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59" r:id="rId13"/>
    <p:sldId id="258" r:id="rId14"/>
    <p:sldId id="262" r:id="rId15"/>
    <p:sldId id="264" r:id="rId16"/>
    <p:sldId id="265" r:id="rId17"/>
    <p:sldId id="267" r:id="rId18"/>
    <p:sldId id="269" r:id="rId19"/>
    <p:sldId id="268" r:id="rId20"/>
    <p:sldId id="270" r:id="rId21"/>
    <p:sldId id="273" r:id="rId22"/>
    <p:sldId id="274" r:id="rId23"/>
    <p:sldId id="275" r:id="rId24"/>
    <p:sldId id="276" r:id="rId25"/>
    <p:sldId id="277" r:id="rId26"/>
    <p:sldId id="260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4F51-F580-1847-A2EB-031743924A39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AF9E-FF48-8C43-95C8-C8E0764C72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49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AF9E-FF48-8C43-95C8-C8E0764C72A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6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AF9E-FF48-8C43-95C8-C8E0764C72A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09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2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0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99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44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9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98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2"/>
                </a:solidFill>
              </a:rPr>
              <a:t>P2P</a:t>
            </a:r>
            <a:r>
              <a:rPr kumimoji="1" lang="zh-CN" altLang="en-US" dirty="0" smtClean="0">
                <a:solidFill>
                  <a:schemeClr val="bg2"/>
                </a:solidFill>
              </a:rPr>
              <a:t>小额贷平台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2013" y="470354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2"/>
                </a:solidFill>
              </a:rPr>
              <a:t>组长：戈峰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组员：许家乐、高转明、吴淦民、谷明政、钟宇轩、孙文、林钊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管理员模块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查询用户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冻结用户</a:t>
            </a:r>
            <a:r>
              <a:rPr kumimoji="1" lang="en-US" altLang="zh-CN" dirty="0" smtClean="0">
                <a:solidFill>
                  <a:schemeClr val="bg2"/>
                </a:solidFill>
              </a:rPr>
              <a:t>/</a:t>
            </a:r>
            <a:r>
              <a:rPr kumimoji="1" lang="zh-CN" altLang="en-US" dirty="0" smtClean="0">
                <a:solidFill>
                  <a:schemeClr val="bg2"/>
                </a:solidFill>
              </a:rPr>
              <a:t>解冻用户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冻结账号无法登录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无法获取冻结账号的个人</a:t>
            </a:r>
            <a:r>
              <a:rPr kumimoji="1" lang="zh-CN" altLang="en-US" dirty="0" smtClean="0">
                <a:solidFill>
                  <a:schemeClr val="bg2"/>
                </a:solidFill>
              </a:rPr>
              <a:t>资料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mtClean="0">
                <a:solidFill>
                  <a:schemeClr val="bg2"/>
                </a:solidFill>
              </a:rPr>
              <a:t>冻结账号已发布的产品暂时冻结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涉及冻结账号的资金操作无效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批量</a:t>
            </a:r>
            <a:r>
              <a:rPr kumimoji="1" lang="en-US" altLang="zh-CN" dirty="0" smtClean="0">
                <a:solidFill>
                  <a:schemeClr val="bg2"/>
                </a:solidFill>
              </a:rPr>
              <a:t>/</a:t>
            </a:r>
            <a:r>
              <a:rPr kumimoji="1" lang="zh-CN" altLang="en-US" dirty="0" smtClean="0">
                <a:solidFill>
                  <a:schemeClr val="bg2"/>
                </a:solidFill>
              </a:rPr>
              <a:t>手动导入用户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查询操作日志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查询产品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0" y="1517400"/>
            <a:ext cx="4366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 smtClean="0">
                <a:solidFill>
                  <a:schemeClr val="bg2"/>
                </a:solidFill>
              </a:rPr>
              <a:t>亮点：本平台提供了</a:t>
            </a:r>
            <a:r>
              <a:rPr kumimoji="1" lang="en-US" altLang="zh-CN" b="1" i="1" dirty="0" smtClean="0">
                <a:solidFill>
                  <a:srgbClr val="FF0000"/>
                </a:solidFill>
              </a:rPr>
              <a:t>excel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接口，管理员可通过</a:t>
            </a:r>
            <a:r>
              <a:rPr kumimoji="1" lang="en-US" altLang="zh-CN" b="1" i="1" dirty="0" smtClean="0">
                <a:solidFill>
                  <a:schemeClr val="bg2"/>
                </a:solidFill>
              </a:rPr>
              <a:t>excel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表格批量导入用户，也可以选择手动输入数据导入用户。</a:t>
            </a:r>
            <a:endParaRPr kumimoji="1" lang="en-US" altLang="zh-CN" b="1" i="1" dirty="0" smtClean="0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0" y="2757595"/>
            <a:ext cx="6446348" cy="36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消息模块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查看消息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普通用户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管理员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消息可标为已读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 smtClean="0"/>
              <a:t>系统演示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>
                <a:solidFill>
                  <a:schemeClr val="bg2"/>
                </a:solidFill>
              </a:rPr>
              <a:t>文档编写及分工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65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文档</a:t>
            </a:r>
            <a:r>
              <a:rPr kumimoji="1" lang="zh-CN" altLang="en-US" dirty="0" smtClean="0">
                <a:solidFill>
                  <a:schemeClr val="bg2"/>
                </a:solidFill>
              </a:rPr>
              <a:t>编写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重要文档：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需求文档（戈峰）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设计文档（高转明、钟宇轩、许家乐）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 smtClean="0">
                <a:solidFill>
                  <a:schemeClr val="bg2"/>
                </a:solidFill>
              </a:rPr>
              <a:t>概要设计文档（高转明）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2"/>
            <a:endParaRPr kumimoji="1" lang="en-US" altLang="zh-CN" dirty="0" smtClean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 smtClean="0">
                <a:solidFill>
                  <a:schemeClr val="bg2"/>
                </a:solidFill>
              </a:rPr>
              <a:t>详细设计（钟宇轩）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3"/>
            <a:r>
              <a:rPr kumimoji="1" lang="zh-CN" altLang="en-US" dirty="0" smtClean="0">
                <a:solidFill>
                  <a:schemeClr val="bg2"/>
                </a:solidFill>
              </a:rPr>
              <a:t>接口设计（许家乐）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3"/>
            <a:r>
              <a:rPr kumimoji="1" lang="zh-CN" altLang="en-US" dirty="0" smtClean="0">
                <a:solidFill>
                  <a:schemeClr val="bg2"/>
                </a:solidFill>
              </a:rPr>
              <a:t>数据模型（许家乐）</a:t>
            </a:r>
            <a:endParaRPr kumimoji="1"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chemeClr val="bg2"/>
                </a:solidFill>
              </a:rPr>
              <a:t>需求文档</a:t>
            </a:r>
            <a:endParaRPr kumimoji="1"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里程碑：</a:t>
            </a:r>
            <a:endParaRPr kumimoji="1" lang="en-US" altLang="zh-CN" sz="2400" dirty="0" smtClean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2019.06.07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戈峰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分配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需求文档编写任务，每人编写至少两个功能的事件流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2019.06.09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对成员编写的事件流进行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汇总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，完成初版需求文档</a:t>
            </a:r>
            <a:r>
              <a:rPr kumimoji="1" lang="en-US" altLang="zh-CN" sz="1800" dirty="0" smtClean="0">
                <a:solidFill>
                  <a:schemeClr val="bg2"/>
                </a:solidFill>
              </a:rPr>
              <a:t>v1.0</a:t>
            </a: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2019.06.09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需求文档评审会议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，全部成员一起研读需求文档并提出意见，并确定后端和前端人员分工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z="1800" dirty="0" smtClean="0">
                <a:solidFill>
                  <a:schemeClr val="bg2"/>
                </a:solidFill>
              </a:rPr>
              <a:t>会议记录员：戈峰</a:t>
            </a:r>
            <a:endParaRPr kumimoji="1" lang="en-US" altLang="zh-CN" sz="1800" dirty="0" smtClean="0">
              <a:solidFill>
                <a:schemeClr val="bg2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0000" y="113586"/>
            <a:ext cx="5438575" cy="62514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89" y="6438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功能划分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chemeClr val="bg2"/>
                </a:solidFill>
              </a:rPr>
              <a:t>设计文档</a:t>
            </a:r>
            <a:endParaRPr kumimoji="1"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>
          <a:xfrm>
            <a:off x="644328" y="2148756"/>
            <a:ext cx="3932237" cy="3811588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里程碑：</a:t>
            </a:r>
            <a:endParaRPr kumimoji="1" lang="en-US" altLang="zh-CN" sz="2400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2019.06.12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高转明完成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系统逻辑架构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的设计，完成初版概要设计文档</a:t>
            </a:r>
            <a:r>
              <a:rPr kumimoji="1" lang="en-US" altLang="zh-CN" sz="1800" dirty="0" smtClean="0">
                <a:solidFill>
                  <a:schemeClr val="bg2"/>
                </a:solidFill>
              </a:rPr>
              <a:t>v1.0</a:t>
            </a: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2019.06.13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概要设计文档评审会议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，全部成员一起研读文档，张老师给出意见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z="1800" dirty="0" smtClean="0">
                <a:solidFill>
                  <a:schemeClr val="bg2"/>
                </a:solidFill>
              </a:rPr>
              <a:t>会议记录员：戈峰</a:t>
            </a:r>
            <a:endParaRPr kumimoji="1" lang="en-US" altLang="zh-CN" sz="1800" dirty="0" smtClean="0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98" y="936696"/>
            <a:ext cx="4397339" cy="1120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65" y="2691425"/>
            <a:ext cx="7835757" cy="30214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40330" y="60472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系统逻辑架构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661" y="215493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本阶段所包含的文档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chemeClr val="bg2"/>
                </a:solidFill>
              </a:rPr>
              <a:t>设计文档</a:t>
            </a:r>
            <a:endParaRPr kumimoji="1"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里程碑：</a:t>
            </a:r>
            <a:endParaRPr kumimoji="1" lang="en-US" altLang="zh-CN" sz="2400" dirty="0" smtClean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2019.06.14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高</a:t>
            </a:r>
            <a:r>
              <a:rPr kumimoji="1" lang="zh-CN" altLang="en-US" sz="1800" dirty="0">
                <a:solidFill>
                  <a:schemeClr val="bg2"/>
                </a:solidFill>
              </a:rPr>
              <a:t>转明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分配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详细设计</a:t>
            </a:r>
            <a:r>
              <a:rPr kumimoji="1" lang="zh-CN" altLang="en-US" sz="1800" dirty="0">
                <a:solidFill>
                  <a:schemeClr val="bg2"/>
                </a:solidFill>
              </a:rPr>
              <a:t>文档编写任务，后端编码人员每人负责至少两个模块的设计</a:t>
            </a:r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2019.06.15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钟宇轩对所有模块设计进行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汇总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，完成初版详细设计文档</a:t>
            </a:r>
            <a:r>
              <a:rPr kumimoji="1" lang="en-US" altLang="zh-CN" sz="1800" dirty="0" smtClean="0">
                <a:solidFill>
                  <a:schemeClr val="bg2"/>
                </a:solidFill>
              </a:rPr>
              <a:t>v1.0</a:t>
            </a: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2019.06.16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详细设计文档评审会议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，全部成员一起研读文档并提出意见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z="1800" dirty="0" smtClean="0">
                <a:solidFill>
                  <a:schemeClr val="bg2"/>
                </a:solidFill>
              </a:rPr>
              <a:t>会议记录员：戈峰</a:t>
            </a:r>
            <a:endParaRPr kumimoji="1" lang="en-US" altLang="zh-CN" sz="1800" dirty="0" smtClean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85591" y="206993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本阶段所包含的文档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9207" y="62433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详细设计文档目录结构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40" y="212188"/>
            <a:ext cx="4269902" cy="17797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72" y="2800790"/>
            <a:ext cx="4428061" cy="32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编码分工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39775" y="1256985"/>
            <a:ext cx="5157787" cy="823912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前端：谷明政、林钊、孙文、钟宇</a:t>
            </a:r>
            <a:r>
              <a:rPr kumimoji="1" lang="zh-CN" altLang="en-US" dirty="0" smtClean="0">
                <a:solidFill>
                  <a:schemeClr val="bg2"/>
                </a:solidFill>
              </a:rPr>
              <a:t>轩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5997575" y="1261533"/>
            <a:ext cx="5622497" cy="823912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后端：许家乐、高转明、戈峰</a:t>
            </a:r>
            <a:r>
              <a:rPr kumimoji="1" lang="zh-CN" altLang="en-US" dirty="0" smtClean="0">
                <a:solidFill>
                  <a:schemeClr val="bg2"/>
                </a:solidFill>
              </a:rPr>
              <a:t>、吴淦民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47" y="2370761"/>
            <a:ext cx="4819241" cy="44098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2933" y="11232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（以下按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工作量大小</a:t>
            </a:r>
            <a:r>
              <a:rPr kumimoji="1" lang="zh-CN" altLang="en-US" dirty="0" smtClean="0">
                <a:solidFill>
                  <a:schemeClr val="bg2"/>
                </a:solidFill>
              </a:rPr>
              <a:t>排序）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8" y="2036710"/>
            <a:ext cx="4430855" cy="48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戈峰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负责需求文档的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统筹</a:t>
            </a:r>
            <a:r>
              <a:rPr kumimoji="1" lang="zh-CN" altLang="en-US" dirty="0" smtClean="0">
                <a:solidFill>
                  <a:schemeClr val="bg2"/>
                </a:solidFill>
              </a:rPr>
              <a:t>与编写；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参与详细设计文档相关模块的编写；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负责后端代码的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用户认证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模块、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管理员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模块、</a:t>
            </a:r>
            <a:r>
              <a:rPr kumimoji="1" lang="zh-CN" altLang="en-US" dirty="0" smtClean="0">
                <a:solidFill>
                  <a:srgbClr val="FF0000"/>
                </a:solidFill>
              </a:rPr>
              <a:t>投资者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负责项目整体的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统筹</a:t>
            </a:r>
            <a:r>
              <a:rPr kumimoji="1" lang="zh-CN" altLang="en-US" dirty="0" smtClean="0">
                <a:solidFill>
                  <a:schemeClr val="bg2"/>
                </a:solidFill>
              </a:rPr>
              <a:t>。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高转明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57546" y="1825624"/>
            <a:ext cx="10696254" cy="460599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参与</a:t>
            </a:r>
            <a:r>
              <a:rPr kumimoji="1" lang="zh-CN" altLang="en-US" dirty="0">
                <a:solidFill>
                  <a:srgbClr val="FF0000"/>
                </a:solidFill>
              </a:rPr>
              <a:t>需求分析</a:t>
            </a:r>
            <a:r>
              <a:rPr kumimoji="1" lang="zh-CN" altLang="en-US" dirty="0">
                <a:solidFill>
                  <a:schemeClr val="bg2"/>
                </a:solidFill>
              </a:rPr>
              <a:t>并编写需求文档相关</a:t>
            </a:r>
            <a:r>
              <a:rPr kumimoji="1" lang="zh-CN" altLang="en-US" dirty="0" smtClean="0">
                <a:solidFill>
                  <a:schemeClr val="bg2"/>
                </a:solidFill>
              </a:rPr>
              <a:t>部分；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rgbClr val="FF0000"/>
                </a:solidFill>
              </a:rPr>
              <a:t>概要设计</a:t>
            </a:r>
            <a:r>
              <a:rPr kumimoji="1" lang="zh-CN" altLang="en-US" dirty="0">
                <a:solidFill>
                  <a:schemeClr val="bg2"/>
                </a:solidFill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详细设计</a:t>
            </a:r>
            <a:r>
              <a:rPr kumimoji="1" lang="zh-CN" altLang="en-US" dirty="0">
                <a:solidFill>
                  <a:schemeClr val="bg2"/>
                </a:solidFill>
              </a:rPr>
              <a:t>并编写概要设计文档、详细设计文档的的相关</a:t>
            </a:r>
            <a:r>
              <a:rPr kumimoji="1" lang="zh-CN" altLang="en-US" dirty="0" smtClean="0">
                <a:solidFill>
                  <a:schemeClr val="bg2"/>
                </a:solidFill>
              </a:rPr>
              <a:t>部分；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负责后端代码的</a:t>
            </a:r>
            <a:r>
              <a:rPr kumimoji="1" lang="zh-CN" altLang="en-US" dirty="0">
                <a:solidFill>
                  <a:srgbClr val="FF0000"/>
                </a:solidFill>
              </a:rPr>
              <a:t>账号</a:t>
            </a:r>
            <a:r>
              <a:rPr kumimoji="1" lang="zh-CN" altLang="en-US" dirty="0">
                <a:solidFill>
                  <a:schemeClr val="bg2"/>
                </a:solidFill>
              </a:rPr>
              <a:t>模块、</a:t>
            </a:r>
            <a:r>
              <a:rPr kumimoji="1" lang="zh-CN" altLang="en-US" dirty="0">
                <a:solidFill>
                  <a:srgbClr val="FF0000"/>
                </a:solidFill>
              </a:rPr>
              <a:t>借款人</a:t>
            </a:r>
            <a:r>
              <a:rPr kumimoji="1" lang="zh-CN" altLang="en-US" dirty="0">
                <a:solidFill>
                  <a:schemeClr val="bg2"/>
                </a:solidFill>
              </a:rPr>
              <a:t>模块及</a:t>
            </a:r>
            <a:r>
              <a:rPr kumimoji="1" lang="zh-CN" altLang="en-US" dirty="0">
                <a:solidFill>
                  <a:srgbClr val="FF0000"/>
                </a:solidFill>
              </a:rPr>
              <a:t>用户资料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完成</a:t>
            </a:r>
            <a:r>
              <a:rPr kumimoji="1" lang="en-US" altLang="zh-CN" dirty="0">
                <a:solidFill>
                  <a:schemeClr val="bg2"/>
                </a:solidFill>
              </a:rPr>
              <a:t>Nginx</a:t>
            </a:r>
            <a:r>
              <a:rPr kumimoji="1" lang="zh-CN" altLang="en-US" dirty="0">
                <a:solidFill>
                  <a:srgbClr val="FF0000"/>
                </a:solidFill>
              </a:rPr>
              <a:t>服务器</a:t>
            </a:r>
            <a:r>
              <a:rPr kumimoji="1" lang="zh-CN" altLang="en-US" dirty="0">
                <a:solidFill>
                  <a:schemeClr val="bg2"/>
                </a:solidFill>
              </a:rPr>
              <a:t>配置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协助前端编写消息页面并调整</a:t>
            </a:r>
            <a:r>
              <a:rPr kumimoji="1" lang="zh-CN" altLang="en-US" dirty="0">
                <a:solidFill>
                  <a:srgbClr val="FF0000"/>
                </a:solidFill>
              </a:rPr>
              <a:t>页面样式</a:t>
            </a:r>
            <a:r>
              <a:rPr kumimoji="1" lang="zh-CN" altLang="en-US" dirty="0">
                <a:solidFill>
                  <a:schemeClr val="bg2"/>
                </a:solidFill>
              </a:rPr>
              <a:t>。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>
                <a:solidFill>
                  <a:schemeClr val="bg2"/>
                </a:solidFill>
              </a:rPr>
              <a:t>系统演示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文档编写及分工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许家乐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参与需求分析并编写需求文档相关部分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chemeClr val="bg2"/>
                </a:solidFill>
              </a:rPr>
              <a:t>详细设计中的</a:t>
            </a:r>
            <a:r>
              <a:rPr kumimoji="1" lang="zh-CN" altLang="en-US" dirty="0">
                <a:solidFill>
                  <a:srgbClr val="FF0000"/>
                </a:solidFill>
              </a:rPr>
              <a:t>数据模型</a:t>
            </a:r>
            <a:r>
              <a:rPr kumimoji="1" lang="zh-CN" altLang="en-US" dirty="0">
                <a:solidFill>
                  <a:schemeClr val="bg2"/>
                </a:solidFill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接口设计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chemeClr val="bg2"/>
                </a:solidFill>
              </a:rPr>
              <a:t>后端的</a:t>
            </a:r>
            <a:r>
              <a:rPr kumimoji="1" lang="zh-CN" altLang="en-US" dirty="0">
                <a:solidFill>
                  <a:srgbClr val="FF0000"/>
                </a:solidFill>
              </a:rPr>
              <a:t>征信审核</a:t>
            </a:r>
            <a:r>
              <a:rPr kumimoji="1" lang="zh-CN" altLang="en-US" dirty="0">
                <a:solidFill>
                  <a:schemeClr val="bg2"/>
                </a:solidFill>
              </a:rPr>
              <a:t>模块、</a:t>
            </a:r>
            <a:r>
              <a:rPr kumimoji="1" lang="zh-CN" altLang="en-US" dirty="0">
                <a:solidFill>
                  <a:srgbClr val="FF0000"/>
                </a:solidFill>
              </a:rPr>
              <a:t>消息</a:t>
            </a:r>
            <a:r>
              <a:rPr kumimoji="1" lang="zh-CN" altLang="en-US" dirty="0">
                <a:solidFill>
                  <a:schemeClr val="bg2"/>
                </a:solidFill>
              </a:rPr>
              <a:t>模块、</a:t>
            </a:r>
            <a:r>
              <a:rPr kumimoji="1" lang="zh-CN" altLang="en-US" dirty="0">
                <a:solidFill>
                  <a:srgbClr val="FF0000"/>
                </a:solidFill>
              </a:rPr>
              <a:t>平台</a:t>
            </a:r>
            <a:r>
              <a:rPr kumimoji="1" lang="zh-CN" altLang="en-US" dirty="0">
                <a:solidFill>
                  <a:schemeClr val="bg2"/>
                </a:solidFill>
              </a:rPr>
              <a:t>模块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chemeClr val="bg2"/>
                </a:solidFill>
              </a:rPr>
              <a:t>前端的样式调整。</a:t>
            </a:r>
          </a:p>
        </p:txBody>
      </p:sp>
    </p:spTree>
    <p:extLst>
      <p:ext uri="{BB962C8B-B14F-4D97-AF65-F5344CB8AC3E}">
        <p14:creationId xmlns:p14="http://schemas.microsoft.com/office/powerpoint/2010/main" val="411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谷明政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>
                <a:solidFill>
                  <a:schemeClr val="bg2"/>
                </a:solidFill>
              </a:rPr>
              <a:t>并编写需求文档相关部分</a:t>
            </a:r>
            <a:r>
              <a:rPr lang="zh-CN" altLang="en-US" dirty="0" smtClean="0">
                <a:solidFill>
                  <a:schemeClr val="bg2"/>
                </a:solidFill>
              </a:rPr>
              <a:t>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</a:rPr>
              <a:t>主要负责前后</a:t>
            </a:r>
            <a:r>
              <a:rPr lang="zh-CN" altLang="en-US" dirty="0">
                <a:solidFill>
                  <a:schemeClr val="bg2"/>
                </a:solidFill>
              </a:rPr>
              <a:t>端接口</a:t>
            </a:r>
            <a:r>
              <a:rPr lang="zh-CN" altLang="en-US" dirty="0">
                <a:solidFill>
                  <a:srgbClr val="FF0000"/>
                </a:solidFill>
              </a:rPr>
              <a:t>联调</a:t>
            </a:r>
            <a:r>
              <a:rPr lang="zh-CN" altLang="en-US" dirty="0">
                <a:solidFill>
                  <a:schemeClr val="bg2"/>
                </a:solidFill>
              </a:rPr>
              <a:t>，包含联调所需的配置</a:t>
            </a:r>
            <a:r>
              <a:rPr lang="zh-CN" altLang="en-US" dirty="0" smtClean="0">
                <a:solidFill>
                  <a:schemeClr val="bg2"/>
                </a:solidFill>
              </a:rPr>
              <a:t>工作以及各页面的联调</a:t>
            </a:r>
            <a:r>
              <a:rPr lang="zh-CN" altLang="en-US" dirty="0">
                <a:solidFill>
                  <a:schemeClr val="bg2"/>
                </a:solidFill>
              </a:rPr>
              <a:t>代码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负责前端的</a:t>
            </a:r>
            <a:r>
              <a:rPr lang="zh-CN" altLang="en-US" dirty="0">
                <a:solidFill>
                  <a:srgbClr val="FF0000"/>
                </a:solidFill>
              </a:rPr>
              <a:t>基础样式</a:t>
            </a:r>
            <a:r>
              <a:rPr lang="zh-CN" altLang="en-US" dirty="0">
                <a:solidFill>
                  <a:schemeClr val="bg2"/>
                </a:solidFill>
              </a:rPr>
              <a:t>和功能的设计，包含普通用户的</a:t>
            </a:r>
            <a:r>
              <a:rPr lang="zh-CN" altLang="en-US" dirty="0">
                <a:solidFill>
                  <a:srgbClr val="FF0000"/>
                </a:solidFill>
              </a:rPr>
              <a:t>借款</a:t>
            </a:r>
            <a:r>
              <a:rPr lang="zh-CN" altLang="en-US" dirty="0">
                <a:solidFill>
                  <a:schemeClr val="bg2"/>
                </a:solidFill>
              </a:rPr>
              <a:t>页面、</a:t>
            </a:r>
            <a:r>
              <a:rPr lang="zh-CN" altLang="en-US" dirty="0">
                <a:solidFill>
                  <a:srgbClr val="FF0000"/>
                </a:solidFill>
              </a:rPr>
              <a:t>产品</a:t>
            </a:r>
            <a:r>
              <a:rPr lang="zh-CN" altLang="en-US" dirty="0">
                <a:solidFill>
                  <a:schemeClr val="bg2"/>
                </a:solidFill>
              </a:rPr>
              <a:t>页面、</a:t>
            </a:r>
            <a:r>
              <a:rPr lang="zh-CN" altLang="en-US" dirty="0">
                <a:solidFill>
                  <a:srgbClr val="FF0000"/>
                </a:solidFill>
              </a:rPr>
              <a:t>还款</a:t>
            </a:r>
            <a:r>
              <a:rPr lang="zh-CN" altLang="en-US" dirty="0">
                <a:solidFill>
                  <a:schemeClr val="bg2"/>
                </a:solidFill>
              </a:rPr>
              <a:t>页面、</a:t>
            </a:r>
            <a:r>
              <a:rPr lang="zh-CN" altLang="en-US" dirty="0">
                <a:solidFill>
                  <a:srgbClr val="FF0000"/>
                </a:solidFill>
              </a:rPr>
              <a:t>资金流转记录</a:t>
            </a:r>
            <a:r>
              <a:rPr lang="zh-CN" altLang="en-US" dirty="0">
                <a:solidFill>
                  <a:schemeClr val="bg2"/>
                </a:solidFill>
              </a:rPr>
              <a:t>界面、</a:t>
            </a:r>
            <a:r>
              <a:rPr lang="zh-CN" altLang="en-US" dirty="0">
                <a:solidFill>
                  <a:srgbClr val="FF0000"/>
                </a:solidFill>
              </a:rPr>
              <a:t>个人征信</a:t>
            </a:r>
            <a:r>
              <a:rPr lang="zh-CN" altLang="en-US" dirty="0">
                <a:solidFill>
                  <a:schemeClr val="bg2"/>
                </a:solidFill>
              </a:rPr>
              <a:t>页面以及</a:t>
            </a:r>
            <a:r>
              <a:rPr lang="zh-CN" altLang="en-US" dirty="0">
                <a:solidFill>
                  <a:srgbClr val="FF0000"/>
                </a:solidFill>
              </a:rPr>
              <a:t>消息</a:t>
            </a:r>
            <a:r>
              <a:rPr lang="zh-CN" altLang="en-US" dirty="0">
                <a:solidFill>
                  <a:schemeClr val="bg2"/>
                </a:solidFill>
              </a:rPr>
              <a:t>界面；担保人的</a:t>
            </a:r>
            <a:r>
              <a:rPr lang="zh-CN" altLang="en-US" dirty="0">
                <a:solidFill>
                  <a:srgbClr val="FF0000"/>
                </a:solidFill>
              </a:rPr>
              <a:t>担保请求</a:t>
            </a:r>
            <a:r>
              <a:rPr lang="zh-CN" altLang="en-US" dirty="0">
                <a:solidFill>
                  <a:schemeClr val="bg2"/>
                </a:solidFill>
              </a:rPr>
              <a:t>页面；审核员的</a:t>
            </a:r>
            <a:r>
              <a:rPr lang="zh-CN" altLang="en-US" dirty="0">
                <a:solidFill>
                  <a:srgbClr val="FF0000"/>
                </a:solidFill>
              </a:rPr>
              <a:t>审核</a:t>
            </a:r>
            <a:r>
              <a:rPr lang="zh-CN" altLang="en-US" dirty="0">
                <a:solidFill>
                  <a:schemeClr val="bg2"/>
                </a:solidFill>
              </a:rPr>
              <a:t>界面和所有审核信息界面；管理员的用户页面、产品页面和操作日志界面。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钟宇轩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>
                <a:solidFill>
                  <a:schemeClr val="bg2"/>
                </a:solidFill>
              </a:rPr>
              <a:t>讨论及文档</a:t>
            </a:r>
            <a:r>
              <a:rPr lang="zh-CN" altLang="en-US" dirty="0" smtClean="0">
                <a:solidFill>
                  <a:schemeClr val="bg2"/>
                </a:solidFill>
              </a:rPr>
              <a:t>编写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概要设计</a:t>
            </a:r>
            <a:r>
              <a:rPr lang="zh-CN" altLang="en-US" dirty="0">
                <a:solidFill>
                  <a:schemeClr val="bg2"/>
                </a:solidFill>
              </a:rPr>
              <a:t>文档</a:t>
            </a:r>
            <a:r>
              <a:rPr lang="zh-CN" altLang="en-US" dirty="0" smtClean="0">
                <a:solidFill>
                  <a:schemeClr val="bg2"/>
                </a:solidFill>
              </a:rPr>
              <a:t>编写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</a:t>
            </a:r>
            <a:r>
              <a:rPr lang="zh-CN" altLang="en-US" dirty="0">
                <a:solidFill>
                  <a:srgbClr val="FF0000"/>
                </a:solidFill>
              </a:rPr>
              <a:t>详细设计</a:t>
            </a:r>
            <a:r>
              <a:rPr lang="zh-CN" altLang="en-US" dirty="0">
                <a:solidFill>
                  <a:schemeClr val="bg2"/>
                </a:solidFill>
              </a:rPr>
              <a:t>文档</a:t>
            </a:r>
            <a:r>
              <a:rPr lang="zh-CN" altLang="en-US" dirty="0" smtClean="0">
                <a:solidFill>
                  <a:schemeClr val="bg2"/>
                </a:solidFill>
              </a:rPr>
              <a:t>编写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参与平台前端页面以及与后台交互的开发：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zh-CN" altLang="en-US" dirty="0">
                <a:solidFill>
                  <a:schemeClr val="bg2"/>
                </a:solidFill>
              </a:rPr>
              <a:t>主要参与负责的页面：</a:t>
            </a:r>
            <a:r>
              <a:rPr lang="zh-CN" altLang="en-US" dirty="0">
                <a:solidFill>
                  <a:srgbClr val="FF0000"/>
                </a:solidFill>
              </a:rPr>
              <a:t>提现</a:t>
            </a:r>
            <a:r>
              <a:rPr lang="zh-CN" altLang="en-US" dirty="0">
                <a:solidFill>
                  <a:schemeClr val="bg2"/>
                </a:solidFill>
              </a:rPr>
              <a:t>页面，</a:t>
            </a:r>
            <a:r>
              <a:rPr lang="zh-CN" altLang="en-US" dirty="0">
                <a:solidFill>
                  <a:srgbClr val="FF0000"/>
                </a:solidFill>
              </a:rPr>
              <a:t>充值</a:t>
            </a:r>
            <a:r>
              <a:rPr lang="zh-CN" altLang="en-US" dirty="0">
                <a:solidFill>
                  <a:schemeClr val="bg2"/>
                </a:solidFill>
              </a:rPr>
              <a:t>页面，</a:t>
            </a:r>
            <a:r>
              <a:rPr lang="zh-CN" altLang="en-US" dirty="0">
                <a:solidFill>
                  <a:srgbClr val="FF0000"/>
                </a:solidFill>
              </a:rPr>
              <a:t>审核员</a:t>
            </a:r>
            <a:r>
              <a:rPr lang="zh-CN" altLang="en-US" dirty="0">
                <a:solidFill>
                  <a:schemeClr val="bg2"/>
                </a:solidFill>
              </a:rPr>
              <a:t>页面，部分页面的调试</a:t>
            </a:r>
            <a:endParaRPr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吴淦民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参与需求分析并编写需求分析文档</a:t>
            </a:r>
            <a:r>
              <a:rPr lang="zh-CN" altLang="en-US" dirty="0">
                <a:solidFill>
                  <a:srgbClr val="FF0000"/>
                </a:solidFill>
              </a:rPr>
              <a:t>借款人提现</a:t>
            </a:r>
            <a:r>
              <a:rPr lang="zh-CN" altLang="en-US" dirty="0">
                <a:solidFill>
                  <a:schemeClr val="bg2"/>
                </a:solidFill>
              </a:rPr>
              <a:t>和投资人</a:t>
            </a:r>
            <a:r>
              <a:rPr lang="zh-CN" altLang="en-US" dirty="0">
                <a:solidFill>
                  <a:srgbClr val="FF0000"/>
                </a:solidFill>
              </a:rPr>
              <a:t>充值</a:t>
            </a:r>
            <a:r>
              <a:rPr lang="zh-CN" altLang="en-US" dirty="0" smtClean="0">
                <a:solidFill>
                  <a:schemeClr val="bg2"/>
                </a:solidFill>
              </a:rPr>
              <a:t>部分；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负责编写概要设计文档中的</a:t>
            </a:r>
            <a:r>
              <a:rPr lang="zh-CN" altLang="en-US" dirty="0">
                <a:solidFill>
                  <a:srgbClr val="FF0000"/>
                </a:solidFill>
              </a:rPr>
              <a:t>模块划分</a:t>
            </a:r>
            <a:r>
              <a:rPr lang="zh-CN" altLang="en-US" dirty="0">
                <a:solidFill>
                  <a:schemeClr val="bg2"/>
                </a:solidFill>
              </a:rPr>
              <a:t>部分的</a:t>
            </a:r>
            <a:r>
              <a:rPr lang="zh-CN" altLang="en-US" dirty="0" smtClean="0">
                <a:solidFill>
                  <a:schemeClr val="bg2"/>
                </a:solidFill>
              </a:rPr>
              <a:t>文档；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负责后端</a:t>
            </a:r>
            <a:r>
              <a:rPr lang="zh-CN" altLang="en-US" dirty="0">
                <a:solidFill>
                  <a:srgbClr val="FF0000"/>
                </a:solidFill>
              </a:rPr>
              <a:t>担保人</a:t>
            </a:r>
            <a:r>
              <a:rPr lang="zh-CN" altLang="en-US" dirty="0">
                <a:solidFill>
                  <a:schemeClr val="bg2"/>
                </a:solidFill>
              </a:rPr>
              <a:t>模块的部分</a:t>
            </a:r>
            <a:r>
              <a:rPr lang="zh-CN" altLang="en-US" dirty="0" smtClean="0">
                <a:solidFill>
                  <a:schemeClr val="bg2"/>
                </a:solidFill>
              </a:rPr>
              <a:t>编码；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</a:t>
            </a:r>
            <a:r>
              <a:rPr lang="zh-CN" altLang="en-US" dirty="0">
                <a:solidFill>
                  <a:srgbClr val="FF0000"/>
                </a:solidFill>
              </a:rPr>
              <a:t>文档管理</a:t>
            </a:r>
            <a:r>
              <a:rPr lang="zh-CN" altLang="en-US" dirty="0">
                <a:solidFill>
                  <a:schemeClr val="bg2"/>
                </a:solidFill>
              </a:rPr>
              <a:t>。</a:t>
            </a:r>
            <a:endParaRPr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孙文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>
                <a:solidFill>
                  <a:schemeClr val="bg2"/>
                </a:solidFill>
              </a:rPr>
              <a:t>并编写需求文档部分</a:t>
            </a:r>
            <a:r>
              <a:rPr lang="zh-CN" altLang="en-US" dirty="0" smtClean="0">
                <a:solidFill>
                  <a:schemeClr val="bg2"/>
                </a:solidFill>
              </a:rPr>
              <a:t>内容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负责测试</a:t>
            </a:r>
            <a:r>
              <a:rPr lang="zh-CN" altLang="en-US" dirty="0" smtClean="0">
                <a:solidFill>
                  <a:schemeClr val="bg2"/>
                </a:solidFill>
              </a:rPr>
              <a:t>文档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负责前端页面</a:t>
            </a:r>
            <a:r>
              <a:rPr lang="zh-CN" altLang="en-US" dirty="0">
                <a:solidFill>
                  <a:srgbClr val="FF0000"/>
                </a:solidFill>
              </a:rPr>
              <a:t>新建借款</a:t>
            </a:r>
            <a:r>
              <a:rPr lang="zh-CN" altLang="en-US" dirty="0">
                <a:solidFill>
                  <a:schemeClr val="bg2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支付界面</a:t>
            </a:r>
            <a:r>
              <a:rPr lang="zh-CN" altLang="en-US" dirty="0">
                <a:solidFill>
                  <a:schemeClr val="bg2"/>
                </a:solidFill>
              </a:rPr>
              <a:t>等页面的编写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林钊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需求设计</a:t>
            </a:r>
            <a:r>
              <a:rPr lang="zh-CN" altLang="en-US" dirty="0">
                <a:solidFill>
                  <a:schemeClr val="bg2"/>
                </a:solidFill>
              </a:rPr>
              <a:t>并编写需求文档相关</a:t>
            </a:r>
            <a:r>
              <a:rPr lang="zh-CN" altLang="en-US" dirty="0" smtClean="0">
                <a:solidFill>
                  <a:schemeClr val="bg2"/>
                </a:solidFill>
              </a:rPr>
              <a:t>部分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负责前端原型设计并设计</a:t>
            </a:r>
            <a:r>
              <a:rPr lang="zh-CN" altLang="en-US" dirty="0">
                <a:solidFill>
                  <a:srgbClr val="FF0000"/>
                </a:solidFill>
              </a:rPr>
              <a:t>前端</a:t>
            </a:r>
            <a:r>
              <a:rPr lang="zh-CN" altLang="en-US" dirty="0" smtClean="0">
                <a:solidFill>
                  <a:srgbClr val="FF0000"/>
                </a:solidFill>
              </a:rPr>
              <a:t>原型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负责前端，进行前端任务分配，构造前端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  <a:r>
              <a:rPr lang="zh-CN" altLang="en-US" dirty="0">
                <a:solidFill>
                  <a:schemeClr val="bg2"/>
                </a:solidFill>
              </a:rPr>
              <a:t>，编写登陆、注册、用户主页面等</a:t>
            </a:r>
            <a:r>
              <a:rPr lang="zh-CN" altLang="en-US" dirty="0" smtClean="0">
                <a:solidFill>
                  <a:schemeClr val="bg2"/>
                </a:solidFill>
              </a:rPr>
              <a:t>页面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协助进行前后端</a:t>
            </a:r>
            <a:r>
              <a:rPr lang="zh-CN" altLang="en-US" dirty="0">
                <a:solidFill>
                  <a:srgbClr val="FF0000"/>
                </a:solidFill>
              </a:rPr>
              <a:t>联调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系统演示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r>
              <a:rPr kumimoji="1" lang="en-US" altLang="zh-CN" dirty="0" smtClean="0">
                <a:solidFill>
                  <a:schemeClr val="bg2"/>
                </a:solidFill>
              </a:rPr>
              <a:t>	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项目进展与预期基本一致，甚至略有超前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项目中途需求变更过多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网站达到了基本可用性，符合预期要求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>
                <a:solidFill>
                  <a:schemeClr val="bg2"/>
                </a:solidFill>
              </a:rPr>
              <a:t>系统演示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3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功能清单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14" y="1448656"/>
            <a:ext cx="7090210" cy="51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用户认证模块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注册：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用户输入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工号</a:t>
            </a:r>
            <a:r>
              <a:rPr kumimoji="1" lang="zh-CN" altLang="en-US" dirty="0" smtClean="0">
                <a:solidFill>
                  <a:schemeClr val="bg2"/>
                </a:solidFill>
              </a:rPr>
              <a:t>等</a:t>
            </a:r>
            <a:r>
              <a:rPr kumimoji="1" lang="zh-CN" altLang="en-US" dirty="0">
                <a:solidFill>
                  <a:schemeClr val="bg2"/>
                </a:solidFill>
              </a:rPr>
              <a:t>信息进行注册，</a:t>
            </a:r>
            <a:r>
              <a:rPr kumimoji="1" lang="zh-CN" altLang="en-US" dirty="0" smtClean="0">
                <a:solidFill>
                  <a:schemeClr val="bg2"/>
                </a:solidFill>
              </a:rPr>
              <a:t>工号等用户信息可通过</a:t>
            </a:r>
            <a:r>
              <a:rPr kumimoji="1" lang="zh-CN" altLang="en-US" dirty="0">
                <a:solidFill>
                  <a:schemeClr val="bg2"/>
                </a:solidFill>
              </a:rPr>
              <a:t>平台提供的管理员</a:t>
            </a:r>
            <a:r>
              <a:rPr kumimoji="1" lang="zh-CN" altLang="en-US" dirty="0" smtClean="0">
                <a:solidFill>
                  <a:schemeClr val="bg2"/>
                </a:solidFill>
              </a:rPr>
              <a:t>账号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提前导入</a:t>
            </a:r>
            <a:r>
              <a:rPr kumimoji="1" lang="zh-CN" altLang="en-US" dirty="0" smtClean="0">
                <a:solidFill>
                  <a:schemeClr val="bg2"/>
                </a:solidFill>
              </a:rPr>
              <a:t>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平台只提供普通用户的注册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登录：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用户选择普通用户、担保人、审核员、管理员四种用户类型中的一种。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忘记密码：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用户可以通过验证</a:t>
            </a:r>
            <a:r>
              <a:rPr kumimoji="1" lang="zh-CN" altLang="en-US" dirty="0" smtClean="0">
                <a:solidFill>
                  <a:srgbClr val="FF0000"/>
                </a:solidFill>
              </a:rPr>
              <a:t>身份证号</a:t>
            </a:r>
            <a:r>
              <a:rPr kumimoji="1" lang="zh-CN" altLang="en-US" dirty="0" smtClean="0">
                <a:solidFill>
                  <a:schemeClr val="bg2"/>
                </a:solidFill>
              </a:rPr>
              <a:t>修改密码。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23344" y="58076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i="1" dirty="0" smtClean="0">
                <a:solidFill>
                  <a:srgbClr val="FF0000"/>
                </a:solidFill>
              </a:rPr>
              <a:t>亮点功能：</a:t>
            </a:r>
            <a:r>
              <a:rPr kumimoji="1" lang="zh-CN" altLang="en-US" b="1" i="1" smtClean="0">
                <a:solidFill>
                  <a:srgbClr val="FF0000"/>
                </a:solidFill>
              </a:rPr>
              <a:t>注册账号时，手机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号码的验证</a:t>
            </a:r>
            <a:endParaRPr kumimoji="1"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02876" y="472611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可用于注册的工号：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SCUT011-SCUT015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53656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账号模块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07769" cy="435133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提现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充值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修改支付密码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查询资金流水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580763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账号的初始支付密码：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46177" y="365125"/>
            <a:ext cx="3353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chemeClr val="bg2"/>
                </a:solidFill>
              </a:rPr>
              <a:t>平台模块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69120" y="1825625"/>
            <a:ext cx="4018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bg2"/>
                </a:solidFill>
              </a:rPr>
              <a:t>催款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在用户</a:t>
            </a:r>
            <a:r>
              <a:rPr kumimoji="1" lang="zh-CN" altLang="en-US" dirty="0" smtClean="0">
                <a:solidFill>
                  <a:srgbClr val="FF0000"/>
                </a:solidFill>
              </a:rPr>
              <a:t>还款逾期</a:t>
            </a:r>
            <a:r>
              <a:rPr kumimoji="1" lang="zh-CN" altLang="en-US" dirty="0" smtClean="0">
                <a:solidFill>
                  <a:schemeClr val="bg2"/>
                </a:solidFill>
              </a:rPr>
              <a:t>后，由平台发短信和站内信通知用户还款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垫付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平台提供了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备用金账户</a:t>
            </a:r>
            <a:r>
              <a:rPr kumimoji="1" lang="zh-CN" altLang="en-US" dirty="0" smtClean="0">
                <a:solidFill>
                  <a:schemeClr val="bg2"/>
                </a:solidFill>
              </a:rPr>
              <a:t>，在用户未能按时还款时，先由备用金账户垫付。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85070" y="585379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账号：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user01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借款人模块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征信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用户填写征信资料，由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dirty="0" smtClean="0">
                <a:solidFill>
                  <a:schemeClr val="bg2"/>
                </a:solidFill>
              </a:rPr>
              <a:t>审核。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借款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用户提出</a:t>
            </a:r>
            <a:r>
              <a:rPr kumimoji="1" lang="zh-CN" altLang="en-US" dirty="0" smtClean="0">
                <a:solidFill>
                  <a:srgbClr val="FF0000"/>
                </a:solidFill>
              </a:rPr>
              <a:t>贷款</a:t>
            </a:r>
            <a:r>
              <a:rPr kumimoji="1" lang="zh-CN" altLang="en-US" dirty="0" smtClean="0">
                <a:solidFill>
                  <a:schemeClr val="bg2"/>
                </a:solidFill>
              </a:rPr>
              <a:t>请求，由</a:t>
            </a:r>
            <a:r>
              <a:rPr kumimoji="1" lang="zh-CN" altLang="en-US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dirty="0" smtClean="0">
                <a:solidFill>
                  <a:schemeClr val="bg2"/>
                </a:solidFill>
              </a:rPr>
              <a:t>审核。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查询</a:t>
            </a:r>
            <a:r>
              <a:rPr kumimoji="1" lang="zh-CN" altLang="en-US" dirty="0">
                <a:solidFill>
                  <a:schemeClr val="bg2"/>
                </a:solidFill>
              </a:rPr>
              <a:t>借款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还款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用户在每个月指定的日期之前还款。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7282" y="2287962"/>
            <a:ext cx="4366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 smtClean="0">
                <a:solidFill>
                  <a:schemeClr val="bg2"/>
                </a:solidFill>
              </a:rPr>
              <a:t>亮点：征信和借款这两个功能的后台逻辑十分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完备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，用户在借款之前需要填写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征信资料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，可上传附件，征信资料由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进行审核，并进行审核评级，审核评级和其它资料一起形成最终的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信用评级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，这一信用评级直接影响用户的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贷款额度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。</a:t>
            </a:r>
            <a:endParaRPr kumimoji="1" lang="en-US" altLang="zh-CN" b="1" i="1" dirty="0" smtClean="0">
              <a:solidFill>
                <a:schemeClr val="bg2"/>
              </a:solidFill>
            </a:endParaRPr>
          </a:p>
          <a:p>
            <a:endParaRPr kumimoji="1" lang="en-US" altLang="zh-CN" b="1" i="1" dirty="0" smtClean="0">
              <a:solidFill>
                <a:schemeClr val="bg2"/>
              </a:solidFill>
            </a:endParaRPr>
          </a:p>
          <a:p>
            <a:r>
              <a:rPr kumimoji="1" lang="zh-CN" altLang="en-US" b="1" i="1" dirty="0" smtClean="0">
                <a:solidFill>
                  <a:schemeClr val="bg2"/>
                </a:solidFill>
              </a:rPr>
              <a:t>同样的，用户在提出借款请求后会有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来决定是否担保此次借款，若确定担保，在借款人还款逾期后，由平台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垫付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。</a:t>
            </a:r>
            <a:endParaRPr kumimoji="1" lang="en-US" altLang="zh-CN" b="1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投资者模块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产品撮合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平台提供了专门的</a:t>
            </a:r>
            <a:r>
              <a:rPr kumimoji="1" lang="zh-CN" altLang="en-US" dirty="0">
                <a:solidFill>
                  <a:srgbClr val="FF0000"/>
                </a:solidFill>
              </a:rPr>
              <a:t>产品页面</a:t>
            </a:r>
            <a:r>
              <a:rPr kumimoji="1" lang="zh-CN" altLang="en-US" dirty="0">
                <a:solidFill>
                  <a:schemeClr val="bg2"/>
                </a:solidFill>
              </a:rPr>
              <a:t>展示所有可购买的产品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可查看</a:t>
            </a:r>
            <a:r>
              <a:rPr kumimoji="1" lang="zh-CN" altLang="en-US" dirty="0">
                <a:solidFill>
                  <a:srgbClr val="FF0000"/>
                </a:solidFill>
              </a:rPr>
              <a:t>产品</a:t>
            </a:r>
            <a:r>
              <a:rPr kumimoji="1" lang="zh-CN" altLang="en-US" dirty="0">
                <a:solidFill>
                  <a:schemeClr val="bg2"/>
                </a:solidFill>
              </a:rPr>
              <a:t>的详细信息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可查看</a:t>
            </a:r>
            <a:r>
              <a:rPr kumimoji="1" lang="zh-CN" altLang="en-US" dirty="0">
                <a:solidFill>
                  <a:srgbClr val="FF0000"/>
                </a:solidFill>
              </a:rPr>
              <a:t>借款人</a:t>
            </a:r>
            <a:r>
              <a:rPr kumimoji="1" lang="zh-CN" altLang="en-US" dirty="0">
                <a:solidFill>
                  <a:schemeClr val="bg2"/>
                </a:solidFill>
              </a:rPr>
              <a:t>的详细信息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选择</a:t>
            </a:r>
            <a:r>
              <a:rPr kumimoji="1" lang="zh-CN" altLang="en-US" dirty="0">
                <a:solidFill>
                  <a:srgbClr val="FF0000"/>
                </a:solidFill>
              </a:rPr>
              <a:t>不感兴趣</a:t>
            </a:r>
            <a:r>
              <a:rPr kumimoji="1" lang="zh-CN" altLang="en-US" dirty="0">
                <a:solidFill>
                  <a:schemeClr val="bg2"/>
                </a:solidFill>
              </a:rPr>
              <a:t>则会忽略此产品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购买产品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需要用户输入正确的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支付密码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担保人模块及审核员模块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374204" cy="435133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担保人：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处理</a:t>
            </a:r>
            <a:r>
              <a:rPr kumimoji="1" lang="zh-CN" altLang="en-US" dirty="0">
                <a:solidFill>
                  <a:srgbClr val="FF0000"/>
                </a:solidFill>
              </a:rPr>
              <a:t>担保请求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处理</a:t>
            </a:r>
            <a:r>
              <a:rPr kumimoji="1" lang="zh-CN" altLang="en-US" dirty="0">
                <a:solidFill>
                  <a:srgbClr val="FF0000"/>
                </a:solidFill>
              </a:rPr>
              <a:t>逾期</a:t>
            </a:r>
            <a:r>
              <a:rPr kumimoji="1" lang="zh-CN" altLang="en-US" dirty="0">
                <a:solidFill>
                  <a:schemeClr val="bg2"/>
                </a:solidFill>
              </a:rPr>
              <a:t>记录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冻结</a:t>
            </a:r>
            <a:r>
              <a:rPr kumimoji="1" lang="zh-CN" altLang="en-US" dirty="0">
                <a:solidFill>
                  <a:schemeClr val="bg2"/>
                </a:solidFill>
              </a:rPr>
              <a:t>银行账号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解冻</a:t>
            </a:r>
            <a:r>
              <a:rPr kumimoji="1" lang="zh-CN" altLang="en-US" dirty="0">
                <a:solidFill>
                  <a:schemeClr val="bg2"/>
                </a:solidFill>
              </a:rPr>
              <a:t>银行账号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1825625"/>
            <a:ext cx="3374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bg2"/>
                </a:solidFill>
              </a:rPr>
              <a:t>审核员：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处理审核资料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查询</a:t>
            </a:r>
            <a:r>
              <a:rPr kumimoji="1" lang="zh-CN" altLang="en-US" dirty="0" smtClean="0">
                <a:solidFill>
                  <a:schemeClr val="bg2"/>
                </a:solidFill>
              </a:rPr>
              <a:t>历史审核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4831" y="5934423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担保人账号：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guara01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7861" y="593442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审核员账号：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audit01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1121</Words>
  <Application>Microsoft Macintosh PowerPoint</Application>
  <PresentationFormat>宽屏</PresentationFormat>
  <Paragraphs>244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DengXian</vt:lpstr>
      <vt:lpstr>DengXian Light</vt:lpstr>
      <vt:lpstr>Office 主题</vt:lpstr>
      <vt:lpstr>时不我贷</vt:lpstr>
      <vt:lpstr>时不我贷</vt:lpstr>
      <vt:lpstr>时不我贷</vt:lpstr>
      <vt:lpstr>功能清单</vt:lpstr>
      <vt:lpstr>用户认证模块</vt:lpstr>
      <vt:lpstr>账号模块</vt:lpstr>
      <vt:lpstr>借款人模块</vt:lpstr>
      <vt:lpstr>投资者模块</vt:lpstr>
      <vt:lpstr>担保人模块及审核员模块</vt:lpstr>
      <vt:lpstr>管理员模块</vt:lpstr>
      <vt:lpstr>消息模块</vt:lpstr>
      <vt:lpstr>时不我贷</vt:lpstr>
      <vt:lpstr>文档编写</vt:lpstr>
      <vt:lpstr>需求文档</vt:lpstr>
      <vt:lpstr>设计文档</vt:lpstr>
      <vt:lpstr>设计文档</vt:lpstr>
      <vt:lpstr>编码分工</vt:lpstr>
      <vt:lpstr>戈峰</vt:lpstr>
      <vt:lpstr>高转明</vt:lpstr>
      <vt:lpstr>许家乐</vt:lpstr>
      <vt:lpstr>谷明政</vt:lpstr>
      <vt:lpstr>钟宇轩</vt:lpstr>
      <vt:lpstr>吴淦民</vt:lpstr>
      <vt:lpstr>孙文</vt:lpstr>
      <vt:lpstr>林钊</vt:lpstr>
      <vt:lpstr>时不我贷</vt:lpstr>
      <vt:lpstr>总结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时不我贷</dc:title>
  <dc:creator>scut scut</dc:creator>
  <cp:lastModifiedBy>scut scut</cp:lastModifiedBy>
  <cp:revision>45</cp:revision>
  <dcterms:created xsi:type="dcterms:W3CDTF">2019-07-09T01:24:53Z</dcterms:created>
  <dcterms:modified xsi:type="dcterms:W3CDTF">2019-07-10T03:45:40Z</dcterms:modified>
</cp:coreProperties>
</file>