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88" r:id="rId2"/>
    <p:sldId id="2631" r:id="rId3"/>
    <p:sldId id="2632" r:id="rId4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99694"/>
    <a:srgbClr val="CC0000"/>
    <a:srgbClr val="50719A"/>
    <a:srgbClr val="FF99FF"/>
    <a:srgbClr val="366B7E"/>
    <a:srgbClr val="FFFF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498" y="108"/>
      </p:cViewPr>
      <p:guideLst>
        <p:guide orient="horz" pos="100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fld id="{82EA4136-302C-4E5C-9E4E-CC8EEFE25D4C}" type="datetimeFigureOut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fld id="{C25888CF-5159-4854-8BE1-282C2C2AE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03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fld id="{520807F6-3FCD-4B90-B1D2-E302BDEC3CE5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>
                <a:ea typeface="黑体" pitchFamily="2" charset="-122"/>
              </a:defRPr>
            </a:lvl1pPr>
          </a:lstStyle>
          <a:p>
            <a:pPr>
              <a:defRPr/>
            </a:pPr>
            <a:fld id="{769DB891-A8F5-4E8A-BA0D-AA719C7D88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HADMap</a:t>
            </a:r>
            <a:r>
              <a:rPr lang="zh-CN" altLang="en-US" dirty="0"/>
              <a:t>：</a:t>
            </a:r>
            <a:r>
              <a:rPr lang="en-US" altLang="zh-CN" dirty="0"/>
              <a:t>Highly Automated Driving Map</a:t>
            </a:r>
          </a:p>
          <a:p>
            <a:r>
              <a:rPr lang="en-US" altLang="zh-CN" dirty="0" err="1"/>
              <a:t>HDMap</a:t>
            </a:r>
            <a:r>
              <a:rPr lang="zh-CN" altLang="en-US" dirty="0"/>
              <a:t>：</a:t>
            </a:r>
            <a:r>
              <a:rPr lang="en-US" altLang="zh-CN" dirty="0"/>
              <a:t>High Definition 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DB891-A8F5-4E8A-BA0D-AA719C7D882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2A34E4B-0004-4CEE-B7F1-4F015F0EBDF7}"/>
              </a:ext>
            </a:extLst>
          </p:cNvPr>
          <p:cNvSpPr/>
          <p:nvPr userDrawn="1"/>
        </p:nvSpPr>
        <p:spPr>
          <a:xfrm>
            <a:off x="827584" y="548680"/>
            <a:ext cx="6768752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tx2">
                  <a:lumMod val="40000"/>
                  <a:lumOff val="60000"/>
                </a:schemeClr>
              </a:gs>
              <a:gs pos="69000">
                <a:schemeClr val="tx2">
                  <a:lumMod val="60000"/>
                  <a:lumOff val="40000"/>
                </a:schemeClr>
              </a:gs>
              <a:gs pos="100000">
                <a:srgbClr val="00206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718" y="1430256"/>
            <a:ext cx="7429552" cy="1333509"/>
          </a:xfrm>
        </p:spPr>
        <p:txBody>
          <a:bodyPr/>
          <a:lstStyle>
            <a:lvl1pPr algn="l">
              <a:lnSpc>
                <a:spcPct val="140000"/>
              </a:lnSpc>
              <a:defRPr sz="310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718" y="3087621"/>
            <a:ext cx="7429552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428596" y="2965748"/>
            <a:ext cx="3657348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310491" y="2948947"/>
            <a:ext cx="6644455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9967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31419B-77C7-42C6-8053-6E8D9A8C7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33" y="199678"/>
            <a:ext cx="2095826" cy="725043"/>
          </a:xfrm>
          <a:prstGeom prst="rect">
            <a:avLst/>
          </a:prstGeom>
        </p:spPr>
      </p:pic>
      <p:pic>
        <p:nvPicPr>
          <p:cNvPr id="18" name="図 3">
            <a:extLst>
              <a:ext uri="{FF2B5EF4-FFF2-40B4-BE49-F238E27FC236}">
                <a16:creationId xmlns:a16="http://schemas.microsoft.com/office/drawing/2014/main" id="{EC89DB8D-59EE-4337-8893-B4F9BD5CED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22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6886" y="3645028"/>
            <a:ext cx="5235048" cy="3054394"/>
          </a:xfrm>
          <a:prstGeom prst="rect">
            <a:avLst/>
          </a:prstGeom>
          <a:noFill/>
          <a:ln>
            <a:noFill/>
          </a:ln>
          <a:effectLst>
            <a:softEdge rad="292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130" y="72008"/>
            <a:ext cx="7626342" cy="54868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7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buClr>
                <a:schemeClr val="tx2"/>
              </a:buClr>
              <a:buFont typeface="Wingdings" pitchFamily="2" charset="2"/>
              <a:buChar char="l"/>
              <a:defRPr sz="15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buClr>
                <a:schemeClr val="tx2"/>
              </a:buClr>
              <a:buFont typeface="Wingdings" pitchFamily="2" charset="2"/>
              <a:buChar char="Ø"/>
              <a:defRPr sz="15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Clr>
                <a:schemeClr val="tx2"/>
              </a:buClr>
              <a:buFont typeface="Wingdings" pitchFamily="2" charset="2"/>
              <a:buChar char="Ø"/>
              <a:defRPr sz="15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Clr>
                <a:schemeClr val="tx2"/>
              </a:buClr>
              <a:buFont typeface="Wingdings" pitchFamily="2" charset="2"/>
              <a:buChar char="Ø"/>
              <a:defRPr sz="15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41149" y="6453336"/>
            <a:ext cx="2132929" cy="2685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67D-36AD-4074-9B8D-839B9E086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4D62-7C06-4910-B4E8-9F429D6FB6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624" y="44624"/>
            <a:ext cx="7056784" cy="6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19" y="1052737"/>
            <a:ext cx="8670377" cy="487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728" y="6244781"/>
            <a:ext cx="2132928" cy="47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833" y="6244781"/>
            <a:ext cx="2895138" cy="47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1149" y="6244781"/>
            <a:ext cx="2132929" cy="47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8B43DEF9-CF87-4E02-8726-ECD76142391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0970" y="188640"/>
            <a:ext cx="788353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99678"/>
            <a:ext cx="781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E28C09-7C96-4CF8-BC8B-76286689B18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48" y="73218"/>
            <a:ext cx="1406523" cy="486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  <a:ea typeface="微软雅黑" pitchFamily="34" charset="-122"/>
        </a:defRPr>
      </a:lvl9pPr>
    </p:titleStyle>
    <p:bodyStyle>
      <a:lvl1pPr marL="355600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900113" indent="-363538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14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</a:defRPr>
      </a:lvl2pPr>
      <a:lvl3pPr marL="1433513" indent="-355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14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</a:defRPr>
      </a:lvl3pPr>
      <a:lvl4pPr marL="1639675" indent="-1948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n"/>
        <a:defRPr sz="1700">
          <a:solidFill>
            <a:schemeClr val="tx1"/>
          </a:solidFill>
          <a:latin typeface="+mn-lt"/>
          <a:ea typeface="+mn-ea"/>
          <a:cs typeface="微软雅黑"/>
        </a:defRPr>
      </a:lvl4pPr>
      <a:lvl5pPr marL="1987363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cs typeface="微软雅黑"/>
        </a:defRPr>
      </a:lvl5pPr>
      <a:lvl6pPr marL="2376989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66614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56240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45866" indent="-194813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1718" y="1556792"/>
            <a:ext cx="7429552" cy="1333509"/>
          </a:xfrm>
        </p:spPr>
        <p:txBody>
          <a:bodyPr/>
          <a:lstStyle/>
          <a:p>
            <a:r>
              <a:rPr lang="zh-CN" altLang="en-US" sz="4000" dirty="0">
                <a:latin typeface="+mn-ea"/>
                <a:ea typeface="+mn-ea"/>
              </a:rPr>
              <a:t>轻量化引擎框架说明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8169A4E4-2FBF-456D-8A1A-7AD23D6F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地图感知系统部</a:t>
            </a:r>
            <a:endParaRPr lang="en-US" altLang="zh-CN" dirty="0"/>
          </a:p>
          <a:p>
            <a:r>
              <a:rPr lang="en-US" altLang="zh-CN" dirty="0"/>
              <a:t>2019.11.29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13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7429E-8907-43BD-BA80-A1379214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轻量化引擎系统框图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271BB-3423-44B2-9A39-E0347B0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7367D-36AD-4074-9B8D-839B9E08676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512E46-E92C-484E-BA7B-BD19E3957382}"/>
              </a:ext>
            </a:extLst>
          </p:cNvPr>
          <p:cNvGrpSpPr/>
          <p:nvPr/>
        </p:nvGrpSpPr>
        <p:grpSpPr>
          <a:xfrm>
            <a:off x="539552" y="1238837"/>
            <a:ext cx="7950712" cy="5531372"/>
            <a:chOff x="539552" y="1238837"/>
            <a:chExt cx="7950712" cy="55313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9D8D7F-30E6-4355-B980-CE8E89D2634A}"/>
                </a:ext>
              </a:extLst>
            </p:cNvPr>
            <p:cNvSpPr/>
            <p:nvPr/>
          </p:nvSpPr>
          <p:spPr>
            <a:xfrm>
              <a:off x="613794" y="5313495"/>
              <a:ext cx="7774630" cy="50377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BaseLib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A1BBE4B0-73B9-4C23-98B6-025EE4ACE0E1}"/>
                </a:ext>
              </a:extLst>
            </p:cNvPr>
            <p:cNvSpPr/>
            <p:nvPr/>
          </p:nvSpPr>
          <p:spPr>
            <a:xfrm>
              <a:off x="3539781" y="6169060"/>
              <a:ext cx="1584176" cy="601149"/>
            </a:xfrm>
            <a:prstGeom prst="flowChartMagneticDisk">
              <a:avLst/>
            </a:prstGeom>
            <a:solidFill>
              <a:srgbClr val="92D05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地图数据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AF41EED-D8D6-4B43-A208-A7D1E179BE1E}"/>
                </a:ext>
              </a:extLst>
            </p:cNvPr>
            <p:cNvGrpSpPr/>
            <p:nvPr/>
          </p:nvGrpSpPr>
          <p:grpSpPr>
            <a:xfrm>
              <a:off x="613794" y="3071947"/>
              <a:ext cx="7774630" cy="1919131"/>
              <a:chOff x="1050114" y="2852936"/>
              <a:chExt cx="3953934" cy="191913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762E28-92BD-48F3-AAA8-83E08FB8D26E}"/>
                  </a:ext>
                </a:extLst>
              </p:cNvPr>
              <p:cNvSpPr/>
              <p:nvPr/>
            </p:nvSpPr>
            <p:spPr>
              <a:xfrm>
                <a:off x="1050114" y="2852936"/>
                <a:ext cx="3953934" cy="1919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000000-0008-0000-0100-00001A000000}"/>
                  </a:ext>
                </a:extLst>
              </p:cNvPr>
              <p:cNvSpPr/>
              <p:nvPr/>
            </p:nvSpPr>
            <p:spPr>
              <a:xfrm>
                <a:off x="1193894" y="4278759"/>
                <a:ext cx="3666137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NdsApi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0000000-0008-0000-0100-000018000000}"/>
                  </a:ext>
                </a:extLst>
              </p:cNvPr>
              <p:cNvSpPr/>
              <p:nvPr/>
            </p:nvSpPr>
            <p:spPr>
              <a:xfrm>
                <a:off x="1187626" y="3872437"/>
                <a:ext cx="1433654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NDSDataIO2.5.1.1.4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7B7CE-AAB8-454B-8393-15C98DF64D5D}"/>
                  </a:ext>
                </a:extLst>
              </p:cNvPr>
              <p:cNvSpPr/>
              <p:nvPr/>
            </p:nvSpPr>
            <p:spPr>
              <a:xfrm>
                <a:off x="2729561" y="3872437"/>
                <a:ext cx="1266375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NDSDataIO2.5.1.1.8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BCD526C-E69B-4F01-A129-5A427C1EFBDC}"/>
                  </a:ext>
                </a:extLst>
              </p:cNvPr>
              <p:cNvSpPr/>
              <p:nvPr/>
            </p:nvSpPr>
            <p:spPr>
              <a:xfrm>
                <a:off x="1187625" y="3415459"/>
                <a:ext cx="3672407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NDSDataIOPlugin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F70550A-4B16-457D-9AB7-AE19B0150BF4}"/>
                  </a:ext>
                </a:extLst>
              </p:cNvPr>
              <p:cNvSpPr/>
              <p:nvPr/>
            </p:nvSpPr>
            <p:spPr>
              <a:xfrm>
                <a:off x="1187624" y="3009137"/>
                <a:ext cx="3672407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DataManage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EEBC32-5CDC-43ED-AF7B-166E9CE6A3E1}"/>
                  </a:ext>
                </a:extLst>
              </p:cNvPr>
              <p:cNvSpPr/>
              <p:nvPr/>
            </p:nvSpPr>
            <p:spPr>
              <a:xfrm>
                <a:off x="4104218" y="3872437"/>
                <a:ext cx="755814" cy="327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…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8EC24B-3549-4E06-A1FA-0096A80CB730}"/>
                </a:ext>
              </a:extLst>
            </p:cNvPr>
            <p:cNvSpPr/>
            <p:nvPr/>
          </p:nvSpPr>
          <p:spPr>
            <a:xfrm>
              <a:off x="615427" y="1962648"/>
              <a:ext cx="860228" cy="27795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MapMatch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471FF4-9AA3-4445-8D9B-87502122B349}"/>
                </a:ext>
              </a:extLst>
            </p:cNvPr>
            <p:cNvSpPr/>
            <p:nvPr/>
          </p:nvSpPr>
          <p:spPr>
            <a:xfrm>
              <a:off x="613794" y="1243993"/>
              <a:ext cx="1797965" cy="287427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HorizonMap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35CC2-8046-4588-9E3F-6257EE32B1D2}"/>
                </a:ext>
              </a:extLst>
            </p:cNvPr>
            <p:cNvSpPr/>
            <p:nvPr/>
          </p:nvSpPr>
          <p:spPr>
            <a:xfrm>
              <a:off x="2808849" y="1247969"/>
              <a:ext cx="1691143" cy="283451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SituationMap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45B652-67D8-492F-BB72-FE552CB45A4E}"/>
                </a:ext>
              </a:extLst>
            </p:cNvPr>
            <p:cNvSpPr/>
            <p:nvPr/>
          </p:nvSpPr>
          <p:spPr>
            <a:xfrm>
              <a:off x="6440198" y="1240828"/>
              <a:ext cx="1937709" cy="308063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PoiSearch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5D2E0A-F65C-47BE-8E09-8B7247205891}"/>
                </a:ext>
              </a:extLst>
            </p:cNvPr>
            <p:cNvSpPr/>
            <p:nvPr/>
          </p:nvSpPr>
          <p:spPr>
            <a:xfrm>
              <a:off x="1551114" y="1967769"/>
              <a:ext cx="788637" cy="27293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POIParse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BD3CA5-5A51-41C0-A125-A3449CCBE63E}"/>
                </a:ext>
              </a:extLst>
            </p:cNvPr>
            <p:cNvSpPr/>
            <p:nvPr/>
          </p:nvSpPr>
          <p:spPr>
            <a:xfrm>
              <a:off x="4933156" y="1238837"/>
              <a:ext cx="934987" cy="28345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ysClr val="windowText" lastClr="000000"/>
                  </a:solidFill>
                </a:rPr>
                <a:t>TrackProvider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B5E95C4-386E-4ACF-A75B-803C7AA3E9CE}"/>
                </a:ext>
              </a:extLst>
            </p:cNvPr>
            <p:cNvSpPr/>
            <p:nvPr/>
          </p:nvSpPr>
          <p:spPr>
            <a:xfrm>
              <a:off x="617060" y="2502977"/>
              <a:ext cx="1178212" cy="27795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ysClr val="windowText" lastClr="000000"/>
                  </a:solidFill>
                </a:rPr>
                <a:t>RoutePlan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A1998C-0DF4-4CF7-93C7-6FBE3939ABD6}"/>
                </a:ext>
              </a:extLst>
            </p:cNvPr>
            <p:cNvSpPr/>
            <p:nvPr/>
          </p:nvSpPr>
          <p:spPr>
            <a:xfrm>
              <a:off x="2770083" y="1956523"/>
              <a:ext cx="934987" cy="27293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MapMatch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512389CE-F4A7-45F6-8C88-B43553738C4A}"/>
                </a:ext>
              </a:extLst>
            </p:cNvPr>
            <p:cNvSpPr/>
            <p:nvPr/>
          </p:nvSpPr>
          <p:spPr>
            <a:xfrm>
              <a:off x="4243680" y="5833569"/>
              <a:ext cx="154956" cy="335491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0D44039-3BB0-4ABC-BAF5-E2BA1744C95F}"/>
                </a:ext>
              </a:extLst>
            </p:cNvPr>
            <p:cNvSpPr/>
            <p:nvPr/>
          </p:nvSpPr>
          <p:spPr>
            <a:xfrm>
              <a:off x="4272294" y="5000731"/>
              <a:ext cx="146567" cy="312764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4589DA6F-A403-4B5B-B364-BCC4089A8345}"/>
                </a:ext>
              </a:extLst>
            </p:cNvPr>
            <p:cNvSpPr/>
            <p:nvPr/>
          </p:nvSpPr>
          <p:spPr>
            <a:xfrm>
              <a:off x="6650836" y="2257963"/>
              <a:ext cx="134529" cy="804332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8" name="箭头: 上 27">
              <a:extLst>
                <a:ext uri="{FF2B5EF4-FFF2-40B4-BE49-F238E27FC236}">
                  <a16:creationId xmlns:a16="http://schemas.microsoft.com/office/drawing/2014/main" id="{59AA6E0D-16BA-4D9A-94B6-08E1C2B4AA24}"/>
                </a:ext>
              </a:extLst>
            </p:cNvPr>
            <p:cNvSpPr/>
            <p:nvPr/>
          </p:nvSpPr>
          <p:spPr>
            <a:xfrm>
              <a:off x="5333384" y="2239750"/>
              <a:ext cx="134529" cy="812422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CA7D62B0-AEC4-46DC-84C6-7F45F38A94CE}"/>
                </a:ext>
              </a:extLst>
            </p:cNvPr>
            <p:cNvSpPr/>
            <p:nvPr/>
          </p:nvSpPr>
          <p:spPr>
            <a:xfrm flipH="1">
              <a:off x="7341786" y="1565352"/>
              <a:ext cx="134531" cy="318135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116BC147-6E5F-4FC1-B275-B31D971CEBDC}"/>
                </a:ext>
              </a:extLst>
            </p:cNvPr>
            <p:cNvSpPr/>
            <p:nvPr/>
          </p:nvSpPr>
          <p:spPr>
            <a:xfrm>
              <a:off x="1095518" y="2776446"/>
              <a:ext cx="134529" cy="295501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2EAFCEC-81C9-44AF-92A9-74F033804B0A}"/>
                </a:ext>
              </a:extLst>
            </p:cNvPr>
            <p:cNvSpPr/>
            <p:nvPr/>
          </p:nvSpPr>
          <p:spPr>
            <a:xfrm>
              <a:off x="539552" y="1866911"/>
              <a:ext cx="1872207" cy="470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2" name="箭头: 上 31">
              <a:extLst>
                <a:ext uri="{FF2B5EF4-FFF2-40B4-BE49-F238E27FC236}">
                  <a16:creationId xmlns:a16="http://schemas.microsoft.com/office/drawing/2014/main" id="{634B7B5C-504E-40D6-B74D-0DE8E0AE990F}"/>
                </a:ext>
              </a:extLst>
            </p:cNvPr>
            <p:cNvSpPr/>
            <p:nvPr/>
          </p:nvSpPr>
          <p:spPr>
            <a:xfrm>
              <a:off x="1270233" y="1550726"/>
              <a:ext cx="134531" cy="321631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6E6ADC95-0386-4FC5-AD36-91FF486B6E48}"/>
                </a:ext>
              </a:extLst>
            </p:cNvPr>
            <p:cNvSpPr/>
            <p:nvPr/>
          </p:nvSpPr>
          <p:spPr>
            <a:xfrm>
              <a:off x="1095516" y="2259525"/>
              <a:ext cx="134531" cy="240246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4B22BD-6456-4BFC-A288-5A76666F00FE}"/>
                </a:ext>
              </a:extLst>
            </p:cNvPr>
            <p:cNvSpPr/>
            <p:nvPr/>
          </p:nvSpPr>
          <p:spPr>
            <a:xfrm>
              <a:off x="6433813" y="1980011"/>
              <a:ext cx="873977" cy="27795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MapMatch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B4FF0C2-B6B3-428E-A6ED-1933C6047262}"/>
                </a:ext>
              </a:extLst>
            </p:cNvPr>
            <p:cNvSpPr/>
            <p:nvPr/>
          </p:nvSpPr>
          <p:spPr>
            <a:xfrm>
              <a:off x="7407711" y="1968462"/>
              <a:ext cx="964123" cy="27293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POIParse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1BDF8CB-A475-4955-AFDE-4ECE33A5E87A}"/>
                </a:ext>
              </a:extLst>
            </p:cNvPr>
            <p:cNvSpPr/>
            <p:nvPr/>
          </p:nvSpPr>
          <p:spPr>
            <a:xfrm>
              <a:off x="6372200" y="1884274"/>
              <a:ext cx="2118064" cy="470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0EBC681-C115-4988-A510-1475CCC1BB20}"/>
                </a:ext>
              </a:extLst>
            </p:cNvPr>
            <p:cNvSpPr/>
            <p:nvPr/>
          </p:nvSpPr>
          <p:spPr>
            <a:xfrm>
              <a:off x="3815585" y="1950717"/>
              <a:ext cx="684147" cy="27293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POIParse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E095E89-8BC2-4AD2-B5E4-CDD691603324}"/>
                </a:ext>
              </a:extLst>
            </p:cNvPr>
            <p:cNvSpPr/>
            <p:nvPr/>
          </p:nvSpPr>
          <p:spPr>
            <a:xfrm>
              <a:off x="4933157" y="1950717"/>
              <a:ext cx="934987" cy="272933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MapMatch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F4DCD78A-43D2-4A3F-8E01-2FFF66C56F0C}"/>
                </a:ext>
              </a:extLst>
            </p:cNvPr>
            <p:cNvSpPr/>
            <p:nvPr/>
          </p:nvSpPr>
          <p:spPr>
            <a:xfrm>
              <a:off x="3132263" y="2239479"/>
              <a:ext cx="134529" cy="812422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8D0E86D-8FAD-452C-8375-20050C23FFA1}"/>
                </a:ext>
              </a:extLst>
            </p:cNvPr>
            <p:cNvSpPr/>
            <p:nvPr/>
          </p:nvSpPr>
          <p:spPr>
            <a:xfrm>
              <a:off x="2603643" y="1866911"/>
              <a:ext cx="2063658" cy="470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738DEFA9-291F-410D-9792-8AA91D44B616}"/>
                </a:ext>
              </a:extLst>
            </p:cNvPr>
            <p:cNvSpPr/>
            <p:nvPr/>
          </p:nvSpPr>
          <p:spPr>
            <a:xfrm>
              <a:off x="3568650" y="1544887"/>
              <a:ext cx="134531" cy="321631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25BA8297-99E3-4885-9DB6-F74EB1768B24}"/>
                </a:ext>
              </a:extLst>
            </p:cNvPr>
            <p:cNvSpPr/>
            <p:nvPr/>
          </p:nvSpPr>
          <p:spPr>
            <a:xfrm>
              <a:off x="5325442" y="1531420"/>
              <a:ext cx="134531" cy="419297"/>
            </a:xfrm>
            <a:prstGeom prst="up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8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CAB96-5636-470F-92B7-423C859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引擎库说明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2A85CE6-6509-4E83-9593-DBC2762C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870010"/>
              </p:ext>
            </p:extLst>
          </p:nvPr>
        </p:nvGraphicFramePr>
        <p:xfrm>
          <a:off x="250825" y="1052513"/>
          <a:ext cx="8137599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839">
                  <a:extLst>
                    <a:ext uri="{9D8B030D-6E8A-4147-A177-3AD203B41FA5}">
                      <a16:colId xmlns:a16="http://schemas.microsoft.com/office/drawing/2014/main" val="258639706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7080870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69666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功能模块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库名称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251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基础库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/>
                        <a:t>libBaseLib.so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提供基础库函数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0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/>
                        <a:t>libDataManage.so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地图数据管理模块，提供数据访问接口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6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NDSDataIOPlugin.so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判断数据版本，加载对应库</a:t>
                      </a:r>
                      <a:endParaRPr lang="en-US" altLang="zh-CN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NDSDataIO2.5.1.1.4.so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landmark1.3+laneAux1.4</a:t>
                      </a:r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式样数据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NDSDataIO2.5.1.1.8.so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landmark1.3+laneAux1.8</a:t>
                      </a:r>
                      <a:r>
                        <a:rPr lang="zh-CN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式样数据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5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NdsApi.so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NDSDataIO</a:t>
                      </a:r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公共函数库</a:t>
                      </a:r>
                      <a:endParaRPr lang="zh-CN" altLang="zh-CN" sz="10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核心库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/>
                        <a:t>libRoutePlan.so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路径规划模块，提供道路级及车道级路线规划结果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1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/>
                        <a:t>libMapMatch.so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地图匹配模块，根据车辆位置信号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经度、纬度、海拔，航向，速度信息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，给出车辆在地图中匹配的道路信息（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RoadVectorKey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RoadSectionKey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LaneVectorKey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LaneSectionKey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）等等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/>
                        <a:t>libPOIParse.so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zh-C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</a:t>
                      </a:r>
                      <a:r>
                        <a:rPr kumimoji="0" lang="zh-CN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解析模块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业务库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libHorizonMap.so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与规划路径相关的地图输出模块；根据自车位置，产生前、后方指定范围内的路径规划道路信息（车道，边线，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poi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，拓扑）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libSituationMap.so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与车辆定位匹配相关的地图输出模块；根据自车位置，产生车辆周边指定范围内的道路信息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libPoiSearch.so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POI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查询模块，查询停车位等信息，并获取相应的行程列表，直行规划等等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2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zh-C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libTrackProvider.so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他车轨迹预测模块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59098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81A8B-62D5-4FD6-BB94-3727F2DA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7367D-36AD-4074-9B8D-839B9E08676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326745"/>
      </p:ext>
    </p:extLst>
  </p:cSld>
  <p:clrMapOvr>
    <a:masterClrMapping/>
  </p:clrMapOvr>
</p:sld>
</file>

<file path=ppt/theme/theme1.xml><?xml version="1.0" encoding="utf-8"?>
<a:theme xmlns:a="http://schemas.openxmlformats.org/drawingml/2006/main" name="上海汽车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ar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/>
          </a:solidFill>
        </a:ln>
      </a:spPr>
      <a:bodyPr rtlCol="0" anchor="ctr"/>
      <a:lstStyle>
        <a:defPPr>
          <a:defRPr sz="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上海汽车模版</Template>
  <TotalTime>32307</TotalTime>
  <Words>279</Words>
  <Application>Microsoft Office PowerPoint</Application>
  <PresentationFormat>全屏显示(4:3)</PresentationFormat>
  <Paragraphs>231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Meiryo</vt:lpstr>
      <vt:lpstr>Meiryo UI</vt:lpstr>
      <vt:lpstr>微软雅黑</vt:lpstr>
      <vt:lpstr>Arial</vt:lpstr>
      <vt:lpstr>Calibri</vt:lpstr>
      <vt:lpstr>Wingdings</vt:lpstr>
      <vt:lpstr>上海汽车模版</vt:lpstr>
      <vt:lpstr>轻量化引擎框架说明</vt:lpstr>
      <vt:lpstr>轻量化引擎系统框图</vt:lpstr>
      <vt:lpstr>引擎库说明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SAIC MOTOR</dc:creator>
  <cp:lastModifiedBy>langz1481</cp:lastModifiedBy>
  <cp:revision>2904</cp:revision>
  <cp:lastPrinted>2019-04-11T03:25:44Z</cp:lastPrinted>
  <dcterms:created xsi:type="dcterms:W3CDTF">2010-10-20T10:30:40Z</dcterms:created>
  <dcterms:modified xsi:type="dcterms:W3CDTF">2019-11-29T08:25:25Z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