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2" r:id="rId1"/>
  </p:sldMasterIdLst>
  <p:notesMasterIdLst>
    <p:notesMasterId r:id="rId14"/>
  </p:notesMasterIdLst>
  <p:sldIdLst>
    <p:sldId id="256" r:id="rId2"/>
    <p:sldId id="281" r:id="rId3"/>
    <p:sldId id="288" r:id="rId4"/>
    <p:sldId id="283" r:id="rId5"/>
    <p:sldId id="295" r:id="rId6"/>
    <p:sldId id="284" r:id="rId7"/>
    <p:sldId id="292" r:id="rId8"/>
    <p:sldId id="285" r:id="rId9"/>
    <p:sldId id="290" r:id="rId10"/>
    <p:sldId id="287" r:id="rId11"/>
    <p:sldId id="294" r:id="rId12"/>
    <p:sldId id="272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dav rubin" initials="nr" lastIdx="1" clrIdx="0">
    <p:extLst>
      <p:ext uri="{19B8F6BF-5375-455C-9EA6-DF929625EA0E}">
        <p15:presenceInfo xmlns:p15="http://schemas.microsoft.com/office/powerpoint/2012/main" userId="40ad26db1ce481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80" autoAdjust="0"/>
    <p:restoredTop sz="94711" autoAdjust="0"/>
  </p:normalViewPr>
  <p:slideViewPr>
    <p:cSldViewPr snapToGrid="0">
      <p:cViewPr varScale="1">
        <p:scale>
          <a:sx n="50" d="100"/>
          <a:sy n="50" d="100"/>
        </p:scale>
        <p:origin x="78" y="4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&#1490;&#1512;&#1508;&#1497;&#1501;%20&#1502;&#1493;&#1489;&#1497;&#1497;&#1500;&#1504;&#1496;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&#1490;&#1512;&#1508;&#1497;&#1501;%20&#1502;&#1493;&#1489;&#1497;&#1497;&#1500;&#1504;&#1496;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&#1490;&#1512;&#1508;&#1497;&#1501;%20&#1502;&#1493;&#1489;&#1497;&#1497;&#1500;&#1504;&#1496;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b="1"/>
              <a:t>השפעת</a:t>
            </a:r>
            <a:r>
              <a:rPr lang="he-IL" b="1" baseline="0"/>
              <a:t> מספר ה-</a:t>
            </a:r>
            <a:r>
              <a:rPr lang="en-US" b="1" baseline="0"/>
              <a:t>epoch</a:t>
            </a:r>
            <a:r>
              <a:rPr lang="he-IL" b="1" baseline="0"/>
              <a:t>-ים על ה-</a:t>
            </a:r>
            <a:r>
              <a:rPr lang="en-US" b="1" baseline="0"/>
              <a:t>accuracy</a:t>
            </a:r>
            <a:r>
              <a:rPr lang="he-IL" b="1" baseline="0"/>
              <a:t> וה-</a:t>
            </a:r>
            <a:r>
              <a:rPr lang="en-US" b="1" baseline="0"/>
              <a:t>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'אחוזי ההצלחה כפונקציה של EP (3)'!$L$5</c:f>
              <c:strCache>
                <c:ptCount val="1"/>
                <c:pt idx="0">
                  <c:v>train accuracy 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'אחוזי ההצלחה כפונקציה של EP (3)'!$K$6:$K$10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50</c:v>
                </c:pt>
              </c:numCache>
            </c:numRef>
          </c:xVal>
          <c:yVal>
            <c:numRef>
              <c:f>'אחוזי ההצלחה כפונקציה של EP (3)'!$L$6:$L$10</c:f>
              <c:numCache>
                <c:formatCode>General</c:formatCode>
                <c:ptCount val="5"/>
                <c:pt idx="0">
                  <c:v>0.97330000000000005</c:v>
                </c:pt>
                <c:pt idx="1">
                  <c:v>0.97889999999999999</c:v>
                </c:pt>
                <c:pt idx="2">
                  <c:v>0.99229999999999996</c:v>
                </c:pt>
                <c:pt idx="3">
                  <c:v>0.99560000000000004</c:v>
                </c:pt>
                <c:pt idx="4">
                  <c:v>0.99719999999999998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8EF-4A37-BE8E-FD86883EEE93}"/>
            </c:ext>
          </c:extLst>
        </c:ser>
        <c:ser>
          <c:idx val="1"/>
          <c:order val="1"/>
          <c:tx>
            <c:strRef>
              <c:f>'אחוזי ההצלחה כפונקציה של EP (3)'!$M$5</c:f>
              <c:strCache>
                <c:ptCount val="1"/>
                <c:pt idx="0">
                  <c:v>val accuracy 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'אחוזי ההצלחה כפונקציה של EP (3)'!$K$6:$K$10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50</c:v>
                </c:pt>
              </c:numCache>
            </c:numRef>
          </c:xVal>
          <c:yVal>
            <c:numRef>
              <c:f>'אחוזי ההצלחה כפונקציה של EP (3)'!$M$6:$M$10</c:f>
              <c:numCache>
                <c:formatCode>General</c:formatCode>
                <c:ptCount val="5"/>
                <c:pt idx="0">
                  <c:v>0.98250000000000004</c:v>
                </c:pt>
                <c:pt idx="1">
                  <c:v>0.98499999999999999</c:v>
                </c:pt>
                <c:pt idx="2">
                  <c:v>0.98750000000000004</c:v>
                </c:pt>
                <c:pt idx="3">
                  <c:v>0.995</c:v>
                </c:pt>
                <c:pt idx="4">
                  <c:v>0.99250000000000005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8EF-4A37-BE8E-FD86883EEE93}"/>
            </c:ext>
          </c:extLst>
        </c:ser>
        <c:ser>
          <c:idx val="2"/>
          <c:order val="2"/>
          <c:tx>
            <c:strRef>
              <c:f>'אחוזי ההצלחה כפונקציה של EP (3)'!$N$5</c:f>
              <c:strCache>
                <c:ptCount val="1"/>
                <c:pt idx="0">
                  <c:v>train loss</c:v>
                </c:pt>
              </c:strCache>
            </c:strRef>
          </c:tx>
          <c:spPr>
            <a:ln w="1905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'אחוזי ההצלחה כפונקציה של EP (3)'!$K$6:$K$10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50</c:v>
                </c:pt>
              </c:numCache>
            </c:numRef>
          </c:xVal>
          <c:yVal>
            <c:numRef>
              <c:f>'אחוזי ההצלחה כפונקציה של EP (3)'!$N$6:$N$10</c:f>
              <c:numCache>
                <c:formatCode>General</c:formatCode>
                <c:ptCount val="5"/>
                <c:pt idx="0">
                  <c:v>0.11990000000000001</c:v>
                </c:pt>
                <c:pt idx="1">
                  <c:v>6.1899999999999997E-2</c:v>
                </c:pt>
                <c:pt idx="2">
                  <c:v>2.8799999999999999E-2</c:v>
                </c:pt>
                <c:pt idx="3">
                  <c:v>1.6299999999999999E-2</c:v>
                </c:pt>
                <c:pt idx="4">
                  <c:v>1.44E-2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8EF-4A37-BE8E-FD86883EEE93}"/>
            </c:ext>
          </c:extLst>
        </c:ser>
        <c:ser>
          <c:idx val="3"/>
          <c:order val="3"/>
          <c:tx>
            <c:strRef>
              <c:f>'אחוזי ההצלחה כפונקציה של EP (3)'!$O$5</c:f>
              <c:strCache>
                <c:ptCount val="1"/>
                <c:pt idx="0">
                  <c:v>val loss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'אחוזי ההצלחה כפונקציה של EP (3)'!$K$6:$K$10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50</c:v>
                </c:pt>
              </c:numCache>
            </c:numRef>
          </c:xVal>
          <c:yVal>
            <c:numRef>
              <c:f>'אחוזי ההצלחה כפונקציה של EP (3)'!$O$6:$O$10</c:f>
              <c:numCache>
                <c:formatCode>General</c:formatCode>
                <c:ptCount val="5"/>
                <c:pt idx="0">
                  <c:v>8.5500000000000007E-2</c:v>
                </c:pt>
                <c:pt idx="1">
                  <c:v>5.79E-2</c:v>
                </c:pt>
                <c:pt idx="2">
                  <c:v>3.4000000000000002E-2</c:v>
                </c:pt>
                <c:pt idx="3">
                  <c:v>3.04E-2</c:v>
                </c:pt>
                <c:pt idx="4">
                  <c:v>2.46E-2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8EF-4A37-BE8E-FD86883EEE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5934592"/>
        <c:axId val="1245931872"/>
      </c:scatterChart>
      <c:valAx>
        <c:axId val="1245934592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245931872"/>
        <c:crosses val="autoZero"/>
        <c:crossBetween val="midCat"/>
        <c:majorUnit val="5"/>
      </c:valAx>
      <c:valAx>
        <c:axId val="1245931872"/>
        <c:scaling>
          <c:orientation val="minMax"/>
          <c:max val="1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245934592"/>
        <c:crosses val="autoZero"/>
        <c:crossBetween val="midCat"/>
        <c:majorUnit val="5.000000000000001E-2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4.4326241134751775E-2"/>
          <c:y val="0.20719493339474124"/>
          <c:w val="0.18519545429161779"/>
          <c:h val="0.319110825750932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b="1"/>
              <a:t>השפעת</a:t>
            </a:r>
            <a:r>
              <a:rPr lang="he-IL" b="1" baseline="0"/>
              <a:t> ה-</a:t>
            </a:r>
            <a:r>
              <a:rPr lang="en-US" b="1" baseline="0"/>
              <a:t>learning rate</a:t>
            </a:r>
            <a:r>
              <a:rPr lang="he-IL" b="1" baseline="0"/>
              <a:t> על ה-</a:t>
            </a:r>
            <a:r>
              <a:rPr lang="en-US" b="1" baseline="0"/>
              <a:t>accuracy</a:t>
            </a:r>
            <a:r>
              <a:rPr lang="he-IL" b="1" baseline="0"/>
              <a:t> וה-</a:t>
            </a:r>
            <a:r>
              <a:rPr lang="en-US" b="1" baseline="0"/>
              <a:t>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'אחוזי ההצלחה כפונקציה של LR'!$L$5</c:f>
              <c:strCache>
                <c:ptCount val="1"/>
                <c:pt idx="0">
                  <c:v>train accuracy 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'אחוזי ההצלחה כפונקציה של LR'!$K$6:$K$10</c:f>
              <c:numCache>
                <c:formatCode>General</c:formatCode>
                <c:ptCount val="5"/>
                <c:pt idx="0">
                  <c:v>0.1</c:v>
                </c:pt>
                <c:pt idx="1">
                  <c:v>0.01</c:v>
                </c:pt>
                <c:pt idx="2">
                  <c:v>1E-4</c:v>
                </c:pt>
                <c:pt idx="3">
                  <c:v>9.9999999999999995E-7</c:v>
                </c:pt>
                <c:pt idx="4">
                  <c:v>1E-8</c:v>
                </c:pt>
              </c:numCache>
            </c:numRef>
          </c:xVal>
          <c:yVal>
            <c:numRef>
              <c:f>'אחוזי ההצלחה כפונקציה של LR'!$L$6:$L$10</c:f>
              <c:numCache>
                <c:formatCode>General</c:formatCode>
                <c:ptCount val="5"/>
                <c:pt idx="0">
                  <c:v>0.9929</c:v>
                </c:pt>
                <c:pt idx="1">
                  <c:v>0.9929</c:v>
                </c:pt>
                <c:pt idx="2">
                  <c:v>0.99560000000000004</c:v>
                </c:pt>
                <c:pt idx="3">
                  <c:v>0.72219999999999995</c:v>
                </c:pt>
                <c:pt idx="4">
                  <c:v>0.51019999999999999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528-42D3-8ABF-40B16B93E4BB}"/>
            </c:ext>
          </c:extLst>
        </c:ser>
        <c:ser>
          <c:idx val="1"/>
          <c:order val="1"/>
          <c:tx>
            <c:strRef>
              <c:f>'אחוזי ההצלחה כפונקציה של LR'!$M$5</c:f>
              <c:strCache>
                <c:ptCount val="1"/>
                <c:pt idx="0">
                  <c:v>val accuracy 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'אחוזי ההצלחה כפונקציה של LR'!$K$6:$K$10</c:f>
              <c:numCache>
                <c:formatCode>General</c:formatCode>
                <c:ptCount val="5"/>
                <c:pt idx="0">
                  <c:v>0.1</c:v>
                </c:pt>
                <c:pt idx="1">
                  <c:v>0.01</c:v>
                </c:pt>
                <c:pt idx="2">
                  <c:v>1E-4</c:v>
                </c:pt>
                <c:pt idx="3">
                  <c:v>9.9999999999999995E-7</c:v>
                </c:pt>
                <c:pt idx="4">
                  <c:v>1E-8</c:v>
                </c:pt>
              </c:numCache>
            </c:numRef>
          </c:xVal>
          <c:yVal>
            <c:numRef>
              <c:f>'אחוזי ההצלחה כפונקציה של LR'!$M$6:$M$10</c:f>
              <c:numCache>
                <c:formatCode>General</c:formatCode>
                <c:ptCount val="5"/>
                <c:pt idx="0">
                  <c:v>0.99</c:v>
                </c:pt>
                <c:pt idx="1">
                  <c:v>0.99250000000000005</c:v>
                </c:pt>
                <c:pt idx="2">
                  <c:v>0.995</c:v>
                </c:pt>
                <c:pt idx="3">
                  <c:v>0.86499999999999999</c:v>
                </c:pt>
                <c:pt idx="4">
                  <c:v>0.47249999999999998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528-42D3-8ABF-40B16B93E4BB}"/>
            </c:ext>
          </c:extLst>
        </c:ser>
        <c:ser>
          <c:idx val="2"/>
          <c:order val="2"/>
          <c:tx>
            <c:strRef>
              <c:f>'אחוזי ההצלחה כפונקציה של LR'!$N$5</c:f>
              <c:strCache>
                <c:ptCount val="1"/>
                <c:pt idx="0">
                  <c:v>train loss</c:v>
                </c:pt>
              </c:strCache>
            </c:strRef>
          </c:tx>
          <c:spPr>
            <a:ln w="1905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'אחוזי ההצלחה כפונקציה של LR'!$K$6:$K$10</c:f>
              <c:numCache>
                <c:formatCode>General</c:formatCode>
                <c:ptCount val="5"/>
                <c:pt idx="0">
                  <c:v>0.1</c:v>
                </c:pt>
                <c:pt idx="1">
                  <c:v>0.01</c:v>
                </c:pt>
                <c:pt idx="2">
                  <c:v>1E-4</c:v>
                </c:pt>
                <c:pt idx="3">
                  <c:v>9.9999999999999995E-7</c:v>
                </c:pt>
                <c:pt idx="4">
                  <c:v>1E-8</c:v>
                </c:pt>
              </c:numCache>
            </c:numRef>
          </c:xVal>
          <c:yVal>
            <c:numRef>
              <c:f>'אחוזי ההצלחה כפונקציה של LR'!$N$6:$N$10</c:f>
              <c:numCache>
                <c:formatCode>General</c:formatCode>
                <c:ptCount val="5"/>
                <c:pt idx="0">
                  <c:v>3.1600000000000003E-2</c:v>
                </c:pt>
                <c:pt idx="1">
                  <c:v>1.8499999999999999E-2</c:v>
                </c:pt>
                <c:pt idx="2">
                  <c:v>1.6299999999999999E-2</c:v>
                </c:pt>
                <c:pt idx="3">
                  <c:v>0.61399999999999999</c:v>
                </c:pt>
                <c:pt idx="4">
                  <c:v>0.88249999999999995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528-42D3-8ABF-40B16B93E4BB}"/>
            </c:ext>
          </c:extLst>
        </c:ser>
        <c:ser>
          <c:idx val="3"/>
          <c:order val="3"/>
          <c:tx>
            <c:strRef>
              <c:f>'אחוזי ההצלחה כפונקציה של LR'!$O$5</c:f>
              <c:strCache>
                <c:ptCount val="1"/>
                <c:pt idx="0">
                  <c:v>val loss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'אחוזי ההצלחה כפונקציה של LR'!$K$6:$K$10</c:f>
              <c:numCache>
                <c:formatCode>General</c:formatCode>
                <c:ptCount val="5"/>
                <c:pt idx="0">
                  <c:v>0.1</c:v>
                </c:pt>
                <c:pt idx="1">
                  <c:v>0.01</c:v>
                </c:pt>
                <c:pt idx="2">
                  <c:v>1E-4</c:v>
                </c:pt>
                <c:pt idx="3">
                  <c:v>9.9999999999999995E-7</c:v>
                </c:pt>
                <c:pt idx="4">
                  <c:v>1E-8</c:v>
                </c:pt>
              </c:numCache>
            </c:numRef>
          </c:xVal>
          <c:yVal>
            <c:numRef>
              <c:f>'אחוזי ההצלחה כפונקציה של LR'!$O$6:$O$10</c:f>
              <c:numCache>
                <c:formatCode>General</c:formatCode>
                <c:ptCount val="5"/>
                <c:pt idx="0">
                  <c:v>4.99E-2</c:v>
                </c:pt>
                <c:pt idx="1">
                  <c:v>1.3299999999999999E-2</c:v>
                </c:pt>
                <c:pt idx="2">
                  <c:v>3.04E-2</c:v>
                </c:pt>
                <c:pt idx="3">
                  <c:v>0.51949999999999996</c:v>
                </c:pt>
                <c:pt idx="4">
                  <c:v>0.80669999999999997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528-42D3-8ABF-40B16B93E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5934592"/>
        <c:axId val="1245931872"/>
      </c:scatterChart>
      <c:valAx>
        <c:axId val="1245934592"/>
        <c:scaling>
          <c:logBase val="10"/>
          <c:orientation val="minMax"/>
          <c:max val="1"/>
          <c:min val="1.0000000000000006E-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245931872"/>
        <c:crosses val="autoZero"/>
        <c:crossBetween val="midCat"/>
      </c:valAx>
      <c:valAx>
        <c:axId val="1245931872"/>
        <c:scaling>
          <c:orientation val="minMax"/>
          <c:max val="1.5"/>
          <c:min val="-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245934592"/>
        <c:crosses val="autoZero"/>
        <c:crossBetween val="midCat"/>
        <c:majorUnit val="0.1"/>
        <c:minorUnit val="0.1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b="1" dirty="0"/>
              <a:t>השפעת</a:t>
            </a:r>
            <a:r>
              <a:rPr lang="he-IL" b="1" baseline="0" dirty="0"/>
              <a:t> ה-</a:t>
            </a:r>
            <a:r>
              <a:rPr lang="en-US" b="1" baseline="0" dirty="0"/>
              <a:t>batch size</a:t>
            </a:r>
            <a:r>
              <a:rPr lang="he-IL" b="1" baseline="0" dirty="0"/>
              <a:t> על ה-</a:t>
            </a:r>
            <a:r>
              <a:rPr lang="en-US" b="1" baseline="0" dirty="0"/>
              <a:t>accuracy</a:t>
            </a:r>
            <a:r>
              <a:rPr lang="he-IL" b="1" baseline="0" dirty="0"/>
              <a:t> וה-</a:t>
            </a:r>
            <a:r>
              <a:rPr lang="en-US" b="1" baseline="0" dirty="0"/>
              <a:t>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'אחוזי ההצלחה כפונקציה של BS (2)'!$L$5</c:f>
              <c:strCache>
                <c:ptCount val="1"/>
                <c:pt idx="0">
                  <c:v>train accuracy 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'אחוזי ההצלחה כפונקציה של BS (2)'!$K$6:$K$10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xVal>
          <c:yVal>
            <c:numRef>
              <c:f>'אחוזי ההצלחה כפונקציה של BS (2)'!$L$6:$L$10</c:f>
              <c:numCache>
                <c:formatCode>General</c:formatCode>
                <c:ptCount val="5"/>
                <c:pt idx="0">
                  <c:v>0.99780000000000002</c:v>
                </c:pt>
                <c:pt idx="1">
                  <c:v>0.99739999999999995</c:v>
                </c:pt>
                <c:pt idx="2">
                  <c:v>0.99560000000000004</c:v>
                </c:pt>
                <c:pt idx="3">
                  <c:v>0.99390000000000001</c:v>
                </c:pt>
                <c:pt idx="4">
                  <c:v>0.98570000000000002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3BF-4F60-88C5-F1ADADA485EB}"/>
            </c:ext>
          </c:extLst>
        </c:ser>
        <c:ser>
          <c:idx val="1"/>
          <c:order val="1"/>
          <c:tx>
            <c:strRef>
              <c:f>'אחוזי ההצלחה כפונקציה של BS (2)'!$M$5</c:f>
              <c:strCache>
                <c:ptCount val="1"/>
                <c:pt idx="0">
                  <c:v>val accuracy 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'אחוזי ההצלחה כפונקציה של BS (2)'!$K$6:$K$10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xVal>
          <c:yVal>
            <c:numRef>
              <c:f>'אחוזי ההצלחה כפונקציה של BS (2)'!$M$6:$M$10</c:f>
              <c:numCache>
                <c:formatCode>General</c:formatCode>
                <c:ptCount val="5"/>
                <c:pt idx="0">
                  <c:v>0.98250000000000004</c:v>
                </c:pt>
                <c:pt idx="1">
                  <c:v>0.995</c:v>
                </c:pt>
                <c:pt idx="2">
                  <c:v>0.995</c:v>
                </c:pt>
                <c:pt idx="3">
                  <c:v>0.99250000000000005</c:v>
                </c:pt>
                <c:pt idx="4">
                  <c:v>0.98750000000000004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3BF-4F60-88C5-F1ADADA485EB}"/>
            </c:ext>
          </c:extLst>
        </c:ser>
        <c:ser>
          <c:idx val="2"/>
          <c:order val="2"/>
          <c:tx>
            <c:strRef>
              <c:f>'אחוזי ההצלחה כפונקציה של BS (2)'!$N$5</c:f>
              <c:strCache>
                <c:ptCount val="1"/>
                <c:pt idx="0">
                  <c:v>train loss</c:v>
                </c:pt>
              </c:strCache>
            </c:strRef>
          </c:tx>
          <c:spPr>
            <a:ln w="1905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'אחוזי ההצלחה כפונקציה של BS (2)'!$K$6:$K$10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xVal>
          <c:yVal>
            <c:numRef>
              <c:f>'אחוזי ההצלחה כפונקציה של BS (2)'!$N$6:$N$10</c:f>
              <c:numCache>
                <c:formatCode>General</c:formatCode>
                <c:ptCount val="5"/>
                <c:pt idx="0">
                  <c:v>8.6E-3</c:v>
                </c:pt>
                <c:pt idx="1">
                  <c:v>1.29E-2</c:v>
                </c:pt>
                <c:pt idx="2">
                  <c:v>1.6299999999999999E-2</c:v>
                </c:pt>
                <c:pt idx="3">
                  <c:v>3.1300000000000001E-2</c:v>
                </c:pt>
                <c:pt idx="4">
                  <c:v>5.2400000000000002E-2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3BF-4F60-88C5-F1ADADA485EB}"/>
            </c:ext>
          </c:extLst>
        </c:ser>
        <c:ser>
          <c:idx val="3"/>
          <c:order val="3"/>
          <c:tx>
            <c:strRef>
              <c:f>'אחוזי ההצלחה כפונקציה של BS (2)'!$O$5</c:f>
              <c:strCache>
                <c:ptCount val="1"/>
                <c:pt idx="0">
                  <c:v>val loss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'אחוזי ההצלחה כפונקציה של BS (2)'!$K$6:$K$10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xVal>
          <c:yVal>
            <c:numRef>
              <c:f>'אחוזי ההצלחה כפונקציה של BS (2)'!$O$6:$O$10</c:f>
              <c:numCache>
                <c:formatCode>General</c:formatCode>
                <c:ptCount val="5"/>
                <c:pt idx="0">
                  <c:v>5.0200000000000002E-2</c:v>
                </c:pt>
                <c:pt idx="1">
                  <c:v>2.6200000000000001E-2</c:v>
                </c:pt>
                <c:pt idx="2">
                  <c:v>3.04E-2</c:v>
                </c:pt>
                <c:pt idx="3">
                  <c:v>3.0499999999999999E-2</c:v>
                </c:pt>
                <c:pt idx="4">
                  <c:v>4.7800000000000002E-2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3BF-4F60-88C5-F1ADADA48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5934592"/>
        <c:axId val="1245931872"/>
      </c:scatterChart>
      <c:valAx>
        <c:axId val="1245934592"/>
        <c:scaling>
          <c:orientation val="minMax"/>
          <c:max val="13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245931872"/>
        <c:crosses val="autoZero"/>
        <c:crossBetween val="midCat"/>
        <c:majorUnit val="5"/>
      </c:valAx>
      <c:valAx>
        <c:axId val="1245931872"/>
        <c:scaling>
          <c:orientation val="minMax"/>
          <c:max val="1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245934592"/>
        <c:crosses val="autoZero"/>
        <c:crossBetween val="midCat"/>
        <c:majorUnit val="5.000000000000001E-2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8D26EE-5E65-4184-ABE7-D2F18072A18E}" type="doc">
      <dgm:prSet loTypeId="urn:microsoft.com/office/officeart/2005/8/layout/chevron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5AD5B039-93CE-4975-9535-36FE2412D404}">
      <dgm:prSet phldrT="[טקסט]" custT="1"/>
      <dgm:spPr/>
      <dgm:t>
        <a:bodyPr/>
        <a:lstStyle/>
        <a:p>
          <a:pPr rtl="1"/>
          <a:r>
            <a:rPr lang="he-IL" sz="2400" b="1" dirty="0">
              <a:latin typeface="David" panose="020E0502060401010101" pitchFamily="34" charset="-79"/>
              <a:cs typeface="David" panose="020E0502060401010101" pitchFamily="34" charset="-79"/>
            </a:rPr>
            <a:t>שלב ראשון: </a:t>
          </a:r>
          <a:r>
            <a:rPr lang="en-US" sz="2400" b="1" dirty="0">
              <a:latin typeface="David" panose="020E0502060401010101" pitchFamily="34" charset="-79"/>
              <a:cs typeface="David" panose="020E0502060401010101" pitchFamily="34" charset="-79"/>
            </a:rPr>
            <a:t> </a:t>
          </a:r>
          <a:r>
            <a:rPr lang="he-IL" sz="2400" b="1" dirty="0">
              <a:latin typeface="David" panose="020E0502060401010101" pitchFamily="34" charset="-79"/>
              <a:cs typeface="David" panose="020E0502060401010101" pitchFamily="34" charset="-79"/>
            </a:rPr>
            <a:t>אימון גלאי  מסכת פנים</a:t>
          </a:r>
        </a:p>
      </dgm:t>
    </dgm:pt>
    <dgm:pt modelId="{7D5388F5-0670-4D4E-B126-9EBB15268E67}" type="parTrans" cxnId="{2690CE02-0EDB-45D1-8EAA-C318026CDC7E}">
      <dgm:prSet/>
      <dgm:spPr/>
      <dgm:t>
        <a:bodyPr/>
        <a:lstStyle/>
        <a:p>
          <a:pPr rtl="1"/>
          <a:endParaRPr lang="he-IL"/>
        </a:p>
      </dgm:t>
    </dgm:pt>
    <dgm:pt modelId="{92860D8B-96F4-4902-82B4-E0155853CACB}" type="sibTrans" cxnId="{2690CE02-0EDB-45D1-8EAA-C318026CDC7E}">
      <dgm:prSet/>
      <dgm:spPr/>
      <dgm:t>
        <a:bodyPr/>
        <a:lstStyle/>
        <a:p>
          <a:pPr rtl="1"/>
          <a:endParaRPr lang="he-IL"/>
        </a:p>
      </dgm:t>
    </dgm:pt>
    <dgm:pt modelId="{226B378B-E4BD-4D5D-A858-035209676B2E}">
      <dgm:prSet phldrT="[טקסט]" custT="1"/>
      <dgm:spPr/>
      <dgm:t>
        <a:bodyPr/>
        <a:lstStyle/>
        <a:p>
          <a:pPr rtl="1"/>
          <a:r>
            <a:rPr lang="he-IL" sz="1800">
              <a:latin typeface="David" panose="020E0502060401010101" pitchFamily="34" charset="-79"/>
              <a:cs typeface="David" panose="020E0502060401010101" pitchFamily="34" charset="-79"/>
            </a:rPr>
            <a:t> טעינת ה-</a:t>
          </a:r>
          <a:r>
            <a:rPr lang="en-US" sz="1800">
              <a:latin typeface="David" panose="020E0502060401010101" pitchFamily="34" charset="-79"/>
              <a:cs typeface="David" panose="020E0502060401010101" pitchFamily="34" charset="-79"/>
            </a:rPr>
            <a:t>Dataset</a:t>
          </a:r>
          <a:r>
            <a:rPr lang="he-IL" sz="1800">
              <a:latin typeface="David" panose="020E0502060401010101" pitchFamily="34" charset="-79"/>
              <a:cs typeface="David" panose="020E0502060401010101" pitchFamily="34" charset="-79"/>
            </a:rPr>
            <a:t> של מסכת הפנים.</a:t>
          </a:r>
        </a:p>
      </dgm:t>
    </dgm:pt>
    <dgm:pt modelId="{376F2E23-9F93-45AF-AA3F-8DE66ED854B2}" type="parTrans" cxnId="{FFFF10F2-F3FD-4ED5-86B2-51DA09A59A1F}">
      <dgm:prSet/>
      <dgm:spPr/>
      <dgm:t>
        <a:bodyPr/>
        <a:lstStyle/>
        <a:p>
          <a:pPr rtl="1"/>
          <a:endParaRPr lang="he-IL"/>
        </a:p>
      </dgm:t>
    </dgm:pt>
    <dgm:pt modelId="{078B80A5-A7D6-45F7-B506-8488C63A580C}" type="sibTrans" cxnId="{FFFF10F2-F3FD-4ED5-86B2-51DA09A59A1F}">
      <dgm:prSet/>
      <dgm:spPr/>
      <dgm:t>
        <a:bodyPr/>
        <a:lstStyle/>
        <a:p>
          <a:pPr rtl="1"/>
          <a:endParaRPr lang="he-IL"/>
        </a:p>
      </dgm:t>
    </dgm:pt>
    <dgm:pt modelId="{5766EB80-4789-46BA-9C06-3830A441820E}">
      <dgm:prSet phldrT="[טקסט]" custT="1"/>
      <dgm:spPr/>
      <dgm:t>
        <a:bodyPr/>
        <a:lstStyle/>
        <a:p>
          <a:pPr rtl="1"/>
          <a:r>
            <a:rPr lang="he-IL" sz="2400" b="1">
              <a:latin typeface="David" panose="020E0502060401010101" pitchFamily="34" charset="-79"/>
              <a:cs typeface="David" panose="020E0502060401010101" pitchFamily="34" charset="-79"/>
            </a:rPr>
            <a:t>שלב שני:    יישום גלאי מסכת פנים</a:t>
          </a:r>
        </a:p>
      </dgm:t>
    </dgm:pt>
    <dgm:pt modelId="{A18A8A96-DFEC-48A4-A05A-344DDB0A0E7C}" type="parTrans" cxnId="{B551A718-103D-4C7A-B6D6-F9B848AF75E7}">
      <dgm:prSet/>
      <dgm:spPr/>
      <dgm:t>
        <a:bodyPr/>
        <a:lstStyle/>
        <a:p>
          <a:pPr rtl="1"/>
          <a:endParaRPr lang="he-IL"/>
        </a:p>
      </dgm:t>
    </dgm:pt>
    <dgm:pt modelId="{5A843B61-0C1F-4079-936E-0B5F4A7B7D61}" type="sibTrans" cxnId="{B551A718-103D-4C7A-B6D6-F9B848AF75E7}">
      <dgm:prSet/>
      <dgm:spPr/>
      <dgm:t>
        <a:bodyPr/>
        <a:lstStyle/>
        <a:p>
          <a:pPr rtl="1"/>
          <a:endParaRPr lang="he-IL"/>
        </a:p>
      </dgm:t>
    </dgm:pt>
    <dgm:pt modelId="{D8AFE5DD-F3AF-4549-B8FA-3566C87639D9}">
      <dgm:prSet phldrT="[טקסט]" custT="1"/>
      <dgm:spPr/>
      <dgm:t>
        <a:bodyPr/>
        <a:lstStyle/>
        <a:p>
          <a:pPr rtl="1"/>
          <a:r>
            <a:rPr lang="he-IL" sz="1800">
              <a:latin typeface="David" panose="020E0502060401010101" pitchFamily="34" charset="-79"/>
              <a:cs typeface="David" panose="020E0502060401010101" pitchFamily="34" charset="-79"/>
            </a:rPr>
            <a:t> טעינת המודל שהתקבל בשלב הראשון.</a:t>
          </a:r>
          <a:endParaRPr lang="he-IL" sz="1800"/>
        </a:p>
      </dgm:t>
    </dgm:pt>
    <dgm:pt modelId="{DC9EFE46-A53E-49E4-949C-99CCBB3B37C5}" type="parTrans" cxnId="{966F2CFD-4A88-4D9F-9CCA-BAC4E89847FF}">
      <dgm:prSet/>
      <dgm:spPr/>
      <dgm:t>
        <a:bodyPr/>
        <a:lstStyle/>
        <a:p>
          <a:pPr rtl="1"/>
          <a:endParaRPr lang="he-IL"/>
        </a:p>
      </dgm:t>
    </dgm:pt>
    <dgm:pt modelId="{CA7D55ED-8962-40CE-9C55-8FB78B886977}" type="sibTrans" cxnId="{966F2CFD-4A88-4D9F-9CCA-BAC4E89847FF}">
      <dgm:prSet/>
      <dgm:spPr/>
      <dgm:t>
        <a:bodyPr/>
        <a:lstStyle/>
        <a:p>
          <a:pPr rtl="1"/>
          <a:endParaRPr lang="he-IL"/>
        </a:p>
      </dgm:t>
    </dgm:pt>
    <dgm:pt modelId="{82F0E260-D05D-488D-9E94-90542176E8F8}">
      <dgm:prSet phldrT="[טקסט]" custT="1"/>
      <dgm:spPr/>
      <dgm:t>
        <a:bodyPr/>
        <a:lstStyle/>
        <a:p>
          <a:pPr rtl="1"/>
          <a:r>
            <a:rPr lang="he-IL" sz="1800">
              <a:latin typeface="David" panose="020E0502060401010101" pitchFamily="34" charset="-79"/>
              <a:cs typeface="David" panose="020E0502060401010101" pitchFamily="34" charset="-79"/>
            </a:rPr>
            <a:t> אימון הסיווג של מסכת הפנים.</a:t>
          </a:r>
        </a:p>
      </dgm:t>
    </dgm:pt>
    <dgm:pt modelId="{7D39D7DB-A2F2-4D07-A1C3-D228C08B3065}" type="parTrans" cxnId="{CDE8D81D-8679-48C7-A0FB-7F4DA9AB8725}">
      <dgm:prSet/>
      <dgm:spPr/>
      <dgm:t>
        <a:bodyPr/>
        <a:lstStyle/>
        <a:p>
          <a:pPr rtl="1"/>
          <a:endParaRPr lang="he-IL"/>
        </a:p>
      </dgm:t>
    </dgm:pt>
    <dgm:pt modelId="{7801094E-AD53-4EBF-8D2D-72AC64E7952A}" type="sibTrans" cxnId="{CDE8D81D-8679-48C7-A0FB-7F4DA9AB8725}">
      <dgm:prSet/>
      <dgm:spPr/>
      <dgm:t>
        <a:bodyPr/>
        <a:lstStyle/>
        <a:p>
          <a:pPr rtl="1"/>
          <a:endParaRPr lang="he-IL"/>
        </a:p>
      </dgm:t>
    </dgm:pt>
    <dgm:pt modelId="{D012B5D7-AC85-4ACD-A33F-F5869C390BC7}">
      <dgm:prSet phldrT="[טקסט]" custT="1"/>
      <dgm:spPr/>
      <dgm:t>
        <a:bodyPr/>
        <a:lstStyle/>
        <a:p>
          <a:pPr rtl="1"/>
          <a:r>
            <a:rPr lang="he-IL" sz="1800" dirty="0">
              <a:latin typeface="David" panose="020E0502060401010101" pitchFamily="34" charset="-79"/>
              <a:cs typeface="David" panose="020E0502060401010101" pitchFamily="34" charset="-79"/>
            </a:rPr>
            <a:t> שמירת המודל שהתקבל לטובת יישומו בשלב השני.</a:t>
          </a:r>
        </a:p>
      </dgm:t>
    </dgm:pt>
    <dgm:pt modelId="{2BE2CE7B-275B-4C84-BABF-4763F9F55B6C}" type="parTrans" cxnId="{8D35D521-32EC-438B-8646-B235B0C5CD54}">
      <dgm:prSet/>
      <dgm:spPr/>
      <dgm:t>
        <a:bodyPr/>
        <a:lstStyle/>
        <a:p>
          <a:pPr rtl="1"/>
          <a:endParaRPr lang="he-IL"/>
        </a:p>
      </dgm:t>
    </dgm:pt>
    <dgm:pt modelId="{331C64A6-DF4A-4683-8E4C-FEDCD86AB0FC}" type="sibTrans" cxnId="{8D35D521-32EC-438B-8646-B235B0C5CD54}">
      <dgm:prSet/>
      <dgm:spPr/>
      <dgm:t>
        <a:bodyPr/>
        <a:lstStyle/>
        <a:p>
          <a:pPr rtl="1"/>
          <a:endParaRPr lang="he-IL"/>
        </a:p>
      </dgm:t>
    </dgm:pt>
    <dgm:pt modelId="{E0D44ACD-AB8A-4BC1-897E-304B11956A64}">
      <dgm:prSet custT="1"/>
      <dgm:spPr/>
      <dgm:t>
        <a:bodyPr/>
        <a:lstStyle/>
        <a:p>
          <a:pPr rtl="1"/>
          <a:r>
            <a:rPr lang="he-IL" sz="1800">
              <a:latin typeface="David" panose="020E0502060401010101" pitchFamily="34" charset="-79"/>
              <a:cs typeface="David" panose="020E0502060401010101" pitchFamily="34" charset="-79"/>
            </a:rPr>
            <a:t> זיהוי פנים בתמונות ובווידאו.</a:t>
          </a:r>
        </a:p>
      </dgm:t>
    </dgm:pt>
    <dgm:pt modelId="{F419E43A-F1C2-461D-BB29-459F52BC911D}" type="parTrans" cxnId="{D1F8E296-C7AA-4347-81C5-AF96630749E7}">
      <dgm:prSet/>
      <dgm:spPr/>
      <dgm:t>
        <a:bodyPr/>
        <a:lstStyle/>
        <a:p>
          <a:pPr rtl="1"/>
          <a:endParaRPr lang="he-IL"/>
        </a:p>
      </dgm:t>
    </dgm:pt>
    <dgm:pt modelId="{6357B4B8-3E14-4114-AC83-9EAE98AC0585}" type="sibTrans" cxnId="{D1F8E296-C7AA-4347-81C5-AF96630749E7}">
      <dgm:prSet/>
      <dgm:spPr/>
      <dgm:t>
        <a:bodyPr/>
        <a:lstStyle/>
        <a:p>
          <a:pPr rtl="1"/>
          <a:endParaRPr lang="he-IL"/>
        </a:p>
      </dgm:t>
    </dgm:pt>
    <dgm:pt modelId="{AC623016-C700-4045-8389-10B342185837}">
      <dgm:prSet custT="1"/>
      <dgm:spPr/>
      <dgm:t>
        <a:bodyPr/>
        <a:lstStyle/>
        <a:p>
          <a:pPr rtl="1"/>
          <a:r>
            <a:rPr lang="he-IL" sz="1800" dirty="0">
              <a:latin typeface="David" panose="020E0502060401010101" pitchFamily="34" charset="-79"/>
              <a:cs typeface="David" panose="020E0502060401010101" pitchFamily="34" charset="-79"/>
            </a:rPr>
            <a:t> יישום המודל על כל אחד מה-ה-</a:t>
          </a:r>
          <a:r>
            <a:rPr lang="en-US" sz="1800" dirty="0">
              <a:latin typeface="David" panose="020E0502060401010101" pitchFamily="34" charset="-79"/>
              <a:cs typeface="David" panose="020E0502060401010101" pitchFamily="34" charset="-79"/>
            </a:rPr>
            <a:t>ROI-S</a:t>
          </a:r>
          <a:r>
            <a:rPr lang="he-IL" sz="1800" dirty="0">
              <a:latin typeface="David" panose="020E0502060401010101" pitchFamily="34" charset="-79"/>
              <a:cs typeface="David" panose="020E0502060401010101" pitchFamily="34" charset="-79"/>
            </a:rPr>
            <a:t> על מנת לקבוע האם קיימת או לא קיימת מסכה ובאיזו סבירות.</a:t>
          </a:r>
        </a:p>
      </dgm:t>
    </dgm:pt>
    <dgm:pt modelId="{E243350B-8802-4712-9808-B99AA4908082}" type="parTrans" cxnId="{6F14C063-DD8F-425C-A0D2-3FBEFFDD10A4}">
      <dgm:prSet/>
      <dgm:spPr/>
      <dgm:t>
        <a:bodyPr/>
        <a:lstStyle/>
        <a:p>
          <a:pPr rtl="1"/>
          <a:endParaRPr lang="he-IL"/>
        </a:p>
      </dgm:t>
    </dgm:pt>
    <dgm:pt modelId="{A7602DA4-4942-4D01-9053-EA86EB7113D8}" type="sibTrans" cxnId="{6F14C063-DD8F-425C-A0D2-3FBEFFDD10A4}">
      <dgm:prSet/>
      <dgm:spPr/>
      <dgm:t>
        <a:bodyPr/>
        <a:lstStyle/>
        <a:p>
          <a:pPr rtl="1"/>
          <a:endParaRPr lang="he-IL"/>
        </a:p>
      </dgm:t>
    </dgm:pt>
    <dgm:pt modelId="{31C79910-0C8B-44E2-8E26-FB07C78476CB}">
      <dgm:prSet custT="1"/>
      <dgm:spPr/>
      <dgm:t>
        <a:bodyPr/>
        <a:lstStyle/>
        <a:p>
          <a:pPr rtl="1"/>
          <a:r>
            <a:rPr lang="he-IL" sz="1800">
              <a:latin typeface="David" panose="020E0502060401010101" pitchFamily="34" charset="-79"/>
              <a:cs typeface="David" panose="020E0502060401010101" pitchFamily="34" charset="-79"/>
            </a:rPr>
            <a:t> חילוץ ה-</a:t>
          </a:r>
          <a:r>
            <a:rPr lang="en-US" sz="1800">
              <a:latin typeface="David" panose="020E0502060401010101" pitchFamily="34" charset="-79"/>
              <a:cs typeface="David" panose="020E0502060401010101" pitchFamily="34" charset="-79"/>
            </a:rPr>
            <a:t>ROI-S</a:t>
          </a:r>
          <a:r>
            <a:rPr lang="he-IL" sz="1800">
              <a:latin typeface="David" panose="020E0502060401010101" pitchFamily="34" charset="-79"/>
              <a:cs typeface="David" panose="020E0502060401010101" pitchFamily="34" charset="-79"/>
            </a:rPr>
            <a:t> (אזורי העניין, במקרה שלנו הפנים) בכל תמונה.</a:t>
          </a:r>
        </a:p>
      </dgm:t>
    </dgm:pt>
    <dgm:pt modelId="{B19C0C4B-FC1B-4E23-9644-03732071DC02}" type="parTrans" cxnId="{95E5A376-7637-42F7-83CB-0DD28E0F8489}">
      <dgm:prSet/>
      <dgm:spPr/>
      <dgm:t>
        <a:bodyPr/>
        <a:lstStyle/>
        <a:p>
          <a:pPr rtl="1"/>
          <a:endParaRPr lang="he-IL"/>
        </a:p>
      </dgm:t>
    </dgm:pt>
    <dgm:pt modelId="{FFCA6E7A-A9FF-4E2F-9983-C0183AB23190}" type="sibTrans" cxnId="{95E5A376-7637-42F7-83CB-0DD28E0F8489}">
      <dgm:prSet/>
      <dgm:spPr/>
      <dgm:t>
        <a:bodyPr/>
        <a:lstStyle/>
        <a:p>
          <a:pPr rtl="1"/>
          <a:endParaRPr lang="he-IL"/>
        </a:p>
      </dgm:t>
    </dgm:pt>
    <dgm:pt modelId="{D20CC48D-5A7D-4A33-8F1F-FACB8B996970}">
      <dgm:prSet custT="1"/>
      <dgm:spPr/>
      <dgm:t>
        <a:bodyPr/>
        <a:lstStyle/>
        <a:p>
          <a:pPr rtl="1"/>
          <a:r>
            <a:rPr lang="he-IL" sz="1800" dirty="0">
              <a:latin typeface="David" panose="020E0502060401010101" pitchFamily="34" charset="-79"/>
              <a:cs typeface="David" panose="020E0502060401010101" pitchFamily="34" charset="-79"/>
            </a:rPr>
            <a:t> הצגת התוצאות.</a:t>
          </a:r>
        </a:p>
      </dgm:t>
    </dgm:pt>
    <dgm:pt modelId="{874F4419-4C30-4925-827B-2E942C186B2B}" type="parTrans" cxnId="{3058189F-6698-483C-A853-292383C205BC}">
      <dgm:prSet/>
      <dgm:spPr/>
      <dgm:t>
        <a:bodyPr/>
        <a:lstStyle/>
        <a:p>
          <a:pPr rtl="1"/>
          <a:endParaRPr lang="he-IL"/>
        </a:p>
      </dgm:t>
    </dgm:pt>
    <dgm:pt modelId="{C86761AC-2A7C-4A48-8F3B-074386E0E3FF}" type="sibTrans" cxnId="{3058189F-6698-483C-A853-292383C205BC}">
      <dgm:prSet/>
      <dgm:spPr/>
      <dgm:t>
        <a:bodyPr/>
        <a:lstStyle/>
        <a:p>
          <a:pPr rtl="1"/>
          <a:endParaRPr lang="he-IL"/>
        </a:p>
      </dgm:t>
    </dgm:pt>
    <dgm:pt modelId="{0619A0EC-2CD2-4E2B-AC78-63FB7426723A}" type="pres">
      <dgm:prSet presAssocID="{C28D26EE-5E65-4184-ABE7-D2F18072A18E}" presName="linearFlow" presStyleCnt="0">
        <dgm:presLayoutVars>
          <dgm:dir val="rev"/>
          <dgm:animLvl val="lvl"/>
          <dgm:resizeHandles val="exact"/>
        </dgm:presLayoutVars>
      </dgm:prSet>
      <dgm:spPr/>
    </dgm:pt>
    <dgm:pt modelId="{91943B8E-7154-4660-B531-796F30834054}" type="pres">
      <dgm:prSet presAssocID="{5AD5B039-93CE-4975-9535-36FE2412D404}" presName="composite" presStyleCnt="0"/>
      <dgm:spPr/>
    </dgm:pt>
    <dgm:pt modelId="{30D54D57-ED3D-4380-BD79-4A9BF3B70FAD}" type="pres">
      <dgm:prSet presAssocID="{5AD5B039-93CE-4975-9535-36FE2412D404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77871968-629F-41B9-948D-1BE327CB62CB}" type="pres">
      <dgm:prSet presAssocID="{5AD5B039-93CE-4975-9535-36FE2412D404}" presName="descendantText" presStyleLbl="alignAcc1" presStyleIdx="0" presStyleCnt="2">
        <dgm:presLayoutVars>
          <dgm:bulletEnabled val="1"/>
        </dgm:presLayoutVars>
      </dgm:prSet>
      <dgm:spPr/>
    </dgm:pt>
    <dgm:pt modelId="{2F1D4249-4EFB-4EBD-8E6E-30449DB44697}" type="pres">
      <dgm:prSet presAssocID="{92860D8B-96F4-4902-82B4-E0155853CACB}" presName="sp" presStyleCnt="0"/>
      <dgm:spPr/>
    </dgm:pt>
    <dgm:pt modelId="{367C7C8D-54BB-4942-AB0A-40E8183A5448}" type="pres">
      <dgm:prSet presAssocID="{5766EB80-4789-46BA-9C06-3830A441820E}" presName="composite" presStyleCnt="0"/>
      <dgm:spPr/>
    </dgm:pt>
    <dgm:pt modelId="{A3FA40D8-7630-46AE-90B1-4BAC47287F36}" type="pres">
      <dgm:prSet presAssocID="{5766EB80-4789-46BA-9C06-3830A441820E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6FF076E7-1964-4679-A764-ED6372041308}" type="pres">
      <dgm:prSet presAssocID="{5766EB80-4789-46BA-9C06-3830A441820E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2690CE02-0EDB-45D1-8EAA-C318026CDC7E}" srcId="{C28D26EE-5E65-4184-ABE7-D2F18072A18E}" destId="{5AD5B039-93CE-4975-9535-36FE2412D404}" srcOrd="0" destOrd="0" parTransId="{7D5388F5-0670-4D4E-B126-9EBB15268E67}" sibTransId="{92860D8B-96F4-4902-82B4-E0155853CACB}"/>
    <dgm:cxn modelId="{FE569A0A-B511-4FB1-9C19-ECBF5B098953}" type="presOf" srcId="{5AD5B039-93CE-4975-9535-36FE2412D404}" destId="{30D54D57-ED3D-4380-BD79-4A9BF3B70FAD}" srcOrd="0" destOrd="0" presId="urn:microsoft.com/office/officeart/2005/8/layout/chevron2"/>
    <dgm:cxn modelId="{757F4116-26CB-4DF3-B081-186180036D1A}" type="presOf" srcId="{D20CC48D-5A7D-4A33-8F1F-FACB8B996970}" destId="{6FF076E7-1964-4679-A764-ED6372041308}" srcOrd="0" destOrd="4" presId="urn:microsoft.com/office/officeart/2005/8/layout/chevron2"/>
    <dgm:cxn modelId="{B551A718-103D-4C7A-B6D6-F9B848AF75E7}" srcId="{C28D26EE-5E65-4184-ABE7-D2F18072A18E}" destId="{5766EB80-4789-46BA-9C06-3830A441820E}" srcOrd="1" destOrd="0" parTransId="{A18A8A96-DFEC-48A4-A05A-344DDB0A0E7C}" sibTransId="{5A843B61-0C1F-4079-936E-0B5F4A7B7D61}"/>
    <dgm:cxn modelId="{CDE8D81D-8679-48C7-A0FB-7F4DA9AB8725}" srcId="{5AD5B039-93CE-4975-9535-36FE2412D404}" destId="{82F0E260-D05D-488D-9E94-90542176E8F8}" srcOrd="1" destOrd="0" parTransId="{7D39D7DB-A2F2-4D07-A1C3-D228C08B3065}" sibTransId="{7801094E-AD53-4EBF-8D2D-72AC64E7952A}"/>
    <dgm:cxn modelId="{8D35D521-32EC-438B-8646-B235B0C5CD54}" srcId="{5AD5B039-93CE-4975-9535-36FE2412D404}" destId="{D012B5D7-AC85-4ACD-A33F-F5869C390BC7}" srcOrd="2" destOrd="0" parTransId="{2BE2CE7B-275B-4C84-BABF-4763F9F55B6C}" sibTransId="{331C64A6-DF4A-4683-8E4C-FEDCD86AB0FC}"/>
    <dgm:cxn modelId="{6F14C063-DD8F-425C-A0D2-3FBEFFDD10A4}" srcId="{5766EB80-4789-46BA-9C06-3830A441820E}" destId="{AC623016-C700-4045-8389-10B342185837}" srcOrd="3" destOrd="0" parTransId="{E243350B-8802-4712-9808-B99AA4908082}" sibTransId="{A7602DA4-4942-4D01-9053-EA86EB7113D8}"/>
    <dgm:cxn modelId="{5CA9C573-DF17-409B-9D80-AB9A4853B8CE}" type="presOf" srcId="{E0D44ACD-AB8A-4BC1-897E-304B11956A64}" destId="{6FF076E7-1964-4679-A764-ED6372041308}" srcOrd="0" destOrd="1" presId="urn:microsoft.com/office/officeart/2005/8/layout/chevron2"/>
    <dgm:cxn modelId="{C5A12574-CCCD-4486-B3D7-2C19EBE57EE0}" type="presOf" srcId="{226B378B-E4BD-4D5D-A858-035209676B2E}" destId="{77871968-629F-41B9-948D-1BE327CB62CB}" srcOrd="0" destOrd="0" presId="urn:microsoft.com/office/officeart/2005/8/layout/chevron2"/>
    <dgm:cxn modelId="{34E24674-9CC4-4C67-94BC-3F7CE8650795}" type="presOf" srcId="{D012B5D7-AC85-4ACD-A33F-F5869C390BC7}" destId="{77871968-629F-41B9-948D-1BE327CB62CB}" srcOrd="0" destOrd="2" presId="urn:microsoft.com/office/officeart/2005/8/layout/chevron2"/>
    <dgm:cxn modelId="{95E5A376-7637-42F7-83CB-0DD28E0F8489}" srcId="{5766EB80-4789-46BA-9C06-3830A441820E}" destId="{31C79910-0C8B-44E2-8E26-FB07C78476CB}" srcOrd="2" destOrd="0" parTransId="{B19C0C4B-FC1B-4E23-9644-03732071DC02}" sibTransId="{FFCA6E7A-A9FF-4E2F-9983-C0183AB23190}"/>
    <dgm:cxn modelId="{27BC2885-70CE-40B0-8A89-6578E20E89B5}" type="presOf" srcId="{D8AFE5DD-F3AF-4549-B8FA-3566C87639D9}" destId="{6FF076E7-1964-4679-A764-ED6372041308}" srcOrd="0" destOrd="0" presId="urn:microsoft.com/office/officeart/2005/8/layout/chevron2"/>
    <dgm:cxn modelId="{D1F8E296-C7AA-4347-81C5-AF96630749E7}" srcId="{5766EB80-4789-46BA-9C06-3830A441820E}" destId="{E0D44ACD-AB8A-4BC1-897E-304B11956A64}" srcOrd="1" destOrd="0" parTransId="{F419E43A-F1C2-461D-BB29-459F52BC911D}" sibTransId="{6357B4B8-3E14-4114-AC83-9EAE98AC0585}"/>
    <dgm:cxn modelId="{3058189F-6698-483C-A853-292383C205BC}" srcId="{5766EB80-4789-46BA-9C06-3830A441820E}" destId="{D20CC48D-5A7D-4A33-8F1F-FACB8B996970}" srcOrd="4" destOrd="0" parTransId="{874F4419-4C30-4925-827B-2E942C186B2B}" sibTransId="{C86761AC-2A7C-4A48-8F3B-074386E0E3FF}"/>
    <dgm:cxn modelId="{37B297A1-AAE5-4D6E-A9F2-A0BACA0B6BC0}" type="presOf" srcId="{31C79910-0C8B-44E2-8E26-FB07C78476CB}" destId="{6FF076E7-1964-4679-A764-ED6372041308}" srcOrd="0" destOrd="2" presId="urn:microsoft.com/office/officeart/2005/8/layout/chevron2"/>
    <dgm:cxn modelId="{AE81E5A9-EC9A-454D-B02C-C509A9F3EED6}" type="presOf" srcId="{5766EB80-4789-46BA-9C06-3830A441820E}" destId="{A3FA40D8-7630-46AE-90B1-4BAC47287F36}" srcOrd="0" destOrd="0" presId="urn:microsoft.com/office/officeart/2005/8/layout/chevron2"/>
    <dgm:cxn modelId="{BC9AA0CE-6E6D-4172-AE3F-07FF30A9EA22}" type="presOf" srcId="{AC623016-C700-4045-8389-10B342185837}" destId="{6FF076E7-1964-4679-A764-ED6372041308}" srcOrd="0" destOrd="3" presId="urn:microsoft.com/office/officeart/2005/8/layout/chevron2"/>
    <dgm:cxn modelId="{D01EF6DB-4937-4966-9AEC-1936843EC102}" type="presOf" srcId="{82F0E260-D05D-488D-9E94-90542176E8F8}" destId="{77871968-629F-41B9-948D-1BE327CB62CB}" srcOrd="0" destOrd="1" presId="urn:microsoft.com/office/officeart/2005/8/layout/chevron2"/>
    <dgm:cxn modelId="{FFFF10F2-F3FD-4ED5-86B2-51DA09A59A1F}" srcId="{5AD5B039-93CE-4975-9535-36FE2412D404}" destId="{226B378B-E4BD-4D5D-A858-035209676B2E}" srcOrd="0" destOrd="0" parTransId="{376F2E23-9F93-45AF-AA3F-8DE66ED854B2}" sibTransId="{078B80A5-A7D6-45F7-B506-8488C63A580C}"/>
    <dgm:cxn modelId="{966F2CFD-4A88-4D9F-9CCA-BAC4E89847FF}" srcId="{5766EB80-4789-46BA-9C06-3830A441820E}" destId="{D8AFE5DD-F3AF-4549-B8FA-3566C87639D9}" srcOrd="0" destOrd="0" parTransId="{DC9EFE46-A53E-49E4-949C-99CCBB3B37C5}" sibTransId="{CA7D55ED-8962-40CE-9C55-8FB78B886977}"/>
    <dgm:cxn modelId="{5000B3FD-3D0E-4B00-9F0D-3BB6B95E19D1}" type="presOf" srcId="{C28D26EE-5E65-4184-ABE7-D2F18072A18E}" destId="{0619A0EC-2CD2-4E2B-AC78-63FB7426723A}" srcOrd="0" destOrd="0" presId="urn:microsoft.com/office/officeart/2005/8/layout/chevron2"/>
    <dgm:cxn modelId="{8ACB7DA9-15C4-4BFF-9E7A-B104B174E49B}" type="presParOf" srcId="{0619A0EC-2CD2-4E2B-AC78-63FB7426723A}" destId="{91943B8E-7154-4660-B531-796F30834054}" srcOrd="0" destOrd="0" presId="urn:microsoft.com/office/officeart/2005/8/layout/chevron2"/>
    <dgm:cxn modelId="{93F219FE-A4FD-4896-B9EA-1C542D9F305A}" type="presParOf" srcId="{91943B8E-7154-4660-B531-796F30834054}" destId="{30D54D57-ED3D-4380-BD79-4A9BF3B70FAD}" srcOrd="0" destOrd="0" presId="urn:microsoft.com/office/officeart/2005/8/layout/chevron2"/>
    <dgm:cxn modelId="{E5F4509B-7222-4624-B838-EA9FD6786226}" type="presParOf" srcId="{91943B8E-7154-4660-B531-796F30834054}" destId="{77871968-629F-41B9-948D-1BE327CB62CB}" srcOrd="1" destOrd="0" presId="urn:microsoft.com/office/officeart/2005/8/layout/chevron2"/>
    <dgm:cxn modelId="{32A96E25-31C5-40B6-B2AA-6C721CEA8452}" type="presParOf" srcId="{0619A0EC-2CD2-4E2B-AC78-63FB7426723A}" destId="{2F1D4249-4EFB-4EBD-8E6E-30449DB44697}" srcOrd="1" destOrd="0" presId="urn:microsoft.com/office/officeart/2005/8/layout/chevron2"/>
    <dgm:cxn modelId="{C45290D6-0A3E-4AEC-A8A0-9D0F5BB1F4CA}" type="presParOf" srcId="{0619A0EC-2CD2-4E2B-AC78-63FB7426723A}" destId="{367C7C8D-54BB-4942-AB0A-40E8183A5448}" srcOrd="2" destOrd="0" presId="urn:microsoft.com/office/officeart/2005/8/layout/chevron2"/>
    <dgm:cxn modelId="{A1CA1468-6614-4D6B-897B-4E64E3DDF6EB}" type="presParOf" srcId="{367C7C8D-54BB-4942-AB0A-40E8183A5448}" destId="{A3FA40D8-7630-46AE-90B1-4BAC47287F36}" srcOrd="0" destOrd="0" presId="urn:microsoft.com/office/officeart/2005/8/layout/chevron2"/>
    <dgm:cxn modelId="{A1394BD3-D3F8-4EEB-A44E-FE140D128007}" type="presParOf" srcId="{367C7C8D-54BB-4942-AB0A-40E8183A5448}" destId="{6FF076E7-1964-4679-A764-ED63720413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54D57-ED3D-4380-BD79-4A9BF3B70FAD}">
      <dsp:nvSpPr>
        <dsp:cNvPr id="0" name=""/>
        <dsp:cNvSpPr/>
      </dsp:nvSpPr>
      <dsp:spPr>
        <a:xfrm rot="5400000">
          <a:off x="6550119" y="341247"/>
          <a:ext cx="2240082" cy="156805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1" kern="1200" dirty="0">
              <a:latin typeface="David" panose="020E0502060401010101" pitchFamily="34" charset="-79"/>
              <a:cs typeface="David" panose="020E0502060401010101" pitchFamily="34" charset="-79"/>
            </a:rPr>
            <a:t>שלב ראשון: </a:t>
          </a:r>
          <a:r>
            <a:rPr lang="en-US" sz="2400" b="1" kern="1200" dirty="0">
              <a:latin typeface="David" panose="020E0502060401010101" pitchFamily="34" charset="-79"/>
              <a:cs typeface="David" panose="020E0502060401010101" pitchFamily="34" charset="-79"/>
            </a:rPr>
            <a:t> </a:t>
          </a:r>
          <a:r>
            <a:rPr lang="he-IL" sz="2400" b="1" kern="1200" dirty="0">
              <a:latin typeface="David" panose="020E0502060401010101" pitchFamily="34" charset="-79"/>
              <a:cs typeface="David" panose="020E0502060401010101" pitchFamily="34" charset="-79"/>
            </a:rPr>
            <a:t>אימון גלאי  מסכת פנים</a:t>
          </a:r>
        </a:p>
      </dsp:txBody>
      <dsp:txXfrm rot="-5400000">
        <a:off x="6886131" y="789264"/>
        <a:ext cx="1568058" cy="672024"/>
      </dsp:txXfrm>
    </dsp:sp>
    <dsp:sp modelId="{77871968-629F-41B9-948D-1BE327CB62CB}">
      <dsp:nvSpPr>
        <dsp:cNvPr id="0" name=""/>
        <dsp:cNvSpPr/>
      </dsp:nvSpPr>
      <dsp:spPr>
        <a:xfrm rot="16200000">
          <a:off x="2714656" y="-2709421"/>
          <a:ext cx="1456819" cy="68861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28016" bIns="1143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>
              <a:latin typeface="David" panose="020E0502060401010101" pitchFamily="34" charset="-79"/>
              <a:cs typeface="David" panose="020E0502060401010101" pitchFamily="34" charset="-79"/>
            </a:rPr>
            <a:t> טעינת ה-</a:t>
          </a:r>
          <a:r>
            <a:rPr lang="en-US" sz="1800" kern="1200">
              <a:latin typeface="David" panose="020E0502060401010101" pitchFamily="34" charset="-79"/>
              <a:cs typeface="David" panose="020E0502060401010101" pitchFamily="34" charset="-79"/>
            </a:rPr>
            <a:t>Dataset</a:t>
          </a:r>
          <a:r>
            <a:rPr lang="he-IL" sz="1800" kern="1200">
              <a:latin typeface="David" panose="020E0502060401010101" pitchFamily="34" charset="-79"/>
              <a:cs typeface="David" panose="020E0502060401010101" pitchFamily="34" charset="-79"/>
            </a:rPr>
            <a:t> של מסכת הפנים.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>
              <a:latin typeface="David" panose="020E0502060401010101" pitchFamily="34" charset="-79"/>
              <a:cs typeface="David" panose="020E0502060401010101" pitchFamily="34" charset="-79"/>
            </a:rPr>
            <a:t> אימון הסיווג של מסכת הפנים.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>
              <a:latin typeface="David" panose="020E0502060401010101" pitchFamily="34" charset="-79"/>
              <a:cs typeface="David" panose="020E0502060401010101" pitchFamily="34" charset="-79"/>
            </a:rPr>
            <a:t> שמירת המודל שהתקבל לטובת יישומו בשלב השני.</a:t>
          </a:r>
        </a:p>
      </dsp:txBody>
      <dsp:txXfrm rot="5400000">
        <a:off x="71116" y="76351"/>
        <a:ext cx="6815015" cy="1314587"/>
      </dsp:txXfrm>
    </dsp:sp>
    <dsp:sp modelId="{A3FA40D8-7630-46AE-90B1-4BAC47287F36}">
      <dsp:nvSpPr>
        <dsp:cNvPr id="0" name=""/>
        <dsp:cNvSpPr/>
      </dsp:nvSpPr>
      <dsp:spPr>
        <a:xfrm rot="5400000">
          <a:off x="6550119" y="2295982"/>
          <a:ext cx="2240082" cy="156805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1" kern="1200">
              <a:latin typeface="David" panose="020E0502060401010101" pitchFamily="34" charset="-79"/>
              <a:cs typeface="David" panose="020E0502060401010101" pitchFamily="34" charset="-79"/>
            </a:rPr>
            <a:t>שלב שני:    יישום גלאי מסכת פנים</a:t>
          </a:r>
        </a:p>
      </dsp:txBody>
      <dsp:txXfrm rot="-5400000">
        <a:off x="6886131" y="2743999"/>
        <a:ext cx="1568058" cy="672024"/>
      </dsp:txXfrm>
    </dsp:sp>
    <dsp:sp modelId="{6FF076E7-1964-4679-A764-ED6372041308}">
      <dsp:nvSpPr>
        <dsp:cNvPr id="0" name=""/>
        <dsp:cNvSpPr/>
      </dsp:nvSpPr>
      <dsp:spPr>
        <a:xfrm rot="16200000">
          <a:off x="2715038" y="-755068"/>
          <a:ext cx="1456053" cy="68861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28016" bIns="1143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>
              <a:latin typeface="David" panose="020E0502060401010101" pitchFamily="34" charset="-79"/>
              <a:cs typeface="David" panose="020E0502060401010101" pitchFamily="34" charset="-79"/>
            </a:rPr>
            <a:t> טעינת המודל שהתקבל בשלב הראשון.</a:t>
          </a:r>
          <a:endParaRPr lang="he-IL" sz="1800" kern="1200"/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>
              <a:latin typeface="David" panose="020E0502060401010101" pitchFamily="34" charset="-79"/>
              <a:cs typeface="David" panose="020E0502060401010101" pitchFamily="34" charset="-79"/>
            </a:rPr>
            <a:t> זיהוי פנים בתמונות ובווידאו.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>
              <a:latin typeface="David" panose="020E0502060401010101" pitchFamily="34" charset="-79"/>
              <a:cs typeface="David" panose="020E0502060401010101" pitchFamily="34" charset="-79"/>
            </a:rPr>
            <a:t> חילוץ ה-</a:t>
          </a:r>
          <a:r>
            <a:rPr lang="en-US" sz="1800" kern="1200">
              <a:latin typeface="David" panose="020E0502060401010101" pitchFamily="34" charset="-79"/>
              <a:cs typeface="David" panose="020E0502060401010101" pitchFamily="34" charset="-79"/>
            </a:rPr>
            <a:t>ROI-S</a:t>
          </a:r>
          <a:r>
            <a:rPr lang="he-IL" sz="1800" kern="1200">
              <a:latin typeface="David" panose="020E0502060401010101" pitchFamily="34" charset="-79"/>
              <a:cs typeface="David" panose="020E0502060401010101" pitchFamily="34" charset="-79"/>
            </a:rPr>
            <a:t> (אזורי העניין, במקרה שלנו הפנים) בכל תמונה.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>
              <a:latin typeface="David" panose="020E0502060401010101" pitchFamily="34" charset="-79"/>
              <a:cs typeface="David" panose="020E0502060401010101" pitchFamily="34" charset="-79"/>
            </a:rPr>
            <a:t> יישום המודל על כל אחד מה-ה-</a:t>
          </a:r>
          <a:r>
            <a:rPr lang="en-US" sz="1800" kern="1200" dirty="0">
              <a:latin typeface="David" panose="020E0502060401010101" pitchFamily="34" charset="-79"/>
              <a:cs typeface="David" panose="020E0502060401010101" pitchFamily="34" charset="-79"/>
            </a:rPr>
            <a:t>ROI-S</a:t>
          </a:r>
          <a:r>
            <a:rPr lang="he-IL" sz="1800" kern="1200" dirty="0">
              <a:latin typeface="David" panose="020E0502060401010101" pitchFamily="34" charset="-79"/>
              <a:cs typeface="David" panose="020E0502060401010101" pitchFamily="34" charset="-79"/>
            </a:rPr>
            <a:t> על מנת לקבוע האם קיימת או לא קיימת מסכה ובאיזו סבירות.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>
              <a:latin typeface="David" panose="020E0502060401010101" pitchFamily="34" charset="-79"/>
              <a:cs typeface="David" panose="020E0502060401010101" pitchFamily="34" charset="-79"/>
            </a:rPr>
            <a:t> הצגת התוצאות.</a:t>
          </a:r>
        </a:p>
      </dsp:txBody>
      <dsp:txXfrm rot="5400000">
        <a:off x="71079" y="2031049"/>
        <a:ext cx="6815052" cy="1313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87E3190-EE78-4B67-A96F-C50BFDABB85C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649CE68-0B0D-49B0-986B-CC4A62DD8F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53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9CE68-0B0D-49B0-986B-CC4A62DD8FC6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59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C823-9404-42AB-AFF5-27C5F67E631A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1CB74D-861A-478F-84CF-1699FF50D3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42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C823-9404-42AB-AFF5-27C5F67E631A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1CB74D-861A-478F-84CF-1699FF50D3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71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C823-9404-42AB-AFF5-27C5F67E631A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1CB74D-861A-478F-84CF-1699FF50D3FB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113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C823-9404-42AB-AFF5-27C5F67E631A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1CB74D-861A-478F-84CF-1699FF50D3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255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C823-9404-42AB-AFF5-27C5F67E631A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1CB74D-861A-478F-84CF-1699FF50D3FB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4749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C823-9404-42AB-AFF5-27C5F67E631A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1CB74D-861A-478F-84CF-1699FF50D3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8574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C823-9404-42AB-AFF5-27C5F67E631A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B74D-861A-478F-84CF-1699FF50D3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42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C823-9404-42AB-AFF5-27C5F67E631A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B74D-861A-478F-84CF-1699FF50D3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349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C823-9404-42AB-AFF5-27C5F67E631A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B74D-861A-478F-84CF-1699FF50D3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626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C823-9404-42AB-AFF5-27C5F67E631A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1CB74D-861A-478F-84CF-1699FF50D3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239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C823-9404-42AB-AFF5-27C5F67E631A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1CB74D-861A-478F-84CF-1699FF50D3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709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C823-9404-42AB-AFF5-27C5F67E631A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1CB74D-861A-478F-84CF-1699FF50D3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781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C823-9404-42AB-AFF5-27C5F67E631A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B74D-861A-478F-84CF-1699FF50D3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81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C823-9404-42AB-AFF5-27C5F67E631A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B74D-861A-478F-84CF-1699FF50D3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357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C823-9404-42AB-AFF5-27C5F67E631A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B74D-861A-478F-84CF-1699FF50D3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294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C823-9404-42AB-AFF5-27C5F67E631A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1CB74D-861A-478F-84CF-1699FF50D3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314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3C823-9404-42AB-AFF5-27C5F67E631A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1CB74D-861A-478F-84CF-1699FF50D3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947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jpe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הצגת פרויקט – גילוי מסכה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6713" y="4341239"/>
            <a:ext cx="8915399" cy="1126283"/>
          </a:xfrm>
        </p:spPr>
        <p:txBody>
          <a:bodyPr>
            <a:noAutofit/>
          </a:bodyPr>
          <a:lstStyle/>
          <a:p>
            <a:pPr algn="ctr"/>
            <a:r>
              <a:rPr lang="he-IL" sz="2800" b="1" dirty="0"/>
              <a:t>						</a:t>
            </a:r>
          </a:p>
          <a:p>
            <a:pPr algn="ctr"/>
            <a:r>
              <a:rPr lang="he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אורן נחום ונדב רובין</a:t>
            </a:r>
          </a:p>
          <a:p>
            <a:pPr algn="ctr"/>
            <a:r>
              <a:rPr lang="he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 12.03.21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8" y="229432"/>
            <a:ext cx="1302212" cy="97372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0237990C-31AD-4F32-9099-F4995A78BB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57" y="1523047"/>
            <a:ext cx="5502910" cy="198310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Left"/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2658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B78FEA-239B-4343-82DD-960509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סיכום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0199DD-10CB-42EA-A982-A75C3B69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365" y="1905000"/>
            <a:ext cx="9278247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עפ"י התוצאות שקיבלנו, ניתן לומר כי המודל הוכיח את עצמו והביא לביצועים יפים.</a:t>
            </a:r>
          </a:p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בעזרת השילוב של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MobileNetV2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והפרמטרים השונים שבחרנו הגענו לסיווג באחוזי דיוק גבוהים מאוד.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קיבלנו תוצאות טובות בתחימת הפנים בתמונות שהכנסנו למודל ובאחוזים גבוהים.</a:t>
            </a:r>
          </a:p>
          <a:p>
            <a:pPr algn="just">
              <a:lnSpc>
                <a:spcPct val="150000"/>
              </a:lnSpc>
            </a:pP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יש מקום לשיפור בהתמודדות עם פרצופים קטנים ורחוקים, בהם הרשת לפעמים לקתה בחסר.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Data</a:t>
            </a: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זה שם המשחק!</a:t>
            </a:r>
            <a:endParaRPr lang="he-IL" sz="18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שיפור המודל בהתאם לדרישות הלקוח, מענה בזמן אמת והשמשת המערכת.</a:t>
            </a: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396583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179087-3D89-4EDD-9DEE-87C727EE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וכמובן שניסינו את המודל גם על סרטונים שלנו...</a:t>
            </a:r>
          </a:p>
        </p:txBody>
      </p:sp>
    </p:spTree>
    <p:extLst>
      <p:ext uri="{BB962C8B-B14F-4D97-AF65-F5344CB8AC3E}">
        <p14:creationId xmlns:p14="http://schemas.microsoft.com/office/powerpoint/2010/main" val="13704287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814" y="2215675"/>
            <a:ext cx="3892936" cy="401459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582" y="607584"/>
            <a:ext cx="8915399" cy="1468800"/>
          </a:xfrm>
        </p:spPr>
        <p:txBody>
          <a:bodyPr>
            <a:normAutofit fontScale="90000"/>
          </a:bodyPr>
          <a:lstStyle/>
          <a:p>
            <a:pPr algn="ctr"/>
            <a:r>
              <a:rPr lang="he-IL" sz="13800" dirty="0">
                <a:latin typeface="David" panose="020E0502060401010101" pitchFamily="34" charset="-79"/>
                <a:cs typeface="David" panose="020E0502060401010101" pitchFamily="34" charset="-79"/>
              </a:rPr>
              <a:t>שאלות?</a:t>
            </a:r>
          </a:p>
        </p:txBody>
      </p:sp>
    </p:spTree>
    <p:extLst>
      <p:ext uri="{BB962C8B-B14F-4D97-AF65-F5344CB8AC3E}">
        <p14:creationId xmlns:p14="http://schemas.microsoft.com/office/powerpoint/2010/main" val="25015051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C8ABBE-5DDE-40BB-B62B-9A7C7FBF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מבוא </a:t>
            </a:r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-</a:t>
            </a: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 מגפת הקורונה </a:t>
            </a:r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-</a:t>
            </a: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 הפיתרון</a:t>
            </a:r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הטכנולוגי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47D0E3-190D-474D-BF56-E71CE0768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הצגת הנושא, מגפת הקורונה, חשיבותה של מסכת הפנים והצורך באכיפה</a:t>
            </a:r>
          </a:p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מענה טכנולוגי על ידי התפתחות הראייה הממוחשבת - סיווג וגילוי אובייקטים</a:t>
            </a:r>
          </a:p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התפתחות המודלים לגילוי אובייקטים - מודלים דו-שלביים וחד-שלביים</a:t>
            </a:r>
          </a:p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המודל הנבחר, הרעיון הביצועי והציפיות </a:t>
            </a:r>
          </a:p>
          <a:p>
            <a:pPr algn="just">
              <a:lnSpc>
                <a:spcPct val="150000"/>
              </a:lnSpc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1427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F7A626-79D2-4A8B-9CC1-6DEF0D3C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SSD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61E89B6-1561-4BC8-8B99-747DAA1E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Single Shot Detector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feature extractor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- 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VGG16 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כ-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default</a:t>
            </a:r>
          </a:p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זיהוי עצמים בקנה מידה שונה באמצעות ה-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bounding boxes </a:t>
            </a:r>
            <a:endParaRPr lang="he-IL" sz="18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שכבות עמוקות - פספוס אובייקטים קטנים – הגדלת רזולוציית תמונות הקלט </a:t>
            </a:r>
          </a:p>
          <a:p>
            <a:pPr algn="just">
              <a:lnSpc>
                <a:spcPct val="150000"/>
              </a:lnSpc>
            </a:pP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השוואה למודלים אחרים</a:t>
            </a:r>
          </a:p>
          <a:p>
            <a:pPr algn="just">
              <a:lnSpc>
                <a:spcPct val="150000"/>
              </a:lnSpc>
            </a:pP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מיועד לזיהוי אובייקטים בזמן אמת</a:t>
            </a:r>
          </a:p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שילוב של </a:t>
            </a:r>
            <a:r>
              <a:rPr lang="en-US" sz="1800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MobileNet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– שיפור משמעותי בביצועים</a:t>
            </a:r>
          </a:p>
          <a:p>
            <a:endParaRPr lang="he-IL" sz="18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E7AA7F6-1241-4055-863E-6416CD8793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41" y="4678272"/>
            <a:ext cx="5977255" cy="1780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1636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53737B-4FB5-44AE-BE55-CB0B7D46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MobileNetV2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7EB6C6-9FE0-479D-BB4F-196D0B719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675" y="2442695"/>
            <a:ext cx="8915400" cy="51862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החלפת הקונבולוציה המלאה בשתי שכבות נפרדות - קונבולוציית עומק וקונבולוציה נקודתית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תמונה 4" descr="Image for post">
            <a:extLst>
              <a:ext uri="{FF2B5EF4-FFF2-40B4-BE49-F238E27FC236}">
                <a16:creationId xmlns:a16="http://schemas.microsoft.com/office/drawing/2014/main" id="{7D942A96-C89A-41F4-B35B-0FE2B00E1E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4604559"/>
            <a:ext cx="6116174" cy="2225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FDB2F6-2D85-4430-8DFF-BF379E9FA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27669"/>
            <a:ext cx="5134560" cy="245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24EB6867-8AF9-4C67-A5C4-053558465E82}"/>
              </a:ext>
            </a:extLst>
          </p:cNvPr>
          <p:cNvSpPr txBox="1">
            <a:spLocks/>
          </p:cNvSpPr>
          <p:nvPr/>
        </p:nvSpPr>
        <p:spPr>
          <a:xfrm>
            <a:off x="2580282" y="2901078"/>
            <a:ext cx="8915400" cy="518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מבוסס על קיצור הדרך של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Resnet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לצורך הקטנת אובדן המידע – מעבר ישיר ללא אי לינאריות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6AAD944C-BDA5-4E33-A141-1298A5907519}"/>
              </a:ext>
            </a:extLst>
          </p:cNvPr>
          <p:cNvSpPr txBox="1">
            <a:spLocks/>
          </p:cNvSpPr>
          <p:nvPr/>
        </p:nvSpPr>
        <p:spPr>
          <a:xfrm>
            <a:off x="2574889" y="3359461"/>
            <a:ext cx="8915400" cy="518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שכבת ה-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Residual bottleneck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הליניארית ההפוכה - הפחתת דרישות הזיכרון 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F446D48-C718-44F0-933E-A399BF1F890E}"/>
              </a:ext>
            </a:extLst>
          </p:cNvPr>
          <p:cNvSpPr txBox="1">
            <a:spLocks/>
          </p:cNvSpPr>
          <p:nvPr/>
        </p:nvSpPr>
        <p:spPr>
          <a:xfrm>
            <a:off x="2589211" y="1537615"/>
            <a:ext cx="8915400" cy="518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דיוק, ביצועים גבוהים ויעילות ביישומי ראייה ניידים ומובנים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מציין מיקום תוכן 2">
            <a:extLst>
              <a:ext uri="{FF2B5EF4-FFF2-40B4-BE49-F238E27FC236}">
                <a16:creationId xmlns:a16="http://schemas.microsoft.com/office/drawing/2014/main" id="{55194A28-863D-4787-86DF-B3FF2955C101}"/>
              </a:ext>
            </a:extLst>
          </p:cNvPr>
          <p:cNvSpPr txBox="1">
            <a:spLocks/>
          </p:cNvSpPr>
          <p:nvPr/>
        </p:nvSpPr>
        <p:spPr>
          <a:xfrm>
            <a:off x="2591068" y="2031597"/>
            <a:ext cx="8915400" cy="518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מותאם לביצוע סיווג וגילוי אובייקטים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31E5859C-11BD-4B63-8CE3-F4C3F8CFAFCB}"/>
              </a:ext>
            </a:extLst>
          </p:cNvPr>
          <p:cNvSpPr txBox="1">
            <a:spLocks/>
          </p:cNvSpPr>
          <p:nvPr/>
        </p:nvSpPr>
        <p:spPr>
          <a:xfrm>
            <a:off x="2569496" y="3766548"/>
            <a:ext cx="8915400" cy="518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מפות תכונות במידות שוות לצורך החיבור העוקף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4" name="מציין מיקום תוכן 2">
            <a:extLst>
              <a:ext uri="{FF2B5EF4-FFF2-40B4-BE49-F238E27FC236}">
                <a16:creationId xmlns:a16="http://schemas.microsoft.com/office/drawing/2014/main" id="{4B129D4F-2533-4A01-80DC-46BBE7DFC4FB}"/>
              </a:ext>
            </a:extLst>
          </p:cNvPr>
          <p:cNvSpPr txBox="1">
            <a:spLocks/>
          </p:cNvSpPr>
          <p:nvPr/>
        </p:nvSpPr>
        <p:spPr>
          <a:xfrm>
            <a:off x="2564103" y="4224931"/>
            <a:ext cx="8915400" cy="518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שני סוגים של בלוקים - 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Residual block 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ובלוק לצורך ל</a:t>
            </a: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צמצום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5" name="מציין מיקום תוכן 2">
            <a:extLst>
              <a:ext uri="{FF2B5EF4-FFF2-40B4-BE49-F238E27FC236}">
                <a16:creationId xmlns:a16="http://schemas.microsoft.com/office/drawing/2014/main" id="{9F9266F9-8BE0-4B68-BDBE-D2AB3C0FCECE}"/>
              </a:ext>
            </a:extLst>
          </p:cNvPr>
          <p:cNvSpPr txBox="1">
            <a:spLocks/>
          </p:cNvSpPr>
          <p:nvPr/>
        </p:nvSpPr>
        <p:spPr>
          <a:xfrm>
            <a:off x="2558710" y="4697846"/>
            <a:ext cx="8915400" cy="518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מבנה בלוק - שכבת קונבולוציה עם 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ReLU6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, קונבולוציית העומק  וקונבולוציה ללא אי לינאריות </a:t>
            </a:r>
            <a:endParaRPr lang="he-IL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4F2A3A-FA8D-4359-AED9-B7B941E43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25559"/>
            <a:ext cx="4095750" cy="455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343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98B356-9260-4543-9434-61D6BB9E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תיאור המשימה</a:t>
            </a:r>
          </a:p>
        </p:txBody>
      </p:sp>
      <p:graphicFrame>
        <p:nvGraphicFramePr>
          <p:cNvPr id="5" name="דיאגרמה 4">
            <a:extLst>
              <a:ext uri="{FF2B5EF4-FFF2-40B4-BE49-F238E27FC236}">
                <a16:creationId xmlns:a16="http://schemas.microsoft.com/office/drawing/2014/main" id="{DAB1D413-524B-4AD4-A6AA-6FD691BACC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517632"/>
              </p:ext>
            </p:extLst>
          </p:nvPr>
        </p:nvGraphicFramePr>
        <p:xfrm>
          <a:off x="2342147" y="1890712"/>
          <a:ext cx="8454190" cy="4205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7011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1E000456-B1AB-482D-B5FC-CDCA6E35A1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3580">
            <a:off x="2310718" y="3963511"/>
            <a:ext cx="3772930" cy="1695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F17FD56-0E3D-46DF-A08E-2B54459FBD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98013">
            <a:off x="7956145" y="3857271"/>
            <a:ext cx="3341021" cy="183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16F9BA6-E575-49EB-984C-5A9CE2DC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פרמטרים שונים בקוד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CB9F83-DFA9-4EBF-9491-B7220090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364" y="1336582"/>
            <a:ext cx="10067698" cy="452139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הפלטפורמה בה הרצנו את הקוד הינה ה-</a:t>
            </a: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google colab</a:t>
            </a: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, אשר עימה עבדנו לאורך כל הקורס.</a:t>
            </a:r>
            <a:endParaRPr lang="en-US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שימוש ב-</a:t>
            </a: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Data</a:t>
            </a: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רחב ומגוון ככל שניתן.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שימוש ב-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early stopping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עבור קביעת הרצת 30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epoch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-ים, </a:t>
            </a: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הרצה של כל </a:t>
            </a: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epoch</a:t>
            </a: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הינה 15 שניות ובערך </a:t>
            </a: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309ms/step</a:t>
            </a: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אופטימיזציית </a:t>
            </a: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Adam </a:t>
            </a: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(</a:t>
            </a:r>
            <a:r>
              <a:rPr lang="he-IL" dirty="0">
                <a:ea typeface="Calibri" panose="020F0502020204030204" pitchFamily="34" charset="0"/>
                <a:cs typeface="David" panose="020E0502060401010101" pitchFamily="34" charset="-79"/>
              </a:rPr>
              <a:t>לאחר בחינת </a:t>
            </a: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</a:rPr>
              <a:t>SGD</a:t>
            </a: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</a:rPr>
              <a:t> ו-</a:t>
            </a: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</a:rPr>
              <a:t> RMSprop</a:t>
            </a: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): </a:t>
            </a:r>
            <a:r>
              <a:rPr lang="en-US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Learning rate</a:t>
            </a:r>
            <a:r>
              <a:rPr lang="he-IL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התחלתי (</a:t>
            </a:r>
            <a:r>
              <a:rPr lang="en-US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INIT_LR</a:t>
            </a:r>
            <a:r>
              <a:rPr lang="he-IL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) מוגדר:  </a:t>
            </a:r>
            <a:r>
              <a:rPr lang="en-US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1e-4</a:t>
            </a:r>
            <a:r>
              <a:rPr lang="he-IL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כאשר </a:t>
            </a:r>
            <a:r>
              <a:rPr lang="en-US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decay=INIT_LR / EPOCHS</a:t>
            </a:r>
            <a:endParaRPr lang="en-US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Batch size 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: 32</a:t>
            </a:r>
            <a:endParaRPr lang="en-US" sz="18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>
              <a:lnSpc>
                <a:spcPct val="150000"/>
              </a:lnSpc>
            </a:pP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אתחול משקולות: 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he_uniform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(אתחול "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he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"). באתחול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Xavier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התקבלו תוצאות דומות.</a:t>
            </a:r>
            <a:endParaRPr lang="en-US" sz="18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פונקציית אקטיבציה: שימוש ב-</a:t>
            </a: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relu</a:t>
            </a: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בקונבולוציות העומק וההתרחבות ב-</a:t>
            </a: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MobileNetV2</a:t>
            </a: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ובשכבת הקונבולוציה בראש המודל. שימוש ב-</a:t>
            </a: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en-US" dirty="0" err="1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LeakyReLU</a:t>
            </a: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הביא לתוצאות דומות. בשכבת הקונבולוציה האחרונה השתמשנו ב-</a:t>
            </a: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SOFTMAX</a:t>
            </a: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לצורך הסיווג.</a:t>
            </a:r>
            <a:endParaRPr lang="en-US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>
              <a:lnSpc>
                <a:spcPct val="150000"/>
              </a:lnSpc>
            </a:pP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רגולריזציות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: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שימוש ב-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BatchNormalization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ב-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MobileNetV2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וב-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Dropout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בחוזק 0.5 בראש המודל.</a:t>
            </a:r>
            <a:endParaRPr lang="en-US" sz="18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aphicFrame>
        <p:nvGraphicFramePr>
          <p:cNvPr id="10" name="תרשים 9">
            <a:extLst>
              <a:ext uri="{FF2B5EF4-FFF2-40B4-BE49-F238E27FC236}">
                <a16:creationId xmlns:a16="http://schemas.microsoft.com/office/drawing/2014/main" id="{017311BE-7362-4912-B263-0810BD4F0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381275"/>
              </p:ext>
            </p:extLst>
          </p:nvPr>
        </p:nvGraphicFramePr>
        <p:xfrm>
          <a:off x="2802953" y="4011290"/>
          <a:ext cx="7162800" cy="2644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1" name="תמונה 10">
            <a:extLst>
              <a:ext uri="{FF2B5EF4-FFF2-40B4-BE49-F238E27FC236}">
                <a16:creationId xmlns:a16="http://schemas.microsoft.com/office/drawing/2014/main" id="{BB964E3A-6EC0-43D2-81D1-53449C180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722" y="3466158"/>
            <a:ext cx="6029325" cy="514350"/>
          </a:xfrm>
          <a:prstGeom prst="rect">
            <a:avLst/>
          </a:prstGeom>
        </p:spPr>
      </p:pic>
      <p:graphicFrame>
        <p:nvGraphicFramePr>
          <p:cNvPr id="12" name="תרשים 11">
            <a:extLst>
              <a:ext uri="{FF2B5EF4-FFF2-40B4-BE49-F238E27FC236}">
                <a16:creationId xmlns:a16="http://schemas.microsoft.com/office/drawing/2014/main" id="{363B93EA-4DE1-4F83-BB51-46ECABA361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783482"/>
              </p:ext>
            </p:extLst>
          </p:nvPr>
        </p:nvGraphicFramePr>
        <p:xfrm>
          <a:off x="402672" y="4229636"/>
          <a:ext cx="5693328" cy="2504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תרשים 12">
            <a:extLst>
              <a:ext uri="{FF2B5EF4-FFF2-40B4-BE49-F238E27FC236}">
                <a16:creationId xmlns:a16="http://schemas.microsoft.com/office/drawing/2014/main" id="{F3AEDC7D-E14B-4273-81C1-CB6B504691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426016"/>
              </p:ext>
            </p:extLst>
          </p:nvPr>
        </p:nvGraphicFramePr>
        <p:xfrm>
          <a:off x="349517" y="4195676"/>
          <a:ext cx="5987646" cy="253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07793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10" grpId="0">
        <p:bldAsOne/>
      </p:bldGraphic>
      <p:bldGraphic spid="10" grpId="1">
        <p:bldAsOne/>
      </p:bldGraphic>
      <p:bldGraphic spid="12" grpId="0">
        <p:bldAsOne/>
      </p:bldGraphic>
      <p:bldGraphic spid="12" grpId="1">
        <p:bldAsOne/>
      </p:bldGraphic>
      <p:bldGraphic spid="13" grpId="0">
        <p:bldAsOne/>
      </p:bldGraphic>
      <p:bldGraphic spid="13" grpI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תמונה 91">
            <a:extLst>
              <a:ext uri="{FF2B5EF4-FFF2-40B4-BE49-F238E27FC236}">
                <a16:creationId xmlns:a16="http://schemas.microsoft.com/office/drawing/2014/main" id="{8DF16166-CBCB-4477-96A0-152176F0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61" y="289718"/>
            <a:ext cx="2060576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1E266E3-74B2-4B6F-8FF6-30602BF5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תוצאות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59FAF83-1778-46EC-838E-2D97ACB569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0" y="628575"/>
            <a:ext cx="4275455" cy="293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49DE0145-4B69-40FF-AC98-EF07DD6391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25" y="4073525"/>
            <a:ext cx="2894965" cy="27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תמונה 32">
            <a:extLst>
              <a:ext uri="{FF2B5EF4-FFF2-40B4-BE49-F238E27FC236}">
                <a16:creationId xmlns:a16="http://schemas.microsoft.com/office/drawing/2014/main" id="{B8CD4DF0-3B48-47F2-8F54-8617050E5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799" y="5383055"/>
            <a:ext cx="1811338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תמונה 22">
            <a:extLst>
              <a:ext uri="{FF2B5EF4-FFF2-40B4-BE49-F238E27FC236}">
                <a16:creationId xmlns:a16="http://schemas.microsoft.com/office/drawing/2014/main" id="{5AB805C2-1666-43FE-8E29-81F38A759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130" y="5095750"/>
            <a:ext cx="2276642" cy="126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תמונה 82">
            <a:extLst>
              <a:ext uri="{FF2B5EF4-FFF2-40B4-BE49-F238E27FC236}">
                <a16:creationId xmlns:a16="http://schemas.microsoft.com/office/drawing/2014/main" id="{6EFAA1C0-2DE2-4BCE-8EC7-F858815E7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50" y="5648771"/>
            <a:ext cx="1781175" cy="105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תמונה 81">
            <a:extLst>
              <a:ext uri="{FF2B5EF4-FFF2-40B4-BE49-F238E27FC236}">
                <a16:creationId xmlns:a16="http://schemas.microsoft.com/office/drawing/2014/main" id="{9AAB4197-3322-4E9D-A9B1-B05D534F9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54" y="2963513"/>
            <a:ext cx="1949451" cy="109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תמונה 83">
            <a:extLst>
              <a:ext uri="{FF2B5EF4-FFF2-40B4-BE49-F238E27FC236}">
                <a16:creationId xmlns:a16="http://schemas.microsoft.com/office/drawing/2014/main" id="{96115474-CFD1-41AD-A35B-D0E43BC3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33" y="3690937"/>
            <a:ext cx="1857375" cy="10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תמונה 84">
            <a:extLst>
              <a:ext uri="{FF2B5EF4-FFF2-40B4-BE49-F238E27FC236}">
                <a16:creationId xmlns:a16="http://schemas.microsoft.com/office/drawing/2014/main" id="{35C7A638-C625-4BD2-8CAA-F8F34FB3E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83" y="4458813"/>
            <a:ext cx="21685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תמונה 85">
            <a:extLst>
              <a:ext uri="{FF2B5EF4-FFF2-40B4-BE49-F238E27FC236}">
                <a16:creationId xmlns:a16="http://schemas.microsoft.com/office/drawing/2014/main" id="{51730F52-2D3C-463A-86D3-5A282A8AF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757" y="188516"/>
            <a:ext cx="17843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תמונה 86">
            <a:extLst>
              <a:ext uri="{FF2B5EF4-FFF2-40B4-BE49-F238E27FC236}">
                <a16:creationId xmlns:a16="http://schemas.microsoft.com/office/drawing/2014/main" id="{98FE8673-DD86-4C2E-A15A-4E8829A6D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143" y="4341338"/>
            <a:ext cx="1844675" cy="10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תמונה 87">
            <a:extLst>
              <a:ext uri="{FF2B5EF4-FFF2-40B4-BE49-F238E27FC236}">
                <a16:creationId xmlns:a16="http://schemas.microsoft.com/office/drawing/2014/main" id="{AE9693B9-D99F-465E-B5E2-FE9BC1455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62" y="1516537"/>
            <a:ext cx="1966913" cy="110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תמונה 89">
            <a:extLst>
              <a:ext uri="{FF2B5EF4-FFF2-40B4-BE49-F238E27FC236}">
                <a16:creationId xmlns:a16="http://schemas.microsoft.com/office/drawing/2014/main" id="{5BCD96AA-614C-48C9-91DB-FD432D642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" y="615538"/>
            <a:ext cx="2087563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תמונה 88">
            <a:extLst>
              <a:ext uri="{FF2B5EF4-FFF2-40B4-BE49-F238E27FC236}">
                <a16:creationId xmlns:a16="http://schemas.microsoft.com/office/drawing/2014/main" id="{FE457797-8410-4CE1-9556-5BB53130D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062" y="517524"/>
            <a:ext cx="1982788" cy="11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תמונה 92">
            <a:extLst>
              <a:ext uri="{FF2B5EF4-FFF2-40B4-BE49-F238E27FC236}">
                <a16:creationId xmlns:a16="http://schemas.microsoft.com/office/drawing/2014/main" id="{80C7E211-A2E3-43F1-8296-EC37D9F16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322" y="5648771"/>
            <a:ext cx="1816100" cy="10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תמונה 93">
            <a:extLst>
              <a:ext uri="{FF2B5EF4-FFF2-40B4-BE49-F238E27FC236}">
                <a16:creationId xmlns:a16="http://schemas.microsoft.com/office/drawing/2014/main" id="{B15B1F86-C4B8-4779-9F5B-954E6477F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138" y="1791493"/>
            <a:ext cx="2159000" cy="12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תמונה 96">
            <a:extLst>
              <a:ext uri="{FF2B5EF4-FFF2-40B4-BE49-F238E27FC236}">
                <a16:creationId xmlns:a16="http://schemas.microsoft.com/office/drawing/2014/main" id="{065AB796-7FF8-4E36-A1A1-64508812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3213100"/>
            <a:ext cx="1876425" cy="10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תמונה 97">
            <a:extLst>
              <a:ext uri="{FF2B5EF4-FFF2-40B4-BE49-F238E27FC236}">
                <a16:creationId xmlns:a16="http://schemas.microsoft.com/office/drawing/2014/main" id="{DE1AF80A-AC9B-49B2-A7F3-E9BCA3FD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79" y="2473150"/>
            <a:ext cx="16764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תמונה 99">
            <a:extLst>
              <a:ext uri="{FF2B5EF4-FFF2-40B4-BE49-F238E27FC236}">
                <a16:creationId xmlns:a16="http://schemas.microsoft.com/office/drawing/2014/main" id="{6B25690E-E4C2-4EB1-9303-4D4C59134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136" y="3200400"/>
            <a:ext cx="1751013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תמונה 98">
            <a:extLst>
              <a:ext uri="{FF2B5EF4-FFF2-40B4-BE49-F238E27FC236}">
                <a16:creationId xmlns:a16="http://schemas.microsoft.com/office/drawing/2014/main" id="{4B879D92-E9DC-45DE-994D-8D3754472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09" y="2094309"/>
            <a:ext cx="1846263" cy="10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9">
            <a:extLst>
              <a:ext uri="{FF2B5EF4-FFF2-40B4-BE49-F238E27FC236}">
                <a16:creationId xmlns:a16="http://schemas.microsoft.com/office/drawing/2014/main" id="{8733D314-08EA-4AC9-8305-817D1D65A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05B22B12-6021-4329-AF02-089BE2DB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D2FE7471-DD6E-4A23-8BA1-F6790282C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61C5356B-9C82-4526-9207-A2231A2BB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B5D8AAA6-F54A-4607-9C5F-12EDFE6C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1554D16D-5DB0-4760-ADB5-19620CFC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3C20AC3C-1545-43E1-AC35-AA050DF0E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D0095621-A7B5-4BD7-A455-68CCDAC3C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ECC72F2B-5908-47BE-8131-6CF6D749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979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BABA53-A5DE-4EBE-91D8-3FB198E5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בחינת מודלים נוספים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6CCB6CB-70EB-4061-ADD6-0A22D4D4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6092"/>
            <a:ext cx="8915400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הבדלים בין המודלים השונים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VGG16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ResNet50 </a:t>
            </a:r>
            <a:endParaRPr lang="he-IL" sz="18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השוואת הביצועים של המודלים במערכת שלנו</a:t>
            </a:r>
          </a:p>
          <a:p>
            <a:pPr algn="just">
              <a:lnSpc>
                <a:spcPct val="150000"/>
              </a:lnSpc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6FA7E25-7DB9-4FC4-805A-7CF644EDCC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58" y="3881503"/>
            <a:ext cx="5809615" cy="2286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42547EA-6B13-445C-B808-08352B18DB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188" y="3907788"/>
            <a:ext cx="354266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5493BD8C-B10D-42FA-9C99-BB90A3684AD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58" y="3634903"/>
            <a:ext cx="3042920" cy="28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39C5DBC-B1A7-49D0-A29B-D60D1E60BA1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111" y="3999063"/>
            <a:ext cx="3509535" cy="2379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1CFC7E6D-E148-4A8A-AB6E-E688C92FB3D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58" y="3614168"/>
            <a:ext cx="3001010" cy="2820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8926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43542B-7B4C-4101-B2E8-626EC356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השפעת פרמטרים ב</a:t>
            </a:r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YOLO-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EE4606FC-523F-43C2-89FA-058AB8CD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68739"/>
            <a:ext cx="8915400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f1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– מדד האיזון המיטבי בין 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Precision 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ל-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Recall</a:t>
            </a:r>
            <a:endParaRPr lang="en-US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Intersection over Union (IoU)</a:t>
            </a:r>
          </a:p>
          <a:p>
            <a:pPr algn="just">
              <a:lnSpc>
                <a:spcPct val="150000"/>
              </a:lnSpc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הדיוק הממוצע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m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AP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C828BB7C-AD5D-4249-B95B-1C0FBB35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540" y="3834032"/>
            <a:ext cx="4047460" cy="3023968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B7295D8C-72A0-411C-A80E-7AA96DD4E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213" y="3834032"/>
            <a:ext cx="3983327" cy="3023968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A200A820-5DAE-4A44-B187-03FE91443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34032"/>
            <a:ext cx="4161213" cy="3024171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FC3FCCBC-3C8F-46B7-9027-3C6ECCB87E4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50" y="1893590"/>
            <a:ext cx="2820612" cy="75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625969B9-9D30-4B9D-8133-BA70FBED277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50" y="2007131"/>
            <a:ext cx="2686050" cy="52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A49E5C33-FC78-4AAC-BBEC-7C03FD76E0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1737" y="3833829"/>
            <a:ext cx="4161213" cy="3024171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D1D2C28B-8D15-4131-AF49-1E706EAE08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1213" y="3833627"/>
            <a:ext cx="3850524" cy="3024374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0C7447F8-D812-4095-8364-A1C6630BF5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050" y="3815431"/>
            <a:ext cx="4180263" cy="3042570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A228F26D-C39A-47B6-847A-CA32736A2FCF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18" y="1350138"/>
            <a:ext cx="3743325" cy="173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8E4B7E24-9FAF-48B9-8C29-64A8E42481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08674" y="3833627"/>
            <a:ext cx="3983326" cy="3025531"/>
          </a:xfrm>
          <a:prstGeom prst="rect">
            <a:avLst/>
          </a:prstGeom>
        </p:spPr>
      </p:pic>
      <p:pic>
        <p:nvPicPr>
          <p:cNvPr id="32" name="תמונה 31">
            <a:extLst>
              <a:ext uri="{FF2B5EF4-FFF2-40B4-BE49-F238E27FC236}">
                <a16:creationId xmlns:a16="http://schemas.microsoft.com/office/drawing/2014/main" id="{32007B61-C805-4D46-8134-AAB149AC8C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2400" y="3828453"/>
            <a:ext cx="4010025" cy="3024171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F67AA2D1-CA1A-42C6-A8DD-5E613246C4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9050" y="3833626"/>
            <a:ext cx="4331449" cy="301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22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12458</TotalTime>
  <Words>579</Words>
  <Application>Microsoft Office PowerPoint</Application>
  <PresentationFormat>מסך רחב</PresentationFormat>
  <Paragraphs>69</Paragraphs>
  <Slides>12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David</vt:lpstr>
      <vt:lpstr>Wingdings 3</vt:lpstr>
      <vt:lpstr>Wisp</vt:lpstr>
      <vt:lpstr>הצגת פרויקט – גילוי מסכה</vt:lpstr>
      <vt:lpstr>מבוא - מגפת הקורונה - הפיתרון הטכנולוגי</vt:lpstr>
      <vt:lpstr>SSD</vt:lpstr>
      <vt:lpstr>MobileNetV2</vt:lpstr>
      <vt:lpstr>תיאור המשימה</vt:lpstr>
      <vt:lpstr>פרמטרים שונים בקוד</vt:lpstr>
      <vt:lpstr>תוצאות</vt:lpstr>
      <vt:lpstr>בחינת מודלים נוספים</vt:lpstr>
      <vt:lpstr>השפעת פרמטרים בYOLO-</vt:lpstr>
      <vt:lpstr>סיכום</vt:lpstr>
      <vt:lpstr>וכמובן שניסינו את המודל גם על סרטונים שלנו...</vt:lpstr>
      <vt:lpstr>שאלות?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אות אנלוגי לדיגיטלי (A/D)</dc:title>
  <dc:creator>Lab 8_105</dc:creator>
  <cp:lastModifiedBy>nadav rubin</cp:lastModifiedBy>
  <cp:revision>122</cp:revision>
  <dcterms:created xsi:type="dcterms:W3CDTF">2020-01-14T17:22:50Z</dcterms:created>
  <dcterms:modified xsi:type="dcterms:W3CDTF">2021-03-11T14:29:58Z</dcterms:modified>
</cp:coreProperties>
</file>