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5"/>
  </p:normalViewPr>
  <p:slideViewPr>
    <p:cSldViewPr snapToGrid="0">
      <p:cViewPr varScale="1">
        <p:scale>
          <a:sx n="94" d="100"/>
          <a:sy n="94"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p:cNvSpPr>
            <a:spLocks noGrp="1"/>
          </p:cNvSpPr>
          <p:nvPr>
            <p:ph type="dt" sz="half" idx="10"/>
          </p:nvPr>
        </p:nvSpPr>
        <p:spPr/>
        <p:txBody>
          <a:bodyPr/>
          <a:lstStyle/>
          <a:p>
            <a:fld id="{7AF6C273-414D-49FF-AECF-6B2608C93030}" type="datetimeFigureOut">
              <a:rPr lang="en-MY" smtClean="0"/>
              <a:t>24/07/2017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129883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7AF6C273-414D-49FF-AECF-6B2608C93030}" type="datetimeFigureOut">
              <a:rPr lang="en-MY" smtClean="0"/>
              <a:t>24/07/2017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258149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7AF6C273-414D-49FF-AECF-6B2608C93030}" type="datetimeFigureOut">
              <a:rPr lang="en-MY" smtClean="0"/>
              <a:t>24/07/2017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139010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p:txBody>
          <a:bodyPr/>
          <a:lstStyle/>
          <a:p>
            <a:fld id="{7AF6C273-414D-49FF-AECF-6B2608C93030}" type="datetimeFigureOut">
              <a:rPr lang="en-MY" smtClean="0"/>
              <a:t>24/07/2017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289859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F6C273-414D-49FF-AECF-6B2608C93030}" type="datetimeFigureOut">
              <a:rPr lang="en-MY" smtClean="0"/>
              <a:t>24/07/2017</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335526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p:cNvSpPr>
            <a:spLocks noGrp="1"/>
          </p:cNvSpPr>
          <p:nvPr>
            <p:ph type="dt" sz="half" idx="10"/>
          </p:nvPr>
        </p:nvSpPr>
        <p:spPr/>
        <p:txBody>
          <a:bodyPr/>
          <a:lstStyle/>
          <a:p>
            <a:fld id="{7AF6C273-414D-49FF-AECF-6B2608C93030}" type="datetimeFigureOut">
              <a:rPr lang="en-MY" smtClean="0"/>
              <a:t>24/07/2017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353757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p:cNvSpPr>
            <a:spLocks noGrp="1"/>
          </p:cNvSpPr>
          <p:nvPr>
            <p:ph type="dt" sz="half" idx="10"/>
          </p:nvPr>
        </p:nvSpPr>
        <p:spPr/>
        <p:txBody>
          <a:bodyPr/>
          <a:lstStyle/>
          <a:p>
            <a:fld id="{7AF6C273-414D-49FF-AECF-6B2608C93030}" type="datetimeFigureOut">
              <a:rPr lang="en-MY" smtClean="0"/>
              <a:t>24/07/2017</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49995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Date Placeholder 2"/>
          <p:cNvSpPr>
            <a:spLocks noGrp="1"/>
          </p:cNvSpPr>
          <p:nvPr>
            <p:ph type="dt" sz="half" idx="10"/>
          </p:nvPr>
        </p:nvSpPr>
        <p:spPr/>
        <p:txBody>
          <a:bodyPr/>
          <a:lstStyle/>
          <a:p>
            <a:fld id="{7AF6C273-414D-49FF-AECF-6B2608C93030}" type="datetimeFigureOut">
              <a:rPr lang="en-MY" smtClean="0"/>
              <a:t>24/07/2017</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2602320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6C273-414D-49FF-AECF-6B2608C93030}" type="datetimeFigureOut">
              <a:rPr lang="en-MY" smtClean="0"/>
              <a:t>24/07/2017</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257640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F6C273-414D-49FF-AECF-6B2608C93030}" type="datetimeFigureOut">
              <a:rPr lang="en-MY" smtClean="0"/>
              <a:t>24/07/2017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348033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F6C273-414D-49FF-AECF-6B2608C93030}" type="datetimeFigureOut">
              <a:rPr lang="en-MY" smtClean="0"/>
              <a:t>24/07/2017</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9ED06BE-266C-4544-834F-08E781B1E582}" type="slidenum">
              <a:rPr lang="en-MY" smtClean="0"/>
              <a:t>‹#›</a:t>
            </a:fld>
            <a:endParaRPr lang="en-MY"/>
          </a:p>
        </p:txBody>
      </p:sp>
    </p:spTree>
    <p:extLst>
      <p:ext uri="{BB962C8B-B14F-4D97-AF65-F5344CB8AC3E}">
        <p14:creationId xmlns:p14="http://schemas.microsoft.com/office/powerpoint/2010/main" val="14783397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6C273-414D-49FF-AECF-6B2608C93030}" type="datetimeFigureOut">
              <a:rPr lang="en-MY" smtClean="0"/>
              <a:t>24/07/2017</a:t>
            </a:fld>
            <a:endParaRPr lang="en-M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D06BE-266C-4544-834F-08E781B1E582}" type="slidenum">
              <a:rPr lang="en-MY" smtClean="0"/>
              <a:t>‹#›</a:t>
            </a:fld>
            <a:endParaRPr lang="en-MY"/>
          </a:p>
        </p:txBody>
      </p:sp>
    </p:spTree>
    <p:extLst>
      <p:ext uri="{BB962C8B-B14F-4D97-AF65-F5344CB8AC3E}">
        <p14:creationId xmlns:p14="http://schemas.microsoft.com/office/powerpoint/2010/main" val="299826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Knowledge Centre &amp; Predictive Solution </a:t>
            </a:r>
            <a:endParaRPr lang="en-MY" dirty="0"/>
          </a:p>
        </p:txBody>
      </p:sp>
      <p:sp>
        <p:nvSpPr>
          <p:cNvPr id="3" name="Subtitle 2"/>
          <p:cNvSpPr>
            <a:spLocks noGrp="1"/>
          </p:cNvSpPr>
          <p:nvPr>
            <p:ph type="subTitle" idx="1"/>
          </p:nvPr>
        </p:nvSpPr>
        <p:spPr/>
        <p:txBody>
          <a:bodyPr/>
          <a:lstStyle/>
          <a:p>
            <a:endParaRPr lang="en-US" dirty="0"/>
          </a:p>
          <a:p>
            <a:r>
              <a:rPr lang="en-US" dirty="0"/>
              <a:t>Author:  Pradeep Singh/Pritish Pattanaik</a:t>
            </a:r>
            <a:endParaRPr lang="en-MY" dirty="0"/>
          </a:p>
        </p:txBody>
      </p:sp>
    </p:spTree>
    <p:extLst>
      <p:ext uri="{BB962C8B-B14F-4D97-AF65-F5344CB8AC3E}">
        <p14:creationId xmlns:p14="http://schemas.microsoft.com/office/powerpoint/2010/main" val="113354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MY" dirty="0"/>
          </a:p>
        </p:txBody>
      </p:sp>
      <p:sp>
        <p:nvSpPr>
          <p:cNvPr id="3" name="Content Placeholder 2"/>
          <p:cNvSpPr>
            <a:spLocks noGrp="1"/>
          </p:cNvSpPr>
          <p:nvPr>
            <p:ph idx="1"/>
          </p:nvPr>
        </p:nvSpPr>
        <p:spPr/>
        <p:txBody>
          <a:bodyPr/>
          <a:lstStyle/>
          <a:p>
            <a:r>
              <a:rPr lang="en-MY" dirty="0" smtClean="0"/>
              <a:t>No touch- automate recurring issues solution by 30+%</a:t>
            </a:r>
          </a:p>
          <a:p>
            <a:r>
              <a:rPr lang="en-MY" dirty="0" smtClean="0"/>
              <a:t>For </a:t>
            </a:r>
            <a:r>
              <a:rPr lang="en-MY" dirty="0"/>
              <a:t>example, someone may submit a ticket describing an issue they’re having with getting VPN access. JIRA/OTRS/Remedy Service Desk will read the ticket and automatically suggest any knowledge base articles that relate to the ticket keywords. Then, the agent could send this article to the person who raised the issue, and they may be able to resolve it easily:</a:t>
            </a:r>
          </a:p>
          <a:p>
            <a:r>
              <a:rPr lang="en-US" dirty="0"/>
              <a:t>By Machine Learning mechanism process can be automated and </a:t>
            </a:r>
            <a:r>
              <a:rPr lang="en-US" dirty="0" smtClean="0"/>
              <a:t>with predicted solution. </a:t>
            </a:r>
            <a:endParaRPr lang="en-MY" dirty="0"/>
          </a:p>
        </p:txBody>
      </p:sp>
    </p:spTree>
    <p:extLst>
      <p:ext uri="{BB962C8B-B14F-4D97-AF65-F5344CB8AC3E}">
        <p14:creationId xmlns:p14="http://schemas.microsoft.com/office/powerpoint/2010/main" val="230734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t>
            </a:r>
            <a:endParaRPr lang="en-MY" dirty="0"/>
          </a:p>
        </p:txBody>
      </p:sp>
      <p:sp>
        <p:nvSpPr>
          <p:cNvPr id="4" name="Content Placeholder 3"/>
          <p:cNvSpPr>
            <a:spLocks noGrp="1"/>
          </p:cNvSpPr>
          <p:nvPr>
            <p:ph idx="1"/>
          </p:nvPr>
        </p:nvSpPr>
        <p:spPr>
          <a:xfrm>
            <a:off x="8516654" y="3395235"/>
            <a:ext cx="3328343" cy="1571931"/>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indent="0" algn="ctr">
              <a:lnSpc>
                <a:spcPct val="107000"/>
              </a:lnSpc>
              <a:spcAft>
                <a:spcPts val="800"/>
              </a:spcAft>
              <a:buNone/>
            </a:pPr>
            <a:r>
              <a:rPr lang="en-MY" sz="1600">
                <a:solidFill>
                  <a:schemeClr val="tx1"/>
                </a:solidFill>
                <a:effectLst/>
                <a:ea typeface="Calibri" panose="020F0502020204030204" pitchFamily="34" charset="0"/>
                <a:cs typeface="Times New Roman" panose="02020603050405020304" pitchFamily="18" charset="0"/>
              </a:rPr>
              <a:t>Knowledge </a:t>
            </a:r>
            <a:r>
              <a:rPr lang="en-MY" sz="1600" smtClean="0">
                <a:solidFill>
                  <a:schemeClr val="tx1"/>
                </a:solidFill>
                <a:effectLst/>
                <a:ea typeface="Calibri" panose="020F0502020204030204" pitchFamily="34" charset="0"/>
                <a:cs typeface="Times New Roman" panose="02020603050405020304" pitchFamily="18" charset="0"/>
              </a:rPr>
              <a:t>Base</a:t>
            </a:r>
            <a:endParaRPr lang="en-MY" sz="1600" dirty="0">
              <a:solidFill>
                <a:schemeClr val="tx1"/>
              </a:solidFill>
              <a:effectLst/>
              <a:ea typeface="Calibri" panose="020F0502020204030204" pitchFamily="34" charset="0"/>
              <a:cs typeface="Times New Roman" panose="02020603050405020304" pitchFamily="18" charset="0"/>
            </a:endParaRPr>
          </a:p>
        </p:txBody>
      </p:sp>
      <p:sp>
        <p:nvSpPr>
          <p:cNvPr id="5" name="Flowchart: Magnetic Disk 4"/>
          <p:cNvSpPr/>
          <p:nvPr/>
        </p:nvSpPr>
        <p:spPr>
          <a:xfrm>
            <a:off x="3828457" y="1569493"/>
            <a:ext cx="1695450" cy="534331"/>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2" algn="ctr">
              <a:lnSpc>
                <a:spcPct val="107000"/>
              </a:lnSpc>
              <a:spcAft>
                <a:spcPts val="800"/>
              </a:spcAft>
            </a:pPr>
            <a:r>
              <a:rPr lang="en-US" sz="1100" b="1" dirty="0">
                <a:solidFill>
                  <a:schemeClr val="tx1"/>
                </a:solidFill>
                <a:ea typeface="Calibri" panose="020F0502020204030204" pitchFamily="34" charset="0"/>
                <a:cs typeface="Times New Roman" panose="02020603050405020304" pitchFamily="18" charset="0"/>
              </a:rPr>
              <a:t>Article</a:t>
            </a:r>
            <a:endParaRPr lang="en-MY" sz="1100" b="1" dirty="0">
              <a:solidFill>
                <a:schemeClr val="tx1"/>
              </a:solidFill>
              <a:effectLst/>
              <a:ea typeface="Calibri" panose="020F0502020204030204" pitchFamily="34" charset="0"/>
              <a:cs typeface="Times New Roman" panose="02020603050405020304" pitchFamily="18" charset="0"/>
            </a:endParaRPr>
          </a:p>
        </p:txBody>
      </p:sp>
      <p:sp>
        <p:nvSpPr>
          <p:cNvPr id="6" name="Flowchart: Magnetic Disk 5"/>
          <p:cNvSpPr/>
          <p:nvPr/>
        </p:nvSpPr>
        <p:spPr>
          <a:xfrm>
            <a:off x="6895220" y="1544773"/>
            <a:ext cx="1695450" cy="478061"/>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chemeClr val="tx1"/>
                </a:solidFill>
                <a:ea typeface="Calibri" panose="020F0502020204030204" pitchFamily="34" charset="0"/>
                <a:cs typeface="Times New Roman" panose="02020603050405020304" pitchFamily="18" charset="0"/>
              </a:rPr>
              <a:t>Ticket history</a:t>
            </a:r>
            <a:endParaRPr lang="en-MY" sz="1100" dirty="0">
              <a:solidFill>
                <a:schemeClr val="tx1"/>
              </a:solidFill>
              <a:effectLst/>
              <a:ea typeface="Calibri" panose="020F0502020204030204" pitchFamily="34" charset="0"/>
              <a:cs typeface="Times New Roman" panose="02020603050405020304" pitchFamily="18" charset="0"/>
            </a:endParaRPr>
          </a:p>
        </p:txBody>
      </p:sp>
      <p:sp>
        <p:nvSpPr>
          <p:cNvPr id="7" name="Flowchart: Magnetic Disk 6"/>
          <p:cNvSpPr/>
          <p:nvPr/>
        </p:nvSpPr>
        <p:spPr>
          <a:xfrm>
            <a:off x="9242474" y="1405778"/>
            <a:ext cx="1695450" cy="489471"/>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chemeClr val="tx1"/>
                </a:solidFill>
                <a:ea typeface="Calibri" panose="020F0502020204030204" pitchFamily="34" charset="0"/>
                <a:cs typeface="Times New Roman" panose="02020603050405020304" pitchFamily="18" charset="0"/>
              </a:rPr>
              <a:t>article history</a:t>
            </a:r>
            <a:endParaRPr lang="en-MY" sz="1100" dirty="0">
              <a:solidFill>
                <a:schemeClr val="tx1"/>
              </a:solidFill>
              <a:effectLst/>
              <a:ea typeface="Calibri" panose="020F0502020204030204" pitchFamily="34" charset="0"/>
              <a:cs typeface="Times New Roman" panose="02020603050405020304" pitchFamily="18" charset="0"/>
            </a:endParaRPr>
          </a:p>
        </p:txBody>
      </p:sp>
      <p:sp>
        <p:nvSpPr>
          <p:cNvPr id="8" name="Flowchart: Magnetic Disk 7"/>
          <p:cNvSpPr/>
          <p:nvPr/>
        </p:nvSpPr>
        <p:spPr>
          <a:xfrm>
            <a:off x="1174764" y="1617096"/>
            <a:ext cx="1695450" cy="525051"/>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dirty="0">
                <a:solidFill>
                  <a:schemeClr val="tx1"/>
                </a:solidFill>
                <a:effectLst/>
                <a:ea typeface="Calibri" panose="020F0502020204030204" pitchFamily="34" charset="0"/>
                <a:cs typeface="Times New Roman" panose="02020603050405020304" pitchFamily="18" charset="0"/>
              </a:rPr>
              <a:t>Ticket</a:t>
            </a:r>
            <a:endParaRPr lang="en-MY" sz="1100" dirty="0">
              <a:solidFill>
                <a:schemeClr val="tx1"/>
              </a:solidFill>
              <a:effectLst/>
              <a:ea typeface="Calibri" panose="020F0502020204030204" pitchFamily="34" charset="0"/>
              <a:cs typeface="Times New Roman" panose="02020603050405020304" pitchFamily="18" charset="0"/>
            </a:endParaRPr>
          </a:p>
        </p:txBody>
      </p:sp>
      <p:cxnSp>
        <p:nvCxnSpPr>
          <p:cNvPr id="10" name="Straight Arrow Connector 9"/>
          <p:cNvCxnSpPr/>
          <p:nvPr/>
        </p:nvCxnSpPr>
        <p:spPr>
          <a:xfrm>
            <a:off x="1986427" y="2219581"/>
            <a:ext cx="2002643" cy="162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141470" y="1755548"/>
            <a:ext cx="5480832" cy="2196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989195" y="2060242"/>
            <a:ext cx="2347548" cy="1288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3"/>
          </p:cNvCxnSpPr>
          <p:nvPr/>
        </p:nvCxnSpPr>
        <p:spPr>
          <a:xfrm flipH="1">
            <a:off x="4285658" y="2103824"/>
            <a:ext cx="390524" cy="1741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Predefined Process 18"/>
          <p:cNvSpPr/>
          <p:nvPr/>
        </p:nvSpPr>
        <p:spPr>
          <a:xfrm>
            <a:off x="3608858" y="3354534"/>
            <a:ext cx="1969477" cy="133064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ETL/Parser/Data Mining </a:t>
            </a:r>
            <a:endParaRPr lang="en-MY" dirty="0"/>
          </a:p>
        </p:txBody>
      </p:sp>
      <p:grpSp>
        <p:nvGrpSpPr>
          <p:cNvPr id="27" name="Group 26"/>
          <p:cNvGrpSpPr/>
          <p:nvPr/>
        </p:nvGrpSpPr>
        <p:grpSpPr>
          <a:xfrm>
            <a:off x="622083" y="5509684"/>
            <a:ext cx="2852638" cy="1123950"/>
            <a:chOff x="669" y="-112703"/>
            <a:chExt cx="2852638" cy="1123950"/>
          </a:xfrm>
        </p:grpSpPr>
        <p:sp>
          <p:nvSpPr>
            <p:cNvPr id="28" name="Rectangle: Rounded Corners 27"/>
            <p:cNvSpPr/>
            <p:nvPr/>
          </p:nvSpPr>
          <p:spPr>
            <a:xfrm>
              <a:off x="1365013" y="-112703"/>
              <a:ext cx="1488294" cy="112395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r>
                <a:rPr lang="en-US" dirty="0" smtClean="0"/>
                <a:t>INCIDENT</a:t>
              </a:r>
              <a:endParaRPr lang="en-US" dirty="0"/>
            </a:p>
            <a:p>
              <a:r>
                <a:rPr lang="en-US" dirty="0"/>
                <a:t>Service Request</a:t>
              </a:r>
              <a:endParaRPr lang="en-MY" dirty="0"/>
            </a:p>
          </p:txBody>
        </p:sp>
        <p:sp>
          <p:nvSpPr>
            <p:cNvPr id="29" name="Rectangle: Rounded Corners 4"/>
            <p:cNvSpPr txBox="1"/>
            <p:nvPr/>
          </p:nvSpPr>
          <p:spPr>
            <a:xfrm>
              <a:off x="669" y="0"/>
              <a:ext cx="1741289" cy="3371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	</a:t>
              </a:r>
            </a:p>
          </p:txBody>
        </p:sp>
      </p:grpSp>
      <p:pic>
        <p:nvPicPr>
          <p:cNvPr id="36" name="Picture 35" descr="File:&lt;strong&gt;User&lt;/strong&gt; icon 2.sv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0" y="4897482"/>
            <a:ext cx="612202" cy="612202"/>
          </a:xfrm>
          <a:prstGeom prst="rect">
            <a:avLst/>
          </a:prstGeom>
        </p:spPr>
      </p:pic>
      <p:pic>
        <p:nvPicPr>
          <p:cNvPr id="37" name="Picture 36" descr="File:&lt;strong&gt;User&lt;/strong&gt; icon 2.sv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30938"/>
            <a:ext cx="726831" cy="726831"/>
          </a:xfrm>
          <a:prstGeom prst="rect">
            <a:avLst/>
          </a:prstGeom>
        </p:spPr>
      </p:pic>
      <p:cxnSp>
        <p:nvCxnSpPr>
          <p:cNvPr id="39" name="Straight Arrow Connector 38"/>
          <p:cNvCxnSpPr/>
          <p:nvPr/>
        </p:nvCxnSpPr>
        <p:spPr>
          <a:xfrm>
            <a:off x="622082" y="5483300"/>
            <a:ext cx="1402661" cy="30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79124" y="5943379"/>
            <a:ext cx="1345619" cy="69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Flowchart: Connector 46"/>
          <p:cNvSpPr/>
          <p:nvPr/>
        </p:nvSpPr>
        <p:spPr>
          <a:xfrm>
            <a:off x="8516654" y="3324895"/>
            <a:ext cx="3328343" cy="7575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 </a:t>
            </a:r>
            <a:endParaRPr lang="en-MY" dirty="0"/>
          </a:p>
        </p:txBody>
      </p:sp>
      <p:cxnSp>
        <p:nvCxnSpPr>
          <p:cNvPr id="9" name="Straight Arrow Connector 8"/>
          <p:cNvCxnSpPr/>
          <p:nvPr/>
        </p:nvCxnSpPr>
        <p:spPr>
          <a:xfrm flipH="1">
            <a:off x="5611501" y="4369374"/>
            <a:ext cx="2905154" cy="38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611501" y="3840480"/>
            <a:ext cx="29051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Lightning Bolt 19"/>
          <p:cNvSpPr/>
          <p:nvPr/>
        </p:nvSpPr>
        <p:spPr>
          <a:xfrm rot="9701608">
            <a:off x="3655626" y="5073573"/>
            <a:ext cx="5732390" cy="1026675"/>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5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Predictive solution and KB</a:t>
            </a:r>
            <a:endParaRPr lang="en-MY" dirty="0"/>
          </a:p>
        </p:txBody>
      </p:sp>
      <p:sp>
        <p:nvSpPr>
          <p:cNvPr id="3" name="Content Placeholder 2"/>
          <p:cNvSpPr>
            <a:spLocks noGrp="1"/>
          </p:cNvSpPr>
          <p:nvPr>
            <p:ph idx="1"/>
          </p:nvPr>
        </p:nvSpPr>
        <p:spPr/>
        <p:txBody>
          <a:bodyPr/>
          <a:lstStyle/>
          <a:p>
            <a:r>
              <a:rPr lang="en-MY" dirty="0"/>
              <a:t>Having a knowledge-</a:t>
            </a:r>
            <a:r>
              <a:rPr lang="en-MY" dirty="0" err="1"/>
              <a:t>centered</a:t>
            </a:r>
            <a:r>
              <a:rPr lang="en-MY" dirty="0"/>
              <a:t> service desk allows teams to respond and resolve issues quickly, provide consistent answers, and enable self-service. </a:t>
            </a:r>
          </a:p>
          <a:p>
            <a:r>
              <a:rPr lang="en-US" dirty="0"/>
              <a:t>Predictive Analysis </a:t>
            </a:r>
          </a:p>
          <a:p>
            <a:r>
              <a:rPr lang="en-US" dirty="0"/>
              <a:t>Predictive categorization </a:t>
            </a:r>
          </a:p>
          <a:p>
            <a:r>
              <a:rPr lang="en-US" dirty="0"/>
              <a:t>Event Prediction </a:t>
            </a:r>
          </a:p>
          <a:p>
            <a:endParaRPr lang="en-US" dirty="0"/>
          </a:p>
          <a:p>
            <a:endParaRPr lang="en-MY" dirty="0"/>
          </a:p>
        </p:txBody>
      </p:sp>
    </p:spTree>
    <p:extLst>
      <p:ext uri="{BB962C8B-B14F-4D97-AF65-F5344CB8AC3E}">
        <p14:creationId xmlns:p14="http://schemas.microsoft.com/office/powerpoint/2010/main" val="58379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investigate, recover using Machine learning and Data Mining</a:t>
            </a:r>
            <a:endParaRPr lang="en-MY" dirty="0"/>
          </a:p>
        </p:txBody>
      </p:sp>
      <p:pic>
        <p:nvPicPr>
          <p:cNvPr id="4" name="Content Placeholder 3"/>
          <p:cNvPicPr>
            <a:picLocks noGrp="1" noChangeAspect="1"/>
          </p:cNvPicPr>
          <p:nvPr>
            <p:ph idx="1"/>
          </p:nvPr>
        </p:nvPicPr>
        <p:blipFill>
          <a:blip r:embed="rId2"/>
          <a:stretch>
            <a:fillRect/>
          </a:stretch>
        </p:blipFill>
        <p:spPr>
          <a:xfrm>
            <a:off x="1766887" y="2301081"/>
            <a:ext cx="8658225" cy="3400425"/>
          </a:xfrm>
          <a:prstGeom prst="rect">
            <a:avLst/>
          </a:prstGeom>
        </p:spPr>
      </p:pic>
    </p:spTree>
    <p:extLst>
      <p:ext uri="{BB962C8B-B14F-4D97-AF65-F5344CB8AC3E}">
        <p14:creationId xmlns:p14="http://schemas.microsoft.com/office/powerpoint/2010/main" val="3217580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lang="en-MY" dirty="0"/>
          </a:p>
        </p:txBody>
      </p:sp>
      <p:sp>
        <p:nvSpPr>
          <p:cNvPr id="3" name="Content Placeholder 2"/>
          <p:cNvSpPr>
            <a:spLocks noGrp="1"/>
          </p:cNvSpPr>
          <p:nvPr>
            <p:ph idx="1"/>
          </p:nvPr>
        </p:nvSpPr>
        <p:spPr/>
        <p:txBody>
          <a:bodyPr/>
          <a:lstStyle/>
          <a:p>
            <a:r>
              <a:rPr lang="en-MY" dirty="0"/>
              <a:t>Decrease manual process and work flow </a:t>
            </a:r>
          </a:p>
          <a:p>
            <a:r>
              <a:rPr lang="en-MY" dirty="0"/>
              <a:t>Faster restoration of service and issue</a:t>
            </a:r>
          </a:p>
          <a:p>
            <a:r>
              <a:rPr lang="en-MY" dirty="0"/>
              <a:t>Presentation of optimal workarounds and solutions</a:t>
            </a:r>
          </a:p>
          <a:p>
            <a:r>
              <a:rPr lang="en-MY" dirty="0"/>
              <a:t>Prevention of workarounds that cause other incidents</a:t>
            </a:r>
          </a:p>
          <a:p>
            <a:r>
              <a:rPr lang="en-MY" dirty="0"/>
              <a:t>Reduced amount of double work for IT agents</a:t>
            </a:r>
          </a:p>
          <a:p>
            <a:endParaRPr lang="en-MY" dirty="0"/>
          </a:p>
        </p:txBody>
      </p:sp>
    </p:spTree>
    <p:extLst>
      <p:ext uri="{BB962C8B-B14F-4D97-AF65-F5344CB8AC3E}">
        <p14:creationId xmlns:p14="http://schemas.microsoft.com/office/powerpoint/2010/main" val="4195530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TotalTime>
  <Words>194</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Knowledge Centre &amp; Predictive Solution </vt:lpstr>
      <vt:lpstr>Objective</vt:lpstr>
      <vt:lpstr>Architecture </vt:lpstr>
      <vt:lpstr>Why we need Predictive solution and KB</vt:lpstr>
      <vt:lpstr>Identify, investigate, recover using Machine learning and Data Mining</vt:lpstr>
      <vt:lpstr>Benefits</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Centre &amp; Predictive Solution </dc:title>
  <dc:creator>Pritish Pattanaik</dc:creator>
  <cp:lastModifiedBy>Pradeep Naulia</cp:lastModifiedBy>
  <cp:revision>11</cp:revision>
  <dcterms:created xsi:type="dcterms:W3CDTF">2017-07-19T05:36:26Z</dcterms:created>
  <dcterms:modified xsi:type="dcterms:W3CDTF">2017-07-24T14:13:58Z</dcterms:modified>
</cp:coreProperties>
</file>