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2"/>
  </p:sldMasterIdLst>
  <p:notesMasterIdLst>
    <p:notesMasterId r:id="rId44"/>
  </p:notesMasterIdLst>
  <p:sldIdLst>
    <p:sldId id="256" r:id="rId3"/>
    <p:sldId id="257" r:id="rId4"/>
    <p:sldId id="258" r:id="rId5"/>
    <p:sldId id="259" r:id="rId6"/>
    <p:sldId id="294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69" r:id="rId20"/>
    <p:sldId id="273" r:id="rId21"/>
    <p:sldId id="295" r:id="rId22"/>
    <p:sldId id="296" r:id="rId23"/>
    <p:sldId id="274" r:id="rId24"/>
    <p:sldId id="275" r:id="rId25"/>
    <p:sldId id="277" r:id="rId26"/>
    <p:sldId id="278" r:id="rId27"/>
    <p:sldId id="279" r:id="rId28"/>
    <p:sldId id="280" r:id="rId29"/>
    <p:sldId id="276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825BE-124E-439E-B06B-3F05A2A7F7C9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C6CCC-9974-46CD-A822-0819C944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13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08479A-0051-45DD-8041-5E83DAFD685B}" type="slidenum">
              <a:rPr lang="en-US"/>
              <a:pPr/>
              <a:t>26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89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79BA58-2EF6-4CF0-B254-DF8BFD9A3204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07140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813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E1C4BD8-5441-4A00-8AFB-05388881054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62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27613DA-2E0B-4D40-AE1F-92ED72F3482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35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0B15C-66BF-4548-B9F7-ABFD8B692764}" type="datetime1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833736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1004-7A34-4C69-A29F-7848CCE72792}" type="datetime1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13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914400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2743200"/>
            <a:ext cx="10696448" cy="685800"/>
          </a:xfrm>
        </p:spPr>
        <p:txBody>
          <a:bodyPr lIns="146304" tIns="0" rIns="45720" bIns="0" anchor="t">
            <a:normAutofit/>
          </a:bodyPr>
          <a:lstStyle>
            <a:lvl1pPr marL="0" indent="0">
              <a:buNone/>
              <a:defRPr sz="4000" b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1924C-0E5F-41F9-9EF2-A30D8DD943B5}" type="datetime1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02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384800" cy="5504688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384800" cy="5504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F3B2-6969-4711-938A-F55A29B51480}" type="datetime1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41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5401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23338"/>
            <a:ext cx="5386917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295401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23338"/>
            <a:ext cx="5389033" cy="43774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DACF-DAC8-4C22-99F4-5AC8B8C6B7F9}" type="datetime1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24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4880-51F2-491D-B30A-1FC47B871D77}" type="datetime1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24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6C30-2214-40E2-AEE5-9AE66D1057D0}" type="datetime1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491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5491-B905-4984-8643-1B7C9312C1C7}" type="datetime1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68197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0D1BAC21-6A2B-4248-BF0F-2BED273A4141}" type="datetime1">
              <a:rPr lang="en-US" smtClean="0"/>
              <a:t>2/23/2017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49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39B9-8394-4A3F-AE29-D25E40635A66}" type="datetime1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986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9BE1B-109A-4A1E-A524-238B7EF05396}" type="datetime1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791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560" y="273629"/>
            <a:ext cx="10968960" cy="1143480"/>
          </a:xfrm>
        </p:spPr>
        <p:txBody>
          <a:bodyPr tIns="41473" bIns="41473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0560" y="1604330"/>
            <a:ext cx="5391360" cy="4524955"/>
          </a:xfrm>
        </p:spPr>
        <p:txBody>
          <a:bodyPr rIns="82945" bIns="41473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86240" y="1604330"/>
            <a:ext cx="5393280" cy="4524955"/>
          </a:xfrm>
        </p:spPr>
        <p:txBody>
          <a:bodyPr rIns="82945" bIns="41473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610560" y="6247376"/>
            <a:ext cx="2835840" cy="472370"/>
          </a:xfrm>
        </p:spPr>
        <p:txBody>
          <a:bodyPr tIns="41473"/>
          <a:lstStyle>
            <a:lvl1pPr>
              <a:defRPr/>
            </a:lvl1pPr>
          </a:lstStyle>
          <a:p>
            <a:fld id="{8B8FAD7C-9E74-490A-9976-CEAC407DBF81}" type="datetime1">
              <a:rPr lang="en-US" smtClean="0"/>
              <a:t>2/23/2017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4168320" y="6247376"/>
            <a:ext cx="3863040" cy="472370"/>
          </a:xfrm>
        </p:spPr>
        <p:txBody>
          <a:bodyPr tIns="41473"/>
          <a:lstStyle>
            <a:lvl1pPr>
              <a:defRPr/>
            </a:lvl1pPr>
          </a:lstStyle>
          <a:p>
            <a:r>
              <a:rPr lang="en-US"/>
              <a:t>J. Leskovec, A. Rajaraman, J. Ullman: Mining of Massive Datasets, http://www.mmds.org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8739840" y="6247376"/>
            <a:ext cx="2837760" cy="472370"/>
          </a:xfrm>
        </p:spPr>
        <p:txBody>
          <a:bodyPr lIns="82945" tIns="41473" rIns="82945"/>
          <a:lstStyle>
            <a:lvl1pPr>
              <a:defRPr/>
            </a:lvl1pPr>
          </a:lstStyle>
          <a:p>
            <a:fld id="{10066599-523B-4641-9CCC-17D83CD935E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6774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8667AA6D-B4FD-46B1-B3E9-B042C52C85A2}" type="datetime1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39826768-8FCE-4417-A22B-1D26CD2A84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9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2108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 bwMode="ltGray">
          <a:xfrm>
            <a:off x="1" y="2"/>
            <a:ext cx="12191999" cy="102107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0972800" cy="52578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83680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C998EF77-6613-48F2-974F-C60E70302254}" type="datetime1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583680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r>
              <a:rPr lang="en-US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583680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fld id="{19B12225-5612-419B-A8D5-4B8EEE4C21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8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kumimoji="0"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SzPct val="100000"/>
        <a:buFont typeface="Wingdings" pitchFamily="2" charset="2"/>
        <a:buChar char="§"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 pitchFamily="2" charset="2"/>
        <a:buChar char="§"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SzPct val="100000"/>
        <a:buFont typeface="Wingdings" pitchFamily="2" charset="2"/>
        <a:buChar char="§"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Shh0R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-schmoe.com/" TargetMode="External"/><Relationship Id="rId2" Type="http://schemas.openxmlformats.org/officeDocument/2006/relationships/hyperlink" Target="http://www.stanford.edu/" TargetMode="Externa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90.png"/><Relationship Id="rId4" Type="http://schemas.openxmlformats.org/officeDocument/2006/relationships/image" Target="../media/image32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0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036"/>
          <a:stretch/>
        </p:blipFill>
        <p:spPr>
          <a:xfrm>
            <a:off x="7603894" y="252613"/>
            <a:ext cx="4468836" cy="66053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</a:pPr>
            <a:r>
              <a:rPr lang="en-US" sz="4600" b="1"/>
              <a:t>What Are The Features That Describe The Target?</a:t>
            </a:r>
            <a:endParaRPr lang="en-US" sz="4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/>
          </a:bodyPr>
          <a:lstStyle/>
          <a:p>
            <a:r>
              <a:rPr lang="en-MY" sz="2000" b="1"/>
              <a:t>Feature</a:t>
            </a:r>
            <a:r>
              <a:rPr lang="en-MY" sz="2000"/>
              <a:t> is an individual measurable property of a phenomenon being observed. The variable with the most important information </a:t>
            </a:r>
            <a:r>
              <a:rPr lang="en-US" sz="2000"/>
              <a:t>about the target variable.</a:t>
            </a:r>
          </a:p>
          <a:p>
            <a:r>
              <a:rPr lang="en-MY" sz="2000" b="1"/>
              <a:t>Which variable can split the group as homogeneous with respect to the target variable? </a:t>
            </a:r>
            <a:r>
              <a:rPr lang="en-US" sz="2000" b="1"/>
              <a:t>(pure vs. impure)</a:t>
            </a:r>
            <a:endParaRPr lang="en-MY" sz="2000"/>
          </a:p>
          <a:p>
            <a:endParaRPr lang="en-MY" sz="2000"/>
          </a:p>
          <a:p>
            <a:r>
              <a:rPr lang="en-MY" sz="2000"/>
              <a:t>• Weight: light, medium, heavy - or x gram</a:t>
            </a:r>
          </a:p>
          <a:p>
            <a:r>
              <a:rPr lang="en-US" sz="2000"/>
              <a:t>• Size: round or not</a:t>
            </a:r>
          </a:p>
          <a:p>
            <a:r>
              <a:rPr lang="en-US" sz="2000"/>
              <a:t>• Color: green, orange, red</a:t>
            </a:r>
          </a:p>
          <a:p>
            <a:r>
              <a:rPr lang="en-US" sz="2000"/>
              <a:t>• Surface: flat or porous surface</a:t>
            </a:r>
          </a:p>
        </p:txBody>
      </p:sp>
    </p:spTree>
    <p:extLst>
      <p:ext uri="{BB962C8B-B14F-4D97-AF65-F5344CB8AC3E}">
        <p14:creationId xmlns:p14="http://schemas.microsoft.com/office/powerpoint/2010/main" val="3818343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08137"/>
            <a:ext cx="9720072" cy="1499616"/>
          </a:xfrm>
        </p:spPr>
        <p:txBody>
          <a:bodyPr/>
          <a:lstStyle/>
          <a:p>
            <a:r>
              <a:rPr lang="en-US" b="1" dirty="0"/>
              <a:t>ENTROPY &amp; Information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6" y="2286000"/>
            <a:ext cx="5806980" cy="2932058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MY" dirty="0"/>
              <a:t>Select feature with:</a:t>
            </a:r>
            <a:endParaRPr lang="en-US" dirty="0"/>
          </a:p>
          <a:p>
            <a:r>
              <a:rPr lang="en-US" dirty="0"/>
              <a:t>Highest Entropy Reduction</a:t>
            </a:r>
          </a:p>
          <a:p>
            <a:r>
              <a:rPr lang="en-US" dirty="0"/>
              <a:t>Highest Information Gain</a:t>
            </a:r>
          </a:p>
          <a:p>
            <a:r>
              <a:rPr lang="en-US" dirty="0">
                <a:solidFill>
                  <a:srgbClr val="C00000"/>
                </a:solidFill>
              </a:rPr>
              <a:t>Entropy = -p1 * log (p1) - p2 * log (p2)</a:t>
            </a:r>
          </a:p>
          <a:p>
            <a:r>
              <a:rPr lang="en-US" dirty="0">
                <a:solidFill>
                  <a:srgbClr val="C00000"/>
                </a:solidFill>
              </a:rPr>
              <a:t>INFORMATION GAIN </a:t>
            </a:r>
            <a:r>
              <a:rPr lang="en-MY" dirty="0">
                <a:solidFill>
                  <a:srgbClr val="C00000"/>
                </a:solidFill>
              </a:rPr>
              <a:t>= Entropy (Before) - Entropy (After)</a:t>
            </a:r>
          </a:p>
          <a:p>
            <a:r>
              <a:rPr lang="en-MY" b="1" dirty="0"/>
              <a:t>Apple: </a:t>
            </a:r>
            <a:r>
              <a:rPr lang="en-US" dirty="0"/>
              <a:t>p(apple)= 8/15</a:t>
            </a:r>
          </a:p>
          <a:p>
            <a:r>
              <a:rPr lang="en-MY" b="1" dirty="0" err="1"/>
              <a:t>Mandarines</a:t>
            </a:r>
            <a:r>
              <a:rPr lang="en-MY" b="1" dirty="0"/>
              <a:t>: </a:t>
            </a:r>
            <a:r>
              <a:rPr lang="en-US" dirty="0"/>
              <a:t>p(</a:t>
            </a:r>
            <a:r>
              <a:rPr lang="en-US" dirty="0" err="1"/>
              <a:t>mandarine</a:t>
            </a:r>
            <a:r>
              <a:rPr lang="en-US" dirty="0"/>
              <a:t>)= 7/15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05675" y="2447644"/>
            <a:ext cx="4083763" cy="30656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24126" y="1332164"/>
            <a:ext cx="93838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000" dirty="0"/>
              <a:t>Entropy is a measure of disorder. Entropy only tells us how impure one </a:t>
            </a:r>
            <a:r>
              <a:rPr lang="en-US" sz="2000" dirty="0"/>
              <a:t>individual subset is.</a:t>
            </a:r>
          </a:p>
          <a:p>
            <a:r>
              <a:rPr lang="en-MY" dirty="0"/>
              <a:t>Information Gain measures how much a given feature improves (decreases) entropy over the whole segmentation it creates.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024126" y="5395587"/>
            <a:ext cx="5806980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ENTROPY (Without Split):</a:t>
            </a:r>
          </a:p>
          <a:p>
            <a:r>
              <a:rPr lang="en-US" dirty="0"/>
              <a:t>-p(apple)*log(p(apple)) -(mandarins)*log(p(</a:t>
            </a:r>
            <a:r>
              <a:rPr lang="en-US" dirty="0" err="1"/>
              <a:t>mandarines</a:t>
            </a:r>
            <a:r>
              <a:rPr lang="en-US" dirty="0"/>
              <a:t>))</a:t>
            </a:r>
          </a:p>
          <a:p>
            <a:r>
              <a:rPr lang="en-US" b="1" dirty="0"/>
              <a:t>= 0.996791632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64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cxnSp>
        <p:nvCxnSpPr>
          <p:cNvPr id="14" name="Straight Connector 1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69680"/>
            <a:ext cx="3167498" cy="24974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488424"/>
            <a:ext cx="3436853" cy="20764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70064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Calculate entropy and Info Gain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4071" y="2286000"/>
            <a:ext cx="6190130" cy="4316506"/>
          </a:xfrm>
        </p:spPr>
        <p:txBody>
          <a:bodyPr vert="horz" lIns="45720" tIns="45720" rIns="45720" bIns="45720" rtlCol="0">
            <a:normAutofit fontScale="70000" lnSpcReduction="20000"/>
          </a:bodyPr>
          <a:lstStyle/>
          <a:p>
            <a:r>
              <a:rPr lang="en-MY" b="1" dirty="0"/>
              <a:t>ENTROPY (After Split on Red):</a:t>
            </a:r>
          </a:p>
          <a:p>
            <a:r>
              <a:rPr lang="en-US" dirty="0"/>
              <a:t>= 8/15* ENTROPY (Split on Red=’no’) </a:t>
            </a:r>
            <a:r>
              <a:rPr lang="en-MY" dirty="0"/>
              <a:t>+ 7/15* ENTROPY (Split on Red=’yes’)</a:t>
            </a:r>
          </a:p>
          <a:p>
            <a:r>
              <a:rPr lang="en-US" dirty="0"/>
              <a:t>= 0.43 + 0.28 = 0.71</a:t>
            </a:r>
          </a:p>
          <a:p>
            <a:r>
              <a:rPr lang="en-US" b="1" dirty="0"/>
              <a:t>INFORMATION GAIN </a:t>
            </a:r>
          </a:p>
          <a:p>
            <a:r>
              <a:rPr lang="en-MY" dirty="0"/>
              <a:t>= Entropy (Before) - Entropy (After) = 1 - 0.71 = 0.29</a:t>
            </a:r>
          </a:p>
          <a:p>
            <a:endParaRPr lang="en-MY" b="1" dirty="0"/>
          </a:p>
          <a:p>
            <a:r>
              <a:rPr lang="en-MY" b="1" dirty="0"/>
              <a:t>ENTROPY (After Split on Orange):</a:t>
            </a:r>
          </a:p>
          <a:p>
            <a:r>
              <a:rPr lang="en-US" dirty="0"/>
              <a:t>= 6/15* ENTROPY (Split on Orange=’no’)</a:t>
            </a:r>
          </a:p>
          <a:p>
            <a:r>
              <a:rPr lang="en-MY" dirty="0"/>
              <a:t>+ 9/15* ENTROPY (Split on Orange=’yes’)</a:t>
            </a:r>
          </a:p>
          <a:p>
            <a:r>
              <a:rPr lang="en-US" dirty="0"/>
              <a:t>= 0 + 0.23 = 0.23</a:t>
            </a:r>
          </a:p>
          <a:p>
            <a:r>
              <a:rPr lang="en-US" b="1" dirty="0"/>
              <a:t>INFORMATION GAIN</a:t>
            </a:r>
          </a:p>
          <a:p>
            <a:r>
              <a:rPr lang="en-MY" dirty="0"/>
              <a:t>= Entropy (Before) - Entropy (After) = 1 - 0.23 = 0.77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38228" y="1443429"/>
            <a:ext cx="3806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Entropy =-p1 * log (p1) - p2 * log (p2)</a:t>
            </a:r>
          </a:p>
        </p:txBody>
      </p:sp>
    </p:spTree>
    <p:extLst>
      <p:ext uri="{BB962C8B-B14F-4D97-AF65-F5344CB8AC3E}">
        <p14:creationId xmlns:p14="http://schemas.microsoft.com/office/powerpoint/2010/main" val="2653945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7399"/>
            <a:ext cx="10905275" cy="1499616"/>
          </a:xfrm>
        </p:spPr>
        <p:txBody>
          <a:bodyPr/>
          <a:lstStyle/>
          <a:p>
            <a:r>
              <a:rPr lang="en-US" b="1" dirty="0"/>
              <a:t>Which Feature Would Be Better to split?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Always Start With Highest IG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3429080"/>
            <a:ext cx="4124325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313" y="1922987"/>
            <a:ext cx="2914650" cy="130492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989638" y="3429080"/>
            <a:ext cx="4754562" cy="141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28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98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CONFUSION MATRIX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42584" y="2084832"/>
            <a:ext cx="4754562" cy="2767056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5080" y="203980"/>
            <a:ext cx="5712350" cy="6309361"/>
          </a:xfrm>
        </p:spPr>
        <p:txBody>
          <a:bodyPr/>
          <a:lstStyle/>
          <a:p>
            <a:r>
              <a:rPr lang="en-US" b="1" dirty="0"/>
              <a:t>TRUE NEGATIVE = </a:t>
            </a:r>
            <a:r>
              <a:rPr lang="en-US" dirty="0"/>
              <a:t># of </a:t>
            </a:r>
            <a:r>
              <a:rPr lang="en-US" b="1" dirty="0"/>
              <a:t>true negative </a:t>
            </a:r>
            <a:r>
              <a:rPr lang="en-US" dirty="0"/>
              <a:t>/ </a:t>
            </a:r>
            <a:r>
              <a:rPr lang="en-US" b="1" dirty="0"/>
              <a:t>truth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PRECISION=</a:t>
            </a:r>
            <a:r>
              <a:rPr lang="en-MY" dirty="0"/>
              <a:t> # of </a:t>
            </a:r>
            <a:r>
              <a:rPr lang="en-MY" b="1" dirty="0"/>
              <a:t>true positives </a:t>
            </a:r>
            <a:r>
              <a:rPr lang="en-MY" dirty="0"/>
              <a:t>/ </a:t>
            </a:r>
            <a:r>
              <a:rPr lang="en-MY" b="1" dirty="0"/>
              <a:t>Total in this</a:t>
            </a:r>
          </a:p>
          <a:p>
            <a:r>
              <a:rPr lang="en-US" b="1" dirty="0"/>
              <a:t>prediction class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537" y="654363"/>
            <a:ext cx="3861435" cy="21155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0537" y="4027318"/>
            <a:ext cx="3861435" cy="234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56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ROC CURVE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2844" y="2335212"/>
            <a:ext cx="43624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49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Can I</a:t>
            </a:r>
            <a:br>
              <a:rPr lang="en-US" b="1" dirty="0"/>
            </a:br>
            <a:r>
              <a:rPr lang="en-US" b="1" dirty="0"/>
              <a:t>Improve the Quality?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75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The More Nodes - The</a:t>
            </a:r>
          </a:p>
          <a:p>
            <a:r>
              <a:rPr lang="en-US" b="1" dirty="0"/>
              <a:t>More Likely To </a:t>
            </a:r>
            <a:r>
              <a:rPr lang="en-US" b="1" dirty="0" err="1"/>
              <a:t>Overfit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09481" y="2497137"/>
            <a:ext cx="47148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88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Vs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MY" dirty="0"/>
              <a:t>Decision Trees are good in identifying LOCAL patterns, but they often need more data.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3794" y="2763837"/>
            <a:ext cx="42862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0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Quotes and Surveys on Data Science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McKinsey Study forecasted: </a:t>
            </a:r>
            <a:r>
              <a:rPr lang="en-US" i="1" dirty="0"/>
              <a:t>10 Times More Managers per Data Savvy Person</a:t>
            </a:r>
          </a:p>
          <a:p>
            <a:r>
              <a:rPr lang="en-US" i="1" dirty="0"/>
              <a:t>HBR Hype: “The Sexiest Job of the 21</a:t>
            </a:r>
            <a:r>
              <a:rPr lang="en-US" i="1" baseline="30000" dirty="0"/>
              <a:t>st</a:t>
            </a:r>
            <a:r>
              <a:rPr lang="en-US" i="1" dirty="0"/>
              <a:t> Century”</a:t>
            </a:r>
          </a:p>
          <a:p>
            <a:r>
              <a:rPr lang="en-MY" dirty="0"/>
              <a:t>“By 2018, the US could face a shortage of up to 190,000 workers with analytical skills” McKinsey Global Institute</a:t>
            </a:r>
            <a:endParaRPr lang="en-US" i="1" dirty="0"/>
          </a:p>
          <a:p>
            <a:r>
              <a:rPr lang="en-MY" dirty="0"/>
              <a:t>A data scientist is someone who knows more statistics than a computer scientist and more computer science than a statistician.</a:t>
            </a:r>
          </a:p>
          <a:p>
            <a:r>
              <a:rPr lang="it-IT" dirty="0"/>
              <a:t>Data Scientist = statistician + programmer + DBA + coach + storyteller + artist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803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Vs Cluster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4295" y="2286000"/>
            <a:ext cx="705954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41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basics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091" y="2761673"/>
            <a:ext cx="3811594" cy="30334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268" y="2761673"/>
            <a:ext cx="4802328" cy="303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13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53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How Was Big Data Infrastructure</a:t>
            </a:r>
            <a:br>
              <a:rPr lang="en-MY" b="1" dirty="0"/>
            </a:br>
            <a:r>
              <a:rPr lang="en-US" b="1" dirty="0"/>
              <a:t>Invented?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41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73" b="20052"/>
          <a:stretch/>
        </p:blipFill>
        <p:spPr bwMode="auto">
          <a:xfrm>
            <a:off x="1513609" y="76200"/>
            <a:ext cx="8252676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609" y="4191000"/>
            <a:ext cx="4707390" cy="12954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89" t="84126" r="12604" b="505"/>
          <a:stretch/>
        </p:blipFill>
        <p:spPr bwMode="auto">
          <a:xfrm>
            <a:off x="7010400" y="5410201"/>
            <a:ext cx="3651440" cy="1399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32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Google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20+ billion web pages x 20KB = 400+ TB</a:t>
            </a:r>
          </a:p>
          <a:p>
            <a:r>
              <a:rPr lang="en-US" dirty="0"/>
              <a:t>1 computer reads 30-35 MB/sec from disk</a:t>
            </a:r>
          </a:p>
          <a:p>
            <a:pPr lvl="1"/>
            <a:r>
              <a:rPr lang="en-US" dirty="0"/>
              <a:t>~4 months to read the web</a:t>
            </a:r>
          </a:p>
          <a:p>
            <a:r>
              <a:rPr lang="en-US" dirty="0"/>
              <a:t>~1,000 hard drives to store the web</a:t>
            </a:r>
          </a:p>
          <a:p>
            <a:r>
              <a:rPr lang="en-US" dirty="0">
                <a:solidFill>
                  <a:srgbClr val="D60093"/>
                </a:solidFill>
              </a:rPr>
              <a:t>Takes even more to </a:t>
            </a:r>
            <a:r>
              <a:rPr lang="en-US" b="1" dirty="0">
                <a:solidFill>
                  <a:srgbClr val="D60093"/>
                </a:solidFill>
              </a:rPr>
              <a:t>do</a:t>
            </a:r>
            <a:r>
              <a:rPr lang="en-US" dirty="0">
                <a:solidFill>
                  <a:srgbClr val="D60093"/>
                </a:solidFill>
              </a:rPr>
              <a:t> something useful with the data!</a:t>
            </a:r>
          </a:p>
          <a:p>
            <a:r>
              <a:rPr lang="en-US" b="1" dirty="0">
                <a:solidFill>
                  <a:srgbClr val="008000"/>
                </a:solidFill>
              </a:rPr>
              <a:t>Today, a standard architecture for such problems is emerging:</a:t>
            </a:r>
          </a:p>
          <a:p>
            <a:pPr lvl="1"/>
            <a:r>
              <a:rPr lang="en-US" dirty="0"/>
              <a:t>Cluster of commodity Linux nodes</a:t>
            </a:r>
          </a:p>
          <a:p>
            <a:pPr lvl="1"/>
            <a:r>
              <a:rPr lang="en-US" dirty="0"/>
              <a:t>Commodity network (</a:t>
            </a:r>
            <a:r>
              <a:rPr lang="en-US" dirty="0" err="1"/>
              <a:t>ethernet</a:t>
            </a:r>
            <a:r>
              <a:rPr lang="en-US" dirty="0"/>
              <a:t>) to connect them</a:t>
            </a:r>
            <a:endParaRPr lang="en-US" dirty="0">
              <a:solidFill>
                <a:schemeClr val="accent3"/>
              </a:solidFill>
            </a:endParaRPr>
          </a:p>
          <a:p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40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 Architecture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514600" y="3733800"/>
            <a:ext cx="1295400" cy="1828800"/>
            <a:chOff x="912" y="1536"/>
            <a:chExt cx="1488" cy="2160"/>
          </a:xfrm>
        </p:grpSpPr>
        <p:sp>
          <p:nvSpPr>
            <p:cNvPr id="52228" name="Rectangle 4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Mem</a:t>
              </a:r>
            </a:p>
          </p:txBody>
        </p:sp>
        <p:sp>
          <p:nvSpPr>
            <p:cNvPr id="52229" name="AutoShape 5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Disk</a:t>
              </a:r>
            </a:p>
          </p:txBody>
        </p:sp>
        <p:sp>
          <p:nvSpPr>
            <p:cNvPr id="52230" name="Rectangle 6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CPU</a:t>
              </a:r>
            </a:p>
          </p:txBody>
        </p:sp>
        <p:sp>
          <p:nvSpPr>
            <p:cNvPr id="52231" name="Rectangle 7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800600" y="3733800"/>
            <a:ext cx="1295400" cy="1828800"/>
            <a:chOff x="912" y="1536"/>
            <a:chExt cx="1488" cy="2160"/>
          </a:xfrm>
        </p:grpSpPr>
        <p:sp>
          <p:nvSpPr>
            <p:cNvPr id="52239" name="Rectangle 15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Mem</a:t>
              </a:r>
            </a:p>
          </p:txBody>
        </p:sp>
        <p:sp>
          <p:nvSpPr>
            <p:cNvPr id="52240" name="AutoShape 16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Disk</a:t>
              </a:r>
            </a:p>
          </p:txBody>
        </p:sp>
        <p:sp>
          <p:nvSpPr>
            <p:cNvPr id="52241" name="Rectangle 17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CPU</a:t>
              </a:r>
            </a:p>
          </p:txBody>
        </p:sp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3962401" y="4267201"/>
            <a:ext cx="557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…</a:t>
            </a:r>
          </a:p>
        </p:txBody>
      </p:sp>
      <p:sp>
        <p:nvSpPr>
          <p:cNvPr id="52256" name="Rectangle 32"/>
          <p:cNvSpPr>
            <a:spLocks noChangeArrowheads="1"/>
          </p:cNvSpPr>
          <p:nvPr/>
        </p:nvSpPr>
        <p:spPr bwMode="auto">
          <a:xfrm>
            <a:off x="3505200" y="28194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Switch</a:t>
            </a:r>
          </a:p>
        </p:txBody>
      </p:sp>
      <p:sp>
        <p:nvSpPr>
          <p:cNvPr id="52258" name="Line 34"/>
          <p:cNvSpPr>
            <a:spLocks noChangeShapeType="1"/>
          </p:cNvSpPr>
          <p:nvPr/>
        </p:nvSpPr>
        <p:spPr bwMode="auto">
          <a:xfrm flipH="1">
            <a:off x="3124200" y="3124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60" name="Line 36"/>
          <p:cNvSpPr>
            <a:spLocks noChangeShapeType="1"/>
          </p:cNvSpPr>
          <p:nvPr/>
        </p:nvSpPr>
        <p:spPr bwMode="auto">
          <a:xfrm>
            <a:off x="4572000" y="3124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61" name="Text Box 37"/>
          <p:cNvSpPr txBox="1">
            <a:spLocks noChangeArrowheads="1"/>
          </p:cNvSpPr>
          <p:nvPr/>
        </p:nvSpPr>
        <p:spPr bwMode="auto">
          <a:xfrm>
            <a:off x="2438401" y="5715000"/>
            <a:ext cx="3104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Each rack contains 16-64 nodes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477000" y="3733800"/>
            <a:ext cx="1295400" cy="1828800"/>
            <a:chOff x="912" y="1536"/>
            <a:chExt cx="1488" cy="2160"/>
          </a:xfrm>
        </p:grpSpPr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Mem</a:t>
              </a:r>
            </a:p>
          </p:txBody>
        </p:sp>
        <p:sp>
          <p:nvSpPr>
            <p:cNvPr id="52264" name="AutoShape 40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Disk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CPU</a:t>
              </a:r>
            </a:p>
          </p:txBody>
        </p:sp>
        <p:sp>
          <p:nvSpPr>
            <p:cNvPr id="52266" name="Rectangle 42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8763000" y="3733800"/>
            <a:ext cx="1295400" cy="1828800"/>
            <a:chOff x="912" y="1536"/>
            <a:chExt cx="1488" cy="2160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Mem</a:t>
              </a:r>
            </a:p>
          </p:txBody>
        </p:sp>
        <p:sp>
          <p:nvSpPr>
            <p:cNvPr id="52269" name="AutoShape 45"/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Disk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CPU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72" name="Text Box 48"/>
          <p:cNvSpPr txBox="1">
            <a:spLocks noChangeArrowheads="1"/>
          </p:cNvSpPr>
          <p:nvPr/>
        </p:nvSpPr>
        <p:spPr bwMode="auto">
          <a:xfrm>
            <a:off x="7924801" y="4267201"/>
            <a:ext cx="557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/>
              <a:t>…</a:t>
            </a:r>
          </a:p>
        </p:txBody>
      </p:sp>
      <p:sp>
        <p:nvSpPr>
          <p:cNvPr id="52273" name="Rectangle 49"/>
          <p:cNvSpPr>
            <a:spLocks noChangeArrowheads="1"/>
          </p:cNvSpPr>
          <p:nvPr/>
        </p:nvSpPr>
        <p:spPr bwMode="auto">
          <a:xfrm>
            <a:off x="7467600" y="28194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Switch</a:t>
            </a:r>
          </a:p>
        </p:txBody>
      </p:sp>
      <p:sp>
        <p:nvSpPr>
          <p:cNvPr id="52274" name="Line 50"/>
          <p:cNvSpPr>
            <a:spLocks noChangeShapeType="1"/>
          </p:cNvSpPr>
          <p:nvPr/>
        </p:nvSpPr>
        <p:spPr bwMode="auto">
          <a:xfrm flipH="1">
            <a:off x="7086600" y="3124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75" name="Line 51"/>
          <p:cNvSpPr>
            <a:spLocks noChangeShapeType="1"/>
          </p:cNvSpPr>
          <p:nvPr/>
        </p:nvSpPr>
        <p:spPr bwMode="auto">
          <a:xfrm>
            <a:off x="8534400" y="3124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76" name="Rectangle 52"/>
          <p:cNvSpPr>
            <a:spLocks noChangeArrowheads="1"/>
          </p:cNvSpPr>
          <p:nvPr/>
        </p:nvSpPr>
        <p:spPr bwMode="auto">
          <a:xfrm>
            <a:off x="5410200" y="1905000"/>
            <a:ext cx="1524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Switch</a:t>
            </a:r>
          </a:p>
        </p:txBody>
      </p:sp>
      <p:sp>
        <p:nvSpPr>
          <p:cNvPr id="52277" name="Line 53"/>
          <p:cNvSpPr>
            <a:spLocks noChangeShapeType="1"/>
          </p:cNvSpPr>
          <p:nvPr/>
        </p:nvSpPr>
        <p:spPr bwMode="auto">
          <a:xfrm flipV="1">
            <a:off x="4191000" y="2209800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78" name="Line 54"/>
          <p:cNvSpPr>
            <a:spLocks noChangeShapeType="1"/>
          </p:cNvSpPr>
          <p:nvPr/>
        </p:nvSpPr>
        <p:spPr bwMode="auto">
          <a:xfrm>
            <a:off x="6629400" y="2209800"/>
            <a:ext cx="1447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79" name="Text Box 55"/>
          <p:cNvSpPr txBox="1">
            <a:spLocks noChangeArrowheads="1"/>
          </p:cNvSpPr>
          <p:nvPr/>
        </p:nvSpPr>
        <p:spPr bwMode="auto">
          <a:xfrm>
            <a:off x="2057401" y="1828800"/>
            <a:ext cx="182934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Gbps</a:t>
            </a:r>
            <a:r>
              <a:rPr lang="en-US" dirty="0"/>
              <a:t> between </a:t>
            </a:r>
          </a:p>
          <a:p>
            <a:r>
              <a:rPr lang="en-US" dirty="0"/>
              <a:t>any pair of nodes</a:t>
            </a:r>
          </a:p>
          <a:p>
            <a:r>
              <a:rPr lang="en-US" dirty="0"/>
              <a:t>in a rack</a:t>
            </a:r>
          </a:p>
        </p:txBody>
      </p:sp>
      <p:sp>
        <p:nvSpPr>
          <p:cNvPr id="52280" name="Text Box 56"/>
          <p:cNvSpPr txBox="1">
            <a:spLocks noChangeArrowheads="1"/>
          </p:cNvSpPr>
          <p:nvPr/>
        </p:nvSpPr>
        <p:spPr bwMode="auto">
          <a:xfrm>
            <a:off x="4419601" y="1447800"/>
            <a:ext cx="35693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2-10 Gbps backbone between racks</a:t>
            </a:r>
          </a:p>
        </p:txBody>
      </p:sp>
      <p:sp>
        <p:nvSpPr>
          <p:cNvPr id="8" name="Rectangle 7"/>
          <p:cNvSpPr/>
          <p:nvPr/>
        </p:nvSpPr>
        <p:spPr>
          <a:xfrm>
            <a:off x="2422064" y="6260068"/>
            <a:ext cx="8169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In 2011 it was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guestimated</a:t>
            </a:r>
            <a:r>
              <a:rPr lang="en-US" dirty="0">
                <a:latin typeface="Arial" pitchFamily="34" charset="0"/>
                <a:cs typeface="Arial" pitchFamily="34" charset="0"/>
              </a:rPr>
              <a:t> that Google had 1M machines, </a:t>
            </a:r>
            <a:r>
              <a:rPr lang="en-US" dirty="0">
                <a:latin typeface="Arial" pitchFamily="34" charset="0"/>
                <a:cs typeface="Arial" pitchFamily="34" charset="0"/>
                <a:hlinkClick r:id="rId3"/>
              </a:rPr>
              <a:t>http://bit.ly/Shh0RO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897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72" grpId="0"/>
      <p:bldP spid="52273" grpId="0" animBg="1"/>
      <p:bldP spid="52274" grpId="0" animBg="1"/>
      <p:bldP spid="52275" grpId="0" animBg="1"/>
      <p:bldP spid="52276" grpId="0" animBg="1"/>
      <p:bldP spid="52277" grpId="0" animBg="1"/>
      <p:bldP spid="52278" grpId="0" animBg="1"/>
      <p:bldP spid="5228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026" name="Picture 2" descr="http://www.filecluster.com/reviews/wp-content/uploads/2008/11/server_rac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781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Large-scale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8000"/>
                </a:solidFill>
              </a:rPr>
              <a:t>Large-scale computing</a:t>
            </a:r>
            <a:r>
              <a:rPr lang="en-US" sz="2800" dirty="0">
                <a:solidFill>
                  <a:srgbClr val="008000"/>
                </a:solidFill>
              </a:rPr>
              <a:t> for </a:t>
            </a:r>
            <a:r>
              <a:rPr lang="en-US" sz="2800" b="1" dirty="0">
                <a:solidFill>
                  <a:srgbClr val="008000"/>
                </a:solidFill>
              </a:rPr>
              <a:t>data mining </a:t>
            </a:r>
            <a:r>
              <a:rPr lang="en-US" sz="2800" dirty="0">
                <a:solidFill>
                  <a:srgbClr val="008000"/>
                </a:solidFill>
              </a:rPr>
              <a:t>problems on </a:t>
            </a:r>
            <a:r>
              <a:rPr lang="en-US" sz="2800" b="1" dirty="0">
                <a:solidFill>
                  <a:srgbClr val="008000"/>
                </a:solidFill>
              </a:rPr>
              <a:t>commodity hardware</a:t>
            </a:r>
          </a:p>
          <a:p>
            <a:r>
              <a:rPr lang="en-US" sz="2800" b="1" dirty="0"/>
              <a:t>Challenges:</a:t>
            </a:r>
          </a:p>
          <a:p>
            <a:pPr lvl="1"/>
            <a:r>
              <a:rPr lang="en-US" sz="2400" b="1" dirty="0">
                <a:solidFill>
                  <a:schemeClr val="accent3"/>
                </a:solidFill>
              </a:rPr>
              <a:t>How do you distribute computation?</a:t>
            </a:r>
          </a:p>
          <a:p>
            <a:pPr lvl="1"/>
            <a:r>
              <a:rPr lang="en-US" sz="2400" b="1" dirty="0">
                <a:solidFill>
                  <a:schemeClr val="accent2"/>
                </a:solidFill>
              </a:rPr>
              <a:t>How can we make it easy to write distributed programs?</a:t>
            </a:r>
          </a:p>
          <a:p>
            <a:pPr lvl="1"/>
            <a:r>
              <a:rPr lang="en-US" sz="2400" b="1" dirty="0">
                <a:solidFill>
                  <a:schemeClr val="accent3"/>
                </a:solidFill>
              </a:rPr>
              <a:t>Machines fail:</a:t>
            </a:r>
          </a:p>
          <a:p>
            <a:pPr lvl="2"/>
            <a:r>
              <a:rPr lang="en-US" sz="1800" dirty="0"/>
              <a:t>One server may stay up 3 years (1,000 days)</a:t>
            </a:r>
          </a:p>
          <a:p>
            <a:pPr lvl="2"/>
            <a:r>
              <a:rPr lang="en-US" sz="1800" dirty="0"/>
              <a:t>If you have 1,000 servers, expect to loose 1/day</a:t>
            </a:r>
          </a:p>
          <a:p>
            <a:pPr lvl="2"/>
            <a:r>
              <a:rPr lang="en-US" sz="1800" dirty="0"/>
              <a:t>People estimated Google had ~1M machines in 2011</a:t>
            </a:r>
          </a:p>
          <a:p>
            <a:pPr lvl="3"/>
            <a:r>
              <a:rPr lang="en-US" sz="1800" dirty="0"/>
              <a:t>1,000 machines fail every day!</a:t>
            </a:r>
          </a:p>
        </p:txBody>
      </p:sp>
    </p:spTree>
    <p:extLst>
      <p:ext uri="{BB962C8B-B14F-4D97-AF65-F5344CB8AC3E}">
        <p14:creationId xmlns:p14="http://schemas.microsoft.com/office/powerpoint/2010/main" val="2315792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78354" y="1788343"/>
            <a:ext cx="5495942" cy="4691969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Chunk servers</a:t>
            </a:r>
          </a:p>
          <a:p>
            <a:pPr lvl="1"/>
            <a:r>
              <a:rPr lang="en-US" sz="2000" dirty="0"/>
              <a:t>File is split into contiguous chunks</a:t>
            </a:r>
          </a:p>
          <a:p>
            <a:pPr lvl="1"/>
            <a:r>
              <a:rPr lang="en-US" sz="2000" dirty="0"/>
              <a:t>Typically each chunk is 16-64MB</a:t>
            </a:r>
          </a:p>
          <a:p>
            <a:pPr lvl="1"/>
            <a:r>
              <a:rPr lang="en-US" sz="2000" dirty="0"/>
              <a:t>Each chunk replicated (usually 2x or 3x)</a:t>
            </a:r>
          </a:p>
          <a:p>
            <a:pPr lvl="1"/>
            <a:r>
              <a:rPr lang="en-US" sz="2000" dirty="0"/>
              <a:t>Try to keep replicas in different racks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Master node</a:t>
            </a:r>
          </a:p>
          <a:p>
            <a:pPr lvl="1"/>
            <a:r>
              <a:rPr lang="en-US" sz="2000" dirty="0"/>
              <a:t>a.k.a. Name Node in Hadoop’s HDFS</a:t>
            </a:r>
          </a:p>
          <a:p>
            <a:pPr lvl="1"/>
            <a:r>
              <a:rPr lang="en-US" sz="2000" dirty="0"/>
              <a:t>Stores metadata about where files are stored</a:t>
            </a:r>
          </a:p>
          <a:p>
            <a:pPr lvl="1"/>
            <a:r>
              <a:rPr lang="en-US" sz="2000" dirty="0"/>
              <a:t>Might be replicated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Client library for file access</a:t>
            </a:r>
          </a:p>
          <a:p>
            <a:pPr lvl="1"/>
            <a:r>
              <a:rPr lang="en-US" sz="2000" dirty="0"/>
              <a:t>Talks to master to find chunk servers </a:t>
            </a:r>
          </a:p>
          <a:p>
            <a:pPr lvl="1"/>
            <a:r>
              <a:rPr lang="en-US" sz="2000" dirty="0"/>
              <a:t>Connects directly to chunk servers to access data</a:t>
            </a:r>
          </a:p>
          <a:p>
            <a:endParaRPr lang="en-US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612835" y="1788343"/>
            <a:ext cx="5047333" cy="4691969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GB" b="1" dirty="0"/>
              <a:t>Reliable distributed file system</a:t>
            </a:r>
            <a:endParaRPr lang="en-GB" dirty="0"/>
          </a:p>
          <a:p>
            <a:r>
              <a:rPr lang="en-GB" dirty="0"/>
              <a:t>Data kept in “chunks” spread across machines</a:t>
            </a:r>
          </a:p>
          <a:p>
            <a:r>
              <a:rPr lang="en-GB" dirty="0"/>
              <a:t>Each chunk </a:t>
            </a:r>
            <a:r>
              <a:rPr lang="en-GB" dirty="0">
                <a:solidFill>
                  <a:schemeClr val="accent3"/>
                </a:solidFill>
              </a:rPr>
              <a:t>replicated</a:t>
            </a:r>
            <a:r>
              <a:rPr lang="en-GB" dirty="0"/>
              <a:t> on different machines </a:t>
            </a:r>
          </a:p>
          <a:p>
            <a:pPr lvl="1"/>
            <a:r>
              <a:rPr lang="en-GB" dirty="0"/>
              <a:t>Seamless recovery from disk or machine failure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861" y="4338202"/>
            <a:ext cx="4784035" cy="199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0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08138"/>
            <a:ext cx="9720072" cy="1499616"/>
          </a:xfrm>
        </p:spPr>
        <p:txBody>
          <a:bodyPr/>
          <a:lstStyle/>
          <a:p>
            <a:r>
              <a:rPr lang="en-MY" dirty="0"/>
              <a:t>“Nate Silver won the election” – HBR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146809"/>
            <a:ext cx="10014933" cy="566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11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reduce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107" y="2461845"/>
            <a:ext cx="8891277" cy="331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10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: Word Counting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3468469"/>
            <a:ext cx="1600200" cy="2627531"/>
          </a:xfrm>
          <a:prstGeom prst="rect">
            <a:avLst/>
          </a:prstGeom>
          <a:ln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 defTabSz="914400"/>
            <a:r>
              <a:rPr lang="en-US" sz="1100" kern="0" dirty="0">
                <a:solidFill>
                  <a:sysClr val="windowText" lastClr="000000"/>
                </a:solidFill>
                <a:latin typeface="Arial Narrow" pitchFamily="34" charset="0"/>
                <a:cs typeface="Arial" pitchFamily="34" charset="0"/>
              </a:rPr>
              <a:t>The crew of the space shuttle Endeavor recently returned to Earth as ambassadors, harbingers of a new era of space exploration. Scientists at NASA are saying that the recent assembly of the </a:t>
            </a:r>
            <a:r>
              <a:rPr lang="en-US" sz="1100" kern="0" dirty="0" err="1">
                <a:solidFill>
                  <a:sysClr val="windowText" lastClr="000000"/>
                </a:solidFill>
                <a:latin typeface="Arial Narrow" pitchFamily="34" charset="0"/>
                <a:cs typeface="Arial" pitchFamily="34" charset="0"/>
              </a:rPr>
              <a:t>Dextre</a:t>
            </a:r>
            <a:r>
              <a:rPr lang="en-US" sz="1100" kern="0" dirty="0">
                <a:solidFill>
                  <a:sysClr val="windowText" lastClr="000000"/>
                </a:solidFill>
                <a:latin typeface="Arial Narrow" pitchFamily="34" charset="0"/>
                <a:cs typeface="Arial" pitchFamily="34" charset="0"/>
              </a:rPr>
              <a:t> bot is the first step in a long-term space-based man/</a:t>
            </a:r>
            <a:r>
              <a:rPr lang="en-US" sz="1100" kern="0" dirty="0" err="1">
                <a:solidFill>
                  <a:sysClr val="windowText" lastClr="000000"/>
                </a:solidFill>
                <a:latin typeface="Arial Narrow" pitchFamily="34" charset="0"/>
                <a:cs typeface="Arial" pitchFamily="34" charset="0"/>
              </a:rPr>
              <a:t>mache</a:t>
            </a:r>
            <a:r>
              <a:rPr lang="en-US" sz="1100" kern="0" dirty="0">
                <a:solidFill>
                  <a:sysClr val="windowText" lastClr="000000"/>
                </a:solidFill>
                <a:latin typeface="Arial Narrow" pitchFamily="34" charset="0"/>
                <a:cs typeface="Arial" pitchFamily="34" charset="0"/>
              </a:rPr>
              <a:t> partnership. '"The work we're doing now -- the robotics we're doing -- is what we're going to need ……………………..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28801" y="610766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b="1" kern="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Big document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702804" y="3468469"/>
            <a:ext cx="1600200" cy="2590800"/>
          </a:xfrm>
          <a:prstGeom prst="rect">
            <a:avLst/>
          </a:prstGeom>
          <a:ln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kern="0" dirty="0">
                <a:solidFill>
                  <a:sysClr val="windowText" lastClr="000000"/>
                </a:solidFill>
              </a:rPr>
              <a:t>(The, 1)</a:t>
            </a:r>
          </a:p>
          <a:p>
            <a:pPr algn="ctr" defTabSz="914400"/>
            <a:r>
              <a:rPr lang="en-US" kern="0" dirty="0">
                <a:solidFill>
                  <a:sysClr val="windowText" lastClr="000000"/>
                </a:solidFill>
              </a:rPr>
              <a:t>(crew, 1)</a:t>
            </a:r>
          </a:p>
          <a:p>
            <a:pPr algn="ctr" defTabSz="914400"/>
            <a:r>
              <a:rPr lang="en-US" kern="0" dirty="0">
                <a:solidFill>
                  <a:sysClr val="windowText" lastClr="000000"/>
                </a:solidFill>
              </a:rPr>
              <a:t>(of, 1)</a:t>
            </a:r>
          </a:p>
          <a:p>
            <a:pPr algn="ctr" defTabSz="914400"/>
            <a:r>
              <a:rPr lang="en-US" kern="0" dirty="0">
                <a:solidFill>
                  <a:sysClr val="windowText" lastClr="000000"/>
                </a:solidFill>
              </a:rPr>
              <a:t>(the, 1)</a:t>
            </a:r>
          </a:p>
          <a:p>
            <a:pPr algn="ctr" defTabSz="914400"/>
            <a:r>
              <a:rPr lang="en-US" kern="0" dirty="0">
                <a:solidFill>
                  <a:sysClr val="windowText" lastClr="000000"/>
                </a:solidFill>
              </a:rPr>
              <a:t>(space, 1)</a:t>
            </a:r>
          </a:p>
          <a:p>
            <a:pPr algn="ctr" defTabSz="914400"/>
            <a:r>
              <a:rPr lang="en-US" kern="0" dirty="0">
                <a:solidFill>
                  <a:sysClr val="windowText" lastClr="000000"/>
                </a:solidFill>
              </a:rPr>
              <a:t>(shuttle, 1)</a:t>
            </a:r>
          </a:p>
          <a:p>
            <a:pPr algn="ctr" defTabSz="914400"/>
            <a:r>
              <a:rPr lang="en-US" kern="0" dirty="0">
                <a:solidFill>
                  <a:sysClr val="windowText" lastClr="000000"/>
                </a:solidFill>
              </a:rPr>
              <a:t>(Endeavor, 1)</a:t>
            </a:r>
          </a:p>
          <a:p>
            <a:pPr algn="ctr" defTabSz="914400"/>
            <a:r>
              <a:rPr lang="en-US" kern="0" dirty="0">
                <a:solidFill>
                  <a:sysClr val="windowText" lastClr="000000"/>
                </a:solidFill>
              </a:rPr>
              <a:t>(recently, 1)</a:t>
            </a:r>
          </a:p>
          <a:p>
            <a:pPr algn="ctr" defTabSz="914400"/>
            <a:r>
              <a:rPr lang="en-US" kern="0" dirty="0">
                <a:solidFill>
                  <a:sysClr val="windowText" lastClr="000000"/>
                </a:solidFill>
              </a:rPr>
              <a:t>….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684004" y="3468469"/>
            <a:ext cx="1600200" cy="2590800"/>
          </a:xfrm>
          <a:prstGeom prst="rect">
            <a:avLst/>
          </a:prstGeom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kern="0" dirty="0">
                <a:solidFill>
                  <a:sysClr val="windowText" lastClr="000000"/>
                </a:solidFill>
              </a:rPr>
              <a:t>(crew, 1)</a:t>
            </a:r>
          </a:p>
          <a:p>
            <a:pPr algn="ctr" defTabSz="914400"/>
            <a:r>
              <a:rPr lang="en-US" kern="0" dirty="0">
                <a:solidFill>
                  <a:sysClr val="windowText" lastClr="000000"/>
                </a:solidFill>
              </a:rPr>
              <a:t>(crew, 1)</a:t>
            </a:r>
          </a:p>
          <a:p>
            <a:pPr algn="ctr" defTabSz="914400"/>
            <a:r>
              <a:rPr lang="en-US" kern="0" dirty="0">
                <a:solidFill>
                  <a:sysClr val="windowText" lastClr="000000"/>
                </a:solidFill>
              </a:rPr>
              <a:t>(space, 1)</a:t>
            </a:r>
          </a:p>
          <a:p>
            <a:pPr algn="ctr" defTabSz="914400"/>
            <a:r>
              <a:rPr lang="en-US" kern="0" dirty="0">
                <a:solidFill>
                  <a:sysClr val="windowText" lastClr="000000"/>
                </a:solidFill>
              </a:rPr>
              <a:t>(the, 1)</a:t>
            </a:r>
          </a:p>
          <a:p>
            <a:pPr algn="ctr" defTabSz="914400"/>
            <a:r>
              <a:rPr lang="en-US" kern="0" dirty="0">
                <a:solidFill>
                  <a:sysClr val="windowText" lastClr="000000"/>
                </a:solidFill>
              </a:rPr>
              <a:t>(the, 1)</a:t>
            </a:r>
          </a:p>
          <a:p>
            <a:pPr algn="ctr" defTabSz="914400"/>
            <a:r>
              <a:rPr lang="en-US" kern="0" dirty="0">
                <a:solidFill>
                  <a:sysClr val="windowText" lastClr="000000"/>
                </a:solidFill>
              </a:rPr>
              <a:t>(the, 1)</a:t>
            </a:r>
          </a:p>
          <a:p>
            <a:pPr algn="ctr" defTabSz="914400"/>
            <a:r>
              <a:rPr lang="en-US" kern="0" dirty="0">
                <a:solidFill>
                  <a:sysClr val="windowText" lastClr="000000"/>
                </a:solidFill>
              </a:rPr>
              <a:t>(shuttle, 1)</a:t>
            </a:r>
          </a:p>
          <a:p>
            <a:pPr algn="ctr" defTabSz="914400"/>
            <a:r>
              <a:rPr lang="en-US" kern="0" dirty="0">
                <a:solidFill>
                  <a:sysClr val="windowText" lastClr="000000"/>
                </a:solidFill>
              </a:rPr>
              <a:t>(recently, 1)</a:t>
            </a:r>
          </a:p>
          <a:p>
            <a:pPr algn="ctr" defTabSz="914400"/>
            <a:r>
              <a:rPr lang="en-US" kern="0" dirty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665204" y="3468469"/>
            <a:ext cx="1600200" cy="2590800"/>
          </a:xfrm>
          <a:prstGeom prst="rect">
            <a:avLst/>
          </a:prstGeom>
          <a:ln cmpd="sng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kern="0" dirty="0">
                <a:solidFill>
                  <a:sysClr val="windowText" lastClr="000000"/>
                </a:solidFill>
              </a:rPr>
              <a:t>(crew, 2)</a:t>
            </a:r>
          </a:p>
          <a:p>
            <a:pPr algn="ctr" defTabSz="914400"/>
            <a:r>
              <a:rPr lang="en-US" kern="0" dirty="0">
                <a:solidFill>
                  <a:sysClr val="windowText" lastClr="000000"/>
                </a:solidFill>
              </a:rPr>
              <a:t>(space, 1)</a:t>
            </a:r>
          </a:p>
          <a:p>
            <a:pPr algn="ctr" defTabSz="914400"/>
            <a:r>
              <a:rPr lang="en-US" kern="0" dirty="0">
                <a:solidFill>
                  <a:sysClr val="windowText" lastClr="000000"/>
                </a:solidFill>
              </a:rPr>
              <a:t>(the, 3)</a:t>
            </a:r>
          </a:p>
          <a:p>
            <a:pPr algn="ctr" defTabSz="914400"/>
            <a:r>
              <a:rPr lang="en-US" kern="0" dirty="0">
                <a:solidFill>
                  <a:sysClr val="windowText" lastClr="000000"/>
                </a:solidFill>
              </a:rPr>
              <a:t>(shuttle, 1)</a:t>
            </a:r>
          </a:p>
          <a:p>
            <a:pPr algn="ctr" defTabSz="914400"/>
            <a:r>
              <a:rPr lang="en-US" kern="0" dirty="0">
                <a:solidFill>
                  <a:sysClr val="windowText" lastClr="000000"/>
                </a:solidFill>
              </a:rPr>
              <a:t>(recently, 1)</a:t>
            </a:r>
          </a:p>
          <a:p>
            <a:pPr algn="ctr" defTabSz="914400"/>
            <a:r>
              <a:rPr lang="en-US" kern="0" dirty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702804" y="2057400"/>
            <a:ext cx="1600200" cy="1143000"/>
          </a:xfrm>
          <a:prstGeom prst="rect">
            <a:avLst/>
          </a:prstGeom>
          <a:ln cmpd="sng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b="1" kern="0" dirty="0">
                <a:solidFill>
                  <a:sysClr val="windowText" lastClr="000000"/>
                </a:solidFill>
              </a:rPr>
              <a:t>MAP:</a:t>
            </a:r>
          </a:p>
          <a:p>
            <a:pPr algn="ctr" defTabSz="914400"/>
            <a:r>
              <a:rPr lang="en-US" sz="1400" kern="0" dirty="0">
                <a:solidFill>
                  <a:sysClr val="windowText" lastClr="000000"/>
                </a:solidFill>
              </a:rPr>
              <a:t>Read input and produces a set of key-value pairs</a:t>
            </a:r>
            <a:endParaRPr lang="en-US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84004" y="2057400"/>
            <a:ext cx="1600200" cy="1143000"/>
          </a:xfrm>
          <a:prstGeom prst="rect">
            <a:avLst/>
          </a:prstGeom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b="1" kern="0" dirty="0">
                <a:solidFill>
                  <a:sysClr val="windowText" lastClr="000000"/>
                </a:solidFill>
              </a:rPr>
              <a:t>Group by key:</a:t>
            </a:r>
          </a:p>
          <a:p>
            <a:pPr algn="ctr" defTabSz="914400"/>
            <a:r>
              <a:rPr lang="en-US" sz="1400" kern="0" dirty="0">
                <a:solidFill>
                  <a:sysClr val="windowText" lastClr="000000"/>
                </a:solidFill>
              </a:rPr>
              <a:t>Collect all pairs with same key</a:t>
            </a:r>
            <a:endParaRPr lang="en-US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665204" y="2057400"/>
            <a:ext cx="1600200" cy="1143000"/>
          </a:xfrm>
          <a:prstGeom prst="rect">
            <a:avLst/>
          </a:prstGeom>
          <a:ln cmpd="sng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b="1" kern="0" dirty="0">
                <a:solidFill>
                  <a:sysClr val="windowText" lastClr="000000"/>
                </a:solidFill>
              </a:rPr>
              <a:t>Reduce:</a:t>
            </a:r>
          </a:p>
          <a:p>
            <a:pPr algn="ctr" defTabSz="914400"/>
            <a:r>
              <a:rPr lang="en-US" sz="1400" kern="0" dirty="0">
                <a:solidFill>
                  <a:sysClr val="windowText" lastClr="000000"/>
                </a:solidFill>
              </a:rPr>
              <a:t>Collect all values belonging to the key and output</a:t>
            </a:r>
            <a:endParaRPr lang="en-US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86200" y="610766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b="1" kern="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(key, value)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536196" y="141107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b="1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Provided by the programmer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543800" y="141107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b="1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Provided by the programmer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76907" y="610766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b="1" kern="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(key, value)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867400" y="610766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b="1" kern="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(key, value)</a:t>
            </a:r>
          </a:p>
        </p:txBody>
      </p:sp>
      <p:grpSp>
        <p:nvGrpSpPr>
          <p:cNvPr id="3" name="Group 68"/>
          <p:cNvGrpSpPr/>
          <p:nvPr/>
        </p:nvGrpSpPr>
        <p:grpSpPr>
          <a:xfrm>
            <a:off x="9525000" y="3200400"/>
            <a:ext cx="762000" cy="3200400"/>
            <a:chOff x="8001000" y="1752600"/>
            <a:chExt cx="762000" cy="3200400"/>
          </a:xfrm>
        </p:grpSpPr>
        <p:sp>
          <p:nvSpPr>
            <p:cNvPr id="64" name="TextBox 63"/>
            <p:cNvSpPr txBox="1"/>
            <p:nvPr/>
          </p:nvSpPr>
          <p:spPr>
            <a:xfrm rot="16200000">
              <a:off x="7070789" y="2911411"/>
              <a:ext cx="2686954" cy="369332"/>
            </a:xfrm>
            <a:prstGeom prst="rect">
              <a:avLst/>
            </a:prstGeom>
            <a:noFill/>
            <a:ln cmpd="sng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kern="0" dirty="0">
                  <a:solidFill>
                    <a:sysClr val="windowText" lastClr="000000"/>
                  </a:solidFill>
                </a:rPr>
                <a:t>Sequentially read the data</a:t>
              </a:r>
            </a:p>
          </p:txBody>
        </p:sp>
        <p:sp>
          <p:nvSpPr>
            <p:cNvPr id="67" name="Down Arrow 66"/>
            <p:cNvSpPr/>
            <p:nvPr/>
          </p:nvSpPr>
          <p:spPr>
            <a:xfrm>
              <a:off x="8001000" y="1752600"/>
              <a:ext cx="762000" cy="3200400"/>
            </a:xfrm>
            <a:prstGeom prst="downArrow">
              <a:avLst/>
            </a:prstGeom>
            <a:ln cmpd="sng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7119681" y="3059689"/>
              <a:ext cx="2542684" cy="369332"/>
            </a:xfrm>
            <a:prstGeom prst="rect">
              <a:avLst/>
            </a:prstGeom>
            <a:noFill/>
            <a:ln cmpd="sng">
              <a:noFill/>
            </a:ln>
          </p:spPr>
          <p:txBody>
            <a:bodyPr wrap="none" rtlCol="0">
              <a:spAutoFit/>
            </a:bodyPr>
            <a:lstStyle/>
            <a:p>
              <a:pPr defTabSz="914400"/>
              <a:r>
                <a:rPr lang="en-US" b="1" kern="0" dirty="0">
                  <a:solidFill>
                    <a:schemeClr val="bg1"/>
                  </a:solidFill>
                </a:rPr>
                <a:t>Only  </a:t>
              </a:r>
              <a:r>
                <a:rPr lang="en-US" kern="0" dirty="0">
                  <a:solidFill>
                    <a:schemeClr val="bg1"/>
                  </a:solidFill>
                </a:rPr>
                <a:t>  sequential    reads</a:t>
              </a:r>
            </a:p>
          </p:txBody>
        </p:sp>
      </p:grpSp>
      <p:grpSp>
        <p:nvGrpSpPr>
          <p:cNvPr id="4" name="Group 76"/>
          <p:cNvGrpSpPr/>
          <p:nvPr/>
        </p:nvGrpSpPr>
        <p:grpSpPr>
          <a:xfrm>
            <a:off x="3626666" y="4056286"/>
            <a:ext cx="1707335" cy="1104600"/>
            <a:chOff x="179559" y="4370559"/>
            <a:chExt cx="1707335" cy="1104600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79559" y="5473571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10494" y="4938583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10494" y="4370559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6" name="Group 80"/>
          <p:cNvGrpSpPr/>
          <p:nvPr/>
        </p:nvGrpSpPr>
        <p:grpSpPr>
          <a:xfrm>
            <a:off x="5638801" y="4371984"/>
            <a:ext cx="1707335" cy="782628"/>
            <a:chOff x="179559" y="4627743"/>
            <a:chExt cx="1707335" cy="782628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179559" y="5408783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10494" y="4627743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7" name="Group 84"/>
          <p:cNvGrpSpPr/>
          <p:nvPr/>
        </p:nvGrpSpPr>
        <p:grpSpPr>
          <a:xfrm>
            <a:off x="1676401" y="4021245"/>
            <a:ext cx="1707335" cy="1104600"/>
            <a:chOff x="179559" y="4370559"/>
            <a:chExt cx="1707335" cy="1104600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179559" y="5473571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10494" y="4916281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210494" y="4370559"/>
              <a:ext cx="1676400" cy="1588"/>
            </a:xfrm>
            <a:prstGeom prst="line">
              <a:avLst/>
            </a:prstGeom>
            <a:ln cmpd="sng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8" name="Group 97"/>
          <p:cNvGrpSpPr/>
          <p:nvPr/>
        </p:nvGrpSpPr>
        <p:grpSpPr>
          <a:xfrm>
            <a:off x="5334000" y="3886200"/>
            <a:ext cx="228600" cy="1600200"/>
            <a:chOff x="3810000" y="4114800"/>
            <a:chExt cx="228600" cy="1600200"/>
          </a:xfrm>
        </p:grpSpPr>
        <p:cxnSp>
          <p:nvCxnSpPr>
            <p:cNvPr id="90" name="Straight Connector 89"/>
            <p:cNvCxnSpPr/>
            <p:nvPr/>
          </p:nvCxnSpPr>
          <p:spPr>
            <a:xfrm rot="16200000" flipH="1">
              <a:off x="3619500" y="4381500"/>
              <a:ext cx="685800" cy="152400"/>
            </a:xfrm>
            <a:prstGeom prst="line">
              <a:avLst/>
            </a:prstGeom>
            <a:ln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 flipH="1" flipV="1">
              <a:off x="3505200" y="5181600"/>
              <a:ext cx="914400" cy="152400"/>
            </a:xfrm>
            <a:prstGeom prst="line">
              <a:avLst/>
            </a:prstGeom>
            <a:ln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 flipH="1" flipV="1">
              <a:off x="3657600" y="4953000"/>
              <a:ext cx="533400" cy="228600"/>
            </a:xfrm>
            <a:prstGeom prst="line">
              <a:avLst/>
            </a:prstGeom>
            <a:ln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6200000" flipH="1">
              <a:off x="3733800" y="4495800"/>
              <a:ext cx="381000" cy="228600"/>
            </a:xfrm>
            <a:prstGeom prst="line">
              <a:avLst/>
            </a:prstGeom>
            <a:ln cmpd="sng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en-US" sz="1800" kern="0">
                <a:solidFill>
                  <a:sysClr val="windowText" lastClr="000000"/>
                </a:solidFill>
              </a:rPr>
              <a:t>J. Leskovec, A. Rajaraman, J. Ullman: Mining of Massive Datasets, http://www.mmds.org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19B12225-5612-419B-A8D5-4B8EEE4C217E}" type="slidenum">
              <a:rPr lang="en-US" sz="1800" kern="0">
                <a:solidFill>
                  <a:sysClr val="windowText" lastClr="000000"/>
                </a:solidFill>
              </a:rPr>
              <a:pPr defTabSz="914400"/>
              <a:t>31</a:t>
            </a:fld>
            <a:endParaRPr lang="en-US" sz="1800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59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/>
      <p:bldP spid="59" grpId="0"/>
      <p:bldP spid="60" grpId="0"/>
      <p:bldP spid="65" grpId="0"/>
      <p:bldP spid="6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Map-Reduce: In Parallel</a:t>
            </a:r>
          </a:p>
        </p:txBody>
      </p:sp>
      <p:pic>
        <p:nvPicPr>
          <p:cNvPr id="2050" name="Picture 2" descr="http://labs.google.com/papers/mapreduce-osdi04-slides/index-auto-0008-00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371601"/>
            <a:ext cx="6800850" cy="4705351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r>
              <a:rPr lang="en-US" sz="1800" kern="0">
                <a:solidFill>
                  <a:sysClr val="windowText" lastClr="000000"/>
                </a:solidFill>
              </a:rPr>
              <a:t>J. Leskovec, A. Rajaraman, J. Ullman: Mining of Massive Datasets, http://www.mmds.org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19B12225-5612-419B-A8D5-4B8EEE4C217E}" type="slidenum">
              <a:rPr lang="en-US" sz="1800" kern="0">
                <a:solidFill>
                  <a:sysClr val="windowText" lastClr="000000"/>
                </a:solidFill>
              </a:rPr>
              <a:pPr defTabSz="914400"/>
              <a:t>32</a:t>
            </a:fld>
            <a:endParaRPr lang="en-US" sz="1800" kern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09800" y="6179404"/>
            <a:ext cx="784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GB" sz="2400" b="1" kern="0" dirty="0">
                <a:solidFill>
                  <a:schemeClr val="accent3"/>
                </a:solidFill>
              </a:rPr>
              <a:t>All phases are distributed with many tasks doing the work</a:t>
            </a:r>
          </a:p>
        </p:txBody>
      </p:sp>
    </p:spTree>
    <p:extLst>
      <p:ext uri="{BB962C8B-B14F-4D97-AF65-F5344CB8AC3E}">
        <p14:creationId xmlns:p14="http://schemas.microsoft.com/office/powerpoint/2010/main" val="3982830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MY" sz="3600" b="0" dirty="0"/>
              <a:t>Overview of the execution of a MapReduce program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2168" y="1325880"/>
            <a:ext cx="7216269" cy="5257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18782" y="1700057"/>
            <a:ext cx="32020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>
                <a:latin typeface="CMR10"/>
              </a:rPr>
              <a:t>MapReduce is not a solution to every problem, not even every problem that</a:t>
            </a:r>
          </a:p>
          <a:p>
            <a:r>
              <a:rPr lang="en-MY" dirty="0">
                <a:latin typeface="CMR10"/>
              </a:rPr>
              <a:t>profitably can use many compute nodes operating in parallel. The entire distributed-file-system milieu makes sense only when</a:t>
            </a:r>
          </a:p>
          <a:p>
            <a:r>
              <a:rPr lang="en-MY" dirty="0">
                <a:latin typeface="CMR10"/>
              </a:rPr>
              <a:t>files are very large and are rarely updated in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09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981200"/>
            <a:ext cx="8077200" cy="2590800"/>
          </a:xfrm>
        </p:spPr>
        <p:txBody>
          <a:bodyPr anchor="b">
            <a:normAutofit/>
          </a:bodyPr>
          <a:lstStyle/>
          <a:p>
            <a:r>
              <a:rPr lang="en-US" sz="4800" dirty="0"/>
              <a:t>PageRank: </a:t>
            </a:r>
            <a:br>
              <a:rPr lang="en-US" sz="4800" dirty="0"/>
            </a:br>
            <a:r>
              <a:rPr lang="en-US" sz="4800" dirty="0"/>
              <a:t>The “Flow” Formulation</a:t>
            </a:r>
          </a:p>
        </p:txBody>
      </p:sp>
    </p:spTree>
    <p:extLst>
      <p:ext uri="{BB962C8B-B14F-4D97-AF65-F5344CB8AC3E}">
        <p14:creationId xmlns:p14="http://schemas.microsoft.com/office/powerpoint/2010/main" val="194593935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Links as Votes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sz="400" dirty="0"/>
          </a:p>
          <a:p>
            <a:r>
              <a:rPr lang="en-US" b="1" dirty="0">
                <a:solidFill>
                  <a:srgbClr val="0000FF"/>
                </a:solidFill>
              </a:rPr>
              <a:t>Idea: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Links as votes</a:t>
            </a:r>
          </a:p>
          <a:p>
            <a:pPr lvl="1"/>
            <a:r>
              <a:rPr lang="en-US" b="1" dirty="0"/>
              <a:t>Page is more important if it has more links</a:t>
            </a:r>
          </a:p>
          <a:p>
            <a:pPr lvl="2"/>
            <a:r>
              <a:rPr lang="en-US" dirty="0"/>
              <a:t>In-coming links? Out-going links?</a:t>
            </a:r>
          </a:p>
          <a:p>
            <a:r>
              <a:rPr lang="en-US" b="1" dirty="0">
                <a:solidFill>
                  <a:srgbClr val="008000"/>
                </a:solidFill>
              </a:rPr>
              <a:t>Think of in-links as votes:</a:t>
            </a:r>
          </a:p>
          <a:p>
            <a:pPr lvl="1"/>
            <a:r>
              <a:rPr lang="en-US" sz="2000" dirty="0">
                <a:hlinkClick r:id="rId2"/>
              </a:rPr>
              <a:t>www.stanford.edu</a:t>
            </a:r>
            <a:r>
              <a:rPr lang="en-US" sz="2000" dirty="0"/>
              <a:t> has 23,400 in-links</a:t>
            </a:r>
          </a:p>
          <a:p>
            <a:pPr lvl="1"/>
            <a:r>
              <a:rPr lang="en-US" sz="2000" dirty="0">
                <a:hlinkClick r:id="rId3"/>
              </a:rPr>
              <a:t>www.joe-schmoe.com</a:t>
            </a:r>
            <a:r>
              <a:rPr lang="en-US" sz="2000" dirty="0"/>
              <a:t> has 1 in-link</a:t>
            </a:r>
          </a:p>
          <a:p>
            <a:pPr lvl="8"/>
            <a:endParaRPr lang="en-US" sz="1000" dirty="0"/>
          </a:p>
          <a:p>
            <a:r>
              <a:rPr lang="en-US" b="1" dirty="0">
                <a:solidFill>
                  <a:srgbClr val="D60093"/>
                </a:solidFill>
              </a:rPr>
              <a:t>Are all in-links are equal?</a:t>
            </a:r>
          </a:p>
          <a:p>
            <a:pPr lvl="1"/>
            <a:r>
              <a:rPr lang="en-US" b="1" dirty="0"/>
              <a:t>Links from important pages count more</a:t>
            </a:r>
          </a:p>
          <a:p>
            <a:pPr lvl="1"/>
            <a:r>
              <a:rPr lang="en-US" dirty="0"/>
              <a:t>Recursive question!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1142613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PageRank Scores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227619" y="2209800"/>
            <a:ext cx="1066800" cy="152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255327" y="2819400"/>
            <a:ext cx="990600" cy="762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1"/>
            <a:endCxn id="5" idx="5"/>
          </p:cNvCxnSpPr>
          <p:nvPr/>
        </p:nvCxnSpPr>
        <p:spPr>
          <a:xfrm flipH="1" flipV="1">
            <a:off x="5857827" y="3571827"/>
            <a:ext cx="627466" cy="77986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361055" y="3578755"/>
            <a:ext cx="597065" cy="73969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2651760" y="2731175"/>
            <a:ext cx="243840" cy="148060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0"/>
          </p:cNvCxnSpPr>
          <p:nvPr/>
        </p:nvCxnSpPr>
        <p:spPr>
          <a:xfrm flipV="1">
            <a:off x="4312920" y="3962400"/>
            <a:ext cx="274320" cy="160025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7"/>
          </p:cNvCxnSpPr>
          <p:nvPr/>
        </p:nvCxnSpPr>
        <p:spPr>
          <a:xfrm flipV="1">
            <a:off x="4506894" y="4953000"/>
            <a:ext cx="1817706" cy="69000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523136" y="4602480"/>
            <a:ext cx="2829172" cy="13716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4914900" y="3990108"/>
            <a:ext cx="236220" cy="187457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324314" y="5134515"/>
            <a:ext cx="1140199" cy="78973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3" idx="7"/>
          </p:cNvCxnSpPr>
          <p:nvPr/>
        </p:nvCxnSpPr>
        <p:spPr>
          <a:xfrm flipV="1">
            <a:off x="6244254" y="5288280"/>
            <a:ext cx="461346" cy="72042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486400" y="3858489"/>
            <a:ext cx="563880" cy="211836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8273967" y="5195198"/>
            <a:ext cx="299522" cy="73079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5" idx="1"/>
          </p:cNvCxnSpPr>
          <p:nvPr/>
        </p:nvCxnSpPr>
        <p:spPr>
          <a:xfrm flipH="1" flipV="1">
            <a:off x="8839200" y="5182972"/>
            <a:ext cx="369906" cy="68857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6" idx="1"/>
          </p:cNvCxnSpPr>
          <p:nvPr/>
        </p:nvCxnSpPr>
        <p:spPr>
          <a:xfrm flipH="1" flipV="1">
            <a:off x="6171560" y="3200401"/>
            <a:ext cx="2229282" cy="128013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7421880" y="4899690"/>
            <a:ext cx="872868" cy="5331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08" name="Straight Arrow Connector 43007"/>
          <p:cNvCxnSpPr/>
          <p:nvPr/>
        </p:nvCxnSpPr>
        <p:spPr>
          <a:xfrm>
            <a:off x="7401099" y="4602480"/>
            <a:ext cx="872868" cy="6858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581400" y="1295400"/>
            <a:ext cx="2667000" cy="2667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B</a:t>
            </a:r>
          </a:p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38.4</a:t>
            </a:r>
          </a:p>
          <a:p>
            <a:pPr algn="ctr"/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239000" y="1295400"/>
            <a:ext cx="2667000" cy="266700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C</a:t>
            </a:r>
          </a:p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34.3</a:t>
            </a:r>
          </a:p>
        </p:txBody>
      </p:sp>
      <p:sp>
        <p:nvSpPr>
          <p:cNvPr id="13" name="Oval 12"/>
          <p:cNvSpPr/>
          <p:nvPr/>
        </p:nvSpPr>
        <p:spPr>
          <a:xfrm>
            <a:off x="6324600" y="4191000"/>
            <a:ext cx="1097280" cy="1097280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E</a:t>
            </a:r>
          </a:p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8.1</a:t>
            </a:r>
          </a:p>
        </p:txBody>
      </p:sp>
      <p:sp>
        <p:nvSpPr>
          <p:cNvPr id="16" name="Oval 15"/>
          <p:cNvSpPr/>
          <p:nvPr/>
        </p:nvSpPr>
        <p:spPr>
          <a:xfrm>
            <a:off x="8280322" y="4360011"/>
            <a:ext cx="822960" cy="822960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F</a:t>
            </a:r>
          </a:p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3.9</a:t>
            </a:r>
          </a:p>
        </p:txBody>
      </p:sp>
      <p:sp>
        <p:nvSpPr>
          <p:cNvPr id="18" name="Oval 17"/>
          <p:cNvSpPr/>
          <p:nvPr/>
        </p:nvSpPr>
        <p:spPr>
          <a:xfrm>
            <a:off x="2672468" y="4191000"/>
            <a:ext cx="822960" cy="822960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D</a:t>
            </a:r>
          </a:p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3.9</a:t>
            </a:r>
          </a:p>
        </p:txBody>
      </p:sp>
      <p:sp>
        <p:nvSpPr>
          <p:cNvPr id="19" name="Oval 18"/>
          <p:cNvSpPr/>
          <p:nvPr/>
        </p:nvSpPr>
        <p:spPr>
          <a:xfrm>
            <a:off x="2286000" y="1978873"/>
            <a:ext cx="731520" cy="731520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A</a:t>
            </a:r>
          </a:p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3.3</a:t>
            </a:r>
          </a:p>
        </p:txBody>
      </p:sp>
      <p:sp>
        <p:nvSpPr>
          <p:cNvPr id="20" name="Oval 19"/>
          <p:cNvSpPr/>
          <p:nvPr/>
        </p:nvSpPr>
        <p:spPr>
          <a:xfrm>
            <a:off x="4038600" y="5562658"/>
            <a:ext cx="548640" cy="548640"/>
          </a:xfrm>
          <a:prstGeom prst="ellipse">
            <a:avLst/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1.6</a:t>
            </a:r>
          </a:p>
        </p:txBody>
      </p:sp>
      <p:sp>
        <p:nvSpPr>
          <p:cNvPr id="22" name="Oval 21"/>
          <p:cNvSpPr/>
          <p:nvPr/>
        </p:nvSpPr>
        <p:spPr>
          <a:xfrm>
            <a:off x="4876800" y="5836978"/>
            <a:ext cx="548640" cy="548640"/>
          </a:xfrm>
          <a:prstGeom prst="ellipse">
            <a:avLst/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1.6</a:t>
            </a:r>
          </a:p>
        </p:txBody>
      </p:sp>
      <p:sp>
        <p:nvSpPr>
          <p:cNvPr id="23" name="Oval 22"/>
          <p:cNvSpPr/>
          <p:nvPr/>
        </p:nvSpPr>
        <p:spPr>
          <a:xfrm>
            <a:off x="5775960" y="5928360"/>
            <a:ext cx="548640" cy="548640"/>
          </a:xfrm>
          <a:prstGeom prst="ellipse">
            <a:avLst/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1.6</a:t>
            </a:r>
          </a:p>
        </p:txBody>
      </p:sp>
      <p:sp>
        <p:nvSpPr>
          <p:cNvPr id="24" name="Oval 23"/>
          <p:cNvSpPr/>
          <p:nvPr/>
        </p:nvSpPr>
        <p:spPr>
          <a:xfrm>
            <a:off x="7909560" y="5879107"/>
            <a:ext cx="548640" cy="548640"/>
          </a:xfrm>
          <a:prstGeom prst="ellipse">
            <a:avLst/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1.6</a:t>
            </a:r>
          </a:p>
        </p:txBody>
      </p:sp>
      <p:sp>
        <p:nvSpPr>
          <p:cNvPr id="25" name="Oval 24"/>
          <p:cNvSpPr/>
          <p:nvPr/>
        </p:nvSpPr>
        <p:spPr>
          <a:xfrm>
            <a:off x="9128760" y="5791200"/>
            <a:ext cx="548640" cy="548640"/>
          </a:xfrm>
          <a:prstGeom prst="ellipse">
            <a:avLst/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1.6</a:t>
            </a:r>
          </a:p>
        </p:txBody>
      </p:sp>
      <p:sp>
        <p:nvSpPr>
          <p:cNvPr id="43009" name="Slide Number Placeholder 4300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128306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Simple Recursive Formulation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1"/>
            <a:ext cx="8229600" cy="3809999"/>
          </a:xfrm>
        </p:spPr>
        <p:txBody>
          <a:bodyPr/>
          <a:lstStyle/>
          <a:p>
            <a:r>
              <a:rPr lang="en-US" dirty="0"/>
              <a:t>Each link’s vote is proportional to the </a:t>
            </a:r>
            <a:r>
              <a:rPr lang="en-US" b="1" dirty="0">
                <a:solidFill>
                  <a:srgbClr val="008000"/>
                </a:solidFill>
              </a:rPr>
              <a:t>importance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of its source page</a:t>
            </a:r>
          </a:p>
          <a:p>
            <a:pPr lvl="8"/>
            <a:endParaRPr lang="en-US" dirty="0"/>
          </a:p>
          <a:p>
            <a:r>
              <a:rPr lang="en-US" dirty="0"/>
              <a:t>If page </a:t>
            </a:r>
            <a:r>
              <a:rPr lang="en-US" b="1" i="1" dirty="0">
                <a:solidFill>
                  <a:srgbClr val="FF0000"/>
                </a:solidFill>
              </a:rPr>
              <a:t>j</a:t>
            </a:r>
            <a:r>
              <a:rPr lang="en-US" dirty="0"/>
              <a:t> with importance </a:t>
            </a:r>
            <a:r>
              <a:rPr lang="en-US" b="1" i="1" dirty="0" err="1">
                <a:solidFill>
                  <a:srgbClr val="0000FF"/>
                </a:solidFill>
              </a:rPr>
              <a:t>r</a:t>
            </a:r>
            <a:r>
              <a:rPr lang="en-US" b="1" i="1" baseline="-25000" dirty="0" err="1">
                <a:solidFill>
                  <a:srgbClr val="0000FF"/>
                </a:solidFill>
              </a:rPr>
              <a:t>j</a:t>
            </a:r>
            <a:r>
              <a:rPr lang="en-US" dirty="0"/>
              <a:t> has </a:t>
            </a:r>
            <a:r>
              <a:rPr lang="en-US" b="1" i="1" dirty="0">
                <a:solidFill>
                  <a:srgbClr val="0000FF"/>
                </a:solidFill>
              </a:rPr>
              <a:t>n</a:t>
            </a:r>
            <a:r>
              <a:rPr lang="en-US" dirty="0"/>
              <a:t> out-links, each link gets </a:t>
            </a:r>
            <a:r>
              <a:rPr lang="en-US" b="1" i="1" dirty="0" err="1">
                <a:solidFill>
                  <a:srgbClr val="0000FF"/>
                </a:solidFill>
              </a:rPr>
              <a:t>r</a:t>
            </a:r>
            <a:r>
              <a:rPr lang="en-US" b="1" i="1" baseline="-25000" dirty="0" err="1">
                <a:solidFill>
                  <a:srgbClr val="0000FF"/>
                </a:solidFill>
              </a:rPr>
              <a:t>j</a:t>
            </a:r>
            <a:r>
              <a:rPr lang="en-US" b="1" i="1" baseline="-25000" dirty="0">
                <a:solidFill>
                  <a:srgbClr val="0000FF"/>
                </a:solidFill>
              </a:rPr>
              <a:t> </a:t>
            </a:r>
            <a:r>
              <a:rPr lang="en-US" b="1" i="1" dirty="0">
                <a:solidFill>
                  <a:srgbClr val="0000FF"/>
                </a:solidFill>
              </a:rPr>
              <a:t>/ n</a:t>
            </a:r>
            <a:r>
              <a:rPr lang="en-US" dirty="0"/>
              <a:t> votes</a:t>
            </a:r>
          </a:p>
          <a:p>
            <a:pPr lvl="8"/>
            <a:endParaRPr lang="en-US" dirty="0"/>
          </a:p>
          <a:p>
            <a:r>
              <a:rPr lang="en-US" dirty="0"/>
              <a:t>Page </a:t>
            </a:r>
            <a:r>
              <a:rPr lang="en-US" b="1" i="1" dirty="0">
                <a:solidFill>
                  <a:srgbClr val="FF0000"/>
                </a:solidFill>
              </a:rPr>
              <a:t>j</a:t>
            </a:r>
            <a:r>
              <a:rPr lang="en-US" dirty="0"/>
              <a:t>’s own importance is the sum of the votes on its in-links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EE5B40-118D-4084-B443-0CD2840CF31F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7" name="Line 32"/>
          <p:cNvSpPr>
            <a:spLocks noChangeShapeType="1"/>
          </p:cNvSpPr>
          <p:nvPr/>
        </p:nvSpPr>
        <p:spPr bwMode="auto">
          <a:xfrm rot="5400000">
            <a:off x="6689726" y="5697536"/>
            <a:ext cx="533399" cy="381000"/>
          </a:xfrm>
          <a:prstGeom prst="line">
            <a:avLst/>
          </a:prstGeom>
          <a:ln w="28575">
            <a:headEnd type="none"/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rot="5400000" flipH="1">
            <a:off x="7364412" y="5457825"/>
            <a:ext cx="300038" cy="636587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rot="5400000" flipV="1">
            <a:off x="6993733" y="5849142"/>
            <a:ext cx="677864" cy="238126"/>
          </a:xfrm>
          <a:prstGeom prst="line">
            <a:avLst/>
          </a:prstGeom>
          <a:ln w="28575">
            <a:headEnd/>
            <a:tailEnd type="triangl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Oval 17"/>
          <p:cNvSpPr>
            <a:spLocks noChangeArrowheads="1"/>
          </p:cNvSpPr>
          <p:nvPr/>
        </p:nvSpPr>
        <p:spPr bwMode="auto">
          <a:xfrm rot="5400000">
            <a:off x="7058820" y="5506240"/>
            <a:ext cx="244475" cy="246062"/>
          </a:xfrm>
          <a:prstGeom prst="ellipse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rot="5400000" flipH="1">
            <a:off x="6838668" y="5207091"/>
            <a:ext cx="450533" cy="138821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 rot="5400000" flipH="1" flipV="1">
            <a:off x="7199319" y="5093853"/>
            <a:ext cx="518672" cy="389364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21611" y="5334372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 rot="5400000" flipH="1">
            <a:off x="7795530" y="4854466"/>
            <a:ext cx="364903" cy="503237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 rot="5400000">
            <a:off x="7916465" y="4610497"/>
            <a:ext cx="123032" cy="503238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 rot="5400000" flipV="1">
            <a:off x="7436645" y="4663283"/>
            <a:ext cx="304800" cy="274634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b="1" dirty="0"/>
          </a:p>
        </p:txBody>
      </p:sp>
      <p:sp>
        <p:nvSpPr>
          <p:cNvPr id="24" name="Line 5"/>
          <p:cNvSpPr>
            <a:spLocks noChangeShapeType="1"/>
          </p:cNvSpPr>
          <p:nvPr/>
        </p:nvSpPr>
        <p:spPr bwMode="auto">
          <a:xfrm rot="5400000">
            <a:off x="6855221" y="4681141"/>
            <a:ext cx="351632" cy="133350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5" name="Line 5"/>
          <p:cNvSpPr>
            <a:spLocks noChangeShapeType="1"/>
          </p:cNvSpPr>
          <p:nvPr/>
        </p:nvSpPr>
        <p:spPr bwMode="auto">
          <a:xfrm rot="5400000" flipV="1">
            <a:off x="6674645" y="4663283"/>
            <a:ext cx="304800" cy="274634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b="1" dirty="0"/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7603331" y="4800601"/>
            <a:ext cx="246062" cy="244475"/>
          </a:xfrm>
          <a:prstGeom prst="ellipse">
            <a:avLst/>
          </a:prstGeom>
          <a:solidFill>
            <a:srgbClr val="008000"/>
          </a:solidFill>
          <a:ln w="12700"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rIns="0" anchor="ctr"/>
          <a:lstStyle/>
          <a:p>
            <a:pPr algn="ctr">
              <a:defRPr/>
            </a:pPr>
            <a:r>
              <a:rPr lang="en-US" b="1" i="1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12" name="Oval 19"/>
          <p:cNvSpPr>
            <a:spLocks noChangeArrowheads="1"/>
          </p:cNvSpPr>
          <p:nvPr/>
        </p:nvSpPr>
        <p:spPr bwMode="auto">
          <a:xfrm>
            <a:off x="6841330" y="4801396"/>
            <a:ext cx="246064" cy="244475"/>
          </a:xfrm>
          <a:prstGeom prst="ellipse">
            <a:avLst/>
          </a:prstGeom>
          <a:solidFill>
            <a:srgbClr val="008000"/>
          </a:solidFill>
          <a:ln w="12700"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rIns="0" anchor="ctr"/>
          <a:lstStyle/>
          <a:p>
            <a:pPr algn="ctr">
              <a:defRPr/>
            </a:pPr>
            <a:r>
              <a:rPr lang="en-US" b="1" i="1" dirty="0" err="1">
                <a:solidFill>
                  <a:schemeClr val="bg1"/>
                </a:solidFill>
              </a:rPr>
              <a:t>i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26" name="Line 5"/>
          <p:cNvSpPr>
            <a:spLocks noChangeShapeType="1"/>
          </p:cNvSpPr>
          <p:nvPr/>
        </p:nvSpPr>
        <p:spPr bwMode="auto">
          <a:xfrm rot="5400000" flipH="1">
            <a:off x="7825979" y="6088680"/>
            <a:ext cx="486568" cy="228601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 rot="5400000">
            <a:off x="8145065" y="5646561"/>
            <a:ext cx="123032" cy="503238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 rot="5400000" flipH="1" flipV="1">
            <a:off x="6309629" y="6279467"/>
            <a:ext cx="441104" cy="411163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0" name="Line 5"/>
          <p:cNvSpPr>
            <a:spLocks noChangeShapeType="1"/>
          </p:cNvSpPr>
          <p:nvPr/>
        </p:nvSpPr>
        <p:spPr bwMode="auto">
          <a:xfrm rot="5400000" flipH="1">
            <a:off x="6717396" y="6282863"/>
            <a:ext cx="364904" cy="328171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1" name="Line 5"/>
          <p:cNvSpPr>
            <a:spLocks noChangeShapeType="1"/>
          </p:cNvSpPr>
          <p:nvPr/>
        </p:nvSpPr>
        <p:spPr bwMode="auto">
          <a:xfrm rot="5400000" flipV="1">
            <a:off x="6446045" y="6004147"/>
            <a:ext cx="304800" cy="274634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b="1" dirty="0"/>
          </a:p>
        </p:txBody>
      </p:sp>
      <p:sp>
        <p:nvSpPr>
          <p:cNvPr id="13" name="Oval 20"/>
          <p:cNvSpPr>
            <a:spLocks noChangeArrowheads="1"/>
          </p:cNvSpPr>
          <p:nvPr/>
        </p:nvSpPr>
        <p:spPr bwMode="auto">
          <a:xfrm rot="5400000">
            <a:off x="6612731" y="6155530"/>
            <a:ext cx="246062" cy="244475"/>
          </a:xfrm>
          <a:prstGeom prst="ellipse">
            <a:avLst/>
          </a:prstGeom>
          <a:solidFill>
            <a:srgbClr val="00B0F0"/>
          </a:solidFill>
          <a:ln w="12700"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 rot="5400000">
            <a:off x="7831931" y="5850730"/>
            <a:ext cx="246062" cy="244475"/>
          </a:xfrm>
          <a:prstGeom prst="ellipse">
            <a:avLst/>
          </a:prstGeom>
          <a:solidFill>
            <a:srgbClr val="00B0F0"/>
          </a:solidFill>
          <a:ln w="12700"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Oval 19"/>
          <p:cNvSpPr>
            <a:spLocks noChangeArrowheads="1"/>
          </p:cNvSpPr>
          <p:nvPr/>
        </p:nvSpPr>
        <p:spPr bwMode="auto">
          <a:xfrm rot="5400000">
            <a:off x="7374730" y="6307931"/>
            <a:ext cx="246064" cy="244475"/>
          </a:xfrm>
          <a:prstGeom prst="ellipse">
            <a:avLst/>
          </a:prstGeom>
          <a:solidFill>
            <a:srgbClr val="00B0F0"/>
          </a:solidFill>
          <a:ln w="12700">
            <a:noFill/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2" name="Line 5"/>
          <p:cNvSpPr>
            <a:spLocks noChangeShapeType="1"/>
          </p:cNvSpPr>
          <p:nvPr/>
        </p:nvSpPr>
        <p:spPr bwMode="auto">
          <a:xfrm rot="5400000" flipH="1" flipV="1">
            <a:off x="7969538" y="5652800"/>
            <a:ext cx="245492" cy="182565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3" name="Line 5"/>
          <p:cNvSpPr>
            <a:spLocks noChangeShapeType="1"/>
          </p:cNvSpPr>
          <p:nvPr/>
        </p:nvSpPr>
        <p:spPr bwMode="auto">
          <a:xfrm rot="5400000" flipH="1" flipV="1">
            <a:off x="7664307" y="4630974"/>
            <a:ext cx="247968" cy="91284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4" name="Line 5"/>
          <p:cNvSpPr>
            <a:spLocks noChangeShapeType="1"/>
          </p:cNvSpPr>
          <p:nvPr/>
        </p:nvSpPr>
        <p:spPr bwMode="auto">
          <a:xfrm rot="5400000" flipH="1" flipV="1">
            <a:off x="7626662" y="6166731"/>
            <a:ext cx="169817" cy="242313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5" name="Line 5"/>
          <p:cNvSpPr>
            <a:spLocks noChangeShapeType="1"/>
          </p:cNvSpPr>
          <p:nvPr/>
        </p:nvSpPr>
        <p:spPr bwMode="auto">
          <a:xfrm rot="5400000">
            <a:off x="6377778" y="6162323"/>
            <a:ext cx="104205" cy="367289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6" name="Line 5"/>
          <p:cNvSpPr>
            <a:spLocks noChangeShapeType="1"/>
          </p:cNvSpPr>
          <p:nvPr/>
        </p:nvSpPr>
        <p:spPr bwMode="auto">
          <a:xfrm rot="5400000">
            <a:off x="7300875" y="6624021"/>
            <a:ext cx="232428" cy="83131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7" name="Line 5"/>
          <p:cNvSpPr>
            <a:spLocks noChangeShapeType="1"/>
          </p:cNvSpPr>
          <p:nvPr/>
        </p:nvSpPr>
        <p:spPr bwMode="auto">
          <a:xfrm rot="5400000">
            <a:off x="6640852" y="4949768"/>
            <a:ext cx="189819" cy="244476"/>
          </a:xfrm>
          <a:prstGeom prst="line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447530" y="5449824"/>
            <a:ext cx="481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>
                <a:solidFill>
                  <a:srgbClr val="0000FF"/>
                </a:solidFill>
              </a:rPr>
              <a:t>r</a:t>
            </a:r>
            <a:r>
              <a:rPr lang="en-US" b="1" i="1" baseline="-25000" dirty="0" err="1">
                <a:solidFill>
                  <a:srgbClr val="0000FF"/>
                </a:solidFill>
              </a:rPr>
              <a:t>j</a:t>
            </a:r>
            <a:r>
              <a:rPr lang="en-US" b="1" i="1" dirty="0">
                <a:solidFill>
                  <a:srgbClr val="0000FF"/>
                </a:solidFill>
              </a:rPr>
              <a:t>/3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342632" y="5888736"/>
            <a:ext cx="481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>
                <a:solidFill>
                  <a:srgbClr val="0000FF"/>
                </a:solidFill>
              </a:rPr>
              <a:t>r</a:t>
            </a:r>
            <a:r>
              <a:rPr lang="en-US" b="1" i="1" baseline="-25000" dirty="0" err="1">
                <a:solidFill>
                  <a:srgbClr val="0000FF"/>
                </a:solidFill>
              </a:rPr>
              <a:t>j</a:t>
            </a:r>
            <a:r>
              <a:rPr lang="en-US" b="1" i="1" dirty="0">
                <a:solidFill>
                  <a:srgbClr val="0000FF"/>
                </a:solidFill>
              </a:rPr>
              <a:t>/3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781800" y="5879068"/>
            <a:ext cx="481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>
                <a:solidFill>
                  <a:srgbClr val="0000FF"/>
                </a:solidFill>
              </a:rPr>
              <a:t>r</a:t>
            </a:r>
            <a:r>
              <a:rPr lang="en-US" b="1" i="1" baseline="-25000" dirty="0" err="1">
                <a:solidFill>
                  <a:srgbClr val="0000FF"/>
                </a:solidFill>
              </a:rPr>
              <a:t>j</a:t>
            </a:r>
            <a:r>
              <a:rPr lang="en-US" b="1" i="1" dirty="0">
                <a:solidFill>
                  <a:srgbClr val="0000FF"/>
                </a:solidFill>
              </a:rPr>
              <a:t>/3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191000" y="5558136"/>
            <a:ext cx="1789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400" b="1" i="1" baseline="-25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US" sz="2400" b="1" i="1" baseline="-25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z="2400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400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4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/3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+</a:t>
            </a:r>
            <a:r>
              <a:rPr lang="en-US" sz="24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400" b="1" i="1" baseline="-25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24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989186" y="4939546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467600" y="5029200"/>
            <a:ext cx="551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b="1" i="1" baseline="-250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/4</a:t>
            </a:r>
          </a:p>
        </p:txBody>
      </p:sp>
    </p:spTree>
    <p:extLst>
      <p:ext uri="{BB962C8B-B14F-4D97-AF65-F5344CB8AC3E}">
        <p14:creationId xmlns:p14="http://schemas.microsoft.com/office/powerpoint/2010/main" val="20608944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PageRank: The “Flow”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5715000" cy="5257801"/>
          </a:xfrm>
        </p:spPr>
        <p:txBody>
          <a:bodyPr/>
          <a:lstStyle/>
          <a:p>
            <a:r>
              <a:rPr lang="en-US" b="1" dirty="0">
                <a:solidFill>
                  <a:srgbClr val="D60093"/>
                </a:solidFill>
              </a:rPr>
              <a:t>A “vote” from an important page is worth more</a:t>
            </a:r>
          </a:p>
          <a:p>
            <a:r>
              <a:rPr lang="en-US" b="1" dirty="0">
                <a:solidFill>
                  <a:srgbClr val="0000FF"/>
                </a:solidFill>
              </a:rPr>
              <a:t>A page is important if it is pointed to by other important pages</a:t>
            </a:r>
          </a:p>
          <a:p>
            <a:r>
              <a:rPr lang="en-US" b="1" dirty="0"/>
              <a:t>Define a “rank”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="1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b="1" dirty="0"/>
              <a:t> for page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>
            <p:extLst/>
          </p:nvPr>
        </p:nvGraphicFramePr>
        <p:xfrm>
          <a:off x="3678239" y="4484689"/>
          <a:ext cx="2111375" cy="143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634680" imgH="431640" progId="Equation.3">
                  <p:embed/>
                </p:oleObj>
              </mc:Choice>
              <mc:Fallback>
                <p:oleObj name="Equation" r:id="rId3" imgW="634680" imgH="431640" progId="Equation.3">
                  <p:embed/>
                  <p:pic>
                    <p:nvPicPr>
                      <p:cNvPr id="317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239" y="4484689"/>
                        <a:ext cx="2111375" cy="14366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48"/>
          <p:cNvGrpSpPr/>
          <p:nvPr/>
        </p:nvGrpSpPr>
        <p:grpSpPr>
          <a:xfrm>
            <a:off x="8096250" y="1905001"/>
            <a:ext cx="2495550" cy="2900065"/>
            <a:chOff x="6572250" y="1905000"/>
            <a:chExt cx="2495550" cy="2900065"/>
          </a:xfrm>
        </p:grpSpPr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7486649" y="25908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8610600" y="41148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Times New Roman" charset="0"/>
                </a:rPr>
                <a:t>m</a:t>
              </a:r>
            </a:p>
          </p:txBody>
        </p:sp>
        <p:sp>
          <p:nvSpPr>
            <p:cNvPr id="30" name="Oval 6"/>
            <p:cNvSpPr>
              <a:spLocks noChangeArrowheads="1"/>
            </p:cNvSpPr>
            <p:nvPr/>
          </p:nvSpPr>
          <p:spPr bwMode="auto">
            <a:xfrm>
              <a:off x="6572250" y="4114800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1" name="Line 7"/>
            <p:cNvSpPr>
              <a:spLocks noChangeShapeType="1"/>
            </p:cNvSpPr>
            <p:nvPr/>
          </p:nvSpPr>
          <p:spPr bwMode="auto">
            <a:xfrm flipV="1">
              <a:off x="6877050" y="2971800"/>
              <a:ext cx="685799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 flipH="1">
              <a:off x="6953250" y="3048000"/>
              <a:ext cx="6858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Line 9"/>
            <p:cNvSpPr>
              <a:spLocks noChangeShapeType="1"/>
            </p:cNvSpPr>
            <p:nvPr/>
          </p:nvSpPr>
          <p:spPr bwMode="auto">
            <a:xfrm flipH="1">
              <a:off x="7029450" y="4267200"/>
              <a:ext cx="160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7010399" y="4419600"/>
              <a:ext cx="160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" name="AutoShape 11"/>
            <p:cNvCxnSpPr>
              <a:cxnSpLocks noChangeShapeType="1"/>
              <a:stCxn id="28" idx="6"/>
              <a:endCxn id="28" idx="2"/>
            </p:cNvCxnSpPr>
            <p:nvPr/>
          </p:nvCxnSpPr>
          <p:spPr bwMode="auto">
            <a:xfrm flipH="1">
              <a:off x="7486649" y="2819400"/>
              <a:ext cx="457200" cy="1588"/>
            </a:xfrm>
            <a:prstGeom prst="curvedConnector5">
              <a:avLst>
                <a:gd name="adj1" fmla="val -50000"/>
                <a:gd name="adj2" fmla="val -30501269"/>
                <a:gd name="adj3" fmla="val 1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9" name="Text Box 16"/>
            <p:cNvSpPr txBox="1">
              <a:spLocks noChangeArrowheads="1"/>
            </p:cNvSpPr>
            <p:nvPr/>
          </p:nvSpPr>
          <p:spPr bwMode="auto">
            <a:xfrm>
              <a:off x="7165975" y="4343400"/>
              <a:ext cx="55976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a/2</a:t>
              </a:r>
            </a:p>
          </p:txBody>
        </p:sp>
        <p:sp>
          <p:nvSpPr>
            <p:cNvPr id="40" name="Text Box 17"/>
            <p:cNvSpPr txBox="1">
              <a:spLocks noChangeArrowheads="1"/>
            </p:cNvSpPr>
            <p:nvPr/>
          </p:nvSpPr>
          <p:spPr bwMode="auto">
            <a:xfrm>
              <a:off x="7239000" y="3505200"/>
              <a:ext cx="57740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y/2</a:t>
              </a:r>
            </a:p>
          </p:txBody>
        </p:sp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6705600" y="3200400"/>
              <a:ext cx="57740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a/2</a:t>
              </a:r>
            </a:p>
          </p:txBody>
        </p:sp>
        <p:sp>
          <p:nvSpPr>
            <p:cNvPr id="43" name="Text Box 20"/>
            <p:cNvSpPr txBox="1">
              <a:spLocks noChangeArrowheads="1"/>
            </p:cNvSpPr>
            <p:nvPr/>
          </p:nvSpPr>
          <p:spPr bwMode="auto">
            <a:xfrm>
              <a:off x="7696200" y="3886200"/>
              <a:ext cx="42351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45" name="Text Box 17"/>
            <p:cNvSpPr txBox="1">
              <a:spLocks noChangeArrowheads="1"/>
            </p:cNvSpPr>
            <p:nvPr/>
          </p:nvSpPr>
          <p:spPr bwMode="auto">
            <a:xfrm>
              <a:off x="7391400" y="1905000"/>
              <a:ext cx="57740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y/2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>
            <a:off x="8511118" y="1447800"/>
            <a:ext cx="183864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438912" indent="-320040">
              <a:defRPr/>
            </a:pPr>
            <a:r>
              <a:rPr lang="en-US" dirty="0"/>
              <a:t>The web in 1839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924801" y="4953000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“Flow” equations: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848600" y="5257801"/>
            <a:ext cx="25146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-32" charset="2"/>
              <a:buNone/>
            </a:pP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baseline="-25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/2 + </a:t>
            </a: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/2</a:t>
            </a:r>
          </a:p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-32" charset="2"/>
              <a:buNone/>
            </a:pP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baseline="-25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/2 + </a:t>
            </a: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US" sz="2000" b="1" baseline="-2500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-32" charset="2"/>
              <a:buNone/>
            </a:pP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/2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81400" y="6248400"/>
                <a:ext cx="3004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8000"/>
                            </a:solidFill>
                            <a:latin typeface="Cambria Math"/>
                            <a:cs typeface="Arial" pitchFamily="34" charset="0"/>
                          </a:rPr>
                          <m:t>𝒅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8000"/>
                            </a:solidFill>
                            <a:latin typeface="Cambria Math"/>
                            <a:cs typeface="Arial" pitchFamily="34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8000"/>
                    </a:solidFill>
                    <a:latin typeface="Arial" pitchFamily="34" charset="0"/>
                    <a:cs typeface="Arial" pitchFamily="34" charset="0"/>
                  </a:rPr>
                  <a:t> … out-degree of node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8000"/>
                        </a:solidFill>
                        <a:latin typeface="Cambria Math"/>
                        <a:cs typeface="Arial" pitchFamily="34" charset="0"/>
                      </a:rPr>
                      <m:t>𝒊</m:t>
                    </m:r>
                  </m:oMath>
                </a14:m>
                <a:endPara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6248400"/>
                <a:ext cx="3004284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3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2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Solving the Flow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81200" y="1295400"/>
                <a:ext cx="8229600" cy="5410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3 equations, 3 unknowns, </a:t>
                </a:r>
                <a:br>
                  <a:rPr lang="en-US" b="1" dirty="0">
                    <a:solidFill>
                      <a:srgbClr val="0000FF"/>
                    </a:solidFill>
                  </a:rPr>
                </a:br>
                <a:r>
                  <a:rPr lang="en-US" b="1" dirty="0">
                    <a:solidFill>
                      <a:srgbClr val="0000FF"/>
                    </a:solidFill>
                  </a:rPr>
                  <a:t>no constants</a:t>
                </a:r>
              </a:p>
              <a:p>
                <a:pPr lvl="1"/>
                <a:r>
                  <a:rPr lang="en-US" dirty="0"/>
                  <a:t>No unique solution</a:t>
                </a:r>
              </a:p>
              <a:p>
                <a:pPr lvl="1"/>
                <a:r>
                  <a:rPr lang="en-US" dirty="0"/>
                  <a:t>All solutions equivalent modulo the scale factor</a:t>
                </a:r>
              </a:p>
              <a:p>
                <a:r>
                  <a:rPr lang="en-US" b="1" dirty="0">
                    <a:solidFill>
                      <a:srgbClr val="008000"/>
                    </a:solidFill>
                  </a:rPr>
                  <a:t>Additional constraint forces uniqueness: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  <a:cs typeface="Arial" pitchFamily="34" charset="0"/>
                          </a:rPr>
                          <m:t>𝒓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  <a:cs typeface="Arial" pitchFamily="34" charset="0"/>
                          </a:rPr>
                          <m:t>𝒚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  <a:cs typeface="Arial" pitchFamily="34" charset="0"/>
                      </a:rPr>
                      <m:t> +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  <a:cs typeface="Arial" pitchFamily="34" charset="0"/>
                          </a:rPr>
                          <m:t>𝒓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  <a:cs typeface="Arial" pitchFamily="34" charset="0"/>
                          </a:rPr>
                          <m:t>𝒂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  <a:cs typeface="Arial" pitchFamily="34" charset="0"/>
                      </a:rPr>
                      <m:t>+ 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b="1" i="1" dirty="0" err="1" smtClean="0">
                            <a:latin typeface="Cambria Math"/>
                            <a:cs typeface="Arial" pitchFamily="34" charset="0"/>
                          </a:rPr>
                          <m:t>𝒓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  <a:cs typeface="Arial" pitchFamily="34" charset="0"/>
                          </a:rPr>
                          <m:t>𝒎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  <a:cs typeface="Arial" pitchFamily="34" charset="0"/>
                      </a:rPr>
                      <m:t> = </m:t>
                    </m:r>
                    <m:r>
                      <a:rPr lang="en-US" b="1" i="1" dirty="0" smtClean="0">
                        <a:latin typeface="Cambria Math"/>
                        <a:cs typeface="Arial" pitchFamily="34" charset="0"/>
                      </a:rPr>
                      <m:t>𝟏</m:t>
                    </m:r>
                  </m:oMath>
                </a14:m>
                <a:endParaRPr lang="en-US" b="1" i="1" dirty="0">
                  <a:latin typeface="Arial" pitchFamily="34" charset="0"/>
                  <a:cs typeface="Arial" pitchFamily="34" charset="0"/>
                </a:endParaRPr>
              </a:p>
              <a:p>
                <a:pPr lvl="1"/>
                <a:r>
                  <a:rPr lang="en-US" b="1" dirty="0">
                    <a:solidFill>
                      <a:srgbClr val="008000"/>
                    </a:solidFill>
                    <a:cs typeface="Arial" pitchFamily="34" charset="0"/>
                  </a:rPr>
                  <a:t>Solution:</a:t>
                </a:r>
                <a:r>
                  <a:rPr lang="en-US" b="1" dirty="0"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  <a:cs typeface="Arial" pitchFamily="34" charset="0"/>
                          </a:rPr>
                          <m:t>𝒓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  <a:cs typeface="Arial" pitchFamily="34" charset="0"/>
                          </a:rPr>
                          <m:t>𝒚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  <a:cs typeface="Arial" pitchFamily="34" charset="0"/>
                      </a:rPr>
                      <m:t> =</m:t>
                    </m:r>
                    <m:f>
                      <m:fPr>
                        <m:ctrlPr>
                          <a:rPr lang="en-US" b="1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latin typeface="Cambria Math"/>
                            <a:cs typeface="Arial" pitchFamily="34" charset="0"/>
                          </a:rPr>
                          <m:t>𝟐</m:t>
                        </m:r>
                      </m:num>
                      <m:den>
                        <m:r>
                          <a:rPr lang="en-US" b="1" i="1" dirty="0" smtClean="0">
                            <a:latin typeface="Cambria Math"/>
                            <a:cs typeface="Arial" pitchFamily="34" charset="0"/>
                          </a:rPr>
                          <m:t>𝟓</m:t>
                        </m:r>
                      </m:den>
                    </m:f>
                    <m:r>
                      <a:rPr lang="en-US" b="1" i="1" dirty="0" smtClean="0">
                        <a:latin typeface="Cambria Math"/>
                        <a:cs typeface="Arial" pitchFamily="34" charset="0"/>
                      </a:rPr>
                      <m:t>,  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b="1" i="1" dirty="0" err="1" smtClean="0">
                            <a:latin typeface="Cambria Math"/>
                            <a:cs typeface="Arial" pitchFamily="34" charset="0"/>
                          </a:rPr>
                          <m:t>𝒓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  <a:cs typeface="Arial" pitchFamily="34" charset="0"/>
                          </a:rPr>
                          <m:t>𝒂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  <a:cs typeface="Arial" pitchFamily="34" charset="0"/>
                      </a:rPr>
                      <m:t> =</m:t>
                    </m:r>
                    <m:f>
                      <m:fPr>
                        <m:ctrlPr>
                          <a:rPr lang="en-US" b="1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latin typeface="Cambria Math"/>
                            <a:cs typeface="Arial" pitchFamily="34" charset="0"/>
                          </a:rPr>
                          <m:t>𝟐</m:t>
                        </m:r>
                      </m:num>
                      <m:den>
                        <m:r>
                          <a:rPr lang="en-US" b="1" i="1" dirty="0" smtClean="0">
                            <a:latin typeface="Cambria Math"/>
                            <a:cs typeface="Arial" pitchFamily="34" charset="0"/>
                          </a:rPr>
                          <m:t>𝟓</m:t>
                        </m:r>
                      </m:den>
                    </m:f>
                    <m:r>
                      <a:rPr lang="en-US" b="1" i="1" dirty="0" smtClean="0">
                        <a:latin typeface="Cambria Math"/>
                        <a:cs typeface="Arial" pitchFamily="34" charset="0"/>
                      </a:rPr>
                      <m:t>,  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b="1" i="1" dirty="0" err="1" smtClean="0">
                            <a:latin typeface="Cambria Math"/>
                            <a:cs typeface="Arial" pitchFamily="34" charset="0"/>
                          </a:rPr>
                          <m:t>𝒓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  <a:cs typeface="Arial" pitchFamily="34" charset="0"/>
                          </a:rPr>
                          <m:t>𝒎</m:t>
                        </m:r>
                      </m:sub>
                    </m:sSub>
                    <m:r>
                      <a:rPr lang="en-US" b="1" i="1" dirty="0" smtClean="0">
                        <a:latin typeface="Cambria Math"/>
                        <a:cs typeface="Arial" pitchFamily="34" charset="0"/>
                      </a:rPr>
                      <m:t> =</m:t>
                    </m:r>
                    <m:f>
                      <m:fPr>
                        <m:ctrlPr>
                          <a:rPr lang="en-US" b="1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latin typeface="Cambria Math"/>
                            <a:cs typeface="Arial" pitchFamily="34" charset="0"/>
                          </a:rPr>
                          <m:t>𝟏</m:t>
                        </m:r>
                      </m:num>
                      <m:den>
                        <m:r>
                          <a:rPr lang="en-US" b="1" i="1" dirty="0" smtClean="0">
                            <a:latin typeface="Cambria Math"/>
                            <a:cs typeface="Arial" pitchFamily="34" charset="0"/>
                          </a:rPr>
                          <m:t>𝟓</m:t>
                        </m:r>
                      </m:den>
                    </m:f>
                  </m:oMath>
                </a14:m>
                <a:endParaRPr lang="en-US" b="1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b="1" dirty="0">
                    <a:solidFill>
                      <a:srgbClr val="D60093"/>
                    </a:solidFill>
                  </a:rPr>
                  <a:t>Gaussian elimination method works for </a:t>
                </a:r>
                <a:br>
                  <a:rPr lang="en-US" b="1" dirty="0">
                    <a:solidFill>
                      <a:srgbClr val="D60093"/>
                    </a:solidFill>
                  </a:rPr>
                </a:br>
                <a:r>
                  <a:rPr lang="en-US" b="1" dirty="0">
                    <a:solidFill>
                      <a:srgbClr val="D60093"/>
                    </a:solidFill>
                  </a:rPr>
                  <a:t>small examples, but we need a better method for large web-size graphs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We need a new formulation!</a:t>
                </a:r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81200" y="1295400"/>
                <a:ext cx="8229600" cy="5410200"/>
              </a:xfrm>
              <a:blipFill>
                <a:blip r:embed="rId3"/>
                <a:stretch>
                  <a:fillRect t="-1578" b="-3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20F6BC-1E80-4BCD-AF38-6A3CC78FD118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153400" y="1447801"/>
            <a:ext cx="25146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-32" charset="2"/>
              <a:buNone/>
            </a:pP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baseline="-25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/2 + </a:t>
            </a: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/2</a:t>
            </a:r>
          </a:p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-32" charset="2"/>
              <a:buNone/>
            </a:pP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b="1" baseline="-250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/2 + </a:t>
            </a: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US" sz="2000" b="1" baseline="-25000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20000"/>
              </a:spcBef>
              <a:buClr>
                <a:srgbClr val="CC00CC"/>
              </a:buClr>
              <a:buFont typeface="Monotype Sorts" pitchFamily="-32" charset="2"/>
              <a:buNone/>
            </a:pP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b="1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/2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37568" y="1230868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Flow equations:</a:t>
            </a:r>
          </a:p>
        </p:txBody>
      </p:sp>
    </p:spTree>
    <p:extLst>
      <p:ext uri="{BB962C8B-B14F-4D97-AF65-F5344CB8AC3E}">
        <p14:creationId xmlns:p14="http://schemas.microsoft.com/office/powerpoint/2010/main" val="168873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Data Science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1917" y="1826451"/>
            <a:ext cx="7050405" cy="444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53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MY" dirty="0"/>
              <a:t>Face Detection using </a:t>
            </a:r>
            <a:r>
              <a:rPr lang="en-MY" dirty="0" err="1"/>
              <a:t>Haar</a:t>
            </a:r>
            <a:r>
              <a:rPr lang="en-MY" dirty="0"/>
              <a:t> Cascades </a:t>
            </a:r>
            <a:br>
              <a:rPr lang="en-MY" dirty="0"/>
            </a:b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317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It is a machine learning based approach where a cascade function is trained from a lot of positive and negative images. It is then used to detect objects in other images. </a:t>
            </a:r>
          </a:p>
          <a:p>
            <a:r>
              <a:rPr lang="en-MY" dirty="0"/>
              <a:t>Here we will work with face detection. Initially, the algorithm needs a lot of positive images (images of faces) and negative images (images without faces) to train the classifier. Then we need to extract features from it. For this, </a:t>
            </a:r>
            <a:r>
              <a:rPr lang="en-MY" dirty="0" err="1"/>
              <a:t>haar</a:t>
            </a:r>
            <a:r>
              <a:rPr lang="en-MY" dirty="0"/>
              <a:t> features shown in below image are used. They are just like our convolutional kernel. Each feature is a single value obtained by subtracting sum of pixels under white rectangle from sum of pixels under black rectangle.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09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7" y="48587"/>
            <a:ext cx="10904826" cy="678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1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MY" dirty="0"/>
              <a:t>Big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en-MY" dirty="0"/>
              <a:t>“Between the dawn of civilization and 2003, we only created five </a:t>
            </a:r>
            <a:r>
              <a:rPr lang="en-MY" dirty="0" err="1"/>
              <a:t>exabytes</a:t>
            </a:r>
            <a:r>
              <a:rPr lang="en-MY" dirty="0"/>
              <a:t> of information; now we’re creating that amount every two days.” Eric Schmidt, Google (and others)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822" y="3478530"/>
            <a:ext cx="9259908" cy="235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96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Normal (Gaussian) Distribution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4973" y="2342270"/>
            <a:ext cx="8637027" cy="4022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7565" y="2342270"/>
            <a:ext cx="29419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400" dirty="0"/>
              <a:t>symmetry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400" dirty="0"/>
              <a:t>central limit theorem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2400" dirty="0"/>
              <a:t>68-95-99.7% rule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9777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b="1" dirty="0"/>
              <a:t>Decision Trees Step by Step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27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Split Apples &amp; Mandarins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8972" y="1961975"/>
            <a:ext cx="8609428" cy="453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93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>
          <a:solidFill>
            <a:srgbClr val="008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1230</TotalTime>
  <Words>1818</Words>
  <Application>Microsoft Office PowerPoint</Application>
  <PresentationFormat>Widescreen</PresentationFormat>
  <Paragraphs>293</Paragraphs>
  <Slides>41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7" baseType="lpstr">
      <vt:lpstr>Arial</vt:lpstr>
      <vt:lpstr>Arial Narrow</vt:lpstr>
      <vt:lpstr>Calibri</vt:lpstr>
      <vt:lpstr>Cambria Math</vt:lpstr>
      <vt:lpstr>CMR10</vt:lpstr>
      <vt:lpstr>Corbel</vt:lpstr>
      <vt:lpstr>Monotype Sorts</vt:lpstr>
      <vt:lpstr>Times New Roman</vt:lpstr>
      <vt:lpstr>Tw Cen MT</vt:lpstr>
      <vt:lpstr>Tw Cen MT Condensed</vt:lpstr>
      <vt:lpstr>Wingdings</vt:lpstr>
      <vt:lpstr>Wingdings 2</vt:lpstr>
      <vt:lpstr>Wingdings 3</vt:lpstr>
      <vt:lpstr>Integral</vt:lpstr>
      <vt:lpstr>Module</vt:lpstr>
      <vt:lpstr>Equation</vt:lpstr>
      <vt:lpstr>Introduction to Data Science</vt:lpstr>
      <vt:lpstr>Quotes and Surveys on Data Science </vt:lpstr>
      <vt:lpstr>“Nate Silver won the election” – HBR</vt:lpstr>
      <vt:lpstr>Data Science</vt:lpstr>
      <vt:lpstr>PowerPoint Presentation</vt:lpstr>
      <vt:lpstr>Big Data</vt:lpstr>
      <vt:lpstr>Normal (Gaussian) Distribution</vt:lpstr>
      <vt:lpstr>Decision Trees Step by Step</vt:lpstr>
      <vt:lpstr>Split Apples &amp; Mandarins</vt:lpstr>
      <vt:lpstr>What Are The Features That Describe The Target?</vt:lpstr>
      <vt:lpstr>ENTROPY &amp; Information Gain</vt:lpstr>
      <vt:lpstr>Calculate entropy and Info Gain</vt:lpstr>
      <vt:lpstr>Which Feature Would Be Better to split?</vt:lpstr>
      <vt:lpstr>Model Training and Test</vt:lpstr>
      <vt:lpstr>CONFUSION MATRIX</vt:lpstr>
      <vt:lpstr>ROC CURVE</vt:lpstr>
      <vt:lpstr>How Can I Improve the Quality?</vt:lpstr>
      <vt:lpstr>Overfitting the model</vt:lpstr>
      <vt:lpstr>Decision Tree Vs Logistic Regression</vt:lpstr>
      <vt:lpstr>Trees Vs Cluster</vt:lpstr>
      <vt:lpstr>Clustering basics</vt:lpstr>
      <vt:lpstr>Big Data</vt:lpstr>
      <vt:lpstr>How Was Big Data Infrastructure Invented?</vt:lpstr>
      <vt:lpstr>PowerPoint Presentation</vt:lpstr>
      <vt:lpstr>Motivation: Google Example</vt:lpstr>
      <vt:lpstr>Cluster Architecture</vt:lpstr>
      <vt:lpstr>PowerPoint Presentation</vt:lpstr>
      <vt:lpstr>Large-scale Computing</vt:lpstr>
      <vt:lpstr>Distributed File System</vt:lpstr>
      <vt:lpstr>MAP reduce</vt:lpstr>
      <vt:lpstr>MapReduce: Word Counting</vt:lpstr>
      <vt:lpstr>Map-Reduce: In Parallel</vt:lpstr>
      <vt:lpstr>Overview of the execution of a MapReduce program</vt:lpstr>
      <vt:lpstr>PageRank:  The “Flow” Formulation</vt:lpstr>
      <vt:lpstr>Links as Votes</vt:lpstr>
      <vt:lpstr>Example: PageRank Scores</vt:lpstr>
      <vt:lpstr>Simple Recursive Formulation</vt:lpstr>
      <vt:lpstr>PageRank: The “Flow” Model</vt:lpstr>
      <vt:lpstr>Solving the Flow Equations</vt:lpstr>
      <vt:lpstr>Face Detection using Haar Cascades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dc:creator>Pradeep Singh Naulia</dc:creator>
  <cp:lastModifiedBy>Pradeep Singh Naulia</cp:lastModifiedBy>
  <cp:revision>33</cp:revision>
  <dcterms:created xsi:type="dcterms:W3CDTF">2017-02-23T04:43:42Z</dcterms:created>
  <dcterms:modified xsi:type="dcterms:W3CDTF">2017-02-24T01:16:32Z</dcterms:modified>
</cp:coreProperties>
</file>