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0"/>
  </p:notesMasterIdLst>
  <p:sldIdLst>
    <p:sldId id="513" r:id="rId2"/>
    <p:sldId id="730" r:id="rId3"/>
    <p:sldId id="747" r:id="rId4"/>
    <p:sldId id="763" r:id="rId5"/>
    <p:sldId id="851" r:id="rId6"/>
    <p:sldId id="735" r:id="rId7"/>
    <p:sldId id="736" r:id="rId8"/>
    <p:sldId id="745" r:id="rId9"/>
    <p:sldId id="777" r:id="rId10"/>
    <p:sldId id="758" r:id="rId11"/>
    <p:sldId id="760" r:id="rId12"/>
    <p:sldId id="759" r:id="rId13"/>
    <p:sldId id="628" r:id="rId14"/>
    <p:sldId id="833" r:id="rId15"/>
    <p:sldId id="852" r:id="rId16"/>
    <p:sldId id="853" r:id="rId17"/>
    <p:sldId id="854" r:id="rId18"/>
    <p:sldId id="831" r:id="rId19"/>
    <p:sldId id="832" r:id="rId20"/>
    <p:sldId id="855" r:id="rId21"/>
    <p:sldId id="856" r:id="rId22"/>
    <p:sldId id="857" r:id="rId23"/>
    <p:sldId id="859" r:id="rId24"/>
    <p:sldId id="858" r:id="rId25"/>
    <p:sldId id="860" r:id="rId26"/>
    <p:sldId id="876" r:id="rId27"/>
    <p:sldId id="861" r:id="rId28"/>
    <p:sldId id="877" r:id="rId29"/>
    <p:sldId id="875" r:id="rId30"/>
    <p:sldId id="878" r:id="rId31"/>
    <p:sldId id="862" r:id="rId32"/>
    <p:sldId id="863" r:id="rId33"/>
    <p:sldId id="864" r:id="rId34"/>
    <p:sldId id="865" r:id="rId35"/>
    <p:sldId id="790" r:id="rId36"/>
    <p:sldId id="866" r:id="rId37"/>
    <p:sldId id="867" r:id="rId38"/>
    <p:sldId id="868" r:id="rId39"/>
    <p:sldId id="879" r:id="rId40"/>
    <p:sldId id="870" r:id="rId41"/>
    <p:sldId id="869" r:id="rId42"/>
    <p:sldId id="871" r:id="rId43"/>
    <p:sldId id="872" r:id="rId44"/>
    <p:sldId id="874" r:id="rId45"/>
    <p:sldId id="873" r:id="rId46"/>
    <p:sldId id="771" r:id="rId47"/>
    <p:sldId id="630" r:id="rId48"/>
    <p:sldId id="291" r:id="rId49"/>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9" autoAdjust="0"/>
    <p:restoredTop sz="69183" autoAdjust="0"/>
  </p:normalViewPr>
  <p:slideViewPr>
    <p:cSldViewPr snapToGrid="0" showGuides="1">
      <p:cViewPr varScale="1">
        <p:scale>
          <a:sx n="80" d="100"/>
          <a:sy n="80" d="100"/>
        </p:scale>
        <p:origin x="1824" y="176"/>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11/5/19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Introduction to the Internet of Things v2.0</a:t>
            </a:r>
          </a:p>
          <a:p>
            <a:pPr>
              <a:buFontTx/>
              <a:buNone/>
            </a:pPr>
            <a:r>
              <a:rPr lang="en-US" sz="1200" b="0" dirty="0"/>
              <a:t>Chapter </a:t>
            </a:r>
            <a:r>
              <a:rPr lang="en-US" dirty="0"/>
              <a:t>2: Everything Becomes Programmable</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11</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Program</a:t>
            </a:r>
          </a:p>
          <a:p>
            <a:pPr>
              <a:buFontTx/>
              <a:buNone/>
            </a:pPr>
            <a:r>
              <a:rPr lang="en-US" b="0" dirty="0"/>
              <a:t>Introduction to the Internet of Things</a:t>
            </a:r>
          </a:p>
          <a:p>
            <a:pPr>
              <a:buFontTx/>
              <a:buNone/>
            </a:pPr>
            <a:r>
              <a:rPr lang="en-US" b="0" dirty="0"/>
              <a:t>Chapter 2: Everything Becomes Programmable</a:t>
            </a:r>
          </a:p>
          <a:p>
            <a:endParaRPr lang="en-GB" dirty="0"/>
          </a:p>
        </p:txBody>
      </p:sp>
    </p:spTree>
    <p:extLst>
      <p:ext uri="{BB962C8B-B14F-4D97-AF65-F5344CB8AC3E}">
        <p14:creationId xmlns:p14="http://schemas.microsoft.com/office/powerpoint/2010/main" val="1024752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2 – Everything Becomes Programmable</a:t>
            </a:r>
            <a:endParaRPr lang="en-GB" b="0" dirty="0"/>
          </a:p>
          <a:p>
            <a:pPr>
              <a:buFontTx/>
              <a:buNone/>
            </a:pPr>
            <a:r>
              <a:rPr lang="en-US" sz="1200" b="0" dirty="0"/>
              <a:t>2.1 – </a:t>
            </a:r>
            <a:r>
              <a:rPr lang="en-CA" dirty="0"/>
              <a:t>Apply Basic Programming to Support IoT Devices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2.1.1 – Basic Programming Concepts</a:t>
            </a:r>
          </a:p>
          <a:p>
            <a:pPr>
              <a:lnSpc>
                <a:spcPct val="80000"/>
              </a:lnSpc>
              <a:buFontTx/>
              <a:buNone/>
            </a:pPr>
            <a:r>
              <a:rPr lang="en-US" dirty="0">
                <a:latin typeface="Arial" charset="0"/>
              </a:rPr>
              <a:t>2.1.1.1</a:t>
            </a:r>
            <a:r>
              <a:rPr lang="en-US" baseline="0" dirty="0">
                <a:latin typeface="Arial" charset="0"/>
              </a:rPr>
              <a:t> – Follow the Flowchart</a:t>
            </a:r>
          </a:p>
          <a:p>
            <a:pPr>
              <a:lnSpc>
                <a:spcPct val="80000"/>
              </a:lnSpc>
              <a:buFontTx/>
              <a:buNone/>
            </a:pPr>
            <a:endParaRPr lang="en-US" dirty="0"/>
          </a:p>
        </p:txBody>
      </p:sp>
    </p:spTree>
    <p:extLst>
      <p:ext uri="{BB962C8B-B14F-4D97-AF65-F5344CB8AC3E}">
        <p14:creationId xmlns:p14="http://schemas.microsoft.com/office/powerpoint/2010/main" val="3525190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2.1.1 – Basic Programming Concepts</a:t>
            </a:r>
          </a:p>
          <a:p>
            <a:pPr>
              <a:lnSpc>
                <a:spcPct val="80000"/>
              </a:lnSpc>
              <a:buFontTx/>
              <a:buNone/>
            </a:pPr>
            <a:r>
              <a:rPr lang="en-US" dirty="0">
                <a:latin typeface="Arial" charset="0"/>
              </a:rPr>
              <a:t>2.1.1.2</a:t>
            </a:r>
            <a:r>
              <a:rPr lang="en-US" baseline="0" dirty="0">
                <a:latin typeface="Arial" charset="0"/>
              </a:rPr>
              <a:t> – Flowcharts</a:t>
            </a:r>
          </a:p>
          <a:p>
            <a:pPr>
              <a:lnSpc>
                <a:spcPct val="80000"/>
              </a:lnSpc>
              <a:buFontTx/>
              <a:buNone/>
            </a:pPr>
            <a:endParaRPr lang="en-US" dirty="0"/>
          </a:p>
        </p:txBody>
      </p:sp>
    </p:spTree>
    <p:extLst>
      <p:ext uri="{BB962C8B-B14F-4D97-AF65-F5344CB8AC3E}">
        <p14:creationId xmlns:p14="http://schemas.microsoft.com/office/powerpoint/2010/main" val="789832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2.1.1 – Basic Programming Concepts</a:t>
            </a:r>
          </a:p>
          <a:p>
            <a:pPr>
              <a:lnSpc>
                <a:spcPct val="80000"/>
              </a:lnSpc>
              <a:buFontTx/>
              <a:buNone/>
            </a:pPr>
            <a:r>
              <a:rPr lang="en-US" dirty="0">
                <a:latin typeface="Arial" charset="0"/>
              </a:rPr>
              <a:t>2.1.1.3</a:t>
            </a:r>
            <a:r>
              <a:rPr lang="en-US" baseline="0" dirty="0">
                <a:latin typeface="Arial" charset="0"/>
              </a:rPr>
              <a:t> – System Software, Application Software, and Computer Languages</a:t>
            </a:r>
          </a:p>
          <a:p>
            <a:pPr>
              <a:lnSpc>
                <a:spcPct val="80000"/>
              </a:lnSpc>
              <a:buFontTx/>
              <a:buNone/>
            </a:pPr>
            <a:endParaRPr lang="en-US" dirty="0"/>
          </a:p>
        </p:txBody>
      </p:sp>
    </p:spTree>
    <p:extLst>
      <p:ext uri="{BB962C8B-B14F-4D97-AF65-F5344CB8AC3E}">
        <p14:creationId xmlns:p14="http://schemas.microsoft.com/office/powerpoint/2010/main" val="3803614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2.1.1 – Basic Programming Concepts</a:t>
            </a:r>
          </a:p>
          <a:p>
            <a:pPr>
              <a:lnSpc>
                <a:spcPct val="80000"/>
              </a:lnSpc>
              <a:buFontTx/>
              <a:buNone/>
            </a:pPr>
            <a:r>
              <a:rPr lang="en-US" dirty="0">
                <a:latin typeface="Arial" charset="0"/>
              </a:rPr>
              <a:t>2.1.1.4</a:t>
            </a:r>
            <a:r>
              <a:rPr lang="en-US" baseline="0" dirty="0">
                <a:latin typeface="Arial" charset="0"/>
              </a:rPr>
              <a:t> – Programming Variables</a:t>
            </a:r>
          </a:p>
          <a:p>
            <a:pPr>
              <a:lnSpc>
                <a:spcPct val="80000"/>
              </a:lnSpc>
              <a:buFontTx/>
              <a:buNone/>
            </a:pPr>
            <a:endParaRPr lang="en-US" dirty="0"/>
          </a:p>
        </p:txBody>
      </p:sp>
    </p:spTree>
    <p:extLst>
      <p:ext uri="{BB962C8B-B14F-4D97-AF65-F5344CB8AC3E}">
        <p14:creationId xmlns:p14="http://schemas.microsoft.com/office/powerpoint/2010/main" val="1507983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2.1.1 – Basic Programming Concepts</a:t>
            </a:r>
          </a:p>
          <a:p>
            <a:pPr>
              <a:lnSpc>
                <a:spcPct val="80000"/>
              </a:lnSpc>
              <a:buFontTx/>
              <a:buNone/>
            </a:pPr>
            <a:r>
              <a:rPr lang="en-US" dirty="0">
                <a:latin typeface="Arial" charset="0"/>
              </a:rPr>
              <a:t>2.1.1.5</a:t>
            </a:r>
            <a:r>
              <a:rPr lang="en-US" baseline="0" dirty="0">
                <a:latin typeface="Arial" charset="0"/>
              </a:rPr>
              <a:t> – Basic Program Structures</a:t>
            </a:r>
          </a:p>
          <a:p>
            <a:pPr>
              <a:lnSpc>
                <a:spcPct val="80000"/>
              </a:lnSpc>
              <a:buFontTx/>
              <a:buNone/>
            </a:pPr>
            <a:r>
              <a:rPr lang="en-US" baseline="0" dirty="0">
                <a:latin typeface="Arial" charset="0"/>
              </a:rPr>
              <a:t>2.1.1.6 – Activity – Programming Language Concepts</a:t>
            </a:r>
          </a:p>
          <a:p>
            <a:pPr>
              <a:lnSpc>
                <a:spcPct val="80000"/>
              </a:lnSpc>
              <a:buFontTx/>
              <a:buNone/>
            </a:pPr>
            <a:r>
              <a:rPr lang="en-US" baseline="0" dirty="0">
                <a:latin typeface="Arial" charset="0"/>
              </a:rPr>
              <a:t>2.1.1.7 – Activity – Identify Programming Terms </a:t>
            </a:r>
          </a:p>
          <a:p>
            <a:pPr>
              <a:lnSpc>
                <a:spcPct val="80000"/>
              </a:lnSpc>
              <a:buFontTx/>
              <a:buNone/>
            </a:pPr>
            <a:endParaRPr lang="en-US" dirty="0"/>
          </a:p>
        </p:txBody>
      </p:sp>
    </p:spTree>
    <p:extLst>
      <p:ext uri="{BB962C8B-B14F-4D97-AF65-F5344CB8AC3E}">
        <p14:creationId xmlns:p14="http://schemas.microsoft.com/office/powerpoint/2010/main" val="1501953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2.1.1 – Basic Programming Concepts</a:t>
            </a:r>
          </a:p>
          <a:p>
            <a:pPr>
              <a:lnSpc>
                <a:spcPct val="80000"/>
              </a:lnSpc>
              <a:buFontTx/>
              <a:buNone/>
            </a:pPr>
            <a:r>
              <a:rPr lang="en-US" dirty="0">
                <a:latin typeface="Arial" charset="0"/>
              </a:rPr>
              <a:t>2.1.1.8</a:t>
            </a:r>
            <a:r>
              <a:rPr lang="en-US" baseline="0" dirty="0">
                <a:latin typeface="Arial" charset="0"/>
              </a:rPr>
              <a:t> – Lab – Create a Process Flowchart</a:t>
            </a:r>
          </a:p>
          <a:p>
            <a:pPr>
              <a:lnSpc>
                <a:spcPct val="80000"/>
              </a:lnSpc>
              <a:buFontTx/>
              <a:buNone/>
            </a:pPr>
            <a:r>
              <a:rPr lang="en-US" baseline="0" dirty="0">
                <a:latin typeface="Arial" charset="0"/>
              </a:rPr>
              <a:t>2.1.1.9 – Topic Assessment: Match the Flowchart Symbol to the Task</a:t>
            </a:r>
          </a:p>
          <a:p>
            <a:pPr>
              <a:lnSpc>
                <a:spcPct val="80000"/>
              </a:lnSpc>
              <a:buFontTx/>
              <a:buNone/>
            </a:pPr>
            <a:endParaRPr lang="en-US" dirty="0"/>
          </a:p>
        </p:txBody>
      </p:sp>
    </p:spTree>
    <p:extLst>
      <p:ext uri="{BB962C8B-B14F-4D97-AF65-F5344CB8AC3E}">
        <p14:creationId xmlns:p14="http://schemas.microsoft.com/office/powerpoint/2010/main" val="3763286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2.1.2 – Basic Programming Using </a:t>
            </a:r>
            <a:r>
              <a:rPr lang="en-US" dirty="0" err="1">
                <a:latin typeface="Arial" charset="0"/>
              </a:rPr>
              <a:t>Blockly</a:t>
            </a:r>
            <a:endParaRPr lang="en-US" dirty="0">
              <a:latin typeface="Arial" charset="0"/>
            </a:endParaRPr>
          </a:p>
          <a:p>
            <a:pPr>
              <a:lnSpc>
                <a:spcPct val="80000"/>
              </a:lnSpc>
              <a:buFontTx/>
              <a:buNone/>
            </a:pPr>
            <a:r>
              <a:rPr lang="en-US" dirty="0">
                <a:latin typeface="Arial" charset="0"/>
              </a:rPr>
              <a:t>2.1.2.1</a:t>
            </a:r>
            <a:r>
              <a:rPr lang="en-US" baseline="0" dirty="0">
                <a:latin typeface="Arial" charset="0"/>
              </a:rPr>
              <a:t> – What is </a:t>
            </a:r>
            <a:r>
              <a:rPr lang="en-US" baseline="0" dirty="0" err="1">
                <a:latin typeface="Arial" charset="0"/>
              </a:rPr>
              <a:t>Blockly</a:t>
            </a:r>
            <a:r>
              <a:rPr lang="en-US" baseline="0" dirty="0">
                <a:latin typeface="Arial" charset="0"/>
              </a:rPr>
              <a:t>?</a:t>
            </a:r>
          </a:p>
        </p:txBody>
      </p:sp>
    </p:spTree>
    <p:extLst>
      <p:ext uri="{BB962C8B-B14F-4D97-AF65-F5344CB8AC3E}">
        <p14:creationId xmlns:p14="http://schemas.microsoft.com/office/powerpoint/2010/main" val="574561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2.1.2 – Basic Programming Using </a:t>
            </a:r>
            <a:r>
              <a:rPr lang="en-US" dirty="0" err="1">
                <a:latin typeface="Arial" charset="0"/>
              </a:rPr>
              <a:t>Blockly</a:t>
            </a:r>
            <a:endParaRPr lang="en-US" dirty="0">
              <a:latin typeface="Arial" charset="0"/>
            </a:endParaRPr>
          </a:p>
          <a:p>
            <a:pPr>
              <a:lnSpc>
                <a:spcPct val="80000"/>
              </a:lnSpc>
              <a:buFontTx/>
              <a:buNone/>
            </a:pPr>
            <a:r>
              <a:rPr lang="en-US" dirty="0">
                <a:latin typeface="Arial" charset="0"/>
              </a:rPr>
              <a:t>2.1.2.2</a:t>
            </a:r>
            <a:r>
              <a:rPr lang="en-US" baseline="0" dirty="0">
                <a:latin typeface="Arial" charset="0"/>
              </a:rPr>
              <a:t> – </a:t>
            </a:r>
            <a:r>
              <a:rPr lang="en-US" baseline="0" dirty="0" err="1">
                <a:latin typeface="Arial" charset="0"/>
              </a:rPr>
              <a:t>Blockly</a:t>
            </a:r>
            <a:r>
              <a:rPr lang="en-US" baseline="0" dirty="0">
                <a:latin typeface="Arial" charset="0"/>
              </a:rPr>
              <a:t> Games</a:t>
            </a:r>
          </a:p>
        </p:txBody>
      </p:sp>
    </p:spTree>
    <p:extLst>
      <p:ext uri="{BB962C8B-B14F-4D97-AF65-F5344CB8AC3E}">
        <p14:creationId xmlns:p14="http://schemas.microsoft.com/office/powerpoint/2010/main" val="3755592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2.1.2 – Basic Programming Using </a:t>
            </a:r>
            <a:r>
              <a:rPr lang="en-US" dirty="0" err="1">
                <a:latin typeface="Arial" charset="0"/>
              </a:rPr>
              <a:t>Blockly</a:t>
            </a:r>
            <a:endParaRPr lang="en-US" dirty="0">
              <a:latin typeface="Arial" charset="0"/>
            </a:endParaRPr>
          </a:p>
          <a:p>
            <a:pPr>
              <a:lnSpc>
                <a:spcPct val="80000"/>
              </a:lnSpc>
              <a:buFontTx/>
              <a:buNone/>
            </a:pPr>
            <a:r>
              <a:rPr lang="en-US" dirty="0">
                <a:latin typeface="Arial" charset="0"/>
              </a:rPr>
              <a:t>2.1.2.3</a:t>
            </a:r>
            <a:r>
              <a:rPr lang="en-US" baseline="0" dirty="0">
                <a:latin typeface="Arial" charset="0"/>
              </a:rPr>
              <a:t> – Lab – Blinking an LED Using </a:t>
            </a:r>
            <a:r>
              <a:rPr lang="en-US" baseline="0" dirty="0" err="1">
                <a:latin typeface="Arial" charset="0"/>
              </a:rPr>
              <a:t>Blockly</a:t>
            </a:r>
            <a:endParaRPr lang="en-US" baseline="0" dirty="0">
              <a:latin typeface="Arial" charset="0"/>
            </a:endParaRPr>
          </a:p>
        </p:txBody>
      </p:sp>
    </p:spTree>
    <p:extLst>
      <p:ext uri="{BB962C8B-B14F-4D97-AF65-F5344CB8AC3E}">
        <p14:creationId xmlns:p14="http://schemas.microsoft.com/office/powerpoint/2010/main" val="1155715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2.1.3 – Programming with Python</a:t>
            </a:r>
          </a:p>
          <a:p>
            <a:pPr>
              <a:lnSpc>
                <a:spcPct val="80000"/>
              </a:lnSpc>
              <a:buFontTx/>
              <a:buNone/>
            </a:pPr>
            <a:r>
              <a:rPr lang="en-US" dirty="0">
                <a:latin typeface="Arial" charset="0"/>
              </a:rPr>
              <a:t>2.1.3.1</a:t>
            </a:r>
            <a:r>
              <a:rPr lang="en-US" baseline="0" dirty="0">
                <a:latin typeface="Arial" charset="0"/>
              </a:rPr>
              <a:t> – What is Python?</a:t>
            </a:r>
          </a:p>
        </p:txBody>
      </p:sp>
    </p:spTree>
    <p:extLst>
      <p:ext uri="{BB962C8B-B14F-4D97-AF65-F5344CB8AC3E}">
        <p14:creationId xmlns:p14="http://schemas.microsoft.com/office/powerpoint/2010/main" val="27249385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2.1.3 – Programming with Python</a:t>
            </a:r>
          </a:p>
          <a:p>
            <a:pPr>
              <a:lnSpc>
                <a:spcPct val="80000"/>
              </a:lnSpc>
              <a:buFontTx/>
              <a:buNone/>
            </a:pPr>
            <a:r>
              <a:rPr lang="en-US" dirty="0">
                <a:latin typeface="Arial" charset="0"/>
              </a:rPr>
              <a:t>2.1.3.2</a:t>
            </a:r>
            <a:r>
              <a:rPr lang="en-US" baseline="0" dirty="0">
                <a:latin typeface="Arial" charset="0"/>
              </a:rPr>
              <a:t> – The Python Interpreter</a:t>
            </a:r>
          </a:p>
        </p:txBody>
      </p:sp>
    </p:spTree>
    <p:extLst>
      <p:ext uri="{BB962C8B-B14F-4D97-AF65-F5344CB8AC3E}">
        <p14:creationId xmlns:p14="http://schemas.microsoft.com/office/powerpoint/2010/main" val="39746968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2.1.3 – Programming with Python</a:t>
            </a:r>
          </a:p>
          <a:p>
            <a:pPr>
              <a:lnSpc>
                <a:spcPct val="80000"/>
              </a:lnSpc>
              <a:buFontTx/>
              <a:buNone/>
            </a:pPr>
            <a:r>
              <a:rPr lang="en-US" dirty="0">
                <a:latin typeface="Arial" charset="0"/>
              </a:rPr>
              <a:t>2.1.3.2</a:t>
            </a:r>
            <a:r>
              <a:rPr lang="en-US" baseline="0" dirty="0">
                <a:latin typeface="Arial" charset="0"/>
              </a:rPr>
              <a:t> – The Python Interpreter (Cont.)</a:t>
            </a:r>
          </a:p>
        </p:txBody>
      </p:sp>
    </p:spTree>
    <p:extLst>
      <p:ext uri="{BB962C8B-B14F-4D97-AF65-F5344CB8AC3E}">
        <p14:creationId xmlns:p14="http://schemas.microsoft.com/office/powerpoint/2010/main" val="37036509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2.1.3 – Programming with Python</a:t>
            </a:r>
          </a:p>
          <a:p>
            <a:pPr>
              <a:lnSpc>
                <a:spcPct val="80000"/>
              </a:lnSpc>
              <a:buFontTx/>
              <a:buNone/>
            </a:pPr>
            <a:r>
              <a:rPr lang="en-US" dirty="0">
                <a:latin typeface="Arial" charset="0"/>
              </a:rPr>
              <a:t>2.1.3.3</a:t>
            </a:r>
            <a:r>
              <a:rPr lang="en-US" baseline="0" dirty="0">
                <a:latin typeface="Arial" charset="0"/>
              </a:rPr>
              <a:t> – Variables and Basic Statements in Python</a:t>
            </a:r>
          </a:p>
        </p:txBody>
      </p:sp>
    </p:spTree>
    <p:extLst>
      <p:ext uri="{BB962C8B-B14F-4D97-AF65-F5344CB8AC3E}">
        <p14:creationId xmlns:p14="http://schemas.microsoft.com/office/powerpoint/2010/main" val="22719378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2.1.3 – Programming with Python</a:t>
            </a:r>
          </a:p>
          <a:p>
            <a:pPr>
              <a:lnSpc>
                <a:spcPct val="80000"/>
              </a:lnSpc>
              <a:buFontTx/>
              <a:buNone/>
            </a:pPr>
            <a:r>
              <a:rPr lang="en-US" dirty="0">
                <a:latin typeface="Arial" charset="0"/>
              </a:rPr>
              <a:t>2.1.3.3</a:t>
            </a:r>
            <a:r>
              <a:rPr lang="en-US" baseline="0" dirty="0">
                <a:latin typeface="Arial" charset="0"/>
              </a:rPr>
              <a:t> – Variables and Basic Statements in Python</a:t>
            </a:r>
          </a:p>
        </p:txBody>
      </p:sp>
    </p:spTree>
    <p:extLst>
      <p:ext uri="{BB962C8B-B14F-4D97-AF65-F5344CB8AC3E}">
        <p14:creationId xmlns:p14="http://schemas.microsoft.com/office/powerpoint/2010/main" val="31631941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2.1.3 – Programming with Python</a:t>
            </a:r>
          </a:p>
          <a:p>
            <a:pPr>
              <a:lnSpc>
                <a:spcPct val="80000"/>
              </a:lnSpc>
              <a:buFontTx/>
              <a:buNone/>
            </a:pPr>
            <a:r>
              <a:rPr lang="en-US" dirty="0">
                <a:latin typeface="Arial" charset="0"/>
              </a:rPr>
              <a:t>2.1.3.4</a:t>
            </a:r>
            <a:r>
              <a:rPr lang="en-US" baseline="0" dirty="0">
                <a:latin typeface="Arial" charset="0"/>
              </a:rPr>
              <a:t> – Useful Functions and Data Types in Python</a:t>
            </a:r>
          </a:p>
        </p:txBody>
      </p:sp>
    </p:spTree>
    <p:extLst>
      <p:ext uri="{BB962C8B-B14F-4D97-AF65-F5344CB8AC3E}">
        <p14:creationId xmlns:p14="http://schemas.microsoft.com/office/powerpoint/2010/main" val="15060397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2.1.3 – Programming with Python</a:t>
            </a:r>
          </a:p>
          <a:p>
            <a:pPr>
              <a:lnSpc>
                <a:spcPct val="80000"/>
              </a:lnSpc>
              <a:buFontTx/>
              <a:buNone/>
            </a:pPr>
            <a:r>
              <a:rPr lang="en-US" dirty="0">
                <a:latin typeface="Arial" charset="0"/>
              </a:rPr>
              <a:t>2.1.3.4</a:t>
            </a:r>
            <a:r>
              <a:rPr lang="en-US" baseline="0" dirty="0">
                <a:latin typeface="Arial" charset="0"/>
              </a:rPr>
              <a:t> – Useful Functions and Data Types in Python</a:t>
            </a:r>
          </a:p>
        </p:txBody>
      </p:sp>
    </p:spTree>
    <p:extLst>
      <p:ext uri="{BB962C8B-B14F-4D97-AF65-F5344CB8AC3E}">
        <p14:creationId xmlns:p14="http://schemas.microsoft.com/office/powerpoint/2010/main" val="1963527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2.1.3 – Programming with Python</a:t>
            </a:r>
          </a:p>
          <a:p>
            <a:pPr>
              <a:lnSpc>
                <a:spcPct val="80000"/>
              </a:lnSpc>
              <a:buFontTx/>
              <a:buNone/>
            </a:pPr>
            <a:r>
              <a:rPr lang="en-US" dirty="0">
                <a:latin typeface="Arial" charset="0"/>
              </a:rPr>
              <a:t>2.1.3.4</a:t>
            </a:r>
            <a:r>
              <a:rPr lang="en-US" baseline="0" dirty="0">
                <a:latin typeface="Arial" charset="0"/>
              </a:rPr>
              <a:t> – Useful Functions and Data Types in Python</a:t>
            </a:r>
          </a:p>
        </p:txBody>
      </p:sp>
    </p:spTree>
    <p:extLst>
      <p:ext uri="{BB962C8B-B14F-4D97-AF65-F5344CB8AC3E}">
        <p14:creationId xmlns:p14="http://schemas.microsoft.com/office/powerpoint/2010/main" val="16404553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2.1.3 – Programming with Python</a:t>
            </a:r>
          </a:p>
          <a:p>
            <a:pPr>
              <a:lnSpc>
                <a:spcPct val="80000"/>
              </a:lnSpc>
              <a:buFontTx/>
              <a:buNone/>
            </a:pPr>
            <a:r>
              <a:rPr lang="en-US" dirty="0">
                <a:latin typeface="Arial" charset="0"/>
              </a:rPr>
              <a:t>2.1.3.4</a:t>
            </a:r>
            <a:r>
              <a:rPr lang="en-US" baseline="0" dirty="0">
                <a:latin typeface="Arial" charset="0"/>
              </a:rPr>
              <a:t> – Useful Functions and Data Types in Python</a:t>
            </a:r>
          </a:p>
        </p:txBody>
      </p:sp>
    </p:spTree>
    <p:extLst>
      <p:ext uri="{BB962C8B-B14F-4D97-AF65-F5344CB8AC3E}">
        <p14:creationId xmlns:p14="http://schemas.microsoft.com/office/powerpoint/2010/main" val="1506754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Introduction to the Internet of Things</a:t>
            </a:r>
          </a:p>
          <a:p>
            <a:pPr>
              <a:buFontTx/>
              <a:buNone/>
            </a:pPr>
            <a:r>
              <a:rPr lang="en-US" sz="1200" b="0" dirty="0"/>
              <a:t>Chapter 2</a:t>
            </a:r>
            <a:r>
              <a:rPr lang="en-US" dirty="0"/>
              <a:t>: Everything Becomes Programmable</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41503246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2.1.3 – Programming with Python</a:t>
            </a:r>
          </a:p>
          <a:p>
            <a:pPr>
              <a:lnSpc>
                <a:spcPct val="80000"/>
              </a:lnSpc>
              <a:buFontTx/>
              <a:buNone/>
            </a:pPr>
            <a:r>
              <a:rPr lang="en-US" dirty="0">
                <a:latin typeface="Arial" charset="0"/>
              </a:rPr>
              <a:t>2.1.3.5</a:t>
            </a:r>
            <a:r>
              <a:rPr lang="en-US" baseline="0" dirty="0">
                <a:latin typeface="Arial" charset="0"/>
              </a:rPr>
              <a:t> – Programming Structures in Python</a:t>
            </a:r>
          </a:p>
        </p:txBody>
      </p:sp>
    </p:spTree>
    <p:extLst>
      <p:ext uri="{BB962C8B-B14F-4D97-AF65-F5344CB8AC3E}">
        <p14:creationId xmlns:p14="http://schemas.microsoft.com/office/powerpoint/2010/main" val="33853013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2.1.3 – Programming with Python</a:t>
            </a:r>
          </a:p>
          <a:p>
            <a:pPr>
              <a:lnSpc>
                <a:spcPct val="80000"/>
              </a:lnSpc>
              <a:buFontTx/>
              <a:buNone/>
            </a:pPr>
            <a:r>
              <a:rPr lang="en-US" dirty="0">
                <a:latin typeface="Arial" charset="0"/>
              </a:rPr>
              <a:t>2.1.3.6</a:t>
            </a:r>
            <a:r>
              <a:rPr lang="en-US" baseline="0" dirty="0">
                <a:latin typeface="Arial" charset="0"/>
              </a:rPr>
              <a:t> – Lab – Setting Up a Virtualized Server Environment</a:t>
            </a:r>
          </a:p>
        </p:txBody>
      </p:sp>
    </p:spTree>
    <p:extLst>
      <p:ext uri="{BB962C8B-B14F-4D97-AF65-F5344CB8AC3E}">
        <p14:creationId xmlns:p14="http://schemas.microsoft.com/office/powerpoint/2010/main" val="31596149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2.1.3 – Programming with Python</a:t>
            </a:r>
          </a:p>
          <a:p>
            <a:pPr>
              <a:lnSpc>
                <a:spcPct val="80000"/>
              </a:lnSpc>
              <a:buFontTx/>
              <a:buNone/>
            </a:pPr>
            <a:r>
              <a:rPr lang="en-US" dirty="0">
                <a:latin typeface="Arial" charset="0"/>
              </a:rPr>
              <a:t>2.1.3.7</a:t>
            </a:r>
            <a:r>
              <a:rPr lang="en-US" baseline="0" dirty="0">
                <a:latin typeface="Arial" charset="0"/>
              </a:rPr>
              <a:t> – Lab – Basic Python Programming</a:t>
            </a:r>
          </a:p>
        </p:txBody>
      </p:sp>
    </p:spTree>
    <p:extLst>
      <p:ext uri="{BB962C8B-B14F-4D97-AF65-F5344CB8AC3E}">
        <p14:creationId xmlns:p14="http://schemas.microsoft.com/office/powerpoint/2010/main" val="36040195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2.1.3 – Programming with Python</a:t>
            </a:r>
          </a:p>
          <a:p>
            <a:pPr>
              <a:lnSpc>
                <a:spcPct val="80000"/>
              </a:lnSpc>
              <a:buFontTx/>
              <a:buNone/>
            </a:pPr>
            <a:r>
              <a:rPr lang="en-US" dirty="0">
                <a:latin typeface="Arial" charset="0"/>
              </a:rPr>
              <a:t>2.1.3.8</a:t>
            </a:r>
            <a:r>
              <a:rPr lang="en-US" baseline="0" dirty="0">
                <a:latin typeface="Arial" charset="0"/>
              </a:rPr>
              <a:t> – Lab – Create a Sample Game with Python</a:t>
            </a:r>
          </a:p>
        </p:txBody>
      </p:sp>
    </p:spTree>
    <p:extLst>
      <p:ext uri="{BB962C8B-B14F-4D97-AF65-F5344CB8AC3E}">
        <p14:creationId xmlns:p14="http://schemas.microsoft.com/office/powerpoint/2010/main" val="18801660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2 – Everything Becomes Programmable</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2.2 – Prototyping Your Idea</a:t>
            </a:r>
          </a:p>
        </p:txBody>
      </p:sp>
      <p:sp>
        <p:nvSpPr>
          <p:cNvPr id="4" name="Slide Number Placeholder 3"/>
          <p:cNvSpPr>
            <a:spLocks noGrp="1"/>
          </p:cNvSpPr>
          <p:nvPr>
            <p:ph type="sldNum" sz="quarter" idx="10"/>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2533070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2.2 – Prototyping Your Idea</a:t>
            </a:r>
          </a:p>
          <a:p>
            <a:pPr>
              <a:lnSpc>
                <a:spcPct val="80000"/>
              </a:lnSpc>
              <a:buFontTx/>
              <a:buNone/>
            </a:pPr>
            <a:r>
              <a:rPr lang="en-US" dirty="0">
                <a:latin typeface="Arial" charset="0"/>
              </a:rPr>
              <a:t>2.2.1 – What is Prototyping?</a:t>
            </a:r>
          </a:p>
          <a:p>
            <a:pPr>
              <a:lnSpc>
                <a:spcPct val="80000"/>
              </a:lnSpc>
              <a:buFontTx/>
              <a:buNone/>
            </a:pPr>
            <a:r>
              <a:rPr lang="en-US" dirty="0">
                <a:latin typeface="Arial" charset="0"/>
              </a:rPr>
              <a:t>2.2.1.1</a:t>
            </a:r>
            <a:r>
              <a:rPr lang="en-US" baseline="0" dirty="0">
                <a:latin typeface="Arial" charset="0"/>
              </a:rPr>
              <a:t> – Defining Prototyping</a:t>
            </a:r>
          </a:p>
        </p:txBody>
      </p:sp>
    </p:spTree>
    <p:extLst>
      <p:ext uri="{BB962C8B-B14F-4D97-AF65-F5344CB8AC3E}">
        <p14:creationId xmlns:p14="http://schemas.microsoft.com/office/powerpoint/2010/main" val="28758149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2.2 – Prototyping Your Idea</a:t>
            </a:r>
          </a:p>
          <a:p>
            <a:pPr>
              <a:lnSpc>
                <a:spcPct val="80000"/>
              </a:lnSpc>
              <a:buFontTx/>
              <a:buNone/>
            </a:pPr>
            <a:r>
              <a:rPr lang="en-US" dirty="0">
                <a:latin typeface="Arial" charset="0"/>
              </a:rPr>
              <a:t>2.2.1 – What is Prototyping?</a:t>
            </a:r>
          </a:p>
          <a:p>
            <a:pPr>
              <a:lnSpc>
                <a:spcPct val="80000"/>
              </a:lnSpc>
              <a:buFontTx/>
              <a:buNone/>
            </a:pPr>
            <a:r>
              <a:rPr lang="en-US" dirty="0">
                <a:latin typeface="Arial" charset="0"/>
              </a:rPr>
              <a:t>2.2.1.2</a:t>
            </a:r>
            <a:r>
              <a:rPr lang="en-US" baseline="0" dirty="0">
                <a:latin typeface="Arial" charset="0"/>
              </a:rPr>
              <a:t> – How to Prototype</a:t>
            </a:r>
          </a:p>
        </p:txBody>
      </p:sp>
    </p:spTree>
    <p:extLst>
      <p:ext uri="{BB962C8B-B14F-4D97-AF65-F5344CB8AC3E}">
        <p14:creationId xmlns:p14="http://schemas.microsoft.com/office/powerpoint/2010/main" val="20059442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2.2 – Prototyping Your Idea</a:t>
            </a:r>
          </a:p>
          <a:p>
            <a:pPr>
              <a:lnSpc>
                <a:spcPct val="80000"/>
              </a:lnSpc>
              <a:buFontTx/>
              <a:buNone/>
            </a:pPr>
            <a:r>
              <a:rPr lang="en-US" dirty="0">
                <a:latin typeface="Arial" charset="0"/>
              </a:rPr>
              <a:t>2.2.2 – Prototyping Resources</a:t>
            </a:r>
          </a:p>
          <a:p>
            <a:pPr>
              <a:lnSpc>
                <a:spcPct val="80000"/>
              </a:lnSpc>
              <a:buFontTx/>
              <a:buNone/>
            </a:pPr>
            <a:r>
              <a:rPr lang="en-US" dirty="0">
                <a:latin typeface="Arial" charset="0"/>
              </a:rPr>
              <a:t>2.2.2.1</a:t>
            </a:r>
            <a:r>
              <a:rPr lang="en-US" baseline="0" dirty="0">
                <a:latin typeface="Arial" charset="0"/>
              </a:rPr>
              <a:t> – Physical Materials</a:t>
            </a:r>
          </a:p>
        </p:txBody>
      </p:sp>
    </p:spTree>
    <p:extLst>
      <p:ext uri="{BB962C8B-B14F-4D97-AF65-F5344CB8AC3E}">
        <p14:creationId xmlns:p14="http://schemas.microsoft.com/office/powerpoint/2010/main" val="22225351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2.2 – Prototyping Your Idea</a:t>
            </a:r>
          </a:p>
          <a:p>
            <a:pPr>
              <a:lnSpc>
                <a:spcPct val="80000"/>
              </a:lnSpc>
              <a:buFontTx/>
              <a:buNone/>
            </a:pPr>
            <a:r>
              <a:rPr lang="en-US" dirty="0">
                <a:latin typeface="Arial" charset="0"/>
              </a:rPr>
              <a:t>2.2.2 – Prototyping Resources</a:t>
            </a:r>
          </a:p>
          <a:p>
            <a:pPr>
              <a:lnSpc>
                <a:spcPct val="80000"/>
              </a:lnSpc>
              <a:buFontTx/>
              <a:buNone/>
            </a:pPr>
            <a:r>
              <a:rPr lang="en-US" dirty="0">
                <a:latin typeface="Arial" charset="0"/>
              </a:rPr>
              <a:t>2.2.2.2</a:t>
            </a:r>
            <a:r>
              <a:rPr lang="en-US" baseline="0" dirty="0">
                <a:latin typeface="Arial" charset="0"/>
              </a:rPr>
              <a:t> – Electronic Toolkits</a:t>
            </a:r>
          </a:p>
        </p:txBody>
      </p:sp>
    </p:spTree>
    <p:extLst>
      <p:ext uri="{BB962C8B-B14F-4D97-AF65-F5344CB8AC3E}">
        <p14:creationId xmlns:p14="http://schemas.microsoft.com/office/powerpoint/2010/main" val="16373865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2.2 – Prototyping Your Idea</a:t>
            </a:r>
          </a:p>
          <a:p>
            <a:pPr>
              <a:lnSpc>
                <a:spcPct val="80000"/>
              </a:lnSpc>
              <a:buFontTx/>
              <a:buNone/>
            </a:pPr>
            <a:r>
              <a:rPr lang="en-US" dirty="0">
                <a:latin typeface="Arial" charset="0"/>
              </a:rPr>
              <a:t>2.2.2 – Prototyping Resources</a:t>
            </a:r>
          </a:p>
          <a:p>
            <a:pPr>
              <a:lnSpc>
                <a:spcPct val="80000"/>
              </a:lnSpc>
              <a:buFontTx/>
              <a:buNone/>
            </a:pPr>
            <a:r>
              <a:rPr lang="en-US" dirty="0">
                <a:latin typeface="Arial" charset="0"/>
              </a:rPr>
              <a:t>2.2.2.3</a:t>
            </a:r>
            <a:r>
              <a:rPr lang="en-US" baseline="0" dirty="0">
                <a:latin typeface="Arial" charset="0"/>
              </a:rPr>
              <a:t> – Programming Resources</a:t>
            </a:r>
          </a:p>
        </p:txBody>
      </p:sp>
    </p:spTree>
    <p:extLst>
      <p:ext uri="{BB962C8B-B14F-4D97-AF65-F5344CB8AC3E}">
        <p14:creationId xmlns:p14="http://schemas.microsoft.com/office/powerpoint/2010/main" val="2759292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2.2 – Prototyping Your Idea</a:t>
            </a:r>
          </a:p>
          <a:p>
            <a:pPr>
              <a:lnSpc>
                <a:spcPct val="80000"/>
              </a:lnSpc>
              <a:buFontTx/>
              <a:buNone/>
            </a:pPr>
            <a:r>
              <a:rPr lang="en-US" dirty="0">
                <a:latin typeface="Arial" charset="0"/>
              </a:rPr>
              <a:t>2.2.2 – Prototyping Resources</a:t>
            </a:r>
          </a:p>
          <a:p>
            <a:pPr>
              <a:lnSpc>
                <a:spcPct val="80000"/>
              </a:lnSpc>
              <a:buFontTx/>
              <a:buNone/>
            </a:pPr>
            <a:r>
              <a:rPr lang="en-US" dirty="0">
                <a:latin typeface="Arial" charset="0"/>
              </a:rPr>
              <a:t>2.2.2.4</a:t>
            </a:r>
            <a:r>
              <a:rPr lang="en-US" baseline="0" dirty="0">
                <a:latin typeface="Arial" charset="0"/>
              </a:rPr>
              <a:t> – Community Inventor and Entrepreneurship Workshops</a:t>
            </a:r>
          </a:p>
        </p:txBody>
      </p:sp>
    </p:spTree>
    <p:extLst>
      <p:ext uri="{BB962C8B-B14F-4D97-AF65-F5344CB8AC3E}">
        <p14:creationId xmlns:p14="http://schemas.microsoft.com/office/powerpoint/2010/main" val="9352192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2.2 – Prototyping Your Idea</a:t>
            </a:r>
          </a:p>
          <a:p>
            <a:pPr>
              <a:lnSpc>
                <a:spcPct val="80000"/>
              </a:lnSpc>
              <a:buFontTx/>
              <a:buNone/>
            </a:pPr>
            <a:r>
              <a:rPr lang="en-US" dirty="0">
                <a:latin typeface="Arial" charset="0"/>
              </a:rPr>
              <a:t>2.2.2 – Prototyping Resources</a:t>
            </a:r>
          </a:p>
          <a:p>
            <a:pPr>
              <a:lnSpc>
                <a:spcPct val="80000"/>
              </a:lnSpc>
              <a:buFontTx/>
              <a:buNone/>
            </a:pPr>
            <a:r>
              <a:rPr lang="en-US" dirty="0">
                <a:latin typeface="Arial" charset="0"/>
              </a:rPr>
              <a:t>2.2.2.5</a:t>
            </a:r>
            <a:r>
              <a:rPr lang="en-US" baseline="0" dirty="0">
                <a:latin typeface="Arial" charset="0"/>
              </a:rPr>
              <a:t> – Optional Lab – Setting up PL-App with the Raspberry Pi</a:t>
            </a:r>
          </a:p>
        </p:txBody>
      </p:sp>
    </p:spTree>
    <p:extLst>
      <p:ext uri="{BB962C8B-B14F-4D97-AF65-F5344CB8AC3E}">
        <p14:creationId xmlns:p14="http://schemas.microsoft.com/office/powerpoint/2010/main" val="14578781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2.2 – Prototyping Your Idea</a:t>
            </a:r>
          </a:p>
          <a:p>
            <a:pPr>
              <a:lnSpc>
                <a:spcPct val="80000"/>
              </a:lnSpc>
              <a:buFontTx/>
              <a:buNone/>
            </a:pPr>
            <a:r>
              <a:rPr lang="en-US" dirty="0">
                <a:latin typeface="Arial" charset="0"/>
              </a:rPr>
              <a:t>2.2.2 – Prototyping Resources</a:t>
            </a:r>
          </a:p>
          <a:p>
            <a:pPr>
              <a:lnSpc>
                <a:spcPct val="80000"/>
              </a:lnSpc>
              <a:buFontTx/>
              <a:buNone/>
            </a:pPr>
            <a:r>
              <a:rPr lang="en-US" dirty="0">
                <a:latin typeface="Arial" charset="0"/>
              </a:rPr>
              <a:t>2.2.2.6</a:t>
            </a:r>
            <a:r>
              <a:rPr lang="en-US" baseline="0" dirty="0">
                <a:latin typeface="Arial" charset="0"/>
              </a:rPr>
              <a:t> – Optional Lab – Using a PL-App Notebook</a:t>
            </a:r>
          </a:p>
        </p:txBody>
      </p:sp>
    </p:spTree>
    <p:extLst>
      <p:ext uri="{BB962C8B-B14F-4D97-AF65-F5344CB8AC3E}">
        <p14:creationId xmlns:p14="http://schemas.microsoft.com/office/powerpoint/2010/main" val="41889793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2.2 – Prototyping Your Idea</a:t>
            </a:r>
          </a:p>
          <a:p>
            <a:pPr>
              <a:lnSpc>
                <a:spcPct val="80000"/>
              </a:lnSpc>
              <a:buFontTx/>
              <a:buNone/>
            </a:pPr>
            <a:r>
              <a:rPr lang="en-US" dirty="0">
                <a:latin typeface="Arial" charset="0"/>
              </a:rPr>
              <a:t>2.2.2 – Prototyping Resources</a:t>
            </a:r>
          </a:p>
          <a:p>
            <a:pPr>
              <a:lnSpc>
                <a:spcPct val="80000"/>
              </a:lnSpc>
              <a:buFontTx/>
              <a:buNone/>
            </a:pPr>
            <a:r>
              <a:rPr lang="en-US" dirty="0">
                <a:latin typeface="Arial" charset="0"/>
              </a:rPr>
              <a:t>2.2.2.7</a:t>
            </a:r>
            <a:r>
              <a:rPr lang="en-US" baseline="0" dirty="0">
                <a:latin typeface="Arial" charset="0"/>
              </a:rPr>
              <a:t> – Optional Lab – Blinking an LED using Raspberry Pi and PL-App</a:t>
            </a:r>
          </a:p>
        </p:txBody>
      </p:sp>
    </p:spTree>
    <p:extLst>
      <p:ext uri="{BB962C8B-B14F-4D97-AF65-F5344CB8AC3E}">
        <p14:creationId xmlns:p14="http://schemas.microsoft.com/office/powerpoint/2010/main" val="35595022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2.2 – Prototyping Your Idea</a:t>
            </a:r>
          </a:p>
          <a:p>
            <a:pPr>
              <a:lnSpc>
                <a:spcPct val="80000"/>
              </a:lnSpc>
              <a:buFontTx/>
              <a:buNone/>
            </a:pPr>
            <a:r>
              <a:rPr lang="en-US" dirty="0">
                <a:latin typeface="Arial" charset="0"/>
              </a:rPr>
              <a:t>2.2.2 – Prototyping Resources</a:t>
            </a:r>
          </a:p>
          <a:p>
            <a:pPr>
              <a:lnSpc>
                <a:spcPct val="80000"/>
              </a:lnSpc>
              <a:buFontTx/>
              <a:buNone/>
            </a:pPr>
            <a:r>
              <a:rPr lang="en-US" dirty="0">
                <a:latin typeface="Arial" charset="0"/>
              </a:rPr>
              <a:t>2.2.2.8</a:t>
            </a:r>
            <a:r>
              <a:rPr lang="en-US" baseline="0" dirty="0">
                <a:latin typeface="Arial" charset="0"/>
              </a:rPr>
              <a:t> – Optional Lab – Introduction to Arduino</a:t>
            </a:r>
          </a:p>
        </p:txBody>
      </p:sp>
    </p:spTree>
    <p:extLst>
      <p:ext uri="{BB962C8B-B14F-4D97-AF65-F5344CB8AC3E}">
        <p14:creationId xmlns:p14="http://schemas.microsoft.com/office/powerpoint/2010/main" val="39489211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2 – Everything Becomes Programmable</a:t>
            </a:r>
          </a:p>
          <a:p>
            <a:pPr>
              <a:buFontTx/>
              <a:buNone/>
            </a:pPr>
            <a:r>
              <a:rPr lang="en-US" sz="1200" b="0" dirty="0"/>
              <a:t>2.3 - Summary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764100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2 – Everything Becomes Programmable</a:t>
            </a:r>
            <a:endParaRPr lang="en-GB" b="0" dirty="0"/>
          </a:p>
          <a:p>
            <a:r>
              <a:rPr lang="en-US" dirty="0"/>
              <a:t>2.3 – Summary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423782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714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422613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560579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8</a:t>
            </a:fld>
            <a:endParaRPr lang="en-US" sz="800" b="0" dirty="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4291573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Introduction to the Internet of Things</a:t>
            </a:r>
          </a:p>
          <a:p>
            <a:pPr>
              <a:buFontTx/>
              <a:buNone/>
            </a:pPr>
            <a:r>
              <a:rPr lang="en-US" b="0" dirty="0"/>
              <a:t>Chapter 2: Everything Becomes Programmable</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149680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13.xml"/><Relationship Id="rId5" Type="http://schemas.openxmlformats.org/officeDocument/2006/relationships/image" Target="../media/image33.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hyperlink" Target="http://ocw.mit.edu/courses/intro-programming" TargetMode="External"/><Relationship Id="rId2" Type="http://schemas.openxmlformats.org/officeDocument/2006/relationships/notesSlide" Target="../notesSlides/notesSlide39.xml"/><Relationship Id="rId1" Type="http://schemas.openxmlformats.org/officeDocument/2006/relationships/slideLayout" Target="../slideLayouts/slideLayout13.xml"/><Relationship Id="rId6" Type="http://schemas.openxmlformats.org/officeDocument/2006/relationships/image" Target="../media/image41.png"/><Relationship Id="rId5" Type="http://schemas.openxmlformats.org/officeDocument/2006/relationships/hyperlink" Target="http://www.codeacademy.com/" TargetMode="External"/><Relationship Id="rId4" Type="http://schemas.openxmlformats.org/officeDocument/2006/relationships/hyperlink" Target="https://www.khanacademy.org/computing/cs"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www.quirky.com/how-it-works" TargetMode="External"/><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blockly-games.appspot.com/"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www.netacad.com/group/communities/community-home"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Vịnh Nguyễn</a:t>
            </a:r>
          </a:p>
        </p:txBody>
      </p:sp>
      <p:sp>
        <p:nvSpPr>
          <p:cNvPr id="6" name="Title 5"/>
          <p:cNvSpPr>
            <a:spLocks noGrp="1"/>
          </p:cNvSpPr>
          <p:nvPr>
            <p:ph type="ctrTitle"/>
          </p:nvPr>
        </p:nvSpPr>
        <p:spPr/>
        <p:txBody>
          <a:bodyPr/>
          <a:lstStyle/>
          <a:p>
            <a:r>
              <a:rPr lang="en-US" dirty="0"/>
              <a:t>Chapter 2: Everything Becomes Programmable</a:t>
            </a:r>
          </a:p>
        </p:txBody>
      </p:sp>
      <p:sp>
        <p:nvSpPr>
          <p:cNvPr id="7" name="Subtitle 6"/>
          <p:cNvSpPr>
            <a:spLocks noGrp="1"/>
          </p:cNvSpPr>
          <p:nvPr>
            <p:ph type="subTitle" idx="1"/>
          </p:nvPr>
        </p:nvSpPr>
        <p:spPr>
          <a:xfrm>
            <a:off x="469496" y="3809526"/>
            <a:ext cx="4008114" cy="902174"/>
          </a:xfrm>
        </p:spPr>
        <p:txBody>
          <a:bodyPr/>
          <a:lstStyle/>
          <a:p>
            <a:r>
              <a:rPr lang="en-US" dirty="0"/>
              <a:t>Introduction to the Internet of Things v2.0</a:t>
            </a:r>
          </a:p>
          <a:p>
            <a:endParaRPr lang="en-US" dirty="0"/>
          </a:p>
        </p:txBody>
      </p:sp>
    </p:spTree>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Chapter 2: Everything Becomes Programmable</a:t>
            </a:r>
            <a:endParaRPr lang="en-GB" dirty="0"/>
          </a:p>
        </p:txBody>
      </p:sp>
      <p:sp>
        <p:nvSpPr>
          <p:cNvPr id="7" name="Subtitle 6"/>
          <p:cNvSpPr>
            <a:spLocks noGrp="1"/>
          </p:cNvSpPr>
          <p:nvPr>
            <p:ph type="subTitle" idx="1"/>
          </p:nvPr>
        </p:nvSpPr>
        <p:spPr>
          <a:xfrm>
            <a:off x="469496" y="3809526"/>
            <a:ext cx="2996515" cy="902174"/>
          </a:xfrm>
        </p:spPr>
        <p:txBody>
          <a:bodyPr/>
          <a:lstStyle/>
          <a:p>
            <a:endParaRPr lang="en-US" dirty="0"/>
          </a:p>
          <a:p>
            <a:r>
              <a:rPr lang="en-US" dirty="0"/>
              <a:t>Introduction to the Internet of Things v2.0</a:t>
            </a:r>
          </a:p>
          <a:p>
            <a:endParaRPr lang="en-US" dirty="0"/>
          </a:p>
        </p:txBody>
      </p:sp>
    </p:spTree>
    <p:extLst>
      <p:ext uri="{BB962C8B-B14F-4D97-AF65-F5344CB8AC3E}">
        <p14:creationId xmlns:p14="http://schemas.microsoft.com/office/powerpoint/2010/main" val="178293801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4"/>
          <p:cNvSpPr>
            <a:spLocks noGrp="1" noChangeArrowheads="1"/>
          </p:cNvSpPr>
          <p:nvPr>
            <p:ph idx="1"/>
          </p:nvPr>
        </p:nvSpPr>
        <p:spPr/>
        <p:txBody>
          <a:bodyPr/>
          <a:lstStyle/>
          <a:p>
            <a:r>
              <a:rPr lang="en-CA" dirty="0"/>
              <a:t>2.1 Apply Basic Programming to Support IoT Devices</a:t>
            </a:r>
          </a:p>
          <a:p>
            <a:pPr lvl="1"/>
            <a:r>
              <a:rPr lang="en-US" dirty="0"/>
              <a:t>Use Python to create programs that accept user input and read and write to external files.</a:t>
            </a:r>
          </a:p>
          <a:p>
            <a:pPr marL="685006" lvl="4" indent="-214313">
              <a:buFont typeface="Arial" panose="020B0604020202020204" pitchFamily="34" charset="0"/>
              <a:buChar char="•"/>
            </a:pPr>
            <a:r>
              <a:rPr lang="en-US" dirty="0">
                <a:solidFill>
                  <a:srgbClr val="000000"/>
                </a:solidFill>
              </a:rPr>
              <a:t>Describe basic programming variables and fundamentals.</a:t>
            </a:r>
          </a:p>
          <a:p>
            <a:pPr marL="685006" lvl="4" indent="-214313">
              <a:buFont typeface="Arial" panose="020B0604020202020204" pitchFamily="34" charset="0"/>
              <a:buChar char="•"/>
            </a:pPr>
            <a:r>
              <a:rPr lang="en-US" dirty="0">
                <a:solidFill>
                  <a:srgbClr val="000000"/>
                </a:solidFill>
              </a:rPr>
              <a:t>Apply basic programming variables and fundamentals in </a:t>
            </a:r>
            <a:r>
              <a:rPr lang="en-US" dirty="0" err="1">
                <a:solidFill>
                  <a:srgbClr val="000000"/>
                </a:solidFill>
              </a:rPr>
              <a:t>Blockly</a:t>
            </a:r>
            <a:r>
              <a:rPr lang="en-US" dirty="0">
                <a:solidFill>
                  <a:srgbClr val="000000"/>
                </a:solidFill>
              </a:rPr>
              <a:t>.</a:t>
            </a:r>
          </a:p>
          <a:p>
            <a:pPr marL="685006" lvl="4" indent="-214313">
              <a:buFont typeface="Arial" panose="020B0604020202020204" pitchFamily="34" charset="0"/>
              <a:buChar char="•"/>
            </a:pPr>
            <a:r>
              <a:rPr lang="en-US" dirty="0">
                <a:solidFill>
                  <a:srgbClr val="000000"/>
                </a:solidFill>
              </a:rPr>
              <a:t>Apply basic programming variables and fundamentals using Python</a:t>
            </a:r>
          </a:p>
          <a:p>
            <a:r>
              <a:rPr lang="en-CA" dirty="0"/>
              <a:t>2.2 Prototyping Your Idea</a:t>
            </a:r>
          </a:p>
          <a:p>
            <a:pPr marL="469106" lvl="1" indent="-214313">
              <a:buFont typeface="Arial" panose="020B0604020202020204" pitchFamily="34" charset="0"/>
              <a:buChar char="•"/>
            </a:pPr>
            <a:r>
              <a:rPr lang="en-CA" dirty="0"/>
              <a:t>Explain prototyping and its purpose</a:t>
            </a:r>
            <a:endParaRPr lang="en-US" dirty="0"/>
          </a:p>
          <a:p>
            <a:pPr marL="685006" lvl="4" indent="-214313">
              <a:buFont typeface="Arial" panose="020B0604020202020204" pitchFamily="34" charset="0"/>
              <a:buChar char="•"/>
            </a:pPr>
            <a:r>
              <a:rPr lang="en-US" dirty="0">
                <a:solidFill>
                  <a:srgbClr val="000000"/>
                </a:solidFill>
              </a:rPr>
              <a:t>Describe Prototyping.</a:t>
            </a:r>
          </a:p>
          <a:p>
            <a:pPr marL="685006" lvl="4" indent="-214313">
              <a:buFont typeface="Arial" panose="020B0604020202020204" pitchFamily="34" charset="0"/>
              <a:buChar char="•"/>
            </a:pPr>
            <a:r>
              <a:rPr lang="en-US" dirty="0">
                <a:solidFill>
                  <a:srgbClr val="000000"/>
                </a:solidFill>
              </a:rPr>
              <a:t>Describe the various tools and materials to use to prototype.</a:t>
            </a:r>
          </a:p>
          <a:p>
            <a:pPr marL="327818" lvl="2" indent="0">
              <a:buNone/>
            </a:pPr>
            <a:endParaRPr lang="en-US" dirty="0">
              <a:solidFill>
                <a:srgbClr val="000000"/>
              </a:solidFill>
            </a:endParaRPr>
          </a:p>
        </p:txBody>
      </p:sp>
      <p:sp>
        <p:nvSpPr>
          <p:cNvPr id="4098" name="Rectangle 33"/>
          <p:cNvSpPr>
            <a:spLocks noGrp="1" noChangeArrowheads="1"/>
          </p:cNvSpPr>
          <p:nvPr>
            <p:ph type="title"/>
          </p:nvPr>
        </p:nvSpPr>
        <p:spPr/>
        <p:txBody>
          <a:bodyPr/>
          <a:lstStyle/>
          <a:p>
            <a:pPr eaLnBrk="1" hangingPunct="1"/>
            <a:r>
              <a:rPr lang="en-US" dirty="0"/>
              <a:t>Chapter 2 - Sections &amp; Objectives</a:t>
            </a:r>
          </a:p>
        </p:txBody>
      </p:sp>
    </p:spTree>
    <p:extLst>
      <p:ext uri="{BB962C8B-B14F-4D97-AF65-F5344CB8AC3E}">
        <p14:creationId xmlns:p14="http://schemas.microsoft.com/office/powerpoint/2010/main" val="175886867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885746" cy="1842305"/>
          </a:xfrm>
        </p:spPr>
        <p:txBody>
          <a:bodyPr/>
          <a:lstStyle/>
          <a:p>
            <a:r>
              <a:rPr lang="en-US" dirty="0"/>
              <a:t>2.1 Apply Basic Programming to Support IoT Devices</a:t>
            </a:r>
          </a:p>
        </p:txBody>
      </p:sp>
    </p:spTree>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44065" y="41393"/>
            <a:ext cx="9144000" cy="757551"/>
          </a:xfrm>
        </p:spPr>
        <p:txBody>
          <a:bodyPr/>
          <a:lstStyle/>
          <a:p>
            <a:r>
              <a:rPr lang="en-US" altLang="en-US" sz="1600" dirty="0"/>
              <a:t>Basic Programming Concepts</a:t>
            </a:r>
            <a:br>
              <a:rPr lang="en-US" altLang="en-US" dirty="0"/>
            </a:br>
            <a:r>
              <a:rPr lang="en-US" altLang="en-US" dirty="0"/>
              <a:t>Follow the Flowchart</a:t>
            </a:r>
          </a:p>
        </p:txBody>
      </p:sp>
      <p:pic>
        <p:nvPicPr>
          <p:cNvPr id="5" name="Picture 4">
            <a:extLst>
              <a:ext uri="{FF2B5EF4-FFF2-40B4-BE49-F238E27FC236}">
                <a16:creationId xmlns:a16="http://schemas.microsoft.com/office/drawing/2014/main" id="{F85C8E5A-E624-4F75-8732-588E3692BDF9}"/>
              </a:ext>
            </a:extLst>
          </p:cNvPr>
          <p:cNvPicPr>
            <a:picLocks noChangeAspect="1"/>
          </p:cNvPicPr>
          <p:nvPr/>
        </p:nvPicPr>
        <p:blipFill>
          <a:blip r:embed="rId3"/>
          <a:stretch>
            <a:fillRect/>
          </a:stretch>
        </p:blipFill>
        <p:spPr>
          <a:xfrm>
            <a:off x="815621" y="915058"/>
            <a:ext cx="7512758" cy="3603680"/>
          </a:xfrm>
          <a:prstGeom prst="rect">
            <a:avLst/>
          </a:prstGeom>
        </p:spPr>
      </p:pic>
    </p:spTree>
    <p:extLst>
      <p:ext uri="{BB962C8B-B14F-4D97-AF65-F5344CB8AC3E}">
        <p14:creationId xmlns:p14="http://schemas.microsoft.com/office/powerpoint/2010/main" val="234247823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idx="1"/>
          </p:nvPr>
        </p:nvSpPr>
        <p:spPr>
          <a:xfrm>
            <a:off x="5965371" y="798944"/>
            <a:ext cx="3077028" cy="3207000"/>
          </a:xfrm>
        </p:spPr>
        <p:txBody>
          <a:bodyPr/>
          <a:lstStyle/>
          <a:p>
            <a:pPr marL="0" indent="0">
              <a:buNone/>
            </a:pPr>
            <a:r>
              <a:rPr lang="en-US" sz="2000" dirty="0"/>
              <a:t>Flowcharts:</a:t>
            </a:r>
          </a:p>
          <a:p>
            <a:r>
              <a:rPr lang="en-US" sz="1700" dirty="0"/>
              <a:t>Diagrams that are used to represent processes or workflows.</a:t>
            </a:r>
          </a:p>
          <a:p>
            <a:r>
              <a:rPr lang="en-US" sz="1700" dirty="0"/>
              <a:t>Illustrate how a process should work. </a:t>
            </a:r>
          </a:p>
          <a:p>
            <a:r>
              <a:rPr lang="en-US" sz="1700" dirty="0"/>
              <a:t>Show input states, any decisions made, and the results of those decisions.</a:t>
            </a:r>
          </a:p>
        </p:txBody>
      </p:sp>
      <p:sp>
        <p:nvSpPr>
          <p:cNvPr id="8194" name="Rectangle 2"/>
          <p:cNvSpPr>
            <a:spLocks noGrp="1" noChangeArrowheads="1"/>
          </p:cNvSpPr>
          <p:nvPr>
            <p:ph type="title"/>
          </p:nvPr>
        </p:nvSpPr>
        <p:spPr/>
        <p:txBody>
          <a:bodyPr/>
          <a:lstStyle/>
          <a:p>
            <a:r>
              <a:rPr lang="en-US" altLang="en-US" sz="1600" dirty="0"/>
              <a:t>Basic Programming Concepts</a:t>
            </a:r>
            <a:br>
              <a:rPr lang="en-US" altLang="en-US" dirty="0"/>
            </a:br>
            <a:r>
              <a:rPr lang="en-US" altLang="en-US" dirty="0"/>
              <a:t>Flowcharts</a:t>
            </a:r>
          </a:p>
        </p:txBody>
      </p:sp>
      <p:pic>
        <p:nvPicPr>
          <p:cNvPr id="6" name="Picture 5">
            <a:extLst>
              <a:ext uri="{FF2B5EF4-FFF2-40B4-BE49-F238E27FC236}">
                <a16:creationId xmlns:a16="http://schemas.microsoft.com/office/drawing/2014/main" id="{DB049A29-4B1F-4A67-91E0-0CDBD71D1349}"/>
              </a:ext>
            </a:extLst>
          </p:cNvPr>
          <p:cNvPicPr>
            <a:picLocks noChangeAspect="1"/>
          </p:cNvPicPr>
          <p:nvPr/>
        </p:nvPicPr>
        <p:blipFill>
          <a:blip r:embed="rId3"/>
          <a:stretch>
            <a:fillRect/>
          </a:stretch>
        </p:blipFill>
        <p:spPr>
          <a:xfrm>
            <a:off x="203201" y="798944"/>
            <a:ext cx="5500913" cy="3982857"/>
          </a:xfrm>
          <a:prstGeom prst="rect">
            <a:avLst/>
          </a:prstGeom>
        </p:spPr>
      </p:pic>
    </p:spTree>
    <p:extLst>
      <p:ext uri="{BB962C8B-B14F-4D97-AF65-F5344CB8AC3E}">
        <p14:creationId xmlns:p14="http://schemas.microsoft.com/office/powerpoint/2010/main" val="231139187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idx="1"/>
          </p:nvPr>
        </p:nvSpPr>
        <p:spPr>
          <a:xfrm>
            <a:off x="14539" y="947221"/>
            <a:ext cx="3890906" cy="3960946"/>
          </a:xfrm>
        </p:spPr>
        <p:txBody>
          <a:bodyPr/>
          <a:lstStyle/>
          <a:p>
            <a:r>
              <a:rPr lang="en-US" dirty="0"/>
              <a:t>Two common types of computer software: system software and application software.</a:t>
            </a:r>
          </a:p>
          <a:p>
            <a:pPr lvl="1"/>
            <a:r>
              <a:rPr lang="en-US" dirty="0"/>
              <a:t>Application software programs are created to accomplish a certain task or collection of tasks.</a:t>
            </a:r>
          </a:p>
          <a:p>
            <a:pPr lvl="1"/>
            <a:r>
              <a:rPr lang="en-US" dirty="0"/>
              <a:t>System software works between the computer hardware and the application program.</a:t>
            </a:r>
          </a:p>
          <a:p>
            <a:pPr lvl="1"/>
            <a:r>
              <a:rPr lang="en-US" dirty="0"/>
              <a:t>Both system software and application software are created using a programming language.</a:t>
            </a:r>
          </a:p>
          <a:p>
            <a:pPr lvl="1"/>
            <a:r>
              <a:rPr lang="en-US" dirty="0"/>
              <a:t>Python is an example of an interpreted programming language. </a:t>
            </a:r>
          </a:p>
        </p:txBody>
      </p:sp>
      <p:sp>
        <p:nvSpPr>
          <p:cNvPr id="8194" name="Rectangle 2"/>
          <p:cNvSpPr>
            <a:spLocks noGrp="1" noChangeArrowheads="1"/>
          </p:cNvSpPr>
          <p:nvPr>
            <p:ph type="title"/>
          </p:nvPr>
        </p:nvSpPr>
        <p:spPr/>
        <p:txBody>
          <a:bodyPr/>
          <a:lstStyle/>
          <a:p>
            <a:r>
              <a:rPr lang="en-US" altLang="en-US" sz="1600" dirty="0"/>
              <a:t>Basic Programming Concepts</a:t>
            </a:r>
            <a:br>
              <a:rPr lang="en-US" altLang="en-US" dirty="0"/>
            </a:br>
            <a:r>
              <a:rPr lang="en-US" altLang="en-US" dirty="0"/>
              <a:t>System Software, Application Software, and Computer Languages</a:t>
            </a:r>
          </a:p>
        </p:txBody>
      </p:sp>
      <p:pic>
        <p:nvPicPr>
          <p:cNvPr id="2" name="Picture 1">
            <a:extLst>
              <a:ext uri="{FF2B5EF4-FFF2-40B4-BE49-F238E27FC236}">
                <a16:creationId xmlns:a16="http://schemas.microsoft.com/office/drawing/2014/main" id="{3DFD5E50-B01A-4B73-A5A3-A0962F78F483}"/>
              </a:ext>
            </a:extLst>
          </p:cNvPr>
          <p:cNvPicPr>
            <a:picLocks noChangeAspect="1"/>
          </p:cNvPicPr>
          <p:nvPr/>
        </p:nvPicPr>
        <p:blipFill>
          <a:blip r:embed="rId3"/>
          <a:stretch>
            <a:fillRect/>
          </a:stretch>
        </p:blipFill>
        <p:spPr>
          <a:xfrm>
            <a:off x="3905445" y="1077850"/>
            <a:ext cx="5238555" cy="2987799"/>
          </a:xfrm>
          <a:prstGeom prst="rect">
            <a:avLst/>
          </a:prstGeom>
        </p:spPr>
      </p:pic>
    </p:spTree>
    <p:extLst>
      <p:ext uri="{BB962C8B-B14F-4D97-AF65-F5344CB8AC3E}">
        <p14:creationId xmlns:p14="http://schemas.microsoft.com/office/powerpoint/2010/main" val="233074645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idx="1"/>
          </p:nvPr>
        </p:nvSpPr>
        <p:spPr>
          <a:xfrm>
            <a:off x="14537" y="1052614"/>
            <a:ext cx="5370263" cy="3562929"/>
          </a:xfrm>
        </p:spPr>
        <p:txBody>
          <a:bodyPr/>
          <a:lstStyle/>
          <a:p>
            <a:r>
              <a:rPr lang="en-US" dirty="0"/>
              <a:t>Programming languages use variables to hold phrases, numbers, or other important information that can be used in coding. </a:t>
            </a:r>
          </a:p>
          <a:p>
            <a:pPr lvl="1"/>
            <a:r>
              <a:rPr lang="en-US" dirty="0"/>
              <a:t>Variables can hold the result of a calculation, the result of a database query, or some other value.</a:t>
            </a:r>
          </a:p>
          <a:p>
            <a:pPr lvl="1"/>
            <a:r>
              <a:rPr lang="en-US" dirty="0"/>
              <a:t> x + y = z  </a:t>
            </a:r>
          </a:p>
          <a:p>
            <a:pPr lvl="2"/>
            <a:r>
              <a:rPr lang="en-US" dirty="0"/>
              <a:t>“x, y and z” are variables which can represent characters, character strings, numeric values or memory addresses</a:t>
            </a:r>
          </a:p>
          <a:p>
            <a:pPr lvl="1"/>
            <a:r>
              <a:rPr lang="en-US" dirty="0"/>
              <a:t>a = 10 </a:t>
            </a:r>
          </a:p>
          <a:p>
            <a:pPr lvl="2"/>
            <a:r>
              <a:rPr lang="en-US" dirty="0"/>
              <a:t>associates the value 10 to variable “a”</a:t>
            </a:r>
          </a:p>
          <a:p>
            <a:r>
              <a:rPr lang="en-US" dirty="0"/>
              <a:t>Variables allow programmers to quickly create a wide range of simple or complex programs which tell the computer to behave in a pre-defined fashion.</a:t>
            </a:r>
          </a:p>
        </p:txBody>
      </p:sp>
      <p:sp>
        <p:nvSpPr>
          <p:cNvPr id="8194" name="Rectangle 2"/>
          <p:cNvSpPr>
            <a:spLocks noGrp="1" noChangeArrowheads="1"/>
          </p:cNvSpPr>
          <p:nvPr>
            <p:ph type="title"/>
          </p:nvPr>
        </p:nvSpPr>
        <p:spPr/>
        <p:txBody>
          <a:bodyPr/>
          <a:lstStyle/>
          <a:p>
            <a:r>
              <a:rPr lang="en-US" altLang="en-US" sz="1600" dirty="0"/>
              <a:t>Basic Programming Concepts</a:t>
            </a:r>
            <a:br>
              <a:rPr lang="en-US" altLang="en-US" dirty="0"/>
            </a:br>
            <a:r>
              <a:rPr lang="en-US" altLang="en-US" dirty="0"/>
              <a:t>Programming Variables</a:t>
            </a:r>
          </a:p>
        </p:txBody>
      </p:sp>
      <p:pic>
        <p:nvPicPr>
          <p:cNvPr id="4" name="Picture 3">
            <a:extLst>
              <a:ext uri="{FF2B5EF4-FFF2-40B4-BE49-F238E27FC236}">
                <a16:creationId xmlns:a16="http://schemas.microsoft.com/office/drawing/2014/main" id="{F75D8170-3E6F-479C-9928-B4CFAF71FBEE}"/>
              </a:ext>
            </a:extLst>
          </p:cNvPr>
          <p:cNvPicPr>
            <a:picLocks noChangeAspect="1"/>
          </p:cNvPicPr>
          <p:nvPr/>
        </p:nvPicPr>
        <p:blipFill>
          <a:blip r:embed="rId3"/>
          <a:stretch>
            <a:fillRect/>
          </a:stretch>
        </p:blipFill>
        <p:spPr>
          <a:xfrm>
            <a:off x="5384800" y="1430865"/>
            <a:ext cx="3282332" cy="2281770"/>
          </a:xfrm>
          <a:prstGeom prst="rect">
            <a:avLst/>
          </a:prstGeom>
        </p:spPr>
      </p:pic>
    </p:spTree>
    <p:extLst>
      <p:ext uri="{BB962C8B-B14F-4D97-AF65-F5344CB8AC3E}">
        <p14:creationId xmlns:p14="http://schemas.microsoft.com/office/powerpoint/2010/main" val="307791613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idx="1"/>
          </p:nvPr>
        </p:nvSpPr>
        <p:spPr>
          <a:xfrm>
            <a:off x="4339771" y="309012"/>
            <a:ext cx="4717121" cy="4654874"/>
          </a:xfrm>
        </p:spPr>
        <p:txBody>
          <a:bodyPr/>
          <a:lstStyle/>
          <a:p>
            <a:r>
              <a:rPr lang="en-US" dirty="0"/>
              <a:t>Most common logic structures are:</a:t>
            </a:r>
          </a:p>
          <a:p>
            <a:pPr lvl="1"/>
            <a:r>
              <a:rPr lang="en-US" b="1" dirty="0"/>
              <a:t>IF – THEN</a:t>
            </a:r>
            <a:r>
              <a:rPr lang="en-US" dirty="0"/>
              <a:t> allows the computer to make a decision based on the result of an expression. </a:t>
            </a:r>
          </a:p>
          <a:p>
            <a:pPr lvl="2"/>
            <a:r>
              <a:rPr lang="en-US" dirty="0" err="1"/>
              <a:t>myVar</a:t>
            </a:r>
            <a:r>
              <a:rPr lang="en-US" dirty="0"/>
              <a:t> &gt; 0</a:t>
            </a:r>
          </a:p>
          <a:p>
            <a:pPr lvl="3"/>
            <a:r>
              <a:rPr lang="en-US" dirty="0"/>
              <a:t>True if the value stored in the </a:t>
            </a:r>
            <a:r>
              <a:rPr lang="en-US" dirty="0" err="1"/>
              <a:t>myVar</a:t>
            </a:r>
            <a:r>
              <a:rPr lang="en-US" dirty="0"/>
              <a:t> variable is greater than zero.</a:t>
            </a:r>
          </a:p>
          <a:p>
            <a:pPr lvl="3"/>
            <a:r>
              <a:rPr lang="en-US" dirty="0"/>
              <a:t>If false, the computer moves on to the next structure, </a:t>
            </a:r>
          </a:p>
          <a:p>
            <a:pPr lvl="3"/>
            <a:r>
              <a:rPr lang="en-US" dirty="0"/>
              <a:t>If true, the computer executes the associated action before moving on to the next instruction in the program.</a:t>
            </a:r>
          </a:p>
          <a:p>
            <a:pPr lvl="1"/>
            <a:r>
              <a:rPr lang="en-US" b="1" dirty="0"/>
              <a:t>FOR Loops </a:t>
            </a:r>
            <a:r>
              <a:rPr lang="en-US" dirty="0"/>
              <a:t>execute a specific set of instructions a specific number of times, based on an expression.  </a:t>
            </a:r>
          </a:p>
          <a:p>
            <a:pPr lvl="2"/>
            <a:r>
              <a:rPr lang="en-US" dirty="0"/>
              <a:t>A variable acts as a counter inside a range of values identified by a minimum and a maximum. Every time the loop is executed, the counter variable is incremented. When the counter is equal to the defined maximum value, the loop is abandoned and the execution moves on to the next instruction. </a:t>
            </a:r>
          </a:p>
          <a:p>
            <a:pPr lvl="1"/>
            <a:r>
              <a:rPr lang="en-US" b="1" dirty="0"/>
              <a:t>WHILE Loops </a:t>
            </a:r>
            <a:r>
              <a:rPr lang="en-US" dirty="0"/>
              <a:t>execute a specific set of instructions while an expression is true. </a:t>
            </a:r>
          </a:p>
        </p:txBody>
      </p:sp>
      <p:sp>
        <p:nvSpPr>
          <p:cNvPr id="8194" name="Rectangle 2"/>
          <p:cNvSpPr>
            <a:spLocks noGrp="1" noChangeArrowheads="1"/>
          </p:cNvSpPr>
          <p:nvPr>
            <p:ph type="title"/>
          </p:nvPr>
        </p:nvSpPr>
        <p:spPr>
          <a:xfrm>
            <a:off x="14537" y="0"/>
            <a:ext cx="9144000" cy="757551"/>
          </a:xfrm>
        </p:spPr>
        <p:txBody>
          <a:bodyPr/>
          <a:lstStyle/>
          <a:p>
            <a:r>
              <a:rPr lang="en-US" altLang="en-US" sz="1600" dirty="0"/>
              <a:t>Basic Programming Concepts</a:t>
            </a:r>
            <a:br>
              <a:rPr lang="en-US" altLang="en-US" dirty="0"/>
            </a:br>
            <a:r>
              <a:rPr lang="en-US" altLang="en-US" dirty="0"/>
              <a:t>Basic Program Structures</a:t>
            </a:r>
          </a:p>
        </p:txBody>
      </p:sp>
      <p:pic>
        <p:nvPicPr>
          <p:cNvPr id="2" name="Picture 1">
            <a:extLst>
              <a:ext uri="{FF2B5EF4-FFF2-40B4-BE49-F238E27FC236}">
                <a16:creationId xmlns:a16="http://schemas.microsoft.com/office/drawing/2014/main" id="{4F735A83-7B62-4C87-BB9A-86DE12A88F1C}"/>
              </a:ext>
            </a:extLst>
          </p:cNvPr>
          <p:cNvPicPr>
            <a:picLocks noChangeAspect="1"/>
          </p:cNvPicPr>
          <p:nvPr/>
        </p:nvPicPr>
        <p:blipFill>
          <a:blip r:embed="rId3"/>
          <a:stretch>
            <a:fillRect/>
          </a:stretch>
        </p:blipFill>
        <p:spPr>
          <a:xfrm>
            <a:off x="87108" y="918515"/>
            <a:ext cx="4383313" cy="1249130"/>
          </a:xfrm>
          <a:prstGeom prst="rect">
            <a:avLst/>
          </a:prstGeom>
        </p:spPr>
      </p:pic>
      <p:pic>
        <p:nvPicPr>
          <p:cNvPr id="3" name="Picture 2">
            <a:extLst>
              <a:ext uri="{FF2B5EF4-FFF2-40B4-BE49-F238E27FC236}">
                <a16:creationId xmlns:a16="http://schemas.microsoft.com/office/drawing/2014/main" id="{499ACE03-AAF0-44A4-B3CB-8B5E8B8C5BCF}"/>
              </a:ext>
            </a:extLst>
          </p:cNvPr>
          <p:cNvPicPr>
            <a:picLocks noChangeAspect="1"/>
          </p:cNvPicPr>
          <p:nvPr/>
        </p:nvPicPr>
        <p:blipFill>
          <a:blip r:embed="rId4"/>
          <a:stretch>
            <a:fillRect/>
          </a:stretch>
        </p:blipFill>
        <p:spPr>
          <a:xfrm>
            <a:off x="87108" y="2079791"/>
            <a:ext cx="4383313" cy="1219704"/>
          </a:xfrm>
          <a:prstGeom prst="rect">
            <a:avLst/>
          </a:prstGeom>
        </p:spPr>
      </p:pic>
      <p:pic>
        <p:nvPicPr>
          <p:cNvPr id="5" name="Picture 4">
            <a:extLst>
              <a:ext uri="{FF2B5EF4-FFF2-40B4-BE49-F238E27FC236}">
                <a16:creationId xmlns:a16="http://schemas.microsoft.com/office/drawing/2014/main" id="{1FCEE899-02B8-416C-A280-2675396EC597}"/>
              </a:ext>
            </a:extLst>
          </p:cNvPr>
          <p:cNvPicPr>
            <a:picLocks noChangeAspect="1"/>
          </p:cNvPicPr>
          <p:nvPr/>
        </p:nvPicPr>
        <p:blipFill>
          <a:blip r:embed="rId5"/>
          <a:stretch>
            <a:fillRect/>
          </a:stretch>
        </p:blipFill>
        <p:spPr>
          <a:xfrm>
            <a:off x="87108" y="3222251"/>
            <a:ext cx="4484891" cy="1194936"/>
          </a:xfrm>
          <a:prstGeom prst="rect">
            <a:avLst/>
          </a:prstGeom>
        </p:spPr>
      </p:pic>
    </p:spTree>
    <p:extLst>
      <p:ext uri="{BB962C8B-B14F-4D97-AF65-F5344CB8AC3E}">
        <p14:creationId xmlns:p14="http://schemas.microsoft.com/office/powerpoint/2010/main" val="107719416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Basic Programming Concepts</a:t>
            </a:r>
            <a:br>
              <a:rPr lang="en-US" altLang="en-US" dirty="0"/>
            </a:br>
            <a:r>
              <a:rPr lang="en-US" altLang="en-US" dirty="0"/>
              <a:t>Lab – Create a Process Flowchart</a:t>
            </a:r>
          </a:p>
        </p:txBody>
      </p:sp>
      <p:pic>
        <p:nvPicPr>
          <p:cNvPr id="4" name="Picture 3">
            <a:extLst>
              <a:ext uri="{FF2B5EF4-FFF2-40B4-BE49-F238E27FC236}">
                <a16:creationId xmlns:a16="http://schemas.microsoft.com/office/drawing/2014/main" id="{E6C95442-B3A9-40A8-B831-F0C190C8AC2B}"/>
              </a:ext>
            </a:extLst>
          </p:cNvPr>
          <p:cNvPicPr>
            <a:picLocks noChangeAspect="1"/>
          </p:cNvPicPr>
          <p:nvPr/>
        </p:nvPicPr>
        <p:blipFill>
          <a:blip r:embed="rId3"/>
          <a:stretch>
            <a:fillRect/>
          </a:stretch>
        </p:blipFill>
        <p:spPr>
          <a:xfrm>
            <a:off x="2390051" y="798944"/>
            <a:ext cx="4040657" cy="3903685"/>
          </a:xfrm>
          <a:prstGeom prst="rect">
            <a:avLst/>
          </a:prstGeom>
          <a:ln>
            <a:solidFill>
              <a:schemeClr val="tx1"/>
            </a:solidFill>
          </a:ln>
        </p:spPr>
      </p:pic>
    </p:spTree>
    <p:extLst>
      <p:ext uri="{BB962C8B-B14F-4D97-AF65-F5344CB8AC3E}">
        <p14:creationId xmlns:p14="http://schemas.microsoft.com/office/powerpoint/2010/main" val="260089384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Basic Programming Using </a:t>
            </a:r>
            <a:r>
              <a:rPr lang="en-US" altLang="en-US" sz="1600" dirty="0" err="1"/>
              <a:t>Blockly</a:t>
            </a:r>
            <a:br>
              <a:rPr lang="en-US" altLang="en-US" dirty="0"/>
            </a:br>
            <a:r>
              <a:rPr lang="en-US" altLang="en-US" dirty="0"/>
              <a:t>What is </a:t>
            </a:r>
            <a:r>
              <a:rPr lang="en-US" altLang="en-US" dirty="0" err="1"/>
              <a:t>Blockly</a:t>
            </a:r>
            <a:endParaRPr lang="en-US" altLang="en-US" dirty="0"/>
          </a:p>
        </p:txBody>
      </p:sp>
      <p:sp>
        <p:nvSpPr>
          <p:cNvPr id="3" name="Content Placeholder 2">
            <a:extLst>
              <a:ext uri="{FF2B5EF4-FFF2-40B4-BE49-F238E27FC236}">
                <a16:creationId xmlns:a16="http://schemas.microsoft.com/office/drawing/2014/main" id="{EF5F8972-EDA1-44F3-BF0E-414D1784B211}"/>
              </a:ext>
            </a:extLst>
          </p:cNvPr>
          <p:cNvSpPr>
            <a:spLocks noGrp="1"/>
          </p:cNvSpPr>
          <p:nvPr>
            <p:ph idx="1"/>
          </p:nvPr>
        </p:nvSpPr>
        <p:spPr>
          <a:xfrm>
            <a:off x="58056" y="2763733"/>
            <a:ext cx="8910266" cy="2112523"/>
          </a:xfrm>
        </p:spPr>
        <p:txBody>
          <a:bodyPr/>
          <a:lstStyle/>
          <a:p>
            <a:r>
              <a:rPr lang="en-US" dirty="0"/>
              <a:t>Visual programming tool created to help beginners understand the concepts of programming. Allows a user to create a program without entering any lines of code. </a:t>
            </a:r>
          </a:p>
          <a:p>
            <a:r>
              <a:rPr lang="en-US" dirty="0"/>
              <a:t>Assigns different programming structures to colored blocks which contain slots and spaces to allow programmers to enter values. Programmers can connect structures together by dragging and attaching the appropriate blocks. </a:t>
            </a:r>
          </a:p>
          <a:p>
            <a:r>
              <a:rPr lang="en-US" dirty="0"/>
              <a:t>Specific blocks represent functions. Select and drag function blocks to the work space and fill in the required slots. </a:t>
            </a:r>
          </a:p>
        </p:txBody>
      </p:sp>
      <p:pic>
        <p:nvPicPr>
          <p:cNvPr id="5" name="Picture 4">
            <a:extLst>
              <a:ext uri="{FF2B5EF4-FFF2-40B4-BE49-F238E27FC236}">
                <a16:creationId xmlns:a16="http://schemas.microsoft.com/office/drawing/2014/main" id="{131AA141-3758-4CEE-9A28-9E4B21E34A91}"/>
              </a:ext>
            </a:extLst>
          </p:cNvPr>
          <p:cNvPicPr>
            <a:picLocks noChangeAspect="1"/>
          </p:cNvPicPr>
          <p:nvPr/>
        </p:nvPicPr>
        <p:blipFill>
          <a:blip r:embed="rId3"/>
          <a:stretch>
            <a:fillRect/>
          </a:stretch>
        </p:blipFill>
        <p:spPr>
          <a:xfrm>
            <a:off x="87084" y="917434"/>
            <a:ext cx="4371975" cy="1805816"/>
          </a:xfrm>
          <a:prstGeom prst="rect">
            <a:avLst/>
          </a:prstGeom>
        </p:spPr>
      </p:pic>
      <p:sp>
        <p:nvSpPr>
          <p:cNvPr id="7" name="TextBox 6">
            <a:extLst>
              <a:ext uri="{FF2B5EF4-FFF2-40B4-BE49-F238E27FC236}">
                <a16:creationId xmlns:a16="http://schemas.microsoft.com/office/drawing/2014/main" id="{09D44405-8866-40AB-A5E1-51D2202853B2}"/>
              </a:ext>
            </a:extLst>
          </p:cNvPr>
          <p:cNvSpPr txBox="1"/>
          <p:nvPr/>
        </p:nvSpPr>
        <p:spPr>
          <a:xfrm>
            <a:off x="2273071" y="2011954"/>
            <a:ext cx="1573215" cy="369332"/>
          </a:xfrm>
          <a:prstGeom prst="rect">
            <a:avLst/>
          </a:prstGeom>
          <a:noFill/>
        </p:spPr>
        <p:txBody>
          <a:bodyPr wrap="square" rtlCol="0">
            <a:spAutoFit/>
          </a:bodyPr>
          <a:lstStyle/>
          <a:p>
            <a:r>
              <a:rPr lang="en-US" dirty="0"/>
              <a:t>Work Space</a:t>
            </a:r>
          </a:p>
        </p:txBody>
      </p:sp>
      <p:pic>
        <p:nvPicPr>
          <p:cNvPr id="8" name="Picture 7">
            <a:extLst>
              <a:ext uri="{FF2B5EF4-FFF2-40B4-BE49-F238E27FC236}">
                <a16:creationId xmlns:a16="http://schemas.microsoft.com/office/drawing/2014/main" id="{202A0DD7-3B90-4CFF-8B9A-94625F25A2B7}"/>
              </a:ext>
            </a:extLst>
          </p:cNvPr>
          <p:cNvPicPr>
            <a:picLocks noChangeAspect="1"/>
          </p:cNvPicPr>
          <p:nvPr/>
        </p:nvPicPr>
        <p:blipFill>
          <a:blip r:embed="rId4"/>
          <a:stretch>
            <a:fillRect/>
          </a:stretch>
        </p:blipFill>
        <p:spPr>
          <a:xfrm>
            <a:off x="5442799" y="1160060"/>
            <a:ext cx="2856259" cy="1446439"/>
          </a:xfrm>
          <a:prstGeom prst="rect">
            <a:avLst/>
          </a:prstGeom>
        </p:spPr>
      </p:pic>
      <p:sp>
        <p:nvSpPr>
          <p:cNvPr id="9" name="TextBox 8">
            <a:extLst>
              <a:ext uri="{FF2B5EF4-FFF2-40B4-BE49-F238E27FC236}">
                <a16:creationId xmlns:a16="http://schemas.microsoft.com/office/drawing/2014/main" id="{88FB44CB-A6DE-4110-84F5-3059D5C509F6}"/>
              </a:ext>
            </a:extLst>
          </p:cNvPr>
          <p:cNvSpPr txBox="1"/>
          <p:nvPr/>
        </p:nvSpPr>
        <p:spPr>
          <a:xfrm>
            <a:off x="5602513" y="800233"/>
            <a:ext cx="3191637" cy="369332"/>
          </a:xfrm>
          <a:prstGeom prst="rect">
            <a:avLst/>
          </a:prstGeom>
          <a:noFill/>
        </p:spPr>
        <p:txBody>
          <a:bodyPr wrap="square" rtlCol="0">
            <a:spAutoFit/>
          </a:bodyPr>
          <a:lstStyle/>
          <a:p>
            <a:r>
              <a:rPr lang="en-US" dirty="0"/>
              <a:t>Setting Up a Variable</a:t>
            </a:r>
          </a:p>
        </p:txBody>
      </p:sp>
    </p:spTree>
    <p:extLst>
      <p:ext uri="{BB962C8B-B14F-4D97-AF65-F5344CB8AC3E}">
        <p14:creationId xmlns:p14="http://schemas.microsoft.com/office/powerpoint/2010/main" val="96616081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9" name="Rectangle 34"/>
          <p:cNvSpPr>
            <a:spLocks noGrp="1" noChangeArrowheads="1"/>
          </p:cNvSpPr>
          <p:nvPr>
            <p:ph idx="1"/>
          </p:nvPr>
        </p:nvSpPr>
        <p:spPr/>
        <p:txBody>
          <a:bodyPr/>
          <a:lstStyle/>
          <a:p>
            <a:r>
              <a:rPr lang="en-CA" dirty="0"/>
              <a:t>This PowerPoint deck is divided in two parts:</a:t>
            </a:r>
          </a:p>
          <a:p>
            <a:r>
              <a:rPr lang="en-US" dirty="0"/>
              <a:t>Instructor Planning Guide</a:t>
            </a:r>
            <a:endParaRPr lang="en-CA" dirty="0"/>
          </a:p>
          <a:p>
            <a:pPr lvl="1"/>
            <a:r>
              <a:rPr lang="en-CA" dirty="0"/>
              <a:t>Information to help you become familiar with the chapter</a:t>
            </a:r>
          </a:p>
          <a:p>
            <a:pPr lvl="1"/>
            <a:r>
              <a:rPr lang="en-CA" dirty="0"/>
              <a:t>Teaching aids</a:t>
            </a:r>
          </a:p>
          <a:p>
            <a:r>
              <a:rPr lang="en-CA" dirty="0"/>
              <a:t>Instructor Class Presentation</a:t>
            </a:r>
          </a:p>
          <a:p>
            <a:pPr lvl="1"/>
            <a:r>
              <a:rPr lang="en-CA" dirty="0"/>
              <a:t>Optional slides that you can use in the classroom</a:t>
            </a:r>
          </a:p>
          <a:p>
            <a:pPr lvl="1"/>
            <a:r>
              <a:rPr lang="en-CA" dirty="0"/>
              <a:t>Begins on slide # 10</a:t>
            </a:r>
          </a:p>
          <a:p>
            <a:endParaRPr lang="en-CA" dirty="0"/>
          </a:p>
          <a:p>
            <a:r>
              <a:rPr lang="en-CA" b="1" dirty="0"/>
              <a:t>Note</a:t>
            </a:r>
            <a:r>
              <a:rPr lang="en-CA" dirty="0"/>
              <a:t>: Remove the Planning Guide from this presentation before sharing with anyone.</a:t>
            </a:r>
          </a:p>
        </p:txBody>
      </p:sp>
      <p:sp>
        <p:nvSpPr>
          <p:cNvPr id="4098" name="Rectangle 33"/>
          <p:cNvSpPr>
            <a:spLocks noGrp="1" noChangeArrowheads="1"/>
          </p:cNvSpPr>
          <p:nvPr>
            <p:ph type="title"/>
          </p:nvPr>
        </p:nvSpPr>
        <p:spPr/>
        <p:txBody>
          <a:bodyPr/>
          <a:lstStyle/>
          <a:p>
            <a:r>
              <a:rPr lang="en-US" dirty="0"/>
              <a:t>Instructor Materials – Chapter 2 Planning Guide</a:t>
            </a:r>
          </a:p>
        </p:txBody>
      </p:sp>
    </p:spTree>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Basic Programming Using </a:t>
            </a:r>
            <a:r>
              <a:rPr lang="en-US" altLang="en-US" sz="1600" dirty="0" err="1"/>
              <a:t>Blockly</a:t>
            </a:r>
            <a:br>
              <a:rPr lang="en-US" altLang="en-US" dirty="0"/>
            </a:br>
            <a:r>
              <a:rPr lang="en-US" altLang="en-US" dirty="0" err="1"/>
              <a:t>Blockly</a:t>
            </a:r>
            <a:r>
              <a:rPr lang="en-US" altLang="en-US" dirty="0"/>
              <a:t> Games</a:t>
            </a:r>
          </a:p>
        </p:txBody>
      </p:sp>
      <p:sp>
        <p:nvSpPr>
          <p:cNvPr id="3" name="Content Placeholder 2">
            <a:extLst>
              <a:ext uri="{FF2B5EF4-FFF2-40B4-BE49-F238E27FC236}">
                <a16:creationId xmlns:a16="http://schemas.microsoft.com/office/drawing/2014/main" id="{EF5F8972-EDA1-44F3-BF0E-414D1784B211}"/>
              </a:ext>
            </a:extLst>
          </p:cNvPr>
          <p:cNvSpPr>
            <a:spLocks noGrp="1"/>
          </p:cNvSpPr>
          <p:nvPr>
            <p:ph idx="1"/>
          </p:nvPr>
        </p:nvSpPr>
        <p:spPr>
          <a:xfrm>
            <a:off x="2598057" y="4344556"/>
            <a:ext cx="3991429" cy="459673"/>
          </a:xfrm>
        </p:spPr>
        <p:txBody>
          <a:bodyPr/>
          <a:lstStyle/>
          <a:p>
            <a:pPr marL="0" indent="0">
              <a:buNone/>
            </a:pPr>
            <a:r>
              <a:rPr lang="en-US" sz="1800" dirty="0"/>
              <a:t>https://blockly-games.appspot.com/</a:t>
            </a:r>
          </a:p>
        </p:txBody>
      </p:sp>
      <p:pic>
        <p:nvPicPr>
          <p:cNvPr id="2" name="Picture 1">
            <a:extLst>
              <a:ext uri="{FF2B5EF4-FFF2-40B4-BE49-F238E27FC236}">
                <a16:creationId xmlns:a16="http://schemas.microsoft.com/office/drawing/2014/main" id="{3C9DA675-B355-41C4-8926-F7A5C668AA5E}"/>
              </a:ext>
            </a:extLst>
          </p:cNvPr>
          <p:cNvPicPr>
            <a:picLocks noChangeAspect="1"/>
          </p:cNvPicPr>
          <p:nvPr/>
        </p:nvPicPr>
        <p:blipFill>
          <a:blip r:embed="rId3"/>
          <a:stretch>
            <a:fillRect/>
          </a:stretch>
        </p:blipFill>
        <p:spPr>
          <a:xfrm>
            <a:off x="2245799" y="798944"/>
            <a:ext cx="4652401" cy="3378880"/>
          </a:xfrm>
          <a:prstGeom prst="rect">
            <a:avLst/>
          </a:prstGeom>
        </p:spPr>
      </p:pic>
    </p:spTree>
    <p:extLst>
      <p:ext uri="{BB962C8B-B14F-4D97-AF65-F5344CB8AC3E}">
        <p14:creationId xmlns:p14="http://schemas.microsoft.com/office/powerpoint/2010/main" val="3045098587"/>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Basic Programming Using </a:t>
            </a:r>
            <a:r>
              <a:rPr lang="en-US" altLang="en-US" sz="1600" dirty="0" err="1"/>
              <a:t>Blockly</a:t>
            </a:r>
            <a:br>
              <a:rPr lang="en-US" altLang="en-US" dirty="0"/>
            </a:br>
            <a:r>
              <a:rPr lang="en-US" altLang="en-US" dirty="0"/>
              <a:t>Lab – Blinking an LED Using </a:t>
            </a:r>
            <a:r>
              <a:rPr lang="en-US" altLang="en-US" dirty="0" err="1"/>
              <a:t>Blockly</a:t>
            </a:r>
            <a:endParaRPr lang="en-US" altLang="en-US" dirty="0"/>
          </a:p>
        </p:txBody>
      </p:sp>
      <p:pic>
        <p:nvPicPr>
          <p:cNvPr id="6" name="Picture 5">
            <a:extLst>
              <a:ext uri="{FF2B5EF4-FFF2-40B4-BE49-F238E27FC236}">
                <a16:creationId xmlns:a16="http://schemas.microsoft.com/office/drawing/2014/main" id="{CD3896F2-93AA-4644-A171-2D014589E6A5}"/>
              </a:ext>
            </a:extLst>
          </p:cNvPr>
          <p:cNvPicPr>
            <a:picLocks noChangeAspect="1"/>
          </p:cNvPicPr>
          <p:nvPr/>
        </p:nvPicPr>
        <p:blipFill>
          <a:blip r:embed="rId3"/>
          <a:stretch>
            <a:fillRect/>
          </a:stretch>
        </p:blipFill>
        <p:spPr>
          <a:xfrm>
            <a:off x="2017486" y="798945"/>
            <a:ext cx="4005944" cy="4005944"/>
          </a:xfrm>
          <a:prstGeom prst="rect">
            <a:avLst/>
          </a:prstGeom>
          <a:ln>
            <a:solidFill>
              <a:schemeClr val="tx1"/>
            </a:solidFill>
          </a:ln>
        </p:spPr>
      </p:pic>
    </p:spTree>
    <p:extLst>
      <p:ext uri="{BB962C8B-B14F-4D97-AF65-F5344CB8AC3E}">
        <p14:creationId xmlns:p14="http://schemas.microsoft.com/office/powerpoint/2010/main" val="136751615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32691A5-F3B0-49D1-A5E8-A6DBE546B80A}"/>
              </a:ext>
            </a:extLst>
          </p:cNvPr>
          <p:cNvPicPr>
            <a:picLocks noChangeAspect="1"/>
          </p:cNvPicPr>
          <p:nvPr/>
        </p:nvPicPr>
        <p:blipFill>
          <a:blip r:embed="rId3"/>
          <a:stretch>
            <a:fillRect/>
          </a:stretch>
        </p:blipFill>
        <p:spPr>
          <a:xfrm>
            <a:off x="170284" y="1053390"/>
            <a:ext cx="4372500" cy="1348071"/>
          </a:xfrm>
          <a:prstGeom prst="rect">
            <a:avLst/>
          </a:prstGeom>
          <a:ln>
            <a:solidFill>
              <a:schemeClr val="tx1"/>
            </a:solidFill>
          </a:ln>
        </p:spPr>
      </p:pic>
      <p:sp>
        <p:nvSpPr>
          <p:cNvPr id="8194" name="Rectangle 2"/>
          <p:cNvSpPr>
            <a:spLocks noGrp="1" noChangeArrowheads="1"/>
          </p:cNvSpPr>
          <p:nvPr>
            <p:ph type="title"/>
          </p:nvPr>
        </p:nvSpPr>
        <p:spPr/>
        <p:txBody>
          <a:bodyPr/>
          <a:lstStyle/>
          <a:p>
            <a:r>
              <a:rPr lang="en-US" altLang="en-US" sz="1600" dirty="0"/>
              <a:t>Programming with Python</a:t>
            </a:r>
            <a:br>
              <a:rPr lang="en-US" altLang="en-US" dirty="0"/>
            </a:br>
            <a:r>
              <a:rPr lang="en-US" altLang="en-US" dirty="0"/>
              <a:t>What is Python?</a:t>
            </a:r>
          </a:p>
        </p:txBody>
      </p:sp>
      <p:sp>
        <p:nvSpPr>
          <p:cNvPr id="3" name="Content Placeholder 2">
            <a:extLst>
              <a:ext uri="{FF2B5EF4-FFF2-40B4-BE49-F238E27FC236}">
                <a16:creationId xmlns:a16="http://schemas.microsoft.com/office/drawing/2014/main" id="{EF5F8972-EDA1-44F3-BF0E-414D1784B211}"/>
              </a:ext>
            </a:extLst>
          </p:cNvPr>
          <p:cNvSpPr>
            <a:spLocks noGrp="1"/>
          </p:cNvSpPr>
          <p:nvPr>
            <p:ph idx="1"/>
          </p:nvPr>
        </p:nvSpPr>
        <p:spPr>
          <a:xfrm>
            <a:off x="138827" y="2545925"/>
            <a:ext cx="9027133" cy="2112523"/>
          </a:xfrm>
        </p:spPr>
        <p:txBody>
          <a:bodyPr/>
          <a:lstStyle/>
          <a:p>
            <a:r>
              <a:rPr lang="en-US" dirty="0"/>
              <a:t>Python is a very popular language that is designed to be easy to read and write. </a:t>
            </a:r>
          </a:p>
          <a:p>
            <a:r>
              <a:rPr lang="en-US" dirty="0"/>
              <a:t>Philosophy of the language:</a:t>
            </a:r>
          </a:p>
          <a:p>
            <a:pPr lvl="1"/>
            <a:r>
              <a:rPr lang="en-US" dirty="0"/>
              <a:t>Beautiful is better than ugly</a:t>
            </a:r>
          </a:p>
          <a:p>
            <a:pPr lvl="1"/>
            <a:r>
              <a:rPr lang="en-US" dirty="0"/>
              <a:t>Explicit is better than implicit</a:t>
            </a:r>
          </a:p>
          <a:p>
            <a:pPr lvl="1"/>
            <a:r>
              <a:rPr lang="en-US" dirty="0"/>
              <a:t>Simple is better than complex</a:t>
            </a:r>
          </a:p>
          <a:p>
            <a:pPr lvl="1"/>
            <a:r>
              <a:rPr lang="en-US" dirty="0"/>
              <a:t>Complex is better than complicated</a:t>
            </a:r>
          </a:p>
          <a:p>
            <a:pPr lvl="1"/>
            <a:r>
              <a:rPr lang="en-US" dirty="0"/>
              <a:t>Readability counts</a:t>
            </a:r>
          </a:p>
          <a:p>
            <a:pPr lvl="1"/>
            <a:endParaRPr lang="en-US" dirty="0"/>
          </a:p>
        </p:txBody>
      </p:sp>
      <p:pic>
        <p:nvPicPr>
          <p:cNvPr id="14" name="Picture 13">
            <a:extLst>
              <a:ext uri="{FF2B5EF4-FFF2-40B4-BE49-F238E27FC236}">
                <a16:creationId xmlns:a16="http://schemas.microsoft.com/office/drawing/2014/main" id="{36DB9E63-DA84-41D0-8AE1-E9679DADE29B}"/>
              </a:ext>
            </a:extLst>
          </p:cNvPr>
          <p:cNvPicPr>
            <a:picLocks noChangeAspect="1"/>
          </p:cNvPicPr>
          <p:nvPr/>
        </p:nvPicPr>
        <p:blipFill>
          <a:blip r:embed="rId4"/>
          <a:stretch>
            <a:fillRect/>
          </a:stretch>
        </p:blipFill>
        <p:spPr>
          <a:xfrm>
            <a:off x="4978400" y="798604"/>
            <a:ext cx="3889078" cy="1800267"/>
          </a:xfrm>
          <a:prstGeom prst="rect">
            <a:avLst/>
          </a:prstGeom>
        </p:spPr>
      </p:pic>
      <p:sp>
        <p:nvSpPr>
          <p:cNvPr id="15" name="TextBox 14">
            <a:extLst>
              <a:ext uri="{FF2B5EF4-FFF2-40B4-BE49-F238E27FC236}">
                <a16:creationId xmlns:a16="http://schemas.microsoft.com/office/drawing/2014/main" id="{7D0C9DD2-924E-4A45-BECC-5460338A4BAC}"/>
              </a:ext>
            </a:extLst>
          </p:cNvPr>
          <p:cNvSpPr txBox="1"/>
          <p:nvPr/>
        </p:nvSpPr>
        <p:spPr>
          <a:xfrm>
            <a:off x="7053567" y="973511"/>
            <a:ext cx="1203934" cy="738664"/>
          </a:xfrm>
          <a:prstGeom prst="rect">
            <a:avLst/>
          </a:prstGeom>
          <a:noFill/>
          <a:ln>
            <a:solidFill>
              <a:schemeClr val="tx1"/>
            </a:solidFill>
          </a:ln>
        </p:spPr>
        <p:txBody>
          <a:bodyPr wrap="square" rtlCol="0">
            <a:spAutoFit/>
          </a:bodyPr>
          <a:lstStyle/>
          <a:p>
            <a:r>
              <a:rPr lang="en-US" sz="1400" dirty="0"/>
              <a:t>Guessing Game with Python</a:t>
            </a:r>
          </a:p>
        </p:txBody>
      </p:sp>
      <p:sp>
        <p:nvSpPr>
          <p:cNvPr id="17" name="TextBox 16">
            <a:extLst>
              <a:ext uri="{FF2B5EF4-FFF2-40B4-BE49-F238E27FC236}">
                <a16:creationId xmlns:a16="http://schemas.microsoft.com/office/drawing/2014/main" id="{4F94D1E7-AC3F-4923-BEC5-0F8E9EBA9F9A}"/>
              </a:ext>
            </a:extLst>
          </p:cNvPr>
          <p:cNvSpPr txBox="1"/>
          <p:nvPr/>
        </p:nvSpPr>
        <p:spPr>
          <a:xfrm>
            <a:off x="3338850" y="1067158"/>
            <a:ext cx="1203934" cy="738664"/>
          </a:xfrm>
          <a:prstGeom prst="rect">
            <a:avLst/>
          </a:prstGeom>
          <a:noFill/>
          <a:ln>
            <a:solidFill>
              <a:schemeClr val="tx1"/>
            </a:solidFill>
          </a:ln>
        </p:spPr>
        <p:txBody>
          <a:bodyPr wrap="square" rtlCol="0">
            <a:spAutoFit/>
          </a:bodyPr>
          <a:lstStyle/>
          <a:p>
            <a:r>
              <a:rPr lang="en-US" sz="1400" dirty="0"/>
              <a:t>Guessing Game with </a:t>
            </a:r>
            <a:r>
              <a:rPr lang="en-US" sz="1400" dirty="0" err="1"/>
              <a:t>Blockly</a:t>
            </a:r>
            <a:endParaRPr lang="en-US" sz="1400" dirty="0"/>
          </a:p>
        </p:txBody>
      </p:sp>
    </p:spTree>
    <p:extLst>
      <p:ext uri="{BB962C8B-B14F-4D97-AF65-F5344CB8AC3E}">
        <p14:creationId xmlns:p14="http://schemas.microsoft.com/office/powerpoint/2010/main" val="4075069809"/>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Programming with Python</a:t>
            </a:r>
            <a:br>
              <a:rPr lang="en-US" altLang="en-US" dirty="0"/>
            </a:br>
            <a:r>
              <a:rPr lang="en-US" altLang="en-US" dirty="0"/>
              <a:t>The Python Interpreter</a:t>
            </a:r>
          </a:p>
        </p:txBody>
      </p:sp>
      <p:sp>
        <p:nvSpPr>
          <p:cNvPr id="3" name="Content Placeholder 2">
            <a:extLst>
              <a:ext uri="{FF2B5EF4-FFF2-40B4-BE49-F238E27FC236}">
                <a16:creationId xmlns:a16="http://schemas.microsoft.com/office/drawing/2014/main" id="{EF5F8972-EDA1-44F3-BF0E-414D1784B211}"/>
              </a:ext>
            </a:extLst>
          </p:cNvPr>
          <p:cNvSpPr>
            <a:spLocks noGrp="1"/>
          </p:cNvSpPr>
          <p:nvPr>
            <p:ph idx="1"/>
          </p:nvPr>
        </p:nvSpPr>
        <p:spPr>
          <a:xfrm>
            <a:off x="116865" y="2565658"/>
            <a:ext cx="9027133" cy="2112523"/>
          </a:xfrm>
        </p:spPr>
        <p:txBody>
          <a:bodyPr/>
          <a:lstStyle/>
          <a:p>
            <a:r>
              <a:rPr lang="en-US" dirty="0"/>
              <a:t>The Python interpreter understands and executes Python code. Python code can be created in any text editor and Python interpreters are available for many operating systems. </a:t>
            </a:r>
          </a:p>
          <a:p>
            <a:r>
              <a:rPr lang="en-US" dirty="0"/>
              <a:t>In Linux machines, the Python interpreter is usually installed in </a:t>
            </a:r>
            <a:r>
              <a:rPr lang="en-US" b="1" dirty="0"/>
              <a:t>/</a:t>
            </a:r>
            <a:r>
              <a:rPr lang="en-US" b="1" dirty="0" err="1"/>
              <a:t>usr</a:t>
            </a:r>
            <a:r>
              <a:rPr lang="en-US" b="1" dirty="0"/>
              <a:t>/bin/python</a:t>
            </a:r>
            <a:r>
              <a:rPr lang="en-US" dirty="0"/>
              <a:t> or </a:t>
            </a:r>
            <a:r>
              <a:rPr lang="en-US" b="1" dirty="0"/>
              <a:t>/</a:t>
            </a:r>
            <a:r>
              <a:rPr lang="en-US" b="1" dirty="0" err="1"/>
              <a:t>usr</a:t>
            </a:r>
            <a:r>
              <a:rPr lang="en-US" b="1" dirty="0"/>
              <a:t>/bin/python3</a:t>
            </a:r>
            <a:r>
              <a:rPr lang="en-US" dirty="0"/>
              <a:t>. </a:t>
            </a:r>
          </a:p>
          <a:p>
            <a:r>
              <a:rPr lang="en-US" dirty="0"/>
              <a:t>With the new Windows Python installer, Python is installed by default into the user’s home directory. After the Python interpreter has been installed, it operates somewhat like the Linux shell. This means that when called with no arguments, it reads and executes commands interactively. When called with a file name argument or with a file as standard input, it reads and executes a script from that file.</a:t>
            </a:r>
          </a:p>
          <a:p>
            <a:pPr lvl="1"/>
            <a:endParaRPr lang="en-US" dirty="0"/>
          </a:p>
        </p:txBody>
      </p:sp>
      <p:sp>
        <p:nvSpPr>
          <p:cNvPr id="6" name="TextBox 5">
            <a:extLst>
              <a:ext uri="{FF2B5EF4-FFF2-40B4-BE49-F238E27FC236}">
                <a16:creationId xmlns:a16="http://schemas.microsoft.com/office/drawing/2014/main" id="{2470FE96-D3B3-4514-A4F7-A2EB86195770}"/>
              </a:ext>
            </a:extLst>
          </p:cNvPr>
          <p:cNvSpPr txBox="1"/>
          <p:nvPr/>
        </p:nvSpPr>
        <p:spPr>
          <a:xfrm>
            <a:off x="5584577" y="1608677"/>
            <a:ext cx="2967759" cy="307777"/>
          </a:xfrm>
          <a:prstGeom prst="rect">
            <a:avLst/>
          </a:prstGeom>
          <a:noFill/>
          <a:ln>
            <a:solidFill>
              <a:schemeClr val="tx1"/>
            </a:solidFill>
          </a:ln>
        </p:spPr>
        <p:txBody>
          <a:bodyPr wrap="square" rtlCol="0">
            <a:spAutoFit/>
          </a:bodyPr>
          <a:lstStyle/>
          <a:p>
            <a:pPr algn="ctr"/>
            <a:r>
              <a:rPr lang="en-US" sz="1400" dirty="0"/>
              <a:t>Interpreter Welcome Message</a:t>
            </a:r>
          </a:p>
        </p:txBody>
      </p:sp>
      <p:pic>
        <p:nvPicPr>
          <p:cNvPr id="10" name="Picture 9">
            <a:extLst>
              <a:ext uri="{FF2B5EF4-FFF2-40B4-BE49-F238E27FC236}">
                <a16:creationId xmlns:a16="http://schemas.microsoft.com/office/drawing/2014/main" id="{BD88059A-F585-4087-9D9C-B74E0B391DC8}"/>
              </a:ext>
            </a:extLst>
          </p:cNvPr>
          <p:cNvPicPr>
            <a:picLocks noChangeAspect="1"/>
          </p:cNvPicPr>
          <p:nvPr/>
        </p:nvPicPr>
        <p:blipFill>
          <a:blip r:embed="rId3"/>
          <a:stretch>
            <a:fillRect/>
          </a:stretch>
        </p:blipFill>
        <p:spPr>
          <a:xfrm>
            <a:off x="244289" y="998115"/>
            <a:ext cx="5009882" cy="1433646"/>
          </a:xfrm>
          <a:prstGeom prst="rect">
            <a:avLst/>
          </a:prstGeom>
        </p:spPr>
      </p:pic>
    </p:spTree>
    <p:extLst>
      <p:ext uri="{BB962C8B-B14F-4D97-AF65-F5344CB8AC3E}">
        <p14:creationId xmlns:p14="http://schemas.microsoft.com/office/powerpoint/2010/main" val="200599481"/>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Programming with Python</a:t>
            </a:r>
            <a:br>
              <a:rPr lang="en-US" altLang="en-US" dirty="0"/>
            </a:br>
            <a:r>
              <a:rPr lang="en-US" altLang="en-US" dirty="0"/>
              <a:t>The Python Interpreter (Cont.)</a:t>
            </a:r>
          </a:p>
        </p:txBody>
      </p:sp>
      <p:sp>
        <p:nvSpPr>
          <p:cNvPr id="3" name="Content Placeholder 2">
            <a:extLst>
              <a:ext uri="{FF2B5EF4-FFF2-40B4-BE49-F238E27FC236}">
                <a16:creationId xmlns:a16="http://schemas.microsoft.com/office/drawing/2014/main" id="{EF5F8972-EDA1-44F3-BF0E-414D1784B211}"/>
              </a:ext>
            </a:extLst>
          </p:cNvPr>
          <p:cNvSpPr>
            <a:spLocks noGrp="1"/>
          </p:cNvSpPr>
          <p:nvPr>
            <p:ph idx="1"/>
          </p:nvPr>
        </p:nvSpPr>
        <p:spPr>
          <a:xfrm>
            <a:off x="116867" y="2645027"/>
            <a:ext cx="8910266" cy="2112523"/>
          </a:xfrm>
        </p:spPr>
        <p:txBody>
          <a:bodyPr/>
          <a:lstStyle/>
          <a:p>
            <a:r>
              <a:rPr lang="en-US" dirty="0"/>
              <a:t>To start the interpreter, simply type </a:t>
            </a:r>
            <a:r>
              <a:rPr lang="en-US" b="1" dirty="0"/>
              <a:t>python</a:t>
            </a:r>
            <a:r>
              <a:rPr lang="en-US" dirty="0"/>
              <a:t> or </a:t>
            </a:r>
            <a:r>
              <a:rPr lang="en-US" b="1" dirty="0"/>
              <a:t>python3 </a:t>
            </a:r>
            <a:r>
              <a:rPr lang="en-US" dirty="0"/>
              <a:t>at the shell prompt.</a:t>
            </a:r>
          </a:p>
          <a:p>
            <a:r>
              <a:rPr lang="en-US" dirty="0"/>
              <a:t>In interactive mode, the interpreter waits for commands. The primary prompt is represented by three greater-than signs (&gt;&gt;&gt;). Continuation lines are represented by three dots (...). </a:t>
            </a:r>
          </a:p>
          <a:p>
            <a:r>
              <a:rPr lang="en-US" dirty="0"/>
              <a:t>The </a:t>
            </a:r>
            <a:r>
              <a:rPr lang="en-US" b="1" dirty="0"/>
              <a:t>&gt;&gt;&gt;</a:t>
            </a:r>
            <a:r>
              <a:rPr lang="en-US" dirty="0"/>
              <a:t> prompt indicates the interpreter is ready and waiting commands.</a:t>
            </a:r>
          </a:p>
        </p:txBody>
      </p:sp>
      <p:sp>
        <p:nvSpPr>
          <p:cNvPr id="11" name="TextBox 10">
            <a:extLst>
              <a:ext uri="{FF2B5EF4-FFF2-40B4-BE49-F238E27FC236}">
                <a16:creationId xmlns:a16="http://schemas.microsoft.com/office/drawing/2014/main" id="{71533205-E092-4E5D-9F65-5B146DAF6B0B}"/>
              </a:ext>
            </a:extLst>
          </p:cNvPr>
          <p:cNvSpPr txBox="1"/>
          <p:nvPr/>
        </p:nvSpPr>
        <p:spPr>
          <a:xfrm>
            <a:off x="6002410" y="1577762"/>
            <a:ext cx="1754722" cy="307777"/>
          </a:xfrm>
          <a:prstGeom prst="rect">
            <a:avLst/>
          </a:prstGeom>
          <a:noFill/>
          <a:ln>
            <a:solidFill>
              <a:schemeClr val="accent1"/>
            </a:solidFill>
          </a:ln>
        </p:spPr>
        <p:txBody>
          <a:bodyPr wrap="square" rtlCol="0">
            <a:spAutoFit/>
          </a:bodyPr>
          <a:lstStyle/>
          <a:p>
            <a:pPr algn="ctr"/>
            <a:r>
              <a:rPr lang="en-US" sz="1400" dirty="0"/>
              <a:t>IF-THEN Block</a:t>
            </a:r>
          </a:p>
        </p:txBody>
      </p:sp>
      <p:pic>
        <p:nvPicPr>
          <p:cNvPr id="12" name="Picture 11">
            <a:extLst>
              <a:ext uri="{FF2B5EF4-FFF2-40B4-BE49-F238E27FC236}">
                <a16:creationId xmlns:a16="http://schemas.microsoft.com/office/drawing/2014/main" id="{0E1CAC35-E1E4-46CB-A0B6-8C8616033607}"/>
              </a:ext>
            </a:extLst>
          </p:cNvPr>
          <p:cNvPicPr>
            <a:picLocks noChangeAspect="1"/>
          </p:cNvPicPr>
          <p:nvPr/>
        </p:nvPicPr>
        <p:blipFill>
          <a:blip r:embed="rId3"/>
          <a:stretch>
            <a:fillRect/>
          </a:stretch>
        </p:blipFill>
        <p:spPr>
          <a:xfrm>
            <a:off x="290286" y="964830"/>
            <a:ext cx="5300337" cy="1533643"/>
          </a:xfrm>
          <a:prstGeom prst="rect">
            <a:avLst/>
          </a:prstGeom>
        </p:spPr>
      </p:pic>
    </p:spTree>
    <p:extLst>
      <p:ext uri="{BB962C8B-B14F-4D97-AF65-F5344CB8AC3E}">
        <p14:creationId xmlns:p14="http://schemas.microsoft.com/office/powerpoint/2010/main" val="3505318676"/>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Programming with Python</a:t>
            </a:r>
            <a:br>
              <a:rPr lang="en-US" altLang="en-US" dirty="0"/>
            </a:br>
            <a:r>
              <a:rPr lang="en-US" altLang="en-US" dirty="0"/>
              <a:t>Variables and Basic Statements in Python</a:t>
            </a:r>
          </a:p>
        </p:txBody>
      </p:sp>
      <p:pic>
        <p:nvPicPr>
          <p:cNvPr id="2" name="Picture 1">
            <a:extLst>
              <a:ext uri="{FF2B5EF4-FFF2-40B4-BE49-F238E27FC236}">
                <a16:creationId xmlns:a16="http://schemas.microsoft.com/office/drawing/2014/main" id="{A7CEDD71-8D93-4B9B-8A27-1927853B5738}"/>
              </a:ext>
            </a:extLst>
          </p:cNvPr>
          <p:cNvPicPr>
            <a:picLocks noChangeAspect="1"/>
          </p:cNvPicPr>
          <p:nvPr/>
        </p:nvPicPr>
        <p:blipFill>
          <a:blip r:embed="rId3"/>
          <a:stretch>
            <a:fillRect/>
          </a:stretch>
        </p:blipFill>
        <p:spPr>
          <a:xfrm>
            <a:off x="365129" y="1196758"/>
            <a:ext cx="1758588" cy="1516024"/>
          </a:xfrm>
          <a:prstGeom prst="rect">
            <a:avLst/>
          </a:prstGeom>
        </p:spPr>
      </p:pic>
      <p:pic>
        <p:nvPicPr>
          <p:cNvPr id="4" name="Picture 3">
            <a:extLst>
              <a:ext uri="{FF2B5EF4-FFF2-40B4-BE49-F238E27FC236}">
                <a16:creationId xmlns:a16="http://schemas.microsoft.com/office/drawing/2014/main" id="{0C07CA12-6137-4D4A-B912-5A9B271783CD}"/>
              </a:ext>
            </a:extLst>
          </p:cNvPr>
          <p:cNvPicPr>
            <a:picLocks noChangeAspect="1"/>
          </p:cNvPicPr>
          <p:nvPr/>
        </p:nvPicPr>
        <p:blipFill>
          <a:blip r:embed="rId4"/>
          <a:stretch>
            <a:fillRect/>
          </a:stretch>
        </p:blipFill>
        <p:spPr>
          <a:xfrm>
            <a:off x="4753500" y="1118997"/>
            <a:ext cx="1929829" cy="1774967"/>
          </a:xfrm>
          <a:prstGeom prst="rect">
            <a:avLst/>
          </a:prstGeom>
        </p:spPr>
      </p:pic>
      <p:pic>
        <p:nvPicPr>
          <p:cNvPr id="5" name="Picture 4">
            <a:extLst>
              <a:ext uri="{FF2B5EF4-FFF2-40B4-BE49-F238E27FC236}">
                <a16:creationId xmlns:a16="http://schemas.microsoft.com/office/drawing/2014/main" id="{E6DBCA4E-9A78-46D8-A906-60B1A7918783}"/>
              </a:ext>
            </a:extLst>
          </p:cNvPr>
          <p:cNvPicPr>
            <a:picLocks noChangeAspect="1"/>
          </p:cNvPicPr>
          <p:nvPr/>
        </p:nvPicPr>
        <p:blipFill>
          <a:blip r:embed="rId5"/>
          <a:stretch>
            <a:fillRect/>
          </a:stretch>
        </p:blipFill>
        <p:spPr>
          <a:xfrm>
            <a:off x="5838122" y="3032684"/>
            <a:ext cx="1690414" cy="903497"/>
          </a:xfrm>
          <a:prstGeom prst="rect">
            <a:avLst/>
          </a:prstGeom>
        </p:spPr>
      </p:pic>
      <p:pic>
        <p:nvPicPr>
          <p:cNvPr id="6" name="Picture 5">
            <a:extLst>
              <a:ext uri="{FF2B5EF4-FFF2-40B4-BE49-F238E27FC236}">
                <a16:creationId xmlns:a16="http://schemas.microsoft.com/office/drawing/2014/main" id="{4C557E11-E412-48FC-8103-618A6CCA0E7D}"/>
              </a:ext>
            </a:extLst>
          </p:cNvPr>
          <p:cNvPicPr>
            <a:picLocks noChangeAspect="1"/>
          </p:cNvPicPr>
          <p:nvPr/>
        </p:nvPicPr>
        <p:blipFill>
          <a:blip r:embed="rId6"/>
          <a:stretch>
            <a:fillRect/>
          </a:stretch>
        </p:blipFill>
        <p:spPr>
          <a:xfrm>
            <a:off x="349502" y="2814380"/>
            <a:ext cx="3562553" cy="1246893"/>
          </a:xfrm>
          <a:prstGeom prst="rect">
            <a:avLst/>
          </a:prstGeom>
        </p:spPr>
      </p:pic>
      <p:sp>
        <p:nvSpPr>
          <p:cNvPr id="14" name="TextBox 13">
            <a:extLst>
              <a:ext uri="{FF2B5EF4-FFF2-40B4-BE49-F238E27FC236}">
                <a16:creationId xmlns:a16="http://schemas.microsoft.com/office/drawing/2014/main" id="{8AC37947-E302-4538-842E-F035F4F5F87A}"/>
              </a:ext>
            </a:extLst>
          </p:cNvPr>
          <p:cNvSpPr txBox="1"/>
          <p:nvPr/>
        </p:nvSpPr>
        <p:spPr>
          <a:xfrm>
            <a:off x="61572" y="799389"/>
            <a:ext cx="7904162" cy="677108"/>
          </a:xfrm>
          <a:prstGeom prst="rect">
            <a:avLst/>
          </a:prstGeom>
          <a:noFill/>
        </p:spPr>
        <p:txBody>
          <a:bodyPr wrap="square" rtlCol="0">
            <a:spAutoFit/>
          </a:bodyPr>
          <a:lstStyle/>
          <a:p>
            <a:pPr marL="169863" indent="-169863" defTabSz="684213">
              <a:spcBef>
                <a:spcPts val="600"/>
              </a:spcBef>
              <a:spcAft>
                <a:spcPts val="600"/>
              </a:spcAft>
              <a:buClr>
                <a:schemeClr val="tx2"/>
              </a:buClr>
              <a:buSzPct val="90000"/>
              <a:buFont typeface="Wingdings" panose="05000000000000000000" pitchFamily="2" charset="2"/>
              <a:buChar char="§"/>
            </a:pPr>
            <a:r>
              <a:rPr lang="en-US" sz="1500" dirty="0">
                <a:solidFill>
                  <a:srgbClr val="000000"/>
                </a:solidFill>
                <a:latin typeface="+mn-lt"/>
                <a:ea typeface="ＭＳ Ｐゴシック" charset="0"/>
              </a:rPr>
              <a:t>The interpreter receives and executes statements interactively.</a:t>
            </a:r>
          </a:p>
          <a:p>
            <a:endParaRPr lang="en-US" dirty="0"/>
          </a:p>
        </p:txBody>
      </p:sp>
      <p:sp>
        <p:nvSpPr>
          <p:cNvPr id="15" name="Rectangle 14">
            <a:extLst>
              <a:ext uri="{FF2B5EF4-FFF2-40B4-BE49-F238E27FC236}">
                <a16:creationId xmlns:a16="http://schemas.microsoft.com/office/drawing/2014/main" id="{78C4E1F6-FFAD-4EF3-B1C8-70358D5DAAD8}"/>
              </a:ext>
            </a:extLst>
          </p:cNvPr>
          <p:cNvSpPr/>
          <p:nvPr/>
        </p:nvSpPr>
        <p:spPr>
          <a:xfrm>
            <a:off x="2268857" y="1696653"/>
            <a:ext cx="1929829" cy="553998"/>
          </a:xfrm>
          <a:prstGeom prst="rect">
            <a:avLst/>
          </a:prstGeom>
        </p:spPr>
        <p:txBody>
          <a:bodyPr wrap="square">
            <a:spAutoFit/>
          </a:bodyPr>
          <a:lstStyle/>
          <a:p>
            <a:pPr marL="169863" indent="-169863" defTabSz="684213">
              <a:spcBef>
                <a:spcPts val="600"/>
              </a:spcBef>
              <a:spcAft>
                <a:spcPts val="600"/>
              </a:spcAft>
              <a:buClr>
                <a:schemeClr val="tx2"/>
              </a:buClr>
              <a:buSzPct val="90000"/>
              <a:buFont typeface="Wingdings" panose="05000000000000000000" pitchFamily="2" charset="2"/>
              <a:buChar char="§"/>
            </a:pPr>
            <a:r>
              <a:rPr lang="en-US" sz="1500" dirty="0">
                <a:solidFill>
                  <a:srgbClr val="000000"/>
                </a:solidFill>
                <a:latin typeface="+mn-lt"/>
                <a:ea typeface="ＭＳ Ｐゴシック" charset="0"/>
              </a:rPr>
              <a:t>Acts as a simple calculator. </a:t>
            </a:r>
          </a:p>
        </p:txBody>
      </p:sp>
      <p:sp>
        <p:nvSpPr>
          <p:cNvPr id="16" name="Rectangle 15">
            <a:extLst>
              <a:ext uri="{FF2B5EF4-FFF2-40B4-BE49-F238E27FC236}">
                <a16:creationId xmlns:a16="http://schemas.microsoft.com/office/drawing/2014/main" id="{F2400482-371F-47D8-9E59-DCC65A56D999}"/>
              </a:ext>
            </a:extLst>
          </p:cNvPr>
          <p:cNvSpPr/>
          <p:nvPr/>
        </p:nvSpPr>
        <p:spPr>
          <a:xfrm>
            <a:off x="6692272" y="1540190"/>
            <a:ext cx="2042743" cy="1015663"/>
          </a:xfrm>
          <a:prstGeom prst="rect">
            <a:avLst/>
          </a:prstGeom>
        </p:spPr>
        <p:txBody>
          <a:bodyPr wrap="square">
            <a:spAutoFit/>
          </a:bodyPr>
          <a:lstStyle/>
          <a:p>
            <a:pPr marL="169863" indent="-169863" defTabSz="684213">
              <a:spcBef>
                <a:spcPts val="600"/>
              </a:spcBef>
              <a:spcAft>
                <a:spcPts val="600"/>
              </a:spcAft>
              <a:buClr>
                <a:schemeClr val="tx2"/>
              </a:buClr>
              <a:buSzPct val="90000"/>
              <a:buFont typeface="Wingdings" panose="05000000000000000000" pitchFamily="2" charset="2"/>
              <a:buChar char="§"/>
            </a:pPr>
            <a:r>
              <a:rPr lang="en-US" sz="1500" dirty="0">
                <a:solidFill>
                  <a:srgbClr val="000000"/>
                </a:solidFill>
                <a:latin typeface="+mn-lt"/>
                <a:ea typeface="ＭＳ Ｐゴシック" charset="0"/>
              </a:rPr>
              <a:t>Special variable “_” holds the result of the last expression issued.</a:t>
            </a:r>
          </a:p>
        </p:txBody>
      </p:sp>
      <p:sp>
        <p:nvSpPr>
          <p:cNvPr id="17" name="Rectangle 16">
            <a:extLst>
              <a:ext uri="{FF2B5EF4-FFF2-40B4-BE49-F238E27FC236}">
                <a16:creationId xmlns:a16="http://schemas.microsoft.com/office/drawing/2014/main" id="{91457161-DA76-423C-A540-AB02C380EEF1}"/>
              </a:ext>
            </a:extLst>
          </p:cNvPr>
          <p:cNvSpPr/>
          <p:nvPr/>
        </p:nvSpPr>
        <p:spPr>
          <a:xfrm>
            <a:off x="5660569" y="3951933"/>
            <a:ext cx="2598060" cy="553998"/>
          </a:xfrm>
          <a:prstGeom prst="rect">
            <a:avLst/>
          </a:prstGeom>
        </p:spPr>
        <p:txBody>
          <a:bodyPr wrap="square">
            <a:spAutoFit/>
          </a:bodyPr>
          <a:lstStyle/>
          <a:p>
            <a:pPr marL="169863" indent="-169863" defTabSz="684213">
              <a:spcBef>
                <a:spcPts val="600"/>
              </a:spcBef>
              <a:spcAft>
                <a:spcPts val="600"/>
              </a:spcAft>
              <a:buClr>
                <a:schemeClr val="tx2"/>
              </a:buClr>
              <a:buSzPct val="90000"/>
              <a:buFont typeface="Wingdings" panose="05000000000000000000" pitchFamily="2" charset="2"/>
              <a:buChar char="§"/>
            </a:pPr>
            <a:r>
              <a:rPr lang="en-US" sz="1500" dirty="0">
                <a:solidFill>
                  <a:srgbClr val="000000"/>
                </a:solidFill>
                <a:latin typeface="+mn-lt"/>
                <a:ea typeface="ＭＳ Ｐゴシック" charset="0"/>
              </a:rPr>
              <a:t>To assign values to variables, use the = sign.</a:t>
            </a:r>
          </a:p>
        </p:txBody>
      </p:sp>
      <p:sp>
        <p:nvSpPr>
          <p:cNvPr id="18" name="Rectangle 17">
            <a:extLst>
              <a:ext uri="{FF2B5EF4-FFF2-40B4-BE49-F238E27FC236}">
                <a16:creationId xmlns:a16="http://schemas.microsoft.com/office/drawing/2014/main" id="{905C7411-B381-4DD6-9195-E870767C3341}"/>
              </a:ext>
            </a:extLst>
          </p:cNvPr>
          <p:cNvSpPr/>
          <p:nvPr/>
        </p:nvSpPr>
        <p:spPr>
          <a:xfrm>
            <a:off x="272679" y="4050709"/>
            <a:ext cx="3926007" cy="553998"/>
          </a:xfrm>
          <a:prstGeom prst="rect">
            <a:avLst/>
          </a:prstGeom>
        </p:spPr>
        <p:txBody>
          <a:bodyPr wrap="square">
            <a:spAutoFit/>
          </a:bodyPr>
          <a:lstStyle/>
          <a:p>
            <a:pPr marL="169863" indent="-169863" defTabSz="684213">
              <a:spcBef>
                <a:spcPts val="600"/>
              </a:spcBef>
              <a:spcAft>
                <a:spcPts val="600"/>
              </a:spcAft>
              <a:buClr>
                <a:schemeClr val="tx2"/>
              </a:buClr>
              <a:buSzPct val="90000"/>
              <a:buFont typeface="Wingdings" panose="05000000000000000000" pitchFamily="2" charset="2"/>
              <a:buChar char="§"/>
            </a:pPr>
            <a:r>
              <a:rPr lang="en-US" sz="1500" dirty="0">
                <a:solidFill>
                  <a:srgbClr val="000000"/>
                </a:solidFill>
                <a:latin typeface="+mn-lt"/>
                <a:ea typeface="ＭＳ Ｐゴシック" charset="0"/>
              </a:rPr>
              <a:t>Attempts to use a not defined variable will result in an error.</a:t>
            </a:r>
          </a:p>
        </p:txBody>
      </p:sp>
    </p:spTree>
    <p:extLst>
      <p:ext uri="{BB962C8B-B14F-4D97-AF65-F5344CB8AC3E}">
        <p14:creationId xmlns:p14="http://schemas.microsoft.com/office/powerpoint/2010/main" val="395710225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Programming with Python</a:t>
            </a:r>
            <a:br>
              <a:rPr lang="en-US" altLang="en-US" dirty="0"/>
            </a:br>
            <a:r>
              <a:rPr lang="en-US" altLang="en-US" dirty="0"/>
              <a:t>Variables and Basic Statements in Python (Cont.)</a:t>
            </a:r>
          </a:p>
        </p:txBody>
      </p:sp>
      <p:sp>
        <p:nvSpPr>
          <p:cNvPr id="3" name="Content Placeholder 2">
            <a:extLst>
              <a:ext uri="{FF2B5EF4-FFF2-40B4-BE49-F238E27FC236}">
                <a16:creationId xmlns:a16="http://schemas.microsoft.com/office/drawing/2014/main" id="{EF5F8972-EDA1-44F3-BF0E-414D1784B211}"/>
              </a:ext>
            </a:extLst>
          </p:cNvPr>
          <p:cNvSpPr>
            <a:spLocks noGrp="1"/>
          </p:cNvSpPr>
          <p:nvPr>
            <p:ph idx="1"/>
          </p:nvPr>
        </p:nvSpPr>
        <p:spPr>
          <a:xfrm>
            <a:off x="7035520" y="2706035"/>
            <a:ext cx="1905001" cy="1507447"/>
          </a:xfrm>
        </p:spPr>
        <p:txBody>
          <a:bodyPr/>
          <a:lstStyle/>
          <a:p>
            <a:pPr defTabSz="457200">
              <a:spcBef>
                <a:spcPct val="0"/>
              </a:spcBef>
              <a:spcAft>
                <a:spcPct val="0"/>
              </a:spcAft>
            </a:pPr>
            <a:r>
              <a:rPr lang="en-US" dirty="0">
                <a:cs typeface="+mn-cs"/>
              </a:rPr>
              <a:t>Functions allow for a block of code to be given a name and re-used as needed.</a:t>
            </a:r>
          </a:p>
        </p:txBody>
      </p:sp>
      <p:pic>
        <p:nvPicPr>
          <p:cNvPr id="8" name="Picture 7">
            <a:extLst>
              <a:ext uri="{FF2B5EF4-FFF2-40B4-BE49-F238E27FC236}">
                <a16:creationId xmlns:a16="http://schemas.microsoft.com/office/drawing/2014/main" id="{F44F9EBF-362C-4C31-98A8-4D6D26F87E29}"/>
              </a:ext>
            </a:extLst>
          </p:cNvPr>
          <p:cNvPicPr>
            <a:picLocks noChangeAspect="1"/>
          </p:cNvPicPr>
          <p:nvPr/>
        </p:nvPicPr>
        <p:blipFill>
          <a:blip r:embed="rId3"/>
          <a:stretch>
            <a:fillRect/>
          </a:stretch>
        </p:blipFill>
        <p:spPr>
          <a:xfrm>
            <a:off x="2842637" y="1281511"/>
            <a:ext cx="4113734" cy="2075069"/>
          </a:xfrm>
          <a:prstGeom prst="rect">
            <a:avLst/>
          </a:prstGeom>
        </p:spPr>
      </p:pic>
      <p:pic>
        <p:nvPicPr>
          <p:cNvPr id="9" name="Picture 8">
            <a:extLst>
              <a:ext uri="{FF2B5EF4-FFF2-40B4-BE49-F238E27FC236}">
                <a16:creationId xmlns:a16="http://schemas.microsoft.com/office/drawing/2014/main" id="{459BB07E-06C0-45F3-A50D-98D02ECAFDF0}"/>
              </a:ext>
            </a:extLst>
          </p:cNvPr>
          <p:cNvPicPr>
            <a:picLocks noChangeAspect="1"/>
          </p:cNvPicPr>
          <p:nvPr/>
        </p:nvPicPr>
        <p:blipFill>
          <a:blip r:embed="rId4"/>
          <a:stretch>
            <a:fillRect/>
          </a:stretch>
        </p:blipFill>
        <p:spPr>
          <a:xfrm>
            <a:off x="168835" y="1549066"/>
            <a:ext cx="2517321" cy="961903"/>
          </a:xfrm>
          <a:prstGeom prst="rect">
            <a:avLst/>
          </a:prstGeom>
        </p:spPr>
      </p:pic>
      <p:pic>
        <p:nvPicPr>
          <p:cNvPr id="10" name="Picture 9">
            <a:extLst>
              <a:ext uri="{FF2B5EF4-FFF2-40B4-BE49-F238E27FC236}">
                <a16:creationId xmlns:a16="http://schemas.microsoft.com/office/drawing/2014/main" id="{D7E487EC-C95C-4CDD-9758-402BD138CACA}"/>
              </a:ext>
            </a:extLst>
          </p:cNvPr>
          <p:cNvPicPr>
            <a:picLocks noChangeAspect="1"/>
          </p:cNvPicPr>
          <p:nvPr/>
        </p:nvPicPr>
        <p:blipFill>
          <a:blip r:embed="rId5"/>
          <a:stretch>
            <a:fillRect/>
          </a:stretch>
        </p:blipFill>
        <p:spPr>
          <a:xfrm>
            <a:off x="7086849" y="1357177"/>
            <a:ext cx="1905000" cy="1238250"/>
          </a:xfrm>
          <a:prstGeom prst="rect">
            <a:avLst/>
          </a:prstGeom>
        </p:spPr>
      </p:pic>
      <p:sp>
        <p:nvSpPr>
          <p:cNvPr id="14" name="TextBox 13">
            <a:extLst>
              <a:ext uri="{FF2B5EF4-FFF2-40B4-BE49-F238E27FC236}">
                <a16:creationId xmlns:a16="http://schemas.microsoft.com/office/drawing/2014/main" id="{8AC37947-E302-4538-842E-F035F4F5F87A}"/>
              </a:ext>
            </a:extLst>
          </p:cNvPr>
          <p:cNvSpPr txBox="1"/>
          <p:nvPr/>
        </p:nvSpPr>
        <p:spPr>
          <a:xfrm>
            <a:off x="61572" y="799389"/>
            <a:ext cx="7904162" cy="677108"/>
          </a:xfrm>
          <a:prstGeom prst="rect">
            <a:avLst/>
          </a:prstGeom>
          <a:noFill/>
        </p:spPr>
        <p:txBody>
          <a:bodyPr wrap="square" rtlCol="0">
            <a:spAutoFit/>
          </a:bodyPr>
          <a:lstStyle/>
          <a:p>
            <a:pPr marL="169863" indent="-169863" defTabSz="684213">
              <a:spcBef>
                <a:spcPts val="600"/>
              </a:spcBef>
              <a:spcAft>
                <a:spcPts val="600"/>
              </a:spcAft>
              <a:buClr>
                <a:schemeClr val="tx2"/>
              </a:buClr>
              <a:buSzPct val="90000"/>
              <a:buFont typeface="Wingdings" panose="05000000000000000000" pitchFamily="2" charset="2"/>
              <a:buChar char="§"/>
            </a:pPr>
            <a:r>
              <a:rPr lang="en-US" sz="1500" dirty="0">
                <a:solidFill>
                  <a:srgbClr val="000000"/>
                </a:solidFill>
                <a:latin typeface="+mn-lt"/>
                <a:ea typeface="ＭＳ Ｐゴシック" charset="0"/>
              </a:rPr>
              <a:t>The interpreter receives and executes statements interactively.</a:t>
            </a:r>
          </a:p>
          <a:p>
            <a:endParaRPr lang="en-US" dirty="0"/>
          </a:p>
        </p:txBody>
      </p:sp>
      <p:sp>
        <p:nvSpPr>
          <p:cNvPr id="19" name="Rectangle 18">
            <a:extLst>
              <a:ext uri="{FF2B5EF4-FFF2-40B4-BE49-F238E27FC236}">
                <a16:creationId xmlns:a16="http://schemas.microsoft.com/office/drawing/2014/main" id="{0B4588A6-7E2E-4647-86B1-E068A72B7132}"/>
              </a:ext>
            </a:extLst>
          </p:cNvPr>
          <p:cNvSpPr/>
          <p:nvPr/>
        </p:nvSpPr>
        <p:spPr>
          <a:xfrm>
            <a:off x="2773240" y="3356580"/>
            <a:ext cx="3921023" cy="1477328"/>
          </a:xfrm>
          <a:prstGeom prst="rect">
            <a:avLst/>
          </a:prstGeom>
        </p:spPr>
        <p:txBody>
          <a:bodyPr wrap="square">
            <a:spAutoFit/>
          </a:bodyPr>
          <a:lstStyle/>
          <a:p>
            <a:pPr marL="169863" indent="-169863">
              <a:buClr>
                <a:schemeClr val="tx2"/>
              </a:buClr>
              <a:buSzPct val="90000"/>
              <a:buFont typeface="Wingdings" panose="05000000000000000000" pitchFamily="2" charset="2"/>
              <a:buChar char="§"/>
            </a:pPr>
            <a:r>
              <a:rPr lang="en-US" sz="1500" dirty="0">
                <a:solidFill>
                  <a:srgbClr val="000000"/>
                </a:solidFill>
                <a:latin typeface="+mn-lt"/>
                <a:ea typeface="ＭＳ Ｐゴシック" charset="0"/>
              </a:rPr>
              <a:t>Use the backslash character (\) to escape characters. As an example, a string uses double quotes but also needs to use a double quote within the string.</a:t>
            </a:r>
          </a:p>
          <a:p>
            <a:pPr marL="169863" indent="-169863">
              <a:buClr>
                <a:schemeClr val="tx2"/>
              </a:buClr>
              <a:buSzPct val="90000"/>
              <a:buFont typeface="Wingdings" panose="05000000000000000000" pitchFamily="2" charset="2"/>
              <a:buChar char="§"/>
            </a:pPr>
            <a:r>
              <a:rPr lang="en-US" sz="1500" dirty="0">
                <a:solidFill>
                  <a:srgbClr val="000000"/>
                </a:solidFill>
                <a:latin typeface="+mn-lt"/>
                <a:ea typeface="ＭＳ Ｐゴシック" charset="0"/>
              </a:rPr>
              <a:t>Single quotes or double quotes can be used to wrap strings.</a:t>
            </a:r>
          </a:p>
        </p:txBody>
      </p:sp>
      <p:sp>
        <p:nvSpPr>
          <p:cNvPr id="20" name="Rectangle 19">
            <a:extLst>
              <a:ext uri="{FF2B5EF4-FFF2-40B4-BE49-F238E27FC236}">
                <a16:creationId xmlns:a16="http://schemas.microsoft.com/office/drawing/2014/main" id="{6799D6D0-3088-4AAE-BCB4-1828C77C8223}"/>
              </a:ext>
            </a:extLst>
          </p:cNvPr>
          <p:cNvSpPr/>
          <p:nvPr/>
        </p:nvSpPr>
        <p:spPr>
          <a:xfrm>
            <a:off x="140721" y="2571750"/>
            <a:ext cx="2622767" cy="784830"/>
          </a:xfrm>
          <a:prstGeom prst="rect">
            <a:avLst/>
          </a:prstGeom>
        </p:spPr>
        <p:txBody>
          <a:bodyPr wrap="square">
            <a:spAutoFit/>
          </a:bodyPr>
          <a:lstStyle/>
          <a:p>
            <a:pPr marL="169863" indent="-169863">
              <a:buClr>
                <a:schemeClr val="tx2"/>
              </a:buClr>
              <a:buSzPct val="90000"/>
              <a:buFont typeface="Wingdings" panose="05000000000000000000" pitchFamily="2" charset="2"/>
              <a:buChar char="§"/>
            </a:pPr>
            <a:r>
              <a:rPr lang="en-US" sz="1500" dirty="0">
                <a:solidFill>
                  <a:srgbClr val="000000"/>
                </a:solidFill>
                <a:latin typeface="+mn-lt"/>
                <a:ea typeface="ＭＳ Ｐゴシック" charset="0"/>
              </a:rPr>
              <a:t>Print statement prints the result of the expression it was given.</a:t>
            </a:r>
          </a:p>
        </p:txBody>
      </p:sp>
    </p:spTree>
    <p:extLst>
      <p:ext uri="{BB962C8B-B14F-4D97-AF65-F5344CB8AC3E}">
        <p14:creationId xmlns:p14="http://schemas.microsoft.com/office/powerpoint/2010/main" val="4185697174"/>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757551"/>
          </a:xfrm>
        </p:spPr>
        <p:txBody>
          <a:bodyPr/>
          <a:lstStyle/>
          <a:p>
            <a:r>
              <a:rPr lang="en-US" altLang="en-US" sz="1600" dirty="0"/>
              <a:t>Programming with Python</a:t>
            </a:r>
            <a:br>
              <a:rPr lang="en-US" altLang="en-US" dirty="0"/>
            </a:br>
            <a:r>
              <a:rPr lang="en-US" altLang="en-US" dirty="0"/>
              <a:t>Useful Functions and Data Types in Python</a:t>
            </a:r>
          </a:p>
        </p:txBody>
      </p:sp>
      <p:sp>
        <p:nvSpPr>
          <p:cNvPr id="3" name="Content Placeholder 2">
            <a:extLst>
              <a:ext uri="{FF2B5EF4-FFF2-40B4-BE49-F238E27FC236}">
                <a16:creationId xmlns:a16="http://schemas.microsoft.com/office/drawing/2014/main" id="{EF5F8972-EDA1-44F3-BF0E-414D1784B211}"/>
              </a:ext>
            </a:extLst>
          </p:cNvPr>
          <p:cNvSpPr>
            <a:spLocks noGrp="1"/>
          </p:cNvSpPr>
          <p:nvPr>
            <p:ph idx="1"/>
          </p:nvPr>
        </p:nvSpPr>
        <p:spPr>
          <a:xfrm>
            <a:off x="2509950" y="1629270"/>
            <a:ext cx="6213136" cy="2183765"/>
          </a:xfrm>
        </p:spPr>
        <p:txBody>
          <a:bodyPr/>
          <a:lstStyle/>
          <a:p>
            <a:r>
              <a:rPr lang="en-US" b="1" dirty="0"/>
              <a:t>Range() - </a:t>
            </a:r>
            <a:r>
              <a:rPr lang="en-US" dirty="0"/>
              <a:t>Generates</a:t>
            </a:r>
            <a:r>
              <a:rPr lang="en-US" b="1" dirty="0"/>
              <a:t> </a:t>
            </a:r>
            <a:r>
              <a:rPr lang="en-US" dirty="0"/>
              <a:t>a list of numbers usually used to iterate with FOR loops. </a:t>
            </a:r>
          </a:p>
          <a:p>
            <a:pPr lvl="1"/>
            <a:r>
              <a:rPr lang="en-US" b="1" dirty="0"/>
              <a:t>range</a:t>
            </a:r>
            <a:r>
              <a:rPr lang="en-US" dirty="0"/>
              <a:t>(</a:t>
            </a:r>
            <a:r>
              <a:rPr lang="en-US" b="1" dirty="0"/>
              <a:t>stop</a:t>
            </a:r>
            <a:r>
              <a:rPr lang="en-US" dirty="0"/>
              <a:t>) - number of integers (whole numbers) to generate, starting from zero</a:t>
            </a:r>
          </a:p>
          <a:p>
            <a:pPr lvl="1"/>
            <a:r>
              <a:rPr lang="en-US" b="1" dirty="0"/>
              <a:t>range([start], stop[, step</a:t>
            </a:r>
            <a:r>
              <a:rPr lang="en-US" dirty="0"/>
              <a:t>] – Starting number of the sequence, the ending number in the sequence, and the difference between each number in the sequence.</a:t>
            </a:r>
          </a:p>
        </p:txBody>
      </p:sp>
      <p:pic>
        <p:nvPicPr>
          <p:cNvPr id="2" name="Picture 1">
            <a:extLst>
              <a:ext uri="{FF2B5EF4-FFF2-40B4-BE49-F238E27FC236}">
                <a16:creationId xmlns:a16="http://schemas.microsoft.com/office/drawing/2014/main" id="{7471C0F3-8E3E-45AC-A7C5-80A893B29BF2}"/>
              </a:ext>
            </a:extLst>
          </p:cNvPr>
          <p:cNvPicPr>
            <a:picLocks noChangeAspect="1"/>
          </p:cNvPicPr>
          <p:nvPr/>
        </p:nvPicPr>
        <p:blipFill>
          <a:blip r:embed="rId3"/>
          <a:stretch>
            <a:fillRect/>
          </a:stretch>
        </p:blipFill>
        <p:spPr>
          <a:xfrm>
            <a:off x="438263" y="1389731"/>
            <a:ext cx="1937166" cy="2656114"/>
          </a:xfrm>
          <a:prstGeom prst="rect">
            <a:avLst/>
          </a:prstGeom>
        </p:spPr>
      </p:pic>
      <p:sp>
        <p:nvSpPr>
          <p:cNvPr id="6" name="Rectangle 5">
            <a:extLst>
              <a:ext uri="{FF2B5EF4-FFF2-40B4-BE49-F238E27FC236}">
                <a16:creationId xmlns:a16="http://schemas.microsoft.com/office/drawing/2014/main" id="{501E9A3C-8EDB-4DAD-9AF8-DE7F8CDCEBF8}"/>
              </a:ext>
            </a:extLst>
          </p:cNvPr>
          <p:cNvSpPr/>
          <p:nvPr/>
        </p:nvSpPr>
        <p:spPr>
          <a:xfrm>
            <a:off x="0" y="776468"/>
            <a:ext cx="8723086" cy="553998"/>
          </a:xfrm>
          <a:prstGeom prst="rect">
            <a:avLst/>
          </a:prstGeom>
        </p:spPr>
        <p:txBody>
          <a:bodyPr wrap="square">
            <a:spAutoFit/>
          </a:bodyPr>
          <a:lstStyle/>
          <a:p>
            <a:pPr marL="169863" indent="-169863" defTabSz="684213">
              <a:spcBef>
                <a:spcPts val="600"/>
              </a:spcBef>
              <a:spcAft>
                <a:spcPts val="600"/>
              </a:spcAft>
              <a:buClr>
                <a:schemeClr val="tx2"/>
              </a:buClr>
              <a:buSzPct val="90000"/>
              <a:buFont typeface="Wingdings" panose="05000000000000000000" pitchFamily="2" charset="2"/>
              <a:buChar char="§"/>
            </a:pPr>
            <a:r>
              <a:rPr lang="en-US" sz="1500" b="1" dirty="0">
                <a:solidFill>
                  <a:srgbClr val="000000"/>
                </a:solidFill>
                <a:latin typeface="+mn-lt"/>
                <a:ea typeface="ＭＳ Ｐゴシック" charset="0"/>
              </a:rPr>
              <a:t>Python supports many useful functions and datatypes. Some of the more important ones are as follows:</a:t>
            </a:r>
          </a:p>
        </p:txBody>
      </p:sp>
    </p:spTree>
    <p:extLst>
      <p:ext uri="{BB962C8B-B14F-4D97-AF65-F5344CB8AC3E}">
        <p14:creationId xmlns:p14="http://schemas.microsoft.com/office/powerpoint/2010/main" val="2271474610"/>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757551"/>
          </a:xfrm>
        </p:spPr>
        <p:txBody>
          <a:bodyPr/>
          <a:lstStyle/>
          <a:p>
            <a:r>
              <a:rPr lang="en-US" altLang="en-US" sz="1600" dirty="0"/>
              <a:t>Programming with Python</a:t>
            </a:r>
            <a:br>
              <a:rPr lang="en-US" altLang="en-US" dirty="0"/>
            </a:br>
            <a:r>
              <a:rPr lang="en-US" altLang="en-US" dirty="0"/>
              <a:t>Useful Functions and Data Types in Python (Cont.)</a:t>
            </a:r>
          </a:p>
        </p:txBody>
      </p:sp>
      <p:pic>
        <p:nvPicPr>
          <p:cNvPr id="4" name="Picture 3">
            <a:extLst>
              <a:ext uri="{FF2B5EF4-FFF2-40B4-BE49-F238E27FC236}">
                <a16:creationId xmlns:a16="http://schemas.microsoft.com/office/drawing/2014/main" id="{D9B48C17-8026-4E67-A7EF-1EEE524989F0}"/>
              </a:ext>
            </a:extLst>
          </p:cNvPr>
          <p:cNvPicPr>
            <a:picLocks noChangeAspect="1"/>
          </p:cNvPicPr>
          <p:nvPr/>
        </p:nvPicPr>
        <p:blipFill>
          <a:blip r:embed="rId3"/>
          <a:stretch>
            <a:fillRect/>
          </a:stretch>
        </p:blipFill>
        <p:spPr>
          <a:xfrm>
            <a:off x="173860" y="942646"/>
            <a:ext cx="4572000" cy="1629104"/>
          </a:xfrm>
          <a:prstGeom prst="rect">
            <a:avLst/>
          </a:prstGeom>
        </p:spPr>
      </p:pic>
      <p:pic>
        <p:nvPicPr>
          <p:cNvPr id="5" name="Picture 4">
            <a:extLst>
              <a:ext uri="{FF2B5EF4-FFF2-40B4-BE49-F238E27FC236}">
                <a16:creationId xmlns:a16="http://schemas.microsoft.com/office/drawing/2014/main" id="{D397AD74-113D-4145-983E-2CBA069ECA25}"/>
              </a:ext>
            </a:extLst>
          </p:cNvPr>
          <p:cNvPicPr>
            <a:picLocks noChangeAspect="1"/>
          </p:cNvPicPr>
          <p:nvPr/>
        </p:nvPicPr>
        <p:blipFill rotWithShape="1">
          <a:blip r:embed="rId4"/>
          <a:srcRect r="25175"/>
          <a:stretch/>
        </p:blipFill>
        <p:spPr>
          <a:xfrm>
            <a:off x="4789402" y="972643"/>
            <a:ext cx="4116372" cy="3642899"/>
          </a:xfrm>
          <a:prstGeom prst="rect">
            <a:avLst/>
          </a:prstGeom>
        </p:spPr>
      </p:pic>
      <p:sp>
        <p:nvSpPr>
          <p:cNvPr id="9" name="Rectangle 8">
            <a:extLst>
              <a:ext uri="{FF2B5EF4-FFF2-40B4-BE49-F238E27FC236}">
                <a16:creationId xmlns:a16="http://schemas.microsoft.com/office/drawing/2014/main" id="{ECC48EFB-3446-49F4-9378-CCEE238E3E5A}"/>
              </a:ext>
            </a:extLst>
          </p:cNvPr>
          <p:cNvSpPr/>
          <p:nvPr/>
        </p:nvSpPr>
        <p:spPr>
          <a:xfrm>
            <a:off x="217402" y="2745449"/>
            <a:ext cx="4572000" cy="323165"/>
          </a:xfrm>
          <a:prstGeom prst="rect">
            <a:avLst/>
          </a:prstGeom>
        </p:spPr>
        <p:txBody>
          <a:bodyPr>
            <a:spAutoFit/>
          </a:bodyPr>
          <a:lstStyle/>
          <a:p>
            <a:r>
              <a:rPr lang="en-US" sz="1500" dirty="0">
                <a:solidFill>
                  <a:srgbClr val="000000"/>
                </a:solidFill>
                <a:latin typeface="+mn-lt"/>
                <a:ea typeface="ＭＳ Ｐゴシック" charset="0"/>
              </a:rPr>
              <a:t>Tuples - sequences, separated by parentheses. </a:t>
            </a:r>
          </a:p>
        </p:txBody>
      </p:sp>
      <p:sp>
        <p:nvSpPr>
          <p:cNvPr id="10" name="Rectangle 9">
            <a:extLst>
              <a:ext uri="{FF2B5EF4-FFF2-40B4-BE49-F238E27FC236}">
                <a16:creationId xmlns:a16="http://schemas.microsoft.com/office/drawing/2014/main" id="{32490AAC-4BF1-48ED-8BBE-ED816306EF28}"/>
              </a:ext>
            </a:extLst>
          </p:cNvPr>
          <p:cNvSpPr/>
          <p:nvPr/>
        </p:nvSpPr>
        <p:spPr>
          <a:xfrm>
            <a:off x="238226" y="3464370"/>
            <a:ext cx="4572000" cy="784830"/>
          </a:xfrm>
          <a:prstGeom prst="rect">
            <a:avLst/>
          </a:prstGeom>
        </p:spPr>
        <p:txBody>
          <a:bodyPr>
            <a:spAutoFit/>
          </a:bodyPr>
          <a:lstStyle/>
          <a:p>
            <a:r>
              <a:rPr lang="en-US" sz="1500" dirty="0">
                <a:solidFill>
                  <a:srgbClr val="000000"/>
                </a:solidFill>
                <a:latin typeface="+mn-lt"/>
                <a:ea typeface="ＭＳ Ｐゴシック" charset="0"/>
              </a:rPr>
              <a:t>Lists - sequence of changeable Python objects, created by putting different comma-separated values between square brackets.</a:t>
            </a:r>
          </a:p>
        </p:txBody>
      </p:sp>
      <p:cxnSp>
        <p:nvCxnSpPr>
          <p:cNvPr id="12" name="Straight Arrow Connector 11">
            <a:extLst>
              <a:ext uri="{FF2B5EF4-FFF2-40B4-BE49-F238E27FC236}">
                <a16:creationId xmlns:a16="http://schemas.microsoft.com/office/drawing/2014/main" id="{20DE7C46-CE76-4648-938D-2618B590978D}"/>
              </a:ext>
            </a:extLst>
          </p:cNvPr>
          <p:cNvCxnSpPr/>
          <p:nvPr/>
        </p:nvCxnSpPr>
        <p:spPr>
          <a:xfrm>
            <a:off x="3570514" y="4170857"/>
            <a:ext cx="10014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944E46-EE44-4A79-89A2-5604DE198633}"/>
              </a:ext>
            </a:extLst>
          </p:cNvPr>
          <p:cNvCxnSpPr/>
          <p:nvPr/>
        </p:nvCxnSpPr>
        <p:spPr>
          <a:xfrm flipV="1">
            <a:off x="2191657" y="2571750"/>
            <a:ext cx="0" cy="222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79429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Programming with Python</a:t>
            </a:r>
            <a:br>
              <a:rPr lang="en-US" altLang="en-US" dirty="0"/>
            </a:br>
            <a:r>
              <a:rPr lang="en-US" altLang="en-US" dirty="0"/>
              <a:t>Useful Functions and Data Types in Python (Cont.)</a:t>
            </a:r>
          </a:p>
        </p:txBody>
      </p:sp>
      <p:sp>
        <p:nvSpPr>
          <p:cNvPr id="3" name="Content Placeholder 2">
            <a:extLst>
              <a:ext uri="{FF2B5EF4-FFF2-40B4-BE49-F238E27FC236}">
                <a16:creationId xmlns:a16="http://schemas.microsoft.com/office/drawing/2014/main" id="{EF5F8972-EDA1-44F3-BF0E-414D1784B211}"/>
              </a:ext>
            </a:extLst>
          </p:cNvPr>
          <p:cNvSpPr>
            <a:spLocks noGrp="1"/>
          </p:cNvSpPr>
          <p:nvPr>
            <p:ph idx="1"/>
          </p:nvPr>
        </p:nvSpPr>
        <p:spPr>
          <a:xfrm>
            <a:off x="6095246" y="1103614"/>
            <a:ext cx="2277990" cy="3612178"/>
          </a:xfrm>
        </p:spPr>
        <p:txBody>
          <a:bodyPr/>
          <a:lstStyle/>
          <a:p>
            <a:r>
              <a:rPr lang="en-US" dirty="0"/>
              <a:t>Sets are unordered collections of unique elements. Common uses include membership testing, removing duplicates from a sequence, and computing standard math operations on sets such as intersection, union, difference, and symmetric difference. </a:t>
            </a:r>
          </a:p>
        </p:txBody>
      </p:sp>
      <p:pic>
        <p:nvPicPr>
          <p:cNvPr id="6" name="Picture 5">
            <a:extLst>
              <a:ext uri="{FF2B5EF4-FFF2-40B4-BE49-F238E27FC236}">
                <a16:creationId xmlns:a16="http://schemas.microsoft.com/office/drawing/2014/main" id="{19653662-08E8-4D71-8401-427CFE803424}"/>
              </a:ext>
            </a:extLst>
          </p:cNvPr>
          <p:cNvPicPr>
            <a:picLocks noChangeAspect="1"/>
          </p:cNvPicPr>
          <p:nvPr/>
        </p:nvPicPr>
        <p:blipFill>
          <a:blip r:embed="rId3"/>
          <a:stretch>
            <a:fillRect/>
          </a:stretch>
        </p:blipFill>
        <p:spPr>
          <a:xfrm>
            <a:off x="243560" y="897663"/>
            <a:ext cx="5676900" cy="3733800"/>
          </a:xfrm>
          <a:prstGeom prst="rect">
            <a:avLst/>
          </a:prstGeom>
        </p:spPr>
      </p:pic>
    </p:spTree>
    <p:extLst>
      <p:ext uri="{BB962C8B-B14F-4D97-AF65-F5344CB8AC3E}">
        <p14:creationId xmlns:p14="http://schemas.microsoft.com/office/powerpoint/2010/main" val="79389625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t>Chapter 2: Everything Becomes Programmable</a:t>
            </a:r>
          </a:p>
        </p:txBody>
      </p:sp>
      <p:sp>
        <p:nvSpPr>
          <p:cNvPr id="3" name="Rectangle 2"/>
          <p:cNvSpPr/>
          <p:nvPr/>
        </p:nvSpPr>
        <p:spPr>
          <a:xfrm>
            <a:off x="628650" y="3436035"/>
            <a:ext cx="4572000" cy="646331"/>
          </a:xfrm>
          <a:prstGeom prst="rect">
            <a:avLst/>
          </a:prstGeom>
        </p:spPr>
        <p:txBody>
          <a:bodyPr>
            <a:spAutoFit/>
          </a:bodyPr>
          <a:lstStyle/>
          <a:p>
            <a:r>
              <a:rPr lang="en-US" b="1" dirty="0"/>
              <a:t>Introduction to the Internet of Things v2.0 Planning Guide</a:t>
            </a:r>
          </a:p>
        </p:txBody>
      </p:sp>
    </p:spTree>
    <p:extLst>
      <p:ext uri="{BB962C8B-B14F-4D97-AF65-F5344CB8AC3E}">
        <p14:creationId xmlns:p14="http://schemas.microsoft.com/office/powerpoint/2010/main" val="91424956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Programming with Python</a:t>
            </a:r>
            <a:br>
              <a:rPr lang="en-US" altLang="en-US" dirty="0"/>
            </a:br>
            <a:r>
              <a:rPr lang="en-US" altLang="en-US" dirty="0"/>
              <a:t>Useful Functions and Data Types in Python (Cont.)</a:t>
            </a:r>
          </a:p>
        </p:txBody>
      </p:sp>
      <p:sp>
        <p:nvSpPr>
          <p:cNvPr id="3" name="Content Placeholder 2">
            <a:extLst>
              <a:ext uri="{FF2B5EF4-FFF2-40B4-BE49-F238E27FC236}">
                <a16:creationId xmlns:a16="http://schemas.microsoft.com/office/drawing/2014/main" id="{EF5F8972-EDA1-44F3-BF0E-414D1784B211}"/>
              </a:ext>
            </a:extLst>
          </p:cNvPr>
          <p:cNvSpPr>
            <a:spLocks noGrp="1"/>
          </p:cNvSpPr>
          <p:nvPr>
            <p:ph idx="1"/>
          </p:nvPr>
        </p:nvSpPr>
        <p:spPr>
          <a:xfrm>
            <a:off x="5812818" y="1085599"/>
            <a:ext cx="2909362" cy="3892800"/>
          </a:xfrm>
        </p:spPr>
        <p:txBody>
          <a:bodyPr/>
          <a:lstStyle/>
          <a:p>
            <a:r>
              <a:rPr lang="en-US" dirty="0"/>
              <a:t>A dictionary is a list of elements that are separated by commas.</a:t>
            </a:r>
          </a:p>
          <a:p>
            <a:r>
              <a:rPr lang="en-US" dirty="0"/>
              <a:t>Each element is a combination of a value and a unique key.</a:t>
            </a:r>
          </a:p>
          <a:p>
            <a:r>
              <a:rPr lang="en-US" dirty="0"/>
              <a:t>Each key is separated from its value by a colon. </a:t>
            </a:r>
          </a:p>
          <a:p>
            <a:r>
              <a:rPr lang="en-US" dirty="0"/>
              <a:t>Dictionary elements can be accessed, updated, and deleted.</a:t>
            </a:r>
          </a:p>
        </p:txBody>
      </p:sp>
      <p:pic>
        <p:nvPicPr>
          <p:cNvPr id="7" name="Picture 6">
            <a:extLst>
              <a:ext uri="{FF2B5EF4-FFF2-40B4-BE49-F238E27FC236}">
                <a16:creationId xmlns:a16="http://schemas.microsoft.com/office/drawing/2014/main" id="{A7EC2BD0-D88B-4155-B0D7-B4A5CDC68D4A}"/>
              </a:ext>
            </a:extLst>
          </p:cNvPr>
          <p:cNvPicPr>
            <a:picLocks noChangeAspect="1"/>
          </p:cNvPicPr>
          <p:nvPr/>
        </p:nvPicPr>
        <p:blipFill>
          <a:blip r:embed="rId3"/>
          <a:stretch>
            <a:fillRect/>
          </a:stretch>
        </p:blipFill>
        <p:spPr>
          <a:xfrm>
            <a:off x="116868" y="954971"/>
            <a:ext cx="5695950" cy="3714750"/>
          </a:xfrm>
          <a:prstGeom prst="rect">
            <a:avLst/>
          </a:prstGeom>
        </p:spPr>
      </p:pic>
    </p:spTree>
    <p:extLst>
      <p:ext uri="{BB962C8B-B14F-4D97-AF65-F5344CB8AC3E}">
        <p14:creationId xmlns:p14="http://schemas.microsoft.com/office/powerpoint/2010/main" val="1093899082"/>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Programming with Python</a:t>
            </a:r>
            <a:br>
              <a:rPr lang="en-US" altLang="en-US" dirty="0"/>
            </a:br>
            <a:r>
              <a:rPr lang="en-US" altLang="en-US" dirty="0"/>
              <a:t>Programming Structures in Python</a:t>
            </a:r>
          </a:p>
        </p:txBody>
      </p:sp>
      <p:pic>
        <p:nvPicPr>
          <p:cNvPr id="4" name="Picture 3">
            <a:extLst>
              <a:ext uri="{FF2B5EF4-FFF2-40B4-BE49-F238E27FC236}">
                <a16:creationId xmlns:a16="http://schemas.microsoft.com/office/drawing/2014/main" id="{23AF3944-7898-4035-A7F1-0888A650F6F1}"/>
              </a:ext>
            </a:extLst>
          </p:cNvPr>
          <p:cNvPicPr>
            <a:picLocks noChangeAspect="1"/>
          </p:cNvPicPr>
          <p:nvPr/>
        </p:nvPicPr>
        <p:blipFill>
          <a:blip r:embed="rId3"/>
          <a:stretch>
            <a:fillRect/>
          </a:stretch>
        </p:blipFill>
        <p:spPr>
          <a:xfrm>
            <a:off x="233565" y="1000307"/>
            <a:ext cx="2857500" cy="1933575"/>
          </a:xfrm>
          <a:prstGeom prst="rect">
            <a:avLst/>
          </a:prstGeom>
        </p:spPr>
      </p:pic>
      <p:pic>
        <p:nvPicPr>
          <p:cNvPr id="5" name="Picture 4">
            <a:extLst>
              <a:ext uri="{FF2B5EF4-FFF2-40B4-BE49-F238E27FC236}">
                <a16:creationId xmlns:a16="http://schemas.microsoft.com/office/drawing/2014/main" id="{D65B312D-924B-4108-A43C-B4378A3286BB}"/>
              </a:ext>
            </a:extLst>
          </p:cNvPr>
          <p:cNvPicPr>
            <a:picLocks noChangeAspect="1"/>
          </p:cNvPicPr>
          <p:nvPr/>
        </p:nvPicPr>
        <p:blipFill>
          <a:blip r:embed="rId4"/>
          <a:stretch>
            <a:fillRect/>
          </a:stretch>
        </p:blipFill>
        <p:spPr>
          <a:xfrm>
            <a:off x="3303959" y="1275194"/>
            <a:ext cx="2743200" cy="1390650"/>
          </a:xfrm>
          <a:prstGeom prst="rect">
            <a:avLst/>
          </a:prstGeom>
        </p:spPr>
      </p:pic>
      <p:pic>
        <p:nvPicPr>
          <p:cNvPr id="6" name="Picture 5">
            <a:extLst>
              <a:ext uri="{FF2B5EF4-FFF2-40B4-BE49-F238E27FC236}">
                <a16:creationId xmlns:a16="http://schemas.microsoft.com/office/drawing/2014/main" id="{B09F3479-01A3-45EB-8941-D0BAA1C4CD55}"/>
              </a:ext>
            </a:extLst>
          </p:cNvPr>
          <p:cNvPicPr>
            <a:picLocks noChangeAspect="1"/>
          </p:cNvPicPr>
          <p:nvPr/>
        </p:nvPicPr>
        <p:blipFill>
          <a:blip r:embed="rId5"/>
          <a:stretch>
            <a:fillRect/>
          </a:stretch>
        </p:blipFill>
        <p:spPr>
          <a:xfrm>
            <a:off x="6052936" y="1078291"/>
            <a:ext cx="2800350" cy="1943100"/>
          </a:xfrm>
          <a:prstGeom prst="rect">
            <a:avLst/>
          </a:prstGeom>
        </p:spPr>
      </p:pic>
      <p:sp>
        <p:nvSpPr>
          <p:cNvPr id="8" name="Content Placeholder 7">
            <a:extLst>
              <a:ext uri="{FF2B5EF4-FFF2-40B4-BE49-F238E27FC236}">
                <a16:creationId xmlns:a16="http://schemas.microsoft.com/office/drawing/2014/main" id="{4454607C-8B54-4DFF-A861-1CEAE9A1E37F}"/>
              </a:ext>
            </a:extLst>
          </p:cNvPr>
          <p:cNvSpPr>
            <a:spLocks noGrp="1"/>
          </p:cNvSpPr>
          <p:nvPr>
            <p:ph idx="1"/>
          </p:nvPr>
        </p:nvSpPr>
        <p:spPr>
          <a:xfrm>
            <a:off x="175979" y="2960462"/>
            <a:ext cx="3017164" cy="1708160"/>
          </a:xfrm>
        </p:spPr>
        <p:txBody>
          <a:bodyPr/>
          <a:lstStyle/>
          <a:p>
            <a:r>
              <a:rPr lang="en-US" dirty="0"/>
              <a:t>IF-THEN, ELSE, ELIF</a:t>
            </a:r>
          </a:p>
          <a:p>
            <a:pPr lvl="1"/>
            <a:r>
              <a:rPr lang="en-US" sz="1200" dirty="0"/>
              <a:t>Make decisions based upon the result of an expression</a:t>
            </a:r>
          </a:p>
          <a:p>
            <a:pPr lvl="1"/>
            <a:r>
              <a:rPr lang="en-US" sz="1200" dirty="0"/>
              <a:t>ELSE specify instructions to be executed if the expression is false.</a:t>
            </a:r>
          </a:p>
          <a:p>
            <a:pPr lvl="1"/>
            <a:r>
              <a:rPr lang="en-US" sz="1200" dirty="0"/>
              <a:t>ELIF is used to perform a second test</a:t>
            </a:r>
            <a:r>
              <a:rPr lang="en-US" dirty="0"/>
              <a:t>.</a:t>
            </a:r>
          </a:p>
          <a:p>
            <a:endParaRPr lang="en-US" dirty="0"/>
          </a:p>
        </p:txBody>
      </p:sp>
      <p:sp>
        <p:nvSpPr>
          <p:cNvPr id="10" name="Rectangle 9">
            <a:extLst>
              <a:ext uri="{FF2B5EF4-FFF2-40B4-BE49-F238E27FC236}">
                <a16:creationId xmlns:a16="http://schemas.microsoft.com/office/drawing/2014/main" id="{217C87FD-30C8-4233-A7DA-A2B09135605E}"/>
              </a:ext>
            </a:extLst>
          </p:cNvPr>
          <p:cNvSpPr/>
          <p:nvPr/>
        </p:nvSpPr>
        <p:spPr>
          <a:xfrm>
            <a:off x="3303960" y="2714748"/>
            <a:ext cx="2458212" cy="1177245"/>
          </a:xfrm>
          <a:prstGeom prst="rect">
            <a:avLst/>
          </a:prstGeom>
        </p:spPr>
        <p:txBody>
          <a:bodyPr wrap="square">
            <a:spAutoFit/>
          </a:bodyPr>
          <a:lstStyle/>
          <a:p>
            <a:pPr marL="169863" indent="-169863" defTabSz="684213">
              <a:spcBef>
                <a:spcPts val="600"/>
              </a:spcBef>
              <a:spcAft>
                <a:spcPts val="600"/>
              </a:spcAft>
              <a:buClr>
                <a:schemeClr val="tx2"/>
              </a:buClr>
              <a:buSzPct val="90000"/>
              <a:buFont typeface="Wingdings" panose="05000000000000000000" pitchFamily="2" charset="2"/>
              <a:buChar char="§"/>
            </a:pPr>
            <a:r>
              <a:rPr lang="en-US" sz="1500" dirty="0">
                <a:solidFill>
                  <a:srgbClr val="000000"/>
                </a:solidFill>
                <a:latin typeface="+mn-lt"/>
                <a:ea typeface="ＭＳ Ｐゴシック" charset="0"/>
              </a:rPr>
              <a:t>FOR Loop</a:t>
            </a:r>
          </a:p>
          <a:p>
            <a:pPr marL="358775" lvl="1" indent="-215900" defTabSz="684213">
              <a:spcBef>
                <a:spcPts val="300"/>
              </a:spcBef>
              <a:spcAft>
                <a:spcPts val="300"/>
              </a:spcAft>
              <a:buClr>
                <a:schemeClr val="tx2"/>
              </a:buClr>
              <a:buSzPct val="90000"/>
              <a:buFont typeface="Arial" charset="0"/>
              <a:buChar char="•"/>
            </a:pPr>
            <a:r>
              <a:rPr lang="en-US" sz="1200" dirty="0">
                <a:solidFill>
                  <a:srgbClr val="000000"/>
                </a:solidFill>
                <a:latin typeface="+mn-lt"/>
                <a:ea typeface="ＭＳ Ｐゴシック" charset="0"/>
              </a:rPr>
              <a:t>Iterates the items of any sequence (a list or a string), in the order that they appear in the sequence</a:t>
            </a:r>
          </a:p>
        </p:txBody>
      </p:sp>
      <p:sp>
        <p:nvSpPr>
          <p:cNvPr id="14" name="Rectangle 13">
            <a:extLst>
              <a:ext uri="{FF2B5EF4-FFF2-40B4-BE49-F238E27FC236}">
                <a16:creationId xmlns:a16="http://schemas.microsoft.com/office/drawing/2014/main" id="{549C517E-D7B2-4D27-A6DE-9A3B73EC363B}"/>
              </a:ext>
            </a:extLst>
          </p:cNvPr>
          <p:cNvSpPr/>
          <p:nvPr/>
        </p:nvSpPr>
        <p:spPr>
          <a:xfrm>
            <a:off x="6155015" y="3021392"/>
            <a:ext cx="2458212" cy="807913"/>
          </a:xfrm>
          <a:prstGeom prst="rect">
            <a:avLst/>
          </a:prstGeom>
        </p:spPr>
        <p:txBody>
          <a:bodyPr wrap="square">
            <a:spAutoFit/>
          </a:bodyPr>
          <a:lstStyle/>
          <a:p>
            <a:pPr marL="169863" indent="-169863" defTabSz="684213">
              <a:spcBef>
                <a:spcPts val="600"/>
              </a:spcBef>
              <a:spcAft>
                <a:spcPts val="600"/>
              </a:spcAft>
              <a:buClr>
                <a:schemeClr val="tx2"/>
              </a:buClr>
              <a:buSzPct val="90000"/>
              <a:buFont typeface="Wingdings" panose="05000000000000000000" pitchFamily="2" charset="2"/>
              <a:buChar char="§"/>
            </a:pPr>
            <a:r>
              <a:rPr lang="en-US" sz="1500" dirty="0">
                <a:solidFill>
                  <a:srgbClr val="000000"/>
                </a:solidFill>
                <a:latin typeface="+mn-lt"/>
                <a:ea typeface="ＭＳ Ｐゴシック" charset="0"/>
              </a:rPr>
              <a:t>WHILE Loop</a:t>
            </a:r>
          </a:p>
          <a:p>
            <a:pPr marL="358775" lvl="1" indent="-215900" defTabSz="684213">
              <a:spcBef>
                <a:spcPts val="300"/>
              </a:spcBef>
              <a:spcAft>
                <a:spcPts val="300"/>
              </a:spcAft>
              <a:buClr>
                <a:schemeClr val="tx2"/>
              </a:buClr>
              <a:buSzPct val="90000"/>
              <a:buFont typeface="Arial" charset="0"/>
              <a:buChar char="•"/>
            </a:pPr>
            <a:r>
              <a:rPr lang="en-US" sz="1200" dirty="0">
                <a:solidFill>
                  <a:srgbClr val="000000"/>
                </a:solidFill>
                <a:latin typeface="+mn-lt"/>
                <a:ea typeface="ＭＳ Ｐゴシック" charset="0"/>
              </a:rPr>
              <a:t>Executes a block of code if the expression is true</a:t>
            </a:r>
          </a:p>
        </p:txBody>
      </p:sp>
    </p:spTree>
    <p:extLst>
      <p:ext uri="{BB962C8B-B14F-4D97-AF65-F5344CB8AC3E}">
        <p14:creationId xmlns:p14="http://schemas.microsoft.com/office/powerpoint/2010/main" val="1279116956"/>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Programming with Python</a:t>
            </a:r>
            <a:br>
              <a:rPr lang="en-US" altLang="en-US" dirty="0"/>
            </a:br>
            <a:r>
              <a:rPr lang="en-US" altLang="en-US" dirty="0"/>
              <a:t>Lab – Setting Up a Virtualized Server Environment</a:t>
            </a:r>
          </a:p>
        </p:txBody>
      </p:sp>
      <p:pic>
        <p:nvPicPr>
          <p:cNvPr id="5" name="Picture 4">
            <a:extLst>
              <a:ext uri="{FF2B5EF4-FFF2-40B4-BE49-F238E27FC236}">
                <a16:creationId xmlns:a16="http://schemas.microsoft.com/office/drawing/2014/main" id="{8F26E60A-6F4D-4573-9327-133A79FB04C9}"/>
              </a:ext>
            </a:extLst>
          </p:cNvPr>
          <p:cNvPicPr>
            <a:picLocks noChangeAspect="1"/>
          </p:cNvPicPr>
          <p:nvPr/>
        </p:nvPicPr>
        <p:blipFill>
          <a:blip r:embed="rId3"/>
          <a:stretch>
            <a:fillRect/>
          </a:stretch>
        </p:blipFill>
        <p:spPr>
          <a:xfrm>
            <a:off x="2371611" y="798944"/>
            <a:ext cx="3709875" cy="3730601"/>
          </a:xfrm>
          <a:prstGeom prst="rect">
            <a:avLst/>
          </a:prstGeom>
          <a:ln>
            <a:solidFill>
              <a:schemeClr val="tx1"/>
            </a:solidFill>
          </a:ln>
        </p:spPr>
      </p:pic>
    </p:spTree>
    <p:extLst>
      <p:ext uri="{BB962C8B-B14F-4D97-AF65-F5344CB8AC3E}">
        <p14:creationId xmlns:p14="http://schemas.microsoft.com/office/powerpoint/2010/main" val="2111401868"/>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Programming with Python</a:t>
            </a:r>
            <a:br>
              <a:rPr lang="en-US" altLang="en-US" dirty="0"/>
            </a:br>
            <a:r>
              <a:rPr lang="en-US" altLang="en-US" dirty="0"/>
              <a:t>Lab – Basic Python Programming</a:t>
            </a:r>
          </a:p>
        </p:txBody>
      </p:sp>
      <p:pic>
        <p:nvPicPr>
          <p:cNvPr id="2" name="Picture 1">
            <a:extLst>
              <a:ext uri="{FF2B5EF4-FFF2-40B4-BE49-F238E27FC236}">
                <a16:creationId xmlns:a16="http://schemas.microsoft.com/office/drawing/2014/main" id="{71E8E666-9F1E-468B-A322-5ECADFEA4DC2}"/>
              </a:ext>
            </a:extLst>
          </p:cNvPr>
          <p:cNvPicPr>
            <a:picLocks noChangeAspect="1"/>
          </p:cNvPicPr>
          <p:nvPr/>
        </p:nvPicPr>
        <p:blipFill>
          <a:blip r:embed="rId3"/>
          <a:stretch>
            <a:fillRect/>
          </a:stretch>
        </p:blipFill>
        <p:spPr>
          <a:xfrm>
            <a:off x="2512254" y="798945"/>
            <a:ext cx="3119289" cy="3738502"/>
          </a:xfrm>
          <a:prstGeom prst="rect">
            <a:avLst/>
          </a:prstGeom>
          <a:ln>
            <a:solidFill>
              <a:schemeClr val="tx1"/>
            </a:solidFill>
          </a:ln>
        </p:spPr>
      </p:pic>
    </p:spTree>
    <p:extLst>
      <p:ext uri="{BB962C8B-B14F-4D97-AF65-F5344CB8AC3E}">
        <p14:creationId xmlns:p14="http://schemas.microsoft.com/office/powerpoint/2010/main" val="1391218158"/>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Programming with Python</a:t>
            </a:r>
            <a:br>
              <a:rPr lang="en-US" altLang="en-US" dirty="0"/>
            </a:br>
            <a:r>
              <a:rPr lang="en-US" altLang="en-US" dirty="0"/>
              <a:t>Lab – Create a Simple Game with Python</a:t>
            </a:r>
          </a:p>
        </p:txBody>
      </p:sp>
      <p:pic>
        <p:nvPicPr>
          <p:cNvPr id="2" name="Picture 1">
            <a:extLst>
              <a:ext uri="{FF2B5EF4-FFF2-40B4-BE49-F238E27FC236}">
                <a16:creationId xmlns:a16="http://schemas.microsoft.com/office/drawing/2014/main" id="{6AD1A836-19B4-4C3E-9B59-19660F02C0F9}"/>
              </a:ext>
            </a:extLst>
          </p:cNvPr>
          <p:cNvPicPr>
            <a:picLocks noChangeAspect="1"/>
          </p:cNvPicPr>
          <p:nvPr/>
        </p:nvPicPr>
        <p:blipFill>
          <a:blip r:embed="rId3"/>
          <a:stretch>
            <a:fillRect/>
          </a:stretch>
        </p:blipFill>
        <p:spPr>
          <a:xfrm>
            <a:off x="2769368" y="813459"/>
            <a:ext cx="3094404" cy="3725600"/>
          </a:xfrm>
          <a:prstGeom prst="rect">
            <a:avLst/>
          </a:prstGeom>
          <a:ln>
            <a:solidFill>
              <a:schemeClr val="tx1"/>
            </a:solidFill>
          </a:ln>
        </p:spPr>
      </p:pic>
    </p:spTree>
    <p:extLst>
      <p:ext uri="{BB962C8B-B14F-4D97-AF65-F5344CB8AC3E}">
        <p14:creationId xmlns:p14="http://schemas.microsoft.com/office/powerpoint/2010/main" val="622193618"/>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t>2.2 Prototyping Your Idea</a:t>
            </a:r>
          </a:p>
        </p:txBody>
      </p:sp>
    </p:spTree>
    <p:extLst>
      <p:ext uri="{BB962C8B-B14F-4D97-AF65-F5344CB8AC3E}">
        <p14:creationId xmlns:p14="http://schemas.microsoft.com/office/powerpoint/2010/main" val="2926874287"/>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What is Prototyping?</a:t>
            </a:r>
            <a:br>
              <a:rPr lang="en-US" altLang="en-US" dirty="0"/>
            </a:br>
            <a:r>
              <a:rPr lang="en-US" altLang="en-US" dirty="0"/>
              <a:t>Defining Prototyping</a:t>
            </a:r>
          </a:p>
        </p:txBody>
      </p:sp>
      <p:sp>
        <p:nvSpPr>
          <p:cNvPr id="3" name="Content Placeholder 2">
            <a:extLst>
              <a:ext uri="{FF2B5EF4-FFF2-40B4-BE49-F238E27FC236}">
                <a16:creationId xmlns:a16="http://schemas.microsoft.com/office/drawing/2014/main" id="{EF5F8972-EDA1-44F3-BF0E-414D1784B211}"/>
              </a:ext>
            </a:extLst>
          </p:cNvPr>
          <p:cNvSpPr>
            <a:spLocks noGrp="1"/>
          </p:cNvSpPr>
          <p:nvPr>
            <p:ph idx="1"/>
          </p:nvPr>
        </p:nvSpPr>
        <p:spPr>
          <a:xfrm>
            <a:off x="319315" y="1071235"/>
            <a:ext cx="8505370" cy="1875165"/>
          </a:xfrm>
        </p:spPr>
        <p:txBody>
          <a:bodyPr/>
          <a:lstStyle/>
          <a:p>
            <a:r>
              <a:rPr lang="en-US" sz="1600" dirty="0"/>
              <a:t>Prototyping is the process of creating a working model of a product or system.</a:t>
            </a:r>
          </a:p>
          <a:p>
            <a:r>
              <a:rPr lang="en-US" sz="1600" dirty="0"/>
              <a:t>In IoT, it helps to have design skills, electrical skills, physical/mechanical skills, programming skills, and to understand how TCP/IP works. </a:t>
            </a:r>
          </a:p>
          <a:p>
            <a:r>
              <a:rPr lang="en-US" sz="1600" dirty="0"/>
              <a:t>Because the IoT is still developing, there are still unknown tasks to discover. </a:t>
            </a:r>
          </a:p>
          <a:p>
            <a:r>
              <a:rPr lang="en-US" sz="1600" dirty="0"/>
              <a:t>This is a great time to invent something that is part of the IoT.</a:t>
            </a:r>
          </a:p>
        </p:txBody>
      </p:sp>
      <p:pic>
        <p:nvPicPr>
          <p:cNvPr id="6" name="Picture 5">
            <a:extLst>
              <a:ext uri="{FF2B5EF4-FFF2-40B4-BE49-F238E27FC236}">
                <a16:creationId xmlns:a16="http://schemas.microsoft.com/office/drawing/2014/main" id="{62036368-566B-49E8-95E7-FE05934C8F2A}"/>
              </a:ext>
            </a:extLst>
          </p:cNvPr>
          <p:cNvPicPr>
            <a:picLocks noChangeAspect="1"/>
          </p:cNvPicPr>
          <p:nvPr/>
        </p:nvPicPr>
        <p:blipFill>
          <a:blip r:embed="rId3"/>
          <a:stretch>
            <a:fillRect/>
          </a:stretch>
        </p:blipFill>
        <p:spPr>
          <a:xfrm>
            <a:off x="1278089" y="3047999"/>
            <a:ext cx="5750613" cy="1596571"/>
          </a:xfrm>
          <a:prstGeom prst="rect">
            <a:avLst/>
          </a:prstGeom>
          <a:ln>
            <a:solidFill>
              <a:schemeClr val="tx1"/>
            </a:solidFill>
          </a:ln>
        </p:spPr>
      </p:pic>
    </p:spTree>
    <p:extLst>
      <p:ext uri="{BB962C8B-B14F-4D97-AF65-F5344CB8AC3E}">
        <p14:creationId xmlns:p14="http://schemas.microsoft.com/office/powerpoint/2010/main" val="3934314902"/>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What is Prototyping?</a:t>
            </a:r>
            <a:br>
              <a:rPr lang="en-US" altLang="en-US" dirty="0"/>
            </a:br>
            <a:r>
              <a:rPr lang="en-US" altLang="en-US" dirty="0"/>
              <a:t>How to Prototype</a:t>
            </a:r>
          </a:p>
        </p:txBody>
      </p:sp>
      <p:sp>
        <p:nvSpPr>
          <p:cNvPr id="3" name="Content Placeholder 2">
            <a:extLst>
              <a:ext uri="{FF2B5EF4-FFF2-40B4-BE49-F238E27FC236}">
                <a16:creationId xmlns:a16="http://schemas.microsoft.com/office/drawing/2014/main" id="{EF5F8972-EDA1-44F3-BF0E-414D1784B211}"/>
              </a:ext>
            </a:extLst>
          </p:cNvPr>
          <p:cNvSpPr>
            <a:spLocks noGrp="1"/>
          </p:cNvSpPr>
          <p:nvPr>
            <p:ph idx="1"/>
          </p:nvPr>
        </p:nvSpPr>
        <p:spPr>
          <a:xfrm>
            <a:off x="2699657" y="1294494"/>
            <a:ext cx="6327476" cy="2987220"/>
          </a:xfrm>
        </p:spPr>
        <p:txBody>
          <a:bodyPr/>
          <a:lstStyle/>
          <a:p>
            <a:r>
              <a:rPr lang="en-US" sz="1800" dirty="0"/>
              <a:t>How do you prototype? A team at Google used the “Rapid Prototyping Method” to create the Google Glass. </a:t>
            </a:r>
          </a:p>
          <a:p>
            <a:r>
              <a:rPr lang="en-US" sz="1800" dirty="0"/>
              <a:t>Kickstarter, Indiegogo, and </a:t>
            </a:r>
            <a:r>
              <a:rPr lang="en-US" sz="1800" dirty="0" err="1"/>
              <a:t>Crowdfunder</a:t>
            </a:r>
            <a:r>
              <a:rPr lang="en-US" sz="1800" dirty="0"/>
              <a:t> are just three of the many online crowd funding programs. </a:t>
            </a:r>
          </a:p>
          <a:p>
            <a:r>
              <a:rPr lang="en-US" sz="1800" dirty="0"/>
              <a:t>What IoT invention will you create?</a:t>
            </a:r>
          </a:p>
        </p:txBody>
      </p:sp>
      <p:pic>
        <p:nvPicPr>
          <p:cNvPr id="6" name="Picture 5">
            <a:extLst>
              <a:ext uri="{FF2B5EF4-FFF2-40B4-BE49-F238E27FC236}">
                <a16:creationId xmlns:a16="http://schemas.microsoft.com/office/drawing/2014/main" id="{F265016A-737D-4963-B652-DC73D9E0B0EC}"/>
              </a:ext>
            </a:extLst>
          </p:cNvPr>
          <p:cNvPicPr>
            <a:picLocks noChangeAspect="1"/>
          </p:cNvPicPr>
          <p:nvPr/>
        </p:nvPicPr>
        <p:blipFill>
          <a:blip r:embed="rId3"/>
          <a:stretch>
            <a:fillRect/>
          </a:stretch>
        </p:blipFill>
        <p:spPr>
          <a:xfrm>
            <a:off x="290286" y="1294494"/>
            <a:ext cx="2257425" cy="1524000"/>
          </a:xfrm>
          <a:prstGeom prst="rect">
            <a:avLst/>
          </a:prstGeom>
        </p:spPr>
      </p:pic>
    </p:spTree>
    <p:extLst>
      <p:ext uri="{BB962C8B-B14F-4D97-AF65-F5344CB8AC3E}">
        <p14:creationId xmlns:p14="http://schemas.microsoft.com/office/powerpoint/2010/main" val="1221376953"/>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Prototyping Resources</a:t>
            </a:r>
            <a:br>
              <a:rPr lang="en-US" altLang="en-US" dirty="0"/>
            </a:br>
            <a:r>
              <a:rPr lang="en-US" altLang="en-US" dirty="0"/>
              <a:t>Physical Materials</a:t>
            </a:r>
          </a:p>
        </p:txBody>
      </p:sp>
      <p:sp>
        <p:nvSpPr>
          <p:cNvPr id="3" name="Content Placeholder 2">
            <a:extLst>
              <a:ext uri="{FF2B5EF4-FFF2-40B4-BE49-F238E27FC236}">
                <a16:creationId xmlns:a16="http://schemas.microsoft.com/office/drawing/2014/main" id="{EF5F8972-EDA1-44F3-BF0E-414D1784B211}"/>
              </a:ext>
            </a:extLst>
          </p:cNvPr>
          <p:cNvSpPr>
            <a:spLocks noGrp="1"/>
          </p:cNvSpPr>
          <p:nvPr>
            <p:ph idx="1"/>
          </p:nvPr>
        </p:nvSpPr>
        <p:spPr>
          <a:xfrm>
            <a:off x="0" y="1174526"/>
            <a:ext cx="8750609" cy="3165245"/>
          </a:xfrm>
        </p:spPr>
        <p:txBody>
          <a:bodyPr/>
          <a:lstStyle/>
          <a:p>
            <a:r>
              <a:rPr lang="en-US" dirty="0"/>
              <a:t>A good place to start is, of course, the Internet. People who have never physically met can now collaborate and work together. </a:t>
            </a:r>
          </a:p>
          <a:p>
            <a:r>
              <a:rPr lang="en-US" dirty="0"/>
              <a:t>Maker Media is a global platform for connecting makers with each other to exchange projects and ideas.</a:t>
            </a:r>
          </a:p>
          <a:p>
            <a:r>
              <a:rPr lang="en-US" dirty="0"/>
              <a:t>Making Society has a good section on modeling plastic and clay. </a:t>
            </a:r>
          </a:p>
          <a:p>
            <a:r>
              <a:rPr lang="en-US" dirty="0"/>
              <a:t>LEGO Mindstorms has a large community of contributors and fans. </a:t>
            </a:r>
          </a:p>
          <a:p>
            <a:r>
              <a:rPr lang="en-US" dirty="0"/>
              <a:t>Meccano, or Erector Set, is a model construction system that consists of reusable metal strips, plates, angle girders, wheels, axles, and gears, with nuts and bolts to connect the pieces. It lets you build working prototypes and mechanical devices. </a:t>
            </a:r>
          </a:p>
          <a:p>
            <a:r>
              <a:rPr lang="en-US" dirty="0"/>
              <a:t>3D printing is the process of making a solid object based on a 3D model computer file. </a:t>
            </a:r>
          </a:p>
        </p:txBody>
      </p:sp>
      <p:pic>
        <p:nvPicPr>
          <p:cNvPr id="4" name="Picture 3">
            <a:extLst>
              <a:ext uri="{FF2B5EF4-FFF2-40B4-BE49-F238E27FC236}">
                <a16:creationId xmlns:a16="http://schemas.microsoft.com/office/drawing/2014/main" id="{48AC9088-79C7-4951-BD46-2D7C0A43DB17}"/>
              </a:ext>
            </a:extLst>
          </p:cNvPr>
          <p:cNvPicPr>
            <a:picLocks noChangeAspect="1"/>
          </p:cNvPicPr>
          <p:nvPr/>
        </p:nvPicPr>
        <p:blipFill>
          <a:blip r:embed="rId3"/>
          <a:stretch>
            <a:fillRect/>
          </a:stretch>
        </p:blipFill>
        <p:spPr>
          <a:xfrm>
            <a:off x="6995887" y="105629"/>
            <a:ext cx="1551523" cy="1010841"/>
          </a:xfrm>
          <a:prstGeom prst="rect">
            <a:avLst/>
          </a:prstGeom>
        </p:spPr>
      </p:pic>
    </p:spTree>
    <p:extLst>
      <p:ext uri="{BB962C8B-B14F-4D97-AF65-F5344CB8AC3E}">
        <p14:creationId xmlns:p14="http://schemas.microsoft.com/office/powerpoint/2010/main" val="1766188940"/>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Prototyping Resources</a:t>
            </a:r>
            <a:br>
              <a:rPr lang="en-US" altLang="en-US" dirty="0"/>
            </a:br>
            <a:r>
              <a:rPr lang="en-US" altLang="en-US" dirty="0"/>
              <a:t>Electronic Toolkits</a:t>
            </a:r>
          </a:p>
        </p:txBody>
      </p:sp>
      <p:sp>
        <p:nvSpPr>
          <p:cNvPr id="3" name="Content Placeholder 2">
            <a:extLst>
              <a:ext uri="{FF2B5EF4-FFF2-40B4-BE49-F238E27FC236}">
                <a16:creationId xmlns:a16="http://schemas.microsoft.com/office/drawing/2014/main" id="{EF5F8972-EDA1-44F3-BF0E-414D1784B211}"/>
              </a:ext>
            </a:extLst>
          </p:cNvPr>
          <p:cNvSpPr>
            <a:spLocks noGrp="1"/>
          </p:cNvSpPr>
          <p:nvPr>
            <p:ph idx="1"/>
          </p:nvPr>
        </p:nvSpPr>
        <p:spPr>
          <a:xfrm>
            <a:off x="116867" y="1005153"/>
            <a:ext cx="8910266" cy="3533369"/>
          </a:xfrm>
        </p:spPr>
        <p:txBody>
          <a:bodyPr/>
          <a:lstStyle/>
          <a:p>
            <a:r>
              <a:rPr lang="en-US" dirty="0"/>
              <a:t>While you can create programs for almost any computer, some platforms are designed for the beginner. Below you will find some of the most popular platforms:</a:t>
            </a:r>
          </a:p>
          <a:p>
            <a:pPr lvl="1"/>
            <a:r>
              <a:rPr lang="en-US" dirty="0"/>
              <a:t>Arduino is an open-source physical computing platform based on a simple microcontroller board, and a development environment for writing software for the board. You can develop interactive objects that take input from a variety of switches or sensors to control lights, motors, and other physical objects.</a:t>
            </a:r>
          </a:p>
          <a:p>
            <a:pPr lvl="1"/>
            <a:r>
              <a:rPr lang="en-US" dirty="0"/>
              <a:t>Raspberry Pi is a low cost, credit-card-sized computer that plugs into a computer monitor or TV. You operate it using a standard keyboard and mouse. It is capable of doing everything a computer can do, from browsing the Internet and playing high-definition video, to making spreadsheets, word-processing, and playing games. </a:t>
            </a:r>
          </a:p>
          <a:p>
            <a:pPr lvl="1"/>
            <a:r>
              <a:rPr lang="en-US" dirty="0"/>
              <a:t>The </a:t>
            </a:r>
            <a:r>
              <a:rPr lang="en-US" dirty="0" err="1"/>
              <a:t>Beaglebone</a:t>
            </a:r>
            <a:r>
              <a:rPr lang="en-US" dirty="0"/>
              <a:t> is very similar to the Raspberry Pi in size, power requirements, and application. The </a:t>
            </a:r>
            <a:r>
              <a:rPr lang="en-US" dirty="0" err="1"/>
              <a:t>Beaglebone</a:t>
            </a:r>
            <a:r>
              <a:rPr lang="en-US" dirty="0"/>
              <a:t> has more processing power than the Raspberry Pi; therefore, it is a better choice for applications with higher processing requirements. </a:t>
            </a:r>
          </a:p>
        </p:txBody>
      </p:sp>
      <p:pic>
        <p:nvPicPr>
          <p:cNvPr id="2" name="Picture 1">
            <a:extLst>
              <a:ext uri="{FF2B5EF4-FFF2-40B4-BE49-F238E27FC236}">
                <a16:creationId xmlns:a16="http://schemas.microsoft.com/office/drawing/2014/main" id="{C1A7A284-F810-42D4-9BF6-09FC8E4C1E2F}"/>
              </a:ext>
            </a:extLst>
          </p:cNvPr>
          <p:cNvPicPr>
            <a:picLocks noChangeAspect="1"/>
          </p:cNvPicPr>
          <p:nvPr/>
        </p:nvPicPr>
        <p:blipFill>
          <a:blip r:embed="rId3"/>
          <a:stretch>
            <a:fillRect/>
          </a:stretch>
        </p:blipFill>
        <p:spPr>
          <a:xfrm>
            <a:off x="7141029" y="100109"/>
            <a:ext cx="1248228" cy="846328"/>
          </a:xfrm>
          <a:prstGeom prst="rect">
            <a:avLst/>
          </a:prstGeom>
        </p:spPr>
      </p:pic>
    </p:spTree>
    <p:extLst>
      <p:ext uri="{BB962C8B-B14F-4D97-AF65-F5344CB8AC3E}">
        <p14:creationId xmlns:p14="http://schemas.microsoft.com/office/powerpoint/2010/main" val="221258783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34"/>
          <p:cNvSpPr>
            <a:spLocks noGrp="1" noChangeArrowheads="1"/>
          </p:cNvSpPr>
          <p:nvPr>
            <p:ph idx="1"/>
          </p:nvPr>
        </p:nvSpPr>
        <p:spPr/>
        <p:txBody>
          <a:bodyPr/>
          <a:lstStyle/>
          <a:p>
            <a:pPr marL="0" indent="0">
              <a:spcBef>
                <a:spcPct val="30000"/>
              </a:spcBef>
              <a:buNone/>
            </a:pPr>
            <a:r>
              <a:rPr lang="en-US" dirty="0"/>
              <a:t>What activities are associated with this chapter?</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sp>
        <p:nvSpPr>
          <p:cNvPr id="6146" name="Rectangle 33"/>
          <p:cNvSpPr>
            <a:spLocks noGrp="1" noChangeArrowheads="1"/>
          </p:cNvSpPr>
          <p:nvPr>
            <p:ph type="title"/>
          </p:nvPr>
        </p:nvSpPr>
        <p:spPr/>
        <p:txBody>
          <a:bodyPr/>
          <a:lstStyle/>
          <a:p>
            <a:pPr eaLnBrk="1" hangingPunct="1"/>
            <a:r>
              <a:rPr lang="en-US" dirty="0"/>
              <a:t>Chapter 2: Activities</a:t>
            </a:r>
          </a:p>
        </p:txBody>
      </p:sp>
      <p:graphicFrame>
        <p:nvGraphicFramePr>
          <p:cNvPr id="7" name="Content Placeholder 3"/>
          <p:cNvGraphicFramePr>
            <a:graphicFrameLocks/>
          </p:cNvGraphicFramePr>
          <p:nvPr>
            <p:extLst>
              <p:ext uri="{D42A27DB-BD31-4B8C-83A1-F6EECF244321}">
                <p14:modId xmlns:p14="http://schemas.microsoft.com/office/powerpoint/2010/main" val="3835818646"/>
              </p:ext>
            </p:extLst>
          </p:nvPr>
        </p:nvGraphicFramePr>
        <p:xfrm>
          <a:off x="457291" y="1122081"/>
          <a:ext cx="8248043" cy="3293341"/>
        </p:xfrm>
        <a:graphic>
          <a:graphicData uri="http://schemas.openxmlformats.org/drawingml/2006/table">
            <a:tbl>
              <a:tblPr firstRow="1" bandRow="1">
                <a:tableStyleId>{5C22544A-7EE6-4342-B048-85BDC9FD1C3A}</a:tableStyleId>
              </a:tblPr>
              <a:tblGrid>
                <a:gridCol w="1318433">
                  <a:extLst>
                    <a:ext uri="{9D8B030D-6E8A-4147-A177-3AD203B41FA5}">
                      <a16:colId xmlns:a16="http://schemas.microsoft.com/office/drawing/2014/main" val="20001"/>
                    </a:ext>
                  </a:extLst>
                </a:gridCol>
                <a:gridCol w="2168035">
                  <a:extLst>
                    <a:ext uri="{9D8B030D-6E8A-4147-A177-3AD203B41FA5}">
                      <a16:colId xmlns:a16="http://schemas.microsoft.com/office/drawing/2014/main" val="3156509146"/>
                    </a:ext>
                  </a:extLst>
                </a:gridCol>
                <a:gridCol w="4761575">
                  <a:extLst>
                    <a:ext uri="{9D8B030D-6E8A-4147-A177-3AD203B41FA5}">
                      <a16:colId xmlns:a16="http://schemas.microsoft.com/office/drawing/2014/main" val="20002"/>
                    </a:ext>
                  </a:extLst>
                </a:gridCol>
              </a:tblGrid>
              <a:tr h="293541">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extLst>
                  <a:ext uri="{0D108BD9-81ED-4DB2-BD59-A6C34878D82A}">
                    <a16:rowId xmlns:a16="http://schemas.microsoft.com/office/drawing/2014/main" val="10000"/>
                  </a:ext>
                </a:extLst>
              </a:tr>
              <a:tr h="299980">
                <a:tc>
                  <a:txBody>
                    <a:bodyPr/>
                    <a:lstStyle/>
                    <a:p>
                      <a:pPr algn="ctr"/>
                      <a:r>
                        <a:rPr lang="en-US" sz="1100" dirty="0"/>
                        <a:t>2.1.1.1</a:t>
                      </a:r>
                    </a:p>
                  </a:txBody>
                  <a:tcPr marL="68580" marR="68580" marT="34290" marB="34290" anchor="ctr"/>
                </a:tc>
                <a:tc>
                  <a:txBody>
                    <a:bodyPr/>
                    <a:lstStyle/>
                    <a:p>
                      <a:r>
                        <a:rPr lang="en-US" sz="1100" dirty="0"/>
                        <a:t>Activity</a:t>
                      </a:r>
                    </a:p>
                  </a:txBody>
                  <a:tcPr marL="68580" marR="68580" marT="34290" marB="34290" anchor="ctr"/>
                </a:tc>
                <a:tc>
                  <a:txBody>
                    <a:bodyPr/>
                    <a:lstStyle/>
                    <a:p>
                      <a:r>
                        <a:rPr lang="en-US" sz="1100" dirty="0"/>
                        <a:t>Follow the Flowchart</a:t>
                      </a:r>
                    </a:p>
                  </a:txBody>
                  <a:tcPr marL="68580" marR="68580" marT="34290" marB="34290" anchor="ctr"/>
                </a:tc>
                <a:extLst>
                  <a:ext uri="{0D108BD9-81ED-4DB2-BD59-A6C34878D82A}">
                    <a16:rowId xmlns:a16="http://schemas.microsoft.com/office/drawing/2014/main" val="10001"/>
                  </a:ext>
                </a:extLst>
              </a:tr>
              <a:tr h="299980">
                <a:tc>
                  <a:txBody>
                    <a:bodyPr/>
                    <a:lstStyle/>
                    <a:p>
                      <a:pPr algn="ctr"/>
                      <a:r>
                        <a:rPr lang="en-US" sz="1100" dirty="0"/>
                        <a:t>2.1.1.6</a:t>
                      </a:r>
                    </a:p>
                  </a:txBody>
                  <a:tcPr marL="68580" marR="68580" marT="34290" marB="34290" anchor="ctr"/>
                </a:tc>
                <a:tc>
                  <a:txBody>
                    <a:bodyPr/>
                    <a:lstStyle/>
                    <a:p>
                      <a:r>
                        <a:rPr lang="en-US" sz="1100" dirty="0"/>
                        <a:t>Activity</a:t>
                      </a:r>
                    </a:p>
                  </a:txBody>
                  <a:tcPr marL="68580" marR="68580" marT="34290" marB="34290" anchor="ctr"/>
                </a:tc>
                <a:tc>
                  <a:txBody>
                    <a:bodyPr/>
                    <a:lstStyle/>
                    <a:p>
                      <a:r>
                        <a:rPr lang="en-US" sz="1100" dirty="0"/>
                        <a:t>Programming</a:t>
                      </a:r>
                      <a:r>
                        <a:rPr lang="en-US" sz="1100" baseline="0" dirty="0"/>
                        <a:t> Language Concepts</a:t>
                      </a:r>
                      <a:endParaRPr lang="en-US" sz="1100" dirty="0"/>
                    </a:p>
                  </a:txBody>
                  <a:tcPr marL="68580" marR="68580" marT="34290" marB="34290" anchor="ctr"/>
                </a:tc>
                <a:extLst>
                  <a:ext uri="{0D108BD9-81ED-4DB2-BD59-A6C34878D82A}">
                    <a16:rowId xmlns:a16="http://schemas.microsoft.com/office/drawing/2014/main" val="10002"/>
                  </a:ext>
                </a:extLst>
              </a:tr>
              <a:tr h="299980">
                <a:tc>
                  <a:txBody>
                    <a:bodyPr/>
                    <a:lstStyle/>
                    <a:p>
                      <a:pPr algn="ctr"/>
                      <a:r>
                        <a:rPr lang="en-US" sz="1100" dirty="0"/>
                        <a:t>2.1.1.7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Activity</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Identify Programming Terms</a:t>
                      </a:r>
                    </a:p>
                  </a:txBody>
                  <a:tcPr marL="68580" marR="68580" marT="34290" marB="34290" anchor="ctr"/>
                </a:tc>
                <a:extLst>
                  <a:ext uri="{0D108BD9-81ED-4DB2-BD59-A6C34878D82A}">
                    <a16:rowId xmlns:a16="http://schemas.microsoft.com/office/drawing/2014/main" val="10003"/>
                  </a:ext>
                </a:extLst>
              </a:tr>
              <a:tr h="299980">
                <a:tc>
                  <a:txBody>
                    <a:bodyPr/>
                    <a:lstStyle/>
                    <a:p>
                      <a:pPr algn="ctr"/>
                      <a:r>
                        <a:rPr lang="en-US" sz="1100" dirty="0"/>
                        <a:t>2.1.1.8</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Create a Process Flowchart</a:t>
                      </a:r>
                    </a:p>
                  </a:txBody>
                  <a:tcPr marL="68580" marR="68580" marT="34290" marB="34290" anchor="ctr"/>
                </a:tc>
                <a:extLst>
                  <a:ext uri="{0D108BD9-81ED-4DB2-BD59-A6C34878D82A}">
                    <a16:rowId xmlns:a16="http://schemas.microsoft.com/office/drawing/2014/main" val="10004"/>
                  </a:ext>
                </a:extLst>
              </a:tr>
              <a:tr h="299980">
                <a:tc>
                  <a:txBody>
                    <a:bodyPr/>
                    <a:lstStyle/>
                    <a:p>
                      <a:pPr algn="ctr"/>
                      <a:r>
                        <a:rPr lang="en-US" sz="1100" dirty="0"/>
                        <a:t>2.1.1.9</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Topic Assessment</a:t>
                      </a:r>
                    </a:p>
                  </a:txBody>
                  <a:tcPr marL="68580" marR="68580" marT="34290" marB="34290" anchor="ctr"/>
                </a:tc>
                <a:tc>
                  <a:txBody>
                    <a:bodyPr/>
                    <a:lstStyle/>
                    <a:p>
                      <a:r>
                        <a:rPr lang="en-US" sz="1100" dirty="0"/>
                        <a:t>Match the Flowchart Symbol to the Task</a:t>
                      </a:r>
                    </a:p>
                  </a:txBody>
                  <a:tcPr marL="68580" marR="68580" marT="34290" marB="34290" anchor="ctr"/>
                </a:tc>
                <a:extLst>
                  <a:ext uri="{0D108BD9-81ED-4DB2-BD59-A6C34878D82A}">
                    <a16:rowId xmlns:a16="http://schemas.microsoft.com/office/drawing/2014/main" val="10005"/>
                  </a:ext>
                </a:extLst>
              </a:tr>
              <a:tr h="299980">
                <a:tc>
                  <a:txBody>
                    <a:bodyPr/>
                    <a:lstStyle/>
                    <a:p>
                      <a:pPr algn="ctr"/>
                      <a:r>
                        <a:rPr lang="en-US" sz="1100" dirty="0"/>
                        <a:t>2.1.2.3</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r>
                        <a:rPr lang="en-US" sz="1100" dirty="0"/>
                        <a:t>Blinking an LED Using </a:t>
                      </a:r>
                      <a:r>
                        <a:rPr lang="en-US" sz="1100" dirty="0" err="1"/>
                        <a:t>Blockly</a:t>
                      </a:r>
                      <a:endParaRPr lang="en-US" sz="1100" dirty="0"/>
                    </a:p>
                  </a:txBody>
                  <a:tcPr marL="68580" marR="68580" marT="34290" marB="34290" anchor="ctr"/>
                </a:tc>
                <a:extLst>
                  <a:ext uri="{0D108BD9-81ED-4DB2-BD59-A6C34878D82A}">
                    <a16:rowId xmlns:a16="http://schemas.microsoft.com/office/drawing/2014/main" val="10006"/>
                  </a:ext>
                </a:extLst>
              </a:tr>
              <a:tr h="299980">
                <a:tc>
                  <a:txBody>
                    <a:bodyPr/>
                    <a:lstStyle/>
                    <a:p>
                      <a:pPr algn="ctr"/>
                      <a:r>
                        <a:rPr lang="en-US" sz="1100" dirty="0"/>
                        <a:t>2.1.3.6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r>
                        <a:rPr lang="en-US" sz="1100" dirty="0"/>
                        <a:t>Setting Up a Virtualized Server Environment</a:t>
                      </a:r>
                    </a:p>
                  </a:txBody>
                  <a:tcPr marL="68580" marR="68580" marT="34290" marB="34290" anchor="ctr"/>
                </a:tc>
                <a:extLst>
                  <a:ext uri="{0D108BD9-81ED-4DB2-BD59-A6C34878D82A}">
                    <a16:rowId xmlns:a16="http://schemas.microsoft.com/office/drawing/2014/main" val="10007"/>
                  </a:ext>
                </a:extLst>
              </a:tr>
              <a:tr h="299980">
                <a:tc>
                  <a:txBody>
                    <a:bodyPr/>
                    <a:lstStyle/>
                    <a:p>
                      <a:pPr algn="ctr"/>
                      <a:r>
                        <a:rPr lang="en-US" sz="1100" dirty="0"/>
                        <a:t>2.1.3.7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r>
                        <a:rPr lang="en-US" sz="1100" dirty="0"/>
                        <a:t>Basic Python Programming</a:t>
                      </a:r>
                    </a:p>
                  </a:txBody>
                  <a:tcPr marL="68580" marR="68580" marT="34290" marB="34290" anchor="ctr"/>
                </a:tc>
                <a:extLst>
                  <a:ext uri="{0D108BD9-81ED-4DB2-BD59-A6C34878D82A}">
                    <a16:rowId xmlns:a16="http://schemas.microsoft.com/office/drawing/2014/main" val="10008"/>
                  </a:ext>
                </a:extLst>
              </a:tr>
              <a:tr h="299980">
                <a:tc>
                  <a:txBody>
                    <a:bodyPr/>
                    <a:lstStyle/>
                    <a:p>
                      <a:pPr algn="ctr"/>
                      <a:r>
                        <a:rPr lang="en-US" sz="1100" dirty="0"/>
                        <a:t>2.1.3.8</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r>
                        <a:rPr lang="en-US" sz="1100" dirty="0"/>
                        <a:t>Create a Simple Game with Python</a:t>
                      </a:r>
                    </a:p>
                  </a:txBody>
                  <a:tcPr marL="68580" marR="68580" marT="34290" marB="34290" anchor="ctr"/>
                </a:tc>
                <a:extLst>
                  <a:ext uri="{0D108BD9-81ED-4DB2-BD59-A6C34878D82A}">
                    <a16:rowId xmlns:a16="http://schemas.microsoft.com/office/drawing/2014/main" val="2582900979"/>
                  </a:ext>
                </a:extLst>
              </a:tr>
              <a:tr h="299980">
                <a:tc>
                  <a:txBody>
                    <a:bodyPr/>
                    <a:lstStyle/>
                    <a:p>
                      <a:pPr algn="ctr"/>
                      <a:r>
                        <a:rPr lang="en-US" sz="1100" dirty="0"/>
                        <a:t>2.2.2.5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Optional Lab</a:t>
                      </a:r>
                    </a:p>
                  </a:txBody>
                  <a:tcPr marL="68580" marR="68580" marT="34290" marB="34290" anchor="ctr"/>
                </a:tc>
                <a:tc>
                  <a:txBody>
                    <a:bodyPr/>
                    <a:lstStyle/>
                    <a:p>
                      <a:r>
                        <a:rPr lang="en-US" sz="1100" dirty="0"/>
                        <a:t>Setting up PL-App with the Raspberry Pi</a:t>
                      </a:r>
                    </a:p>
                  </a:txBody>
                  <a:tcPr marL="68580" marR="68580" marT="34290" marB="34290" anchor="ctr"/>
                </a:tc>
                <a:extLst>
                  <a:ext uri="{0D108BD9-81ED-4DB2-BD59-A6C34878D82A}">
                    <a16:rowId xmlns:a16="http://schemas.microsoft.com/office/drawing/2014/main" val="3406068602"/>
                  </a:ext>
                </a:extLst>
              </a:tr>
            </a:tbl>
          </a:graphicData>
        </a:graphic>
      </p:graphicFrame>
    </p:spTree>
    <p:extLst>
      <p:ext uri="{BB962C8B-B14F-4D97-AF65-F5344CB8AC3E}">
        <p14:creationId xmlns:p14="http://schemas.microsoft.com/office/powerpoint/2010/main" val="2145273728"/>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Prototyping Resources</a:t>
            </a:r>
            <a:br>
              <a:rPr lang="en-US" altLang="en-US" dirty="0"/>
            </a:br>
            <a:r>
              <a:rPr lang="en-US" altLang="en-US" dirty="0"/>
              <a:t>Programming Resources</a:t>
            </a:r>
          </a:p>
        </p:txBody>
      </p:sp>
      <p:sp>
        <p:nvSpPr>
          <p:cNvPr id="3" name="Content Placeholder 2">
            <a:extLst>
              <a:ext uri="{FF2B5EF4-FFF2-40B4-BE49-F238E27FC236}">
                <a16:creationId xmlns:a16="http://schemas.microsoft.com/office/drawing/2014/main" id="{EF5F8972-EDA1-44F3-BF0E-414D1784B211}"/>
              </a:ext>
            </a:extLst>
          </p:cNvPr>
          <p:cNvSpPr>
            <a:spLocks noGrp="1"/>
          </p:cNvSpPr>
          <p:nvPr>
            <p:ph idx="1"/>
          </p:nvPr>
        </p:nvSpPr>
        <p:spPr>
          <a:xfrm>
            <a:off x="0" y="1738873"/>
            <a:ext cx="8910266" cy="2112523"/>
          </a:xfrm>
        </p:spPr>
        <p:txBody>
          <a:bodyPr/>
          <a:lstStyle/>
          <a:p>
            <a:r>
              <a:rPr lang="en-US" dirty="0"/>
              <a:t>Programming is critical to the IoT. Creating custom code is very useful when developing an IoT solution. There are many other free resources that can help you get started with programming:</a:t>
            </a:r>
          </a:p>
          <a:p>
            <a:pPr lvl="1"/>
            <a:r>
              <a:rPr lang="en-US" dirty="0"/>
              <a:t>The MIT </a:t>
            </a:r>
            <a:r>
              <a:rPr lang="en-US" dirty="0" err="1"/>
              <a:t>OpenCourseWare</a:t>
            </a:r>
            <a:r>
              <a:rPr lang="en-US" dirty="0"/>
              <a:t> (OCW) is a web-based publication of almost all MIT course content. Open and available to the world, OCW is a great place to get familiar with computer programming for free. OCW programming related courses can be found at </a:t>
            </a:r>
            <a:r>
              <a:rPr lang="en-US" dirty="0">
                <a:hlinkClick r:id="rId3"/>
              </a:rPr>
              <a:t>http://ocw.mit.edu/courses/intro-programming</a:t>
            </a:r>
            <a:r>
              <a:rPr lang="en-US" dirty="0"/>
              <a:t>.</a:t>
            </a:r>
          </a:p>
          <a:p>
            <a:pPr lvl="1"/>
            <a:r>
              <a:rPr lang="en-US" dirty="0"/>
              <a:t>Khan Academy is a non-profit educational website created in 2006 to provide “a free, world-class education for anyone, anywhere”. The lectures related to computer programming can be found at </a:t>
            </a:r>
            <a:r>
              <a:rPr lang="en-US" dirty="0">
                <a:hlinkClick r:id="rId4"/>
              </a:rPr>
              <a:t>https://www.khanacademy.org/computing/cs</a:t>
            </a:r>
            <a:r>
              <a:rPr lang="en-US" dirty="0"/>
              <a:t>.</a:t>
            </a:r>
          </a:p>
          <a:p>
            <a:pPr lvl="1"/>
            <a:r>
              <a:rPr lang="en-US" dirty="0"/>
              <a:t>Code Academy is another excellent resource. It relies on interactivity to help people learn how to write computer programs. You can find them at </a:t>
            </a:r>
            <a:r>
              <a:rPr lang="en-US" dirty="0">
                <a:hlinkClick r:id="rId5"/>
              </a:rPr>
              <a:t>http://www.codeacademy.com</a:t>
            </a:r>
            <a:r>
              <a:rPr lang="en-US" dirty="0"/>
              <a:t>.</a:t>
            </a:r>
          </a:p>
        </p:txBody>
      </p:sp>
      <p:pic>
        <p:nvPicPr>
          <p:cNvPr id="2" name="Picture 1">
            <a:extLst>
              <a:ext uri="{FF2B5EF4-FFF2-40B4-BE49-F238E27FC236}">
                <a16:creationId xmlns:a16="http://schemas.microsoft.com/office/drawing/2014/main" id="{119716F8-B2D1-44C8-9220-F875D2D65EA9}"/>
              </a:ext>
            </a:extLst>
          </p:cNvPr>
          <p:cNvPicPr>
            <a:picLocks noChangeAspect="1"/>
          </p:cNvPicPr>
          <p:nvPr/>
        </p:nvPicPr>
        <p:blipFill>
          <a:blip r:embed="rId6"/>
          <a:stretch>
            <a:fillRect/>
          </a:stretch>
        </p:blipFill>
        <p:spPr>
          <a:xfrm>
            <a:off x="6212114" y="282502"/>
            <a:ext cx="1925184" cy="1470885"/>
          </a:xfrm>
          <a:prstGeom prst="rect">
            <a:avLst/>
          </a:prstGeom>
        </p:spPr>
      </p:pic>
    </p:spTree>
    <p:extLst>
      <p:ext uri="{BB962C8B-B14F-4D97-AF65-F5344CB8AC3E}">
        <p14:creationId xmlns:p14="http://schemas.microsoft.com/office/powerpoint/2010/main" val="678058068"/>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Prototyping Resources</a:t>
            </a:r>
            <a:br>
              <a:rPr lang="en-US" altLang="en-US" dirty="0"/>
            </a:br>
            <a:r>
              <a:rPr lang="en-US" altLang="en-US" dirty="0"/>
              <a:t>Community Inventor and Entrepreneurship Workshops</a:t>
            </a:r>
          </a:p>
        </p:txBody>
      </p:sp>
      <p:sp>
        <p:nvSpPr>
          <p:cNvPr id="3" name="Content Placeholder 2">
            <a:extLst>
              <a:ext uri="{FF2B5EF4-FFF2-40B4-BE49-F238E27FC236}">
                <a16:creationId xmlns:a16="http://schemas.microsoft.com/office/drawing/2014/main" id="{EF5F8972-EDA1-44F3-BF0E-414D1784B211}"/>
              </a:ext>
            </a:extLst>
          </p:cNvPr>
          <p:cNvSpPr>
            <a:spLocks noGrp="1"/>
          </p:cNvSpPr>
          <p:nvPr>
            <p:ph idx="1"/>
          </p:nvPr>
        </p:nvSpPr>
        <p:spPr>
          <a:xfrm>
            <a:off x="116867" y="1030515"/>
            <a:ext cx="4716390" cy="3381828"/>
          </a:xfrm>
        </p:spPr>
        <p:txBody>
          <a:bodyPr/>
          <a:lstStyle/>
          <a:p>
            <a:r>
              <a:rPr lang="en-US" dirty="0"/>
              <a:t>So, perhaps you have just created something really great. What now? There are a number of places where you can get help exposing your idea or prototype to others.</a:t>
            </a:r>
          </a:p>
          <a:p>
            <a:r>
              <a:rPr lang="en-US" dirty="0"/>
              <a:t>Investigate what is available in your community. </a:t>
            </a:r>
          </a:p>
          <a:p>
            <a:r>
              <a:rPr lang="en-US" dirty="0"/>
              <a:t>The Internet has many resources to help your idea get exposure. A good example is Quirky. Quirky allows users to share their ideas. When an idea is submitted, other Quirky users can vote and choose whether or not they want to support your idea. If an idea is good, it may become a real product. You can learn more about Quirky at </a:t>
            </a:r>
            <a:r>
              <a:rPr lang="en-US" dirty="0">
                <a:hlinkClick r:id="rId3"/>
              </a:rPr>
              <a:t>https://www.quirky.com/how-it-works</a:t>
            </a:r>
            <a:r>
              <a:rPr lang="en-US" dirty="0"/>
              <a:t>.</a:t>
            </a:r>
          </a:p>
        </p:txBody>
      </p:sp>
      <p:pic>
        <p:nvPicPr>
          <p:cNvPr id="2" name="Picture 1">
            <a:extLst>
              <a:ext uri="{FF2B5EF4-FFF2-40B4-BE49-F238E27FC236}">
                <a16:creationId xmlns:a16="http://schemas.microsoft.com/office/drawing/2014/main" id="{DF3B5149-D207-42C3-8F27-8666C13C561B}"/>
              </a:ext>
            </a:extLst>
          </p:cNvPr>
          <p:cNvPicPr>
            <a:picLocks noChangeAspect="1"/>
          </p:cNvPicPr>
          <p:nvPr/>
        </p:nvPicPr>
        <p:blipFill>
          <a:blip r:embed="rId4"/>
          <a:stretch>
            <a:fillRect/>
          </a:stretch>
        </p:blipFill>
        <p:spPr>
          <a:xfrm>
            <a:off x="4686622" y="1364342"/>
            <a:ext cx="3773618" cy="2490461"/>
          </a:xfrm>
          <a:prstGeom prst="rect">
            <a:avLst/>
          </a:prstGeom>
        </p:spPr>
      </p:pic>
    </p:spTree>
    <p:extLst>
      <p:ext uri="{BB962C8B-B14F-4D97-AF65-F5344CB8AC3E}">
        <p14:creationId xmlns:p14="http://schemas.microsoft.com/office/powerpoint/2010/main" val="2831413836"/>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Prototyping Resources</a:t>
            </a:r>
            <a:br>
              <a:rPr lang="en-US" altLang="en-US" dirty="0"/>
            </a:br>
            <a:r>
              <a:rPr lang="en-US" altLang="en-US" dirty="0"/>
              <a:t>Optional Lab – Setting up PL-App with the Raspberry Pi</a:t>
            </a:r>
          </a:p>
        </p:txBody>
      </p:sp>
      <p:pic>
        <p:nvPicPr>
          <p:cNvPr id="5" name="Picture 4">
            <a:extLst>
              <a:ext uri="{FF2B5EF4-FFF2-40B4-BE49-F238E27FC236}">
                <a16:creationId xmlns:a16="http://schemas.microsoft.com/office/drawing/2014/main" id="{48E83FA8-ACA5-412B-9398-F76B252C557A}"/>
              </a:ext>
            </a:extLst>
          </p:cNvPr>
          <p:cNvPicPr>
            <a:picLocks noChangeAspect="1"/>
          </p:cNvPicPr>
          <p:nvPr/>
        </p:nvPicPr>
        <p:blipFill>
          <a:blip r:embed="rId3"/>
          <a:stretch>
            <a:fillRect/>
          </a:stretch>
        </p:blipFill>
        <p:spPr>
          <a:xfrm>
            <a:off x="2956205" y="798944"/>
            <a:ext cx="3231590" cy="3952421"/>
          </a:xfrm>
          <a:prstGeom prst="rect">
            <a:avLst/>
          </a:prstGeom>
          <a:ln>
            <a:solidFill>
              <a:schemeClr val="tx1"/>
            </a:solidFill>
          </a:ln>
        </p:spPr>
      </p:pic>
    </p:spTree>
    <p:extLst>
      <p:ext uri="{BB962C8B-B14F-4D97-AF65-F5344CB8AC3E}">
        <p14:creationId xmlns:p14="http://schemas.microsoft.com/office/powerpoint/2010/main" val="177625234"/>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Prototyping Resources</a:t>
            </a:r>
            <a:br>
              <a:rPr lang="en-US" altLang="en-US" dirty="0"/>
            </a:br>
            <a:r>
              <a:rPr lang="en-US" altLang="en-US" dirty="0"/>
              <a:t>Optional Lab – Using a PL-App Notebook</a:t>
            </a:r>
          </a:p>
        </p:txBody>
      </p:sp>
      <p:pic>
        <p:nvPicPr>
          <p:cNvPr id="5" name="Picture 4">
            <a:extLst>
              <a:ext uri="{FF2B5EF4-FFF2-40B4-BE49-F238E27FC236}">
                <a16:creationId xmlns:a16="http://schemas.microsoft.com/office/drawing/2014/main" id="{0A138CEE-98D5-477A-9222-B25D525DD10E}"/>
              </a:ext>
            </a:extLst>
          </p:cNvPr>
          <p:cNvPicPr>
            <a:picLocks noChangeAspect="1"/>
          </p:cNvPicPr>
          <p:nvPr/>
        </p:nvPicPr>
        <p:blipFill>
          <a:blip r:embed="rId3"/>
          <a:stretch>
            <a:fillRect/>
          </a:stretch>
        </p:blipFill>
        <p:spPr>
          <a:xfrm>
            <a:off x="2404383" y="930157"/>
            <a:ext cx="3638550" cy="4171950"/>
          </a:xfrm>
          <a:prstGeom prst="rect">
            <a:avLst/>
          </a:prstGeom>
          <a:ln>
            <a:solidFill>
              <a:schemeClr val="tx1"/>
            </a:solidFill>
          </a:ln>
        </p:spPr>
      </p:pic>
    </p:spTree>
    <p:extLst>
      <p:ext uri="{BB962C8B-B14F-4D97-AF65-F5344CB8AC3E}">
        <p14:creationId xmlns:p14="http://schemas.microsoft.com/office/powerpoint/2010/main" val="440011545"/>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Prototyping Resources</a:t>
            </a:r>
            <a:br>
              <a:rPr lang="en-US" altLang="en-US" dirty="0"/>
            </a:br>
            <a:r>
              <a:rPr lang="en-US" altLang="en-US" dirty="0"/>
              <a:t>Optional Lab – Blinking an LED using Raspberry Pi and PL-App</a:t>
            </a:r>
          </a:p>
        </p:txBody>
      </p:sp>
      <p:pic>
        <p:nvPicPr>
          <p:cNvPr id="6" name="Picture 5">
            <a:extLst>
              <a:ext uri="{FF2B5EF4-FFF2-40B4-BE49-F238E27FC236}">
                <a16:creationId xmlns:a16="http://schemas.microsoft.com/office/drawing/2014/main" id="{F0E0FFC3-5F60-4565-A79C-72C75C1F344B}"/>
              </a:ext>
            </a:extLst>
          </p:cNvPr>
          <p:cNvPicPr>
            <a:picLocks noChangeAspect="1"/>
          </p:cNvPicPr>
          <p:nvPr/>
        </p:nvPicPr>
        <p:blipFill>
          <a:blip r:embed="rId3"/>
          <a:stretch>
            <a:fillRect/>
          </a:stretch>
        </p:blipFill>
        <p:spPr>
          <a:xfrm>
            <a:off x="1494973" y="918703"/>
            <a:ext cx="5609940" cy="3707153"/>
          </a:xfrm>
          <a:prstGeom prst="rect">
            <a:avLst/>
          </a:prstGeom>
          <a:ln>
            <a:solidFill>
              <a:schemeClr val="tx1"/>
            </a:solidFill>
          </a:ln>
        </p:spPr>
      </p:pic>
    </p:spTree>
    <p:extLst>
      <p:ext uri="{BB962C8B-B14F-4D97-AF65-F5344CB8AC3E}">
        <p14:creationId xmlns:p14="http://schemas.microsoft.com/office/powerpoint/2010/main" val="4137661651"/>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Prototyping Resources</a:t>
            </a:r>
            <a:br>
              <a:rPr lang="en-US" altLang="en-US" dirty="0"/>
            </a:br>
            <a:r>
              <a:rPr lang="en-US" altLang="en-US" dirty="0"/>
              <a:t>Optional Lab – Introduction to Arduino</a:t>
            </a:r>
          </a:p>
        </p:txBody>
      </p:sp>
      <p:pic>
        <p:nvPicPr>
          <p:cNvPr id="5" name="Picture 4">
            <a:extLst>
              <a:ext uri="{FF2B5EF4-FFF2-40B4-BE49-F238E27FC236}">
                <a16:creationId xmlns:a16="http://schemas.microsoft.com/office/drawing/2014/main" id="{F23E957A-5331-45A9-981D-4CE13B7E54A5}"/>
              </a:ext>
            </a:extLst>
          </p:cNvPr>
          <p:cNvPicPr>
            <a:picLocks noChangeAspect="1"/>
          </p:cNvPicPr>
          <p:nvPr/>
        </p:nvPicPr>
        <p:blipFill>
          <a:blip r:embed="rId3"/>
          <a:stretch>
            <a:fillRect/>
          </a:stretch>
        </p:blipFill>
        <p:spPr>
          <a:xfrm>
            <a:off x="2119086" y="798944"/>
            <a:ext cx="4052887" cy="3915501"/>
          </a:xfrm>
          <a:prstGeom prst="rect">
            <a:avLst/>
          </a:prstGeom>
          <a:ln>
            <a:solidFill>
              <a:schemeClr val="tx1"/>
            </a:solidFill>
          </a:ln>
        </p:spPr>
      </p:pic>
    </p:spTree>
    <p:extLst>
      <p:ext uri="{BB962C8B-B14F-4D97-AF65-F5344CB8AC3E}">
        <p14:creationId xmlns:p14="http://schemas.microsoft.com/office/powerpoint/2010/main" val="506855394"/>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t>2.3 Chapter Summary</a:t>
            </a:r>
          </a:p>
        </p:txBody>
      </p:sp>
    </p:spTree>
    <p:extLst>
      <p:ext uri="{BB962C8B-B14F-4D97-AF65-F5344CB8AC3E}">
        <p14:creationId xmlns:p14="http://schemas.microsoft.com/office/powerpoint/2010/main" val="3886944279"/>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z="1600" dirty="0"/>
              <a:t>Chapter Summary</a:t>
            </a:r>
            <a:br>
              <a:rPr lang="en-US" altLang="en-US" sz="1600" dirty="0"/>
            </a:br>
            <a:r>
              <a:rPr lang="en-CA" altLang="en-US" dirty="0"/>
              <a:t>Summary</a:t>
            </a:r>
            <a:endParaRPr lang="en-CA" altLang="en-US" sz="1800" dirty="0">
              <a:solidFill>
                <a:srgbClr val="FF0000"/>
              </a:solidFill>
            </a:endParaRPr>
          </a:p>
        </p:txBody>
      </p:sp>
      <p:sp>
        <p:nvSpPr>
          <p:cNvPr id="3" name="Content Placeholder 2"/>
          <p:cNvSpPr>
            <a:spLocks noGrp="1"/>
          </p:cNvSpPr>
          <p:nvPr>
            <p:ph idx="1"/>
          </p:nvPr>
        </p:nvSpPr>
        <p:spPr>
          <a:xfrm>
            <a:off x="124213" y="744280"/>
            <a:ext cx="8895574" cy="4155319"/>
          </a:xfrm>
        </p:spPr>
        <p:txBody>
          <a:bodyPr/>
          <a:lstStyle/>
          <a:p>
            <a:r>
              <a:rPr lang="en-US" dirty="0"/>
              <a:t>Flowcharts are diagrams that are used to represent processes. </a:t>
            </a:r>
          </a:p>
          <a:p>
            <a:r>
              <a:rPr lang="en-US" dirty="0"/>
              <a:t>There are two common types of computer software: system software and application software. Application software programs are created to accomplish a certain task. System software works between the computer hardware and the application program. </a:t>
            </a:r>
          </a:p>
          <a:p>
            <a:r>
              <a:rPr lang="en-US" dirty="0"/>
              <a:t>The most common logic structures are IF – THEN, FOR Loops, and WHILE Loops.</a:t>
            </a:r>
          </a:p>
          <a:p>
            <a:r>
              <a:rPr lang="en-US" dirty="0" err="1"/>
              <a:t>Blockly</a:t>
            </a:r>
            <a:r>
              <a:rPr lang="en-US" dirty="0"/>
              <a:t> is a visual programming tool created to help beginners understand the concepts of programming. </a:t>
            </a:r>
            <a:r>
              <a:rPr lang="en-US" dirty="0" err="1"/>
              <a:t>Blockly</a:t>
            </a:r>
            <a:r>
              <a:rPr lang="en-US" dirty="0"/>
              <a:t> implements visual programming by assigning different programming structures to colored blocks.</a:t>
            </a:r>
          </a:p>
          <a:p>
            <a:r>
              <a:rPr lang="en-US" dirty="0"/>
              <a:t>Python is a very popular language that is designed to be easy to read and write. Python is an interpreted language; therefore, an interpreter is required to parse and execute Python code.</a:t>
            </a:r>
          </a:p>
          <a:p>
            <a:r>
              <a:rPr lang="en-US" dirty="0"/>
              <a:t>Python supports many useful functions and datatypes including </a:t>
            </a:r>
            <a:r>
              <a:rPr lang="en-US" b="1" dirty="0"/>
              <a:t>Range()</a:t>
            </a:r>
            <a:r>
              <a:rPr lang="en-US" dirty="0"/>
              <a:t>, </a:t>
            </a:r>
            <a:r>
              <a:rPr lang="en-US" b="1" dirty="0"/>
              <a:t>Tuples, Lists, Sets, Dictionary</a:t>
            </a:r>
            <a:r>
              <a:rPr lang="en-US" dirty="0"/>
              <a:t>. Python also implements two sub-structures named ELSE and ELIF.</a:t>
            </a:r>
          </a:p>
        </p:txBody>
      </p:sp>
    </p:spTree>
    <p:extLst>
      <p:ext uri="{BB962C8B-B14F-4D97-AF65-F5344CB8AC3E}">
        <p14:creationId xmlns:p14="http://schemas.microsoft.com/office/powerpoint/2010/main" val="1244122906"/>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34"/>
          <p:cNvSpPr>
            <a:spLocks noGrp="1" noChangeArrowheads="1"/>
          </p:cNvSpPr>
          <p:nvPr>
            <p:ph idx="1"/>
          </p:nvPr>
        </p:nvSpPr>
        <p:spPr/>
        <p:txBody>
          <a:bodyPr/>
          <a:lstStyle/>
          <a:p>
            <a:pPr marL="0" indent="0">
              <a:spcBef>
                <a:spcPct val="30000"/>
              </a:spcBef>
              <a:buNone/>
            </a:pPr>
            <a:r>
              <a:rPr lang="en-US" dirty="0"/>
              <a:t>What activities are associated with this chapter?</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sp>
        <p:nvSpPr>
          <p:cNvPr id="6146" name="Rectangle 33"/>
          <p:cNvSpPr>
            <a:spLocks noGrp="1" noChangeArrowheads="1"/>
          </p:cNvSpPr>
          <p:nvPr>
            <p:ph type="title"/>
          </p:nvPr>
        </p:nvSpPr>
        <p:spPr/>
        <p:txBody>
          <a:bodyPr/>
          <a:lstStyle/>
          <a:p>
            <a:pPr eaLnBrk="1" hangingPunct="1"/>
            <a:r>
              <a:rPr lang="en-US" dirty="0"/>
              <a:t>Chapter 2: Activities (Cont.)</a:t>
            </a:r>
          </a:p>
        </p:txBody>
      </p:sp>
      <p:graphicFrame>
        <p:nvGraphicFramePr>
          <p:cNvPr id="7" name="Content Placeholder 3"/>
          <p:cNvGraphicFramePr>
            <a:graphicFrameLocks/>
          </p:cNvGraphicFramePr>
          <p:nvPr>
            <p:extLst>
              <p:ext uri="{D42A27DB-BD31-4B8C-83A1-F6EECF244321}">
                <p14:modId xmlns:p14="http://schemas.microsoft.com/office/powerpoint/2010/main" val="1830893590"/>
              </p:ext>
            </p:extLst>
          </p:nvPr>
        </p:nvGraphicFramePr>
        <p:xfrm>
          <a:off x="457291" y="1122081"/>
          <a:ext cx="8248043" cy="1193481"/>
        </p:xfrm>
        <a:graphic>
          <a:graphicData uri="http://schemas.openxmlformats.org/drawingml/2006/table">
            <a:tbl>
              <a:tblPr firstRow="1" bandRow="1">
                <a:tableStyleId>{5C22544A-7EE6-4342-B048-85BDC9FD1C3A}</a:tableStyleId>
              </a:tblPr>
              <a:tblGrid>
                <a:gridCol w="1318433">
                  <a:extLst>
                    <a:ext uri="{9D8B030D-6E8A-4147-A177-3AD203B41FA5}">
                      <a16:colId xmlns:a16="http://schemas.microsoft.com/office/drawing/2014/main" val="20001"/>
                    </a:ext>
                  </a:extLst>
                </a:gridCol>
                <a:gridCol w="2168035">
                  <a:extLst>
                    <a:ext uri="{9D8B030D-6E8A-4147-A177-3AD203B41FA5}">
                      <a16:colId xmlns:a16="http://schemas.microsoft.com/office/drawing/2014/main" val="3156509146"/>
                    </a:ext>
                  </a:extLst>
                </a:gridCol>
                <a:gridCol w="4761575">
                  <a:extLst>
                    <a:ext uri="{9D8B030D-6E8A-4147-A177-3AD203B41FA5}">
                      <a16:colId xmlns:a16="http://schemas.microsoft.com/office/drawing/2014/main" val="20002"/>
                    </a:ext>
                  </a:extLst>
                </a:gridCol>
              </a:tblGrid>
              <a:tr h="293541">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extLst>
                  <a:ext uri="{0D108BD9-81ED-4DB2-BD59-A6C34878D82A}">
                    <a16:rowId xmlns:a16="http://schemas.microsoft.com/office/drawing/2014/main" val="10000"/>
                  </a:ext>
                </a:extLst>
              </a:tr>
              <a:tr h="299980">
                <a:tc>
                  <a:txBody>
                    <a:bodyPr/>
                    <a:lstStyle/>
                    <a:p>
                      <a:pPr algn="ctr"/>
                      <a:r>
                        <a:rPr lang="en-US" sz="1100" dirty="0"/>
                        <a:t>2.2.2.6</a:t>
                      </a:r>
                    </a:p>
                  </a:txBody>
                  <a:tcPr marL="68580" marR="68580" marT="34290" marB="34290" anchor="ctr"/>
                </a:tc>
                <a:tc>
                  <a:txBody>
                    <a:bodyPr/>
                    <a:lstStyle/>
                    <a:p>
                      <a:r>
                        <a:rPr lang="en-US" sz="1100" dirty="0"/>
                        <a:t>Optional Lab</a:t>
                      </a:r>
                    </a:p>
                  </a:txBody>
                  <a:tcPr marL="68580" marR="68580" marT="34290" marB="34290" anchor="ctr"/>
                </a:tc>
                <a:tc>
                  <a:txBody>
                    <a:bodyPr/>
                    <a:lstStyle/>
                    <a:p>
                      <a:r>
                        <a:rPr lang="en-US" sz="1100" dirty="0"/>
                        <a:t> Using a PL-App Notebook</a:t>
                      </a:r>
                    </a:p>
                  </a:txBody>
                  <a:tcPr marL="68580" marR="68580" marT="34290" marB="34290" anchor="ctr"/>
                </a:tc>
                <a:extLst>
                  <a:ext uri="{0D108BD9-81ED-4DB2-BD59-A6C34878D82A}">
                    <a16:rowId xmlns:a16="http://schemas.microsoft.com/office/drawing/2014/main" val="10001"/>
                  </a:ext>
                </a:extLst>
              </a:tr>
              <a:tr h="299980">
                <a:tc>
                  <a:txBody>
                    <a:bodyPr/>
                    <a:lstStyle/>
                    <a:p>
                      <a:pPr algn="ctr"/>
                      <a:r>
                        <a:rPr lang="en-US" sz="1100" dirty="0"/>
                        <a:t>2.2.2.7</a:t>
                      </a:r>
                    </a:p>
                  </a:txBody>
                  <a:tcPr marL="68580" marR="68580" marT="34290" marB="34290" anchor="ctr"/>
                </a:tc>
                <a:tc>
                  <a:txBody>
                    <a:bodyPr/>
                    <a:lstStyle/>
                    <a:p>
                      <a:r>
                        <a:rPr lang="en-US" sz="1100" dirty="0"/>
                        <a:t>Optional Lab</a:t>
                      </a:r>
                    </a:p>
                  </a:txBody>
                  <a:tcPr marL="68580" marR="68580" marT="34290" marB="34290" anchor="ctr"/>
                </a:tc>
                <a:tc>
                  <a:txBody>
                    <a:bodyPr/>
                    <a:lstStyle/>
                    <a:p>
                      <a:r>
                        <a:rPr lang="en-US" sz="1100" dirty="0"/>
                        <a:t>Blinking an LED using Raspberry Pi and PL-App</a:t>
                      </a:r>
                    </a:p>
                  </a:txBody>
                  <a:tcPr marL="68580" marR="68580" marT="34290" marB="34290" anchor="ctr"/>
                </a:tc>
                <a:extLst>
                  <a:ext uri="{0D108BD9-81ED-4DB2-BD59-A6C34878D82A}">
                    <a16:rowId xmlns:a16="http://schemas.microsoft.com/office/drawing/2014/main" val="10002"/>
                  </a:ext>
                </a:extLst>
              </a:tr>
              <a:tr h="299980">
                <a:tc>
                  <a:txBody>
                    <a:bodyPr/>
                    <a:lstStyle/>
                    <a:p>
                      <a:pPr algn="ctr"/>
                      <a:r>
                        <a:rPr lang="en-US" sz="1100" dirty="0"/>
                        <a:t>2.2.2.8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Optional Lab</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Introduction to Arduino</a:t>
                      </a:r>
                    </a:p>
                  </a:txBody>
                  <a:tcPr marL="68580" marR="68580" marT="34290" marB="3429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5466921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1" name="Rectangle 34"/>
          <p:cNvSpPr>
            <a:spLocks noGrp="1" noChangeArrowheads="1"/>
          </p:cNvSpPr>
          <p:nvPr>
            <p:ph idx="1"/>
          </p:nvPr>
        </p:nvSpPr>
        <p:spPr/>
        <p:txBody>
          <a:bodyPr/>
          <a:lstStyle/>
          <a:p>
            <a:pPr eaLnBrk="1" hangingPunct="1">
              <a:spcBef>
                <a:spcPct val="30000"/>
              </a:spcBef>
            </a:pPr>
            <a:r>
              <a:rPr lang="en-US" dirty="0"/>
              <a:t>Students should complete Chapter 2, “Assessment” after completing Chapter 2.</a:t>
            </a:r>
          </a:p>
          <a:p>
            <a:pPr eaLnBrk="1" hangingPunct="1">
              <a:spcBef>
                <a:spcPct val="30000"/>
              </a:spcBef>
            </a:pPr>
            <a:r>
              <a:rPr lang="en-US" dirty="0"/>
              <a:t>Quizzes, labs, topic assessments and other activities can be used to informally assess student progress.</a:t>
            </a:r>
          </a:p>
        </p:txBody>
      </p:sp>
      <p:sp>
        <p:nvSpPr>
          <p:cNvPr id="7170" name="Rectangle 33"/>
          <p:cNvSpPr>
            <a:spLocks noGrp="1" noChangeArrowheads="1"/>
          </p:cNvSpPr>
          <p:nvPr>
            <p:ph type="title"/>
          </p:nvPr>
        </p:nvSpPr>
        <p:spPr/>
        <p:txBody>
          <a:bodyPr/>
          <a:lstStyle/>
          <a:p>
            <a:pPr eaLnBrk="1" hangingPunct="1"/>
            <a:r>
              <a:rPr lang="en-US" dirty="0"/>
              <a:t>Chapter 2: Assessment</a:t>
            </a:r>
          </a:p>
        </p:txBody>
      </p:sp>
    </p:spTree>
    <p:extLst>
      <p:ext uri="{BB962C8B-B14F-4D97-AF65-F5344CB8AC3E}">
        <p14:creationId xmlns:p14="http://schemas.microsoft.com/office/powerpoint/2010/main" val="129608035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idx="1"/>
          </p:nvPr>
        </p:nvSpPr>
        <p:spPr/>
        <p:txBody>
          <a:bodyPr/>
          <a:lstStyle/>
          <a:p>
            <a:pPr marL="0" indent="0">
              <a:lnSpc>
                <a:spcPct val="85000"/>
              </a:lnSpc>
              <a:spcBef>
                <a:spcPct val="30000"/>
              </a:spcBef>
              <a:buNone/>
            </a:pPr>
            <a:r>
              <a:rPr lang="en-US" sz="1800" dirty="0"/>
              <a:t>Prior to teaching Chapter 2, the instructor should:</a:t>
            </a:r>
          </a:p>
          <a:p>
            <a:pPr lvl="1">
              <a:lnSpc>
                <a:spcPct val="85000"/>
              </a:lnSpc>
              <a:spcBef>
                <a:spcPct val="30000"/>
              </a:spcBef>
            </a:pPr>
            <a:r>
              <a:rPr lang="en-US" sz="1600" dirty="0"/>
              <a:t>Complete Chapter 2, Quiz</a:t>
            </a:r>
          </a:p>
          <a:p>
            <a:pPr lvl="1">
              <a:lnSpc>
                <a:spcPct val="85000"/>
              </a:lnSpc>
              <a:spcBef>
                <a:spcPct val="30000"/>
              </a:spcBef>
            </a:pPr>
            <a:r>
              <a:rPr lang="en-US" sz="1600" dirty="0"/>
              <a:t>Preview the labs, videos and activities.</a:t>
            </a:r>
          </a:p>
          <a:p>
            <a:pPr>
              <a:lnSpc>
                <a:spcPct val="85000"/>
              </a:lnSpc>
              <a:spcBef>
                <a:spcPct val="30000"/>
              </a:spcBef>
            </a:pPr>
            <a:r>
              <a:rPr lang="en-US" sz="1800" dirty="0"/>
              <a:t>Investigate Google’s </a:t>
            </a:r>
            <a:r>
              <a:rPr lang="en-US" sz="1800" dirty="0" err="1"/>
              <a:t>Blockly</a:t>
            </a:r>
            <a:r>
              <a:rPr lang="en-US" sz="1800" dirty="0"/>
              <a:t> Games - </a:t>
            </a:r>
            <a:r>
              <a:rPr lang="en-US" sz="1800" dirty="0">
                <a:hlinkClick r:id="rId3"/>
              </a:rPr>
              <a:t>https://blockly-games.appspot.com/</a:t>
            </a:r>
            <a:endParaRPr lang="en-US" sz="1800" dirty="0"/>
          </a:p>
          <a:p>
            <a:pPr>
              <a:lnSpc>
                <a:spcPct val="85000"/>
              </a:lnSpc>
              <a:spcBef>
                <a:spcPct val="30000"/>
              </a:spcBef>
            </a:pPr>
            <a:r>
              <a:rPr lang="en-US" sz="1800" dirty="0"/>
              <a:t>As you are teaching this chapter, you will need samples of </a:t>
            </a:r>
            <a:r>
              <a:rPr lang="en-US" sz="1800" dirty="0" err="1"/>
              <a:t>Blockly</a:t>
            </a:r>
            <a:r>
              <a:rPr lang="en-US" sz="1800" dirty="0"/>
              <a:t> and Python code that works.</a:t>
            </a:r>
          </a:p>
          <a:p>
            <a:pPr>
              <a:lnSpc>
                <a:spcPct val="85000"/>
              </a:lnSpc>
              <a:spcBef>
                <a:spcPct val="30000"/>
              </a:spcBef>
            </a:pPr>
            <a:r>
              <a:rPr lang="en-US" sz="1800" dirty="0"/>
              <a:t>Spend some time investigating the URLs in this chapter.</a:t>
            </a:r>
          </a:p>
          <a:p>
            <a:pPr marL="142875" lvl="1" indent="0">
              <a:lnSpc>
                <a:spcPct val="85000"/>
              </a:lnSpc>
              <a:spcBef>
                <a:spcPct val="30000"/>
              </a:spcBef>
              <a:buNone/>
            </a:pPr>
            <a:endParaRPr lang="en-US" dirty="0"/>
          </a:p>
          <a:p>
            <a:pPr eaLnBrk="1" hangingPunct="1">
              <a:lnSpc>
                <a:spcPct val="85000"/>
              </a:lnSpc>
              <a:spcBef>
                <a:spcPct val="30000"/>
              </a:spcBef>
            </a:pPr>
            <a:endParaRPr lang="en-US" dirty="0"/>
          </a:p>
          <a:p>
            <a:pPr marL="0" indent="0" eaLnBrk="1" hangingPunct="1">
              <a:lnSpc>
                <a:spcPct val="85000"/>
              </a:lnSpc>
              <a:spcBef>
                <a:spcPct val="30000"/>
              </a:spcBef>
              <a:buNone/>
            </a:pPr>
            <a:endParaRPr lang="en-US" b="1" dirty="0">
              <a:solidFill>
                <a:srgbClr val="FF0000"/>
              </a:solidFill>
            </a:endParaRPr>
          </a:p>
          <a:p>
            <a:pPr eaLnBrk="1" hangingPunct="1">
              <a:lnSpc>
                <a:spcPct val="85000"/>
              </a:lnSpc>
              <a:spcBef>
                <a:spcPct val="30000"/>
              </a:spcBef>
            </a:pPr>
            <a:endParaRPr lang="en-US" dirty="0"/>
          </a:p>
        </p:txBody>
      </p:sp>
      <p:sp>
        <p:nvSpPr>
          <p:cNvPr id="2" name="Title 1"/>
          <p:cNvSpPr>
            <a:spLocks noGrp="1"/>
          </p:cNvSpPr>
          <p:nvPr>
            <p:ph type="title"/>
          </p:nvPr>
        </p:nvSpPr>
        <p:spPr/>
        <p:txBody>
          <a:bodyPr/>
          <a:lstStyle/>
          <a:p>
            <a:r>
              <a:rPr lang="en-US" dirty="0"/>
              <a:t>Chapter 2: Best Practices</a:t>
            </a:r>
          </a:p>
        </p:txBody>
      </p:sp>
    </p:spTree>
    <p:extLst>
      <p:ext uri="{BB962C8B-B14F-4D97-AF65-F5344CB8AC3E}">
        <p14:creationId xmlns:p14="http://schemas.microsoft.com/office/powerpoint/2010/main" val="237934136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3" name="Rectangle 34"/>
          <p:cNvSpPr>
            <a:spLocks noGrp="1" noChangeArrowheads="1"/>
          </p:cNvSpPr>
          <p:nvPr>
            <p:ph idx="1"/>
          </p:nvPr>
        </p:nvSpPr>
        <p:spPr/>
        <p:txBody>
          <a:bodyPr/>
          <a:lstStyle/>
          <a:p>
            <a:pPr>
              <a:lnSpc>
                <a:spcPct val="85000"/>
              </a:lnSpc>
              <a:spcBef>
                <a:spcPct val="30000"/>
              </a:spcBef>
              <a:defRPr/>
            </a:pPr>
            <a:r>
              <a:rPr lang="en-US" sz="1600" dirty="0"/>
              <a:t>For additional help with teaching strategies, including lesson plans, analogies for difficult concepts, and discussion topics, visit the </a:t>
            </a:r>
            <a:r>
              <a:rPr lang="en-US" sz="1600" dirty="0">
                <a:hlinkClick r:id="rId3"/>
              </a:rPr>
              <a:t>Community Forums </a:t>
            </a:r>
            <a:r>
              <a:rPr lang="en-US" sz="1600" dirty="0"/>
              <a:t>.</a:t>
            </a:r>
          </a:p>
          <a:p>
            <a:pPr>
              <a:lnSpc>
                <a:spcPct val="85000"/>
              </a:lnSpc>
              <a:spcBef>
                <a:spcPct val="30000"/>
              </a:spcBef>
              <a:defRPr/>
            </a:pPr>
            <a:r>
              <a:rPr lang="en-US" sz="1600" dirty="0"/>
              <a:t>If you have lesson plans or resources that you would like to share, upload them to the Community Forums in order to help other instructors.</a:t>
            </a:r>
          </a:p>
          <a:p>
            <a:pPr>
              <a:lnSpc>
                <a:spcPct val="85000"/>
              </a:lnSpc>
              <a:spcBef>
                <a:spcPct val="30000"/>
              </a:spcBef>
              <a:defRPr/>
            </a:pPr>
            <a:r>
              <a:rPr lang="en-US" sz="1600" dirty="0"/>
              <a:t>Students can enroll in Introduction to Packet Tracer (self-paced)</a:t>
            </a:r>
          </a:p>
          <a:p>
            <a:pPr>
              <a:lnSpc>
                <a:spcPct val="85000"/>
              </a:lnSpc>
              <a:spcBef>
                <a:spcPct val="30000"/>
              </a:spcBef>
              <a:defRPr/>
            </a:pPr>
            <a:endParaRPr lang="en-US" sz="1600" dirty="0"/>
          </a:p>
        </p:txBody>
      </p:sp>
      <p:sp>
        <p:nvSpPr>
          <p:cNvPr id="13314" name="Rectangle 33"/>
          <p:cNvSpPr>
            <a:spLocks noGrp="1" noChangeArrowheads="1"/>
          </p:cNvSpPr>
          <p:nvPr>
            <p:ph type="title"/>
          </p:nvPr>
        </p:nvSpPr>
        <p:spPr/>
        <p:txBody>
          <a:bodyPr/>
          <a:lstStyle/>
          <a:p>
            <a:pPr eaLnBrk="1" hangingPunct="1"/>
            <a:r>
              <a:rPr lang="en-US" dirty="0"/>
              <a:t>Chapter 2: Additional Help</a:t>
            </a:r>
          </a:p>
        </p:txBody>
      </p:sp>
    </p:spTree>
    <p:extLst>
      <p:ext uri="{BB962C8B-B14F-4D97-AF65-F5344CB8AC3E}">
        <p14:creationId xmlns:p14="http://schemas.microsoft.com/office/powerpoint/2010/main" val="184930198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3168022"/>
      </p:ext>
    </p:extLst>
  </p:cSld>
  <p:clrMapOvr>
    <a:masterClrMapping/>
  </p:clrMapOvr>
  <p:transition spd="slow">
    <p:wipe/>
  </p:transition>
</p:sld>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10409</TotalTime>
  <Words>3603</Words>
  <Application>Microsoft Macintosh PowerPoint</Application>
  <PresentationFormat>On-screen Show (16:9)</PresentationFormat>
  <Paragraphs>403</Paragraphs>
  <Slides>48</Slides>
  <Notes>46</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CiscoSans ExtraLight</vt:lpstr>
      <vt:lpstr>Arial</vt:lpstr>
      <vt:lpstr>Calibri</vt:lpstr>
      <vt:lpstr>Wingdings</vt:lpstr>
      <vt:lpstr>Default Theme</vt:lpstr>
      <vt:lpstr>Chapter 2: Everything Becomes Programmable</vt:lpstr>
      <vt:lpstr>Instructor Materials – Chapter 2 Planning Guide</vt:lpstr>
      <vt:lpstr>Chapter 2: Everything Becomes Programmable</vt:lpstr>
      <vt:lpstr>Chapter 2: Activities</vt:lpstr>
      <vt:lpstr>Chapter 2: Activities (Cont.)</vt:lpstr>
      <vt:lpstr>Chapter 2: Assessment</vt:lpstr>
      <vt:lpstr>Chapter 2: Best Practices</vt:lpstr>
      <vt:lpstr>Chapter 2: Additional Help</vt:lpstr>
      <vt:lpstr>PowerPoint Presentation</vt:lpstr>
      <vt:lpstr>Chapter 2: Everything Becomes Programmable</vt:lpstr>
      <vt:lpstr>Chapter 2 - Sections &amp; Objectives</vt:lpstr>
      <vt:lpstr>2.1 Apply Basic Programming to Support IoT Devices</vt:lpstr>
      <vt:lpstr>Basic Programming Concepts Follow the Flowchart</vt:lpstr>
      <vt:lpstr>Basic Programming Concepts Flowcharts</vt:lpstr>
      <vt:lpstr>Basic Programming Concepts System Software, Application Software, and Computer Languages</vt:lpstr>
      <vt:lpstr>Basic Programming Concepts Programming Variables</vt:lpstr>
      <vt:lpstr>Basic Programming Concepts Basic Program Structures</vt:lpstr>
      <vt:lpstr>Basic Programming Concepts Lab – Create a Process Flowchart</vt:lpstr>
      <vt:lpstr>Basic Programming Using Blockly What is Blockly</vt:lpstr>
      <vt:lpstr>Basic Programming Using Blockly Blockly Games</vt:lpstr>
      <vt:lpstr>Basic Programming Using Blockly Lab – Blinking an LED Using Blockly</vt:lpstr>
      <vt:lpstr>Programming with Python What is Python?</vt:lpstr>
      <vt:lpstr>Programming with Python The Python Interpreter</vt:lpstr>
      <vt:lpstr>Programming with Python The Python Interpreter (Cont.)</vt:lpstr>
      <vt:lpstr>Programming with Python Variables and Basic Statements in Python</vt:lpstr>
      <vt:lpstr>Programming with Python Variables and Basic Statements in Python (Cont.)</vt:lpstr>
      <vt:lpstr>Programming with Python Useful Functions and Data Types in Python</vt:lpstr>
      <vt:lpstr>Programming with Python Useful Functions and Data Types in Python (Cont.)</vt:lpstr>
      <vt:lpstr>Programming with Python Useful Functions and Data Types in Python (Cont.)</vt:lpstr>
      <vt:lpstr>Programming with Python Useful Functions and Data Types in Python (Cont.)</vt:lpstr>
      <vt:lpstr>Programming with Python Programming Structures in Python</vt:lpstr>
      <vt:lpstr>Programming with Python Lab – Setting Up a Virtualized Server Environment</vt:lpstr>
      <vt:lpstr>Programming with Python Lab – Basic Python Programming</vt:lpstr>
      <vt:lpstr>Programming with Python Lab – Create a Simple Game with Python</vt:lpstr>
      <vt:lpstr>2.2 Prototyping Your Idea</vt:lpstr>
      <vt:lpstr>What is Prototyping? Defining Prototyping</vt:lpstr>
      <vt:lpstr>What is Prototyping? How to Prototype</vt:lpstr>
      <vt:lpstr>Prototyping Resources Physical Materials</vt:lpstr>
      <vt:lpstr>Prototyping Resources Electronic Toolkits</vt:lpstr>
      <vt:lpstr>Prototyping Resources Programming Resources</vt:lpstr>
      <vt:lpstr>Prototyping Resources Community Inventor and Entrepreneurship Workshops</vt:lpstr>
      <vt:lpstr>Prototyping Resources Optional Lab – Setting up PL-App with the Raspberry Pi</vt:lpstr>
      <vt:lpstr>Prototyping Resources Optional Lab – Using a PL-App Notebook</vt:lpstr>
      <vt:lpstr>Prototyping Resources Optional Lab – Blinking an LED using Raspberry Pi and PL-App</vt:lpstr>
      <vt:lpstr>Prototyping Resources Optional Lab – Introduction to Arduino</vt:lpstr>
      <vt:lpstr>2.3 Chapter Summary</vt:lpstr>
      <vt:lpstr>Chapter Summary Summary</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Vinh Nguyen</cp:lastModifiedBy>
  <cp:revision>508</cp:revision>
  <dcterms:created xsi:type="dcterms:W3CDTF">2016-08-22T22:27:36Z</dcterms:created>
  <dcterms:modified xsi:type="dcterms:W3CDTF">2019-11-05T00:15:27Z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ies>
</file>