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0"/>
  </p:notesMasterIdLst>
  <p:sldIdLst>
    <p:sldId id="513" r:id="rId2"/>
    <p:sldId id="730" r:id="rId3"/>
    <p:sldId id="747" r:id="rId4"/>
    <p:sldId id="763" r:id="rId5"/>
    <p:sldId id="735" r:id="rId6"/>
    <p:sldId id="736" r:id="rId7"/>
    <p:sldId id="745" r:id="rId8"/>
    <p:sldId id="777" r:id="rId9"/>
    <p:sldId id="758" r:id="rId10"/>
    <p:sldId id="760" r:id="rId11"/>
    <p:sldId id="759" r:id="rId12"/>
    <p:sldId id="833" r:id="rId13"/>
    <p:sldId id="880" r:id="rId14"/>
    <p:sldId id="881" r:id="rId15"/>
    <p:sldId id="882" r:id="rId16"/>
    <p:sldId id="883" r:id="rId17"/>
    <p:sldId id="884" r:id="rId18"/>
    <p:sldId id="885" r:id="rId19"/>
    <p:sldId id="886" r:id="rId20"/>
    <p:sldId id="887" r:id="rId21"/>
    <p:sldId id="888" r:id="rId22"/>
    <p:sldId id="889" r:id="rId23"/>
    <p:sldId id="890" r:id="rId24"/>
    <p:sldId id="771" r:id="rId25"/>
    <p:sldId id="630" r:id="rId26"/>
    <p:sldId id="891" r:id="rId27"/>
    <p:sldId id="892" r:id="rId28"/>
    <p:sldId id="291" r:id="rId2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69183" autoAdjust="0"/>
  </p:normalViewPr>
  <p:slideViewPr>
    <p:cSldViewPr snapToGrid="0" showGuides="1">
      <p:cViewPr varScale="1">
        <p:scale>
          <a:sx n="80" d="100"/>
          <a:sy n="80" d="100"/>
        </p:scale>
        <p:origin x="2168" y="176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the Internet of Things v2.0</a:t>
            </a:r>
          </a:p>
          <a:p>
            <a:pPr>
              <a:buFontTx/>
              <a:buNone/>
            </a:pPr>
            <a:r>
              <a:rPr lang="en-US" sz="1200" b="0" dirty="0"/>
              <a:t>Chapter 6: Educational and Business Opportunities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6 – Educational and Business Opportunities</a:t>
            </a:r>
            <a:endParaRPr lang="en-GB" b="0" dirty="0"/>
          </a:p>
          <a:p>
            <a:pPr>
              <a:buFontTx/>
              <a:buNone/>
            </a:pPr>
            <a:r>
              <a:rPr lang="en-US" sz="1200" b="0" dirty="0"/>
              <a:t>6.1 – </a:t>
            </a:r>
            <a:r>
              <a:rPr lang="en-CA" sz="1200" b="0" dirty="0"/>
              <a:t>Where Can I Go from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 – Challenges and Opportunities in the Digital World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6.1.1.1</a:t>
            </a:r>
            <a:r>
              <a:rPr lang="en-US" baseline="0" dirty="0">
                <a:latin typeface="Arial" charset="0"/>
              </a:rPr>
              <a:t> – Become an Informed Consumer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3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 – Challenges and Opportunities in the Digital World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6.1.1.2</a:t>
            </a:r>
            <a:r>
              <a:rPr lang="en-US" baseline="0" dirty="0">
                <a:latin typeface="Arial" charset="0"/>
              </a:rPr>
              <a:t> – Challenges in the Digitized World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10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 – Challenges and Opportunities in the Digital World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6.1.1.3</a:t>
            </a:r>
            <a:r>
              <a:rPr lang="en-US" baseline="0" dirty="0">
                <a:latin typeface="Arial" charset="0"/>
              </a:rPr>
              <a:t> – The Evolving Job Market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78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 – Challenges and Opportunities in the Digital World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6.1.1.3</a:t>
            </a:r>
            <a:r>
              <a:rPr lang="en-US" baseline="0" dirty="0">
                <a:latin typeface="Arial" charset="0"/>
              </a:rPr>
              <a:t> – The Evolving Job Market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47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 – Challenges and Opportunities in the Digital World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6.1.1.4</a:t>
            </a:r>
            <a:r>
              <a:rPr lang="en-US" baseline="0" dirty="0">
                <a:latin typeface="Arial" charset="0"/>
              </a:rPr>
              <a:t> – Entrepreneurs needed!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50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 – Challenges and Opportunities in the Digital World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6.1.1.5</a:t>
            </a:r>
            <a:r>
              <a:rPr lang="en-US" baseline="0" dirty="0">
                <a:latin typeface="Arial" charset="0"/>
              </a:rPr>
              <a:t> – Lifelong Learning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 – Educational and Professional Opportunities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6.1.2.1</a:t>
            </a:r>
            <a:r>
              <a:rPr lang="en-US" baseline="0" dirty="0">
                <a:latin typeface="Arial" charset="0"/>
              </a:rPr>
              <a:t> – Cisco Networking Academy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75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 – Educational and Professional Opportunities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6.1.2.2</a:t>
            </a:r>
            <a:r>
              <a:rPr lang="en-US" baseline="0" dirty="0">
                <a:latin typeface="Arial" charset="0"/>
              </a:rPr>
              <a:t> – Networking Academy Curriculum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90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 – Educational and Professional Opportunities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6.1.2.3</a:t>
            </a:r>
            <a:r>
              <a:rPr lang="en-US" baseline="0" dirty="0">
                <a:latin typeface="Arial" charset="0"/>
              </a:rPr>
              <a:t> – Communities of Interest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7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21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 – Educational and Professional Opportunities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6.1.2.4</a:t>
            </a:r>
            <a:r>
              <a:rPr lang="en-US" baseline="0" dirty="0">
                <a:latin typeface="Arial" charset="0"/>
              </a:rPr>
              <a:t> – Industry Certifications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27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 – Educational and Professional Opportunities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6.1.2.5</a:t>
            </a:r>
            <a:r>
              <a:rPr lang="en-US" baseline="0" dirty="0">
                <a:latin typeface="Arial" charset="0"/>
              </a:rPr>
              <a:t> – Additional Learning Resources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25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Where Can I Go from Here?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 – Educational and Professional Opportunities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6.1.2.6</a:t>
            </a:r>
            <a:r>
              <a:rPr lang="en-US" baseline="0" dirty="0">
                <a:latin typeface="Arial" charset="0"/>
              </a:rPr>
              <a:t> – Lab – IoT Related Job and Learning Opportunities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1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6 – Educational and Business Opportunities</a:t>
            </a:r>
          </a:p>
          <a:p>
            <a:pPr>
              <a:buFontTx/>
              <a:buNone/>
            </a:pPr>
            <a:r>
              <a:rPr lang="en-US" sz="1200" b="0" dirty="0"/>
              <a:t>6.2 -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6 – Educational and Business Opportunities</a:t>
            </a:r>
            <a:endParaRPr lang="en-GB" b="0" dirty="0"/>
          </a:p>
          <a:p>
            <a:r>
              <a:rPr lang="en-US" dirty="0"/>
              <a:t>6.2 –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2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6 – Educational and Business Opportunities</a:t>
            </a:r>
            <a:endParaRPr lang="en-GB" b="0" dirty="0"/>
          </a:p>
          <a:p>
            <a:r>
              <a:rPr lang="en-US" dirty="0"/>
              <a:t>6.2 –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53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6 – Educational and Business Opportunities</a:t>
            </a:r>
            <a:endParaRPr lang="en-GB" b="0" dirty="0"/>
          </a:p>
          <a:p>
            <a:r>
              <a:rPr lang="en-US" dirty="0"/>
              <a:t>6.2 – Summary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9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the Internet of Things</a:t>
            </a:r>
          </a:p>
          <a:p>
            <a:pPr>
              <a:buFontTx/>
              <a:buNone/>
            </a:pPr>
            <a:r>
              <a:rPr lang="en-US" sz="1200" b="0" dirty="0"/>
              <a:t>Chapter 6: Educational and Business 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61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7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57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the Internet of Things</a:t>
            </a:r>
          </a:p>
          <a:p>
            <a:pPr>
              <a:buFontTx/>
              <a:buNone/>
            </a:pPr>
            <a:r>
              <a:rPr lang="en-US" b="0" dirty="0"/>
              <a:t>Chapter 6: Educational and Business Opportunities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10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the Internet of Things</a:t>
            </a:r>
          </a:p>
          <a:p>
            <a:pPr>
              <a:buFontTx/>
              <a:buNone/>
            </a:pPr>
            <a:r>
              <a:rPr lang="en-US" b="0" dirty="0"/>
              <a:t>Chapter 6: Educational and Business Opportunities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acad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network.cisco.com/welcom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developer.cisco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network.cisco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acad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network.cisco.com/welcom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learningnetwork.cisco.com/" TargetMode="External"/><Relationship Id="rId4" Type="http://schemas.openxmlformats.org/officeDocument/2006/relationships/hyperlink" Target="https://developer.cisco.co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Vịnh Nguyễn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6: Educational and Business Opportunities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008114" cy="902174"/>
          </a:xfrm>
        </p:spPr>
        <p:txBody>
          <a:bodyPr/>
          <a:lstStyle/>
          <a:p>
            <a:r>
              <a:rPr lang="en-US" dirty="0"/>
              <a:t>Introduction to the Internet of Things v2.0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6.1 Explain the challenges and opportunities that exist in the digitized world.</a:t>
            </a:r>
          </a:p>
          <a:p>
            <a:pPr lvl="1"/>
            <a:r>
              <a:rPr lang="en-US" dirty="0"/>
              <a:t>Explain the challenges and opportunities that exist in the digitized world.</a:t>
            </a:r>
          </a:p>
          <a:p>
            <a:pPr lvl="1"/>
            <a:r>
              <a:rPr lang="en-US" dirty="0"/>
              <a:t>Describe the educational opportunities and communities of interest related to IoT.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6 -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885746" cy="1842305"/>
          </a:xfrm>
        </p:spPr>
        <p:txBody>
          <a:bodyPr/>
          <a:lstStyle/>
          <a:p>
            <a:r>
              <a:rPr lang="en-US" dirty="0"/>
              <a:t>6.1 Where Can I Go from Here?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447152" y="873588"/>
            <a:ext cx="5571412" cy="4090298"/>
          </a:xfrm>
        </p:spPr>
        <p:txBody>
          <a:bodyPr/>
          <a:lstStyle/>
          <a:p>
            <a:r>
              <a:rPr lang="en-US" dirty="0"/>
              <a:t>Technical gains, together with recent developments in automation and artificial intelligence, have created a highly digitized world. </a:t>
            </a:r>
          </a:p>
          <a:p>
            <a:r>
              <a:rPr lang="en-US" dirty="0"/>
              <a:t>Digitization currently impacts every aspect of our daily lives and continues to provide new opportunities for professionals.</a:t>
            </a:r>
          </a:p>
          <a:p>
            <a:r>
              <a:rPr lang="en-US" dirty="0"/>
              <a:t>The IoT provides an immeasurable amount of information that is readily available for consumption.</a:t>
            </a:r>
          </a:p>
          <a:p>
            <a:r>
              <a:rPr lang="en-US" dirty="0"/>
              <a:t>Think about what else has changed in your life because of the IoT.</a:t>
            </a:r>
          </a:p>
          <a:p>
            <a:r>
              <a:rPr lang="en-US" dirty="0"/>
              <a:t>The IoT is also freeing humans from the drudgery of routine and repetitive tasks such as restocking shelves and order fulfillment. </a:t>
            </a:r>
          </a:p>
          <a:p>
            <a:r>
              <a:rPr lang="en-US" dirty="0"/>
              <a:t>How will you use the IoT to help improve the future?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Challenges and Opportunities in the Digital World</a:t>
            </a:r>
            <a:br>
              <a:rPr lang="en-US" altLang="en-US" dirty="0"/>
            </a:br>
            <a:r>
              <a:rPr lang="en-US" altLang="en-US" dirty="0"/>
              <a:t>Become an Informed Consumer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B7524-B383-41A0-8096-3BCD11D6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13" y="1004986"/>
            <a:ext cx="3009651" cy="19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187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447152" y="873588"/>
            <a:ext cx="5571412" cy="4090298"/>
          </a:xfrm>
        </p:spPr>
        <p:txBody>
          <a:bodyPr/>
          <a:lstStyle/>
          <a:p>
            <a:r>
              <a:rPr lang="en-US" dirty="0"/>
              <a:t>We are now faced with an ever expanding collection of new technology that we must master.</a:t>
            </a:r>
          </a:p>
          <a:p>
            <a:r>
              <a:rPr lang="en-US" dirty="0"/>
              <a:t>Transformational technologies that we have experienced in recent history. </a:t>
            </a:r>
          </a:p>
          <a:p>
            <a:pPr lvl="1"/>
            <a:r>
              <a:rPr lang="en-US" dirty="0"/>
              <a:t>The development of the automobile allowed for greater mobility of the workforce and increased recreational activities.</a:t>
            </a:r>
          </a:p>
          <a:p>
            <a:pPr lvl="1"/>
            <a:r>
              <a:rPr lang="en-US" dirty="0"/>
              <a:t>The personal computer allowed the automation of many routine tasks and improved their accuracy and efficiency.</a:t>
            </a:r>
          </a:p>
          <a:p>
            <a:pPr lvl="1"/>
            <a:r>
              <a:rPr lang="en-US" dirty="0"/>
              <a:t>The Internet started to break down geographic barriers and improve equality between people on a global scale. </a:t>
            </a:r>
          </a:p>
          <a:p>
            <a:r>
              <a:rPr lang="en-US" dirty="0"/>
              <a:t>Each perceived challenge opens up many new opportunities.</a:t>
            </a:r>
          </a:p>
          <a:p>
            <a:r>
              <a:rPr lang="en-US" dirty="0"/>
              <a:t>Can you imagine how your life would be without a car, personal computer, or access to the Internet?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Challenges and Opportunities in the Digital World</a:t>
            </a:r>
            <a:br>
              <a:rPr lang="en-US" altLang="en-US" dirty="0"/>
            </a:br>
            <a:r>
              <a:rPr lang="en-US" altLang="en-US" dirty="0"/>
              <a:t>Challenges in the Digitized World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82587-C2E2-4A0E-ADAC-481B2974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36" y="916120"/>
            <a:ext cx="3097763" cy="20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3059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115" y="798944"/>
            <a:ext cx="5571412" cy="4090298"/>
          </a:xfrm>
        </p:spPr>
        <p:txBody>
          <a:bodyPr/>
          <a:lstStyle/>
          <a:p>
            <a:r>
              <a:rPr lang="en-US" dirty="0"/>
              <a:t>Traditional jobs are being replaced with jobs that are designed to embrace this new world and all it offers.</a:t>
            </a:r>
          </a:p>
          <a:p>
            <a:r>
              <a:rPr lang="en-US" dirty="0"/>
              <a:t>These jobs reflect skills spanning multiple disciplines that include computer science, computer engineering, and software engineering in the following areas:</a:t>
            </a:r>
          </a:p>
          <a:p>
            <a:pPr lvl="1"/>
            <a:r>
              <a:rPr lang="en-US" dirty="0"/>
              <a:t>Artificial Intelligence</a:t>
            </a:r>
          </a:p>
          <a:p>
            <a:pPr lvl="1"/>
            <a:r>
              <a:rPr lang="en-US" dirty="0"/>
              <a:t>Application Development</a:t>
            </a:r>
          </a:p>
          <a:p>
            <a:pPr lvl="1"/>
            <a:r>
              <a:rPr lang="en-US" dirty="0"/>
              <a:t>IoT Program Developer</a:t>
            </a:r>
          </a:p>
          <a:p>
            <a:pPr lvl="1"/>
            <a:r>
              <a:rPr lang="en-US" dirty="0"/>
              <a:t>IoT Security Specialist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Enterprise Networks</a:t>
            </a:r>
          </a:p>
          <a:p>
            <a:pPr lvl="1"/>
            <a:r>
              <a:rPr lang="en-US" dirty="0"/>
              <a:t>Data Center and Virtualization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Challenges and Opportunities in the Digital World</a:t>
            </a:r>
            <a:br>
              <a:rPr lang="en-US" altLang="en-US" dirty="0"/>
            </a:br>
            <a:r>
              <a:rPr lang="en-US" altLang="en-US" dirty="0"/>
              <a:t>The Evolving Job Market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61FED-C929-4750-82AA-4351BEF7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41" y="798944"/>
            <a:ext cx="3140244" cy="23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0557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115" y="1063690"/>
            <a:ext cx="5571412" cy="3825552"/>
          </a:xfrm>
        </p:spPr>
        <p:txBody>
          <a:bodyPr/>
          <a:lstStyle/>
          <a:p>
            <a:r>
              <a:rPr lang="en-US" sz="1800" dirty="0"/>
              <a:t>There are broad categories that summarize the job opportunities that exist in the evolving digitized world:</a:t>
            </a:r>
          </a:p>
          <a:p>
            <a:pPr lvl="1"/>
            <a:r>
              <a:rPr lang="en-US" sz="1600" b="1" dirty="0"/>
              <a:t>Enablers</a:t>
            </a:r>
            <a:r>
              <a:rPr lang="en-US" sz="1600" dirty="0"/>
              <a:t> – These jobs develop and implement the underlying technology.</a:t>
            </a:r>
          </a:p>
          <a:p>
            <a:pPr lvl="1"/>
            <a:r>
              <a:rPr lang="en-US" sz="1600" b="1" dirty="0"/>
              <a:t>Engagers</a:t>
            </a:r>
            <a:r>
              <a:rPr lang="en-US" sz="1600" dirty="0"/>
              <a:t> –These jobs design, create, integrate, and deliver IoT services to customers.</a:t>
            </a:r>
          </a:p>
          <a:p>
            <a:pPr lvl="1"/>
            <a:r>
              <a:rPr lang="en-US" sz="1600" b="1" dirty="0"/>
              <a:t>Enhancers</a:t>
            </a:r>
            <a:r>
              <a:rPr lang="en-US" sz="1600" dirty="0"/>
              <a:t> – These jobs devise their own value-added services, on top of the services provided by Engagers, which are unique to the Internet of Things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Challenges and Opportunities in the Digital World</a:t>
            </a:r>
            <a:br>
              <a:rPr lang="en-US" altLang="en-US" dirty="0"/>
            </a:br>
            <a:r>
              <a:rPr lang="en-US" altLang="en-US" dirty="0"/>
              <a:t>The Evolving Job Market 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561FED-C929-4750-82AA-4351BEF7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41" y="798944"/>
            <a:ext cx="3140244" cy="23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51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114" y="1063690"/>
            <a:ext cx="5771493" cy="3825552"/>
          </a:xfrm>
        </p:spPr>
        <p:txBody>
          <a:bodyPr/>
          <a:lstStyle/>
          <a:p>
            <a:r>
              <a:rPr lang="en-US" sz="1800" dirty="0"/>
              <a:t>New kind of IT specialist needed! Individuals with the knowledge and skillsets to develop new IoT-enabled products and process the data they collect.</a:t>
            </a:r>
          </a:p>
          <a:p>
            <a:r>
              <a:rPr lang="en-US" sz="1800" dirty="0"/>
              <a:t>An entrepreneurial workforce is needed that specializes in both information science and software or computer engineering.</a:t>
            </a:r>
          </a:p>
          <a:p>
            <a:r>
              <a:rPr lang="en-US" sz="1800" dirty="0"/>
              <a:t>People must collaborate and learn from each other to understand the things, the networks, and methodologies that harness the limitless potential of the IoT.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Challenges and Opportunities in the Digital World</a:t>
            </a:r>
            <a:br>
              <a:rPr lang="en-US" altLang="en-US" dirty="0"/>
            </a:br>
            <a:r>
              <a:rPr lang="en-US" altLang="en-US" dirty="0"/>
              <a:t>Entrepreneurs needed!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B8AA2-57A0-4CB0-B123-81AE2440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60" y="1063690"/>
            <a:ext cx="2629900" cy="33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543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115" y="1181092"/>
            <a:ext cx="4427886" cy="3316263"/>
          </a:xfrm>
        </p:spPr>
        <p:txBody>
          <a:bodyPr/>
          <a:lstStyle/>
          <a:p>
            <a:r>
              <a:rPr lang="en-US" sz="1600" dirty="0"/>
              <a:t>With the ever changing landscape of the digitized world, we must stay current in order to realize the full potential of what the IoT has to offer.</a:t>
            </a:r>
          </a:p>
          <a:p>
            <a:r>
              <a:rPr lang="en-US" sz="1600" dirty="0"/>
              <a:t>The job market will continue to offer more opportunities as new technologies evolve. </a:t>
            </a:r>
          </a:p>
          <a:p>
            <a:r>
              <a:rPr lang="en-US" sz="1600" dirty="0"/>
              <a:t>The skill sets required for these jobs will evolve at the same time, thus creating the need for lifelong learning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Challenges and Opportunities in the Digital World</a:t>
            </a:r>
            <a:br>
              <a:rPr lang="en-US" altLang="en-US" dirty="0"/>
            </a:br>
            <a:r>
              <a:rPr lang="en-US" altLang="en-US" dirty="0"/>
              <a:t>Lifelong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BFD0FA-34BD-4DF0-85B9-E8659ABD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181093"/>
            <a:ext cx="4036000" cy="275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0659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114" y="1050463"/>
            <a:ext cx="4427886" cy="3316263"/>
          </a:xfrm>
        </p:spPr>
        <p:txBody>
          <a:bodyPr/>
          <a:lstStyle/>
          <a:p>
            <a:r>
              <a:rPr lang="en-US" sz="1600" dirty="0"/>
              <a:t>There is a global shortage of people who are qualified to implement and maintain networking solutions.</a:t>
            </a:r>
          </a:p>
          <a:p>
            <a:r>
              <a:rPr lang="en-US" sz="1600" dirty="0"/>
              <a:t>Cisco Networking Academy:</a:t>
            </a:r>
          </a:p>
          <a:p>
            <a:pPr lvl="1"/>
            <a:r>
              <a:rPr lang="en-US" sz="1600" dirty="0"/>
              <a:t>Helps individuals prepare for industry-recognized certifications and entry-level information and communication technology (ICT) careers in virtually every type of industry.</a:t>
            </a:r>
          </a:p>
          <a:p>
            <a:pPr lvl="1"/>
            <a:r>
              <a:rPr lang="en-US" sz="1600" dirty="0"/>
              <a:t>Trained more than five million students to date.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Educational and Professional Opportunities</a:t>
            </a:r>
            <a:br>
              <a:rPr lang="en-US" altLang="en-US" dirty="0"/>
            </a:br>
            <a:r>
              <a:rPr lang="en-US" altLang="en-US" dirty="0"/>
              <a:t>Cisco Networking Academy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304A7-CE2E-48E5-850B-8CC6AA0C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31" y="798944"/>
            <a:ext cx="3594240" cy="2026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639840-0FE3-4C66-9A66-74371A4DC9E2}"/>
              </a:ext>
            </a:extLst>
          </p:cNvPr>
          <p:cNvSpPr/>
          <p:nvPr/>
        </p:nvSpPr>
        <p:spPr>
          <a:xfrm>
            <a:off x="5038531" y="2909364"/>
            <a:ext cx="37788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1" indent="-215900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  <a:ea typeface="ＭＳ Ｐゴシック" charset="0"/>
              </a:rPr>
              <a:t>Many graduates have gone on to successful IT careers in a variety of industries, while others have started their own businesses.</a:t>
            </a:r>
          </a:p>
        </p:txBody>
      </p:sp>
    </p:spTree>
    <p:extLst>
      <p:ext uri="{BB962C8B-B14F-4D97-AF65-F5344CB8AC3E}">
        <p14:creationId xmlns:p14="http://schemas.microsoft.com/office/powerpoint/2010/main" val="214510166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113" y="913618"/>
            <a:ext cx="4633159" cy="3490431"/>
          </a:xfrm>
        </p:spPr>
        <p:txBody>
          <a:bodyPr/>
          <a:lstStyle/>
          <a:p>
            <a:r>
              <a:rPr lang="en-US" dirty="0"/>
              <a:t>Students complete hands-on learning activities and network simulations to develop practical skills that will help them find jobs in IT. </a:t>
            </a:r>
          </a:p>
          <a:p>
            <a:r>
              <a:rPr lang="en-US" dirty="0"/>
              <a:t>These are some of the offerings of the Networking Academy:</a:t>
            </a:r>
          </a:p>
          <a:p>
            <a:pPr lvl="1"/>
            <a:r>
              <a:rPr lang="en-US" b="1" dirty="0"/>
              <a:t>IoT Fundamentals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IT Essentials</a:t>
            </a:r>
          </a:p>
          <a:p>
            <a:pPr lvl="1"/>
            <a:r>
              <a:rPr lang="en-US" b="1" dirty="0"/>
              <a:t>Entrepreneurship</a:t>
            </a:r>
          </a:p>
          <a:p>
            <a:pPr lvl="1"/>
            <a:r>
              <a:rPr lang="en-US" b="1" dirty="0"/>
              <a:t>Introduction to Cybersecurity</a:t>
            </a:r>
          </a:p>
          <a:p>
            <a:pPr lvl="1"/>
            <a:r>
              <a:rPr lang="en-US" b="1" dirty="0"/>
              <a:t>CCNA Routing and Switching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CCNA Security</a:t>
            </a:r>
            <a:r>
              <a:rPr lang="en-US" dirty="0"/>
              <a:t> </a:t>
            </a:r>
          </a:p>
          <a:p>
            <a:pPr lvl="1"/>
            <a:r>
              <a:rPr lang="en-US" b="1" dirty="0"/>
              <a:t>CCNP</a:t>
            </a:r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Educational and Professional Opportunities</a:t>
            </a:r>
            <a:br>
              <a:rPr lang="en-US" altLang="en-US" dirty="0"/>
            </a:br>
            <a:r>
              <a:rPr lang="en-US" altLang="en-US" dirty="0"/>
              <a:t>Networking Academy Curriculum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39840-0FE3-4C66-9A66-74371A4DC9E2}"/>
              </a:ext>
            </a:extLst>
          </p:cNvPr>
          <p:cNvSpPr/>
          <p:nvPr/>
        </p:nvSpPr>
        <p:spPr>
          <a:xfrm>
            <a:off x="5038531" y="2909364"/>
            <a:ext cx="3778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1" indent="-215900" defTabSz="684213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</a:rPr>
              <a:t>For more information on our latest offerings, go to the Networking Academy website at </a:t>
            </a: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  <a:hlinkClick r:id="rId3"/>
              </a:rPr>
              <a:t>www.netacad.com</a:t>
            </a:r>
            <a:r>
              <a:rPr lang="en-US" dirty="0">
                <a:solidFill>
                  <a:srgbClr val="000000"/>
                </a:solidFill>
                <a:latin typeface="+mn-lt"/>
                <a:ea typeface="ＭＳ Ｐゴシック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AB1B2F-FE46-401E-AF6D-17BBC33C1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79" y="887183"/>
            <a:ext cx="3905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287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PowerPoint deck is divided in two parts:</a:t>
            </a:r>
          </a:p>
          <a:p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chapter</a:t>
            </a:r>
          </a:p>
          <a:p>
            <a:pPr lvl="1"/>
            <a:r>
              <a:rPr lang="en-CA" dirty="0"/>
              <a:t>Teaching aids</a:t>
            </a:r>
          </a:p>
          <a:p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endParaRPr lang="en-CA" dirty="0"/>
          </a:p>
          <a:p>
            <a:r>
              <a:rPr lang="en-CA" b="1" dirty="0"/>
              <a:t>Note</a:t>
            </a:r>
            <a:r>
              <a:rPr lang="en-CA" dirty="0"/>
              <a:t>: Remove the Planning Guide from this presentation before sharing with anyone.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Materials – Chapter 6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113" y="913618"/>
            <a:ext cx="4633159" cy="3490431"/>
          </a:xfrm>
        </p:spPr>
        <p:txBody>
          <a:bodyPr/>
          <a:lstStyle/>
          <a:p>
            <a:r>
              <a:rPr lang="en-US" dirty="0"/>
              <a:t>A community of interest is a group of people who share a common interest or passion about a specific topic.</a:t>
            </a:r>
          </a:p>
          <a:p>
            <a:r>
              <a:rPr lang="en-US" dirty="0"/>
              <a:t>IEEE and LinkedIn have an IoT community.</a:t>
            </a:r>
          </a:p>
          <a:p>
            <a:r>
              <a:rPr lang="en-US" dirty="0"/>
              <a:t>Some communities are supported by industry and provide a place to help development of their products and technology, as well as those of their business partners. Two such communities provided by Cisco are the Cisco Learning Network and Cisco </a:t>
            </a:r>
            <a:r>
              <a:rPr lang="en-US" dirty="0" err="1"/>
              <a:t>DevNet</a:t>
            </a:r>
            <a:r>
              <a:rPr lang="en-US" dirty="0"/>
              <a:t>.</a:t>
            </a:r>
          </a:p>
          <a:p>
            <a:r>
              <a:rPr lang="en-US" dirty="0"/>
              <a:t>Cisco Learning Network is designed for people who wish to develop their skills in various Cisco technologies and pursue Cisco certification. </a:t>
            </a:r>
            <a:r>
              <a:rPr lang="en-US" dirty="0">
                <a:hlinkClick r:id="rId3"/>
              </a:rPr>
              <a:t>learningnetwork.cisco.com</a:t>
            </a:r>
            <a:endParaRPr lang="en-US" dirty="0"/>
          </a:p>
          <a:p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Educational and Professional Opportunities</a:t>
            </a:r>
            <a:br>
              <a:rPr lang="en-US" altLang="en-US" dirty="0"/>
            </a:br>
            <a:r>
              <a:rPr lang="en-US" altLang="en-US" dirty="0"/>
              <a:t>Communities of Interest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39840-0FE3-4C66-9A66-74371A4DC9E2}"/>
              </a:ext>
            </a:extLst>
          </p:cNvPr>
          <p:cNvSpPr/>
          <p:nvPr/>
        </p:nvSpPr>
        <p:spPr>
          <a:xfrm>
            <a:off x="4941129" y="2821067"/>
            <a:ext cx="3778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00000"/>
                </a:solidFill>
                <a:latin typeface="+mn-lt"/>
                <a:ea typeface="ＭＳ Ｐゴシック" charset="0"/>
              </a:rPr>
              <a:t>DevNet</a:t>
            </a:r>
            <a:r>
              <a:rPr lang="en-US" sz="1500" dirty="0">
                <a:solidFill>
                  <a:srgbClr val="000000"/>
                </a:solidFill>
                <a:latin typeface="+mn-lt"/>
                <a:ea typeface="ＭＳ Ｐゴシック" charset="0"/>
              </a:rPr>
              <a:t> is a Developer Program from Cisco that consists of a website, an interactive developer community, coordinated developer tools, integrated discussion forums, and sandboxes. </a:t>
            </a:r>
            <a:r>
              <a:rPr lang="en-US" sz="1500" dirty="0">
                <a:solidFill>
                  <a:srgbClr val="000000"/>
                </a:solidFill>
                <a:latin typeface="+mn-lt"/>
                <a:ea typeface="ＭＳ Ｐゴシック" charset="0"/>
                <a:hlinkClick r:id="rId4"/>
              </a:rPr>
              <a:t>developer.cisco.com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AD914-A2C1-49C8-AC8D-6E8BA0A70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354" y="290710"/>
            <a:ext cx="3372447" cy="22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8849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113" y="913618"/>
            <a:ext cx="4058759" cy="3658382"/>
          </a:xfrm>
        </p:spPr>
        <p:txBody>
          <a:bodyPr/>
          <a:lstStyle/>
          <a:p>
            <a:r>
              <a:rPr lang="en-US" dirty="0"/>
              <a:t>Industry certifications are highly respected by employers around the world and help validate the skills needed to launch successful careers in networking and IT.</a:t>
            </a:r>
          </a:p>
          <a:p>
            <a:r>
              <a:rPr lang="en-US" dirty="0"/>
              <a:t>Certifications are achieved by passing an exam proctored by a certifying authority.</a:t>
            </a:r>
          </a:p>
          <a:p>
            <a:r>
              <a:rPr lang="en-US" dirty="0"/>
              <a:t>There are two basic types of certification available: vendor-specific and vendor-neutral.</a:t>
            </a:r>
          </a:p>
          <a:p>
            <a:r>
              <a:rPr lang="en-US" dirty="0"/>
              <a:t>Most often, certifications must be renewed over time.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Educational and Professional Opportunities</a:t>
            </a:r>
            <a:br>
              <a:rPr lang="en-US" altLang="en-US" dirty="0"/>
            </a:br>
            <a:r>
              <a:rPr lang="en-US" altLang="en-US" dirty="0"/>
              <a:t>Industry Certifications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39840-0FE3-4C66-9A66-74371A4DC9E2}"/>
              </a:ext>
            </a:extLst>
          </p:cNvPr>
          <p:cNvSpPr/>
          <p:nvPr/>
        </p:nvSpPr>
        <p:spPr>
          <a:xfrm>
            <a:off x="4661269" y="2982367"/>
            <a:ext cx="405875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63" indent="-169863" defTabSz="684213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000000"/>
                </a:solidFill>
                <a:latin typeface="+mn-lt"/>
                <a:ea typeface="ＭＳ Ｐゴシック" charset="0"/>
              </a:rPr>
              <a:t>To explore all of the different Cisco career certifications, visit the following website: </a:t>
            </a:r>
            <a:r>
              <a:rPr lang="en-US" sz="1500" dirty="0">
                <a:solidFill>
                  <a:srgbClr val="000000"/>
                </a:solidFill>
                <a:latin typeface="+mn-lt"/>
                <a:ea typeface="ＭＳ Ｐゴシック" charset="0"/>
                <a:hlinkClick r:id="rId3"/>
              </a:rPr>
              <a:t>https://learningnetwork.cisco.com</a:t>
            </a:r>
            <a:r>
              <a:rPr lang="en-US" sz="1500" dirty="0">
                <a:solidFill>
                  <a:srgbClr val="000000"/>
                </a:solidFill>
                <a:latin typeface="+mn-lt"/>
                <a:ea typeface="ＭＳ Ｐゴシック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989CC4-E5D8-494D-962F-66022217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03" y="14208"/>
            <a:ext cx="4539984" cy="289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2998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113" y="913618"/>
            <a:ext cx="4058759" cy="3658382"/>
          </a:xfrm>
        </p:spPr>
        <p:txBody>
          <a:bodyPr/>
          <a:lstStyle/>
          <a:p>
            <a:r>
              <a:rPr lang="en-US" dirty="0"/>
              <a:t>Community college or university degrees can show that a person has gained a broad understanding in a field of study. </a:t>
            </a:r>
          </a:p>
          <a:p>
            <a:r>
              <a:rPr lang="en-US" dirty="0"/>
              <a:t>A combination of industry certifications and university degrees provides a student with the best background, experience, and education to pursue a career with greater opportunities and higher salary.</a:t>
            </a:r>
          </a:p>
          <a:p>
            <a:r>
              <a:rPr lang="en-US" dirty="0"/>
              <a:t>Look for a degree to pursue at a community college or university that will pertain to the skillsets needed for a career in IoT, watch for some of the following degrees:</a:t>
            </a:r>
          </a:p>
          <a:p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Educational and Professional Opportunities</a:t>
            </a:r>
            <a:br>
              <a:rPr lang="en-US" altLang="en-US" dirty="0"/>
            </a:br>
            <a:r>
              <a:rPr lang="en-US" altLang="en-US" dirty="0"/>
              <a:t>Additional Learning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39840-0FE3-4C66-9A66-74371A4DC9E2}"/>
              </a:ext>
            </a:extLst>
          </p:cNvPr>
          <p:cNvSpPr/>
          <p:nvPr/>
        </p:nvSpPr>
        <p:spPr>
          <a:xfrm>
            <a:off x="5488407" y="1930194"/>
            <a:ext cx="34554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Business Intelligence</a:t>
            </a:r>
          </a:p>
          <a:p>
            <a:r>
              <a:rPr lang="en-US" sz="1600" dirty="0"/>
              <a:t>Computer Information Systems</a:t>
            </a:r>
          </a:p>
          <a:p>
            <a:r>
              <a:rPr lang="en-US" sz="1600" dirty="0"/>
              <a:t>Computer Programming</a:t>
            </a:r>
          </a:p>
          <a:p>
            <a:r>
              <a:rPr lang="en-US" sz="1600" dirty="0"/>
              <a:t>Computer Science</a:t>
            </a:r>
          </a:p>
          <a:p>
            <a:r>
              <a:rPr lang="en-US" sz="1600" dirty="0"/>
              <a:t>Database Administration</a:t>
            </a:r>
          </a:p>
          <a:p>
            <a:r>
              <a:rPr lang="en-US" sz="1600" dirty="0"/>
              <a:t>Electromechanical Automation</a:t>
            </a:r>
          </a:p>
          <a:p>
            <a:r>
              <a:rPr lang="en-US" sz="1600" dirty="0"/>
              <a:t>Electronics Engineering</a:t>
            </a:r>
          </a:p>
          <a:p>
            <a:r>
              <a:rPr lang="en-US" sz="1600" dirty="0"/>
              <a:t>Linux Networking</a:t>
            </a:r>
          </a:p>
          <a:p>
            <a:r>
              <a:rPr lang="en-US" sz="1600" dirty="0"/>
              <a:t>Machining</a:t>
            </a:r>
          </a:p>
          <a:p>
            <a:r>
              <a:rPr lang="en-US" sz="1600" dirty="0"/>
              <a:t>Network Administration</a:t>
            </a:r>
          </a:p>
          <a:p>
            <a:r>
              <a:rPr lang="en-US" sz="1600" dirty="0"/>
              <a:t>System Analysis</a:t>
            </a:r>
          </a:p>
          <a:p>
            <a:r>
              <a:rPr lang="en-US" sz="1600" dirty="0"/>
              <a:t>Web Server Administrator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7BDE4-FA0D-44B0-ABA3-438206AA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90" y="166318"/>
            <a:ext cx="2479937" cy="16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2940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Educational and Professional Opportunities</a:t>
            </a:r>
            <a:br>
              <a:rPr lang="en-US" altLang="en-US" dirty="0"/>
            </a:br>
            <a:r>
              <a:rPr lang="en-US" altLang="en-US" dirty="0"/>
              <a:t>Lab – IoT Related Job and Learning Opportunities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28" y="798944"/>
            <a:ext cx="5658767" cy="3509868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546654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6.2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88694427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Chapter Summary</a:t>
            </a:r>
            <a:br>
              <a:rPr lang="en-US" altLang="en-US" sz="1600" dirty="0"/>
            </a:br>
            <a:r>
              <a:rPr lang="en-CA" altLang="en-US" dirty="0"/>
              <a:t>Summary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13" y="744280"/>
            <a:ext cx="8895574" cy="4155319"/>
          </a:xfrm>
        </p:spPr>
        <p:txBody>
          <a:bodyPr/>
          <a:lstStyle/>
          <a:p>
            <a:r>
              <a:rPr lang="en-US" dirty="0"/>
              <a:t>Technical gains, together with recent developments in automation and artificial intelligence, have created a highly digitized world. </a:t>
            </a:r>
          </a:p>
          <a:p>
            <a:r>
              <a:rPr lang="en-US" dirty="0"/>
              <a:t>Digitization currently impacts every aspect of our daily lives and continues to provide new opportunities for professionals.</a:t>
            </a:r>
          </a:p>
          <a:p>
            <a:r>
              <a:rPr lang="en-US" dirty="0"/>
              <a:t>We are now faced with an ever expanding collection of new technology that we must master.</a:t>
            </a:r>
          </a:p>
          <a:p>
            <a:r>
              <a:rPr lang="en-US" dirty="0"/>
              <a:t>Traditional jobs are being replaced with jobs that are designed to embrace this new world and all it offers.</a:t>
            </a:r>
          </a:p>
          <a:p>
            <a:r>
              <a:rPr lang="en-US" dirty="0"/>
              <a:t>There are broad categories that summarize the job opportunities that exist in the evolving digitized world:</a:t>
            </a:r>
          </a:p>
          <a:p>
            <a:pPr lvl="1"/>
            <a:r>
              <a:rPr lang="en-US" sz="1600" b="1" dirty="0"/>
              <a:t>Enablers</a:t>
            </a:r>
            <a:r>
              <a:rPr lang="en-US" sz="1600" dirty="0"/>
              <a:t> – These jobs develop and implement the underlying technology.</a:t>
            </a:r>
          </a:p>
          <a:p>
            <a:pPr lvl="1"/>
            <a:r>
              <a:rPr lang="en-US" sz="1600" b="1" dirty="0"/>
              <a:t>Engagers</a:t>
            </a:r>
            <a:r>
              <a:rPr lang="en-US" sz="1600" dirty="0"/>
              <a:t> –These jobs design, create, integrate, and deliver IoT services to customers.</a:t>
            </a:r>
          </a:p>
          <a:p>
            <a:pPr lvl="1"/>
            <a:r>
              <a:rPr lang="en-US" sz="1600" b="1" dirty="0"/>
              <a:t>Enhancers</a:t>
            </a:r>
            <a:r>
              <a:rPr lang="en-US" sz="1600" dirty="0"/>
              <a:t> – These jobs devise their own value-added services, on top of the services provided by Engagers, which are unique to the Internet of Things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2290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Chapter Summary</a:t>
            </a:r>
            <a:br>
              <a:rPr lang="en-US" altLang="en-US" sz="1600" dirty="0"/>
            </a:br>
            <a:r>
              <a:rPr lang="en-CA" altLang="en-US" dirty="0"/>
              <a:t>Summary (Cont.)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13" y="744280"/>
            <a:ext cx="8895574" cy="4155319"/>
          </a:xfrm>
        </p:spPr>
        <p:txBody>
          <a:bodyPr/>
          <a:lstStyle/>
          <a:p>
            <a:r>
              <a:rPr lang="en-US" sz="1600" dirty="0"/>
              <a:t>An entrepreneurial workforce is needed that specializes in both information science and software or computer engineering.</a:t>
            </a:r>
          </a:p>
          <a:p>
            <a:r>
              <a:rPr lang="en-US" sz="1600" dirty="0"/>
              <a:t>People must collaborate and learn from each other to understand the things, the networks, and methodologies that harness the limitless potential of the IoT.</a:t>
            </a:r>
          </a:p>
          <a:p>
            <a:r>
              <a:rPr lang="en-US" sz="1400" dirty="0"/>
              <a:t>The job market will continue to offer more opportunities as new technologies evolve. </a:t>
            </a:r>
          </a:p>
          <a:p>
            <a:r>
              <a:rPr lang="en-US" sz="1400" dirty="0"/>
              <a:t>The skill sets required for these jobs will evolve at the same time, thus creating the need for lifelong learning</a:t>
            </a:r>
            <a:r>
              <a:rPr lang="en-US" dirty="0"/>
              <a:t>.</a:t>
            </a:r>
          </a:p>
          <a:p>
            <a:r>
              <a:rPr lang="en-US" sz="1400" dirty="0"/>
              <a:t>Cisco Networking Academy:</a:t>
            </a:r>
          </a:p>
          <a:p>
            <a:pPr marL="314326" lvl="3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Helps individuals prepare for industry-recognized certifications and entry-level information and communication technology (ICT) careers in virtually every type of industry.</a:t>
            </a:r>
          </a:p>
          <a:p>
            <a:pPr marL="314326" lvl="3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Trained more than five million students to date.</a:t>
            </a:r>
          </a:p>
          <a:p>
            <a:pPr marL="169863" lvl="1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For more information on our latest offerings, go to the Networking Academy website at </a:t>
            </a:r>
            <a:r>
              <a:rPr lang="en-US" dirty="0">
                <a:hlinkClick r:id="rId3"/>
              </a:rPr>
              <a:t>www.netacad.com</a:t>
            </a:r>
            <a:r>
              <a:rPr lang="en-US" dirty="0"/>
              <a:t>.</a:t>
            </a:r>
          </a:p>
          <a:p>
            <a:pPr marL="242888" lvl="2">
              <a:spcBef>
                <a:spcPts val="600"/>
              </a:spcBef>
              <a:spcAft>
                <a:spcPts val="600"/>
              </a:spcAft>
              <a:buSzPct val="90000"/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99013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Chapter Summary</a:t>
            </a:r>
            <a:br>
              <a:rPr lang="en-US" altLang="en-US" sz="1600" dirty="0"/>
            </a:br>
            <a:r>
              <a:rPr lang="en-CA" altLang="en-US" dirty="0"/>
              <a:t>Summary (Cont.)</a:t>
            </a:r>
            <a:endParaRPr lang="en-CA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13" y="744280"/>
            <a:ext cx="8895574" cy="4155319"/>
          </a:xfrm>
        </p:spPr>
        <p:txBody>
          <a:bodyPr/>
          <a:lstStyle/>
          <a:p>
            <a:r>
              <a:rPr lang="en-US" dirty="0"/>
              <a:t>A community of interest is a group of people who share a common interest or passion about a specific topic.</a:t>
            </a:r>
          </a:p>
          <a:p>
            <a:r>
              <a:rPr lang="en-US" dirty="0"/>
              <a:t>Cisco Learning Network is designed for people who wish to develop their skills in various Cisco technologies and pursue Cisco certification. </a:t>
            </a:r>
            <a:r>
              <a:rPr lang="en-US" dirty="0">
                <a:hlinkClick r:id="rId3"/>
              </a:rPr>
              <a:t>learningnetwork.cisco.com</a:t>
            </a:r>
            <a:endParaRPr lang="en-US" dirty="0"/>
          </a:p>
          <a:p>
            <a:r>
              <a:rPr lang="en-US" dirty="0" err="1"/>
              <a:t>DevNet</a:t>
            </a:r>
            <a:r>
              <a:rPr lang="en-US" dirty="0"/>
              <a:t> is a Developer Program from Cisco that consists of a website, an interactive developer community, coordinated developer tools, integrated discussion forums, and sandboxes. </a:t>
            </a:r>
            <a:r>
              <a:rPr lang="en-US" dirty="0">
                <a:hlinkClick r:id="rId4"/>
              </a:rPr>
              <a:t>developer.cisco.com</a:t>
            </a:r>
            <a:endParaRPr lang="en-US" dirty="0"/>
          </a:p>
          <a:p>
            <a:r>
              <a:rPr lang="en-US" dirty="0"/>
              <a:t>Certifications are achieved by passing an exam proctored by a certifying authority.</a:t>
            </a:r>
          </a:p>
          <a:p>
            <a:r>
              <a:rPr lang="en-US" dirty="0"/>
              <a:t>There are two basic types of certification available: vendor-specific and vendor-neutral.</a:t>
            </a:r>
          </a:p>
          <a:p>
            <a:r>
              <a:rPr lang="en-US" dirty="0"/>
              <a:t>To explore all of the different Cisco career certifications, visit the following website: </a:t>
            </a:r>
            <a:r>
              <a:rPr lang="en-US" dirty="0">
                <a:hlinkClick r:id="rId5"/>
              </a:rPr>
              <a:t>https://learningnetwork.cisco.com</a:t>
            </a:r>
            <a:r>
              <a:rPr lang="en-US" dirty="0"/>
              <a:t>.</a:t>
            </a:r>
          </a:p>
          <a:p>
            <a:r>
              <a:rPr lang="en-US" dirty="0"/>
              <a:t>Community college or university degrees can show that a person has gained a broad understanding in a field of study.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9828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Chapter 6: Educational and Business Opportunities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34360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Introduction to the Internet of Things v2.0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91424956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155319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chapter?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6: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0666"/>
              </p:ext>
            </p:extLst>
          </p:nvPr>
        </p:nvGraphicFramePr>
        <p:xfrm>
          <a:off x="457291" y="1122080"/>
          <a:ext cx="8248043" cy="88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035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761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1496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25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6.1.2.6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Lab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IoT Related Job and Learning Opportunities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Students should complete Chapter 6, “Assessment” after completing Chapter 6.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/>
              <a:t>Quizzes, labs, topic assessments and other activities can be used to informally assess student progress.</a:t>
            </a:r>
          </a:p>
        </p:txBody>
      </p:sp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6: Assessment</a:t>
            </a:r>
          </a:p>
        </p:txBody>
      </p:sp>
    </p:spTree>
    <p:extLst>
      <p:ext uri="{BB962C8B-B14F-4D97-AF65-F5344CB8AC3E}">
        <p14:creationId xmlns:p14="http://schemas.microsoft.com/office/powerpoint/2010/main" val="12960803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800" dirty="0"/>
              <a:t>Prior to teaching Chapter 6, the instructor should: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Complete Chapter 6, Quiz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Preview the labs, videos and activities.</a:t>
            </a:r>
          </a:p>
          <a:p>
            <a:pPr marL="142875" lvl="1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93413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1600" dirty="0"/>
              <a:t>For additional help with teaching strategies, including lesson plans, analogies for difficult concepts, and discussion topics, visit the </a:t>
            </a:r>
            <a:r>
              <a:rPr lang="en-US" sz="1600" dirty="0">
                <a:hlinkClick r:id="rId3"/>
              </a:rPr>
              <a:t>Community Forums </a:t>
            </a:r>
            <a:r>
              <a:rPr lang="en-US" sz="16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1600" dirty="0"/>
              <a:t>If you have lesson plans or resources that you would like to share, upload them to the Community Forums in order to help other instructors.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1600" dirty="0"/>
              <a:t>Students can enroll in Introduction to Packet Tracer (self-paced)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endParaRPr lang="en-US" sz="1600" dirty="0"/>
          </a:p>
        </p:txBody>
      </p:sp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6: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8493019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80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6: Educational and Business Opportunities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2996515" cy="9021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the Internet of Things v2.0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10483</TotalTime>
  <Words>2259</Words>
  <Application>Microsoft Macintosh PowerPoint</Application>
  <PresentationFormat>On-screen Show (16:9)</PresentationFormat>
  <Paragraphs>248</Paragraphs>
  <Slides>28</Slides>
  <Notes>26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CiscoSans ExtraLight</vt:lpstr>
      <vt:lpstr>Arial</vt:lpstr>
      <vt:lpstr>Calibri</vt:lpstr>
      <vt:lpstr>Wingdings</vt:lpstr>
      <vt:lpstr>Default Theme</vt:lpstr>
      <vt:lpstr>Chapter 6: Educational and Business Opportunities</vt:lpstr>
      <vt:lpstr>Instructor Materials – Chapter 6 Planning Guide</vt:lpstr>
      <vt:lpstr>Chapter 6: Educational and Business Opportunities</vt:lpstr>
      <vt:lpstr>Chapter 6: Activities</vt:lpstr>
      <vt:lpstr>Chapter 6: Assessment</vt:lpstr>
      <vt:lpstr>Chapter 6: Best Practices</vt:lpstr>
      <vt:lpstr>Chapter 6: Additional Help</vt:lpstr>
      <vt:lpstr>PowerPoint Presentation</vt:lpstr>
      <vt:lpstr>Chapter 6: Educational and Business Opportunities</vt:lpstr>
      <vt:lpstr>Chapter 6 - Sections &amp; Objectives</vt:lpstr>
      <vt:lpstr>6.1 Where Can I Go from Here?</vt:lpstr>
      <vt:lpstr>Challenges and Opportunities in the Digital World Become an Informed Consumer</vt:lpstr>
      <vt:lpstr>Challenges and Opportunities in the Digital World Challenges in the Digitized World</vt:lpstr>
      <vt:lpstr>Challenges and Opportunities in the Digital World The Evolving Job Market</vt:lpstr>
      <vt:lpstr>Challenges and Opportunities in the Digital World The Evolving Job Market (Cont.)</vt:lpstr>
      <vt:lpstr>Challenges and Opportunities in the Digital World Entrepreneurs needed!</vt:lpstr>
      <vt:lpstr>Challenges and Opportunities in the Digital World Lifelong Learning</vt:lpstr>
      <vt:lpstr>Educational and Professional Opportunities Cisco Networking Academy</vt:lpstr>
      <vt:lpstr>Educational and Professional Opportunities Networking Academy Curriculum</vt:lpstr>
      <vt:lpstr>Educational and Professional Opportunities Communities of Interest</vt:lpstr>
      <vt:lpstr>Educational and Professional Opportunities Industry Certifications</vt:lpstr>
      <vt:lpstr>Educational and Professional Opportunities Additional Learning Resources</vt:lpstr>
      <vt:lpstr>Educational and Professional Opportunities Lab – IoT Related Job and Learning Opportunities</vt:lpstr>
      <vt:lpstr>6.2 Chapter Summary</vt:lpstr>
      <vt:lpstr>Chapter Summary Summary</vt:lpstr>
      <vt:lpstr>Chapter Summary Summary (Cont.)</vt:lpstr>
      <vt:lpstr>Chapter Summary Summary (Cont.)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Vinh Nguyen</cp:lastModifiedBy>
  <cp:revision>524</cp:revision>
  <dcterms:created xsi:type="dcterms:W3CDTF">2016-08-22T22:27:36Z</dcterms:created>
  <dcterms:modified xsi:type="dcterms:W3CDTF">2019-11-05T00:16:09Z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