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0" r:id="rId2"/>
    <p:sldId id="277" r:id="rId3"/>
    <p:sldId id="292" r:id="rId4"/>
    <p:sldId id="279" r:id="rId5"/>
    <p:sldId id="337" r:id="rId6"/>
    <p:sldId id="338" r:id="rId7"/>
    <p:sldId id="336" r:id="rId8"/>
    <p:sldId id="265" r:id="rId9"/>
    <p:sldId id="278" r:id="rId10"/>
    <p:sldId id="339" r:id="rId11"/>
    <p:sldId id="285" r:id="rId12"/>
    <p:sldId id="340" r:id="rId13"/>
    <p:sldId id="300" r:id="rId14"/>
    <p:sldId id="341" r:id="rId15"/>
    <p:sldId id="266" r:id="rId16"/>
    <p:sldId id="297" r:id="rId17"/>
  </p:sldIdLst>
  <p:sldSz cx="12192000" cy="6858000"/>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29" userDrawn="1">
          <p15:clr>
            <a:srgbClr val="A4A3A4"/>
          </p15:clr>
        </p15:guide>
        <p15:guide id="2" pos="6788" userDrawn="1">
          <p15:clr>
            <a:srgbClr val="A4A3A4"/>
          </p15:clr>
        </p15:guide>
        <p15:guide id="3" pos="619" userDrawn="1">
          <p15:clr>
            <a:srgbClr val="A4A3A4"/>
          </p15:clr>
        </p15:guide>
        <p15:guide id="4" orient="horz" pos="1616" userDrawn="1">
          <p15:clr>
            <a:srgbClr val="A4A3A4"/>
          </p15:clr>
        </p15:guide>
        <p15:guide id="5" orient="horz" pos="39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3463"/>
    <a:srgbClr val="8E3A6E"/>
    <a:srgbClr val="7C546E"/>
    <a:srgbClr val="8B5F7B"/>
    <a:srgbClr val="956584"/>
    <a:srgbClr val="A27692"/>
    <a:srgbClr val="AB849D"/>
    <a:srgbClr val="682A50"/>
    <a:srgbClr val="50203E"/>
    <a:srgbClr val="5A51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21" autoAdjust="0"/>
    <p:restoredTop sz="88005" autoAdjust="0"/>
  </p:normalViewPr>
  <p:slideViewPr>
    <p:cSldViewPr snapToGrid="0" showGuides="1">
      <p:cViewPr varScale="1">
        <p:scale>
          <a:sx n="102" d="100"/>
          <a:sy n="102" d="100"/>
        </p:scale>
        <p:origin x="1086" y="108"/>
      </p:cViewPr>
      <p:guideLst>
        <p:guide orient="horz" pos="3929"/>
        <p:guide pos="6788"/>
        <p:guide pos="619"/>
        <p:guide orient="horz" pos="1616"/>
        <p:guide orient="horz" pos="3952"/>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HK"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9D6B9-4F51-444E-B7F9-94A297AAF03F}" type="datetimeFigureOut">
              <a:rPr lang="zh-HK" altLang="en-US" smtClean="0"/>
              <a:pPr/>
              <a:t>6/3/2016</a:t>
            </a:fld>
            <a:endParaRPr lang="zh-HK"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HK"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HK"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HK"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DDC678-EC9E-4218-8B69-BD43C415182B}" type="slidenum">
              <a:rPr lang="zh-HK" altLang="en-US" smtClean="0"/>
              <a:pPr/>
              <a:t>‹#›</a:t>
            </a:fld>
            <a:endParaRPr lang="zh-HK" altLang="en-US"/>
          </a:p>
        </p:txBody>
      </p:sp>
    </p:spTree>
    <p:extLst>
      <p:ext uri="{BB962C8B-B14F-4D97-AF65-F5344CB8AC3E}">
        <p14:creationId xmlns:p14="http://schemas.microsoft.com/office/powerpoint/2010/main" val="414465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DDC678-EC9E-4218-8B69-BD43C415182B}" type="slidenum">
              <a:rPr lang="zh-HK" altLang="en-US" smtClean="0"/>
              <a:pPr/>
              <a:t>1</a:t>
            </a:fld>
            <a:endParaRPr lang="zh-HK" altLang="en-US"/>
          </a:p>
        </p:txBody>
      </p:sp>
    </p:spTree>
    <p:extLst>
      <p:ext uri="{BB962C8B-B14F-4D97-AF65-F5344CB8AC3E}">
        <p14:creationId xmlns:p14="http://schemas.microsoft.com/office/powerpoint/2010/main" val="494169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SICP</a:t>
            </a:r>
            <a:r>
              <a:rPr lang="zh-CN" altLang="en-US" sz="1200" b="0" i="0" kern="1200" dirty="0" smtClean="0">
                <a:solidFill>
                  <a:schemeClr val="tx1"/>
                </a:solidFill>
                <a:effectLst/>
                <a:latin typeface="+mn-lt"/>
                <a:ea typeface="+mn-ea"/>
                <a:cs typeface="+mn-cs"/>
              </a:rPr>
              <a:t>被世界上一些最著名的大学（如斯坦福、普林斯顿、牛津，北大等）用作程序设计课程的教材，被广泛称誉为“世界上最好的程序设计教科书”。</a:t>
            </a:r>
            <a:r>
              <a:rPr lang="en-US" altLang="zh-CN" sz="1200" b="0" i="0" kern="1200" dirty="0" smtClean="0">
                <a:solidFill>
                  <a:schemeClr val="tx1"/>
                </a:solidFill>
                <a:effectLst/>
                <a:latin typeface="+mn-lt"/>
                <a:ea typeface="+mn-ea"/>
                <a:cs typeface="+mn-cs"/>
              </a:rPr>
              <a:t>SICP</a:t>
            </a:r>
            <a:r>
              <a:rPr lang="zh-CN" altLang="en-US" sz="1200" b="0" i="0" kern="1200" dirty="0" smtClean="0">
                <a:solidFill>
                  <a:schemeClr val="tx1"/>
                </a:solidFill>
                <a:effectLst/>
                <a:latin typeface="+mn-lt"/>
                <a:ea typeface="+mn-ea"/>
                <a:cs typeface="+mn-cs"/>
              </a:rPr>
              <a:t>用</a:t>
            </a:r>
            <a:r>
              <a:rPr lang="en-US" altLang="zh-CN" sz="1200" b="0" i="0" kern="1200" dirty="0" smtClean="0">
                <a:solidFill>
                  <a:schemeClr val="tx1"/>
                </a:solidFill>
                <a:effectLst/>
                <a:latin typeface="+mn-lt"/>
                <a:ea typeface="+mn-ea"/>
                <a:cs typeface="+mn-cs"/>
              </a:rPr>
              <a:t>Scheme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Lisp</a:t>
            </a:r>
            <a:r>
              <a:rPr lang="zh-CN" altLang="en-US" sz="1200" b="0" i="0" kern="1200" dirty="0" smtClean="0">
                <a:solidFill>
                  <a:schemeClr val="tx1"/>
                </a:solidFill>
                <a:effectLst/>
                <a:latin typeface="+mn-lt"/>
                <a:ea typeface="+mn-ea"/>
                <a:cs typeface="+mn-cs"/>
              </a:rPr>
              <a:t>的一种方言）作为基础语言</a:t>
            </a:r>
            <a:endParaRPr lang="en-US" altLang="zh-CN" sz="1200" b="0" i="0" kern="1200" dirty="0" smtClean="0">
              <a:solidFill>
                <a:schemeClr val="tx1"/>
              </a:solidFill>
              <a:effectLst/>
              <a:latin typeface="+mn-lt"/>
              <a:ea typeface="+mn-ea"/>
              <a:cs typeface="+mn-cs"/>
            </a:endParaRPr>
          </a:p>
          <a:p>
            <a:r>
              <a:rPr lang="zh-CN" altLang="en-US" sz="1200" b="0" i="0" u="none" strike="noStrike" kern="1200" baseline="0" dirty="0" smtClean="0">
                <a:solidFill>
                  <a:schemeClr val="tx1"/>
                </a:solidFill>
                <a:latin typeface="+mn-lt"/>
                <a:ea typeface="+mn-ea"/>
                <a:cs typeface="+mn-cs"/>
              </a:rPr>
              <a:t>抽象，程序的复杂性控制</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统一设计的意义和价值</a:t>
            </a:r>
            <a:endParaRPr lang="en-US" altLang="zh-CN" sz="1200" b="0" i="0" u="none" strike="noStrike" kern="1200" baseline="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1DDC678-EC9E-4218-8B69-BD43C415182B}" type="slidenum">
              <a:rPr lang="zh-HK" altLang="en-US" smtClean="0"/>
              <a:pPr/>
              <a:t>5</a:t>
            </a:fld>
            <a:endParaRPr lang="zh-HK" altLang="en-US"/>
          </a:p>
        </p:txBody>
      </p:sp>
    </p:spTree>
    <p:extLst>
      <p:ext uri="{BB962C8B-B14F-4D97-AF65-F5344CB8AC3E}">
        <p14:creationId xmlns:p14="http://schemas.microsoft.com/office/powerpoint/2010/main" val="1410040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第四章用</a:t>
            </a:r>
            <a:r>
              <a:rPr lang="en-US" altLang="zh-CN" sz="1200" b="0" i="0" kern="1200" dirty="0" smtClean="0">
                <a:solidFill>
                  <a:schemeClr val="tx1"/>
                </a:solidFill>
                <a:effectLst/>
                <a:latin typeface="+mn-lt"/>
                <a:ea typeface="+mn-ea"/>
                <a:cs typeface="+mn-cs"/>
              </a:rPr>
              <a:t>Scheme</a:t>
            </a:r>
            <a:r>
              <a:rPr lang="zh-CN" altLang="en-US" sz="1200" b="0" i="0" kern="1200" dirty="0" smtClean="0">
                <a:solidFill>
                  <a:schemeClr val="tx1"/>
                </a:solidFill>
                <a:effectLst/>
                <a:latin typeface="+mn-lt"/>
                <a:ea typeface="+mn-ea"/>
                <a:cs typeface="+mn-cs"/>
              </a:rPr>
              <a:t>实现了一个简单的</a:t>
            </a:r>
            <a:r>
              <a:rPr lang="en-US" altLang="zh-CN" sz="1200" b="0" i="0" kern="1200" dirty="0" smtClean="0">
                <a:solidFill>
                  <a:schemeClr val="tx1"/>
                </a:solidFill>
                <a:effectLst/>
                <a:latin typeface="+mn-lt"/>
                <a:ea typeface="+mn-ea"/>
                <a:cs typeface="+mn-cs"/>
              </a:rPr>
              <a:t>Scheme</a:t>
            </a:r>
            <a:r>
              <a:rPr lang="zh-CN" altLang="en-US" sz="1200" b="0" i="0" kern="1200" dirty="0" smtClean="0">
                <a:solidFill>
                  <a:schemeClr val="tx1"/>
                </a:solidFill>
                <a:effectLst/>
                <a:latin typeface="+mn-lt"/>
                <a:ea typeface="+mn-ea"/>
                <a:cs typeface="+mn-cs"/>
              </a:rPr>
              <a:t>解释器。重点是讨论语言的解释过程，以及如何针对问题（领域）创造和修改语言，从中可见</a:t>
            </a:r>
            <a:r>
              <a:rPr lang="en-US" altLang="zh-CN" sz="1200" b="0" i="0" kern="1200" dirty="0" smtClean="0">
                <a:solidFill>
                  <a:schemeClr val="tx1"/>
                </a:solidFill>
                <a:effectLst/>
                <a:latin typeface="+mn-lt"/>
                <a:ea typeface="+mn-ea"/>
                <a:cs typeface="+mn-cs"/>
              </a:rPr>
              <a:t>DSL</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Domain Specific Language</a:t>
            </a:r>
            <a:r>
              <a:rPr lang="zh-CN" altLang="en-US" sz="1200" b="0" i="0" kern="1200" dirty="0" smtClean="0">
                <a:solidFill>
                  <a:schemeClr val="tx1"/>
                </a:solidFill>
                <a:effectLst/>
                <a:latin typeface="+mn-lt"/>
                <a:ea typeface="+mn-ea"/>
                <a:cs typeface="+mn-cs"/>
              </a:rPr>
              <a:t>）的思想。后三节各自讨论一个工程中不常见但高效解决特定问题的语言变种及其实现。</a:t>
            </a:r>
          </a:p>
          <a:p>
            <a:r>
              <a:rPr lang="zh-CN" altLang="en-US" sz="1200" b="0" i="0" kern="1200" dirty="0" smtClean="0">
                <a:solidFill>
                  <a:schemeClr val="tx1"/>
                </a:solidFill>
                <a:effectLst/>
                <a:latin typeface="+mn-lt"/>
                <a:ea typeface="+mn-ea"/>
                <a:cs typeface="+mn-cs"/>
              </a:rPr>
              <a:t>第五章介绍将</a:t>
            </a:r>
            <a:r>
              <a:rPr lang="en-US" altLang="zh-CN" sz="1200" b="0" i="0" kern="1200" dirty="0" smtClean="0">
                <a:solidFill>
                  <a:schemeClr val="tx1"/>
                </a:solidFill>
                <a:effectLst/>
                <a:latin typeface="+mn-lt"/>
                <a:ea typeface="+mn-ea"/>
                <a:cs typeface="+mn-cs"/>
              </a:rPr>
              <a:t>Scheme</a:t>
            </a:r>
            <a:r>
              <a:rPr lang="zh-CN" altLang="en-US" sz="1200" b="0" i="0" kern="1200" dirty="0" smtClean="0">
                <a:solidFill>
                  <a:schemeClr val="tx1"/>
                </a:solidFill>
                <a:effectLst/>
                <a:latin typeface="+mn-lt"/>
                <a:ea typeface="+mn-ea"/>
                <a:cs typeface="+mn-cs"/>
              </a:rPr>
              <a:t>编译为现实中的寄存器机器模型（</a:t>
            </a:r>
            <a:r>
              <a:rPr lang="en-US" altLang="zh-CN" sz="1200" b="0" i="0" kern="1200" dirty="0" smtClean="0">
                <a:solidFill>
                  <a:schemeClr val="tx1"/>
                </a:solidFill>
                <a:effectLst/>
                <a:latin typeface="+mn-lt"/>
                <a:ea typeface="+mn-ea"/>
                <a:cs typeface="+mn-cs"/>
              </a:rPr>
              <a:t>register machine</a:t>
            </a:r>
            <a:r>
              <a:rPr lang="zh-CN" altLang="en-US" sz="1200" b="0" i="0" kern="1200" dirty="0" smtClean="0">
                <a:solidFill>
                  <a:schemeClr val="tx1"/>
                </a:solidFill>
                <a:effectLst/>
                <a:latin typeface="+mn-lt"/>
                <a:ea typeface="+mn-ea"/>
                <a:cs typeface="+mn-cs"/>
              </a:rPr>
              <a:t>）。重点不是编译技巧（</a:t>
            </a:r>
            <a:r>
              <a:rPr lang="en-US" altLang="zh-CN" sz="1200" b="0" i="0" kern="1200" dirty="0" smtClean="0">
                <a:solidFill>
                  <a:schemeClr val="tx1"/>
                </a:solidFill>
                <a:effectLst/>
                <a:latin typeface="+mn-lt"/>
                <a:ea typeface="+mn-ea"/>
                <a:cs typeface="+mn-cs"/>
              </a:rPr>
              <a:t>Scheme</a:t>
            </a:r>
            <a:r>
              <a:rPr lang="zh-CN" altLang="en-US" sz="1200" b="0" i="0" kern="1200" dirty="0" smtClean="0">
                <a:solidFill>
                  <a:schemeClr val="tx1"/>
                </a:solidFill>
                <a:effectLst/>
                <a:latin typeface="+mn-lt"/>
                <a:ea typeface="+mn-ea"/>
                <a:cs typeface="+mn-cs"/>
              </a:rPr>
              <a:t>压根不需要文法分析），而是基本构造（条件、过程，等等）对应于寄存器模型的实现。略带讨论了最简单的垃圾回收。</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数据与过程</a:t>
            </a:r>
          </a:p>
          <a:p>
            <a:endParaRPr lang="zh-CN" altLang="en-US" dirty="0"/>
          </a:p>
        </p:txBody>
      </p:sp>
      <p:sp>
        <p:nvSpPr>
          <p:cNvPr id="4" name="灯片编号占位符 3"/>
          <p:cNvSpPr>
            <a:spLocks noGrp="1"/>
          </p:cNvSpPr>
          <p:nvPr>
            <p:ph type="sldNum" sz="quarter" idx="10"/>
          </p:nvPr>
        </p:nvSpPr>
        <p:spPr/>
        <p:txBody>
          <a:bodyPr/>
          <a:lstStyle/>
          <a:p>
            <a:fld id="{91DDC678-EC9E-4218-8B69-BD43C415182B}" type="slidenum">
              <a:rPr lang="zh-HK" altLang="en-US" smtClean="0"/>
              <a:pPr/>
              <a:t>8</a:t>
            </a:fld>
            <a:endParaRPr lang="zh-HK" altLang="en-US"/>
          </a:p>
        </p:txBody>
      </p:sp>
    </p:spTree>
    <p:extLst>
      <p:ext uri="{BB962C8B-B14F-4D97-AF65-F5344CB8AC3E}">
        <p14:creationId xmlns:p14="http://schemas.microsoft.com/office/powerpoint/2010/main" val="1560564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HK"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HK" altLang="en-US"/>
          </a:p>
        </p:txBody>
      </p:sp>
      <p:sp>
        <p:nvSpPr>
          <p:cNvPr id="4" name="日期占位符 3"/>
          <p:cNvSpPr>
            <a:spLocks noGrp="1"/>
          </p:cNvSpPr>
          <p:nvPr>
            <p:ph type="dt" sz="half" idx="10"/>
          </p:nvPr>
        </p:nvSpPr>
        <p:spPr/>
        <p:txBody>
          <a:bodyPr/>
          <a:lstStyle/>
          <a:p>
            <a:fld id="{76EF31D4-1AA4-45E7-8F10-C007A9A6DDB0}" type="datetimeFigureOut">
              <a:rPr lang="zh-HK" altLang="en-US" smtClean="0"/>
              <a:pPr/>
              <a:t>6/3/2016</a:t>
            </a:fld>
            <a:endParaRPr lang="zh-HK" altLang="en-US"/>
          </a:p>
        </p:txBody>
      </p:sp>
      <p:sp>
        <p:nvSpPr>
          <p:cNvPr id="5" name="页脚占位符 4"/>
          <p:cNvSpPr>
            <a:spLocks noGrp="1"/>
          </p:cNvSpPr>
          <p:nvPr>
            <p:ph type="ftr" sz="quarter" idx="11"/>
          </p:nvPr>
        </p:nvSpPr>
        <p:spPr/>
        <p:txBody>
          <a:bodyPr/>
          <a:lstStyle/>
          <a:p>
            <a:endParaRPr lang="zh-HK" altLang="en-US"/>
          </a:p>
        </p:txBody>
      </p:sp>
      <p:sp>
        <p:nvSpPr>
          <p:cNvPr id="6" name="灯片编号占位符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546369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HK"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HK" altLang="en-US"/>
          </a:p>
        </p:txBody>
      </p:sp>
      <p:sp>
        <p:nvSpPr>
          <p:cNvPr id="4" name="日期占位符 3"/>
          <p:cNvSpPr>
            <a:spLocks noGrp="1"/>
          </p:cNvSpPr>
          <p:nvPr>
            <p:ph type="dt" sz="half" idx="10"/>
          </p:nvPr>
        </p:nvSpPr>
        <p:spPr/>
        <p:txBody>
          <a:bodyPr/>
          <a:lstStyle/>
          <a:p>
            <a:fld id="{76EF31D4-1AA4-45E7-8F10-C007A9A6DDB0}" type="datetimeFigureOut">
              <a:rPr lang="zh-HK" altLang="en-US" smtClean="0"/>
              <a:pPr/>
              <a:t>6/3/2016</a:t>
            </a:fld>
            <a:endParaRPr lang="zh-HK" altLang="en-US"/>
          </a:p>
        </p:txBody>
      </p:sp>
      <p:sp>
        <p:nvSpPr>
          <p:cNvPr id="5" name="页脚占位符 4"/>
          <p:cNvSpPr>
            <a:spLocks noGrp="1"/>
          </p:cNvSpPr>
          <p:nvPr>
            <p:ph type="ftr" sz="quarter" idx="11"/>
          </p:nvPr>
        </p:nvSpPr>
        <p:spPr/>
        <p:txBody>
          <a:bodyPr/>
          <a:lstStyle/>
          <a:p>
            <a:endParaRPr lang="zh-HK" altLang="en-US"/>
          </a:p>
        </p:txBody>
      </p:sp>
      <p:sp>
        <p:nvSpPr>
          <p:cNvPr id="6" name="灯片编号占位符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36256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HK"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HK" altLang="en-US"/>
          </a:p>
        </p:txBody>
      </p:sp>
      <p:sp>
        <p:nvSpPr>
          <p:cNvPr id="4" name="日期占位符 3"/>
          <p:cNvSpPr>
            <a:spLocks noGrp="1"/>
          </p:cNvSpPr>
          <p:nvPr>
            <p:ph type="dt" sz="half" idx="10"/>
          </p:nvPr>
        </p:nvSpPr>
        <p:spPr/>
        <p:txBody>
          <a:bodyPr/>
          <a:lstStyle/>
          <a:p>
            <a:fld id="{76EF31D4-1AA4-45E7-8F10-C007A9A6DDB0}" type="datetimeFigureOut">
              <a:rPr lang="zh-HK" altLang="en-US" smtClean="0"/>
              <a:pPr/>
              <a:t>6/3/2016</a:t>
            </a:fld>
            <a:endParaRPr lang="zh-HK" altLang="en-US"/>
          </a:p>
        </p:txBody>
      </p:sp>
      <p:sp>
        <p:nvSpPr>
          <p:cNvPr id="5" name="页脚占位符 4"/>
          <p:cNvSpPr>
            <a:spLocks noGrp="1"/>
          </p:cNvSpPr>
          <p:nvPr>
            <p:ph type="ftr" sz="quarter" idx="11"/>
          </p:nvPr>
        </p:nvSpPr>
        <p:spPr/>
        <p:txBody>
          <a:bodyPr/>
          <a:lstStyle/>
          <a:p>
            <a:endParaRPr lang="zh-HK" altLang="en-US"/>
          </a:p>
        </p:txBody>
      </p:sp>
      <p:sp>
        <p:nvSpPr>
          <p:cNvPr id="6" name="灯片编号占位符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4294933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HK"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HK" altLang="en-US"/>
          </a:p>
        </p:txBody>
      </p:sp>
      <p:sp>
        <p:nvSpPr>
          <p:cNvPr id="4" name="日期占位符 3"/>
          <p:cNvSpPr>
            <a:spLocks noGrp="1"/>
          </p:cNvSpPr>
          <p:nvPr>
            <p:ph type="dt" sz="half" idx="10"/>
          </p:nvPr>
        </p:nvSpPr>
        <p:spPr/>
        <p:txBody>
          <a:bodyPr/>
          <a:lstStyle/>
          <a:p>
            <a:fld id="{76EF31D4-1AA4-45E7-8F10-C007A9A6DDB0}" type="datetimeFigureOut">
              <a:rPr lang="zh-HK" altLang="en-US" smtClean="0"/>
              <a:pPr/>
              <a:t>6/3/2016</a:t>
            </a:fld>
            <a:endParaRPr lang="zh-HK" altLang="en-US"/>
          </a:p>
        </p:txBody>
      </p:sp>
      <p:sp>
        <p:nvSpPr>
          <p:cNvPr id="5" name="页脚占位符 4"/>
          <p:cNvSpPr>
            <a:spLocks noGrp="1"/>
          </p:cNvSpPr>
          <p:nvPr>
            <p:ph type="ftr" sz="quarter" idx="11"/>
          </p:nvPr>
        </p:nvSpPr>
        <p:spPr/>
        <p:txBody>
          <a:bodyPr/>
          <a:lstStyle/>
          <a:p>
            <a:endParaRPr lang="zh-HK" altLang="en-US"/>
          </a:p>
        </p:txBody>
      </p:sp>
      <p:sp>
        <p:nvSpPr>
          <p:cNvPr id="6" name="灯片编号占位符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903875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HK"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6EF31D4-1AA4-45E7-8F10-C007A9A6DDB0}" type="datetimeFigureOut">
              <a:rPr lang="zh-HK" altLang="en-US" smtClean="0"/>
              <a:pPr/>
              <a:t>6/3/2016</a:t>
            </a:fld>
            <a:endParaRPr lang="zh-HK" altLang="en-US"/>
          </a:p>
        </p:txBody>
      </p:sp>
      <p:sp>
        <p:nvSpPr>
          <p:cNvPr id="5" name="页脚占位符 4"/>
          <p:cNvSpPr>
            <a:spLocks noGrp="1"/>
          </p:cNvSpPr>
          <p:nvPr>
            <p:ph type="ftr" sz="quarter" idx="11"/>
          </p:nvPr>
        </p:nvSpPr>
        <p:spPr/>
        <p:txBody>
          <a:bodyPr/>
          <a:lstStyle/>
          <a:p>
            <a:endParaRPr lang="zh-HK" altLang="en-US"/>
          </a:p>
        </p:txBody>
      </p:sp>
      <p:sp>
        <p:nvSpPr>
          <p:cNvPr id="6" name="灯片编号占位符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480345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HK"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HK"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HK" altLang="en-US"/>
          </a:p>
        </p:txBody>
      </p:sp>
      <p:sp>
        <p:nvSpPr>
          <p:cNvPr id="5" name="日期占位符 4"/>
          <p:cNvSpPr>
            <a:spLocks noGrp="1"/>
          </p:cNvSpPr>
          <p:nvPr>
            <p:ph type="dt" sz="half" idx="10"/>
          </p:nvPr>
        </p:nvSpPr>
        <p:spPr/>
        <p:txBody>
          <a:bodyPr/>
          <a:lstStyle/>
          <a:p>
            <a:fld id="{76EF31D4-1AA4-45E7-8F10-C007A9A6DDB0}" type="datetimeFigureOut">
              <a:rPr lang="zh-HK" altLang="en-US" smtClean="0"/>
              <a:pPr/>
              <a:t>6/3/2016</a:t>
            </a:fld>
            <a:endParaRPr lang="zh-HK" altLang="en-US"/>
          </a:p>
        </p:txBody>
      </p:sp>
      <p:sp>
        <p:nvSpPr>
          <p:cNvPr id="6" name="页脚占位符 5"/>
          <p:cNvSpPr>
            <a:spLocks noGrp="1"/>
          </p:cNvSpPr>
          <p:nvPr>
            <p:ph type="ftr" sz="quarter" idx="11"/>
          </p:nvPr>
        </p:nvSpPr>
        <p:spPr/>
        <p:txBody>
          <a:bodyPr/>
          <a:lstStyle/>
          <a:p>
            <a:endParaRPr lang="zh-HK" altLang="en-US"/>
          </a:p>
        </p:txBody>
      </p:sp>
      <p:sp>
        <p:nvSpPr>
          <p:cNvPr id="7" name="灯片编号占位符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776317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HK"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HK"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HK" altLang="en-US"/>
          </a:p>
        </p:txBody>
      </p:sp>
      <p:sp>
        <p:nvSpPr>
          <p:cNvPr id="7" name="日期占位符 6"/>
          <p:cNvSpPr>
            <a:spLocks noGrp="1"/>
          </p:cNvSpPr>
          <p:nvPr>
            <p:ph type="dt" sz="half" idx="10"/>
          </p:nvPr>
        </p:nvSpPr>
        <p:spPr/>
        <p:txBody>
          <a:bodyPr/>
          <a:lstStyle/>
          <a:p>
            <a:fld id="{76EF31D4-1AA4-45E7-8F10-C007A9A6DDB0}" type="datetimeFigureOut">
              <a:rPr lang="zh-HK" altLang="en-US" smtClean="0"/>
              <a:pPr/>
              <a:t>6/3/2016</a:t>
            </a:fld>
            <a:endParaRPr lang="zh-HK" altLang="en-US"/>
          </a:p>
        </p:txBody>
      </p:sp>
      <p:sp>
        <p:nvSpPr>
          <p:cNvPr id="8" name="页脚占位符 7"/>
          <p:cNvSpPr>
            <a:spLocks noGrp="1"/>
          </p:cNvSpPr>
          <p:nvPr>
            <p:ph type="ftr" sz="quarter" idx="11"/>
          </p:nvPr>
        </p:nvSpPr>
        <p:spPr/>
        <p:txBody>
          <a:bodyPr/>
          <a:lstStyle/>
          <a:p>
            <a:endParaRPr lang="zh-HK" altLang="en-US"/>
          </a:p>
        </p:txBody>
      </p:sp>
      <p:sp>
        <p:nvSpPr>
          <p:cNvPr id="9" name="灯片编号占位符 8"/>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869668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HK" altLang="en-US"/>
          </a:p>
        </p:txBody>
      </p:sp>
      <p:sp>
        <p:nvSpPr>
          <p:cNvPr id="3" name="日期占位符 2"/>
          <p:cNvSpPr>
            <a:spLocks noGrp="1"/>
          </p:cNvSpPr>
          <p:nvPr>
            <p:ph type="dt" sz="half" idx="10"/>
          </p:nvPr>
        </p:nvSpPr>
        <p:spPr/>
        <p:txBody>
          <a:bodyPr/>
          <a:lstStyle/>
          <a:p>
            <a:fld id="{76EF31D4-1AA4-45E7-8F10-C007A9A6DDB0}" type="datetimeFigureOut">
              <a:rPr lang="zh-HK" altLang="en-US" smtClean="0"/>
              <a:pPr/>
              <a:t>6/3/2016</a:t>
            </a:fld>
            <a:endParaRPr lang="zh-HK" altLang="en-US"/>
          </a:p>
        </p:txBody>
      </p:sp>
      <p:sp>
        <p:nvSpPr>
          <p:cNvPr id="4" name="页脚占位符 3"/>
          <p:cNvSpPr>
            <a:spLocks noGrp="1"/>
          </p:cNvSpPr>
          <p:nvPr>
            <p:ph type="ftr" sz="quarter" idx="11"/>
          </p:nvPr>
        </p:nvSpPr>
        <p:spPr/>
        <p:txBody>
          <a:bodyPr/>
          <a:lstStyle/>
          <a:p>
            <a:endParaRPr lang="zh-HK" altLang="en-US"/>
          </a:p>
        </p:txBody>
      </p:sp>
      <p:sp>
        <p:nvSpPr>
          <p:cNvPr id="5" name="灯片编号占位符 4"/>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442948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EF31D4-1AA4-45E7-8F10-C007A9A6DDB0}" type="datetimeFigureOut">
              <a:rPr lang="zh-HK" altLang="en-US" smtClean="0"/>
              <a:pPr/>
              <a:t>6/3/2016</a:t>
            </a:fld>
            <a:endParaRPr lang="zh-HK" altLang="en-US"/>
          </a:p>
        </p:txBody>
      </p:sp>
      <p:sp>
        <p:nvSpPr>
          <p:cNvPr id="3" name="页脚占位符 2"/>
          <p:cNvSpPr>
            <a:spLocks noGrp="1"/>
          </p:cNvSpPr>
          <p:nvPr>
            <p:ph type="ftr" sz="quarter" idx="11"/>
          </p:nvPr>
        </p:nvSpPr>
        <p:spPr/>
        <p:txBody>
          <a:bodyPr/>
          <a:lstStyle/>
          <a:p>
            <a:endParaRPr lang="zh-HK" altLang="en-US"/>
          </a:p>
        </p:txBody>
      </p:sp>
      <p:sp>
        <p:nvSpPr>
          <p:cNvPr id="4" name="灯片编号占位符 3"/>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524365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HK"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HK"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6EF31D4-1AA4-45E7-8F10-C007A9A6DDB0}" type="datetimeFigureOut">
              <a:rPr lang="zh-HK" altLang="en-US" smtClean="0"/>
              <a:pPr/>
              <a:t>6/3/2016</a:t>
            </a:fld>
            <a:endParaRPr lang="zh-HK" altLang="en-US"/>
          </a:p>
        </p:txBody>
      </p:sp>
      <p:sp>
        <p:nvSpPr>
          <p:cNvPr id="6" name="页脚占位符 5"/>
          <p:cNvSpPr>
            <a:spLocks noGrp="1"/>
          </p:cNvSpPr>
          <p:nvPr>
            <p:ph type="ftr" sz="quarter" idx="11"/>
          </p:nvPr>
        </p:nvSpPr>
        <p:spPr/>
        <p:txBody>
          <a:bodyPr/>
          <a:lstStyle/>
          <a:p>
            <a:endParaRPr lang="zh-HK" altLang="en-US"/>
          </a:p>
        </p:txBody>
      </p:sp>
      <p:sp>
        <p:nvSpPr>
          <p:cNvPr id="7" name="灯片编号占位符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294938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HK"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HK"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6EF31D4-1AA4-45E7-8F10-C007A9A6DDB0}" type="datetimeFigureOut">
              <a:rPr lang="zh-HK" altLang="en-US" smtClean="0"/>
              <a:pPr/>
              <a:t>6/3/2016</a:t>
            </a:fld>
            <a:endParaRPr lang="zh-HK" altLang="en-US"/>
          </a:p>
        </p:txBody>
      </p:sp>
      <p:sp>
        <p:nvSpPr>
          <p:cNvPr id="6" name="页脚占位符 5"/>
          <p:cNvSpPr>
            <a:spLocks noGrp="1"/>
          </p:cNvSpPr>
          <p:nvPr>
            <p:ph type="ftr" sz="quarter" idx="11"/>
          </p:nvPr>
        </p:nvSpPr>
        <p:spPr/>
        <p:txBody>
          <a:bodyPr/>
          <a:lstStyle/>
          <a:p>
            <a:endParaRPr lang="zh-HK" altLang="en-US"/>
          </a:p>
        </p:txBody>
      </p:sp>
      <p:sp>
        <p:nvSpPr>
          <p:cNvPr id="7" name="灯片编号占位符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104590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1EAE7"/>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HK"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HK"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pPr/>
              <a:t>6/3/2016</a:t>
            </a:fld>
            <a:endParaRPr lang="zh-HK"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23182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4008119" y="1081359"/>
            <a:ext cx="4175760" cy="1600195"/>
            <a:chOff x="4008119" y="558550"/>
            <a:chExt cx="4175760" cy="1600195"/>
          </a:xfrm>
        </p:grpSpPr>
        <p:sp>
          <p:nvSpPr>
            <p:cNvPr id="14" name="文本框 13"/>
            <p:cNvSpPr txBox="1"/>
            <p:nvPr/>
          </p:nvSpPr>
          <p:spPr>
            <a:xfrm>
              <a:off x="4008119" y="1553451"/>
              <a:ext cx="4175760" cy="605294"/>
            </a:xfrm>
            <a:prstGeom prst="rect">
              <a:avLst/>
            </a:prstGeom>
            <a:noFill/>
          </p:spPr>
          <p:txBody>
            <a:bodyPr wrap="square" rtlCol="0">
              <a:spAutoFit/>
            </a:bodyPr>
            <a:lstStyle/>
            <a:p>
              <a:pPr algn="ctr">
                <a:lnSpc>
                  <a:spcPts val="4000"/>
                </a:lnSpc>
              </a:pPr>
              <a:r>
                <a:rPr lang="zh-CN" altLang="en-US" sz="4000" dirty="0" smtClean="0">
                  <a:solidFill>
                    <a:srgbClr val="27A88C"/>
                  </a:solidFill>
                  <a:latin typeface="张海山锐谐体2.0-授权联系：Samtype@QQ.com" panose="02000000000000000000" pitchFamily="2" charset="-122"/>
                  <a:ea typeface="张海山锐谐体2.0-授权联系：Samtype@QQ.com" panose="02000000000000000000" pitchFamily="2" charset="-122"/>
                </a:rPr>
                <a:t>寒假</a:t>
              </a:r>
              <a:r>
                <a:rPr lang="zh-CN" altLang="en-US" sz="4000" dirty="0">
                  <a:solidFill>
                    <a:srgbClr val="27A88C"/>
                  </a:solidFill>
                  <a:latin typeface="张海山锐谐体2.0-授权联系：Samtype@QQ.com" panose="02000000000000000000" pitchFamily="2" charset="-122"/>
                  <a:ea typeface="张海山锐谐体2.0-授权联系：Samtype@QQ.com" panose="02000000000000000000" pitchFamily="2" charset="-122"/>
                </a:rPr>
                <a:t>汇报</a:t>
              </a:r>
              <a:endParaRPr lang="en-US" altLang="zh-CN" sz="4000" dirty="0" smtClean="0">
                <a:solidFill>
                  <a:srgbClr val="27A88C"/>
                </a:solidFill>
                <a:latin typeface="张海山锐谐体2.0-授权联系：Samtype@QQ.com" panose="02000000000000000000" pitchFamily="2" charset="-122"/>
                <a:ea typeface="张海山锐谐体2.0-授权联系：Samtype@QQ.com" panose="02000000000000000000" pitchFamily="2" charset="-122"/>
              </a:endParaRPr>
            </a:p>
          </p:txBody>
        </p:sp>
        <p:sp>
          <p:nvSpPr>
            <p:cNvPr id="17" name="矩形 16"/>
            <p:cNvSpPr/>
            <p:nvPr/>
          </p:nvSpPr>
          <p:spPr>
            <a:xfrm>
              <a:off x="4763044" y="558550"/>
              <a:ext cx="2665911" cy="640080"/>
            </a:xfrm>
            <a:prstGeom prst="rect">
              <a:avLst/>
            </a:prstGeom>
            <a:solidFill>
              <a:srgbClr val="27A8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4000" dirty="0" smtClean="0">
                  <a:solidFill>
                    <a:schemeClr val="bg1"/>
                  </a:solidFill>
                  <a:latin typeface="张海山锐谐体2.0-授权联系：Samtype@QQ.com" panose="02000000000000000000" pitchFamily="2" charset="-122"/>
                  <a:ea typeface="张海山锐谐体2.0-授权联系：Samtype@QQ.com" panose="02000000000000000000" pitchFamily="2" charset="-122"/>
                </a:rPr>
                <a:t>2016</a:t>
              </a:r>
              <a:endParaRPr lang="zh-HK" altLang="en-US" sz="4000" dirty="0">
                <a:solidFill>
                  <a:schemeClr val="bg1"/>
                </a:solidFill>
                <a:latin typeface="张海山锐谐体2.0-授权联系：Samtype@QQ.com" panose="02000000000000000000" pitchFamily="2" charset="-122"/>
                <a:ea typeface="张海山锐谐体2.0-授权联系：Samtype@QQ.com" panose="02000000000000000000" pitchFamily="2" charset="-122"/>
              </a:endParaRPr>
            </a:p>
          </p:txBody>
        </p:sp>
      </p:grpSp>
      <p:pic>
        <p:nvPicPr>
          <p:cNvPr id="26" name="图片 25"/>
          <p:cNvPicPr>
            <a:picLocks noChangeAspect="1"/>
          </p:cNvPicPr>
          <p:nvPr/>
        </p:nvPicPr>
        <p:blipFill rotWithShape="1">
          <a:blip r:embed="rId3"/>
          <a:srcRect b="18473"/>
          <a:stretch/>
        </p:blipFill>
        <p:spPr>
          <a:xfrm>
            <a:off x="-14331" y="3641669"/>
            <a:ext cx="12206331" cy="3231571"/>
          </a:xfrm>
          <a:prstGeom prst="rect">
            <a:avLst/>
          </a:prstGeom>
        </p:spPr>
      </p:pic>
    </p:spTree>
    <p:extLst>
      <p:ext uri="{BB962C8B-B14F-4D97-AF65-F5344CB8AC3E}">
        <p14:creationId xmlns:p14="http://schemas.microsoft.com/office/powerpoint/2010/main" val="2139830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 fmla="*/ 0 w 2392680"/>
              <a:gd name="connsiteY0" fmla="*/ 0 h 655320"/>
              <a:gd name="connsiteX1" fmla="*/ 2392680 w 2392680"/>
              <a:gd name="connsiteY1" fmla="*/ 0 h 655320"/>
              <a:gd name="connsiteX2" fmla="*/ 2237697 w 2392680"/>
              <a:gd name="connsiteY2" fmla="*/ 655320 h 655320"/>
              <a:gd name="connsiteX3" fmla="*/ 0 w 2392680"/>
              <a:gd name="connsiteY3" fmla="*/ 655320 h 655320"/>
              <a:gd name="connsiteX4" fmla="*/ 0 w 2392680"/>
              <a:gd name="connsiteY4" fmla="*/ 0 h 655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2680" h="655320">
                <a:moveTo>
                  <a:pt x="0" y="0"/>
                </a:moveTo>
                <a:lnTo>
                  <a:pt x="2392680" y="0"/>
                </a:lnTo>
                <a:lnTo>
                  <a:pt x="2237697" y="655320"/>
                </a:lnTo>
                <a:lnTo>
                  <a:pt x="0" y="655320"/>
                </a:lnTo>
                <a:lnTo>
                  <a:pt x="0" y="0"/>
                </a:lnTo>
                <a:close/>
              </a:path>
            </a:pathLst>
          </a:custGeom>
          <a:solidFill>
            <a:srgbClr val="27A98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0" y="198120"/>
            <a:ext cx="2392680" cy="716280"/>
          </a:xfrm>
          <a:custGeom>
            <a:avLst/>
            <a:gdLst>
              <a:gd name="connsiteX0" fmla="*/ 0 w 2392680"/>
              <a:gd name="connsiteY0" fmla="*/ 0 h 716280"/>
              <a:gd name="connsiteX1" fmla="*/ 2392680 w 2392680"/>
              <a:gd name="connsiteY1" fmla="*/ 0 h 716280"/>
              <a:gd name="connsiteX2" fmla="*/ 2392680 w 2392680"/>
              <a:gd name="connsiteY2" fmla="*/ 716280 h 716280"/>
              <a:gd name="connsiteX3" fmla="*/ 0 w 2392680"/>
              <a:gd name="connsiteY3" fmla="*/ 716280 h 716280"/>
              <a:gd name="connsiteX4" fmla="*/ 0 w 2392680"/>
              <a:gd name="connsiteY4" fmla="*/ 0 h 716280"/>
              <a:gd name="connsiteX0" fmla="*/ 0 w 2392680"/>
              <a:gd name="connsiteY0" fmla="*/ 0 h 716280"/>
              <a:gd name="connsiteX1" fmla="*/ 2392680 w 2392680"/>
              <a:gd name="connsiteY1" fmla="*/ 0 h 716280"/>
              <a:gd name="connsiteX2" fmla="*/ 1996440 w 2392680"/>
              <a:gd name="connsiteY2" fmla="*/ 716280 h 716280"/>
              <a:gd name="connsiteX3" fmla="*/ 0 w 2392680"/>
              <a:gd name="connsiteY3" fmla="*/ 716280 h 716280"/>
              <a:gd name="connsiteX4" fmla="*/ 0 w 2392680"/>
              <a:gd name="connsiteY4" fmla="*/ 0 h 716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2680" h="716280">
                <a:moveTo>
                  <a:pt x="0" y="0"/>
                </a:moveTo>
                <a:lnTo>
                  <a:pt x="2392680" y="0"/>
                </a:lnTo>
                <a:lnTo>
                  <a:pt x="1996440" y="716280"/>
                </a:lnTo>
                <a:lnTo>
                  <a:pt x="0" y="716280"/>
                </a:lnTo>
                <a:lnTo>
                  <a:pt x="0" y="0"/>
                </a:lnTo>
                <a:close/>
              </a:path>
            </a:pathLst>
          </a:cu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文本框 3"/>
          <p:cNvSpPr txBox="1"/>
          <p:nvPr/>
        </p:nvSpPr>
        <p:spPr>
          <a:xfrm>
            <a:off x="-15240" y="294650"/>
            <a:ext cx="2072640" cy="523220"/>
          </a:xfrm>
          <a:prstGeom prst="rect">
            <a:avLst/>
          </a:prstGeom>
          <a:noFill/>
        </p:spPr>
        <p:txBody>
          <a:bodyPr wrap="square" rtlCol="0">
            <a:spAutoFit/>
          </a:bodyPr>
          <a:lstStyle/>
          <a:p>
            <a:pPr algn="ctr"/>
            <a:r>
              <a:rPr lang="zh-CN" altLang="en-US" sz="2800" dirty="0" smtClean="0">
                <a:solidFill>
                  <a:schemeClr val="bg1"/>
                </a:solidFill>
                <a:latin typeface="张海山锐谐体2.0-授权联系：Samtype@QQ.com" panose="02000000000000000000" pitchFamily="2" charset="-122"/>
                <a:ea typeface="张海山锐谐体2.0-授权联系：Samtype@QQ.com" panose="02000000000000000000" pitchFamily="2" charset="-122"/>
              </a:rPr>
              <a:t>算法</a:t>
            </a:r>
            <a:endParaRPr lang="zh-HK"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endParaRPr>
          </a:p>
        </p:txBody>
      </p:sp>
      <p:sp>
        <p:nvSpPr>
          <p:cNvPr id="8" name="文本框 7"/>
          <p:cNvSpPr txBox="1"/>
          <p:nvPr/>
        </p:nvSpPr>
        <p:spPr>
          <a:xfrm>
            <a:off x="4073433" y="340816"/>
            <a:ext cx="4312921" cy="523220"/>
          </a:xfrm>
          <a:prstGeom prst="rect">
            <a:avLst/>
          </a:prstGeom>
          <a:noFill/>
        </p:spPr>
        <p:txBody>
          <a:bodyPr wrap="square" rtlCol="0">
            <a:spAutoFit/>
          </a:bodyPr>
          <a:lstStyle/>
          <a:p>
            <a:pPr algn="ctr"/>
            <a:r>
              <a:rPr lang="zh-CN" altLang="en-US" sz="2800" dirty="0" smtClean="0">
                <a:ea typeface="张海山锐谐体2.0-授权联系：Samtype@QQ.com" panose="02000000000000000000"/>
              </a:rPr>
              <a:t>算法</a:t>
            </a:r>
          </a:p>
        </p:txBody>
      </p:sp>
      <p:sp>
        <p:nvSpPr>
          <p:cNvPr id="10" name="文本框 9"/>
          <p:cNvSpPr txBox="1"/>
          <p:nvPr/>
        </p:nvSpPr>
        <p:spPr>
          <a:xfrm>
            <a:off x="3007722" y="817869"/>
            <a:ext cx="6444342" cy="2677656"/>
          </a:xfrm>
          <a:prstGeom prst="rect">
            <a:avLst/>
          </a:prstGeom>
          <a:noFill/>
        </p:spPr>
        <p:txBody>
          <a:bodyPr wrap="square" rtlCol="0">
            <a:spAutoFit/>
          </a:bodyPr>
          <a:lstStyle/>
          <a:p>
            <a:pPr algn="ctr"/>
            <a:r>
              <a:rPr lang="en-US" altLang="zh-CN" sz="2800" dirty="0" smtClean="0">
                <a:ea typeface="张海山锐谐体2.0-授权联系：Samtype@QQ.com" panose="02000000000000000000"/>
              </a:rPr>
              <a:t>java</a:t>
            </a:r>
          </a:p>
          <a:p>
            <a:pPr algn="ctr"/>
            <a:endParaRPr lang="en-US" altLang="zh-HK" sz="2800" dirty="0" smtClean="0">
              <a:solidFill>
                <a:schemeClr val="bg1"/>
              </a:solidFill>
              <a:latin typeface="张海山锐谐体2.0-授权联系：Samtype@QQ.com" panose="02000000000000000000" pitchFamily="2" charset="-122"/>
              <a:ea typeface="张海山锐谐体2.0-授权联系：Samtype@QQ.com" panose="02000000000000000000"/>
              <a:sym typeface="Wingdings" panose="05000000000000000000" pitchFamily="2" charset="2"/>
            </a:endParaRPr>
          </a:p>
          <a:p>
            <a:pPr algn="ctr"/>
            <a:endParaRPr lang="en-US" altLang="zh-HK" sz="2800" dirty="0">
              <a:solidFill>
                <a:schemeClr val="bg1"/>
              </a:solidFill>
              <a:latin typeface="张海山锐谐体2.0-授权联系：Samtype@QQ.com" panose="02000000000000000000" pitchFamily="2" charset="-122"/>
              <a:ea typeface="张海山锐谐体2.0-授权联系：Samtype@QQ.com" panose="02000000000000000000"/>
              <a:sym typeface="Wingdings" panose="05000000000000000000" pitchFamily="2" charset="2"/>
            </a:endParaRPr>
          </a:p>
          <a:p>
            <a:pPr algn="ctr"/>
            <a:endParaRPr lang="en-US" altLang="zh-HK" sz="2800" dirty="0" smtClean="0">
              <a:solidFill>
                <a:schemeClr val="bg1"/>
              </a:solidFill>
              <a:latin typeface="张海山锐谐体2.0-授权联系：Samtype@QQ.com" panose="02000000000000000000" pitchFamily="2" charset="-122"/>
              <a:ea typeface="张海山锐谐体2.0-授权联系：Samtype@QQ.com" panose="02000000000000000000"/>
              <a:sym typeface="Wingdings" panose="05000000000000000000" pitchFamily="2" charset="2"/>
            </a:endParaRPr>
          </a:p>
          <a:p>
            <a:pPr algn="ctr"/>
            <a:endParaRPr lang="en-US" altLang="zh-HK" sz="2800" dirty="0">
              <a:solidFill>
                <a:schemeClr val="bg1"/>
              </a:solidFill>
              <a:latin typeface="张海山锐谐体2.0-授权联系：Samtype@QQ.com" panose="02000000000000000000" pitchFamily="2" charset="-122"/>
              <a:ea typeface="张海山锐谐体2.0-授权联系：Samtype@QQ.com" panose="02000000000000000000"/>
              <a:sym typeface="Wingdings" panose="05000000000000000000" pitchFamily="2" charset="2"/>
            </a:endParaRPr>
          </a:p>
          <a:p>
            <a:pPr algn="ctr"/>
            <a:endParaRPr lang="zh-HK"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endParaRPr>
          </a:p>
        </p:txBody>
      </p:sp>
      <p:pic>
        <p:nvPicPr>
          <p:cNvPr id="2050" name="Picture 2" descr="s4656875.jpg (315×4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1293" y="1771976"/>
            <a:ext cx="3000375" cy="4029075"/>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4998" y="2156697"/>
            <a:ext cx="5440510" cy="3031863"/>
          </a:xfrm>
          <a:prstGeom prst="rect">
            <a:avLst/>
          </a:prstGeom>
        </p:spPr>
      </p:pic>
    </p:spTree>
    <p:extLst>
      <p:ext uri="{BB962C8B-B14F-4D97-AF65-F5344CB8AC3E}">
        <p14:creationId xmlns:p14="http://schemas.microsoft.com/office/powerpoint/2010/main" val="4135618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 fmla="*/ 0 w 2392680"/>
              <a:gd name="connsiteY0" fmla="*/ 0 h 655320"/>
              <a:gd name="connsiteX1" fmla="*/ 2392680 w 2392680"/>
              <a:gd name="connsiteY1" fmla="*/ 0 h 655320"/>
              <a:gd name="connsiteX2" fmla="*/ 2237697 w 2392680"/>
              <a:gd name="connsiteY2" fmla="*/ 655320 h 655320"/>
              <a:gd name="connsiteX3" fmla="*/ 0 w 2392680"/>
              <a:gd name="connsiteY3" fmla="*/ 655320 h 655320"/>
              <a:gd name="connsiteX4" fmla="*/ 0 w 2392680"/>
              <a:gd name="connsiteY4" fmla="*/ 0 h 655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2680" h="655320">
                <a:moveTo>
                  <a:pt x="0" y="0"/>
                </a:moveTo>
                <a:lnTo>
                  <a:pt x="2392680" y="0"/>
                </a:lnTo>
                <a:lnTo>
                  <a:pt x="2237697" y="655320"/>
                </a:lnTo>
                <a:lnTo>
                  <a:pt x="0" y="655320"/>
                </a:lnTo>
                <a:lnTo>
                  <a:pt x="0" y="0"/>
                </a:lnTo>
                <a:close/>
              </a:path>
            </a:pathLst>
          </a:custGeom>
          <a:solidFill>
            <a:srgbClr val="27A98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0" y="198120"/>
            <a:ext cx="2392680" cy="716280"/>
          </a:xfrm>
          <a:custGeom>
            <a:avLst/>
            <a:gdLst>
              <a:gd name="connsiteX0" fmla="*/ 0 w 2392680"/>
              <a:gd name="connsiteY0" fmla="*/ 0 h 716280"/>
              <a:gd name="connsiteX1" fmla="*/ 2392680 w 2392680"/>
              <a:gd name="connsiteY1" fmla="*/ 0 h 716280"/>
              <a:gd name="connsiteX2" fmla="*/ 2392680 w 2392680"/>
              <a:gd name="connsiteY2" fmla="*/ 716280 h 716280"/>
              <a:gd name="connsiteX3" fmla="*/ 0 w 2392680"/>
              <a:gd name="connsiteY3" fmla="*/ 716280 h 716280"/>
              <a:gd name="connsiteX4" fmla="*/ 0 w 2392680"/>
              <a:gd name="connsiteY4" fmla="*/ 0 h 716280"/>
              <a:gd name="connsiteX0" fmla="*/ 0 w 2392680"/>
              <a:gd name="connsiteY0" fmla="*/ 0 h 716280"/>
              <a:gd name="connsiteX1" fmla="*/ 2392680 w 2392680"/>
              <a:gd name="connsiteY1" fmla="*/ 0 h 716280"/>
              <a:gd name="connsiteX2" fmla="*/ 1996440 w 2392680"/>
              <a:gd name="connsiteY2" fmla="*/ 716280 h 716280"/>
              <a:gd name="connsiteX3" fmla="*/ 0 w 2392680"/>
              <a:gd name="connsiteY3" fmla="*/ 716280 h 716280"/>
              <a:gd name="connsiteX4" fmla="*/ 0 w 2392680"/>
              <a:gd name="connsiteY4" fmla="*/ 0 h 716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2680" h="716280">
                <a:moveTo>
                  <a:pt x="0" y="0"/>
                </a:moveTo>
                <a:lnTo>
                  <a:pt x="2392680" y="0"/>
                </a:lnTo>
                <a:lnTo>
                  <a:pt x="1996440" y="716280"/>
                </a:lnTo>
                <a:lnTo>
                  <a:pt x="0" y="716280"/>
                </a:lnTo>
                <a:lnTo>
                  <a:pt x="0" y="0"/>
                </a:lnTo>
                <a:close/>
              </a:path>
            </a:pathLst>
          </a:cu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文本框 3"/>
          <p:cNvSpPr txBox="1"/>
          <p:nvPr/>
        </p:nvSpPr>
        <p:spPr>
          <a:xfrm>
            <a:off x="-15240" y="294650"/>
            <a:ext cx="2072640" cy="523220"/>
          </a:xfrm>
          <a:prstGeom prst="rect">
            <a:avLst/>
          </a:prstGeom>
          <a:noFill/>
        </p:spPr>
        <p:txBody>
          <a:bodyPr wrap="square" rtlCol="0">
            <a:spAutoFit/>
          </a:bodyPr>
          <a:lstStyle/>
          <a:p>
            <a:pPr algn="ctr"/>
            <a:r>
              <a:rPr lang="zh-CN" altLang="en-US" sz="2800" dirty="0" smtClean="0">
                <a:solidFill>
                  <a:schemeClr val="bg1"/>
                </a:solidFill>
                <a:latin typeface="张海山锐谐体2.0-授权联系：Samtype@QQ.com" panose="02000000000000000000" pitchFamily="2" charset="-122"/>
                <a:ea typeface="张海山锐谐体2.0-授权联系：Samtype@QQ.com" panose="02000000000000000000" pitchFamily="2" charset="-122"/>
              </a:rPr>
              <a:t>算法</a:t>
            </a:r>
            <a:endParaRPr lang="zh-HK"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endParaRPr>
          </a:p>
        </p:txBody>
      </p:sp>
      <p:sp>
        <p:nvSpPr>
          <p:cNvPr id="7" name="圆角矩形 6"/>
          <p:cNvSpPr/>
          <p:nvPr/>
        </p:nvSpPr>
        <p:spPr>
          <a:xfrm>
            <a:off x="1182735" y="1595448"/>
            <a:ext cx="2176339" cy="2003535"/>
          </a:xfrm>
          <a:prstGeom prst="roundRect">
            <a:avLst>
              <a:gd name="adj" fmla="val 9350"/>
            </a:avLst>
          </a:pr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6" name="任意多边形 45"/>
          <p:cNvSpPr/>
          <p:nvPr/>
        </p:nvSpPr>
        <p:spPr>
          <a:xfrm>
            <a:off x="1037446" y="2807387"/>
            <a:ext cx="2466914" cy="3358583"/>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 name="椭圆 7"/>
          <p:cNvSpPr/>
          <p:nvPr/>
        </p:nvSpPr>
        <p:spPr>
          <a:xfrm>
            <a:off x="1870854" y="2407338"/>
            <a:ext cx="800100" cy="800100"/>
          </a:xfrm>
          <a:prstGeom prst="ellipse">
            <a:avLst/>
          </a:pr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2" name="文本框 11"/>
          <p:cNvSpPr txBox="1"/>
          <p:nvPr/>
        </p:nvSpPr>
        <p:spPr>
          <a:xfrm>
            <a:off x="1739901" y="1840773"/>
            <a:ext cx="1119156" cy="830997"/>
          </a:xfrm>
          <a:prstGeom prst="rect">
            <a:avLst/>
          </a:prstGeom>
          <a:noFill/>
        </p:spPr>
        <p:txBody>
          <a:bodyPr wrap="square" rtlCol="0">
            <a:spAutoFit/>
          </a:bodyPr>
          <a:lstStyle/>
          <a:p>
            <a:pPr algn="ctr"/>
            <a:r>
              <a:rPr lang="en-US" altLang="zh-HK" sz="4800" dirty="0" smtClean="0">
                <a:solidFill>
                  <a:schemeClr val="bg1"/>
                </a:solidFill>
                <a:latin typeface="张海山锐谐体2.0-授权联系：Samtype@QQ.com" panose="02000000000000000000" pitchFamily="2" charset="-122"/>
                <a:ea typeface="张海山锐谐体2.0-授权联系：Samtype@QQ.com" panose="02000000000000000000" pitchFamily="2" charset="-122"/>
              </a:rPr>
              <a:t>01</a:t>
            </a:r>
            <a:endParaRPr lang="zh-HK" altLang="en-US" sz="4800" dirty="0">
              <a:solidFill>
                <a:schemeClr val="bg1"/>
              </a:solidFill>
              <a:latin typeface="张海山锐谐体2.0-授权联系：Samtype@QQ.com" panose="02000000000000000000" pitchFamily="2" charset="-122"/>
              <a:ea typeface="张海山锐谐体2.0-授权联系：Samtype@QQ.com" panose="02000000000000000000" pitchFamily="2" charset="-122"/>
            </a:endParaRPr>
          </a:p>
        </p:txBody>
      </p:sp>
      <p:sp>
        <p:nvSpPr>
          <p:cNvPr id="50" name="圆角矩形 49"/>
          <p:cNvSpPr/>
          <p:nvPr/>
        </p:nvSpPr>
        <p:spPr>
          <a:xfrm>
            <a:off x="4966257" y="1595448"/>
            <a:ext cx="2176339" cy="2003535"/>
          </a:xfrm>
          <a:prstGeom prst="roundRect">
            <a:avLst>
              <a:gd name="adj" fmla="val 9350"/>
            </a:avLst>
          </a:pr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1" name="任意多边形 50"/>
          <p:cNvSpPr/>
          <p:nvPr/>
        </p:nvSpPr>
        <p:spPr>
          <a:xfrm>
            <a:off x="4820968" y="2807387"/>
            <a:ext cx="2466914" cy="3358583"/>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2" name="椭圆 51"/>
          <p:cNvSpPr/>
          <p:nvPr/>
        </p:nvSpPr>
        <p:spPr>
          <a:xfrm>
            <a:off x="5654376" y="2407338"/>
            <a:ext cx="800100" cy="800100"/>
          </a:xfrm>
          <a:prstGeom prst="ellipse">
            <a:avLst/>
          </a:pr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9" name="文本框 48"/>
          <p:cNvSpPr txBox="1"/>
          <p:nvPr/>
        </p:nvSpPr>
        <p:spPr>
          <a:xfrm>
            <a:off x="5480558" y="1840773"/>
            <a:ext cx="1193259" cy="830997"/>
          </a:xfrm>
          <a:prstGeom prst="rect">
            <a:avLst/>
          </a:prstGeom>
          <a:noFill/>
        </p:spPr>
        <p:txBody>
          <a:bodyPr wrap="square" rtlCol="0">
            <a:spAutoFit/>
          </a:bodyPr>
          <a:lstStyle/>
          <a:p>
            <a:pPr algn="ctr"/>
            <a:r>
              <a:rPr lang="en-US" altLang="zh-HK" sz="4800" dirty="0" smtClean="0">
                <a:solidFill>
                  <a:schemeClr val="bg1"/>
                </a:solidFill>
                <a:latin typeface="张海山锐谐体2.0-授权联系：Samtype@QQ.com" panose="02000000000000000000" pitchFamily="2" charset="-122"/>
                <a:ea typeface="张海山锐谐体2.0-授权联系：Samtype@QQ.com" panose="02000000000000000000" pitchFamily="2" charset="-122"/>
              </a:rPr>
              <a:t>02</a:t>
            </a:r>
            <a:endParaRPr lang="zh-HK" altLang="en-US" sz="4800" dirty="0">
              <a:solidFill>
                <a:schemeClr val="bg1"/>
              </a:solidFill>
              <a:latin typeface="张海山锐谐体2.0-授权联系：Samtype@QQ.com" panose="02000000000000000000" pitchFamily="2" charset="-122"/>
              <a:ea typeface="张海山锐谐体2.0-授权联系：Samtype@QQ.com" panose="02000000000000000000" pitchFamily="2" charset="-122"/>
            </a:endParaRPr>
          </a:p>
        </p:txBody>
      </p:sp>
      <p:sp>
        <p:nvSpPr>
          <p:cNvPr id="56" name="圆角矩形 55"/>
          <p:cNvSpPr/>
          <p:nvPr/>
        </p:nvSpPr>
        <p:spPr>
          <a:xfrm>
            <a:off x="8795303" y="1595448"/>
            <a:ext cx="2176339" cy="2003535"/>
          </a:xfrm>
          <a:prstGeom prst="roundRect">
            <a:avLst>
              <a:gd name="adj" fmla="val 9350"/>
            </a:avLst>
          </a:pr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7" name="任意多边形 56"/>
          <p:cNvSpPr/>
          <p:nvPr/>
        </p:nvSpPr>
        <p:spPr>
          <a:xfrm>
            <a:off x="8650014" y="2807387"/>
            <a:ext cx="2466914" cy="3358583"/>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8" name="椭圆 57"/>
          <p:cNvSpPr/>
          <p:nvPr/>
        </p:nvSpPr>
        <p:spPr>
          <a:xfrm>
            <a:off x="9483422" y="2407338"/>
            <a:ext cx="800100" cy="800100"/>
          </a:xfrm>
          <a:prstGeom prst="ellipse">
            <a:avLst/>
          </a:pr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5" name="文本框 54"/>
          <p:cNvSpPr txBox="1"/>
          <p:nvPr/>
        </p:nvSpPr>
        <p:spPr>
          <a:xfrm>
            <a:off x="9238164" y="1840773"/>
            <a:ext cx="1304779" cy="830997"/>
          </a:xfrm>
          <a:prstGeom prst="rect">
            <a:avLst/>
          </a:prstGeom>
          <a:noFill/>
        </p:spPr>
        <p:txBody>
          <a:bodyPr wrap="square" rtlCol="0">
            <a:spAutoFit/>
          </a:bodyPr>
          <a:lstStyle/>
          <a:p>
            <a:pPr algn="ctr"/>
            <a:r>
              <a:rPr lang="en-US" altLang="zh-HK" sz="4800" dirty="0" smtClean="0">
                <a:solidFill>
                  <a:schemeClr val="bg1"/>
                </a:solidFill>
                <a:latin typeface="张海山锐谐体2.0-授权联系：Samtype@QQ.com" panose="02000000000000000000" pitchFamily="2" charset="-122"/>
                <a:ea typeface="张海山锐谐体2.0-授权联系：Samtype@QQ.com" panose="02000000000000000000" pitchFamily="2" charset="-122"/>
              </a:rPr>
              <a:t>03</a:t>
            </a:r>
            <a:endParaRPr lang="zh-HK" altLang="en-US" sz="4800" dirty="0">
              <a:solidFill>
                <a:schemeClr val="bg1"/>
              </a:solidFill>
              <a:latin typeface="张海山锐谐体2.0-授权联系：Samtype@QQ.com" panose="02000000000000000000" pitchFamily="2" charset="-122"/>
              <a:ea typeface="张海山锐谐体2.0-授权联系：Samtype@QQ.com" panose="02000000000000000000" pitchFamily="2" charset="-122"/>
            </a:endParaRPr>
          </a:p>
        </p:txBody>
      </p:sp>
      <p:sp>
        <p:nvSpPr>
          <p:cNvPr id="65" name="文本框 64"/>
          <p:cNvSpPr txBox="1"/>
          <p:nvPr/>
        </p:nvSpPr>
        <p:spPr>
          <a:xfrm>
            <a:off x="1264798" y="3456259"/>
            <a:ext cx="2069362" cy="461665"/>
          </a:xfrm>
          <a:prstGeom prst="rect">
            <a:avLst/>
          </a:prstGeom>
          <a:noFill/>
        </p:spPr>
        <p:txBody>
          <a:bodyPr wrap="square" rtlCol="0">
            <a:spAutoFit/>
          </a:bodyPr>
          <a:lstStyle/>
          <a:p>
            <a:pPr algn="ctr"/>
            <a:r>
              <a:rPr lang="zh-CN" altLang="en-US" sz="2400" dirty="0" smtClean="0">
                <a:solidFill>
                  <a:srgbClr val="27A98C"/>
                </a:solidFill>
                <a:latin typeface="张海山锐谐体2.0-授权联系：Samtype@QQ.com" panose="02000000000000000000" pitchFamily="2" charset="-122"/>
                <a:ea typeface="张海山锐谐体2.0-授权联系：Samtype@QQ.com" panose="02000000000000000000" pitchFamily="2" charset="-122"/>
              </a:rPr>
              <a:t>基础编程模型</a:t>
            </a:r>
            <a:endParaRPr lang="zh-HK" altLang="en-US" sz="2400" dirty="0">
              <a:solidFill>
                <a:srgbClr val="27A98C"/>
              </a:solidFill>
              <a:latin typeface="张海山锐谐体2.0-授权联系：Samtype@QQ.com" panose="02000000000000000000" pitchFamily="2" charset="-122"/>
              <a:ea typeface="张海山锐谐体2.0-授权联系：Samtype@QQ.com" panose="02000000000000000000" pitchFamily="2" charset="-122"/>
            </a:endParaRPr>
          </a:p>
        </p:txBody>
      </p:sp>
      <p:sp>
        <p:nvSpPr>
          <p:cNvPr id="66" name="文本框 65"/>
          <p:cNvSpPr txBox="1"/>
          <p:nvPr/>
        </p:nvSpPr>
        <p:spPr>
          <a:xfrm>
            <a:off x="1312241" y="3928018"/>
            <a:ext cx="1974475" cy="1015663"/>
          </a:xfrm>
          <a:prstGeom prst="rect">
            <a:avLst/>
          </a:prstGeom>
          <a:noFill/>
        </p:spPr>
        <p:txBody>
          <a:bodyPr wrap="square" rtlCol="0">
            <a:spAutoFit/>
          </a:bodyPr>
          <a:lstStyle/>
          <a:p>
            <a:pPr algn="ctr"/>
            <a:r>
              <a:rPr lang="en-US" altLang="zh-CN" sz="2000" dirty="0" smtClean="0">
                <a:solidFill>
                  <a:srgbClr val="5A514A"/>
                </a:solidFill>
                <a:latin typeface="张海山锐谐体2.0-授权联系：Samtype@QQ.com" panose="02000000000000000000" pitchFamily="2" charset="-122"/>
                <a:ea typeface="张海山锐谐体2.0-授权联系：Samtype@QQ.com" panose="02000000000000000000" pitchFamily="2" charset="-122"/>
              </a:rPr>
              <a:t>Java</a:t>
            </a:r>
            <a:r>
              <a:rPr lang="zh-CN" altLang="en-US" sz="2000" dirty="0" smtClean="0">
                <a:solidFill>
                  <a:srgbClr val="5A514A"/>
                </a:solidFill>
                <a:latin typeface="张海山锐谐体2.0-授权联系：Samtype@QQ.com" panose="02000000000000000000" pitchFamily="2" charset="-122"/>
                <a:ea typeface="张海山锐谐体2.0-授权联系：Samtype@QQ.com" panose="02000000000000000000" pitchFamily="2" charset="-122"/>
              </a:rPr>
              <a:t>基本结构</a:t>
            </a:r>
            <a:endParaRPr lang="en-US" altLang="zh-CN" sz="2000" dirty="0" smtClean="0">
              <a:solidFill>
                <a:srgbClr val="5A514A"/>
              </a:solidFill>
              <a:latin typeface="张海山锐谐体2.0-授权联系：Samtype@QQ.com" panose="02000000000000000000" pitchFamily="2" charset="-122"/>
              <a:ea typeface="张海山锐谐体2.0-授权联系：Samtype@QQ.com" panose="02000000000000000000" pitchFamily="2" charset="-122"/>
            </a:endParaRPr>
          </a:p>
          <a:p>
            <a:pPr algn="ctr"/>
            <a:r>
              <a:rPr lang="zh-CN" altLang="en-US" sz="2000" dirty="0" smtClean="0">
                <a:solidFill>
                  <a:srgbClr val="5A514A"/>
                </a:solidFill>
                <a:latin typeface="张海山锐谐体2.0-授权联系：Samtype@QQ.com" panose="02000000000000000000" pitchFamily="2" charset="-122"/>
                <a:ea typeface="张海山锐谐体2.0-授权联系：Samtype@QQ.com" panose="02000000000000000000" pitchFamily="2" charset="-122"/>
              </a:rPr>
              <a:t>背包，队列，栈</a:t>
            </a:r>
            <a:endParaRPr lang="en-US" altLang="zh-CN" sz="2000" dirty="0" smtClean="0">
              <a:solidFill>
                <a:srgbClr val="5A514A"/>
              </a:solidFill>
              <a:latin typeface="张海山锐谐体2.0-授权联系：Samtype@QQ.com" panose="02000000000000000000" pitchFamily="2" charset="-122"/>
              <a:ea typeface="张海山锐谐体2.0-授权联系：Samtype@QQ.com" panose="02000000000000000000" pitchFamily="2" charset="-122"/>
            </a:endParaRPr>
          </a:p>
          <a:p>
            <a:pPr algn="ctr"/>
            <a:r>
              <a:rPr lang="zh-CN" altLang="en-US" sz="2000" dirty="0">
                <a:solidFill>
                  <a:srgbClr val="5A514A"/>
                </a:solidFill>
                <a:latin typeface="张海山锐谐体2.0-授权联系：Samtype@QQ.com" panose="02000000000000000000" pitchFamily="2" charset="-122"/>
                <a:ea typeface="张海山锐谐体2.0-授权联系：Samtype@QQ.com" panose="02000000000000000000" pitchFamily="2" charset="-122"/>
              </a:rPr>
              <a:t>算法分析</a:t>
            </a:r>
            <a:endParaRPr lang="zh-HK" altLang="en-US" sz="2000" dirty="0">
              <a:solidFill>
                <a:srgbClr val="5A514A"/>
              </a:solidFill>
              <a:latin typeface="张海山锐谐体2.0-授权联系：Samtype@QQ.com" panose="02000000000000000000" pitchFamily="2" charset="-122"/>
              <a:ea typeface="张海山锐谐体2.0-授权联系：Samtype@QQ.com" panose="02000000000000000000" pitchFamily="2" charset="-122"/>
            </a:endParaRPr>
          </a:p>
        </p:txBody>
      </p:sp>
      <p:sp>
        <p:nvSpPr>
          <p:cNvPr id="67" name="文本框 66"/>
          <p:cNvSpPr txBox="1"/>
          <p:nvPr/>
        </p:nvSpPr>
        <p:spPr>
          <a:xfrm>
            <a:off x="5314197" y="3456260"/>
            <a:ext cx="1480457" cy="461665"/>
          </a:xfrm>
          <a:prstGeom prst="rect">
            <a:avLst/>
          </a:prstGeom>
          <a:noFill/>
        </p:spPr>
        <p:txBody>
          <a:bodyPr wrap="square" rtlCol="0">
            <a:spAutoFit/>
          </a:bodyPr>
          <a:lstStyle/>
          <a:p>
            <a:pPr algn="ctr"/>
            <a:r>
              <a:rPr lang="zh-CN" altLang="en-US" sz="2400" dirty="0" smtClean="0">
                <a:solidFill>
                  <a:srgbClr val="27A98C"/>
                </a:solidFill>
                <a:latin typeface="张海山锐谐体2.0-授权联系：Samtype@QQ.com" panose="02000000000000000000" pitchFamily="2" charset="-122"/>
                <a:ea typeface="张海山锐谐体2.0-授权联系：Samtype@QQ.com" panose="02000000000000000000" pitchFamily="2" charset="-122"/>
              </a:rPr>
              <a:t>排序</a:t>
            </a:r>
            <a:endParaRPr lang="zh-HK" altLang="en-US" sz="2400" dirty="0">
              <a:solidFill>
                <a:srgbClr val="27A98C"/>
              </a:solidFill>
              <a:latin typeface="张海山锐谐体2.0-授权联系：Samtype@QQ.com" panose="02000000000000000000" pitchFamily="2" charset="-122"/>
              <a:ea typeface="张海山锐谐体2.0-授权联系：Samtype@QQ.com" panose="02000000000000000000" pitchFamily="2" charset="-122"/>
            </a:endParaRPr>
          </a:p>
        </p:txBody>
      </p:sp>
      <p:sp>
        <p:nvSpPr>
          <p:cNvPr id="69" name="文本框 68"/>
          <p:cNvSpPr txBox="1"/>
          <p:nvPr/>
        </p:nvSpPr>
        <p:spPr>
          <a:xfrm>
            <a:off x="9143243" y="3456260"/>
            <a:ext cx="1480457" cy="461665"/>
          </a:xfrm>
          <a:prstGeom prst="rect">
            <a:avLst/>
          </a:prstGeom>
          <a:noFill/>
        </p:spPr>
        <p:txBody>
          <a:bodyPr wrap="square" rtlCol="0">
            <a:spAutoFit/>
          </a:bodyPr>
          <a:lstStyle/>
          <a:p>
            <a:pPr algn="ctr"/>
            <a:r>
              <a:rPr lang="zh-CN" altLang="en-US" sz="2400" dirty="0" smtClean="0">
                <a:solidFill>
                  <a:srgbClr val="27A98C"/>
                </a:solidFill>
                <a:latin typeface="张海山锐谐体2.0-授权联系：Samtype@QQ.com" panose="02000000000000000000" pitchFamily="2" charset="-122"/>
                <a:ea typeface="张海山锐谐体2.0-授权联系：Samtype@QQ.com" panose="02000000000000000000" pitchFamily="2" charset="-122"/>
              </a:rPr>
              <a:t>查找</a:t>
            </a:r>
            <a:endParaRPr lang="zh-HK" altLang="en-US" sz="2400" dirty="0">
              <a:solidFill>
                <a:srgbClr val="27A98C"/>
              </a:solidFill>
              <a:latin typeface="张海山锐谐体2.0-授权联系：Samtype@QQ.com" panose="02000000000000000000" pitchFamily="2" charset="-122"/>
              <a:ea typeface="张海山锐谐体2.0-授权联系：Samtype@QQ.com" panose="02000000000000000000" pitchFamily="2" charset="-122"/>
            </a:endParaRPr>
          </a:p>
        </p:txBody>
      </p:sp>
      <p:sp>
        <p:nvSpPr>
          <p:cNvPr id="70" name="文本框 69"/>
          <p:cNvSpPr txBox="1"/>
          <p:nvPr/>
        </p:nvSpPr>
        <p:spPr>
          <a:xfrm>
            <a:off x="8956652" y="3928018"/>
            <a:ext cx="1853638" cy="1323439"/>
          </a:xfrm>
          <a:prstGeom prst="rect">
            <a:avLst/>
          </a:prstGeom>
          <a:noFill/>
        </p:spPr>
        <p:txBody>
          <a:bodyPr wrap="square" rtlCol="0">
            <a:spAutoFit/>
          </a:bodyPr>
          <a:lstStyle/>
          <a:p>
            <a:pPr algn="ctr"/>
            <a:r>
              <a:rPr lang="zh-CN" altLang="en-US" sz="2000" dirty="0" smtClean="0">
                <a:solidFill>
                  <a:srgbClr val="5A514A"/>
                </a:solidFill>
                <a:latin typeface="张海山锐谐体2.0-授权联系：Samtype@QQ.com" panose="02000000000000000000" pitchFamily="2" charset="-122"/>
                <a:ea typeface="张海山锐谐体2.0-授权联系：Samtype@QQ.com" panose="02000000000000000000" pitchFamily="2" charset="-122"/>
              </a:rPr>
              <a:t>二分查找</a:t>
            </a:r>
            <a:endParaRPr lang="en-US" altLang="zh-CN" sz="2000" dirty="0" smtClean="0">
              <a:solidFill>
                <a:srgbClr val="5A514A"/>
              </a:solidFill>
              <a:latin typeface="张海山锐谐体2.0-授权联系：Samtype@QQ.com" panose="02000000000000000000" pitchFamily="2" charset="-122"/>
              <a:ea typeface="张海山锐谐体2.0-授权联系：Samtype@QQ.com" panose="02000000000000000000" pitchFamily="2" charset="-122"/>
            </a:endParaRPr>
          </a:p>
          <a:p>
            <a:pPr algn="ctr"/>
            <a:r>
              <a:rPr lang="zh-CN" altLang="en-US" sz="2000" dirty="0">
                <a:solidFill>
                  <a:srgbClr val="5A514A"/>
                </a:solidFill>
                <a:latin typeface="张海山锐谐体2.0-授权联系：Samtype@QQ.com" panose="02000000000000000000" pitchFamily="2" charset="-122"/>
                <a:ea typeface="张海山锐谐体2.0-授权联系：Samtype@QQ.com" panose="02000000000000000000" pitchFamily="2" charset="-122"/>
              </a:rPr>
              <a:t>二叉查找</a:t>
            </a:r>
            <a:r>
              <a:rPr lang="zh-CN" altLang="en-US" sz="2000" dirty="0" smtClean="0">
                <a:solidFill>
                  <a:srgbClr val="5A514A"/>
                </a:solidFill>
                <a:latin typeface="张海山锐谐体2.0-授权联系：Samtype@QQ.com" panose="02000000000000000000" pitchFamily="2" charset="-122"/>
                <a:ea typeface="张海山锐谐体2.0-授权联系：Samtype@QQ.com" panose="02000000000000000000" pitchFamily="2" charset="-122"/>
              </a:rPr>
              <a:t>树</a:t>
            </a:r>
            <a:endParaRPr lang="en-US" altLang="zh-CN" sz="2000" dirty="0" smtClean="0">
              <a:solidFill>
                <a:srgbClr val="5A514A"/>
              </a:solidFill>
              <a:latin typeface="张海山锐谐体2.0-授权联系：Samtype@QQ.com" panose="02000000000000000000" pitchFamily="2" charset="-122"/>
              <a:ea typeface="张海山锐谐体2.0-授权联系：Samtype@QQ.com" panose="02000000000000000000" pitchFamily="2" charset="-122"/>
            </a:endParaRPr>
          </a:p>
          <a:p>
            <a:pPr algn="ctr"/>
            <a:r>
              <a:rPr lang="en-US" altLang="zh-CN" sz="2000" dirty="0" smtClean="0">
                <a:solidFill>
                  <a:srgbClr val="5A514A"/>
                </a:solidFill>
                <a:latin typeface="张海山锐谐体2.0-授权联系：Samtype@QQ.com" panose="02000000000000000000" pitchFamily="2" charset="-122"/>
                <a:ea typeface="张海山锐谐体2.0-授权联系：Samtype@QQ.com" panose="02000000000000000000" pitchFamily="2" charset="-122"/>
              </a:rPr>
              <a:t>2-3</a:t>
            </a:r>
            <a:r>
              <a:rPr lang="zh-CN" altLang="en-US" sz="2000" dirty="0" smtClean="0">
                <a:solidFill>
                  <a:srgbClr val="5A514A"/>
                </a:solidFill>
                <a:latin typeface="张海山锐谐体2.0-授权联系：Samtype@QQ.com" panose="02000000000000000000" pitchFamily="2" charset="-122"/>
                <a:ea typeface="张海山锐谐体2.0-授权联系：Samtype@QQ.com" panose="02000000000000000000" pitchFamily="2" charset="-122"/>
              </a:rPr>
              <a:t>树与红黑树</a:t>
            </a:r>
            <a:endParaRPr lang="en-US" altLang="zh-CN" sz="2000" dirty="0" smtClean="0">
              <a:solidFill>
                <a:srgbClr val="5A514A"/>
              </a:solidFill>
              <a:latin typeface="张海山锐谐体2.0-授权联系：Samtype@QQ.com" panose="02000000000000000000" pitchFamily="2" charset="-122"/>
              <a:ea typeface="张海山锐谐体2.0-授权联系：Samtype@QQ.com" panose="02000000000000000000" pitchFamily="2" charset="-122"/>
            </a:endParaRPr>
          </a:p>
          <a:p>
            <a:pPr algn="ctr"/>
            <a:r>
              <a:rPr lang="zh-CN" altLang="en-US" sz="2000" dirty="0" smtClean="0">
                <a:solidFill>
                  <a:srgbClr val="5A514A"/>
                </a:solidFill>
                <a:latin typeface="张海山锐谐体2.0-授权联系：Samtype@QQ.com" panose="02000000000000000000" pitchFamily="2" charset="-122"/>
                <a:ea typeface="张海山锐谐体2.0-授权联系：Samtype@QQ.com" panose="02000000000000000000" pitchFamily="2" charset="-122"/>
              </a:rPr>
              <a:t>及简单优化</a:t>
            </a:r>
            <a:endParaRPr lang="en-US" altLang="zh-CN" sz="2000" dirty="0" smtClean="0">
              <a:solidFill>
                <a:srgbClr val="5A514A"/>
              </a:solidFill>
              <a:latin typeface="张海山锐谐体2.0-授权联系：Samtype@QQ.com" panose="02000000000000000000" pitchFamily="2" charset="-122"/>
              <a:ea typeface="张海山锐谐体2.0-授权联系：Samtype@QQ.com" panose="02000000000000000000" pitchFamily="2" charset="-122"/>
            </a:endParaRPr>
          </a:p>
        </p:txBody>
      </p:sp>
      <p:sp>
        <p:nvSpPr>
          <p:cNvPr id="29" name="圆角矩形 28"/>
          <p:cNvSpPr/>
          <p:nvPr/>
        </p:nvSpPr>
        <p:spPr>
          <a:xfrm>
            <a:off x="8832930" y="1595448"/>
            <a:ext cx="2176339" cy="2003535"/>
          </a:xfrm>
          <a:prstGeom prst="roundRect">
            <a:avLst>
              <a:gd name="adj" fmla="val 9350"/>
            </a:avLst>
          </a:pr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0" name="任意多边形 29"/>
          <p:cNvSpPr/>
          <p:nvPr/>
        </p:nvSpPr>
        <p:spPr>
          <a:xfrm>
            <a:off x="8687641" y="2807387"/>
            <a:ext cx="2466914" cy="3358583"/>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1" name="椭圆 30"/>
          <p:cNvSpPr/>
          <p:nvPr/>
        </p:nvSpPr>
        <p:spPr>
          <a:xfrm>
            <a:off x="9521049" y="2407338"/>
            <a:ext cx="800100" cy="800100"/>
          </a:xfrm>
          <a:prstGeom prst="ellipse">
            <a:avLst/>
          </a:pr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2" name="文本框 31"/>
          <p:cNvSpPr txBox="1"/>
          <p:nvPr/>
        </p:nvSpPr>
        <p:spPr>
          <a:xfrm>
            <a:off x="9318655" y="1840773"/>
            <a:ext cx="1168367" cy="830997"/>
          </a:xfrm>
          <a:prstGeom prst="rect">
            <a:avLst/>
          </a:prstGeom>
          <a:noFill/>
        </p:spPr>
        <p:txBody>
          <a:bodyPr wrap="square" rtlCol="0">
            <a:spAutoFit/>
          </a:bodyPr>
          <a:lstStyle/>
          <a:p>
            <a:pPr algn="ctr"/>
            <a:r>
              <a:rPr lang="en-US" altLang="zh-HK" sz="4800" dirty="0" smtClean="0">
                <a:solidFill>
                  <a:schemeClr val="bg1"/>
                </a:solidFill>
                <a:latin typeface="张海山锐谐体2.0-授权联系：Samtype@QQ.com" panose="02000000000000000000" pitchFamily="2" charset="-122"/>
                <a:ea typeface="张海山锐谐体2.0-授权联系：Samtype@QQ.com" panose="02000000000000000000" pitchFamily="2" charset="-122"/>
              </a:rPr>
              <a:t>03</a:t>
            </a:r>
            <a:endParaRPr lang="zh-HK" altLang="en-US" sz="4800" dirty="0">
              <a:solidFill>
                <a:schemeClr val="bg1"/>
              </a:solidFill>
              <a:latin typeface="张海山锐谐体2.0-授权联系：Samtype@QQ.com" panose="02000000000000000000" pitchFamily="2" charset="-122"/>
              <a:ea typeface="张海山锐谐体2.0-授权联系：Samtype@QQ.com" panose="02000000000000000000" pitchFamily="2" charset="-122"/>
            </a:endParaRPr>
          </a:p>
        </p:txBody>
      </p:sp>
      <p:sp>
        <p:nvSpPr>
          <p:cNvPr id="33" name="文本框 32"/>
          <p:cNvSpPr txBox="1"/>
          <p:nvPr/>
        </p:nvSpPr>
        <p:spPr>
          <a:xfrm>
            <a:off x="9180870" y="3456260"/>
            <a:ext cx="1480457" cy="461665"/>
          </a:xfrm>
          <a:prstGeom prst="rect">
            <a:avLst/>
          </a:prstGeom>
          <a:noFill/>
        </p:spPr>
        <p:txBody>
          <a:bodyPr wrap="square" rtlCol="0">
            <a:spAutoFit/>
          </a:bodyPr>
          <a:lstStyle/>
          <a:p>
            <a:pPr algn="ctr"/>
            <a:r>
              <a:rPr lang="zh-CN" altLang="en-US" sz="2400" dirty="0" smtClean="0">
                <a:solidFill>
                  <a:srgbClr val="27A98C"/>
                </a:solidFill>
                <a:latin typeface="张海山锐谐体2.0-授权联系：Samtype@QQ.com" panose="02000000000000000000" pitchFamily="2" charset="-122"/>
                <a:ea typeface="张海山锐谐体2.0-授权联系：Samtype@QQ.com" panose="02000000000000000000" pitchFamily="2" charset="-122"/>
              </a:rPr>
              <a:t>查找</a:t>
            </a:r>
            <a:endParaRPr lang="zh-HK" altLang="en-US" sz="2400" dirty="0">
              <a:solidFill>
                <a:srgbClr val="27A98C"/>
              </a:solidFill>
              <a:latin typeface="张海山锐谐体2.0-授权联系：Samtype@QQ.com" panose="02000000000000000000" pitchFamily="2" charset="-122"/>
              <a:ea typeface="张海山锐谐体2.0-授权联系：Samtype@QQ.com" panose="02000000000000000000" pitchFamily="2" charset="-122"/>
            </a:endParaRPr>
          </a:p>
        </p:txBody>
      </p:sp>
      <p:sp>
        <p:nvSpPr>
          <p:cNvPr id="35" name="文本框 34"/>
          <p:cNvSpPr txBox="1"/>
          <p:nvPr/>
        </p:nvSpPr>
        <p:spPr>
          <a:xfrm>
            <a:off x="4716186" y="3928018"/>
            <a:ext cx="2722002" cy="1015663"/>
          </a:xfrm>
          <a:prstGeom prst="rect">
            <a:avLst/>
          </a:prstGeom>
          <a:noFill/>
        </p:spPr>
        <p:txBody>
          <a:bodyPr wrap="square" rtlCol="0">
            <a:spAutoFit/>
          </a:bodyPr>
          <a:lstStyle/>
          <a:p>
            <a:pPr algn="ctr"/>
            <a:r>
              <a:rPr lang="zh-CN" altLang="en-US" sz="2000" dirty="0" smtClean="0">
                <a:solidFill>
                  <a:srgbClr val="5A514A"/>
                </a:solidFill>
                <a:latin typeface="张海山锐谐体2.0-授权联系：Samtype@QQ.com" panose="02000000000000000000" pitchFamily="2" charset="-122"/>
                <a:ea typeface="张海山锐谐体2.0-授权联系：Samtype@QQ.com" panose="02000000000000000000" pitchFamily="2" charset="-122"/>
              </a:rPr>
              <a:t>选择，插入，希尔</a:t>
            </a:r>
            <a:endParaRPr lang="en-US" altLang="zh-CN" sz="2000" dirty="0" smtClean="0">
              <a:solidFill>
                <a:srgbClr val="5A514A"/>
              </a:solidFill>
              <a:latin typeface="张海山锐谐体2.0-授权联系：Samtype@QQ.com" panose="02000000000000000000" pitchFamily="2" charset="-122"/>
              <a:ea typeface="张海山锐谐体2.0-授权联系：Samtype@QQ.com" panose="02000000000000000000" pitchFamily="2" charset="-122"/>
            </a:endParaRPr>
          </a:p>
          <a:p>
            <a:pPr algn="ctr"/>
            <a:r>
              <a:rPr lang="zh-CN" altLang="en-US" sz="2000" dirty="0" smtClean="0">
                <a:solidFill>
                  <a:srgbClr val="5A514A"/>
                </a:solidFill>
                <a:latin typeface="张海山锐谐体2.0-授权联系：Samtype@QQ.com" panose="02000000000000000000" pitchFamily="2" charset="-122"/>
                <a:ea typeface="张海山锐谐体2.0-授权联系：Samtype@QQ.com" panose="02000000000000000000" pitchFamily="2" charset="-122"/>
              </a:rPr>
              <a:t>归并，快排，堆排</a:t>
            </a:r>
            <a:endParaRPr lang="en-US" altLang="zh-CN" sz="2000" dirty="0" smtClean="0">
              <a:solidFill>
                <a:srgbClr val="5A514A"/>
              </a:solidFill>
              <a:latin typeface="张海山锐谐体2.0-授权联系：Samtype@QQ.com" panose="02000000000000000000" pitchFamily="2" charset="-122"/>
              <a:ea typeface="张海山锐谐体2.0-授权联系：Samtype@QQ.com" panose="02000000000000000000" pitchFamily="2" charset="-122"/>
            </a:endParaRPr>
          </a:p>
          <a:p>
            <a:pPr algn="ctr"/>
            <a:r>
              <a:rPr lang="zh-CN" altLang="en-US" sz="2000" dirty="0" smtClean="0">
                <a:solidFill>
                  <a:srgbClr val="5A514A"/>
                </a:solidFill>
                <a:latin typeface="张海山锐谐体2.0-授权联系：Samtype@QQ.com" panose="02000000000000000000" pitchFamily="2" charset="-122"/>
                <a:ea typeface="张海山锐谐体2.0-授权联系：Samtype@QQ.com" panose="02000000000000000000" pitchFamily="2" charset="-122"/>
              </a:rPr>
              <a:t>及简单优化</a:t>
            </a:r>
            <a:endParaRPr lang="en-US" altLang="zh-CN" sz="2000" dirty="0" smtClean="0">
              <a:solidFill>
                <a:srgbClr val="5A514A"/>
              </a:solidFill>
              <a:latin typeface="张海山锐谐体2.0-授权联系：Samtype@QQ.com" panose="02000000000000000000" pitchFamily="2" charset="-122"/>
              <a:ea typeface="张海山锐谐体2.0-授权联系：Samtype@QQ.com" panose="02000000000000000000" pitchFamily="2" charset="-122"/>
            </a:endParaRPr>
          </a:p>
        </p:txBody>
      </p:sp>
      <p:sp>
        <p:nvSpPr>
          <p:cNvPr id="36" name="文本框 35"/>
          <p:cNvSpPr txBox="1"/>
          <p:nvPr/>
        </p:nvSpPr>
        <p:spPr>
          <a:xfrm>
            <a:off x="8529552" y="3978846"/>
            <a:ext cx="2722002" cy="1323439"/>
          </a:xfrm>
          <a:prstGeom prst="rect">
            <a:avLst/>
          </a:prstGeom>
          <a:noFill/>
        </p:spPr>
        <p:txBody>
          <a:bodyPr wrap="square" rtlCol="0">
            <a:spAutoFit/>
          </a:bodyPr>
          <a:lstStyle/>
          <a:p>
            <a:pPr algn="ctr"/>
            <a:r>
              <a:rPr lang="zh-CN" altLang="en-US" sz="2000" dirty="0" smtClean="0">
                <a:solidFill>
                  <a:srgbClr val="5A514A"/>
                </a:solidFill>
                <a:latin typeface="张海山锐谐体2.0-授权联系：Samtype@QQ.com" panose="02000000000000000000" pitchFamily="2" charset="-122"/>
                <a:ea typeface="张海山锐谐体2.0-授权联系：Samtype@QQ.com" panose="02000000000000000000" pitchFamily="2" charset="-122"/>
              </a:rPr>
              <a:t>二叉查找树</a:t>
            </a:r>
            <a:endParaRPr lang="en-US" altLang="zh-CN" sz="2000" dirty="0" smtClean="0">
              <a:solidFill>
                <a:srgbClr val="5A514A"/>
              </a:solidFill>
              <a:latin typeface="张海山锐谐体2.0-授权联系：Samtype@QQ.com" panose="02000000000000000000" pitchFamily="2" charset="-122"/>
              <a:ea typeface="张海山锐谐体2.0-授权联系：Samtype@QQ.com" panose="02000000000000000000" pitchFamily="2" charset="-122"/>
            </a:endParaRPr>
          </a:p>
          <a:p>
            <a:pPr algn="ctr"/>
            <a:r>
              <a:rPr lang="en-US" altLang="zh-CN" sz="2000" dirty="0" smtClean="0">
                <a:solidFill>
                  <a:srgbClr val="5A514A"/>
                </a:solidFill>
                <a:latin typeface="张海山锐谐体2.0-授权联系：Samtype@QQ.com" panose="02000000000000000000" pitchFamily="2" charset="-122"/>
                <a:ea typeface="张海山锐谐体2.0-授权联系：Samtype@QQ.com" panose="02000000000000000000" pitchFamily="2" charset="-122"/>
              </a:rPr>
              <a:t>2-3</a:t>
            </a:r>
            <a:r>
              <a:rPr lang="zh-CN" altLang="en-US" sz="2000" dirty="0" smtClean="0">
                <a:solidFill>
                  <a:srgbClr val="5A514A"/>
                </a:solidFill>
                <a:latin typeface="张海山锐谐体2.0-授权联系：Samtype@QQ.com" panose="02000000000000000000" pitchFamily="2" charset="-122"/>
                <a:ea typeface="张海山锐谐体2.0-授权联系：Samtype@QQ.com" panose="02000000000000000000" pitchFamily="2" charset="-122"/>
              </a:rPr>
              <a:t>树，红黑</a:t>
            </a:r>
            <a:r>
              <a:rPr lang="zh-CN" altLang="en-US" sz="2000" dirty="0" smtClean="0">
                <a:solidFill>
                  <a:srgbClr val="5A514A"/>
                </a:solidFill>
                <a:latin typeface="张海山锐谐体2.0-授权联系：Samtype@QQ.com" panose="02000000000000000000" pitchFamily="2" charset="-122"/>
                <a:ea typeface="张海山锐谐体2.0-授权联系：Samtype@QQ.com" panose="02000000000000000000" pitchFamily="2" charset="-122"/>
              </a:rPr>
              <a:t>树</a:t>
            </a:r>
            <a:endParaRPr lang="en-US" altLang="zh-CN" sz="2000" dirty="0" smtClean="0">
              <a:solidFill>
                <a:srgbClr val="5A514A"/>
              </a:solidFill>
              <a:latin typeface="张海山锐谐体2.0-授权联系：Samtype@QQ.com" panose="02000000000000000000" pitchFamily="2" charset="-122"/>
              <a:ea typeface="张海山锐谐体2.0-授权联系：Samtype@QQ.com" panose="02000000000000000000" pitchFamily="2" charset="-122"/>
            </a:endParaRPr>
          </a:p>
          <a:p>
            <a:pPr algn="ctr"/>
            <a:r>
              <a:rPr lang="en-US" altLang="zh-CN" sz="2000" dirty="0" smtClean="0">
                <a:solidFill>
                  <a:srgbClr val="5A514A"/>
                </a:solidFill>
                <a:latin typeface="张海山锐谐体2.0-授权联系：Samtype@QQ.com" panose="02000000000000000000" pitchFamily="2" charset="-122"/>
                <a:ea typeface="张海山锐谐体2.0-授权联系：Samtype@QQ.com" panose="02000000000000000000" pitchFamily="2" charset="-122"/>
              </a:rPr>
              <a:t>B-tree</a:t>
            </a:r>
            <a:endParaRPr lang="en-US" altLang="zh-CN" sz="2000" dirty="0" smtClean="0">
              <a:solidFill>
                <a:srgbClr val="5A514A"/>
              </a:solidFill>
              <a:latin typeface="张海山锐谐体2.0-授权联系：Samtype@QQ.com" panose="02000000000000000000" pitchFamily="2" charset="-122"/>
              <a:ea typeface="张海山锐谐体2.0-授权联系：Samtype@QQ.com" panose="02000000000000000000" pitchFamily="2" charset="-122"/>
            </a:endParaRPr>
          </a:p>
          <a:p>
            <a:pPr algn="ctr"/>
            <a:r>
              <a:rPr lang="zh-CN" altLang="en-US" sz="2000" dirty="0">
                <a:solidFill>
                  <a:srgbClr val="5A514A"/>
                </a:solidFill>
                <a:latin typeface="张海山锐谐体2.0-授权联系：Samtype@QQ.com" panose="02000000000000000000" pitchFamily="2" charset="-122"/>
                <a:ea typeface="张海山锐谐体2.0-授权联系：Samtype@QQ.com" panose="02000000000000000000" pitchFamily="2" charset="-122"/>
              </a:rPr>
              <a:t>简单优化</a:t>
            </a:r>
            <a:endParaRPr lang="en-US" altLang="zh-CN" sz="2000" dirty="0" smtClean="0">
              <a:solidFill>
                <a:srgbClr val="5A514A"/>
              </a:solidFill>
              <a:latin typeface="张海山锐谐体2.0-授权联系：Samtype@QQ.com" panose="02000000000000000000" pitchFamily="2" charset="-122"/>
              <a:ea typeface="张海山锐谐体2.0-授权联系：Samtype@QQ.com" panose="02000000000000000000" pitchFamily="2" charset="-122"/>
            </a:endParaRPr>
          </a:p>
        </p:txBody>
      </p:sp>
    </p:spTree>
    <p:extLst>
      <p:ext uri="{BB962C8B-B14F-4D97-AF65-F5344CB8AC3E}">
        <p14:creationId xmlns:p14="http://schemas.microsoft.com/office/powerpoint/2010/main" val="578771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 fmla="*/ 0 w 2392680"/>
              <a:gd name="connsiteY0" fmla="*/ 0 h 655320"/>
              <a:gd name="connsiteX1" fmla="*/ 2392680 w 2392680"/>
              <a:gd name="connsiteY1" fmla="*/ 0 h 655320"/>
              <a:gd name="connsiteX2" fmla="*/ 2237697 w 2392680"/>
              <a:gd name="connsiteY2" fmla="*/ 655320 h 655320"/>
              <a:gd name="connsiteX3" fmla="*/ 0 w 2392680"/>
              <a:gd name="connsiteY3" fmla="*/ 655320 h 655320"/>
              <a:gd name="connsiteX4" fmla="*/ 0 w 2392680"/>
              <a:gd name="connsiteY4" fmla="*/ 0 h 655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2680" h="655320">
                <a:moveTo>
                  <a:pt x="0" y="0"/>
                </a:moveTo>
                <a:lnTo>
                  <a:pt x="2392680" y="0"/>
                </a:lnTo>
                <a:lnTo>
                  <a:pt x="2237697" y="655320"/>
                </a:lnTo>
                <a:lnTo>
                  <a:pt x="0" y="655320"/>
                </a:lnTo>
                <a:lnTo>
                  <a:pt x="0" y="0"/>
                </a:lnTo>
                <a:close/>
              </a:path>
            </a:pathLst>
          </a:custGeom>
          <a:solidFill>
            <a:srgbClr val="27A98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0" y="198120"/>
            <a:ext cx="2392680" cy="716280"/>
          </a:xfrm>
          <a:custGeom>
            <a:avLst/>
            <a:gdLst>
              <a:gd name="connsiteX0" fmla="*/ 0 w 2392680"/>
              <a:gd name="connsiteY0" fmla="*/ 0 h 716280"/>
              <a:gd name="connsiteX1" fmla="*/ 2392680 w 2392680"/>
              <a:gd name="connsiteY1" fmla="*/ 0 h 716280"/>
              <a:gd name="connsiteX2" fmla="*/ 2392680 w 2392680"/>
              <a:gd name="connsiteY2" fmla="*/ 716280 h 716280"/>
              <a:gd name="connsiteX3" fmla="*/ 0 w 2392680"/>
              <a:gd name="connsiteY3" fmla="*/ 716280 h 716280"/>
              <a:gd name="connsiteX4" fmla="*/ 0 w 2392680"/>
              <a:gd name="connsiteY4" fmla="*/ 0 h 716280"/>
              <a:gd name="connsiteX0" fmla="*/ 0 w 2392680"/>
              <a:gd name="connsiteY0" fmla="*/ 0 h 716280"/>
              <a:gd name="connsiteX1" fmla="*/ 2392680 w 2392680"/>
              <a:gd name="connsiteY1" fmla="*/ 0 h 716280"/>
              <a:gd name="connsiteX2" fmla="*/ 1996440 w 2392680"/>
              <a:gd name="connsiteY2" fmla="*/ 716280 h 716280"/>
              <a:gd name="connsiteX3" fmla="*/ 0 w 2392680"/>
              <a:gd name="connsiteY3" fmla="*/ 716280 h 716280"/>
              <a:gd name="connsiteX4" fmla="*/ 0 w 2392680"/>
              <a:gd name="connsiteY4" fmla="*/ 0 h 716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2680" h="716280">
                <a:moveTo>
                  <a:pt x="0" y="0"/>
                </a:moveTo>
                <a:lnTo>
                  <a:pt x="2392680" y="0"/>
                </a:lnTo>
                <a:lnTo>
                  <a:pt x="1996440" y="716280"/>
                </a:lnTo>
                <a:lnTo>
                  <a:pt x="0" y="716280"/>
                </a:lnTo>
                <a:lnTo>
                  <a:pt x="0" y="0"/>
                </a:lnTo>
                <a:close/>
              </a:path>
            </a:pathLst>
          </a:cu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文本框 3"/>
          <p:cNvSpPr txBox="1"/>
          <p:nvPr/>
        </p:nvSpPr>
        <p:spPr>
          <a:xfrm>
            <a:off x="-15240" y="294650"/>
            <a:ext cx="2072640" cy="523220"/>
          </a:xfrm>
          <a:prstGeom prst="rect">
            <a:avLst/>
          </a:prstGeom>
          <a:noFill/>
        </p:spPr>
        <p:txBody>
          <a:bodyPr wrap="square" rtlCol="0">
            <a:spAutoFit/>
          </a:bodyPr>
          <a:lstStyle/>
          <a:p>
            <a:pPr algn="ctr"/>
            <a:r>
              <a:rPr lang="zh-CN" altLang="en-US" sz="2800" dirty="0" smtClean="0">
                <a:solidFill>
                  <a:schemeClr val="bg1"/>
                </a:solidFill>
                <a:latin typeface="张海山锐谐体2.0-授权联系：Samtype@QQ.com" panose="02000000000000000000" pitchFamily="2" charset="-122"/>
                <a:ea typeface="张海山锐谐体2.0-授权联系：Samtype@QQ.com" panose="02000000000000000000" pitchFamily="2" charset="-122"/>
              </a:rPr>
              <a:t>算法</a:t>
            </a:r>
            <a:endParaRPr lang="zh-HK"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437" y="1285068"/>
            <a:ext cx="3766491" cy="3766491"/>
          </a:xfrm>
          <a:prstGeom prst="rect">
            <a:avLst/>
          </a:prstGeom>
        </p:spPr>
      </p:pic>
      <p:pic>
        <p:nvPicPr>
          <p:cNvPr id="9" name="图片 8"/>
          <p:cNvPicPr>
            <a:picLocks noChangeAspect="1"/>
          </p:cNvPicPr>
          <p:nvPr/>
        </p:nvPicPr>
        <p:blipFill>
          <a:blip r:embed="rId3"/>
          <a:stretch>
            <a:fillRect/>
          </a:stretch>
        </p:blipFill>
        <p:spPr>
          <a:xfrm>
            <a:off x="4752975" y="2581356"/>
            <a:ext cx="7439025" cy="3648075"/>
          </a:xfrm>
          <a:prstGeom prst="rect">
            <a:avLst/>
          </a:prstGeom>
        </p:spPr>
      </p:pic>
      <p:sp>
        <p:nvSpPr>
          <p:cNvPr id="22" name="文本框 21"/>
          <p:cNvSpPr txBox="1"/>
          <p:nvPr/>
        </p:nvSpPr>
        <p:spPr>
          <a:xfrm>
            <a:off x="4007445" y="340816"/>
            <a:ext cx="4312921" cy="523220"/>
          </a:xfrm>
          <a:prstGeom prst="rect">
            <a:avLst/>
          </a:prstGeom>
          <a:noFill/>
        </p:spPr>
        <p:txBody>
          <a:bodyPr wrap="square" rtlCol="0">
            <a:spAutoFit/>
          </a:bodyPr>
          <a:lstStyle/>
          <a:p>
            <a:pPr algn="ctr"/>
            <a:r>
              <a:rPr lang="en-US" altLang="zh-CN" sz="2800" dirty="0" smtClean="0">
                <a:ea typeface="张海山锐谐体2.0-授权联系：Samtype@QQ.com" panose="02000000000000000000"/>
              </a:rPr>
              <a:t>union-find</a:t>
            </a:r>
            <a:endParaRPr lang="zh-CN" altLang="en-US" sz="2800" dirty="0" smtClean="0">
              <a:ea typeface="张海山锐谐体2.0-授权联系：Samtype@QQ.com" panose="02000000000000000000"/>
            </a:endParaRPr>
          </a:p>
        </p:txBody>
      </p:sp>
    </p:spTree>
    <p:extLst>
      <p:ext uri="{BB962C8B-B14F-4D97-AF65-F5344CB8AC3E}">
        <p14:creationId xmlns:p14="http://schemas.microsoft.com/office/powerpoint/2010/main" val="416247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931887" y="1699435"/>
            <a:ext cx="6328227" cy="3459130"/>
            <a:chOff x="2931887" y="1699435"/>
            <a:chExt cx="6328227" cy="3459130"/>
          </a:xfrm>
        </p:grpSpPr>
        <p:grpSp>
          <p:nvGrpSpPr>
            <p:cNvPr id="4" name="组合 3"/>
            <p:cNvGrpSpPr/>
            <p:nvPr/>
          </p:nvGrpSpPr>
          <p:grpSpPr>
            <a:xfrm>
              <a:off x="2931887" y="1699435"/>
              <a:ext cx="6328227" cy="3459130"/>
              <a:chOff x="3599544" y="2333398"/>
              <a:chExt cx="3823607" cy="2090057"/>
            </a:xfrm>
          </p:grpSpPr>
          <p:sp>
            <p:nvSpPr>
              <p:cNvPr id="5" name="矩形 5"/>
              <p:cNvSpPr/>
              <p:nvPr/>
            </p:nvSpPr>
            <p:spPr>
              <a:xfrm>
                <a:off x="3599544" y="2333398"/>
                <a:ext cx="3469822" cy="2090057"/>
              </a:xfrm>
              <a:custGeom>
                <a:avLst/>
                <a:gdLst>
                  <a:gd name="connsiteX0" fmla="*/ 0 w 4877707"/>
                  <a:gd name="connsiteY0" fmla="*/ 0 h 3280228"/>
                  <a:gd name="connsiteX1" fmla="*/ 4877707 w 4877707"/>
                  <a:gd name="connsiteY1" fmla="*/ 0 h 3280228"/>
                  <a:gd name="connsiteX2" fmla="*/ 4877707 w 4877707"/>
                  <a:gd name="connsiteY2" fmla="*/ 3280228 h 3280228"/>
                  <a:gd name="connsiteX3" fmla="*/ 0 w 4877707"/>
                  <a:gd name="connsiteY3" fmla="*/ 3280228 h 3280228"/>
                  <a:gd name="connsiteX4" fmla="*/ 0 w 4877707"/>
                  <a:gd name="connsiteY4" fmla="*/ 0 h 3280228"/>
                  <a:gd name="connsiteX0" fmla="*/ 0 w 4877707"/>
                  <a:gd name="connsiteY0" fmla="*/ 0 h 3367314"/>
                  <a:gd name="connsiteX1" fmla="*/ 4877707 w 4877707"/>
                  <a:gd name="connsiteY1" fmla="*/ 0 h 3367314"/>
                  <a:gd name="connsiteX2" fmla="*/ 2903764 w 4877707"/>
                  <a:gd name="connsiteY2" fmla="*/ 3367314 h 3367314"/>
                  <a:gd name="connsiteX3" fmla="*/ 0 w 4877707"/>
                  <a:gd name="connsiteY3" fmla="*/ 3280228 h 3367314"/>
                  <a:gd name="connsiteX4" fmla="*/ 0 w 4877707"/>
                  <a:gd name="connsiteY4" fmla="*/ 0 h 3367314"/>
                  <a:gd name="connsiteX0" fmla="*/ 0 w 5138965"/>
                  <a:gd name="connsiteY0" fmla="*/ 1277257 h 3367314"/>
                  <a:gd name="connsiteX1" fmla="*/ 5138965 w 5138965"/>
                  <a:gd name="connsiteY1" fmla="*/ 0 h 3367314"/>
                  <a:gd name="connsiteX2" fmla="*/ 3165022 w 5138965"/>
                  <a:gd name="connsiteY2" fmla="*/ 3367314 h 3367314"/>
                  <a:gd name="connsiteX3" fmla="*/ 261258 w 5138965"/>
                  <a:gd name="connsiteY3" fmla="*/ 3280228 h 3367314"/>
                  <a:gd name="connsiteX4" fmla="*/ 0 w 5138965"/>
                  <a:gd name="connsiteY4" fmla="*/ 1277257 h 3367314"/>
                  <a:gd name="connsiteX0" fmla="*/ 0 w 3165022"/>
                  <a:gd name="connsiteY0" fmla="*/ 0 h 2090057"/>
                  <a:gd name="connsiteX1" fmla="*/ 2642508 w 3165022"/>
                  <a:gd name="connsiteY1" fmla="*/ 1407886 h 2090057"/>
                  <a:gd name="connsiteX2" fmla="*/ 3165022 w 3165022"/>
                  <a:gd name="connsiteY2" fmla="*/ 2090057 h 2090057"/>
                  <a:gd name="connsiteX3" fmla="*/ 261258 w 3165022"/>
                  <a:gd name="connsiteY3" fmla="*/ 2002971 h 2090057"/>
                  <a:gd name="connsiteX4" fmla="*/ 0 w 3165022"/>
                  <a:gd name="connsiteY4" fmla="*/ 0 h 2090057"/>
                  <a:gd name="connsiteX0" fmla="*/ 0 w 3469822"/>
                  <a:gd name="connsiteY0" fmla="*/ 0 h 2090057"/>
                  <a:gd name="connsiteX1" fmla="*/ 3469822 w 3469822"/>
                  <a:gd name="connsiteY1" fmla="*/ 493486 h 2090057"/>
                  <a:gd name="connsiteX2" fmla="*/ 3165022 w 3469822"/>
                  <a:gd name="connsiteY2" fmla="*/ 2090057 h 2090057"/>
                  <a:gd name="connsiteX3" fmla="*/ 261258 w 3469822"/>
                  <a:gd name="connsiteY3" fmla="*/ 2002971 h 2090057"/>
                  <a:gd name="connsiteX4" fmla="*/ 0 w 3469822"/>
                  <a:gd name="connsiteY4" fmla="*/ 0 h 2090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822" h="2090057">
                    <a:moveTo>
                      <a:pt x="0" y="0"/>
                    </a:moveTo>
                    <a:lnTo>
                      <a:pt x="3469822" y="493486"/>
                    </a:lnTo>
                    <a:lnTo>
                      <a:pt x="3165022" y="2090057"/>
                    </a:lnTo>
                    <a:lnTo>
                      <a:pt x="261258" y="2002971"/>
                    </a:lnTo>
                    <a:lnTo>
                      <a:pt x="0" y="0"/>
                    </a:lnTo>
                    <a:close/>
                  </a:path>
                </a:pathLst>
              </a:custGeom>
              <a:solidFill>
                <a:srgbClr val="27A98C">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矩形 6"/>
              <p:cNvSpPr/>
              <p:nvPr/>
            </p:nvSpPr>
            <p:spPr>
              <a:xfrm>
                <a:off x="4026807" y="2507570"/>
                <a:ext cx="3396344" cy="1915885"/>
              </a:xfrm>
              <a:custGeom>
                <a:avLst/>
                <a:gdLst>
                  <a:gd name="connsiteX0" fmla="*/ 0 w 1117601"/>
                  <a:gd name="connsiteY0" fmla="*/ 0 h 1422400"/>
                  <a:gd name="connsiteX1" fmla="*/ 1117601 w 1117601"/>
                  <a:gd name="connsiteY1" fmla="*/ 0 h 1422400"/>
                  <a:gd name="connsiteX2" fmla="*/ 1117601 w 1117601"/>
                  <a:gd name="connsiteY2" fmla="*/ 1422400 h 1422400"/>
                  <a:gd name="connsiteX3" fmla="*/ 0 w 1117601"/>
                  <a:gd name="connsiteY3" fmla="*/ 1422400 h 1422400"/>
                  <a:gd name="connsiteX4" fmla="*/ 0 w 1117601"/>
                  <a:gd name="connsiteY4" fmla="*/ 0 h 1422400"/>
                  <a:gd name="connsiteX0" fmla="*/ 1378857 w 2496458"/>
                  <a:gd name="connsiteY0" fmla="*/ 0 h 1422400"/>
                  <a:gd name="connsiteX1" fmla="*/ 2496458 w 2496458"/>
                  <a:gd name="connsiteY1" fmla="*/ 0 h 1422400"/>
                  <a:gd name="connsiteX2" fmla="*/ 2496458 w 2496458"/>
                  <a:gd name="connsiteY2" fmla="*/ 1422400 h 1422400"/>
                  <a:gd name="connsiteX3" fmla="*/ 0 w 2496458"/>
                  <a:gd name="connsiteY3" fmla="*/ 1422400 h 1422400"/>
                  <a:gd name="connsiteX4" fmla="*/ 1378857 w 2496458"/>
                  <a:gd name="connsiteY4" fmla="*/ 0 h 1422400"/>
                  <a:gd name="connsiteX0" fmla="*/ 14515 w 2496458"/>
                  <a:gd name="connsiteY0" fmla="*/ 0 h 1582057"/>
                  <a:gd name="connsiteX1" fmla="*/ 2496458 w 2496458"/>
                  <a:gd name="connsiteY1" fmla="*/ 159657 h 1582057"/>
                  <a:gd name="connsiteX2" fmla="*/ 2496458 w 2496458"/>
                  <a:gd name="connsiteY2" fmla="*/ 1582057 h 1582057"/>
                  <a:gd name="connsiteX3" fmla="*/ 0 w 2496458"/>
                  <a:gd name="connsiteY3" fmla="*/ 1582057 h 1582057"/>
                  <a:gd name="connsiteX4" fmla="*/ 14515 w 2496458"/>
                  <a:gd name="connsiteY4" fmla="*/ 0 h 1582057"/>
                  <a:gd name="connsiteX0" fmla="*/ 14515 w 3396344"/>
                  <a:gd name="connsiteY0" fmla="*/ 0 h 1582057"/>
                  <a:gd name="connsiteX1" fmla="*/ 3396344 w 3396344"/>
                  <a:gd name="connsiteY1" fmla="*/ 14514 h 1582057"/>
                  <a:gd name="connsiteX2" fmla="*/ 2496458 w 3396344"/>
                  <a:gd name="connsiteY2" fmla="*/ 1582057 h 1582057"/>
                  <a:gd name="connsiteX3" fmla="*/ 0 w 3396344"/>
                  <a:gd name="connsiteY3" fmla="*/ 1582057 h 1582057"/>
                  <a:gd name="connsiteX4" fmla="*/ 14515 w 3396344"/>
                  <a:gd name="connsiteY4" fmla="*/ 0 h 1582057"/>
                  <a:gd name="connsiteX0" fmla="*/ 14515 w 3396344"/>
                  <a:gd name="connsiteY0" fmla="*/ 0 h 1915885"/>
                  <a:gd name="connsiteX1" fmla="*/ 3396344 w 3396344"/>
                  <a:gd name="connsiteY1" fmla="*/ 14514 h 1915885"/>
                  <a:gd name="connsiteX2" fmla="*/ 2801258 w 3396344"/>
                  <a:gd name="connsiteY2" fmla="*/ 1915885 h 1915885"/>
                  <a:gd name="connsiteX3" fmla="*/ 0 w 3396344"/>
                  <a:gd name="connsiteY3" fmla="*/ 1582057 h 1915885"/>
                  <a:gd name="connsiteX4" fmla="*/ 14515 w 3396344"/>
                  <a:gd name="connsiteY4" fmla="*/ 0 h 1915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6344" h="1915885">
                    <a:moveTo>
                      <a:pt x="14515" y="0"/>
                    </a:moveTo>
                    <a:lnTo>
                      <a:pt x="3396344" y="14514"/>
                    </a:lnTo>
                    <a:lnTo>
                      <a:pt x="2801258" y="1915885"/>
                    </a:lnTo>
                    <a:lnTo>
                      <a:pt x="0" y="1582057"/>
                    </a:lnTo>
                    <a:lnTo>
                      <a:pt x="14515" y="0"/>
                    </a:lnTo>
                    <a:close/>
                  </a:path>
                </a:pathLst>
              </a:custGeom>
              <a:solidFill>
                <a:srgbClr val="27A98C">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7" name="文本框 6"/>
            <p:cNvSpPr txBox="1"/>
            <p:nvPr/>
          </p:nvSpPr>
          <p:spPr>
            <a:xfrm>
              <a:off x="4140200" y="2915920"/>
              <a:ext cx="3911600" cy="1200329"/>
            </a:xfrm>
            <a:prstGeom prst="rect">
              <a:avLst/>
            </a:prstGeom>
            <a:noFill/>
          </p:spPr>
          <p:txBody>
            <a:bodyPr wrap="square" rtlCol="0">
              <a:spAutoFit/>
            </a:bodyPr>
            <a:lstStyle/>
            <a:p>
              <a:pPr algn="ctr"/>
              <a:r>
                <a:rPr lang="en-US" altLang="zh-CN" sz="7200" dirty="0" smtClean="0">
                  <a:solidFill>
                    <a:schemeClr val="bg1"/>
                  </a:solidFill>
                  <a:latin typeface="张海山锐谐体2.0-授权联系：Samtype@QQ.com" panose="02000000000000000000" pitchFamily="2" charset="-122"/>
                  <a:ea typeface="张海山锐谐体2.0-授权联系：Samtype@QQ.com" panose="02000000000000000000" pitchFamily="2" charset="-122"/>
                </a:rPr>
                <a:t>blog</a:t>
              </a:r>
              <a:endParaRPr lang="zh-HK" altLang="en-US" sz="7200" dirty="0">
                <a:solidFill>
                  <a:schemeClr val="bg1"/>
                </a:solidFill>
                <a:latin typeface="张海山锐谐体2.0-授权联系：Samtype@QQ.com" panose="02000000000000000000" pitchFamily="2" charset="-122"/>
                <a:ea typeface="张海山锐谐体2.0-授权联系：Samtype@QQ.com" panose="02000000000000000000" pitchFamily="2" charset="-122"/>
              </a:endParaRPr>
            </a:p>
          </p:txBody>
        </p:sp>
      </p:grpSp>
      <p:grpSp>
        <p:nvGrpSpPr>
          <p:cNvPr id="10" name="组合 9"/>
          <p:cNvGrpSpPr/>
          <p:nvPr/>
        </p:nvGrpSpPr>
        <p:grpSpPr>
          <a:xfrm>
            <a:off x="10195495" y="-228600"/>
            <a:ext cx="2220342" cy="2249379"/>
            <a:chOff x="10195495" y="-228600"/>
            <a:chExt cx="2220342" cy="2249379"/>
          </a:xfrm>
        </p:grpSpPr>
        <p:sp>
          <p:nvSpPr>
            <p:cNvPr id="11" name="椭圆 10"/>
            <p:cNvSpPr/>
            <p:nvPr/>
          </p:nvSpPr>
          <p:spPr>
            <a:xfrm>
              <a:off x="10478295" y="1835041"/>
              <a:ext cx="185738" cy="18573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2" name="椭圆 11"/>
            <p:cNvSpPr/>
            <p:nvPr/>
          </p:nvSpPr>
          <p:spPr>
            <a:xfrm>
              <a:off x="10807125" y="1450056"/>
              <a:ext cx="457200" cy="457200"/>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椭圆 12"/>
            <p:cNvSpPr/>
            <p:nvPr/>
          </p:nvSpPr>
          <p:spPr>
            <a:xfrm>
              <a:off x="10195495" y="163524"/>
              <a:ext cx="840230" cy="840230"/>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椭圆 13"/>
            <p:cNvSpPr/>
            <p:nvPr/>
          </p:nvSpPr>
          <p:spPr>
            <a:xfrm>
              <a:off x="11072812" y="-228600"/>
              <a:ext cx="1343025" cy="1343025"/>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5" name="椭圆 14"/>
            <p:cNvSpPr/>
            <p:nvPr/>
          </p:nvSpPr>
          <p:spPr>
            <a:xfrm>
              <a:off x="11072812" y="723337"/>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6" name="椭圆 15"/>
            <p:cNvSpPr/>
            <p:nvPr/>
          </p:nvSpPr>
          <p:spPr>
            <a:xfrm>
              <a:off x="11631780" y="55973"/>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17" name="组合 16"/>
          <p:cNvGrpSpPr/>
          <p:nvPr/>
        </p:nvGrpSpPr>
        <p:grpSpPr>
          <a:xfrm flipH="1" flipV="1">
            <a:off x="-332871" y="4909574"/>
            <a:ext cx="2220342" cy="2249379"/>
            <a:chOff x="10195495" y="-228600"/>
            <a:chExt cx="2220342" cy="2249379"/>
          </a:xfrm>
        </p:grpSpPr>
        <p:sp>
          <p:nvSpPr>
            <p:cNvPr id="18" name="椭圆 17"/>
            <p:cNvSpPr/>
            <p:nvPr/>
          </p:nvSpPr>
          <p:spPr>
            <a:xfrm>
              <a:off x="10478295" y="1835041"/>
              <a:ext cx="185738" cy="18573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椭圆 18"/>
            <p:cNvSpPr/>
            <p:nvPr/>
          </p:nvSpPr>
          <p:spPr>
            <a:xfrm>
              <a:off x="10807125" y="1450056"/>
              <a:ext cx="457200" cy="457200"/>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椭圆 19"/>
            <p:cNvSpPr/>
            <p:nvPr/>
          </p:nvSpPr>
          <p:spPr>
            <a:xfrm>
              <a:off x="10195495" y="163524"/>
              <a:ext cx="840230" cy="840230"/>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 name="椭圆 20"/>
            <p:cNvSpPr/>
            <p:nvPr/>
          </p:nvSpPr>
          <p:spPr>
            <a:xfrm>
              <a:off x="11072812" y="-228600"/>
              <a:ext cx="1343025" cy="1343025"/>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2" name="椭圆 21"/>
            <p:cNvSpPr/>
            <p:nvPr/>
          </p:nvSpPr>
          <p:spPr>
            <a:xfrm>
              <a:off x="11072812" y="723337"/>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3" name="椭圆 22"/>
            <p:cNvSpPr/>
            <p:nvPr/>
          </p:nvSpPr>
          <p:spPr>
            <a:xfrm>
              <a:off x="11631780" y="55973"/>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Tree>
    <p:extLst>
      <p:ext uri="{BB962C8B-B14F-4D97-AF65-F5344CB8AC3E}">
        <p14:creationId xmlns:p14="http://schemas.microsoft.com/office/powerpoint/2010/main" val="2340829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908670" y="2248342"/>
            <a:ext cx="2343150" cy="2343150"/>
          </a:xfrm>
          <a:prstGeom prst="ellipse">
            <a:avLst/>
          </a:pr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err="1">
                <a:ea typeface="张海山锐谐体2.0-授权联系：Samtype@QQ.com" panose="02000000000000000000"/>
              </a:rPr>
              <a:t>Github</a:t>
            </a:r>
            <a:r>
              <a:rPr lang="en-US" altLang="zh-CN" sz="3600" dirty="0">
                <a:ea typeface="张海山锐谐体2.0-授权联系：Samtype@QQ.com" panose="02000000000000000000"/>
              </a:rPr>
              <a:t> pages</a:t>
            </a:r>
            <a:endParaRPr lang="zh-HK" altLang="en-US" sz="3600" dirty="0">
              <a:latin typeface="张海山锐谐体2.0-授权联系：Samtype@QQ.com" panose="02000000000000000000" pitchFamily="2" charset="-122"/>
              <a:ea typeface="张海山锐谐体2.0-授权联系：Samtype@QQ.com" panose="02000000000000000000" pitchFamily="2" charset="-122"/>
            </a:endParaRPr>
          </a:p>
        </p:txBody>
      </p:sp>
      <p:cxnSp>
        <p:nvCxnSpPr>
          <p:cNvPr id="27" name="直接连接符 26"/>
          <p:cNvCxnSpPr/>
          <p:nvPr/>
        </p:nvCxnSpPr>
        <p:spPr>
          <a:xfrm flipH="1">
            <a:off x="3251821" y="2010136"/>
            <a:ext cx="836611" cy="1426530"/>
          </a:xfrm>
          <a:prstGeom prst="line">
            <a:avLst/>
          </a:prstGeom>
          <a:ln w="12700">
            <a:solidFill>
              <a:srgbClr val="27A98C"/>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3251820" y="3436666"/>
            <a:ext cx="816967" cy="1393032"/>
          </a:xfrm>
          <a:prstGeom prst="line">
            <a:avLst/>
          </a:prstGeom>
          <a:ln w="12700">
            <a:solidFill>
              <a:srgbClr val="27A98C"/>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3251820" y="3434205"/>
            <a:ext cx="1667866" cy="0"/>
          </a:xfrm>
          <a:prstGeom prst="line">
            <a:avLst/>
          </a:prstGeom>
          <a:ln w="12700">
            <a:solidFill>
              <a:srgbClr val="27A98C"/>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4068787" y="2018216"/>
            <a:ext cx="850899" cy="0"/>
          </a:xfrm>
          <a:prstGeom prst="line">
            <a:avLst/>
          </a:prstGeom>
          <a:ln w="12700">
            <a:solidFill>
              <a:srgbClr val="27A98C"/>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4068787" y="4821323"/>
            <a:ext cx="850899" cy="0"/>
          </a:xfrm>
          <a:prstGeom prst="line">
            <a:avLst/>
          </a:prstGeom>
          <a:ln w="12700">
            <a:solidFill>
              <a:srgbClr val="27A98C"/>
            </a:solidFill>
          </a:ln>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a:off x="4791993" y="1489580"/>
            <a:ext cx="1057274" cy="1057272"/>
          </a:xfrm>
          <a:prstGeom prst="ellipse">
            <a:avLst/>
          </a:pr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4800" dirty="0" smtClean="0">
                <a:latin typeface="张海山锐谐体2.0-授权联系：Samtype@QQ.com" panose="02000000000000000000" pitchFamily="2" charset="-122"/>
                <a:ea typeface="张海山锐谐体2.0-授权联系：Samtype@QQ.com" panose="02000000000000000000" pitchFamily="2" charset="-122"/>
              </a:rPr>
              <a:t>1</a:t>
            </a:r>
            <a:endParaRPr lang="zh-HK" altLang="en-US" sz="4800" dirty="0">
              <a:latin typeface="张海山锐谐体2.0-授权联系：Samtype@QQ.com" panose="02000000000000000000" pitchFamily="2" charset="-122"/>
              <a:ea typeface="张海山锐谐体2.0-授权联系：Samtype@QQ.com" panose="02000000000000000000" pitchFamily="2" charset="-122"/>
            </a:endParaRPr>
          </a:p>
        </p:txBody>
      </p:sp>
      <p:sp>
        <p:nvSpPr>
          <p:cNvPr id="47" name="椭圆 46"/>
          <p:cNvSpPr/>
          <p:nvPr/>
        </p:nvSpPr>
        <p:spPr>
          <a:xfrm>
            <a:off x="4791993" y="2874238"/>
            <a:ext cx="1057274" cy="1057272"/>
          </a:xfrm>
          <a:prstGeom prst="ellipse">
            <a:avLst/>
          </a:pr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4800" dirty="0">
                <a:latin typeface="张海山锐谐体2.0-授权联系：Samtype@QQ.com" panose="02000000000000000000" pitchFamily="2" charset="-122"/>
                <a:ea typeface="张海山锐谐体2.0-授权联系：Samtype@QQ.com" panose="02000000000000000000" pitchFamily="2" charset="-122"/>
              </a:rPr>
              <a:t>2</a:t>
            </a:r>
            <a:endParaRPr lang="zh-HK" altLang="en-US" sz="4800" dirty="0">
              <a:latin typeface="张海山锐谐体2.0-授权联系：Samtype@QQ.com" panose="02000000000000000000" pitchFamily="2" charset="-122"/>
              <a:ea typeface="张海山锐谐体2.0-授权联系：Samtype@QQ.com" panose="02000000000000000000" pitchFamily="2" charset="-122"/>
            </a:endParaRPr>
          </a:p>
        </p:txBody>
      </p:sp>
      <p:sp>
        <p:nvSpPr>
          <p:cNvPr id="48" name="椭圆 47"/>
          <p:cNvSpPr/>
          <p:nvPr/>
        </p:nvSpPr>
        <p:spPr>
          <a:xfrm>
            <a:off x="4791993" y="4258896"/>
            <a:ext cx="1057274" cy="1057272"/>
          </a:xfrm>
          <a:prstGeom prst="ellipse">
            <a:avLst/>
          </a:pr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4800" dirty="0">
                <a:latin typeface="张海山锐谐体2.0-授权联系：Samtype@QQ.com" panose="02000000000000000000" pitchFamily="2" charset="-122"/>
                <a:ea typeface="张海山锐谐体2.0-授权联系：Samtype@QQ.com" panose="02000000000000000000" pitchFamily="2" charset="-122"/>
              </a:rPr>
              <a:t>3</a:t>
            </a:r>
            <a:endParaRPr lang="zh-HK" altLang="en-US" sz="4800" dirty="0">
              <a:latin typeface="张海山锐谐体2.0-授权联系：Samtype@QQ.com" panose="02000000000000000000" pitchFamily="2" charset="-122"/>
              <a:ea typeface="张海山锐谐体2.0-授权联系：Samtype@QQ.com" panose="02000000000000000000" pitchFamily="2" charset="-122"/>
            </a:endParaRPr>
          </a:p>
        </p:txBody>
      </p:sp>
      <p:sp>
        <p:nvSpPr>
          <p:cNvPr id="49" name="椭圆 48"/>
          <p:cNvSpPr/>
          <p:nvPr/>
        </p:nvSpPr>
        <p:spPr>
          <a:xfrm>
            <a:off x="4904609" y="1602197"/>
            <a:ext cx="832044" cy="83204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0" name="椭圆 49"/>
          <p:cNvSpPr/>
          <p:nvPr/>
        </p:nvSpPr>
        <p:spPr>
          <a:xfrm>
            <a:off x="4904609" y="2986854"/>
            <a:ext cx="832044" cy="83204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1" name="椭圆 50"/>
          <p:cNvSpPr/>
          <p:nvPr/>
        </p:nvSpPr>
        <p:spPr>
          <a:xfrm>
            <a:off x="4904609" y="4371512"/>
            <a:ext cx="832044" cy="83204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2" name="文本框 51"/>
          <p:cNvSpPr txBox="1"/>
          <p:nvPr/>
        </p:nvSpPr>
        <p:spPr>
          <a:xfrm>
            <a:off x="6224129" y="1642620"/>
            <a:ext cx="6382703" cy="461665"/>
          </a:xfrm>
          <a:prstGeom prst="rect">
            <a:avLst/>
          </a:prstGeom>
          <a:noFill/>
        </p:spPr>
        <p:txBody>
          <a:bodyPr wrap="square" rtlCol="0">
            <a:spAutoFit/>
          </a:bodyPr>
          <a:lstStyle/>
          <a:p>
            <a:r>
              <a:rPr lang="en-US" altLang="zh-CN" sz="2400" dirty="0" err="1" smtClean="0">
                <a:solidFill>
                  <a:srgbClr val="5A514A"/>
                </a:solidFill>
                <a:latin typeface="张海山锐谐体2.0-授权联系：Samtype@QQ.com" panose="02000000000000000000" pitchFamily="2" charset="-122"/>
                <a:ea typeface="张海山锐谐体2.0-授权联系：Samtype@QQ.com" panose="02000000000000000000" pitchFamily="2" charset="-122"/>
              </a:rPr>
              <a:t>Dnspot</a:t>
            </a:r>
            <a:r>
              <a:rPr lang="zh-CN" altLang="en-US" sz="2400" dirty="0" smtClean="0">
                <a:solidFill>
                  <a:srgbClr val="5A514A"/>
                </a:solidFill>
                <a:latin typeface="张海山锐谐体2.0-授权联系：Samtype@QQ.com" panose="02000000000000000000" pitchFamily="2" charset="-122"/>
                <a:ea typeface="张海山锐谐体2.0-授权联系：Samtype@QQ.com" panose="02000000000000000000" pitchFamily="2" charset="-122"/>
              </a:rPr>
              <a:t>，</a:t>
            </a:r>
            <a:r>
              <a:rPr lang="en-US" altLang="zh-CN" sz="2400" dirty="0" err="1">
                <a:solidFill>
                  <a:srgbClr val="5A514A"/>
                </a:solidFill>
                <a:latin typeface="张海山锐谐体2.0-授权联系：Samtype@QQ.com" panose="02000000000000000000" pitchFamily="2" charset="-122"/>
                <a:ea typeface="张海山锐谐体2.0-授权联系：Samtype@QQ.com" panose="02000000000000000000" pitchFamily="2" charset="-122"/>
              </a:rPr>
              <a:t>Namecheap</a:t>
            </a:r>
            <a:endParaRPr lang="en-US" altLang="zh-CN" sz="2400" dirty="0">
              <a:ea typeface="张海山锐谐体2.0-授权联系：Samtype@QQ.com" panose="02000000000000000000"/>
              <a:sym typeface="Wingdings" panose="05000000000000000000" pitchFamily="2" charset="2"/>
            </a:endParaRPr>
          </a:p>
        </p:txBody>
      </p:sp>
      <p:sp>
        <p:nvSpPr>
          <p:cNvPr id="53" name="矩形 52"/>
          <p:cNvSpPr/>
          <p:nvPr/>
        </p:nvSpPr>
        <p:spPr>
          <a:xfrm>
            <a:off x="6204485" y="2797758"/>
            <a:ext cx="6382703" cy="830997"/>
          </a:xfrm>
          <a:prstGeom prst="rect">
            <a:avLst/>
          </a:prstGeom>
        </p:spPr>
        <p:txBody>
          <a:bodyPr wrap="square">
            <a:spAutoFit/>
          </a:bodyPr>
          <a:lstStyle/>
          <a:p>
            <a:endParaRPr lang="en-US" altLang="zh-CN" sz="2400" dirty="0">
              <a:solidFill>
                <a:srgbClr val="5A514A"/>
              </a:solidFill>
              <a:latin typeface="张海山锐谐体2.0-授权联系：Samtype@QQ.com" panose="02000000000000000000" pitchFamily="2" charset="-122"/>
              <a:ea typeface="张海山锐谐体2.0-授权联系：Samtype@QQ.com" panose="02000000000000000000" pitchFamily="2" charset="-122"/>
            </a:endParaRPr>
          </a:p>
          <a:p>
            <a:r>
              <a:rPr lang="en-US" altLang="zh-CN" sz="2400" dirty="0" err="1">
                <a:solidFill>
                  <a:srgbClr val="5A514A"/>
                </a:solidFill>
                <a:latin typeface="张海山锐谐体2.0-授权联系：Samtype@QQ.com" panose="02000000000000000000" pitchFamily="2" charset="-122"/>
                <a:ea typeface="张海山锐谐体2.0-授权联系：Samtype@QQ.com" panose="02000000000000000000" pitchFamily="2" charset="-122"/>
              </a:rPr>
              <a:t>Hexo</a:t>
            </a:r>
            <a:endParaRPr lang="zh-HK" altLang="en-US" sz="2400" dirty="0">
              <a:solidFill>
                <a:srgbClr val="27A98C"/>
              </a:solidFill>
              <a:latin typeface="张海山锐谐体2.0-授权联系：Samtype@QQ.com" panose="02000000000000000000" pitchFamily="2" charset="-122"/>
              <a:ea typeface="张海山锐谐体2.0-授权联系：Samtype@QQ.com" panose="02000000000000000000" pitchFamily="2" charset="-122"/>
            </a:endParaRPr>
          </a:p>
        </p:txBody>
      </p:sp>
      <p:sp>
        <p:nvSpPr>
          <p:cNvPr id="54" name="文本框 53"/>
          <p:cNvSpPr txBox="1"/>
          <p:nvPr/>
        </p:nvSpPr>
        <p:spPr>
          <a:xfrm>
            <a:off x="6224130" y="4582825"/>
            <a:ext cx="6382703" cy="461665"/>
          </a:xfrm>
          <a:prstGeom prst="rect">
            <a:avLst/>
          </a:prstGeom>
          <a:noFill/>
        </p:spPr>
        <p:txBody>
          <a:bodyPr wrap="square" rtlCol="0">
            <a:spAutoFit/>
          </a:bodyPr>
          <a:lstStyle/>
          <a:p>
            <a:r>
              <a:rPr lang="en-US" altLang="zh-CN" sz="2400" dirty="0">
                <a:solidFill>
                  <a:srgbClr val="5A514A"/>
                </a:solidFill>
                <a:latin typeface="张海山锐谐体2.0-授权联系：Samtype@QQ.com" panose="02000000000000000000" pitchFamily="2" charset="-122"/>
                <a:ea typeface="张海山锐谐体2.0-授权联系：Samtype@QQ.com" panose="02000000000000000000" pitchFamily="2" charset="-122"/>
              </a:rPr>
              <a:t>Markdown</a:t>
            </a:r>
            <a:endParaRPr lang="zh-HK" altLang="en-US" sz="2400" dirty="0">
              <a:solidFill>
                <a:srgbClr val="27A98C"/>
              </a:solidFill>
              <a:latin typeface="张海山锐谐体2.0-授权联系：Samtype@QQ.com" panose="02000000000000000000" pitchFamily="2" charset="-122"/>
              <a:ea typeface="张海山锐谐体2.0-授权联系：Samtype@QQ.com" panose="02000000000000000000" pitchFamily="2" charset="-122"/>
            </a:endParaRPr>
          </a:p>
        </p:txBody>
      </p:sp>
      <p:sp>
        <p:nvSpPr>
          <p:cNvPr id="17"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 fmla="*/ 0 w 2392680"/>
              <a:gd name="connsiteY0" fmla="*/ 0 h 655320"/>
              <a:gd name="connsiteX1" fmla="*/ 2392680 w 2392680"/>
              <a:gd name="connsiteY1" fmla="*/ 0 h 655320"/>
              <a:gd name="connsiteX2" fmla="*/ 2237697 w 2392680"/>
              <a:gd name="connsiteY2" fmla="*/ 655320 h 655320"/>
              <a:gd name="connsiteX3" fmla="*/ 0 w 2392680"/>
              <a:gd name="connsiteY3" fmla="*/ 655320 h 655320"/>
              <a:gd name="connsiteX4" fmla="*/ 0 w 2392680"/>
              <a:gd name="connsiteY4" fmla="*/ 0 h 655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2680" h="655320">
                <a:moveTo>
                  <a:pt x="0" y="0"/>
                </a:moveTo>
                <a:lnTo>
                  <a:pt x="2392680" y="0"/>
                </a:lnTo>
                <a:lnTo>
                  <a:pt x="2237697" y="655320"/>
                </a:lnTo>
                <a:lnTo>
                  <a:pt x="0" y="655320"/>
                </a:lnTo>
                <a:lnTo>
                  <a:pt x="0" y="0"/>
                </a:lnTo>
                <a:close/>
              </a:path>
            </a:pathLst>
          </a:custGeom>
          <a:solidFill>
            <a:srgbClr val="27A98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8" name="矩形 2"/>
          <p:cNvSpPr/>
          <p:nvPr/>
        </p:nvSpPr>
        <p:spPr>
          <a:xfrm>
            <a:off x="0" y="198120"/>
            <a:ext cx="2392680" cy="716280"/>
          </a:xfrm>
          <a:custGeom>
            <a:avLst/>
            <a:gdLst>
              <a:gd name="connsiteX0" fmla="*/ 0 w 2392680"/>
              <a:gd name="connsiteY0" fmla="*/ 0 h 716280"/>
              <a:gd name="connsiteX1" fmla="*/ 2392680 w 2392680"/>
              <a:gd name="connsiteY1" fmla="*/ 0 h 716280"/>
              <a:gd name="connsiteX2" fmla="*/ 2392680 w 2392680"/>
              <a:gd name="connsiteY2" fmla="*/ 716280 h 716280"/>
              <a:gd name="connsiteX3" fmla="*/ 0 w 2392680"/>
              <a:gd name="connsiteY3" fmla="*/ 716280 h 716280"/>
              <a:gd name="connsiteX4" fmla="*/ 0 w 2392680"/>
              <a:gd name="connsiteY4" fmla="*/ 0 h 716280"/>
              <a:gd name="connsiteX0" fmla="*/ 0 w 2392680"/>
              <a:gd name="connsiteY0" fmla="*/ 0 h 716280"/>
              <a:gd name="connsiteX1" fmla="*/ 2392680 w 2392680"/>
              <a:gd name="connsiteY1" fmla="*/ 0 h 716280"/>
              <a:gd name="connsiteX2" fmla="*/ 1996440 w 2392680"/>
              <a:gd name="connsiteY2" fmla="*/ 716280 h 716280"/>
              <a:gd name="connsiteX3" fmla="*/ 0 w 2392680"/>
              <a:gd name="connsiteY3" fmla="*/ 716280 h 716280"/>
              <a:gd name="connsiteX4" fmla="*/ 0 w 2392680"/>
              <a:gd name="connsiteY4" fmla="*/ 0 h 716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2680" h="716280">
                <a:moveTo>
                  <a:pt x="0" y="0"/>
                </a:moveTo>
                <a:lnTo>
                  <a:pt x="2392680" y="0"/>
                </a:lnTo>
                <a:lnTo>
                  <a:pt x="1996440" y="716280"/>
                </a:lnTo>
                <a:lnTo>
                  <a:pt x="0" y="716280"/>
                </a:lnTo>
                <a:lnTo>
                  <a:pt x="0" y="0"/>
                </a:lnTo>
                <a:close/>
              </a:path>
            </a:pathLst>
          </a:cu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文本框 18"/>
          <p:cNvSpPr txBox="1"/>
          <p:nvPr/>
        </p:nvSpPr>
        <p:spPr>
          <a:xfrm>
            <a:off x="-15240" y="294650"/>
            <a:ext cx="2072640" cy="523220"/>
          </a:xfrm>
          <a:prstGeom prst="rect">
            <a:avLst/>
          </a:prstGeom>
          <a:noFill/>
        </p:spPr>
        <p:txBody>
          <a:bodyPr wrap="square" rtlCol="0">
            <a:spAutoFit/>
          </a:bodyPr>
          <a:lstStyle/>
          <a:p>
            <a:pPr algn="ctr"/>
            <a:r>
              <a:rPr lang="en-US" altLang="zh-CN" sz="2800" dirty="0" smtClean="0">
                <a:solidFill>
                  <a:schemeClr val="bg1"/>
                </a:solidFill>
                <a:latin typeface="张海山锐谐体2.0-授权联系：Samtype@QQ.com" panose="02000000000000000000" pitchFamily="2" charset="-122"/>
                <a:ea typeface="张海山锐谐体2.0-授权联系：Samtype@QQ.com" panose="02000000000000000000" pitchFamily="2" charset="-122"/>
              </a:rPr>
              <a:t>blog</a:t>
            </a:r>
            <a:endParaRPr lang="zh-HK"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endParaRPr>
          </a:p>
        </p:txBody>
      </p:sp>
    </p:spTree>
    <p:extLst>
      <p:ext uri="{BB962C8B-B14F-4D97-AF65-F5344CB8AC3E}">
        <p14:creationId xmlns:p14="http://schemas.microsoft.com/office/powerpoint/2010/main" val="41835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 fmla="*/ 0 w 2392680"/>
              <a:gd name="connsiteY0" fmla="*/ 0 h 655320"/>
              <a:gd name="connsiteX1" fmla="*/ 2392680 w 2392680"/>
              <a:gd name="connsiteY1" fmla="*/ 0 h 655320"/>
              <a:gd name="connsiteX2" fmla="*/ 2237697 w 2392680"/>
              <a:gd name="connsiteY2" fmla="*/ 655320 h 655320"/>
              <a:gd name="connsiteX3" fmla="*/ 0 w 2392680"/>
              <a:gd name="connsiteY3" fmla="*/ 655320 h 655320"/>
              <a:gd name="connsiteX4" fmla="*/ 0 w 2392680"/>
              <a:gd name="connsiteY4" fmla="*/ 0 h 655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2680" h="655320">
                <a:moveTo>
                  <a:pt x="0" y="0"/>
                </a:moveTo>
                <a:lnTo>
                  <a:pt x="2392680" y="0"/>
                </a:lnTo>
                <a:lnTo>
                  <a:pt x="2237697" y="655320"/>
                </a:lnTo>
                <a:lnTo>
                  <a:pt x="0" y="655320"/>
                </a:lnTo>
                <a:lnTo>
                  <a:pt x="0" y="0"/>
                </a:lnTo>
                <a:close/>
              </a:path>
            </a:pathLst>
          </a:custGeom>
          <a:solidFill>
            <a:srgbClr val="27A98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0" y="198120"/>
            <a:ext cx="2392680" cy="716280"/>
          </a:xfrm>
          <a:custGeom>
            <a:avLst/>
            <a:gdLst>
              <a:gd name="connsiteX0" fmla="*/ 0 w 2392680"/>
              <a:gd name="connsiteY0" fmla="*/ 0 h 716280"/>
              <a:gd name="connsiteX1" fmla="*/ 2392680 w 2392680"/>
              <a:gd name="connsiteY1" fmla="*/ 0 h 716280"/>
              <a:gd name="connsiteX2" fmla="*/ 2392680 w 2392680"/>
              <a:gd name="connsiteY2" fmla="*/ 716280 h 716280"/>
              <a:gd name="connsiteX3" fmla="*/ 0 w 2392680"/>
              <a:gd name="connsiteY3" fmla="*/ 716280 h 716280"/>
              <a:gd name="connsiteX4" fmla="*/ 0 w 2392680"/>
              <a:gd name="connsiteY4" fmla="*/ 0 h 716280"/>
              <a:gd name="connsiteX0" fmla="*/ 0 w 2392680"/>
              <a:gd name="connsiteY0" fmla="*/ 0 h 716280"/>
              <a:gd name="connsiteX1" fmla="*/ 2392680 w 2392680"/>
              <a:gd name="connsiteY1" fmla="*/ 0 h 716280"/>
              <a:gd name="connsiteX2" fmla="*/ 1996440 w 2392680"/>
              <a:gd name="connsiteY2" fmla="*/ 716280 h 716280"/>
              <a:gd name="connsiteX3" fmla="*/ 0 w 2392680"/>
              <a:gd name="connsiteY3" fmla="*/ 716280 h 716280"/>
              <a:gd name="connsiteX4" fmla="*/ 0 w 2392680"/>
              <a:gd name="connsiteY4" fmla="*/ 0 h 716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2680" h="716280">
                <a:moveTo>
                  <a:pt x="0" y="0"/>
                </a:moveTo>
                <a:lnTo>
                  <a:pt x="2392680" y="0"/>
                </a:lnTo>
                <a:lnTo>
                  <a:pt x="1996440" y="716280"/>
                </a:lnTo>
                <a:lnTo>
                  <a:pt x="0" y="716280"/>
                </a:lnTo>
                <a:lnTo>
                  <a:pt x="0" y="0"/>
                </a:lnTo>
                <a:close/>
              </a:path>
            </a:pathLst>
          </a:cu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文本框 3"/>
          <p:cNvSpPr txBox="1"/>
          <p:nvPr/>
        </p:nvSpPr>
        <p:spPr>
          <a:xfrm>
            <a:off x="-45720" y="294650"/>
            <a:ext cx="2072640" cy="523220"/>
          </a:xfrm>
          <a:prstGeom prst="rect">
            <a:avLst/>
          </a:prstGeom>
          <a:noFill/>
        </p:spPr>
        <p:txBody>
          <a:bodyPr wrap="square" rtlCol="0">
            <a:spAutoFit/>
          </a:bodyPr>
          <a:lstStyle/>
          <a:p>
            <a:pPr algn="ctr"/>
            <a:r>
              <a:rPr lang="en-US" altLang="zh-CN" sz="2800" dirty="0" smtClean="0">
                <a:solidFill>
                  <a:schemeClr val="bg1"/>
                </a:solidFill>
                <a:latin typeface="张海山锐谐体2.0-授权联系：Samtype@QQ.com" panose="02000000000000000000" pitchFamily="2" charset="-122"/>
                <a:ea typeface="张海山锐谐体2.0-授权联系：Samtype@QQ.com" panose="02000000000000000000" pitchFamily="2" charset="-122"/>
              </a:rPr>
              <a:t>blog</a:t>
            </a:r>
            <a:endParaRPr lang="zh-HK"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endParaRPr>
          </a:p>
        </p:txBody>
      </p:sp>
      <p:pic>
        <p:nvPicPr>
          <p:cNvPr id="5" name="图片 4"/>
          <p:cNvPicPr>
            <a:picLocks noChangeAspect="1"/>
          </p:cNvPicPr>
          <p:nvPr/>
        </p:nvPicPr>
        <p:blipFill>
          <a:blip r:embed="rId2"/>
          <a:stretch>
            <a:fillRect/>
          </a:stretch>
        </p:blipFill>
        <p:spPr>
          <a:xfrm>
            <a:off x="3340389" y="294650"/>
            <a:ext cx="8433689" cy="4603389"/>
          </a:xfrm>
          <a:prstGeom prst="rect">
            <a:avLst/>
          </a:prstGeom>
        </p:spPr>
      </p:pic>
      <p:pic>
        <p:nvPicPr>
          <p:cNvPr id="8" name="图片 7"/>
          <p:cNvPicPr>
            <a:picLocks noChangeAspect="1"/>
          </p:cNvPicPr>
          <p:nvPr/>
        </p:nvPicPr>
        <p:blipFill>
          <a:blip r:embed="rId3"/>
          <a:stretch>
            <a:fillRect/>
          </a:stretch>
        </p:blipFill>
        <p:spPr>
          <a:xfrm>
            <a:off x="847548" y="2596344"/>
            <a:ext cx="6991350" cy="4038600"/>
          </a:xfrm>
          <a:prstGeom prst="rect">
            <a:avLst/>
          </a:prstGeom>
        </p:spPr>
      </p:pic>
    </p:spTree>
    <p:extLst>
      <p:ext uri="{BB962C8B-B14F-4D97-AF65-F5344CB8AC3E}">
        <p14:creationId xmlns:p14="http://schemas.microsoft.com/office/powerpoint/2010/main" val="137696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7A98C"/>
        </a:solidFill>
        <a:effectLst/>
      </p:bgPr>
    </p:bg>
    <p:spTree>
      <p:nvGrpSpPr>
        <p:cNvPr id="1" name=""/>
        <p:cNvGrpSpPr/>
        <p:nvPr/>
      </p:nvGrpSpPr>
      <p:grpSpPr>
        <a:xfrm>
          <a:off x="0" y="0"/>
          <a:ext cx="0" cy="0"/>
          <a:chOff x="0" y="0"/>
          <a:chExt cx="0" cy="0"/>
        </a:xfrm>
      </p:grpSpPr>
      <p:sp>
        <p:nvSpPr>
          <p:cNvPr id="3" name="等腰三角形 2"/>
          <p:cNvSpPr/>
          <p:nvPr/>
        </p:nvSpPr>
        <p:spPr>
          <a:xfrm rot="5400000">
            <a:off x="74000" y="3349013"/>
            <a:ext cx="1460136" cy="1646238"/>
          </a:xfrm>
          <a:prstGeom prst="triangl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1627188" y="742950"/>
            <a:ext cx="10583862" cy="6115050"/>
          </a:xfrm>
          <a:custGeom>
            <a:avLst/>
            <a:gdLst>
              <a:gd name="connsiteX0" fmla="*/ 0 w 7859712"/>
              <a:gd name="connsiteY0" fmla="*/ 0 h 5067300"/>
              <a:gd name="connsiteX1" fmla="*/ 7859712 w 7859712"/>
              <a:gd name="connsiteY1" fmla="*/ 0 h 5067300"/>
              <a:gd name="connsiteX2" fmla="*/ 7859712 w 7859712"/>
              <a:gd name="connsiteY2" fmla="*/ 5067300 h 5067300"/>
              <a:gd name="connsiteX3" fmla="*/ 0 w 7859712"/>
              <a:gd name="connsiteY3" fmla="*/ 5067300 h 5067300"/>
              <a:gd name="connsiteX4" fmla="*/ 0 w 7859712"/>
              <a:gd name="connsiteY4" fmla="*/ 0 h 5067300"/>
              <a:gd name="connsiteX0" fmla="*/ 0 w 10564812"/>
              <a:gd name="connsiteY0" fmla="*/ 2381250 h 5067300"/>
              <a:gd name="connsiteX1" fmla="*/ 10564812 w 10564812"/>
              <a:gd name="connsiteY1" fmla="*/ 0 h 5067300"/>
              <a:gd name="connsiteX2" fmla="*/ 10564812 w 10564812"/>
              <a:gd name="connsiteY2" fmla="*/ 5067300 h 5067300"/>
              <a:gd name="connsiteX3" fmla="*/ 2705100 w 10564812"/>
              <a:gd name="connsiteY3" fmla="*/ 5067300 h 5067300"/>
              <a:gd name="connsiteX4" fmla="*/ 0 w 10564812"/>
              <a:gd name="connsiteY4" fmla="*/ 2381250 h 5067300"/>
              <a:gd name="connsiteX0" fmla="*/ 0 w 10564812"/>
              <a:gd name="connsiteY0" fmla="*/ 2381250 h 5067300"/>
              <a:gd name="connsiteX1" fmla="*/ 10564812 w 10564812"/>
              <a:gd name="connsiteY1" fmla="*/ 0 h 5067300"/>
              <a:gd name="connsiteX2" fmla="*/ 10564812 w 10564812"/>
              <a:gd name="connsiteY2" fmla="*/ 5067300 h 5067300"/>
              <a:gd name="connsiteX3" fmla="*/ 5886450 w 10564812"/>
              <a:gd name="connsiteY3" fmla="*/ 5067300 h 5067300"/>
              <a:gd name="connsiteX4" fmla="*/ 0 w 10564812"/>
              <a:gd name="connsiteY4" fmla="*/ 2381250 h 5067300"/>
              <a:gd name="connsiteX0" fmla="*/ 0 w 10583862"/>
              <a:gd name="connsiteY0" fmla="*/ 3429000 h 6115050"/>
              <a:gd name="connsiteX1" fmla="*/ 10583862 w 10583862"/>
              <a:gd name="connsiteY1" fmla="*/ 0 h 6115050"/>
              <a:gd name="connsiteX2" fmla="*/ 10564812 w 10583862"/>
              <a:gd name="connsiteY2" fmla="*/ 6115050 h 6115050"/>
              <a:gd name="connsiteX3" fmla="*/ 5886450 w 10583862"/>
              <a:gd name="connsiteY3" fmla="*/ 6115050 h 6115050"/>
              <a:gd name="connsiteX4" fmla="*/ 0 w 10583862"/>
              <a:gd name="connsiteY4" fmla="*/ 3429000 h 6115050"/>
              <a:gd name="connsiteX0" fmla="*/ 0 w 10583862"/>
              <a:gd name="connsiteY0" fmla="*/ 3429000 h 6115050"/>
              <a:gd name="connsiteX1" fmla="*/ 10583862 w 10583862"/>
              <a:gd name="connsiteY1" fmla="*/ 0 h 6115050"/>
              <a:gd name="connsiteX2" fmla="*/ 10564812 w 10583862"/>
              <a:gd name="connsiteY2" fmla="*/ 6115050 h 6115050"/>
              <a:gd name="connsiteX3" fmla="*/ 5391150 w 10583862"/>
              <a:gd name="connsiteY3" fmla="*/ 6115050 h 6115050"/>
              <a:gd name="connsiteX4" fmla="*/ 0 w 10583862"/>
              <a:gd name="connsiteY4" fmla="*/ 3429000 h 6115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83862" h="6115050">
                <a:moveTo>
                  <a:pt x="0" y="3429000"/>
                </a:moveTo>
                <a:lnTo>
                  <a:pt x="10583862" y="0"/>
                </a:lnTo>
                <a:lnTo>
                  <a:pt x="10564812" y="6115050"/>
                </a:lnTo>
                <a:lnTo>
                  <a:pt x="5391150" y="6115050"/>
                </a:lnTo>
                <a:lnTo>
                  <a:pt x="0" y="3429000"/>
                </a:lnTo>
                <a:close/>
              </a:path>
            </a:pathLst>
          </a:cu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a:stCxn id="3" idx="0"/>
          </p:cNvCxnSpPr>
          <p:nvPr/>
        </p:nvCxnSpPr>
        <p:spPr>
          <a:xfrm flipV="1">
            <a:off x="1627187" y="23202"/>
            <a:ext cx="3078163" cy="414893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3" idx="0"/>
          </p:cNvCxnSpPr>
          <p:nvPr/>
        </p:nvCxnSpPr>
        <p:spPr>
          <a:xfrm flipH="1" flipV="1">
            <a:off x="33011" y="2097667"/>
            <a:ext cx="1594176" cy="2074465"/>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6919119" y="4240799"/>
            <a:ext cx="5048250" cy="923330"/>
          </a:xfrm>
          <a:prstGeom prst="rect">
            <a:avLst/>
          </a:prstGeom>
          <a:noFill/>
        </p:spPr>
        <p:txBody>
          <a:bodyPr wrap="square" rtlCol="0">
            <a:spAutoFit/>
          </a:bodyPr>
          <a:lstStyle/>
          <a:p>
            <a:r>
              <a:rPr lang="en-US" altLang="zh-HK" sz="5400" dirty="0" smtClean="0">
                <a:solidFill>
                  <a:schemeClr val="bg1"/>
                </a:solidFill>
                <a:latin typeface="张海山锐谐体2.0-授权联系：Samtype@QQ.com" panose="02000000000000000000" pitchFamily="2" charset="-122"/>
                <a:ea typeface="张海山锐谐体2.0-授权联系：Samtype@QQ.com" panose="02000000000000000000" pitchFamily="2" charset="-122"/>
              </a:rPr>
              <a:t>THANKS</a:t>
            </a:r>
          </a:p>
        </p:txBody>
      </p:sp>
      <p:sp>
        <p:nvSpPr>
          <p:cNvPr id="22"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 fmla="*/ 0 w 2392680"/>
              <a:gd name="connsiteY0" fmla="*/ 0 h 655320"/>
              <a:gd name="connsiteX1" fmla="*/ 2392680 w 2392680"/>
              <a:gd name="connsiteY1" fmla="*/ 0 h 655320"/>
              <a:gd name="connsiteX2" fmla="*/ 2237697 w 2392680"/>
              <a:gd name="connsiteY2" fmla="*/ 655320 h 655320"/>
              <a:gd name="connsiteX3" fmla="*/ 0 w 2392680"/>
              <a:gd name="connsiteY3" fmla="*/ 655320 h 655320"/>
              <a:gd name="connsiteX4" fmla="*/ 0 w 2392680"/>
              <a:gd name="connsiteY4" fmla="*/ 0 h 655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2680" h="655320">
                <a:moveTo>
                  <a:pt x="0" y="0"/>
                </a:moveTo>
                <a:lnTo>
                  <a:pt x="2392680" y="0"/>
                </a:lnTo>
                <a:lnTo>
                  <a:pt x="2237697" y="655320"/>
                </a:lnTo>
                <a:lnTo>
                  <a:pt x="0" y="655320"/>
                </a:lnTo>
                <a:lnTo>
                  <a:pt x="0" y="0"/>
                </a:lnTo>
                <a:close/>
              </a:path>
            </a:pathLst>
          </a:custGeom>
          <a:solidFill>
            <a:srgbClr val="5A514A">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3" name="矩形 2"/>
          <p:cNvSpPr/>
          <p:nvPr/>
        </p:nvSpPr>
        <p:spPr>
          <a:xfrm>
            <a:off x="0" y="198120"/>
            <a:ext cx="2392680" cy="716280"/>
          </a:xfrm>
          <a:custGeom>
            <a:avLst/>
            <a:gdLst>
              <a:gd name="connsiteX0" fmla="*/ 0 w 2392680"/>
              <a:gd name="connsiteY0" fmla="*/ 0 h 716280"/>
              <a:gd name="connsiteX1" fmla="*/ 2392680 w 2392680"/>
              <a:gd name="connsiteY1" fmla="*/ 0 h 716280"/>
              <a:gd name="connsiteX2" fmla="*/ 2392680 w 2392680"/>
              <a:gd name="connsiteY2" fmla="*/ 716280 h 716280"/>
              <a:gd name="connsiteX3" fmla="*/ 0 w 2392680"/>
              <a:gd name="connsiteY3" fmla="*/ 716280 h 716280"/>
              <a:gd name="connsiteX4" fmla="*/ 0 w 2392680"/>
              <a:gd name="connsiteY4" fmla="*/ 0 h 716280"/>
              <a:gd name="connsiteX0" fmla="*/ 0 w 2392680"/>
              <a:gd name="connsiteY0" fmla="*/ 0 h 716280"/>
              <a:gd name="connsiteX1" fmla="*/ 2392680 w 2392680"/>
              <a:gd name="connsiteY1" fmla="*/ 0 h 716280"/>
              <a:gd name="connsiteX2" fmla="*/ 1996440 w 2392680"/>
              <a:gd name="connsiteY2" fmla="*/ 716280 h 716280"/>
              <a:gd name="connsiteX3" fmla="*/ 0 w 2392680"/>
              <a:gd name="connsiteY3" fmla="*/ 716280 h 716280"/>
              <a:gd name="connsiteX4" fmla="*/ 0 w 2392680"/>
              <a:gd name="connsiteY4" fmla="*/ 0 h 716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2680" h="716280">
                <a:moveTo>
                  <a:pt x="0" y="0"/>
                </a:moveTo>
                <a:lnTo>
                  <a:pt x="2392680" y="0"/>
                </a:lnTo>
                <a:lnTo>
                  <a:pt x="1996440" y="716280"/>
                </a:lnTo>
                <a:lnTo>
                  <a:pt x="0" y="716280"/>
                </a:lnTo>
                <a:lnTo>
                  <a:pt x="0" y="0"/>
                </a:lnTo>
                <a:close/>
              </a:path>
            </a:pathLst>
          </a:custGeom>
          <a:solidFill>
            <a:srgbClr val="5A51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4" name="文本框 23"/>
          <p:cNvSpPr txBox="1"/>
          <p:nvPr/>
        </p:nvSpPr>
        <p:spPr>
          <a:xfrm>
            <a:off x="-15240" y="294650"/>
            <a:ext cx="2072640" cy="523220"/>
          </a:xfrm>
          <a:prstGeom prst="rect">
            <a:avLst/>
          </a:prstGeom>
          <a:solidFill>
            <a:srgbClr val="5A514A"/>
          </a:solidFill>
        </p:spPr>
        <p:txBody>
          <a:bodyPr wrap="square" rtlCol="0">
            <a:spAutoFit/>
          </a:bodyPr>
          <a:lstStyle/>
          <a:p>
            <a:pPr algn="ctr"/>
            <a:r>
              <a:rPr lang="zh-CN" altLang="en-US" sz="2800" dirty="0" smtClean="0">
                <a:solidFill>
                  <a:schemeClr val="bg1"/>
                </a:solidFill>
                <a:latin typeface="张海山锐谐体2.0-授权联系：Samtype@QQ.com" panose="02000000000000000000" pitchFamily="2" charset="-122"/>
                <a:ea typeface="张海山锐谐体2.0-授权联系：Samtype@QQ.com" panose="02000000000000000000" pitchFamily="2" charset="-122"/>
              </a:rPr>
              <a:t>最后一页</a:t>
            </a:r>
            <a:endParaRPr lang="zh-HK"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endParaRPr>
          </a:p>
        </p:txBody>
      </p:sp>
    </p:spTree>
    <p:extLst>
      <p:ext uri="{BB962C8B-B14F-4D97-AF65-F5344CB8AC3E}">
        <p14:creationId xmlns:p14="http://schemas.microsoft.com/office/powerpoint/2010/main" val="287715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931887" y="1223108"/>
            <a:ext cx="6328227" cy="4411785"/>
            <a:chOff x="2931887" y="1699435"/>
            <a:chExt cx="6328227" cy="4411785"/>
          </a:xfrm>
        </p:grpSpPr>
        <p:grpSp>
          <p:nvGrpSpPr>
            <p:cNvPr id="4" name="组合 3"/>
            <p:cNvGrpSpPr/>
            <p:nvPr/>
          </p:nvGrpSpPr>
          <p:grpSpPr>
            <a:xfrm>
              <a:off x="2931887" y="1699435"/>
              <a:ext cx="6328227" cy="3459130"/>
              <a:chOff x="3599544" y="2333398"/>
              <a:chExt cx="3823607" cy="2090057"/>
            </a:xfrm>
          </p:grpSpPr>
          <p:sp>
            <p:nvSpPr>
              <p:cNvPr id="5" name="矩形 5"/>
              <p:cNvSpPr/>
              <p:nvPr/>
            </p:nvSpPr>
            <p:spPr>
              <a:xfrm>
                <a:off x="3599544" y="2333398"/>
                <a:ext cx="3469822" cy="2090057"/>
              </a:xfrm>
              <a:custGeom>
                <a:avLst/>
                <a:gdLst>
                  <a:gd name="connsiteX0" fmla="*/ 0 w 4877707"/>
                  <a:gd name="connsiteY0" fmla="*/ 0 h 3280228"/>
                  <a:gd name="connsiteX1" fmla="*/ 4877707 w 4877707"/>
                  <a:gd name="connsiteY1" fmla="*/ 0 h 3280228"/>
                  <a:gd name="connsiteX2" fmla="*/ 4877707 w 4877707"/>
                  <a:gd name="connsiteY2" fmla="*/ 3280228 h 3280228"/>
                  <a:gd name="connsiteX3" fmla="*/ 0 w 4877707"/>
                  <a:gd name="connsiteY3" fmla="*/ 3280228 h 3280228"/>
                  <a:gd name="connsiteX4" fmla="*/ 0 w 4877707"/>
                  <a:gd name="connsiteY4" fmla="*/ 0 h 3280228"/>
                  <a:gd name="connsiteX0" fmla="*/ 0 w 4877707"/>
                  <a:gd name="connsiteY0" fmla="*/ 0 h 3367314"/>
                  <a:gd name="connsiteX1" fmla="*/ 4877707 w 4877707"/>
                  <a:gd name="connsiteY1" fmla="*/ 0 h 3367314"/>
                  <a:gd name="connsiteX2" fmla="*/ 2903764 w 4877707"/>
                  <a:gd name="connsiteY2" fmla="*/ 3367314 h 3367314"/>
                  <a:gd name="connsiteX3" fmla="*/ 0 w 4877707"/>
                  <a:gd name="connsiteY3" fmla="*/ 3280228 h 3367314"/>
                  <a:gd name="connsiteX4" fmla="*/ 0 w 4877707"/>
                  <a:gd name="connsiteY4" fmla="*/ 0 h 3367314"/>
                  <a:gd name="connsiteX0" fmla="*/ 0 w 5138965"/>
                  <a:gd name="connsiteY0" fmla="*/ 1277257 h 3367314"/>
                  <a:gd name="connsiteX1" fmla="*/ 5138965 w 5138965"/>
                  <a:gd name="connsiteY1" fmla="*/ 0 h 3367314"/>
                  <a:gd name="connsiteX2" fmla="*/ 3165022 w 5138965"/>
                  <a:gd name="connsiteY2" fmla="*/ 3367314 h 3367314"/>
                  <a:gd name="connsiteX3" fmla="*/ 261258 w 5138965"/>
                  <a:gd name="connsiteY3" fmla="*/ 3280228 h 3367314"/>
                  <a:gd name="connsiteX4" fmla="*/ 0 w 5138965"/>
                  <a:gd name="connsiteY4" fmla="*/ 1277257 h 3367314"/>
                  <a:gd name="connsiteX0" fmla="*/ 0 w 3165022"/>
                  <a:gd name="connsiteY0" fmla="*/ 0 h 2090057"/>
                  <a:gd name="connsiteX1" fmla="*/ 2642508 w 3165022"/>
                  <a:gd name="connsiteY1" fmla="*/ 1407886 h 2090057"/>
                  <a:gd name="connsiteX2" fmla="*/ 3165022 w 3165022"/>
                  <a:gd name="connsiteY2" fmla="*/ 2090057 h 2090057"/>
                  <a:gd name="connsiteX3" fmla="*/ 261258 w 3165022"/>
                  <a:gd name="connsiteY3" fmla="*/ 2002971 h 2090057"/>
                  <a:gd name="connsiteX4" fmla="*/ 0 w 3165022"/>
                  <a:gd name="connsiteY4" fmla="*/ 0 h 2090057"/>
                  <a:gd name="connsiteX0" fmla="*/ 0 w 3469822"/>
                  <a:gd name="connsiteY0" fmla="*/ 0 h 2090057"/>
                  <a:gd name="connsiteX1" fmla="*/ 3469822 w 3469822"/>
                  <a:gd name="connsiteY1" fmla="*/ 493486 h 2090057"/>
                  <a:gd name="connsiteX2" fmla="*/ 3165022 w 3469822"/>
                  <a:gd name="connsiteY2" fmla="*/ 2090057 h 2090057"/>
                  <a:gd name="connsiteX3" fmla="*/ 261258 w 3469822"/>
                  <a:gd name="connsiteY3" fmla="*/ 2002971 h 2090057"/>
                  <a:gd name="connsiteX4" fmla="*/ 0 w 3469822"/>
                  <a:gd name="connsiteY4" fmla="*/ 0 h 2090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822" h="2090057">
                    <a:moveTo>
                      <a:pt x="0" y="0"/>
                    </a:moveTo>
                    <a:lnTo>
                      <a:pt x="3469822" y="493486"/>
                    </a:lnTo>
                    <a:lnTo>
                      <a:pt x="3165022" y="2090057"/>
                    </a:lnTo>
                    <a:lnTo>
                      <a:pt x="261258" y="2002971"/>
                    </a:lnTo>
                    <a:lnTo>
                      <a:pt x="0" y="0"/>
                    </a:lnTo>
                    <a:close/>
                  </a:path>
                </a:pathLst>
              </a:custGeom>
              <a:solidFill>
                <a:srgbClr val="27A98C">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矩形 6"/>
              <p:cNvSpPr/>
              <p:nvPr/>
            </p:nvSpPr>
            <p:spPr>
              <a:xfrm>
                <a:off x="4026807" y="2507570"/>
                <a:ext cx="3396344" cy="1915885"/>
              </a:xfrm>
              <a:custGeom>
                <a:avLst/>
                <a:gdLst>
                  <a:gd name="connsiteX0" fmla="*/ 0 w 1117601"/>
                  <a:gd name="connsiteY0" fmla="*/ 0 h 1422400"/>
                  <a:gd name="connsiteX1" fmla="*/ 1117601 w 1117601"/>
                  <a:gd name="connsiteY1" fmla="*/ 0 h 1422400"/>
                  <a:gd name="connsiteX2" fmla="*/ 1117601 w 1117601"/>
                  <a:gd name="connsiteY2" fmla="*/ 1422400 h 1422400"/>
                  <a:gd name="connsiteX3" fmla="*/ 0 w 1117601"/>
                  <a:gd name="connsiteY3" fmla="*/ 1422400 h 1422400"/>
                  <a:gd name="connsiteX4" fmla="*/ 0 w 1117601"/>
                  <a:gd name="connsiteY4" fmla="*/ 0 h 1422400"/>
                  <a:gd name="connsiteX0" fmla="*/ 1378857 w 2496458"/>
                  <a:gd name="connsiteY0" fmla="*/ 0 h 1422400"/>
                  <a:gd name="connsiteX1" fmla="*/ 2496458 w 2496458"/>
                  <a:gd name="connsiteY1" fmla="*/ 0 h 1422400"/>
                  <a:gd name="connsiteX2" fmla="*/ 2496458 w 2496458"/>
                  <a:gd name="connsiteY2" fmla="*/ 1422400 h 1422400"/>
                  <a:gd name="connsiteX3" fmla="*/ 0 w 2496458"/>
                  <a:gd name="connsiteY3" fmla="*/ 1422400 h 1422400"/>
                  <a:gd name="connsiteX4" fmla="*/ 1378857 w 2496458"/>
                  <a:gd name="connsiteY4" fmla="*/ 0 h 1422400"/>
                  <a:gd name="connsiteX0" fmla="*/ 14515 w 2496458"/>
                  <a:gd name="connsiteY0" fmla="*/ 0 h 1582057"/>
                  <a:gd name="connsiteX1" fmla="*/ 2496458 w 2496458"/>
                  <a:gd name="connsiteY1" fmla="*/ 159657 h 1582057"/>
                  <a:gd name="connsiteX2" fmla="*/ 2496458 w 2496458"/>
                  <a:gd name="connsiteY2" fmla="*/ 1582057 h 1582057"/>
                  <a:gd name="connsiteX3" fmla="*/ 0 w 2496458"/>
                  <a:gd name="connsiteY3" fmla="*/ 1582057 h 1582057"/>
                  <a:gd name="connsiteX4" fmla="*/ 14515 w 2496458"/>
                  <a:gd name="connsiteY4" fmla="*/ 0 h 1582057"/>
                  <a:gd name="connsiteX0" fmla="*/ 14515 w 3396344"/>
                  <a:gd name="connsiteY0" fmla="*/ 0 h 1582057"/>
                  <a:gd name="connsiteX1" fmla="*/ 3396344 w 3396344"/>
                  <a:gd name="connsiteY1" fmla="*/ 14514 h 1582057"/>
                  <a:gd name="connsiteX2" fmla="*/ 2496458 w 3396344"/>
                  <a:gd name="connsiteY2" fmla="*/ 1582057 h 1582057"/>
                  <a:gd name="connsiteX3" fmla="*/ 0 w 3396344"/>
                  <a:gd name="connsiteY3" fmla="*/ 1582057 h 1582057"/>
                  <a:gd name="connsiteX4" fmla="*/ 14515 w 3396344"/>
                  <a:gd name="connsiteY4" fmla="*/ 0 h 1582057"/>
                  <a:gd name="connsiteX0" fmla="*/ 14515 w 3396344"/>
                  <a:gd name="connsiteY0" fmla="*/ 0 h 1915885"/>
                  <a:gd name="connsiteX1" fmla="*/ 3396344 w 3396344"/>
                  <a:gd name="connsiteY1" fmla="*/ 14514 h 1915885"/>
                  <a:gd name="connsiteX2" fmla="*/ 2801258 w 3396344"/>
                  <a:gd name="connsiteY2" fmla="*/ 1915885 h 1915885"/>
                  <a:gd name="connsiteX3" fmla="*/ 0 w 3396344"/>
                  <a:gd name="connsiteY3" fmla="*/ 1582057 h 1915885"/>
                  <a:gd name="connsiteX4" fmla="*/ 14515 w 3396344"/>
                  <a:gd name="connsiteY4" fmla="*/ 0 h 1915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6344" h="1915885">
                    <a:moveTo>
                      <a:pt x="14515" y="0"/>
                    </a:moveTo>
                    <a:lnTo>
                      <a:pt x="3396344" y="14514"/>
                    </a:lnTo>
                    <a:lnTo>
                      <a:pt x="2801258" y="1915885"/>
                    </a:lnTo>
                    <a:lnTo>
                      <a:pt x="0" y="1582057"/>
                    </a:lnTo>
                    <a:lnTo>
                      <a:pt x="14515" y="0"/>
                    </a:lnTo>
                    <a:close/>
                  </a:path>
                </a:pathLst>
              </a:custGeom>
              <a:solidFill>
                <a:srgbClr val="27A98C">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7" name="文本框 6"/>
            <p:cNvSpPr txBox="1"/>
            <p:nvPr/>
          </p:nvSpPr>
          <p:spPr>
            <a:xfrm>
              <a:off x="5026660" y="2828835"/>
              <a:ext cx="2138680" cy="1200329"/>
            </a:xfrm>
            <a:prstGeom prst="rect">
              <a:avLst/>
            </a:prstGeom>
            <a:noFill/>
          </p:spPr>
          <p:txBody>
            <a:bodyPr wrap="square" rtlCol="0">
              <a:spAutoFit/>
            </a:bodyPr>
            <a:lstStyle/>
            <a:p>
              <a:r>
                <a:rPr lang="zh-CN" altLang="en-US" sz="7200" dirty="0" smtClean="0">
                  <a:solidFill>
                    <a:schemeClr val="bg1"/>
                  </a:solidFill>
                  <a:latin typeface="张海山锐谐体2.0-授权联系：Samtype@QQ.com" panose="02000000000000000000" pitchFamily="2" charset="-122"/>
                  <a:ea typeface="张海山锐谐体2.0-授权联系：Samtype@QQ.com" panose="02000000000000000000" pitchFamily="2" charset="-122"/>
                </a:rPr>
                <a:t>目录</a:t>
              </a:r>
              <a:endParaRPr lang="zh-HK" altLang="en-US" sz="7200" dirty="0">
                <a:solidFill>
                  <a:schemeClr val="bg1"/>
                </a:solidFill>
                <a:latin typeface="张海山锐谐体2.0-授权联系：Samtype@QQ.com" panose="02000000000000000000" pitchFamily="2" charset="-122"/>
                <a:ea typeface="张海山锐谐体2.0-授权联系：Samtype@QQ.com" panose="02000000000000000000" pitchFamily="2" charset="-122"/>
              </a:endParaRPr>
            </a:p>
          </p:txBody>
        </p:sp>
        <p:sp>
          <p:nvSpPr>
            <p:cNvPr id="8" name="文本框 7"/>
            <p:cNvSpPr txBox="1"/>
            <p:nvPr/>
          </p:nvSpPr>
          <p:spPr>
            <a:xfrm>
              <a:off x="3500422" y="5588000"/>
              <a:ext cx="5191156" cy="523220"/>
            </a:xfrm>
            <a:prstGeom prst="rect">
              <a:avLst/>
            </a:prstGeom>
            <a:noFill/>
          </p:spPr>
          <p:txBody>
            <a:bodyPr wrap="square" rtlCol="0">
              <a:spAutoFit/>
            </a:bodyPr>
            <a:lstStyle/>
            <a:p>
              <a:pPr algn="ctr"/>
              <a:endParaRPr lang="zh-HK" altLang="en-US" sz="2800" dirty="0">
                <a:solidFill>
                  <a:srgbClr val="5A514A"/>
                </a:solidFill>
                <a:latin typeface="张海山锐谐体2.0-授权联系：Samtype@QQ.com" panose="02000000000000000000" pitchFamily="2" charset="-122"/>
                <a:ea typeface="张海山锐谐体2.0-授权联系：Samtype@QQ.com" panose="02000000000000000000" pitchFamily="2" charset="-122"/>
              </a:endParaRPr>
            </a:p>
          </p:txBody>
        </p:sp>
      </p:grpSp>
      <p:grpSp>
        <p:nvGrpSpPr>
          <p:cNvPr id="17" name="组合 16"/>
          <p:cNvGrpSpPr/>
          <p:nvPr/>
        </p:nvGrpSpPr>
        <p:grpSpPr>
          <a:xfrm>
            <a:off x="10195495" y="-228600"/>
            <a:ext cx="2220342" cy="2249379"/>
            <a:chOff x="10195495" y="-228600"/>
            <a:chExt cx="2220342" cy="2249379"/>
          </a:xfrm>
        </p:grpSpPr>
        <p:sp>
          <p:nvSpPr>
            <p:cNvPr id="10" name="椭圆 9"/>
            <p:cNvSpPr/>
            <p:nvPr/>
          </p:nvSpPr>
          <p:spPr>
            <a:xfrm>
              <a:off x="10478295" y="1835041"/>
              <a:ext cx="185738" cy="18573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1" name="椭圆 10"/>
            <p:cNvSpPr/>
            <p:nvPr/>
          </p:nvSpPr>
          <p:spPr>
            <a:xfrm>
              <a:off x="10807125" y="1450056"/>
              <a:ext cx="457200" cy="457200"/>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2" name="椭圆 11"/>
            <p:cNvSpPr/>
            <p:nvPr/>
          </p:nvSpPr>
          <p:spPr>
            <a:xfrm>
              <a:off x="10195495" y="163524"/>
              <a:ext cx="840230" cy="840230"/>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椭圆 13"/>
            <p:cNvSpPr/>
            <p:nvPr/>
          </p:nvSpPr>
          <p:spPr>
            <a:xfrm>
              <a:off x="11072812" y="-228600"/>
              <a:ext cx="1343025" cy="1343025"/>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椭圆 12"/>
            <p:cNvSpPr/>
            <p:nvPr/>
          </p:nvSpPr>
          <p:spPr>
            <a:xfrm>
              <a:off x="11072812" y="723337"/>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6" name="椭圆 15"/>
            <p:cNvSpPr/>
            <p:nvPr/>
          </p:nvSpPr>
          <p:spPr>
            <a:xfrm>
              <a:off x="11631780" y="55973"/>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18" name="组合 17"/>
          <p:cNvGrpSpPr/>
          <p:nvPr/>
        </p:nvGrpSpPr>
        <p:grpSpPr>
          <a:xfrm flipH="1" flipV="1">
            <a:off x="-332871" y="4909574"/>
            <a:ext cx="2220342" cy="2249379"/>
            <a:chOff x="10195495" y="-228600"/>
            <a:chExt cx="2220342" cy="2249379"/>
          </a:xfrm>
        </p:grpSpPr>
        <p:sp>
          <p:nvSpPr>
            <p:cNvPr id="19" name="椭圆 18"/>
            <p:cNvSpPr/>
            <p:nvPr/>
          </p:nvSpPr>
          <p:spPr>
            <a:xfrm>
              <a:off x="10478295" y="1835041"/>
              <a:ext cx="185738" cy="18573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椭圆 19"/>
            <p:cNvSpPr/>
            <p:nvPr/>
          </p:nvSpPr>
          <p:spPr>
            <a:xfrm>
              <a:off x="10807125" y="1450056"/>
              <a:ext cx="457200" cy="457200"/>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 name="椭圆 20"/>
            <p:cNvSpPr/>
            <p:nvPr/>
          </p:nvSpPr>
          <p:spPr>
            <a:xfrm>
              <a:off x="10195495" y="163524"/>
              <a:ext cx="840230" cy="840230"/>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2" name="椭圆 21"/>
            <p:cNvSpPr/>
            <p:nvPr/>
          </p:nvSpPr>
          <p:spPr>
            <a:xfrm>
              <a:off x="11072812" y="-228600"/>
              <a:ext cx="1343025" cy="1343025"/>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3" name="椭圆 22"/>
            <p:cNvSpPr/>
            <p:nvPr/>
          </p:nvSpPr>
          <p:spPr>
            <a:xfrm>
              <a:off x="11072812" y="723337"/>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4" name="椭圆 23"/>
            <p:cNvSpPr/>
            <p:nvPr/>
          </p:nvSpPr>
          <p:spPr>
            <a:xfrm>
              <a:off x="11631780" y="55973"/>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Tree>
    <p:extLst>
      <p:ext uri="{BB962C8B-B14F-4D97-AF65-F5344CB8AC3E}">
        <p14:creationId xmlns:p14="http://schemas.microsoft.com/office/powerpoint/2010/main" val="3203035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直角三角形 2"/>
          <p:cNvSpPr/>
          <p:nvPr/>
        </p:nvSpPr>
        <p:spPr>
          <a:xfrm flipV="1">
            <a:off x="0" y="-2"/>
            <a:ext cx="1114425" cy="1316699"/>
          </a:xfrm>
          <a:prstGeom prst="rtTriangle">
            <a:avLst/>
          </a:pr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 name="直角三角形 7"/>
          <p:cNvSpPr/>
          <p:nvPr/>
        </p:nvSpPr>
        <p:spPr>
          <a:xfrm rot="16200000">
            <a:off x="10905603" y="5571602"/>
            <a:ext cx="1425036" cy="1147760"/>
          </a:xfrm>
          <a:prstGeom prst="rtTriangle">
            <a:avLst/>
          </a:prstGeom>
          <a:solidFill>
            <a:srgbClr val="5A51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文本框 3"/>
          <p:cNvSpPr txBox="1"/>
          <p:nvPr/>
        </p:nvSpPr>
        <p:spPr>
          <a:xfrm>
            <a:off x="1785145" y="2274838"/>
            <a:ext cx="1706992" cy="2308324"/>
          </a:xfrm>
          <a:prstGeom prst="rect">
            <a:avLst/>
          </a:prstGeom>
          <a:noFill/>
        </p:spPr>
        <p:txBody>
          <a:bodyPr wrap="square" rtlCol="0">
            <a:spAutoFit/>
          </a:bodyPr>
          <a:lstStyle/>
          <a:p>
            <a:r>
              <a:rPr lang="zh-CN" altLang="en-US" sz="7200" dirty="0" smtClean="0">
                <a:solidFill>
                  <a:srgbClr val="27A98C"/>
                </a:solidFill>
                <a:latin typeface="张海山锐谐体2.0-授权联系：Samtype@QQ.com" panose="02000000000000000000" pitchFamily="2" charset="-122"/>
                <a:ea typeface="张海山锐谐体2.0-授权联系：Samtype@QQ.com" panose="02000000000000000000" pitchFamily="2" charset="-122"/>
              </a:rPr>
              <a:t>目录</a:t>
            </a:r>
            <a:endParaRPr lang="zh-HK" altLang="en-US" sz="7200" dirty="0">
              <a:solidFill>
                <a:srgbClr val="27A98C"/>
              </a:solidFill>
              <a:latin typeface="张海山锐谐体2.0-授权联系：Samtype@QQ.com" panose="02000000000000000000" pitchFamily="2" charset="-122"/>
              <a:ea typeface="张海山锐谐体2.0-授权联系：Samtype@QQ.com" panose="02000000000000000000" pitchFamily="2" charset="-122"/>
            </a:endParaRPr>
          </a:p>
        </p:txBody>
      </p:sp>
      <p:sp>
        <p:nvSpPr>
          <p:cNvPr id="13" name="任意多边形 12"/>
          <p:cNvSpPr/>
          <p:nvPr/>
        </p:nvSpPr>
        <p:spPr>
          <a:xfrm>
            <a:off x="5109370" y="876361"/>
            <a:ext cx="5297485" cy="989012"/>
          </a:xfrm>
          <a:custGeom>
            <a:avLst/>
            <a:gdLst>
              <a:gd name="connsiteX0" fmla="*/ 0 w 5297485"/>
              <a:gd name="connsiteY0" fmla="*/ 0 h 989012"/>
              <a:gd name="connsiteX1" fmla="*/ 4802979 w 5297485"/>
              <a:gd name="connsiteY1" fmla="*/ 0 h 989012"/>
              <a:gd name="connsiteX2" fmla="*/ 4805361 w 5297485"/>
              <a:gd name="connsiteY2" fmla="*/ 0 h 989012"/>
              <a:gd name="connsiteX3" fmla="*/ 4805361 w 5297485"/>
              <a:gd name="connsiteY3" fmla="*/ 240 h 989012"/>
              <a:gd name="connsiteX4" fmla="*/ 4902639 w 5297485"/>
              <a:gd name="connsiteY4" fmla="*/ 10047 h 989012"/>
              <a:gd name="connsiteX5" fmla="*/ 5297485 w 5297485"/>
              <a:gd name="connsiteY5" fmla="*/ 494506 h 989012"/>
              <a:gd name="connsiteX6" fmla="*/ 4902639 w 5297485"/>
              <a:gd name="connsiteY6" fmla="*/ 978966 h 989012"/>
              <a:gd name="connsiteX7" fmla="*/ 4805361 w 5297485"/>
              <a:gd name="connsiteY7" fmla="*/ 988772 h 989012"/>
              <a:gd name="connsiteX8" fmla="*/ 4805361 w 5297485"/>
              <a:gd name="connsiteY8" fmla="*/ 989012 h 989012"/>
              <a:gd name="connsiteX9" fmla="*/ 4802979 w 5297485"/>
              <a:gd name="connsiteY9" fmla="*/ 989012 h 989012"/>
              <a:gd name="connsiteX10" fmla="*/ 0 w 5297485"/>
              <a:gd name="connsiteY10" fmla="*/ 989012 h 989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7485" h="989012">
                <a:moveTo>
                  <a:pt x="0" y="0"/>
                </a:moveTo>
                <a:lnTo>
                  <a:pt x="4802979" y="0"/>
                </a:lnTo>
                <a:lnTo>
                  <a:pt x="4805361" y="0"/>
                </a:lnTo>
                <a:lnTo>
                  <a:pt x="4805361" y="240"/>
                </a:lnTo>
                <a:lnTo>
                  <a:pt x="4902639" y="10047"/>
                </a:lnTo>
                <a:cubicBezTo>
                  <a:pt x="5127977" y="56158"/>
                  <a:pt x="5297485" y="255537"/>
                  <a:pt x="5297485" y="494506"/>
                </a:cubicBezTo>
                <a:cubicBezTo>
                  <a:pt x="5297485" y="733476"/>
                  <a:pt x="5127977" y="932855"/>
                  <a:pt x="4902639" y="978966"/>
                </a:cubicBezTo>
                <a:lnTo>
                  <a:pt x="4805361" y="988772"/>
                </a:lnTo>
                <a:lnTo>
                  <a:pt x="4805361" y="989012"/>
                </a:lnTo>
                <a:lnTo>
                  <a:pt x="4802979" y="989012"/>
                </a:lnTo>
                <a:lnTo>
                  <a:pt x="0" y="989012"/>
                </a:ln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椭圆 4"/>
          <p:cNvSpPr/>
          <p:nvPr/>
        </p:nvSpPr>
        <p:spPr>
          <a:xfrm>
            <a:off x="4602958" y="876361"/>
            <a:ext cx="989012" cy="989012"/>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4000" dirty="0" smtClean="0">
                <a:latin typeface="张海山锐谐体2.0-授权联系：Samtype@QQ.com" panose="02000000000000000000" pitchFamily="2" charset="-122"/>
                <a:ea typeface="张海山锐谐体2.0-授权联系：Samtype@QQ.com" panose="02000000000000000000" pitchFamily="2" charset="-122"/>
              </a:rPr>
              <a:t>1</a:t>
            </a:r>
            <a:endParaRPr lang="zh-HK" altLang="en-US" sz="4000" dirty="0">
              <a:latin typeface="张海山锐谐体2.0-授权联系：Samtype@QQ.com" panose="02000000000000000000" pitchFamily="2" charset="-122"/>
              <a:ea typeface="张海山锐谐体2.0-授权联系：Samtype@QQ.com" panose="02000000000000000000" pitchFamily="2" charset="-122"/>
            </a:endParaRPr>
          </a:p>
        </p:txBody>
      </p:sp>
      <p:sp>
        <p:nvSpPr>
          <p:cNvPr id="14" name="椭圆 13"/>
          <p:cNvSpPr/>
          <p:nvPr/>
        </p:nvSpPr>
        <p:spPr>
          <a:xfrm>
            <a:off x="4671220" y="944623"/>
            <a:ext cx="852488" cy="852488"/>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 name="文本框 8"/>
          <p:cNvSpPr txBox="1"/>
          <p:nvPr/>
        </p:nvSpPr>
        <p:spPr>
          <a:xfrm>
            <a:off x="5961858" y="1047701"/>
            <a:ext cx="2047875" cy="646331"/>
          </a:xfrm>
          <a:prstGeom prst="rect">
            <a:avLst/>
          </a:prstGeom>
          <a:noFill/>
        </p:spPr>
        <p:txBody>
          <a:bodyPr wrap="square" rtlCol="0">
            <a:spAutoFit/>
          </a:bodyPr>
          <a:lstStyle/>
          <a:p>
            <a:r>
              <a:rPr lang="en-US" altLang="zh-CN" sz="3600" dirty="0" smtClean="0">
                <a:solidFill>
                  <a:srgbClr val="5A514A"/>
                </a:solidFill>
                <a:latin typeface="张海山锐谐体2.0-授权联系：Samtype@QQ.com" panose="02000000000000000000" pitchFamily="2" charset="-122"/>
                <a:ea typeface="张海山锐谐体2.0-授权联系：Samtype@QQ.com" panose="02000000000000000000" pitchFamily="2" charset="-122"/>
              </a:rPr>
              <a:t>SICP</a:t>
            </a:r>
            <a:endParaRPr lang="zh-HK" altLang="en-US" sz="3600" dirty="0">
              <a:solidFill>
                <a:srgbClr val="5A514A"/>
              </a:solidFill>
              <a:latin typeface="张海山锐谐体2.0-授权联系：Samtype@QQ.com" panose="02000000000000000000" pitchFamily="2" charset="-122"/>
              <a:ea typeface="张海山锐谐体2.0-授权联系：Samtype@QQ.com" panose="02000000000000000000" pitchFamily="2" charset="-122"/>
            </a:endParaRPr>
          </a:p>
        </p:txBody>
      </p:sp>
      <p:sp>
        <p:nvSpPr>
          <p:cNvPr id="15" name="任意多边形 14"/>
          <p:cNvSpPr/>
          <p:nvPr/>
        </p:nvSpPr>
        <p:spPr>
          <a:xfrm>
            <a:off x="5097464" y="2772911"/>
            <a:ext cx="5297485" cy="989012"/>
          </a:xfrm>
          <a:custGeom>
            <a:avLst/>
            <a:gdLst>
              <a:gd name="connsiteX0" fmla="*/ 0 w 5297485"/>
              <a:gd name="connsiteY0" fmla="*/ 0 h 989012"/>
              <a:gd name="connsiteX1" fmla="*/ 4802979 w 5297485"/>
              <a:gd name="connsiteY1" fmla="*/ 0 h 989012"/>
              <a:gd name="connsiteX2" fmla="*/ 4805361 w 5297485"/>
              <a:gd name="connsiteY2" fmla="*/ 0 h 989012"/>
              <a:gd name="connsiteX3" fmla="*/ 4805361 w 5297485"/>
              <a:gd name="connsiteY3" fmla="*/ 240 h 989012"/>
              <a:gd name="connsiteX4" fmla="*/ 4902639 w 5297485"/>
              <a:gd name="connsiteY4" fmla="*/ 10047 h 989012"/>
              <a:gd name="connsiteX5" fmla="*/ 5297485 w 5297485"/>
              <a:gd name="connsiteY5" fmla="*/ 494506 h 989012"/>
              <a:gd name="connsiteX6" fmla="*/ 4902639 w 5297485"/>
              <a:gd name="connsiteY6" fmla="*/ 978966 h 989012"/>
              <a:gd name="connsiteX7" fmla="*/ 4805361 w 5297485"/>
              <a:gd name="connsiteY7" fmla="*/ 988772 h 989012"/>
              <a:gd name="connsiteX8" fmla="*/ 4805361 w 5297485"/>
              <a:gd name="connsiteY8" fmla="*/ 989012 h 989012"/>
              <a:gd name="connsiteX9" fmla="*/ 4802979 w 5297485"/>
              <a:gd name="connsiteY9" fmla="*/ 989012 h 989012"/>
              <a:gd name="connsiteX10" fmla="*/ 0 w 5297485"/>
              <a:gd name="connsiteY10" fmla="*/ 989012 h 989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7485" h="989012">
                <a:moveTo>
                  <a:pt x="0" y="0"/>
                </a:moveTo>
                <a:lnTo>
                  <a:pt x="4802979" y="0"/>
                </a:lnTo>
                <a:lnTo>
                  <a:pt x="4805361" y="0"/>
                </a:lnTo>
                <a:lnTo>
                  <a:pt x="4805361" y="240"/>
                </a:lnTo>
                <a:lnTo>
                  <a:pt x="4902639" y="10047"/>
                </a:lnTo>
                <a:cubicBezTo>
                  <a:pt x="5127977" y="56158"/>
                  <a:pt x="5297485" y="255537"/>
                  <a:pt x="5297485" y="494506"/>
                </a:cubicBezTo>
                <a:cubicBezTo>
                  <a:pt x="5297485" y="733476"/>
                  <a:pt x="5127977" y="932855"/>
                  <a:pt x="4902639" y="978966"/>
                </a:cubicBezTo>
                <a:lnTo>
                  <a:pt x="4805361" y="988772"/>
                </a:lnTo>
                <a:lnTo>
                  <a:pt x="4805361" y="989012"/>
                </a:lnTo>
                <a:lnTo>
                  <a:pt x="4802979" y="989012"/>
                </a:lnTo>
                <a:lnTo>
                  <a:pt x="0" y="989012"/>
                </a:ln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6" name="椭圆 15"/>
          <p:cNvSpPr/>
          <p:nvPr/>
        </p:nvSpPr>
        <p:spPr>
          <a:xfrm>
            <a:off x="4602958" y="2772911"/>
            <a:ext cx="989012" cy="989012"/>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4000" dirty="0">
                <a:latin typeface="张海山锐谐体2.0-授权联系：Samtype@QQ.com" panose="02000000000000000000" pitchFamily="2" charset="-122"/>
                <a:ea typeface="张海山锐谐体2.0-授权联系：Samtype@QQ.com" panose="02000000000000000000" pitchFamily="2" charset="-122"/>
              </a:rPr>
              <a:t>2</a:t>
            </a:r>
            <a:endParaRPr lang="zh-HK" altLang="en-US" sz="4000" dirty="0">
              <a:latin typeface="张海山锐谐体2.0-授权联系：Samtype@QQ.com" panose="02000000000000000000" pitchFamily="2" charset="-122"/>
              <a:ea typeface="张海山锐谐体2.0-授权联系：Samtype@QQ.com" panose="02000000000000000000" pitchFamily="2" charset="-122"/>
            </a:endParaRPr>
          </a:p>
        </p:txBody>
      </p:sp>
      <p:sp>
        <p:nvSpPr>
          <p:cNvPr id="17" name="椭圆 16"/>
          <p:cNvSpPr/>
          <p:nvPr/>
        </p:nvSpPr>
        <p:spPr>
          <a:xfrm>
            <a:off x="4671220" y="2841173"/>
            <a:ext cx="852488" cy="852488"/>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5" name="文本框 24"/>
          <p:cNvSpPr txBox="1"/>
          <p:nvPr/>
        </p:nvSpPr>
        <p:spPr>
          <a:xfrm>
            <a:off x="5961858" y="2944251"/>
            <a:ext cx="2733675" cy="646331"/>
          </a:xfrm>
          <a:prstGeom prst="rect">
            <a:avLst/>
          </a:prstGeom>
          <a:noFill/>
        </p:spPr>
        <p:txBody>
          <a:bodyPr wrap="square" rtlCol="0">
            <a:spAutoFit/>
          </a:bodyPr>
          <a:lstStyle/>
          <a:p>
            <a:r>
              <a:rPr lang="zh-CN" altLang="en-US" sz="3600" dirty="0" smtClean="0">
                <a:solidFill>
                  <a:srgbClr val="5A514A"/>
                </a:solidFill>
                <a:latin typeface="张海山锐谐体2.0-授权联系：Samtype@QQ.com" panose="02000000000000000000" pitchFamily="2" charset="-122"/>
                <a:ea typeface="张海山锐谐体2.0-授权联系：Samtype@QQ.com" panose="02000000000000000000" pitchFamily="2" charset="-122"/>
              </a:rPr>
              <a:t>算法</a:t>
            </a:r>
            <a:endParaRPr lang="zh-HK" altLang="en-US" sz="3600" dirty="0">
              <a:solidFill>
                <a:srgbClr val="5A514A"/>
              </a:solidFill>
              <a:latin typeface="张海山锐谐体2.0-授权联系：Samtype@QQ.com" panose="02000000000000000000" pitchFamily="2" charset="-122"/>
              <a:ea typeface="张海山锐谐体2.0-授权联系：Samtype@QQ.com" panose="02000000000000000000" pitchFamily="2" charset="-122"/>
            </a:endParaRPr>
          </a:p>
        </p:txBody>
      </p:sp>
      <p:sp>
        <p:nvSpPr>
          <p:cNvPr id="18" name="任意多边形 17"/>
          <p:cNvSpPr/>
          <p:nvPr/>
        </p:nvSpPr>
        <p:spPr>
          <a:xfrm>
            <a:off x="5097464" y="4669462"/>
            <a:ext cx="5297485" cy="989012"/>
          </a:xfrm>
          <a:custGeom>
            <a:avLst/>
            <a:gdLst>
              <a:gd name="connsiteX0" fmla="*/ 0 w 5297485"/>
              <a:gd name="connsiteY0" fmla="*/ 0 h 989012"/>
              <a:gd name="connsiteX1" fmla="*/ 4802979 w 5297485"/>
              <a:gd name="connsiteY1" fmla="*/ 0 h 989012"/>
              <a:gd name="connsiteX2" fmla="*/ 4805361 w 5297485"/>
              <a:gd name="connsiteY2" fmla="*/ 0 h 989012"/>
              <a:gd name="connsiteX3" fmla="*/ 4805361 w 5297485"/>
              <a:gd name="connsiteY3" fmla="*/ 240 h 989012"/>
              <a:gd name="connsiteX4" fmla="*/ 4902639 w 5297485"/>
              <a:gd name="connsiteY4" fmla="*/ 10047 h 989012"/>
              <a:gd name="connsiteX5" fmla="*/ 5297485 w 5297485"/>
              <a:gd name="connsiteY5" fmla="*/ 494506 h 989012"/>
              <a:gd name="connsiteX6" fmla="*/ 4902639 w 5297485"/>
              <a:gd name="connsiteY6" fmla="*/ 978966 h 989012"/>
              <a:gd name="connsiteX7" fmla="*/ 4805361 w 5297485"/>
              <a:gd name="connsiteY7" fmla="*/ 988772 h 989012"/>
              <a:gd name="connsiteX8" fmla="*/ 4805361 w 5297485"/>
              <a:gd name="connsiteY8" fmla="*/ 989012 h 989012"/>
              <a:gd name="connsiteX9" fmla="*/ 4802979 w 5297485"/>
              <a:gd name="connsiteY9" fmla="*/ 989012 h 989012"/>
              <a:gd name="connsiteX10" fmla="*/ 0 w 5297485"/>
              <a:gd name="connsiteY10" fmla="*/ 989012 h 989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7485" h="989012">
                <a:moveTo>
                  <a:pt x="0" y="0"/>
                </a:moveTo>
                <a:lnTo>
                  <a:pt x="4802979" y="0"/>
                </a:lnTo>
                <a:lnTo>
                  <a:pt x="4805361" y="0"/>
                </a:lnTo>
                <a:lnTo>
                  <a:pt x="4805361" y="240"/>
                </a:lnTo>
                <a:lnTo>
                  <a:pt x="4902639" y="10047"/>
                </a:lnTo>
                <a:cubicBezTo>
                  <a:pt x="5127977" y="56158"/>
                  <a:pt x="5297485" y="255537"/>
                  <a:pt x="5297485" y="494506"/>
                </a:cubicBezTo>
                <a:cubicBezTo>
                  <a:pt x="5297485" y="733476"/>
                  <a:pt x="5127977" y="932855"/>
                  <a:pt x="4902639" y="978966"/>
                </a:cubicBezTo>
                <a:lnTo>
                  <a:pt x="4805361" y="988772"/>
                </a:lnTo>
                <a:lnTo>
                  <a:pt x="4805361" y="989012"/>
                </a:lnTo>
                <a:lnTo>
                  <a:pt x="4802979" y="989012"/>
                </a:lnTo>
                <a:lnTo>
                  <a:pt x="0" y="989012"/>
                </a:ln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椭圆 18"/>
          <p:cNvSpPr/>
          <p:nvPr/>
        </p:nvSpPr>
        <p:spPr>
          <a:xfrm>
            <a:off x="4602958" y="4669462"/>
            <a:ext cx="989012" cy="989012"/>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4000" dirty="0">
                <a:latin typeface="张海山锐谐体2.0-授权联系：Samtype@QQ.com" panose="02000000000000000000" pitchFamily="2" charset="-122"/>
                <a:ea typeface="张海山锐谐体2.0-授权联系：Samtype@QQ.com" panose="02000000000000000000" pitchFamily="2" charset="-122"/>
              </a:rPr>
              <a:t>3</a:t>
            </a:r>
            <a:endParaRPr lang="zh-HK" altLang="en-US" sz="4000" dirty="0">
              <a:latin typeface="张海山锐谐体2.0-授权联系：Samtype@QQ.com" panose="02000000000000000000" pitchFamily="2" charset="-122"/>
              <a:ea typeface="张海山锐谐体2.0-授权联系：Samtype@QQ.com" panose="02000000000000000000" pitchFamily="2" charset="-122"/>
            </a:endParaRPr>
          </a:p>
        </p:txBody>
      </p:sp>
      <p:sp>
        <p:nvSpPr>
          <p:cNvPr id="26" name="文本框 25"/>
          <p:cNvSpPr txBox="1"/>
          <p:nvPr/>
        </p:nvSpPr>
        <p:spPr>
          <a:xfrm>
            <a:off x="5961858" y="4838668"/>
            <a:ext cx="2733675" cy="646331"/>
          </a:xfrm>
          <a:prstGeom prst="rect">
            <a:avLst/>
          </a:prstGeom>
          <a:noFill/>
        </p:spPr>
        <p:txBody>
          <a:bodyPr wrap="square" rtlCol="0">
            <a:spAutoFit/>
          </a:bodyPr>
          <a:lstStyle/>
          <a:p>
            <a:r>
              <a:rPr lang="en-US" altLang="zh-CN" sz="3600" dirty="0" err="1" smtClean="0">
                <a:solidFill>
                  <a:srgbClr val="5A514A"/>
                </a:solidFill>
                <a:latin typeface="张海山锐谐体2.0-授权联系：Samtype@QQ.com" panose="02000000000000000000" pitchFamily="2" charset="-122"/>
                <a:ea typeface="张海山锐谐体2.0-授权联系：Samtype@QQ.com" panose="02000000000000000000" pitchFamily="2" charset="-122"/>
              </a:rPr>
              <a:t>Github</a:t>
            </a:r>
            <a:r>
              <a:rPr lang="en-US" altLang="zh-CN" sz="3600" dirty="0" smtClean="0">
                <a:solidFill>
                  <a:srgbClr val="5A514A"/>
                </a:solidFill>
                <a:latin typeface="张海山锐谐体2.0-授权联系：Samtype@QQ.com" panose="02000000000000000000" pitchFamily="2" charset="-122"/>
                <a:ea typeface="张海山锐谐体2.0-授权联系：Samtype@QQ.com" panose="02000000000000000000" pitchFamily="2" charset="-122"/>
              </a:rPr>
              <a:t> blog</a:t>
            </a:r>
            <a:endParaRPr lang="zh-HK" altLang="en-US" sz="3600" dirty="0">
              <a:solidFill>
                <a:srgbClr val="5A514A"/>
              </a:solidFill>
              <a:latin typeface="张海山锐谐体2.0-授权联系：Samtype@QQ.com" panose="02000000000000000000" pitchFamily="2" charset="-122"/>
              <a:ea typeface="张海山锐谐体2.0-授权联系：Samtype@QQ.com" panose="02000000000000000000" pitchFamily="2" charset="-122"/>
            </a:endParaRPr>
          </a:p>
        </p:txBody>
      </p:sp>
      <p:sp>
        <p:nvSpPr>
          <p:cNvPr id="23" name="椭圆 22"/>
          <p:cNvSpPr/>
          <p:nvPr/>
        </p:nvSpPr>
        <p:spPr>
          <a:xfrm>
            <a:off x="4671220" y="4737723"/>
            <a:ext cx="852488" cy="852488"/>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Tree>
    <p:extLst>
      <p:ext uri="{BB962C8B-B14F-4D97-AF65-F5344CB8AC3E}">
        <p14:creationId xmlns:p14="http://schemas.microsoft.com/office/powerpoint/2010/main" val="2204177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931887" y="1223108"/>
            <a:ext cx="6328227" cy="4411785"/>
            <a:chOff x="2931887" y="1699435"/>
            <a:chExt cx="6328227" cy="4411785"/>
          </a:xfrm>
        </p:grpSpPr>
        <p:grpSp>
          <p:nvGrpSpPr>
            <p:cNvPr id="4" name="组合 3"/>
            <p:cNvGrpSpPr/>
            <p:nvPr/>
          </p:nvGrpSpPr>
          <p:grpSpPr>
            <a:xfrm>
              <a:off x="2931887" y="1699435"/>
              <a:ext cx="6328227" cy="3459130"/>
              <a:chOff x="3599544" y="2333398"/>
              <a:chExt cx="3823607" cy="2090057"/>
            </a:xfrm>
          </p:grpSpPr>
          <p:sp>
            <p:nvSpPr>
              <p:cNvPr id="5" name="矩形 5"/>
              <p:cNvSpPr/>
              <p:nvPr/>
            </p:nvSpPr>
            <p:spPr>
              <a:xfrm>
                <a:off x="3599544" y="2333398"/>
                <a:ext cx="3469822" cy="2090057"/>
              </a:xfrm>
              <a:custGeom>
                <a:avLst/>
                <a:gdLst>
                  <a:gd name="connsiteX0" fmla="*/ 0 w 4877707"/>
                  <a:gd name="connsiteY0" fmla="*/ 0 h 3280228"/>
                  <a:gd name="connsiteX1" fmla="*/ 4877707 w 4877707"/>
                  <a:gd name="connsiteY1" fmla="*/ 0 h 3280228"/>
                  <a:gd name="connsiteX2" fmla="*/ 4877707 w 4877707"/>
                  <a:gd name="connsiteY2" fmla="*/ 3280228 h 3280228"/>
                  <a:gd name="connsiteX3" fmla="*/ 0 w 4877707"/>
                  <a:gd name="connsiteY3" fmla="*/ 3280228 h 3280228"/>
                  <a:gd name="connsiteX4" fmla="*/ 0 w 4877707"/>
                  <a:gd name="connsiteY4" fmla="*/ 0 h 3280228"/>
                  <a:gd name="connsiteX0" fmla="*/ 0 w 4877707"/>
                  <a:gd name="connsiteY0" fmla="*/ 0 h 3367314"/>
                  <a:gd name="connsiteX1" fmla="*/ 4877707 w 4877707"/>
                  <a:gd name="connsiteY1" fmla="*/ 0 h 3367314"/>
                  <a:gd name="connsiteX2" fmla="*/ 2903764 w 4877707"/>
                  <a:gd name="connsiteY2" fmla="*/ 3367314 h 3367314"/>
                  <a:gd name="connsiteX3" fmla="*/ 0 w 4877707"/>
                  <a:gd name="connsiteY3" fmla="*/ 3280228 h 3367314"/>
                  <a:gd name="connsiteX4" fmla="*/ 0 w 4877707"/>
                  <a:gd name="connsiteY4" fmla="*/ 0 h 3367314"/>
                  <a:gd name="connsiteX0" fmla="*/ 0 w 5138965"/>
                  <a:gd name="connsiteY0" fmla="*/ 1277257 h 3367314"/>
                  <a:gd name="connsiteX1" fmla="*/ 5138965 w 5138965"/>
                  <a:gd name="connsiteY1" fmla="*/ 0 h 3367314"/>
                  <a:gd name="connsiteX2" fmla="*/ 3165022 w 5138965"/>
                  <a:gd name="connsiteY2" fmla="*/ 3367314 h 3367314"/>
                  <a:gd name="connsiteX3" fmla="*/ 261258 w 5138965"/>
                  <a:gd name="connsiteY3" fmla="*/ 3280228 h 3367314"/>
                  <a:gd name="connsiteX4" fmla="*/ 0 w 5138965"/>
                  <a:gd name="connsiteY4" fmla="*/ 1277257 h 3367314"/>
                  <a:gd name="connsiteX0" fmla="*/ 0 w 3165022"/>
                  <a:gd name="connsiteY0" fmla="*/ 0 h 2090057"/>
                  <a:gd name="connsiteX1" fmla="*/ 2642508 w 3165022"/>
                  <a:gd name="connsiteY1" fmla="*/ 1407886 h 2090057"/>
                  <a:gd name="connsiteX2" fmla="*/ 3165022 w 3165022"/>
                  <a:gd name="connsiteY2" fmla="*/ 2090057 h 2090057"/>
                  <a:gd name="connsiteX3" fmla="*/ 261258 w 3165022"/>
                  <a:gd name="connsiteY3" fmla="*/ 2002971 h 2090057"/>
                  <a:gd name="connsiteX4" fmla="*/ 0 w 3165022"/>
                  <a:gd name="connsiteY4" fmla="*/ 0 h 2090057"/>
                  <a:gd name="connsiteX0" fmla="*/ 0 w 3469822"/>
                  <a:gd name="connsiteY0" fmla="*/ 0 h 2090057"/>
                  <a:gd name="connsiteX1" fmla="*/ 3469822 w 3469822"/>
                  <a:gd name="connsiteY1" fmla="*/ 493486 h 2090057"/>
                  <a:gd name="connsiteX2" fmla="*/ 3165022 w 3469822"/>
                  <a:gd name="connsiteY2" fmla="*/ 2090057 h 2090057"/>
                  <a:gd name="connsiteX3" fmla="*/ 261258 w 3469822"/>
                  <a:gd name="connsiteY3" fmla="*/ 2002971 h 2090057"/>
                  <a:gd name="connsiteX4" fmla="*/ 0 w 3469822"/>
                  <a:gd name="connsiteY4" fmla="*/ 0 h 2090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822" h="2090057">
                    <a:moveTo>
                      <a:pt x="0" y="0"/>
                    </a:moveTo>
                    <a:lnTo>
                      <a:pt x="3469822" y="493486"/>
                    </a:lnTo>
                    <a:lnTo>
                      <a:pt x="3165022" y="2090057"/>
                    </a:lnTo>
                    <a:lnTo>
                      <a:pt x="261258" y="2002971"/>
                    </a:lnTo>
                    <a:lnTo>
                      <a:pt x="0" y="0"/>
                    </a:lnTo>
                    <a:close/>
                  </a:path>
                </a:pathLst>
              </a:custGeom>
              <a:solidFill>
                <a:srgbClr val="27A98C">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矩形 6"/>
              <p:cNvSpPr/>
              <p:nvPr/>
            </p:nvSpPr>
            <p:spPr>
              <a:xfrm>
                <a:off x="4026807" y="2507570"/>
                <a:ext cx="3396344" cy="1915885"/>
              </a:xfrm>
              <a:custGeom>
                <a:avLst/>
                <a:gdLst>
                  <a:gd name="connsiteX0" fmla="*/ 0 w 1117601"/>
                  <a:gd name="connsiteY0" fmla="*/ 0 h 1422400"/>
                  <a:gd name="connsiteX1" fmla="*/ 1117601 w 1117601"/>
                  <a:gd name="connsiteY1" fmla="*/ 0 h 1422400"/>
                  <a:gd name="connsiteX2" fmla="*/ 1117601 w 1117601"/>
                  <a:gd name="connsiteY2" fmla="*/ 1422400 h 1422400"/>
                  <a:gd name="connsiteX3" fmla="*/ 0 w 1117601"/>
                  <a:gd name="connsiteY3" fmla="*/ 1422400 h 1422400"/>
                  <a:gd name="connsiteX4" fmla="*/ 0 w 1117601"/>
                  <a:gd name="connsiteY4" fmla="*/ 0 h 1422400"/>
                  <a:gd name="connsiteX0" fmla="*/ 1378857 w 2496458"/>
                  <a:gd name="connsiteY0" fmla="*/ 0 h 1422400"/>
                  <a:gd name="connsiteX1" fmla="*/ 2496458 w 2496458"/>
                  <a:gd name="connsiteY1" fmla="*/ 0 h 1422400"/>
                  <a:gd name="connsiteX2" fmla="*/ 2496458 w 2496458"/>
                  <a:gd name="connsiteY2" fmla="*/ 1422400 h 1422400"/>
                  <a:gd name="connsiteX3" fmla="*/ 0 w 2496458"/>
                  <a:gd name="connsiteY3" fmla="*/ 1422400 h 1422400"/>
                  <a:gd name="connsiteX4" fmla="*/ 1378857 w 2496458"/>
                  <a:gd name="connsiteY4" fmla="*/ 0 h 1422400"/>
                  <a:gd name="connsiteX0" fmla="*/ 14515 w 2496458"/>
                  <a:gd name="connsiteY0" fmla="*/ 0 h 1582057"/>
                  <a:gd name="connsiteX1" fmla="*/ 2496458 w 2496458"/>
                  <a:gd name="connsiteY1" fmla="*/ 159657 h 1582057"/>
                  <a:gd name="connsiteX2" fmla="*/ 2496458 w 2496458"/>
                  <a:gd name="connsiteY2" fmla="*/ 1582057 h 1582057"/>
                  <a:gd name="connsiteX3" fmla="*/ 0 w 2496458"/>
                  <a:gd name="connsiteY3" fmla="*/ 1582057 h 1582057"/>
                  <a:gd name="connsiteX4" fmla="*/ 14515 w 2496458"/>
                  <a:gd name="connsiteY4" fmla="*/ 0 h 1582057"/>
                  <a:gd name="connsiteX0" fmla="*/ 14515 w 3396344"/>
                  <a:gd name="connsiteY0" fmla="*/ 0 h 1582057"/>
                  <a:gd name="connsiteX1" fmla="*/ 3396344 w 3396344"/>
                  <a:gd name="connsiteY1" fmla="*/ 14514 h 1582057"/>
                  <a:gd name="connsiteX2" fmla="*/ 2496458 w 3396344"/>
                  <a:gd name="connsiteY2" fmla="*/ 1582057 h 1582057"/>
                  <a:gd name="connsiteX3" fmla="*/ 0 w 3396344"/>
                  <a:gd name="connsiteY3" fmla="*/ 1582057 h 1582057"/>
                  <a:gd name="connsiteX4" fmla="*/ 14515 w 3396344"/>
                  <a:gd name="connsiteY4" fmla="*/ 0 h 1582057"/>
                  <a:gd name="connsiteX0" fmla="*/ 14515 w 3396344"/>
                  <a:gd name="connsiteY0" fmla="*/ 0 h 1915885"/>
                  <a:gd name="connsiteX1" fmla="*/ 3396344 w 3396344"/>
                  <a:gd name="connsiteY1" fmla="*/ 14514 h 1915885"/>
                  <a:gd name="connsiteX2" fmla="*/ 2801258 w 3396344"/>
                  <a:gd name="connsiteY2" fmla="*/ 1915885 h 1915885"/>
                  <a:gd name="connsiteX3" fmla="*/ 0 w 3396344"/>
                  <a:gd name="connsiteY3" fmla="*/ 1582057 h 1915885"/>
                  <a:gd name="connsiteX4" fmla="*/ 14515 w 3396344"/>
                  <a:gd name="connsiteY4" fmla="*/ 0 h 1915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6344" h="1915885">
                    <a:moveTo>
                      <a:pt x="14515" y="0"/>
                    </a:moveTo>
                    <a:lnTo>
                      <a:pt x="3396344" y="14514"/>
                    </a:lnTo>
                    <a:lnTo>
                      <a:pt x="2801258" y="1915885"/>
                    </a:lnTo>
                    <a:lnTo>
                      <a:pt x="0" y="1582057"/>
                    </a:lnTo>
                    <a:lnTo>
                      <a:pt x="14515" y="0"/>
                    </a:lnTo>
                    <a:close/>
                  </a:path>
                </a:pathLst>
              </a:custGeom>
              <a:solidFill>
                <a:srgbClr val="27A98C">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7" name="文本框 6"/>
            <p:cNvSpPr txBox="1"/>
            <p:nvPr/>
          </p:nvSpPr>
          <p:spPr>
            <a:xfrm>
              <a:off x="4140200" y="2828835"/>
              <a:ext cx="3911600" cy="1200329"/>
            </a:xfrm>
            <a:prstGeom prst="rect">
              <a:avLst/>
            </a:prstGeom>
            <a:noFill/>
          </p:spPr>
          <p:txBody>
            <a:bodyPr wrap="square" rtlCol="0">
              <a:spAutoFit/>
            </a:bodyPr>
            <a:lstStyle/>
            <a:p>
              <a:r>
                <a:rPr lang="en-US" altLang="zh-HK" sz="7200" dirty="0" smtClean="0">
                  <a:solidFill>
                    <a:schemeClr val="bg1"/>
                  </a:solidFill>
                  <a:latin typeface="张海山锐谐体2.0-授权联系：Samtype@QQ.com" panose="02000000000000000000" pitchFamily="2" charset="-122"/>
                  <a:ea typeface="张海山锐谐体2.0-授权联系：Samtype@QQ.com" panose="02000000000000000000" pitchFamily="2" charset="-122"/>
                </a:rPr>
                <a:t>    SICP</a:t>
              </a:r>
              <a:endParaRPr lang="zh-HK" altLang="en-US" sz="7200" dirty="0">
                <a:solidFill>
                  <a:schemeClr val="bg1"/>
                </a:solidFill>
                <a:latin typeface="张海山锐谐体2.0-授权联系：Samtype@QQ.com" panose="02000000000000000000" pitchFamily="2" charset="-122"/>
                <a:ea typeface="张海山锐谐体2.0-授权联系：Samtype@QQ.com" panose="02000000000000000000" pitchFamily="2" charset="-122"/>
              </a:endParaRPr>
            </a:p>
          </p:txBody>
        </p:sp>
        <p:sp>
          <p:nvSpPr>
            <p:cNvPr id="8" name="文本框 7"/>
            <p:cNvSpPr txBox="1"/>
            <p:nvPr/>
          </p:nvSpPr>
          <p:spPr>
            <a:xfrm>
              <a:off x="3500422" y="5588000"/>
              <a:ext cx="5191156" cy="523220"/>
            </a:xfrm>
            <a:prstGeom prst="rect">
              <a:avLst/>
            </a:prstGeom>
            <a:noFill/>
          </p:spPr>
          <p:txBody>
            <a:bodyPr wrap="square" rtlCol="0">
              <a:spAutoFit/>
            </a:bodyPr>
            <a:lstStyle/>
            <a:p>
              <a:pPr algn="ctr"/>
              <a:endParaRPr lang="zh-HK" altLang="en-US" sz="2800" dirty="0">
                <a:solidFill>
                  <a:srgbClr val="5A514A"/>
                </a:solidFill>
                <a:latin typeface="张海山锐谐体2.0-授权联系：Samtype@QQ.com" panose="02000000000000000000" pitchFamily="2" charset="-122"/>
                <a:ea typeface="张海山锐谐体2.0-授权联系：Samtype@QQ.com" panose="02000000000000000000" pitchFamily="2" charset="-122"/>
              </a:endParaRPr>
            </a:p>
          </p:txBody>
        </p:sp>
      </p:grpSp>
      <p:grpSp>
        <p:nvGrpSpPr>
          <p:cNvPr id="10" name="组合 9"/>
          <p:cNvGrpSpPr/>
          <p:nvPr/>
        </p:nvGrpSpPr>
        <p:grpSpPr>
          <a:xfrm>
            <a:off x="10195495" y="-228600"/>
            <a:ext cx="2220342" cy="2249379"/>
            <a:chOff x="10195495" y="-228600"/>
            <a:chExt cx="2220342" cy="2249379"/>
          </a:xfrm>
        </p:grpSpPr>
        <p:sp>
          <p:nvSpPr>
            <p:cNvPr id="11" name="椭圆 10"/>
            <p:cNvSpPr/>
            <p:nvPr/>
          </p:nvSpPr>
          <p:spPr>
            <a:xfrm>
              <a:off x="10478295" y="1835041"/>
              <a:ext cx="185738" cy="18573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2" name="椭圆 11"/>
            <p:cNvSpPr/>
            <p:nvPr/>
          </p:nvSpPr>
          <p:spPr>
            <a:xfrm>
              <a:off x="10807125" y="1450056"/>
              <a:ext cx="457200" cy="457200"/>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椭圆 12"/>
            <p:cNvSpPr/>
            <p:nvPr/>
          </p:nvSpPr>
          <p:spPr>
            <a:xfrm>
              <a:off x="10195495" y="163524"/>
              <a:ext cx="840230" cy="840230"/>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椭圆 13"/>
            <p:cNvSpPr/>
            <p:nvPr/>
          </p:nvSpPr>
          <p:spPr>
            <a:xfrm>
              <a:off x="11072812" y="-228600"/>
              <a:ext cx="1343025" cy="1343025"/>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5" name="椭圆 14"/>
            <p:cNvSpPr/>
            <p:nvPr/>
          </p:nvSpPr>
          <p:spPr>
            <a:xfrm>
              <a:off x="11072812" y="723337"/>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6" name="椭圆 15"/>
            <p:cNvSpPr/>
            <p:nvPr/>
          </p:nvSpPr>
          <p:spPr>
            <a:xfrm>
              <a:off x="11631780" y="55973"/>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17" name="组合 16"/>
          <p:cNvGrpSpPr/>
          <p:nvPr/>
        </p:nvGrpSpPr>
        <p:grpSpPr>
          <a:xfrm flipH="1" flipV="1">
            <a:off x="-332871" y="4909574"/>
            <a:ext cx="2220342" cy="2249379"/>
            <a:chOff x="10195495" y="-228600"/>
            <a:chExt cx="2220342" cy="2249379"/>
          </a:xfrm>
        </p:grpSpPr>
        <p:sp>
          <p:nvSpPr>
            <p:cNvPr id="18" name="椭圆 17"/>
            <p:cNvSpPr/>
            <p:nvPr/>
          </p:nvSpPr>
          <p:spPr>
            <a:xfrm>
              <a:off x="10478295" y="1835041"/>
              <a:ext cx="185738" cy="18573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椭圆 18"/>
            <p:cNvSpPr/>
            <p:nvPr/>
          </p:nvSpPr>
          <p:spPr>
            <a:xfrm>
              <a:off x="10807125" y="1450056"/>
              <a:ext cx="457200" cy="457200"/>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椭圆 19"/>
            <p:cNvSpPr/>
            <p:nvPr/>
          </p:nvSpPr>
          <p:spPr>
            <a:xfrm>
              <a:off x="10195495" y="163524"/>
              <a:ext cx="840230" cy="840230"/>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 name="椭圆 20"/>
            <p:cNvSpPr/>
            <p:nvPr/>
          </p:nvSpPr>
          <p:spPr>
            <a:xfrm>
              <a:off x="11072812" y="-228600"/>
              <a:ext cx="1343025" cy="1343025"/>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2" name="椭圆 21"/>
            <p:cNvSpPr/>
            <p:nvPr/>
          </p:nvSpPr>
          <p:spPr>
            <a:xfrm>
              <a:off x="11072812" y="723337"/>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3" name="椭圆 22"/>
            <p:cNvSpPr/>
            <p:nvPr/>
          </p:nvSpPr>
          <p:spPr>
            <a:xfrm>
              <a:off x="11631780" y="55973"/>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Tree>
    <p:extLst>
      <p:ext uri="{BB962C8B-B14F-4D97-AF65-F5344CB8AC3E}">
        <p14:creationId xmlns:p14="http://schemas.microsoft.com/office/powerpoint/2010/main" val="3860746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 fmla="*/ 0 w 2392680"/>
              <a:gd name="connsiteY0" fmla="*/ 0 h 655320"/>
              <a:gd name="connsiteX1" fmla="*/ 2392680 w 2392680"/>
              <a:gd name="connsiteY1" fmla="*/ 0 h 655320"/>
              <a:gd name="connsiteX2" fmla="*/ 2237697 w 2392680"/>
              <a:gd name="connsiteY2" fmla="*/ 655320 h 655320"/>
              <a:gd name="connsiteX3" fmla="*/ 0 w 2392680"/>
              <a:gd name="connsiteY3" fmla="*/ 655320 h 655320"/>
              <a:gd name="connsiteX4" fmla="*/ 0 w 2392680"/>
              <a:gd name="connsiteY4" fmla="*/ 0 h 655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2680" h="655320">
                <a:moveTo>
                  <a:pt x="0" y="0"/>
                </a:moveTo>
                <a:lnTo>
                  <a:pt x="2392680" y="0"/>
                </a:lnTo>
                <a:lnTo>
                  <a:pt x="2237697" y="655320"/>
                </a:lnTo>
                <a:lnTo>
                  <a:pt x="0" y="655320"/>
                </a:lnTo>
                <a:lnTo>
                  <a:pt x="0" y="0"/>
                </a:lnTo>
                <a:close/>
              </a:path>
            </a:pathLst>
          </a:custGeom>
          <a:solidFill>
            <a:srgbClr val="27A98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0" y="198120"/>
            <a:ext cx="2392680" cy="716280"/>
          </a:xfrm>
          <a:custGeom>
            <a:avLst/>
            <a:gdLst>
              <a:gd name="connsiteX0" fmla="*/ 0 w 2392680"/>
              <a:gd name="connsiteY0" fmla="*/ 0 h 716280"/>
              <a:gd name="connsiteX1" fmla="*/ 2392680 w 2392680"/>
              <a:gd name="connsiteY1" fmla="*/ 0 h 716280"/>
              <a:gd name="connsiteX2" fmla="*/ 2392680 w 2392680"/>
              <a:gd name="connsiteY2" fmla="*/ 716280 h 716280"/>
              <a:gd name="connsiteX3" fmla="*/ 0 w 2392680"/>
              <a:gd name="connsiteY3" fmla="*/ 716280 h 716280"/>
              <a:gd name="connsiteX4" fmla="*/ 0 w 2392680"/>
              <a:gd name="connsiteY4" fmla="*/ 0 h 716280"/>
              <a:gd name="connsiteX0" fmla="*/ 0 w 2392680"/>
              <a:gd name="connsiteY0" fmla="*/ 0 h 716280"/>
              <a:gd name="connsiteX1" fmla="*/ 2392680 w 2392680"/>
              <a:gd name="connsiteY1" fmla="*/ 0 h 716280"/>
              <a:gd name="connsiteX2" fmla="*/ 1996440 w 2392680"/>
              <a:gd name="connsiteY2" fmla="*/ 716280 h 716280"/>
              <a:gd name="connsiteX3" fmla="*/ 0 w 2392680"/>
              <a:gd name="connsiteY3" fmla="*/ 716280 h 716280"/>
              <a:gd name="connsiteX4" fmla="*/ 0 w 2392680"/>
              <a:gd name="connsiteY4" fmla="*/ 0 h 716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2680" h="716280">
                <a:moveTo>
                  <a:pt x="0" y="0"/>
                </a:moveTo>
                <a:lnTo>
                  <a:pt x="2392680" y="0"/>
                </a:lnTo>
                <a:lnTo>
                  <a:pt x="1996440" y="716280"/>
                </a:lnTo>
                <a:lnTo>
                  <a:pt x="0" y="716280"/>
                </a:lnTo>
                <a:lnTo>
                  <a:pt x="0" y="0"/>
                </a:lnTo>
                <a:close/>
              </a:path>
            </a:pathLst>
          </a:cu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文本框 3"/>
          <p:cNvSpPr txBox="1"/>
          <p:nvPr/>
        </p:nvSpPr>
        <p:spPr>
          <a:xfrm>
            <a:off x="-15240" y="294650"/>
            <a:ext cx="2072640" cy="523220"/>
          </a:xfrm>
          <a:prstGeom prst="rect">
            <a:avLst/>
          </a:prstGeom>
          <a:noFill/>
        </p:spPr>
        <p:txBody>
          <a:bodyPr wrap="square" rtlCol="0">
            <a:spAutoFit/>
          </a:bodyPr>
          <a:lstStyle/>
          <a:p>
            <a:pPr algn="ctr"/>
            <a:r>
              <a:rPr lang="en-US" altLang="zh-CN" sz="2800" dirty="0" smtClean="0">
                <a:solidFill>
                  <a:schemeClr val="bg1"/>
                </a:solidFill>
                <a:latin typeface="张海山锐谐体2.0-授权联系：Samtype@QQ.com" panose="02000000000000000000" pitchFamily="2" charset="-122"/>
                <a:ea typeface="张海山锐谐体2.0-授权联系：Samtype@QQ.com" panose="02000000000000000000" pitchFamily="2" charset="-122"/>
              </a:rPr>
              <a:t>SICP</a:t>
            </a:r>
            <a:endParaRPr lang="zh-HK"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endParaRPr>
          </a:p>
        </p:txBody>
      </p:sp>
      <p:pic>
        <p:nvPicPr>
          <p:cNvPr id="1026" name="Picture 2" descr="http://www.nowamagic.net/librarys/images/books/book_02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8937" y="1771976"/>
            <a:ext cx="2857500" cy="4133850"/>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p:cNvSpPr txBox="1"/>
          <p:nvPr/>
        </p:nvSpPr>
        <p:spPr>
          <a:xfrm>
            <a:off x="4073433" y="340816"/>
            <a:ext cx="4312921" cy="954107"/>
          </a:xfrm>
          <a:prstGeom prst="rect">
            <a:avLst/>
          </a:prstGeom>
          <a:noFill/>
        </p:spPr>
        <p:txBody>
          <a:bodyPr wrap="square" rtlCol="0">
            <a:spAutoFit/>
          </a:bodyPr>
          <a:lstStyle/>
          <a:p>
            <a:pPr algn="ctr"/>
            <a:r>
              <a:rPr lang="zh-CN" altLang="en-US" sz="2800" dirty="0" smtClean="0">
                <a:ea typeface="张海山锐谐体2.0-授权联系：Samtype@QQ.com" panose="02000000000000000000"/>
              </a:rPr>
              <a:t>计算机程序</a:t>
            </a:r>
            <a:r>
              <a:rPr lang="zh-CN" altLang="en-US" sz="2800" dirty="0">
                <a:ea typeface="张海山锐谐体2.0-授权联系：Samtype@QQ.com" panose="02000000000000000000"/>
              </a:rPr>
              <a:t>的构造和解释</a:t>
            </a:r>
          </a:p>
          <a:p>
            <a:pPr algn="ctr"/>
            <a:endParaRPr lang="zh-HK"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endParaRPr>
          </a:p>
        </p:txBody>
      </p:sp>
      <p:sp>
        <p:nvSpPr>
          <p:cNvPr id="10" name="文本框 9"/>
          <p:cNvSpPr txBox="1"/>
          <p:nvPr/>
        </p:nvSpPr>
        <p:spPr>
          <a:xfrm>
            <a:off x="3007722" y="817869"/>
            <a:ext cx="6444342" cy="2677656"/>
          </a:xfrm>
          <a:prstGeom prst="rect">
            <a:avLst/>
          </a:prstGeom>
          <a:noFill/>
        </p:spPr>
        <p:txBody>
          <a:bodyPr wrap="square" rtlCol="0">
            <a:spAutoFit/>
          </a:bodyPr>
          <a:lstStyle/>
          <a:p>
            <a:pPr algn="ctr"/>
            <a:r>
              <a:rPr lang="en-US" altLang="zh-CN" sz="2800" dirty="0" smtClean="0">
                <a:ea typeface="张海山锐谐体2.0-授权联系：Samtype@QQ.com" panose="02000000000000000000"/>
              </a:rPr>
              <a:t>scheme</a:t>
            </a:r>
          </a:p>
          <a:p>
            <a:pPr algn="ctr"/>
            <a:endParaRPr lang="en-US" altLang="zh-HK" sz="2800" dirty="0" smtClean="0">
              <a:solidFill>
                <a:schemeClr val="bg1"/>
              </a:solidFill>
              <a:latin typeface="张海山锐谐体2.0-授权联系：Samtype@QQ.com" panose="02000000000000000000" pitchFamily="2" charset="-122"/>
              <a:ea typeface="张海山锐谐体2.0-授权联系：Samtype@QQ.com" panose="02000000000000000000"/>
              <a:sym typeface="Wingdings" panose="05000000000000000000" pitchFamily="2" charset="2"/>
            </a:endParaRPr>
          </a:p>
          <a:p>
            <a:pPr algn="ctr"/>
            <a:endParaRPr lang="en-US" altLang="zh-HK" sz="2800" dirty="0">
              <a:solidFill>
                <a:schemeClr val="bg1"/>
              </a:solidFill>
              <a:latin typeface="张海山锐谐体2.0-授权联系：Samtype@QQ.com" panose="02000000000000000000" pitchFamily="2" charset="-122"/>
              <a:ea typeface="张海山锐谐体2.0-授权联系：Samtype@QQ.com" panose="02000000000000000000"/>
              <a:sym typeface="Wingdings" panose="05000000000000000000" pitchFamily="2" charset="2"/>
            </a:endParaRPr>
          </a:p>
          <a:p>
            <a:pPr algn="ctr"/>
            <a:endParaRPr lang="en-US" altLang="zh-HK" sz="2800" dirty="0" smtClean="0">
              <a:solidFill>
                <a:schemeClr val="bg1"/>
              </a:solidFill>
              <a:latin typeface="张海山锐谐体2.0-授权联系：Samtype@QQ.com" panose="02000000000000000000" pitchFamily="2" charset="-122"/>
              <a:ea typeface="张海山锐谐体2.0-授权联系：Samtype@QQ.com" panose="02000000000000000000"/>
              <a:sym typeface="Wingdings" panose="05000000000000000000" pitchFamily="2" charset="2"/>
            </a:endParaRPr>
          </a:p>
          <a:p>
            <a:pPr algn="ctr"/>
            <a:endParaRPr lang="en-US" altLang="zh-HK" sz="2800" dirty="0">
              <a:solidFill>
                <a:schemeClr val="bg1"/>
              </a:solidFill>
              <a:latin typeface="张海山锐谐体2.0-授权联系：Samtype@QQ.com" panose="02000000000000000000" pitchFamily="2" charset="-122"/>
              <a:ea typeface="张海山锐谐体2.0-授权联系：Samtype@QQ.com" panose="02000000000000000000"/>
              <a:sym typeface="Wingdings" panose="05000000000000000000" pitchFamily="2" charset="2"/>
            </a:endParaRPr>
          </a:p>
          <a:p>
            <a:pPr algn="ctr"/>
            <a:endParaRPr lang="zh-HK"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0976" y="1494989"/>
            <a:ext cx="4587517" cy="4955177"/>
          </a:xfrm>
          <a:prstGeom prst="rect">
            <a:avLst/>
          </a:prstGeom>
        </p:spPr>
      </p:pic>
    </p:spTree>
    <p:extLst>
      <p:ext uri="{BB962C8B-B14F-4D97-AF65-F5344CB8AC3E}">
        <p14:creationId xmlns:p14="http://schemas.microsoft.com/office/powerpoint/2010/main" val="4285027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908670" y="2248342"/>
            <a:ext cx="2343150" cy="2343150"/>
          </a:xfrm>
          <a:prstGeom prst="ellipse">
            <a:avLst/>
          </a:pr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ea typeface="张海山锐谐体2.0-授权联系：Samtype@QQ.com" panose="02000000000000000000"/>
              </a:rPr>
              <a:t>函数式编程</a:t>
            </a:r>
            <a:endParaRPr lang="zh-HK" altLang="en-US" sz="3600" dirty="0">
              <a:latin typeface="张海山锐谐体2.0-授权联系：Samtype@QQ.com" panose="02000000000000000000" pitchFamily="2" charset="-122"/>
              <a:ea typeface="张海山锐谐体2.0-授权联系：Samtype@QQ.com" panose="02000000000000000000" pitchFamily="2" charset="-122"/>
            </a:endParaRPr>
          </a:p>
        </p:txBody>
      </p:sp>
      <p:cxnSp>
        <p:nvCxnSpPr>
          <p:cNvPr id="27" name="直接连接符 26"/>
          <p:cNvCxnSpPr/>
          <p:nvPr/>
        </p:nvCxnSpPr>
        <p:spPr>
          <a:xfrm flipH="1">
            <a:off x="3251821" y="2010136"/>
            <a:ext cx="836611" cy="1426530"/>
          </a:xfrm>
          <a:prstGeom prst="line">
            <a:avLst/>
          </a:prstGeom>
          <a:ln w="12700">
            <a:solidFill>
              <a:srgbClr val="27A98C"/>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3251820" y="3436666"/>
            <a:ext cx="816967" cy="1393032"/>
          </a:xfrm>
          <a:prstGeom prst="line">
            <a:avLst/>
          </a:prstGeom>
          <a:ln w="12700">
            <a:solidFill>
              <a:srgbClr val="27A98C"/>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3251820" y="3434205"/>
            <a:ext cx="1667866" cy="0"/>
          </a:xfrm>
          <a:prstGeom prst="line">
            <a:avLst/>
          </a:prstGeom>
          <a:ln w="12700">
            <a:solidFill>
              <a:srgbClr val="27A98C"/>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4068787" y="2018216"/>
            <a:ext cx="850899" cy="0"/>
          </a:xfrm>
          <a:prstGeom prst="line">
            <a:avLst/>
          </a:prstGeom>
          <a:ln w="12700">
            <a:solidFill>
              <a:srgbClr val="27A98C"/>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4068787" y="4821323"/>
            <a:ext cx="850899" cy="0"/>
          </a:xfrm>
          <a:prstGeom prst="line">
            <a:avLst/>
          </a:prstGeom>
          <a:ln w="12700">
            <a:solidFill>
              <a:srgbClr val="27A98C"/>
            </a:solidFill>
          </a:ln>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a:off x="4791993" y="1489580"/>
            <a:ext cx="1057274" cy="1057272"/>
          </a:xfrm>
          <a:prstGeom prst="ellipse">
            <a:avLst/>
          </a:pr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4800" dirty="0" smtClean="0">
                <a:latin typeface="张海山锐谐体2.0-授权联系：Samtype@QQ.com" panose="02000000000000000000" pitchFamily="2" charset="-122"/>
                <a:ea typeface="张海山锐谐体2.0-授权联系：Samtype@QQ.com" panose="02000000000000000000" pitchFamily="2" charset="-122"/>
              </a:rPr>
              <a:t>1</a:t>
            </a:r>
            <a:endParaRPr lang="zh-HK" altLang="en-US" sz="4800" dirty="0">
              <a:latin typeface="张海山锐谐体2.0-授权联系：Samtype@QQ.com" panose="02000000000000000000" pitchFamily="2" charset="-122"/>
              <a:ea typeface="张海山锐谐体2.0-授权联系：Samtype@QQ.com" panose="02000000000000000000" pitchFamily="2" charset="-122"/>
            </a:endParaRPr>
          </a:p>
        </p:txBody>
      </p:sp>
      <p:sp>
        <p:nvSpPr>
          <p:cNvPr id="47" name="椭圆 46"/>
          <p:cNvSpPr/>
          <p:nvPr/>
        </p:nvSpPr>
        <p:spPr>
          <a:xfrm>
            <a:off x="4791993" y="2874238"/>
            <a:ext cx="1057274" cy="1057272"/>
          </a:xfrm>
          <a:prstGeom prst="ellipse">
            <a:avLst/>
          </a:pr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4800" dirty="0">
                <a:latin typeface="张海山锐谐体2.0-授权联系：Samtype@QQ.com" panose="02000000000000000000" pitchFamily="2" charset="-122"/>
                <a:ea typeface="张海山锐谐体2.0-授权联系：Samtype@QQ.com" panose="02000000000000000000" pitchFamily="2" charset="-122"/>
              </a:rPr>
              <a:t>2</a:t>
            </a:r>
            <a:endParaRPr lang="zh-HK" altLang="en-US" sz="4800" dirty="0">
              <a:latin typeface="张海山锐谐体2.0-授权联系：Samtype@QQ.com" panose="02000000000000000000" pitchFamily="2" charset="-122"/>
              <a:ea typeface="张海山锐谐体2.0-授权联系：Samtype@QQ.com" panose="02000000000000000000" pitchFamily="2" charset="-122"/>
            </a:endParaRPr>
          </a:p>
        </p:txBody>
      </p:sp>
      <p:sp>
        <p:nvSpPr>
          <p:cNvPr id="48" name="椭圆 47"/>
          <p:cNvSpPr/>
          <p:nvPr/>
        </p:nvSpPr>
        <p:spPr>
          <a:xfrm>
            <a:off x="4791993" y="4258896"/>
            <a:ext cx="1057274" cy="1057272"/>
          </a:xfrm>
          <a:prstGeom prst="ellipse">
            <a:avLst/>
          </a:pr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4800" dirty="0">
                <a:latin typeface="张海山锐谐体2.0-授权联系：Samtype@QQ.com" panose="02000000000000000000" pitchFamily="2" charset="-122"/>
                <a:ea typeface="张海山锐谐体2.0-授权联系：Samtype@QQ.com" panose="02000000000000000000" pitchFamily="2" charset="-122"/>
              </a:rPr>
              <a:t>3</a:t>
            </a:r>
            <a:endParaRPr lang="zh-HK" altLang="en-US" sz="4800" dirty="0">
              <a:latin typeface="张海山锐谐体2.0-授权联系：Samtype@QQ.com" panose="02000000000000000000" pitchFamily="2" charset="-122"/>
              <a:ea typeface="张海山锐谐体2.0-授权联系：Samtype@QQ.com" panose="02000000000000000000" pitchFamily="2" charset="-122"/>
            </a:endParaRPr>
          </a:p>
        </p:txBody>
      </p:sp>
      <p:sp>
        <p:nvSpPr>
          <p:cNvPr id="49" name="椭圆 48"/>
          <p:cNvSpPr/>
          <p:nvPr/>
        </p:nvSpPr>
        <p:spPr>
          <a:xfrm>
            <a:off x="4904609" y="1602197"/>
            <a:ext cx="832044" cy="83204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0" name="椭圆 49"/>
          <p:cNvSpPr/>
          <p:nvPr/>
        </p:nvSpPr>
        <p:spPr>
          <a:xfrm>
            <a:off x="4904609" y="2986854"/>
            <a:ext cx="832044" cy="83204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1" name="椭圆 50"/>
          <p:cNvSpPr/>
          <p:nvPr/>
        </p:nvSpPr>
        <p:spPr>
          <a:xfrm>
            <a:off x="4904609" y="4371512"/>
            <a:ext cx="832044" cy="83204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2" name="文本框 51"/>
          <p:cNvSpPr txBox="1"/>
          <p:nvPr/>
        </p:nvSpPr>
        <p:spPr>
          <a:xfrm>
            <a:off x="6224129" y="1642620"/>
            <a:ext cx="6382703" cy="830997"/>
          </a:xfrm>
          <a:prstGeom prst="rect">
            <a:avLst/>
          </a:prstGeom>
          <a:noFill/>
        </p:spPr>
        <p:txBody>
          <a:bodyPr wrap="square" rtlCol="0">
            <a:spAutoFit/>
          </a:bodyPr>
          <a:lstStyle/>
          <a:p>
            <a:r>
              <a:rPr lang="zh-CN" altLang="en-US" sz="2400" dirty="0">
                <a:solidFill>
                  <a:srgbClr val="5A514A"/>
                </a:solidFill>
                <a:latin typeface="张海山锐谐体2.0-授权联系：Samtype@QQ.com" panose="02000000000000000000" pitchFamily="2" charset="-122"/>
                <a:ea typeface="张海山锐谐体2.0-授权联系：Samtype@QQ.com" panose="02000000000000000000" pitchFamily="2" charset="-122"/>
              </a:rPr>
              <a:t>无赋值的</a:t>
            </a:r>
            <a:r>
              <a:rPr lang="zh-CN" altLang="en-US" sz="2400" dirty="0" smtClean="0">
                <a:solidFill>
                  <a:srgbClr val="5A514A"/>
                </a:solidFill>
                <a:latin typeface="张海山锐谐体2.0-授权联系：Samtype@QQ.com" panose="02000000000000000000" pitchFamily="2" charset="-122"/>
                <a:ea typeface="张海山锐谐体2.0-授权联系：Samtype@QQ.com" panose="02000000000000000000" pitchFamily="2" charset="-122"/>
              </a:rPr>
              <a:t>编程</a:t>
            </a:r>
            <a:endParaRPr lang="en-US" altLang="zh-CN" sz="2400" dirty="0" smtClean="0">
              <a:solidFill>
                <a:srgbClr val="5A514A"/>
              </a:solidFill>
              <a:latin typeface="张海山锐谐体2.0-授权联系：Samtype@QQ.com" panose="02000000000000000000" pitchFamily="2" charset="-122"/>
              <a:ea typeface="张海山锐谐体2.0-授权联系：Samtype@QQ.com" panose="02000000000000000000" pitchFamily="2" charset="-122"/>
            </a:endParaRPr>
          </a:p>
          <a:p>
            <a:r>
              <a:rPr lang="zh-CN" altLang="en-US" sz="2400" dirty="0" smtClean="0">
                <a:solidFill>
                  <a:srgbClr val="5A514A"/>
                </a:solidFill>
                <a:latin typeface="张海山锐谐体2.0-授权联系：Samtype@QQ.com" panose="02000000000000000000" pitchFamily="2" charset="-122"/>
                <a:ea typeface="张海山锐谐体2.0-授权联系：Samtype@QQ.com" panose="02000000000000000000" pitchFamily="2" charset="-122"/>
              </a:rPr>
              <a:t>引用透明性</a:t>
            </a:r>
            <a:r>
              <a:rPr lang="en-US" altLang="zh-CN" sz="2400" dirty="0" smtClean="0">
                <a:solidFill>
                  <a:srgbClr val="5A514A"/>
                </a:solidFill>
                <a:latin typeface="张海山锐谐体2.0-授权联系：Samtype@QQ.com" panose="02000000000000000000" pitchFamily="2" charset="-122"/>
                <a:ea typeface="张海山锐谐体2.0-授权联系：Samtype@QQ.com" panose="02000000000000000000" pitchFamily="2" charset="-122"/>
              </a:rPr>
              <a:t>-----</a:t>
            </a:r>
            <a:r>
              <a:rPr lang="zh-CN" altLang="en-US" sz="2400" dirty="0" smtClean="0">
                <a:solidFill>
                  <a:srgbClr val="5A514A"/>
                </a:solidFill>
                <a:latin typeface="张海山锐谐体2.0-授权联系：Samtype@QQ.com" panose="02000000000000000000" pitchFamily="2" charset="-122"/>
                <a:ea typeface="张海山锐谐体2.0-授权联系：Samtype@QQ.com" panose="02000000000000000000" pitchFamily="2" charset="-122"/>
              </a:rPr>
              <a:t>没有</a:t>
            </a:r>
            <a:r>
              <a:rPr lang="zh-CN" altLang="en-US" sz="2400" dirty="0">
                <a:solidFill>
                  <a:srgbClr val="5A514A"/>
                </a:solidFill>
                <a:latin typeface="张海山锐谐体2.0-授权联系：Samtype@QQ.com" panose="02000000000000000000" pitchFamily="2" charset="-122"/>
                <a:ea typeface="张海山锐谐体2.0-授权联系：Samtype@QQ.com" panose="02000000000000000000" pitchFamily="2" charset="-122"/>
              </a:rPr>
              <a:t>副作用</a:t>
            </a:r>
            <a:endParaRPr lang="en-US" altLang="zh-CN" sz="2400" dirty="0">
              <a:ea typeface="张海山锐谐体2.0-授权联系：Samtype@QQ.com" panose="02000000000000000000"/>
              <a:sym typeface="Wingdings" panose="05000000000000000000" pitchFamily="2" charset="2"/>
            </a:endParaRPr>
          </a:p>
        </p:txBody>
      </p:sp>
      <p:sp>
        <p:nvSpPr>
          <p:cNvPr id="53" name="矩形 52"/>
          <p:cNvSpPr/>
          <p:nvPr/>
        </p:nvSpPr>
        <p:spPr>
          <a:xfrm>
            <a:off x="6204485" y="2797758"/>
            <a:ext cx="6382703" cy="830997"/>
          </a:xfrm>
          <a:prstGeom prst="rect">
            <a:avLst/>
          </a:prstGeom>
        </p:spPr>
        <p:txBody>
          <a:bodyPr wrap="square">
            <a:spAutoFit/>
          </a:bodyPr>
          <a:lstStyle/>
          <a:p>
            <a:endParaRPr lang="en-US" altLang="zh-CN" sz="2400" dirty="0">
              <a:solidFill>
                <a:srgbClr val="5A514A"/>
              </a:solidFill>
              <a:latin typeface="张海山锐谐体2.0-授权联系：Samtype@QQ.com" panose="02000000000000000000" pitchFamily="2" charset="-122"/>
              <a:ea typeface="张海山锐谐体2.0-授权联系：Samtype@QQ.com" panose="02000000000000000000" pitchFamily="2" charset="-122"/>
            </a:endParaRPr>
          </a:p>
          <a:p>
            <a:r>
              <a:rPr lang="zh-CN" altLang="en-US" sz="2400" dirty="0" smtClean="0">
                <a:solidFill>
                  <a:srgbClr val="5A514A"/>
                </a:solidFill>
                <a:latin typeface="张海山锐谐体2.0-授权联系：Samtype@QQ.com" panose="02000000000000000000" pitchFamily="2" charset="-122"/>
                <a:ea typeface="张海山锐谐体2.0-授权联系：Samtype@QQ.com" panose="02000000000000000000" pitchFamily="2" charset="-122"/>
              </a:rPr>
              <a:t>函数为</a:t>
            </a:r>
            <a:r>
              <a:rPr lang="zh-CN" altLang="en-US" sz="2400" dirty="0">
                <a:solidFill>
                  <a:srgbClr val="5A514A"/>
                </a:solidFill>
                <a:latin typeface="张海山锐谐体2.0-授权联系：Samtype@QQ.com" panose="02000000000000000000" pitchFamily="2" charset="-122"/>
                <a:ea typeface="张海山锐谐体2.0-授权联系：Samtype@QQ.com" panose="02000000000000000000" pitchFamily="2" charset="-122"/>
              </a:rPr>
              <a:t>一等公民</a:t>
            </a:r>
            <a:endParaRPr lang="zh-HK" altLang="en-US" sz="2400" dirty="0">
              <a:solidFill>
                <a:srgbClr val="27A98C"/>
              </a:solidFill>
              <a:latin typeface="张海山锐谐体2.0-授权联系：Samtype@QQ.com" panose="02000000000000000000" pitchFamily="2" charset="-122"/>
              <a:ea typeface="张海山锐谐体2.0-授权联系：Samtype@QQ.com" panose="02000000000000000000" pitchFamily="2" charset="-122"/>
            </a:endParaRPr>
          </a:p>
        </p:txBody>
      </p:sp>
      <p:sp>
        <p:nvSpPr>
          <p:cNvPr id="54" name="文本框 53"/>
          <p:cNvSpPr txBox="1"/>
          <p:nvPr/>
        </p:nvSpPr>
        <p:spPr>
          <a:xfrm>
            <a:off x="6224130" y="4582825"/>
            <a:ext cx="6382703" cy="461665"/>
          </a:xfrm>
          <a:prstGeom prst="rect">
            <a:avLst/>
          </a:prstGeom>
          <a:noFill/>
        </p:spPr>
        <p:txBody>
          <a:bodyPr wrap="square" rtlCol="0">
            <a:spAutoFit/>
          </a:bodyPr>
          <a:lstStyle/>
          <a:p>
            <a:r>
              <a:rPr lang="zh-CN" altLang="en-US" sz="2400" dirty="0" smtClean="0">
                <a:solidFill>
                  <a:srgbClr val="5A514A"/>
                </a:solidFill>
                <a:latin typeface="张海山锐谐体2.0-授权联系：Samtype@QQ.com" panose="02000000000000000000" pitchFamily="2" charset="-122"/>
                <a:ea typeface="张海山锐谐体2.0-授权联系：Samtype@QQ.com" panose="02000000000000000000" pitchFamily="2" charset="-122"/>
              </a:rPr>
              <a:t>递归解决</a:t>
            </a:r>
            <a:r>
              <a:rPr lang="zh-CN" altLang="en-US" sz="2400" dirty="0">
                <a:solidFill>
                  <a:srgbClr val="5A514A"/>
                </a:solidFill>
                <a:latin typeface="张海山锐谐体2.0-授权联系：Samtype@QQ.com" panose="02000000000000000000" pitchFamily="2" charset="-122"/>
                <a:ea typeface="张海山锐谐体2.0-授权联系：Samtype@QQ.com" panose="02000000000000000000" pitchFamily="2" charset="-122"/>
              </a:rPr>
              <a:t>迭代问题</a:t>
            </a:r>
            <a:endParaRPr lang="zh-HK" altLang="en-US" sz="2400" dirty="0">
              <a:solidFill>
                <a:srgbClr val="27A98C"/>
              </a:solidFill>
              <a:latin typeface="张海山锐谐体2.0-授权联系：Samtype@QQ.com" panose="02000000000000000000" pitchFamily="2" charset="-122"/>
              <a:ea typeface="张海山锐谐体2.0-授权联系：Samtype@QQ.com" panose="02000000000000000000" pitchFamily="2" charset="-122"/>
            </a:endParaRPr>
          </a:p>
        </p:txBody>
      </p:sp>
      <p:sp>
        <p:nvSpPr>
          <p:cNvPr id="17"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 fmla="*/ 0 w 2392680"/>
              <a:gd name="connsiteY0" fmla="*/ 0 h 655320"/>
              <a:gd name="connsiteX1" fmla="*/ 2392680 w 2392680"/>
              <a:gd name="connsiteY1" fmla="*/ 0 h 655320"/>
              <a:gd name="connsiteX2" fmla="*/ 2237697 w 2392680"/>
              <a:gd name="connsiteY2" fmla="*/ 655320 h 655320"/>
              <a:gd name="connsiteX3" fmla="*/ 0 w 2392680"/>
              <a:gd name="connsiteY3" fmla="*/ 655320 h 655320"/>
              <a:gd name="connsiteX4" fmla="*/ 0 w 2392680"/>
              <a:gd name="connsiteY4" fmla="*/ 0 h 655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2680" h="655320">
                <a:moveTo>
                  <a:pt x="0" y="0"/>
                </a:moveTo>
                <a:lnTo>
                  <a:pt x="2392680" y="0"/>
                </a:lnTo>
                <a:lnTo>
                  <a:pt x="2237697" y="655320"/>
                </a:lnTo>
                <a:lnTo>
                  <a:pt x="0" y="655320"/>
                </a:lnTo>
                <a:lnTo>
                  <a:pt x="0" y="0"/>
                </a:lnTo>
                <a:close/>
              </a:path>
            </a:pathLst>
          </a:custGeom>
          <a:solidFill>
            <a:srgbClr val="27A98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8" name="矩形 2"/>
          <p:cNvSpPr/>
          <p:nvPr/>
        </p:nvSpPr>
        <p:spPr>
          <a:xfrm>
            <a:off x="0" y="198120"/>
            <a:ext cx="2392680" cy="716280"/>
          </a:xfrm>
          <a:custGeom>
            <a:avLst/>
            <a:gdLst>
              <a:gd name="connsiteX0" fmla="*/ 0 w 2392680"/>
              <a:gd name="connsiteY0" fmla="*/ 0 h 716280"/>
              <a:gd name="connsiteX1" fmla="*/ 2392680 w 2392680"/>
              <a:gd name="connsiteY1" fmla="*/ 0 h 716280"/>
              <a:gd name="connsiteX2" fmla="*/ 2392680 w 2392680"/>
              <a:gd name="connsiteY2" fmla="*/ 716280 h 716280"/>
              <a:gd name="connsiteX3" fmla="*/ 0 w 2392680"/>
              <a:gd name="connsiteY3" fmla="*/ 716280 h 716280"/>
              <a:gd name="connsiteX4" fmla="*/ 0 w 2392680"/>
              <a:gd name="connsiteY4" fmla="*/ 0 h 716280"/>
              <a:gd name="connsiteX0" fmla="*/ 0 w 2392680"/>
              <a:gd name="connsiteY0" fmla="*/ 0 h 716280"/>
              <a:gd name="connsiteX1" fmla="*/ 2392680 w 2392680"/>
              <a:gd name="connsiteY1" fmla="*/ 0 h 716280"/>
              <a:gd name="connsiteX2" fmla="*/ 1996440 w 2392680"/>
              <a:gd name="connsiteY2" fmla="*/ 716280 h 716280"/>
              <a:gd name="connsiteX3" fmla="*/ 0 w 2392680"/>
              <a:gd name="connsiteY3" fmla="*/ 716280 h 716280"/>
              <a:gd name="connsiteX4" fmla="*/ 0 w 2392680"/>
              <a:gd name="connsiteY4" fmla="*/ 0 h 716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2680" h="716280">
                <a:moveTo>
                  <a:pt x="0" y="0"/>
                </a:moveTo>
                <a:lnTo>
                  <a:pt x="2392680" y="0"/>
                </a:lnTo>
                <a:lnTo>
                  <a:pt x="1996440" y="716280"/>
                </a:lnTo>
                <a:lnTo>
                  <a:pt x="0" y="716280"/>
                </a:lnTo>
                <a:lnTo>
                  <a:pt x="0" y="0"/>
                </a:lnTo>
                <a:close/>
              </a:path>
            </a:pathLst>
          </a:cu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文本框 18"/>
          <p:cNvSpPr txBox="1"/>
          <p:nvPr/>
        </p:nvSpPr>
        <p:spPr>
          <a:xfrm>
            <a:off x="-15240" y="294650"/>
            <a:ext cx="2072640" cy="523220"/>
          </a:xfrm>
          <a:prstGeom prst="rect">
            <a:avLst/>
          </a:prstGeom>
          <a:noFill/>
        </p:spPr>
        <p:txBody>
          <a:bodyPr wrap="square" rtlCol="0">
            <a:spAutoFit/>
          </a:bodyPr>
          <a:lstStyle/>
          <a:p>
            <a:pPr algn="ctr"/>
            <a:r>
              <a:rPr lang="en-US" altLang="zh-CN" sz="2800" dirty="0" smtClean="0">
                <a:solidFill>
                  <a:schemeClr val="bg1"/>
                </a:solidFill>
                <a:latin typeface="张海山锐谐体2.0-授权联系：Samtype@QQ.com" panose="02000000000000000000" pitchFamily="2" charset="-122"/>
                <a:ea typeface="张海山锐谐体2.0-授权联系：Samtype@QQ.com" panose="02000000000000000000" pitchFamily="2" charset="-122"/>
              </a:rPr>
              <a:t>SICP</a:t>
            </a:r>
            <a:endParaRPr lang="zh-HK"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endParaRPr>
          </a:p>
        </p:txBody>
      </p:sp>
      <p:sp>
        <p:nvSpPr>
          <p:cNvPr id="22" name="椭圆 21"/>
          <p:cNvSpPr/>
          <p:nvPr/>
        </p:nvSpPr>
        <p:spPr>
          <a:xfrm>
            <a:off x="241238" y="4412336"/>
            <a:ext cx="1343722" cy="1404990"/>
          </a:xfrm>
          <a:prstGeom prst="ellipse">
            <a:avLst/>
          </a:pr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trike="sngStrike" dirty="0">
                <a:ea typeface="张海山锐谐体2.0-授权联系：Samtype@QQ.com" panose="02000000000000000000"/>
              </a:rPr>
              <a:t>命令式编程</a:t>
            </a:r>
            <a:endParaRPr lang="zh-HK" altLang="en-US" strike="sngStrike" dirty="0">
              <a:latin typeface="张海山锐谐体2.0-授权联系：Samtype@QQ.com" panose="02000000000000000000" pitchFamily="2" charset="-122"/>
              <a:ea typeface="张海山锐谐体2.0-授权联系：Samtype@QQ.com" panose="02000000000000000000" pitchFamily="2" charset="-122"/>
            </a:endParaRPr>
          </a:p>
        </p:txBody>
      </p:sp>
    </p:spTree>
    <p:extLst>
      <p:ext uri="{BB962C8B-B14F-4D97-AF65-F5344CB8AC3E}">
        <p14:creationId xmlns:p14="http://schemas.microsoft.com/office/powerpoint/2010/main" val="1517450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 fmla="*/ 0 w 2392680"/>
              <a:gd name="connsiteY0" fmla="*/ 0 h 655320"/>
              <a:gd name="connsiteX1" fmla="*/ 2392680 w 2392680"/>
              <a:gd name="connsiteY1" fmla="*/ 0 h 655320"/>
              <a:gd name="connsiteX2" fmla="*/ 2237697 w 2392680"/>
              <a:gd name="connsiteY2" fmla="*/ 655320 h 655320"/>
              <a:gd name="connsiteX3" fmla="*/ 0 w 2392680"/>
              <a:gd name="connsiteY3" fmla="*/ 655320 h 655320"/>
              <a:gd name="connsiteX4" fmla="*/ 0 w 2392680"/>
              <a:gd name="connsiteY4" fmla="*/ 0 h 655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2680" h="655320">
                <a:moveTo>
                  <a:pt x="0" y="0"/>
                </a:moveTo>
                <a:lnTo>
                  <a:pt x="2392680" y="0"/>
                </a:lnTo>
                <a:lnTo>
                  <a:pt x="2237697" y="655320"/>
                </a:lnTo>
                <a:lnTo>
                  <a:pt x="0" y="655320"/>
                </a:lnTo>
                <a:lnTo>
                  <a:pt x="0" y="0"/>
                </a:lnTo>
                <a:close/>
              </a:path>
            </a:pathLst>
          </a:custGeom>
          <a:solidFill>
            <a:srgbClr val="27A98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6" name="矩形 2"/>
          <p:cNvSpPr/>
          <p:nvPr/>
        </p:nvSpPr>
        <p:spPr>
          <a:xfrm>
            <a:off x="0" y="198120"/>
            <a:ext cx="2392680" cy="716280"/>
          </a:xfrm>
          <a:custGeom>
            <a:avLst/>
            <a:gdLst>
              <a:gd name="connsiteX0" fmla="*/ 0 w 2392680"/>
              <a:gd name="connsiteY0" fmla="*/ 0 h 716280"/>
              <a:gd name="connsiteX1" fmla="*/ 2392680 w 2392680"/>
              <a:gd name="connsiteY1" fmla="*/ 0 h 716280"/>
              <a:gd name="connsiteX2" fmla="*/ 2392680 w 2392680"/>
              <a:gd name="connsiteY2" fmla="*/ 716280 h 716280"/>
              <a:gd name="connsiteX3" fmla="*/ 0 w 2392680"/>
              <a:gd name="connsiteY3" fmla="*/ 716280 h 716280"/>
              <a:gd name="connsiteX4" fmla="*/ 0 w 2392680"/>
              <a:gd name="connsiteY4" fmla="*/ 0 h 716280"/>
              <a:gd name="connsiteX0" fmla="*/ 0 w 2392680"/>
              <a:gd name="connsiteY0" fmla="*/ 0 h 716280"/>
              <a:gd name="connsiteX1" fmla="*/ 2392680 w 2392680"/>
              <a:gd name="connsiteY1" fmla="*/ 0 h 716280"/>
              <a:gd name="connsiteX2" fmla="*/ 1996440 w 2392680"/>
              <a:gd name="connsiteY2" fmla="*/ 716280 h 716280"/>
              <a:gd name="connsiteX3" fmla="*/ 0 w 2392680"/>
              <a:gd name="connsiteY3" fmla="*/ 716280 h 716280"/>
              <a:gd name="connsiteX4" fmla="*/ 0 w 2392680"/>
              <a:gd name="connsiteY4" fmla="*/ 0 h 716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2680" h="716280">
                <a:moveTo>
                  <a:pt x="0" y="0"/>
                </a:moveTo>
                <a:lnTo>
                  <a:pt x="2392680" y="0"/>
                </a:lnTo>
                <a:lnTo>
                  <a:pt x="1996440" y="716280"/>
                </a:lnTo>
                <a:lnTo>
                  <a:pt x="0" y="716280"/>
                </a:lnTo>
                <a:lnTo>
                  <a:pt x="0" y="0"/>
                </a:lnTo>
                <a:close/>
              </a:path>
            </a:pathLst>
          </a:cu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文本框 36"/>
          <p:cNvSpPr txBox="1"/>
          <p:nvPr/>
        </p:nvSpPr>
        <p:spPr>
          <a:xfrm>
            <a:off x="-45720" y="294650"/>
            <a:ext cx="2072640" cy="523220"/>
          </a:xfrm>
          <a:prstGeom prst="rect">
            <a:avLst/>
          </a:prstGeom>
          <a:noFill/>
        </p:spPr>
        <p:txBody>
          <a:bodyPr wrap="square" rtlCol="0">
            <a:spAutoFit/>
          </a:bodyPr>
          <a:lstStyle/>
          <a:p>
            <a:pPr algn="ctr"/>
            <a:r>
              <a:rPr lang="en-US" altLang="zh-HK" sz="2800" dirty="0" smtClean="0">
                <a:solidFill>
                  <a:schemeClr val="bg1"/>
                </a:solidFill>
                <a:latin typeface="张海山锐谐体2.0-授权联系：Samtype@QQ.com" panose="02000000000000000000" pitchFamily="2" charset="-122"/>
                <a:ea typeface="张海山锐谐体2.0-授权联系：Samtype@QQ.com" panose="02000000000000000000" pitchFamily="2" charset="-122"/>
              </a:rPr>
              <a:t>SICP</a:t>
            </a:r>
            <a:endParaRPr lang="zh-HK"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endParaRPr>
          </a:p>
        </p:txBody>
      </p:sp>
      <p:grpSp>
        <p:nvGrpSpPr>
          <p:cNvPr id="4" name="组合 3"/>
          <p:cNvGrpSpPr/>
          <p:nvPr/>
        </p:nvGrpSpPr>
        <p:grpSpPr>
          <a:xfrm>
            <a:off x="2234565" y="2862429"/>
            <a:ext cx="316230" cy="316230"/>
            <a:chOff x="1040130" y="2379504"/>
            <a:chExt cx="685800" cy="685800"/>
          </a:xfrm>
        </p:grpSpPr>
        <p:sp>
          <p:nvSpPr>
            <p:cNvPr id="2" name="椭圆 1"/>
            <p:cNvSpPr/>
            <p:nvPr/>
          </p:nvSpPr>
          <p:spPr>
            <a:xfrm>
              <a:off x="1040130" y="2379504"/>
              <a:ext cx="685800" cy="685800"/>
            </a:xfrm>
            <a:prstGeom prst="ellipse">
              <a:avLst/>
            </a:prstGeom>
            <a:noFill/>
            <a:ln>
              <a:solidFill>
                <a:srgbClr val="5BBBA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椭圆 2"/>
            <p:cNvSpPr/>
            <p:nvPr/>
          </p:nvSpPr>
          <p:spPr>
            <a:xfrm>
              <a:off x="1116330" y="2455704"/>
              <a:ext cx="533400" cy="533400"/>
            </a:xfrm>
            <a:prstGeom prst="ellipse">
              <a:avLst/>
            </a:prstGeom>
            <a:solidFill>
              <a:srgbClr val="5BBBA5"/>
            </a:solidFill>
            <a:ln>
              <a:solidFill>
                <a:srgbClr val="5BBB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cxnSp>
        <p:nvCxnSpPr>
          <p:cNvPr id="8" name="直接连接符 7"/>
          <p:cNvCxnSpPr/>
          <p:nvPr/>
        </p:nvCxnSpPr>
        <p:spPr>
          <a:xfrm>
            <a:off x="2550795" y="3020544"/>
            <a:ext cx="2232479" cy="0"/>
          </a:xfrm>
          <a:prstGeom prst="line">
            <a:avLst/>
          </a:prstGeom>
          <a:ln>
            <a:solidFill>
              <a:srgbClr val="27A98C"/>
            </a:solidFill>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4783274" y="2862429"/>
            <a:ext cx="316230" cy="316230"/>
            <a:chOff x="1040130" y="2379504"/>
            <a:chExt cx="685800" cy="685800"/>
          </a:xfrm>
        </p:grpSpPr>
        <p:sp>
          <p:nvSpPr>
            <p:cNvPr id="24" name="椭圆 23"/>
            <p:cNvSpPr/>
            <p:nvPr/>
          </p:nvSpPr>
          <p:spPr>
            <a:xfrm>
              <a:off x="1040130" y="2379504"/>
              <a:ext cx="685800" cy="685800"/>
            </a:xfrm>
            <a:prstGeom prst="ellipse">
              <a:avLst/>
            </a:prstGeom>
            <a:noFill/>
            <a:ln>
              <a:solidFill>
                <a:srgbClr val="27A98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5" name="椭圆 24"/>
            <p:cNvSpPr/>
            <p:nvPr/>
          </p:nvSpPr>
          <p:spPr>
            <a:xfrm>
              <a:off x="1116330" y="2455704"/>
              <a:ext cx="533400" cy="533400"/>
            </a:xfrm>
            <a:prstGeom prst="ellipse">
              <a:avLst/>
            </a:pr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cxnSp>
        <p:nvCxnSpPr>
          <p:cNvPr id="26" name="直接连接符 25"/>
          <p:cNvCxnSpPr/>
          <p:nvPr/>
        </p:nvCxnSpPr>
        <p:spPr>
          <a:xfrm>
            <a:off x="5099504" y="3020544"/>
            <a:ext cx="2232479" cy="0"/>
          </a:xfrm>
          <a:prstGeom prst="line">
            <a:avLst/>
          </a:prstGeom>
          <a:ln>
            <a:solidFill>
              <a:srgbClr val="27A98C"/>
            </a:solidFill>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7331983" y="2862429"/>
            <a:ext cx="316230" cy="316230"/>
            <a:chOff x="1040130" y="2379504"/>
            <a:chExt cx="685800" cy="685800"/>
          </a:xfrm>
        </p:grpSpPr>
        <p:sp>
          <p:nvSpPr>
            <p:cNvPr id="28" name="椭圆 27"/>
            <p:cNvSpPr/>
            <p:nvPr/>
          </p:nvSpPr>
          <p:spPr>
            <a:xfrm>
              <a:off x="1040130" y="2379504"/>
              <a:ext cx="685800" cy="685800"/>
            </a:xfrm>
            <a:prstGeom prst="ellipse">
              <a:avLst/>
            </a:prstGeom>
            <a:noFill/>
            <a:ln>
              <a:solidFill>
                <a:srgbClr val="5A514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9" name="椭圆 28"/>
            <p:cNvSpPr/>
            <p:nvPr/>
          </p:nvSpPr>
          <p:spPr>
            <a:xfrm>
              <a:off x="1116330" y="2455704"/>
              <a:ext cx="533400" cy="533400"/>
            </a:xfrm>
            <a:prstGeom prst="ellipse">
              <a:avLst/>
            </a:prstGeom>
            <a:solidFill>
              <a:srgbClr val="5A514A"/>
            </a:solidFill>
            <a:ln>
              <a:solidFill>
                <a:srgbClr val="5A51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cxnSp>
        <p:nvCxnSpPr>
          <p:cNvPr id="30" name="直接连接符 29"/>
          <p:cNvCxnSpPr/>
          <p:nvPr/>
        </p:nvCxnSpPr>
        <p:spPr>
          <a:xfrm>
            <a:off x="7648213" y="3020544"/>
            <a:ext cx="2232479" cy="0"/>
          </a:xfrm>
          <a:prstGeom prst="line">
            <a:avLst/>
          </a:prstGeom>
          <a:ln>
            <a:solidFill>
              <a:srgbClr val="27A98C"/>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9880692" y="2862429"/>
            <a:ext cx="316230" cy="316230"/>
            <a:chOff x="1040130" y="2379504"/>
            <a:chExt cx="685800" cy="685800"/>
          </a:xfrm>
        </p:grpSpPr>
        <p:sp>
          <p:nvSpPr>
            <p:cNvPr id="32" name="椭圆 31"/>
            <p:cNvSpPr/>
            <p:nvPr/>
          </p:nvSpPr>
          <p:spPr>
            <a:xfrm>
              <a:off x="1040130" y="2379504"/>
              <a:ext cx="685800" cy="685800"/>
            </a:xfrm>
            <a:prstGeom prst="ellipse">
              <a:avLst/>
            </a:prstGeom>
            <a:noFill/>
            <a:ln>
              <a:solidFill>
                <a:srgbClr val="5BBBA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3" name="椭圆 32"/>
            <p:cNvSpPr/>
            <p:nvPr/>
          </p:nvSpPr>
          <p:spPr>
            <a:xfrm>
              <a:off x="1116330" y="2455704"/>
              <a:ext cx="533400" cy="533400"/>
            </a:xfrm>
            <a:prstGeom prst="ellipse">
              <a:avLst/>
            </a:prstGeom>
            <a:solidFill>
              <a:srgbClr val="5BBBA5"/>
            </a:solidFill>
            <a:ln>
              <a:solidFill>
                <a:srgbClr val="5BBB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90" name="文本框 89"/>
          <p:cNvSpPr txBox="1"/>
          <p:nvPr/>
        </p:nvSpPr>
        <p:spPr>
          <a:xfrm>
            <a:off x="1360019" y="3321672"/>
            <a:ext cx="2018669" cy="646331"/>
          </a:xfrm>
          <a:prstGeom prst="rect">
            <a:avLst/>
          </a:prstGeom>
          <a:noFill/>
        </p:spPr>
        <p:txBody>
          <a:bodyPr wrap="square" rtlCol="0">
            <a:spAutoFit/>
          </a:bodyPr>
          <a:lstStyle/>
          <a:p>
            <a:r>
              <a:rPr lang="zh-CN" altLang="en-US" sz="3600" dirty="0">
                <a:solidFill>
                  <a:srgbClr val="5BBBA5"/>
                </a:solidFill>
                <a:latin typeface="张海山锐谐体2.0-授权联系：Samtype@QQ.com" panose="02000000000000000000" pitchFamily="2" charset="-122"/>
                <a:ea typeface="张海山锐谐体2.0-授权联系：Samtype@QQ.com" panose="02000000000000000000" pitchFamily="2" charset="-122"/>
              </a:rPr>
              <a:t>过程抽象</a:t>
            </a:r>
            <a:endParaRPr lang="zh-HK" altLang="en-US" sz="3600" dirty="0">
              <a:solidFill>
                <a:srgbClr val="5BBBA5"/>
              </a:solidFill>
              <a:latin typeface="张海山锐谐体2.0-授权联系：Samtype@QQ.com" panose="02000000000000000000" pitchFamily="2" charset="-122"/>
              <a:ea typeface="张海山锐谐体2.0-授权联系：Samtype@QQ.com" panose="02000000000000000000" pitchFamily="2" charset="-122"/>
            </a:endParaRPr>
          </a:p>
        </p:txBody>
      </p:sp>
      <p:sp>
        <p:nvSpPr>
          <p:cNvPr id="91" name="文本框 90"/>
          <p:cNvSpPr txBox="1"/>
          <p:nvPr/>
        </p:nvSpPr>
        <p:spPr>
          <a:xfrm>
            <a:off x="3826452" y="3294894"/>
            <a:ext cx="2622002" cy="646331"/>
          </a:xfrm>
          <a:prstGeom prst="rect">
            <a:avLst/>
          </a:prstGeom>
          <a:noFill/>
        </p:spPr>
        <p:txBody>
          <a:bodyPr wrap="square" rtlCol="0">
            <a:spAutoFit/>
          </a:bodyPr>
          <a:lstStyle/>
          <a:p>
            <a:r>
              <a:rPr lang="zh-CN" altLang="en-US" sz="3600" dirty="0" smtClean="0">
                <a:solidFill>
                  <a:srgbClr val="27A98C"/>
                </a:solidFill>
                <a:latin typeface="张海山锐谐体2.0-授权联系：Samtype@QQ.com" panose="02000000000000000000" pitchFamily="2" charset="-122"/>
                <a:ea typeface="张海山锐谐体2.0-授权联系：Samtype@QQ.com" panose="02000000000000000000" pitchFamily="2" charset="-122"/>
              </a:rPr>
              <a:t>数据抽象</a:t>
            </a:r>
            <a:endParaRPr lang="zh-HK" altLang="en-US" sz="3600" dirty="0">
              <a:solidFill>
                <a:srgbClr val="27A98C"/>
              </a:solidFill>
              <a:latin typeface="张海山锐谐体2.0-授权联系：Samtype@QQ.com" panose="02000000000000000000" pitchFamily="2" charset="-122"/>
              <a:ea typeface="张海山锐谐体2.0-授权联系：Samtype@QQ.com" panose="02000000000000000000" pitchFamily="2" charset="-122"/>
            </a:endParaRPr>
          </a:p>
        </p:txBody>
      </p:sp>
      <p:sp>
        <p:nvSpPr>
          <p:cNvPr id="92" name="文本框 91"/>
          <p:cNvSpPr txBox="1"/>
          <p:nvPr/>
        </p:nvSpPr>
        <p:spPr>
          <a:xfrm>
            <a:off x="6224402" y="3336774"/>
            <a:ext cx="2755006" cy="1077218"/>
          </a:xfrm>
          <a:prstGeom prst="rect">
            <a:avLst/>
          </a:prstGeom>
          <a:noFill/>
        </p:spPr>
        <p:txBody>
          <a:bodyPr wrap="square" rtlCol="0">
            <a:spAutoFit/>
          </a:bodyPr>
          <a:lstStyle/>
          <a:p>
            <a:pPr algn="ctr"/>
            <a:r>
              <a:rPr lang="zh-CN" altLang="en-US" sz="3200" dirty="0" smtClean="0">
                <a:solidFill>
                  <a:srgbClr val="5A514A"/>
                </a:solidFill>
                <a:latin typeface="张海山锐谐体2.0-授权联系：Samtype@QQ.com" panose="02000000000000000000" pitchFamily="2" charset="-122"/>
                <a:ea typeface="张海山锐谐体2.0-授权联系：Samtype@QQ.com" panose="02000000000000000000" pitchFamily="2" charset="-122"/>
              </a:rPr>
              <a:t>状态编程，</a:t>
            </a:r>
            <a:endParaRPr lang="en-US" altLang="zh-CN" sz="3200" dirty="0" smtClean="0">
              <a:solidFill>
                <a:srgbClr val="5A514A"/>
              </a:solidFill>
              <a:latin typeface="张海山锐谐体2.0-授权联系：Samtype@QQ.com" panose="02000000000000000000" pitchFamily="2" charset="-122"/>
              <a:ea typeface="张海山锐谐体2.0-授权联系：Samtype@QQ.com" panose="02000000000000000000" pitchFamily="2" charset="-122"/>
            </a:endParaRPr>
          </a:p>
          <a:p>
            <a:pPr algn="ctr"/>
            <a:r>
              <a:rPr lang="zh-CN" altLang="en-US" sz="3200" dirty="0">
                <a:solidFill>
                  <a:srgbClr val="5A514A"/>
                </a:solidFill>
                <a:latin typeface="张海山锐谐体2.0-授权联系：Samtype@QQ.com" panose="02000000000000000000" pitchFamily="2" charset="-122"/>
                <a:ea typeface="张海山锐谐体2.0-授权联系：Samtype@QQ.com" panose="02000000000000000000" pitchFamily="2" charset="-122"/>
              </a:rPr>
              <a:t>惰性求</a:t>
            </a:r>
            <a:r>
              <a:rPr lang="zh-CN" altLang="en-US" sz="3200" dirty="0" smtClean="0">
                <a:solidFill>
                  <a:srgbClr val="5A514A"/>
                </a:solidFill>
                <a:latin typeface="张海山锐谐体2.0-授权联系：Samtype@QQ.com" panose="02000000000000000000" pitchFamily="2" charset="-122"/>
                <a:ea typeface="张海山锐谐体2.0-授权联系：Samtype@QQ.com" panose="02000000000000000000" pitchFamily="2" charset="-122"/>
              </a:rPr>
              <a:t>值与流</a:t>
            </a:r>
            <a:endParaRPr lang="zh-HK" altLang="en-US" sz="3200" dirty="0">
              <a:solidFill>
                <a:srgbClr val="5A514A"/>
              </a:solidFill>
              <a:latin typeface="张海山锐谐体2.0-授权联系：Samtype@QQ.com" panose="02000000000000000000" pitchFamily="2" charset="-122"/>
              <a:ea typeface="张海山锐谐体2.0-授权联系：Samtype@QQ.com" panose="02000000000000000000" pitchFamily="2" charset="-122"/>
            </a:endParaRPr>
          </a:p>
        </p:txBody>
      </p:sp>
      <p:sp>
        <p:nvSpPr>
          <p:cNvPr id="93" name="文本框 92"/>
          <p:cNvSpPr txBox="1"/>
          <p:nvPr/>
        </p:nvSpPr>
        <p:spPr>
          <a:xfrm>
            <a:off x="9178001" y="3321672"/>
            <a:ext cx="1720893" cy="1200329"/>
          </a:xfrm>
          <a:prstGeom prst="rect">
            <a:avLst/>
          </a:prstGeom>
          <a:noFill/>
        </p:spPr>
        <p:txBody>
          <a:bodyPr wrap="square" rtlCol="0">
            <a:spAutoFit/>
          </a:bodyPr>
          <a:lstStyle/>
          <a:p>
            <a:pPr algn="ctr"/>
            <a:r>
              <a:rPr lang="zh-CN" altLang="en-US" sz="2400" dirty="0">
                <a:solidFill>
                  <a:srgbClr val="5BBBA5"/>
                </a:solidFill>
                <a:latin typeface="张海山锐谐体2.0-授权联系：Samtype@QQ.com" panose="02000000000000000000" pitchFamily="2" charset="-122"/>
                <a:ea typeface="张海山锐谐体2.0-授权联系：Samtype@QQ.com" panose="02000000000000000000" pitchFamily="2" charset="-122"/>
              </a:rPr>
              <a:t>语言抽象，语言</a:t>
            </a:r>
            <a:r>
              <a:rPr lang="zh-CN" altLang="en-US" sz="2400" dirty="0" smtClean="0">
                <a:solidFill>
                  <a:srgbClr val="5BBBA5"/>
                </a:solidFill>
                <a:latin typeface="张海山锐谐体2.0-授权联系：Samtype@QQ.com" panose="02000000000000000000" pitchFamily="2" charset="-122"/>
                <a:ea typeface="张海山锐谐体2.0-授权联系：Samtype@QQ.com" panose="02000000000000000000" pitchFamily="2" charset="-122"/>
              </a:rPr>
              <a:t>解释器，寄存器机制</a:t>
            </a:r>
            <a:endParaRPr lang="zh-HK" altLang="en-US" sz="2400" dirty="0">
              <a:solidFill>
                <a:srgbClr val="5BBBA5"/>
              </a:solidFill>
              <a:latin typeface="张海山锐谐体2.0-授权联系：Samtype@QQ.com" panose="02000000000000000000" pitchFamily="2" charset="-122"/>
              <a:ea typeface="张海山锐谐体2.0-授权联系：Samtype@QQ.com" panose="02000000000000000000" pitchFamily="2" charset="-122"/>
            </a:endParaRPr>
          </a:p>
        </p:txBody>
      </p:sp>
    </p:spTree>
    <p:extLst>
      <p:ext uri="{BB962C8B-B14F-4D97-AF65-F5344CB8AC3E}">
        <p14:creationId xmlns:p14="http://schemas.microsoft.com/office/powerpoint/2010/main" val="971846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 fmla="*/ 0 w 2392680"/>
              <a:gd name="connsiteY0" fmla="*/ 0 h 655320"/>
              <a:gd name="connsiteX1" fmla="*/ 2392680 w 2392680"/>
              <a:gd name="connsiteY1" fmla="*/ 0 h 655320"/>
              <a:gd name="connsiteX2" fmla="*/ 2237697 w 2392680"/>
              <a:gd name="connsiteY2" fmla="*/ 655320 h 655320"/>
              <a:gd name="connsiteX3" fmla="*/ 0 w 2392680"/>
              <a:gd name="connsiteY3" fmla="*/ 655320 h 655320"/>
              <a:gd name="connsiteX4" fmla="*/ 0 w 2392680"/>
              <a:gd name="connsiteY4" fmla="*/ 0 h 655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2680" h="655320">
                <a:moveTo>
                  <a:pt x="0" y="0"/>
                </a:moveTo>
                <a:lnTo>
                  <a:pt x="2392680" y="0"/>
                </a:lnTo>
                <a:lnTo>
                  <a:pt x="2237697" y="655320"/>
                </a:lnTo>
                <a:lnTo>
                  <a:pt x="0" y="655320"/>
                </a:lnTo>
                <a:lnTo>
                  <a:pt x="0" y="0"/>
                </a:lnTo>
                <a:close/>
              </a:path>
            </a:pathLst>
          </a:custGeom>
          <a:solidFill>
            <a:srgbClr val="27A98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0" y="198120"/>
            <a:ext cx="2392680" cy="716280"/>
          </a:xfrm>
          <a:custGeom>
            <a:avLst/>
            <a:gdLst>
              <a:gd name="connsiteX0" fmla="*/ 0 w 2392680"/>
              <a:gd name="connsiteY0" fmla="*/ 0 h 716280"/>
              <a:gd name="connsiteX1" fmla="*/ 2392680 w 2392680"/>
              <a:gd name="connsiteY1" fmla="*/ 0 h 716280"/>
              <a:gd name="connsiteX2" fmla="*/ 2392680 w 2392680"/>
              <a:gd name="connsiteY2" fmla="*/ 716280 h 716280"/>
              <a:gd name="connsiteX3" fmla="*/ 0 w 2392680"/>
              <a:gd name="connsiteY3" fmla="*/ 716280 h 716280"/>
              <a:gd name="connsiteX4" fmla="*/ 0 w 2392680"/>
              <a:gd name="connsiteY4" fmla="*/ 0 h 716280"/>
              <a:gd name="connsiteX0" fmla="*/ 0 w 2392680"/>
              <a:gd name="connsiteY0" fmla="*/ 0 h 716280"/>
              <a:gd name="connsiteX1" fmla="*/ 2392680 w 2392680"/>
              <a:gd name="connsiteY1" fmla="*/ 0 h 716280"/>
              <a:gd name="connsiteX2" fmla="*/ 1996440 w 2392680"/>
              <a:gd name="connsiteY2" fmla="*/ 716280 h 716280"/>
              <a:gd name="connsiteX3" fmla="*/ 0 w 2392680"/>
              <a:gd name="connsiteY3" fmla="*/ 716280 h 716280"/>
              <a:gd name="connsiteX4" fmla="*/ 0 w 2392680"/>
              <a:gd name="connsiteY4" fmla="*/ 0 h 716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2680" h="716280">
                <a:moveTo>
                  <a:pt x="0" y="0"/>
                </a:moveTo>
                <a:lnTo>
                  <a:pt x="2392680" y="0"/>
                </a:lnTo>
                <a:lnTo>
                  <a:pt x="1996440" y="716280"/>
                </a:lnTo>
                <a:lnTo>
                  <a:pt x="0" y="716280"/>
                </a:lnTo>
                <a:lnTo>
                  <a:pt x="0" y="0"/>
                </a:lnTo>
                <a:close/>
              </a:path>
            </a:pathLst>
          </a:cu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45720" y="294650"/>
            <a:ext cx="2072640" cy="523220"/>
          </a:xfrm>
          <a:prstGeom prst="rect">
            <a:avLst/>
          </a:prstGeom>
          <a:noFill/>
        </p:spPr>
        <p:txBody>
          <a:bodyPr wrap="square" rtlCol="0">
            <a:spAutoFit/>
          </a:bodyPr>
          <a:lstStyle/>
          <a:p>
            <a:pPr algn="ctr"/>
            <a:r>
              <a:rPr lang="en-US" altLang="zh-CN" sz="2800" dirty="0" smtClean="0">
                <a:solidFill>
                  <a:schemeClr val="bg1"/>
                </a:solidFill>
                <a:latin typeface="张海山锐谐体2.0-授权联系：Samtype@QQ.com" panose="02000000000000000000" pitchFamily="2" charset="-122"/>
                <a:ea typeface="张海山锐谐体2.0-授权联系：Samtype@QQ.com" panose="02000000000000000000" pitchFamily="2" charset="-122"/>
              </a:rPr>
              <a:t>SICP</a:t>
            </a:r>
            <a:endParaRPr lang="zh-HK"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endParaRPr>
          </a:p>
        </p:txBody>
      </p:sp>
      <p:sp>
        <p:nvSpPr>
          <p:cNvPr id="6" name="文本框 5"/>
          <p:cNvSpPr txBox="1"/>
          <p:nvPr/>
        </p:nvSpPr>
        <p:spPr>
          <a:xfrm>
            <a:off x="1337899" y="1010930"/>
            <a:ext cx="822960" cy="923330"/>
          </a:xfrm>
          <a:prstGeom prst="rect">
            <a:avLst/>
          </a:prstGeom>
          <a:noFill/>
        </p:spPr>
        <p:txBody>
          <a:bodyPr wrap="square" rtlCol="0">
            <a:spAutoFit/>
          </a:bodyPr>
          <a:lstStyle/>
          <a:p>
            <a:r>
              <a:rPr lang="en-US" altLang="zh-HK" sz="5400" dirty="0" smtClean="0">
                <a:solidFill>
                  <a:srgbClr val="5A514A"/>
                </a:solidFill>
                <a:latin typeface="张海山锐谐体2.0-授权联系：Samtype@QQ.com" panose="02000000000000000000" pitchFamily="2" charset="-122"/>
                <a:ea typeface="张海山锐谐体2.0-授权联系：Samtype@QQ.com" panose="02000000000000000000" pitchFamily="2" charset="-122"/>
              </a:rPr>
              <a:t>1</a:t>
            </a:r>
            <a:endParaRPr lang="zh-HK" altLang="en-US" sz="5400" dirty="0">
              <a:solidFill>
                <a:srgbClr val="5A514A"/>
              </a:solidFill>
              <a:latin typeface="张海山锐谐体2.0-授权联系：Samtype@QQ.com" panose="02000000000000000000" pitchFamily="2" charset="-122"/>
              <a:ea typeface="张海山锐谐体2.0-授权联系：Samtype@QQ.com" panose="02000000000000000000" pitchFamily="2" charset="-122"/>
            </a:endParaRPr>
          </a:p>
        </p:txBody>
      </p:sp>
      <p:sp>
        <p:nvSpPr>
          <p:cNvPr id="7" name="文本框 6"/>
          <p:cNvSpPr txBox="1"/>
          <p:nvPr/>
        </p:nvSpPr>
        <p:spPr>
          <a:xfrm>
            <a:off x="1947499" y="1317069"/>
            <a:ext cx="8793480" cy="461665"/>
          </a:xfrm>
          <a:prstGeom prst="rect">
            <a:avLst/>
          </a:prstGeom>
          <a:noFill/>
        </p:spPr>
        <p:txBody>
          <a:bodyPr wrap="square" rtlCol="0">
            <a:spAutoFit/>
          </a:bodyPr>
          <a:lstStyle/>
          <a:p>
            <a:r>
              <a:rPr lang="en-US" altLang="zh-CN" sz="2400" dirty="0" smtClean="0">
                <a:solidFill>
                  <a:srgbClr val="5A514A"/>
                </a:solidFill>
                <a:latin typeface="张海山锐谐体2.0-授权联系：Samtype@QQ.com" panose="02000000000000000000" pitchFamily="2" charset="-122"/>
                <a:ea typeface="张海山锐谐体2.0-授权联系：Samtype@QQ.com" panose="02000000000000000000" pitchFamily="2" charset="-122"/>
              </a:rPr>
              <a:t>Scheme</a:t>
            </a:r>
            <a:r>
              <a:rPr lang="zh-CN" altLang="en-US" sz="2400" dirty="0" smtClean="0">
                <a:solidFill>
                  <a:srgbClr val="5A514A"/>
                </a:solidFill>
                <a:latin typeface="张海山锐谐体2.0-授权联系：Samtype@QQ.com" panose="02000000000000000000" pitchFamily="2" charset="-122"/>
                <a:ea typeface="张海山锐谐体2.0-授权联系：Samtype@QQ.com" panose="02000000000000000000" pitchFamily="2" charset="-122"/>
              </a:rPr>
              <a:t>语言</a:t>
            </a:r>
            <a:endParaRPr lang="zh-HK" altLang="en-US" sz="2400" dirty="0">
              <a:solidFill>
                <a:srgbClr val="5A514A"/>
              </a:solidFill>
              <a:latin typeface="张海山锐谐体2.0-授权联系：Samtype@QQ.com" panose="02000000000000000000" pitchFamily="2" charset="-122"/>
              <a:ea typeface="张海山锐谐体2.0-授权联系：Samtype@QQ.com" panose="02000000000000000000" pitchFamily="2" charset="-122"/>
            </a:endParaRPr>
          </a:p>
        </p:txBody>
      </p:sp>
      <p:sp>
        <p:nvSpPr>
          <p:cNvPr id="9" name="文本框 8"/>
          <p:cNvSpPr txBox="1"/>
          <p:nvPr/>
        </p:nvSpPr>
        <p:spPr>
          <a:xfrm>
            <a:off x="1337899" y="2857590"/>
            <a:ext cx="822960" cy="923330"/>
          </a:xfrm>
          <a:prstGeom prst="rect">
            <a:avLst/>
          </a:prstGeom>
          <a:noFill/>
        </p:spPr>
        <p:txBody>
          <a:bodyPr wrap="square" rtlCol="0">
            <a:spAutoFit/>
          </a:bodyPr>
          <a:lstStyle/>
          <a:p>
            <a:r>
              <a:rPr lang="en-US" altLang="zh-HK" sz="5400" dirty="0">
                <a:solidFill>
                  <a:srgbClr val="5A514A"/>
                </a:solidFill>
                <a:latin typeface="张海山锐谐体2.0-授权联系：Samtype@QQ.com" panose="02000000000000000000" pitchFamily="2" charset="-122"/>
                <a:ea typeface="张海山锐谐体2.0-授权联系：Samtype@QQ.com" panose="02000000000000000000" pitchFamily="2" charset="-122"/>
              </a:rPr>
              <a:t>3</a:t>
            </a:r>
            <a:endParaRPr lang="zh-HK" altLang="en-US" sz="5400" dirty="0">
              <a:solidFill>
                <a:srgbClr val="5A514A"/>
              </a:solidFill>
              <a:latin typeface="张海山锐谐体2.0-授权联系：Samtype@QQ.com" panose="02000000000000000000" pitchFamily="2" charset="-122"/>
              <a:ea typeface="张海山锐谐体2.0-授权联系：Samtype@QQ.com" panose="02000000000000000000" pitchFamily="2" charset="-122"/>
            </a:endParaRPr>
          </a:p>
        </p:txBody>
      </p:sp>
      <p:sp>
        <p:nvSpPr>
          <p:cNvPr id="10" name="文本框 9"/>
          <p:cNvSpPr txBox="1"/>
          <p:nvPr/>
        </p:nvSpPr>
        <p:spPr>
          <a:xfrm>
            <a:off x="1947499" y="2903756"/>
            <a:ext cx="8793480" cy="830997"/>
          </a:xfrm>
          <a:prstGeom prst="rect">
            <a:avLst/>
          </a:prstGeom>
          <a:noFill/>
        </p:spPr>
        <p:txBody>
          <a:bodyPr wrap="square" rtlCol="0">
            <a:spAutoFit/>
          </a:bodyPr>
          <a:lstStyle/>
          <a:p>
            <a:r>
              <a:rPr lang="zh-CN" altLang="en-US" sz="2400" dirty="0">
                <a:solidFill>
                  <a:srgbClr val="5A514A"/>
                </a:solidFill>
                <a:latin typeface="张海山锐谐体2.0-授权联系：Samtype@QQ.com" panose="02000000000000000000" pitchFamily="2" charset="-122"/>
                <a:ea typeface="张海山锐谐体2.0-授权联系：Samtype@QQ.com" panose="02000000000000000000" pitchFamily="2" charset="-122"/>
              </a:rPr>
              <a:t>过程</a:t>
            </a:r>
            <a:r>
              <a:rPr lang="zh-CN" altLang="en-US" sz="2400" dirty="0" smtClean="0">
                <a:solidFill>
                  <a:srgbClr val="5A514A"/>
                </a:solidFill>
                <a:latin typeface="张海山锐谐体2.0-授权联系：Samtype@QQ.com" panose="02000000000000000000" pitchFamily="2" charset="-122"/>
                <a:ea typeface="张海山锐谐体2.0-授权联系：Samtype@QQ.com" panose="02000000000000000000" pitchFamily="2" charset="-122"/>
              </a:rPr>
              <a:t>定义，数据抽象</a:t>
            </a:r>
            <a:r>
              <a:rPr lang="zh-CN" altLang="en-US" sz="2400" dirty="0">
                <a:solidFill>
                  <a:srgbClr val="5A514A"/>
                </a:solidFill>
                <a:latin typeface="张海山锐谐体2.0-授权联系：Samtype@QQ.com" panose="02000000000000000000" pitchFamily="2" charset="-122"/>
                <a:ea typeface="张海山锐谐体2.0-授权联系：Samtype@QQ.com" panose="02000000000000000000" pitchFamily="2" charset="-122"/>
              </a:rPr>
              <a:t>，闭包，</a:t>
            </a:r>
            <a:r>
              <a:rPr lang="zh-CN" altLang="en-US" sz="2400" dirty="0" smtClean="0">
                <a:solidFill>
                  <a:srgbClr val="5A514A"/>
                </a:solidFill>
                <a:latin typeface="张海山锐谐体2.0-授权联系：Samtype@QQ.com" panose="02000000000000000000" pitchFamily="2" charset="-122"/>
                <a:ea typeface="张海山锐谐体2.0-授权联系：Samtype@QQ.com" panose="02000000000000000000" pitchFamily="2" charset="-122"/>
              </a:rPr>
              <a:t>表，基于对象和状态（赋值）的程序设计，约束系统与并发问题</a:t>
            </a:r>
            <a:endParaRPr lang="zh-HK" altLang="en-US" sz="2400" dirty="0">
              <a:solidFill>
                <a:srgbClr val="27A98C"/>
              </a:solidFill>
              <a:latin typeface="张海山锐谐体2.0-授权联系：Samtype@QQ.com" panose="02000000000000000000" pitchFamily="2" charset="-122"/>
              <a:ea typeface="张海山锐谐体2.0-授权联系：Samtype@QQ.com" panose="02000000000000000000" pitchFamily="2" charset="-122"/>
            </a:endParaRPr>
          </a:p>
        </p:txBody>
      </p:sp>
      <p:sp>
        <p:nvSpPr>
          <p:cNvPr id="8" name="矩形 7"/>
          <p:cNvSpPr/>
          <p:nvPr/>
        </p:nvSpPr>
        <p:spPr>
          <a:xfrm>
            <a:off x="1938609" y="1980426"/>
            <a:ext cx="8793480" cy="830997"/>
          </a:xfrm>
          <a:prstGeom prst="rect">
            <a:avLst/>
          </a:prstGeom>
        </p:spPr>
        <p:txBody>
          <a:bodyPr wrap="square">
            <a:spAutoFit/>
          </a:bodyPr>
          <a:lstStyle/>
          <a:p>
            <a:r>
              <a:rPr lang="zh-CN" altLang="en-US" sz="2400">
                <a:solidFill>
                  <a:srgbClr val="5A514A"/>
                </a:solidFill>
                <a:latin typeface="张海山锐谐体2.0-授权联系：Samtype@QQ.com" panose="02000000000000000000" pitchFamily="2" charset="-122"/>
                <a:ea typeface="张海山锐谐体2.0-授权联系：Samtype@QQ.com" panose="02000000000000000000" pitchFamily="2" charset="-122"/>
              </a:rPr>
              <a:t>过程产生的典型计算：线性迭代，线性递归，树形</a:t>
            </a:r>
            <a:r>
              <a:rPr lang="zh-CN" altLang="en-US" sz="2400" smtClean="0">
                <a:solidFill>
                  <a:srgbClr val="5A514A"/>
                </a:solidFill>
                <a:latin typeface="张海山锐谐体2.0-授权联系：Samtype@QQ.com" panose="02000000000000000000" pitchFamily="2" charset="-122"/>
                <a:ea typeface="张海山锐谐体2.0-授权联系：Samtype@QQ.com" panose="02000000000000000000" pitchFamily="2" charset="-122"/>
              </a:rPr>
              <a:t>递归</a:t>
            </a:r>
            <a:endParaRPr lang="en-US" altLang="zh-CN" sz="2400" dirty="0" smtClean="0">
              <a:solidFill>
                <a:srgbClr val="5A514A"/>
              </a:solidFill>
              <a:latin typeface="张海山锐谐体2.0-授权联系：Samtype@QQ.com" panose="02000000000000000000" pitchFamily="2" charset="-122"/>
              <a:ea typeface="张海山锐谐体2.0-授权联系：Samtype@QQ.com" panose="02000000000000000000" pitchFamily="2" charset="-122"/>
            </a:endParaRPr>
          </a:p>
          <a:p>
            <a:r>
              <a:rPr lang="zh-CN" altLang="en-US" sz="2400" dirty="0">
                <a:solidFill>
                  <a:srgbClr val="27A98C"/>
                </a:solidFill>
                <a:latin typeface="张海山锐谐体2.0-授权联系：Samtype@QQ.com" panose="02000000000000000000" pitchFamily="2" charset="-122"/>
                <a:ea typeface="张海山锐谐体2.0-授权联系：Samtype@QQ.com" panose="02000000000000000000" pitchFamily="2" charset="-122"/>
              </a:rPr>
              <a:t>应用序和正则序求值，意义，</a:t>
            </a:r>
            <a:r>
              <a:rPr lang="zh-CN" altLang="en-US" sz="2400" dirty="0" smtClean="0">
                <a:solidFill>
                  <a:srgbClr val="27A98C"/>
                </a:solidFill>
                <a:latin typeface="张海山锐谐体2.0-授权联系：Samtype@QQ.com" panose="02000000000000000000" pitchFamily="2" charset="-122"/>
                <a:ea typeface="张海山锐谐体2.0-授权联系：Samtype@QQ.com" panose="02000000000000000000" pitchFamily="2" charset="-122"/>
              </a:rPr>
              <a:t>差异</a:t>
            </a:r>
            <a:endParaRPr lang="zh-HK" altLang="en-US" sz="2400" dirty="0">
              <a:solidFill>
                <a:srgbClr val="27A98C"/>
              </a:solidFill>
              <a:latin typeface="张海山锐谐体2.0-授权联系：Samtype@QQ.com" panose="02000000000000000000" pitchFamily="2" charset="-122"/>
              <a:ea typeface="张海山锐谐体2.0-授权联系：Samtype@QQ.com" panose="02000000000000000000" pitchFamily="2" charset="-122"/>
            </a:endParaRPr>
          </a:p>
        </p:txBody>
      </p:sp>
      <p:sp>
        <p:nvSpPr>
          <p:cNvPr id="12" name="文本框 11"/>
          <p:cNvSpPr txBox="1"/>
          <p:nvPr/>
        </p:nvSpPr>
        <p:spPr>
          <a:xfrm>
            <a:off x="1337899" y="1903650"/>
            <a:ext cx="822960" cy="923330"/>
          </a:xfrm>
          <a:prstGeom prst="rect">
            <a:avLst/>
          </a:prstGeom>
          <a:noFill/>
        </p:spPr>
        <p:txBody>
          <a:bodyPr wrap="square" rtlCol="0">
            <a:spAutoFit/>
          </a:bodyPr>
          <a:lstStyle/>
          <a:p>
            <a:r>
              <a:rPr lang="en-US" altLang="zh-HK" sz="5400" dirty="0">
                <a:solidFill>
                  <a:srgbClr val="5A514A"/>
                </a:solidFill>
                <a:latin typeface="张海山锐谐体2.0-授权联系：Samtype@QQ.com" panose="02000000000000000000" pitchFamily="2" charset="-122"/>
                <a:ea typeface="张海山锐谐体2.0-授权联系：Samtype@QQ.com" panose="02000000000000000000" pitchFamily="2" charset="-122"/>
              </a:rPr>
              <a:t>2</a:t>
            </a:r>
            <a:endParaRPr lang="zh-HK" altLang="en-US" sz="5400" dirty="0">
              <a:solidFill>
                <a:srgbClr val="5A514A"/>
              </a:solidFill>
              <a:latin typeface="张海山锐谐体2.0-授权联系：Samtype@QQ.com" panose="02000000000000000000" pitchFamily="2" charset="-122"/>
              <a:ea typeface="张海山锐谐体2.0-授权联系：Samtype@QQ.com" panose="02000000000000000000" pitchFamily="2" charset="-122"/>
            </a:endParaRPr>
          </a:p>
        </p:txBody>
      </p:sp>
      <p:sp>
        <p:nvSpPr>
          <p:cNvPr id="11" name="文本框 10"/>
          <p:cNvSpPr txBox="1"/>
          <p:nvPr/>
        </p:nvSpPr>
        <p:spPr>
          <a:xfrm>
            <a:off x="1329009" y="3792479"/>
            <a:ext cx="822960" cy="923330"/>
          </a:xfrm>
          <a:prstGeom prst="rect">
            <a:avLst/>
          </a:prstGeom>
          <a:noFill/>
        </p:spPr>
        <p:txBody>
          <a:bodyPr wrap="square" rtlCol="0">
            <a:spAutoFit/>
          </a:bodyPr>
          <a:lstStyle/>
          <a:p>
            <a:r>
              <a:rPr lang="en-US" altLang="zh-HK" sz="5400" dirty="0">
                <a:solidFill>
                  <a:srgbClr val="5A514A"/>
                </a:solidFill>
                <a:latin typeface="张海山锐谐体2.0-授权联系：Samtype@QQ.com" panose="02000000000000000000" pitchFamily="2" charset="-122"/>
                <a:ea typeface="张海山锐谐体2.0-授权联系：Samtype@QQ.com" panose="02000000000000000000" pitchFamily="2" charset="-122"/>
              </a:rPr>
              <a:t>4</a:t>
            </a:r>
            <a:endParaRPr lang="zh-HK" altLang="en-US" sz="5400" dirty="0">
              <a:solidFill>
                <a:srgbClr val="5A514A"/>
              </a:solidFill>
              <a:latin typeface="张海山锐谐体2.0-授权联系：Samtype@QQ.com" panose="02000000000000000000" pitchFamily="2" charset="-122"/>
              <a:ea typeface="张海山锐谐体2.0-授权联系：Samtype@QQ.com" panose="02000000000000000000" pitchFamily="2" charset="-122"/>
            </a:endParaRPr>
          </a:p>
        </p:txBody>
      </p:sp>
      <p:sp>
        <p:nvSpPr>
          <p:cNvPr id="13" name="文本框 12"/>
          <p:cNvSpPr txBox="1"/>
          <p:nvPr/>
        </p:nvSpPr>
        <p:spPr>
          <a:xfrm>
            <a:off x="1938609" y="3838645"/>
            <a:ext cx="8793480" cy="830997"/>
          </a:xfrm>
          <a:prstGeom prst="rect">
            <a:avLst/>
          </a:prstGeom>
          <a:noFill/>
        </p:spPr>
        <p:txBody>
          <a:bodyPr wrap="square" rtlCol="0">
            <a:spAutoFit/>
          </a:bodyPr>
          <a:lstStyle/>
          <a:p>
            <a:r>
              <a:rPr lang="zh-CN" altLang="en-US" sz="2400" dirty="0">
                <a:solidFill>
                  <a:srgbClr val="5A514A"/>
                </a:solidFill>
                <a:latin typeface="张海山锐谐体2.0-授权联系：Samtype@QQ.com" panose="02000000000000000000" pitchFamily="2" charset="-122"/>
                <a:ea typeface="张海山锐谐体2.0-授权联系：Samtype@QQ.com" panose="02000000000000000000" pitchFamily="2" charset="-122"/>
              </a:rPr>
              <a:t>无状态程序设计（函数式程序设计）和基于状态的程序设计（基于</a:t>
            </a:r>
            <a:r>
              <a:rPr lang="zh-CN" altLang="en-US" sz="2400" dirty="0" smtClean="0">
                <a:solidFill>
                  <a:srgbClr val="5A514A"/>
                </a:solidFill>
                <a:latin typeface="张海山锐谐体2.0-授权联系：Samtype@QQ.com" panose="02000000000000000000" pitchFamily="2" charset="-122"/>
                <a:ea typeface="张海山锐谐体2.0-授权联系：Samtype@QQ.com" panose="02000000000000000000" pitchFamily="2" charset="-122"/>
              </a:rPr>
              <a:t>局部变量</a:t>
            </a:r>
            <a:r>
              <a:rPr lang="zh-CN" altLang="en-US" sz="2400" dirty="0">
                <a:solidFill>
                  <a:srgbClr val="5A514A"/>
                </a:solidFill>
                <a:latin typeface="张海山锐谐体2.0-授权联系：Samtype@QQ.com" panose="02000000000000000000" pitchFamily="2" charset="-122"/>
                <a:ea typeface="张海山锐谐体2.0-授权联系：Samtype@QQ.com" panose="02000000000000000000" pitchFamily="2" charset="-122"/>
              </a:rPr>
              <a:t>和赋值，基于状态变化</a:t>
            </a:r>
            <a:r>
              <a:rPr lang="zh-CN" altLang="en-US" sz="2400" dirty="0" smtClean="0">
                <a:solidFill>
                  <a:srgbClr val="5A514A"/>
                </a:solidFill>
                <a:latin typeface="张海山锐谐体2.0-授权联系：Samtype@QQ.com" panose="02000000000000000000" pitchFamily="2" charset="-122"/>
                <a:ea typeface="张海山锐谐体2.0-授权联系：Samtype@QQ.com" panose="02000000000000000000" pitchFamily="2" charset="-122"/>
              </a:rPr>
              <a:t>）两种</a:t>
            </a:r>
            <a:r>
              <a:rPr lang="zh-CN" altLang="en-US" sz="2400" dirty="0">
                <a:solidFill>
                  <a:srgbClr val="5A514A"/>
                </a:solidFill>
                <a:latin typeface="张海山锐谐体2.0-授权联系：Samtype@QQ.com" panose="02000000000000000000" pitchFamily="2" charset="-122"/>
                <a:ea typeface="张海山锐谐体2.0-授权联系：Samtype@QQ.com" panose="02000000000000000000" pitchFamily="2" charset="-122"/>
              </a:rPr>
              <a:t>编程范型各自的得失</a:t>
            </a:r>
            <a:endParaRPr lang="zh-HK" altLang="en-US" sz="2400" dirty="0">
              <a:solidFill>
                <a:srgbClr val="27A98C"/>
              </a:solidFill>
              <a:latin typeface="张海山锐谐体2.0-授权联系：Samtype@QQ.com" panose="02000000000000000000" pitchFamily="2" charset="-122"/>
              <a:ea typeface="张海山锐谐体2.0-授权联系：Samtype@QQ.com" panose="02000000000000000000" pitchFamily="2" charset="-122"/>
            </a:endParaRPr>
          </a:p>
        </p:txBody>
      </p:sp>
      <p:sp>
        <p:nvSpPr>
          <p:cNvPr id="14" name="文本框 13"/>
          <p:cNvSpPr txBox="1"/>
          <p:nvPr/>
        </p:nvSpPr>
        <p:spPr>
          <a:xfrm>
            <a:off x="1329009" y="4773535"/>
            <a:ext cx="822960" cy="923330"/>
          </a:xfrm>
          <a:prstGeom prst="rect">
            <a:avLst/>
          </a:prstGeom>
          <a:noFill/>
        </p:spPr>
        <p:txBody>
          <a:bodyPr wrap="square" rtlCol="0">
            <a:spAutoFit/>
          </a:bodyPr>
          <a:lstStyle/>
          <a:p>
            <a:r>
              <a:rPr lang="en-US" altLang="zh-HK" sz="5400" dirty="0">
                <a:solidFill>
                  <a:srgbClr val="5A514A"/>
                </a:solidFill>
                <a:latin typeface="张海山锐谐体2.0-授权联系：Samtype@QQ.com" panose="02000000000000000000" pitchFamily="2" charset="-122"/>
                <a:ea typeface="张海山锐谐体2.0-授权联系：Samtype@QQ.com" panose="02000000000000000000" pitchFamily="2" charset="-122"/>
              </a:rPr>
              <a:t>5</a:t>
            </a:r>
            <a:endParaRPr lang="zh-HK" altLang="en-US" sz="5400" dirty="0">
              <a:solidFill>
                <a:srgbClr val="5A514A"/>
              </a:solidFill>
              <a:latin typeface="张海山锐谐体2.0-授权联系：Samtype@QQ.com" panose="02000000000000000000" pitchFamily="2" charset="-122"/>
              <a:ea typeface="张海山锐谐体2.0-授权联系：Samtype@QQ.com" panose="02000000000000000000" pitchFamily="2" charset="-122"/>
            </a:endParaRPr>
          </a:p>
        </p:txBody>
      </p:sp>
      <p:sp>
        <p:nvSpPr>
          <p:cNvPr id="15" name="文本框 14"/>
          <p:cNvSpPr txBox="1"/>
          <p:nvPr/>
        </p:nvSpPr>
        <p:spPr>
          <a:xfrm>
            <a:off x="1947499" y="5017664"/>
            <a:ext cx="8793480" cy="461665"/>
          </a:xfrm>
          <a:prstGeom prst="rect">
            <a:avLst/>
          </a:prstGeom>
          <a:noFill/>
        </p:spPr>
        <p:txBody>
          <a:bodyPr wrap="square" rtlCol="0">
            <a:spAutoFit/>
          </a:bodyPr>
          <a:lstStyle/>
          <a:p>
            <a:r>
              <a:rPr lang="zh-CN" altLang="en-US" sz="2400" dirty="0" smtClean="0">
                <a:solidFill>
                  <a:srgbClr val="5A514A"/>
                </a:solidFill>
                <a:latin typeface="张海山锐谐体2.0-授权联系：Samtype@QQ.com" panose="02000000000000000000" pitchFamily="2" charset="-122"/>
                <a:ea typeface="张海山锐谐体2.0-授权联系：Samtype@QQ.com" panose="02000000000000000000" pitchFamily="2" charset="-122"/>
              </a:rPr>
              <a:t>无穷</a:t>
            </a:r>
            <a:r>
              <a:rPr lang="zh-CN" altLang="en-US" sz="2400" dirty="0">
                <a:solidFill>
                  <a:srgbClr val="5A514A"/>
                </a:solidFill>
                <a:latin typeface="张海山锐谐体2.0-授权联系：Samtype@QQ.com" panose="02000000000000000000" pitchFamily="2" charset="-122"/>
                <a:ea typeface="张海山锐谐体2.0-授权联系：Samtype@QQ.com" panose="02000000000000000000" pitchFamily="2" charset="-122"/>
              </a:rPr>
              <a:t>数据结构和</a:t>
            </a:r>
            <a:r>
              <a:rPr lang="zh-CN" altLang="en-US" sz="2400" dirty="0" smtClean="0">
                <a:solidFill>
                  <a:srgbClr val="5A514A"/>
                </a:solidFill>
                <a:latin typeface="张海山锐谐体2.0-授权联系：Samtype@QQ.com" panose="02000000000000000000" pitchFamily="2" charset="-122"/>
                <a:ea typeface="张海山锐谐体2.0-授权联系：Samtype@QQ.com" panose="02000000000000000000" pitchFamily="2" charset="-122"/>
              </a:rPr>
              <a:t>惰性求值，带</a:t>
            </a:r>
            <a:r>
              <a:rPr lang="zh-CN" altLang="en-US" sz="2400" dirty="0">
                <a:solidFill>
                  <a:srgbClr val="5A514A"/>
                </a:solidFill>
                <a:latin typeface="张海山锐谐体2.0-授权联系：Samtype@QQ.com" panose="02000000000000000000" pitchFamily="2" charset="-122"/>
                <a:ea typeface="张海山锐谐体2.0-授权联系：Samtype@QQ.com" panose="02000000000000000000" pitchFamily="2" charset="-122"/>
              </a:rPr>
              <a:t>记忆的惰性计算</a:t>
            </a:r>
            <a:endParaRPr lang="zh-HK" altLang="en-US" sz="2400" dirty="0">
              <a:solidFill>
                <a:srgbClr val="27A98C"/>
              </a:solidFill>
              <a:latin typeface="张海山锐谐体2.0-授权联系：Samtype@QQ.com" panose="02000000000000000000" pitchFamily="2" charset="-122"/>
              <a:ea typeface="张海山锐谐体2.0-授权联系：Samtype@QQ.com" panose="02000000000000000000" pitchFamily="2"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2680" y="5723458"/>
            <a:ext cx="5791200" cy="523875"/>
          </a:xfrm>
          <a:prstGeom prst="rect">
            <a:avLst/>
          </a:prstGeom>
        </p:spPr>
      </p:pic>
    </p:spTree>
    <p:extLst>
      <p:ext uri="{BB962C8B-B14F-4D97-AF65-F5344CB8AC3E}">
        <p14:creationId xmlns:p14="http://schemas.microsoft.com/office/powerpoint/2010/main" val="2684460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931887" y="1223108"/>
            <a:ext cx="6328227" cy="4411785"/>
            <a:chOff x="2931887" y="1699435"/>
            <a:chExt cx="6328227" cy="4411785"/>
          </a:xfrm>
        </p:grpSpPr>
        <p:grpSp>
          <p:nvGrpSpPr>
            <p:cNvPr id="4" name="组合 3"/>
            <p:cNvGrpSpPr/>
            <p:nvPr/>
          </p:nvGrpSpPr>
          <p:grpSpPr>
            <a:xfrm>
              <a:off x="2931887" y="1699435"/>
              <a:ext cx="6328227" cy="3459130"/>
              <a:chOff x="3599544" y="2333398"/>
              <a:chExt cx="3823607" cy="2090057"/>
            </a:xfrm>
          </p:grpSpPr>
          <p:sp>
            <p:nvSpPr>
              <p:cNvPr id="5" name="矩形 5"/>
              <p:cNvSpPr/>
              <p:nvPr/>
            </p:nvSpPr>
            <p:spPr>
              <a:xfrm>
                <a:off x="3599544" y="2333398"/>
                <a:ext cx="3469822" cy="2090057"/>
              </a:xfrm>
              <a:custGeom>
                <a:avLst/>
                <a:gdLst>
                  <a:gd name="connsiteX0" fmla="*/ 0 w 4877707"/>
                  <a:gd name="connsiteY0" fmla="*/ 0 h 3280228"/>
                  <a:gd name="connsiteX1" fmla="*/ 4877707 w 4877707"/>
                  <a:gd name="connsiteY1" fmla="*/ 0 h 3280228"/>
                  <a:gd name="connsiteX2" fmla="*/ 4877707 w 4877707"/>
                  <a:gd name="connsiteY2" fmla="*/ 3280228 h 3280228"/>
                  <a:gd name="connsiteX3" fmla="*/ 0 w 4877707"/>
                  <a:gd name="connsiteY3" fmla="*/ 3280228 h 3280228"/>
                  <a:gd name="connsiteX4" fmla="*/ 0 w 4877707"/>
                  <a:gd name="connsiteY4" fmla="*/ 0 h 3280228"/>
                  <a:gd name="connsiteX0" fmla="*/ 0 w 4877707"/>
                  <a:gd name="connsiteY0" fmla="*/ 0 h 3367314"/>
                  <a:gd name="connsiteX1" fmla="*/ 4877707 w 4877707"/>
                  <a:gd name="connsiteY1" fmla="*/ 0 h 3367314"/>
                  <a:gd name="connsiteX2" fmla="*/ 2903764 w 4877707"/>
                  <a:gd name="connsiteY2" fmla="*/ 3367314 h 3367314"/>
                  <a:gd name="connsiteX3" fmla="*/ 0 w 4877707"/>
                  <a:gd name="connsiteY3" fmla="*/ 3280228 h 3367314"/>
                  <a:gd name="connsiteX4" fmla="*/ 0 w 4877707"/>
                  <a:gd name="connsiteY4" fmla="*/ 0 h 3367314"/>
                  <a:gd name="connsiteX0" fmla="*/ 0 w 5138965"/>
                  <a:gd name="connsiteY0" fmla="*/ 1277257 h 3367314"/>
                  <a:gd name="connsiteX1" fmla="*/ 5138965 w 5138965"/>
                  <a:gd name="connsiteY1" fmla="*/ 0 h 3367314"/>
                  <a:gd name="connsiteX2" fmla="*/ 3165022 w 5138965"/>
                  <a:gd name="connsiteY2" fmla="*/ 3367314 h 3367314"/>
                  <a:gd name="connsiteX3" fmla="*/ 261258 w 5138965"/>
                  <a:gd name="connsiteY3" fmla="*/ 3280228 h 3367314"/>
                  <a:gd name="connsiteX4" fmla="*/ 0 w 5138965"/>
                  <a:gd name="connsiteY4" fmla="*/ 1277257 h 3367314"/>
                  <a:gd name="connsiteX0" fmla="*/ 0 w 3165022"/>
                  <a:gd name="connsiteY0" fmla="*/ 0 h 2090057"/>
                  <a:gd name="connsiteX1" fmla="*/ 2642508 w 3165022"/>
                  <a:gd name="connsiteY1" fmla="*/ 1407886 h 2090057"/>
                  <a:gd name="connsiteX2" fmla="*/ 3165022 w 3165022"/>
                  <a:gd name="connsiteY2" fmla="*/ 2090057 h 2090057"/>
                  <a:gd name="connsiteX3" fmla="*/ 261258 w 3165022"/>
                  <a:gd name="connsiteY3" fmla="*/ 2002971 h 2090057"/>
                  <a:gd name="connsiteX4" fmla="*/ 0 w 3165022"/>
                  <a:gd name="connsiteY4" fmla="*/ 0 h 2090057"/>
                  <a:gd name="connsiteX0" fmla="*/ 0 w 3469822"/>
                  <a:gd name="connsiteY0" fmla="*/ 0 h 2090057"/>
                  <a:gd name="connsiteX1" fmla="*/ 3469822 w 3469822"/>
                  <a:gd name="connsiteY1" fmla="*/ 493486 h 2090057"/>
                  <a:gd name="connsiteX2" fmla="*/ 3165022 w 3469822"/>
                  <a:gd name="connsiteY2" fmla="*/ 2090057 h 2090057"/>
                  <a:gd name="connsiteX3" fmla="*/ 261258 w 3469822"/>
                  <a:gd name="connsiteY3" fmla="*/ 2002971 h 2090057"/>
                  <a:gd name="connsiteX4" fmla="*/ 0 w 3469822"/>
                  <a:gd name="connsiteY4" fmla="*/ 0 h 2090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822" h="2090057">
                    <a:moveTo>
                      <a:pt x="0" y="0"/>
                    </a:moveTo>
                    <a:lnTo>
                      <a:pt x="3469822" y="493486"/>
                    </a:lnTo>
                    <a:lnTo>
                      <a:pt x="3165022" y="2090057"/>
                    </a:lnTo>
                    <a:lnTo>
                      <a:pt x="261258" y="2002971"/>
                    </a:lnTo>
                    <a:lnTo>
                      <a:pt x="0" y="0"/>
                    </a:lnTo>
                    <a:close/>
                  </a:path>
                </a:pathLst>
              </a:custGeom>
              <a:solidFill>
                <a:srgbClr val="27A98C">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矩形 6"/>
              <p:cNvSpPr/>
              <p:nvPr/>
            </p:nvSpPr>
            <p:spPr>
              <a:xfrm>
                <a:off x="4026807" y="2507570"/>
                <a:ext cx="3396344" cy="1915885"/>
              </a:xfrm>
              <a:custGeom>
                <a:avLst/>
                <a:gdLst>
                  <a:gd name="connsiteX0" fmla="*/ 0 w 1117601"/>
                  <a:gd name="connsiteY0" fmla="*/ 0 h 1422400"/>
                  <a:gd name="connsiteX1" fmla="*/ 1117601 w 1117601"/>
                  <a:gd name="connsiteY1" fmla="*/ 0 h 1422400"/>
                  <a:gd name="connsiteX2" fmla="*/ 1117601 w 1117601"/>
                  <a:gd name="connsiteY2" fmla="*/ 1422400 h 1422400"/>
                  <a:gd name="connsiteX3" fmla="*/ 0 w 1117601"/>
                  <a:gd name="connsiteY3" fmla="*/ 1422400 h 1422400"/>
                  <a:gd name="connsiteX4" fmla="*/ 0 w 1117601"/>
                  <a:gd name="connsiteY4" fmla="*/ 0 h 1422400"/>
                  <a:gd name="connsiteX0" fmla="*/ 1378857 w 2496458"/>
                  <a:gd name="connsiteY0" fmla="*/ 0 h 1422400"/>
                  <a:gd name="connsiteX1" fmla="*/ 2496458 w 2496458"/>
                  <a:gd name="connsiteY1" fmla="*/ 0 h 1422400"/>
                  <a:gd name="connsiteX2" fmla="*/ 2496458 w 2496458"/>
                  <a:gd name="connsiteY2" fmla="*/ 1422400 h 1422400"/>
                  <a:gd name="connsiteX3" fmla="*/ 0 w 2496458"/>
                  <a:gd name="connsiteY3" fmla="*/ 1422400 h 1422400"/>
                  <a:gd name="connsiteX4" fmla="*/ 1378857 w 2496458"/>
                  <a:gd name="connsiteY4" fmla="*/ 0 h 1422400"/>
                  <a:gd name="connsiteX0" fmla="*/ 14515 w 2496458"/>
                  <a:gd name="connsiteY0" fmla="*/ 0 h 1582057"/>
                  <a:gd name="connsiteX1" fmla="*/ 2496458 w 2496458"/>
                  <a:gd name="connsiteY1" fmla="*/ 159657 h 1582057"/>
                  <a:gd name="connsiteX2" fmla="*/ 2496458 w 2496458"/>
                  <a:gd name="connsiteY2" fmla="*/ 1582057 h 1582057"/>
                  <a:gd name="connsiteX3" fmla="*/ 0 w 2496458"/>
                  <a:gd name="connsiteY3" fmla="*/ 1582057 h 1582057"/>
                  <a:gd name="connsiteX4" fmla="*/ 14515 w 2496458"/>
                  <a:gd name="connsiteY4" fmla="*/ 0 h 1582057"/>
                  <a:gd name="connsiteX0" fmla="*/ 14515 w 3396344"/>
                  <a:gd name="connsiteY0" fmla="*/ 0 h 1582057"/>
                  <a:gd name="connsiteX1" fmla="*/ 3396344 w 3396344"/>
                  <a:gd name="connsiteY1" fmla="*/ 14514 h 1582057"/>
                  <a:gd name="connsiteX2" fmla="*/ 2496458 w 3396344"/>
                  <a:gd name="connsiteY2" fmla="*/ 1582057 h 1582057"/>
                  <a:gd name="connsiteX3" fmla="*/ 0 w 3396344"/>
                  <a:gd name="connsiteY3" fmla="*/ 1582057 h 1582057"/>
                  <a:gd name="connsiteX4" fmla="*/ 14515 w 3396344"/>
                  <a:gd name="connsiteY4" fmla="*/ 0 h 1582057"/>
                  <a:gd name="connsiteX0" fmla="*/ 14515 w 3396344"/>
                  <a:gd name="connsiteY0" fmla="*/ 0 h 1915885"/>
                  <a:gd name="connsiteX1" fmla="*/ 3396344 w 3396344"/>
                  <a:gd name="connsiteY1" fmla="*/ 14514 h 1915885"/>
                  <a:gd name="connsiteX2" fmla="*/ 2801258 w 3396344"/>
                  <a:gd name="connsiteY2" fmla="*/ 1915885 h 1915885"/>
                  <a:gd name="connsiteX3" fmla="*/ 0 w 3396344"/>
                  <a:gd name="connsiteY3" fmla="*/ 1582057 h 1915885"/>
                  <a:gd name="connsiteX4" fmla="*/ 14515 w 3396344"/>
                  <a:gd name="connsiteY4" fmla="*/ 0 h 1915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6344" h="1915885">
                    <a:moveTo>
                      <a:pt x="14515" y="0"/>
                    </a:moveTo>
                    <a:lnTo>
                      <a:pt x="3396344" y="14514"/>
                    </a:lnTo>
                    <a:lnTo>
                      <a:pt x="2801258" y="1915885"/>
                    </a:lnTo>
                    <a:lnTo>
                      <a:pt x="0" y="1582057"/>
                    </a:lnTo>
                    <a:lnTo>
                      <a:pt x="14515" y="0"/>
                    </a:lnTo>
                    <a:close/>
                  </a:path>
                </a:pathLst>
              </a:custGeom>
              <a:solidFill>
                <a:srgbClr val="27A98C">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7" name="文本框 6"/>
            <p:cNvSpPr txBox="1"/>
            <p:nvPr/>
          </p:nvSpPr>
          <p:spPr>
            <a:xfrm>
              <a:off x="4140200" y="2915920"/>
              <a:ext cx="3911600" cy="1200329"/>
            </a:xfrm>
            <a:prstGeom prst="rect">
              <a:avLst/>
            </a:prstGeom>
            <a:noFill/>
          </p:spPr>
          <p:txBody>
            <a:bodyPr wrap="square" rtlCol="0">
              <a:spAutoFit/>
            </a:bodyPr>
            <a:lstStyle/>
            <a:p>
              <a:r>
                <a:rPr lang="zh-CN" altLang="en-US" sz="7200" dirty="0" smtClean="0">
                  <a:solidFill>
                    <a:schemeClr val="bg1"/>
                  </a:solidFill>
                  <a:latin typeface="张海山锐谐体2.0-授权联系：Samtype@QQ.com" panose="02000000000000000000" pitchFamily="2" charset="-122"/>
                  <a:ea typeface="张海山锐谐体2.0-授权联系：Samtype@QQ.com" panose="02000000000000000000" pitchFamily="2" charset="-122"/>
                </a:rPr>
                <a:t>    算法</a:t>
              </a:r>
              <a:endParaRPr lang="zh-HK" altLang="en-US" sz="7200" dirty="0">
                <a:solidFill>
                  <a:schemeClr val="bg1"/>
                </a:solidFill>
                <a:latin typeface="张海山锐谐体2.0-授权联系：Samtype@QQ.com" panose="02000000000000000000" pitchFamily="2" charset="-122"/>
                <a:ea typeface="张海山锐谐体2.0-授权联系：Samtype@QQ.com" panose="02000000000000000000" pitchFamily="2" charset="-122"/>
              </a:endParaRPr>
            </a:p>
          </p:txBody>
        </p:sp>
        <p:sp>
          <p:nvSpPr>
            <p:cNvPr id="8" name="文本框 7"/>
            <p:cNvSpPr txBox="1"/>
            <p:nvPr/>
          </p:nvSpPr>
          <p:spPr>
            <a:xfrm>
              <a:off x="3500422" y="5588000"/>
              <a:ext cx="5191156" cy="523220"/>
            </a:xfrm>
            <a:prstGeom prst="rect">
              <a:avLst/>
            </a:prstGeom>
            <a:noFill/>
          </p:spPr>
          <p:txBody>
            <a:bodyPr wrap="square" rtlCol="0">
              <a:spAutoFit/>
            </a:bodyPr>
            <a:lstStyle/>
            <a:p>
              <a:pPr algn="ctr"/>
              <a:endParaRPr lang="zh-HK" altLang="en-US" sz="2800" dirty="0">
                <a:solidFill>
                  <a:srgbClr val="5A514A"/>
                </a:solidFill>
                <a:latin typeface="张海山锐谐体2.0-授权联系：Samtype@QQ.com" panose="02000000000000000000" pitchFamily="2" charset="-122"/>
                <a:ea typeface="张海山锐谐体2.0-授权联系：Samtype@QQ.com" panose="02000000000000000000" pitchFamily="2" charset="-122"/>
              </a:endParaRPr>
            </a:p>
          </p:txBody>
        </p:sp>
      </p:grpSp>
      <p:grpSp>
        <p:nvGrpSpPr>
          <p:cNvPr id="10" name="组合 9"/>
          <p:cNvGrpSpPr/>
          <p:nvPr/>
        </p:nvGrpSpPr>
        <p:grpSpPr>
          <a:xfrm>
            <a:off x="10195495" y="-228600"/>
            <a:ext cx="2220342" cy="2249379"/>
            <a:chOff x="10195495" y="-228600"/>
            <a:chExt cx="2220342" cy="2249379"/>
          </a:xfrm>
        </p:grpSpPr>
        <p:sp>
          <p:nvSpPr>
            <p:cNvPr id="11" name="椭圆 10"/>
            <p:cNvSpPr/>
            <p:nvPr/>
          </p:nvSpPr>
          <p:spPr>
            <a:xfrm>
              <a:off x="10478295" y="1835041"/>
              <a:ext cx="185738" cy="18573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2" name="椭圆 11"/>
            <p:cNvSpPr/>
            <p:nvPr/>
          </p:nvSpPr>
          <p:spPr>
            <a:xfrm>
              <a:off x="10807125" y="1450056"/>
              <a:ext cx="457200" cy="457200"/>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椭圆 12"/>
            <p:cNvSpPr/>
            <p:nvPr/>
          </p:nvSpPr>
          <p:spPr>
            <a:xfrm>
              <a:off x="10195495" y="163524"/>
              <a:ext cx="840230" cy="840230"/>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椭圆 13"/>
            <p:cNvSpPr/>
            <p:nvPr/>
          </p:nvSpPr>
          <p:spPr>
            <a:xfrm>
              <a:off x="11072812" y="-228600"/>
              <a:ext cx="1343025" cy="1343025"/>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5" name="椭圆 14"/>
            <p:cNvSpPr/>
            <p:nvPr/>
          </p:nvSpPr>
          <p:spPr>
            <a:xfrm>
              <a:off x="11072812" y="723337"/>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6" name="椭圆 15"/>
            <p:cNvSpPr/>
            <p:nvPr/>
          </p:nvSpPr>
          <p:spPr>
            <a:xfrm>
              <a:off x="11631780" y="55973"/>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17" name="组合 16"/>
          <p:cNvGrpSpPr/>
          <p:nvPr/>
        </p:nvGrpSpPr>
        <p:grpSpPr>
          <a:xfrm flipH="1" flipV="1">
            <a:off x="-332871" y="4909574"/>
            <a:ext cx="2220342" cy="2249379"/>
            <a:chOff x="10195495" y="-228600"/>
            <a:chExt cx="2220342" cy="2249379"/>
          </a:xfrm>
        </p:grpSpPr>
        <p:sp>
          <p:nvSpPr>
            <p:cNvPr id="18" name="椭圆 17"/>
            <p:cNvSpPr/>
            <p:nvPr/>
          </p:nvSpPr>
          <p:spPr>
            <a:xfrm>
              <a:off x="10478295" y="1835041"/>
              <a:ext cx="185738" cy="18573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椭圆 18"/>
            <p:cNvSpPr/>
            <p:nvPr/>
          </p:nvSpPr>
          <p:spPr>
            <a:xfrm>
              <a:off x="10807125" y="1450056"/>
              <a:ext cx="457200" cy="457200"/>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椭圆 19"/>
            <p:cNvSpPr/>
            <p:nvPr/>
          </p:nvSpPr>
          <p:spPr>
            <a:xfrm>
              <a:off x="10195495" y="163524"/>
              <a:ext cx="840230" cy="840230"/>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 name="椭圆 20"/>
            <p:cNvSpPr/>
            <p:nvPr/>
          </p:nvSpPr>
          <p:spPr>
            <a:xfrm>
              <a:off x="11072812" y="-228600"/>
              <a:ext cx="1343025" cy="1343025"/>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2" name="椭圆 21"/>
            <p:cNvSpPr/>
            <p:nvPr/>
          </p:nvSpPr>
          <p:spPr>
            <a:xfrm>
              <a:off x="11072812" y="723337"/>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3" name="椭圆 22"/>
            <p:cNvSpPr/>
            <p:nvPr/>
          </p:nvSpPr>
          <p:spPr>
            <a:xfrm>
              <a:off x="11631780" y="55973"/>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Tree>
    <p:extLst>
      <p:ext uri="{BB962C8B-B14F-4D97-AF65-F5344CB8AC3E}">
        <p14:creationId xmlns:p14="http://schemas.microsoft.com/office/powerpoint/2010/main" val="1156258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2765</TotalTime>
  <Words>448</Words>
  <Application>Microsoft Office PowerPoint</Application>
  <PresentationFormat>宽屏</PresentationFormat>
  <Paragraphs>100</Paragraphs>
  <Slides>16</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新細明體</vt:lpstr>
      <vt:lpstr>宋体</vt:lpstr>
      <vt:lpstr>张海山锐谐体2.0-授权联系：Samtype@QQ.com</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次元政</cp:lastModifiedBy>
  <cp:revision>156</cp:revision>
  <dcterms:created xsi:type="dcterms:W3CDTF">2015-02-19T23:46:49Z</dcterms:created>
  <dcterms:modified xsi:type="dcterms:W3CDTF">2016-03-06T06:42:30Z</dcterms:modified>
</cp:coreProperties>
</file>