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25"/>
  </p:notesMasterIdLst>
  <p:sldIdLst>
    <p:sldId id="256" r:id="rId2"/>
    <p:sldId id="257" r:id="rId3"/>
    <p:sldId id="258" r:id="rId4"/>
    <p:sldId id="259" r:id="rId5"/>
    <p:sldId id="261" r:id="rId6"/>
    <p:sldId id="262" r:id="rId7"/>
    <p:sldId id="271" r:id="rId8"/>
    <p:sldId id="263" r:id="rId9"/>
    <p:sldId id="264" r:id="rId10"/>
    <p:sldId id="265" r:id="rId11"/>
    <p:sldId id="266" r:id="rId12"/>
    <p:sldId id="267" r:id="rId13"/>
    <p:sldId id="268" r:id="rId14"/>
    <p:sldId id="270" r:id="rId15"/>
    <p:sldId id="276" r:id="rId16"/>
    <p:sldId id="277" r:id="rId17"/>
    <p:sldId id="278" r:id="rId18"/>
    <p:sldId id="279" r:id="rId19"/>
    <p:sldId id="281" r:id="rId20"/>
    <p:sldId id="280" r:id="rId21"/>
    <p:sldId id="274" r:id="rId22"/>
    <p:sldId id="272" r:id="rId23"/>
    <p:sldId id="273"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00" autoAdjust="0"/>
    <p:restoredTop sz="78613" autoAdjust="0"/>
  </p:normalViewPr>
  <p:slideViewPr>
    <p:cSldViewPr snapToGrid="0">
      <p:cViewPr varScale="1">
        <p:scale>
          <a:sx n="82" d="100"/>
          <a:sy n="82" d="100"/>
        </p:scale>
        <p:origin x="87" y="54"/>
      </p:cViewPr>
      <p:guideLst/>
    </p:cSldViewPr>
  </p:slideViewPr>
  <p:notesTextViewPr>
    <p:cViewPr>
      <p:scale>
        <a:sx n="1" d="1"/>
        <a:sy n="1" d="1"/>
      </p:scale>
      <p:origin x="0" y="-834"/>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6C51D0D-7D0A-42E3-8329-F4E7BA4FA92B}" type="datetimeFigureOut">
              <a:rPr lang="en-NZ" smtClean="0"/>
              <a:t>18/07/2018</a:t>
            </a:fld>
            <a:endParaRPr lang="en-NZ"/>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Z"/>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Z"/>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F67A76-B672-4D57-91B0-67A28C919955}" type="slidenum">
              <a:rPr lang="en-NZ" smtClean="0"/>
              <a:t>‹#›</a:t>
            </a:fld>
            <a:endParaRPr lang="en-NZ"/>
          </a:p>
        </p:txBody>
      </p:sp>
    </p:spTree>
    <p:extLst>
      <p:ext uri="{BB962C8B-B14F-4D97-AF65-F5344CB8AC3E}">
        <p14:creationId xmlns:p14="http://schemas.microsoft.com/office/powerpoint/2010/main" val="22840239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2706" name="Rectangle 9"/>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a:tabLst>
                <a:tab pos="723900" algn="l"/>
                <a:tab pos="1447800" algn="l"/>
                <a:tab pos="2171700" algn="l"/>
                <a:tab pos="2895600" algn="l"/>
              </a:tabLst>
              <a:defRPr>
                <a:solidFill>
                  <a:schemeClr val="bg1"/>
                </a:solidFill>
                <a:latin typeface="Arial" panose="020B0604020202020204" pitchFamily="34" charset="0"/>
                <a:cs typeface="DejaVu Sans" charset="0"/>
              </a:defRPr>
            </a:lvl1pPr>
            <a:lvl2pPr eaLnBrk="0">
              <a:tabLst>
                <a:tab pos="723900" algn="l"/>
                <a:tab pos="1447800" algn="l"/>
                <a:tab pos="2171700" algn="l"/>
                <a:tab pos="2895600" algn="l"/>
              </a:tabLst>
              <a:defRPr>
                <a:solidFill>
                  <a:schemeClr val="bg1"/>
                </a:solidFill>
                <a:latin typeface="Arial" panose="020B0604020202020204" pitchFamily="34" charset="0"/>
                <a:cs typeface="DejaVu Sans" charset="0"/>
              </a:defRPr>
            </a:lvl2pPr>
            <a:lvl3pPr eaLnBrk="0">
              <a:tabLst>
                <a:tab pos="723900" algn="l"/>
                <a:tab pos="1447800" algn="l"/>
                <a:tab pos="2171700" algn="l"/>
                <a:tab pos="2895600" algn="l"/>
              </a:tabLst>
              <a:defRPr>
                <a:solidFill>
                  <a:schemeClr val="bg1"/>
                </a:solidFill>
                <a:latin typeface="Arial" panose="020B0604020202020204" pitchFamily="34" charset="0"/>
                <a:cs typeface="DejaVu Sans" charset="0"/>
              </a:defRPr>
            </a:lvl3pPr>
            <a:lvl4pPr eaLnBrk="0">
              <a:tabLst>
                <a:tab pos="723900" algn="l"/>
                <a:tab pos="1447800" algn="l"/>
                <a:tab pos="2171700" algn="l"/>
                <a:tab pos="2895600" algn="l"/>
              </a:tabLst>
              <a:defRPr>
                <a:solidFill>
                  <a:schemeClr val="bg1"/>
                </a:solidFill>
                <a:latin typeface="Arial" panose="020B0604020202020204" pitchFamily="34" charset="0"/>
                <a:cs typeface="DejaVu Sans" charset="0"/>
              </a:defRPr>
            </a:lvl4pPr>
            <a:lvl5pPr eaLnBrk="0">
              <a:tabLst>
                <a:tab pos="723900" algn="l"/>
                <a:tab pos="1447800" algn="l"/>
                <a:tab pos="2171700" algn="l"/>
                <a:tab pos="2895600" algn="l"/>
              </a:tabLst>
              <a:defRPr>
                <a:solidFill>
                  <a:schemeClr val="bg1"/>
                </a:solidFill>
                <a:latin typeface="Arial" panose="020B0604020202020204" pitchFamily="34" charset="0"/>
                <a:cs typeface="DejaVu Sans"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DejaVu Sans"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DejaVu Sans"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DejaVu Sans"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DejaVu Sans" charset="0"/>
              </a:defRPr>
            </a:lvl9pPr>
          </a:lstStyle>
          <a:p>
            <a:pPr eaLnBrk="1"/>
            <a:fld id="{B5B1B2FD-B04D-4618-B41C-A6BA8AB375CC}" type="slidenum">
              <a:rPr lang="en-US" altLang="en-US">
                <a:solidFill>
                  <a:srgbClr val="000000"/>
                </a:solidFill>
                <a:latin typeface="Times New Roman" panose="02020603050405020304" pitchFamily="18" charset="0"/>
              </a:rPr>
              <a:pPr eaLnBrk="1"/>
              <a:t>3</a:t>
            </a:fld>
            <a:endParaRPr lang="en-US" altLang="en-US">
              <a:solidFill>
                <a:srgbClr val="000000"/>
              </a:solidFill>
              <a:latin typeface="Times New Roman" panose="02020603050405020304" pitchFamily="18" charset="0"/>
            </a:endParaRPr>
          </a:p>
        </p:txBody>
      </p:sp>
      <p:sp>
        <p:nvSpPr>
          <p:cNvPr id="72707" name="Text Box 1"/>
          <p:cNvSpPr txBox="1">
            <a:spLocks noChangeArrowheads="1"/>
          </p:cNvSpPr>
          <p:nvPr/>
        </p:nvSpPr>
        <p:spPr bwMode="auto">
          <a:xfrm>
            <a:off x="1104900" y="812800"/>
            <a:ext cx="5343525" cy="4006850"/>
          </a:xfrm>
          <a:prstGeom prst="rect">
            <a:avLst/>
          </a:prstGeom>
          <a:solidFill>
            <a:srgbClr val="FFFFFF"/>
          </a:solidFill>
          <a:ln w="9360">
            <a:solidFill>
              <a:srgbClr val="000000"/>
            </a:solidFill>
            <a:miter lim="800000"/>
            <a:headEnd/>
            <a:tailEnd/>
          </a:ln>
        </p:spPr>
        <p:txBody>
          <a:bodyPr wrap="none" anchor="ctr"/>
          <a:lstStyle/>
          <a:p>
            <a:endParaRPr lang="en-US" altLang="en-US"/>
          </a:p>
        </p:txBody>
      </p:sp>
      <p:sp>
        <p:nvSpPr>
          <p:cNvPr id="72708" name="Rectangle 2"/>
          <p:cNvSpPr>
            <a:spLocks noGrp="1" noChangeArrowheads="1"/>
          </p:cNvSpPr>
          <p:nvPr>
            <p:ph type="body"/>
          </p:nvPr>
        </p:nvSpPr>
        <p:spPr>
          <a:xfrm>
            <a:off x="776288" y="4776788"/>
            <a:ext cx="6213475" cy="4521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altLang="en-US" sz="1200" dirty="0"/>
              <a:t>Prior information.</a:t>
            </a:r>
            <a:r>
              <a:rPr lang="en-GB" altLang="en-US" sz="1200" baseline="0" dirty="0"/>
              <a:t> The accumulation rate prior consists of a gamma distribution, which is much like a normal/Gaussian distribution but is often asymmetric and always positive. (since we can often safely assume that deposits did not accumulate backwards in time). </a:t>
            </a:r>
            <a:endParaRPr lang="en-GB" altLang="en-US" sz="1200" dirty="0"/>
          </a:p>
          <a:p>
            <a:endParaRPr lang="en-US" altLang="en-US" dirty="0">
              <a:latin typeface="Times New Roman" panose="02020603050405020304" pitchFamily="18" charset="0"/>
            </a:endParaRPr>
          </a:p>
        </p:txBody>
      </p:sp>
    </p:spTree>
    <p:extLst>
      <p:ext uri="{BB962C8B-B14F-4D97-AF65-F5344CB8AC3E}">
        <p14:creationId xmlns:p14="http://schemas.microsoft.com/office/powerpoint/2010/main" val="25111343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81648" indent="-286596">
              <a:buClr>
                <a:srgbClr val="F57900"/>
              </a:buClr>
              <a:buSzPct val="45000"/>
              <a:buFont typeface="Wingdings" panose="05000000000000000000" pitchFamily="2" charset="2"/>
              <a:buChar char=""/>
              <a:tabLst>
                <a:tab pos="381648" algn="l"/>
                <a:tab pos="476700" algn="l"/>
                <a:tab pos="884271" algn="l"/>
                <a:tab pos="1291842" algn="l"/>
                <a:tab pos="1699412" algn="l"/>
                <a:tab pos="2106984" algn="l"/>
                <a:tab pos="2514554" algn="l"/>
                <a:tab pos="2922126" algn="l"/>
                <a:tab pos="3329696" algn="l"/>
                <a:tab pos="3737268" algn="l"/>
                <a:tab pos="4144838" algn="l"/>
                <a:tab pos="4552409" algn="l"/>
                <a:tab pos="4959980" algn="l"/>
                <a:tab pos="5367551" algn="l"/>
                <a:tab pos="5775122" algn="l"/>
                <a:tab pos="6182693" algn="l"/>
                <a:tab pos="6590264" algn="l"/>
                <a:tab pos="6997835" algn="l"/>
                <a:tab pos="7405406" algn="l"/>
                <a:tab pos="7812977" algn="l"/>
                <a:tab pos="8220547" algn="l"/>
              </a:tabLst>
            </a:pPr>
            <a:r>
              <a:rPr lang="en-GB" altLang="en-US" dirty="0"/>
              <a:t>Why outliers?</a:t>
            </a:r>
          </a:p>
          <a:p>
            <a:pPr marL="773377" lvl="1" indent="-256352">
              <a:lnSpc>
                <a:spcPct val="94000"/>
              </a:lnSpc>
              <a:buClr>
                <a:srgbClr val="F57900"/>
              </a:buClr>
              <a:buSzPct val="45000"/>
              <a:buFont typeface="Wingdings" panose="05000000000000000000" pitchFamily="2" charset="2"/>
              <a:buChar char=""/>
              <a:tabLst>
                <a:tab pos="381648" algn="l"/>
                <a:tab pos="476700" algn="l"/>
                <a:tab pos="884271" algn="l"/>
                <a:tab pos="1291842" algn="l"/>
                <a:tab pos="1699412" algn="l"/>
                <a:tab pos="2106984" algn="l"/>
                <a:tab pos="2514554" algn="l"/>
                <a:tab pos="2922126" algn="l"/>
                <a:tab pos="3329696" algn="l"/>
                <a:tab pos="3737268" algn="l"/>
                <a:tab pos="4144838" algn="l"/>
                <a:tab pos="4552409" algn="l"/>
                <a:tab pos="4959980" algn="l"/>
                <a:tab pos="5367551" algn="l"/>
                <a:tab pos="5775122" algn="l"/>
                <a:tab pos="6182693" algn="l"/>
                <a:tab pos="6590264" algn="l"/>
                <a:tab pos="6997835" algn="l"/>
                <a:tab pos="7405406" algn="l"/>
                <a:tab pos="7812977" algn="l"/>
                <a:tab pos="8220547" algn="l"/>
              </a:tabLst>
            </a:pPr>
            <a:r>
              <a:rPr lang="en-GB" altLang="en-US" dirty="0"/>
              <a:t>chance? About 1 in 20 dates are off...</a:t>
            </a:r>
          </a:p>
          <a:p>
            <a:pPr marL="773377" lvl="1" indent="-256352">
              <a:lnSpc>
                <a:spcPct val="94000"/>
              </a:lnSpc>
              <a:buClr>
                <a:srgbClr val="F57900"/>
              </a:buClr>
              <a:buSzPct val="45000"/>
              <a:buFont typeface="Wingdings" panose="05000000000000000000" pitchFamily="2" charset="2"/>
              <a:buChar char=""/>
              <a:tabLst>
                <a:tab pos="381648" algn="l"/>
                <a:tab pos="476700" algn="l"/>
                <a:tab pos="884271" algn="l"/>
                <a:tab pos="1291842" algn="l"/>
                <a:tab pos="1699412" algn="l"/>
                <a:tab pos="2106984" algn="l"/>
                <a:tab pos="2514554" algn="l"/>
                <a:tab pos="2922126" algn="l"/>
                <a:tab pos="3329696" algn="l"/>
                <a:tab pos="3737268" algn="l"/>
                <a:tab pos="4144838" algn="l"/>
                <a:tab pos="4552409" algn="l"/>
                <a:tab pos="4959980" algn="l"/>
                <a:tab pos="5367551" algn="l"/>
                <a:tab pos="5775122" algn="l"/>
                <a:tab pos="6182693" algn="l"/>
                <a:tab pos="6590264" algn="l"/>
                <a:tab pos="6997835" algn="l"/>
                <a:tab pos="7405406" algn="l"/>
                <a:tab pos="7812977" algn="l"/>
                <a:tab pos="8220547" algn="l"/>
              </a:tabLst>
            </a:pPr>
            <a:r>
              <a:rPr lang="en-GB" altLang="en-US" dirty="0"/>
              <a:t>contamination?</a:t>
            </a:r>
          </a:p>
          <a:p>
            <a:pPr marL="773377" lvl="1" indent="-256352">
              <a:lnSpc>
                <a:spcPct val="94000"/>
              </a:lnSpc>
              <a:buClr>
                <a:srgbClr val="F57900"/>
              </a:buClr>
              <a:buSzPct val="45000"/>
              <a:buFont typeface="Wingdings" panose="05000000000000000000" pitchFamily="2" charset="2"/>
              <a:buChar char=""/>
              <a:tabLst>
                <a:tab pos="381648" algn="l"/>
                <a:tab pos="476700" algn="l"/>
                <a:tab pos="884271" algn="l"/>
                <a:tab pos="1291842" algn="l"/>
                <a:tab pos="1699412" algn="l"/>
                <a:tab pos="2106984" algn="l"/>
                <a:tab pos="2514554" algn="l"/>
                <a:tab pos="2922126" algn="l"/>
                <a:tab pos="3329696" algn="l"/>
                <a:tab pos="3737268" algn="l"/>
                <a:tab pos="4144838" algn="l"/>
                <a:tab pos="4552409" algn="l"/>
                <a:tab pos="4959980" algn="l"/>
                <a:tab pos="5367551" algn="l"/>
                <a:tab pos="5775122" algn="l"/>
                <a:tab pos="6182693" algn="l"/>
                <a:tab pos="6590264" algn="l"/>
                <a:tab pos="6997835" algn="l"/>
                <a:tab pos="7405406" algn="l"/>
                <a:tab pos="7812977" algn="l"/>
                <a:tab pos="8220547" algn="l"/>
              </a:tabLst>
            </a:pPr>
            <a:r>
              <a:rPr lang="en-GB" altLang="en-US" dirty="0"/>
              <a:t>errors in labelling?</a:t>
            </a:r>
          </a:p>
          <a:p>
            <a:pPr marL="773377" lvl="1" indent="-256352">
              <a:lnSpc>
                <a:spcPct val="94000"/>
              </a:lnSpc>
              <a:buClr>
                <a:srgbClr val="F57900"/>
              </a:buClr>
              <a:buSzPct val="45000"/>
              <a:buFont typeface="Wingdings" panose="05000000000000000000" pitchFamily="2" charset="2"/>
              <a:buChar char=""/>
              <a:tabLst>
                <a:tab pos="381648" algn="l"/>
                <a:tab pos="476700" algn="l"/>
                <a:tab pos="884271" algn="l"/>
                <a:tab pos="1291842" algn="l"/>
                <a:tab pos="1699412" algn="l"/>
                <a:tab pos="2106984" algn="l"/>
                <a:tab pos="2514554" algn="l"/>
                <a:tab pos="2922126" algn="l"/>
                <a:tab pos="3329696" algn="l"/>
                <a:tab pos="3737268" algn="l"/>
                <a:tab pos="4144838" algn="l"/>
                <a:tab pos="4552409" algn="l"/>
                <a:tab pos="4959980" algn="l"/>
                <a:tab pos="5367551" algn="l"/>
                <a:tab pos="5775122" algn="l"/>
                <a:tab pos="6182693" algn="l"/>
                <a:tab pos="6590264" algn="l"/>
                <a:tab pos="6997835" algn="l"/>
                <a:tab pos="7405406" algn="l"/>
                <a:tab pos="7812977" algn="l"/>
                <a:tab pos="8220547" algn="l"/>
              </a:tabLst>
            </a:pPr>
            <a:r>
              <a:rPr lang="en-GB" altLang="en-US" dirty="0"/>
              <a:t>real?</a:t>
            </a:r>
          </a:p>
          <a:p>
            <a:endParaRPr lang="en-NZ" dirty="0"/>
          </a:p>
        </p:txBody>
      </p:sp>
      <p:sp>
        <p:nvSpPr>
          <p:cNvPr id="4" name="Slide Number Placeholder 3"/>
          <p:cNvSpPr>
            <a:spLocks noGrp="1"/>
          </p:cNvSpPr>
          <p:nvPr>
            <p:ph type="sldNum" sz="quarter" idx="10"/>
          </p:nvPr>
        </p:nvSpPr>
        <p:spPr/>
        <p:txBody>
          <a:bodyPr/>
          <a:lstStyle/>
          <a:p>
            <a:fld id="{41F67A76-B672-4D57-91B0-67A28C919955}" type="slidenum">
              <a:rPr lang="en-NZ" smtClean="0"/>
              <a:t>14</a:t>
            </a:fld>
            <a:endParaRPr lang="en-NZ"/>
          </a:p>
        </p:txBody>
      </p:sp>
    </p:spTree>
    <p:extLst>
      <p:ext uri="{BB962C8B-B14F-4D97-AF65-F5344CB8AC3E}">
        <p14:creationId xmlns:p14="http://schemas.microsoft.com/office/powerpoint/2010/main" val="13321516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2466" name="Rectangle 7"/>
          <p:cNvSpPr>
            <a:spLocks noGrp="1" noChangeArrowheads="1"/>
          </p:cNvSpPr>
          <p:nvPr>
            <p:ph type="sldNum" sz="quarter"/>
          </p:nvPr>
        </p:nvSpPr>
        <p:spPr>
          <a:noFill/>
        </p:spPr>
        <p:txBody>
          <a:bodyPr/>
          <a:lstStyle>
            <a:lvl1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DejaVu Sans" charset="0"/>
              </a:defRPr>
            </a:lvl1pPr>
            <a:lvl2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DejaVu Sans" charset="0"/>
              </a:defRPr>
            </a:lvl2pPr>
            <a:lvl3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DejaVu Sans" charset="0"/>
              </a:defRPr>
            </a:lvl3pPr>
            <a:lvl4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DejaVu Sans" charset="0"/>
              </a:defRPr>
            </a:lvl4pPr>
            <a:lvl5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DejaVu Sans"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DejaVu Sans"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DejaVu Sans"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DejaVu Sans"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DejaVu Sans" charset="0"/>
              </a:defRPr>
            </a:lvl9pPr>
          </a:lstStyle>
          <a:p>
            <a:pPr>
              <a:buSzPct val="45000"/>
              <a:buFont typeface="Wingdings" panose="05000000000000000000" pitchFamily="2" charset="2"/>
              <a:buNone/>
            </a:pPr>
            <a:fld id="{4481F2AA-ECEB-49BE-89FD-87E11F6CFDA3}" type="slidenum">
              <a:rPr lang="en-GB" altLang="en-US">
                <a:solidFill>
                  <a:srgbClr val="000000"/>
                </a:solidFill>
                <a:latin typeface="Times New Roman" panose="02020603050405020304" pitchFamily="18" charset="0"/>
              </a:rPr>
              <a:pPr>
                <a:buSzPct val="45000"/>
                <a:buFont typeface="Wingdings" panose="05000000000000000000" pitchFamily="2" charset="2"/>
                <a:buNone/>
              </a:pPr>
              <a:t>15</a:t>
            </a:fld>
            <a:endParaRPr lang="en-GB" altLang="en-US">
              <a:solidFill>
                <a:srgbClr val="000000"/>
              </a:solidFill>
              <a:latin typeface="Times New Roman" panose="02020603050405020304" pitchFamily="18" charset="0"/>
            </a:endParaRPr>
          </a:p>
        </p:txBody>
      </p:sp>
      <p:sp>
        <p:nvSpPr>
          <p:cNvPr id="62467" name="Text Box 1"/>
          <p:cNvSpPr txBox="1">
            <a:spLocks noChangeArrowheads="1"/>
          </p:cNvSpPr>
          <p:nvPr/>
        </p:nvSpPr>
        <p:spPr bwMode="auto">
          <a:xfrm>
            <a:off x="4398963" y="9555163"/>
            <a:ext cx="3371850"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ejaVu Sans" charset="0"/>
              </a:defRPr>
            </a:lvl1pPr>
            <a:lvl2pPr>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ejaVu Sans" charset="0"/>
              </a:defRPr>
            </a:lvl2pPr>
            <a:lvl3pPr>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ejaVu Sans" charset="0"/>
              </a:defRPr>
            </a:lvl3pPr>
            <a:lvl4pPr>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ejaVu Sans" charset="0"/>
              </a:defRPr>
            </a:lvl4pPr>
            <a:lvl5pPr>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ejaVu Sans"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ejaVu Sans"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ejaVu Sans"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ejaVu Sans"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ejaVu Sans" charset="0"/>
              </a:defRPr>
            </a:lvl9pPr>
          </a:lstStyle>
          <a:p>
            <a:pPr algn="r" eaLnBrk="1">
              <a:buClrTx/>
              <a:buFontTx/>
              <a:buNone/>
            </a:pPr>
            <a:fld id="{5265D61E-831C-4F76-B931-63630B81965F}" type="slidenum">
              <a:rPr lang="en-GB" altLang="en-US" sz="1400">
                <a:solidFill>
                  <a:srgbClr val="000000"/>
                </a:solidFill>
                <a:latin typeface="Times New Roman" panose="02020603050405020304" pitchFamily="18" charset="0"/>
              </a:rPr>
              <a:pPr algn="r" eaLnBrk="1">
                <a:buClrTx/>
                <a:buFontTx/>
                <a:buNone/>
              </a:pPr>
              <a:t>15</a:t>
            </a:fld>
            <a:endParaRPr lang="en-GB" altLang="en-US" sz="1400">
              <a:solidFill>
                <a:srgbClr val="000000"/>
              </a:solidFill>
              <a:latin typeface="Times New Roman" panose="02020603050405020304" pitchFamily="18" charset="0"/>
            </a:endParaRPr>
          </a:p>
        </p:txBody>
      </p:sp>
      <p:sp>
        <p:nvSpPr>
          <p:cNvPr id="62468" name="Text Box 2"/>
          <p:cNvSpPr txBox="1">
            <a:spLocks noChangeArrowheads="1"/>
          </p:cNvSpPr>
          <p:nvPr/>
        </p:nvSpPr>
        <p:spPr bwMode="auto">
          <a:xfrm>
            <a:off x="1073150" y="863600"/>
            <a:ext cx="5199063" cy="4260850"/>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a:lnSpc>
                <a:spcPct val="93000"/>
              </a:lnSpc>
              <a:buClr>
                <a:srgbClr val="000000"/>
              </a:buClr>
              <a:buSzPct val="100000"/>
              <a:buFont typeface="Times New Roman" panose="02020603050405020304" pitchFamily="18" charset="0"/>
              <a:buNone/>
            </a:pPr>
            <a:endParaRPr lang="en-NZ" altLang="en-US"/>
          </a:p>
        </p:txBody>
      </p:sp>
      <p:sp>
        <p:nvSpPr>
          <p:cNvPr id="62469" name="Rectangle 3"/>
          <p:cNvSpPr txBox="1">
            <a:spLocks noGrp="1" noChangeArrowheads="1"/>
          </p:cNvSpPr>
          <p:nvPr>
            <p:ph type="body"/>
          </p:nvPr>
        </p:nvSpPr>
        <p:spPr>
          <a:xfrm>
            <a:off x="776288" y="4776788"/>
            <a:ext cx="6216650" cy="4525962"/>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3769695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4514" name="Rectangle 7"/>
          <p:cNvSpPr>
            <a:spLocks noGrp="1" noChangeArrowheads="1"/>
          </p:cNvSpPr>
          <p:nvPr>
            <p:ph type="sldNum" sz="quarter"/>
          </p:nvPr>
        </p:nvSpPr>
        <p:spPr>
          <a:noFill/>
        </p:spPr>
        <p:txBody>
          <a:bodyPr/>
          <a:lstStyle>
            <a:lvl1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DejaVu Sans" charset="0"/>
              </a:defRPr>
            </a:lvl1pPr>
            <a:lvl2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DejaVu Sans" charset="0"/>
              </a:defRPr>
            </a:lvl2pPr>
            <a:lvl3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DejaVu Sans" charset="0"/>
              </a:defRPr>
            </a:lvl3pPr>
            <a:lvl4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DejaVu Sans" charset="0"/>
              </a:defRPr>
            </a:lvl4pPr>
            <a:lvl5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DejaVu Sans"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DejaVu Sans"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DejaVu Sans"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DejaVu Sans"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DejaVu Sans" charset="0"/>
              </a:defRPr>
            </a:lvl9pPr>
          </a:lstStyle>
          <a:p>
            <a:pPr>
              <a:buSzPct val="45000"/>
              <a:buFont typeface="Wingdings" panose="05000000000000000000" pitchFamily="2" charset="2"/>
              <a:buNone/>
            </a:pPr>
            <a:fld id="{56E7941C-A263-462B-A038-69436C5B0139}" type="slidenum">
              <a:rPr lang="en-GB" altLang="en-US">
                <a:solidFill>
                  <a:srgbClr val="000000"/>
                </a:solidFill>
                <a:latin typeface="Times New Roman" panose="02020603050405020304" pitchFamily="18" charset="0"/>
              </a:rPr>
              <a:pPr>
                <a:buSzPct val="45000"/>
                <a:buFont typeface="Wingdings" panose="05000000000000000000" pitchFamily="2" charset="2"/>
                <a:buNone/>
              </a:pPr>
              <a:t>16</a:t>
            </a:fld>
            <a:endParaRPr lang="en-GB" altLang="en-US">
              <a:solidFill>
                <a:srgbClr val="000000"/>
              </a:solidFill>
              <a:latin typeface="Times New Roman" panose="02020603050405020304" pitchFamily="18" charset="0"/>
            </a:endParaRPr>
          </a:p>
        </p:txBody>
      </p:sp>
      <p:sp>
        <p:nvSpPr>
          <p:cNvPr id="64515" name="Text Box 1"/>
          <p:cNvSpPr txBox="1">
            <a:spLocks noChangeArrowheads="1"/>
          </p:cNvSpPr>
          <p:nvPr/>
        </p:nvSpPr>
        <p:spPr bwMode="auto">
          <a:xfrm>
            <a:off x="4398963" y="9555163"/>
            <a:ext cx="3371850"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ejaVu Sans" charset="0"/>
              </a:defRPr>
            </a:lvl1pPr>
            <a:lvl2pPr>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ejaVu Sans" charset="0"/>
              </a:defRPr>
            </a:lvl2pPr>
            <a:lvl3pPr>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ejaVu Sans" charset="0"/>
              </a:defRPr>
            </a:lvl3pPr>
            <a:lvl4pPr>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ejaVu Sans" charset="0"/>
              </a:defRPr>
            </a:lvl4pPr>
            <a:lvl5pPr>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ejaVu Sans"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ejaVu Sans"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ejaVu Sans"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ejaVu Sans"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ejaVu Sans" charset="0"/>
              </a:defRPr>
            </a:lvl9pPr>
          </a:lstStyle>
          <a:p>
            <a:pPr algn="r" eaLnBrk="1">
              <a:buClrTx/>
              <a:buFontTx/>
              <a:buNone/>
            </a:pPr>
            <a:fld id="{2271B3DA-B804-4AAD-9CDF-5B4D3925D987}" type="slidenum">
              <a:rPr lang="en-GB" altLang="en-US" sz="1400">
                <a:solidFill>
                  <a:srgbClr val="000000"/>
                </a:solidFill>
                <a:latin typeface="Times New Roman" panose="02020603050405020304" pitchFamily="18" charset="0"/>
              </a:rPr>
              <a:pPr algn="r" eaLnBrk="1">
                <a:buClrTx/>
                <a:buFontTx/>
                <a:buNone/>
              </a:pPr>
              <a:t>16</a:t>
            </a:fld>
            <a:endParaRPr lang="en-GB" altLang="en-US" sz="1400">
              <a:solidFill>
                <a:srgbClr val="000000"/>
              </a:solidFill>
              <a:latin typeface="Times New Roman" panose="02020603050405020304" pitchFamily="18" charset="0"/>
            </a:endParaRPr>
          </a:p>
        </p:txBody>
      </p:sp>
      <p:sp>
        <p:nvSpPr>
          <p:cNvPr id="64516" name="Text Box 2"/>
          <p:cNvSpPr txBox="1">
            <a:spLocks noChangeArrowheads="1"/>
          </p:cNvSpPr>
          <p:nvPr/>
        </p:nvSpPr>
        <p:spPr bwMode="auto">
          <a:xfrm>
            <a:off x="1073150" y="863600"/>
            <a:ext cx="5199063" cy="4260850"/>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a:lnSpc>
                <a:spcPct val="93000"/>
              </a:lnSpc>
              <a:buClr>
                <a:srgbClr val="000000"/>
              </a:buClr>
              <a:buSzPct val="100000"/>
              <a:buFont typeface="Times New Roman" panose="02020603050405020304" pitchFamily="18" charset="0"/>
              <a:buNone/>
            </a:pPr>
            <a:endParaRPr lang="en-NZ" altLang="en-US"/>
          </a:p>
        </p:txBody>
      </p:sp>
      <p:sp>
        <p:nvSpPr>
          <p:cNvPr id="64517" name="Rectangle 3"/>
          <p:cNvSpPr txBox="1">
            <a:spLocks noGrp="1" noChangeArrowheads="1"/>
          </p:cNvSpPr>
          <p:nvPr>
            <p:ph type="body"/>
          </p:nvPr>
        </p:nvSpPr>
        <p:spPr>
          <a:xfrm>
            <a:off x="776288" y="4776788"/>
            <a:ext cx="6216650" cy="4525962"/>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0256245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6562" name="Rectangle 7"/>
          <p:cNvSpPr>
            <a:spLocks noGrp="1" noChangeArrowheads="1"/>
          </p:cNvSpPr>
          <p:nvPr>
            <p:ph type="sldNum" sz="quarter"/>
          </p:nvPr>
        </p:nvSpPr>
        <p:spPr>
          <a:noFill/>
        </p:spPr>
        <p:txBody>
          <a:bodyPr/>
          <a:lstStyle>
            <a:lvl1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DejaVu Sans" charset="0"/>
              </a:defRPr>
            </a:lvl1pPr>
            <a:lvl2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DejaVu Sans" charset="0"/>
              </a:defRPr>
            </a:lvl2pPr>
            <a:lvl3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DejaVu Sans" charset="0"/>
              </a:defRPr>
            </a:lvl3pPr>
            <a:lvl4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DejaVu Sans" charset="0"/>
              </a:defRPr>
            </a:lvl4pPr>
            <a:lvl5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DejaVu Sans"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DejaVu Sans"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DejaVu Sans"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DejaVu Sans"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DejaVu Sans" charset="0"/>
              </a:defRPr>
            </a:lvl9pPr>
          </a:lstStyle>
          <a:p>
            <a:pPr>
              <a:buSzPct val="45000"/>
              <a:buFont typeface="Wingdings" panose="05000000000000000000" pitchFamily="2" charset="2"/>
              <a:buNone/>
            </a:pPr>
            <a:fld id="{8690921C-D472-4501-875D-7A77E495113B}" type="slidenum">
              <a:rPr lang="en-GB" altLang="en-US">
                <a:solidFill>
                  <a:srgbClr val="000000"/>
                </a:solidFill>
                <a:latin typeface="Times New Roman" panose="02020603050405020304" pitchFamily="18" charset="0"/>
              </a:rPr>
              <a:pPr>
                <a:buSzPct val="45000"/>
                <a:buFont typeface="Wingdings" panose="05000000000000000000" pitchFamily="2" charset="2"/>
                <a:buNone/>
              </a:pPr>
              <a:t>17</a:t>
            </a:fld>
            <a:endParaRPr lang="en-GB" altLang="en-US">
              <a:solidFill>
                <a:srgbClr val="000000"/>
              </a:solidFill>
              <a:latin typeface="Times New Roman" panose="02020603050405020304" pitchFamily="18" charset="0"/>
            </a:endParaRPr>
          </a:p>
        </p:txBody>
      </p:sp>
      <p:sp>
        <p:nvSpPr>
          <p:cNvPr id="66563" name="Text Box 1"/>
          <p:cNvSpPr txBox="1">
            <a:spLocks noChangeArrowheads="1"/>
          </p:cNvSpPr>
          <p:nvPr/>
        </p:nvSpPr>
        <p:spPr bwMode="auto">
          <a:xfrm>
            <a:off x="4398963" y="9555163"/>
            <a:ext cx="3371850"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ejaVu Sans" charset="0"/>
              </a:defRPr>
            </a:lvl1pPr>
            <a:lvl2pPr>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ejaVu Sans" charset="0"/>
              </a:defRPr>
            </a:lvl2pPr>
            <a:lvl3pPr>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ejaVu Sans" charset="0"/>
              </a:defRPr>
            </a:lvl3pPr>
            <a:lvl4pPr>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ejaVu Sans" charset="0"/>
              </a:defRPr>
            </a:lvl4pPr>
            <a:lvl5pPr>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ejaVu Sans"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ejaVu Sans"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ejaVu Sans"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ejaVu Sans"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ejaVu Sans" charset="0"/>
              </a:defRPr>
            </a:lvl9pPr>
          </a:lstStyle>
          <a:p>
            <a:pPr algn="r" eaLnBrk="1">
              <a:buClrTx/>
              <a:buFontTx/>
              <a:buNone/>
            </a:pPr>
            <a:fld id="{5D9EC657-530C-4E18-A710-51813DD7E8D0}" type="slidenum">
              <a:rPr lang="en-GB" altLang="en-US" sz="1400">
                <a:solidFill>
                  <a:srgbClr val="000000"/>
                </a:solidFill>
                <a:latin typeface="Times New Roman" panose="02020603050405020304" pitchFamily="18" charset="0"/>
              </a:rPr>
              <a:pPr algn="r" eaLnBrk="1">
                <a:buClrTx/>
                <a:buFontTx/>
                <a:buNone/>
              </a:pPr>
              <a:t>17</a:t>
            </a:fld>
            <a:endParaRPr lang="en-GB" altLang="en-US" sz="1400">
              <a:solidFill>
                <a:srgbClr val="000000"/>
              </a:solidFill>
              <a:latin typeface="Times New Roman" panose="02020603050405020304" pitchFamily="18" charset="0"/>
            </a:endParaRPr>
          </a:p>
        </p:txBody>
      </p:sp>
      <p:sp>
        <p:nvSpPr>
          <p:cNvPr id="66564" name="Text Box 2"/>
          <p:cNvSpPr txBox="1">
            <a:spLocks noChangeArrowheads="1"/>
          </p:cNvSpPr>
          <p:nvPr/>
        </p:nvSpPr>
        <p:spPr bwMode="auto">
          <a:xfrm>
            <a:off x="1073150" y="863600"/>
            <a:ext cx="5199063" cy="4260850"/>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a:lnSpc>
                <a:spcPct val="93000"/>
              </a:lnSpc>
              <a:buClr>
                <a:srgbClr val="000000"/>
              </a:buClr>
              <a:buSzPct val="100000"/>
              <a:buFont typeface="Times New Roman" panose="02020603050405020304" pitchFamily="18" charset="0"/>
              <a:buNone/>
            </a:pPr>
            <a:endParaRPr lang="en-NZ" altLang="en-US"/>
          </a:p>
        </p:txBody>
      </p:sp>
      <p:sp>
        <p:nvSpPr>
          <p:cNvPr id="66565" name="Rectangle 3"/>
          <p:cNvSpPr txBox="1">
            <a:spLocks noGrp="1" noChangeArrowheads="1"/>
          </p:cNvSpPr>
          <p:nvPr>
            <p:ph type="body"/>
          </p:nvPr>
        </p:nvSpPr>
        <p:spPr>
          <a:xfrm>
            <a:off x="776288" y="4776788"/>
            <a:ext cx="6216650" cy="4525962"/>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9863411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8610" name="Rectangle 7"/>
          <p:cNvSpPr>
            <a:spLocks noGrp="1" noChangeArrowheads="1"/>
          </p:cNvSpPr>
          <p:nvPr>
            <p:ph type="sldNum" sz="quarter"/>
          </p:nvPr>
        </p:nvSpPr>
        <p:spPr>
          <a:noFill/>
        </p:spPr>
        <p:txBody>
          <a:bodyPr/>
          <a:lstStyle>
            <a:lvl1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DejaVu Sans" charset="0"/>
              </a:defRPr>
            </a:lvl1pPr>
            <a:lvl2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DejaVu Sans" charset="0"/>
              </a:defRPr>
            </a:lvl2pPr>
            <a:lvl3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DejaVu Sans" charset="0"/>
              </a:defRPr>
            </a:lvl3pPr>
            <a:lvl4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DejaVu Sans" charset="0"/>
              </a:defRPr>
            </a:lvl4pPr>
            <a:lvl5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DejaVu Sans"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DejaVu Sans"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DejaVu Sans"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DejaVu Sans"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DejaVu Sans" charset="0"/>
              </a:defRPr>
            </a:lvl9pPr>
          </a:lstStyle>
          <a:p>
            <a:pPr>
              <a:buSzPct val="45000"/>
              <a:buFont typeface="Wingdings" panose="05000000000000000000" pitchFamily="2" charset="2"/>
              <a:buNone/>
            </a:pPr>
            <a:fld id="{AE6CEC5E-4149-4AA0-88FA-7EB536F2AE42}" type="slidenum">
              <a:rPr lang="en-GB" altLang="en-US">
                <a:solidFill>
                  <a:srgbClr val="000000"/>
                </a:solidFill>
                <a:latin typeface="Times New Roman" panose="02020603050405020304" pitchFamily="18" charset="0"/>
              </a:rPr>
              <a:pPr>
                <a:buSzPct val="45000"/>
                <a:buFont typeface="Wingdings" panose="05000000000000000000" pitchFamily="2" charset="2"/>
                <a:buNone/>
              </a:pPr>
              <a:t>18</a:t>
            </a:fld>
            <a:endParaRPr lang="en-GB" altLang="en-US">
              <a:solidFill>
                <a:srgbClr val="000000"/>
              </a:solidFill>
              <a:latin typeface="Times New Roman" panose="02020603050405020304" pitchFamily="18" charset="0"/>
            </a:endParaRPr>
          </a:p>
        </p:txBody>
      </p:sp>
      <p:sp>
        <p:nvSpPr>
          <p:cNvPr id="68611" name="Text Box 1"/>
          <p:cNvSpPr txBox="1">
            <a:spLocks noChangeArrowheads="1"/>
          </p:cNvSpPr>
          <p:nvPr/>
        </p:nvSpPr>
        <p:spPr bwMode="auto">
          <a:xfrm>
            <a:off x="4398963" y="9555163"/>
            <a:ext cx="3371850"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ejaVu Sans" charset="0"/>
              </a:defRPr>
            </a:lvl1pPr>
            <a:lvl2pPr>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ejaVu Sans" charset="0"/>
              </a:defRPr>
            </a:lvl2pPr>
            <a:lvl3pPr>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ejaVu Sans" charset="0"/>
              </a:defRPr>
            </a:lvl3pPr>
            <a:lvl4pPr>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ejaVu Sans" charset="0"/>
              </a:defRPr>
            </a:lvl4pPr>
            <a:lvl5pPr>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ejaVu Sans"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ejaVu Sans"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ejaVu Sans"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ejaVu Sans"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ejaVu Sans" charset="0"/>
              </a:defRPr>
            </a:lvl9pPr>
          </a:lstStyle>
          <a:p>
            <a:pPr algn="r" eaLnBrk="1">
              <a:buClrTx/>
              <a:buFontTx/>
              <a:buNone/>
            </a:pPr>
            <a:fld id="{CB5CD7FF-59B9-4992-994B-1EA18356667A}" type="slidenum">
              <a:rPr lang="en-GB" altLang="en-US" sz="1400">
                <a:solidFill>
                  <a:srgbClr val="000000"/>
                </a:solidFill>
                <a:latin typeface="Times New Roman" panose="02020603050405020304" pitchFamily="18" charset="0"/>
              </a:rPr>
              <a:pPr algn="r" eaLnBrk="1">
                <a:buClrTx/>
                <a:buFontTx/>
                <a:buNone/>
              </a:pPr>
              <a:t>18</a:t>
            </a:fld>
            <a:endParaRPr lang="en-GB" altLang="en-US" sz="1400">
              <a:solidFill>
                <a:srgbClr val="000000"/>
              </a:solidFill>
              <a:latin typeface="Times New Roman" panose="02020603050405020304" pitchFamily="18" charset="0"/>
            </a:endParaRPr>
          </a:p>
        </p:txBody>
      </p:sp>
      <p:sp>
        <p:nvSpPr>
          <p:cNvPr id="68612" name="Text Box 2"/>
          <p:cNvSpPr txBox="1">
            <a:spLocks noChangeArrowheads="1"/>
          </p:cNvSpPr>
          <p:nvPr/>
        </p:nvSpPr>
        <p:spPr bwMode="auto">
          <a:xfrm>
            <a:off x="1073150" y="863600"/>
            <a:ext cx="5199063" cy="4260850"/>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a:lnSpc>
                <a:spcPct val="93000"/>
              </a:lnSpc>
              <a:buClr>
                <a:srgbClr val="000000"/>
              </a:buClr>
              <a:buSzPct val="100000"/>
              <a:buFont typeface="Times New Roman" panose="02020603050405020304" pitchFamily="18" charset="0"/>
              <a:buNone/>
            </a:pPr>
            <a:endParaRPr lang="en-NZ" altLang="en-US"/>
          </a:p>
        </p:txBody>
      </p:sp>
      <p:sp>
        <p:nvSpPr>
          <p:cNvPr id="68613" name="Rectangle 3"/>
          <p:cNvSpPr txBox="1">
            <a:spLocks noGrp="1" noChangeArrowheads="1"/>
          </p:cNvSpPr>
          <p:nvPr>
            <p:ph type="body"/>
          </p:nvPr>
        </p:nvSpPr>
        <p:spPr>
          <a:xfrm>
            <a:off x="776288" y="4776788"/>
            <a:ext cx="6216650" cy="4525962"/>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6200336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81648" indent="-286596">
              <a:buClr>
                <a:srgbClr val="F57900"/>
              </a:buClr>
              <a:buSzPct val="45000"/>
              <a:buFont typeface="Wingdings" panose="05000000000000000000" pitchFamily="2" charset="2"/>
              <a:buChar char=""/>
              <a:tabLst>
                <a:tab pos="381648" algn="l"/>
                <a:tab pos="476700" algn="l"/>
                <a:tab pos="884271" algn="l"/>
                <a:tab pos="1291842" algn="l"/>
                <a:tab pos="1699412" algn="l"/>
                <a:tab pos="2106984" algn="l"/>
                <a:tab pos="2514554" algn="l"/>
                <a:tab pos="2922126" algn="l"/>
                <a:tab pos="3329696" algn="l"/>
                <a:tab pos="3737268" algn="l"/>
                <a:tab pos="4144838" algn="l"/>
                <a:tab pos="4552409" algn="l"/>
                <a:tab pos="4959980" algn="l"/>
                <a:tab pos="5367551" algn="l"/>
                <a:tab pos="5775122" algn="l"/>
                <a:tab pos="6182693" algn="l"/>
                <a:tab pos="6590264" algn="l"/>
                <a:tab pos="6997835" algn="l"/>
                <a:tab pos="7405406" algn="l"/>
                <a:tab pos="7812977" algn="l"/>
                <a:tab pos="8220547" algn="l"/>
              </a:tabLst>
            </a:pPr>
            <a:r>
              <a:rPr lang="en-GB" altLang="en-US" dirty="0"/>
              <a:t>Why outliers?</a:t>
            </a:r>
          </a:p>
          <a:p>
            <a:pPr marL="773377" lvl="1" indent="-256352">
              <a:lnSpc>
                <a:spcPct val="94000"/>
              </a:lnSpc>
              <a:buClr>
                <a:srgbClr val="F57900"/>
              </a:buClr>
              <a:buSzPct val="45000"/>
              <a:buFont typeface="Wingdings" panose="05000000000000000000" pitchFamily="2" charset="2"/>
              <a:buChar char=""/>
              <a:tabLst>
                <a:tab pos="381648" algn="l"/>
                <a:tab pos="476700" algn="l"/>
                <a:tab pos="884271" algn="l"/>
                <a:tab pos="1291842" algn="l"/>
                <a:tab pos="1699412" algn="l"/>
                <a:tab pos="2106984" algn="l"/>
                <a:tab pos="2514554" algn="l"/>
                <a:tab pos="2922126" algn="l"/>
                <a:tab pos="3329696" algn="l"/>
                <a:tab pos="3737268" algn="l"/>
                <a:tab pos="4144838" algn="l"/>
                <a:tab pos="4552409" algn="l"/>
                <a:tab pos="4959980" algn="l"/>
                <a:tab pos="5367551" algn="l"/>
                <a:tab pos="5775122" algn="l"/>
                <a:tab pos="6182693" algn="l"/>
                <a:tab pos="6590264" algn="l"/>
                <a:tab pos="6997835" algn="l"/>
                <a:tab pos="7405406" algn="l"/>
                <a:tab pos="7812977" algn="l"/>
                <a:tab pos="8220547" algn="l"/>
              </a:tabLst>
            </a:pPr>
            <a:r>
              <a:rPr lang="en-GB" altLang="en-US" dirty="0"/>
              <a:t>chance? About 1 in 20 dates are off...</a:t>
            </a:r>
          </a:p>
          <a:p>
            <a:pPr marL="773377" lvl="1" indent="-256352">
              <a:lnSpc>
                <a:spcPct val="94000"/>
              </a:lnSpc>
              <a:buClr>
                <a:srgbClr val="F57900"/>
              </a:buClr>
              <a:buSzPct val="45000"/>
              <a:buFont typeface="Wingdings" panose="05000000000000000000" pitchFamily="2" charset="2"/>
              <a:buChar char=""/>
              <a:tabLst>
                <a:tab pos="381648" algn="l"/>
                <a:tab pos="476700" algn="l"/>
                <a:tab pos="884271" algn="l"/>
                <a:tab pos="1291842" algn="l"/>
                <a:tab pos="1699412" algn="l"/>
                <a:tab pos="2106984" algn="l"/>
                <a:tab pos="2514554" algn="l"/>
                <a:tab pos="2922126" algn="l"/>
                <a:tab pos="3329696" algn="l"/>
                <a:tab pos="3737268" algn="l"/>
                <a:tab pos="4144838" algn="l"/>
                <a:tab pos="4552409" algn="l"/>
                <a:tab pos="4959980" algn="l"/>
                <a:tab pos="5367551" algn="l"/>
                <a:tab pos="5775122" algn="l"/>
                <a:tab pos="6182693" algn="l"/>
                <a:tab pos="6590264" algn="l"/>
                <a:tab pos="6997835" algn="l"/>
                <a:tab pos="7405406" algn="l"/>
                <a:tab pos="7812977" algn="l"/>
                <a:tab pos="8220547" algn="l"/>
              </a:tabLst>
            </a:pPr>
            <a:r>
              <a:rPr lang="en-GB" altLang="en-US" dirty="0"/>
              <a:t>contamination?</a:t>
            </a:r>
          </a:p>
          <a:p>
            <a:pPr marL="773377" lvl="1" indent="-256352">
              <a:lnSpc>
                <a:spcPct val="94000"/>
              </a:lnSpc>
              <a:buClr>
                <a:srgbClr val="F57900"/>
              </a:buClr>
              <a:buSzPct val="45000"/>
              <a:buFont typeface="Wingdings" panose="05000000000000000000" pitchFamily="2" charset="2"/>
              <a:buChar char=""/>
              <a:tabLst>
                <a:tab pos="381648" algn="l"/>
                <a:tab pos="476700" algn="l"/>
                <a:tab pos="884271" algn="l"/>
                <a:tab pos="1291842" algn="l"/>
                <a:tab pos="1699412" algn="l"/>
                <a:tab pos="2106984" algn="l"/>
                <a:tab pos="2514554" algn="l"/>
                <a:tab pos="2922126" algn="l"/>
                <a:tab pos="3329696" algn="l"/>
                <a:tab pos="3737268" algn="l"/>
                <a:tab pos="4144838" algn="l"/>
                <a:tab pos="4552409" algn="l"/>
                <a:tab pos="4959980" algn="l"/>
                <a:tab pos="5367551" algn="l"/>
                <a:tab pos="5775122" algn="l"/>
                <a:tab pos="6182693" algn="l"/>
                <a:tab pos="6590264" algn="l"/>
                <a:tab pos="6997835" algn="l"/>
                <a:tab pos="7405406" algn="l"/>
                <a:tab pos="7812977" algn="l"/>
                <a:tab pos="8220547" algn="l"/>
              </a:tabLst>
            </a:pPr>
            <a:r>
              <a:rPr lang="en-GB" altLang="en-US" dirty="0"/>
              <a:t>errors in labelling?</a:t>
            </a:r>
          </a:p>
          <a:p>
            <a:pPr marL="773377" lvl="1" indent="-256352">
              <a:lnSpc>
                <a:spcPct val="94000"/>
              </a:lnSpc>
              <a:buClr>
                <a:srgbClr val="F57900"/>
              </a:buClr>
              <a:buSzPct val="45000"/>
              <a:buFont typeface="Wingdings" panose="05000000000000000000" pitchFamily="2" charset="2"/>
              <a:buChar char=""/>
              <a:tabLst>
                <a:tab pos="381648" algn="l"/>
                <a:tab pos="476700" algn="l"/>
                <a:tab pos="884271" algn="l"/>
                <a:tab pos="1291842" algn="l"/>
                <a:tab pos="1699412" algn="l"/>
                <a:tab pos="2106984" algn="l"/>
                <a:tab pos="2514554" algn="l"/>
                <a:tab pos="2922126" algn="l"/>
                <a:tab pos="3329696" algn="l"/>
                <a:tab pos="3737268" algn="l"/>
                <a:tab pos="4144838" algn="l"/>
                <a:tab pos="4552409" algn="l"/>
                <a:tab pos="4959980" algn="l"/>
                <a:tab pos="5367551" algn="l"/>
                <a:tab pos="5775122" algn="l"/>
                <a:tab pos="6182693" algn="l"/>
                <a:tab pos="6590264" algn="l"/>
                <a:tab pos="6997835" algn="l"/>
                <a:tab pos="7405406" algn="l"/>
                <a:tab pos="7812977" algn="l"/>
                <a:tab pos="8220547" algn="l"/>
              </a:tabLst>
            </a:pPr>
            <a:r>
              <a:rPr lang="en-GB" altLang="en-US" dirty="0"/>
              <a:t>real?</a:t>
            </a:r>
          </a:p>
          <a:p>
            <a:pPr marL="773377" lvl="1" indent="-256352">
              <a:lnSpc>
                <a:spcPct val="94000"/>
              </a:lnSpc>
              <a:buClr>
                <a:srgbClr val="F57900"/>
              </a:buClr>
              <a:buSzPct val="45000"/>
              <a:buFont typeface="Wingdings" panose="05000000000000000000" pitchFamily="2" charset="2"/>
              <a:buChar char=""/>
              <a:tabLst>
                <a:tab pos="381648" algn="l"/>
                <a:tab pos="476700" algn="l"/>
                <a:tab pos="884271" algn="l"/>
                <a:tab pos="1291842" algn="l"/>
                <a:tab pos="1699412" algn="l"/>
                <a:tab pos="2106984" algn="l"/>
                <a:tab pos="2514554" algn="l"/>
                <a:tab pos="2922126" algn="l"/>
                <a:tab pos="3329696" algn="l"/>
                <a:tab pos="3737268" algn="l"/>
                <a:tab pos="4144838" algn="l"/>
                <a:tab pos="4552409" algn="l"/>
                <a:tab pos="4959980" algn="l"/>
                <a:tab pos="5367551" algn="l"/>
                <a:tab pos="5775122" algn="l"/>
                <a:tab pos="6182693" algn="l"/>
                <a:tab pos="6590264" algn="l"/>
                <a:tab pos="6997835" algn="l"/>
                <a:tab pos="7405406" algn="l"/>
                <a:tab pos="7812977" algn="l"/>
                <a:tab pos="8220547" algn="l"/>
              </a:tabLst>
            </a:pPr>
            <a:endParaRPr lang="en-GB" altLang="en-US" dirty="0"/>
          </a:p>
          <a:p>
            <a:pPr marL="773377" lvl="1" indent="-256352">
              <a:lnSpc>
                <a:spcPct val="94000"/>
              </a:lnSpc>
              <a:buClr>
                <a:srgbClr val="F57900"/>
              </a:buClr>
              <a:buSzPct val="45000"/>
              <a:buFont typeface="Wingdings" panose="05000000000000000000" pitchFamily="2" charset="2"/>
              <a:buChar char=""/>
              <a:tabLst>
                <a:tab pos="381648" algn="l"/>
                <a:tab pos="476700" algn="l"/>
                <a:tab pos="884271" algn="l"/>
                <a:tab pos="1291842" algn="l"/>
                <a:tab pos="1699412" algn="l"/>
                <a:tab pos="2106984" algn="l"/>
                <a:tab pos="2514554" algn="l"/>
                <a:tab pos="2922126" algn="l"/>
                <a:tab pos="3329696" algn="l"/>
                <a:tab pos="3737268" algn="l"/>
                <a:tab pos="4144838" algn="l"/>
                <a:tab pos="4552409" algn="l"/>
                <a:tab pos="4959980" algn="l"/>
                <a:tab pos="5367551" algn="l"/>
                <a:tab pos="5775122" algn="l"/>
                <a:tab pos="6182693" algn="l"/>
                <a:tab pos="6590264" algn="l"/>
                <a:tab pos="6997835" algn="l"/>
                <a:tab pos="7405406" algn="l"/>
                <a:tab pos="7812977" algn="l"/>
                <a:tab pos="8220547" algn="l"/>
              </a:tabLst>
            </a:pPr>
            <a:r>
              <a:rPr lang="en-NZ" dirty="0"/>
              <a:t>Generally, Bacon will perform millions of MCMC iterations for each age-model run, although only a fraction of these will be stored. In most cases the remaining MCMC iterations will be well-mixed (the upper left panel of the fit of the iterations shows no strange features such as sudden systematic drops or rises). However, if the iterations seem not well mixed, or if too few remain (say less than 1,000), then it would be wise to run the core again but with a larger sample size (e.g., </a:t>
            </a:r>
            <a:r>
              <a:rPr lang="en-NZ" dirty="0" err="1"/>
              <a:t>ssize</a:t>
            </a:r>
            <a:r>
              <a:rPr lang="en-NZ" dirty="0"/>
              <a:t>=8000, default 2000). Alternatively, if the run has a visible remaining burn-in, this can be removed with the command scissors(). To remove, e.g., the first 300 iterations, type scissors(300). The remaining iterations can also be 'thinned', by randomly removing a proportion. For example to remove 10% of the iterations, type thinner(0.1). After running either the scissors or thinner command, plot the age-model again using the command </a:t>
            </a:r>
            <a:r>
              <a:rPr lang="en-NZ" dirty="0" err="1"/>
              <a:t>agedepth</a:t>
            </a:r>
            <a:r>
              <a:rPr lang="en-NZ" dirty="0"/>
              <a:t>().This will not update the pdf version of the graph in your core's folder (unless you specify plot.pdf=TRUE). </a:t>
            </a:r>
            <a:r>
              <a:rPr lang="en-NZ" dirty="0" err="1"/>
              <a:t>Baconvergence</a:t>
            </a:r>
            <a:r>
              <a:rPr lang="en-NZ" dirty="0"/>
              <a:t>() runs a core several times and tests if the MCMC mixing of your core, with the applied settings, can be trusted. Any value above the 1.05 threshold of the ‘</a:t>
            </a:r>
            <a:r>
              <a:rPr lang="en-NZ" dirty="0" err="1"/>
              <a:t>Gelman</a:t>
            </a:r>
            <a:r>
              <a:rPr lang="en-NZ" dirty="0"/>
              <a:t> and Rubin Reduction Factor’ indicates poor mixing (Brooks and </a:t>
            </a:r>
            <a:r>
              <a:rPr lang="en-NZ" dirty="0" err="1"/>
              <a:t>Gelman</a:t>
            </a:r>
            <a:r>
              <a:rPr lang="en-NZ" dirty="0"/>
              <a:t>, 1998). If this happens, try increasing the number of MCMC iterations using </a:t>
            </a:r>
            <a:r>
              <a:rPr lang="en-NZ" dirty="0" err="1"/>
              <a:t>ssize</a:t>
            </a:r>
            <a:r>
              <a:rPr lang="en-NZ" dirty="0"/>
              <a:t> as outlined above. </a:t>
            </a:r>
            <a:endParaRPr lang="en-GB" altLang="en-US" dirty="0"/>
          </a:p>
          <a:p>
            <a:endParaRPr lang="en-NZ" dirty="0"/>
          </a:p>
        </p:txBody>
      </p:sp>
      <p:sp>
        <p:nvSpPr>
          <p:cNvPr id="4" name="Slide Number Placeholder 3"/>
          <p:cNvSpPr>
            <a:spLocks noGrp="1"/>
          </p:cNvSpPr>
          <p:nvPr>
            <p:ph type="sldNum" sz="quarter" idx="10"/>
          </p:nvPr>
        </p:nvSpPr>
        <p:spPr/>
        <p:txBody>
          <a:bodyPr/>
          <a:lstStyle/>
          <a:p>
            <a:fld id="{41F67A76-B672-4D57-91B0-67A28C919955}" type="slidenum">
              <a:rPr lang="en-NZ" smtClean="0"/>
              <a:t>19</a:t>
            </a:fld>
            <a:endParaRPr lang="en-NZ"/>
          </a:p>
        </p:txBody>
      </p:sp>
    </p:spTree>
    <p:extLst>
      <p:ext uri="{BB962C8B-B14F-4D97-AF65-F5344CB8AC3E}">
        <p14:creationId xmlns:p14="http://schemas.microsoft.com/office/powerpoint/2010/main" val="14991823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a:p>
        </p:txBody>
      </p:sp>
      <p:sp>
        <p:nvSpPr>
          <p:cNvPr id="4" name="Slide Number Placeholder 3"/>
          <p:cNvSpPr>
            <a:spLocks noGrp="1"/>
          </p:cNvSpPr>
          <p:nvPr>
            <p:ph type="sldNum" sz="quarter" idx="10"/>
          </p:nvPr>
        </p:nvSpPr>
        <p:spPr/>
        <p:txBody>
          <a:bodyPr/>
          <a:lstStyle/>
          <a:p>
            <a:fld id="{41F67A76-B672-4D57-91B0-67A28C919955}" type="slidenum">
              <a:rPr lang="en-NZ" smtClean="0"/>
              <a:t>21</a:t>
            </a:fld>
            <a:endParaRPr lang="en-NZ"/>
          </a:p>
        </p:txBody>
      </p:sp>
    </p:spTree>
    <p:extLst>
      <p:ext uri="{BB962C8B-B14F-4D97-AF65-F5344CB8AC3E}">
        <p14:creationId xmlns:p14="http://schemas.microsoft.com/office/powerpoint/2010/main" val="35174650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Changing the shape of</a:t>
            </a:r>
            <a:r>
              <a:rPr lang="en-NZ" baseline="0" dirty="0"/>
              <a:t> the accumulation rate prior influences age-depth models.</a:t>
            </a:r>
            <a:endParaRPr lang="en-NZ" dirty="0"/>
          </a:p>
        </p:txBody>
      </p:sp>
      <p:sp>
        <p:nvSpPr>
          <p:cNvPr id="4" name="Slide Number Placeholder 3"/>
          <p:cNvSpPr>
            <a:spLocks noGrp="1"/>
          </p:cNvSpPr>
          <p:nvPr>
            <p:ph type="sldNum" sz="quarter" idx="10"/>
          </p:nvPr>
        </p:nvSpPr>
        <p:spPr/>
        <p:txBody>
          <a:bodyPr/>
          <a:lstStyle/>
          <a:p>
            <a:fld id="{41F67A76-B672-4D57-91B0-67A28C919955}" type="slidenum">
              <a:rPr lang="en-NZ" smtClean="0"/>
              <a:t>22</a:t>
            </a:fld>
            <a:endParaRPr lang="en-NZ"/>
          </a:p>
        </p:txBody>
      </p:sp>
    </p:spTree>
    <p:extLst>
      <p:ext uri="{BB962C8B-B14F-4D97-AF65-F5344CB8AC3E}">
        <p14:creationId xmlns:p14="http://schemas.microsoft.com/office/powerpoint/2010/main" val="34714253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2706" name="Rectangle 9"/>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a:tabLst>
                <a:tab pos="723900" algn="l"/>
                <a:tab pos="1447800" algn="l"/>
                <a:tab pos="2171700" algn="l"/>
                <a:tab pos="2895600" algn="l"/>
              </a:tabLst>
              <a:defRPr>
                <a:solidFill>
                  <a:schemeClr val="bg1"/>
                </a:solidFill>
                <a:latin typeface="Arial" panose="020B0604020202020204" pitchFamily="34" charset="0"/>
                <a:cs typeface="DejaVu Sans" charset="0"/>
              </a:defRPr>
            </a:lvl1pPr>
            <a:lvl2pPr eaLnBrk="0">
              <a:tabLst>
                <a:tab pos="723900" algn="l"/>
                <a:tab pos="1447800" algn="l"/>
                <a:tab pos="2171700" algn="l"/>
                <a:tab pos="2895600" algn="l"/>
              </a:tabLst>
              <a:defRPr>
                <a:solidFill>
                  <a:schemeClr val="bg1"/>
                </a:solidFill>
                <a:latin typeface="Arial" panose="020B0604020202020204" pitchFamily="34" charset="0"/>
                <a:cs typeface="DejaVu Sans" charset="0"/>
              </a:defRPr>
            </a:lvl2pPr>
            <a:lvl3pPr eaLnBrk="0">
              <a:tabLst>
                <a:tab pos="723900" algn="l"/>
                <a:tab pos="1447800" algn="l"/>
                <a:tab pos="2171700" algn="l"/>
                <a:tab pos="2895600" algn="l"/>
              </a:tabLst>
              <a:defRPr>
                <a:solidFill>
                  <a:schemeClr val="bg1"/>
                </a:solidFill>
                <a:latin typeface="Arial" panose="020B0604020202020204" pitchFamily="34" charset="0"/>
                <a:cs typeface="DejaVu Sans" charset="0"/>
              </a:defRPr>
            </a:lvl3pPr>
            <a:lvl4pPr eaLnBrk="0">
              <a:tabLst>
                <a:tab pos="723900" algn="l"/>
                <a:tab pos="1447800" algn="l"/>
                <a:tab pos="2171700" algn="l"/>
                <a:tab pos="2895600" algn="l"/>
              </a:tabLst>
              <a:defRPr>
                <a:solidFill>
                  <a:schemeClr val="bg1"/>
                </a:solidFill>
                <a:latin typeface="Arial" panose="020B0604020202020204" pitchFamily="34" charset="0"/>
                <a:cs typeface="DejaVu Sans" charset="0"/>
              </a:defRPr>
            </a:lvl4pPr>
            <a:lvl5pPr eaLnBrk="0">
              <a:tabLst>
                <a:tab pos="723900" algn="l"/>
                <a:tab pos="1447800" algn="l"/>
                <a:tab pos="2171700" algn="l"/>
                <a:tab pos="2895600" algn="l"/>
              </a:tabLst>
              <a:defRPr>
                <a:solidFill>
                  <a:schemeClr val="bg1"/>
                </a:solidFill>
                <a:latin typeface="Arial" panose="020B0604020202020204" pitchFamily="34" charset="0"/>
                <a:cs typeface="DejaVu Sans"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DejaVu Sans"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DejaVu Sans"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DejaVu Sans"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DejaVu Sans" charset="0"/>
              </a:defRPr>
            </a:lvl9pPr>
          </a:lstStyle>
          <a:p>
            <a:pPr eaLnBrk="1"/>
            <a:fld id="{B5B1B2FD-B04D-4618-B41C-A6BA8AB375CC}" type="slidenum">
              <a:rPr lang="en-US" altLang="en-US">
                <a:solidFill>
                  <a:srgbClr val="000000"/>
                </a:solidFill>
                <a:latin typeface="Times New Roman" panose="02020603050405020304" pitchFamily="18" charset="0"/>
              </a:rPr>
              <a:pPr eaLnBrk="1"/>
              <a:t>4</a:t>
            </a:fld>
            <a:endParaRPr lang="en-US" altLang="en-US">
              <a:solidFill>
                <a:srgbClr val="000000"/>
              </a:solidFill>
              <a:latin typeface="Times New Roman" panose="02020603050405020304" pitchFamily="18" charset="0"/>
            </a:endParaRPr>
          </a:p>
        </p:txBody>
      </p:sp>
      <p:sp>
        <p:nvSpPr>
          <p:cNvPr id="72707" name="Text Box 1"/>
          <p:cNvSpPr txBox="1">
            <a:spLocks noChangeArrowheads="1"/>
          </p:cNvSpPr>
          <p:nvPr/>
        </p:nvSpPr>
        <p:spPr bwMode="auto">
          <a:xfrm>
            <a:off x="1104900" y="812800"/>
            <a:ext cx="5343525" cy="4006850"/>
          </a:xfrm>
          <a:prstGeom prst="rect">
            <a:avLst/>
          </a:prstGeom>
          <a:solidFill>
            <a:srgbClr val="FFFFFF"/>
          </a:solidFill>
          <a:ln w="9360">
            <a:solidFill>
              <a:srgbClr val="000000"/>
            </a:solidFill>
            <a:miter lim="800000"/>
            <a:headEnd/>
            <a:tailEnd/>
          </a:ln>
        </p:spPr>
        <p:txBody>
          <a:bodyPr wrap="none" anchor="ctr"/>
          <a:lstStyle/>
          <a:p>
            <a:endParaRPr lang="en-US" altLang="en-US"/>
          </a:p>
        </p:txBody>
      </p:sp>
      <p:sp>
        <p:nvSpPr>
          <p:cNvPr id="72708" name="Rectangle 2"/>
          <p:cNvSpPr>
            <a:spLocks noGrp="1" noChangeArrowheads="1"/>
          </p:cNvSpPr>
          <p:nvPr>
            <p:ph type="body"/>
          </p:nvPr>
        </p:nvSpPr>
        <p:spPr>
          <a:xfrm>
            <a:off x="776288" y="4776788"/>
            <a:ext cx="6213475" cy="4521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021759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This function provides a direct numerical strategy for computing calibrated radiocarbon ages</a:t>
            </a:r>
          </a:p>
          <a:p>
            <a:endParaRPr lang="en-NZ" dirty="0"/>
          </a:p>
        </p:txBody>
      </p:sp>
      <p:sp>
        <p:nvSpPr>
          <p:cNvPr id="4" name="Slide Number Placeholder 3"/>
          <p:cNvSpPr>
            <a:spLocks noGrp="1"/>
          </p:cNvSpPr>
          <p:nvPr>
            <p:ph type="sldNum" sz="quarter" idx="10"/>
          </p:nvPr>
        </p:nvSpPr>
        <p:spPr/>
        <p:txBody>
          <a:bodyPr/>
          <a:lstStyle/>
          <a:p>
            <a:fld id="{41F67A76-B672-4D57-91B0-67A28C919955}" type="slidenum">
              <a:rPr lang="en-NZ" smtClean="0"/>
              <a:t>7</a:t>
            </a:fld>
            <a:endParaRPr lang="en-NZ"/>
          </a:p>
        </p:txBody>
      </p:sp>
    </p:spTree>
    <p:extLst>
      <p:ext uri="{BB962C8B-B14F-4D97-AF65-F5344CB8AC3E}">
        <p14:creationId xmlns:p14="http://schemas.microsoft.com/office/powerpoint/2010/main" val="8070022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fld id="{41F67A76-B672-4D57-91B0-67A28C919955}" type="slidenum">
              <a:rPr lang="en-NZ" smtClean="0"/>
              <a:t>8</a:t>
            </a:fld>
            <a:endParaRPr lang="en-NZ"/>
          </a:p>
        </p:txBody>
      </p:sp>
    </p:spTree>
    <p:extLst>
      <p:ext uri="{BB962C8B-B14F-4D97-AF65-F5344CB8AC3E}">
        <p14:creationId xmlns:p14="http://schemas.microsoft.com/office/powerpoint/2010/main" val="19324758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fld id="{41F67A76-B672-4D57-91B0-67A28C919955}" type="slidenum">
              <a:rPr lang="en-NZ" smtClean="0"/>
              <a:t>9</a:t>
            </a:fld>
            <a:endParaRPr lang="en-NZ"/>
          </a:p>
        </p:txBody>
      </p:sp>
    </p:spTree>
    <p:extLst>
      <p:ext uri="{BB962C8B-B14F-4D97-AF65-F5344CB8AC3E}">
        <p14:creationId xmlns:p14="http://schemas.microsoft.com/office/powerpoint/2010/main" val="41404065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fld id="{41F67A76-B672-4D57-91B0-67A28C919955}" type="slidenum">
              <a:rPr lang="en-NZ" smtClean="0"/>
              <a:t>10</a:t>
            </a:fld>
            <a:endParaRPr lang="en-NZ"/>
          </a:p>
        </p:txBody>
      </p:sp>
    </p:spTree>
    <p:extLst>
      <p:ext uri="{BB962C8B-B14F-4D97-AF65-F5344CB8AC3E}">
        <p14:creationId xmlns:p14="http://schemas.microsoft.com/office/powerpoint/2010/main" val="39076817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fld id="{41F67A76-B672-4D57-91B0-67A28C919955}" type="slidenum">
              <a:rPr lang="en-NZ" smtClean="0"/>
              <a:t>11</a:t>
            </a:fld>
            <a:endParaRPr lang="en-NZ"/>
          </a:p>
        </p:txBody>
      </p:sp>
    </p:spTree>
    <p:extLst>
      <p:ext uri="{BB962C8B-B14F-4D97-AF65-F5344CB8AC3E}">
        <p14:creationId xmlns:p14="http://schemas.microsoft.com/office/powerpoint/2010/main" val="21299110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fld id="{41F67A76-B672-4D57-91B0-67A28C919955}" type="slidenum">
              <a:rPr lang="en-NZ" smtClean="0"/>
              <a:t>12</a:t>
            </a:fld>
            <a:endParaRPr lang="en-NZ"/>
          </a:p>
        </p:txBody>
      </p:sp>
    </p:spTree>
    <p:extLst>
      <p:ext uri="{BB962C8B-B14F-4D97-AF65-F5344CB8AC3E}">
        <p14:creationId xmlns:p14="http://schemas.microsoft.com/office/powerpoint/2010/main" val="30841235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fld id="{41F67A76-B672-4D57-91B0-67A28C919955}" type="slidenum">
              <a:rPr lang="en-NZ" smtClean="0"/>
              <a:t>13</a:t>
            </a:fld>
            <a:endParaRPr lang="en-NZ"/>
          </a:p>
        </p:txBody>
      </p:sp>
    </p:spTree>
    <p:extLst>
      <p:ext uri="{BB962C8B-B14F-4D97-AF65-F5344CB8AC3E}">
        <p14:creationId xmlns:p14="http://schemas.microsoft.com/office/powerpoint/2010/main" val="20739248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B54A18CF-BC3C-4EB3-B9C3-65456D8132EE}" type="datetimeFigureOut">
              <a:rPr lang="en-NZ" smtClean="0"/>
              <a:t>18/07/2018</a:t>
            </a:fld>
            <a:endParaRPr lang="en-NZ"/>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NZ"/>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14615E92-B5A4-4CED-B402-51F6A6DEC43F}" type="slidenum">
              <a:rPr lang="en-NZ" smtClean="0"/>
              <a:t>‹#›</a:t>
            </a:fld>
            <a:endParaRPr lang="en-NZ"/>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556218938"/>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4A18CF-BC3C-4EB3-B9C3-65456D8132EE}" type="datetimeFigureOut">
              <a:rPr lang="en-NZ" smtClean="0"/>
              <a:t>18/07/2018</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14615E92-B5A4-4CED-B402-51F6A6DEC43F}" type="slidenum">
              <a:rPr lang="en-NZ" smtClean="0"/>
              <a:t>‹#›</a:t>
            </a:fld>
            <a:endParaRPr lang="en-NZ"/>
          </a:p>
        </p:txBody>
      </p:sp>
    </p:spTree>
    <p:extLst>
      <p:ext uri="{BB962C8B-B14F-4D97-AF65-F5344CB8AC3E}">
        <p14:creationId xmlns:p14="http://schemas.microsoft.com/office/powerpoint/2010/main" val="24164717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4A18CF-BC3C-4EB3-B9C3-65456D8132EE}" type="datetimeFigureOut">
              <a:rPr lang="en-NZ" smtClean="0"/>
              <a:t>18/07/2018</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14615E92-B5A4-4CED-B402-51F6A6DEC43F}" type="slidenum">
              <a:rPr lang="en-NZ" smtClean="0"/>
              <a:t>‹#›</a:t>
            </a:fld>
            <a:endParaRPr lang="en-NZ"/>
          </a:p>
        </p:txBody>
      </p:sp>
    </p:spTree>
    <p:extLst>
      <p:ext uri="{BB962C8B-B14F-4D97-AF65-F5344CB8AC3E}">
        <p14:creationId xmlns:p14="http://schemas.microsoft.com/office/powerpoint/2010/main" val="28372748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4A18CF-BC3C-4EB3-B9C3-65456D8132EE}" type="datetimeFigureOut">
              <a:rPr lang="en-NZ" smtClean="0"/>
              <a:t>18/07/2018</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14615E92-B5A4-4CED-B402-51F6A6DEC43F}" type="slidenum">
              <a:rPr lang="en-NZ" smtClean="0"/>
              <a:t>‹#›</a:t>
            </a:fld>
            <a:endParaRPr lang="en-NZ"/>
          </a:p>
        </p:txBody>
      </p:sp>
    </p:spTree>
    <p:extLst>
      <p:ext uri="{BB962C8B-B14F-4D97-AF65-F5344CB8AC3E}">
        <p14:creationId xmlns:p14="http://schemas.microsoft.com/office/powerpoint/2010/main" val="27552642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54A18CF-BC3C-4EB3-B9C3-65456D8132EE}" type="datetimeFigureOut">
              <a:rPr lang="en-NZ" smtClean="0"/>
              <a:t>18/07/2018</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14615E92-B5A4-4CED-B402-51F6A6DEC43F}" type="slidenum">
              <a:rPr lang="en-NZ" smtClean="0"/>
              <a:t>‹#›</a:t>
            </a:fld>
            <a:endParaRPr lang="en-NZ"/>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7621202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54A18CF-BC3C-4EB3-B9C3-65456D8132EE}" type="datetimeFigureOut">
              <a:rPr lang="en-NZ" smtClean="0"/>
              <a:t>18/07/2018</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14615E92-B5A4-4CED-B402-51F6A6DEC43F}" type="slidenum">
              <a:rPr lang="en-NZ" smtClean="0"/>
              <a:t>‹#›</a:t>
            </a:fld>
            <a:endParaRPr lang="en-NZ"/>
          </a:p>
        </p:txBody>
      </p:sp>
    </p:spTree>
    <p:extLst>
      <p:ext uri="{BB962C8B-B14F-4D97-AF65-F5344CB8AC3E}">
        <p14:creationId xmlns:p14="http://schemas.microsoft.com/office/powerpoint/2010/main" val="2035010289"/>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54A18CF-BC3C-4EB3-B9C3-65456D8132EE}" type="datetimeFigureOut">
              <a:rPr lang="en-NZ" smtClean="0"/>
              <a:t>18/07/2018</a:t>
            </a:fld>
            <a:endParaRPr lang="en-NZ"/>
          </a:p>
        </p:txBody>
      </p:sp>
      <p:sp>
        <p:nvSpPr>
          <p:cNvPr id="8" name="Footer Placeholder 7"/>
          <p:cNvSpPr>
            <a:spLocks noGrp="1"/>
          </p:cNvSpPr>
          <p:nvPr>
            <p:ph type="ftr" sz="quarter" idx="11"/>
          </p:nvPr>
        </p:nvSpPr>
        <p:spPr/>
        <p:txBody>
          <a:bodyPr/>
          <a:lstStyle/>
          <a:p>
            <a:endParaRPr lang="en-NZ"/>
          </a:p>
        </p:txBody>
      </p:sp>
      <p:sp>
        <p:nvSpPr>
          <p:cNvPr id="9" name="Slide Number Placeholder 8"/>
          <p:cNvSpPr>
            <a:spLocks noGrp="1"/>
          </p:cNvSpPr>
          <p:nvPr>
            <p:ph type="sldNum" sz="quarter" idx="12"/>
          </p:nvPr>
        </p:nvSpPr>
        <p:spPr/>
        <p:txBody>
          <a:bodyPr/>
          <a:lstStyle/>
          <a:p>
            <a:fld id="{14615E92-B5A4-4CED-B402-51F6A6DEC43F}" type="slidenum">
              <a:rPr lang="en-NZ" smtClean="0"/>
              <a:t>‹#›</a:t>
            </a:fld>
            <a:endParaRPr lang="en-NZ"/>
          </a:p>
        </p:txBody>
      </p:sp>
    </p:spTree>
    <p:extLst>
      <p:ext uri="{BB962C8B-B14F-4D97-AF65-F5344CB8AC3E}">
        <p14:creationId xmlns:p14="http://schemas.microsoft.com/office/powerpoint/2010/main" val="1915504842"/>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54A18CF-BC3C-4EB3-B9C3-65456D8132EE}" type="datetimeFigureOut">
              <a:rPr lang="en-NZ" smtClean="0"/>
              <a:t>18/07/2018</a:t>
            </a:fld>
            <a:endParaRPr lang="en-NZ"/>
          </a:p>
        </p:txBody>
      </p:sp>
      <p:sp>
        <p:nvSpPr>
          <p:cNvPr id="4" name="Footer Placeholder 3"/>
          <p:cNvSpPr>
            <a:spLocks noGrp="1"/>
          </p:cNvSpPr>
          <p:nvPr>
            <p:ph type="ftr" sz="quarter" idx="11"/>
          </p:nvPr>
        </p:nvSpPr>
        <p:spPr/>
        <p:txBody>
          <a:bodyPr/>
          <a:lstStyle/>
          <a:p>
            <a:endParaRPr lang="en-NZ"/>
          </a:p>
        </p:txBody>
      </p:sp>
      <p:sp>
        <p:nvSpPr>
          <p:cNvPr id="5" name="Slide Number Placeholder 4"/>
          <p:cNvSpPr>
            <a:spLocks noGrp="1"/>
          </p:cNvSpPr>
          <p:nvPr>
            <p:ph type="sldNum" sz="quarter" idx="12"/>
          </p:nvPr>
        </p:nvSpPr>
        <p:spPr/>
        <p:txBody>
          <a:bodyPr/>
          <a:lstStyle/>
          <a:p>
            <a:fld id="{14615E92-B5A4-4CED-B402-51F6A6DEC43F}" type="slidenum">
              <a:rPr lang="en-NZ" smtClean="0"/>
              <a:t>‹#›</a:t>
            </a:fld>
            <a:endParaRPr lang="en-NZ"/>
          </a:p>
        </p:txBody>
      </p:sp>
    </p:spTree>
    <p:extLst>
      <p:ext uri="{BB962C8B-B14F-4D97-AF65-F5344CB8AC3E}">
        <p14:creationId xmlns:p14="http://schemas.microsoft.com/office/powerpoint/2010/main" val="9768958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4A18CF-BC3C-4EB3-B9C3-65456D8132EE}" type="datetimeFigureOut">
              <a:rPr lang="en-NZ" smtClean="0"/>
              <a:t>18/07/2018</a:t>
            </a:fld>
            <a:endParaRPr lang="en-NZ"/>
          </a:p>
        </p:txBody>
      </p:sp>
      <p:sp>
        <p:nvSpPr>
          <p:cNvPr id="3" name="Footer Placeholder 2"/>
          <p:cNvSpPr>
            <a:spLocks noGrp="1"/>
          </p:cNvSpPr>
          <p:nvPr>
            <p:ph type="ftr" sz="quarter" idx="11"/>
          </p:nvPr>
        </p:nvSpPr>
        <p:spPr/>
        <p:txBody>
          <a:bodyPr/>
          <a:lstStyle/>
          <a:p>
            <a:endParaRPr lang="en-NZ"/>
          </a:p>
        </p:txBody>
      </p:sp>
      <p:sp>
        <p:nvSpPr>
          <p:cNvPr id="4" name="Slide Number Placeholder 3"/>
          <p:cNvSpPr>
            <a:spLocks noGrp="1"/>
          </p:cNvSpPr>
          <p:nvPr>
            <p:ph type="sldNum" sz="quarter" idx="12"/>
          </p:nvPr>
        </p:nvSpPr>
        <p:spPr/>
        <p:txBody>
          <a:bodyPr/>
          <a:lstStyle/>
          <a:p>
            <a:fld id="{14615E92-B5A4-4CED-B402-51F6A6DEC43F}" type="slidenum">
              <a:rPr lang="en-NZ" smtClean="0"/>
              <a:t>‹#›</a:t>
            </a:fld>
            <a:endParaRPr lang="en-NZ"/>
          </a:p>
        </p:txBody>
      </p:sp>
    </p:spTree>
    <p:extLst>
      <p:ext uri="{BB962C8B-B14F-4D97-AF65-F5344CB8AC3E}">
        <p14:creationId xmlns:p14="http://schemas.microsoft.com/office/powerpoint/2010/main" val="3122870268"/>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54A18CF-BC3C-4EB3-B9C3-65456D8132EE}" type="datetimeFigureOut">
              <a:rPr lang="en-NZ" smtClean="0"/>
              <a:t>18/07/2018</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14615E92-B5A4-4CED-B402-51F6A6DEC43F}" type="slidenum">
              <a:rPr lang="en-NZ" smtClean="0"/>
              <a:t>‹#›</a:t>
            </a:fld>
            <a:endParaRPr lang="en-NZ"/>
          </a:p>
        </p:txBody>
      </p:sp>
    </p:spTree>
    <p:extLst>
      <p:ext uri="{BB962C8B-B14F-4D97-AF65-F5344CB8AC3E}">
        <p14:creationId xmlns:p14="http://schemas.microsoft.com/office/powerpoint/2010/main" val="3797255196"/>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54A18CF-BC3C-4EB3-B9C3-65456D8132EE}" type="datetimeFigureOut">
              <a:rPr lang="en-NZ" smtClean="0"/>
              <a:t>18/07/2018</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14615E92-B5A4-4CED-B402-51F6A6DEC43F}" type="slidenum">
              <a:rPr lang="en-NZ" smtClean="0"/>
              <a:t>‹#›</a:t>
            </a:fld>
            <a:endParaRPr lang="en-NZ"/>
          </a:p>
        </p:txBody>
      </p:sp>
    </p:spTree>
    <p:extLst>
      <p:ext uri="{BB962C8B-B14F-4D97-AF65-F5344CB8AC3E}">
        <p14:creationId xmlns:p14="http://schemas.microsoft.com/office/powerpoint/2010/main" val="21881465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B54A18CF-BC3C-4EB3-B9C3-65456D8132EE}" type="datetimeFigureOut">
              <a:rPr lang="en-NZ" smtClean="0"/>
              <a:t>18/07/2018</a:t>
            </a:fld>
            <a:endParaRPr lang="en-NZ"/>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NZ"/>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14615E92-B5A4-4CED-B402-51F6A6DEC43F}" type="slidenum">
              <a:rPr lang="en-NZ" smtClean="0"/>
              <a:t>‹#›</a:t>
            </a:fld>
            <a:endParaRPr lang="en-NZ"/>
          </a:p>
        </p:txBody>
      </p:sp>
    </p:spTree>
    <p:extLst>
      <p:ext uri="{BB962C8B-B14F-4D97-AF65-F5344CB8AC3E}">
        <p14:creationId xmlns:p14="http://schemas.microsoft.com/office/powerpoint/2010/main" val="4193571384"/>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landcareresearch.co.nz/"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hyperlink" Target="http://www.landcareresearch.co.nz/"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7.xml"/><Relationship Id="rId5" Type="http://schemas.openxmlformats.org/officeDocument/2006/relationships/image" Target="../media/image1.png"/><Relationship Id="rId4" Type="http://schemas.openxmlformats.org/officeDocument/2006/relationships/hyperlink" Target="http://www.landcareresearch.co.nz/"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7.xml"/><Relationship Id="rId5" Type="http://schemas.openxmlformats.org/officeDocument/2006/relationships/image" Target="../media/image1.png"/><Relationship Id="rId4" Type="http://schemas.openxmlformats.org/officeDocument/2006/relationships/hyperlink" Target="http://www.landcareresearch.co.nz/"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7.xml"/><Relationship Id="rId5" Type="http://schemas.openxmlformats.org/officeDocument/2006/relationships/image" Target="../media/image1.png"/><Relationship Id="rId4" Type="http://schemas.openxmlformats.org/officeDocument/2006/relationships/hyperlink" Target="http://www.landcareresearch.co.nz/"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7.xml"/><Relationship Id="rId5" Type="http://schemas.openxmlformats.org/officeDocument/2006/relationships/image" Target="../media/image1.png"/><Relationship Id="rId4" Type="http://schemas.openxmlformats.org/officeDocument/2006/relationships/hyperlink" Target="http://www.landcareresearch.co.nz/"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hyperlink" Target="http://www.landcareresearch.co.nz/"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landcareresearch.co.nz/"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www.landcareresearch.co.nz/" TargetMode="External"/><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www.landcareresearch.co.nz/"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3.xml.rels><?xml version="1.0" encoding="UTF-8" standalone="yes"?>
<Relationships xmlns="http://schemas.openxmlformats.org/package/2006/relationships"><Relationship Id="rId3" Type="http://schemas.openxmlformats.org/officeDocument/2006/relationships/hyperlink" Target="http://www.landcareresearch.co.nz/" TargetMode="External"/><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hyperlink" Target="http://www.landcareresearch.co.nz/" TargetMode="External"/><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3" Type="http://schemas.openxmlformats.org/officeDocument/2006/relationships/hyperlink" Target="http://www.landcareresearch.co.nz/"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landcareresearch.co.nz/"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landcareresearch.co.nz/"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www.landcareresearch.co.nz/"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NZ" dirty="0"/>
              <a:t>Calibrating 14C dates and age-depth modelling</a:t>
            </a:r>
          </a:p>
        </p:txBody>
      </p:sp>
      <p:sp>
        <p:nvSpPr>
          <p:cNvPr id="3" name="Subtitle 2"/>
          <p:cNvSpPr>
            <a:spLocks noGrp="1"/>
          </p:cNvSpPr>
          <p:nvPr>
            <p:ph type="subTitle" idx="1"/>
          </p:nvPr>
        </p:nvSpPr>
        <p:spPr/>
        <p:txBody>
          <a:bodyPr/>
          <a:lstStyle/>
          <a:p>
            <a:endParaRPr lang="en-NZ" dirty="0"/>
          </a:p>
        </p:txBody>
      </p:sp>
      <p:sp>
        <p:nvSpPr>
          <p:cNvPr id="4" name="Slide Number Placeholder 3"/>
          <p:cNvSpPr>
            <a:spLocks noGrp="1"/>
          </p:cNvSpPr>
          <p:nvPr>
            <p:ph type="sldNum" sz="quarter" idx="12"/>
          </p:nvPr>
        </p:nvSpPr>
        <p:spPr/>
        <p:txBody>
          <a:bodyPr>
            <a:normAutofit lnSpcReduction="10000"/>
          </a:bodyPr>
          <a:lstStyle/>
          <a:p>
            <a:fld id="{14615E92-B5A4-4CED-B402-51F6A6DEC43F}" type="slidenum">
              <a:rPr lang="en-NZ" smtClean="0"/>
              <a:t>1</a:t>
            </a:fld>
            <a:endParaRPr lang="en-NZ"/>
          </a:p>
        </p:txBody>
      </p:sp>
      <p:pic>
        <p:nvPicPr>
          <p:cNvPr id="6" name="Picture 5" descr="Manaaki Whenua - Landcare Research">
            <a:hlinkClick r:id="rId2"/>
          </p:cNvPr>
          <p:cNvPicPr/>
          <p:nvPr/>
        </p:nvPicPr>
        <p:blipFill>
          <a:blip r:embed="rId3">
            <a:extLst>
              <a:ext uri="{28A0092B-C50C-407E-A947-70E740481C1C}">
                <a14:useLocalDpi xmlns:a14="http://schemas.microsoft.com/office/drawing/2010/main" val="0"/>
              </a:ext>
            </a:extLst>
          </a:blip>
          <a:srcRect/>
          <a:stretch>
            <a:fillRect/>
          </a:stretch>
        </p:blipFill>
        <p:spPr bwMode="auto">
          <a:xfrm>
            <a:off x="8834285" y="86647"/>
            <a:ext cx="3241418" cy="1174340"/>
          </a:xfrm>
          <a:prstGeom prst="rect">
            <a:avLst/>
          </a:prstGeom>
          <a:noFill/>
          <a:ln>
            <a:noFill/>
          </a:ln>
        </p:spPr>
      </p:pic>
    </p:spTree>
    <p:extLst>
      <p:ext uri="{BB962C8B-B14F-4D97-AF65-F5344CB8AC3E}">
        <p14:creationId xmlns:p14="http://schemas.microsoft.com/office/powerpoint/2010/main" val="36555498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err="1"/>
              <a:t>Bchron</a:t>
            </a:r>
            <a:r>
              <a:rPr lang="en-NZ" dirty="0"/>
              <a:t> Input file set up! Important</a:t>
            </a:r>
          </a:p>
        </p:txBody>
      </p:sp>
      <p:sp>
        <p:nvSpPr>
          <p:cNvPr id="3" name="Content Placeholder 2"/>
          <p:cNvSpPr>
            <a:spLocks noGrp="1"/>
          </p:cNvSpPr>
          <p:nvPr>
            <p:ph idx="1"/>
          </p:nvPr>
        </p:nvSpPr>
        <p:spPr/>
        <p:txBody>
          <a:bodyPr/>
          <a:lstStyle/>
          <a:p>
            <a:r>
              <a:rPr lang="en-NZ" dirty="0" err="1"/>
              <a:t>BchronCalibrate</a:t>
            </a:r>
            <a:r>
              <a:rPr lang="en-NZ" dirty="0"/>
              <a:t>(ages, </a:t>
            </a:r>
            <a:r>
              <a:rPr lang="en-NZ" dirty="0" err="1"/>
              <a:t>ageSds</a:t>
            </a:r>
            <a:r>
              <a:rPr lang="en-NZ" dirty="0"/>
              <a:t>, </a:t>
            </a:r>
            <a:r>
              <a:rPr lang="en-NZ" dirty="0" err="1"/>
              <a:t>calCurves</a:t>
            </a:r>
            <a:r>
              <a:rPr lang="en-NZ" dirty="0"/>
              <a:t>, ids = NULL, positions = NULL, </a:t>
            </a:r>
            <a:r>
              <a:rPr lang="en-NZ" dirty="0" err="1"/>
              <a:t>pathToCalCurves</a:t>
            </a:r>
            <a:r>
              <a:rPr lang="en-NZ" dirty="0"/>
              <a:t> = </a:t>
            </a:r>
            <a:r>
              <a:rPr lang="en-NZ" dirty="0" err="1"/>
              <a:t>system.file</a:t>
            </a:r>
            <a:r>
              <a:rPr lang="en-NZ" dirty="0"/>
              <a:t>(“data”, package = “</a:t>
            </a:r>
            <a:r>
              <a:rPr lang="en-NZ" dirty="0" err="1"/>
              <a:t>Bchron</a:t>
            </a:r>
            <a:r>
              <a:rPr lang="en-NZ" dirty="0"/>
              <a:t>”), eps = 1e-05, </a:t>
            </a:r>
            <a:r>
              <a:rPr lang="en-NZ" dirty="0" err="1"/>
              <a:t>dfs</a:t>
            </a:r>
            <a:r>
              <a:rPr lang="en-NZ" dirty="0"/>
              <a:t> = rep(100, length(ages)))</a:t>
            </a:r>
          </a:p>
          <a:p>
            <a:endParaRPr lang="en-NZ" dirty="0"/>
          </a:p>
        </p:txBody>
      </p:sp>
      <p:pic>
        <p:nvPicPr>
          <p:cNvPr id="4" name="Picture 3"/>
          <p:cNvPicPr>
            <a:picLocks noChangeAspect="1"/>
          </p:cNvPicPr>
          <p:nvPr/>
        </p:nvPicPr>
        <p:blipFill rotWithShape="1">
          <a:blip r:embed="rId3"/>
          <a:srcRect t="-860" r="47898" b="43225"/>
          <a:stretch/>
        </p:blipFill>
        <p:spPr>
          <a:xfrm>
            <a:off x="4152898" y="2544097"/>
            <a:ext cx="5359811" cy="3952568"/>
          </a:xfrm>
          <a:prstGeom prst="rect">
            <a:avLst/>
          </a:prstGeom>
        </p:spPr>
      </p:pic>
      <p:sp>
        <p:nvSpPr>
          <p:cNvPr id="9" name="Oval 8"/>
          <p:cNvSpPr/>
          <p:nvPr/>
        </p:nvSpPr>
        <p:spPr>
          <a:xfrm>
            <a:off x="5942639" y="4232785"/>
            <a:ext cx="1245012" cy="55306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dirty="0"/>
          </a:p>
        </p:txBody>
      </p:sp>
      <p:sp>
        <p:nvSpPr>
          <p:cNvPr id="10" name="TextBox 9"/>
          <p:cNvSpPr txBox="1"/>
          <p:nvPr/>
        </p:nvSpPr>
        <p:spPr>
          <a:xfrm>
            <a:off x="1827840" y="4232785"/>
            <a:ext cx="851991" cy="646331"/>
          </a:xfrm>
          <a:prstGeom prst="rect">
            <a:avLst/>
          </a:prstGeom>
          <a:noFill/>
        </p:spPr>
        <p:txBody>
          <a:bodyPr wrap="square" rtlCol="0">
            <a:spAutoFit/>
          </a:bodyPr>
          <a:lstStyle/>
          <a:p>
            <a:r>
              <a:rPr lang="en-NZ" dirty="0"/>
              <a:t>Error bars</a:t>
            </a:r>
          </a:p>
        </p:txBody>
      </p:sp>
    </p:spTree>
    <p:extLst>
      <p:ext uri="{BB962C8B-B14F-4D97-AF65-F5344CB8AC3E}">
        <p14:creationId xmlns:p14="http://schemas.microsoft.com/office/powerpoint/2010/main" val="4474691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err="1"/>
              <a:t>Bchron</a:t>
            </a:r>
            <a:r>
              <a:rPr lang="en-NZ" dirty="0"/>
              <a:t> Input file set up! Important</a:t>
            </a:r>
          </a:p>
        </p:txBody>
      </p:sp>
      <p:sp>
        <p:nvSpPr>
          <p:cNvPr id="3" name="Content Placeholder 2"/>
          <p:cNvSpPr>
            <a:spLocks noGrp="1"/>
          </p:cNvSpPr>
          <p:nvPr>
            <p:ph idx="1"/>
          </p:nvPr>
        </p:nvSpPr>
        <p:spPr/>
        <p:txBody>
          <a:bodyPr/>
          <a:lstStyle/>
          <a:p>
            <a:r>
              <a:rPr lang="en-NZ" dirty="0" err="1"/>
              <a:t>BchronCalibrate</a:t>
            </a:r>
            <a:r>
              <a:rPr lang="en-NZ" dirty="0"/>
              <a:t>(ages, </a:t>
            </a:r>
            <a:r>
              <a:rPr lang="en-NZ" dirty="0" err="1"/>
              <a:t>ageSds</a:t>
            </a:r>
            <a:r>
              <a:rPr lang="en-NZ" dirty="0"/>
              <a:t>, </a:t>
            </a:r>
            <a:r>
              <a:rPr lang="en-NZ" dirty="0" err="1"/>
              <a:t>calCurves</a:t>
            </a:r>
            <a:r>
              <a:rPr lang="en-NZ" dirty="0"/>
              <a:t>, ids = NULL, positions = NULL, </a:t>
            </a:r>
            <a:r>
              <a:rPr lang="en-NZ" dirty="0" err="1"/>
              <a:t>pathToCalCurves</a:t>
            </a:r>
            <a:r>
              <a:rPr lang="en-NZ" dirty="0"/>
              <a:t> = </a:t>
            </a:r>
            <a:r>
              <a:rPr lang="en-NZ" dirty="0" err="1"/>
              <a:t>system.file</a:t>
            </a:r>
            <a:r>
              <a:rPr lang="en-NZ" dirty="0"/>
              <a:t>(“data”, package = “</a:t>
            </a:r>
            <a:r>
              <a:rPr lang="en-NZ" dirty="0" err="1"/>
              <a:t>Bchron</a:t>
            </a:r>
            <a:r>
              <a:rPr lang="en-NZ" dirty="0"/>
              <a:t>”), eps = 1e-05, </a:t>
            </a:r>
            <a:r>
              <a:rPr lang="en-NZ" dirty="0" err="1"/>
              <a:t>dfs</a:t>
            </a:r>
            <a:r>
              <a:rPr lang="en-NZ" dirty="0"/>
              <a:t> = rep(100, length(ages)))</a:t>
            </a:r>
          </a:p>
          <a:p>
            <a:endParaRPr lang="en-NZ" dirty="0"/>
          </a:p>
        </p:txBody>
      </p:sp>
      <p:pic>
        <p:nvPicPr>
          <p:cNvPr id="4" name="Picture 3"/>
          <p:cNvPicPr>
            <a:picLocks noChangeAspect="1"/>
          </p:cNvPicPr>
          <p:nvPr/>
        </p:nvPicPr>
        <p:blipFill rotWithShape="1">
          <a:blip r:embed="rId3"/>
          <a:srcRect t="-860" r="47898" b="43225"/>
          <a:stretch/>
        </p:blipFill>
        <p:spPr>
          <a:xfrm>
            <a:off x="4152898" y="2544097"/>
            <a:ext cx="5359811" cy="3952568"/>
          </a:xfrm>
          <a:prstGeom prst="rect">
            <a:avLst/>
          </a:prstGeom>
        </p:spPr>
      </p:pic>
      <p:sp>
        <p:nvSpPr>
          <p:cNvPr id="9" name="Oval 8"/>
          <p:cNvSpPr/>
          <p:nvPr/>
        </p:nvSpPr>
        <p:spPr>
          <a:xfrm>
            <a:off x="6640223" y="4243848"/>
            <a:ext cx="1245012" cy="55306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dirty="0"/>
          </a:p>
        </p:txBody>
      </p:sp>
      <p:sp>
        <p:nvSpPr>
          <p:cNvPr id="10" name="TextBox 9"/>
          <p:cNvSpPr txBox="1"/>
          <p:nvPr/>
        </p:nvSpPr>
        <p:spPr>
          <a:xfrm>
            <a:off x="1261872" y="4232785"/>
            <a:ext cx="1417959" cy="369332"/>
          </a:xfrm>
          <a:prstGeom prst="rect">
            <a:avLst/>
          </a:prstGeom>
          <a:noFill/>
        </p:spPr>
        <p:txBody>
          <a:bodyPr wrap="square" rtlCol="0">
            <a:spAutoFit/>
          </a:bodyPr>
          <a:lstStyle/>
          <a:p>
            <a:r>
              <a:rPr lang="en-NZ" dirty="0"/>
              <a:t>Depth </a:t>
            </a:r>
          </a:p>
        </p:txBody>
      </p:sp>
    </p:spTree>
    <p:extLst>
      <p:ext uri="{BB962C8B-B14F-4D97-AF65-F5344CB8AC3E}">
        <p14:creationId xmlns:p14="http://schemas.microsoft.com/office/powerpoint/2010/main" val="20319228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err="1"/>
              <a:t>Bchron</a:t>
            </a:r>
            <a:r>
              <a:rPr lang="en-NZ" dirty="0"/>
              <a:t> Input file set up! Important</a:t>
            </a:r>
          </a:p>
        </p:txBody>
      </p:sp>
      <p:sp>
        <p:nvSpPr>
          <p:cNvPr id="3" name="Content Placeholder 2"/>
          <p:cNvSpPr>
            <a:spLocks noGrp="1"/>
          </p:cNvSpPr>
          <p:nvPr>
            <p:ph idx="1"/>
          </p:nvPr>
        </p:nvSpPr>
        <p:spPr/>
        <p:txBody>
          <a:bodyPr/>
          <a:lstStyle/>
          <a:p>
            <a:r>
              <a:rPr lang="en-NZ" dirty="0" err="1"/>
              <a:t>BchronCalibrate</a:t>
            </a:r>
            <a:r>
              <a:rPr lang="en-NZ" dirty="0"/>
              <a:t>(ages, </a:t>
            </a:r>
            <a:r>
              <a:rPr lang="en-NZ" dirty="0" err="1"/>
              <a:t>ageSds</a:t>
            </a:r>
            <a:r>
              <a:rPr lang="en-NZ" dirty="0"/>
              <a:t>, </a:t>
            </a:r>
            <a:r>
              <a:rPr lang="en-NZ" dirty="0" err="1"/>
              <a:t>calCurves</a:t>
            </a:r>
            <a:r>
              <a:rPr lang="en-NZ" dirty="0"/>
              <a:t>, ids = NULL, positions = NULL, </a:t>
            </a:r>
            <a:r>
              <a:rPr lang="en-NZ" dirty="0" err="1"/>
              <a:t>pathToCalCurves</a:t>
            </a:r>
            <a:r>
              <a:rPr lang="en-NZ" dirty="0"/>
              <a:t> = </a:t>
            </a:r>
            <a:r>
              <a:rPr lang="en-NZ" dirty="0" err="1"/>
              <a:t>system.file</a:t>
            </a:r>
            <a:r>
              <a:rPr lang="en-NZ" dirty="0"/>
              <a:t>(“data”, package = “</a:t>
            </a:r>
            <a:r>
              <a:rPr lang="en-NZ" dirty="0" err="1"/>
              <a:t>Bchron</a:t>
            </a:r>
            <a:r>
              <a:rPr lang="en-NZ" dirty="0"/>
              <a:t>”), eps = 1e-05, </a:t>
            </a:r>
            <a:r>
              <a:rPr lang="en-NZ" dirty="0" err="1"/>
              <a:t>dfs</a:t>
            </a:r>
            <a:r>
              <a:rPr lang="en-NZ" dirty="0"/>
              <a:t> = rep(100, length(ages)))</a:t>
            </a:r>
          </a:p>
          <a:p>
            <a:endParaRPr lang="en-NZ" dirty="0"/>
          </a:p>
        </p:txBody>
      </p:sp>
      <p:pic>
        <p:nvPicPr>
          <p:cNvPr id="4" name="Picture 3"/>
          <p:cNvPicPr>
            <a:picLocks noChangeAspect="1"/>
          </p:cNvPicPr>
          <p:nvPr/>
        </p:nvPicPr>
        <p:blipFill rotWithShape="1">
          <a:blip r:embed="rId3"/>
          <a:srcRect t="-860" r="47898" b="43225"/>
          <a:stretch/>
        </p:blipFill>
        <p:spPr>
          <a:xfrm>
            <a:off x="4152898" y="2544097"/>
            <a:ext cx="5359811" cy="3952568"/>
          </a:xfrm>
          <a:prstGeom prst="rect">
            <a:avLst/>
          </a:prstGeom>
        </p:spPr>
      </p:pic>
      <p:sp>
        <p:nvSpPr>
          <p:cNvPr id="9" name="Oval 8"/>
          <p:cNvSpPr/>
          <p:nvPr/>
        </p:nvSpPr>
        <p:spPr>
          <a:xfrm>
            <a:off x="7545196" y="4243848"/>
            <a:ext cx="1245012" cy="55306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dirty="0"/>
          </a:p>
        </p:txBody>
      </p:sp>
      <p:sp>
        <p:nvSpPr>
          <p:cNvPr id="10" name="TextBox 9"/>
          <p:cNvSpPr txBox="1"/>
          <p:nvPr/>
        </p:nvSpPr>
        <p:spPr>
          <a:xfrm>
            <a:off x="1261872" y="4232785"/>
            <a:ext cx="1417959" cy="1200329"/>
          </a:xfrm>
          <a:prstGeom prst="rect">
            <a:avLst/>
          </a:prstGeom>
          <a:noFill/>
        </p:spPr>
        <p:txBody>
          <a:bodyPr wrap="square" rtlCol="0">
            <a:spAutoFit/>
          </a:bodyPr>
          <a:lstStyle/>
          <a:p>
            <a:r>
              <a:rPr lang="en-NZ" dirty="0"/>
              <a:t>Thickness value of the slice. Default is zero </a:t>
            </a:r>
          </a:p>
        </p:txBody>
      </p:sp>
    </p:spTree>
    <p:extLst>
      <p:ext uri="{BB962C8B-B14F-4D97-AF65-F5344CB8AC3E}">
        <p14:creationId xmlns:p14="http://schemas.microsoft.com/office/powerpoint/2010/main" val="41825093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err="1"/>
              <a:t>Bchron</a:t>
            </a:r>
            <a:r>
              <a:rPr lang="en-NZ" dirty="0"/>
              <a:t> Input file set up! Important</a:t>
            </a:r>
          </a:p>
        </p:txBody>
      </p:sp>
      <p:sp>
        <p:nvSpPr>
          <p:cNvPr id="3" name="Content Placeholder 2"/>
          <p:cNvSpPr>
            <a:spLocks noGrp="1"/>
          </p:cNvSpPr>
          <p:nvPr>
            <p:ph idx="1"/>
          </p:nvPr>
        </p:nvSpPr>
        <p:spPr/>
        <p:txBody>
          <a:bodyPr/>
          <a:lstStyle/>
          <a:p>
            <a:r>
              <a:rPr lang="en-NZ" dirty="0" err="1"/>
              <a:t>BchronCalibrate</a:t>
            </a:r>
            <a:r>
              <a:rPr lang="en-NZ" dirty="0"/>
              <a:t>(ages, </a:t>
            </a:r>
            <a:r>
              <a:rPr lang="en-NZ" dirty="0" err="1"/>
              <a:t>ageSds</a:t>
            </a:r>
            <a:r>
              <a:rPr lang="en-NZ" dirty="0"/>
              <a:t>, </a:t>
            </a:r>
            <a:r>
              <a:rPr lang="en-NZ" dirty="0" err="1"/>
              <a:t>calCurves</a:t>
            </a:r>
            <a:r>
              <a:rPr lang="en-NZ" dirty="0"/>
              <a:t>, ids = NULL, positions = NULL, </a:t>
            </a:r>
            <a:r>
              <a:rPr lang="en-NZ" dirty="0" err="1"/>
              <a:t>pathToCalCurves</a:t>
            </a:r>
            <a:r>
              <a:rPr lang="en-NZ" dirty="0"/>
              <a:t> = </a:t>
            </a:r>
            <a:r>
              <a:rPr lang="en-NZ" dirty="0" err="1"/>
              <a:t>system.file</a:t>
            </a:r>
            <a:r>
              <a:rPr lang="en-NZ" dirty="0"/>
              <a:t>(“data”, package = “</a:t>
            </a:r>
            <a:r>
              <a:rPr lang="en-NZ" dirty="0" err="1"/>
              <a:t>Bchron</a:t>
            </a:r>
            <a:r>
              <a:rPr lang="en-NZ" dirty="0"/>
              <a:t>”), eps = 1e-05, </a:t>
            </a:r>
            <a:r>
              <a:rPr lang="en-NZ" dirty="0" err="1"/>
              <a:t>dfs</a:t>
            </a:r>
            <a:r>
              <a:rPr lang="en-NZ" dirty="0"/>
              <a:t> = rep(100, length(ages)))</a:t>
            </a:r>
          </a:p>
          <a:p>
            <a:endParaRPr lang="en-NZ" dirty="0"/>
          </a:p>
        </p:txBody>
      </p:sp>
      <p:pic>
        <p:nvPicPr>
          <p:cNvPr id="4" name="Picture 3"/>
          <p:cNvPicPr>
            <a:picLocks noChangeAspect="1"/>
          </p:cNvPicPr>
          <p:nvPr/>
        </p:nvPicPr>
        <p:blipFill rotWithShape="1">
          <a:blip r:embed="rId3"/>
          <a:srcRect t="-860" r="47898" b="43225"/>
          <a:stretch/>
        </p:blipFill>
        <p:spPr>
          <a:xfrm>
            <a:off x="4152898" y="2544097"/>
            <a:ext cx="5359811" cy="3952568"/>
          </a:xfrm>
          <a:prstGeom prst="rect">
            <a:avLst/>
          </a:prstGeom>
        </p:spPr>
      </p:pic>
      <p:sp>
        <p:nvSpPr>
          <p:cNvPr id="9" name="Oval 8"/>
          <p:cNvSpPr/>
          <p:nvPr/>
        </p:nvSpPr>
        <p:spPr>
          <a:xfrm>
            <a:off x="8439959" y="4243848"/>
            <a:ext cx="1245012" cy="55306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dirty="0"/>
          </a:p>
        </p:txBody>
      </p:sp>
      <p:sp>
        <p:nvSpPr>
          <p:cNvPr id="10" name="TextBox 9"/>
          <p:cNvSpPr txBox="1"/>
          <p:nvPr/>
        </p:nvSpPr>
        <p:spPr>
          <a:xfrm>
            <a:off x="1261872" y="4232785"/>
            <a:ext cx="1417959" cy="923330"/>
          </a:xfrm>
          <a:prstGeom prst="rect">
            <a:avLst/>
          </a:prstGeom>
          <a:noFill/>
        </p:spPr>
        <p:txBody>
          <a:bodyPr wrap="square" rtlCol="0">
            <a:spAutoFit/>
          </a:bodyPr>
          <a:lstStyle/>
          <a:p>
            <a:r>
              <a:rPr lang="en-NZ" dirty="0"/>
              <a:t>Surface should be normal  </a:t>
            </a:r>
          </a:p>
        </p:txBody>
      </p:sp>
    </p:spTree>
    <p:extLst>
      <p:ext uri="{BB962C8B-B14F-4D97-AF65-F5344CB8AC3E}">
        <p14:creationId xmlns:p14="http://schemas.microsoft.com/office/powerpoint/2010/main" val="37810775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err="1"/>
              <a:t>Bchronology</a:t>
            </a:r>
            <a:r>
              <a:rPr lang="en-NZ" dirty="0"/>
              <a:t> </a:t>
            </a:r>
            <a:br>
              <a:rPr lang="en-NZ" dirty="0"/>
            </a:br>
            <a:endParaRPr lang="en-NZ" dirty="0"/>
          </a:p>
        </p:txBody>
      </p:sp>
      <p:sp>
        <p:nvSpPr>
          <p:cNvPr id="6" name="Content Placeholder 5"/>
          <p:cNvSpPr>
            <a:spLocks noGrp="1"/>
          </p:cNvSpPr>
          <p:nvPr>
            <p:ph idx="1"/>
          </p:nvPr>
        </p:nvSpPr>
        <p:spPr>
          <a:xfrm>
            <a:off x="1261872" y="1828800"/>
            <a:ext cx="6285557" cy="4351337"/>
          </a:xfrm>
        </p:spPr>
        <p:txBody>
          <a:bodyPr>
            <a:normAutofit lnSpcReduction="10000"/>
          </a:bodyPr>
          <a:lstStyle/>
          <a:p>
            <a:pPr marL="0" indent="0">
              <a:buNone/>
            </a:pPr>
            <a:r>
              <a:rPr lang="en-NZ" i="1" dirty="0" err="1">
                <a:solidFill>
                  <a:srgbClr val="FF0000"/>
                </a:solidFill>
              </a:rPr>
              <a:t>Filename</a:t>
            </a:r>
            <a:r>
              <a:rPr lang="en-NZ" dirty="0" err="1"/>
              <a:t>out</a:t>
            </a:r>
            <a:r>
              <a:rPr lang="en-NZ" dirty="0"/>
              <a:t> = </a:t>
            </a:r>
            <a:r>
              <a:rPr lang="en-NZ" dirty="0" err="1"/>
              <a:t>Bchronology</a:t>
            </a:r>
            <a:r>
              <a:rPr lang="en-NZ" dirty="0"/>
              <a:t>(ages = </a:t>
            </a:r>
            <a:r>
              <a:rPr lang="en-NZ" i="1" dirty="0" err="1">
                <a:solidFill>
                  <a:srgbClr val="FF0000"/>
                </a:solidFill>
              </a:rPr>
              <a:t>Filename</a:t>
            </a:r>
            <a:r>
              <a:rPr lang="en-NZ" dirty="0" err="1"/>
              <a:t>$ages</a:t>
            </a:r>
            <a:r>
              <a:rPr lang="en-NZ" dirty="0"/>
              <a:t>, </a:t>
            </a:r>
            <a:r>
              <a:rPr lang="en-NZ" dirty="0" err="1"/>
              <a:t>ageSds</a:t>
            </a:r>
            <a:r>
              <a:rPr lang="en-NZ" dirty="0"/>
              <a:t> = </a:t>
            </a:r>
            <a:r>
              <a:rPr lang="en-NZ" i="1" dirty="0" err="1">
                <a:solidFill>
                  <a:srgbClr val="FF0000"/>
                </a:solidFill>
              </a:rPr>
              <a:t>Filename</a:t>
            </a:r>
            <a:r>
              <a:rPr lang="en-NZ" dirty="0" err="1"/>
              <a:t>$ageSds</a:t>
            </a:r>
            <a:r>
              <a:rPr lang="en-NZ" dirty="0"/>
              <a:t>, </a:t>
            </a:r>
            <a:r>
              <a:rPr lang="en-NZ" dirty="0" err="1"/>
              <a:t>calCurves</a:t>
            </a:r>
            <a:r>
              <a:rPr lang="en-NZ" dirty="0"/>
              <a:t> = </a:t>
            </a:r>
            <a:r>
              <a:rPr lang="en-NZ" i="1" dirty="0" err="1">
                <a:solidFill>
                  <a:srgbClr val="FF0000"/>
                </a:solidFill>
              </a:rPr>
              <a:t>Filename</a:t>
            </a:r>
            <a:r>
              <a:rPr lang="en-NZ" dirty="0" err="1"/>
              <a:t>$calCurves,positions</a:t>
            </a:r>
            <a:r>
              <a:rPr lang="en-NZ" dirty="0"/>
              <a:t> = </a:t>
            </a:r>
            <a:r>
              <a:rPr lang="en-NZ" i="1" dirty="0" err="1">
                <a:solidFill>
                  <a:srgbClr val="FF0000"/>
                </a:solidFill>
              </a:rPr>
              <a:t>Filename</a:t>
            </a:r>
            <a:r>
              <a:rPr lang="en-NZ" dirty="0" err="1"/>
              <a:t>$position</a:t>
            </a:r>
            <a:r>
              <a:rPr lang="en-NZ" dirty="0"/>
              <a:t>, </a:t>
            </a:r>
            <a:r>
              <a:rPr lang="en-NZ" dirty="0" err="1"/>
              <a:t>positionThicknesses</a:t>
            </a:r>
            <a:r>
              <a:rPr lang="en-NZ" dirty="0"/>
              <a:t> = </a:t>
            </a:r>
            <a:r>
              <a:rPr lang="en-NZ" i="1" dirty="0" err="1">
                <a:solidFill>
                  <a:srgbClr val="FF0000"/>
                </a:solidFill>
              </a:rPr>
              <a:t>Filename</a:t>
            </a:r>
            <a:r>
              <a:rPr lang="en-NZ" dirty="0" err="1"/>
              <a:t>$thickness</a:t>
            </a:r>
            <a:r>
              <a:rPr lang="en-NZ" dirty="0"/>
              <a:t>, ids = </a:t>
            </a:r>
            <a:r>
              <a:rPr lang="en-NZ" i="1" dirty="0" err="1">
                <a:solidFill>
                  <a:srgbClr val="FF0000"/>
                </a:solidFill>
              </a:rPr>
              <a:t>Filename</a:t>
            </a:r>
            <a:r>
              <a:rPr lang="en-NZ" dirty="0" err="1"/>
              <a:t>$id,predictPositions</a:t>
            </a:r>
            <a:r>
              <a:rPr lang="en-NZ" dirty="0"/>
              <a:t> = </a:t>
            </a:r>
            <a:r>
              <a:rPr lang="en-NZ" dirty="0" err="1">
                <a:highlight>
                  <a:srgbClr val="FFFF00"/>
                </a:highlight>
              </a:rPr>
              <a:t>seq</a:t>
            </a:r>
            <a:r>
              <a:rPr lang="en-NZ" dirty="0">
                <a:highlight>
                  <a:srgbClr val="FFFF00"/>
                </a:highlight>
              </a:rPr>
              <a:t>(0,310,by=5))</a:t>
            </a:r>
          </a:p>
          <a:p>
            <a:pPr marL="0" indent="0">
              <a:buNone/>
            </a:pPr>
            <a:endParaRPr lang="en-NZ" dirty="0"/>
          </a:p>
          <a:p>
            <a:pPr marL="0" indent="0">
              <a:buNone/>
            </a:pPr>
            <a:r>
              <a:rPr lang="en-NZ" dirty="0"/>
              <a:t>plot(</a:t>
            </a:r>
            <a:r>
              <a:rPr lang="en-NZ" dirty="0" err="1"/>
              <a:t>Filenameout</a:t>
            </a:r>
            <a:r>
              <a:rPr lang="en-NZ" dirty="0"/>
              <a:t>)</a:t>
            </a:r>
          </a:p>
          <a:p>
            <a:pPr marL="0" indent="0">
              <a:buNone/>
            </a:pPr>
            <a:endParaRPr lang="en-NZ" dirty="0">
              <a:highlight>
                <a:srgbClr val="FFFF00"/>
              </a:highlight>
            </a:endParaRPr>
          </a:p>
          <a:p>
            <a:pPr marL="0" indent="0">
              <a:buNone/>
            </a:pPr>
            <a:r>
              <a:rPr lang="en-NZ" dirty="0"/>
              <a:t>summary(</a:t>
            </a:r>
            <a:r>
              <a:rPr lang="en-NZ" dirty="0" err="1"/>
              <a:t>Filenameout</a:t>
            </a:r>
            <a:r>
              <a:rPr lang="en-NZ" dirty="0"/>
              <a:t>)</a:t>
            </a:r>
          </a:p>
          <a:p>
            <a:pPr marL="0" indent="0">
              <a:buNone/>
            </a:pPr>
            <a:r>
              <a:rPr lang="en-NZ" dirty="0"/>
              <a:t>summary(</a:t>
            </a:r>
            <a:r>
              <a:rPr lang="en-NZ" dirty="0" err="1"/>
              <a:t>Filenameout</a:t>
            </a:r>
            <a:r>
              <a:rPr lang="en-NZ" dirty="0"/>
              <a:t>, type = “convergence”) #checks your model for convergence</a:t>
            </a:r>
          </a:p>
          <a:p>
            <a:pPr marL="0" indent="0">
              <a:buNone/>
            </a:pPr>
            <a:r>
              <a:rPr lang="en-NZ" dirty="0"/>
              <a:t>summary(</a:t>
            </a:r>
            <a:r>
              <a:rPr lang="en-NZ" dirty="0" err="1"/>
              <a:t>Filenameout</a:t>
            </a:r>
            <a:r>
              <a:rPr lang="en-NZ" dirty="0"/>
              <a:t>, type = “outliers”) # Look at your outlier probabilities</a:t>
            </a:r>
          </a:p>
          <a:p>
            <a:pPr marL="0" indent="0">
              <a:buNone/>
            </a:pPr>
            <a:endParaRPr lang="en-NZ" dirty="0"/>
          </a:p>
          <a:p>
            <a:pPr marL="0" indent="0">
              <a:buNone/>
            </a:pPr>
            <a:endParaRPr lang="en-NZ" dirty="0"/>
          </a:p>
          <a:p>
            <a:pPr marL="0" indent="0">
              <a:buNone/>
            </a:pPr>
            <a:endParaRPr lang="en-NZ" dirty="0"/>
          </a:p>
        </p:txBody>
      </p:sp>
      <p:pic>
        <p:nvPicPr>
          <p:cNvPr id="7" name="Picture 6"/>
          <p:cNvPicPr>
            <a:picLocks noChangeAspect="1"/>
          </p:cNvPicPr>
          <p:nvPr/>
        </p:nvPicPr>
        <p:blipFill rotWithShape="1">
          <a:blip r:embed="rId3"/>
          <a:srcRect t="64339" r="73351"/>
          <a:stretch/>
        </p:blipFill>
        <p:spPr>
          <a:xfrm>
            <a:off x="7489370" y="2132765"/>
            <a:ext cx="3710349" cy="3310092"/>
          </a:xfrm>
          <a:prstGeom prst="rect">
            <a:avLst/>
          </a:prstGeom>
        </p:spPr>
      </p:pic>
      <p:pic>
        <p:nvPicPr>
          <p:cNvPr id="10" name="Picture 9" descr="Manaaki Whenua - Landcare Research">
            <a:hlinkClick r:id="rId4"/>
          </p:cNvPr>
          <p:cNvPicPr/>
          <p:nvPr/>
        </p:nvPicPr>
        <p:blipFill>
          <a:blip r:embed="rId5">
            <a:extLst>
              <a:ext uri="{28A0092B-C50C-407E-A947-70E740481C1C}">
                <a14:useLocalDpi xmlns:a14="http://schemas.microsoft.com/office/drawing/2010/main" val="0"/>
              </a:ext>
            </a:extLst>
          </a:blip>
          <a:srcRect/>
          <a:stretch>
            <a:fillRect/>
          </a:stretch>
        </p:blipFill>
        <p:spPr bwMode="auto">
          <a:xfrm>
            <a:off x="8045246" y="5683660"/>
            <a:ext cx="3241418" cy="1174340"/>
          </a:xfrm>
          <a:prstGeom prst="rect">
            <a:avLst/>
          </a:prstGeom>
          <a:noFill/>
          <a:ln>
            <a:noFill/>
          </a:ln>
        </p:spPr>
      </p:pic>
    </p:spTree>
    <p:extLst>
      <p:ext uri="{BB962C8B-B14F-4D97-AF65-F5344CB8AC3E}">
        <p14:creationId xmlns:p14="http://schemas.microsoft.com/office/powerpoint/2010/main" val="22966785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ext Box 1"/>
          <p:cNvSpPr txBox="1">
            <a:spLocks noChangeArrowheads="1"/>
          </p:cNvSpPr>
          <p:nvPr/>
        </p:nvSpPr>
        <p:spPr bwMode="auto">
          <a:xfrm>
            <a:off x="1850435" y="162738"/>
            <a:ext cx="8491131" cy="8194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ejaVu Sans" charset="0"/>
              </a:defRPr>
            </a:lvl1pPr>
            <a:lvl2pPr>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ejaVu Sans" charset="0"/>
              </a:defRPr>
            </a:lvl2pPr>
            <a:lvl3pPr>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ejaVu Sans" charset="0"/>
              </a:defRPr>
            </a:lvl3pPr>
            <a:lvl4pPr>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ejaVu Sans" charset="0"/>
              </a:defRPr>
            </a:lvl4pPr>
            <a:lvl5pPr>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ejaVu Sans"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ejaVu Sans"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ejaVu Sans"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ejaVu Sans"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ejaVu Sans" charset="0"/>
              </a:defRPr>
            </a:lvl9pPr>
          </a:lstStyle>
          <a:p>
            <a:pPr algn="ctr" eaLnBrk="1">
              <a:lnSpc>
                <a:spcPct val="96000"/>
              </a:lnSpc>
              <a:buClrTx/>
              <a:buFontTx/>
              <a:buNone/>
            </a:pPr>
            <a:endParaRPr lang="en-GB" altLang="en-US" sz="3992" dirty="0">
              <a:solidFill>
                <a:srgbClr val="000080"/>
              </a:solidFill>
              <a:latin typeface="Times New Roman" panose="02020603050405020304" pitchFamily="18" charset="0"/>
              <a:cs typeface="Arial Unicode MS" charset="0"/>
            </a:endParaRPr>
          </a:p>
        </p:txBody>
      </p:sp>
      <p:sp>
        <p:nvSpPr>
          <p:cNvPr id="61443" name="Text Box 2"/>
          <p:cNvSpPr txBox="1">
            <a:spLocks noChangeArrowheads="1"/>
          </p:cNvSpPr>
          <p:nvPr/>
        </p:nvSpPr>
        <p:spPr bwMode="auto">
          <a:xfrm>
            <a:off x="6421475" y="1795869"/>
            <a:ext cx="4245566" cy="50621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marL="415925" indent="-311150">
              <a:lnSpc>
                <a:spcPct val="93000"/>
              </a:lnSpc>
              <a:buClr>
                <a:srgbClr val="000000"/>
              </a:buClr>
              <a:buSzPct val="100000"/>
              <a:buFont typeface="Times New Roman" panose="02020603050405020304" pitchFamily="18" charset="0"/>
              <a:tabLst>
                <a:tab pos="415925" algn="l"/>
                <a:tab pos="520700" algn="l"/>
                <a:tab pos="969963" algn="l"/>
                <a:tab pos="1419225" algn="l"/>
                <a:tab pos="1868488" algn="l"/>
                <a:tab pos="2317750" algn="l"/>
                <a:tab pos="2767013" algn="l"/>
                <a:tab pos="3216275" algn="l"/>
                <a:tab pos="3665538" algn="l"/>
                <a:tab pos="4114800" algn="l"/>
                <a:tab pos="4564063" algn="l"/>
                <a:tab pos="5013325" algn="l"/>
                <a:tab pos="5462588" algn="l"/>
                <a:tab pos="5911850" algn="l"/>
                <a:tab pos="6361113" algn="l"/>
                <a:tab pos="6810375" algn="l"/>
                <a:tab pos="7259638" algn="l"/>
                <a:tab pos="7708900" algn="l"/>
                <a:tab pos="8158163" algn="l"/>
                <a:tab pos="8607425" algn="l"/>
                <a:tab pos="9056688" algn="l"/>
              </a:tabLst>
              <a:defRPr>
                <a:solidFill>
                  <a:schemeClr val="bg1"/>
                </a:solidFill>
                <a:latin typeface="Arial" panose="020B0604020202020204" pitchFamily="34" charset="0"/>
                <a:cs typeface="DejaVu Sans" charset="0"/>
              </a:defRPr>
            </a:lvl1pPr>
            <a:lvl2pPr>
              <a:lnSpc>
                <a:spcPct val="93000"/>
              </a:lnSpc>
              <a:buClr>
                <a:srgbClr val="000000"/>
              </a:buClr>
              <a:buSzPct val="100000"/>
              <a:buFont typeface="Times New Roman" panose="02020603050405020304" pitchFamily="18" charset="0"/>
              <a:tabLst>
                <a:tab pos="415925" algn="l"/>
                <a:tab pos="520700" algn="l"/>
                <a:tab pos="969963" algn="l"/>
                <a:tab pos="1419225" algn="l"/>
                <a:tab pos="1868488" algn="l"/>
                <a:tab pos="2317750" algn="l"/>
                <a:tab pos="2767013" algn="l"/>
                <a:tab pos="3216275" algn="l"/>
                <a:tab pos="3665538" algn="l"/>
                <a:tab pos="4114800" algn="l"/>
                <a:tab pos="4564063" algn="l"/>
                <a:tab pos="5013325" algn="l"/>
                <a:tab pos="5462588" algn="l"/>
                <a:tab pos="5911850" algn="l"/>
                <a:tab pos="6361113" algn="l"/>
                <a:tab pos="6810375" algn="l"/>
                <a:tab pos="7259638" algn="l"/>
                <a:tab pos="7708900" algn="l"/>
                <a:tab pos="8158163" algn="l"/>
                <a:tab pos="8607425" algn="l"/>
                <a:tab pos="9056688" algn="l"/>
              </a:tabLst>
              <a:defRPr>
                <a:solidFill>
                  <a:schemeClr val="bg1"/>
                </a:solidFill>
                <a:latin typeface="Arial" panose="020B0604020202020204" pitchFamily="34" charset="0"/>
                <a:cs typeface="DejaVu Sans" charset="0"/>
              </a:defRPr>
            </a:lvl2pPr>
            <a:lvl3pPr>
              <a:lnSpc>
                <a:spcPct val="93000"/>
              </a:lnSpc>
              <a:buClr>
                <a:srgbClr val="000000"/>
              </a:buClr>
              <a:buSzPct val="100000"/>
              <a:buFont typeface="Times New Roman" panose="02020603050405020304" pitchFamily="18" charset="0"/>
              <a:tabLst>
                <a:tab pos="415925" algn="l"/>
                <a:tab pos="520700" algn="l"/>
                <a:tab pos="969963" algn="l"/>
                <a:tab pos="1419225" algn="l"/>
                <a:tab pos="1868488" algn="l"/>
                <a:tab pos="2317750" algn="l"/>
                <a:tab pos="2767013" algn="l"/>
                <a:tab pos="3216275" algn="l"/>
                <a:tab pos="3665538" algn="l"/>
                <a:tab pos="4114800" algn="l"/>
                <a:tab pos="4564063" algn="l"/>
                <a:tab pos="5013325" algn="l"/>
                <a:tab pos="5462588" algn="l"/>
                <a:tab pos="5911850" algn="l"/>
                <a:tab pos="6361113" algn="l"/>
                <a:tab pos="6810375" algn="l"/>
                <a:tab pos="7259638" algn="l"/>
                <a:tab pos="7708900" algn="l"/>
                <a:tab pos="8158163" algn="l"/>
                <a:tab pos="8607425" algn="l"/>
                <a:tab pos="9056688" algn="l"/>
              </a:tabLst>
              <a:defRPr>
                <a:solidFill>
                  <a:schemeClr val="bg1"/>
                </a:solidFill>
                <a:latin typeface="Arial" panose="020B0604020202020204" pitchFamily="34" charset="0"/>
                <a:cs typeface="DejaVu Sans" charset="0"/>
              </a:defRPr>
            </a:lvl3pPr>
            <a:lvl4pPr>
              <a:lnSpc>
                <a:spcPct val="93000"/>
              </a:lnSpc>
              <a:buClr>
                <a:srgbClr val="000000"/>
              </a:buClr>
              <a:buSzPct val="100000"/>
              <a:buFont typeface="Times New Roman" panose="02020603050405020304" pitchFamily="18" charset="0"/>
              <a:tabLst>
                <a:tab pos="415925" algn="l"/>
                <a:tab pos="520700" algn="l"/>
                <a:tab pos="969963" algn="l"/>
                <a:tab pos="1419225" algn="l"/>
                <a:tab pos="1868488" algn="l"/>
                <a:tab pos="2317750" algn="l"/>
                <a:tab pos="2767013" algn="l"/>
                <a:tab pos="3216275" algn="l"/>
                <a:tab pos="3665538" algn="l"/>
                <a:tab pos="4114800" algn="l"/>
                <a:tab pos="4564063" algn="l"/>
                <a:tab pos="5013325" algn="l"/>
                <a:tab pos="5462588" algn="l"/>
                <a:tab pos="5911850" algn="l"/>
                <a:tab pos="6361113" algn="l"/>
                <a:tab pos="6810375" algn="l"/>
                <a:tab pos="7259638" algn="l"/>
                <a:tab pos="7708900" algn="l"/>
                <a:tab pos="8158163" algn="l"/>
                <a:tab pos="8607425" algn="l"/>
                <a:tab pos="9056688" algn="l"/>
              </a:tabLst>
              <a:defRPr>
                <a:solidFill>
                  <a:schemeClr val="bg1"/>
                </a:solidFill>
                <a:latin typeface="Arial" panose="020B0604020202020204" pitchFamily="34" charset="0"/>
                <a:cs typeface="DejaVu Sans" charset="0"/>
              </a:defRPr>
            </a:lvl4pPr>
            <a:lvl5pPr>
              <a:lnSpc>
                <a:spcPct val="93000"/>
              </a:lnSpc>
              <a:buClr>
                <a:srgbClr val="000000"/>
              </a:buClr>
              <a:buSzPct val="100000"/>
              <a:buFont typeface="Times New Roman" panose="02020603050405020304" pitchFamily="18" charset="0"/>
              <a:tabLst>
                <a:tab pos="415925" algn="l"/>
                <a:tab pos="520700" algn="l"/>
                <a:tab pos="969963" algn="l"/>
                <a:tab pos="1419225" algn="l"/>
                <a:tab pos="1868488" algn="l"/>
                <a:tab pos="2317750" algn="l"/>
                <a:tab pos="2767013" algn="l"/>
                <a:tab pos="3216275" algn="l"/>
                <a:tab pos="3665538" algn="l"/>
                <a:tab pos="4114800" algn="l"/>
                <a:tab pos="4564063" algn="l"/>
                <a:tab pos="5013325" algn="l"/>
                <a:tab pos="5462588" algn="l"/>
                <a:tab pos="5911850" algn="l"/>
                <a:tab pos="6361113" algn="l"/>
                <a:tab pos="6810375" algn="l"/>
                <a:tab pos="7259638" algn="l"/>
                <a:tab pos="7708900" algn="l"/>
                <a:tab pos="8158163" algn="l"/>
                <a:tab pos="8607425" algn="l"/>
                <a:tab pos="9056688" algn="l"/>
              </a:tabLst>
              <a:defRPr>
                <a:solidFill>
                  <a:schemeClr val="bg1"/>
                </a:solidFill>
                <a:latin typeface="Arial" panose="020B0604020202020204" pitchFamily="34" charset="0"/>
                <a:cs typeface="DejaVu Sans"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415925" algn="l"/>
                <a:tab pos="520700" algn="l"/>
                <a:tab pos="969963" algn="l"/>
                <a:tab pos="1419225" algn="l"/>
                <a:tab pos="1868488" algn="l"/>
                <a:tab pos="2317750" algn="l"/>
                <a:tab pos="2767013" algn="l"/>
                <a:tab pos="3216275" algn="l"/>
                <a:tab pos="3665538" algn="l"/>
                <a:tab pos="4114800" algn="l"/>
                <a:tab pos="4564063" algn="l"/>
                <a:tab pos="5013325" algn="l"/>
                <a:tab pos="5462588" algn="l"/>
                <a:tab pos="5911850" algn="l"/>
                <a:tab pos="6361113" algn="l"/>
                <a:tab pos="6810375" algn="l"/>
                <a:tab pos="7259638" algn="l"/>
                <a:tab pos="7708900" algn="l"/>
                <a:tab pos="8158163" algn="l"/>
                <a:tab pos="8607425" algn="l"/>
                <a:tab pos="9056688" algn="l"/>
              </a:tabLst>
              <a:defRPr>
                <a:solidFill>
                  <a:schemeClr val="bg1"/>
                </a:solidFill>
                <a:latin typeface="Arial" panose="020B0604020202020204" pitchFamily="34" charset="0"/>
                <a:cs typeface="DejaVu Sans"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415925" algn="l"/>
                <a:tab pos="520700" algn="l"/>
                <a:tab pos="969963" algn="l"/>
                <a:tab pos="1419225" algn="l"/>
                <a:tab pos="1868488" algn="l"/>
                <a:tab pos="2317750" algn="l"/>
                <a:tab pos="2767013" algn="l"/>
                <a:tab pos="3216275" algn="l"/>
                <a:tab pos="3665538" algn="l"/>
                <a:tab pos="4114800" algn="l"/>
                <a:tab pos="4564063" algn="l"/>
                <a:tab pos="5013325" algn="l"/>
                <a:tab pos="5462588" algn="l"/>
                <a:tab pos="5911850" algn="l"/>
                <a:tab pos="6361113" algn="l"/>
                <a:tab pos="6810375" algn="l"/>
                <a:tab pos="7259638" algn="l"/>
                <a:tab pos="7708900" algn="l"/>
                <a:tab pos="8158163" algn="l"/>
                <a:tab pos="8607425" algn="l"/>
                <a:tab pos="9056688" algn="l"/>
              </a:tabLst>
              <a:defRPr>
                <a:solidFill>
                  <a:schemeClr val="bg1"/>
                </a:solidFill>
                <a:latin typeface="Arial" panose="020B0604020202020204" pitchFamily="34" charset="0"/>
                <a:cs typeface="DejaVu Sans"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415925" algn="l"/>
                <a:tab pos="520700" algn="l"/>
                <a:tab pos="969963" algn="l"/>
                <a:tab pos="1419225" algn="l"/>
                <a:tab pos="1868488" algn="l"/>
                <a:tab pos="2317750" algn="l"/>
                <a:tab pos="2767013" algn="l"/>
                <a:tab pos="3216275" algn="l"/>
                <a:tab pos="3665538" algn="l"/>
                <a:tab pos="4114800" algn="l"/>
                <a:tab pos="4564063" algn="l"/>
                <a:tab pos="5013325" algn="l"/>
                <a:tab pos="5462588" algn="l"/>
                <a:tab pos="5911850" algn="l"/>
                <a:tab pos="6361113" algn="l"/>
                <a:tab pos="6810375" algn="l"/>
                <a:tab pos="7259638" algn="l"/>
                <a:tab pos="7708900" algn="l"/>
                <a:tab pos="8158163" algn="l"/>
                <a:tab pos="8607425" algn="l"/>
                <a:tab pos="9056688" algn="l"/>
              </a:tabLst>
              <a:defRPr>
                <a:solidFill>
                  <a:schemeClr val="bg1"/>
                </a:solidFill>
                <a:latin typeface="Arial" panose="020B0604020202020204" pitchFamily="34" charset="0"/>
                <a:cs typeface="DejaVu Sans"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415925" algn="l"/>
                <a:tab pos="520700" algn="l"/>
                <a:tab pos="969963" algn="l"/>
                <a:tab pos="1419225" algn="l"/>
                <a:tab pos="1868488" algn="l"/>
                <a:tab pos="2317750" algn="l"/>
                <a:tab pos="2767013" algn="l"/>
                <a:tab pos="3216275" algn="l"/>
                <a:tab pos="3665538" algn="l"/>
                <a:tab pos="4114800" algn="l"/>
                <a:tab pos="4564063" algn="l"/>
                <a:tab pos="5013325" algn="l"/>
                <a:tab pos="5462588" algn="l"/>
                <a:tab pos="5911850" algn="l"/>
                <a:tab pos="6361113" algn="l"/>
                <a:tab pos="6810375" algn="l"/>
                <a:tab pos="7259638" algn="l"/>
                <a:tab pos="7708900" algn="l"/>
                <a:tab pos="8158163" algn="l"/>
                <a:tab pos="8607425" algn="l"/>
                <a:tab pos="9056688" algn="l"/>
              </a:tabLst>
              <a:defRPr>
                <a:solidFill>
                  <a:schemeClr val="bg1"/>
                </a:solidFill>
                <a:latin typeface="Arial" panose="020B0604020202020204" pitchFamily="34" charset="0"/>
                <a:cs typeface="DejaVu Sans" charset="0"/>
              </a:defRPr>
            </a:lvl9pPr>
          </a:lstStyle>
          <a:p>
            <a:pPr>
              <a:lnSpc>
                <a:spcPct val="100000"/>
              </a:lnSpc>
              <a:spcAft>
                <a:spcPts val="1293"/>
              </a:spcAft>
              <a:buSzPct val="45000"/>
              <a:buFont typeface="Wingdings" panose="05000000000000000000" pitchFamily="2" charset="2"/>
              <a:buChar char=""/>
            </a:pPr>
            <a:r>
              <a:rPr lang="en-GB" altLang="en-US" sz="2903" dirty="0">
                <a:solidFill>
                  <a:srgbClr val="000000"/>
                </a:solidFill>
                <a:latin typeface="Times New Roman" panose="02020603050405020304" pitchFamily="18" charset="0"/>
                <a:cs typeface="Arial Unicode MS" charset="0"/>
              </a:rPr>
              <a:t>800 cm core</a:t>
            </a:r>
          </a:p>
          <a:p>
            <a:pPr>
              <a:lnSpc>
                <a:spcPct val="99000"/>
              </a:lnSpc>
              <a:spcAft>
                <a:spcPts val="1293"/>
              </a:spcAft>
              <a:buSzPct val="45000"/>
              <a:buFont typeface="Wingdings" panose="05000000000000000000" pitchFamily="2" charset="2"/>
              <a:buChar char=""/>
            </a:pPr>
            <a:r>
              <a:rPr lang="en-GB" altLang="en-US" sz="2903" dirty="0">
                <a:solidFill>
                  <a:srgbClr val="000000"/>
                </a:solidFill>
                <a:latin typeface="Times New Roman" panose="02020603050405020304" pitchFamily="18" charset="0"/>
                <a:cs typeface="Arial Unicode MS" charset="0"/>
              </a:rPr>
              <a:t>9 </a:t>
            </a:r>
            <a:r>
              <a:rPr lang="en-GB" altLang="en-US" sz="2903" baseline="33000" dirty="0">
                <a:solidFill>
                  <a:srgbClr val="000000"/>
                </a:solidFill>
                <a:latin typeface="Times New Roman" panose="02020603050405020304" pitchFamily="18" charset="0"/>
                <a:cs typeface="Arial Unicode MS" charset="0"/>
              </a:rPr>
              <a:t>14</a:t>
            </a:r>
            <a:r>
              <a:rPr lang="en-GB" altLang="en-US" sz="2903" dirty="0">
                <a:solidFill>
                  <a:srgbClr val="000000"/>
                </a:solidFill>
                <a:latin typeface="Times New Roman" panose="02020603050405020304" pitchFamily="18" charset="0"/>
                <a:cs typeface="Arial Unicode MS" charset="0"/>
              </a:rPr>
              <a:t>C dates</a:t>
            </a:r>
          </a:p>
          <a:p>
            <a:pPr>
              <a:lnSpc>
                <a:spcPct val="99000"/>
              </a:lnSpc>
              <a:spcAft>
                <a:spcPts val="1293"/>
              </a:spcAft>
              <a:buSzPct val="45000"/>
              <a:buFont typeface="Wingdings" panose="05000000000000000000" pitchFamily="2" charset="2"/>
              <a:buChar char=""/>
            </a:pPr>
            <a:r>
              <a:rPr lang="en-GB" altLang="en-US" sz="2903" dirty="0">
                <a:solidFill>
                  <a:srgbClr val="000000"/>
                </a:solidFill>
                <a:latin typeface="Times New Roman" panose="02020603050405020304" pitchFamily="18" charset="0"/>
                <a:cs typeface="Arial Unicode MS" charset="0"/>
              </a:rPr>
              <a:t>surface = recent</a:t>
            </a:r>
          </a:p>
        </p:txBody>
      </p:sp>
      <p:pic>
        <p:nvPicPr>
          <p:cNvPr id="6144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21450" y="1660495"/>
            <a:ext cx="5034769" cy="4872031"/>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7" name="Picture 6" descr="Manaaki Whenua - Landcare Research">
            <a:hlinkClick r:id="rId4"/>
          </p:cNvPr>
          <p:cNvPicPr/>
          <p:nvPr/>
        </p:nvPicPr>
        <p:blipFill>
          <a:blip r:embed="rId5">
            <a:extLst>
              <a:ext uri="{28A0092B-C50C-407E-A947-70E740481C1C}">
                <a14:useLocalDpi xmlns:a14="http://schemas.microsoft.com/office/drawing/2010/main" val="0"/>
              </a:ext>
            </a:extLst>
          </a:blip>
          <a:srcRect/>
          <a:stretch>
            <a:fillRect/>
          </a:stretch>
        </p:blipFill>
        <p:spPr bwMode="auto">
          <a:xfrm>
            <a:off x="8039155" y="5683660"/>
            <a:ext cx="3241418" cy="1174340"/>
          </a:xfrm>
          <a:prstGeom prst="rect">
            <a:avLst/>
          </a:prstGeom>
          <a:noFill/>
          <a:ln>
            <a:noFill/>
          </a:ln>
        </p:spPr>
      </p:pic>
    </p:spTree>
    <p:extLst>
      <p:ext uri="{BB962C8B-B14F-4D97-AF65-F5344CB8AC3E}">
        <p14:creationId xmlns:p14="http://schemas.microsoft.com/office/powerpoint/2010/main" val="2518686357"/>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ext Box 1"/>
          <p:cNvSpPr txBox="1">
            <a:spLocks noChangeArrowheads="1"/>
          </p:cNvSpPr>
          <p:nvPr/>
        </p:nvSpPr>
        <p:spPr bwMode="auto">
          <a:xfrm>
            <a:off x="1850435" y="162738"/>
            <a:ext cx="8491131" cy="8194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ejaVu Sans" charset="0"/>
              </a:defRPr>
            </a:lvl1pPr>
            <a:lvl2pPr>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ejaVu Sans" charset="0"/>
              </a:defRPr>
            </a:lvl2pPr>
            <a:lvl3pPr>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ejaVu Sans" charset="0"/>
              </a:defRPr>
            </a:lvl3pPr>
            <a:lvl4pPr>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ejaVu Sans" charset="0"/>
              </a:defRPr>
            </a:lvl4pPr>
            <a:lvl5pPr>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ejaVu Sans"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ejaVu Sans"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ejaVu Sans"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ejaVu Sans"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ejaVu Sans" charset="0"/>
              </a:defRPr>
            </a:lvl9pPr>
          </a:lstStyle>
          <a:p>
            <a:pPr algn="ctr" eaLnBrk="1">
              <a:lnSpc>
                <a:spcPct val="96000"/>
              </a:lnSpc>
              <a:buClrTx/>
              <a:buFontTx/>
              <a:buNone/>
            </a:pPr>
            <a:endParaRPr lang="en-GB" altLang="en-US" sz="3992" dirty="0">
              <a:solidFill>
                <a:srgbClr val="000080"/>
              </a:solidFill>
              <a:latin typeface="Times New Roman" panose="02020603050405020304" pitchFamily="18" charset="0"/>
              <a:cs typeface="Arial Unicode MS" charset="0"/>
            </a:endParaRPr>
          </a:p>
        </p:txBody>
      </p:sp>
      <p:sp>
        <p:nvSpPr>
          <p:cNvPr id="63491" name="Text Box 2"/>
          <p:cNvSpPr txBox="1">
            <a:spLocks noChangeArrowheads="1"/>
          </p:cNvSpPr>
          <p:nvPr/>
        </p:nvSpPr>
        <p:spPr bwMode="auto">
          <a:xfrm>
            <a:off x="6744069" y="1565444"/>
            <a:ext cx="4245566" cy="50621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marL="415925" indent="-311150">
              <a:lnSpc>
                <a:spcPct val="93000"/>
              </a:lnSpc>
              <a:buClr>
                <a:srgbClr val="000000"/>
              </a:buClr>
              <a:buSzPct val="100000"/>
              <a:buFont typeface="Times New Roman" panose="02020603050405020304" pitchFamily="18" charset="0"/>
              <a:tabLst>
                <a:tab pos="415925" algn="l"/>
                <a:tab pos="520700" algn="l"/>
                <a:tab pos="969963" algn="l"/>
                <a:tab pos="1419225" algn="l"/>
                <a:tab pos="1868488" algn="l"/>
                <a:tab pos="2317750" algn="l"/>
                <a:tab pos="2767013" algn="l"/>
                <a:tab pos="3216275" algn="l"/>
                <a:tab pos="3665538" algn="l"/>
                <a:tab pos="4114800" algn="l"/>
                <a:tab pos="4564063" algn="l"/>
                <a:tab pos="5013325" algn="l"/>
                <a:tab pos="5462588" algn="l"/>
                <a:tab pos="5911850" algn="l"/>
                <a:tab pos="6361113" algn="l"/>
                <a:tab pos="6810375" algn="l"/>
                <a:tab pos="7259638" algn="l"/>
                <a:tab pos="7708900" algn="l"/>
                <a:tab pos="8158163" algn="l"/>
                <a:tab pos="8607425" algn="l"/>
                <a:tab pos="9056688" algn="l"/>
              </a:tabLst>
              <a:defRPr>
                <a:solidFill>
                  <a:schemeClr val="bg1"/>
                </a:solidFill>
                <a:latin typeface="Arial" panose="020B0604020202020204" pitchFamily="34" charset="0"/>
                <a:cs typeface="DejaVu Sans" charset="0"/>
              </a:defRPr>
            </a:lvl1pPr>
            <a:lvl2pPr>
              <a:lnSpc>
                <a:spcPct val="93000"/>
              </a:lnSpc>
              <a:buClr>
                <a:srgbClr val="000000"/>
              </a:buClr>
              <a:buSzPct val="100000"/>
              <a:buFont typeface="Times New Roman" panose="02020603050405020304" pitchFamily="18" charset="0"/>
              <a:tabLst>
                <a:tab pos="415925" algn="l"/>
                <a:tab pos="520700" algn="l"/>
                <a:tab pos="969963" algn="l"/>
                <a:tab pos="1419225" algn="l"/>
                <a:tab pos="1868488" algn="l"/>
                <a:tab pos="2317750" algn="l"/>
                <a:tab pos="2767013" algn="l"/>
                <a:tab pos="3216275" algn="l"/>
                <a:tab pos="3665538" algn="l"/>
                <a:tab pos="4114800" algn="l"/>
                <a:tab pos="4564063" algn="l"/>
                <a:tab pos="5013325" algn="l"/>
                <a:tab pos="5462588" algn="l"/>
                <a:tab pos="5911850" algn="l"/>
                <a:tab pos="6361113" algn="l"/>
                <a:tab pos="6810375" algn="l"/>
                <a:tab pos="7259638" algn="l"/>
                <a:tab pos="7708900" algn="l"/>
                <a:tab pos="8158163" algn="l"/>
                <a:tab pos="8607425" algn="l"/>
                <a:tab pos="9056688" algn="l"/>
              </a:tabLst>
              <a:defRPr>
                <a:solidFill>
                  <a:schemeClr val="bg1"/>
                </a:solidFill>
                <a:latin typeface="Arial" panose="020B0604020202020204" pitchFamily="34" charset="0"/>
                <a:cs typeface="DejaVu Sans" charset="0"/>
              </a:defRPr>
            </a:lvl2pPr>
            <a:lvl3pPr>
              <a:lnSpc>
                <a:spcPct val="93000"/>
              </a:lnSpc>
              <a:buClr>
                <a:srgbClr val="000000"/>
              </a:buClr>
              <a:buSzPct val="100000"/>
              <a:buFont typeface="Times New Roman" panose="02020603050405020304" pitchFamily="18" charset="0"/>
              <a:tabLst>
                <a:tab pos="415925" algn="l"/>
                <a:tab pos="520700" algn="l"/>
                <a:tab pos="969963" algn="l"/>
                <a:tab pos="1419225" algn="l"/>
                <a:tab pos="1868488" algn="l"/>
                <a:tab pos="2317750" algn="l"/>
                <a:tab pos="2767013" algn="l"/>
                <a:tab pos="3216275" algn="l"/>
                <a:tab pos="3665538" algn="l"/>
                <a:tab pos="4114800" algn="l"/>
                <a:tab pos="4564063" algn="l"/>
                <a:tab pos="5013325" algn="l"/>
                <a:tab pos="5462588" algn="l"/>
                <a:tab pos="5911850" algn="l"/>
                <a:tab pos="6361113" algn="l"/>
                <a:tab pos="6810375" algn="l"/>
                <a:tab pos="7259638" algn="l"/>
                <a:tab pos="7708900" algn="l"/>
                <a:tab pos="8158163" algn="l"/>
                <a:tab pos="8607425" algn="l"/>
                <a:tab pos="9056688" algn="l"/>
              </a:tabLst>
              <a:defRPr>
                <a:solidFill>
                  <a:schemeClr val="bg1"/>
                </a:solidFill>
                <a:latin typeface="Arial" panose="020B0604020202020204" pitchFamily="34" charset="0"/>
                <a:cs typeface="DejaVu Sans" charset="0"/>
              </a:defRPr>
            </a:lvl3pPr>
            <a:lvl4pPr>
              <a:lnSpc>
                <a:spcPct val="93000"/>
              </a:lnSpc>
              <a:buClr>
                <a:srgbClr val="000000"/>
              </a:buClr>
              <a:buSzPct val="100000"/>
              <a:buFont typeface="Times New Roman" panose="02020603050405020304" pitchFamily="18" charset="0"/>
              <a:tabLst>
                <a:tab pos="415925" algn="l"/>
                <a:tab pos="520700" algn="l"/>
                <a:tab pos="969963" algn="l"/>
                <a:tab pos="1419225" algn="l"/>
                <a:tab pos="1868488" algn="l"/>
                <a:tab pos="2317750" algn="l"/>
                <a:tab pos="2767013" algn="l"/>
                <a:tab pos="3216275" algn="l"/>
                <a:tab pos="3665538" algn="l"/>
                <a:tab pos="4114800" algn="l"/>
                <a:tab pos="4564063" algn="l"/>
                <a:tab pos="5013325" algn="l"/>
                <a:tab pos="5462588" algn="l"/>
                <a:tab pos="5911850" algn="l"/>
                <a:tab pos="6361113" algn="l"/>
                <a:tab pos="6810375" algn="l"/>
                <a:tab pos="7259638" algn="l"/>
                <a:tab pos="7708900" algn="l"/>
                <a:tab pos="8158163" algn="l"/>
                <a:tab pos="8607425" algn="l"/>
                <a:tab pos="9056688" algn="l"/>
              </a:tabLst>
              <a:defRPr>
                <a:solidFill>
                  <a:schemeClr val="bg1"/>
                </a:solidFill>
                <a:latin typeface="Arial" panose="020B0604020202020204" pitchFamily="34" charset="0"/>
                <a:cs typeface="DejaVu Sans" charset="0"/>
              </a:defRPr>
            </a:lvl4pPr>
            <a:lvl5pPr>
              <a:lnSpc>
                <a:spcPct val="93000"/>
              </a:lnSpc>
              <a:buClr>
                <a:srgbClr val="000000"/>
              </a:buClr>
              <a:buSzPct val="100000"/>
              <a:buFont typeface="Times New Roman" panose="02020603050405020304" pitchFamily="18" charset="0"/>
              <a:tabLst>
                <a:tab pos="415925" algn="l"/>
                <a:tab pos="520700" algn="l"/>
                <a:tab pos="969963" algn="l"/>
                <a:tab pos="1419225" algn="l"/>
                <a:tab pos="1868488" algn="l"/>
                <a:tab pos="2317750" algn="l"/>
                <a:tab pos="2767013" algn="l"/>
                <a:tab pos="3216275" algn="l"/>
                <a:tab pos="3665538" algn="l"/>
                <a:tab pos="4114800" algn="l"/>
                <a:tab pos="4564063" algn="l"/>
                <a:tab pos="5013325" algn="l"/>
                <a:tab pos="5462588" algn="l"/>
                <a:tab pos="5911850" algn="l"/>
                <a:tab pos="6361113" algn="l"/>
                <a:tab pos="6810375" algn="l"/>
                <a:tab pos="7259638" algn="l"/>
                <a:tab pos="7708900" algn="l"/>
                <a:tab pos="8158163" algn="l"/>
                <a:tab pos="8607425" algn="l"/>
                <a:tab pos="9056688" algn="l"/>
              </a:tabLst>
              <a:defRPr>
                <a:solidFill>
                  <a:schemeClr val="bg1"/>
                </a:solidFill>
                <a:latin typeface="Arial" panose="020B0604020202020204" pitchFamily="34" charset="0"/>
                <a:cs typeface="DejaVu Sans"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415925" algn="l"/>
                <a:tab pos="520700" algn="l"/>
                <a:tab pos="969963" algn="l"/>
                <a:tab pos="1419225" algn="l"/>
                <a:tab pos="1868488" algn="l"/>
                <a:tab pos="2317750" algn="l"/>
                <a:tab pos="2767013" algn="l"/>
                <a:tab pos="3216275" algn="l"/>
                <a:tab pos="3665538" algn="l"/>
                <a:tab pos="4114800" algn="l"/>
                <a:tab pos="4564063" algn="l"/>
                <a:tab pos="5013325" algn="l"/>
                <a:tab pos="5462588" algn="l"/>
                <a:tab pos="5911850" algn="l"/>
                <a:tab pos="6361113" algn="l"/>
                <a:tab pos="6810375" algn="l"/>
                <a:tab pos="7259638" algn="l"/>
                <a:tab pos="7708900" algn="l"/>
                <a:tab pos="8158163" algn="l"/>
                <a:tab pos="8607425" algn="l"/>
                <a:tab pos="9056688" algn="l"/>
              </a:tabLst>
              <a:defRPr>
                <a:solidFill>
                  <a:schemeClr val="bg1"/>
                </a:solidFill>
                <a:latin typeface="Arial" panose="020B0604020202020204" pitchFamily="34" charset="0"/>
                <a:cs typeface="DejaVu Sans"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415925" algn="l"/>
                <a:tab pos="520700" algn="l"/>
                <a:tab pos="969963" algn="l"/>
                <a:tab pos="1419225" algn="l"/>
                <a:tab pos="1868488" algn="l"/>
                <a:tab pos="2317750" algn="l"/>
                <a:tab pos="2767013" algn="l"/>
                <a:tab pos="3216275" algn="l"/>
                <a:tab pos="3665538" algn="l"/>
                <a:tab pos="4114800" algn="l"/>
                <a:tab pos="4564063" algn="l"/>
                <a:tab pos="5013325" algn="l"/>
                <a:tab pos="5462588" algn="l"/>
                <a:tab pos="5911850" algn="l"/>
                <a:tab pos="6361113" algn="l"/>
                <a:tab pos="6810375" algn="l"/>
                <a:tab pos="7259638" algn="l"/>
                <a:tab pos="7708900" algn="l"/>
                <a:tab pos="8158163" algn="l"/>
                <a:tab pos="8607425" algn="l"/>
                <a:tab pos="9056688" algn="l"/>
              </a:tabLst>
              <a:defRPr>
                <a:solidFill>
                  <a:schemeClr val="bg1"/>
                </a:solidFill>
                <a:latin typeface="Arial" panose="020B0604020202020204" pitchFamily="34" charset="0"/>
                <a:cs typeface="DejaVu Sans"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415925" algn="l"/>
                <a:tab pos="520700" algn="l"/>
                <a:tab pos="969963" algn="l"/>
                <a:tab pos="1419225" algn="l"/>
                <a:tab pos="1868488" algn="l"/>
                <a:tab pos="2317750" algn="l"/>
                <a:tab pos="2767013" algn="l"/>
                <a:tab pos="3216275" algn="l"/>
                <a:tab pos="3665538" algn="l"/>
                <a:tab pos="4114800" algn="l"/>
                <a:tab pos="4564063" algn="l"/>
                <a:tab pos="5013325" algn="l"/>
                <a:tab pos="5462588" algn="l"/>
                <a:tab pos="5911850" algn="l"/>
                <a:tab pos="6361113" algn="l"/>
                <a:tab pos="6810375" algn="l"/>
                <a:tab pos="7259638" algn="l"/>
                <a:tab pos="7708900" algn="l"/>
                <a:tab pos="8158163" algn="l"/>
                <a:tab pos="8607425" algn="l"/>
                <a:tab pos="9056688" algn="l"/>
              </a:tabLst>
              <a:defRPr>
                <a:solidFill>
                  <a:schemeClr val="bg1"/>
                </a:solidFill>
                <a:latin typeface="Arial" panose="020B0604020202020204" pitchFamily="34" charset="0"/>
                <a:cs typeface="DejaVu Sans"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415925" algn="l"/>
                <a:tab pos="520700" algn="l"/>
                <a:tab pos="969963" algn="l"/>
                <a:tab pos="1419225" algn="l"/>
                <a:tab pos="1868488" algn="l"/>
                <a:tab pos="2317750" algn="l"/>
                <a:tab pos="2767013" algn="l"/>
                <a:tab pos="3216275" algn="l"/>
                <a:tab pos="3665538" algn="l"/>
                <a:tab pos="4114800" algn="l"/>
                <a:tab pos="4564063" algn="l"/>
                <a:tab pos="5013325" algn="l"/>
                <a:tab pos="5462588" algn="l"/>
                <a:tab pos="5911850" algn="l"/>
                <a:tab pos="6361113" algn="l"/>
                <a:tab pos="6810375" algn="l"/>
                <a:tab pos="7259638" algn="l"/>
                <a:tab pos="7708900" algn="l"/>
                <a:tab pos="8158163" algn="l"/>
                <a:tab pos="8607425" algn="l"/>
                <a:tab pos="9056688" algn="l"/>
              </a:tabLst>
              <a:defRPr>
                <a:solidFill>
                  <a:schemeClr val="bg1"/>
                </a:solidFill>
                <a:latin typeface="Arial" panose="020B0604020202020204" pitchFamily="34" charset="0"/>
                <a:cs typeface="DejaVu Sans" charset="0"/>
              </a:defRPr>
            </a:lvl9pPr>
          </a:lstStyle>
          <a:p>
            <a:pPr>
              <a:lnSpc>
                <a:spcPct val="100000"/>
              </a:lnSpc>
              <a:spcAft>
                <a:spcPts val="1293"/>
              </a:spcAft>
              <a:buSzPct val="45000"/>
              <a:buFont typeface="Wingdings" panose="05000000000000000000" pitchFamily="2" charset="2"/>
              <a:buChar char=""/>
            </a:pPr>
            <a:r>
              <a:rPr lang="en-GB" altLang="en-US" sz="2903">
                <a:solidFill>
                  <a:srgbClr val="000000"/>
                </a:solidFill>
                <a:latin typeface="Times New Roman" panose="02020603050405020304" pitchFamily="18" charset="0"/>
                <a:cs typeface="Arial Unicode MS" charset="0"/>
              </a:rPr>
              <a:t>800 cm core</a:t>
            </a:r>
          </a:p>
          <a:p>
            <a:pPr>
              <a:lnSpc>
                <a:spcPct val="99000"/>
              </a:lnSpc>
              <a:spcAft>
                <a:spcPts val="1293"/>
              </a:spcAft>
              <a:buSzPct val="45000"/>
              <a:buFont typeface="Wingdings" panose="05000000000000000000" pitchFamily="2" charset="2"/>
              <a:buChar char=""/>
            </a:pPr>
            <a:r>
              <a:rPr lang="en-GB" altLang="en-US" sz="2903">
                <a:solidFill>
                  <a:srgbClr val="000000"/>
                </a:solidFill>
                <a:latin typeface="Times New Roman" panose="02020603050405020304" pitchFamily="18" charset="0"/>
                <a:cs typeface="Arial Unicode MS" charset="0"/>
              </a:rPr>
              <a:t>9 </a:t>
            </a:r>
            <a:r>
              <a:rPr lang="en-GB" altLang="en-US" sz="2903" baseline="33000">
                <a:solidFill>
                  <a:srgbClr val="000000"/>
                </a:solidFill>
                <a:latin typeface="Times New Roman" panose="02020603050405020304" pitchFamily="18" charset="0"/>
                <a:cs typeface="Arial Unicode MS" charset="0"/>
              </a:rPr>
              <a:t>14</a:t>
            </a:r>
            <a:r>
              <a:rPr lang="en-GB" altLang="en-US" sz="2903">
                <a:solidFill>
                  <a:srgbClr val="000000"/>
                </a:solidFill>
                <a:latin typeface="Times New Roman" panose="02020603050405020304" pitchFamily="18" charset="0"/>
                <a:cs typeface="Arial Unicode MS" charset="0"/>
              </a:rPr>
              <a:t>C dates</a:t>
            </a:r>
          </a:p>
          <a:p>
            <a:pPr>
              <a:lnSpc>
                <a:spcPct val="99000"/>
              </a:lnSpc>
              <a:spcAft>
                <a:spcPts val="1293"/>
              </a:spcAft>
              <a:buSzPct val="45000"/>
              <a:buFont typeface="Wingdings" panose="05000000000000000000" pitchFamily="2" charset="2"/>
              <a:buChar char=""/>
            </a:pPr>
            <a:r>
              <a:rPr lang="en-GB" altLang="en-US" sz="2903">
                <a:solidFill>
                  <a:srgbClr val="000000"/>
                </a:solidFill>
                <a:latin typeface="Times New Roman" panose="02020603050405020304" pitchFamily="18" charset="0"/>
                <a:cs typeface="Arial Unicode MS" charset="0"/>
              </a:rPr>
              <a:t>surface = recent</a:t>
            </a:r>
          </a:p>
          <a:p>
            <a:pPr>
              <a:lnSpc>
                <a:spcPct val="99000"/>
              </a:lnSpc>
              <a:spcAft>
                <a:spcPts val="1293"/>
              </a:spcAft>
              <a:buSzPct val="45000"/>
              <a:buFont typeface="Wingdings" panose="05000000000000000000" pitchFamily="2" charset="2"/>
              <a:buChar char=""/>
            </a:pPr>
            <a:r>
              <a:rPr lang="en-GB" altLang="en-US" sz="2903" b="1">
                <a:solidFill>
                  <a:srgbClr val="000000"/>
                </a:solidFill>
                <a:latin typeface="Times New Roman" panose="02020603050405020304" pitchFamily="18" charset="0"/>
                <a:cs typeface="Arial Unicode MS" charset="0"/>
              </a:rPr>
              <a:t>Linear interpol.</a:t>
            </a:r>
          </a:p>
        </p:txBody>
      </p:sp>
      <p:pic>
        <p:nvPicPr>
          <p:cNvPr id="63492"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21450" y="1660495"/>
            <a:ext cx="5034769" cy="4872031"/>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63493" name="Text Box 4"/>
          <p:cNvSpPr txBox="1">
            <a:spLocks noChangeArrowheads="1"/>
          </p:cNvSpPr>
          <p:nvPr/>
        </p:nvSpPr>
        <p:spPr bwMode="auto">
          <a:xfrm>
            <a:off x="7168505" y="4897337"/>
            <a:ext cx="2243756" cy="5558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1646" tIns="40823" rIns="81646" bIns="40823"/>
          <a:lstStyle>
            <a:lvl1pPr>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ejaVu Sans" charset="0"/>
              </a:defRPr>
            </a:lvl1pPr>
            <a:lvl2pPr>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ejaVu Sans" charset="0"/>
              </a:defRPr>
            </a:lvl2pPr>
            <a:lvl3pPr>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ejaVu Sans" charset="0"/>
              </a:defRPr>
            </a:lvl3pPr>
            <a:lvl4pPr>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ejaVu Sans" charset="0"/>
              </a:defRPr>
            </a:lvl4pPr>
            <a:lvl5pPr>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ejaVu Sans"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ejaVu Sans"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ejaVu Sans"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ejaVu Sans"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ejaVu Sans" charset="0"/>
              </a:defRPr>
            </a:lvl9pPr>
          </a:lstStyle>
          <a:p>
            <a:pPr eaLnBrk="1">
              <a:buClrTx/>
              <a:buFontTx/>
              <a:buNone/>
            </a:pPr>
            <a:r>
              <a:rPr lang="en-GB" altLang="en-US" sz="1633" b="1" dirty="0">
                <a:solidFill>
                  <a:srgbClr val="FF0000"/>
                </a:solidFill>
              </a:rPr>
              <a:t>Too much weight on </a:t>
            </a:r>
          </a:p>
          <a:p>
            <a:pPr eaLnBrk="1">
              <a:lnSpc>
                <a:spcPct val="97000"/>
              </a:lnSpc>
              <a:buClrTx/>
              <a:buFontTx/>
              <a:buNone/>
            </a:pPr>
            <a:r>
              <a:rPr lang="en-GB" altLang="en-US" sz="1633" b="1" dirty="0">
                <a:solidFill>
                  <a:srgbClr val="FF0000"/>
                </a:solidFill>
              </a:rPr>
              <a:t>individual dates?</a:t>
            </a:r>
          </a:p>
        </p:txBody>
      </p:sp>
      <p:pic>
        <p:nvPicPr>
          <p:cNvPr id="8" name="Picture 7" descr="Manaaki Whenua - Landcare Research">
            <a:hlinkClick r:id="rId4"/>
          </p:cNvPr>
          <p:cNvPicPr/>
          <p:nvPr/>
        </p:nvPicPr>
        <p:blipFill>
          <a:blip r:embed="rId5">
            <a:extLst>
              <a:ext uri="{28A0092B-C50C-407E-A947-70E740481C1C}">
                <a14:useLocalDpi xmlns:a14="http://schemas.microsoft.com/office/drawing/2010/main" val="0"/>
              </a:ext>
            </a:extLst>
          </a:blip>
          <a:srcRect/>
          <a:stretch>
            <a:fillRect/>
          </a:stretch>
        </p:blipFill>
        <p:spPr bwMode="auto">
          <a:xfrm>
            <a:off x="8039154" y="5683660"/>
            <a:ext cx="3241418" cy="1174340"/>
          </a:xfrm>
          <a:prstGeom prst="rect">
            <a:avLst/>
          </a:prstGeom>
          <a:noFill/>
          <a:ln>
            <a:noFill/>
          </a:ln>
        </p:spPr>
      </p:pic>
    </p:spTree>
    <p:extLst>
      <p:ext uri="{BB962C8B-B14F-4D97-AF65-F5344CB8AC3E}">
        <p14:creationId xmlns:p14="http://schemas.microsoft.com/office/powerpoint/2010/main" val="2196535345"/>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ext Box 1"/>
          <p:cNvSpPr txBox="1">
            <a:spLocks noChangeArrowheads="1"/>
          </p:cNvSpPr>
          <p:nvPr/>
        </p:nvSpPr>
        <p:spPr bwMode="auto">
          <a:xfrm>
            <a:off x="1850435" y="162738"/>
            <a:ext cx="8491131" cy="8194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ejaVu Sans" charset="0"/>
              </a:defRPr>
            </a:lvl1pPr>
            <a:lvl2pPr>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ejaVu Sans" charset="0"/>
              </a:defRPr>
            </a:lvl2pPr>
            <a:lvl3pPr>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ejaVu Sans" charset="0"/>
              </a:defRPr>
            </a:lvl3pPr>
            <a:lvl4pPr>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ejaVu Sans" charset="0"/>
              </a:defRPr>
            </a:lvl4pPr>
            <a:lvl5pPr>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ejaVu Sans"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ejaVu Sans"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ejaVu Sans"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ejaVu Sans"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ejaVu Sans" charset="0"/>
              </a:defRPr>
            </a:lvl9pPr>
          </a:lstStyle>
          <a:p>
            <a:pPr algn="ctr" eaLnBrk="1">
              <a:lnSpc>
                <a:spcPct val="96000"/>
              </a:lnSpc>
              <a:buClrTx/>
              <a:buFontTx/>
              <a:buNone/>
            </a:pPr>
            <a:endParaRPr lang="en-GB" altLang="en-US" sz="3992" dirty="0">
              <a:solidFill>
                <a:srgbClr val="000080"/>
              </a:solidFill>
              <a:latin typeface="Times New Roman" panose="02020603050405020304" pitchFamily="18" charset="0"/>
              <a:cs typeface="Arial Unicode MS" charset="0"/>
            </a:endParaRPr>
          </a:p>
        </p:txBody>
      </p:sp>
      <p:sp>
        <p:nvSpPr>
          <p:cNvPr id="65539" name="Text Box 2"/>
          <p:cNvSpPr txBox="1">
            <a:spLocks noChangeArrowheads="1"/>
          </p:cNvSpPr>
          <p:nvPr/>
        </p:nvSpPr>
        <p:spPr bwMode="auto">
          <a:xfrm>
            <a:off x="6421475" y="1795869"/>
            <a:ext cx="4245566" cy="50621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marL="415925" indent="-311150">
              <a:lnSpc>
                <a:spcPct val="93000"/>
              </a:lnSpc>
              <a:buClr>
                <a:srgbClr val="000000"/>
              </a:buClr>
              <a:buSzPct val="100000"/>
              <a:buFont typeface="Times New Roman" panose="02020603050405020304" pitchFamily="18" charset="0"/>
              <a:tabLst>
                <a:tab pos="415925" algn="l"/>
                <a:tab pos="520700" algn="l"/>
                <a:tab pos="969963" algn="l"/>
                <a:tab pos="1419225" algn="l"/>
                <a:tab pos="1868488" algn="l"/>
                <a:tab pos="2317750" algn="l"/>
                <a:tab pos="2767013" algn="l"/>
                <a:tab pos="3216275" algn="l"/>
                <a:tab pos="3665538" algn="l"/>
                <a:tab pos="4114800" algn="l"/>
                <a:tab pos="4564063" algn="l"/>
                <a:tab pos="5013325" algn="l"/>
                <a:tab pos="5462588" algn="l"/>
                <a:tab pos="5911850" algn="l"/>
                <a:tab pos="6361113" algn="l"/>
                <a:tab pos="6810375" algn="l"/>
                <a:tab pos="7259638" algn="l"/>
                <a:tab pos="7708900" algn="l"/>
                <a:tab pos="8158163" algn="l"/>
                <a:tab pos="8607425" algn="l"/>
                <a:tab pos="9056688" algn="l"/>
              </a:tabLst>
              <a:defRPr>
                <a:solidFill>
                  <a:schemeClr val="bg1"/>
                </a:solidFill>
                <a:latin typeface="Arial" panose="020B0604020202020204" pitchFamily="34" charset="0"/>
                <a:cs typeface="DejaVu Sans" charset="0"/>
              </a:defRPr>
            </a:lvl1pPr>
            <a:lvl2pPr marL="847725" indent="-282575">
              <a:lnSpc>
                <a:spcPct val="93000"/>
              </a:lnSpc>
              <a:buClr>
                <a:srgbClr val="000000"/>
              </a:buClr>
              <a:buSzPct val="100000"/>
              <a:buFont typeface="Times New Roman" panose="02020603050405020304" pitchFamily="18" charset="0"/>
              <a:tabLst>
                <a:tab pos="415925" algn="l"/>
                <a:tab pos="520700" algn="l"/>
                <a:tab pos="969963" algn="l"/>
                <a:tab pos="1419225" algn="l"/>
                <a:tab pos="1868488" algn="l"/>
                <a:tab pos="2317750" algn="l"/>
                <a:tab pos="2767013" algn="l"/>
                <a:tab pos="3216275" algn="l"/>
                <a:tab pos="3665538" algn="l"/>
                <a:tab pos="4114800" algn="l"/>
                <a:tab pos="4564063" algn="l"/>
                <a:tab pos="5013325" algn="l"/>
                <a:tab pos="5462588" algn="l"/>
                <a:tab pos="5911850" algn="l"/>
                <a:tab pos="6361113" algn="l"/>
                <a:tab pos="6810375" algn="l"/>
                <a:tab pos="7259638" algn="l"/>
                <a:tab pos="7708900" algn="l"/>
                <a:tab pos="8158163" algn="l"/>
                <a:tab pos="8607425" algn="l"/>
                <a:tab pos="9056688" algn="l"/>
              </a:tabLst>
              <a:defRPr>
                <a:solidFill>
                  <a:schemeClr val="bg1"/>
                </a:solidFill>
                <a:latin typeface="Arial" panose="020B0604020202020204" pitchFamily="34" charset="0"/>
                <a:cs typeface="DejaVu Sans" charset="0"/>
              </a:defRPr>
            </a:lvl2pPr>
            <a:lvl3pPr>
              <a:lnSpc>
                <a:spcPct val="93000"/>
              </a:lnSpc>
              <a:buClr>
                <a:srgbClr val="000000"/>
              </a:buClr>
              <a:buSzPct val="100000"/>
              <a:buFont typeface="Times New Roman" panose="02020603050405020304" pitchFamily="18" charset="0"/>
              <a:tabLst>
                <a:tab pos="415925" algn="l"/>
                <a:tab pos="520700" algn="l"/>
                <a:tab pos="969963" algn="l"/>
                <a:tab pos="1419225" algn="l"/>
                <a:tab pos="1868488" algn="l"/>
                <a:tab pos="2317750" algn="l"/>
                <a:tab pos="2767013" algn="l"/>
                <a:tab pos="3216275" algn="l"/>
                <a:tab pos="3665538" algn="l"/>
                <a:tab pos="4114800" algn="l"/>
                <a:tab pos="4564063" algn="l"/>
                <a:tab pos="5013325" algn="l"/>
                <a:tab pos="5462588" algn="l"/>
                <a:tab pos="5911850" algn="l"/>
                <a:tab pos="6361113" algn="l"/>
                <a:tab pos="6810375" algn="l"/>
                <a:tab pos="7259638" algn="l"/>
                <a:tab pos="7708900" algn="l"/>
                <a:tab pos="8158163" algn="l"/>
                <a:tab pos="8607425" algn="l"/>
                <a:tab pos="9056688" algn="l"/>
              </a:tabLst>
              <a:defRPr>
                <a:solidFill>
                  <a:schemeClr val="bg1"/>
                </a:solidFill>
                <a:latin typeface="Arial" panose="020B0604020202020204" pitchFamily="34" charset="0"/>
                <a:cs typeface="DejaVu Sans" charset="0"/>
              </a:defRPr>
            </a:lvl3pPr>
            <a:lvl4pPr>
              <a:lnSpc>
                <a:spcPct val="93000"/>
              </a:lnSpc>
              <a:buClr>
                <a:srgbClr val="000000"/>
              </a:buClr>
              <a:buSzPct val="100000"/>
              <a:buFont typeface="Times New Roman" panose="02020603050405020304" pitchFamily="18" charset="0"/>
              <a:tabLst>
                <a:tab pos="415925" algn="l"/>
                <a:tab pos="520700" algn="l"/>
                <a:tab pos="969963" algn="l"/>
                <a:tab pos="1419225" algn="l"/>
                <a:tab pos="1868488" algn="l"/>
                <a:tab pos="2317750" algn="l"/>
                <a:tab pos="2767013" algn="l"/>
                <a:tab pos="3216275" algn="l"/>
                <a:tab pos="3665538" algn="l"/>
                <a:tab pos="4114800" algn="l"/>
                <a:tab pos="4564063" algn="l"/>
                <a:tab pos="5013325" algn="l"/>
                <a:tab pos="5462588" algn="l"/>
                <a:tab pos="5911850" algn="l"/>
                <a:tab pos="6361113" algn="l"/>
                <a:tab pos="6810375" algn="l"/>
                <a:tab pos="7259638" algn="l"/>
                <a:tab pos="7708900" algn="l"/>
                <a:tab pos="8158163" algn="l"/>
                <a:tab pos="8607425" algn="l"/>
                <a:tab pos="9056688" algn="l"/>
              </a:tabLst>
              <a:defRPr>
                <a:solidFill>
                  <a:schemeClr val="bg1"/>
                </a:solidFill>
                <a:latin typeface="Arial" panose="020B0604020202020204" pitchFamily="34" charset="0"/>
                <a:cs typeface="DejaVu Sans" charset="0"/>
              </a:defRPr>
            </a:lvl4pPr>
            <a:lvl5pPr>
              <a:lnSpc>
                <a:spcPct val="93000"/>
              </a:lnSpc>
              <a:buClr>
                <a:srgbClr val="000000"/>
              </a:buClr>
              <a:buSzPct val="100000"/>
              <a:buFont typeface="Times New Roman" panose="02020603050405020304" pitchFamily="18" charset="0"/>
              <a:tabLst>
                <a:tab pos="415925" algn="l"/>
                <a:tab pos="520700" algn="l"/>
                <a:tab pos="969963" algn="l"/>
                <a:tab pos="1419225" algn="l"/>
                <a:tab pos="1868488" algn="l"/>
                <a:tab pos="2317750" algn="l"/>
                <a:tab pos="2767013" algn="l"/>
                <a:tab pos="3216275" algn="l"/>
                <a:tab pos="3665538" algn="l"/>
                <a:tab pos="4114800" algn="l"/>
                <a:tab pos="4564063" algn="l"/>
                <a:tab pos="5013325" algn="l"/>
                <a:tab pos="5462588" algn="l"/>
                <a:tab pos="5911850" algn="l"/>
                <a:tab pos="6361113" algn="l"/>
                <a:tab pos="6810375" algn="l"/>
                <a:tab pos="7259638" algn="l"/>
                <a:tab pos="7708900" algn="l"/>
                <a:tab pos="8158163" algn="l"/>
                <a:tab pos="8607425" algn="l"/>
                <a:tab pos="9056688" algn="l"/>
              </a:tabLst>
              <a:defRPr>
                <a:solidFill>
                  <a:schemeClr val="bg1"/>
                </a:solidFill>
                <a:latin typeface="Arial" panose="020B0604020202020204" pitchFamily="34" charset="0"/>
                <a:cs typeface="DejaVu Sans"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415925" algn="l"/>
                <a:tab pos="520700" algn="l"/>
                <a:tab pos="969963" algn="l"/>
                <a:tab pos="1419225" algn="l"/>
                <a:tab pos="1868488" algn="l"/>
                <a:tab pos="2317750" algn="l"/>
                <a:tab pos="2767013" algn="l"/>
                <a:tab pos="3216275" algn="l"/>
                <a:tab pos="3665538" algn="l"/>
                <a:tab pos="4114800" algn="l"/>
                <a:tab pos="4564063" algn="l"/>
                <a:tab pos="5013325" algn="l"/>
                <a:tab pos="5462588" algn="l"/>
                <a:tab pos="5911850" algn="l"/>
                <a:tab pos="6361113" algn="l"/>
                <a:tab pos="6810375" algn="l"/>
                <a:tab pos="7259638" algn="l"/>
                <a:tab pos="7708900" algn="l"/>
                <a:tab pos="8158163" algn="l"/>
                <a:tab pos="8607425" algn="l"/>
                <a:tab pos="9056688" algn="l"/>
              </a:tabLst>
              <a:defRPr>
                <a:solidFill>
                  <a:schemeClr val="bg1"/>
                </a:solidFill>
                <a:latin typeface="Arial" panose="020B0604020202020204" pitchFamily="34" charset="0"/>
                <a:cs typeface="DejaVu Sans"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415925" algn="l"/>
                <a:tab pos="520700" algn="l"/>
                <a:tab pos="969963" algn="l"/>
                <a:tab pos="1419225" algn="l"/>
                <a:tab pos="1868488" algn="l"/>
                <a:tab pos="2317750" algn="l"/>
                <a:tab pos="2767013" algn="l"/>
                <a:tab pos="3216275" algn="l"/>
                <a:tab pos="3665538" algn="l"/>
                <a:tab pos="4114800" algn="l"/>
                <a:tab pos="4564063" algn="l"/>
                <a:tab pos="5013325" algn="l"/>
                <a:tab pos="5462588" algn="l"/>
                <a:tab pos="5911850" algn="l"/>
                <a:tab pos="6361113" algn="l"/>
                <a:tab pos="6810375" algn="l"/>
                <a:tab pos="7259638" algn="l"/>
                <a:tab pos="7708900" algn="l"/>
                <a:tab pos="8158163" algn="l"/>
                <a:tab pos="8607425" algn="l"/>
                <a:tab pos="9056688" algn="l"/>
              </a:tabLst>
              <a:defRPr>
                <a:solidFill>
                  <a:schemeClr val="bg1"/>
                </a:solidFill>
                <a:latin typeface="Arial" panose="020B0604020202020204" pitchFamily="34" charset="0"/>
                <a:cs typeface="DejaVu Sans"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415925" algn="l"/>
                <a:tab pos="520700" algn="l"/>
                <a:tab pos="969963" algn="l"/>
                <a:tab pos="1419225" algn="l"/>
                <a:tab pos="1868488" algn="l"/>
                <a:tab pos="2317750" algn="l"/>
                <a:tab pos="2767013" algn="l"/>
                <a:tab pos="3216275" algn="l"/>
                <a:tab pos="3665538" algn="l"/>
                <a:tab pos="4114800" algn="l"/>
                <a:tab pos="4564063" algn="l"/>
                <a:tab pos="5013325" algn="l"/>
                <a:tab pos="5462588" algn="l"/>
                <a:tab pos="5911850" algn="l"/>
                <a:tab pos="6361113" algn="l"/>
                <a:tab pos="6810375" algn="l"/>
                <a:tab pos="7259638" algn="l"/>
                <a:tab pos="7708900" algn="l"/>
                <a:tab pos="8158163" algn="l"/>
                <a:tab pos="8607425" algn="l"/>
                <a:tab pos="9056688" algn="l"/>
              </a:tabLst>
              <a:defRPr>
                <a:solidFill>
                  <a:schemeClr val="bg1"/>
                </a:solidFill>
                <a:latin typeface="Arial" panose="020B0604020202020204" pitchFamily="34" charset="0"/>
                <a:cs typeface="DejaVu Sans"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415925" algn="l"/>
                <a:tab pos="520700" algn="l"/>
                <a:tab pos="969963" algn="l"/>
                <a:tab pos="1419225" algn="l"/>
                <a:tab pos="1868488" algn="l"/>
                <a:tab pos="2317750" algn="l"/>
                <a:tab pos="2767013" algn="l"/>
                <a:tab pos="3216275" algn="l"/>
                <a:tab pos="3665538" algn="l"/>
                <a:tab pos="4114800" algn="l"/>
                <a:tab pos="4564063" algn="l"/>
                <a:tab pos="5013325" algn="l"/>
                <a:tab pos="5462588" algn="l"/>
                <a:tab pos="5911850" algn="l"/>
                <a:tab pos="6361113" algn="l"/>
                <a:tab pos="6810375" algn="l"/>
                <a:tab pos="7259638" algn="l"/>
                <a:tab pos="7708900" algn="l"/>
                <a:tab pos="8158163" algn="l"/>
                <a:tab pos="8607425" algn="l"/>
                <a:tab pos="9056688" algn="l"/>
              </a:tabLst>
              <a:defRPr>
                <a:solidFill>
                  <a:schemeClr val="bg1"/>
                </a:solidFill>
                <a:latin typeface="Arial" panose="020B0604020202020204" pitchFamily="34" charset="0"/>
                <a:cs typeface="DejaVu Sans" charset="0"/>
              </a:defRPr>
            </a:lvl9pPr>
          </a:lstStyle>
          <a:p>
            <a:pPr>
              <a:lnSpc>
                <a:spcPct val="100000"/>
              </a:lnSpc>
              <a:spcAft>
                <a:spcPts val="1293"/>
              </a:spcAft>
              <a:buSzPct val="45000"/>
              <a:buFont typeface="Wingdings" panose="05000000000000000000" pitchFamily="2" charset="2"/>
              <a:buChar char=""/>
            </a:pPr>
            <a:r>
              <a:rPr lang="en-GB" altLang="en-US" sz="2903">
                <a:solidFill>
                  <a:srgbClr val="000000"/>
                </a:solidFill>
                <a:latin typeface="Times New Roman" panose="02020603050405020304" pitchFamily="18" charset="0"/>
                <a:cs typeface="Arial Unicode MS" charset="0"/>
              </a:rPr>
              <a:t>800 cm core</a:t>
            </a:r>
          </a:p>
          <a:p>
            <a:pPr>
              <a:lnSpc>
                <a:spcPct val="99000"/>
              </a:lnSpc>
              <a:spcAft>
                <a:spcPts val="1293"/>
              </a:spcAft>
              <a:buSzPct val="45000"/>
              <a:buFont typeface="Wingdings" panose="05000000000000000000" pitchFamily="2" charset="2"/>
              <a:buChar char=""/>
            </a:pPr>
            <a:r>
              <a:rPr lang="en-GB" altLang="en-US" sz="2903">
                <a:solidFill>
                  <a:srgbClr val="000000"/>
                </a:solidFill>
                <a:latin typeface="Times New Roman" panose="02020603050405020304" pitchFamily="18" charset="0"/>
                <a:cs typeface="Arial Unicode MS" charset="0"/>
              </a:rPr>
              <a:t>9 </a:t>
            </a:r>
            <a:r>
              <a:rPr lang="en-GB" altLang="en-US" sz="2903" baseline="33000">
                <a:solidFill>
                  <a:srgbClr val="000000"/>
                </a:solidFill>
                <a:latin typeface="Times New Roman" panose="02020603050405020304" pitchFamily="18" charset="0"/>
                <a:cs typeface="Arial Unicode MS" charset="0"/>
              </a:rPr>
              <a:t>14</a:t>
            </a:r>
            <a:r>
              <a:rPr lang="en-GB" altLang="en-US" sz="2903">
                <a:solidFill>
                  <a:srgbClr val="000000"/>
                </a:solidFill>
                <a:latin typeface="Times New Roman" panose="02020603050405020304" pitchFamily="18" charset="0"/>
                <a:cs typeface="Arial Unicode MS" charset="0"/>
              </a:rPr>
              <a:t>C dates</a:t>
            </a:r>
          </a:p>
          <a:p>
            <a:pPr>
              <a:lnSpc>
                <a:spcPct val="99000"/>
              </a:lnSpc>
              <a:spcAft>
                <a:spcPts val="1293"/>
              </a:spcAft>
              <a:buSzPct val="45000"/>
              <a:buFont typeface="Wingdings" panose="05000000000000000000" pitchFamily="2" charset="2"/>
              <a:buChar char=""/>
            </a:pPr>
            <a:r>
              <a:rPr lang="en-GB" altLang="en-US" sz="2903">
                <a:solidFill>
                  <a:srgbClr val="000000"/>
                </a:solidFill>
                <a:latin typeface="Times New Roman" panose="02020603050405020304" pitchFamily="18" charset="0"/>
                <a:cs typeface="Arial Unicode MS" charset="0"/>
              </a:rPr>
              <a:t>surface = recent</a:t>
            </a:r>
          </a:p>
          <a:p>
            <a:pPr>
              <a:lnSpc>
                <a:spcPct val="99000"/>
              </a:lnSpc>
              <a:spcAft>
                <a:spcPts val="1293"/>
              </a:spcAft>
              <a:buSzPct val="45000"/>
              <a:buFont typeface="Wingdings" panose="05000000000000000000" pitchFamily="2" charset="2"/>
              <a:buChar char=""/>
            </a:pPr>
            <a:r>
              <a:rPr lang="en-GB" altLang="en-US" sz="2903" b="1">
                <a:solidFill>
                  <a:srgbClr val="000000"/>
                </a:solidFill>
                <a:latin typeface="Times New Roman" panose="02020603050405020304" pitchFamily="18" charset="0"/>
                <a:cs typeface="Arial Unicode MS" charset="0"/>
              </a:rPr>
              <a:t>Linear interpol.</a:t>
            </a:r>
          </a:p>
          <a:p>
            <a:pPr lvl="1">
              <a:lnSpc>
                <a:spcPct val="99000"/>
              </a:lnSpc>
              <a:spcAft>
                <a:spcPts val="1032"/>
              </a:spcAft>
              <a:buSzPct val="75000"/>
              <a:buFont typeface="Symbol" panose="05050102010706020507" pitchFamily="18" charset="2"/>
              <a:buChar char=""/>
            </a:pPr>
            <a:r>
              <a:rPr lang="en-GB" altLang="en-US" sz="2540" b="1">
                <a:solidFill>
                  <a:srgbClr val="000000"/>
                </a:solidFill>
                <a:latin typeface="Times New Roman" panose="02020603050405020304" pitchFamily="18" charset="0"/>
                <a:cs typeface="Arial Unicode MS" charset="0"/>
              </a:rPr>
              <a:t>date 6 = outlier</a:t>
            </a:r>
          </a:p>
        </p:txBody>
      </p:sp>
      <p:pic>
        <p:nvPicPr>
          <p:cNvPr id="65540"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21450" y="1660495"/>
            <a:ext cx="5034769" cy="4872031"/>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7" name="Picture 6" descr="Manaaki Whenua - Landcare Research">
            <a:hlinkClick r:id="rId4"/>
          </p:cNvPr>
          <p:cNvPicPr/>
          <p:nvPr/>
        </p:nvPicPr>
        <p:blipFill>
          <a:blip r:embed="rId5">
            <a:extLst>
              <a:ext uri="{28A0092B-C50C-407E-A947-70E740481C1C}">
                <a14:useLocalDpi xmlns:a14="http://schemas.microsoft.com/office/drawing/2010/main" val="0"/>
              </a:ext>
            </a:extLst>
          </a:blip>
          <a:srcRect/>
          <a:stretch>
            <a:fillRect/>
          </a:stretch>
        </p:blipFill>
        <p:spPr bwMode="auto">
          <a:xfrm>
            <a:off x="8036268" y="5683660"/>
            <a:ext cx="3241418" cy="1174340"/>
          </a:xfrm>
          <a:prstGeom prst="rect">
            <a:avLst/>
          </a:prstGeom>
          <a:noFill/>
          <a:ln>
            <a:noFill/>
          </a:ln>
        </p:spPr>
      </p:pic>
    </p:spTree>
    <p:extLst>
      <p:ext uri="{BB962C8B-B14F-4D97-AF65-F5344CB8AC3E}">
        <p14:creationId xmlns:p14="http://schemas.microsoft.com/office/powerpoint/2010/main" val="2186066720"/>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ext Box 1"/>
          <p:cNvSpPr txBox="1">
            <a:spLocks noChangeArrowheads="1"/>
          </p:cNvSpPr>
          <p:nvPr/>
        </p:nvSpPr>
        <p:spPr bwMode="auto">
          <a:xfrm>
            <a:off x="1850435" y="162738"/>
            <a:ext cx="8491131" cy="8194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ejaVu Sans" charset="0"/>
              </a:defRPr>
            </a:lvl1pPr>
            <a:lvl2pPr>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ejaVu Sans" charset="0"/>
              </a:defRPr>
            </a:lvl2pPr>
            <a:lvl3pPr>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ejaVu Sans" charset="0"/>
              </a:defRPr>
            </a:lvl3pPr>
            <a:lvl4pPr>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ejaVu Sans" charset="0"/>
              </a:defRPr>
            </a:lvl4pPr>
            <a:lvl5pPr>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ejaVu Sans"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ejaVu Sans"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ejaVu Sans"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ejaVu Sans"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ejaVu Sans" charset="0"/>
              </a:defRPr>
            </a:lvl9pPr>
          </a:lstStyle>
          <a:p>
            <a:pPr algn="ctr" eaLnBrk="1">
              <a:lnSpc>
                <a:spcPct val="96000"/>
              </a:lnSpc>
              <a:buClrTx/>
              <a:buFontTx/>
              <a:buNone/>
            </a:pPr>
            <a:endParaRPr lang="en-GB" altLang="en-US" sz="3992" dirty="0">
              <a:solidFill>
                <a:srgbClr val="000080"/>
              </a:solidFill>
              <a:latin typeface="Times New Roman" panose="02020603050405020304" pitchFamily="18" charset="0"/>
              <a:cs typeface="Arial Unicode MS" charset="0"/>
            </a:endParaRPr>
          </a:p>
        </p:txBody>
      </p:sp>
      <p:sp>
        <p:nvSpPr>
          <p:cNvPr id="67587" name="Text Box 2"/>
          <p:cNvSpPr txBox="1">
            <a:spLocks noChangeArrowheads="1"/>
          </p:cNvSpPr>
          <p:nvPr/>
        </p:nvSpPr>
        <p:spPr bwMode="auto">
          <a:xfrm>
            <a:off x="6421475" y="1795869"/>
            <a:ext cx="4245566" cy="50621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marL="415925" indent="-311150">
              <a:lnSpc>
                <a:spcPct val="93000"/>
              </a:lnSpc>
              <a:buClr>
                <a:srgbClr val="000000"/>
              </a:buClr>
              <a:buSzPct val="100000"/>
              <a:buFont typeface="Times New Roman" panose="02020603050405020304" pitchFamily="18" charset="0"/>
              <a:tabLst>
                <a:tab pos="415925" algn="l"/>
                <a:tab pos="520700" algn="l"/>
                <a:tab pos="969963" algn="l"/>
                <a:tab pos="1419225" algn="l"/>
                <a:tab pos="1868488" algn="l"/>
                <a:tab pos="2317750" algn="l"/>
                <a:tab pos="2767013" algn="l"/>
                <a:tab pos="3216275" algn="l"/>
                <a:tab pos="3665538" algn="l"/>
                <a:tab pos="4114800" algn="l"/>
                <a:tab pos="4564063" algn="l"/>
                <a:tab pos="5013325" algn="l"/>
                <a:tab pos="5462588" algn="l"/>
                <a:tab pos="5911850" algn="l"/>
                <a:tab pos="6361113" algn="l"/>
                <a:tab pos="6810375" algn="l"/>
                <a:tab pos="7259638" algn="l"/>
                <a:tab pos="7708900" algn="l"/>
                <a:tab pos="8158163" algn="l"/>
                <a:tab pos="8607425" algn="l"/>
                <a:tab pos="9056688" algn="l"/>
              </a:tabLst>
              <a:defRPr>
                <a:solidFill>
                  <a:schemeClr val="bg1"/>
                </a:solidFill>
                <a:latin typeface="Arial" panose="020B0604020202020204" pitchFamily="34" charset="0"/>
                <a:cs typeface="DejaVu Sans" charset="0"/>
              </a:defRPr>
            </a:lvl1pPr>
            <a:lvl2pPr marL="847725" indent="-282575">
              <a:lnSpc>
                <a:spcPct val="93000"/>
              </a:lnSpc>
              <a:buClr>
                <a:srgbClr val="000000"/>
              </a:buClr>
              <a:buSzPct val="100000"/>
              <a:buFont typeface="Times New Roman" panose="02020603050405020304" pitchFamily="18" charset="0"/>
              <a:tabLst>
                <a:tab pos="415925" algn="l"/>
                <a:tab pos="520700" algn="l"/>
                <a:tab pos="969963" algn="l"/>
                <a:tab pos="1419225" algn="l"/>
                <a:tab pos="1868488" algn="l"/>
                <a:tab pos="2317750" algn="l"/>
                <a:tab pos="2767013" algn="l"/>
                <a:tab pos="3216275" algn="l"/>
                <a:tab pos="3665538" algn="l"/>
                <a:tab pos="4114800" algn="l"/>
                <a:tab pos="4564063" algn="l"/>
                <a:tab pos="5013325" algn="l"/>
                <a:tab pos="5462588" algn="l"/>
                <a:tab pos="5911850" algn="l"/>
                <a:tab pos="6361113" algn="l"/>
                <a:tab pos="6810375" algn="l"/>
                <a:tab pos="7259638" algn="l"/>
                <a:tab pos="7708900" algn="l"/>
                <a:tab pos="8158163" algn="l"/>
                <a:tab pos="8607425" algn="l"/>
                <a:tab pos="9056688" algn="l"/>
              </a:tabLst>
              <a:defRPr>
                <a:solidFill>
                  <a:schemeClr val="bg1"/>
                </a:solidFill>
                <a:latin typeface="Arial" panose="020B0604020202020204" pitchFamily="34" charset="0"/>
                <a:cs typeface="DejaVu Sans" charset="0"/>
              </a:defRPr>
            </a:lvl2pPr>
            <a:lvl3pPr>
              <a:lnSpc>
                <a:spcPct val="93000"/>
              </a:lnSpc>
              <a:buClr>
                <a:srgbClr val="000000"/>
              </a:buClr>
              <a:buSzPct val="100000"/>
              <a:buFont typeface="Times New Roman" panose="02020603050405020304" pitchFamily="18" charset="0"/>
              <a:tabLst>
                <a:tab pos="415925" algn="l"/>
                <a:tab pos="520700" algn="l"/>
                <a:tab pos="969963" algn="l"/>
                <a:tab pos="1419225" algn="l"/>
                <a:tab pos="1868488" algn="l"/>
                <a:tab pos="2317750" algn="l"/>
                <a:tab pos="2767013" algn="l"/>
                <a:tab pos="3216275" algn="l"/>
                <a:tab pos="3665538" algn="l"/>
                <a:tab pos="4114800" algn="l"/>
                <a:tab pos="4564063" algn="l"/>
                <a:tab pos="5013325" algn="l"/>
                <a:tab pos="5462588" algn="l"/>
                <a:tab pos="5911850" algn="l"/>
                <a:tab pos="6361113" algn="l"/>
                <a:tab pos="6810375" algn="l"/>
                <a:tab pos="7259638" algn="l"/>
                <a:tab pos="7708900" algn="l"/>
                <a:tab pos="8158163" algn="l"/>
                <a:tab pos="8607425" algn="l"/>
                <a:tab pos="9056688" algn="l"/>
              </a:tabLst>
              <a:defRPr>
                <a:solidFill>
                  <a:schemeClr val="bg1"/>
                </a:solidFill>
                <a:latin typeface="Arial" panose="020B0604020202020204" pitchFamily="34" charset="0"/>
                <a:cs typeface="DejaVu Sans" charset="0"/>
              </a:defRPr>
            </a:lvl3pPr>
            <a:lvl4pPr>
              <a:lnSpc>
                <a:spcPct val="93000"/>
              </a:lnSpc>
              <a:buClr>
                <a:srgbClr val="000000"/>
              </a:buClr>
              <a:buSzPct val="100000"/>
              <a:buFont typeface="Times New Roman" panose="02020603050405020304" pitchFamily="18" charset="0"/>
              <a:tabLst>
                <a:tab pos="415925" algn="l"/>
                <a:tab pos="520700" algn="l"/>
                <a:tab pos="969963" algn="l"/>
                <a:tab pos="1419225" algn="l"/>
                <a:tab pos="1868488" algn="l"/>
                <a:tab pos="2317750" algn="l"/>
                <a:tab pos="2767013" algn="l"/>
                <a:tab pos="3216275" algn="l"/>
                <a:tab pos="3665538" algn="l"/>
                <a:tab pos="4114800" algn="l"/>
                <a:tab pos="4564063" algn="l"/>
                <a:tab pos="5013325" algn="l"/>
                <a:tab pos="5462588" algn="l"/>
                <a:tab pos="5911850" algn="l"/>
                <a:tab pos="6361113" algn="l"/>
                <a:tab pos="6810375" algn="l"/>
                <a:tab pos="7259638" algn="l"/>
                <a:tab pos="7708900" algn="l"/>
                <a:tab pos="8158163" algn="l"/>
                <a:tab pos="8607425" algn="l"/>
                <a:tab pos="9056688" algn="l"/>
              </a:tabLst>
              <a:defRPr>
                <a:solidFill>
                  <a:schemeClr val="bg1"/>
                </a:solidFill>
                <a:latin typeface="Arial" panose="020B0604020202020204" pitchFamily="34" charset="0"/>
                <a:cs typeface="DejaVu Sans" charset="0"/>
              </a:defRPr>
            </a:lvl4pPr>
            <a:lvl5pPr>
              <a:lnSpc>
                <a:spcPct val="93000"/>
              </a:lnSpc>
              <a:buClr>
                <a:srgbClr val="000000"/>
              </a:buClr>
              <a:buSzPct val="100000"/>
              <a:buFont typeface="Times New Roman" panose="02020603050405020304" pitchFamily="18" charset="0"/>
              <a:tabLst>
                <a:tab pos="415925" algn="l"/>
                <a:tab pos="520700" algn="l"/>
                <a:tab pos="969963" algn="l"/>
                <a:tab pos="1419225" algn="l"/>
                <a:tab pos="1868488" algn="l"/>
                <a:tab pos="2317750" algn="l"/>
                <a:tab pos="2767013" algn="l"/>
                <a:tab pos="3216275" algn="l"/>
                <a:tab pos="3665538" algn="l"/>
                <a:tab pos="4114800" algn="l"/>
                <a:tab pos="4564063" algn="l"/>
                <a:tab pos="5013325" algn="l"/>
                <a:tab pos="5462588" algn="l"/>
                <a:tab pos="5911850" algn="l"/>
                <a:tab pos="6361113" algn="l"/>
                <a:tab pos="6810375" algn="l"/>
                <a:tab pos="7259638" algn="l"/>
                <a:tab pos="7708900" algn="l"/>
                <a:tab pos="8158163" algn="l"/>
                <a:tab pos="8607425" algn="l"/>
                <a:tab pos="9056688" algn="l"/>
              </a:tabLst>
              <a:defRPr>
                <a:solidFill>
                  <a:schemeClr val="bg1"/>
                </a:solidFill>
                <a:latin typeface="Arial" panose="020B0604020202020204" pitchFamily="34" charset="0"/>
                <a:cs typeface="DejaVu Sans"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415925" algn="l"/>
                <a:tab pos="520700" algn="l"/>
                <a:tab pos="969963" algn="l"/>
                <a:tab pos="1419225" algn="l"/>
                <a:tab pos="1868488" algn="l"/>
                <a:tab pos="2317750" algn="l"/>
                <a:tab pos="2767013" algn="l"/>
                <a:tab pos="3216275" algn="l"/>
                <a:tab pos="3665538" algn="l"/>
                <a:tab pos="4114800" algn="l"/>
                <a:tab pos="4564063" algn="l"/>
                <a:tab pos="5013325" algn="l"/>
                <a:tab pos="5462588" algn="l"/>
                <a:tab pos="5911850" algn="l"/>
                <a:tab pos="6361113" algn="l"/>
                <a:tab pos="6810375" algn="l"/>
                <a:tab pos="7259638" algn="l"/>
                <a:tab pos="7708900" algn="l"/>
                <a:tab pos="8158163" algn="l"/>
                <a:tab pos="8607425" algn="l"/>
                <a:tab pos="9056688" algn="l"/>
              </a:tabLst>
              <a:defRPr>
                <a:solidFill>
                  <a:schemeClr val="bg1"/>
                </a:solidFill>
                <a:latin typeface="Arial" panose="020B0604020202020204" pitchFamily="34" charset="0"/>
                <a:cs typeface="DejaVu Sans"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415925" algn="l"/>
                <a:tab pos="520700" algn="l"/>
                <a:tab pos="969963" algn="l"/>
                <a:tab pos="1419225" algn="l"/>
                <a:tab pos="1868488" algn="l"/>
                <a:tab pos="2317750" algn="l"/>
                <a:tab pos="2767013" algn="l"/>
                <a:tab pos="3216275" algn="l"/>
                <a:tab pos="3665538" algn="l"/>
                <a:tab pos="4114800" algn="l"/>
                <a:tab pos="4564063" algn="l"/>
                <a:tab pos="5013325" algn="l"/>
                <a:tab pos="5462588" algn="l"/>
                <a:tab pos="5911850" algn="l"/>
                <a:tab pos="6361113" algn="l"/>
                <a:tab pos="6810375" algn="l"/>
                <a:tab pos="7259638" algn="l"/>
                <a:tab pos="7708900" algn="l"/>
                <a:tab pos="8158163" algn="l"/>
                <a:tab pos="8607425" algn="l"/>
                <a:tab pos="9056688" algn="l"/>
              </a:tabLst>
              <a:defRPr>
                <a:solidFill>
                  <a:schemeClr val="bg1"/>
                </a:solidFill>
                <a:latin typeface="Arial" panose="020B0604020202020204" pitchFamily="34" charset="0"/>
                <a:cs typeface="DejaVu Sans"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415925" algn="l"/>
                <a:tab pos="520700" algn="l"/>
                <a:tab pos="969963" algn="l"/>
                <a:tab pos="1419225" algn="l"/>
                <a:tab pos="1868488" algn="l"/>
                <a:tab pos="2317750" algn="l"/>
                <a:tab pos="2767013" algn="l"/>
                <a:tab pos="3216275" algn="l"/>
                <a:tab pos="3665538" algn="l"/>
                <a:tab pos="4114800" algn="l"/>
                <a:tab pos="4564063" algn="l"/>
                <a:tab pos="5013325" algn="l"/>
                <a:tab pos="5462588" algn="l"/>
                <a:tab pos="5911850" algn="l"/>
                <a:tab pos="6361113" algn="l"/>
                <a:tab pos="6810375" algn="l"/>
                <a:tab pos="7259638" algn="l"/>
                <a:tab pos="7708900" algn="l"/>
                <a:tab pos="8158163" algn="l"/>
                <a:tab pos="8607425" algn="l"/>
                <a:tab pos="9056688" algn="l"/>
              </a:tabLst>
              <a:defRPr>
                <a:solidFill>
                  <a:schemeClr val="bg1"/>
                </a:solidFill>
                <a:latin typeface="Arial" panose="020B0604020202020204" pitchFamily="34" charset="0"/>
                <a:cs typeface="DejaVu Sans"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415925" algn="l"/>
                <a:tab pos="520700" algn="l"/>
                <a:tab pos="969963" algn="l"/>
                <a:tab pos="1419225" algn="l"/>
                <a:tab pos="1868488" algn="l"/>
                <a:tab pos="2317750" algn="l"/>
                <a:tab pos="2767013" algn="l"/>
                <a:tab pos="3216275" algn="l"/>
                <a:tab pos="3665538" algn="l"/>
                <a:tab pos="4114800" algn="l"/>
                <a:tab pos="4564063" algn="l"/>
                <a:tab pos="5013325" algn="l"/>
                <a:tab pos="5462588" algn="l"/>
                <a:tab pos="5911850" algn="l"/>
                <a:tab pos="6361113" algn="l"/>
                <a:tab pos="6810375" algn="l"/>
                <a:tab pos="7259638" algn="l"/>
                <a:tab pos="7708900" algn="l"/>
                <a:tab pos="8158163" algn="l"/>
                <a:tab pos="8607425" algn="l"/>
                <a:tab pos="9056688" algn="l"/>
              </a:tabLst>
              <a:defRPr>
                <a:solidFill>
                  <a:schemeClr val="bg1"/>
                </a:solidFill>
                <a:latin typeface="Arial" panose="020B0604020202020204" pitchFamily="34" charset="0"/>
                <a:cs typeface="DejaVu Sans" charset="0"/>
              </a:defRPr>
            </a:lvl9pPr>
          </a:lstStyle>
          <a:p>
            <a:pPr>
              <a:lnSpc>
                <a:spcPct val="100000"/>
              </a:lnSpc>
              <a:spcAft>
                <a:spcPts val="1293"/>
              </a:spcAft>
              <a:buSzPct val="45000"/>
              <a:buFont typeface="Wingdings" panose="05000000000000000000" pitchFamily="2" charset="2"/>
              <a:buChar char=""/>
            </a:pPr>
            <a:r>
              <a:rPr lang="en-GB" altLang="en-US" sz="2903">
                <a:solidFill>
                  <a:srgbClr val="000000"/>
                </a:solidFill>
                <a:latin typeface="Times New Roman" panose="02020603050405020304" pitchFamily="18" charset="0"/>
                <a:cs typeface="Arial Unicode MS" charset="0"/>
              </a:rPr>
              <a:t>800 cm core</a:t>
            </a:r>
          </a:p>
          <a:p>
            <a:pPr>
              <a:lnSpc>
                <a:spcPct val="99000"/>
              </a:lnSpc>
              <a:spcAft>
                <a:spcPts val="1293"/>
              </a:spcAft>
              <a:buSzPct val="45000"/>
              <a:buFont typeface="Wingdings" panose="05000000000000000000" pitchFamily="2" charset="2"/>
              <a:buChar char=""/>
            </a:pPr>
            <a:r>
              <a:rPr lang="en-GB" altLang="en-US" sz="2903">
                <a:solidFill>
                  <a:srgbClr val="000000"/>
                </a:solidFill>
                <a:latin typeface="Times New Roman" panose="02020603050405020304" pitchFamily="18" charset="0"/>
                <a:cs typeface="Arial Unicode MS" charset="0"/>
              </a:rPr>
              <a:t>9 </a:t>
            </a:r>
            <a:r>
              <a:rPr lang="en-GB" altLang="en-US" sz="2903" baseline="33000">
                <a:solidFill>
                  <a:srgbClr val="000000"/>
                </a:solidFill>
                <a:latin typeface="Times New Roman" panose="02020603050405020304" pitchFamily="18" charset="0"/>
                <a:cs typeface="Arial Unicode MS" charset="0"/>
              </a:rPr>
              <a:t>14</a:t>
            </a:r>
            <a:r>
              <a:rPr lang="en-GB" altLang="en-US" sz="2903">
                <a:solidFill>
                  <a:srgbClr val="000000"/>
                </a:solidFill>
                <a:latin typeface="Times New Roman" panose="02020603050405020304" pitchFamily="18" charset="0"/>
                <a:cs typeface="Arial Unicode MS" charset="0"/>
              </a:rPr>
              <a:t>C dates</a:t>
            </a:r>
          </a:p>
          <a:p>
            <a:pPr>
              <a:lnSpc>
                <a:spcPct val="99000"/>
              </a:lnSpc>
              <a:spcAft>
                <a:spcPts val="1293"/>
              </a:spcAft>
              <a:buSzPct val="45000"/>
              <a:buFont typeface="Wingdings" panose="05000000000000000000" pitchFamily="2" charset="2"/>
              <a:buChar char=""/>
            </a:pPr>
            <a:r>
              <a:rPr lang="en-GB" altLang="en-US" sz="2903">
                <a:solidFill>
                  <a:srgbClr val="000000"/>
                </a:solidFill>
                <a:latin typeface="Times New Roman" panose="02020603050405020304" pitchFamily="18" charset="0"/>
                <a:cs typeface="Arial Unicode MS" charset="0"/>
              </a:rPr>
              <a:t>surface = recent</a:t>
            </a:r>
          </a:p>
          <a:p>
            <a:pPr>
              <a:lnSpc>
                <a:spcPct val="99000"/>
              </a:lnSpc>
              <a:spcAft>
                <a:spcPts val="1293"/>
              </a:spcAft>
              <a:buSzPct val="45000"/>
              <a:buFont typeface="Wingdings" panose="05000000000000000000" pitchFamily="2" charset="2"/>
              <a:buChar char=""/>
            </a:pPr>
            <a:r>
              <a:rPr lang="en-GB" altLang="en-US" sz="2903" b="1">
                <a:solidFill>
                  <a:srgbClr val="000000"/>
                </a:solidFill>
                <a:latin typeface="Times New Roman" panose="02020603050405020304" pitchFamily="18" charset="0"/>
                <a:cs typeface="Arial Unicode MS" charset="0"/>
              </a:rPr>
              <a:t>Linear interpol.</a:t>
            </a:r>
          </a:p>
          <a:p>
            <a:pPr lvl="1">
              <a:lnSpc>
                <a:spcPct val="99000"/>
              </a:lnSpc>
              <a:spcAft>
                <a:spcPts val="1032"/>
              </a:spcAft>
              <a:buSzPct val="75000"/>
              <a:buFont typeface="Symbol" panose="05050102010706020507" pitchFamily="18" charset="2"/>
              <a:buChar char=""/>
            </a:pPr>
            <a:r>
              <a:rPr lang="en-GB" altLang="en-US" sz="2540" b="1">
                <a:solidFill>
                  <a:srgbClr val="000000"/>
                </a:solidFill>
                <a:latin typeface="Times New Roman" panose="02020603050405020304" pitchFamily="18" charset="0"/>
                <a:cs typeface="Arial Unicode MS" charset="0"/>
              </a:rPr>
              <a:t>470 cm = hiatus</a:t>
            </a:r>
          </a:p>
        </p:txBody>
      </p:sp>
      <p:pic>
        <p:nvPicPr>
          <p:cNvPr id="6758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21450" y="1660495"/>
            <a:ext cx="5034769" cy="4872031"/>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7" name="Picture 6" descr="Manaaki Whenua - Landcare Research">
            <a:hlinkClick r:id="rId4"/>
          </p:cNvPr>
          <p:cNvPicPr/>
          <p:nvPr/>
        </p:nvPicPr>
        <p:blipFill>
          <a:blip r:embed="rId5">
            <a:extLst>
              <a:ext uri="{28A0092B-C50C-407E-A947-70E740481C1C}">
                <a14:useLocalDpi xmlns:a14="http://schemas.microsoft.com/office/drawing/2010/main" val="0"/>
              </a:ext>
            </a:extLst>
          </a:blip>
          <a:srcRect/>
          <a:stretch>
            <a:fillRect/>
          </a:stretch>
        </p:blipFill>
        <p:spPr bwMode="auto">
          <a:xfrm>
            <a:off x="8029215" y="5683660"/>
            <a:ext cx="3241418" cy="1174340"/>
          </a:xfrm>
          <a:prstGeom prst="rect">
            <a:avLst/>
          </a:prstGeom>
          <a:noFill/>
          <a:ln>
            <a:noFill/>
          </a:ln>
        </p:spPr>
      </p:pic>
    </p:spTree>
    <p:extLst>
      <p:ext uri="{BB962C8B-B14F-4D97-AF65-F5344CB8AC3E}">
        <p14:creationId xmlns:p14="http://schemas.microsoft.com/office/powerpoint/2010/main" val="3226374341"/>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err="1"/>
              <a:t>Bchronology</a:t>
            </a:r>
            <a:r>
              <a:rPr lang="en-NZ" dirty="0"/>
              <a:t> </a:t>
            </a:r>
            <a:br>
              <a:rPr lang="en-NZ" dirty="0"/>
            </a:br>
            <a:endParaRPr lang="en-NZ" dirty="0"/>
          </a:p>
        </p:txBody>
      </p:sp>
      <p:sp>
        <p:nvSpPr>
          <p:cNvPr id="6" name="Content Placeholder 5"/>
          <p:cNvSpPr>
            <a:spLocks noGrp="1"/>
          </p:cNvSpPr>
          <p:nvPr>
            <p:ph idx="1"/>
          </p:nvPr>
        </p:nvSpPr>
        <p:spPr>
          <a:xfrm>
            <a:off x="1261872" y="1828800"/>
            <a:ext cx="6285557" cy="4351337"/>
          </a:xfrm>
        </p:spPr>
        <p:txBody>
          <a:bodyPr>
            <a:normAutofit lnSpcReduction="10000"/>
          </a:bodyPr>
          <a:lstStyle/>
          <a:p>
            <a:pPr marL="0" indent="0">
              <a:buNone/>
            </a:pPr>
            <a:r>
              <a:rPr lang="en-NZ" i="1" dirty="0" err="1">
                <a:solidFill>
                  <a:srgbClr val="FF0000"/>
                </a:solidFill>
              </a:rPr>
              <a:t>Filename</a:t>
            </a:r>
            <a:r>
              <a:rPr lang="en-NZ" dirty="0" err="1"/>
              <a:t>out</a:t>
            </a:r>
            <a:r>
              <a:rPr lang="en-NZ" dirty="0"/>
              <a:t> = </a:t>
            </a:r>
            <a:r>
              <a:rPr lang="en-NZ" dirty="0" err="1"/>
              <a:t>Bchronology</a:t>
            </a:r>
            <a:r>
              <a:rPr lang="en-NZ" dirty="0"/>
              <a:t>(ages = </a:t>
            </a:r>
            <a:r>
              <a:rPr lang="en-NZ" i="1" dirty="0" err="1">
                <a:solidFill>
                  <a:srgbClr val="FF0000"/>
                </a:solidFill>
              </a:rPr>
              <a:t>Filename</a:t>
            </a:r>
            <a:r>
              <a:rPr lang="en-NZ" dirty="0" err="1"/>
              <a:t>$ages</a:t>
            </a:r>
            <a:r>
              <a:rPr lang="en-NZ" dirty="0"/>
              <a:t>, </a:t>
            </a:r>
            <a:r>
              <a:rPr lang="en-NZ" dirty="0" err="1"/>
              <a:t>ageSds</a:t>
            </a:r>
            <a:r>
              <a:rPr lang="en-NZ" dirty="0"/>
              <a:t> = </a:t>
            </a:r>
            <a:r>
              <a:rPr lang="en-NZ" i="1" dirty="0" err="1">
                <a:solidFill>
                  <a:srgbClr val="FF0000"/>
                </a:solidFill>
              </a:rPr>
              <a:t>Filename</a:t>
            </a:r>
            <a:r>
              <a:rPr lang="en-NZ" dirty="0" err="1"/>
              <a:t>$ageSds</a:t>
            </a:r>
            <a:r>
              <a:rPr lang="en-NZ" dirty="0"/>
              <a:t>, </a:t>
            </a:r>
            <a:r>
              <a:rPr lang="en-NZ" dirty="0" err="1"/>
              <a:t>calCurves</a:t>
            </a:r>
            <a:r>
              <a:rPr lang="en-NZ" dirty="0"/>
              <a:t> = </a:t>
            </a:r>
            <a:r>
              <a:rPr lang="en-NZ" i="1" dirty="0" err="1">
                <a:solidFill>
                  <a:srgbClr val="FF0000"/>
                </a:solidFill>
              </a:rPr>
              <a:t>Filename</a:t>
            </a:r>
            <a:r>
              <a:rPr lang="en-NZ" dirty="0" err="1"/>
              <a:t>$calCurves,positions</a:t>
            </a:r>
            <a:r>
              <a:rPr lang="en-NZ" dirty="0"/>
              <a:t> = </a:t>
            </a:r>
            <a:r>
              <a:rPr lang="en-NZ" i="1" dirty="0" err="1">
                <a:solidFill>
                  <a:srgbClr val="FF0000"/>
                </a:solidFill>
              </a:rPr>
              <a:t>Filename</a:t>
            </a:r>
            <a:r>
              <a:rPr lang="en-NZ" dirty="0" err="1"/>
              <a:t>$position</a:t>
            </a:r>
            <a:r>
              <a:rPr lang="en-NZ" dirty="0"/>
              <a:t>, </a:t>
            </a:r>
            <a:r>
              <a:rPr lang="en-NZ" dirty="0" err="1"/>
              <a:t>positionThicknesses</a:t>
            </a:r>
            <a:r>
              <a:rPr lang="en-NZ" dirty="0"/>
              <a:t> = </a:t>
            </a:r>
            <a:r>
              <a:rPr lang="en-NZ" i="1" dirty="0" err="1">
                <a:solidFill>
                  <a:srgbClr val="FF0000"/>
                </a:solidFill>
              </a:rPr>
              <a:t>Filename</a:t>
            </a:r>
            <a:r>
              <a:rPr lang="en-NZ" dirty="0" err="1"/>
              <a:t>$thickness</a:t>
            </a:r>
            <a:r>
              <a:rPr lang="en-NZ" dirty="0"/>
              <a:t>, ids = </a:t>
            </a:r>
            <a:r>
              <a:rPr lang="en-NZ" i="1" dirty="0" err="1">
                <a:solidFill>
                  <a:srgbClr val="FF0000"/>
                </a:solidFill>
              </a:rPr>
              <a:t>Filename</a:t>
            </a:r>
            <a:r>
              <a:rPr lang="en-NZ" dirty="0" err="1"/>
              <a:t>$id,predictPositions</a:t>
            </a:r>
            <a:r>
              <a:rPr lang="en-NZ" dirty="0"/>
              <a:t> = </a:t>
            </a:r>
            <a:r>
              <a:rPr lang="en-NZ" dirty="0" err="1">
                <a:highlight>
                  <a:srgbClr val="FFFF00"/>
                </a:highlight>
              </a:rPr>
              <a:t>seq</a:t>
            </a:r>
            <a:r>
              <a:rPr lang="en-NZ" dirty="0">
                <a:highlight>
                  <a:srgbClr val="FFFF00"/>
                </a:highlight>
              </a:rPr>
              <a:t>(0,310,by=5))</a:t>
            </a:r>
          </a:p>
          <a:p>
            <a:pPr marL="0" indent="0">
              <a:buNone/>
            </a:pPr>
            <a:endParaRPr lang="en-NZ" dirty="0"/>
          </a:p>
          <a:p>
            <a:pPr marL="0" indent="0">
              <a:buNone/>
            </a:pPr>
            <a:r>
              <a:rPr lang="en-NZ" dirty="0"/>
              <a:t>plot(</a:t>
            </a:r>
            <a:r>
              <a:rPr lang="en-NZ" dirty="0" err="1"/>
              <a:t>Filenameout</a:t>
            </a:r>
            <a:r>
              <a:rPr lang="en-NZ" dirty="0"/>
              <a:t>)</a:t>
            </a:r>
          </a:p>
          <a:p>
            <a:pPr marL="0" indent="0">
              <a:buNone/>
            </a:pPr>
            <a:endParaRPr lang="en-NZ" dirty="0">
              <a:highlight>
                <a:srgbClr val="FFFF00"/>
              </a:highlight>
            </a:endParaRPr>
          </a:p>
          <a:p>
            <a:pPr marL="0" indent="0">
              <a:buNone/>
            </a:pPr>
            <a:r>
              <a:rPr lang="en-NZ" dirty="0"/>
              <a:t>summary(</a:t>
            </a:r>
            <a:r>
              <a:rPr lang="en-NZ" dirty="0" err="1"/>
              <a:t>Filenameout</a:t>
            </a:r>
            <a:r>
              <a:rPr lang="en-NZ" dirty="0"/>
              <a:t>)</a:t>
            </a:r>
          </a:p>
          <a:p>
            <a:pPr marL="0" indent="0">
              <a:buNone/>
            </a:pPr>
            <a:r>
              <a:rPr lang="en-NZ" dirty="0"/>
              <a:t>summary(</a:t>
            </a:r>
            <a:r>
              <a:rPr lang="en-NZ" dirty="0" err="1"/>
              <a:t>Filenameout</a:t>
            </a:r>
            <a:r>
              <a:rPr lang="en-NZ" dirty="0"/>
              <a:t>, type = “convergence”) #checks your model for convergence</a:t>
            </a:r>
          </a:p>
          <a:p>
            <a:pPr marL="0" indent="0">
              <a:buNone/>
            </a:pPr>
            <a:r>
              <a:rPr lang="en-NZ" dirty="0"/>
              <a:t>summary(</a:t>
            </a:r>
            <a:r>
              <a:rPr lang="en-NZ" dirty="0" err="1"/>
              <a:t>Filenameout</a:t>
            </a:r>
            <a:r>
              <a:rPr lang="en-NZ" dirty="0"/>
              <a:t>, type = “outliers”) # Look at your outlier probabilities</a:t>
            </a:r>
          </a:p>
          <a:p>
            <a:pPr marL="0" indent="0">
              <a:buNone/>
            </a:pPr>
            <a:endParaRPr lang="en-NZ" dirty="0"/>
          </a:p>
          <a:p>
            <a:pPr marL="0" indent="0">
              <a:buNone/>
            </a:pPr>
            <a:endParaRPr lang="en-NZ" dirty="0"/>
          </a:p>
          <a:p>
            <a:pPr marL="0" indent="0">
              <a:buNone/>
            </a:pPr>
            <a:endParaRPr lang="en-NZ" dirty="0"/>
          </a:p>
        </p:txBody>
      </p:sp>
      <p:pic>
        <p:nvPicPr>
          <p:cNvPr id="7" name="Picture 6"/>
          <p:cNvPicPr>
            <a:picLocks noChangeAspect="1"/>
          </p:cNvPicPr>
          <p:nvPr/>
        </p:nvPicPr>
        <p:blipFill rotWithShape="1">
          <a:blip r:embed="rId3"/>
          <a:srcRect t="64339" r="73351"/>
          <a:stretch/>
        </p:blipFill>
        <p:spPr>
          <a:xfrm>
            <a:off x="7489370" y="2132765"/>
            <a:ext cx="3710349" cy="3310092"/>
          </a:xfrm>
          <a:prstGeom prst="rect">
            <a:avLst/>
          </a:prstGeom>
        </p:spPr>
      </p:pic>
      <p:pic>
        <p:nvPicPr>
          <p:cNvPr id="10" name="Picture 9" descr="Manaaki Whenua - Landcare Research">
            <a:hlinkClick r:id="rId4"/>
          </p:cNvPr>
          <p:cNvPicPr/>
          <p:nvPr/>
        </p:nvPicPr>
        <p:blipFill>
          <a:blip r:embed="rId5">
            <a:extLst>
              <a:ext uri="{28A0092B-C50C-407E-A947-70E740481C1C}">
                <a14:useLocalDpi xmlns:a14="http://schemas.microsoft.com/office/drawing/2010/main" val="0"/>
              </a:ext>
            </a:extLst>
          </a:blip>
          <a:srcRect/>
          <a:stretch>
            <a:fillRect/>
          </a:stretch>
        </p:blipFill>
        <p:spPr bwMode="auto">
          <a:xfrm>
            <a:off x="8045246" y="5683660"/>
            <a:ext cx="3241418" cy="1174340"/>
          </a:xfrm>
          <a:prstGeom prst="rect">
            <a:avLst/>
          </a:prstGeom>
          <a:noFill/>
          <a:ln>
            <a:noFill/>
          </a:ln>
        </p:spPr>
      </p:pic>
    </p:spTree>
    <p:extLst>
      <p:ext uri="{BB962C8B-B14F-4D97-AF65-F5344CB8AC3E}">
        <p14:creationId xmlns:p14="http://schemas.microsoft.com/office/powerpoint/2010/main" val="3544738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1872" y="365759"/>
            <a:ext cx="9692640" cy="1796595"/>
          </a:xfrm>
        </p:spPr>
        <p:txBody>
          <a:bodyPr>
            <a:normAutofit fontScale="90000"/>
          </a:bodyPr>
          <a:lstStyle/>
          <a:p>
            <a:r>
              <a:rPr lang="en-NZ" dirty="0"/>
              <a:t>All age-depth models are wrong! But are getting better </a:t>
            </a:r>
            <a:r>
              <a:rPr lang="en-NZ" sz="2700" dirty="0"/>
              <a:t>(</a:t>
            </a:r>
            <a:r>
              <a:rPr lang="en-NZ" sz="2700" dirty="0" err="1"/>
              <a:t>Trachsel</a:t>
            </a:r>
            <a:r>
              <a:rPr lang="en-NZ" sz="2700" dirty="0"/>
              <a:t> and Telford 2017)</a:t>
            </a:r>
            <a:br>
              <a:rPr lang="en-NZ" dirty="0"/>
            </a:br>
            <a:endParaRPr lang="en-NZ" dirty="0"/>
          </a:p>
        </p:txBody>
      </p:sp>
      <p:sp>
        <p:nvSpPr>
          <p:cNvPr id="3" name="Content Placeholder 2"/>
          <p:cNvSpPr>
            <a:spLocks noGrp="1"/>
          </p:cNvSpPr>
          <p:nvPr>
            <p:ph idx="1"/>
          </p:nvPr>
        </p:nvSpPr>
        <p:spPr>
          <a:xfrm>
            <a:off x="1261872" y="2225615"/>
            <a:ext cx="8595360" cy="4351337"/>
          </a:xfrm>
        </p:spPr>
        <p:txBody>
          <a:bodyPr/>
          <a:lstStyle/>
          <a:p>
            <a:r>
              <a:rPr lang="en-NZ" dirty="0"/>
              <a:t>Age depth modelling routines have been improved greatly in the last 10 years (</a:t>
            </a:r>
            <a:r>
              <a:rPr lang="en-NZ" dirty="0" err="1"/>
              <a:t>Trachsel</a:t>
            </a:r>
            <a:r>
              <a:rPr lang="en-NZ" dirty="0"/>
              <a:t> and Telford 2017)</a:t>
            </a:r>
          </a:p>
          <a:p>
            <a:r>
              <a:rPr lang="en-NZ" dirty="0"/>
              <a:t>Struggle to produce reliable sediment accumulation rates</a:t>
            </a:r>
          </a:p>
          <a:p>
            <a:endParaRPr lang="en-NZ" dirty="0"/>
          </a:p>
          <a:p>
            <a:r>
              <a:rPr lang="en-NZ" dirty="0"/>
              <a:t>Bayesian models are slightly more difficult to use than regression-based ones</a:t>
            </a:r>
          </a:p>
          <a:p>
            <a:endParaRPr lang="en-NZ" dirty="0"/>
          </a:p>
          <a:p>
            <a:endParaRPr lang="en-NZ" dirty="0"/>
          </a:p>
        </p:txBody>
      </p:sp>
      <p:pic>
        <p:nvPicPr>
          <p:cNvPr id="6" name="Picture 5" descr="Manaaki Whenua - Landcare Research">
            <a:hlinkClick r:id="rId2"/>
          </p:cNvPr>
          <p:cNvPicPr/>
          <p:nvPr/>
        </p:nvPicPr>
        <p:blipFill>
          <a:blip r:embed="rId3">
            <a:extLst>
              <a:ext uri="{28A0092B-C50C-407E-A947-70E740481C1C}">
                <a14:useLocalDpi xmlns:a14="http://schemas.microsoft.com/office/drawing/2010/main" val="0"/>
              </a:ext>
            </a:extLst>
          </a:blip>
          <a:srcRect/>
          <a:stretch>
            <a:fillRect/>
          </a:stretch>
        </p:blipFill>
        <p:spPr bwMode="auto">
          <a:xfrm>
            <a:off x="8037873" y="5683660"/>
            <a:ext cx="3241418" cy="1174340"/>
          </a:xfrm>
          <a:prstGeom prst="rect">
            <a:avLst/>
          </a:prstGeom>
          <a:noFill/>
          <a:ln>
            <a:noFill/>
          </a:ln>
        </p:spPr>
      </p:pic>
    </p:spTree>
    <p:extLst>
      <p:ext uri="{BB962C8B-B14F-4D97-AF65-F5344CB8AC3E}">
        <p14:creationId xmlns:p14="http://schemas.microsoft.com/office/powerpoint/2010/main" val="31880429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NZ"/>
          </a:p>
        </p:txBody>
      </p:sp>
      <p:sp>
        <p:nvSpPr>
          <p:cNvPr id="3" name="Content Placeholder 2"/>
          <p:cNvSpPr>
            <a:spLocks noGrp="1"/>
          </p:cNvSpPr>
          <p:nvPr>
            <p:ph idx="1"/>
          </p:nvPr>
        </p:nvSpPr>
        <p:spPr/>
        <p:txBody>
          <a:bodyPr/>
          <a:lstStyle/>
          <a:p>
            <a:endParaRPr lang="en-NZ" dirty="0"/>
          </a:p>
        </p:txBody>
      </p:sp>
      <p:pic>
        <p:nvPicPr>
          <p:cNvPr id="4" name="Picture 3"/>
          <p:cNvPicPr>
            <a:picLocks noChangeAspect="1"/>
          </p:cNvPicPr>
          <p:nvPr/>
        </p:nvPicPr>
        <p:blipFill rotWithShape="1">
          <a:blip r:embed="rId2"/>
          <a:srcRect l="-1530" t="81598" r="78961" b="4880"/>
          <a:stretch/>
        </p:blipFill>
        <p:spPr>
          <a:xfrm>
            <a:off x="1480008" y="2790335"/>
            <a:ext cx="7811593" cy="3120272"/>
          </a:xfrm>
          <a:prstGeom prst="rect">
            <a:avLst/>
          </a:prstGeom>
        </p:spPr>
      </p:pic>
      <p:pic>
        <p:nvPicPr>
          <p:cNvPr id="7" name="Picture 6" descr="Manaaki Whenua - Landcare Research">
            <a:hlinkClick r:id="rId3"/>
          </p:cNvPr>
          <p:cNvPicPr/>
          <p:nvPr/>
        </p:nvPicPr>
        <p:blipFill>
          <a:blip r:embed="rId4">
            <a:extLst>
              <a:ext uri="{28A0092B-C50C-407E-A947-70E740481C1C}">
                <a14:useLocalDpi xmlns:a14="http://schemas.microsoft.com/office/drawing/2010/main" val="0"/>
              </a:ext>
            </a:extLst>
          </a:blip>
          <a:srcRect/>
          <a:stretch>
            <a:fillRect/>
          </a:stretch>
        </p:blipFill>
        <p:spPr bwMode="auto">
          <a:xfrm>
            <a:off x="8034264" y="5683660"/>
            <a:ext cx="3241418" cy="1174340"/>
          </a:xfrm>
          <a:prstGeom prst="rect">
            <a:avLst/>
          </a:prstGeom>
          <a:noFill/>
          <a:ln>
            <a:noFill/>
          </a:ln>
        </p:spPr>
      </p:pic>
    </p:spTree>
    <p:extLst>
      <p:ext uri="{BB962C8B-B14F-4D97-AF65-F5344CB8AC3E}">
        <p14:creationId xmlns:p14="http://schemas.microsoft.com/office/powerpoint/2010/main" val="23722846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NZ"/>
          </a:p>
        </p:txBody>
      </p:sp>
      <p:sp>
        <p:nvSpPr>
          <p:cNvPr id="3" name="Content Placeholder 2"/>
          <p:cNvSpPr>
            <a:spLocks noGrp="1"/>
          </p:cNvSpPr>
          <p:nvPr>
            <p:ph idx="1"/>
          </p:nvPr>
        </p:nvSpPr>
        <p:spPr/>
        <p:txBody>
          <a:bodyPr/>
          <a:lstStyle/>
          <a:p>
            <a:endParaRPr lang="en-NZ"/>
          </a:p>
        </p:txBody>
      </p:sp>
      <p:pic>
        <p:nvPicPr>
          <p:cNvPr id="4" name="Picture 3"/>
          <p:cNvPicPr>
            <a:picLocks noChangeAspect="1"/>
          </p:cNvPicPr>
          <p:nvPr/>
        </p:nvPicPr>
        <p:blipFill rotWithShape="1">
          <a:blip r:embed="rId3"/>
          <a:srcRect l="16772" t="6349" r="16772" b="9884"/>
          <a:stretch/>
        </p:blipFill>
        <p:spPr>
          <a:xfrm>
            <a:off x="1610214" y="0"/>
            <a:ext cx="8143385" cy="6843156"/>
          </a:xfrm>
          <a:prstGeom prst="rect">
            <a:avLst/>
          </a:prstGeom>
        </p:spPr>
      </p:pic>
    </p:spTree>
    <p:extLst>
      <p:ext uri="{BB962C8B-B14F-4D97-AF65-F5344CB8AC3E}">
        <p14:creationId xmlns:p14="http://schemas.microsoft.com/office/powerpoint/2010/main" val="6284763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Bacon</a:t>
            </a:r>
          </a:p>
        </p:txBody>
      </p:sp>
      <p:sp>
        <p:nvSpPr>
          <p:cNvPr id="3" name="Content Placeholder 2"/>
          <p:cNvSpPr>
            <a:spLocks noGrp="1"/>
          </p:cNvSpPr>
          <p:nvPr>
            <p:ph idx="1"/>
          </p:nvPr>
        </p:nvSpPr>
        <p:spPr/>
        <p:txBody>
          <a:bodyPr>
            <a:normAutofit fontScale="92500" lnSpcReduction="20000"/>
          </a:bodyPr>
          <a:lstStyle/>
          <a:p>
            <a:r>
              <a:rPr lang="en-NZ" dirty="0"/>
              <a:t>Users have to define prior distributions and the segment length over which the accumulation is constant</a:t>
            </a:r>
          </a:p>
          <a:p>
            <a:endParaRPr lang="en-NZ" dirty="0"/>
          </a:p>
          <a:p>
            <a:r>
              <a:rPr lang="en-NZ" dirty="0"/>
              <a:t>Goring et al. (2012) – default settings in the package</a:t>
            </a:r>
          </a:p>
          <a:p>
            <a:endParaRPr lang="en-NZ" dirty="0"/>
          </a:p>
          <a:p>
            <a:r>
              <a:rPr lang="en-NZ" dirty="0"/>
              <a:t>Suggest changing the prior for mean accumulation rate according to the information available from the 14C dates</a:t>
            </a:r>
          </a:p>
          <a:p>
            <a:endParaRPr lang="en-NZ" dirty="0"/>
          </a:p>
          <a:p>
            <a:r>
              <a:rPr lang="en-NZ" dirty="0"/>
              <a:t>Top tip – when changing segment lengths choose segment lengths shorter than the mean distance between the dated levels</a:t>
            </a:r>
          </a:p>
          <a:p>
            <a:endParaRPr lang="en-NZ" dirty="0"/>
          </a:p>
          <a:p>
            <a:r>
              <a:rPr lang="en-NZ" dirty="0"/>
              <a:t>Time consuming</a:t>
            </a:r>
          </a:p>
        </p:txBody>
      </p:sp>
      <p:pic>
        <p:nvPicPr>
          <p:cNvPr id="6" name="Picture 5" descr="Manaaki Whenua - Landcare Research">
            <a:hlinkClick r:id="rId3"/>
          </p:cNvPr>
          <p:cNvPicPr/>
          <p:nvPr/>
        </p:nvPicPr>
        <p:blipFill>
          <a:blip r:embed="rId4">
            <a:extLst>
              <a:ext uri="{28A0092B-C50C-407E-A947-70E740481C1C}">
                <a14:useLocalDpi xmlns:a14="http://schemas.microsoft.com/office/drawing/2010/main" val="0"/>
              </a:ext>
            </a:extLst>
          </a:blip>
          <a:srcRect/>
          <a:stretch>
            <a:fillRect/>
          </a:stretch>
        </p:blipFill>
        <p:spPr bwMode="auto">
          <a:xfrm>
            <a:off x="7964130" y="5683660"/>
            <a:ext cx="3241418" cy="1174340"/>
          </a:xfrm>
          <a:prstGeom prst="rect">
            <a:avLst/>
          </a:prstGeom>
          <a:noFill/>
          <a:ln>
            <a:noFill/>
          </a:ln>
        </p:spPr>
      </p:pic>
    </p:spTree>
    <p:extLst>
      <p:ext uri="{BB962C8B-B14F-4D97-AF65-F5344CB8AC3E}">
        <p14:creationId xmlns:p14="http://schemas.microsoft.com/office/powerpoint/2010/main" val="13764535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NZ"/>
          </a:p>
        </p:txBody>
      </p:sp>
      <p:sp>
        <p:nvSpPr>
          <p:cNvPr id="3" name="Content Placeholder 2"/>
          <p:cNvSpPr>
            <a:spLocks noGrp="1"/>
          </p:cNvSpPr>
          <p:nvPr>
            <p:ph idx="1"/>
          </p:nvPr>
        </p:nvSpPr>
        <p:spPr/>
        <p:txBody>
          <a:bodyPr/>
          <a:lstStyle/>
          <a:p>
            <a:endParaRPr lang="en-NZ" dirty="0"/>
          </a:p>
        </p:txBody>
      </p:sp>
      <p:pic>
        <p:nvPicPr>
          <p:cNvPr id="4" name="Picture 3"/>
          <p:cNvPicPr>
            <a:picLocks noChangeAspect="1"/>
          </p:cNvPicPr>
          <p:nvPr/>
        </p:nvPicPr>
        <p:blipFill rotWithShape="1">
          <a:blip r:embed="rId2"/>
          <a:srcRect l="29542" t="16826" r="29824" b="20317"/>
          <a:stretch/>
        </p:blipFill>
        <p:spPr>
          <a:xfrm>
            <a:off x="1001486" y="416560"/>
            <a:ext cx="6095999" cy="6286500"/>
          </a:xfrm>
          <a:prstGeom prst="rect">
            <a:avLst/>
          </a:prstGeom>
        </p:spPr>
      </p:pic>
      <p:pic>
        <p:nvPicPr>
          <p:cNvPr id="7" name="Picture 6" descr="Manaaki Whenua - Landcare Research">
            <a:hlinkClick r:id="rId3"/>
          </p:cNvPr>
          <p:cNvPicPr/>
          <p:nvPr/>
        </p:nvPicPr>
        <p:blipFill>
          <a:blip r:embed="rId4">
            <a:extLst>
              <a:ext uri="{28A0092B-C50C-407E-A947-70E740481C1C}">
                <a14:useLocalDpi xmlns:a14="http://schemas.microsoft.com/office/drawing/2010/main" val="0"/>
              </a:ext>
            </a:extLst>
          </a:blip>
          <a:srcRect/>
          <a:stretch>
            <a:fillRect/>
          </a:stretch>
        </p:blipFill>
        <p:spPr bwMode="auto">
          <a:xfrm>
            <a:off x="8834285" y="86647"/>
            <a:ext cx="3241418" cy="1174340"/>
          </a:xfrm>
          <a:prstGeom prst="rect">
            <a:avLst/>
          </a:prstGeom>
          <a:noFill/>
          <a:ln>
            <a:noFill/>
          </a:ln>
        </p:spPr>
      </p:pic>
    </p:spTree>
    <p:extLst>
      <p:ext uri="{BB962C8B-B14F-4D97-AF65-F5344CB8AC3E}">
        <p14:creationId xmlns:p14="http://schemas.microsoft.com/office/powerpoint/2010/main" val="9820439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1"/>
          <p:cNvSpPr>
            <a:spLocks noGrp="1" noChangeArrowheads="1"/>
          </p:cNvSpPr>
          <p:nvPr>
            <p:ph type="title"/>
          </p:nvPr>
        </p:nvSpPr>
        <p:spPr>
          <a:xfrm>
            <a:off x="1980049" y="254908"/>
            <a:ext cx="8229024" cy="1180924"/>
          </a:xfrm>
        </p:spPr>
        <p:txBody>
          <a:bodyPr/>
          <a:lstStyle/>
          <a:p>
            <a:pPr>
              <a:lnSpc>
                <a:spcPct val="95000"/>
              </a:lnSpc>
              <a:tabLst>
                <a:tab pos="0" algn="l"/>
                <a:tab pos="406131" algn="l"/>
                <a:tab pos="813702" algn="l"/>
                <a:tab pos="1221273" algn="l"/>
                <a:tab pos="1628844" algn="l"/>
                <a:tab pos="2036415" algn="l"/>
                <a:tab pos="2443986" algn="l"/>
                <a:tab pos="2851556" algn="l"/>
                <a:tab pos="3259128" algn="l"/>
                <a:tab pos="3666698" algn="l"/>
                <a:tab pos="4074270" algn="l"/>
                <a:tab pos="4481840" algn="l"/>
                <a:tab pos="4889412" algn="l"/>
                <a:tab pos="5296982" algn="l"/>
                <a:tab pos="5704553" algn="l"/>
                <a:tab pos="6112124" algn="l"/>
                <a:tab pos="6519695" algn="l"/>
                <a:tab pos="6927266" algn="l"/>
                <a:tab pos="7334837" algn="l"/>
                <a:tab pos="7742408" algn="l"/>
                <a:tab pos="8149979" algn="l"/>
              </a:tabLst>
            </a:pPr>
            <a:r>
              <a:rPr lang="en-GB" altLang="en-US" dirty="0"/>
              <a:t>Bayesian age-modelling</a:t>
            </a:r>
          </a:p>
        </p:txBody>
      </p:sp>
      <p:sp>
        <p:nvSpPr>
          <p:cNvPr id="28675" name="Rectangle 2"/>
          <p:cNvSpPr>
            <a:spLocks noGrp="1" noChangeArrowheads="1"/>
          </p:cNvSpPr>
          <p:nvPr>
            <p:ph type="body" idx="1"/>
          </p:nvPr>
        </p:nvSpPr>
        <p:spPr>
          <a:xfrm>
            <a:off x="494581" y="2064589"/>
            <a:ext cx="9714492" cy="4668119"/>
          </a:xfrm>
        </p:spPr>
        <p:txBody>
          <a:bodyPr vert="horz" lIns="91440" tIns="0" rIns="91440" bIns="45720" rtlCol="0">
            <a:normAutofit/>
          </a:bodyPr>
          <a:lstStyle/>
          <a:p>
            <a:pPr marL="381648" indent="-286596">
              <a:buClr>
                <a:srgbClr val="F57900"/>
              </a:buClr>
              <a:buSzPct val="45000"/>
              <a:buFont typeface="Wingdings" panose="05000000000000000000" pitchFamily="2" charset="2"/>
              <a:buChar char=""/>
              <a:tabLst>
                <a:tab pos="381648" algn="l"/>
                <a:tab pos="476700" algn="l"/>
                <a:tab pos="884271" algn="l"/>
                <a:tab pos="1291842" algn="l"/>
                <a:tab pos="1699412" algn="l"/>
                <a:tab pos="2106984" algn="l"/>
                <a:tab pos="2514554" algn="l"/>
                <a:tab pos="2922126" algn="l"/>
                <a:tab pos="3329696" algn="l"/>
                <a:tab pos="3737268" algn="l"/>
                <a:tab pos="4144838" algn="l"/>
                <a:tab pos="4552409" algn="l"/>
                <a:tab pos="4959980" algn="l"/>
                <a:tab pos="5367551" algn="l"/>
                <a:tab pos="5775122" algn="l"/>
                <a:tab pos="6182693" algn="l"/>
                <a:tab pos="6590264" algn="l"/>
                <a:tab pos="6997835" algn="l"/>
                <a:tab pos="7405406" algn="l"/>
                <a:tab pos="7812977" algn="l"/>
                <a:tab pos="8220547" algn="l"/>
              </a:tabLst>
            </a:pPr>
            <a:r>
              <a:rPr lang="en-GB" altLang="en-US" sz="2200" dirty="0"/>
              <a:t>Bayes: combine data with prior information</a:t>
            </a:r>
          </a:p>
          <a:p>
            <a:pPr marL="773377" lvl="1" indent="-256352">
              <a:lnSpc>
                <a:spcPct val="102000"/>
              </a:lnSpc>
              <a:buClr>
                <a:srgbClr val="F57900"/>
              </a:buClr>
              <a:buSzPct val="45000"/>
              <a:buFont typeface="Wingdings" panose="05000000000000000000" pitchFamily="2" charset="2"/>
              <a:buChar char=""/>
              <a:tabLst>
                <a:tab pos="381648" algn="l"/>
                <a:tab pos="476700" algn="l"/>
                <a:tab pos="884271" algn="l"/>
                <a:tab pos="1291842" algn="l"/>
                <a:tab pos="1699412" algn="l"/>
                <a:tab pos="2106984" algn="l"/>
                <a:tab pos="2514554" algn="l"/>
                <a:tab pos="2922126" algn="l"/>
                <a:tab pos="3329696" algn="l"/>
                <a:tab pos="3737268" algn="l"/>
                <a:tab pos="4144838" algn="l"/>
                <a:tab pos="4552409" algn="l"/>
                <a:tab pos="4959980" algn="l"/>
                <a:tab pos="5367551" algn="l"/>
                <a:tab pos="5775122" algn="l"/>
                <a:tab pos="6182693" algn="l"/>
                <a:tab pos="6590264" algn="l"/>
                <a:tab pos="6997835" algn="l"/>
                <a:tab pos="7405406" algn="l"/>
                <a:tab pos="7812977" algn="l"/>
                <a:tab pos="8220547" algn="l"/>
              </a:tabLst>
            </a:pPr>
            <a:r>
              <a:rPr lang="en-GB" altLang="en-US" sz="2200" dirty="0"/>
              <a:t>express everything in probabilities, not “black/white</a:t>
            </a:r>
            <a:r>
              <a:rPr lang="en-GB" altLang="en-US" dirty="0"/>
              <a:t>”</a:t>
            </a:r>
          </a:p>
          <a:p>
            <a:pPr marL="655968" lvl="1" indent="-286596">
              <a:buClr>
                <a:srgbClr val="F57900"/>
              </a:buClr>
              <a:buSzPct val="45000"/>
              <a:buFont typeface="Wingdings" panose="05000000000000000000" pitchFamily="2" charset="2"/>
              <a:buChar char=""/>
              <a:tabLst>
                <a:tab pos="381648" algn="l"/>
                <a:tab pos="476700" algn="l"/>
                <a:tab pos="884271" algn="l"/>
                <a:tab pos="1291842" algn="l"/>
                <a:tab pos="1699412" algn="l"/>
                <a:tab pos="2106984" algn="l"/>
                <a:tab pos="2514554" algn="l"/>
                <a:tab pos="2922126" algn="l"/>
                <a:tab pos="3329696" algn="l"/>
                <a:tab pos="3737268" algn="l"/>
                <a:tab pos="4144838" algn="l"/>
                <a:tab pos="4552409" algn="l"/>
                <a:tab pos="4959980" algn="l"/>
                <a:tab pos="5367551" algn="l"/>
                <a:tab pos="5775122" algn="l"/>
                <a:tab pos="6182693" algn="l"/>
                <a:tab pos="6590264" algn="l"/>
                <a:tab pos="6997835" algn="l"/>
                <a:tab pos="7405406" algn="l"/>
                <a:tab pos="7812977" algn="l"/>
                <a:tab pos="8220547" algn="l"/>
              </a:tabLst>
            </a:pPr>
            <a:r>
              <a:rPr lang="en-GB" altLang="en-US" sz="1977" dirty="0" err="1"/>
              <a:t>Bchron</a:t>
            </a:r>
            <a:r>
              <a:rPr lang="en-GB" altLang="en-US" sz="1977" dirty="0"/>
              <a:t>: Parnell et al., 2011</a:t>
            </a:r>
          </a:p>
          <a:p>
            <a:pPr marL="655968" lvl="1" indent="-286596">
              <a:buClr>
                <a:srgbClr val="F57900"/>
              </a:buClr>
              <a:buSzPct val="45000"/>
              <a:buFont typeface="Wingdings" panose="05000000000000000000" pitchFamily="2" charset="2"/>
              <a:buChar char=""/>
              <a:tabLst>
                <a:tab pos="381648" algn="l"/>
                <a:tab pos="476700" algn="l"/>
                <a:tab pos="884271" algn="l"/>
                <a:tab pos="1291842" algn="l"/>
                <a:tab pos="1699412" algn="l"/>
                <a:tab pos="2106984" algn="l"/>
                <a:tab pos="2514554" algn="l"/>
                <a:tab pos="2922126" algn="l"/>
                <a:tab pos="3329696" algn="l"/>
                <a:tab pos="3737268" algn="l"/>
                <a:tab pos="4144838" algn="l"/>
                <a:tab pos="4552409" algn="l"/>
                <a:tab pos="4959980" algn="l"/>
                <a:tab pos="5367551" algn="l"/>
                <a:tab pos="5775122" algn="l"/>
                <a:tab pos="6182693" algn="l"/>
                <a:tab pos="6590264" algn="l"/>
                <a:tab pos="6997835" algn="l"/>
                <a:tab pos="7405406" algn="l"/>
                <a:tab pos="7812977" algn="l"/>
                <a:tab pos="8220547" algn="l"/>
              </a:tabLst>
            </a:pPr>
            <a:r>
              <a:rPr lang="en-GB" altLang="en-US" sz="1977" dirty="0" err="1"/>
              <a:t>OxCal</a:t>
            </a:r>
            <a:r>
              <a:rPr lang="en-GB" altLang="en-US" sz="1977" dirty="0"/>
              <a:t>: </a:t>
            </a:r>
            <a:r>
              <a:rPr lang="en-GB" altLang="en-US" sz="1977" dirty="0" err="1"/>
              <a:t>Bronk</a:t>
            </a:r>
            <a:r>
              <a:rPr lang="en-GB" altLang="en-US" sz="1977" dirty="0"/>
              <a:t> Ramsey, 2008</a:t>
            </a:r>
          </a:p>
          <a:p>
            <a:pPr marL="655968" lvl="1" indent="-286596">
              <a:buClr>
                <a:srgbClr val="F57900"/>
              </a:buClr>
              <a:buSzPct val="45000"/>
              <a:buFont typeface="Wingdings" panose="05000000000000000000" pitchFamily="2" charset="2"/>
              <a:buChar char=""/>
              <a:tabLst>
                <a:tab pos="381648" algn="l"/>
                <a:tab pos="476700" algn="l"/>
                <a:tab pos="884271" algn="l"/>
                <a:tab pos="1291842" algn="l"/>
                <a:tab pos="1699412" algn="l"/>
                <a:tab pos="2106984" algn="l"/>
                <a:tab pos="2514554" algn="l"/>
                <a:tab pos="2922126" algn="l"/>
                <a:tab pos="3329696" algn="l"/>
                <a:tab pos="3737268" algn="l"/>
                <a:tab pos="4144838" algn="l"/>
                <a:tab pos="4552409" algn="l"/>
                <a:tab pos="4959980" algn="l"/>
                <a:tab pos="5367551" algn="l"/>
                <a:tab pos="5775122" algn="l"/>
                <a:tab pos="6182693" algn="l"/>
                <a:tab pos="6590264" algn="l"/>
                <a:tab pos="6997835" algn="l"/>
                <a:tab pos="7405406" algn="l"/>
                <a:tab pos="7812977" algn="l"/>
                <a:tab pos="8220547" algn="l"/>
              </a:tabLst>
            </a:pPr>
            <a:r>
              <a:rPr lang="en-GB" altLang="en-US" sz="1977" dirty="0"/>
              <a:t>Bacon: </a:t>
            </a:r>
            <a:r>
              <a:rPr lang="en-GB" altLang="en-US" sz="1977" dirty="0" err="1"/>
              <a:t>Blaauw</a:t>
            </a:r>
            <a:r>
              <a:rPr lang="en-GB" altLang="en-US" sz="1977" dirty="0"/>
              <a:t> and Christen, 2011</a:t>
            </a:r>
          </a:p>
          <a:p>
            <a:pPr marL="381648" indent="-286596">
              <a:lnSpc>
                <a:spcPct val="94000"/>
              </a:lnSpc>
              <a:buClr>
                <a:srgbClr val="F57900"/>
              </a:buClr>
              <a:buSzPct val="45000"/>
              <a:buFont typeface="Wingdings" panose="05000000000000000000" pitchFamily="2" charset="2"/>
              <a:buChar char=""/>
              <a:tabLst>
                <a:tab pos="381648" algn="l"/>
                <a:tab pos="476700" algn="l"/>
                <a:tab pos="884271" algn="l"/>
                <a:tab pos="1291842" algn="l"/>
                <a:tab pos="1699412" algn="l"/>
                <a:tab pos="2106984" algn="l"/>
                <a:tab pos="2514554" algn="l"/>
                <a:tab pos="2922126" algn="l"/>
                <a:tab pos="3329696" algn="l"/>
                <a:tab pos="3737268" algn="l"/>
                <a:tab pos="4144838" algn="l"/>
                <a:tab pos="4552409" algn="l"/>
                <a:tab pos="4959980" algn="l"/>
                <a:tab pos="5367551" algn="l"/>
                <a:tab pos="5775122" algn="l"/>
                <a:tab pos="6182693" algn="l"/>
                <a:tab pos="6590264" algn="l"/>
                <a:tab pos="6997835" algn="l"/>
                <a:tab pos="7405406" algn="l"/>
                <a:tab pos="7812977" algn="l"/>
                <a:tab pos="8220547" algn="l"/>
              </a:tabLst>
            </a:pPr>
            <a:endParaRPr lang="en-GB" altLang="en-US" dirty="0"/>
          </a:p>
          <a:p>
            <a:pPr marL="381648" indent="-286596">
              <a:lnSpc>
                <a:spcPct val="94000"/>
              </a:lnSpc>
              <a:buClr>
                <a:srgbClr val="F57900"/>
              </a:buClr>
              <a:buSzPct val="45000"/>
              <a:buFont typeface="Wingdings" panose="05000000000000000000" pitchFamily="2" charset="2"/>
              <a:buChar char=""/>
              <a:tabLst>
                <a:tab pos="381648" algn="l"/>
                <a:tab pos="476700" algn="l"/>
                <a:tab pos="884271" algn="l"/>
                <a:tab pos="1291842" algn="l"/>
                <a:tab pos="1699412" algn="l"/>
                <a:tab pos="2106984" algn="l"/>
                <a:tab pos="2514554" algn="l"/>
                <a:tab pos="2922126" algn="l"/>
                <a:tab pos="3329696" algn="l"/>
                <a:tab pos="3737268" algn="l"/>
                <a:tab pos="4144838" algn="l"/>
                <a:tab pos="4552409" algn="l"/>
                <a:tab pos="4959980" algn="l"/>
                <a:tab pos="5367551" algn="l"/>
                <a:tab pos="5775122" algn="l"/>
                <a:tab pos="6182693" algn="l"/>
                <a:tab pos="6590264" algn="l"/>
                <a:tab pos="6997835" algn="l"/>
                <a:tab pos="7405406" algn="l"/>
                <a:tab pos="7812977" algn="l"/>
                <a:tab pos="8220547" algn="l"/>
              </a:tabLst>
            </a:pPr>
            <a:r>
              <a:rPr lang="en-GB" altLang="en-US" sz="2000" dirty="0"/>
              <a:t>Prior information: </a:t>
            </a:r>
          </a:p>
          <a:p>
            <a:pPr marL="773377" lvl="1" indent="-256352">
              <a:lnSpc>
                <a:spcPct val="94000"/>
              </a:lnSpc>
              <a:buClr>
                <a:srgbClr val="F57900"/>
              </a:buClr>
              <a:buSzPct val="45000"/>
              <a:buFont typeface="Wingdings" panose="05000000000000000000" pitchFamily="2" charset="2"/>
              <a:buChar char=""/>
              <a:tabLst>
                <a:tab pos="381648" algn="l"/>
                <a:tab pos="476700" algn="l"/>
                <a:tab pos="884271" algn="l"/>
                <a:tab pos="1291842" algn="l"/>
                <a:tab pos="1699412" algn="l"/>
                <a:tab pos="2106984" algn="l"/>
                <a:tab pos="2514554" algn="l"/>
                <a:tab pos="2922126" algn="l"/>
                <a:tab pos="3329696" algn="l"/>
                <a:tab pos="3737268" algn="l"/>
                <a:tab pos="4144838" algn="l"/>
                <a:tab pos="4552409" algn="l"/>
                <a:tab pos="4959980" algn="l"/>
                <a:tab pos="5367551" algn="l"/>
                <a:tab pos="5775122" algn="l"/>
                <a:tab pos="6182693" algn="l"/>
                <a:tab pos="6590264" algn="l"/>
                <a:tab pos="6997835" algn="l"/>
                <a:tab pos="7405406" algn="l"/>
                <a:tab pos="7812977" algn="l"/>
                <a:tab pos="8220547" algn="l"/>
              </a:tabLst>
            </a:pPr>
            <a:r>
              <a:rPr lang="en-GB" altLang="en-US" sz="2000" dirty="0"/>
              <a:t>chronological ordering dates </a:t>
            </a:r>
            <a:r>
              <a:rPr lang="en-GB" altLang="en-US" sz="2000" i="1" dirty="0"/>
              <a:t>in stratigraphy</a:t>
            </a:r>
          </a:p>
          <a:p>
            <a:pPr marL="773377" lvl="1" indent="-256352">
              <a:lnSpc>
                <a:spcPct val="94000"/>
              </a:lnSpc>
              <a:buClr>
                <a:srgbClr val="F57900"/>
              </a:buClr>
              <a:buSzPct val="45000"/>
              <a:buFont typeface="Wingdings" panose="05000000000000000000" pitchFamily="2" charset="2"/>
              <a:buChar char=""/>
              <a:tabLst>
                <a:tab pos="381648" algn="l"/>
                <a:tab pos="476700" algn="l"/>
                <a:tab pos="884271" algn="l"/>
                <a:tab pos="1291842" algn="l"/>
                <a:tab pos="1699412" algn="l"/>
                <a:tab pos="2106984" algn="l"/>
                <a:tab pos="2514554" algn="l"/>
                <a:tab pos="2922126" algn="l"/>
                <a:tab pos="3329696" algn="l"/>
                <a:tab pos="3737268" algn="l"/>
                <a:tab pos="4144838" algn="l"/>
                <a:tab pos="4552409" algn="l"/>
                <a:tab pos="4959980" algn="l"/>
                <a:tab pos="5367551" algn="l"/>
                <a:tab pos="5775122" algn="l"/>
                <a:tab pos="6182693" algn="l"/>
                <a:tab pos="6590264" algn="l"/>
                <a:tab pos="6997835" algn="l"/>
                <a:tab pos="7405406" algn="l"/>
                <a:tab pos="7812977" algn="l"/>
                <a:tab pos="8220547" algn="l"/>
              </a:tabLst>
            </a:pPr>
            <a:r>
              <a:rPr lang="en-GB" altLang="en-US" sz="2000" dirty="0"/>
              <a:t>accumulation rate, ranges and variation; hiatuses</a:t>
            </a:r>
          </a:p>
          <a:p>
            <a:pPr marL="773377" lvl="1" indent="-256352">
              <a:lnSpc>
                <a:spcPct val="94000"/>
              </a:lnSpc>
              <a:buClr>
                <a:srgbClr val="F57900"/>
              </a:buClr>
              <a:buSzPct val="45000"/>
              <a:buFont typeface="Wingdings" panose="05000000000000000000" pitchFamily="2" charset="2"/>
              <a:buChar char=""/>
              <a:tabLst>
                <a:tab pos="381648" algn="l"/>
                <a:tab pos="476700" algn="l"/>
                <a:tab pos="884271" algn="l"/>
                <a:tab pos="1291842" algn="l"/>
                <a:tab pos="1699412" algn="l"/>
                <a:tab pos="2106984" algn="l"/>
                <a:tab pos="2514554" algn="l"/>
                <a:tab pos="2922126" algn="l"/>
                <a:tab pos="3329696" algn="l"/>
                <a:tab pos="3737268" algn="l"/>
                <a:tab pos="4144838" algn="l"/>
                <a:tab pos="4552409" algn="l"/>
                <a:tab pos="4959980" algn="l"/>
                <a:tab pos="5367551" algn="l"/>
                <a:tab pos="5775122" algn="l"/>
                <a:tab pos="6182693" algn="l"/>
                <a:tab pos="6590264" algn="l"/>
                <a:tab pos="6997835" algn="l"/>
                <a:tab pos="7405406" algn="l"/>
                <a:tab pos="7812977" algn="l"/>
                <a:tab pos="8220547" algn="l"/>
              </a:tabLst>
            </a:pPr>
            <a:r>
              <a:rPr lang="en-GB" altLang="en-US" sz="2000" dirty="0"/>
              <a:t>outlying dates</a:t>
            </a:r>
          </a:p>
        </p:txBody>
      </p:sp>
      <p:pic>
        <p:nvPicPr>
          <p:cNvPr id="4098" name="Picture 2" descr="Image result for elephant toys woode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58249" y="3039824"/>
            <a:ext cx="2247900" cy="217170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Image result for elephant toys wooden fancy"/>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33681" y="3039824"/>
            <a:ext cx="2179260" cy="217926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descr="Manaaki Whenua - Landcare Research">
            <a:hlinkClick r:id="rId5"/>
          </p:cNvPr>
          <p:cNvPicPr/>
          <p:nvPr/>
        </p:nvPicPr>
        <p:blipFill>
          <a:blip r:embed="rId6">
            <a:extLst>
              <a:ext uri="{28A0092B-C50C-407E-A947-70E740481C1C}">
                <a14:useLocalDpi xmlns:a14="http://schemas.microsoft.com/office/drawing/2010/main" val="0"/>
              </a:ext>
            </a:extLst>
          </a:blip>
          <a:srcRect/>
          <a:stretch>
            <a:fillRect/>
          </a:stretch>
        </p:blipFill>
        <p:spPr bwMode="auto">
          <a:xfrm>
            <a:off x="8015750" y="5672633"/>
            <a:ext cx="3241418" cy="1174340"/>
          </a:xfrm>
          <a:prstGeom prst="rect">
            <a:avLst/>
          </a:prstGeom>
          <a:noFill/>
          <a:ln>
            <a:noFill/>
          </a:ln>
        </p:spPr>
      </p:pic>
    </p:spTree>
    <p:extLst>
      <p:ext uri="{BB962C8B-B14F-4D97-AF65-F5344CB8AC3E}">
        <p14:creationId xmlns:p14="http://schemas.microsoft.com/office/powerpoint/2010/main" val="4065742969"/>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1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1"/>
          <p:cNvSpPr>
            <a:spLocks noGrp="1" noChangeArrowheads="1"/>
          </p:cNvSpPr>
          <p:nvPr>
            <p:ph type="title"/>
          </p:nvPr>
        </p:nvSpPr>
        <p:spPr>
          <a:xfrm>
            <a:off x="1980049" y="254908"/>
            <a:ext cx="8229024" cy="1180924"/>
          </a:xfrm>
        </p:spPr>
        <p:txBody>
          <a:bodyPr/>
          <a:lstStyle/>
          <a:p>
            <a:pPr>
              <a:lnSpc>
                <a:spcPct val="95000"/>
              </a:lnSpc>
              <a:tabLst>
                <a:tab pos="0" algn="l"/>
                <a:tab pos="406131" algn="l"/>
                <a:tab pos="813702" algn="l"/>
                <a:tab pos="1221273" algn="l"/>
                <a:tab pos="1628844" algn="l"/>
                <a:tab pos="2036415" algn="l"/>
                <a:tab pos="2443986" algn="l"/>
                <a:tab pos="2851556" algn="l"/>
                <a:tab pos="3259128" algn="l"/>
                <a:tab pos="3666698" algn="l"/>
                <a:tab pos="4074270" algn="l"/>
                <a:tab pos="4481840" algn="l"/>
                <a:tab pos="4889412" algn="l"/>
                <a:tab pos="5296982" algn="l"/>
                <a:tab pos="5704553" algn="l"/>
                <a:tab pos="6112124" algn="l"/>
                <a:tab pos="6519695" algn="l"/>
                <a:tab pos="6927266" algn="l"/>
                <a:tab pos="7334837" algn="l"/>
                <a:tab pos="7742408" algn="l"/>
                <a:tab pos="8149979" algn="l"/>
              </a:tabLst>
            </a:pPr>
            <a:r>
              <a:rPr lang="en-GB" altLang="en-US" dirty="0"/>
              <a:t>Bayesian age-modelling</a:t>
            </a:r>
          </a:p>
        </p:txBody>
      </p:sp>
      <p:sp>
        <p:nvSpPr>
          <p:cNvPr id="28675" name="Rectangle 2"/>
          <p:cNvSpPr>
            <a:spLocks noGrp="1" noChangeArrowheads="1"/>
          </p:cNvSpPr>
          <p:nvPr>
            <p:ph type="body" idx="1"/>
          </p:nvPr>
        </p:nvSpPr>
        <p:spPr>
          <a:xfrm>
            <a:off x="494581" y="2064589"/>
            <a:ext cx="9714492" cy="4668119"/>
          </a:xfrm>
        </p:spPr>
        <p:txBody>
          <a:bodyPr vert="horz" lIns="91440" tIns="0" rIns="91440" bIns="45720" rtlCol="0">
            <a:normAutofit/>
          </a:bodyPr>
          <a:lstStyle/>
          <a:p>
            <a:pPr marL="381648" indent="-286596">
              <a:buClr>
                <a:srgbClr val="F57900"/>
              </a:buClr>
              <a:buSzPct val="45000"/>
              <a:buFont typeface="Wingdings" panose="05000000000000000000" pitchFamily="2" charset="2"/>
              <a:buChar char=""/>
              <a:tabLst>
                <a:tab pos="381648" algn="l"/>
                <a:tab pos="476700" algn="l"/>
                <a:tab pos="884271" algn="l"/>
                <a:tab pos="1291842" algn="l"/>
                <a:tab pos="1699412" algn="l"/>
                <a:tab pos="2106984" algn="l"/>
                <a:tab pos="2514554" algn="l"/>
                <a:tab pos="2922126" algn="l"/>
                <a:tab pos="3329696" algn="l"/>
                <a:tab pos="3737268" algn="l"/>
                <a:tab pos="4144838" algn="l"/>
                <a:tab pos="4552409" algn="l"/>
                <a:tab pos="4959980" algn="l"/>
                <a:tab pos="5367551" algn="l"/>
                <a:tab pos="5775122" algn="l"/>
                <a:tab pos="6182693" algn="l"/>
                <a:tab pos="6590264" algn="l"/>
                <a:tab pos="6997835" algn="l"/>
                <a:tab pos="7405406" algn="l"/>
                <a:tab pos="7812977" algn="l"/>
                <a:tab pos="8220547" algn="l"/>
              </a:tabLst>
            </a:pPr>
            <a:r>
              <a:rPr lang="en-GB" altLang="en-US" sz="2200" dirty="0">
                <a:solidFill>
                  <a:schemeClr val="bg1">
                    <a:lumMod val="85000"/>
                  </a:schemeClr>
                </a:solidFill>
              </a:rPr>
              <a:t>Bayes: combine data with prior information</a:t>
            </a:r>
          </a:p>
          <a:p>
            <a:pPr marL="773377" lvl="1" indent="-256352">
              <a:lnSpc>
                <a:spcPct val="102000"/>
              </a:lnSpc>
              <a:buClr>
                <a:srgbClr val="F57900"/>
              </a:buClr>
              <a:buSzPct val="45000"/>
              <a:buFont typeface="Wingdings" panose="05000000000000000000" pitchFamily="2" charset="2"/>
              <a:buChar char=""/>
              <a:tabLst>
                <a:tab pos="381648" algn="l"/>
                <a:tab pos="476700" algn="l"/>
                <a:tab pos="884271" algn="l"/>
                <a:tab pos="1291842" algn="l"/>
                <a:tab pos="1699412" algn="l"/>
                <a:tab pos="2106984" algn="l"/>
                <a:tab pos="2514554" algn="l"/>
                <a:tab pos="2922126" algn="l"/>
                <a:tab pos="3329696" algn="l"/>
                <a:tab pos="3737268" algn="l"/>
                <a:tab pos="4144838" algn="l"/>
                <a:tab pos="4552409" algn="l"/>
                <a:tab pos="4959980" algn="l"/>
                <a:tab pos="5367551" algn="l"/>
                <a:tab pos="5775122" algn="l"/>
                <a:tab pos="6182693" algn="l"/>
                <a:tab pos="6590264" algn="l"/>
                <a:tab pos="6997835" algn="l"/>
                <a:tab pos="7405406" algn="l"/>
                <a:tab pos="7812977" algn="l"/>
                <a:tab pos="8220547" algn="l"/>
              </a:tabLst>
            </a:pPr>
            <a:r>
              <a:rPr lang="en-GB" altLang="en-US" sz="2200" dirty="0">
                <a:solidFill>
                  <a:schemeClr val="bg1">
                    <a:lumMod val="85000"/>
                  </a:schemeClr>
                </a:solidFill>
              </a:rPr>
              <a:t>express everything in probabilities, not “black/white</a:t>
            </a:r>
            <a:r>
              <a:rPr lang="en-GB" altLang="en-US" dirty="0">
                <a:solidFill>
                  <a:schemeClr val="bg1">
                    <a:lumMod val="85000"/>
                  </a:schemeClr>
                </a:solidFill>
              </a:rPr>
              <a:t>”</a:t>
            </a:r>
          </a:p>
          <a:p>
            <a:pPr marL="655968" lvl="1" indent="-286596">
              <a:buClr>
                <a:srgbClr val="F57900"/>
              </a:buClr>
              <a:buSzPct val="45000"/>
              <a:buFont typeface="Wingdings" panose="05000000000000000000" pitchFamily="2" charset="2"/>
              <a:buChar char=""/>
              <a:tabLst>
                <a:tab pos="381648" algn="l"/>
                <a:tab pos="476700" algn="l"/>
                <a:tab pos="884271" algn="l"/>
                <a:tab pos="1291842" algn="l"/>
                <a:tab pos="1699412" algn="l"/>
                <a:tab pos="2106984" algn="l"/>
                <a:tab pos="2514554" algn="l"/>
                <a:tab pos="2922126" algn="l"/>
                <a:tab pos="3329696" algn="l"/>
                <a:tab pos="3737268" algn="l"/>
                <a:tab pos="4144838" algn="l"/>
                <a:tab pos="4552409" algn="l"/>
                <a:tab pos="4959980" algn="l"/>
                <a:tab pos="5367551" algn="l"/>
                <a:tab pos="5775122" algn="l"/>
                <a:tab pos="6182693" algn="l"/>
                <a:tab pos="6590264" algn="l"/>
                <a:tab pos="6997835" algn="l"/>
                <a:tab pos="7405406" algn="l"/>
                <a:tab pos="7812977" algn="l"/>
                <a:tab pos="8220547" algn="l"/>
              </a:tabLst>
            </a:pPr>
            <a:r>
              <a:rPr lang="en-GB" altLang="en-US" sz="1977" dirty="0" err="1"/>
              <a:t>Bchron</a:t>
            </a:r>
            <a:r>
              <a:rPr lang="en-GB" altLang="en-US" sz="1977" dirty="0"/>
              <a:t>: Parnell et al., 2011</a:t>
            </a:r>
          </a:p>
          <a:p>
            <a:pPr marL="655968" lvl="1" indent="-286596">
              <a:buClr>
                <a:srgbClr val="F57900"/>
              </a:buClr>
              <a:buSzPct val="45000"/>
              <a:buFont typeface="Wingdings" panose="05000000000000000000" pitchFamily="2" charset="2"/>
              <a:buChar char=""/>
              <a:tabLst>
                <a:tab pos="381648" algn="l"/>
                <a:tab pos="476700" algn="l"/>
                <a:tab pos="884271" algn="l"/>
                <a:tab pos="1291842" algn="l"/>
                <a:tab pos="1699412" algn="l"/>
                <a:tab pos="2106984" algn="l"/>
                <a:tab pos="2514554" algn="l"/>
                <a:tab pos="2922126" algn="l"/>
                <a:tab pos="3329696" algn="l"/>
                <a:tab pos="3737268" algn="l"/>
                <a:tab pos="4144838" algn="l"/>
                <a:tab pos="4552409" algn="l"/>
                <a:tab pos="4959980" algn="l"/>
                <a:tab pos="5367551" algn="l"/>
                <a:tab pos="5775122" algn="l"/>
                <a:tab pos="6182693" algn="l"/>
                <a:tab pos="6590264" algn="l"/>
                <a:tab pos="6997835" algn="l"/>
                <a:tab pos="7405406" algn="l"/>
                <a:tab pos="7812977" algn="l"/>
                <a:tab pos="8220547" algn="l"/>
              </a:tabLst>
            </a:pPr>
            <a:r>
              <a:rPr lang="en-GB" altLang="en-US" sz="1977" dirty="0" err="1">
                <a:solidFill>
                  <a:schemeClr val="bg1">
                    <a:lumMod val="85000"/>
                  </a:schemeClr>
                </a:solidFill>
              </a:rPr>
              <a:t>OxCal</a:t>
            </a:r>
            <a:r>
              <a:rPr lang="en-GB" altLang="en-US" sz="1977" dirty="0">
                <a:solidFill>
                  <a:schemeClr val="bg1">
                    <a:lumMod val="85000"/>
                  </a:schemeClr>
                </a:solidFill>
              </a:rPr>
              <a:t>: </a:t>
            </a:r>
            <a:r>
              <a:rPr lang="en-GB" altLang="en-US" sz="1977" dirty="0" err="1">
                <a:solidFill>
                  <a:schemeClr val="bg1">
                    <a:lumMod val="85000"/>
                  </a:schemeClr>
                </a:solidFill>
              </a:rPr>
              <a:t>Bronk</a:t>
            </a:r>
            <a:r>
              <a:rPr lang="en-GB" altLang="en-US" sz="1977" dirty="0">
                <a:solidFill>
                  <a:schemeClr val="bg1">
                    <a:lumMod val="85000"/>
                  </a:schemeClr>
                </a:solidFill>
              </a:rPr>
              <a:t> Ramsey, 2008</a:t>
            </a:r>
          </a:p>
          <a:p>
            <a:pPr marL="655968" lvl="1" indent="-286596">
              <a:buClr>
                <a:srgbClr val="F57900"/>
              </a:buClr>
              <a:buSzPct val="45000"/>
              <a:buFont typeface="Wingdings" panose="05000000000000000000" pitchFamily="2" charset="2"/>
              <a:buChar char=""/>
              <a:tabLst>
                <a:tab pos="381648" algn="l"/>
                <a:tab pos="476700" algn="l"/>
                <a:tab pos="884271" algn="l"/>
                <a:tab pos="1291842" algn="l"/>
                <a:tab pos="1699412" algn="l"/>
                <a:tab pos="2106984" algn="l"/>
                <a:tab pos="2514554" algn="l"/>
                <a:tab pos="2922126" algn="l"/>
                <a:tab pos="3329696" algn="l"/>
                <a:tab pos="3737268" algn="l"/>
                <a:tab pos="4144838" algn="l"/>
                <a:tab pos="4552409" algn="l"/>
                <a:tab pos="4959980" algn="l"/>
                <a:tab pos="5367551" algn="l"/>
                <a:tab pos="5775122" algn="l"/>
                <a:tab pos="6182693" algn="l"/>
                <a:tab pos="6590264" algn="l"/>
                <a:tab pos="6997835" algn="l"/>
                <a:tab pos="7405406" algn="l"/>
                <a:tab pos="7812977" algn="l"/>
                <a:tab pos="8220547" algn="l"/>
              </a:tabLst>
            </a:pPr>
            <a:r>
              <a:rPr lang="en-GB" altLang="en-US" sz="1977" dirty="0"/>
              <a:t>Bacon: </a:t>
            </a:r>
            <a:r>
              <a:rPr lang="en-GB" altLang="en-US" sz="1977" dirty="0" err="1"/>
              <a:t>Blaauw</a:t>
            </a:r>
            <a:r>
              <a:rPr lang="en-GB" altLang="en-US" sz="1977" dirty="0"/>
              <a:t> and Christen, 2011</a:t>
            </a:r>
          </a:p>
          <a:p>
            <a:pPr marL="381648" indent="-286596">
              <a:lnSpc>
                <a:spcPct val="94000"/>
              </a:lnSpc>
              <a:buClr>
                <a:srgbClr val="F57900"/>
              </a:buClr>
              <a:buSzPct val="45000"/>
              <a:buFont typeface="Wingdings" panose="05000000000000000000" pitchFamily="2" charset="2"/>
              <a:buChar char=""/>
              <a:tabLst>
                <a:tab pos="381648" algn="l"/>
                <a:tab pos="476700" algn="l"/>
                <a:tab pos="884271" algn="l"/>
                <a:tab pos="1291842" algn="l"/>
                <a:tab pos="1699412" algn="l"/>
                <a:tab pos="2106984" algn="l"/>
                <a:tab pos="2514554" algn="l"/>
                <a:tab pos="2922126" algn="l"/>
                <a:tab pos="3329696" algn="l"/>
                <a:tab pos="3737268" algn="l"/>
                <a:tab pos="4144838" algn="l"/>
                <a:tab pos="4552409" algn="l"/>
                <a:tab pos="4959980" algn="l"/>
                <a:tab pos="5367551" algn="l"/>
                <a:tab pos="5775122" algn="l"/>
                <a:tab pos="6182693" algn="l"/>
                <a:tab pos="6590264" algn="l"/>
                <a:tab pos="6997835" algn="l"/>
                <a:tab pos="7405406" algn="l"/>
                <a:tab pos="7812977" algn="l"/>
                <a:tab pos="8220547" algn="l"/>
              </a:tabLst>
            </a:pPr>
            <a:endParaRPr lang="en-GB" altLang="en-US" dirty="0"/>
          </a:p>
          <a:p>
            <a:pPr marL="381648" indent="-286596">
              <a:lnSpc>
                <a:spcPct val="94000"/>
              </a:lnSpc>
              <a:buClr>
                <a:srgbClr val="F57900"/>
              </a:buClr>
              <a:buSzPct val="45000"/>
              <a:buFont typeface="Wingdings" panose="05000000000000000000" pitchFamily="2" charset="2"/>
              <a:buChar char=""/>
              <a:tabLst>
                <a:tab pos="381648" algn="l"/>
                <a:tab pos="476700" algn="l"/>
                <a:tab pos="884271" algn="l"/>
                <a:tab pos="1291842" algn="l"/>
                <a:tab pos="1699412" algn="l"/>
                <a:tab pos="2106984" algn="l"/>
                <a:tab pos="2514554" algn="l"/>
                <a:tab pos="2922126" algn="l"/>
                <a:tab pos="3329696" algn="l"/>
                <a:tab pos="3737268" algn="l"/>
                <a:tab pos="4144838" algn="l"/>
                <a:tab pos="4552409" algn="l"/>
                <a:tab pos="4959980" algn="l"/>
                <a:tab pos="5367551" algn="l"/>
                <a:tab pos="5775122" algn="l"/>
                <a:tab pos="6182693" algn="l"/>
                <a:tab pos="6590264" algn="l"/>
                <a:tab pos="6997835" algn="l"/>
                <a:tab pos="7405406" algn="l"/>
                <a:tab pos="7812977" algn="l"/>
                <a:tab pos="8220547" algn="l"/>
              </a:tabLst>
            </a:pPr>
            <a:r>
              <a:rPr lang="en-GB" altLang="en-US" sz="2000" dirty="0">
                <a:solidFill>
                  <a:schemeClr val="bg1">
                    <a:lumMod val="85000"/>
                  </a:schemeClr>
                </a:solidFill>
              </a:rPr>
              <a:t>Prior information: </a:t>
            </a:r>
          </a:p>
          <a:p>
            <a:pPr marL="773377" lvl="1" indent="-256352">
              <a:lnSpc>
                <a:spcPct val="94000"/>
              </a:lnSpc>
              <a:buClr>
                <a:srgbClr val="F57900"/>
              </a:buClr>
              <a:buSzPct val="45000"/>
              <a:buFont typeface="Wingdings" panose="05000000000000000000" pitchFamily="2" charset="2"/>
              <a:buChar char=""/>
              <a:tabLst>
                <a:tab pos="381648" algn="l"/>
                <a:tab pos="476700" algn="l"/>
                <a:tab pos="884271" algn="l"/>
                <a:tab pos="1291842" algn="l"/>
                <a:tab pos="1699412" algn="l"/>
                <a:tab pos="2106984" algn="l"/>
                <a:tab pos="2514554" algn="l"/>
                <a:tab pos="2922126" algn="l"/>
                <a:tab pos="3329696" algn="l"/>
                <a:tab pos="3737268" algn="l"/>
                <a:tab pos="4144838" algn="l"/>
                <a:tab pos="4552409" algn="l"/>
                <a:tab pos="4959980" algn="l"/>
                <a:tab pos="5367551" algn="l"/>
                <a:tab pos="5775122" algn="l"/>
                <a:tab pos="6182693" algn="l"/>
                <a:tab pos="6590264" algn="l"/>
                <a:tab pos="6997835" algn="l"/>
                <a:tab pos="7405406" algn="l"/>
                <a:tab pos="7812977" algn="l"/>
                <a:tab pos="8220547" algn="l"/>
              </a:tabLst>
            </a:pPr>
            <a:r>
              <a:rPr lang="en-GB" altLang="en-US" sz="2000" dirty="0">
                <a:solidFill>
                  <a:schemeClr val="bg1">
                    <a:lumMod val="85000"/>
                  </a:schemeClr>
                </a:solidFill>
              </a:rPr>
              <a:t>chronological ordering dates </a:t>
            </a:r>
            <a:r>
              <a:rPr lang="en-GB" altLang="en-US" sz="2000" i="1" dirty="0">
                <a:solidFill>
                  <a:schemeClr val="bg1">
                    <a:lumMod val="85000"/>
                  </a:schemeClr>
                </a:solidFill>
              </a:rPr>
              <a:t>in stratigraphy</a:t>
            </a:r>
          </a:p>
          <a:p>
            <a:pPr marL="773377" lvl="1" indent="-256352">
              <a:lnSpc>
                <a:spcPct val="94000"/>
              </a:lnSpc>
              <a:buClr>
                <a:srgbClr val="F57900"/>
              </a:buClr>
              <a:buSzPct val="45000"/>
              <a:buFont typeface="Wingdings" panose="05000000000000000000" pitchFamily="2" charset="2"/>
              <a:buChar char=""/>
              <a:tabLst>
                <a:tab pos="381648" algn="l"/>
                <a:tab pos="476700" algn="l"/>
                <a:tab pos="884271" algn="l"/>
                <a:tab pos="1291842" algn="l"/>
                <a:tab pos="1699412" algn="l"/>
                <a:tab pos="2106984" algn="l"/>
                <a:tab pos="2514554" algn="l"/>
                <a:tab pos="2922126" algn="l"/>
                <a:tab pos="3329696" algn="l"/>
                <a:tab pos="3737268" algn="l"/>
                <a:tab pos="4144838" algn="l"/>
                <a:tab pos="4552409" algn="l"/>
                <a:tab pos="4959980" algn="l"/>
                <a:tab pos="5367551" algn="l"/>
                <a:tab pos="5775122" algn="l"/>
                <a:tab pos="6182693" algn="l"/>
                <a:tab pos="6590264" algn="l"/>
                <a:tab pos="6997835" algn="l"/>
                <a:tab pos="7405406" algn="l"/>
                <a:tab pos="7812977" algn="l"/>
                <a:tab pos="8220547" algn="l"/>
              </a:tabLst>
            </a:pPr>
            <a:r>
              <a:rPr lang="en-GB" altLang="en-US" sz="2000" dirty="0">
                <a:solidFill>
                  <a:schemeClr val="bg1">
                    <a:lumMod val="85000"/>
                  </a:schemeClr>
                </a:solidFill>
              </a:rPr>
              <a:t>accumulation rate, ranges and variation; hiatuses</a:t>
            </a:r>
          </a:p>
          <a:p>
            <a:pPr marL="773377" lvl="1" indent="-256352">
              <a:lnSpc>
                <a:spcPct val="94000"/>
              </a:lnSpc>
              <a:buClr>
                <a:srgbClr val="F57900"/>
              </a:buClr>
              <a:buSzPct val="45000"/>
              <a:buFont typeface="Wingdings" panose="05000000000000000000" pitchFamily="2" charset="2"/>
              <a:buChar char=""/>
              <a:tabLst>
                <a:tab pos="381648" algn="l"/>
                <a:tab pos="476700" algn="l"/>
                <a:tab pos="884271" algn="l"/>
                <a:tab pos="1291842" algn="l"/>
                <a:tab pos="1699412" algn="l"/>
                <a:tab pos="2106984" algn="l"/>
                <a:tab pos="2514554" algn="l"/>
                <a:tab pos="2922126" algn="l"/>
                <a:tab pos="3329696" algn="l"/>
                <a:tab pos="3737268" algn="l"/>
                <a:tab pos="4144838" algn="l"/>
                <a:tab pos="4552409" algn="l"/>
                <a:tab pos="4959980" algn="l"/>
                <a:tab pos="5367551" algn="l"/>
                <a:tab pos="5775122" algn="l"/>
                <a:tab pos="6182693" algn="l"/>
                <a:tab pos="6590264" algn="l"/>
                <a:tab pos="6997835" algn="l"/>
                <a:tab pos="7405406" algn="l"/>
                <a:tab pos="7812977" algn="l"/>
                <a:tab pos="8220547" algn="l"/>
              </a:tabLst>
            </a:pPr>
            <a:r>
              <a:rPr lang="en-GB" altLang="en-US" sz="2000" dirty="0">
                <a:solidFill>
                  <a:schemeClr val="bg1">
                    <a:lumMod val="85000"/>
                  </a:schemeClr>
                </a:solidFill>
              </a:rPr>
              <a:t>outlying dates</a:t>
            </a:r>
          </a:p>
        </p:txBody>
      </p:sp>
      <p:pic>
        <p:nvPicPr>
          <p:cNvPr id="6" name="Picture 5" descr="Manaaki Whenua - Landcare Research">
            <a:hlinkClick r:id="rId3"/>
          </p:cNvPr>
          <p:cNvPicPr/>
          <p:nvPr/>
        </p:nvPicPr>
        <p:blipFill>
          <a:blip r:embed="rId4">
            <a:extLst>
              <a:ext uri="{28A0092B-C50C-407E-A947-70E740481C1C}">
                <a14:useLocalDpi xmlns:a14="http://schemas.microsoft.com/office/drawing/2010/main" val="0"/>
              </a:ext>
            </a:extLst>
          </a:blip>
          <a:srcRect/>
          <a:stretch>
            <a:fillRect/>
          </a:stretch>
        </p:blipFill>
        <p:spPr bwMode="auto">
          <a:xfrm>
            <a:off x="8045246" y="5683660"/>
            <a:ext cx="3241418" cy="1174340"/>
          </a:xfrm>
          <a:prstGeom prst="rect">
            <a:avLst/>
          </a:prstGeom>
          <a:noFill/>
          <a:ln>
            <a:noFill/>
          </a:ln>
        </p:spPr>
      </p:pic>
    </p:spTree>
    <p:extLst>
      <p:ext uri="{BB962C8B-B14F-4D97-AF65-F5344CB8AC3E}">
        <p14:creationId xmlns:p14="http://schemas.microsoft.com/office/powerpoint/2010/main" val="4098027598"/>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err="1"/>
              <a:t>Bchron</a:t>
            </a:r>
            <a:endParaRPr lang="en-NZ" dirty="0"/>
          </a:p>
        </p:txBody>
      </p:sp>
      <p:sp>
        <p:nvSpPr>
          <p:cNvPr id="3" name="Content Placeholder 2"/>
          <p:cNvSpPr>
            <a:spLocks noGrp="1"/>
          </p:cNvSpPr>
          <p:nvPr>
            <p:ph idx="1"/>
          </p:nvPr>
        </p:nvSpPr>
        <p:spPr/>
        <p:txBody>
          <a:bodyPr/>
          <a:lstStyle/>
          <a:p>
            <a:r>
              <a:rPr lang="en-NZ" dirty="0" err="1"/>
              <a:t>Bchron</a:t>
            </a:r>
            <a:r>
              <a:rPr lang="en-NZ" dirty="0"/>
              <a:t> does not allow users to change settings</a:t>
            </a:r>
          </a:p>
          <a:p>
            <a:endParaRPr lang="en-NZ" dirty="0"/>
          </a:p>
          <a:p>
            <a:r>
              <a:rPr lang="en-NZ" dirty="0"/>
              <a:t>Accumulation rates in consecutive segments are </a:t>
            </a:r>
            <a:r>
              <a:rPr lang="en-NZ" dirty="0" err="1"/>
              <a:t>unreleated</a:t>
            </a:r>
            <a:r>
              <a:rPr lang="en-NZ" dirty="0"/>
              <a:t>, hence abrupt changes in accumulation rates are possible</a:t>
            </a:r>
          </a:p>
          <a:p>
            <a:endParaRPr lang="en-NZ" dirty="0"/>
          </a:p>
          <a:p>
            <a:r>
              <a:rPr lang="en-NZ" dirty="0"/>
              <a:t>For low number of dates the confidence intervals are too wide</a:t>
            </a:r>
          </a:p>
          <a:p>
            <a:endParaRPr lang="en-NZ" dirty="0"/>
          </a:p>
          <a:p>
            <a:r>
              <a:rPr lang="en-NZ" dirty="0" err="1"/>
              <a:t>Bchron</a:t>
            </a:r>
            <a:r>
              <a:rPr lang="en-NZ" dirty="0"/>
              <a:t> is fast and user-friendly</a:t>
            </a:r>
          </a:p>
        </p:txBody>
      </p:sp>
      <p:pic>
        <p:nvPicPr>
          <p:cNvPr id="6" name="Picture 5" descr="Manaaki Whenua - Landcare Research">
            <a:hlinkClick r:id="rId2"/>
          </p:cNvPr>
          <p:cNvPicPr/>
          <p:nvPr/>
        </p:nvPicPr>
        <p:blipFill>
          <a:blip r:embed="rId3">
            <a:extLst>
              <a:ext uri="{28A0092B-C50C-407E-A947-70E740481C1C}">
                <a14:useLocalDpi xmlns:a14="http://schemas.microsoft.com/office/drawing/2010/main" val="0"/>
              </a:ext>
            </a:extLst>
          </a:blip>
          <a:srcRect/>
          <a:stretch>
            <a:fillRect/>
          </a:stretch>
        </p:blipFill>
        <p:spPr bwMode="auto">
          <a:xfrm>
            <a:off x="8037872" y="5683660"/>
            <a:ext cx="3241418" cy="1174340"/>
          </a:xfrm>
          <a:prstGeom prst="rect">
            <a:avLst/>
          </a:prstGeom>
          <a:noFill/>
          <a:ln>
            <a:noFill/>
          </a:ln>
        </p:spPr>
      </p:pic>
    </p:spTree>
    <p:extLst>
      <p:ext uri="{BB962C8B-B14F-4D97-AF65-F5344CB8AC3E}">
        <p14:creationId xmlns:p14="http://schemas.microsoft.com/office/powerpoint/2010/main" val="15840271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Installing </a:t>
            </a:r>
            <a:r>
              <a:rPr lang="en-NZ" dirty="0" err="1"/>
              <a:t>Bchron</a:t>
            </a:r>
            <a:endParaRPr lang="en-NZ" dirty="0"/>
          </a:p>
        </p:txBody>
      </p:sp>
      <p:sp>
        <p:nvSpPr>
          <p:cNvPr id="3" name="Content Placeholder 2"/>
          <p:cNvSpPr>
            <a:spLocks noGrp="1"/>
          </p:cNvSpPr>
          <p:nvPr>
            <p:ph idx="1"/>
          </p:nvPr>
        </p:nvSpPr>
        <p:spPr/>
        <p:txBody>
          <a:bodyPr/>
          <a:lstStyle/>
          <a:p>
            <a:r>
              <a:rPr lang="en-NZ" b="1" dirty="0" err="1"/>
              <a:t>Install.packages</a:t>
            </a:r>
            <a:r>
              <a:rPr lang="en-NZ" b="1" dirty="0"/>
              <a:t>(“</a:t>
            </a:r>
            <a:r>
              <a:rPr lang="en-NZ" b="1" dirty="0" err="1"/>
              <a:t>Bchron</a:t>
            </a:r>
            <a:r>
              <a:rPr lang="en-NZ" b="1" dirty="0"/>
              <a:t>”)</a:t>
            </a:r>
          </a:p>
          <a:p>
            <a:r>
              <a:rPr lang="en-NZ" dirty="0"/>
              <a:t>Once R has responded, then type:</a:t>
            </a:r>
          </a:p>
          <a:p>
            <a:r>
              <a:rPr lang="en-NZ" b="1" dirty="0"/>
              <a:t>library(</a:t>
            </a:r>
            <a:r>
              <a:rPr lang="en-NZ" b="1" dirty="0" err="1"/>
              <a:t>Bchron</a:t>
            </a:r>
            <a:r>
              <a:rPr lang="en-NZ" b="1" dirty="0"/>
              <a:t>)   </a:t>
            </a:r>
            <a:r>
              <a:rPr lang="en-NZ" dirty="0"/>
              <a:t>#This will load all the </a:t>
            </a:r>
            <a:r>
              <a:rPr lang="en-NZ" dirty="0" err="1"/>
              <a:t>Bchron</a:t>
            </a:r>
            <a:r>
              <a:rPr lang="en-NZ" dirty="0"/>
              <a:t> functions.</a:t>
            </a:r>
          </a:p>
          <a:p>
            <a:endParaRPr lang="en-NZ" dirty="0"/>
          </a:p>
          <a:p>
            <a:pPr marL="0" indent="0">
              <a:buNone/>
            </a:pPr>
            <a:r>
              <a:rPr lang="en-NZ" dirty="0" err="1"/>
              <a:t>BchronCalibrate</a:t>
            </a:r>
            <a:r>
              <a:rPr lang="en-NZ" dirty="0"/>
              <a:t> </a:t>
            </a:r>
          </a:p>
          <a:p>
            <a:pPr marL="0" indent="0">
              <a:buNone/>
            </a:pPr>
            <a:r>
              <a:rPr lang="en-NZ" dirty="0" err="1"/>
              <a:t>Bchronology</a:t>
            </a:r>
            <a:r>
              <a:rPr lang="en-NZ" dirty="0"/>
              <a:t> </a:t>
            </a:r>
          </a:p>
          <a:p>
            <a:pPr marL="0" indent="0">
              <a:buNone/>
            </a:pPr>
            <a:endParaRPr lang="en-NZ" dirty="0"/>
          </a:p>
        </p:txBody>
      </p:sp>
      <p:pic>
        <p:nvPicPr>
          <p:cNvPr id="6" name="Picture 5" descr="Manaaki Whenua - Landcare Research">
            <a:hlinkClick r:id="rId2"/>
          </p:cNvPr>
          <p:cNvPicPr/>
          <p:nvPr/>
        </p:nvPicPr>
        <p:blipFill>
          <a:blip r:embed="rId3">
            <a:extLst>
              <a:ext uri="{28A0092B-C50C-407E-A947-70E740481C1C}">
                <a14:useLocalDpi xmlns:a14="http://schemas.microsoft.com/office/drawing/2010/main" val="0"/>
              </a:ext>
            </a:extLst>
          </a:blip>
          <a:srcRect/>
          <a:stretch>
            <a:fillRect/>
          </a:stretch>
        </p:blipFill>
        <p:spPr bwMode="auto">
          <a:xfrm>
            <a:off x="8045246" y="5683660"/>
            <a:ext cx="3241418" cy="1174340"/>
          </a:xfrm>
          <a:prstGeom prst="rect">
            <a:avLst/>
          </a:prstGeom>
          <a:noFill/>
          <a:ln>
            <a:noFill/>
          </a:ln>
        </p:spPr>
      </p:pic>
    </p:spTree>
    <p:extLst>
      <p:ext uri="{BB962C8B-B14F-4D97-AF65-F5344CB8AC3E}">
        <p14:creationId xmlns:p14="http://schemas.microsoft.com/office/powerpoint/2010/main" val="28957929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err="1"/>
              <a:t>BchronCalibrate</a:t>
            </a:r>
            <a:r>
              <a:rPr lang="en-NZ" dirty="0"/>
              <a:t> </a:t>
            </a:r>
          </a:p>
        </p:txBody>
      </p:sp>
      <p:sp>
        <p:nvSpPr>
          <p:cNvPr id="3" name="Content Placeholder 2"/>
          <p:cNvSpPr>
            <a:spLocks noGrp="1"/>
          </p:cNvSpPr>
          <p:nvPr>
            <p:ph idx="1"/>
          </p:nvPr>
        </p:nvSpPr>
        <p:spPr>
          <a:xfrm>
            <a:off x="170491" y="1828800"/>
            <a:ext cx="7977993" cy="5029200"/>
          </a:xfrm>
        </p:spPr>
        <p:txBody>
          <a:bodyPr/>
          <a:lstStyle/>
          <a:p>
            <a:endParaRPr lang="en-NZ" dirty="0"/>
          </a:p>
          <a:p>
            <a:pPr marL="0" indent="0">
              <a:buNone/>
            </a:pPr>
            <a:r>
              <a:rPr lang="en-NZ" dirty="0"/>
              <a:t>#Calibrate a single age</a:t>
            </a:r>
          </a:p>
          <a:p>
            <a:pPr marL="0" indent="0">
              <a:buNone/>
            </a:pPr>
            <a:r>
              <a:rPr lang="en-NZ" dirty="0"/>
              <a:t>Ages1 = </a:t>
            </a:r>
            <a:r>
              <a:rPr lang="en-NZ" dirty="0" err="1"/>
              <a:t>BchronCalibrate</a:t>
            </a:r>
            <a:r>
              <a:rPr lang="en-NZ" dirty="0"/>
              <a:t> (ages = 11500, </a:t>
            </a:r>
            <a:r>
              <a:rPr lang="en-NZ" dirty="0" err="1"/>
              <a:t>ageSds</a:t>
            </a:r>
            <a:r>
              <a:rPr lang="en-NZ" dirty="0"/>
              <a:t> 230, </a:t>
            </a:r>
            <a:r>
              <a:rPr lang="en-NZ" dirty="0" err="1"/>
              <a:t>calCurves</a:t>
            </a:r>
            <a:r>
              <a:rPr lang="en-NZ" dirty="0"/>
              <a:t> = “shcal13”, ids =“Date-1”</a:t>
            </a:r>
          </a:p>
          <a:p>
            <a:endParaRPr lang="en-NZ" dirty="0"/>
          </a:p>
          <a:p>
            <a:pPr marL="0" indent="0">
              <a:buNone/>
            </a:pPr>
            <a:r>
              <a:rPr lang="en-NZ" dirty="0"/>
              <a:t># Calibrate multiple ages with different calibration curves</a:t>
            </a:r>
          </a:p>
          <a:p>
            <a:pPr marL="0" indent="0">
              <a:buNone/>
            </a:pPr>
            <a:r>
              <a:rPr lang="en-NZ" dirty="0"/>
              <a:t>Ages 2 = </a:t>
            </a:r>
            <a:r>
              <a:rPr lang="en-NZ" dirty="0" err="1"/>
              <a:t>BchronCalibrate</a:t>
            </a:r>
            <a:r>
              <a:rPr lang="en-NZ" dirty="0"/>
              <a:t>(ages = c(3445, 7632, 11500), </a:t>
            </a:r>
            <a:r>
              <a:rPr lang="en-NZ" dirty="0" err="1"/>
              <a:t>ageSds</a:t>
            </a:r>
            <a:r>
              <a:rPr lang="en-NZ" dirty="0"/>
              <a:t> = c(50,110, 230), </a:t>
            </a:r>
            <a:r>
              <a:rPr lang="en-NZ" dirty="0" err="1"/>
              <a:t>calCurves</a:t>
            </a:r>
            <a:r>
              <a:rPr lang="en-NZ" dirty="0"/>
              <a:t> = c(‘shcal13’, ‘shcal13’, ‘marine13’))</a:t>
            </a:r>
          </a:p>
          <a:p>
            <a:pPr marL="0" indent="0">
              <a:buNone/>
            </a:pPr>
            <a:endParaRPr lang="en-NZ" dirty="0"/>
          </a:p>
          <a:p>
            <a:pPr marL="0" indent="0">
              <a:buNone/>
            </a:pPr>
            <a:r>
              <a:rPr lang="en-NZ" dirty="0"/>
              <a:t># Calibrate multiple ages with multiple calibration curves and including depth</a:t>
            </a:r>
          </a:p>
          <a:p>
            <a:pPr marL="0" indent="0">
              <a:buNone/>
            </a:pPr>
            <a:r>
              <a:rPr lang="en-NZ" dirty="0"/>
              <a:t>Ages3 = </a:t>
            </a:r>
            <a:r>
              <a:rPr lang="en-NZ" dirty="0" err="1"/>
              <a:t>BchronCalibrate</a:t>
            </a:r>
            <a:r>
              <a:rPr lang="en-NZ" dirty="0"/>
              <a:t>(ages = c(3445, 11500), </a:t>
            </a:r>
            <a:r>
              <a:rPr lang="en-NZ" dirty="0" err="1"/>
              <a:t>ageSds</a:t>
            </a:r>
            <a:r>
              <a:rPr lang="en-NZ" dirty="0"/>
              <a:t> = c(50,230), positions = c(100,150), </a:t>
            </a:r>
            <a:r>
              <a:rPr lang="en-NZ" dirty="0" err="1"/>
              <a:t>calCurves</a:t>
            </a:r>
            <a:r>
              <a:rPr lang="en-NZ" dirty="0"/>
              <a:t> = c(‘shcal13’, ‘marine13’))</a:t>
            </a:r>
          </a:p>
          <a:p>
            <a:pPr marL="0" indent="0">
              <a:buNone/>
            </a:pPr>
            <a:endParaRPr lang="en-NZ" dirty="0"/>
          </a:p>
          <a:p>
            <a:pPr marL="0" indent="0">
              <a:buNone/>
            </a:pPr>
            <a:endParaRPr lang="en-NZ" dirty="0"/>
          </a:p>
        </p:txBody>
      </p:sp>
      <p:pic>
        <p:nvPicPr>
          <p:cNvPr id="6" name="Picture 5" descr="Manaaki Whenua - Landcare Research">
            <a:hlinkClick r:id="rId3"/>
          </p:cNvPr>
          <p:cNvPicPr/>
          <p:nvPr/>
        </p:nvPicPr>
        <p:blipFill>
          <a:blip r:embed="rId4">
            <a:extLst>
              <a:ext uri="{28A0092B-C50C-407E-A947-70E740481C1C}">
                <a14:useLocalDpi xmlns:a14="http://schemas.microsoft.com/office/drawing/2010/main" val="0"/>
              </a:ext>
            </a:extLst>
          </a:blip>
          <a:srcRect/>
          <a:stretch>
            <a:fillRect/>
          </a:stretch>
        </p:blipFill>
        <p:spPr bwMode="auto">
          <a:xfrm>
            <a:off x="8030498" y="5683660"/>
            <a:ext cx="3241418" cy="1174340"/>
          </a:xfrm>
          <a:prstGeom prst="rect">
            <a:avLst/>
          </a:prstGeom>
          <a:noFill/>
          <a:ln>
            <a:noFill/>
          </a:ln>
        </p:spPr>
      </p:pic>
    </p:spTree>
    <p:extLst>
      <p:ext uri="{BB962C8B-B14F-4D97-AF65-F5344CB8AC3E}">
        <p14:creationId xmlns:p14="http://schemas.microsoft.com/office/powerpoint/2010/main" val="20289780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err="1"/>
              <a:t>Bchron</a:t>
            </a:r>
            <a:r>
              <a:rPr lang="en-NZ" dirty="0"/>
              <a:t> Input file set up! Important</a:t>
            </a:r>
          </a:p>
        </p:txBody>
      </p:sp>
      <p:sp>
        <p:nvSpPr>
          <p:cNvPr id="3" name="Content Placeholder 2"/>
          <p:cNvSpPr>
            <a:spLocks noGrp="1"/>
          </p:cNvSpPr>
          <p:nvPr>
            <p:ph idx="1"/>
          </p:nvPr>
        </p:nvSpPr>
        <p:spPr/>
        <p:txBody>
          <a:bodyPr/>
          <a:lstStyle/>
          <a:p>
            <a:r>
              <a:rPr lang="en-NZ" dirty="0" err="1"/>
              <a:t>BchronCalibrate</a:t>
            </a:r>
            <a:r>
              <a:rPr lang="en-NZ" dirty="0"/>
              <a:t>(ages, </a:t>
            </a:r>
            <a:r>
              <a:rPr lang="en-NZ" dirty="0" err="1"/>
              <a:t>ageSds</a:t>
            </a:r>
            <a:r>
              <a:rPr lang="en-NZ" dirty="0"/>
              <a:t>, </a:t>
            </a:r>
            <a:r>
              <a:rPr lang="en-NZ" dirty="0" err="1"/>
              <a:t>calCurves</a:t>
            </a:r>
            <a:r>
              <a:rPr lang="en-NZ" dirty="0"/>
              <a:t>, ids = NULL, positions = NULL, </a:t>
            </a:r>
            <a:r>
              <a:rPr lang="en-NZ" dirty="0" err="1"/>
              <a:t>pathToCalCurves</a:t>
            </a:r>
            <a:r>
              <a:rPr lang="en-NZ" dirty="0"/>
              <a:t> = </a:t>
            </a:r>
            <a:r>
              <a:rPr lang="en-NZ" dirty="0" err="1"/>
              <a:t>system.file</a:t>
            </a:r>
            <a:r>
              <a:rPr lang="en-NZ" dirty="0"/>
              <a:t>(“data”, package = “</a:t>
            </a:r>
            <a:r>
              <a:rPr lang="en-NZ" dirty="0" err="1"/>
              <a:t>Bchron</a:t>
            </a:r>
            <a:r>
              <a:rPr lang="en-NZ" dirty="0"/>
              <a:t>”), eps = 1e-05, </a:t>
            </a:r>
            <a:r>
              <a:rPr lang="en-NZ" dirty="0" err="1"/>
              <a:t>dfs</a:t>
            </a:r>
            <a:r>
              <a:rPr lang="en-NZ" dirty="0"/>
              <a:t> = rep(100, length(ages)))</a:t>
            </a:r>
          </a:p>
          <a:p>
            <a:endParaRPr lang="en-NZ" dirty="0"/>
          </a:p>
        </p:txBody>
      </p:sp>
      <p:pic>
        <p:nvPicPr>
          <p:cNvPr id="4" name="Picture 3"/>
          <p:cNvPicPr>
            <a:picLocks noChangeAspect="1"/>
          </p:cNvPicPr>
          <p:nvPr/>
        </p:nvPicPr>
        <p:blipFill rotWithShape="1">
          <a:blip r:embed="rId3"/>
          <a:srcRect t="-860" r="47898" b="43225"/>
          <a:stretch/>
        </p:blipFill>
        <p:spPr>
          <a:xfrm>
            <a:off x="4152898" y="2544097"/>
            <a:ext cx="5359811" cy="3952568"/>
          </a:xfrm>
          <a:prstGeom prst="rect">
            <a:avLst/>
          </a:prstGeom>
        </p:spPr>
      </p:pic>
      <p:sp>
        <p:nvSpPr>
          <p:cNvPr id="5" name="Oval 4"/>
          <p:cNvSpPr/>
          <p:nvPr/>
        </p:nvSpPr>
        <p:spPr>
          <a:xfrm>
            <a:off x="4152898" y="4232787"/>
            <a:ext cx="1245012" cy="55306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dirty="0"/>
          </a:p>
        </p:txBody>
      </p:sp>
      <p:sp>
        <p:nvSpPr>
          <p:cNvPr id="6" name="TextBox 5"/>
          <p:cNvSpPr txBox="1"/>
          <p:nvPr/>
        </p:nvSpPr>
        <p:spPr>
          <a:xfrm>
            <a:off x="1032387" y="3524865"/>
            <a:ext cx="2182761" cy="1754326"/>
          </a:xfrm>
          <a:prstGeom prst="rect">
            <a:avLst/>
          </a:prstGeom>
          <a:noFill/>
        </p:spPr>
        <p:txBody>
          <a:bodyPr wrap="square" rtlCol="0">
            <a:spAutoFit/>
          </a:bodyPr>
          <a:lstStyle/>
          <a:p>
            <a:r>
              <a:rPr lang="en-NZ" dirty="0"/>
              <a:t>Names given for each age…</a:t>
            </a:r>
          </a:p>
          <a:p>
            <a:endParaRPr lang="en-NZ" dirty="0"/>
          </a:p>
          <a:p>
            <a:r>
              <a:rPr lang="en-NZ" dirty="0"/>
              <a:t>Top-1 is different as this is the surface sample</a:t>
            </a:r>
          </a:p>
        </p:txBody>
      </p:sp>
    </p:spTree>
    <p:extLst>
      <p:ext uri="{BB962C8B-B14F-4D97-AF65-F5344CB8AC3E}">
        <p14:creationId xmlns:p14="http://schemas.microsoft.com/office/powerpoint/2010/main" val="17312181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err="1"/>
              <a:t>Bchron</a:t>
            </a:r>
            <a:r>
              <a:rPr lang="en-NZ" dirty="0"/>
              <a:t> Input file set up! Important </a:t>
            </a:r>
          </a:p>
        </p:txBody>
      </p:sp>
      <p:sp>
        <p:nvSpPr>
          <p:cNvPr id="3" name="Content Placeholder 2"/>
          <p:cNvSpPr>
            <a:spLocks noGrp="1"/>
          </p:cNvSpPr>
          <p:nvPr>
            <p:ph idx="1"/>
          </p:nvPr>
        </p:nvSpPr>
        <p:spPr/>
        <p:txBody>
          <a:bodyPr/>
          <a:lstStyle/>
          <a:p>
            <a:r>
              <a:rPr lang="en-NZ" dirty="0" err="1"/>
              <a:t>BchronCalibrate</a:t>
            </a:r>
            <a:r>
              <a:rPr lang="en-NZ" dirty="0"/>
              <a:t>(ages, </a:t>
            </a:r>
            <a:r>
              <a:rPr lang="en-NZ" dirty="0" err="1"/>
              <a:t>ageSds</a:t>
            </a:r>
            <a:r>
              <a:rPr lang="en-NZ" dirty="0"/>
              <a:t>, </a:t>
            </a:r>
            <a:r>
              <a:rPr lang="en-NZ" dirty="0" err="1"/>
              <a:t>calCurves</a:t>
            </a:r>
            <a:r>
              <a:rPr lang="en-NZ" dirty="0"/>
              <a:t>, ids = NULL, positions = NULL, </a:t>
            </a:r>
            <a:r>
              <a:rPr lang="en-NZ" dirty="0" err="1"/>
              <a:t>pathToCalCurves</a:t>
            </a:r>
            <a:r>
              <a:rPr lang="en-NZ" dirty="0"/>
              <a:t> = </a:t>
            </a:r>
            <a:r>
              <a:rPr lang="en-NZ" dirty="0" err="1"/>
              <a:t>system.file</a:t>
            </a:r>
            <a:r>
              <a:rPr lang="en-NZ" dirty="0"/>
              <a:t>(“data”, package = “</a:t>
            </a:r>
            <a:r>
              <a:rPr lang="en-NZ" dirty="0" err="1"/>
              <a:t>Bchron</a:t>
            </a:r>
            <a:r>
              <a:rPr lang="en-NZ" dirty="0"/>
              <a:t>”), eps = 1e-05, </a:t>
            </a:r>
            <a:r>
              <a:rPr lang="en-NZ" dirty="0" err="1"/>
              <a:t>dfs</a:t>
            </a:r>
            <a:r>
              <a:rPr lang="en-NZ" dirty="0"/>
              <a:t> = rep(100, length(ages)))</a:t>
            </a:r>
          </a:p>
          <a:p>
            <a:endParaRPr lang="en-NZ" dirty="0"/>
          </a:p>
        </p:txBody>
      </p:sp>
      <p:pic>
        <p:nvPicPr>
          <p:cNvPr id="4" name="Picture 3"/>
          <p:cNvPicPr>
            <a:picLocks noChangeAspect="1"/>
          </p:cNvPicPr>
          <p:nvPr/>
        </p:nvPicPr>
        <p:blipFill rotWithShape="1">
          <a:blip r:embed="rId3"/>
          <a:srcRect t="-860" r="47898" b="43225"/>
          <a:stretch/>
        </p:blipFill>
        <p:spPr>
          <a:xfrm>
            <a:off x="4152898" y="2544097"/>
            <a:ext cx="5359811" cy="3952568"/>
          </a:xfrm>
          <a:prstGeom prst="rect">
            <a:avLst/>
          </a:prstGeom>
        </p:spPr>
      </p:pic>
      <p:sp>
        <p:nvSpPr>
          <p:cNvPr id="7" name="Oval 6"/>
          <p:cNvSpPr/>
          <p:nvPr/>
        </p:nvSpPr>
        <p:spPr>
          <a:xfrm>
            <a:off x="5004889" y="4232786"/>
            <a:ext cx="1245012" cy="55306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dirty="0"/>
          </a:p>
        </p:txBody>
      </p:sp>
      <p:sp>
        <p:nvSpPr>
          <p:cNvPr id="8" name="TextBox 7"/>
          <p:cNvSpPr txBox="1"/>
          <p:nvPr/>
        </p:nvSpPr>
        <p:spPr>
          <a:xfrm>
            <a:off x="501445" y="5773994"/>
            <a:ext cx="2064774" cy="369332"/>
          </a:xfrm>
          <a:prstGeom prst="rect">
            <a:avLst/>
          </a:prstGeom>
          <a:noFill/>
        </p:spPr>
        <p:txBody>
          <a:bodyPr wrap="square" rtlCol="0">
            <a:spAutoFit/>
          </a:bodyPr>
          <a:lstStyle/>
          <a:p>
            <a:r>
              <a:rPr lang="en-NZ" dirty="0"/>
              <a:t>Uncalibrated ages</a:t>
            </a:r>
          </a:p>
        </p:txBody>
      </p:sp>
    </p:spTree>
    <p:extLst>
      <p:ext uri="{BB962C8B-B14F-4D97-AF65-F5344CB8AC3E}">
        <p14:creationId xmlns:p14="http://schemas.microsoft.com/office/powerpoint/2010/main" val="3598673516"/>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TM03457515[[fn=View]]</Template>
  <TotalTime>5529</TotalTime>
  <Words>1415</Words>
  <Application>Microsoft Office PowerPoint</Application>
  <PresentationFormat>Widescreen</PresentationFormat>
  <Paragraphs>157</Paragraphs>
  <Slides>23</Slides>
  <Notes>17</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23</vt:i4>
      </vt:variant>
    </vt:vector>
  </HeadingPairs>
  <TitlesOfParts>
    <vt:vector size="33" baseType="lpstr">
      <vt:lpstr>Arial</vt:lpstr>
      <vt:lpstr>Arial Unicode MS</vt:lpstr>
      <vt:lpstr>Calibri</vt:lpstr>
      <vt:lpstr>Century Schoolbook</vt:lpstr>
      <vt:lpstr>DejaVu Sans</vt:lpstr>
      <vt:lpstr>Symbol</vt:lpstr>
      <vt:lpstr>Times New Roman</vt:lpstr>
      <vt:lpstr>Wingdings</vt:lpstr>
      <vt:lpstr>Wingdings 2</vt:lpstr>
      <vt:lpstr>View</vt:lpstr>
      <vt:lpstr>Calibrating 14C dates and age-depth modelling</vt:lpstr>
      <vt:lpstr>All age-depth models are wrong! But are getting better (Trachsel and Telford 2017) </vt:lpstr>
      <vt:lpstr>Bayesian age-modelling</vt:lpstr>
      <vt:lpstr>Bayesian age-modelling</vt:lpstr>
      <vt:lpstr>Bchron</vt:lpstr>
      <vt:lpstr>Installing Bchron</vt:lpstr>
      <vt:lpstr>BchronCalibrate </vt:lpstr>
      <vt:lpstr>Bchron Input file set up! Important</vt:lpstr>
      <vt:lpstr>Bchron Input file set up! Important </vt:lpstr>
      <vt:lpstr>Bchron Input file set up! Important</vt:lpstr>
      <vt:lpstr>Bchron Input file set up! Important</vt:lpstr>
      <vt:lpstr>Bchron Input file set up! Important</vt:lpstr>
      <vt:lpstr>Bchron Input file set up! Important</vt:lpstr>
      <vt:lpstr>Bchronology  </vt:lpstr>
      <vt:lpstr>PowerPoint Presentation</vt:lpstr>
      <vt:lpstr>PowerPoint Presentation</vt:lpstr>
      <vt:lpstr>PowerPoint Presentation</vt:lpstr>
      <vt:lpstr>PowerPoint Presentation</vt:lpstr>
      <vt:lpstr>Bchronology  </vt:lpstr>
      <vt:lpstr>PowerPoint Presentation</vt:lpstr>
      <vt:lpstr>PowerPoint Presentation</vt:lpstr>
      <vt:lpstr>Bacon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Age-Depth Modelling in R (Oar)</dc:title>
  <dc:creator>Michelle McKeown</dc:creator>
  <cp:lastModifiedBy>Michelle McKeown</cp:lastModifiedBy>
  <cp:revision>22</cp:revision>
  <dcterms:created xsi:type="dcterms:W3CDTF">2018-07-13T02:42:59Z</dcterms:created>
  <dcterms:modified xsi:type="dcterms:W3CDTF">2018-07-17T21:46:27Z</dcterms:modified>
</cp:coreProperties>
</file>