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13"/>
  </p:notesMasterIdLst>
  <p:sldIdLst>
    <p:sldId id="256" r:id="rId2"/>
    <p:sldId id="257" r:id="rId3"/>
    <p:sldId id="259" r:id="rId4"/>
    <p:sldId id="260" r:id="rId5"/>
    <p:sldId id="261" r:id="rId6"/>
    <p:sldId id="262" r:id="rId7"/>
    <p:sldId id="263" r:id="rId8"/>
    <p:sldId id="264" r:id="rId9"/>
    <p:sldId id="265"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724"/>
    <p:restoredTop sz="69961"/>
  </p:normalViewPr>
  <p:slideViewPr>
    <p:cSldViewPr snapToGrid="0">
      <p:cViewPr>
        <p:scale>
          <a:sx n="92" d="100"/>
          <a:sy n="92" d="100"/>
        </p:scale>
        <p:origin x="264" y="184"/>
      </p:cViewPr>
      <p:guideLst/>
    </p:cSldViewPr>
  </p:slideViewPr>
  <p:outlineViewPr>
    <p:cViewPr>
      <p:scale>
        <a:sx n="33" d="100"/>
        <a:sy n="33" d="100"/>
      </p:scale>
      <p:origin x="0" y="-14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347C2-345A-BA42-BF05-66B8C6439201}" type="datetimeFigureOut">
              <a:rPr lang="en-IL" smtClean="0"/>
              <a:t>16/05/2025</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B8D56-A16B-0146-A96D-8A3B3FC20AE0}" type="slidenum">
              <a:rPr lang="en-IL" smtClean="0"/>
              <a:t>‹#›</a:t>
            </a:fld>
            <a:endParaRPr lang="en-IL"/>
          </a:p>
        </p:txBody>
      </p:sp>
    </p:spTree>
    <p:extLst>
      <p:ext uri="{BB962C8B-B14F-4D97-AF65-F5344CB8AC3E}">
        <p14:creationId xmlns:p14="http://schemas.microsoft.com/office/powerpoint/2010/main" val="3704082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Main Visual: Captivating splash screen/key art for "Shadow &amp; Eye."</a:t>
            </a:r>
          </a:p>
          <a:p>
            <a:r>
              <a:rPr lang="en-US" sz="1200" b="0" i="0" u="none" strike="noStrike" kern="1200" dirty="0">
                <a:solidFill>
                  <a:schemeClr val="tx1"/>
                </a:solidFill>
                <a:effectLst/>
                <a:latin typeface="+mn-lt"/>
                <a:ea typeface="+mn-ea"/>
                <a:cs typeface="+mn-cs"/>
              </a:rPr>
              <a:t>Logos: Your College Logo, Unity Logo (bottom corners).</a:t>
            </a:r>
          </a:p>
          <a:p>
            <a:r>
              <a:rPr lang="en-US" sz="1200" b="1" i="0" u="none" strike="noStrike" kern="1200" dirty="0">
                <a:solidFill>
                  <a:schemeClr val="tx1"/>
                </a:solidFill>
                <a:effectLst/>
                <a:latin typeface="+mn-lt"/>
                <a:ea typeface="+mn-ea"/>
                <a:cs typeface="+mn-cs"/>
              </a:rPr>
              <a:t>(Verbal Cue for your practice):</a:t>
            </a:r>
            <a:r>
              <a:rPr lang="en-US" sz="1200" b="0" i="0" u="none" strike="noStrike" kern="1200" dirty="0">
                <a:solidFill>
                  <a:schemeClr val="tx1"/>
                </a:solidFill>
                <a:effectLst/>
                <a:latin typeface="+mn-lt"/>
                <a:ea typeface="+mn-ea"/>
                <a:cs typeface="+mn-cs"/>
              </a:rPr>
              <a:t> "Hi everyone, we're [Team Name]. We're excited to show you 'Shadow &amp; Eye' – a 2D </a:t>
            </a:r>
            <a:r>
              <a:rPr lang="en-US" sz="1200" b="0" i="0" u="none" strike="noStrike" kern="1200" dirty="0" err="1">
                <a:solidFill>
                  <a:schemeClr val="tx1"/>
                </a:solidFill>
                <a:effectLst/>
                <a:latin typeface="+mn-lt"/>
                <a:ea typeface="+mn-ea"/>
                <a:cs typeface="+mn-cs"/>
              </a:rPr>
              <a:t>Metroidvania</a:t>
            </a:r>
            <a:r>
              <a:rPr lang="en-US" sz="1200" b="0" i="0" u="none" strike="noStrike" kern="1200" dirty="0">
                <a:solidFill>
                  <a:schemeClr val="tx1"/>
                </a:solidFill>
                <a:effectLst/>
                <a:latin typeface="+mn-lt"/>
                <a:ea typeface="+mn-ea"/>
                <a:cs typeface="+mn-cs"/>
              </a:rPr>
              <a:t> where you literally arm yourself with the essence of your inner conflicts, and how we engineered that experience."</a:t>
            </a:r>
            <a:br>
              <a:rPr lang="en-US" dirty="0"/>
            </a:br>
            <a:r>
              <a:rPr lang="en-US" sz="1200" b="1" i="0" u="none" strike="noStrike" kern="1200" dirty="0">
                <a:solidFill>
                  <a:schemeClr val="tx1"/>
                </a:solidFill>
                <a:effectLst/>
                <a:latin typeface="+mn-lt"/>
                <a:ea typeface="+mn-ea"/>
                <a:cs typeface="+mn-cs"/>
              </a:rPr>
              <a:t>Estimated Time:</a:t>
            </a:r>
            <a:r>
              <a:rPr lang="en-US" sz="1200" b="0" i="0" u="none" strike="noStrike" kern="1200" dirty="0">
                <a:solidFill>
                  <a:schemeClr val="tx1"/>
                </a:solidFill>
                <a:effectLst/>
                <a:latin typeface="+mn-lt"/>
                <a:ea typeface="+mn-ea"/>
                <a:cs typeface="+mn-cs"/>
              </a:rPr>
              <a:t> 20 seconds</a:t>
            </a:r>
            <a:endParaRPr lang="en-IL" dirty="0"/>
          </a:p>
        </p:txBody>
      </p:sp>
      <p:sp>
        <p:nvSpPr>
          <p:cNvPr id="4" name="Slide Number Placeholder 3"/>
          <p:cNvSpPr>
            <a:spLocks noGrp="1"/>
          </p:cNvSpPr>
          <p:nvPr>
            <p:ph type="sldNum" sz="quarter" idx="5"/>
          </p:nvPr>
        </p:nvSpPr>
        <p:spPr/>
        <p:txBody>
          <a:bodyPr/>
          <a:lstStyle/>
          <a:p>
            <a:fld id="{212B8D56-A16B-0146-A96D-8A3B3FC20AE0}" type="slidenum">
              <a:rPr lang="en-IL" smtClean="0"/>
              <a:t>1</a:t>
            </a:fld>
            <a:endParaRPr lang="en-IL"/>
          </a:p>
        </p:txBody>
      </p:sp>
    </p:spTree>
    <p:extLst>
      <p:ext uri="{BB962C8B-B14F-4D97-AF65-F5344CB8AC3E}">
        <p14:creationId xmlns:p14="http://schemas.microsoft.com/office/powerpoint/2010/main" val="223442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Speaker Notes:</a:t>
            </a:r>
            <a:r>
              <a:rPr lang="en-US" sz="1200" b="0" i="0" u="none" strike="noStrike" kern="1200" dirty="0">
                <a:solidFill>
                  <a:schemeClr val="tx1"/>
                </a:solidFill>
                <a:effectLst/>
                <a:latin typeface="+mn-lt"/>
                <a:ea typeface="+mn-ea"/>
                <a:cs typeface="+mn-cs"/>
              </a:rPr>
              <a:t> (You'll deliver this verbally)</a:t>
            </a:r>
            <a:br>
              <a:rPr lang="en-US" dirty="0"/>
            </a:br>
            <a:r>
              <a:rPr lang="en-US" sz="1200" b="0" i="0" u="none" strike="noStrike" kern="1200" dirty="0">
                <a:solidFill>
                  <a:schemeClr val="tx1"/>
                </a:solidFill>
                <a:effectLst/>
                <a:latin typeface="+mn-lt"/>
                <a:ea typeface="+mn-ea"/>
                <a:cs typeface="+mn-cs"/>
              </a:rPr>
              <a:t>What we're most proud of is how the game's deep ideas are built right into the gameplay, thanks to our flexible, data-driven systems. For the future, we'd love to add more powers, crazier enemies, new areas of the mind-world to explore, and wrap up the story.</a:t>
            </a:r>
            <a:endParaRPr lang="en-IL" dirty="0"/>
          </a:p>
        </p:txBody>
      </p:sp>
      <p:sp>
        <p:nvSpPr>
          <p:cNvPr id="4" name="Slide Number Placeholder 3"/>
          <p:cNvSpPr>
            <a:spLocks noGrp="1"/>
          </p:cNvSpPr>
          <p:nvPr>
            <p:ph type="sldNum" sz="quarter" idx="5"/>
          </p:nvPr>
        </p:nvSpPr>
        <p:spPr/>
        <p:txBody>
          <a:bodyPr/>
          <a:lstStyle/>
          <a:p>
            <a:fld id="{212B8D56-A16B-0146-A96D-8A3B3FC20AE0}" type="slidenum">
              <a:rPr lang="en-IL" smtClean="0"/>
              <a:t>10</a:t>
            </a:fld>
            <a:endParaRPr lang="en-IL"/>
          </a:p>
        </p:txBody>
      </p:sp>
    </p:spTree>
    <p:extLst>
      <p:ext uri="{BB962C8B-B14F-4D97-AF65-F5344CB8AC3E}">
        <p14:creationId xmlns:p14="http://schemas.microsoft.com/office/powerpoint/2010/main" val="2210512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Speaker Notes:</a:t>
            </a:r>
            <a:r>
              <a:rPr lang="en-US" sz="1200" b="0" i="0" u="none" strike="noStrike" kern="1200" dirty="0">
                <a:solidFill>
                  <a:schemeClr val="tx1"/>
                </a:solidFill>
                <a:effectLst/>
                <a:latin typeface="+mn-lt"/>
                <a:ea typeface="+mn-ea"/>
                <a:cs typeface="+mn-cs"/>
              </a:rPr>
              <a:t> (You'll deliver this verbally)</a:t>
            </a:r>
            <a:br>
              <a:rPr lang="en-US" dirty="0"/>
            </a:br>
            <a:r>
              <a:rPr lang="en-US" sz="1200" b="0" i="0" u="none" strike="noStrike" kern="1200" dirty="0">
                <a:solidFill>
                  <a:schemeClr val="tx1"/>
                </a:solidFill>
                <a:effectLst/>
                <a:latin typeface="+mn-lt"/>
                <a:ea typeface="+mn-ea"/>
                <a:cs typeface="+mn-cs"/>
              </a:rPr>
              <a:t>Thanks for listening! Any questions?</a:t>
            </a:r>
            <a:endParaRPr lang="en-IL" dirty="0"/>
          </a:p>
        </p:txBody>
      </p:sp>
      <p:sp>
        <p:nvSpPr>
          <p:cNvPr id="4" name="Slide Number Placeholder 3"/>
          <p:cNvSpPr>
            <a:spLocks noGrp="1"/>
          </p:cNvSpPr>
          <p:nvPr>
            <p:ph type="sldNum" sz="quarter" idx="5"/>
          </p:nvPr>
        </p:nvSpPr>
        <p:spPr/>
        <p:txBody>
          <a:bodyPr/>
          <a:lstStyle/>
          <a:p>
            <a:fld id="{212B8D56-A16B-0146-A96D-8A3B3FC20AE0}" type="slidenum">
              <a:rPr lang="en-IL" smtClean="0"/>
              <a:t>11</a:t>
            </a:fld>
            <a:endParaRPr lang="en-IL"/>
          </a:p>
        </p:txBody>
      </p:sp>
    </p:spTree>
    <p:extLst>
      <p:ext uri="{BB962C8B-B14F-4D97-AF65-F5344CB8AC3E}">
        <p14:creationId xmlns:p14="http://schemas.microsoft.com/office/powerpoint/2010/main" val="1903759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Speaker Notes:</a:t>
            </a:r>
            <a:r>
              <a:rPr lang="en-US" sz="1200" b="0" i="0" u="none" strike="noStrike" kern="1200" dirty="0">
                <a:solidFill>
                  <a:schemeClr val="tx1"/>
                </a:solidFill>
                <a:effectLst/>
                <a:latin typeface="+mn-lt"/>
                <a:ea typeface="+mn-ea"/>
                <a:cs typeface="+mn-cs"/>
              </a:rPr>
              <a:t> (You'll deliver this verbally)</a:t>
            </a:r>
            <a:br>
              <a:rPr lang="en-US" dirty="0"/>
            </a:br>
            <a:r>
              <a:rPr lang="en-US" sz="1200" b="0" i="0" u="none" strike="noStrike" kern="1200" dirty="0">
                <a:solidFill>
                  <a:schemeClr val="tx1"/>
                </a:solidFill>
                <a:effectLst/>
                <a:latin typeface="+mn-lt"/>
                <a:ea typeface="+mn-ea"/>
                <a:cs typeface="+mn-cs"/>
              </a:rPr>
              <a:t>So, what if your mind was a real place you could explore? And what if those inner battles were actual monsters? In 'Shadow &amp; Eye,' our 2D </a:t>
            </a:r>
            <a:r>
              <a:rPr lang="en-US" sz="1200" b="0" i="0" u="none" strike="noStrike" kern="1200" dirty="0" err="1">
                <a:solidFill>
                  <a:schemeClr val="tx1"/>
                </a:solidFill>
                <a:effectLst/>
                <a:latin typeface="+mn-lt"/>
                <a:ea typeface="+mn-ea"/>
                <a:cs typeface="+mn-cs"/>
              </a:rPr>
              <a:t>Metroidvania</a:t>
            </a:r>
            <a:r>
              <a:rPr lang="en-US" sz="1200" b="0" i="0" u="none" strike="noStrike" kern="1200" dirty="0">
                <a:solidFill>
                  <a:schemeClr val="tx1"/>
                </a:solidFill>
                <a:effectLst/>
                <a:latin typeface="+mn-lt"/>
                <a:ea typeface="+mn-ea"/>
                <a:cs typeface="+mn-cs"/>
              </a:rPr>
              <a:t>, you don't just fight inner demons – you literally take their powers! You play as this shadowy figure with a cool floating Eye companion. As you beat enemies, The Eye absorbs their powers, giving you awesome new abilities to fight and explore this 'mind-world'.</a:t>
            </a:r>
          </a:p>
        </p:txBody>
      </p:sp>
      <p:sp>
        <p:nvSpPr>
          <p:cNvPr id="4" name="Slide Number Placeholder 3"/>
          <p:cNvSpPr>
            <a:spLocks noGrp="1"/>
          </p:cNvSpPr>
          <p:nvPr>
            <p:ph type="sldNum" sz="quarter" idx="5"/>
          </p:nvPr>
        </p:nvSpPr>
        <p:spPr/>
        <p:txBody>
          <a:bodyPr/>
          <a:lstStyle/>
          <a:p>
            <a:fld id="{212B8D56-A16B-0146-A96D-8A3B3FC20AE0}" type="slidenum">
              <a:rPr lang="en-IL" smtClean="0"/>
              <a:t>2</a:t>
            </a:fld>
            <a:endParaRPr lang="en-IL"/>
          </a:p>
        </p:txBody>
      </p:sp>
    </p:spTree>
    <p:extLst>
      <p:ext uri="{BB962C8B-B14F-4D97-AF65-F5344CB8AC3E}">
        <p14:creationId xmlns:p14="http://schemas.microsoft.com/office/powerpoint/2010/main" val="4212523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Speaker Notes:</a:t>
            </a:r>
            <a:r>
              <a:rPr lang="en-US" sz="1200" b="0" i="0" u="none" strike="noStrike" kern="1200" dirty="0">
                <a:solidFill>
                  <a:schemeClr val="tx1"/>
                </a:solidFill>
                <a:effectLst/>
                <a:latin typeface="+mn-lt"/>
                <a:ea typeface="+mn-ea"/>
                <a:cs typeface="+mn-cs"/>
              </a:rPr>
              <a:t> (You'll deliver this verbally)</a:t>
            </a:r>
            <a:br>
              <a:rPr lang="en-US" dirty="0"/>
            </a:br>
            <a:r>
              <a:rPr lang="en-US" sz="1200" b="0" i="0" u="none" strike="noStrike" kern="1200" dirty="0">
                <a:solidFill>
                  <a:schemeClr val="tx1"/>
                </a:solidFill>
                <a:effectLst/>
                <a:latin typeface="+mn-lt"/>
                <a:ea typeface="+mn-ea"/>
                <a:cs typeface="+mn-cs"/>
              </a:rPr>
              <a:t>The story is that the 'control center' of this mind-world gets taken over by a pretty deceptive force. This messes everything up – good thoughts turn into nasty creatures, and the mind's ability to make clear decisions gets weak. You, as this kind of outcast shadow character, have to journey with The Eye to try and set things right.</a:t>
            </a:r>
            <a:endParaRPr lang="en-IL" dirty="0"/>
          </a:p>
        </p:txBody>
      </p:sp>
      <p:sp>
        <p:nvSpPr>
          <p:cNvPr id="4" name="Slide Number Placeholder 3"/>
          <p:cNvSpPr>
            <a:spLocks noGrp="1"/>
          </p:cNvSpPr>
          <p:nvPr>
            <p:ph type="sldNum" sz="quarter" idx="5"/>
          </p:nvPr>
        </p:nvSpPr>
        <p:spPr/>
        <p:txBody>
          <a:bodyPr/>
          <a:lstStyle/>
          <a:p>
            <a:fld id="{212B8D56-A16B-0146-A96D-8A3B3FC20AE0}" type="slidenum">
              <a:rPr lang="en-IL" smtClean="0"/>
              <a:t>3</a:t>
            </a:fld>
            <a:endParaRPr lang="en-IL"/>
          </a:p>
        </p:txBody>
      </p:sp>
    </p:spTree>
    <p:extLst>
      <p:ext uri="{BB962C8B-B14F-4D97-AF65-F5344CB8AC3E}">
        <p14:creationId xmlns:p14="http://schemas.microsoft.com/office/powerpoint/2010/main" val="320739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Speaker Notes:</a:t>
            </a:r>
            <a:r>
              <a:rPr lang="en-US" sz="1200" b="0" i="0" u="none" strike="noStrike" kern="1200" dirty="0">
                <a:solidFill>
                  <a:schemeClr val="tx1"/>
                </a:solidFill>
                <a:effectLst/>
                <a:latin typeface="+mn-lt"/>
                <a:ea typeface="+mn-ea"/>
                <a:cs typeface="+mn-cs"/>
              </a:rPr>
              <a:t> (You'll deliver this verbally)</a:t>
            </a:r>
            <a:br>
              <a:rPr lang="en-US" dirty="0"/>
            </a:br>
            <a:r>
              <a:rPr lang="en-US" sz="1200" b="0" i="0" u="none" strike="noStrike" kern="1200" dirty="0">
                <a:solidFill>
                  <a:schemeClr val="tx1"/>
                </a:solidFill>
                <a:effectLst/>
                <a:latin typeface="+mn-lt"/>
                <a:ea typeface="+mn-ea"/>
                <a:cs typeface="+mn-cs"/>
              </a:rPr>
              <a:t>Our main goal was to make a really fun </a:t>
            </a:r>
            <a:r>
              <a:rPr lang="en-US" sz="1200" b="0" i="0" u="none" strike="noStrike" kern="1200" dirty="0" err="1">
                <a:solidFill>
                  <a:schemeClr val="tx1"/>
                </a:solidFill>
                <a:effectLst/>
                <a:latin typeface="+mn-lt"/>
                <a:ea typeface="+mn-ea"/>
                <a:cs typeface="+mn-cs"/>
              </a:rPr>
              <a:t>Metroidvania</a:t>
            </a:r>
            <a:r>
              <a:rPr lang="en-US" sz="1200" b="0" i="0" u="none" strike="noStrike" kern="1200" dirty="0">
                <a:solidFill>
                  <a:schemeClr val="tx1"/>
                </a:solidFill>
                <a:effectLst/>
                <a:latin typeface="+mn-lt"/>
                <a:ea typeface="+mn-ea"/>
                <a:cs typeface="+mn-cs"/>
              </a:rPr>
              <a:t> that also touches on deeper ideas like self-discovery. So, when you get new powers, it's kind of like growing from challenges. The enemies are like those internal struggles, and the different game areas are like different moods. We wanted it to be an adventure that makes you think a bit, but mostly is just fun to play.</a:t>
            </a:r>
            <a:endParaRPr lang="en-IL" dirty="0"/>
          </a:p>
        </p:txBody>
      </p:sp>
      <p:sp>
        <p:nvSpPr>
          <p:cNvPr id="4" name="Slide Number Placeholder 3"/>
          <p:cNvSpPr>
            <a:spLocks noGrp="1"/>
          </p:cNvSpPr>
          <p:nvPr>
            <p:ph type="sldNum" sz="quarter" idx="5"/>
          </p:nvPr>
        </p:nvSpPr>
        <p:spPr/>
        <p:txBody>
          <a:bodyPr/>
          <a:lstStyle/>
          <a:p>
            <a:fld id="{212B8D56-A16B-0146-A96D-8A3B3FC20AE0}" type="slidenum">
              <a:rPr lang="en-IL" smtClean="0"/>
              <a:t>4</a:t>
            </a:fld>
            <a:endParaRPr lang="en-IL"/>
          </a:p>
        </p:txBody>
      </p:sp>
    </p:spTree>
    <p:extLst>
      <p:ext uri="{BB962C8B-B14F-4D97-AF65-F5344CB8AC3E}">
        <p14:creationId xmlns:p14="http://schemas.microsoft.com/office/powerpoint/2010/main" val="291746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Speaker Notes:</a:t>
            </a:r>
            <a:r>
              <a:rPr lang="en-US" sz="1200" b="0" i="0" u="none" strike="noStrike" kern="1200" dirty="0">
                <a:solidFill>
                  <a:schemeClr val="tx1"/>
                </a:solidFill>
                <a:effectLst/>
                <a:latin typeface="+mn-lt"/>
                <a:ea typeface="+mn-ea"/>
                <a:cs typeface="+mn-cs"/>
              </a:rPr>
              <a:t> (You'll deliver this verbally)</a:t>
            </a:r>
            <a:br>
              <a:rPr lang="en-US" dirty="0"/>
            </a:br>
            <a:r>
              <a:rPr lang="en-US" sz="1200" b="0" i="0" u="none" strike="noStrike" kern="1200" dirty="0">
                <a:solidFill>
                  <a:schemeClr val="tx1"/>
                </a:solidFill>
                <a:effectLst/>
                <a:latin typeface="+mn-lt"/>
                <a:ea typeface="+mn-ea"/>
                <a:cs typeface="+mn-cs"/>
              </a:rPr>
              <a:t>Tech-wise, our main goals were a super flexible power-up system – so we could easily add new abilities from enemies without rewriting tons of code. We also wanted combat and movement to feel really smooth and let players adapt. And, of course, write code that's easy to manage and expand. We built it all in Unity, using C#, URP for graphics, the new Input System, and A* for enemy pathfinding.</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endParaRPr lang="en-IL" dirty="0"/>
          </a:p>
        </p:txBody>
      </p:sp>
      <p:sp>
        <p:nvSpPr>
          <p:cNvPr id="4" name="Slide Number Placeholder 3"/>
          <p:cNvSpPr>
            <a:spLocks noGrp="1"/>
          </p:cNvSpPr>
          <p:nvPr>
            <p:ph type="sldNum" sz="quarter" idx="5"/>
          </p:nvPr>
        </p:nvSpPr>
        <p:spPr/>
        <p:txBody>
          <a:bodyPr/>
          <a:lstStyle/>
          <a:p>
            <a:fld id="{212B8D56-A16B-0146-A96D-8A3B3FC20AE0}" type="slidenum">
              <a:rPr lang="en-IL" smtClean="0"/>
              <a:t>5</a:t>
            </a:fld>
            <a:endParaRPr lang="en-IL"/>
          </a:p>
        </p:txBody>
      </p:sp>
    </p:spTree>
    <p:extLst>
      <p:ext uri="{BB962C8B-B14F-4D97-AF65-F5344CB8AC3E}">
        <p14:creationId xmlns:p14="http://schemas.microsoft.com/office/powerpoint/2010/main" val="3316379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Speaker Notes:</a:t>
            </a:r>
            <a:r>
              <a:rPr lang="en-US" sz="1200" b="0" i="0" u="none" strike="noStrike" kern="1200" dirty="0">
                <a:solidFill>
                  <a:schemeClr val="tx1"/>
                </a:solidFill>
                <a:effectLst/>
                <a:latin typeface="+mn-lt"/>
                <a:ea typeface="+mn-ea"/>
                <a:cs typeface="+mn-cs"/>
              </a:rPr>
              <a:t> (You'll deliver this verbally)</a:t>
            </a:r>
            <a:br>
              <a:rPr lang="en-US" dirty="0"/>
            </a:br>
            <a:r>
              <a:rPr lang="en-US" sz="1200" b="0" i="0" u="none" strike="noStrike" kern="1200" dirty="0">
                <a:solidFill>
                  <a:schemeClr val="tx1"/>
                </a:solidFill>
                <a:effectLst/>
                <a:latin typeface="+mn-lt"/>
                <a:ea typeface="+mn-ea"/>
                <a:cs typeface="+mn-cs"/>
              </a:rPr>
              <a:t>Of course, we hit some challenges. Like, how do we manage all these unique player powers without the code getting super messy? How do we make switching between powers feel good? How do we make sure the game mechanics actually connect to our deeper themes? And how do we get all the different parts of the game to talk to each other without creating a tangled web?</a:t>
            </a:r>
            <a:endParaRPr lang="en-IL" dirty="0"/>
          </a:p>
        </p:txBody>
      </p:sp>
      <p:sp>
        <p:nvSpPr>
          <p:cNvPr id="4" name="Slide Number Placeholder 3"/>
          <p:cNvSpPr>
            <a:spLocks noGrp="1"/>
          </p:cNvSpPr>
          <p:nvPr>
            <p:ph type="sldNum" sz="quarter" idx="5"/>
          </p:nvPr>
        </p:nvSpPr>
        <p:spPr/>
        <p:txBody>
          <a:bodyPr/>
          <a:lstStyle/>
          <a:p>
            <a:fld id="{212B8D56-A16B-0146-A96D-8A3B3FC20AE0}" type="slidenum">
              <a:rPr lang="en-IL" smtClean="0"/>
              <a:t>6</a:t>
            </a:fld>
            <a:endParaRPr lang="en-IL"/>
          </a:p>
        </p:txBody>
      </p:sp>
    </p:spTree>
    <p:extLst>
      <p:ext uri="{BB962C8B-B14F-4D97-AF65-F5344CB8AC3E}">
        <p14:creationId xmlns:p14="http://schemas.microsoft.com/office/powerpoint/2010/main" val="747563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Speaker Notes:</a:t>
            </a:r>
            <a:r>
              <a:rPr lang="en-US" sz="1200" b="0" i="0" u="none" strike="noStrike" kern="1200" dirty="0">
                <a:solidFill>
                  <a:schemeClr val="tx1"/>
                </a:solidFill>
                <a:effectLst/>
                <a:latin typeface="+mn-lt"/>
                <a:ea typeface="+mn-ea"/>
                <a:cs typeface="+mn-cs"/>
              </a:rPr>
              <a:t> (You'll deliver this verbally)</a:t>
            </a:r>
            <a:br>
              <a:rPr lang="en-US" dirty="0"/>
            </a:br>
            <a:r>
              <a:rPr lang="en-US" sz="1200" b="0" i="0" u="none" strike="noStrike" kern="1200" dirty="0">
                <a:solidFill>
                  <a:schemeClr val="tx1"/>
                </a:solidFill>
                <a:effectLst/>
                <a:latin typeface="+mn-lt"/>
                <a:ea typeface="+mn-ea"/>
                <a:cs typeface="+mn-cs"/>
              </a:rPr>
              <a:t>So here's how we tackled those challenges. Our main trick was using </a:t>
            </a:r>
            <a:r>
              <a:rPr lang="en-US" sz="1200" b="0" i="0" u="none" strike="noStrike" kern="1200" dirty="0" err="1">
                <a:solidFill>
                  <a:schemeClr val="tx1"/>
                </a:solidFill>
                <a:effectLst/>
                <a:latin typeface="+mn-lt"/>
                <a:ea typeface="+mn-ea"/>
                <a:cs typeface="+mn-cs"/>
              </a:rPr>
              <a:t>ScriptableObjects</a:t>
            </a:r>
            <a:r>
              <a:rPr lang="en-US" sz="1200" b="0" i="0" u="none" strike="noStrike" kern="1200" dirty="0">
                <a:solidFill>
                  <a:schemeClr val="tx1"/>
                </a:solidFill>
                <a:effectLst/>
                <a:latin typeface="+mn-lt"/>
                <a:ea typeface="+mn-ea"/>
                <a:cs typeface="+mn-cs"/>
              </a:rPr>
              <a:t> a LOT. Think of these as data files that tell the game how abilities work or how enemies should behave. This means adding a new power is mostly like adding a new data file, not rewriting a bunch of code. For player powers, we used the Strategy pattern – which just means the player can easily swap their 'game plan' based on the enemy power they're using.</a:t>
            </a:r>
            <a:endParaRPr lang="en-IL" dirty="0"/>
          </a:p>
        </p:txBody>
      </p:sp>
      <p:sp>
        <p:nvSpPr>
          <p:cNvPr id="4" name="Slide Number Placeholder 3"/>
          <p:cNvSpPr>
            <a:spLocks noGrp="1"/>
          </p:cNvSpPr>
          <p:nvPr>
            <p:ph type="sldNum" sz="quarter" idx="5"/>
          </p:nvPr>
        </p:nvSpPr>
        <p:spPr/>
        <p:txBody>
          <a:bodyPr/>
          <a:lstStyle/>
          <a:p>
            <a:fld id="{212B8D56-A16B-0146-A96D-8A3B3FC20AE0}" type="slidenum">
              <a:rPr lang="en-IL" smtClean="0"/>
              <a:t>7</a:t>
            </a:fld>
            <a:endParaRPr lang="en-IL"/>
          </a:p>
        </p:txBody>
      </p:sp>
    </p:spTree>
    <p:extLst>
      <p:ext uri="{BB962C8B-B14F-4D97-AF65-F5344CB8AC3E}">
        <p14:creationId xmlns:p14="http://schemas.microsoft.com/office/powerpoint/2010/main" val="380301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Speaker Notes:</a:t>
            </a:r>
            <a:r>
              <a:rPr lang="en-US" sz="1200" b="0" i="0" u="none" strike="noStrike" kern="1200" dirty="0">
                <a:solidFill>
                  <a:schemeClr val="tx1"/>
                </a:solidFill>
                <a:effectLst/>
                <a:latin typeface="+mn-lt"/>
                <a:ea typeface="+mn-ea"/>
                <a:cs typeface="+mn-cs"/>
              </a:rPr>
              <a:t> (You'll deliver this verbally)</a:t>
            </a:r>
            <a:br>
              <a:rPr lang="en-US" dirty="0"/>
            </a:br>
            <a:r>
              <a:rPr lang="en-US" sz="1200" b="0" i="0" u="none" strike="noStrike" kern="1200" dirty="0">
                <a:solidFill>
                  <a:schemeClr val="tx1"/>
                </a:solidFill>
                <a:effectLst/>
                <a:latin typeface="+mn-lt"/>
                <a:ea typeface="+mn-ea"/>
                <a:cs typeface="+mn-cs"/>
              </a:rPr>
              <a:t>Enemies and the game's flow use the State pattern, which keeps their behaviors organized. And for getting different systems to communicate, we used </a:t>
            </a:r>
            <a:r>
              <a:rPr lang="en-US" sz="1200" b="0" i="0" u="none" strike="noStrike" kern="1200" dirty="0" err="1">
                <a:solidFill>
                  <a:schemeClr val="tx1"/>
                </a:solidFill>
                <a:effectLst/>
                <a:latin typeface="+mn-lt"/>
                <a:ea typeface="+mn-ea"/>
                <a:cs typeface="+mn-cs"/>
              </a:rPr>
              <a:t>ScriptableObject</a:t>
            </a:r>
            <a:r>
              <a:rPr lang="en-US" sz="1200" b="0" i="0" u="none" strike="noStrike" kern="1200" dirty="0">
                <a:solidFill>
                  <a:schemeClr val="tx1"/>
                </a:solidFill>
                <a:effectLst/>
                <a:latin typeface="+mn-lt"/>
                <a:ea typeface="+mn-ea"/>
                <a:cs typeface="+mn-cs"/>
              </a:rPr>
              <a:t> Event Channels – it's like a digital notice board. When something happens, a notice gets posted, and any system that cares can react. This keeps everything nicely separated. Plus, URP helped us make the different 'mind-zones' look cool, and A* makes enemies chase you properly.</a:t>
            </a:r>
            <a:endParaRPr lang="en-IL" dirty="0"/>
          </a:p>
        </p:txBody>
      </p:sp>
      <p:sp>
        <p:nvSpPr>
          <p:cNvPr id="4" name="Slide Number Placeholder 3"/>
          <p:cNvSpPr>
            <a:spLocks noGrp="1"/>
          </p:cNvSpPr>
          <p:nvPr>
            <p:ph type="sldNum" sz="quarter" idx="5"/>
          </p:nvPr>
        </p:nvSpPr>
        <p:spPr/>
        <p:txBody>
          <a:bodyPr/>
          <a:lstStyle/>
          <a:p>
            <a:fld id="{212B8D56-A16B-0146-A96D-8A3B3FC20AE0}" type="slidenum">
              <a:rPr lang="en-IL" smtClean="0"/>
              <a:t>8</a:t>
            </a:fld>
            <a:endParaRPr lang="en-IL"/>
          </a:p>
        </p:txBody>
      </p:sp>
    </p:spTree>
    <p:extLst>
      <p:ext uri="{BB962C8B-B14F-4D97-AF65-F5344CB8AC3E}">
        <p14:creationId xmlns:p14="http://schemas.microsoft.com/office/powerpoint/2010/main" val="2559880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Speaker Notes:</a:t>
            </a:r>
            <a:r>
              <a:rPr lang="en-US" sz="1200" b="0" i="0" u="none" strike="noStrike" kern="1200" dirty="0">
                <a:solidFill>
                  <a:schemeClr val="tx1"/>
                </a:solidFill>
                <a:effectLst/>
                <a:latin typeface="+mn-lt"/>
                <a:ea typeface="+mn-ea"/>
                <a:cs typeface="+mn-cs"/>
              </a:rPr>
              <a:t> (You'll deliver this verbally)</a:t>
            </a:r>
            <a:br>
              <a:rPr lang="en-US" dirty="0"/>
            </a:br>
            <a:r>
              <a:rPr lang="en-US" sz="1200" b="0" i="0" u="none" strike="noStrike" kern="1200" dirty="0">
                <a:solidFill>
                  <a:schemeClr val="tx1"/>
                </a:solidFill>
                <a:effectLst/>
                <a:latin typeface="+mn-lt"/>
                <a:ea typeface="+mn-ea"/>
                <a:cs typeface="+mn-cs"/>
              </a:rPr>
              <a:t>And yeah, this approach worked out pretty well! We were able to add a bunch of unique player abilities without massive headaches, the game runs smoothly, and because our code is organized, fixing things and adding features has been manageable.</a:t>
            </a:r>
            <a:endParaRPr lang="en-IL" dirty="0"/>
          </a:p>
        </p:txBody>
      </p:sp>
      <p:sp>
        <p:nvSpPr>
          <p:cNvPr id="4" name="Slide Number Placeholder 3"/>
          <p:cNvSpPr>
            <a:spLocks noGrp="1"/>
          </p:cNvSpPr>
          <p:nvPr>
            <p:ph type="sldNum" sz="quarter" idx="5"/>
          </p:nvPr>
        </p:nvSpPr>
        <p:spPr/>
        <p:txBody>
          <a:bodyPr/>
          <a:lstStyle/>
          <a:p>
            <a:fld id="{212B8D56-A16B-0146-A96D-8A3B3FC20AE0}" type="slidenum">
              <a:rPr lang="en-IL" smtClean="0"/>
              <a:t>9</a:t>
            </a:fld>
            <a:endParaRPr lang="en-IL"/>
          </a:p>
        </p:txBody>
      </p:sp>
    </p:spTree>
    <p:extLst>
      <p:ext uri="{BB962C8B-B14F-4D97-AF65-F5344CB8AC3E}">
        <p14:creationId xmlns:p14="http://schemas.microsoft.com/office/powerpoint/2010/main" val="28676345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FBCB5B7-A062-FE46-B749-78153EF03685}" type="datetimeFigureOut">
              <a:rPr lang="en-IL" smtClean="0"/>
              <a:t>16/05/2025</a:t>
            </a:fld>
            <a:endParaRPr lang="en-IL"/>
          </a:p>
        </p:txBody>
      </p:sp>
      <p:sp>
        <p:nvSpPr>
          <p:cNvPr id="5" name="Footer Placeholder 4"/>
          <p:cNvSpPr>
            <a:spLocks noGrp="1"/>
          </p:cNvSpPr>
          <p:nvPr>
            <p:ph type="ftr" sz="quarter" idx="11"/>
          </p:nvPr>
        </p:nvSpPr>
        <p:spPr>
          <a:xfrm>
            <a:off x="3962399" y="5870575"/>
            <a:ext cx="4893958" cy="377825"/>
          </a:xfrm>
        </p:spPr>
        <p:txBody>
          <a:bodyPr/>
          <a:lstStyle/>
          <a:p>
            <a:endParaRPr lang="en-IL"/>
          </a:p>
        </p:txBody>
      </p:sp>
      <p:sp>
        <p:nvSpPr>
          <p:cNvPr id="6" name="Slide Number Placeholder 5"/>
          <p:cNvSpPr>
            <a:spLocks noGrp="1"/>
          </p:cNvSpPr>
          <p:nvPr>
            <p:ph type="sldNum" sz="quarter" idx="12"/>
          </p:nvPr>
        </p:nvSpPr>
        <p:spPr>
          <a:xfrm>
            <a:off x="10608958" y="5870575"/>
            <a:ext cx="551167" cy="377825"/>
          </a:xfrm>
        </p:spPr>
        <p:txBody>
          <a:bodyPr/>
          <a:lstStyle/>
          <a:p>
            <a:fld id="{E79BC667-9589-CD44-80A2-C17334E443A8}" type="slidenum">
              <a:rPr lang="en-IL" smtClean="0"/>
              <a:t>‹#›</a:t>
            </a:fld>
            <a:endParaRPr lang="en-IL"/>
          </a:p>
        </p:txBody>
      </p:sp>
    </p:spTree>
    <p:extLst>
      <p:ext uri="{BB962C8B-B14F-4D97-AF65-F5344CB8AC3E}">
        <p14:creationId xmlns:p14="http://schemas.microsoft.com/office/powerpoint/2010/main" val="33714715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BCB5B7-A062-FE46-B749-78153EF03685}" type="datetimeFigureOut">
              <a:rPr lang="en-IL" smtClean="0"/>
              <a:t>16/05/2025</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79BC667-9589-CD44-80A2-C17334E443A8}" type="slidenum">
              <a:rPr lang="en-IL" smtClean="0"/>
              <a:t>‹#›</a:t>
            </a:fld>
            <a:endParaRPr lang="en-IL"/>
          </a:p>
        </p:txBody>
      </p:sp>
    </p:spTree>
    <p:extLst>
      <p:ext uri="{BB962C8B-B14F-4D97-AF65-F5344CB8AC3E}">
        <p14:creationId xmlns:p14="http://schemas.microsoft.com/office/powerpoint/2010/main" val="3173900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BCB5B7-A062-FE46-B749-78153EF03685}" type="datetimeFigureOut">
              <a:rPr lang="en-IL" smtClean="0"/>
              <a:t>16/05/2025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79BC667-9589-CD44-80A2-C17334E443A8}" type="slidenum">
              <a:rPr lang="en-IL" smtClean="0"/>
              <a:t>‹#›</a:t>
            </a:fld>
            <a:endParaRPr lang="en-IL"/>
          </a:p>
        </p:txBody>
      </p:sp>
    </p:spTree>
    <p:extLst>
      <p:ext uri="{BB962C8B-B14F-4D97-AF65-F5344CB8AC3E}">
        <p14:creationId xmlns:p14="http://schemas.microsoft.com/office/powerpoint/2010/main" val="1823890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BCB5B7-A062-FE46-B749-78153EF03685}" type="datetimeFigureOut">
              <a:rPr lang="en-IL" smtClean="0"/>
              <a:t>16/05/2025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79BC667-9589-CD44-80A2-C17334E443A8}" type="slidenum">
              <a:rPr lang="en-IL" smtClean="0"/>
              <a:t>‹#›</a:t>
            </a:fld>
            <a:endParaRPr lang="en-IL"/>
          </a:p>
        </p:txBody>
      </p:sp>
    </p:spTree>
    <p:extLst>
      <p:ext uri="{BB962C8B-B14F-4D97-AF65-F5344CB8AC3E}">
        <p14:creationId xmlns:p14="http://schemas.microsoft.com/office/powerpoint/2010/main" val="4213745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BCB5B7-A062-FE46-B749-78153EF03685}" type="datetimeFigureOut">
              <a:rPr lang="en-IL" smtClean="0"/>
              <a:t>16/05/2025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79BC667-9589-CD44-80A2-C17334E443A8}" type="slidenum">
              <a:rPr lang="en-IL" smtClean="0"/>
              <a:t>‹#›</a:t>
            </a:fld>
            <a:endParaRPr lang="en-IL"/>
          </a:p>
        </p:txBody>
      </p:sp>
    </p:spTree>
    <p:extLst>
      <p:ext uri="{BB962C8B-B14F-4D97-AF65-F5344CB8AC3E}">
        <p14:creationId xmlns:p14="http://schemas.microsoft.com/office/powerpoint/2010/main" val="3583306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BCB5B7-A062-FE46-B749-78153EF03685}" type="datetimeFigureOut">
              <a:rPr lang="en-IL" smtClean="0"/>
              <a:t>16/05/2025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79BC667-9589-CD44-80A2-C17334E443A8}" type="slidenum">
              <a:rPr lang="en-IL" smtClean="0"/>
              <a:t>‹#›</a:t>
            </a:fld>
            <a:endParaRPr lang="en-IL"/>
          </a:p>
        </p:txBody>
      </p:sp>
    </p:spTree>
    <p:extLst>
      <p:ext uri="{BB962C8B-B14F-4D97-AF65-F5344CB8AC3E}">
        <p14:creationId xmlns:p14="http://schemas.microsoft.com/office/powerpoint/2010/main" val="4112543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BCB5B7-A062-FE46-B749-78153EF03685}" type="datetimeFigureOut">
              <a:rPr lang="en-IL" smtClean="0"/>
              <a:t>16/05/2025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79BC667-9589-CD44-80A2-C17334E443A8}" type="slidenum">
              <a:rPr lang="en-IL" smtClean="0"/>
              <a:t>‹#›</a:t>
            </a:fld>
            <a:endParaRPr lang="en-IL"/>
          </a:p>
        </p:txBody>
      </p:sp>
    </p:spTree>
    <p:extLst>
      <p:ext uri="{BB962C8B-B14F-4D97-AF65-F5344CB8AC3E}">
        <p14:creationId xmlns:p14="http://schemas.microsoft.com/office/powerpoint/2010/main" val="2201660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CB5B7-A062-FE46-B749-78153EF03685}" type="datetimeFigureOut">
              <a:rPr lang="en-IL" smtClean="0"/>
              <a:t>16/05/2025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79BC667-9589-CD44-80A2-C17334E443A8}" type="slidenum">
              <a:rPr lang="en-IL" smtClean="0"/>
              <a:t>‹#›</a:t>
            </a:fld>
            <a:endParaRPr lang="en-IL"/>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503703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CB5B7-A062-FE46-B749-78153EF03685}" type="datetimeFigureOut">
              <a:rPr lang="en-IL" smtClean="0"/>
              <a:t>16/05/2025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79BC667-9589-CD44-80A2-C17334E443A8}" type="slidenum">
              <a:rPr lang="en-IL" smtClean="0"/>
              <a:t>‹#›</a:t>
            </a:fld>
            <a:endParaRPr lang="en-IL"/>
          </a:p>
        </p:txBody>
      </p:sp>
    </p:spTree>
    <p:extLst>
      <p:ext uri="{BB962C8B-B14F-4D97-AF65-F5344CB8AC3E}">
        <p14:creationId xmlns:p14="http://schemas.microsoft.com/office/powerpoint/2010/main" val="3142213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CB5B7-A062-FE46-B749-78153EF03685}" type="datetimeFigureOut">
              <a:rPr lang="en-IL" smtClean="0"/>
              <a:t>16/05/2025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79BC667-9589-CD44-80A2-C17334E443A8}" type="slidenum">
              <a:rPr lang="en-IL" smtClean="0"/>
              <a:t>‹#›</a:t>
            </a:fld>
            <a:endParaRPr lang="en-IL"/>
          </a:p>
        </p:txBody>
      </p:sp>
    </p:spTree>
    <p:extLst>
      <p:ext uri="{BB962C8B-B14F-4D97-AF65-F5344CB8AC3E}">
        <p14:creationId xmlns:p14="http://schemas.microsoft.com/office/powerpoint/2010/main" val="1149213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BCB5B7-A062-FE46-B749-78153EF03685}" type="datetimeFigureOut">
              <a:rPr lang="en-IL" smtClean="0"/>
              <a:t>16/05/2025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79BC667-9589-CD44-80A2-C17334E443A8}" type="slidenum">
              <a:rPr lang="en-IL" smtClean="0"/>
              <a:t>‹#›</a:t>
            </a:fld>
            <a:endParaRPr lang="en-IL"/>
          </a:p>
        </p:txBody>
      </p:sp>
    </p:spTree>
    <p:extLst>
      <p:ext uri="{BB962C8B-B14F-4D97-AF65-F5344CB8AC3E}">
        <p14:creationId xmlns:p14="http://schemas.microsoft.com/office/powerpoint/2010/main" val="3250096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BCB5B7-A062-FE46-B749-78153EF03685}" type="datetimeFigureOut">
              <a:rPr lang="en-IL" smtClean="0"/>
              <a:t>16/05/2025</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79BC667-9589-CD44-80A2-C17334E443A8}" type="slidenum">
              <a:rPr lang="en-IL" smtClean="0"/>
              <a:t>‹#›</a:t>
            </a:fld>
            <a:endParaRPr lang="en-IL"/>
          </a:p>
        </p:txBody>
      </p:sp>
    </p:spTree>
    <p:extLst>
      <p:ext uri="{BB962C8B-B14F-4D97-AF65-F5344CB8AC3E}">
        <p14:creationId xmlns:p14="http://schemas.microsoft.com/office/powerpoint/2010/main" val="2067501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BCB5B7-A062-FE46-B749-78153EF03685}" type="datetimeFigureOut">
              <a:rPr lang="en-IL" smtClean="0"/>
              <a:t>16/05/2025</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E79BC667-9589-CD44-80A2-C17334E443A8}" type="slidenum">
              <a:rPr lang="en-IL" smtClean="0"/>
              <a:t>‹#›</a:t>
            </a:fld>
            <a:endParaRPr lang="en-IL"/>
          </a:p>
        </p:txBody>
      </p:sp>
    </p:spTree>
    <p:extLst>
      <p:ext uri="{BB962C8B-B14F-4D97-AF65-F5344CB8AC3E}">
        <p14:creationId xmlns:p14="http://schemas.microsoft.com/office/powerpoint/2010/main" val="3097492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BCB5B7-A062-FE46-B749-78153EF03685}" type="datetimeFigureOut">
              <a:rPr lang="en-IL" smtClean="0"/>
              <a:t>16/05/2025</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E79BC667-9589-CD44-80A2-C17334E443A8}" type="slidenum">
              <a:rPr lang="en-IL" smtClean="0"/>
              <a:t>‹#›</a:t>
            </a:fld>
            <a:endParaRPr lang="en-IL"/>
          </a:p>
        </p:txBody>
      </p:sp>
    </p:spTree>
    <p:extLst>
      <p:ext uri="{BB962C8B-B14F-4D97-AF65-F5344CB8AC3E}">
        <p14:creationId xmlns:p14="http://schemas.microsoft.com/office/powerpoint/2010/main" val="185226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FBCB5B7-A062-FE46-B749-78153EF03685}" type="datetimeFigureOut">
              <a:rPr lang="en-IL" smtClean="0"/>
              <a:t>16/05/2025</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E79BC667-9589-CD44-80A2-C17334E443A8}" type="slidenum">
              <a:rPr lang="en-IL" smtClean="0"/>
              <a:t>‹#›</a:t>
            </a:fld>
            <a:endParaRPr lang="en-IL"/>
          </a:p>
        </p:txBody>
      </p:sp>
    </p:spTree>
    <p:extLst>
      <p:ext uri="{BB962C8B-B14F-4D97-AF65-F5344CB8AC3E}">
        <p14:creationId xmlns:p14="http://schemas.microsoft.com/office/powerpoint/2010/main" val="1148552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BCB5B7-A062-FE46-B749-78153EF03685}" type="datetimeFigureOut">
              <a:rPr lang="en-IL" smtClean="0"/>
              <a:t>16/05/2025</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79BC667-9589-CD44-80A2-C17334E443A8}" type="slidenum">
              <a:rPr lang="en-IL" smtClean="0"/>
              <a:t>‹#›</a:t>
            </a:fld>
            <a:endParaRPr lang="en-IL"/>
          </a:p>
        </p:txBody>
      </p:sp>
    </p:spTree>
    <p:extLst>
      <p:ext uri="{BB962C8B-B14F-4D97-AF65-F5344CB8AC3E}">
        <p14:creationId xmlns:p14="http://schemas.microsoft.com/office/powerpoint/2010/main" val="3142368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BCB5B7-A062-FE46-B749-78153EF03685}" type="datetimeFigureOut">
              <a:rPr lang="en-IL" smtClean="0"/>
              <a:t>16/05/2025</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79BC667-9589-CD44-80A2-C17334E443A8}" type="slidenum">
              <a:rPr lang="en-IL" smtClean="0"/>
              <a:t>‹#›</a:t>
            </a:fld>
            <a:endParaRPr lang="en-IL"/>
          </a:p>
        </p:txBody>
      </p:sp>
    </p:spTree>
    <p:extLst>
      <p:ext uri="{BB962C8B-B14F-4D97-AF65-F5344CB8AC3E}">
        <p14:creationId xmlns:p14="http://schemas.microsoft.com/office/powerpoint/2010/main" val="1108423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BCB5B7-A062-FE46-B749-78153EF03685}" type="datetimeFigureOut">
              <a:rPr lang="en-IL" smtClean="0"/>
              <a:t>16/05/2025</a:t>
            </a:fld>
            <a:endParaRPr lang="en-IL"/>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L"/>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9BC667-9589-CD44-80A2-C17334E443A8}" type="slidenum">
              <a:rPr lang="en-IL" smtClean="0"/>
              <a:t>‹#›</a:t>
            </a:fld>
            <a:endParaRPr lang="en-IL"/>
          </a:p>
        </p:txBody>
      </p:sp>
    </p:spTree>
    <p:extLst>
      <p:ext uri="{BB962C8B-B14F-4D97-AF65-F5344CB8AC3E}">
        <p14:creationId xmlns:p14="http://schemas.microsoft.com/office/powerpoint/2010/main" val="43344703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7BB76-5A56-0355-E0AA-0F2E90DCF74B}"/>
              </a:ext>
            </a:extLst>
          </p:cNvPr>
          <p:cNvSpPr>
            <a:spLocks noGrp="1"/>
          </p:cNvSpPr>
          <p:nvPr>
            <p:ph type="ctrTitle"/>
          </p:nvPr>
        </p:nvSpPr>
        <p:spPr/>
        <p:txBody>
          <a:bodyPr/>
          <a:lstStyle/>
          <a:p>
            <a:r>
              <a:rPr lang="en-US" dirty="0"/>
              <a:t>Shadow &amp; Eye: Building a Mind-Bending </a:t>
            </a:r>
            <a:r>
              <a:rPr lang="en-US" dirty="0" err="1"/>
              <a:t>Metroidvania</a:t>
            </a:r>
            <a:endParaRPr lang="en-IL" dirty="0"/>
          </a:p>
        </p:txBody>
      </p:sp>
      <p:sp>
        <p:nvSpPr>
          <p:cNvPr id="3" name="Subtitle 2">
            <a:extLst>
              <a:ext uri="{FF2B5EF4-FFF2-40B4-BE49-F238E27FC236}">
                <a16:creationId xmlns:a16="http://schemas.microsoft.com/office/drawing/2014/main" id="{8DF0478D-C707-3893-2981-77E997E820E6}"/>
              </a:ext>
            </a:extLst>
          </p:cNvPr>
          <p:cNvSpPr>
            <a:spLocks noGrp="1"/>
          </p:cNvSpPr>
          <p:nvPr>
            <p:ph type="subTitle" idx="1"/>
          </p:nvPr>
        </p:nvSpPr>
        <p:spPr/>
        <p:txBody>
          <a:bodyPr/>
          <a:lstStyle/>
          <a:p>
            <a:r>
              <a:rPr lang="en-US" b="1" dirty="0"/>
              <a:t>Team:</a:t>
            </a:r>
            <a:r>
              <a:rPr lang="en-US" dirty="0"/>
              <a:t> Naor, Majd, Daniel, Or</a:t>
            </a:r>
            <a:br>
              <a:rPr lang="en-US" dirty="0"/>
            </a:br>
            <a:br>
              <a:rPr lang="en-US" dirty="0"/>
            </a:br>
            <a:r>
              <a:rPr lang="en-US" dirty="0"/>
              <a:t>[LOGO: College Logo] [LOGO: Unity Logo]</a:t>
            </a:r>
            <a:endParaRPr lang="en-IL" dirty="0"/>
          </a:p>
        </p:txBody>
      </p:sp>
    </p:spTree>
    <p:extLst>
      <p:ext uri="{BB962C8B-B14F-4D97-AF65-F5344CB8AC3E}">
        <p14:creationId xmlns:p14="http://schemas.microsoft.com/office/powerpoint/2010/main" val="122655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4E1E-2A34-F7F9-E8E4-985702FE977C}"/>
              </a:ext>
            </a:extLst>
          </p:cNvPr>
          <p:cNvSpPr>
            <a:spLocks noGrp="1"/>
          </p:cNvSpPr>
          <p:nvPr>
            <p:ph type="title"/>
          </p:nvPr>
        </p:nvSpPr>
        <p:spPr/>
        <p:txBody>
          <a:bodyPr/>
          <a:lstStyle/>
          <a:p>
            <a:r>
              <a:rPr lang="en-US" dirty="0"/>
              <a:t>The Coolest Part &amp; What's Next</a:t>
            </a:r>
            <a:endParaRPr lang="en-IL" dirty="0"/>
          </a:p>
        </p:txBody>
      </p:sp>
      <p:sp>
        <p:nvSpPr>
          <p:cNvPr id="4" name="Text Placeholder 3">
            <a:extLst>
              <a:ext uri="{FF2B5EF4-FFF2-40B4-BE49-F238E27FC236}">
                <a16:creationId xmlns:a16="http://schemas.microsoft.com/office/drawing/2014/main" id="{5AC35CCE-C73B-DD75-E3CC-FC7FA9B6103C}"/>
              </a:ext>
            </a:extLst>
          </p:cNvPr>
          <p:cNvSpPr>
            <a:spLocks noGrp="1"/>
          </p:cNvSpPr>
          <p:nvPr>
            <p:ph type="body" idx="1"/>
          </p:nvPr>
        </p:nvSpPr>
        <p:spPr>
          <a:xfrm>
            <a:off x="685800" y="3117714"/>
            <a:ext cx="10131428" cy="1447800"/>
          </a:xfrm>
        </p:spPr>
        <p:txBody>
          <a:bodyPr/>
          <a:lstStyle/>
          <a:p>
            <a:r>
              <a:rPr lang="en-US" b="1" dirty="0"/>
              <a:t>Proudest Of:</a:t>
            </a:r>
            <a:r>
              <a:rPr lang="en-US" dirty="0"/>
              <a:t> Deep ideas linked to gameplay via flexible, data-driven design.</a:t>
            </a:r>
          </a:p>
          <a:p>
            <a:r>
              <a:rPr lang="en-US" b="1" dirty="0"/>
              <a:t>Future:</a:t>
            </a:r>
            <a:r>
              <a:rPr lang="en-US" dirty="0"/>
              <a:t> More powers, crazier "demons," expanded world, finish story.</a:t>
            </a:r>
          </a:p>
          <a:p>
            <a:endParaRPr lang="en-IL" dirty="0"/>
          </a:p>
        </p:txBody>
      </p:sp>
      <p:sp>
        <p:nvSpPr>
          <p:cNvPr id="5" name="TextBox 4">
            <a:extLst>
              <a:ext uri="{FF2B5EF4-FFF2-40B4-BE49-F238E27FC236}">
                <a16:creationId xmlns:a16="http://schemas.microsoft.com/office/drawing/2014/main" id="{90EA1A3D-C29D-2273-B496-FA065BBB6C32}"/>
              </a:ext>
            </a:extLst>
          </p:cNvPr>
          <p:cNvSpPr txBox="1"/>
          <p:nvPr/>
        </p:nvSpPr>
        <p:spPr>
          <a:xfrm>
            <a:off x="685800" y="4727642"/>
            <a:ext cx="7870488" cy="369332"/>
          </a:xfrm>
          <a:prstGeom prst="rect">
            <a:avLst/>
          </a:prstGeom>
          <a:noFill/>
        </p:spPr>
        <p:txBody>
          <a:bodyPr wrap="none" rtlCol="0">
            <a:spAutoFit/>
          </a:bodyPr>
          <a:lstStyle/>
          <a:p>
            <a:r>
              <a:rPr lang="en-US" dirty="0"/>
              <a:t>[IMAGE: An exciting in-game shot or a piece of concept art hinting at future areas]</a:t>
            </a:r>
            <a:endParaRPr lang="en-IL" dirty="0"/>
          </a:p>
        </p:txBody>
      </p:sp>
    </p:spTree>
    <p:extLst>
      <p:ext uri="{BB962C8B-B14F-4D97-AF65-F5344CB8AC3E}">
        <p14:creationId xmlns:p14="http://schemas.microsoft.com/office/powerpoint/2010/main" val="4113824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6E64D-3CC6-8519-0B36-4A2D0AD85EFD}"/>
              </a:ext>
            </a:extLst>
          </p:cNvPr>
          <p:cNvSpPr>
            <a:spLocks noGrp="1"/>
          </p:cNvSpPr>
          <p:nvPr>
            <p:ph type="ctrTitle"/>
          </p:nvPr>
        </p:nvSpPr>
        <p:spPr/>
        <p:txBody>
          <a:bodyPr/>
          <a:lstStyle/>
          <a:p>
            <a:r>
              <a:rPr lang="en-US" dirty="0"/>
              <a:t>Questions?</a:t>
            </a:r>
            <a:endParaRPr lang="en-IL" dirty="0"/>
          </a:p>
        </p:txBody>
      </p:sp>
      <p:sp>
        <p:nvSpPr>
          <p:cNvPr id="3" name="Subtitle 2">
            <a:extLst>
              <a:ext uri="{FF2B5EF4-FFF2-40B4-BE49-F238E27FC236}">
                <a16:creationId xmlns:a16="http://schemas.microsoft.com/office/drawing/2014/main" id="{483E33DD-2071-89F0-0AA5-B8B71B87FB4D}"/>
              </a:ext>
            </a:extLst>
          </p:cNvPr>
          <p:cNvSpPr>
            <a:spLocks noGrp="1"/>
          </p:cNvSpPr>
          <p:nvPr>
            <p:ph type="subTitle" idx="1"/>
          </p:nvPr>
        </p:nvSpPr>
        <p:spPr/>
        <p:txBody>
          <a:bodyPr/>
          <a:lstStyle/>
          <a:p>
            <a:r>
              <a:rPr lang="en-US" b="1" dirty="0"/>
              <a:t>Team:</a:t>
            </a:r>
            <a:r>
              <a:rPr lang="en-US" dirty="0"/>
              <a:t> Naor, Majd, Daniel, Or</a:t>
            </a:r>
            <a:br>
              <a:rPr lang="en-US" dirty="0"/>
            </a:br>
            <a:r>
              <a:rPr lang="en-US" dirty="0"/>
              <a:t>[TEXT: Your Portfolio/Project Link (Optional)]</a:t>
            </a:r>
          </a:p>
          <a:p>
            <a:r>
              <a:rPr lang="en-US" dirty="0"/>
              <a:t>[IMAGE: "Shadow &amp; Eye" logo]</a:t>
            </a:r>
            <a:endParaRPr lang="en-IL" dirty="0"/>
          </a:p>
        </p:txBody>
      </p:sp>
    </p:spTree>
    <p:extLst>
      <p:ext uri="{BB962C8B-B14F-4D97-AF65-F5344CB8AC3E}">
        <p14:creationId xmlns:p14="http://schemas.microsoft.com/office/powerpoint/2010/main" val="3387798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16A2-A054-AF1D-C3DE-16EC5D7E8B9A}"/>
              </a:ext>
            </a:extLst>
          </p:cNvPr>
          <p:cNvSpPr>
            <a:spLocks noGrp="1"/>
          </p:cNvSpPr>
          <p:nvPr>
            <p:ph type="title"/>
          </p:nvPr>
        </p:nvSpPr>
        <p:spPr/>
        <p:txBody>
          <a:bodyPr/>
          <a:lstStyle/>
          <a:p>
            <a:r>
              <a:rPr lang="en-US" dirty="0"/>
              <a:t>About: What if Your Mind Was a Real Place?</a:t>
            </a:r>
            <a:endParaRPr lang="en-IL" dirty="0"/>
          </a:p>
        </p:txBody>
      </p:sp>
      <p:sp>
        <p:nvSpPr>
          <p:cNvPr id="3" name="Content Placeholder 2">
            <a:extLst>
              <a:ext uri="{FF2B5EF4-FFF2-40B4-BE49-F238E27FC236}">
                <a16:creationId xmlns:a16="http://schemas.microsoft.com/office/drawing/2014/main" id="{47A5B3E6-F3C4-1651-ED7E-11A7F806A29C}"/>
              </a:ext>
            </a:extLst>
          </p:cNvPr>
          <p:cNvSpPr>
            <a:spLocks noGrp="1"/>
          </p:cNvSpPr>
          <p:nvPr>
            <p:ph idx="1"/>
          </p:nvPr>
        </p:nvSpPr>
        <p:spPr/>
        <p:txBody>
          <a:bodyPr>
            <a:normAutofit/>
          </a:bodyPr>
          <a:lstStyle/>
          <a:p>
            <a:r>
              <a:rPr lang="en-US" b="1" dirty="0"/>
              <a:t>Concept:</a:t>
            </a:r>
            <a:r>
              <a:rPr lang="en-US" dirty="0"/>
              <a:t> Mind as an explorable world.</a:t>
            </a:r>
          </a:p>
          <a:p>
            <a:r>
              <a:rPr lang="en-US" b="1" dirty="0"/>
              <a:t>Game:</a:t>
            </a:r>
            <a:r>
              <a:rPr lang="en-US" dirty="0"/>
              <a:t> 2D </a:t>
            </a:r>
            <a:r>
              <a:rPr lang="en-US" dirty="0" err="1"/>
              <a:t>Metroidvania</a:t>
            </a:r>
            <a:r>
              <a:rPr lang="en-US" dirty="0"/>
              <a:t> – arm yourself with inner demons.</a:t>
            </a:r>
          </a:p>
          <a:p>
            <a:r>
              <a:rPr lang="en-US" b="1" dirty="0"/>
              <a:t>Player:</a:t>
            </a:r>
            <a:r>
              <a:rPr lang="en-US" dirty="0"/>
              <a:t> Shadowy figure + Eye companion.</a:t>
            </a:r>
          </a:p>
          <a:p>
            <a:r>
              <a:rPr lang="en-US" b="1" dirty="0"/>
              <a:t>Core Mechanic:</a:t>
            </a:r>
            <a:r>
              <a:rPr lang="en-US" dirty="0"/>
              <a:t> Absorb enemy essence -&gt; new powers (combat/traversal).</a:t>
            </a:r>
          </a:p>
        </p:txBody>
      </p:sp>
      <p:sp>
        <p:nvSpPr>
          <p:cNvPr id="5" name="TextBox 4">
            <a:extLst>
              <a:ext uri="{FF2B5EF4-FFF2-40B4-BE49-F238E27FC236}">
                <a16:creationId xmlns:a16="http://schemas.microsoft.com/office/drawing/2014/main" id="{DBC82668-6022-47D1-3EC0-4FF89B79722C}"/>
              </a:ext>
            </a:extLst>
          </p:cNvPr>
          <p:cNvSpPr txBox="1"/>
          <p:nvPr/>
        </p:nvSpPr>
        <p:spPr>
          <a:xfrm>
            <a:off x="685801" y="5221069"/>
            <a:ext cx="9591472" cy="646331"/>
          </a:xfrm>
          <a:prstGeom prst="rect">
            <a:avLst/>
          </a:prstGeom>
          <a:noFill/>
        </p:spPr>
        <p:txBody>
          <a:bodyPr wrap="square" rtlCol="0">
            <a:spAutoFit/>
          </a:bodyPr>
          <a:lstStyle/>
          <a:p>
            <a:r>
              <a:rPr lang="en-US" dirty="0"/>
              <a:t>[IMAGE/GIF: Shadow character running, Eye zaps a defeated enemy, Shadow character now has a new glowing weapon or dashes differently]</a:t>
            </a:r>
            <a:endParaRPr lang="en-IL" dirty="0"/>
          </a:p>
        </p:txBody>
      </p:sp>
    </p:spTree>
    <p:extLst>
      <p:ext uri="{BB962C8B-B14F-4D97-AF65-F5344CB8AC3E}">
        <p14:creationId xmlns:p14="http://schemas.microsoft.com/office/powerpoint/2010/main" val="2318136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FC644-28E4-298D-FC13-9BCEC2C1135E}"/>
              </a:ext>
            </a:extLst>
          </p:cNvPr>
          <p:cNvSpPr>
            <a:spLocks noGrp="1"/>
          </p:cNvSpPr>
          <p:nvPr>
            <p:ph type="title"/>
          </p:nvPr>
        </p:nvSpPr>
        <p:spPr/>
        <p:txBody>
          <a:bodyPr/>
          <a:lstStyle/>
          <a:p>
            <a:r>
              <a:rPr lang="en-US" dirty="0"/>
              <a:t>Story: Trouble in the Mind-World</a:t>
            </a:r>
            <a:endParaRPr lang="en-IL" dirty="0"/>
          </a:p>
        </p:txBody>
      </p:sp>
      <p:sp>
        <p:nvSpPr>
          <p:cNvPr id="3" name="Content Placeholder 2">
            <a:extLst>
              <a:ext uri="{FF2B5EF4-FFF2-40B4-BE49-F238E27FC236}">
                <a16:creationId xmlns:a16="http://schemas.microsoft.com/office/drawing/2014/main" id="{5EB7156F-341D-66F6-D7C8-39F748026D2B}"/>
              </a:ext>
            </a:extLst>
          </p:cNvPr>
          <p:cNvSpPr>
            <a:spLocks noGrp="1"/>
          </p:cNvSpPr>
          <p:nvPr>
            <p:ph idx="1"/>
          </p:nvPr>
        </p:nvSpPr>
        <p:spPr/>
        <p:txBody>
          <a:bodyPr/>
          <a:lstStyle/>
          <a:p>
            <a:r>
              <a:rPr lang="en-US" b="1" dirty="0"/>
              <a:t>Problem:</a:t>
            </a:r>
            <a:r>
              <a:rPr lang="en-US" dirty="0"/>
              <a:t> the world became imbalanced and distorted due to conflict between Vego and Verona.</a:t>
            </a:r>
          </a:p>
          <a:p>
            <a:r>
              <a:rPr lang="en-US" b="1" dirty="0"/>
              <a:t>Fallout:</a:t>
            </a:r>
            <a:r>
              <a:rPr lang="en-US" dirty="0"/>
              <a:t> Ecosystem chaos; good thoughts corrupt; will weakens.</a:t>
            </a:r>
          </a:p>
          <a:p>
            <a:r>
              <a:rPr lang="en-US" b="1" dirty="0"/>
              <a:t>Quest:</a:t>
            </a:r>
            <a:r>
              <a:rPr lang="en-US" dirty="0"/>
              <a:t> shadow </a:t>
            </a:r>
            <a:r>
              <a:rPr lang="en-US" dirty="0" err="1"/>
              <a:t>charcter</a:t>
            </a:r>
            <a:r>
              <a:rPr lang="en-US" dirty="0"/>
              <a:t> + Eye journey to restore balance.</a:t>
            </a:r>
          </a:p>
        </p:txBody>
      </p:sp>
      <p:sp>
        <p:nvSpPr>
          <p:cNvPr id="4" name="TextBox 3">
            <a:extLst>
              <a:ext uri="{FF2B5EF4-FFF2-40B4-BE49-F238E27FC236}">
                <a16:creationId xmlns:a16="http://schemas.microsoft.com/office/drawing/2014/main" id="{18D94ED5-547C-12A0-D718-6EAF4EC15F98}"/>
              </a:ext>
            </a:extLst>
          </p:cNvPr>
          <p:cNvSpPr txBox="1"/>
          <p:nvPr/>
        </p:nvSpPr>
        <p:spPr>
          <a:xfrm>
            <a:off x="856034" y="5144869"/>
            <a:ext cx="10157717" cy="646331"/>
          </a:xfrm>
          <a:prstGeom prst="rect">
            <a:avLst/>
          </a:prstGeom>
          <a:noFill/>
        </p:spPr>
        <p:txBody>
          <a:bodyPr wrap="none" rtlCol="0">
            <a:spAutoFit/>
          </a:bodyPr>
          <a:lstStyle/>
          <a:p>
            <a:r>
              <a:rPr lang="en-US" dirty="0"/>
              <a:t>[IMAGE: A cool central location in the game, but it looks a bit broken or dark]</a:t>
            </a:r>
            <a:br>
              <a:rPr lang="en-US" dirty="0"/>
            </a:br>
            <a:r>
              <a:rPr lang="en-US" dirty="0"/>
              <a:t>[IMAGE/ANIMATION: Simple animation of a friendly-looking game creature turning into a spiky, mean one]</a:t>
            </a:r>
            <a:endParaRPr lang="en-IL" dirty="0"/>
          </a:p>
        </p:txBody>
      </p:sp>
    </p:spTree>
    <p:extLst>
      <p:ext uri="{BB962C8B-B14F-4D97-AF65-F5344CB8AC3E}">
        <p14:creationId xmlns:p14="http://schemas.microsoft.com/office/powerpoint/2010/main" val="2706681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04F8-4D7D-787F-891C-B635E06A5A98}"/>
              </a:ext>
            </a:extLst>
          </p:cNvPr>
          <p:cNvSpPr>
            <a:spLocks noGrp="1"/>
          </p:cNvSpPr>
          <p:nvPr>
            <p:ph type="title"/>
          </p:nvPr>
        </p:nvSpPr>
        <p:spPr/>
        <p:txBody>
          <a:bodyPr/>
          <a:lstStyle/>
          <a:p>
            <a:r>
              <a:rPr lang="en-US" dirty="0"/>
              <a:t>Philosophy: Fun with a Deeper Meaning</a:t>
            </a:r>
            <a:endParaRPr lang="en-IL" dirty="0"/>
          </a:p>
        </p:txBody>
      </p:sp>
      <p:sp>
        <p:nvSpPr>
          <p:cNvPr id="3" name="Content Placeholder 2">
            <a:extLst>
              <a:ext uri="{FF2B5EF4-FFF2-40B4-BE49-F238E27FC236}">
                <a16:creationId xmlns:a16="http://schemas.microsoft.com/office/drawing/2014/main" id="{6D459819-9F5B-D0EB-CB6A-F31E5D639ECD}"/>
              </a:ext>
            </a:extLst>
          </p:cNvPr>
          <p:cNvSpPr>
            <a:spLocks noGrp="1"/>
          </p:cNvSpPr>
          <p:nvPr>
            <p:ph idx="1"/>
          </p:nvPr>
        </p:nvSpPr>
        <p:spPr/>
        <p:txBody>
          <a:bodyPr/>
          <a:lstStyle/>
          <a:p>
            <a:r>
              <a:rPr lang="en-US" b="1" dirty="0"/>
              <a:t>Aim:</a:t>
            </a:r>
            <a:r>
              <a:rPr lang="en-US" dirty="0"/>
              <a:t> Fun game exploring self-discovery &amp; inner challenges.</a:t>
            </a:r>
          </a:p>
          <a:p>
            <a:r>
              <a:rPr lang="en-US" b="1" dirty="0"/>
              <a:t>Mechanics as Metaphors:</a:t>
            </a:r>
            <a:endParaRPr lang="en-US" dirty="0"/>
          </a:p>
          <a:p>
            <a:pPr lvl="1"/>
            <a:r>
              <a:rPr lang="en-US" dirty="0"/>
              <a:t>New Powers: Learning from challenges.</a:t>
            </a:r>
          </a:p>
          <a:p>
            <a:pPr lvl="1"/>
            <a:r>
              <a:rPr lang="en-US" dirty="0"/>
              <a:t>Enemies: Internal hurdles.</a:t>
            </a:r>
          </a:p>
          <a:p>
            <a:pPr lvl="1"/>
            <a:r>
              <a:rPr lang="en-US" dirty="0"/>
              <a:t>Game Areas: Three big areas representing the different aspects of the mind.</a:t>
            </a:r>
          </a:p>
          <a:p>
            <a:r>
              <a:rPr lang="en-US" b="1" dirty="0"/>
              <a:t>Goal:</a:t>
            </a:r>
            <a:r>
              <a:rPr lang="en-US" dirty="0"/>
              <a:t> Engaging adventure, subtly thought-provoking.</a:t>
            </a:r>
          </a:p>
          <a:p>
            <a:endParaRPr lang="en-IL" dirty="0"/>
          </a:p>
        </p:txBody>
      </p:sp>
      <p:sp>
        <p:nvSpPr>
          <p:cNvPr id="4" name="TextBox 3">
            <a:extLst>
              <a:ext uri="{FF2B5EF4-FFF2-40B4-BE49-F238E27FC236}">
                <a16:creationId xmlns:a16="http://schemas.microsoft.com/office/drawing/2014/main" id="{82A22B39-2113-7819-F300-DFABB39A01A8}"/>
              </a:ext>
            </a:extLst>
          </p:cNvPr>
          <p:cNvSpPr txBox="1"/>
          <p:nvPr/>
        </p:nvSpPr>
        <p:spPr>
          <a:xfrm>
            <a:off x="685801" y="5606534"/>
            <a:ext cx="9882898" cy="369332"/>
          </a:xfrm>
          <a:prstGeom prst="rect">
            <a:avLst/>
          </a:prstGeom>
          <a:noFill/>
        </p:spPr>
        <p:txBody>
          <a:bodyPr wrap="none" rtlCol="0">
            <a:spAutoFit/>
          </a:bodyPr>
          <a:lstStyle/>
          <a:p>
            <a:r>
              <a:rPr lang="en-US" dirty="0"/>
              <a:t>[IMAGE: Abstract art that feels a bit introspective, or a character looking thoughtfully at different paths]</a:t>
            </a:r>
            <a:endParaRPr lang="en-IL" dirty="0"/>
          </a:p>
        </p:txBody>
      </p:sp>
    </p:spTree>
    <p:extLst>
      <p:ext uri="{BB962C8B-B14F-4D97-AF65-F5344CB8AC3E}">
        <p14:creationId xmlns:p14="http://schemas.microsoft.com/office/powerpoint/2010/main" val="4155543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A592-A1DF-D6EF-D9DE-B25BCBB95005}"/>
              </a:ext>
            </a:extLst>
          </p:cNvPr>
          <p:cNvSpPr>
            <a:spLocks noGrp="1"/>
          </p:cNvSpPr>
          <p:nvPr>
            <p:ph type="title"/>
          </p:nvPr>
        </p:nvSpPr>
        <p:spPr/>
        <p:txBody>
          <a:bodyPr/>
          <a:lstStyle/>
          <a:p>
            <a:r>
              <a:rPr lang="en-US" dirty="0"/>
              <a:t> Project Goals: Building a Cool &amp; Flexible Game</a:t>
            </a:r>
            <a:endParaRPr lang="en-IL" dirty="0"/>
          </a:p>
        </p:txBody>
      </p:sp>
      <p:sp>
        <p:nvSpPr>
          <p:cNvPr id="3" name="Content Placeholder 2">
            <a:extLst>
              <a:ext uri="{FF2B5EF4-FFF2-40B4-BE49-F238E27FC236}">
                <a16:creationId xmlns:a16="http://schemas.microsoft.com/office/drawing/2014/main" id="{FA63095A-09D3-08F9-EA29-0A53FE1D6181}"/>
              </a:ext>
            </a:extLst>
          </p:cNvPr>
          <p:cNvSpPr>
            <a:spLocks noGrp="1"/>
          </p:cNvSpPr>
          <p:nvPr>
            <p:ph idx="1"/>
          </p:nvPr>
        </p:nvSpPr>
        <p:spPr>
          <a:xfrm>
            <a:off x="685800" y="1998134"/>
            <a:ext cx="10131425" cy="3649133"/>
          </a:xfrm>
        </p:spPr>
        <p:txBody>
          <a:bodyPr/>
          <a:lstStyle/>
          <a:p>
            <a:r>
              <a:rPr lang="en-US" b="1" dirty="0"/>
              <a:t>Flexible Power System:</a:t>
            </a:r>
            <a:endParaRPr lang="en-US" dirty="0"/>
          </a:p>
          <a:p>
            <a:pPr lvl="1"/>
            <a:r>
              <a:rPr lang="en-US" dirty="0"/>
              <a:t>Easily add new enemy powers.</a:t>
            </a:r>
          </a:p>
          <a:p>
            <a:pPr lvl="1"/>
            <a:r>
              <a:rPr lang="en-US" dirty="0"/>
              <a:t>Support diverse playstyles.</a:t>
            </a:r>
          </a:p>
          <a:p>
            <a:r>
              <a:rPr lang="en-US" b="1" dirty="0"/>
              <a:t>Smooth Combat &amp; Movement:</a:t>
            </a:r>
            <a:endParaRPr lang="en-US" dirty="0"/>
          </a:p>
          <a:p>
            <a:pPr lvl="1"/>
            <a:r>
              <a:rPr lang="en-US" dirty="0"/>
              <a:t>Impactful abilities; fluid tactical adaptation.</a:t>
            </a:r>
          </a:p>
          <a:p>
            <a:r>
              <a:rPr lang="en-US" b="1" dirty="0"/>
              <a:t>Maintainable Code:</a:t>
            </a:r>
            <a:endParaRPr lang="en-US" dirty="0"/>
          </a:p>
          <a:p>
            <a:pPr lvl="1"/>
            <a:r>
              <a:rPr lang="en-US" dirty="0"/>
              <a:t>Smart structure for future expansion.</a:t>
            </a:r>
          </a:p>
          <a:p>
            <a:r>
              <a:rPr lang="en-US" b="1" dirty="0"/>
              <a:t>Tech Stack:</a:t>
            </a:r>
            <a:r>
              <a:rPr lang="en-US" dirty="0"/>
              <a:t> Unity (2022 LTS), C#, URP, Input System, A* Pathfinding.</a:t>
            </a:r>
          </a:p>
          <a:p>
            <a:endParaRPr lang="en-IL" dirty="0"/>
          </a:p>
        </p:txBody>
      </p:sp>
      <p:sp>
        <p:nvSpPr>
          <p:cNvPr id="4" name="TextBox 3">
            <a:extLst>
              <a:ext uri="{FF2B5EF4-FFF2-40B4-BE49-F238E27FC236}">
                <a16:creationId xmlns:a16="http://schemas.microsoft.com/office/drawing/2014/main" id="{2F3C04F2-E234-336B-372E-64CA2CB10521}"/>
              </a:ext>
            </a:extLst>
          </p:cNvPr>
          <p:cNvSpPr txBox="1"/>
          <p:nvPr/>
        </p:nvSpPr>
        <p:spPr>
          <a:xfrm>
            <a:off x="6027614" y="3643467"/>
            <a:ext cx="4789612" cy="646331"/>
          </a:xfrm>
          <a:prstGeom prst="rect">
            <a:avLst/>
          </a:prstGeom>
          <a:noFill/>
        </p:spPr>
        <p:txBody>
          <a:bodyPr wrap="square" rtlCol="0">
            <a:spAutoFit/>
          </a:bodyPr>
          <a:lstStyle/>
          <a:p>
            <a:r>
              <a:rPr lang="en-US" dirty="0"/>
              <a:t>[IMAGE/GIF: Player using a couple of very different powers]</a:t>
            </a:r>
            <a:endParaRPr lang="en-IL" dirty="0"/>
          </a:p>
        </p:txBody>
      </p:sp>
      <p:pic>
        <p:nvPicPr>
          <p:cNvPr id="12" name="Graphic 11">
            <a:extLst>
              <a:ext uri="{FF2B5EF4-FFF2-40B4-BE49-F238E27FC236}">
                <a16:creationId xmlns:a16="http://schemas.microsoft.com/office/drawing/2014/main" id="{EA32E0A9-3897-EA19-D64A-0A8DCEC6BE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3076" y="5170415"/>
            <a:ext cx="10524149" cy="1687585"/>
          </a:xfrm>
          <a:prstGeom prst="rect">
            <a:avLst/>
          </a:prstGeom>
        </p:spPr>
      </p:pic>
    </p:spTree>
    <p:extLst>
      <p:ext uri="{BB962C8B-B14F-4D97-AF65-F5344CB8AC3E}">
        <p14:creationId xmlns:p14="http://schemas.microsoft.com/office/powerpoint/2010/main" val="4248524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53C06-0746-010F-CA5D-D75D6AE4E675}"/>
              </a:ext>
            </a:extLst>
          </p:cNvPr>
          <p:cNvSpPr>
            <a:spLocks noGrp="1"/>
          </p:cNvSpPr>
          <p:nvPr>
            <p:ph type="title"/>
          </p:nvPr>
        </p:nvSpPr>
        <p:spPr/>
        <p:txBody>
          <a:bodyPr/>
          <a:lstStyle/>
          <a:p>
            <a:r>
              <a:rPr lang="en-US" dirty="0"/>
              <a:t>The Tough Parts: Making it All Happen</a:t>
            </a:r>
            <a:endParaRPr lang="en-IL" dirty="0"/>
          </a:p>
        </p:txBody>
      </p:sp>
      <p:sp>
        <p:nvSpPr>
          <p:cNvPr id="3" name="Content Placeholder 2">
            <a:extLst>
              <a:ext uri="{FF2B5EF4-FFF2-40B4-BE49-F238E27FC236}">
                <a16:creationId xmlns:a16="http://schemas.microsoft.com/office/drawing/2014/main" id="{B4C822C3-909A-62C4-7FC2-04B7304E3DE7}"/>
              </a:ext>
            </a:extLst>
          </p:cNvPr>
          <p:cNvSpPr>
            <a:spLocks noGrp="1"/>
          </p:cNvSpPr>
          <p:nvPr>
            <p:ph idx="1"/>
          </p:nvPr>
        </p:nvSpPr>
        <p:spPr/>
        <p:txBody>
          <a:bodyPr/>
          <a:lstStyle/>
          <a:p>
            <a:r>
              <a:rPr lang="en-US" b="1" dirty="0"/>
              <a:t>Many Powers:</a:t>
            </a:r>
            <a:r>
              <a:rPr lang="en-US" dirty="0"/>
              <a:t> Managing ability complexity without messy code.</a:t>
            </a:r>
          </a:p>
          <a:p>
            <a:r>
              <a:rPr lang="en-US" b="1" dirty="0"/>
              <a:t>Quick Power Swaps:</a:t>
            </a:r>
            <a:r>
              <a:rPr lang="en-US" dirty="0"/>
              <a:t> Ensuring natural, intuitive control.</a:t>
            </a:r>
          </a:p>
          <a:p>
            <a:r>
              <a:rPr lang="en-US" b="1" dirty="0"/>
              <a:t>Thematic Mechanics:</a:t>
            </a:r>
            <a:r>
              <a:rPr lang="en-US" dirty="0"/>
              <a:t> Connecting powers/enemies to game themes.</a:t>
            </a:r>
          </a:p>
          <a:p>
            <a:r>
              <a:rPr lang="en-US" b="1" dirty="0"/>
              <a:t>System Interplay:</a:t>
            </a:r>
            <a:r>
              <a:rPr lang="en-US" dirty="0"/>
              <a:t> Independent yet coordinated game parts.</a:t>
            </a:r>
          </a:p>
          <a:p>
            <a:endParaRPr lang="en-IL" dirty="0"/>
          </a:p>
        </p:txBody>
      </p:sp>
      <p:sp>
        <p:nvSpPr>
          <p:cNvPr id="4" name="TextBox 3">
            <a:extLst>
              <a:ext uri="{FF2B5EF4-FFF2-40B4-BE49-F238E27FC236}">
                <a16:creationId xmlns:a16="http://schemas.microsoft.com/office/drawing/2014/main" id="{67CE28CE-A988-E91E-52F2-FE2D660B423C}"/>
              </a:ext>
            </a:extLst>
          </p:cNvPr>
          <p:cNvSpPr txBox="1"/>
          <p:nvPr/>
        </p:nvSpPr>
        <p:spPr>
          <a:xfrm>
            <a:off x="936349" y="5498068"/>
            <a:ext cx="4815164" cy="369332"/>
          </a:xfrm>
          <a:prstGeom prst="rect">
            <a:avLst/>
          </a:prstGeom>
          <a:noFill/>
        </p:spPr>
        <p:txBody>
          <a:bodyPr wrap="none" rtlCol="0">
            <a:spAutoFit/>
          </a:bodyPr>
          <a:lstStyle/>
          <a:p>
            <a:r>
              <a:rPr lang="en-US" dirty="0"/>
              <a:t>[IMAGE: A question mark icon or a lightbulb icon]</a:t>
            </a:r>
            <a:endParaRPr lang="en-IL" dirty="0"/>
          </a:p>
        </p:txBody>
      </p:sp>
    </p:spTree>
    <p:extLst>
      <p:ext uri="{BB962C8B-B14F-4D97-AF65-F5344CB8AC3E}">
        <p14:creationId xmlns:p14="http://schemas.microsoft.com/office/powerpoint/2010/main" val="3372084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E92F1-9CED-D3BA-8F6C-7602CBF3894E}"/>
              </a:ext>
            </a:extLst>
          </p:cNvPr>
          <p:cNvSpPr>
            <a:spLocks noGrp="1"/>
          </p:cNvSpPr>
          <p:nvPr>
            <p:ph type="title"/>
          </p:nvPr>
        </p:nvSpPr>
        <p:spPr/>
        <p:txBody>
          <a:bodyPr/>
          <a:lstStyle/>
          <a:p>
            <a:r>
              <a:rPr lang="en-US" dirty="0"/>
              <a:t>How We Solved It (Part 1): Smart Data &amp; Key Patterns</a:t>
            </a:r>
            <a:endParaRPr lang="en-IL" dirty="0"/>
          </a:p>
        </p:txBody>
      </p:sp>
      <p:sp>
        <p:nvSpPr>
          <p:cNvPr id="3" name="Content Placeholder 2">
            <a:extLst>
              <a:ext uri="{FF2B5EF4-FFF2-40B4-BE49-F238E27FC236}">
                <a16:creationId xmlns:a16="http://schemas.microsoft.com/office/drawing/2014/main" id="{9DA66E32-8FAB-AF5A-A7B8-1D602865F50B}"/>
              </a:ext>
            </a:extLst>
          </p:cNvPr>
          <p:cNvSpPr>
            <a:spLocks noGrp="1"/>
          </p:cNvSpPr>
          <p:nvPr>
            <p:ph idx="1"/>
          </p:nvPr>
        </p:nvSpPr>
        <p:spPr>
          <a:xfrm>
            <a:off x="228601" y="2065867"/>
            <a:ext cx="10131425" cy="3649133"/>
          </a:xfrm>
        </p:spPr>
        <p:txBody>
          <a:bodyPr/>
          <a:lstStyle/>
          <a:p>
            <a:r>
              <a:rPr lang="en-US" b="1" dirty="0"/>
              <a:t>Foundation:</a:t>
            </a:r>
            <a:r>
              <a:rPr lang="en-US" dirty="0"/>
              <a:t> Unity Component-Based Design.</a:t>
            </a:r>
          </a:p>
          <a:p>
            <a:r>
              <a:rPr lang="en-US" b="1" dirty="0"/>
              <a:t>#1: </a:t>
            </a:r>
            <a:r>
              <a:rPr lang="en-US" b="1" dirty="0" err="1"/>
              <a:t>ScriptableObjects</a:t>
            </a:r>
            <a:r>
              <a:rPr lang="en-US" b="1" dirty="0"/>
              <a:t> (SOs) - Data-Driven Design:</a:t>
            </a:r>
            <a:endParaRPr lang="en-US" dirty="0"/>
          </a:p>
          <a:p>
            <a:pPr lvl="1"/>
            <a:r>
              <a:rPr lang="en-US" dirty="0"/>
              <a:t>Powers &amp; Enemy AI defined as data files (SOs).</a:t>
            </a:r>
          </a:p>
          <a:p>
            <a:pPr lvl="1"/>
            <a:r>
              <a:rPr lang="en-US" dirty="0"/>
              <a:t>New Power/Enemy = New Data, not new complex code.</a:t>
            </a:r>
          </a:p>
          <a:p>
            <a:pPr lvl="1"/>
            <a:r>
              <a:rPr lang="en-US" i="1" dirty="0"/>
              <a:t>Benefit: Flexible, easy iteration, thematic integration.</a:t>
            </a:r>
            <a:endParaRPr lang="en-US" dirty="0"/>
          </a:p>
          <a:p>
            <a:r>
              <a:rPr lang="en-US" b="1" dirty="0"/>
              <a:t>#2: Strategy Pattern (Player Powers):</a:t>
            </a:r>
            <a:endParaRPr lang="en-US" dirty="0"/>
          </a:p>
          <a:p>
            <a:pPr lvl="1"/>
            <a:r>
              <a:rPr lang="en-US" dirty="0"/>
              <a:t>Player swaps "game plans" (power sets) from absorbed essences.</a:t>
            </a:r>
          </a:p>
          <a:p>
            <a:pPr lvl="1"/>
            <a:r>
              <a:rPr lang="en-US" i="1" dirty="0"/>
              <a:t>Benefit: Fluid playstyle changes.</a:t>
            </a:r>
            <a:endParaRPr lang="en-US" dirty="0"/>
          </a:p>
          <a:p>
            <a:endParaRPr lang="en-IL" dirty="0"/>
          </a:p>
        </p:txBody>
      </p:sp>
      <p:pic>
        <p:nvPicPr>
          <p:cNvPr id="9" name="Graphic 8">
            <a:extLst>
              <a:ext uri="{FF2B5EF4-FFF2-40B4-BE49-F238E27FC236}">
                <a16:creationId xmlns:a16="http://schemas.microsoft.com/office/drawing/2014/main" id="{41C8205B-8DFA-D113-6787-8995FEC815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19037" y="1460501"/>
            <a:ext cx="2664589" cy="3160699"/>
          </a:xfrm>
          <a:prstGeom prst="rect">
            <a:avLst/>
          </a:prstGeom>
        </p:spPr>
      </p:pic>
      <p:pic>
        <p:nvPicPr>
          <p:cNvPr id="11" name="Graphic 10">
            <a:extLst>
              <a:ext uri="{FF2B5EF4-FFF2-40B4-BE49-F238E27FC236}">
                <a16:creationId xmlns:a16="http://schemas.microsoft.com/office/drawing/2014/main" id="{0AFEA237-6312-D80D-11C4-4C749014362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83626" y="1375033"/>
            <a:ext cx="3079773" cy="3331633"/>
          </a:xfrm>
          <a:prstGeom prst="rect">
            <a:avLst/>
          </a:prstGeom>
        </p:spPr>
      </p:pic>
    </p:spTree>
    <p:extLst>
      <p:ext uri="{BB962C8B-B14F-4D97-AF65-F5344CB8AC3E}">
        <p14:creationId xmlns:p14="http://schemas.microsoft.com/office/powerpoint/2010/main" val="264643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3448-04C9-A177-E1A7-70E9B6881B0E}"/>
              </a:ext>
            </a:extLst>
          </p:cNvPr>
          <p:cNvSpPr>
            <a:spLocks noGrp="1"/>
          </p:cNvSpPr>
          <p:nvPr>
            <p:ph type="title"/>
          </p:nvPr>
        </p:nvSpPr>
        <p:spPr/>
        <p:txBody>
          <a:bodyPr/>
          <a:lstStyle/>
          <a:p>
            <a:r>
              <a:rPr lang="en-US" dirty="0"/>
              <a:t>How We Solved It (Part 2): System Flow &amp; Communication</a:t>
            </a:r>
            <a:endParaRPr lang="en-IL" dirty="0"/>
          </a:p>
        </p:txBody>
      </p:sp>
      <p:sp>
        <p:nvSpPr>
          <p:cNvPr id="3" name="Content Placeholder 2">
            <a:extLst>
              <a:ext uri="{FF2B5EF4-FFF2-40B4-BE49-F238E27FC236}">
                <a16:creationId xmlns:a16="http://schemas.microsoft.com/office/drawing/2014/main" id="{95615FDE-99D8-3783-825F-1853A942471B}"/>
              </a:ext>
            </a:extLst>
          </p:cNvPr>
          <p:cNvSpPr>
            <a:spLocks noGrp="1"/>
          </p:cNvSpPr>
          <p:nvPr>
            <p:ph idx="1"/>
          </p:nvPr>
        </p:nvSpPr>
        <p:spPr/>
        <p:txBody>
          <a:bodyPr/>
          <a:lstStyle/>
          <a:p>
            <a:r>
              <a:rPr lang="en-US" b="1" dirty="0"/>
              <a:t>#3: State Pattern (Enemy AI &amp; Game Flow):</a:t>
            </a:r>
            <a:endParaRPr lang="en-US" dirty="0"/>
          </a:p>
          <a:p>
            <a:pPr lvl="1"/>
            <a:r>
              <a:rPr lang="en-US" dirty="0"/>
              <a:t>Enemies: Clear behavior states (idle, chase, attack).</a:t>
            </a:r>
          </a:p>
          <a:p>
            <a:pPr lvl="1"/>
            <a:r>
              <a:rPr lang="en-US" dirty="0"/>
              <a:t>Game: Defined states (menu, playing, paused).</a:t>
            </a:r>
          </a:p>
          <a:p>
            <a:pPr lvl="1"/>
            <a:r>
              <a:rPr lang="en-US" i="1" dirty="0"/>
              <a:t>Benefit: Organized, </a:t>
            </a:r>
            <a:r>
              <a:rPr lang="en-US" i="1" dirty="0" err="1"/>
              <a:t>debuggable</a:t>
            </a:r>
            <a:r>
              <a:rPr lang="en-US" i="1" dirty="0"/>
              <a:t> complex behaviors.</a:t>
            </a:r>
            <a:endParaRPr lang="en-US" dirty="0"/>
          </a:p>
          <a:p>
            <a:r>
              <a:rPr lang="en-US" b="1" dirty="0"/>
              <a:t>#4: Observer Pattern (SO Event Channels - "Notice Board"):</a:t>
            </a:r>
            <a:endParaRPr lang="en-US" dirty="0"/>
          </a:p>
          <a:p>
            <a:pPr lvl="1"/>
            <a:r>
              <a:rPr lang="en-US" dirty="0"/>
              <a:t>Event happens (player hit) -&gt; posts "notice" (SO Event).</a:t>
            </a:r>
          </a:p>
          <a:p>
            <a:pPr lvl="1"/>
            <a:r>
              <a:rPr lang="en-US" dirty="0"/>
              <a:t>Other systems (UI, sound) react if interested. No direct links.</a:t>
            </a:r>
          </a:p>
          <a:p>
            <a:pPr lvl="1"/>
            <a:r>
              <a:rPr lang="en-US" i="1" dirty="0"/>
              <a:t>Benefit: Decoupled systems, cleaner code, maintainable.</a:t>
            </a:r>
            <a:endParaRPr lang="en-US" dirty="0"/>
          </a:p>
          <a:p>
            <a:r>
              <a:rPr lang="en-US" b="1" dirty="0"/>
              <a:t>Key Tech:</a:t>
            </a:r>
            <a:r>
              <a:rPr lang="en-US" dirty="0"/>
              <a:t> URP (visuals), A* Pathfinding (enemy nav).</a:t>
            </a:r>
          </a:p>
          <a:p>
            <a:endParaRPr lang="en-IL" dirty="0"/>
          </a:p>
        </p:txBody>
      </p:sp>
      <p:pic>
        <p:nvPicPr>
          <p:cNvPr id="6" name="Graphic 5">
            <a:extLst>
              <a:ext uri="{FF2B5EF4-FFF2-40B4-BE49-F238E27FC236}">
                <a16:creationId xmlns:a16="http://schemas.microsoft.com/office/drawing/2014/main" id="{E99ABDB9-E13D-2034-65F3-05FD3A2FC6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03457" y="1297162"/>
            <a:ext cx="3602742" cy="5823727"/>
          </a:xfrm>
          <a:prstGeom prst="rect">
            <a:avLst/>
          </a:prstGeom>
        </p:spPr>
      </p:pic>
    </p:spTree>
    <p:extLst>
      <p:ext uri="{BB962C8B-B14F-4D97-AF65-F5344CB8AC3E}">
        <p14:creationId xmlns:p14="http://schemas.microsoft.com/office/powerpoint/2010/main" val="3026098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E6E22-3C25-849E-516D-EA0685F518C2}"/>
              </a:ext>
            </a:extLst>
          </p:cNvPr>
          <p:cNvSpPr>
            <a:spLocks noGrp="1"/>
          </p:cNvSpPr>
          <p:nvPr>
            <p:ph type="title"/>
          </p:nvPr>
        </p:nvSpPr>
        <p:spPr/>
        <p:txBody>
          <a:bodyPr/>
          <a:lstStyle/>
          <a:p>
            <a:r>
              <a:rPr lang="en-US" dirty="0"/>
              <a:t> So, Did Our Plan Work?</a:t>
            </a:r>
            <a:endParaRPr lang="en-IL" dirty="0"/>
          </a:p>
        </p:txBody>
      </p:sp>
      <p:sp>
        <p:nvSpPr>
          <p:cNvPr id="3" name="Content Placeholder 2">
            <a:extLst>
              <a:ext uri="{FF2B5EF4-FFF2-40B4-BE49-F238E27FC236}">
                <a16:creationId xmlns:a16="http://schemas.microsoft.com/office/drawing/2014/main" id="{3990B3DB-3FDE-50D2-5DF4-D9878E02645D}"/>
              </a:ext>
            </a:extLst>
          </p:cNvPr>
          <p:cNvSpPr>
            <a:spLocks noGrp="1"/>
          </p:cNvSpPr>
          <p:nvPr>
            <p:ph idx="1"/>
          </p:nvPr>
        </p:nvSpPr>
        <p:spPr/>
        <p:txBody>
          <a:bodyPr/>
          <a:lstStyle/>
          <a:p>
            <a:r>
              <a:rPr lang="en-US" dirty="0"/>
              <a:t>Added 3 diverse powers; minimal core changes.</a:t>
            </a:r>
          </a:p>
          <a:p>
            <a:r>
              <a:rPr lang="en-US" dirty="0"/>
              <a:t>Smooth performance and game feel.</a:t>
            </a:r>
          </a:p>
          <a:p>
            <a:r>
              <a:rPr lang="en-US" dirty="0"/>
              <a:t>Decoupled system: easier debugging &amp; additions.</a:t>
            </a:r>
          </a:p>
          <a:p>
            <a:endParaRPr lang="en-IL" dirty="0"/>
          </a:p>
        </p:txBody>
      </p:sp>
      <p:sp>
        <p:nvSpPr>
          <p:cNvPr id="4" name="TextBox 3">
            <a:extLst>
              <a:ext uri="{FF2B5EF4-FFF2-40B4-BE49-F238E27FC236}">
                <a16:creationId xmlns:a16="http://schemas.microsoft.com/office/drawing/2014/main" id="{52F6A400-BF47-57DB-4030-BA7BF1F3B8F2}"/>
              </a:ext>
            </a:extLst>
          </p:cNvPr>
          <p:cNvSpPr txBox="1"/>
          <p:nvPr/>
        </p:nvSpPr>
        <p:spPr>
          <a:xfrm>
            <a:off x="685801" y="4922195"/>
            <a:ext cx="6974923" cy="369332"/>
          </a:xfrm>
          <a:prstGeom prst="rect">
            <a:avLst/>
          </a:prstGeom>
          <a:noFill/>
        </p:spPr>
        <p:txBody>
          <a:bodyPr wrap="none" rtlCol="0">
            <a:spAutoFit/>
          </a:bodyPr>
          <a:lstStyle/>
          <a:p>
            <a:r>
              <a:rPr lang="en-US" dirty="0"/>
              <a:t>[IMAGE/GIF: Short GIF showing off a few different cool powers in action]</a:t>
            </a:r>
            <a:endParaRPr lang="en-IL" dirty="0"/>
          </a:p>
        </p:txBody>
      </p:sp>
    </p:spTree>
    <p:extLst>
      <p:ext uri="{BB962C8B-B14F-4D97-AF65-F5344CB8AC3E}">
        <p14:creationId xmlns:p14="http://schemas.microsoft.com/office/powerpoint/2010/main" val="18853435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Celestial</Template>
  <TotalTime>2527</TotalTime>
  <Words>1610</Words>
  <Application>Microsoft Macintosh PowerPoint</Application>
  <PresentationFormat>Widescreen</PresentationFormat>
  <Paragraphs>92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Calibri</vt:lpstr>
      <vt:lpstr>Calibri Light</vt:lpstr>
      <vt:lpstr>Celestial</vt:lpstr>
      <vt:lpstr>Shadow &amp; Eye: Building a Mind-Bending Metroidvania</vt:lpstr>
      <vt:lpstr>About: What if Your Mind Was a Real Place?</vt:lpstr>
      <vt:lpstr>Story: Trouble in the Mind-World</vt:lpstr>
      <vt:lpstr>Philosophy: Fun with a Deeper Meaning</vt:lpstr>
      <vt:lpstr> Project Goals: Building a Cool &amp; Flexible Game</vt:lpstr>
      <vt:lpstr>The Tough Parts: Making it All Happen</vt:lpstr>
      <vt:lpstr>How We Solved It (Part 1): Smart Data &amp; Key Patterns</vt:lpstr>
      <vt:lpstr>How We Solved It (Part 2): System Flow &amp; Communication</vt:lpstr>
      <vt:lpstr> So, Did Our Plan Work?</vt:lpstr>
      <vt:lpstr>The Coolest Part &amp; What's Next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Or Bar califa</dc:creator>
  <cp:lastModifiedBy>Or Bar califa</cp:lastModifiedBy>
  <cp:revision>13</cp:revision>
  <dcterms:created xsi:type="dcterms:W3CDTF">2025-05-16T15:23:44Z</dcterms:created>
  <dcterms:modified xsi:type="dcterms:W3CDTF">2025-05-18T09:31:22Z</dcterms:modified>
</cp:coreProperties>
</file>