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4" r:id="rId6"/>
    <p:sldId id="265" r:id="rId7"/>
    <p:sldId id="260" r:id="rId8"/>
    <p:sldId id="261" r:id="rId9"/>
    <p:sldId id="262" r:id="rId10"/>
    <p:sldId id="266" r:id="rId11"/>
    <p:sldId id="267" r:id="rId12"/>
    <p:sldId id="268" r:id="rId13"/>
    <p:sldId id="269" r:id="rId14"/>
    <p:sldId id="270" r:id="rId15"/>
    <p:sldId id="271" r:id="rId16"/>
  </p:sldIdLst>
  <p:sldSz cx="18288000" cy="10287000"/>
  <p:notesSz cx="6858000" cy="9144000"/>
  <p:embeddedFontLst>
    <p:embeddedFont>
      <p:font typeface="Abadi" panose="020B0604020104020204" pitchFamily="34" charset="0"/>
      <p:regular r:id="rId18"/>
    </p:embeddedFont>
    <p:embeddedFont>
      <p:font typeface="Indi Kazka" panose="02000000000000000000" pitchFamily="2" charset="0"/>
      <p:regular r:id="rId19"/>
    </p:embeddedFont>
    <p:embeddedFont>
      <p:font typeface="League Gothic" pitchFamily="2" charset="77"/>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65" autoAdjust="0"/>
    <p:restoredTop sz="94574" autoAdjust="0"/>
  </p:normalViewPr>
  <p:slideViewPr>
    <p:cSldViewPr>
      <p:cViewPr varScale="1">
        <p:scale>
          <a:sx n="85" d="100"/>
          <a:sy n="85" d="100"/>
        </p:scale>
        <p:origin x="40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A7EF0D-88F4-B149-8F4B-A0ECF482AB0F}" type="datetimeFigureOut">
              <a:rPr lang="en-IL" smtClean="0"/>
              <a:t>18/05/2025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B1A73-3AB6-EE48-AA68-F109A11BC239}" type="slidenum">
              <a:rPr lang="en-IL" smtClean="0"/>
              <a:t>‹#›</a:t>
            </a:fld>
            <a:endParaRPr lang="en-IL"/>
          </a:p>
        </p:txBody>
      </p:sp>
    </p:spTree>
    <p:extLst>
      <p:ext uri="{BB962C8B-B14F-4D97-AF65-F5344CB8AC3E}">
        <p14:creationId xmlns:p14="http://schemas.microsoft.com/office/powerpoint/2010/main" val="209770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Our main goal was to make a really fun </a:t>
            </a:r>
            <a:r>
              <a:rPr lang="en-US" sz="1200" b="0" i="0" u="none" strike="noStrike" kern="1200" dirty="0" err="1">
                <a:solidFill>
                  <a:schemeClr val="tx1"/>
                </a:solidFill>
                <a:effectLst/>
                <a:latin typeface="+mn-lt"/>
                <a:ea typeface="+mn-ea"/>
                <a:cs typeface="+mn-cs"/>
              </a:rPr>
              <a:t>Metroidvania</a:t>
            </a:r>
            <a:r>
              <a:rPr lang="en-US" sz="1200" b="0" i="0" u="none" strike="noStrike" kern="1200" dirty="0">
                <a:solidFill>
                  <a:schemeClr val="tx1"/>
                </a:solidFill>
                <a:effectLst/>
                <a:latin typeface="+mn-lt"/>
                <a:ea typeface="+mn-ea"/>
                <a:cs typeface="+mn-cs"/>
              </a:rPr>
              <a:t> that also touches on deeper ideas like self-discovery. So, when you get new powers, it's kind of like growing from challenges. The enemies are like those internal struggles, and the different game areas are like different moods. We wanted it to be an adventure that makes you think a bit, but mostly is just fun to play.</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5</a:t>
            </a:fld>
            <a:endParaRPr lang="en-IL"/>
          </a:p>
        </p:txBody>
      </p:sp>
    </p:spTree>
    <p:extLst>
      <p:ext uri="{BB962C8B-B14F-4D97-AF65-F5344CB8AC3E}">
        <p14:creationId xmlns:p14="http://schemas.microsoft.com/office/powerpoint/2010/main" val="29174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Tech-wise, our main goals were a super flexible power-up system – so we could easily add new abilities from enemies without rewriting tons of code. We also wanted combat and movement to feel really smooth and let players adapt. And, of course, write code that's easy to manage and expand. We built it all in Unity, using C#, URP for graphics, the new Input System, and A* for enemy pathfinding.</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6</a:t>
            </a:fld>
            <a:endParaRPr lang="en-IL"/>
          </a:p>
        </p:txBody>
      </p:sp>
    </p:spTree>
    <p:extLst>
      <p:ext uri="{BB962C8B-B14F-4D97-AF65-F5344CB8AC3E}">
        <p14:creationId xmlns:p14="http://schemas.microsoft.com/office/powerpoint/2010/main" val="3316379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Of course, we hit some challenges. Like, how do we manage all these unique player powers without the code getting super messy? How do we make switching between powers feel good? How do we make sure the game mechanics actually connect to our deeper themes? And how do we get all the different parts of the game to talk to each other without creating a tangled web?</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10</a:t>
            </a:fld>
            <a:endParaRPr lang="en-IL"/>
          </a:p>
        </p:txBody>
      </p:sp>
    </p:spTree>
    <p:extLst>
      <p:ext uri="{BB962C8B-B14F-4D97-AF65-F5344CB8AC3E}">
        <p14:creationId xmlns:p14="http://schemas.microsoft.com/office/powerpoint/2010/main" val="747563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So here's how we tackled those challenges. Our main trick was using </a:t>
            </a:r>
            <a:r>
              <a:rPr lang="en-US" sz="1200" b="0" i="0" u="none" strike="noStrike" kern="1200" dirty="0" err="1">
                <a:solidFill>
                  <a:schemeClr val="tx1"/>
                </a:solidFill>
                <a:effectLst/>
                <a:latin typeface="+mn-lt"/>
                <a:ea typeface="+mn-ea"/>
                <a:cs typeface="+mn-cs"/>
              </a:rPr>
              <a:t>ScriptableObjects</a:t>
            </a:r>
            <a:r>
              <a:rPr lang="en-US" sz="1200" b="0" i="0" u="none" strike="noStrike" kern="1200" dirty="0">
                <a:solidFill>
                  <a:schemeClr val="tx1"/>
                </a:solidFill>
                <a:effectLst/>
                <a:latin typeface="+mn-lt"/>
                <a:ea typeface="+mn-ea"/>
                <a:cs typeface="+mn-cs"/>
              </a:rPr>
              <a:t> a LOT. Think of these as data files that tell the game how abilities work or how enemies should behave. This means adding a new power is mostly like adding a new data file, not rewriting a bunch of code. For player powers, we used the Strategy pattern – which just means the player can easily swap their 'game plan' based on the enemy power they're using.</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11</a:t>
            </a:fld>
            <a:endParaRPr lang="en-IL"/>
          </a:p>
        </p:txBody>
      </p:sp>
    </p:spTree>
    <p:extLst>
      <p:ext uri="{BB962C8B-B14F-4D97-AF65-F5344CB8AC3E}">
        <p14:creationId xmlns:p14="http://schemas.microsoft.com/office/powerpoint/2010/main" val="380301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Enemies and the game's flow use the State pattern, which keeps their behaviors organized. And for getting different systems to communicate, we used </a:t>
            </a:r>
            <a:r>
              <a:rPr lang="en-US" sz="1200" b="0" i="0" u="none" strike="noStrike" kern="1200" dirty="0" err="1">
                <a:solidFill>
                  <a:schemeClr val="tx1"/>
                </a:solidFill>
                <a:effectLst/>
                <a:latin typeface="+mn-lt"/>
                <a:ea typeface="+mn-ea"/>
                <a:cs typeface="+mn-cs"/>
              </a:rPr>
              <a:t>ScriptableObject</a:t>
            </a:r>
            <a:r>
              <a:rPr lang="en-US" sz="1200" b="0" i="0" u="none" strike="noStrike" kern="1200" dirty="0">
                <a:solidFill>
                  <a:schemeClr val="tx1"/>
                </a:solidFill>
                <a:effectLst/>
                <a:latin typeface="+mn-lt"/>
                <a:ea typeface="+mn-ea"/>
                <a:cs typeface="+mn-cs"/>
              </a:rPr>
              <a:t> Event Channels – it's like a digital notice board. When something happens, a notice gets posted, and any system that cares can react. This keeps everything nicely separated. Plus, URP helped us make the different 'mind-zones' look cool, and A* makes enemies chase you properly.</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12</a:t>
            </a:fld>
            <a:endParaRPr lang="en-IL"/>
          </a:p>
        </p:txBody>
      </p:sp>
    </p:spTree>
    <p:extLst>
      <p:ext uri="{BB962C8B-B14F-4D97-AF65-F5344CB8AC3E}">
        <p14:creationId xmlns:p14="http://schemas.microsoft.com/office/powerpoint/2010/main" val="255988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And yeah, this approach worked out pretty well! We were able to add a bunch of unique player abilities without massive headaches, the game runs smoothly, and because our code is organized, fixing things and adding features has been manageable.</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13</a:t>
            </a:fld>
            <a:endParaRPr lang="en-IL"/>
          </a:p>
        </p:txBody>
      </p:sp>
    </p:spTree>
    <p:extLst>
      <p:ext uri="{BB962C8B-B14F-4D97-AF65-F5344CB8AC3E}">
        <p14:creationId xmlns:p14="http://schemas.microsoft.com/office/powerpoint/2010/main" val="28676345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What we're most proud of is how the game's deep ideas are built right into the gameplay, thanks to our flexible, data-driven systems. For the future, we'd love to add more powers, crazier enemies, new areas of the mind-world to explore, and wrap up the story.</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14</a:t>
            </a:fld>
            <a:endParaRPr lang="en-IL"/>
          </a:p>
        </p:txBody>
      </p:sp>
    </p:spTree>
    <p:extLst>
      <p:ext uri="{BB962C8B-B14F-4D97-AF65-F5344CB8AC3E}">
        <p14:creationId xmlns:p14="http://schemas.microsoft.com/office/powerpoint/2010/main" val="2210512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Speaker Notes:</a:t>
            </a:r>
            <a:r>
              <a:rPr lang="en-US" sz="1200" b="0" i="0" u="none" strike="noStrike" kern="1200" dirty="0">
                <a:solidFill>
                  <a:schemeClr val="tx1"/>
                </a:solidFill>
                <a:effectLst/>
                <a:latin typeface="+mn-lt"/>
                <a:ea typeface="+mn-ea"/>
                <a:cs typeface="+mn-cs"/>
              </a:rPr>
              <a:t> (You'll deliver this verbally)</a:t>
            </a:r>
            <a:br>
              <a:rPr lang="en-US" dirty="0"/>
            </a:br>
            <a:r>
              <a:rPr lang="en-US" sz="1200" b="0" i="0" u="none" strike="noStrike" kern="1200" dirty="0">
                <a:solidFill>
                  <a:schemeClr val="tx1"/>
                </a:solidFill>
                <a:effectLst/>
                <a:latin typeface="+mn-lt"/>
                <a:ea typeface="+mn-ea"/>
                <a:cs typeface="+mn-cs"/>
              </a:rPr>
              <a:t>Thanks for listening! Any questions?</a:t>
            </a:r>
            <a:endParaRPr lang="en-IL" dirty="0"/>
          </a:p>
        </p:txBody>
      </p:sp>
      <p:sp>
        <p:nvSpPr>
          <p:cNvPr id="4" name="Slide Number Placeholder 3"/>
          <p:cNvSpPr>
            <a:spLocks noGrp="1"/>
          </p:cNvSpPr>
          <p:nvPr>
            <p:ph type="sldNum" sz="quarter" idx="5"/>
          </p:nvPr>
        </p:nvSpPr>
        <p:spPr/>
        <p:txBody>
          <a:bodyPr/>
          <a:lstStyle/>
          <a:p>
            <a:fld id="{212B8D56-A16B-0146-A96D-8A3B3FC20AE0}" type="slidenum">
              <a:rPr lang="en-IL" smtClean="0"/>
              <a:t>15</a:t>
            </a:fld>
            <a:endParaRPr lang="en-IL"/>
          </a:p>
        </p:txBody>
      </p:sp>
    </p:spTree>
    <p:extLst>
      <p:ext uri="{BB962C8B-B14F-4D97-AF65-F5344CB8AC3E}">
        <p14:creationId xmlns:p14="http://schemas.microsoft.com/office/powerpoint/2010/main" val="1903759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3238" cy="10284321"/>
          </a:xfrm>
          <a:prstGeom prst="rect">
            <a:avLst/>
          </a:prstGeom>
        </p:spPr>
      </p:pic>
      <p:sp>
        <p:nvSpPr>
          <p:cNvPr id="2" name="Title 1"/>
          <p:cNvSpPr>
            <a:spLocks noGrp="1"/>
          </p:cNvSpPr>
          <p:nvPr>
            <p:ph type="title"/>
          </p:nvPr>
        </p:nvSpPr>
        <p:spPr>
          <a:xfrm>
            <a:off x="1028702" y="914402"/>
            <a:ext cx="15197141" cy="41147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028701" y="5257800"/>
            <a:ext cx="15197142"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028700" y="6515100"/>
            <a:ext cx="15197142"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CB5B7-A062-FE46-B749-78153EF03685}" type="datetimeFigureOut">
              <a:rPr lang="en-IL" smtClean="0"/>
              <a:t>18/05/2025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E79BC667-9589-CD44-80A2-C17334E443A8}" type="slidenum">
              <a:rPr lang="en-IL" smtClean="0"/>
              <a:t>‹#›</a:t>
            </a:fld>
            <a:endParaRPr lang="en-IL"/>
          </a:p>
        </p:txBody>
      </p:sp>
    </p:spTree>
    <p:extLst>
      <p:ext uri="{BB962C8B-B14F-4D97-AF65-F5344CB8AC3E}">
        <p14:creationId xmlns:p14="http://schemas.microsoft.com/office/powerpoint/2010/main" val="141656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L"/>
          </a:p>
        </p:txBody>
      </p:sp>
      <p:sp>
        <p:nvSpPr>
          <p:cNvPr id="3" name="Freeform 3"/>
          <p:cNvSpPr/>
          <p:nvPr/>
        </p:nvSpPr>
        <p:spPr>
          <a:xfrm>
            <a:off x="14757942" y="8112596"/>
            <a:ext cx="2501358" cy="1361798"/>
          </a:xfrm>
          <a:custGeom>
            <a:avLst/>
            <a:gdLst/>
            <a:ahLst/>
            <a:cxnLst/>
            <a:rect l="l" t="t" r="r" b="b"/>
            <a:pathLst>
              <a:path w="2501358" h="1361798">
                <a:moveTo>
                  <a:pt x="0" y="0"/>
                </a:moveTo>
                <a:lnTo>
                  <a:pt x="2501358" y="0"/>
                </a:lnTo>
                <a:lnTo>
                  <a:pt x="2501358" y="1361798"/>
                </a:lnTo>
                <a:lnTo>
                  <a:pt x="0" y="1361798"/>
                </a:lnTo>
                <a:lnTo>
                  <a:pt x="0" y="0"/>
                </a:lnTo>
                <a:close/>
              </a:path>
            </a:pathLst>
          </a:custGeom>
          <a:blipFill>
            <a:blip r:embed="rId3"/>
            <a:stretch>
              <a:fillRect l="-4290" t="-38071" r="-4504" b="-61763"/>
            </a:stretch>
          </a:blipFill>
        </p:spPr>
        <p:txBody>
          <a:bodyPr/>
          <a:lstStyle/>
          <a:p>
            <a:endParaRPr lang="en-IL"/>
          </a:p>
        </p:txBody>
      </p:sp>
      <p:sp>
        <p:nvSpPr>
          <p:cNvPr id="4" name="Freeform 4"/>
          <p:cNvSpPr/>
          <p:nvPr/>
        </p:nvSpPr>
        <p:spPr>
          <a:xfrm>
            <a:off x="14757942" y="8112596"/>
            <a:ext cx="2501358" cy="1361798"/>
          </a:xfrm>
          <a:custGeom>
            <a:avLst/>
            <a:gdLst/>
            <a:ahLst/>
            <a:cxnLst/>
            <a:rect l="l" t="t" r="r" b="b"/>
            <a:pathLst>
              <a:path w="2501358" h="1361798">
                <a:moveTo>
                  <a:pt x="0" y="0"/>
                </a:moveTo>
                <a:lnTo>
                  <a:pt x="2501358" y="0"/>
                </a:lnTo>
                <a:lnTo>
                  <a:pt x="2501358" y="1361798"/>
                </a:lnTo>
                <a:lnTo>
                  <a:pt x="0" y="1361798"/>
                </a:lnTo>
                <a:lnTo>
                  <a:pt x="0" y="0"/>
                </a:lnTo>
                <a:close/>
              </a:path>
            </a:pathLst>
          </a:custGeom>
          <a:blipFill>
            <a:blip r:embed="rId4"/>
            <a:stretch>
              <a:fillRect l="-4360" t="-39056" r="-5145" b="-62084"/>
            </a:stretch>
          </a:blipFill>
        </p:spPr>
        <p:txBody>
          <a:bodyPr/>
          <a:lstStyle/>
          <a:p>
            <a:endParaRPr lang="en-IL"/>
          </a:p>
        </p:txBody>
      </p:sp>
      <p:sp>
        <p:nvSpPr>
          <p:cNvPr id="5" name="Freeform 5"/>
          <p:cNvSpPr/>
          <p:nvPr/>
        </p:nvSpPr>
        <p:spPr>
          <a:xfrm>
            <a:off x="11082252" y="8287234"/>
            <a:ext cx="2903288" cy="1012522"/>
          </a:xfrm>
          <a:custGeom>
            <a:avLst/>
            <a:gdLst/>
            <a:ahLst/>
            <a:cxnLst/>
            <a:rect l="l" t="t" r="r" b="b"/>
            <a:pathLst>
              <a:path w="2903288" h="1012522">
                <a:moveTo>
                  <a:pt x="0" y="0"/>
                </a:moveTo>
                <a:lnTo>
                  <a:pt x="2903288" y="0"/>
                </a:lnTo>
                <a:lnTo>
                  <a:pt x="2903288" y="1012522"/>
                </a:lnTo>
                <a:lnTo>
                  <a:pt x="0" y="1012522"/>
                </a:lnTo>
                <a:lnTo>
                  <a:pt x="0" y="0"/>
                </a:lnTo>
                <a:close/>
              </a:path>
            </a:pathLst>
          </a:custGeom>
          <a:blipFill>
            <a:blip r:embed="rId5"/>
            <a:stretch>
              <a:fillRect/>
            </a:stretch>
          </a:blipFill>
        </p:spPr>
        <p:txBody>
          <a:bodyPr/>
          <a:lstStyle/>
          <a:p>
            <a:endParaRPr lang="en-IL"/>
          </a:p>
        </p:txBody>
      </p:sp>
      <p:sp>
        <p:nvSpPr>
          <p:cNvPr id="6" name="TextBox 6"/>
          <p:cNvSpPr txBox="1"/>
          <p:nvPr/>
        </p:nvSpPr>
        <p:spPr>
          <a:xfrm>
            <a:off x="11234549" y="5076825"/>
            <a:ext cx="2750990" cy="1535319"/>
          </a:xfrm>
          <a:prstGeom prst="rect">
            <a:avLst/>
          </a:prstGeom>
        </p:spPr>
        <p:txBody>
          <a:bodyPr lIns="0" tIns="0" rIns="0" bIns="0" rtlCol="0" anchor="t">
            <a:spAutoFit/>
          </a:bodyPr>
          <a:lstStyle/>
          <a:p>
            <a:pPr algn="ctr">
              <a:lnSpc>
                <a:spcPts val="4101"/>
              </a:lnSpc>
            </a:pPr>
            <a:r>
              <a:rPr lang="en-US" sz="2929">
                <a:solidFill>
                  <a:srgbClr val="E9D8E7"/>
                </a:solidFill>
                <a:latin typeface="League Gothic"/>
                <a:ea typeface="League Gothic"/>
                <a:cs typeface="League Gothic"/>
                <a:sym typeface="League Gothic"/>
              </a:rPr>
              <a:t>Developers:</a:t>
            </a:r>
          </a:p>
          <a:p>
            <a:pPr algn="ctr">
              <a:lnSpc>
                <a:spcPts val="4101"/>
              </a:lnSpc>
            </a:pPr>
            <a:r>
              <a:rPr lang="en-US" sz="2929">
                <a:solidFill>
                  <a:srgbClr val="E9D8E7"/>
                </a:solidFill>
                <a:latin typeface="League Gothic"/>
                <a:ea typeface="League Gothic"/>
                <a:cs typeface="League Gothic"/>
                <a:sym typeface="League Gothic"/>
              </a:rPr>
              <a:t>Daniel Fradkin</a:t>
            </a:r>
          </a:p>
          <a:p>
            <a:pPr algn="ctr">
              <a:lnSpc>
                <a:spcPts val="4101"/>
              </a:lnSpc>
              <a:spcBef>
                <a:spcPct val="0"/>
              </a:spcBef>
            </a:pPr>
            <a:r>
              <a:rPr lang="en-US" sz="2929">
                <a:solidFill>
                  <a:srgbClr val="E9D8E7"/>
                </a:solidFill>
                <a:latin typeface="League Gothic"/>
                <a:ea typeface="League Gothic"/>
                <a:cs typeface="League Gothic"/>
                <a:sym typeface="League Gothic"/>
              </a:rPr>
              <a:t>Or Bar-Califa</a:t>
            </a:r>
          </a:p>
        </p:txBody>
      </p:sp>
      <p:sp>
        <p:nvSpPr>
          <p:cNvPr id="7" name="TextBox 7"/>
          <p:cNvSpPr txBox="1"/>
          <p:nvPr/>
        </p:nvSpPr>
        <p:spPr>
          <a:xfrm>
            <a:off x="9789829" y="6774069"/>
            <a:ext cx="9086870" cy="556149"/>
          </a:xfrm>
          <a:prstGeom prst="rect">
            <a:avLst/>
          </a:prstGeom>
        </p:spPr>
        <p:txBody>
          <a:bodyPr lIns="0" tIns="0" rIns="0" bIns="0" rtlCol="0" anchor="t">
            <a:spAutoFit/>
          </a:bodyPr>
          <a:lstStyle/>
          <a:p>
            <a:pPr algn="ctr">
              <a:lnSpc>
                <a:spcPts val="4521"/>
              </a:lnSpc>
              <a:spcBef>
                <a:spcPct val="0"/>
              </a:spcBef>
            </a:pPr>
            <a:r>
              <a:rPr lang="en-US" sz="3229">
                <a:solidFill>
                  <a:srgbClr val="E9D8E7"/>
                </a:solidFill>
                <a:latin typeface="League Gothic"/>
                <a:ea typeface="League Gothic"/>
                <a:cs typeface="League Gothic"/>
                <a:sym typeface="League Gothic"/>
              </a:rPr>
              <a:t>Mentoring by Ella Luna Pleasence</a:t>
            </a:r>
          </a:p>
        </p:txBody>
      </p:sp>
      <p:sp>
        <p:nvSpPr>
          <p:cNvPr id="8" name="TextBox 8"/>
          <p:cNvSpPr txBox="1"/>
          <p:nvPr/>
        </p:nvSpPr>
        <p:spPr>
          <a:xfrm>
            <a:off x="1938835" y="2019749"/>
            <a:ext cx="14410330" cy="1637158"/>
          </a:xfrm>
          <a:prstGeom prst="rect">
            <a:avLst/>
          </a:prstGeom>
        </p:spPr>
        <p:txBody>
          <a:bodyPr lIns="0" tIns="0" rIns="0" bIns="0" rtlCol="0" anchor="t">
            <a:spAutoFit/>
          </a:bodyPr>
          <a:lstStyle/>
          <a:p>
            <a:pPr algn="ctr">
              <a:lnSpc>
                <a:spcPts val="4374"/>
              </a:lnSpc>
            </a:pPr>
            <a:r>
              <a:rPr lang="en-US" sz="3124" dirty="0">
                <a:solidFill>
                  <a:srgbClr val="E9D8E7"/>
                </a:solidFill>
                <a:latin typeface="League Gothic"/>
                <a:ea typeface="League Gothic"/>
                <a:cs typeface="League Gothic"/>
                <a:sym typeface="League Gothic"/>
              </a:rPr>
              <a:t>What if the human mind was a deep, intricate eco-system, with every aspect having a physical form and the hard fought battles inside will take place right in-front of your eyes?</a:t>
            </a:r>
          </a:p>
          <a:p>
            <a:pPr algn="ctr">
              <a:lnSpc>
                <a:spcPts val="4374"/>
              </a:lnSpc>
              <a:spcBef>
                <a:spcPct val="0"/>
              </a:spcBef>
            </a:pPr>
            <a:r>
              <a:rPr lang="en-US" sz="3124" dirty="0">
                <a:solidFill>
                  <a:srgbClr val="E9D8E7"/>
                </a:solidFill>
                <a:latin typeface="League Gothic"/>
                <a:ea typeface="League Gothic"/>
                <a:cs typeface="League Gothic"/>
                <a:sym typeface="League Gothic"/>
              </a:rPr>
              <a:t>Shadow &amp; Eye is a 2D </a:t>
            </a:r>
            <a:r>
              <a:rPr lang="en-US" sz="3124" dirty="0" err="1">
                <a:solidFill>
                  <a:srgbClr val="E9D8E7"/>
                </a:solidFill>
                <a:latin typeface="League Gothic"/>
                <a:ea typeface="League Gothic"/>
                <a:cs typeface="League Gothic"/>
                <a:sym typeface="League Gothic"/>
              </a:rPr>
              <a:t>Metroidvania</a:t>
            </a:r>
            <a:r>
              <a:rPr lang="en-US" sz="3124" dirty="0">
                <a:solidFill>
                  <a:srgbClr val="E9D8E7"/>
                </a:solidFill>
                <a:latin typeface="League Gothic"/>
                <a:ea typeface="League Gothic"/>
                <a:cs typeface="League Gothic"/>
                <a:sym typeface="League Gothic"/>
              </a:rPr>
              <a:t> where not only do you fight inner demons, but you ARM yourself with them.</a:t>
            </a:r>
          </a:p>
        </p:txBody>
      </p:sp>
      <p:sp>
        <p:nvSpPr>
          <p:cNvPr id="9" name="TextBox 9"/>
          <p:cNvSpPr txBox="1"/>
          <p:nvPr/>
        </p:nvSpPr>
        <p:spPr>
          <a:xfrm>
            <a:off x="3954735" y="-50022"/>
            <a:ext cx="10378529" cy="2126921"/>
          </a:xfrm>
          <a:prstGeom prst="rect">
            <a:avLst/>
          </a:prstGeom>
        </p:spPr>
        <p:txBody>
          <a:bodyPr lIns="0" tIns="0" rIns="0" bIns="0" rtlCol="0" anchor="t">
            <a:spAutoFit/>
          </a:bodyPr>
          <a:lstStyle/>
          <a:p>
            <a:pPr algn="ctr">
              <a:lnSpc>
                <a:spcPts val="17168"/>
              </a:lnSpc>
              <a:spcBef>
                <a:spcPct val="0"/>
              </a:spcBef>
            </a:pPr>
            <a:r>
              <a:rPr lang="en-US" sz="12262" dirty="0">
                <a:solidFill>
                  <a:srgbClr val="E9D8E7"/>
                </a:solidFill>
                <a:latin typeface="Indi Kazka"/>
                <a:ea typeface="Indi Kazka"/>
                <a:cs typeface="Indi Kazka"/>
                <a:sym typeface="Indi Kazka"/>
              </a:rPr>
              <a:t>Shadow &amp; Eye</a:t>
            </a:r>
          </a:p>
        </p:txBody>
      </p:sp>
      <p:sp>
        <p:nvSpPr>
          <p:cNvPr id="10" name="TextBox 10"/>
          <p:cNvSpPr txBox="1"/>
          <p:nvPr/>
        </p:nvSpPr>
        <p:spPr>
          <a:xfrm>
            <a:off x="14402489" y="5076825"/>
            <a:ext cx="2750990" cy="1535319"/>
          </a:xfrm>
          <a:prstGeom prst="rect">
            <a:avLst/>
          </a:prstGeom>
        </p:spPr>
        <p:txBody>
          <a:bodyPr lIns="0" tIns="0" rIns="0" bIns="0" rtlCol="0" anchor="t">
            <a:spAutoFit/>
          </a:bodyPr>
          <a:lstStyle/>
          <a:p>
            <a:pPr algn="ctr">
              <a:lnSpc>
                <a:spcPts val="4101"/>
              </a:lnSpc>
            </a:pPr>
            <a:r>
              <a:rPr lang="en-US" sz="2929">
                <a:solidFill>
                  <a:srgbClr val="E9D8E7"/>
                </a:solidFill>
                <a:latin typeface="League Gothic"/>
                <a:ea typeface="League Gothic"/>
                <a:cs typeface="League Gothic"/>
                <a:sym typeface="League Gothic"/>
              </a:rPr>
              <a:t>Animators:</a:t>
            </a:r>
          </a:p>
          <a:p>
            <a:pPr algn="ctr">
              <a:lnSpc>
                <a:spcPts val="4101"/>
              </a:lnSpc>
            </a:pPr>
            <a:r>
              <a:rPr lang="en-US" sz="2929">
                <a:solidFill>
                  <a:srgbClr val="E9D8E7"/>
                </a:solidFill>
                <a:latin typeface="League Gothic"/>
                <a:ea typeface="League Gothic"/>
                <a:cs typeface="League Gothic"/>
                <a:sym typeface="League Gothic"/>
              </a:rPr>
              <a:t>Naor Masri</a:t>
            </a:r>
          </a:p>
          <a:p>
            <a:pPr algn="ctr">
              <a:lnSpc>
                <a:spcPts val="4101"/>
              </a:lnSpc>
              <a:spcBef>
                <a:spcPct val="0"/>
              </a:spcBef>
            </a:pPr>
            <a:r>
              <a:rPr lang="en-US" sz="2929">
                <a:solidFill>
                  <a:srgbClr val="E9D8E7"/>
                </a:solidFill>
                <a:latin typeface="League Gothic"/>
                <a:ea typeface="League Gothic"/>
                <a:cs typeface="League Gothic"/>
                <a:sym typeface="League Gothic"/>
              </a:rPr>
              <a:t>Majd Francis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3C06-0746-010F-CA5D-D75D6AE4E675}"/>
              </a:ext>
            </a:extLst>
          </p:cNvPr>
          <p:cNvSpPr>
            <a:spLocks noGrp="1"/>
          </p:cNvSpPr>
          <p:nvPr>
            <p:ph type="title"/>
          </p:nvPr>
        </p:nvSpPr>
        <p:spPr/>
        <p:txBody>
          <a:bodyPr>
            <a:normAutofit fontScale="90000"/>
          </a:bodyPr>
          <a:lstStyle/>
          <a:p>
            <a:r>
              <a:rPr lang="en-US" dirty="0"/>
              <a:t>The Tough Parts: Making it All Happen</a:t>
            </a:r>
            <a:endParaRPr lang="en-IL" dirty="0"/>
          </a:p>
        </p:txBody>
      </p:sp>
      <p:sp>
        <p:nvSpPr>
          <p:cNvPr id="3" name="Content Placeholder 2">
            <a:extLst>
              <a:ext uri="{FF2B5EF4-FFF2-40B4-BE49-F238E27FC236}">
                <a16:creationId xmlns:a16="http://schemas.microsoft.com/office/drawing/2014/main" id="{B4C822C3-909A-62C4-7FC2-04B7304E3DE7}"/>
              </a:ext>
            </a:extLst>
          </p:cNvPr>
          <p:cNvSpPr>
            <a:spLocks noGrp="1"/>
          </p:cNvSpPr>
          <p:nvPr>
            <p:ph idx="1"/>
          </p:nvPr>
        </p:nvSpPr>
        <p:spPr/>
        <p:txBody>
          <a:bodyPr/>
          <a:lstStyle/>
          <a:p>
            <a:r>
              <a:rPr lang="en-US" b="1" dirty="0"/>
              <a:t>Many Powers:</a:t>
            </a:r>
            <a:r>
              <a:rPr lang="en-US" dirty="0"/>
              <a:t> Managing ability complexity without messy code.</a:t>
            </a:r>
          </a:p>
          <a:p>
            <a:r>
              <a:rPr lang="en-US" b="1" dirty="0"/>
              <a:t>Quick Power Swaps:</a:t>
            </a:r>
            <a:r>
              <a:rPr lang="en-US" dirty="0"/>
              <a:t> Ensuring natural, intuitive control.</a:t>
            </a:r>
          </a:p>
          <a:p>
            <a:r>
              <a:rPr lang="en-US" b="1" dirty="0"/>
              <a:t>Thematic Mechanics:</a:t>
            </a:r>
            <a:r>
              <a:rPr lang="en-US" dirty="0"/>
              <a:t> Connecting powers/enemies to game themes.</a:t>
            </a:r>
          </a:p>
          <a:p>
            <a:r>
              <a:rPr lang="en-US" b="1" dirty="0"/>
              <a:t>System Interplay:</a:t>
            </a:r>
            <a:r>
              <a:rPr lang="en-US" dirty="0"/>
              <a:t> Independent yet coordinated game parts.</a:t>
            </a:r>
          </a:p>
          <a:p>
            <a:endParaRPr lang="en-IL" dirty="0"/>
          </a:p>
        </p:txBody>
      </p:sp>
      <p:sp>
        <p:nvSpPr>
          <p:cNvPr id="4" name="TextBox 3">
            <a:extLst>
              <a:ext uri="{FF2B5EF4-FFF2-40B4-BE49-F238E27FC236}">
                <a16:creationId xmlns:a16="http://schemas.microsoft.com/office/drawing/2014/main" id="{67CE28CE-A988-E91E-52F2-FE2D660B423C}"/>
              </a:ext>
            </a:extLst>
          </p:cNvPr>
          <p:cNvSpPr txBox="1"/>
          <p:nvPr/>
        </p:nvSpPr>
        <p:spPr>
          <a:xfrm>
            <a:off x="1404524" y="8247103"/>
            <a:ext cx="7111819" cy="507831"/>
          </a:xfrm>
          <a:prstGeom prst="rect">
            <a:avLst/>
          </a:prstGeom>
          <a:noFill/>
        </p:spPr>
        <p:txBody>
          <a:bodyPr wrap="none" rtlCol="0">
            <a:spAutoFit/>
          </a:bodyPr>
          <a:lstStyle/>
          <a:p>
            <a:r>
              <a:rPr lang="en-US" sz="2700" dirty="0"/>
              <a:t>[IMAGE: A question mark icon or a lightbulb icon]</a:t>
            </a:r>
            <a:endParaRPr lang="en-IL" sz="2700" dirty="0"/>
          </a:p>
        </p:txBody>
      </p:sp>
    </p:spTree>
    <p:extLst>
      <p:ext uri="{BB962C8B-B14F-4D97-AF65-F5344CB8AC3E}">
        <p14:creationId xmlns:p14="http://schemas.microsoft.com/office/powerpoint/2010/main" val="3372084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92F1-9CED-D3BA-8F6C-7602CBF3894E}"/>
              </a:ext>
            </a:extLst>
          </p:cNvPr>
          <p:cNvSpPr>
            <a:spLocks noGrp="1"/>
          </p:cNvSpPr>
          <p:nvPr>
            <p:ph type="title"/>
          </p:nvPr>
        </p:nvSpPr>
        <p:spPr/>
        <p:txBody>
          <a:bodyPr>
            <a:normAutofit fontScale="90000"/>
          </a:bodyPr>
          <a:lstStyle/>
          <a:p>
            <a:r>
              <a:rPr lang="en-US" dirty="0"/>
              <a:t>How We Solved It (Part 1): Smart Data &amp; Key Patterns</a:t>
            </a:r>
            <a:endParaRPr lang="en-IL" dirty="0"/>
          </a:p>
        </p:txBody>
      </p:sp>
      <p:sp>
        <p:nvSpPr>
          <p:cNvPr id="3" name="Content Placeholder 2">
            <a:extLst>
              <a:ext uri="{FF2B5EF4-FFF2-40B4-BE49-F238E27FC236}">
                <a16:creationId xmlns:a16="http://schemas.microsoft.com/office/drawing/2014/main" id="{9DA66E32-8FAB-AF5A-A7B8-1D602865F50B}"/>
              </a:ext>
            </a:extLst>
          </p:cNvPr>
          <p:cNvSpPr>
            <a:spLocks noGrp="1"/>
          </p:cNvSpPr>
          <p:nvPr>
            <p:ph idx="1"/>
          </p:nvPr>
        </p:nvSpPr>
        <p:spPr>
          <a:xfrm>
            <a:off x="342902" y="3098801"/>
            <a:ext cx="15197138" cy="5473700"/>
          </a:xfrm>
        </p:spPr>
        <p:txBody>
          <a:bodyPr/>
          <a:lstStyle/>
          <a:p>
            <a:r>
              <a:rPr lang="en-US" b="1" dirty="0"/>
              <a:t>Foundation:</a:t>
            </a:r>
            <a:r>
              <a:rPr lang="en-US" dirty="0"/>
              <a:t> Unity Component-Based Design.</a:t>
            </a:r>
          </a:p>
          <a:p>
            <a:r>
              <a:rPr lang="en-US" b="1" dirty="0"/>
              <a:t>#1: </a:t>
            </a:r>
            <a:r>
              <a:rPr lang="en-US" b="1" dirty="0" err="1"/>
              <a:t>ScriptableObjects</a:t>
            </a:r>
            <a:r>
              <a:rPr lang="en-US" b="1" dirty="0"/>
              <a:t> (SOs) - Data-Driven Design:</a:t>
            </a:r>
            <a:endParaRPr lang="en-US" dirty="0"/>
          </a:p>
          <a:p>
            <a:pPr lvl="1"/>
            <a:r>
              <a:rPr lang="en-US" dirty="0"/>
              <a:t>Powers &amp; Enemy AI defined as data files (SOs).</a:t>
            </a:r>
          </a:p>
          <a:p>
            <a:pPr lvl="1"/>
            <a:r>
              <a:rPr lang="en-US" dirty="0"/>
              <a:t>New Power/Enemy = New Data, not new complex code.</a:t>
            </a:r>
          </a:p>
          <a:p>
            <a:pPr lvl="1"/>
            <a:r>
              <a:rPr lang="en-US" i="1" dirty="0"/>
              <a:t>Benefit: Flexible, easy iteration, thematic integration.</a:t>
            </a:r>
            <a:endParaRPr lang="en-US" dirty="0"/>
          </a:p>
          <a:p>
            <a:r>
              <a:rPr lang="en-US" b="1" dirty="0"/>
              <a:t>#2: Strategy Pattern (Player Powers):</a:t>
            </a:r>
            <a:endParaRPr lang="en-US" dirty="0"/>
          </a:p>
          <a:p>
            <a:pPr lvl="1"/>
            <a:r>
              <a:rPr lang="en-US" dirty="0"/>
              <a:t>Player swaps "game plans" (power sets) from absorbed essences.</a:t>
            </a:r>
          </a:p>
          <a:p>
            <a:pPr lvl="1"/>
            <a:r>
              <a:rPr lang="en-US" i="1" dirty="0"/>
              <a:t>Benefit: Fluid playstyle changes.</a:t>
            </a:r>
            <a:endParaRPr lang="en-US" dirty="0"/>
          </a:p>
          <a:p>
            <a:endParaRPr lang="en-IL" dirty="0"/>
          </a:p>
        </p:txBody>
      </p:sp>
      <p:pic>
        <p:nvPicPr>
          <p:cNvPr id="9" name="Graphic 8">
            <a:extLst>
              <a:ext uri="{FF2B5EF4-FFF2-40B4-BE49-F238E27FC236}">
                <a16:creationId xmlns:a16="http://schemas.microsoft.com/office/drawing/2014/main" id="{41C8205B-8DFA-D113-6787-8995FEC815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28556" y="2190752"/>
            <a:ext cx="3996884" cy="4741049"/>
          </a:xfrm>
          <a:prstGeom prst="rect">
            <a:avLst/>
          </a:prstGeom>
        </p:spPr>
      </p:pic>
      <p:pic>
        <p:nvPicPr>
          <p:cNvPr id="11" name="Graphic 10">
            <a:extLst>
              <a:ext uri="{FF2B5EF4-FFF2-40B4-BE49-F238E27FC236}">
                <a16:creationId xmlns:a16="http://schemas.microsoft.com/office/drawing/2014/main" id="{0AFEA237-6312-D80D-11C4-4C749014362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325440" y="2062550"/>
            <a:ext cx="4619660" cy="4997450"/>
          </a:xfrm>
          <a:prstGeom prst="rect">
            <a:avLst/>
          </a:prstGeom>
        </p:spPr>
      </p:pic>
    </p:spTree>
    <p:extLst>
      <p:ext uri="{BB962C8B-B14F-4D97-AF65-F5344CB8AC3E}">
        <p14:creationId xmlns:p14="http://schemas.microsoft.com/office/powerpoint/2010/main" val="26464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3448-04C9-A177-E1A7-70E9B6881B0E}"/>
              </a:ext>
            </a:extLst>
          </p:cNvPr>
          <p:cNvSpPr>
            <a:spLocks noGrp="1"/>
          </p:cNvSpPr>
          <p:nvPr>
            <p:ph type="title"/>
          </p:nvPr>
        </p:nvSpPr>
        <p:spPr/>
        <p:txBody>
          <a:bodyPr>
            <a:normAutofit fontScale="90000"/>
          </a:bodyPr>
          <a:lstStyle/>
          <a:p>
            <a:r>
              <a:rPr lang="en-US" dirty="0"/>
              <a:t>How We Solved It (Part 2): System Flow &amp; Communication</a:t>
            </a:r>
            <a:endParaRPr lang="en-IL" dirty="0"/>
          </a:p>
        </p:txBody>
      </p:sp>
      <p:sp>
        <p:nvSpPr>
          <p:cNvPr id="3" name="Content Placeholder 2">
            <a:extLst>
              <a:ext uri="{FF2B5EF4-FFF2-40B4-BE49-F238E27FC236}">
                <a16:creationId xmlns:a16="http://schemas.microsoft.com/office/drawing/2014/main" id="{95615FDE-99D8-3783-825F-1853A942471B}"/>
              </a:ext>
            </a:extLst>
          </p:cNvPr>
          <p:cNvSpPr>
            <a:spLocks noGrp="1"/>
          </p:cNvSpPr>
          <p:nvPr>
            <p:ph idx="1"/>
          </p:nvPr>
        </p:nvSpPr>
        <p:spPr/>
        <p:txBody>
          <a:bodyPr>
            <a:normAutofit fontScale="85000" lnSpcReduction="10000"/>
          </a:bodyPr>
          <a:lstStyle/>
          <a:p>
            <a:r>
              <a:rPr lang="en-US" b="1" dirty="0"/>
              <a:t>#3: State Pattern (Enemy AI &amp; Game Flow):</a:t>
            </a:r>
            <a:endParaRPr lang="en-US" dirty="0"/>
          </a:p>
          <a:p>
            <a:pPr lvl="1"/>
            <a:r>
              <a:rPr lang="en-US" dirty="0"/>
              <a:t>Enemies: Clear behavior states (idle, chase, attack).</a:t>
            </a:r>
          </a:p>
          <a:p>
            <a:pPr lvl="1"/>
            <a:r>
              <a:rPr lang="en-US" dirty="0"/>
              <a:t>Game: Defined states (menu, playing, paused).</a:t>
            </a:r>
          </a:p>
          <a:p>
            <a:pPr lvl="1"/>
            <a:r>
              <a:rPr lang="en-US" i="1" dirty="0"/>
              <a:t>Benefit: Organized, </a:t>
            </a:r>
            <a:r>
              <a:rPr lang="en-US" i="1" dirty="0" err="1"/>
              <a:t>debuggable</a:t>
            </a:r>
            <a:r>
              <a:rPr lang="en-US" i="1" dirty="0"/>
              <a:t> complex behaviors.</a:t>
            </a:r>
            <a:endParaRPr lang="en-US" dirty="0"/>
          </a:p>
          <a:p>
            <a:r>
              <a:rPr lang="en-US" b="1" dirty="0"/>
              <a:t>#4: Observer Pattern (SO Event Channels - "Notice Board"):</a:t>
            </a:r>
            <a:endParaRPr lang="en-US" dirty="0"/>
          </a:p>
          <a:p>
            <a:pPr lvl="1"/>
            <a:r>
              <a:rPr lang="en-US" dirty="0"/>
              <a:t>Event happens (player hit) -&gt; posts "notice" (SO Event).</a:t>
            </a:r>
          </a:p>
          <a:p>
            <a:pPr lvl="1"/>
            <a:r>
              <a:rPr lang="en-US" dirty="0"/>
              <a:t>Other systems (UI, sound) react if interested. No direct links.</a:t>
            </a:r>
          </a:p>
          <a:p>
            <a:pPr lvl="1"/>
            <a:r>
              <a:rPr lang="en-US" i="1" dirty="0"/>
              <a:t>Benefit: Decoupled systems, cleaner code, maintainable.</a:t>
            </a:r>
            <a:endParaRPr lang="en-US" dirty="0"/>
          </a:p>
          <a:p>
            <a:r>
              <a:rPr lang="en-US" b="1" dirty="0"/>
              <a:t>Key Tech:</a:t>
            </a:r>
            <a:r>
              <a:rPr lang="en-US" dirty="0"/>
              <a:t> URP (visuals), A* Pathfinding (enemy nav).</a:t>
            </a:r>
          </a:p>
          <a:p>
            <a:endParaRPr lang="en-IL" dirty="0"/>
          </a:p>
        </p:txBody>
      </p:sp>
      <p:pic>
        <p:nvPicPr>
          <p:cNvPr id="6" name="Graphic 5">
            <a:extLst>
              <a:ext uri="{FF2B5EF4-FFF2-40B4-BE49-F238E27FC236}">
                <a16:creationId xmlns:a16="http://schemas.microsoft.com/office/drawing/2014/main" id="{E99ABDB9-E13D-2034-65F3-05FD3A2FC6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55186" y="1945744"/>
            <a:ext cx="5404113" cy="8735591"/>
          </a:xfrm>
          <a:prstGeom prst="rect">
            <a:avLst/>
          </a:prstGeom>
        </p:spPr>
      </p:pic>
    </p:spTree>
    <p:extLst>
      <p:ext uri="{BB962C8B-B14F-4D97-AF65-F5344CB8AC3E}">
        <p14:creationId xmlns:p14="http://schemas.microsoft.com/office/powerpoint/2010/main" val="3026098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E6E22-3C25-849E-516D-EA0685F518C2}"/>
              </a:ext>
            </a:extLst>
          </p:cNvPr>
          <p:cNvSpPr>
            <a:spLocks noGrp="1"/>
          </p:cNvSpPr>
          <p:nvPr>
            <p:ph type="title"/>
          </p:nvPr>
        </p:nvSpPr>
        <p:spPr/>
        <p:txBody>
          <a:bodyPr/>
          <a:lstStyle/>
          <a:p>
            <a:r>
              <a:rPr lang="en-US" dirty="0"/>
              <a:t> So, Did Our Plan Work?</a:t>
            </a:r>
            <a:endParaRPr lang="en-IL" dirty="0"/>
          </a:p>
        </p:txBody>
      </p:sp>
      <p:sp>
        <p:nvSpPr>
          <p:cNvPr id="3" name="Content Placeholder 2">
            <a:extLst>
              <a:ext uri="{FF2B5EF4-FFF2-40B4-BE49-F238E27FC236}">
                <a16:creationId xmlns:a16="http://schemas.microsoft.com/office/drawing/2014/main" id="{3990B3DB-3FDE-50D2-5DF4-D9878E02645D}"/>
              </a:ext>
            </a:extLst>
          </p:cNvPr>
          <p:cNvSpPr>
            <a:spLocks noGrp="1"/>
          </p:cNvSpPr>
          <p:nvPr>
            <p:ph idx="1"/>
          </p:nvPr>
        </p:nvSpPr>
        <p:spPr/>
        <p:txBody>
          <a:bodyPr/>
          <a:lstStyle/>
          <a:p>
            <a:r>
              <a:rPr lang="en-US" dirty="0"/>
              <a:t>Added 3 diverse powers; minimal core changes.</a:t>
            </a:r>
          </a:p>
          <a:p>
            <a:r>
              <a:rPr lang="en-US" dirty="0"/>
              <a:t>Smooth performance and game feel.</a:t>
            </a:r>
          </a:p>
          <a:p>
            <a:r>
              <a:rPr lang="en-US" dirty="0"/>
              <a:t>Decoupled system: easier debugging &amp; additions.</a:t>
            </a:r>
          </a:p>
          <a:p>
            <a:endParaRPr lang="en-IL" dirty="0"/>
          </a:p>
        </p:txBody>
      </p:sp>
      <p:sp>
        <p:nvSpPr>
          <p:cNvPr id="4" name="TextBox 3">
            <a:extLst>
              <a:ext uri="{FF2B5EF4-FFF2-40B4-BE49-F238E27FC236}">
                <a16:creationId xmlns:a16="http://schemas.microsoft.com/office/drawing/2014/main" id="{52F6A400-BF47-57DB-4030-BA7BF1F3B8F2}"/>
              </a:ext>
            </a:extLst>
          </p:cNvPr>
          <p:cNvSpPr txBox="1"/>
          <p:nvPr/>
        </p:nvSpPr>
        <p:spPr>
          <a:xfrm>
            <a:off x="1028702" y="7383293"/>
            <a:ext cx="10337317" cy="507831"/>
          </a:xfrm>
          <a:prstGeom prst="rect">
            <a:avLst/>
          </a:prstGeom>
          <a:noFill/>
        </p:spPr>
        <p:txBody>
          <a:bodyPr wrap="none" rtlCol="0">
            <a:spAutoFit/>
          </a:bodyPr>
          <a:lstStyle/>
          <a:p>
            <a:r>
              <a:rPr lang="en-US" sz="2700" dirty="0"/>
              <a:t>[IMAGE/GIF: Short GIF showing off a few different cool powers in action]</a:t>
            </a:r>
            <a:endParaRPr lang="en-IL" sz="2700" dirty="0"/>
          </a:p>
        </p:txBody>
      </p:sp>
    </p:spTree>
    <p:extLst>
      <p:ext uri="{BB962C8B-B14F-4D97-AF65-F5344CB8AC3E}">
        <p14:creationId xmlns:p14="http://schemas.microsoft.com/office/powerpoint/2010/main" val="188534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4E1E-2A34-F7F9-E8E4-985702FE977C}"/>
              </a:ext>
            </a:extLst>
          </p:cNvPr>
          <p:cNvSpPr>
            <a:spLocks noGrp="1"/>
          </p:cNvSpPr>
          <p:nvPr>
            <p:ph type="title"/>
          </p:nvPr>
        </p:nvSpPr>
        <p:spPr/>
        <p:txBody>
          <a:bodyPr/>
          <a:lstStyle/>
          <a:p>
            <a:r>
              <a:rPr lang="en-US" dirty="0"/>
              <a:t>The Coolest Part &amp; What's Next</a:t>
            </a:r>
            <a:endParaRPr lang="en-IL" dirty="0"/>
          </a:p>
        </p:txBody>
      </p:sp>
      <p:sp>
        <p:nvSpPr>
          <p:cNvPr id="4" name="Text Placeholder 3">
            <a:extLst>
              <a:ext uri="{FF2B5EF4-FFF2-40B4-BE49-F238E27FC236}">
                <a16:creationId xmlns:a16="http://schemas.microsoft.com/office/drawing/2014/main" id="{5AC35CCE-C73B-DD75-E3CC-FC7FA9B6103C}"/>
              </a:ext>
            </a:extLst>
          </p:cNvPr>
          <p:cNvSpPr>
            <a:spLocks noGrp="1"/>
          </p:cNvSpPr>
          <p:nvPr>
            <p:ph type="body" idx="1"/>
          </p:nvPr>
        </p:nvSpPr>
        <p:spPr>
          <a:xfrm>
            <a:off x="1028700" y="4676571"/>
            <a:ext cx="15197142" cy="2171700"/>
          </a:xfrm>
        </p:spPr>
        <p:txBody>
          <a:bodyPr/>
          <a:lstStyle/>
          <a:p>
            <a:r>
              <a:rPr lang="en-US" b="1" dirty="0"/>
              <a:t>Proudest Of:</a:t>
            </a:r>
            <a:r>
              <a:rPr lang="en-US" dirty="0"/>
              <a:t> Deep ideas linked to gameplay via flexible, data-driven design.</a:t>
            </a:r>
          </a:p>
          <a:p>
            <a:r>
              <a:rPr lang="en-US" b="1" dirty="0"/>
              <a:t>Future:</a:t>
            </a:r>
            <a:r>
              <a:rPr lang="en-US" dirty="0"/>
              <a:t> More powers, crazier "demons," expanded world, finish story.</a:t>
            </a:r>
          </a:p>
          <a:p>
            <a:endParaRPr lang="en-IL" dirty="0"/>
          </a:p>
        </p:txBody>
      </p:sp>
      <p:sp>
        <p:nvSpPr>
          <p:cNvPr id="5" name="TextBox 4">
            <a:extLst>
              <a:ext uri="{FF2B5EF4-FFF2-40B4-BE49-F238E27FC236}">
                <a16:creationId xmlns:a16="http://schemas.microsoft.com/office/drawing/2014/main" id="{90EA1A3D-C29D-2273-B496-FA065BBB6C32}"/>
              </a:ext>
            </a:extLst>
          </p:cNvPr>
          <p:cNvSpPr txBox="1"/>
          <p:nvPr/>
        </p:nvSpPr>
        <p:spPr>
          <a:xfrm>
            <a:off x="1028700" y="7091464"/>
            <a:ext cx="11671528" cy="507831"/>
          </a:xfrm>
          <a:prstGeom prst="rect">
            <a:avLst/>
          </a:prstGeom>
          <a:noFill/>
        </p:spPr>
        <p:txBody>
          <a:bodyPr wrap="none" rtlCol="0">
            <a:spAutoFit/>
          </a:bodyPr>
          <a:lstStyle/>
          <a:p>
            <a:r>
              <a:rPr lang="en-US" sz="2700" dirty="0"/>
              <a:t>[IMAGE: An exciting in-game shot or a piece of concept art hinting at future areas]</a:t>
            </a:r>
            <a:endParaRPr lang="en-IL" sz="2700" dirty="0"/>
          </a:p>
        </p:txBody>
      </p:sp>
    </p:spTree>
    <p:extLst>
      <p:ext uri="{BB962C8B-B14F-4D97-AF65-F5344CB8AC3E}">
        <p14:creationId xmlns:p14="http://schemas.microsoft.com/office/powerpoint/2010/main" val="4113824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6E64D-3CC6-8519-0B36-4A2D0AD85EFD}"/>
              </a:ext>
            </a:extLst>
          </p:cNvPr>
          <p:cNvSpPr>
            <a:spLocks noGrp="1"/>
          </p:cNvSpPr>
          <p:nvPr>
            <p:ph type="ctrTitle"/>
          </p:nvPr>
        </p:nvSpPr>
        <p:spPr/>
        <p:txBody>
          <a:bodyPr/>
          <a:lstStyle/>
          <a:p>
            <a:r>
              <a:rPr lang="en-US" dirty="0"/>
              <a:t>Questions?</a:t>
            </a:r>
            <a:endParaRPr lang="en-IL" dirty="0"/>
          </a:p>
        </p:txBody>
      </p:sp>
      <p:sp>
        <p:nvSpPr>
          <p:cNvPr id="3" name="Subtitle 2">
            <a:extLst>
              <a:ext uri="{FF2B5EF4-FFF2-40B4-BE49-F238E27FC236}">
                <a16:creationId xmlns:a16="http://schemas.microsoft.com/office/drawing/2014/main" id="{483E33DD-2071-89F0-0AA5-B8B71B87FB4D}"/>
              </a:ext>
            </a:extLst>
          </p:cNvPr>
          <p:cNvSpPr>
            <a:spLocks noGrp="1"/>
          </p:cNvSpPr>
          <p:nvPr>
            <p:ph type="subTitle" idx="1"/>
          </p:nvPr>
        </p:nvSpPr>
        <p:spPr/>
        <p:txBody>
          <a:bodyPr>
            <a:normAutofit fontScale="92500" lnSpcReduction="20000"/>
          </a:bodyPr>
          <a:lstStyle/>
          <a:p>
            <a:r>
              <a:rPr lang="en-US" b="1" dirty="0"/>
              <a:t>Team:</a:t>
            </a:r>
            <a:r>
              <a:rPr lang="en-US" dirty="0"/>
              <a:t> Naor, Majd, Daniel, Or</a:t>
            </a:r>
            <a:br>
              <a:rPr lang="en-US" dirty="0"/>
            </a:br>
            <a:r>
              <a:rPr lang="en-US" dirty="0"/>
              <a:t>[TEXT: Your Portfolio/Project Link (Optional)]</a:t>
            </a:r>
          </a:p>
          <a:p>
            <a:r>
              <a:rPr lang="en-US" dirty="0"/>
              <a:t>[IMAGE: "Shadow &amp; Eye" logo]</a:t>
            </a:r>
            <a:endParaRPr lang="en-IL" dirty="0"/>
          </a:p>
        </p:txBody>
      </p:sp>
    </p:spTree>
    <p:extLst>
      <p:ext uri="{BB962C8B-B14F-4D97-AF65-F5344CB8AC3E}">
        <p14:creationId xmlns:p14="http://schemas.microsoft.com/office/powerpoint/2010/main" val="3387798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6A6A6"/>
        </a:solidFill>
        <a:effectLst/>
      </p:bgPr>
    </p:bg>
    <p:spTree>
      <p:nvGrpSpPr>
        <p:cNvPr id="1" name=""/>
        <p:cNvGrpSpPr/>
        <p:nvPr/>
      </p:nvGrpSpPr>
      <p:grpSpPr>
        <a:xfrm>
          <a:off x="0" y="0"/>
          <a:ext cx="0" cy="0"/>
          <a:chOff x="0" y="0"/>
          <a:chExt cx="0" cy="0"/>
        </a:xfrm>
      </p:grpSpPr>
      <p:sp>
        <p:nvSpPr>
          <p:cNvPr id="2" name="Freeform 2"/>
          <p:cNvSpPr/>
          <p:nvPr/>
        </p:nvSpPr>
        <p:spPr>
          <a:xfrm>
            <a:off x="21863" y="0"/>
            <a:ext cx="18288000" cy="10676175"/>
          </a:xfrm>
          <a:custGeom>
            <a:avLst/>
            <a:gdLst/>
            <a:ahLst/>
            <a:cxnLst/>
            <a:rect l="l" t="t" r="r" b="b"/>
            <a:pathLst>
              <a:path w="18288000" h="10676175">
                <a:moveTo>
                  <a:pt x="0" y="0"/>
                </a:moveTo>
                <a:lnTo>
                  <a:pt x="18288000" y="0"/>
                </a:lnTo>
                <a:lnTo>
                  <a:pt x="18288000" y="10676175"/>
                </a:lnTo>
                <a:lnTo>
                  <a:pt x="0" y="10676175"/>
                </a:lnTo>
                <a:lnTo>
                  <a:pt x="0" y="0"/>
                </a:lnTo>
                <a:close/>
              </a:path>
            </a:pathLst>
          </a:custGeom>
          <a:blipFill>
            <a:blip r:embed="rId2"/>
            <a:stretch>
              <a:fillRect l="-2181" r="-2181"/>
            </a:stretch>
          </a:blipFill>
        </p:spPr>
        <p:txBody>
          <a:bodyPr/>
          <a:lstStyle/>
          <a:p>
            <a:pPr algn="ctr">
              <a:lnSpc>
                <a:spcPts val="11200"/>
              </a:lnSpc>
              <a:spcBef>
                <a:spcPct val="0"/>
              </a:spcBef>
            </a:pPr>
            <a:r>
              <a:rPr lang="en-US" sz="8000" dirty="0">
                <a:solidFill>
                  <a:srgbClr val="000000"/>
                </a:solidFill>
                <a:latin typeface="Indi Kazka"/>
                <a:ea typeface="Indi Kazka"/>
                <a:cs typeface="Indi Kazka"/>
                <a:sym typeface="Indi Kazka"/>
              </a:rPr>
              <a:t>The concept</a:t>
            </a:r>
          </a:p>
        </p:txBody>
      </p:sp>
      <p:sp>
        <p:nvSpPr>
          <p:cNvPr id="3" name="TextBox 3"/>
          <p:cNvSpPr txBox="1"/>
          <p:nvPr/>
        </p:nvSpPr>
        <p:spPr>
          <a:xfrm>
            <a:off x="3702189" y="2986690"/>
            <a:ext cx="11409114" cy="1899114"/>
          </a:xfrm>
          <a:prstGeom prst="rect">
            <a:avLst/>
          </a:prstGeom>
        </p:spPr>
        <p:txBody>
          <a:bodyPr lIns="0" tIns="0" rIns="0" bIns="0" rtlCol="0" anchor="t">
            <a:spAutoFit/>
          </a:bodyPr>
          <a:lstStyle/>
          <a:p>
            <a:pPr algn="ctr">
              <a:lnSpc>
                <a:spcPts val="5049"/>
              </a:lnSpc>
            </a:pPr>
            <a:r>
              <a:rPr lang="en-US" sz="3606" dirty="0">
                <a:solidFill>
                  <a:srgbClr val="261A4A"/>
                </a:solidFill>
                <a:latin typeface="League Gothic"/>
                <a:ea typeface="League Gothic"/>
                <a:cs typeface="League Gothic"/>
                <a:sym typeface="League Gothic"/>
              </a:rPr>
              <a:t>As a disaster falls upon this world, at you feet arrives “The Eye” - an all-seeing entity, removed and banished from its place.</a:t>
            </a:r>
          </a:p>
          <a:p>
            <a:pPr algn="ctr">
              <a:lnSpc>
                <a:spcPts val="5049"/>
              </a:lnSpc>
              <a:spcBef>
                <a:spcPct val="0"/>
              </a:spcBef>
            </a:pPr>
            <a:r>
              <a:rPr lang="en-US" sz="3606" dirty="0">
                <a:solidFill>
                  <a:srgbClr val="261A4A"/>
                </a:solidFill>
                <a:latin typeface="League Gothic"/>
                <a:ea typeface="League Gothic"/>
                <a:cs typeface="League Gothic"/>
                <a:sym typeface="League Gothic"/>
              </a:rPr>
              <a:t>your mission is to return it to its place and bring this world back to health.</a:t>
            </a:r>
          </a:p>
        </p:txBody>
      </p:sp>
      <p:pic>
        <p:nvPicPr>
          <p:cNvPr id="4" name="Picture 4"/>
          <p:cNvPicPr>
            <a:picLocks noChangeAspect="1"/>
          </p:cNvPicPr>
          <p:nvPr/>
        </p:nvPicPr>
        <p:blipFill>
          <a:blip r:embed="rId3"/>
          <a:srcRect/>
          <a:stretch>
            <a:fillRect/>
          </a:stretch>
        </p:blipFill>
        <p:spPr>
          <a:xfrm>
            <a:off x="0" y="-325967"/>
            <a:ext cx="3649096" cy="3649096"/>
          </a:xfrm>
          <a:prstGeom prst="rect">
            <a:avLst/>
          </a:prstGeom>
        </p:spPr>
      </p:pic>
      <p:pic>
        <p:nvPicPr>
          <p:cNvPr id="5" name="Picture 5"/>
          <p:cNvPicPr>
            <a:picLocks noChangeAspect="1"/>
          </p:cNvPicPr>
          <p:nvPr/>
        </p:nvPicPr>
        <p:blipFill>
          <a:blip r:embed="rId4"/>
          <a:srcRect/>
          <a:stretch>
            <a:fillRect/>
          </a:stretch>
        </p:blipFill>
        <p:spPr>
          <a:xfrm flipH="1">
            <a:off x="14480361" y="6902267"/>
            <a:ext cx="3753297" cy="3753297"/>
          </a:xfrm>
          <a:prstGeom prst="rect">
            <a:avLst/>
          </a:prstGeom>
        </p:spPr>
      </p:pic>
      <p:sp>
        <p:nvSpPr>
          <p:cNvPr id="6" name="TextBox 6"/>
          <p:cNvSpPr txBox="1"/>
          <p:nvPr/>
        </p:nvSpPr>
        <p:spPr>
          <a:xfrm>
            <a:off x="2819400" y="5421807"/>
            <a:ext cx="14102587" cy="1331142"/>
          </a:xfrm>
          <a:prstGeom prst="rect">
            <a:avLst/>
          </a:prstGeom>
        </p:spPr>
        <p:txBody>
          <a:bodyPr lIns="0" tIns="0" rIns="0" bIns="0" rtlCol="0" anchor="t">
            <a:spAutoFit/>
          </a:bodyPr>
          <a:lstStyle/>
          <a:p>
            <a:pPr algn="ctr">
              <a:lnSpc>
                <a:spcPts val="5379"/>
              </a:lnSpc>
              <a:spcBef>
                <a:spcPct val="0"/>
              </a:spcBef>
            </a:pPr>
            <a:r>
              <a:rPr lang="en-US" sz="3842" dirty="0">
                <a:solidFill>
                  <a:srgbClr val="261A4A"/>
                </a:solidFill>
                <a:latin typeface="League Gothic"/>
                <a:ea typeface="League Gothic"/>
                <a:cs typeface="League Gothic"/>
                <a:sym typeface="League Gothic"/>
              </a:rPr>
              <a:t>In order to traverse this unforgiving land, The Eye grants you the power to wear the shells of the enemies you defeat - ”</a:t>
            </a:r>
            <a:r>
              <a:rPr lang="en-US" sz="3842" dirty="0" err="1">
                <a:solidFill>
                  <a:srgbClr val="261A4A"/>
                </a:solidFill>
                <a:latin typeface="League Gothic"/>
                <a:ea typeface="League Gothic"/>
                <a:cs typeface="League Gothic"/>
                <a:sym typeface="League Gothic"/>
              </a:rPr>
              <a:t>Maluvestis</a:t>
            </a:r>
            <a:r>
              <a:rPr lang="en-US" sz="3842" dirty="0">
                <a:solidFill>
                  <a:srgbClr val="261A4A"/>
                </a:solidFill>
                <a:latin typeface="League Gothic"/>
                <a:ea typeface="League Gothic"/>
                <a:cs typeface="League Gothic"/>
                <a:sym typeface="League Gothic"/>
              </a:rPr>
              <a:t>”, to beat even stronger foes and reach remarkable </a:t>
            </a:r>
            <a:r>
              <a:rPr lang="en-US" sz="3842" dirty="0" err="1">
                <a:solidFill>
                  <a:srgbClr val="261A4A"/>
                </a:solidFill>
                <a:latin typeface="League Gothic"/>
                <a:ea typeface="League Gothic"/>
                <a:cs typeface="League Gothic"/>
                <a:sym typeface="League Gothic"/>
              </a:rPr>
              <a:t>hights</a:t>
            </a:r>
            <a:r>
              <a:rPr lang="en-US" sz="3842" dirty="0">
                <a:solidFill>
                  <a:srgbClr val="261A4A"/>
                </a:solidFill>
                <a:latin typeface="League Gothic"/>
                <a:ea typeface="League Gothic"/>
                <a:cs typeface="League Gothic"/>
                <a:sym typeface="League Gothic"/>
              </a:rPr>
              <a:t>.</a:t>
            </a:r>
          </a:p>
        </p:txBody>
      </p:sp>
      <p:sp>
        <p:nvSpPr>
          <p:cNvPr id="7" name="TextBox 7"/>
          <p:cNvSpPr txBox="1"/>
          <p:nvPr/>
        </p:nvSpPr>
        <p:spPr>
          <a:xfrm>
            <a:off x="4861307" y="8128466"/>
            <a:ext cx="6492494" cy="1017138"/>
          </a:xfrm>
          <a:prstGeom prst="rect">
            <a:avLst/>
          </a:prstGeom>
        </p:spPr>
        <p:txBody>
          <a:bodyPr wrap="square" lIns="0" tIns="0" rIns="0" bIns="0" rtlCol="0" anchor="t">
            <a:spAutoFit/>
          </a:bodyPr>
          <a:lstStyle/>
          <a:p>
            <a:pPr algn="ctr">
              <a:lnSpc>
                <a:spcPts val="4101"/>
              </a:lnSpc>
              <a:spcBef>
                <a:spcPct val="0"/>
              </a:spcBef>
            </a:pPr>
            <a:r>
              <a:rPr lang="en-US" sz="2929" dirty="0">
                <a:solidFill>
                  <a:srgbClr val="000000"/>
                </a:solidFill>
                <a:latin typeface="League Gothic"/>
                <a:ea typeface="League Gothic"/>
                <a:cs typeface="League Gothic"/>
                <a:sym typeface="League Gothic"/>
              </a:rPr>
              <a:t>Genre &amp; Loop: 2D platformer → explore → combat → unlock suits → overcome challenges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084" y="0"/>
            <a:ext cx="18339084" cy="10258425"/>
          </a:xfrm>
          <a:custGeom>
            <a:avLst/>
            <a:gdLst/>
            <a:ahLst/>
            <a:cxnLst/>
            <a:rect l="l" t="t" r="r" b="b"/>
            <a:pathLst>
              <a:path w="18339084" h="10258425">
                <a:moveTo>
                  <a:pt x="0" y="0"/>
                </a:moveTo>
                <a:lnTo>
                  <a:pt x="18339084" y="0"/>
                </a:lnTo>
                <a:lnTo>
                  <a:pt x="18339084" y="10258425"/>
                </a:lnTo>
                <a:lnTo>
                  <a:pt x="0" y="10258425"/>
                </a:lnTo>
                <a:lnTo>
                  <a:pt x="0" y="0"/>
                </a:lnTo>
                <a:close/>
              </a:path>
            </a:pathLst>
          </a:custGeom>
          <a:blipFill>
            <a:blip r:embed="rId2">
              <a:alphaModFix amt="46000"/>
            </a:blip>
            <a:stretch>
              <a:fillRect/>
            </a:stretch>
          </a:blipFill>
        </p:spPr>
        <p:txBody>
          <a:bodyPr/>
          <a:lstStyle/>
          <a:p>
            <a:endParaRPr lang="en-IL"/>
          </a:p>
        </p:txBody>
      </p:sp>
      <p:sp>
        <p:nvSpPr>
          <p:cNvPr id="3" name="Freeform 3"/>
          <p:cNvSpPr/>
          <p:nvPr/>
        </p:nvSpPr>
        <p:spPr>
          <a:xfrm>
            <a:off x="-748735" y="1763298"/>
            <a:ext cx="10973980" cy="7810001"/>
          </a:xfrm>
          <a:custGeom>
            <a:avLst/>
            <a:gdLst/>
            <a:ahLst/>
            <a:cxnLst/>
            <a:rect l="l" t="t" r="r" b="b"/>
            <a:pathLst>
              <a:path w="10973980" h="7810001">
                <a:moveTo>
                  <a:pt x="0" y="0"/>
                </a:moveTo>
                <a:lnTo>
                  <a:pt x="10973980" y="0"/>
                </a:lnTo>
                <a:lnTo>
                  <a:pt x="10973980" y="7810001"/>
                </a:lnTo>
                <a:lnTo>
                  <a:pt x="0" y="7810001"/>
                </a:lnTo>
                <a:lnTo>
                  <a:pt x="0" y="0"/>
                </a:lnTo>
                <a:close/>
              </a:path>
            </a:pathLst>
          </a:custGeom>
          <a:blipFill>
            <a:blip r:embed="rId3"/>
            <a:stretch>
              <a:fillRect t="-20469" b="-20042"/>
            </a:stretch>
          </a:blipFill>
        </p:spPr>
        <p:txBody>
          <a:bodyPr/>
          <a:lstStyle/>
          <a:p>
            <a:endParaRPr lang="en-IL"/>
          </a:p>
        </p:txBody>
      </p:sp>
      <p:sp>
        <p:nvSpPr>
          <p:cNvPr id="4" name="Freeform 4"/>
          <p:cNvSpPr/>
          <p:nvPr/>
        </p:nvSpPr>
        <p:spPr>
          <a:xfrm>
            <a:off x="9194851" y="1578767"/>
            <a:ext cx="8514131" cy="7662718"/>
          </a:xfrm>
          <a:custGeom>
            <a:avLst/>
            <a:gdLst/>
            <a:ahLst/>
            <a:cxnLst/>
            <a:rect l="l" t="t" r="r" b="b"/>
            <a:pathLst>
              <a:path w="8514131" h="7662718">
                <a:moveTo>
                  <a:pt x="0" y="0"/>
                </a:moveTo>
                <a:lnTo>
                  <a:pt x="8514130" y="0"/>
                </a:lnTo>
                <a:lnTo>
                  <a:pt x="8514130" y="7662717"/>
                </a:lnTo>
                <a:lnTo>
                  <a:pt x="0" y="7662717"/>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IL"/>
          </a:p>
        </p:txBody>
      </p:sp>
      <p:sp>
        <p:nvSpPr>
          <p:cNvPr id="5" name="Freeform 5"/>
          <p:cNvSpPr/>
          <p:nvPr/>
        </p:nvSpPr>
        <p:spPr>
          <a:xfrm>
            <a:off x="10978020" y="4534405"/>
            <a:ext cx="4486673" cy="4680277"/>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alphaModFix amt="70000"/>
              <a:extLst>
                <a:ext uri="{96DAC541-7B7A-43D3-8B79-37D633B846F1}">
                  <asvg:svgBlip xmlns:asvg="http://schemas.microsoft.com/office/drawing/2016/SVG/main" r:embed="rId7"/>
                </a:ext>
              </a:extLst>
            </a:blip>
            <a:stretch>
              <a:fillRect/>
            </a:stretch>
          </a:blipFill>
        </p:spPr>
        <p:txBody>
          <a:bodyPr/>
          <a:lstStyle/>
          <a:p>
            <a:endParaRPr lang="en-IL"/>
          </a:p>
        </p:txBody>
      </p:sp>
      <p:sp>
        <p:nvSpPr>
          <p:cNvPr id="6" name="Freeform 6"/>
          <p:cNvSpPr/>
          <p:nvPr/>
        </p:nvSpPr>
        <p:spPr>
          <a:xfrm>
            <a:off x="10870899" y="1592080"/>
            <a:ext cx="4612794" cy="4612794"/>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alphaModFix amt="70000"/>
              <a:extLst>
                <a:ext uri="{96DAC541-7B7A-43D3-8B79-37D633B846F1}">
                  <asvg:svgBlip xmlns:asvg="http://schemas.microsoft.com/office/drawing/2016/SVG/main" r:embed="rId9"/>
                </a:ext>
              </a:extLst>
            </a:blip>
            <a:stretch>
              <a:fillRect/>
            </a:stretch>
          </a:blipFill>
        </p:spPr>
        <p:txBody>
          <a:bodyPr/>
          <a:lstStyle/>
          <a:p>
            <a:endParaRPr lang="en-IL"/>
          </a:p>
        </p:txBody>
      </p:sp>
      <p:sp>
        <p:nvSpPr>
          <p:cNvPr id="7" name="Freeform 7"/>
          <p:cNvSpPr/>
          <p:nvPr/>
        </p:nvSpPr>
        <p:spPr>
          <a:xfrm>
            <a:off x="12701686" y="4758270"/>
            <a:ext cx="1222866" cy="1228800"/>
          </a:xfrm>
          <a:custGeom>
            <a:avLst/>
            <a:gdLst/>
            <a:ahLst/>
            <a:cxnLst/>
            <a:rect l="l" t="t" r="r" b="b"/>
            <a:pathLst>
              <a:path w="1261215" h="1261215">
                <a:moveTo>
                  <a:pt x="0" y="0"/>
                </a:moveTo>
                <a:lnTo>
                  <a:pt x="1261215" y="0"/>
                </a:lnTo>
                <a:lnTo>
                  <a:pt x="1261215" y="1261215"/>
                </a:lnTo>
                <a:lnTo>
                  <a:pt x="0" y="1261215"/>
                </a:lnTo>
                <a:lnTo>
                  <a:pt x="0" y="0"/>
                </a:lnTo>
                <a:close/>
              </a:path>
            </a:pathLst>
          </a:custGeom>
          <a:blipFill>
            <a:blip r:embed="rId10"/>
            <a:stretch>
              <a:fillRect/>
            </a:stretch>
          </a:blipFill>
        </p:spPr>
        <p:txBody>
          <a:bodyPr/>
          <a:lstStyle/>
          <a:p>
            <a:endParaRPr lang="en-IL"/>
          </a:p>
        </p:txBody>
      </p:sp>
      <p:sp>
        <p:nvSpPr>
          <p:cNvPr id="8" name="TextBox 8"/>
          <p:cNvSpPr txBox="1"/>
          <p:nvPr/>
        </p:nvSpPr>
        <p:spPr>
          <a:xfrm>
            <a:off x="929147" y="86550"/>
            <a:ext cx="7498395" cy="1406524"/>
          </a:xfrm>
          <a:prstGeom prst="rect">
            <a:avLst/>
          </a:prstGeom>
        </p:spPr>
        <p:txBody>
          <a:bodyPr wrap="square" lIns="0" tIns="0" rIns="0" bIns="0" rtlCol="0" anchor="t">
            <a:spAutoFit/>
          </a:bodyPr>
          <a:lstStyle/>
          <a:p>
            <a:pPr algn="ctr">
              <a:lnSpc>
                <a:spcPts val="11200"/>
              </a:lnSpc>
              <a:spcBef>
                <a:spcPct val="0"/>
              </a:spcBef>
            </a:pPr>
            <a:r>
              <a:rPr lang="en-US" sz="8000" dirty="0">
                <a:solidFill>
                  <a:srgbClr val="000000"/>
                </a:solidFill>
                <a:latin typeface="Indi Kazka"/>
                <a:ea typeface="Indi Kazka"/>
                <a:cs typeface="Indi Kazka"/>
                <a:sym typeface="Indi Kazka"/>
              </a:rPr>
              <a:t>The Theory</a:t>
            </a:r>
          </a:p>
        </p:txBody>
      </p:sp>
      <p:sp>
        <p:nvSpPr>
          <p:cNvPr id="9" name="TextBox 9"/>
          <p:cNvSpPr txBox="1"/>
          <p:nvPr/>
        </p:nvSpPr>
        <p:spPr>
          <a:xfrm>
            <a:off x="11506288" y="5004251"/>
            <a:ext cx="1918136" cy="855718"/>
          </a:xfrm>
          <a:prstGeom prst="rect">
            <a:avLst/>
          </a:prstGeom>
        </p:spPr>
        <p:txBody>
          <a:bodyPr lIns="0" tIns="0" rIns="0" bIns="0" rtlCol="0" anchor="t">
            <a:spAutoFit/>
          </a:bodyPr>
          <a:lstStyle/>
          <a:p>
            <a:pPr algn="ctr">
              <a:lnSpc>
                <a:spcPts val="7049"/>
              </a:lnSpc>
              <a:spcBef>
                <a:spcPct val="0"/>
              </a:spcBef>
            </a:pPr>
            <a:r>
              <a:rPr lang="en-US" sz="5035" dirty="0">
                <a:solidFill>
                  <a:srgbClr val="000000"/>
                </a:solidFill>
                <a:latin typeface="League Gothic"/>
                <a:ea typeface="League Gothic"/>
                <a:cs typeface="League Gothic"/>
                <a:sym typeface="League Gothic"/>
              </a:rPr>
              <a:t>THE EYE</a:t>
            </a:r>
          </a:p>
        </p:txBody>
      </p:sp>
      <p:sp>
        <p:nvSpPr>
          <p:cNvPr id="10" name="TextBox 10"/>
          <p:cNvSpPr txBox="1"/>
          <p:nvPr/>
        </p:nvSpPr>
        <p:spPr>
          <a:xfrm>
            <a:off x="12759105" y="3342172"/>
            <a:ext cx="836383" cy="830188"/>
          </a:xfrm>
          <a:prstGeom prst="rect">
            <a:avLst/>
          </a:prstGeom>
        </p:spPr>
        <p:txBody>
          <a:bodyPr lIns="0" tIns="0" rIns="0" bIns="0" rtlCol="0" anchor="t">
            <a:spAutoFit/>
          </a:bodyPr>
          <a:lstStyle/>
          <a:p>
            <a:pPr algn="ctr">
              <a:lnSpc>
                <a:spcPts val="6724"/>
              </a:lnSpc>
              <a:spcBef>
                <a:spcPct val="0"/>
              </a:spcBef>
            </a:pPr>
            <a:r>
              <a:rPr lang="en-US" sz="4803">
                <a:solidFill>
                  <a:srgbClr val="000000"/>
                </a:solidFill>
                <a:latin typeface="League Gothic"/>
                <a:ea typeface="League Gothic"/>
                <a:cs typeface="League Gothic"/>
                <a:sym typeface="League Gothic"/>
              </a:rPr>
              <a:t>VEGO</a:t>
            </a:r>
          </a:p>
        </p:txBody>
      </p:sp>
      <p:sp>
        <p:nvSpPr>
          <p:cNvPr id="11" name="TextBox 11"/>
          <p:cNvSpPr txBox="1"/>
          <p:nvPr/>
        </p:nvSpPr>
        <p:spPr>
          <a:xfrm>
            <a:off x="12448371" y="2052306"/>
            <a:ext cx="1447085" cy="830188"/>
          </a:xfrm>
          <a:prstGeom prst="rect">
            <a:avLst/>
          </a:prstGeom>
        </p:spPr>
        <p:txBody>
          <a:bodyPr wrap="square" lIns="0" tIns="0" rIns="0" bIns="0" rtlCol="0" anchor="t">
            <a:spAutoFit/>
          </a:bodyPr>
          <a:lstStyle/>
          <a:p>
            <a:pPr algn="ctr">
              <a:lnSpc>
                <a:spcPts val="6724"/>
              </a:lnSpc>
              <a:spcBef>
                <a:spcPct val="0"/>
              </a:spcBef>
            </a:pPr>
            <a:r>
              <a:rPr lang="en-US" sz="4803" dirty="0">
                <a:solidFill>
                  <a:srgbClr val="000000"/>
                </a:solidFill>
                <a:latin typeface="League Gothic"/>
                <a:ea typeface="League Gothic"/>
                <a:cs typeface="League Gothic"/>
                <a:sym typeface="League Gothic"/>
              </a:rPr>
              <a:t>VERONA</a:t>
            </a:r>
          </a:p>
        </p:txBody>
      </p:sp>
      <p:sp>
        <p:nvSpPr>
          <p:cNvPr id="12" name="TextBox 12"/>
          <p:cNvSpPr txBox="1"/>
          <p:nvPr/>
        </p:nvSpPr>
        <p:spPr>
          <a:xfrm>
            <a:off x="12705456" y="6476509"/>
            <a:ext cx="988531" cy="830188"/>
          </a:xfrm>
          <a:prstGeom prst="rect">
            <a:avLst/>
          </a:prstGeom>
        </p:spPr>
        <p:txBody>
          <a:bodyPr wrap="square" lIns="0" tIns="0" rIns="0" bIns="0" rtlCol="0" anchor="t">
            <a:spAutoFit/>
          </a:bodyPr>
          <a:lstStyle/>
          <a:p>
            <a:pPr algn="ctr">
              <a:lnSpc>
                <a:spcPts val="6724"/>
              </a:lnSpc>
              <a:spcBef>
                <a:spcPct val="0"/>
              </a:spcBef>
            </a:pPr>
            <a:r>
              <a:rPr lang="en-US" sz="4803" dirty="0">
                <a:solidFill>
                  <a:srgbClr val="000000"/>
                </a:solidFill>
                <a:latin typeface="League Gothic"/>
                <a:ea typeface="League Gothic"/>
                <a:cs typeface="League Gothic"/>
                <a:sym typeface="League Gothic"/>
              </a:rPr>
              <a:t>ADO</a:t>
            </a:r>
          </a:p>
        </p:txBody>
      </p:sp>
      <p:sp>
        <p:nvSpPr>
          <p:cNvPr id="13" name="TextBox 13"/>
          <p:cNvSpPr txBox="1"/>
          <p:nvPr/>
        </p:nvSpPr>
        <p:spPr>
          <a:xfrm>
            <a:off x="11677294" y="7964134"/>
            <a:ext cx="3410305" cy="830188"/>
          </a:xfrm>
          <a:prstGeom prst="rect">
            <a:avLst/>
          </a:prstGeom>
        </p:spPr>
        <p:txBody>
          <a:bodyPr wrap="square" lIns="0" tIns="0" rIns="0" bIns="0" rtlCol="0" anchor="t">
            <a:spAutoFit/>
          </a:bodyPr>
          <a:lstStyle/>
          <a:p>
            <a:pPr algn="ctr">
              <a:lnSpc>
                <a:spcPts val="6724"/>
              </a:lnSpc>
              <a:spcBef>
                <a:spcPct val="0"/>
              </a:spcBef>
            </a:pPr>
            <a:r>
              <a:rPr lang="en-US" sz="4803" dirty="0">
                <a:solidFill>
                  <a:srgbClr val="000000"/>
                </a:solidFill>
                <a:latin typeface="League Gothic"/>
                <a:ea typeface="League Gothic"/>
                <a:cs typeface="League Gothic"/>
                <a:sym typeface="League Gothic"/>
              </a:rPr>
              <a:t>EBBA &amp; IMMUS</a:t>
            </a:r>
          </a:p>
        </p:txBody>
      </p:sp>
      <p:sp>
        <p:nvSpPr>
          <p:cNvPr id="14" name="Freeform 14"/>
          <p:cNvSpPr/>
          <p:nvPr/>
        </p:nvSpPr>
        <p:spPr>
          <a:xfrm rot="9094993">
            <a:off x="10414032" y="3059564"/>
            <a:ext cx="5526529" cy="4973876"/>
          </a:xfrm>
          <a:custGeom>
            <a:avLst/>
            <a:gdLst/>
            <a:ahLst/>
            <a:cxnLst/>
            <a:rect l="l" t="t" r="r" b="b"/>
            <a:pathLst>
              <a:path w="5526529" h="4973876">
                <a:moveTo>
                  <a:pt x="0" y="0"/>
                </a:moveTo>
                <a:lnTo>
                  <a:pt x="5526529" y="0"/>
                </a:lnTo>
                <a:lnTo>
                  <a:pt x="5526529" y="4973877"/>
                </a:lnTo>
                <a:lnTo>
                  <a:pt x="0" y="4973877"/>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IL"/>
          </a:p>
        </p:txBody>
      </p:sp>
      <p:sp>
        <p:nvSpPr>
          <p:cNvPr id="15" name="TextBox 15"/>
          <p:cNvSpPr txBox="1"/>
          <p:nvPr/>
        </p:nvSpPr>
        <p:spPr>
          <a:xfrm>
            <a:off x="15278757" y="1668048"/>
            <a:ext cx="2549187" cy="787751"/>
          </a:xfrm>
          <a:prstGeom prst="rect">
            <a:avLst/>
          </a:prstGeom>
        </p:spPr>
        <p:txBody>
          <a:bodyPr lIns="0" tIns="0" rIns="0" bIns="0" rtlCol="0" anchor="t">
            <a:spAutoFit/>
          </a:bodyPr>
          <a:lstStyle/>
          <a:p>
            <a:pPr algn="ctr">
              <a:lnSpc>
                <a:spcPts val="6372"/>
              </a:lnSpc>
              <a:spcBef>
                <a:spcPct val="0"/>
              </a:spcBef>
            </a:pPr>
            <a:r>
              <a:rPr lang="en-US" sz="4551">
                <a:solidFill>
                  <a:srgbClr val="000000">
                    <a:alpha val="49804"/>
                  </a:srgbClr>
                </a:solidFill>
                <a:latin typeface="Indi Kazka"/>
                <a:ea typeface="Indi Kazka"/>
                <a:cs typeface="Indi Kazka"/>
                <a:sym typeface="Indi Kazka"/>
              </a:rPr>
              <a:t>REVELIS</a:t>
            </a:r>
          </a:p>
        </p:txBody>
      </p:sp>
      <p:sp>
        <p:nvSpPr>
          <p:cNvPr id="16" name="TextBox 16"/>
          <p:cNvSpPr txBox="1"/>
          <p:nvPr/>
        </p:nvSpPr>
        <p:spPr>
          <a:xfrm>
            <a:off x="8427542" y="8804895"/>
            <a:ext cx="3249752" cy="768404"/>
          </a:xfrm>
          <a:prstGeom prst="rect">
            <a:avLst/>
          </a:prstGeom>
        </p:spPr>
        <p:txBody>
          <a:bodyPr lIns="0" tIns="0" rIns="0" bIns="0" rtlCol="0" anchor="t">
            <a:spAutoFit/>
          </a:bodyPr>
          <a:lstStyle/>
          <a:p>
            <a:pPr algn="ctr">
              <a:lnSpc>
                <a:spcPts val="6160"/>
              </a:lnSpc>
              <a:spcBef>
                <a:spcPct val="0"/>
              </a:spcBef>
            </a:pPr>
            <a:r>
              <a:rPr lang="en-US" sz="4400">
                <a:solidFill>
                  <a:srgbClr val="2C0083"/>
                </a:solidFill>
                <a:latin typeface="Indi Kazka"/>
                <a:ea typeface="Indi Kazka"/>
                <a:cs typeface="Indi Kazka"/>
                <a:sym typeface="Indi Kazka"/>
              </a:rPr>
              <a:t>CALIGOTH</a:t>
            </a:r>
          </a:p>
        </p:txBody>
      </p:sp>
      <p:sp>
        <p:nvSpPr>
          <p:cNvPr id="17" name="TextBox 17"/>
          <p:cNvSpPr txBox="1"/>
          <p:nvPr/>
        </p:nvSpPr>
        <p:spPr>
          <a:xfrm>
            <a:off x="10770449" y="73434"/>
            <a:ext cx="4858544" cy="1406524"/>
          </a:xfrm>
          <a:prstGeom prst="rect">
            <a:avLst/>
          </a:prstGeom>
        </p:spPr>
        <p:txBody>
          <a:bodyPr lIns="0" tIns="0" rIns="0" bIns="0" rtlCol="0" anchor="t">
            <a:spAutoFit/>
          </a:bodyPr>
          <a:lstStyle/>
          <a:p>
            <a:pPr algn="ctr">
              <a:lnSpc>
                <a:spcPts val="11200"/>
              </a:lnSpc>
              <a:spcBef>
                <a:spcPct val="0"/>
              </a:spcBef>
            </a:pPr>
            <a:r>
              <a:rPr lang="en-US" sz="8000" dirty="0">
                <a:solidFill>
                  <a:srgbClr val="000000"/>
                </a:solidFill>
                <a:latin typeface="Indi Kazka"/>
                <a:ea typeface="Indi Kazka"/>
                <a:cs typeface="Indi Kazka"/>
                <a:sym typeface="Indi Kazka"/>
              </a:rPr>
              <a:t>THE game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811" r="-2811" b="-5037"/>
            </a:stretch>
          </a:blipFill>
        </p:spPr>
        <p:txBody>
          <a:bodyPr/>
          <a:lstStyle/>
          <a:p>
            <a:endParaRPr lang="en-IL"/>
          </a:p>
        </p:txBody>
      </p:sp>
      <p:sp>
        <p:nvSpPr>
          <p:cNvPr id="4" name="Freeform 4"/>
          <p:cNvSpPr/>
          <p:nvPr/>
        </p:nvSpPr>
        <p:spPr>
          <a:xfrm>
            <a:off x="0" y="1061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alphaModFix amt="15000"/>
            </a:blip>
            <a:stretch>
              <a:fillRect/>
            </a:stretch>
          </a:blipFill>
        </p:spPr>
        <p:txBody>
          <a:bodyPr/>
          <a:lstStyle/>
          <a:p>
            <a:endParaRPr lang="en-IL" dirty="0"/>
          </a:p>
        </p:txBody>
      </p:sp>
      <p:sp>
        <p:nvSpPr>
          <p:cNvPr id="3" name="TextBox 3"/>
          <p:cNvSpPr txBox="1"/>
          <p:nvPr/>
        </p:nvSpPr>
        <p:spPr>
          <a:xfrm>
            <a:off x="5029200" y="517645"/>
            <a:ext cx="7772400" cy="1048364"/>
          </a:xfrm>
          <a:prstGeom prst="rect">
            <a:avLst/>
          </a:prstGeom>
        </p:spPr>
        <p:txBody>
          <a:bodyPr wrap="square" lIns="0" tIns="0" rIns="0" bIns="0" rtlCol="0" anchor="t">
            <a:spAutoFit/>
          </a:bodyPr>
          <a:lstStyle/>
          <a:p>
            <a:pPr>
              <a:lnSpc>
                <a:spcPts val="7739"/>
              </a:lnSpc>
              <a:spcBef>
                <a:spcPct val="0"/>
              </a:spcBef>
            </a:pPr>
            <a:r>
              <a:rPr lang="en-US" sz="8000" dirty="0">
                <a:latin typeface="Indi Kazka"/>
                <a:sym typeface="League Gothic"/>
              </a:rPr>
              <a:t>Project Goals</a:t>
            </a:r>
          </a:p>
        </p:txBody>
      </p:sp>
      <p:sp>
        <p:nvSpPr>
          <p:cNvPr id="5" name="TextBox 5"/>
          <p:cNvSpPr txBox="1"/>
          <p:nvPr/>
        </p:nvSpPr>
        <p:spPr>
          <a:xfrm>
            <a:off x="838200" y="2095500"/>
            <a:ext cx="8382000" cy="4451347"/>
          </a:xfrm>
          <a:prstGeom prst="rect">
            <a:avLst/>
          </a:prstGeom>
        </p:spPr>
        <p:txBody>
          <a:bodyPr wrap="square" lIns="0" tIns="0" rIns="0" bIns="0" rtlCol="0" anchor="t">
            <a:spAutoFit/>
          </a:bodyPr>
          <a:lstStyle/>
          <a:p>
            <a:pPr marL="316226" lvl="1">
              <a:lnSpc>
                <a:spcPts val="4101"/>
              </a:lnSpc>
            </a:pPr>
            <a:endParaRPr lang="en-US" sz="12262" dirty="0">
              <a:solidFill>
                <a:srgbClr val="E9D8E7"/>
              </a:solidFill>
              <a:latin typeface="Indi Kazka"/>
              <a:sym typeface="League Gothic"/>
            </a:endParaRPr>
          </a:p>
          <a:p>
            <a:pPr marL="632453" lvl="1" indent="-316227">
              <a:lnSpc>
                <a:spcPts val="4101"/>
              </a:lnSpc>
              <a:buFont typeface="Arial"/>
              <a:buChar char="•"/>
            </a:pPr>
            <a:r>
              <a:rPr lang="en-US" sz="2929" dirty="0">
                <a:solidFill>
                  <a:srgbClr val="000000"/>
                </a:solidFill>
                <a:latin typeface="League Gothic"/>
              </a:rPr>
              <a:t>Flexible Power System:</a:t>
            </a:r>
            <a:br>
              <a:rPr lang="en-US" sz="2929" dirty="0">
                <a:solidFill>
                  <a:srgbClr val="000000"/>
                </a:solidFill>
                <a:latin typeface="League Gothic"/>
              </a:rPr>
            </a:br>
            <a:r>
              <a:rPr lang="en-US" sz="2929" dirty="0">
                <a:solidFill>
                  <a:srgbClr val="000000"/>
                </a:solidFill>
                <a:latin typeface="League Gothic"/>
              </a:rPr>
              <a:t>Easily add new enemy powers.</a:t>
            </a:r>
            <a:br>
              <a:rPr lang="en-US" sz="2929" dirty="0">
                <a:solidFill>
                  <a:srgbClr val="000000"/>
                </a:solidFill>
                <a:latin typeface="League Gothic"/>
              </a:rPr>
            </a:br>
            <a:r>
              <a:rPr lang="en-US" sz="2929" dirty="0">
                <a:solidFill>
                  <a:srgbClr val="000000"/>
                </a:solidFill>
                <a:latin typeface="League Gothic"/>
              </a:rPr>
              <a:t>Support diverse playstyles.</a:t>
            </a:r>
          </a:p>
          <a:p>
            <a:pPr marL="632453" lvl="1" indent="-316227">
              <a:lnSpc>
                <a:spcPts val="4101"/>
              </a:lnSpc>
              <a:buFont typeface="Arial"/>
              <a:buChar char="•"/>
            </a:pPr>
            <a:r>
              <a:rPr lang="en-US" sz="2929" dirty="0">
                <a:solidFill>
                  <a:srgbClr val="000000"/>
                </a:solidFill>
                <a:latin typeface="League Gothic"/>
              </a:rPr>
              <a:t>Smooth Combat &amp; Movement: Impactful abilities; fluid tactical adaptation.</a:t>
            </a:r>
          </a:p>
          <a:p>
            <a:pPr marL="632453" lvl="1" indent="-316227">
              <a:lnSpc>
                <a:spcPts val="4101"/>
              </a:lnSpc>
              <a:buFont typeface="Arial"/>
              <a:buChar char="•"/>
            </a:pPr>
            <a:r>
              <a:rPr lang="en-US" sz="2929" dirty="0">
                <a:solidFill>
                  <a:srgbClr val="000000"/>
                </a:solidFill>
                <a:latin typeface="League Gothic"/>
              </a:rPr>
              <a:t>Maintainable Code: Smart structure for future expansion.</a:t>
            </a:r>
          </a:p>
          <a:p>
            <a:pPr marL="632453" lvl="1" indent="-316227">
              <a:lnSpc>
                <a:spcPts val="4101"/>
              </a:lnSpc>
              <a:buFont typeface="Arial"/>
              <a:buChar char="•"/>
            </a:pPr>
            <a:r>
              <a:rPr lang="en-US" sz="2929" dirty="0">
                <a:solidFill>
                  <a:srgbClr val="000000"/>
                </a:solidFill>
                <a:latin typeface="League Gothic"/>
              </a:rPr>
              <a:t>Tech Stack: Unity (2022 LTS), C#, URP, Input System, A* Pathfinding.</a:t>
            </a:r>
            <a:endParaRPr lang="en-IL" dirty="0"/>
          </a:p>
          <a:p>
            <a:endParaRPr lang="en-IL" dirty="0"/>
          </a:p>
          <a:p>
            <a:pPr marL="632453" lvl="1" indent="-316227" algn="l">
              <a:lnSpc>
                <a:spcPts val="4101"/>
              </a:lnSpc>
              <a:buFont typeface="Arial"/>
              <a:buChar char="•"/>
            </a:pPr>
            <a:endParaRPr lang="en-US" sz="2929" dirty="0">
              <a:solidFill>
                <a:srgbClr val="000000"/>
              </a:solidFill>
              <a:latin typeface="League Gothic"/>
              <a:ea typeface="League Gothic"/>
              <a:cs typeface="League Gothic"/>
              <a:sym typeface="League Gothic"/>
            </a:endParaRPr>
          </a:p>
        </p:txBody>
      </p:sp>
      <p:sp>
        <p:nvSpPr>
          <p:cNvPr id="6" name="TextBox 5">
            <a:extLst>
              <a:ext uri="{FF2B5EF4-FFF2-40B4-BE49-F238E27FC236}">
                <a16:creationId xmlns:a16="http://schemas.microsoft.com/office/drawing/2014/main" id="{0E26789D-3159-6756-66B4-2F4E731DC22A}"/>
              </a:ext>
            </a:extLst>
          </p:cNvPr>
          <p:cNvSpPr txBox="1"/>
          <p:nvPr/>
        </p:nvSpPr>
        <p:spPr>
          <a:xfrm>
            <a:off x="9253928" y="2630140"/>
            <a:ext cx="8881672" cy="3323987"/>
          </a:xfrm>
          <a:prstGeom prst="rect">
            <a:avLst/>
          </a:prstGeom>
        </p:spPr>
        <p:txBody>
          <a:bodyPr wrap="square" lIns="0" tIns="0" rIns="0" bIns="0" rtlCol="0" anchor="t">
            <a:spAutoFit/>
          </a:bodyPr>
          <a:lstStyle/>
          <a:p>
            <a:r>
              <a:rPr lang="en-US" sz="2700" dirty="0">
                <a:latin typeface="Abadi" panose="020F0502020204030204" pitchFamily="34" charset="0"/>
                <a:cs typeface="Abadi" panose="020F0502020204030204" pitchFamily="34" charset="0"/>
              </a:rPr>
              <a:t>Aim: Fun game exploring self-discovery &amp; inner challenges.</a:t>
            </a:r>
          </a:p>
          <a:p>
            <a:r>
              <a:rPr lang="en-US" sz="2700" dirty="0">
                <a:latin typeface="Abadi" panose="020F0502020204030204" pitchFamily="34" charset="0"/>
                <a:cs typeface="Abadi" panose="020F0502020204030204" pitchFamily="34" charset="0"/>
              </a:rPr>
              <a:t>Goal: Engaging adventure, subtly thought-provoking.</a:t>
            </a:r>
          </a:p>
          <a:p>
            <a:r>
              <a:rPr lang="en-US" sz="2700" dirty="0">
                <a:latin typeface="Abadi" panose="020F0502020204030204" pitchFamily="34" charset="0"/>
                <a:cs typeface="Abadi" panose="020F0502020204030204" pitchFamily="34" charset="0"/>
              </a:rPr>
              <a:t>Mechanics as Metaphors:</a:t>
            </a:r>
          </a:p>
          <a:p>
            <a:pPr lvl="1"/>
            <a:r>
              <a:rPr lang="en-US" sz="2700" dirty="0">
                <a:latin typeface="Abadi" panose="020F0502020204030204" pitchFamily="34" charset="0"/>
                <a:cs typeface="Abadi" panose="020F0502020204030204" pitchFamily="34" charset="0"/>
              </a:rPr>
              <a:t>New Powers: Learning from challenges.</a:t>
            </a:r>
          </a:p>
          <a:p>
            <a:pPr lvl="1"/>
            <a:r>
              <a:rPr lang="en-US" sz="2700" dirty="0">
                <a:latin typeface="Abadi" panose="020F0502020204030204" pitchFamily="34" charset="0"/>
                <a:cs typeface="Abadi" panose="020F0502020204030204" pitchFamily="34" charset="0"/>
              </a:rPr>
              <a:t>Enemies: Internal hurdles.</a:t>
            </a:r>
          </a:p>
          <a:p>
            <a:pPr lvl="1"/>
            <a:r>
              <a:rPr lang="en-US" sz="2700" dirty="0">
                <a:latin typeface="Abadi" panose="020F0502020204030204" pitchFamily="34" charset="0"/>
                <a:cs typeface="Abadi" panose="020F0502020204030204" pitchFamily="34" charset="0"/>
              </a:rPr>
              <a:t>Game Areas: Three big areas representing the different aspects of the mind.</a:t>
            </a:r>
          </a:p>
          <a:p>
            <a:endParaRPr lang="en-IL" sz="2700" dirty="0">
              <a:latin typeface="Abadi" panose="020F0502020204030204" pitchFamily="34" charset="0"/>
              <a:cs typeface="Abad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104F8-4D7D-787F-891C-B635E06A5A98}"/>
              </a:ext>
            </a:extLst>
          </p:cNvPr>
          <p:cNvSpPr>
            <a:spLocks noGrp="1"/>
          </p:cNvSpPr>
          <p:nvPr>
            <p:ph type="title"/>
          </p:nvPr>
        </p:nvSpPr>
        <p:spPr/>
        <p:txBody>
          <a:bodyPr>
            <a:normAutofit fontScale="90000"/>
          </a:bodyPr>
          <a:lstStyle/>
          <a:p>
            <a:r>
              <a:rPr lang="en-US" dirty="0"/>
              <a:t>Philosophy: Fun with a Deeper Meaning</a:t>
            </a:r>
            <a:endParaRPr lang="en-IL" dirty="0"/>
          </a:p>
        </p:txBody>
      </p:sp>
      <p:sp>
        <p:nvSpPr>
          <p:cNvPr id="3" name="Content Placeholder 2">
            <a:extLst>
              <a:ext uri="{FF2B5EF4-FFF2-40B4-BE49-F238E27FC236}">
                <a16:creationId xmlns:a16="http://schemas.microsoft.com/office/drawing/2014/main" id="{6D459819-9F5B-D0EB-CB6A-F31E5D639ECD}"/>
              </a:ext>
            </a:extLst>
          </p:cNvPr>
          <p:cNvSpPr>
            <a:spLocks noGrp="1"/>
          </p:cNvSpPr>
          <p:nvPr>
            <p:ph idx="1"/>
          </p:nvPr>
        </p:nvSpPr>
        <p:spPr/>
        <p:txBody>
          <a:bodyPr>
            <a:normAutofit/>
          </a:bodyPr>
          <a:lstStyle/>
          <a:p>
            <a:r>
              <a:rPr lang="en-US" b="1" dirty="0"/>
              <a:t>Aim:</a:t>
            </a:r>
            <a:r>
              <a:rPr lang="en-US" dirty="0"/>
              <a:t> </a:t>
            </a:r>
            <a:r>
              <a:rPr lang="en-US" b="1" dirty="0"/>
              <a:t>Mechanics as Metaphors:</a:t>
            </a:r>
            <a:endParaRPr lang="en-US" dirty="0"/>
          </a:p>
          <a:p>
            <a:pPr lvl="1"/>
            <a:r>
              <a:rPr lang="en-US" dirty="0"/>
              <a:t>New Powers: Learning from challenges.</a:t>
            </a:r>
          </a:p>
          <a:p>
            <a:pPr lvl="1"/>
            <a:r>
              <a:rPr lang="en-US" dirty="0"/>
              <a:t>Enemies: Internal hurdles.</a:t>
            </a:r>
          </a:p>
          <a:p>
            <a:pPr lvl="1"/>
            <a:r>
              <a:rPr lang="en-US" dirty="0"/>
              <a:t>Game Areas: Three big areas representing the different aspects of the mind.</a:t>
            </a:r>
          </a:p>
          <a:p>
            <a:r>
              <a:rPr lang="en-US" b="1" dirty="0"/>
              <a:t>Goal:</a:t>
            </a:r>
            <a:r>
              <a:rPr lang="en-US" dirty="0"/>
              <a:t> Engaging adventure, subtly thought-provoking.</a:t>
            </a:r>
          </a:p>
          <a:p>
            <a:endParaRPr lang="en-IL" dirty="0"/>
          </a:p>
        </p:txBody>
      </p:sp>
      <p:sp>
        <p:nvSpPr>
          <p:cNvPr id="4" name="TextBox 3">
            <a:extLst>
              <a:ext uri="{FF2B5EF4-FFF2-40B4-BE49-F238E27FC236}">
                <a16:creationId xmlns:a16="http://schemas.microsoft.com/office/drawing/2014/main" id="{82A22B39-2113-7819-F300-DFABB39A01A8}"/>
              </a:ext>
            </a:extLst>
          </p:cNvPr>
          <p:cNvSpPr txBox="1"/>
          <p:nvPr/>
        </p:nvSpPr>
        <p:spPr>
          <a:xfrm>
            <a:off x="1028702" y="8409802"/>
            <a:ext cx="14684533" cy="507831"/>
          </a:xfrm>
          <a:prstGeom prst="rect">
            <a:avLst/>
          </a:prstGeom>
          <a:noFill/>
        </p:spPr>
        <p:txBody>
          <a:bodyPr wrap="none" rtlCol="0">
            <a:spAutoFit/>
          </a:bodyPr>
          <a:lstStyle/>
          <a:p>
            <a:r>
              <a:rPr lang="en-US" sz="2700" dirty="0"/>
              <a:t>[IMAGE: Abstract art that feels a bit introspective, or a character looking thoughtfully at different paths]</a:t>
            </a:r>
            <a:endParaRPr lang="en-IL" sz="2700" dirty="0"/>
          </a:p>
        </p:txBody>
      </p:sp>
    </p:spTree>
    <p:extLst>
      <p:ext uri="{BB962C8B-B14F-4D97-AF65-F5344CB8AC3E}">
        <p14:creationId xmlns:p14="http://schemas.microsoft.com/office/powerpoint/2010/main" val="415554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A592-A1DF-D6EF-D9DE-B25BCBB95005}"/>
              </a:ext>
            </a:extLst>
          </p:cNvPr>
          <p:cNvSpPr>
            <a:spLocks noGrp="1"/>
          </p:cNvSpPr>
          <p:nvPr>
            <p:ph type="title"/>
          </p:nvPr>
        </p:nvSpPr>
        <p:spPr>
          <a:xfrm>
            <a:off x="457200" y="274638"/>
            <a:ext cx="12344400" cy="1143000"/>
          </a:xfrm>
        </p:spPr>
        <p:txBody>
          <a:bodyPr>
            <a:normAutofit/>
          </a:bodyPr>
          <a:lstStyle/>
          <a:p>
            <a:r>
              <a:rPr lang="en-US" dirty="0"/>
              <a:t> Project Goals: Building a Cool &amp; Flexible Game</a:t>
            </a:r>
            <a:endParaRPr lang="en-IL" dirty="0"/>
          </a:p>
        </p:txBody>
      </p:sp>
      <p:sp>
        <p:nvSpPr>
          <p:cNvPr id="3" name="Content Placeholder 2">
            <a:extLst>
              <a:ext uri="{FF2B5EF4-FFF2-40B4-BE49-F238E27FC236}">
                <a16:creationId xmlns:a16="http://schemas.microsoft.com/office/drawing/2014/main" id="{FA63095A-09D3-08F9-EA29-0A53FE1D6181}"/>
              </a:ext>
            </a:extLst>
          </p:cNvPr>
          <p:cNvSpPr>
            <a:spLocks noGrp="1"/>
          </p:cNvSpPr>
          <p:nvPr>
            <p:ph idx="1"/>
          </p:nvPr>
        </p:nvSpPr>
        <p:spPr>
          <a:xfrm>
            <a:off x="1028701" y="1830418"/>
            <a:ext cx="15197138" cy="5473700"/>
          </a:xfrm>
        </p:spPr>
        <p:txBody>
          <a:bodyPr>
            <a:normAutofit/>
          </a:bodyPr>
          <a:lstStyle/>
          <a:p>
            <a:r>
              <a:rPr lang="en-US" b="1" dirty="0"/>
              <a:t>Fun game exploring self-discovery &amp; inner challenges</a:t>
            </a:r>
          </a:p>
          <a:p>
            <a:r>
              <a:rPr lang="en-US" b="1" dirty="0"/>
              <a:t>Flexible Power System:</a:t>
            </a:r>
            <a:endParaRPr lang="en-US" dirty="0"/>
          </a:p>
          <a:p>
            <a:pPr lvl="1"/>
            <a:r>
              <a:rPr lang="en-US" dirty="0"/>
              <a:t>Easily add new enemy powers</a:t>
            </a:r>
          </a:p>
          <a:p>
            <a:pPr lvl="1"/>
            <a:r>
              <a:rPr lang="en-US" dirty="0"/>
              <a:t>Support diverse playstyles</a:t>
            </a:r>
          </a:p>
          <a:p>
            <a:r>
              <a:rPr lang="en-US" b="1" dirty="0"/>
              <a:t>Smooth Combat &amp; Movement:</a:t>
            </a:r>
            <a:endParaRPr lang="en-US" dirty="0"/>
          </a:p>
          <a:p>
            <a:pPr lvl="1"/>
            <a:r>
              <a:rPr lang="en-US" dirty="0"/>
              <a:t>Impactful abilities; fluid tactical adaptation</a:t>
            </a:r>
          </a:p>
          <a:p>
            <a:r>
              <a:rPr lang="en-US" b="1" dirty="0"/>
              <a:t>Maintainable Code:</a:t>
            </a:r>
            <a:endParaRPr lang="en-US" dirty="0"/>
          </a:p>
          <a:p>
            <a:pPr lvl="1"/>
            <a:r>
              <a:rPr lang="en-US" dirty="0"/>
              <a:t>Smart structure for future expansion.</a:t>
            </a:r>
          </a:p>
          <a:p>
            <a:r>
              <a:rPr lang="en-US" b="1" dirty="0"/>
              <a:t>Tech Stack:</a:t>
            </a:r>
            <a:r>
              <a:rPr lang="en-US" dirty="0"/>
              <a:t> Unity (2022 LTS), C#, URP, Input System, A* Pathfinding.</a:t>
            </a:r>
          </a:p>
          <a:p>
            <a:endParaRPr lang="en-US" dirty="0"/>
          </a:p>
          <a:p>
            <a:endParaRPr lang="en-IL" dirty="0"/>
          </a:p>
        </p:txBody>
      </p:sp>
      <p:sp>
        <p:nvSpPr>
          <p:cNvPr id="4" name="TextBox 3">
            <a:extLst>
              <a:ext uri="{FF2B5EF4-FFF2-40B4-BE49-F238E27FC236}">
                <a16:creationId xmlns:a16="http://schemas.microsoft.com/office/drawing/2014/main" id="{2F3C04F2-E234-336B-372E-64CA2CB10521}"/>
              </a:ext>
            </a:extLst>
          </p:cNvPr>
          <p:cNvSpPr txBox="1"/>
          <p:nvPr/>
        </p:nvSpPr>
        <p:spPr>
          <a:xfrm>
            <a:off x="9041421" y="6755468"/>
            <a:ext cx="7184418" cy="923330"/>
          </a:xfrm>
          <a:prstGeom prst="rect">
            <a:avLst/>
          </a:prstGeom>
          <a:noFill/>
        </p:spPr>
        <p:txBody>
          <a:bodyPr wrap="square" rtlCol="0">
            <a:spAutoFit/>
          </a:bodyPr>
          <a:lstStyle/>
          <a:p>
            <a:r>
              <a:rPr lang="en-US" sz="2700" dirty="0"/>
              <a:t>[IMAGE/GIF: Player using a couple of very different powers]</a:t>
            </a:r>
            <a:endParaRPr lang="en-IL" sz="2700" dirty="0"/>
          </a:p>
        </p:txBody>
      </p:sp>
      <p:pic>
        <p:nvPicPr>
          <p:cNvPr id="12" name="Graphic 11">
            <a:extLst>
              <a:ext uri="{FF2B5EF4-FFF2-40B4-BE49-F238E27FC236}">
                <a16:creationId xmlns:a16="http://schemas.microsoft.com/office/drawing/2014/main" id="{EA32E0A9-3897-EA19-D64A-0A8DCEC6BE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615" y="7755623"/>
            <a:ext cx="15786224" cy="2531378"/>
          </a:xfrm>
          <a:prstGeom prst="rect">
            <a:avLst/>
          </a:prstGeom>
        </p:spPr>
      </p:pic>
    </p:spTree>
    <p:extLst>
      <p:ext uri="{BB962C8B-B14F-4D97-AF65-F5344CB8AC3E}">
        <p14:creationId xmlns:p14="http://schemas.microsoft.com/office/powerpoint/2010/main" val="4248524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676175"/>
          </a:xfrm>
          <a:custGeom>
            <a:avLst/>
            <a:gdLst/>
            <a:ahLst/>
            <a:cxnLst/>
            <a:rect l="l" t="t" r="r" b="b"/>
            <a:pathLst>
              <a:path w="18288000" h="10676175">
                <a:moveTo>
                  <a:pt x="0" y="0"/>
                </a:moveTo>
                <a:lnTo>
                  <a:pt x="18288000" y="0"/>
                </a:lnTo>
                <a:lnTo>
                  <a:pt x="18288000" y="10676175"/>
                </a:lnTo>
                <a:lnTo>
                  <a:pt x="0" y="10676175"/>
                </a:lnTo>
                <a:lnTo>
                  <a:pt x="0" y="0"/>
                </a:lnTo>
                <a:close/>
              </a:path>
            </a:pathLst>
          </a:custGeom>
          <a:blipFill>
            <a:blip r:embed="rId2"/>
            <a:stretch>
              <a:fillRect l="-2181" r="-2181"/>
            </a:stretch>
          </a:blipFill>
        </p:spPr>
        <p:txBody>
          <a:bodyPr/>
          <a:lstStyle/>
          <a:p>
            <a:endParaRPr lang="en-IL"/>
          </a:p>
        </p:txBody>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alphaModFix amt="21999"/>
            </a:blip>
            <a:stretch>
              <a:fillRect/>
            </a:stretch>
          </a:blipFill>
        </p:spPr>
        <p:txBody>
          <a:bodyPr/>
          <a:lstStyle/>
          <a:p>
            <a:endParaRPr lang="en-IL"/>
          </a:p>
        </p:txBody>
      </p:sp>
      <p:sp>
        <p:nvSpPr>
          <p:cNvPr id="4" name="TextBox 4"/>
          <p:cNvSpPr txBox="1"/>
          <p:nvPr/>
        </p:nvSpPr>
        <p:spPr>
          <a:xfrm>
            <a:off x="1028700" y="942975"/>
            <a:ext cx="4084685" cy="648224"/>
          </a:xfrm>
          <a:prstGeom prst="rect">
            <a:avLst/>
          </a:prstGeom>
        </p:spPr>
        <p:txBody>
          <a:bodyPr lIns="0" tIns="0" rIns="0" bIns="0" rtlCol="0" anchor="t">
            <a:spAutoFit/>
          </a:bodyPr>
          <a:lstStyle/>
          <a:p>
            <a:pPr algn="ctr">
              <a:lnSpc>
                <a:spcPts val="5221"/>
              </a:lnSpc>
              <a:spcBef>
                <a:spcPct val="0"/>
              </a:spcBef>
            </a:pPr>
            <a:r>
              <a:rPr lang="en-US" sz="3729">
                <a:solidFill>
                  <a:srgbClr val="E9D8E7"/>
                </a:solidFill>
                <a:latin typeface="League Gothic"/>
                <a:ea typeface="League Gothic"/>
                <a:cs typeface="League Gothic"/>
                <a:sym typeface="League Gothic"/>
              </a:rPr>
              <a:t>Technology</a:t>
            </a:r>
          </a:p>
        </p:txBody>
      </p:sp>
      <p:sp>
        <p:nvSpPr>
          <p:cNvPr id="5" name="TextBox 5"/>
          <p:cNvSpPr txBox="1"/>
          <p:nvPr/>
        </p:nvSpPr>
        <p:spPr>
          <a:xfrm>
            <a:off x="4213215" y="2078994"/>
            <a:ext cx="16956" cy="897484"/>
          </a:xfrm>
          <a:prstGeom prst="rect">
            <a:avLst/>
          </a:prstGeom>
        </p:spPr>
        <p:txBody>
          <a:bodyPr lIns="0" tIns="0" rIns="0" bIns="0" rtlCol="0" anchor="t">
            <a:spAutoFit/>
          </a:bodyPr>
          <a:lstStyle/>
          <a:p>
            <a:pPr algn="ctr">
              <a:lnSpc>
                <a:spcPts val="7300"/>
              </a:lnSpc>
              <a:spcBef>
                <a:spcPct val="0"/>
              </a:spcBef>
            </a:pPr>
            <a:endParaRPr/>
          </a:p>
        </p:txBody>
      </p:sp>
      <p:sp>
        <p:nvSpPr>
          <p:cNvPr id="6" name="TextBox 6"/>
          <p:cNvSpPr txBox="1"/>
          <p:nvPr/>
        </p:nvSpPr>
        <p:spPr>
          <a:xfrm>
            <a:off x="385676" y="1534049"/>
            <a:ext cx="8375265" cy="3292487"/>
          </a:xfrm>
          <a:prstGeom prst="rect">
            <a:avLst/>
          </a:prstGeom>
        </p:spPr>
        <p:txBody>
          <a:bodyPr lIns="0" tIns="0" rIns="0" bIns="0" rtlCol="0" anchor="t">
            <a:spAutoFit/>
          </a:bodyPr>
          <a:lstStyle/>
          <a:p>
            <a:pPr algn="l">
              <a:lnSpc>
                <a:spcPts val="4374"/>
              </a:lnSpc>
            </a:pPr>
            <a:r>
              <a:rPr lang="en-US" sz="3124">
                <a:solidFill>
                  <a:srgbClr val="E9D8E7"/>
                </a:solidFill>
                <a:latin typeface="League Gothic"/>
                <a:ea typeface="League Gothic"/>
                <a:cs typeface="League Gothic"/>
                <a:sym typeface="League Gothic"/>
              </a:rPr>
              <a:t>Unity engine and tools:</a:t>
            </a:r>
          </a:p>
          <a:p>
            <a:pPr marL="674586" lvl="1" indent="-337293" algn="l">
              <a:lnSpc>
                <a:spcPts val="4374"/>
              </a:lnSpc>
              <a:buFont typeface="Arial"/>
              <a:buChar char="•"/>
            </a:pPr>
            <a:r>
              <a:rPr lang="en-US" sz="3124">
                <a:solidFill>
                  <a:srgbClr val="E9D8E7"/>
                </a:solidFill>
                <a:latin typeface="League Gothic"/>
                <a:ea typeface="League Gothic"/>
                <a:cs typeface="League Gothic"/>
                <a:sym typeface="League Gothic"/>
              </a:rPr>
              <a:t>unity engine provide physics and the basic enviorment </a:t>
            </a:r>
          </a:p>
          <a:p>
            <a:pPr marL="674586" lvl="1" indent="-337293" algn="l">
              <a:lnSpc>
                <a:spcPts val="4374"/>
              </a:lnSpc>
              <a:buFont typeface="Arial"/>
              <a:buChar char="•"/>
            </a:pPr>
            <a:r>
              <a:rPr lang="en-US" sz="3124">
                <a:solidFill>
                  <a:srgbClr val="E9D8E7"/>
                </a:solidFill>
                <a:latin typeface="League Gothic"/>
                <a:ea typeface="League Gothic"/>
                <a:cs typeface="League Gothic"/>
                <a:sym typeface="League Gothic"/>
              </a:rPr>
              <a:t>A* Project - to provide points and paths</a:t>
            </a:r>
          </a:p>
          <a:p>
            <a:pPr marL="674586" lvl="1" indent="-337293" algn="l">
              <a:lnSpc>
                <a:spcPts val="4374"/>
              </a:lnSpc>
              <a:buFont typeface="Arial"/>
              <a:buChar char="•"/>
            </a:pPr>
            <a:r>
              <a:rPr lang="en-US" sz="3124">
                <a:solidFill>
                  <a:srgbClr val="E9D8E7"/>
                </a:solidFill>
                <a:latin typeface="League Gothic"/>
                <a:ea typeface="League Gothic"/>
                <a:cs typeface="League Gothic"/>
                <a:sym typeface="League Gothic"/>
              </a:rPr>
              <a:t>cinemachine- To create a dynamic camera  according to size of room</a:t>
            </a:r>
          </a:p>
          <a:p>
            <a:pPr marL="674586" lvl="1" indent="-337293" algn="l">
              <a:lnSpc>
                <a:spcPts val="4374"/>
              </a:lnSpc>
              <a:buFont typeface="Arial"/>
              <a:buChar char="•"/>
            </a:pPr>
            <a:r>
              <a:rPr lang="en-US" sz="3124">
                <a:solidFill>
                  <a:srgbClr val="E9D8E7"/>
                </a:solidFill>
                <a:latin typeface="League Gothic"/>
                <a:ea typeface="League Gothic"/>
                <a:cs typeface="League Gothic"/>
                <a:sym typeface="League Gothic"/>
              </a:rPr>
              <a:t>enemy Ai useing state machine to give diffrent  and smarter behivors</a:t>
            </a:r>
          </a:p>
          <a:p>
            <a:pPr marL="674586" lvl="1" indent="-337293" algn="l">
              <a:lnSpc>
                <a:spcPts val="4374"/>
              </a:lnSpc>
              <a:buFont typeface="Arial"/>
              <a:buChar char="•"/>
            </a:pPr>
            <a:r>
              <a:rPr lang="en-US" sz="3124">
                <a:solidFill>
                  <a:srgbClr val="E9D8E7"/>
                </a:solidFill>
                <a:latin typeface="League Gothic"/>
                <a:ea typeface="League Gothic"/>
                <a:cs typeface="League Gothic"/>
                <a:sym typeface="League Gothic"/>
              </a:rPr>
              <a:t>new input system for a wild range of controllers </a:t>
            </a:r>
          </a:p>
        </p:txBody>
      </p:sp>
      <p:sp>
        <p:nvSpPr>
          <p:cNvPr id="7" name="TextBox 7"/>
          <p:cNvSpPr txBox="1"/>
          <p:nvPr/>
        </p:nvSpPr>
        <p:spPr>
          <a:xfrm>
            <a:off x="9144000" y="1534049"/>
            <a:ext cx="8375265" cy="1082687"/>
          </a:xfrm>
          <a:prstGeom prst="rect">
            <a:avLst/>
          </a:prstGeom>
        </p:spPr>
        <p:txBody>
          <a:bodyPr lIns="0" tIns="0" rIns="0" bIns="0" rtlCol="0" anchor="t">
            <a:spAutoFit/>
          </a:bodyPr>
          <a:lstStyle/>
          <a:p>
            <a:pPr marL="674586" lvl="1" indent="-337293" algn="l">
              <a:lnSpc>
                <a:spcPts val="4374"/>
              </a:lnSpc>
              <a:buFont typeface="Arial"/>
              <a:buChar char="•"/>
            </a:pPr>
            <a:r>
              <a:rPr lang="en-US" sz="3124">
                <a:solidFill>
                  <a:srgbClr val="E9D8E7"/>
                </a:solidFill>
                <a:latin typeface="League Gothic"/>
                <a:ea typeface="League Gothic"/>
                <a:cs typeface="League Gothic"/>
                <a:sym typeface="League Gothic"/>
              </a:rPr>
              <a:t>A* Project - to provide points and paths</a:t>
            </a:r>
          </a:p>
          <a:p>
            <a:pPr marL="674586" lvl="1" indent="-337293" algn="l">
              <a:lnSpc>
                <a:spcPts val="4374"/>
              </a:lnSpc>
              <a:buFont typeface="Arial"/>
              <a:buChar char="•"/>
            </a:pPr>
            <a:r>
              <a:rPr lang="en-US" sz="3124">
                <a:solidFill>
                  <a:srgbClr val="E9D8E7"/>
                </a:solidFill>
                <a:latin typeface="League Gothic"/>
                <a:ea typeface="League Gothic"/>
                <a:cs typeface="League Gothic"/>
                <a:sym typeface="League Gothic"/>
              </a:rPr>
              <a:t>enemy Ai useing state machine to give diffrent  and smarter behivors</a:t>
            </a:r>
          </a:p>
        </p:txBody>
      </p:sp>
      <p:sp>
        <p:nvSpPr>
          <p:cNvPr id="8" name="TextBox 8"/>
          <p:cNvSpPr txBox="1"/>
          <p:nvPr/>
        </p:nvSpPr>
        <p:spPr>
          <a:xfrm>
            <a:off x="9694234" y="942975"/>
            <a:ext cx="4084685" cy="648224"/>
          </a:xfrm>
          <a:prstGeom prst="rect">
            <a:avLst/>
          </a:prstGeom>
        </p:spPr>
        <p:txBody>
          <a:bodyPr lIns="0" tIns="0" rIns="0" bIns="0" rtlCol="0" anchor="t">
            <a:spAutoFit/>
          </a:bodyPr>
          <a:lstStyle/>
          <a:p>
            <a:pPr algn="ctr">
              <a:lnSpc>
                <a:spcPts val="5221"/>
              </a:lnSpc>
              <a:spcBef>
                <a:spcPct val="0"/>
              </a:spcBef>
            </a:pPr>
            <a:r>
              <a:rPr lang="en-US" sz="3729">
                <a:solidFill>
                  <a:srgbClr val="E9D8E7"/>
                </a:solidFill>
                <a:latin typeface="League Gothic"/>
                <a:ea typeface="League Gothic"/>
                <a:cs typeface="League Gothic"/>
                <a:sym typeface="League Gothic"/>
              </a:rPr>
              <a:t>Algorithms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1084" y="0"/>
            <a:ext cx="18339084" cy="10258425"/>
          </a:xfrm>
          <a:custGeom>
            <a:avLst/>
            <a:gdLst/>
            <a:ahLst/>
            <a:cxnLst/>
            <a:rect l="l" t="t" r="r" b="b"/>
            <a:pathLst>
              <a:path w="18339084" h="10258425">
                <a:moveTo>
                  <a:pt x="0" y="0"/>
                </a:moveTo>
                <a:lnTo>
                  <a:pt x="18339084" y="0"/>
                </a:lnTo>
                <a:lnTo>
                  <a:pt x="18339084" y="10258425"/>
                </a:lnTo>
                <a:lnTo>
                  <a:pt x="0" y="10258425"/>
                </a:lnTo>
                <a:lnTo>
                  <a:pt x="0" y="0"/>
                </a:lnTo>
                <a:close/>
              </a:path>
            </a:pathLst>
          </a:custGeom>
          <a:blipFill>
            <a:blip r:embed="rId2">
              <a:alphaModFix amt="46000"/>
            </a:blip>
            <a:stretch>
              <a:fillRect/>
            </a:stretch>
          </a:blipFill>
        </p:spPr>
        <p:txBody>
          <a:bodyPr/>
          <a:lstStyle/>
          <a:p>
            <a:endParaRPr lang="en-IL"/>
          </a:p>
        </p:txBody>
      </p:sp>
      <p:sp>
        <p:nvSpPr>
          <p:cNvPr id="3" name="TextBox 3"/>
          <p:cNvSpPr txBox="1"/>
          <p:nvPr/>
        </p:nvSpPr>
        <p:spPr>
          <a:xfrm>
            <a:off x="2698767" y="958563"/>
            <a:ext cx="4084685" cy="648224"/>
          </a:xfrm>
          <a:prstGeom prst="rect">
            <a:avLst/>
          </a:prstGeom>
        </p:spPr>
        <p:txBody>
          <a:bodyPr lIns="0" tIns="0" rIns="0" bIns="0" rtlCol="0" anchor="t">
            <a:spAutoFit/>
          </a:bodyPr>
          <a:lstStyle/>
          <a:p>
            <a:pPr algn="ctr">
              <a:lnSpc>
                <a:spcPts val="5221"/>
              </a:lnSpc>
              <a:spcBef>
                <a:spcPct val="0"/>
              </a:spcBef>
            </a:pPr>
            <a:r>
              <a:rPr lang="en-US" sz="3729">
                <a:solidFill>
                  <a:srgbClr val="000000"/>
                </a:solidFill>
                <a:latin typeface="League Gothic"/>
                <a:ea typeface="League Gothic"/>
                <a:cs typeface="League Gothic"/>
                <a:sym typeface="League Gothic"/>
              </a:rPr>
              <a:t>Architecture</a:t>
            </a:r>
          </a:p>
        </p:txBody>
      </p:sp>
      <p:sp>
        <p:nvSpPr>
          <p:cNvPr id="4" name="TextBox 4"/>
          <p:cNvSpPr txBox="1"/>
          <p:nvPr/>
        </p:nvSpPr>
        <p:spPr>
          <a:xfrm>
            <a:off x="1345872" y="1851013"/>
            <a:ext cx="13787072" cy="4397387"/>
          </a:xfrm>
          <a:prstGeom prst="rect">
            <a:avLst/>
          </a:prstGeom>
        </p:spPr>
        <p:txBody>
          <a:bodyPr lIns="0" tIns="0" rIns="0" bIns="0" rtlCol="0" anchor="t">
            <a:spAutoFit/>
          </a:bodyPr>
          <a:lstStyle/>
          <a:p>
            <a:pPr marL="674586" lvl="1" indent="-337293" algn="l">
              <a:lnSpc>
                <a:spcPts val="4374"/>
              </a:lnSpc>
              <a:buFont typeface="Arial"/>
              <a:buChar char="•"/>
            </a:pPr>
            <a:r>
              <a:rPr lang="en-US" sz="3124">
                <a:solidFill>
                  <a:srgbClr val="000000"/>
                </a:solidFill>
                <a:latin typeface="League Gothic"/>
                <a:ea typeface="League Gothic"/>
                <a:cs typeface="League Gothic"/>
                <a:sym typeface="League Gothic"/>
              </a:rPr>
              <a:t>InputSystem</a:t>
            </a:r>
          </a:p>
          <a:p>
            <a:pPr marL="674586" lvl="1" indent="-337293" algn="l">
              <a:lnSpc>
                <a:spcPts val="4374"/>
              </a:lnSpc>
              <a:buFont typeface="Arial"/>
              <a:buChar char="•"/>
            </a:pPr>
            <a:r>
              <a:rPr lang="en-US" sz="3124">
                <a:solidFill>
                  <a:srgbClr val="000000"/>
                </a:solidFill>
                <a:latin typeface="League Gothic"/>
                <a:ea typeface="League Gothic"/>
                <a:cs typeface="League Gothic"/>
                <a:sym typeface="League Gothic"/>
              </a:rPr>
              <a:t>singletons for managers like level manager </a:t>
            </a:r>
          </a:p>
          <a:p>
            <a:pPr marL="674586" lvl="1" indent="-337293" algn="l">
              <a:lnSpc>
                <a:spcPts val="4374"/>
              </a:lnSpc>
              <a:buFont typeface="Arial"/>
              <a:buChar char="•"/>
            </a:pPr>
            <a:r>
              <a:rPr lang="en-US" sz="3124">
                <a:solidFill>
                  <a:srgbClr val="000000"/>
                </a:solidFill>
                <a:latin typeface="League Gothic"/>
                <a:ea typeface="League Gothic"/>
                <a:cs typeface="League Gothic"/>
                <a:sym typeface="League Gothic"/>
              </a:rPr>
              <a:t>state machine that handles events and updates based on player input and actions using state pattrn</a:t>
            </a:r>
          </a:p>
          <a:p>
            <a:pPr marL="674586" lvl="1" indent="-337293" algn="l">
              <a:lnSpc>
                <a:spcPts val="4374"/>
              </a:lnSpc>
              <a:buFont typeface="Arial"/>
              <a:buChar char="•"/>
            </a:pPr>
            <a:r>
              <a:rPr lang="en-US" sz="3124">
                <a:solidFill>
                  <a:srgbClr val="000000"/>
                </a:solidFill>
                <a:latin typeface="League Gothic"/>
                <a:ea typeface="League Gothic"/>
                <a:cs typeface="League Gothic"/>
                <a:sym typeface="League Gothic"/>
              </a:rPr>
              <a:t> beacon using mediator pattern to prevent dependencies and reduce capaling </a:t>
            </a:r>
          </a:p>
          <a:p>
            <a:pPr marL="674586" lvl="1" indent="-337293" algn="l">
              <a:lnSpc>
                <a:spcPts val="4374"/>
              </a:lnSpc>
              <a:buFont typeface="Arial"/>
              <a:buChar char="•"/>
            </a:pPr>
            <a:r>
              <a:rPr lang="en-US" sz="3124">
                <a:solidFill>
                  <a:srgbClr val="000000"/>
                </a:solidFill>
                <a:latin typeface="League Gothic"/>
                <a:ea typeface="League Gothic"/>
                <a:cs typeface="League Gothic"/>
                <a:sym typeface="League Gothic"/>
              </a:rPr>
              <a:t>dedicated scripts for specific action to provide a clear structure and orignition </a:t>
            </a:r>
          </a:p>
          <a:p>
            <a:pPr marL="674586" lvl="1" indent="-337293" algn="l">
              <a:lnSpc>
                <a:spcPts val="4374"/>
              </a:lnSpc>
              <a:buFont typeface="Arial"/>
              <a:buChar char="•"/>
            </a:pPr>
            <a:r>
              <a:rPr lang="en-US" sz="3124">
                <a:solidFill>
                  <a:srgbClr val="000000"/>
                </a:solidFill>
                <a:latin typeface="League Gothic"/>
                <a:ea typeface="League Gothic"/>
                <a:cs typeface="League Gothic"/>
                <a:sym typeface="League Gothic"/>
              </a:rPr>
              <a:t>event based architecture to reduce capulin  </a:t>
            </a:r>
          </a:p>
          <a:p>
            <a:pPr marL="674586" lvl="1" indent="-337293" algn="l">
              <a:lnSpc>
                <a:spcPts val="4374"/>
              </a:lnSpc>
              <a:buFont typeface="Arial"/>
              <a:buChar char="•"/>
            </a:pPr>
            <a:r>
              <a:rPr lang="en-US" sz="3124">
                <a:solidFill>
                  <a:srgbClr val="000000"/>
                </a:solidFill>
                <a:latin typeface="League Gothic"/>
                <a:ea typeface="League Gothic"/>
                <a:cs typeface="League Gothic"/>
                <a:sym typeface="League Gothic"/>
              </a:rPr>
              <a:t>using abstract classes to facilitate generic interfaces</a:t>
            </a:r>
          </a:p>
          <a:p>
            <a:pPr marL="674586" lvl="1" indent="-337293" algn="l">
              <a:lnSpc>
                <a:spcPts val="4374"/>
              </a:lnSpc>
              <a:buFont typeface="Arial"/>
              <a:buChar char="•"/>
            </a:pPr>
            <a:r>
              <a:rPr lang="en-US" sz="3124">
                <a:solidFill>
                  <a:srgbClr val="000000"/>
                </a:solidFill>
                <a:latin typeface="League Gothic"/>
                <a:ea typeface="League Gothic"/>
                <a:cs typeface="League Gothic"/>
                <a:sym typeface="League Gothic"/>
              </a:rPr>
              <a:t>Loose coupling via ScriptableObject events</a:t>
            </a:r>
          </a:p>
        </p:txBody>
      </p:sp>
      <p:sp>
        <p:nvSpPr>
          <p:cNvPr id="5" name="TextBox 5"/>
          <p:cNvSpPr txBox="1"/>
          <p:nvPr/>
        </p:nvSpPr>
        <p:spPr>
          <a:xfrm>
            <a:off x="7538907" y="6066470"/>
            <a:ext cx="7594279" cy="3191830"/>
          </a:xfrm>
          <a:prstGeom prst="rect">
            <a:avLst/>
          </a:prstGeom>
        </p:spPr>
        <p:txBody>
          <a:bodyPr lIns="0" tIns="0" rIns="0" bIns="0" rtlCol="0" anchor="t">
            <a:spAutoFit/>
          </a:bodyPr>
          <a:lstStyle/>
          <a:p>
            <a:pPr algn="ctr">
              <a:lnSpc>
                <a:spcPts val="5116"/>
              </a:lnSpc>
              <a:spcBef>
                <a:spcPct val="0"/>
              </a:spcBef>
            </a:pPr>
            <a:r>
              <a:rPr lang="en-US" sz="3654">
                <a:solidFill>
                  <a:srgbClr val="000000"/>
                </a:solidFill>
                <a:latin typeface="League Gothic"/>
                <a:ea typeface="League Gothic"/>
                <a:cs typeface="League Gothic"/>
                <a:sym typeface="League Gothic"/>
              </a:rPr>
              <a:t>[InputSystem] → [MovementModule] → [PhysicsEngine]</a:t>
            </a:r>
          </a:p>
          <a:p>
            <a:pPr algn="ctr">
              <a:lnSpc>
                <a:spcPts val="5116"/>
              </a:lnSpc>
              <a:spcBef>
                <a:spcPct val="0"/>
              </a:spcBef>
            </a:pPr>
            <a:r>
              <a:rPr lang="en-US" sz="3654">
                <a:solidFill>
                  <a:srgbClr val="000000"/>
                </a:solidFill>
                <a:latin typeface="League Gothic"/>
                <a:ea typeface="League Gothic"/>
                <a:cs typeface="League Gothic"/>
                <a:sym typeface="League Gothic"/>
              </a:rPr>
              <a:t>       ↘                   ↗</a:t>
            </a:r>
          </a:p>
          <a:p>
            <a:pPr algn="ctr">
              <a:lnSpc>
                <a:spcPts val="5116"/>
              </a:lnSpc>
              <a:spcBef>
                <a:spcPct val="0"/>
              </a:spcBef>
            </a:pPr>
            <a:r>
              <a:rPr lang="en-US" sz="3654">
                <a:solidFill>
                  <a:srgbClr val="000000"/>
                </a:solidFill>
                <a:latin typeface="League Gothic"/>
                <a:ea typeface="League Gothic"/>
                <a:cs typeface="League Gothic"/>
                <a:sym typeface="League Gothic"/>
              </a:rPr>
              <a:t>   [SuitManager] ↔ [CombatModule] → [Animator]</a:t>
            </a:r>
          </a:p>
          <a:p>
            <a:pPr algn="ctr">
              <a:lnSpc>
                <a:spcPts val="5116"/>
              </a:lnSpc>
              <a:spcBef>
                <a:spcPct val="0"/>
              </a:spcBef>
            </a:pPr>
            <a:r>
              <a:rPr lang="en-US" sz="3654">
                <a:solidFill>
                  <a:srgbClr val="000000"/>
                </a:solidFill>
                <a:latin typeface="League Gothic"/>
                <a:ea typeface="League Gothic"/>
                <a:cs typeface="League Gothic"/>
                <a:sym typeface="League Gothic"/>
              </a:rPr>
              <a:t>             ↘                   ↗</a:t>
            </a:r>
          </a:p>
          <a:p>
            <a:pPr algn="ctr">
              <a:lnSpc>
                <a:spcPts val="5116"/>
              </a:lnSpc>
              <a:spcBef>
                <a:spcPct val="0"/>
              </a:spcBef>
            </a:pPr>
            <a:r>
              <a:rPr lang="en-US" sz="3654">
                <a:solidFill>
                  <a:srgbClr val="000000"/>
                </a:solidFill>
                <a:latin typeface="League Gothic"/>
                <a:ea typeface="League Gothic"/>
                <a:cs typeface="League Gothic"/>
                <a:sym typeface="League Gothic"/>
              </a:rPr>
              <a:t>          [EnemyAI (FSM + ML-Agents)]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74000" y="1425214"/>
            <a:ext cx="2140000" cy="506619"/>
          </a:xfrm>
          <a:prstGeom prst="rect">
            <a:avLst/>
          </a:prstGeom>
        </p:spPr>
        <p:txBody>
          <a:bodyPr lIns="0" tIns="0" rIns="0" bIns="0" rtlCol="0" anchor="t">
            <a:spAutoFit/>
          </a:bodyPr>
          <a:lstStyle/>
          <a:p>
            <a:pPr algn="ctr">
              <a:lnSpc>
                <a:spcPts val="4101"/>
              </a:lnSpc>
              <a:spcBef>
                <a:spcPct val="0"/>
              </a:spcBef>
            </a:pPr>
            <a:r>
              <a:rPr lang="en-US" sz="2929">
                <a:solidFill>
                  <a:srgbClr val="000000"/>
                </a:solidFill>
                <a:latin typeface="League Gothic"/>
                <a:ea typeface="League Gothic"/>
                <a:cs typeface="League Gothic"/>
                <a:sym typeface="League Gothic"/>
              </a:rPr>
              <a:t>Dynamic Suit System</a:t>
            </a:r>
          </a:p>
        </p:txBody>
      </p:sp>
      <p:sp>
        <p:nvSpPr>
          <p:cNvPr id="3" name="Freeform 3"/>
          <p:cNvSpPr/>
          <p:nvPr/>
        </p:nvSpPr>
        <p:spPr>
          <a:xfrm>
            <a:off x="0" y="0"/>
            <a:ext cx="18288000" cy="10676175"/>
          </a:xfrm>
          <a:custGeom>
            <a:avLst/>
            <a:gdLst/>
            <a:ahLst/>
            <a:cxnLst/>
            <a:rect l="l" t="t" r="r" b="b"/>
            <a:pathLst>
              <a:path w="18288000" h="10676175">
                <a:moveTo>
                  <a:pt x="0" y="0"/>
                </a:moveTo>
                <a:lnTo>
                  <a:pt x="18288000" y="0"/>
                </a:lnTo>
                <a:lnTo>
                  <a:pt x="18288000" y="10676175"/>
                </a:lnTo>
                <a:lnTo>
                  <a:pt x="0" y="10676175"/>
                </a:lnTo>
                <a:lnTo>
                  <a:pt x="0" y="0"/>
                </a:lnTo>
                <a:close/>
              </a:path>
            </a:pathLst>
          </a:custGeom>
          <a:blipFill>
            <a:blip r:embed="rId2"/>
            <a:stretch>
              <a:fillRect l="-2181" r="-2181"/>
            </a:stretch>
          </a:blipFill>
        </p:spPr>
        <p:txBody>
          <a:bodyPr/>
          <a:lstStyle/>
          <a:p>
            <a:endParaRPr lang="en-IL"/>
          </a:p>
        </p:txBody>
      </p:sp>
      <p:sp>
        <p:nvSpPr>
          <p:cNvPr id="4" name="TextBox 4"/>
          <p:cNvSpPr txBox="1"/>
          <p:nvPr/>
        </p:nvSpPr>
        <p:spPr>
          <a:xfrm>
            <a:off x="4211910" y="4402730"/>
            <a:ext cx="7724180" cy="2049669"/>
          </a:xfrm>
          <a:prstGeom prst="rect">
            <a:avLst/>
          </a:prstGeom>
        </p:spPr>
        <p:txBody>
          <a:bodyPr lIns="0" tIns="0" rIns="0" bIns="0" rtlCol="0" anchor="t">
            <a:spAutoFit/>
          </a:bodyPr>
          <a:lstStyle/>
          <a:p>
            <a:pPr algn="ctr">
              <a:lnSpc>
                <a:spcPts val="4101"/>
              </a:lnSpc>
              <a:spcBef>
                <a:spcPct val="0"/>
              </a:spcBef>
            </a:pPr>
            <a:r>
              <a:rPr lang="en-US" sz="2929">
                <a:solidFill>
                  <a:srgbClr val="000000"/>
                </a:solidFill>
                <a:latin typeface="League Gothic"/>
                <a:ea typeface="League Gothic"/>
                <a:cs typeface="League Gothic"/>
                <a:sym typeface="League Gothic"/>
              </a:rPr>
              <a:t>Strategy Pattern: abstract SuitAbility.ExecuteAbility()</a:t>
            </a:r>
          </a:p>
          <a:p>
            <a:pPr algn="ctr">
              <a:lnSpc>
                <a:spcPts val="4101"/>
              </a:lnSpc>
              <a:spcBef>
                <a:spcPct val="0"/>
              </a:spcBef>
            </a:pPr>
            <a:r>
              <a:rPr lang="en-US" sz="2929">
                <a:solidFill>
                  <a:srgbClr val="000000"/>
                </a:solidFill>
                <a:latin typeface="League Gothic"/>
                <a:ea typeface="League Gothic"/>
                <a:cs typeface="League Gothic"/>
                <a:sym typeface="League Gothic"/>
              </a:rPr>
              <a:t>Data-Driven: parameters in ScriptableObjects (cooldownTime, effectRadius)</a:t>
            </a:r>
          </a:p>
          <a:p>
            <a:pPr algn="ctr">
              <a:lnSpc>
                <a:spcPts val="4101"/>
              </a:lnSpc>
              <a:spcBef>
                <a:spcPct val="0"/>
              </a:spcBef>
            </a:pPr>
            <a:r>
              <a:rPr lang="en-US" sz="2929">
                <a:solidFill>
                  <a:srgbClr val="000000"/>
                </a:solidFill>
                <a:latin typeface="League Gothic"/>
                <a:ea typeface="League Gothic"/>
                <a:cs typeface="League Gothic"/>
                <a:sym typeface="League Gothic"/>
              </a:rPr>
              <a:t>Event Hooks: C# events/UnityEvents for OnEquip/OnUnequip</a:t>
            </a:r>
          </a:p>
          <a:p>
            <a:pPr algn="ctr">
              <a:lnSpc>
                <a:spcPts val="4101"/>
              </a:lnSpc>
              <a:spcBef>
                <a:spcPct val="0"/>
              </a:spcBef>
            </a:pPr>
            <a:r>
              <a:rPr lang="en-US" sz="2929">
                <a:solidFill>
                  <a:srgbClr val="000000"/>
                </a:solidFill>
                <a:latin typeface="League Gothic"/>
                <a:ea typeface="League Gothic"/>
                <a:cs typeface="League Gothic"/>
                <a:sym typeface="League Gothic"/>
              </a:rPr>
              <a:t>Extensibility: add new suits without touching core 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TotalTime>
  <Words>1673</Words>
  <Application>Microsoft Macintosh PowerPoint</Application>
  <PresentationFormat>Custom</PresentationFormat>
  <Paragraphs>136</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Indi Kazka</vt:lpstr>
      <vt:lpstr>Abadi</vt:lpstr>
      <vt:lpstr>Aptos</vt:lpstr>
      <vt:lpstr>Arial</vt:lpstr>
      <vt:lpstr>League Gothic</vt:lpstr>
      <vt:lpstr>Calibri</vt:lpstr>
      <vt:lpstr>Office Theme</vt:lpstr>
      <vt:lpstr>PowerPoint Presentation</vt:lpstr>
      <vt:lpstr>PowerPoint Presentation</vt:lpstr>
      <vt:lpstr>PowerPoint Presentation</vt:lpstr>
      <vt:lpstr>PowerPoint Presentation</vt:lpstr>
      <vt:lpstr>Philosophy: Fun with a Deeper Meaning</vt:lpstr>
      <vt:lpstr> Project Goals: Building a Cool &amp; Flexible Game</vt:lpstr>
      <vt:lpstr>PowerPoint Presentation</vt:lpstr>
      <vt:lpstr>PowerPoint Presentation</vt:lpstr>
      <vt:lpstr>PowerPoint Presentation</vt:lpstr>
      <vt:lpstr>The Tough Parts: Making it All Happen</vt:lpstr>
      <vt:lpstr>How We Solved It (Part 1): Smart Data &amp; Key Patterns</vt:lpstr>
      <vt:lpstr>How We Solved It (Part 2): System Flow &amp; Communication</vt:lpstr>
      <vt:lpstr> So, Did Our Plan Work?</vt:lpstr>
      <vt:lpstr>The Coolest Part &amp; What's Next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Projects Day Presentation</dc:title>
  <cp:lastModifiedBy>Or Bar califa</cp:lastModifiedBy>
  <cp:revision>9</cp:revision>
  <dcterms:created xsi:type="dcterms:W3CDTF">2006-08-16T00:00:00Z</dcterms:created>
  <dcterms:modified xsi:type="dcterms:W3CDTF">2025-05-18T14:53:32Z</dcterms:modified>
  <dc:identifier>DAGnZ0M5Nl0</dc:identifier>
</cp:coreProperties>
</file>