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6" r:id="rId1"/>
    <p:sldMasterId id="2147484266" r:id="rId2"/>
  </p:sldMasterIdLst>
  <p:notesMasterIdLst>
    <p:notesMasterId r:id="rId13"/>
  </p:notesMasterIdLst>
  <p:sldIdLst>
    <p:sldId id="256" r:id="rId3"/>
    <p:sldId id="260" r:id="rId4"/>
    <p:sldId id="261" r:id="rId5"/>
    <p:sldId id="265" r:id="rId6"/>
    <p:sldId id="257" r:id="rId7"/>
    <p:sldId id="266" r:id="rId8"/>
    <p:sldId id="270" r:id="rId9"/>
    <p:sldId id="271" r:id="rId10"/>
    <p:sldId id="27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3" autoAdjust="0"/>
    <p:restoredTop sz="94667" autoAdjust="0"/>
  </p:normalViewPr>
  <p:slideViewPr>
    <p:cSldViewPr snapToGrid="0">
      <p:cViewPr varScale="1">
        <p:scale>
          <a:sx n="123" d="100"/>
          <a:sy n="12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5C68D5F-1EC8-44A2-AF5C-B676DD3CB5CF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5D493BD-851D-42C6-8708-09AC2AF5BD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36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493BD-851D-42C6-8708-09AC2AF5BD6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009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187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445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921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643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612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17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344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6255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7640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5090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561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6322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5816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5088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5485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578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0215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4019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245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3580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4958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32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057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961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5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33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110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549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494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354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  <p:sldLayoutId id="2147484282" r:id="rId16"/>
    <p:sldLayoutId id="2147484283" r:id="rId17"/>
    <p:sldLayoutId id="2147484284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rgbClr val="0070C0"/>
            </a:gs>
            <a:gs pos="75000">
              <a:schemeClr val="accent1">
                <a:lumMod val="45000"/>
                <a:lumOff val="55000"/>
              </a:schemeClr>
            </a:gs>
            <a:gs pos="11000">
              <a:schemeClr val="accent1">
                <a:lumMod val="45000"/>
                <a:lumOff val="55000"/>
              </a:schemeClr>
            </a:gs>
            <a:gs pos="5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7E1C95-9B5D-476A-AFDC-80489FDC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054"/>
            <a:ext cx="9144000" cy="1498174"/>
          </a:xfrm>
        </p:spPr>
        <p:txBody>
          <a:bodyPr>
            <a:normAutofit/>
          </a:bodyPr>
          <a:lstStyle/>
          <a:p>
            <a:r>
              <a:rPr lang="en-US" sz="6600" b="1" dirty="0">
                <a:cs typeface="+mn-cs"/>
              </a:rPr>
              <a:t>Story Mapping</a:t>
            </a:r>
            <a:endParaRPr lang="he-IL" sz="6600" b="1" dirty="0"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4067930-C6DF-4C10-81D9-71E1DD22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36" y="2520143"/>
            <a:ext cx="10303727" cy="205163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e-IL" sz="7200" b="1" dirty="0">
                <a:solidFill>
                  <a:schemeClr val="tx1"/>
                </a:solidFill>
                <a:latin typeface="+mj-lt"/>
                <a:ea typeface="+mj-ea"/>
              </a:rPr>
              <a:t>מיפוי תהליך למידת המודל</a:t>
            </a:r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AC2E4B0F-DAE3-42D7-974C-7D8EE070D7E6}"/>
              </a:ext>
            </a:extLst>
          </p:cNvPr>
          <p:cNvSpPr txBox="1">
            <a:spLocks/>
          </p:cNvSpPr>
          <p:nvPr/>
        </p:nvSpPr>
        <p:spPr>
          <a:xfrm>
            <a:off x="10753344" y="202179"/>
            <a:ext cx="1316736" cy="57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e-IL" sz="1800" b="1" dirty="0">
                <a:solidFill>
                  <a:schemeClr val="bg1"/>
                </a:solidFill>
                <a:latin typeface="+mj-lt"/>
                <a:ea typeface="+mj-ea"/>
              </a:rPr>
              <a:t>בס"ד</a:t>
            </a:r>
          </a:p>
        </p:txBody>
      </p:sp>
      <p:pic>
        <p:nvPicPr>
          <p:cNvPr id="1026" name="Picture 2" descr="‪AI Applications Today: Where Artificial Intelligence is Used | IT Chronicles‬‏">
            <a:extLst>
              <a:ext uri="{FF2B5EF4-FFF2-40B4-BE49-F238E27FC236}">
                <a16:creationId xmlns:a16="http://schemas.microsoft.com/office/drawing/2014/main" id="{DE2EB84E-096D-45EC-9775-C25D07C1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96" y="4026083"/>
            <a:ext cx="3842356" cy="255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2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EE7B5B-F6D4-4263-87A3-B9FD7EDBB941}"/>
              </a:ext>
            </a:extLst>
          </p:cNvPr>
          <p:cNvSpPr/>
          <p:nvPr/>
        </p:nvSpPr>
        <p:spPr>
          <a:xfrm>
            <a:off x="263318" y="105911"/>
            <a:ext cx="11236424" cy="564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Pipeline Flow-Model Training</a:t>
            </a:r>
            <a:endParaRPr lang="en-US" sz="20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Ingestion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Loading raw data from files or a database.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Validation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Validating schema, data types, and missing values.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Cleaning data and performing feature engineering.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 Training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Training machine learning models with preprocessed data.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 Evaluation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Evaluating models with rigorous metrics.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Model Progression Tracking: </a:t>
            </a: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Monitoring, performance, and model versions.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Pre-Production Testing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Performing tests before deployment.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Deployment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Deploying models to production.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Inference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Generating predictions using production models.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Monitoring and Tracking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Monitoring data drift, performance, and model versions.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0CD9B-4603-4D2C-B805-5929127B8CA1}"/>
              </a:ext>
            </a:extLst>
          </p:cNvPr>
          <p:cNvSpPr/>
          <p:nvPr/>
        </p:nvSpPr>
        <p:spPr>
          <a:xfrm>
            <a:off x="11405519" y="105911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he-IL" b="1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14042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0DAF-19E8-43CB-90D4-73D69586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Introduction to Story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6318-5E9A-4916-B83C-1B4B2C83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What is Story Mapping?</a:t>
            </a:r>
          </a:p>
          <a:p>
            <a:pPr marL="0" indent="0" algn="l" rtl="0">
              <a:buNone/>
            </a:pPr>
            <a:r>
              <a:rPr lang="en-US" dirty="0"/>
              <a:t>A </a:t>
            </a:r>
            <a:r>
              <a:rPr lang="en-US" b="1" dirty="0"/>
              <a:t>story map</a:t>
            </a:r>
            <a:r>
              <a:rPr lang="en-US" dirty="0"/>
              <a:t> is a visual representation of the end-to-end journey of a project, breaking down complex tasks into manageable segments while maintaining a high-level overview. </a:t>
            </a:r>
          </a:p>
        </p:txBody>
      </p:sp>
    </p:spTree>
    <p:extLst>
      <p:ext uri="{BB962C8B-B14F-4D97-AF65-F5344CB8AC3E}">
        <p14:creationId xmlns:p14="http://schemas.microsoft.com/office/powerpoint/2010/main" val="34701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0DAF-19E8-43CB-90D4-73D69586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Purpose of a Story Map: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6318-5E9A-4916-B83C-1B4B2C83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Define Scope:</a:t>
            </a:r>
            <a:r>
              <a:rPr lang="en-US" dirty="0"/>
              <a:t> Clarify the project scope and align stakeholders on objectives.</a:t>
            </a:r>
          </a:p>
          <a:p>
            <a:pPr algn="l" rtl="0"/>
            <a:r>
              <a:rPr lang="en-US" b="1" dirty="0"/>
              <a:t>Prioritize Tasks:</a:t>
            </a:r>
            <a:r>
              <a:rPr lang="en-US" dirty="0"/>
              <a:t> Highlight dependencies and help prioritize based on business value.</a:t>
            </a:r>
          </a:p>
          <a:p>
            <a:pPr algn="l" rtl="0"/>
            <a:r>
              <a:rPr lang="en-US" b="1" dirty="0"/>
              <a:t>Visualize Workflow:</a:t>
            </a:r>
            <a:r>
              <a:rPr lang="en-US" dirty="0"/>
              <a:t> Provide a bird’s-eye view of the entire workflow, making it easy to identify bottlenecks or gaps.</a:t>
            </a:r>
          </a:p>
          <a:p>
            <a:pPr algn="l" rtl="0"/>
            <a:r>
              <a:rPr lang="en-US" b="1" dirty="0"/>
              <a:t>Facilitate Collaboration:</a:t>
            </a:r>
            <a:r>
              <a:rPr lang="en-US" dirty="0"/>
              <a:t> Enhance communication and coordination among cross-functional teams.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0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0DAF-19E8-43CB-90D4-73D69586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Role of Each Element in Story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6318-5E9A-4916-B83C-1B4B2C83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079704" cy="4351338"/>
          </a:xfrm>
        </p:spPr>
        <p:txBody>
          <a:bodyPr>
            <a:normAutofit fontScale="85000" lnSpcReduction="10000"/>
          </a:bodyPr>
          <a:lstStyle/>
          <a:p>
            <a:pPr lvl="1" algn="l" rtl="0"/>
            <a:r>
              <a:rPr lang="en-US" sz="3200" b="1" dirty="0"/>
              <a:t>Feature:</a:t>
            </a:r>
            <a:r>
              <a:rPr lang="en-US" sz="3200" dirty="0"/>
              <a:t> Projects Goal</a:t>
            </a:r>
          </a:p>
          <a:p>
            <a:pPr lvl="1" algn="l" rtl="0"/>
            <a:r>
              <a:rPr lang="en-US" sz="3200" b="1" dirty="0"/>
              <a:t>Epics</a:t>
            </a:r>
            <a:r>
              <a:rPr lang="en-US" sz="3200" dirty="0"/>
              <a:t>: Represent high-level goals or phases (e.g., "Model Training").</a:t>
            </a:r>
          </a:p>
          <a:p>
            <a:pPr lvl="1" algn="l" rtl="0"/>
            <a:r>
              <a:rPr lang="en-US" sz="3200" b="1" dirty="0"/>
              <a:t>Activities: </a:t>
            </a:r>
            <a:r>
              <a:rPr lang="en-US" sz="3200" dirty="0"/>
              <a:t>Key workflows within an epic (e.g., "Data Validation").</a:t>
            </a:r>
          </a:p>
          <a:p>
            <a:pPr lvl="1" algn="l" rtl="0"/>
            <a:r>
              <a:rPr lang="en-US" sz="3200" b="1" dirty="0"/>
              <a:t>Tasks: </a:t>
            </a:r>
            <a:r>
              <a:rPr lang="en-US" sz="3200" dirty="0"/>
              <a:t>Actionable steps under each activity (e.g., "Validate schema integrity").</a:t>
            </a:r>
          </a:p>
          <a:p>
            <a:pPr lvl="1" algn="l" rtl="0"/>
            <a:r>
              <a:rPr lang="en-US" sz="3200" b="1" dirty="0"/>
              <a:t>Sub-Tasks: </a:t>
            </a:r>
            <a:r>
              <a:rPr lang="en-US" sz="3200" dirty="0"/>
              <a:t>Granular actions to complete tasks (e.g., "Check for null values in critical fields").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0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AC2E4B0F-DAE3-42D7-974C-7D8EE070D7E6}"/>
              </a:ext>
            </a:extLst>
          </p:cNvPr>
          <p:cNvSpPr txBox="1">
            <a:spLocks/>
          </p:cNvSpPr>
          <p:nvPr/>
        </p:nvSpPr>
        <p:spPr>
          <a:xfrm>
            <a:off x="11509000" y="0"/>
            <a:ext cx="720761" cy="326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e-IL" sz="1400" b="1" dirty="0">
                <a:solidFill>
                  <a:schemeClr val="tx1"/>
                </a:solidFill>
                <a:latin typeface="+mj-lt"/>
                <a:ea typeface="+mj-ea"/>
              </a:rPr>
              <a:t>בס"ד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81A53-D37D-4396-82D2-217931124DED}"/>
              </a:ext>
            </a:extLst>
          </p:cNvPr>
          <p:cNvSpPr/>
          <p:nvPr/>
        </p:nvSpPr>
        <p:spPr>
          <a:xfrm>
            <a:off x="1069279" y="786093"/>
            <a:ext cx="2348753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594B01-5961-468F-AB28-4486384A3A80}"/>
              </a:ext>
            </a:extLst>
          </p:cNvPr>
          <p:cNvSpPr/>
          <p:nvPr/>
        </p:nvSpPr>
        <p:spPr>
          <a:xfrm>
            <a:off x="5181601" y="786093"/>
            <a:ext cx="2348753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3F88F7-E17A-4E76-99C7-38ACB167B680}"/>
              </a:ext>
            </a:extLst>
          </p:cNvPr>
          <p:cNvSpPr/>
          <p:nvPr/>
        </p:nvSpPr>
        <p:spPr>
          <a:xfrm>
            <a:off x="9160247" y="786093"/>
            <a:ext cx="2348753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3ADD28-5701-4FF9-B9DD-B0C7F6A3F642}"/>
              </a:ext>
            </a:extLst>
          </p:cNvPr>
          <p:cNvSpPr/>
          <p:nvPr/>
        </p:nvSpPr>
        <p:spPr>
          <a:xfrm>
            <a:off x="1134873" y="2635693"/>
            <a:ext cx="1595713" cy="11923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B96C0-619E-4478-8A2A-BA0C9CFC984D}"/>
              </a:ext>
            </a:extLst>
          </p:cNvPr>
          <p:cNvSpPr txBox="1"/>
          <p:nvPr/>
        </p:nvSpPr>
        <p:spPr>
          <a:xfrm>
            <a:off x="1331262" y="1044778"/>
            <a:ext cx="173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Collection</a:t>
            </a:r>
            <a:endParaRPr lang="LID4096" sz="28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F46F2-7859-4D47-A672-BAFDBBCABC90}"/>
              </a:ext>
            </a:extLst>
          </p:cNvPr>
          <p:cNvSpPr txBox="1"/>
          <p:nvPr/>
        </p:nvSpPr>
        <p:spPr>
          <a:xfrm>
            <a:off x="5558406" y="1044354"/>
            <a:ext cx="173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Model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Training</a:t>
            </a:r>
            <a:endParaRPr lang="LID4096" sz="28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B023A-82CF-45BF-8C36-DF61A3D3A692}"/>
              </a:ext>
            </a:extLst>
          </p:cNvPr>
          <p:cNvSpPr txBox="1"/>
          <p:nvPr/>
        </p:nvSpPr>
        <p:spPr>
          <a:xfrm>
            <a:off x="9341221" y="1038524"/>
            <a:ext cx="203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Model In Production</a:t>
            </a:r>
            <a:endParaRPr lang="LID4096" sz="28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77C25-3F8F-44D7-811D-0F4E1616B72C}"/>
              </a:ext>
            </a:extLst>
          </p:cNvPr>
          <p:cNvSpPr txBox="1"/>
          <p:nvPr/>
        </p:nvSpPr>
        <p:spPr>
          <a:xfrm>
            <a:off x="1137757" y="2793097"/>
            <a:ext cx="173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Mapping</a:t>
            </a:r>
            <a:endParaRPr lang="LID4096" sz="24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F4FAE1-0F71-4E93-A92F-3895C37BE2C9}"/>
              </a:ext>
            </a:extLst>
          </p:cNvPr>
          <p:cNvSpPr/>
          <p:nvPr/>
        </p:nvSpPr>
        <p:spPr>
          <a:xfrm>
            <a:off x="1100959" y="4096514"/>
            <a:ext cx="1595713" cy="11923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9C1F5D-7BE9-4524-AA8B-C1F0D7798C42}"/>
              </a:ext>
            </a:extLst>
          </p:cNvPr>
          <p:cNvSpPr txBox="1"/>
          <p:nvPr/>
        </p:nvSpPr>
        <p:spPr>
          <a:xfrm>
            <a:off x="1079689" y="4243335"/>
            <a:ext cx="173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Funneling</a:t>
            </a:r>
            <a:endParaRPr lang="LID4096" sz="24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207E8B-945D-44D4-A132-A8E1A5872FA0}"/>
              </a:ext>
            </a:extLst>
          </p:cNvPr>
          <p:cNvSpPr/>
          <p:nvPr/>
        </p:nvSpPr>
        <p:spPr>
          <a:xfrm>
            <a:off x="1100959" y="5557335"/>
            <a:ext cx="1595713" cy="11923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CC0EA-A690-4ACE-90A8-F576306985C8}"/>
              </a:ext>
            </a:extLst>
          </p:cNvPr>
          <p:cNvSpPr txBox="1"/>
          <p:nvPr/>
        </p:nvSpPr>
        <p:spPr>
          <a:xfrm>
            <a:off x="1105180" y="5761241"/>
            <a:ext cx="173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Storage</a:t>
            </a:r>
            <a:endParaRPr lang="LID4096" sz="24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56E371-F8B7-43B5-9307-90706E9B4488}"/>
              </a:ext>
            </a:extLst>
          </p:cNvPr>
          <p:cNvSpPr/>
          <p:nvPr/>
        </p:nvSpPr>
        <p:spPr>
          <a:xfrm>
            <a:off x="4409625" y="2934302"/>
            <a:ext cx="125054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6FF6CA-9D79-4A90-AD1D-E5E15EE7C5A2}"/>
              </a:ext>
            </a:extLst>
          </p:cNvPr>
          <p:cNvSpPr txBox="1"/>
          <p:nvPr/>
        </p:nvSpPr>
        <p:spPr>
          <a:xfrm>
            <a:off x="4409625" y="3056641"/>
            <a:ext cx="140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Ingestion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62AD212-1753-4108-B01D-3183432E0BE7}"/>
              </a:ext>
            </a:extLst>
          </p:cNvPr>
          <p:cNvSpPr/>
          <p:nvPr/>
        </p:nvSpPr>
        <p:spPr>
          <a:xfrm>
            <a:off x="4409624" y="3986946"/>
            <a:ext cx="1279975" cy="9486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ED83C7-EC89-4362-85C3-B36971EB3D9B}"/>
              </a:ext>
            </a:extLst>
          </p:cNvPr>
          <p:cNvSpPr txBox="1"/>
          <p:nvPr/>
        </p:nvSpPr>
        <p:spPr>
          <a:xfrm>
            <a:off x="4384276" y="4058434"/>
            <a:ext cx="140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74F705E-6DF1-4EF8-B695-DCA717E5D605}"/>
              </a:ext>
            </a:extLst>
          </p:cNvPr>
          <p:cNvSpPr/>
          <p:nvPr/>
        </p:nvSpPr>
        <p:spPr>
          <a:xfrm>
            <a:off x="4409625" y="5060228"/>
            <a:ext cx="1279974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762D73-1F97-4FA3-B09E-4924DA409729}"/>
              </a:ext>
            </a:extLst>
          </p:cNvPr>
          <p:cNvSpPr txBox="1"/>
          <p:nvPr/>
        </p:nvSpPr>
        <p:spPr>
          <a:xfrm>
            <a:off x="4348119" y="5268418"/>
            <a:ext cx="1402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3F4231A-CB69-419C-A95C-1D137B6156C3}"/>
              </a:ext>
            </a:extLst>
          </p:cNvPr>
          <p:cNvSpPr/>
          <p:nvPr/>
        </p:nvSpPr>
        <p:spPr>
          <a:xfrm>
            <a:off x="6059836" y="2951946"/>
            <a:ext cx="1142014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4C5446-1C3C-49F6-9C18-C0D2182CE47B}"/>
              </a:ext>
            </a:extLst>
          </p:cNvPr>
          <p:cNvSpPr txBox="1"/>
          <p:nvPr/>
        </p:nvSpPr>
        <p:spPr>
          <a:xfrm>
            <a:off x="6107047" y="3050482"/>
            <a:ext cx="140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DA05668-EAE5-4ABB-BD4D-B88188AEA559}"/>
              </a:ext>
            </a:extLst>
          </p:cNvPr>
          <p:cNvSpPr/>
          <p:nvPr/>
        </p:nvSpPr>
        <p:spPr>
          <a:xfrm>
            <a:off x="6059836" y="4004590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0B699-64BF-4E55-A144-498A6A1D4255}"/>
              </a:ext>
            </a:extLst>
          </p:cNvPr>
          <p:cNvSpPr txBox="1"/>
          <p:nvPr/>
        </p:nvSpPr>
        <p:spPr>
          <a:xfrm>
            <a:off x="6062761" y="4121355"/>
            <a:ext cx="14029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760B06C-EED9-46A2-BF12-C41E3FD7B105}"/>
              </a:ext>
            </a:extLst>
          </p:cNvPr>
          <p:cNvSpPr/>
          <p:nvPr/>
        </p:nvSpPr>
        <p:spPr>
          <a:xfrm>
            <a:off x="7546828" y="2934302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19371C-A9EA-4A40-AD74-AA035E2C5A4A}"/>
              </a:ext>
            </a:extLst>
          </p:cNvPr>
          <p:cNvSpPr txBox="1"/>
          <p:nvPr/>
        </p:nvSpPr>
        <p:spPr>
          <a:xfrm>
            <a:off x="7549206" y="2976523"/>
            <a:ext cx="1402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Pre-Production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87D7209-1034-4582-8DF6-8DF604F1B703}"/>
              </a:ext>
            </a:extLst>
          </p:cNvPr>
          <p:cNvSpPr/>
          <p:nvPr/>
        </p:nvSpPr>
        <p:spPr>
          <a:xfrm>
            <a:off x="9636670" y="2934302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980991-FCDA-40E6-8DA5-AF2707F79127}"/>
              </a:ext>
            </a:extLst>
          </p:cNvPr>
          <p:cNvSpPr txBox="1"/>
          <p:nvPr/>
        </p:nvSpPr>
        <p:spPr>
          <a:xfrm>
            <a:off x="9591837" y="3241582"/>
            <a:ext cx="140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7708DBE-6E1D-4323-8EF4-E77701A64C7A}"/>
              </a:ext>
            </a:extLst>
          </p:cNvPr>
          <p:cNvSpPr/>
          <p:nvPr/>
        </p:nvSpPr>
        <p:spPr>
          <a:xfrm>
            <a:off x="9649392" y="3970708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C317E2-FC35-4BF4-BC33-74433EC8B796}"/>
              </a:ext>
            </a:extLst>
          </p:cNvPr>
          <p:cNvSpPr txBox="1"/>
          <p:nvPr/>
        </p:nvSpPr>
        <p:spPr>
          <a:xfrm>
            <a:off x="9709325" y="4251744"/>
            <a:ext cx="140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Inference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7777EFE-00D7-41F7-AE79-24205D14D05A}"/>
              </a:ext>
            </a:extLst>
          </p:cNvPr>
          <p:cNvSpPr/>
          <p:nvPr/>
        </p:nvSpPr>
        <p:spPr>
          <a:xfrm>
            <a:off x="10945212" y="5638130"/>
            <a:ext cx="1127576" cy="106747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AB78B3-5CB6-4F1E-BDAF-4E3143F15FB1}"/>
              </a:ext>
            </a:extLst>
          </p:cNvPr>
          <p:cNvSpPr txBox="1"/>
          <p:nvPr/>
        </p:nvSpPr>
        <p:spPr>
          <a:xfrm>
            <a:off x="10914154" y="5666281"/>
            <a:ext cx="1402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Monitoring and 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Tracking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(Generic)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4D213296-E7C8-47DB-8373-57BD33CE006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418032" y="1548093"/>
            <a:ext cx="1763569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407CB76F-C0E5-4AFA-A64E-93AE2EA9716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530354" y="1548093"/>
            <a:ext cx="162989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id="{0EA52C9C-0FEA-48A1-99AD-8E9F5D97E5A1}"/>
              </a:ext>
            </a:extLst>
          </p:cNvPr>
          <p:cNvCxnSpPr>
            <a:stCxn id="12" idx="3"/>
            <a:endCxn id="11" idx="0"/>
          </p:cNvCxnSpPr>
          <p:nvPr/>
        </p:nvCxnSpPr>
        <p:spPr>
          <a:xfrm flipH="1" flipV="1">
            <a:off x="6355978" y="786093"/>
            <a:ext cx="5153022" cy="762000"/>
          </a:xfrm>
          <a:prstGeom prst="bentConnector4">
            <a:avLst>
              <a:gd name="adj1" fmla="val -4436"/>
              <a:gd name="adj2" fmla="val 15303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: מרפקי 59">
            <a:extLst>
              <a:ext uri="{FF2B5EF4-FFF2-40B4-BE49-F238E27FC236}">
                <a16:creationId xmlns:a16="http://schemas.microsoft.com/office/drawing/2014/main" id="{15754AC8-047D-4740-A81C-6CB8181D8E92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243656" y="375917"/>
            <a:ext cx="4227142" cy="410176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45">
            <a:extLst>
              <a:ext uri="{FF2B5EF4-FFF2-40B4-BE49-F238E27FC236}">
                <a16:creationId xmlns:a16="http://schemas.microsoft.com/office/drawing/2014/main" id="{A3467EEE-1923-470D-AE22-29C285C3890E}"/>
              </a:ext>
            </a:extLst>
          </p:cNvPr>
          <p:cNvSpPr/>
          <p:nvPr/>
        </p:nvSpPr>
        <p:spPr>
          <a:xfrm>
            <a:off x="6057935" y="5064781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1B8FA3-3496-4338-9C16-E60F093CA74D}"/>
              </a:ext>
            </a:extLst>
          </p:cNvPr>
          <p:cNvSpPr txBox="1"/>
          <p:nvPr/>
        </p:nvSpPr>
        <p:spPr>
          <a:xfrm>
            <a:off x="6024750" y="5064781"/>
            <a:ext cx="14029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Progression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Tracking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2410B5D-5123-43E8-9B27-A5E1F4F07CBB}"/>
              </a:ext>
            </a:extLst>
          </p:cNvPr>
          <p:cNvSpPr/>
          <p:nvPr/>
        </p:nvSpPr>
        <p:spPr>
          <a:xfrm>
            <a:off x="-12881" y="0"/>
            <a:ext cx="1021981" cy="561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  <a:endParaRPr lang="LID4096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1DF0FF9-B61D-40E4-B67B-1BCFCEDAF534}"/>
              </a:ext>
            </a:extLst>
          </p:cNvPr>
          <p:cNvSpPr/>
          <p:nvPr/>
        </p:nvSpPr>
        <p:spPr>
          <a:xfrm>
            <a:off x="-1" y="1167093"/>
            <a:ext cx="1021979" cy="561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Epics</a:t>
            </a:r>
            <a:endParaRPr lang="LID4096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37D3683-6A93-4327-B674-85240382A35A}"/>
              </a:ext>
            </a:extLst>
          </p:cNvPr>
          <p:cNvSpPr/>
          <p:nvPr/>
        </p:nvSpPr>
        <p:spPr>
          <a:xfrm>
            <a:off x="-12881" y="2905290"/>
            <a:ext cx="1110956" cy="561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Activities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20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9" grpId="0"/>
      <p:bldP spid="20" grpId="0" animBg="1"/>
      <p:bldP spid="21" grpId="0"/>
      <p:bldP spid="22" grpId="0" animBg="1"/>
      <p:bldP spid="23" grpId="0"/>
      <p:bldP spid="34" grpId="0" animBg="1"/>
      <p:bldP spid="35" grpId="0"/>
      <p:bldP spid="40" grpId="0" animBg="1"/>
      <p:bldP spid="41" grpId="0"/>
      <p:bldP spid="42" grpId="0" animBg="1"/>
      <p:bldP spid="43" grpId="0"/>
      <p:bldP spid="44" grpId="0" animBg="1"/>
      <p:bldP spid="46" grpId="0" animBg="1"/>
      <p:bldP spid="50" grpId="0" animBg="1"/>
      <p:bldP spid="52" grpId="0" animBg="1"/>
      <p:bldP spid="53" grpId="0"/>
      <p:bldP spid="54" grpId="0" animBg="1"/>
      <p:bldP spid="56" grpId="0" animBg="1"/>
      <p:bldP spid="57" grpId="0"/>
      <p:bldP spid="37" grpId="0" animBg="1"/>
      <p:bldP spid="48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9B02-B8CE-4E81-8924-2CCA1318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7" y="365760"/>
            <a:ext cx="10515600" cy="885524"/>
          </a:xfrm>
        </p:spPr>
        <p:txBody>
          <a:bodyPr/>
          <a:lstStyle/>
          <a:p>
            <a:r>
              <a:rPr lang="en-US" b="1" dirty="0"/>
              <a:t>Epic 1: Data Collection and Pipeline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BDA4-AEF0-472B-85DE-C20D6804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51284"/>
            <a:ext cx="10515600" cy="545431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Activity 1.1: Data Mapping</a:t>
            </a:r>
          </a:p>
          <a:p>
            <a:pPr lvl="1" algn="l" rtl="0"/>
            <a:r>
              <a:rPr lang="en-US" b="1" dirty="0"/>
              <a:t>Task 1.1.1:</a:t>
            </a:r>
            <a:r>
              <a:rPr lang="en-US" dirty="0"/>
              <a:t> Identify data sources (databases, APIs, files).</a:t>
            </a:r>
          </a:p>
          <a:p>
            <a:pPr lvl="1" algn="l" rtl="0"/>
            <a:r>
              <a:rPr lang="en-US" b="1" dirty="0"/>
              <a:t>Task 1.1.2:</a:t>
            </a:r>
            <a:r>
              <a:rPr lang="en-US" dirty="0"/>
              <a:t> Define mapping rules between source and target systems.</a:t>
            </a:r>
          </a:p>
          <a:p>
            <a:pPr lvl="1" algn="l" rtl="0"/>
            <a:r>
              <a:rPr lang="en-US" b="1" dirty="0"/>
              <a:t>Task 1.1.3:</a:t>
            </a:r>
            <a:r>
              <a:rPr lang="en-US" dirty="0"/>
              <a:t> Document data lineage for governance.</a:t>
            </a:r>
          </a:p>
          <a:p>
            <a:pPr algn="l" rtl="0"/>
            <a:r>
              <a:rPr lang="en-US" b="1" dirty="0"/>
              <a:t>Activity 1.2: Data Funneling</a:t>
            </a:r>
          </a:p>
          <a:p>
            <a:pPr lvl="1" algn="l" rtl="0"/>
            <a:r>
              <a:rPr lang="en-US" b="1" dirty="0"/>
              <a:t>Task 1.2.1:</a:t>
            </a:r>
            <a:r>
              <a:rPr lang="en-US" dirty="0"/>
              <a:t> Extract data from sources.</a:t>
            </a:r>
          </a:p>
          <a:p>
            <a:pPr lvl="1" algn="l" rtl="0"/>
            <a:r>
              <a:rPr lang="en-US" b="1" dirty="0"/>
              <a:t>Task 1.2.2:</a:t>
            </a:r>
            <a:r>
              <a:rPr lang="en-US" dirty="0"/>
              <a:t> Transform data to a standard format.</a:t>
            </a:r>
          </a:p>
          <a:p>
            <a:pPr lvl="1" algn="l" rtl="0"/>
            <a:r>
              <a:rPr lang="en-US" b="1" dirty="0"/>
              <a:t>Task 1.2.3:</a:t>
            </a:r>
            <a:r>
              <a:rPr lang="en-US" dirty="0"/>
              <a:t> Load transformed data into staging areas.</a:t>
            </a:r>
          </a:p>
          <a:p>
            <a:pPr algn="l" rtl="0"/>
            <a:r>
              <a:rPr lang="en-US" b="1" dirty="0"/>
              <a:t>Activity 1.3: Data Storage</a:t>
            </a:r>
          </a:p>
          <a:p>
            <a:pPr lvl="1" algn="l" rtl="0"/>
            <a:r>
              <a:rPr lang="en-US" b="1" dirty="0"/>
              <a:t>Task 1.3.1:</a:t>
            </a:r>
            <a:r>
              <a:rPr lang="en-US" dirty="0"/>
              <a:t> Select appropriate storage solutions (e.g., relational databases, data lakes).</a:t>
            </a:r>
          </a:p>
          <a:p>
            <a:pPr lvl="1" algn="l" rtl="0"/>
            <a:r>
              <a:rPr lang="en-US" b="1" dirty="0"/>
              <a:t>Task 1.3.2:</a:t>
            </a:r>
            <a:r>
              <a:rPr lang="en-US" dirty="0"/>
              <a:t> Set up secure access controls for stored data.</a:t>
            </a:r>
          </a:p>
          <a:p>
            <a:pPr lvl="1" algn="l" rtl="0"/>
            <a:r>
              <a:rPr lang="en-US" b="1" dirty="0"/>
              <a:t>Task 1.3.3:</a:t>
            </a:r>
            <a:r>
              <a:rPr lang="en-US" dirty="0"/>
              <a:t> Implement backup and recovery mechanisms.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8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9B02-B8CE-4E81-8924-2CCA1318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7" y="365760"/>
            <a:ext cx="10515600" cy="885524"/>
          </a:xfrm>
        </p:spPr>
        <p:txBody>
          <a:bodyPr/>
          <a:lstStyle/>
          <a:p>
            <a:r>
              <a:rPr lang="en-US" b="1" dirty="0"/>
              <a:t>Epic 2: Model Training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BDA4-AEF0-472B-85DE-C20D6804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7"/>
            <a:ext cx="10515600" cy="560671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Activity 2.1: Data Ingestion</a:t>
            </a:r>
          </a:p>
          <a:p>
            <a:pPr lvl="1" algn="l" rtl="0"/>
            <a:r>
              <a:rPr lang="en-US" b="1" dirty="0"/>
              <a:t>Task 2.1.1:</a:t>
            </a:r>
            <a:r>
              <a:rPr lang="en-US" dirty="0"/>
              <a:t> Load raw data from storage systems.</a:t>
            </a:r>
          </a:p>
          <a:p>
            <a:pPr lvl="1" algn="l" rtl="0"/>
            <a:r>
              <a:rPr lang="en-US" b="1" dirty="0"/>
              <a:t>Task 2.1.2:</a:t>
            </a:r>
            <a:r>
              <a:rPr lang="en-US" dirty="0"/>
              <a:t> Verify data accessibility and completeness.</a:t>
            </a:r>
          </a:p>
          <a:p>
            <a:pPr algn="l" rtl="0"/>
            <a:r>
              <a:rPr lang="en-US" b="1" dirty="0"/>
              <a:t>Activity 2.2: Data Validation</a:t>
            </a:r>
          </a:p>
          <a:p>
            <a:pPr lvl="1" algn="l" rtl="0"/>
            <a:r>
              <a:rPr lang="en-US" b="1" dirty="0"/>
              <a:t>Task 2.2.1:</a:t>
            </a:r>
            <a:r>
              <a:rPr lang="en-US" dirty="0"/>
              <a:t> Validate data schema against predefined rules.</a:t>
            </a:r>
          </a:p>
          <a:p>
            <a:pPr lvl="1" algn="l" rtl="0"/>
            <a:r>
              <a:rPr lang="en-US" b="1" dirty="0"/>
              <a:t>Task 2.2.2:</a:t>
            </a:r>
            <a:r>
              <a:rPr lang="en-US" dirty="0"/>
              <a:t> Identify and handle missing or invalid data.</a:t>
            </a:r>
          </a:p>
          <a:p>
            <a:pPr lvl="1" algn="l" rtl="0"/>
            <a:r>
              <a:rPr lang="en-US" b="1" dirty="0"/>
              <a:t>Task 2.2.3:</a:t>
            </a:r>
            <a:r>
              <a:rPr lang="en-US" dirty="0"/>
              <a:t> Perform statistical checks on data distributions.</a:t>
            </a:r>
          </a:p>
          <a:p>
            <a:pPr algn="l" rtl="0"/>
            <a:r>
              <a:rPr lang="en-US" b="1" dirty="0"/>
              <a:t>Activity 2.3: Data Preprocessing</a:t>
            </a:r>
          </a:p>
          <a:p>
            <a:pPr lvl="1" algn="l" rtl="0"/>
            <a:r>
              <a:rPr lang="en-US" b="1" dirty="0"/>
              <a:t>Task 2.3.1:</a:t>
            </a:r>
            <a:r>
              <a:rPr lang="en-US" dirty="0"/>
              <a:t> Normalize, scale, or encode features as required.</a:t>
            </a:r>
          </a:p>
          <a:p>
            <a:pPr lvl="1" algn="l" rtl="0"/>
            <a:r>
              <a:rPr lang="en-US" b="1" dirty="0"/>
              <a:t>Task 2.3.2:</a:t>
            </a:r>
            <a:r>
              <a:rPr lang="en-US" dirty="0"/>
              <a:t> Engineer new features for better model performance.</a:t>
            </a:r>
          </a:p>
          <a:p>
            <a:pPr lvl="1" algn="l" rtl="0"/>
            <a:r>
              <a:rPr lang="en-US" b="1" dirty="0"/>
              <a:t>Task 2.3.3:</a:t>
            </a:r>
            <a:r>
              <a:rPr lang="en-US" dirty="0"/>
              <a:t> Split data into training, validation, and test sets.</a:t>
            </a:r>
          </a:p>
        </p:txBody>
      </p:sp>
    </p:spTree>
    <p:extLst>
      <p:ext uri="{BB962C8B-B14F-4D97-AF65-F5344CB8AC3E}">
        <p14:creationId xmlns:p14="http://schemas.microsoft.com/office/powerpoint/2010/main" val="300500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BDA4-AEF0-472B-85DE-C20D6804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0"/>
            <a:ext cx="11277599" cy="685800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Activity 2.4: Model Training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2.4.1:</a:t>
            </a:r>
            <a:r>
              <a:rPr lang="en-US" dirty="0"/>
              <a:t> Choose baseline models and hyperparameters.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2.4.2:</a:t>
            </a:r>
            <a:r>
              <a:rPr lang="en-US" dirty="0"/>
              <a:t> Train models on the preprocessed data.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2.4.3:</a:t>
            </a:r>
            <a:r>
              <a:rPr lang="en-US" dirty="0"/>
              <a:t> Optimize hyperparameters using grid search or Bayesian optimization.</a:t>
            </a:r>
          </a:p>
          <a:p>
            <a:pPr algn="l" rtl="0"/>
            <a:r>
              <a:rPr lang="en-US" b="1" dirty="0"/>
              <a:t>Activity 2.5: Model Evaluation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2.5.1:</a:t>
            </a:r>
            <a:r>
              <a:rPr lang="en-US" dirty="0"/>
              <a:t> Select evaluation metrics aligned with business objectives.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2.5.2:</a:t>
            </a:r>
            <a:r>
              <a:rPr lang="en-US" dirty="0"/>
              <a:t> Compare model performance across metrics.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2.5.3:</a:t>
            </a:r>
            <a:r>
              <a:rPr lang="en-US" dirty="0"/>
              <a:t> Generate evaluation reports for stakeholders.</a:t>
            </a:r>
          </a:p>
          <a:p>
            <a:pPr algn="l" rtl="0"/>
            <a:r>
              <a:rPr lang="en-US" b="1" dirty="0"/>
              <a:t>Activity 2.6: Model Progression Tracking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2.6.1:</a:t>
            </a:r>
            <a:r>
              <a:rPr lang="en-US" dirty="0"/>
              <a:t> Implement model versioning with metadata tracking.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2.6.2:</a:t>
            </a:r>
            <a:r>
              <a:rPr lang="en-US" dirty="0"/>
              <a:t> Store training artifacts (e.g., weights, logs).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2.6.3:</a:t>
            </a:r>
            <a:r>
              <a:rPr lang="en-US" dirty="0"/>
              <a:t> Maintain a history of model performance metrics.</a:t>
            </a:r>
          </a:p>
          <a:p>
            <a:pPr algn="l" rtl="0"/>
            <a:r>
              <a:rPr lang="en-US" b="1" dirty="0"/>
              <a:t>Activity 2.7: Pre-Production Testing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2.7.1:</a:t>
            </a:r>
            <a:r>
              <a:rPr lang="en-US" dirty="0"/>
              <a:t> Conduct stress testing on the model.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2.7.2:</a:t>
            </a:r>
            <a:r>
              <a:rPr lang="en-US" dirty="0"/>
              <a:t> Simulate real-world scenarios using test data.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2.7.3:</a:t>
            </a:r>
            <a:r>
              <a:rPr lang="en-US" dirty="0"/>
              <a:t> Validate edge cases for robustness.</a:t>
            </a:r>
          </a:p>
        </p:txBody>
      </p:sp>
    </p:spTree>
    <p:extLst>
      <p:ext uri="{BB962C8B-B14F-4D97-AF65-F5344CB8AC3E}">
        <p14:creationId xmlns:p14="http://schemas.microsoft.com/office/powerpoint/2010/main" val="291497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9B02-B8CE-4E81-8924-2CCA1318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7" y="365760"/>
            <a:ext cx="10515600" cy="885524"/>
          </a:xfrm>
        </p:spPr>
        <p:txBody>
          <a:bodyPr/>
          <a:lstStyle/>
          <a:p>
            <a:r>
              <a:rPr lang="en-US" b="1" dirty="0"/>
              <a:t>Epic 3: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BDA4-AEF0-472B-85DE-C20D6804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51284"/>
            <a:ext cx="10515600" cy="545431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Activity 3.1: Deployment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3.1.1:</a:t>
            </a:r>
            <a:r>
              <a:rPr lang="en-US" dirty="0"/>
              <a:t> Package models in containers (e.g., Docker).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3.1.2:</a:t>
            </a:r>
            <a:r>
              <a:rPr lang="en-US" dirty="0"/>
              <a:t> Deploy containers to production environments.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3.1.3:</a:t>
            </a:r>
            <a:r>
              <a:rPr lang="en-US" dirty="0"/>
              <a:t> Configure APIs for inference.</a:t>
            </a:r>
          </a:p>
          <a:p>
            <a:pPr algn="l" rtl="0"/>
            <a:r>
              <a:rPr lang="en-US" b="1" dirty="0"/>
              <a:t>Activity 3.2: Inference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3.2.1:</a:t>
            </a:r>
            <a:r>
              <a:rPr lang="en-US" dirty="0"/>
              <a:t> Develop APIs to serve predictions.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3.2.2:</a:t>
            </a:r>
            <a:r>
              <a:rPr lang="en-US" dirty="0"/>
              <a:t> Optimize response times and throughput.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3.2.3:</a:t>
            </a:r>
            <a:r>
              <a:rPr lang="en-US" dirty="0"/>
              <a:t> Integrate predictions into downstream systems.</a:t>
            </a:r>
          </a:p>
          <a:p>
            <a:pPr algn="l" rtl="0"/>
            <a:r>
              <a:rPr lang="en-US" b="1" dirty="0"/>
              <a:t>Activity 3.3: Monitoring and Tracking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3.3.1:</a:t>
            </a:r>
            <a:r>
              <a:rPr lang="en-US" dirty="0"/>
              <a:t> Set up performance monitoring (e.g., latency, accuracy).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3.3.2:</a:t>
            </a:r>
            <a:r>
              <a:rPr lang="en-US" dirty="0"/>
              <a:t> Monitor data drift and retraining triggers.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3.3.3:</a:t>
            </a:r>
            <a:r>
              <a:rPr lang="en-US" dirty="0"/>
              <a:t> Maintain a dashboard for model performance and alerts.</a:t>
            </a:r>
          </a:p>
        </p:txBody>
      </p:sp>
    </p:spTree>
    <p:extLst>
      <p:ext uri="{BB962C8B-B14F-4D97-AF65-F5344CB8AC3E}">
        <p14:creationId xmlns:p14="http://schemas.microsoft.com/office/powerpoint/2010/main" val="22641886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TM02892315[[fn=קווים דקיקים]]</Template>
  <TotalTime>1583</TotalTime>
  <Words>830</Words>
  <Application>Microsoft Office PowerPoint</Application>
  <PresentationFormat>Widescreen</PresentationFormat>
  <Paragraphs>113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Tw Cen MT</vt:lpstr>
      <vt:lpstr>Wingdings 2</vt:lpstr>
      <vt:lpstr>HDOfficeLightV0</vt:lpstr>
      <vt:lpstr>Droplet</vt:lpstr>
      <vt:lpstr>Story Mapping</vt:lpstr>
      <vt:lpstr>Introduction to Story Mapping</vt:lpstr>
      <vt:lpstr>Purpose of a Story Map:</vt:lpstr>
      <vt:lpstr>Role of Each Element in Story Mapping</vt:lpstr>
      <vt:lpstr>PowerPoint Presentation</vt:lpstr>
      <vt:lpstr>Epic 1: Data Collection and Pipeline</vt:lpstr>
      <vt:lpstr>Epic 2: Model Training</vt:lpstr>
      <vt:lpstr>PowerPoint Presentation</vt:lpstr>
      <vt:lpstr>Epic 3: Model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סיווג משלח יד וענף כלכלי</dc:title>
  <dc:creator>Moshe Dim</dc:creator>
  <cp:lastModifiedBy>Or Bashan</cp:lastModifiedBy>
  <cp:revision>28</cp:revision>
  <dcterms:created xsi:type="dcterms:W3CDTF">2024-11-27T21:11:32Z</dcterms:created>
  <dcterms:modified xsi:type="dcterms:W3CDTF">2024-12-10T07:29:14Z</dcterms:modified>
</cp:coreProperties>
</file>