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5" r:id="rId11"/>
    <p:sldId id="265" r:id="rId12"/>
    <p:sldId id="269" r:id="rId13"/>
    <p:sldId id="272" r:id="rId14"/>
    <p:sldId id="273" r:id="rId15"/>
    <p:sldId id="274" r:id="rId16"/>
    <p:sldId id="276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115EB-9B3C-4873-8115-2A7A077B11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EECC8E-5051-41FB-859E-F6ECA854973C}">
      <dgm:prSet/>
      <dgm:spPr/>
      <dgm:t>
        <a:bodyPr/>
        <a:lstStyle/>
        <a:p>
          <a:r>
            <a:rPr lang="en-US"/>
            <a:t>Data Ingestion</a:t>
          </a:r>
        </a:p>
      </dgm:t>
    </dgm:pt>
    <dgm:pt modelId="{411EFF48-F28D-436E-B8C8-D32DCBF7AF75}" type="parTrans" cxnId="{15A7A880-FF4D-405D-B5BA-3EA4FEC8B23F}">
      <dgm:prSet/>
      <dgm:spPr/>
      <dgm:t>
        <a:bodyPr/>
        <a:lstStyle/>
        <a:p>
          <a:endParaRPr lang="en-US"/>
        </a:p>
      </dgm:t>
    </dgm:pt>
    <dgm:pt modelId="{53AEABFA-E47D-4DF3-8C1B-1DD758D79F28}" type="sibTrans" cxnId="{15A7A880-FF4D-405D-B5BA-3EA4FEC8B23F}">
      <dgm:prSet/>
      <dgm:spPr/>
      <dgm:t>
        <a:bodyPr/>
        <a:lstStyle/>
        <a:p>
          <a:endParaRPr lang="en-US"/>
        </a:p>
      </dgm:t>
    </dgm:pt>
    <dgm:pt modelId="{1F93BA11-AA76-406B-9266-167B79696B12}">
      <dgm:prSet/>
      <dgm:spPr/>
      <dgm:t>
        <a:bodyPr/>
        <a:lstStyle/>
        <a:p>
          <a:r>
            <a:rPr lang="en-US"/>
            <a:t>Data Validation</a:t>
          </a:r>
        </a:p>
      </dgm:t>
    </dgm:pt>
    <dgm:pt modelId="{273D5B70-893D-4D08-BF8F-5B3788C9B8A6}" type="parTrans" cxnId="{7DAF80BB-6192-4E12-9A83-37491DFF81BA}">
      <dgm:prSet/>
      <dgm:spPr/>
      <dgm:t>
        <a:bodyPr/>
        <a:lstStyle/>
        <a:p>
          <a:endParaRPr lang="en-US"/>
        </a:p>
      </dgm:t>
    </dgm:pt>
    <dgm:pt modelId="{ED5B026B-55E3-4352-8C4C-FFE2F774D3CE}" type="sibTrans" cxnId="{7DAF80BB-6192-4E12-9A83-37491DFF81BA}">
      <dgm:prSet/>
      <dgm:spPr/>
      <dgm:t>
        <a:bodyPr/>
        <a:lstStyle/>
        <a:p>
          <a:endParaRPr lang="en-US"/>
        </a:p>
      </dgm:t>
    </dgm:pt>
    <dgm:pt modelId="{B40778F0-4F30-45F0-9482-C5B0711924F7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26630737-5937-440C-AA8A-786AB2959D75}" type="parTrans" cxnId="{CC332E76-E15D-4EE3-BF09-B3B2BC35A46D}">
      <dgm:prSet/>
      <dgm:spPr/>
      <dgm:t>
        <a:bodyPr/>
        <a:lstStyle/>
        <a:p>
          <a:endParaRPr lang="en-US"/>
        </a:p>
      </dgm:t>
    </dgm:pt>
    <dgm:pt modelId="{1D9DB899-68D6-4A53-97D3-38E03A329C7B}" type="sibTrans" cxnId="{CC332E76-E15D-4EE3-BF09-B3B2BC35A46D}">
      <dgm:prSet/>
      <dgm:spPr/>
      <dgm:t>
        <a:bodyPr/>
        <a:lstStyle/>
        <a:p>
          <a:endParaRPr lang="en-US"/>
        </a:p>
      </dgm:t>
    </dgm:pt>
    <dgm:pt modelId="{D951AF2A-7B28-4F0E-8DB7-622848F3B91F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E03CD267-0048-4E6D-86E9-5E25581499B0}" type="parTrans" cxnId="{B96E0265-3E4A-4ACF-B58B-4E7792F64051}">
      <dgm:prSet/>
      <dgm:spPr/>
      <dgm:t>
        <a:bodyPr/>
        <a:lstStyle/>
        <a:p>
          <a:endParaRPr lang="en-US"/>
        </a:p>
      </dgm:t>
    </dgm:pt>
    <dgm:pt modelId="{22DF1F8D-442A-4508-9673-780859B30AC6}" type="sibTrans" cxnId="{B96E0265-3E4A-4ACF-B58B-4E7792F64051}">
      <dgm:prSet/>
      <dgm:spPr/>
      <dgm:t>
        <a:bodyPr/>
        <a:lstStyle/>
        <a:p>
          <a:endParaRPr lang="en-US"/>
        </a:p>
      </dgm:t>
    </dgm:pt>
    <dgm:pt modelId="{61EC440C-193E-44F2-A5E4-B5D265178470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6CE3A567-6D88-4549-953B-1A20F66EDA52}" type="parTrans" cxnId="{2D3E4CC4-7D8E-4DEE-B3AA-4B6EE3969A5C}">
      <dgm:prSet/>
      <dgm:spPr/>
      <dgm:t>
        <a:bodyPr/>
        <a:lstStyle/>
        <a:p>
          <a:endParaRPr lang="en-US"/>
        </a:p>
      </dgm:t>
    </dgm:pt>
    <dgm:pt modelId="{3CD80144-849F-4C68-89B3-7ED1EC233005}" type="sibTrans" cxnId="{2D3E4CC4-7D8E-4DEE-B3AA-4B6EE3969A5C}">
      <dgm:prSet/>
      <dgm:spPr/>
      <dgm:t>
        <a:bodyPr/>
        <a:lstStyle/>
        <a:p>
          <a:endParaRPr lang="en-US"/>
        </a:p>
      </dgm:t>
    </dgm:pt>
    <dgm:pt modelId="{9BFC27B1-718F-432B-B9DA-43A6FC7EAD8C}">
      <dgm:prSet/>
      <dgm:spPr/>
      <dgm:t>
        <a:bodyPr/>
        <a:lstStyle/>
        <a:p>
          <a:r>
            <a:rPr lang="en-US"/>
            <a:t>Pre-Production Testing</a:t>
          </a:r>
        </a:p>
      </dgm:t>
    </dgm:pt>
    <dgm:pt modelId="{4059BF3D-7370-46DE-97A4-D04C93CA69A0}" type="parTrans" cxnId="{E2A924EF-6DB5-4580-A98D-331296321625}">
      <dgm:prSet/>
      <dgm:spPr/>
      <dgm:t>
        <a:bodyPr/>
        <a:lstStyle/>
        <a:p>
          <a:endParaRPr lang="en-US"/>
        </a:p>
      </dgm:t>
    </dgm:pt>
    <dgm:pt modelId="{1B4D30BA-E793-46CA-A498-E7C002B429B9}" type="sibTrans" cxnId="{E2A924EF-6DB5-4580-A98D-331296321625}">
      <dgm:prSet/>
      <dgm:spPr/>
      <dgm:t>
        <a:bodyPr/>
        <a:lstStyle/>
        <a:p>
          <a:endParaRPr lang="en-US"/>
        </a:p>
      </dgm:t>
    </dgm:pt>
    <dgm:pt modelId="{15A9FDF1-F53A-4D80-BEC2-CBFD90AC5FE1}">
      <dgm:prSet/>
      <dgm:spPr/>
      <dgm:t>
        <a:bodyPr/>
        <a:lstStyle/>
        <a:p>
          <a:r>
            <a:rPr lang="en-US"/>
            <a:t>Production Deployment</a:t>
          </a:r>
        </a:p>
      </dgm:t>
    </dgm:pt>
    <dgm:pt modelId="{5DA9B2AE-D0BD-4C3A-A80B-A0EF535D16C3}" type="parTrans" cxnId="{D8151947-92F9-45D6-B374-E8A4CE1D830A}">
      <dgm:prSet/>
      <dgm:spPr/>
      <dgm:t>
        <a:bodyPr/>
        <a:lstStyle/>
        <a:p>
          <a:endParaRPr lang="en-US"/>
        </a:p>
      </dgm:t>
    </dgm:pt>
    <dgm:pt modelId="{6C2626A9-249C-467A-83BB-453FA02B3168}" type="sibTrans" cxnId="{D8151947-92F9-45D6-B374-E8A4CE1D830A}">
      <dgm:prSet/>
      <dgm:spPr/>
      <dgm:t>
        <a:bodyPr/>
        <a:lstStyle/>
        <a:p>
          <a:endParaRPr lang="en-US"/>
        </a:p>
      </dgm:t>
    </dgm:pt>
    <dgm:pt modelId="{3C99CC5C-2D40-4484-B137-39A105455EDA}">
      <dgm:prSet/>
      <dgm:spPr/>
      <dgm:t>
        <a:bodyPr/>
        <a:lstStyle/>
        <a:p>
          <a:r>
            <a:rPr lang="en-US"/>
            <a:t>Inference</a:t>
          </a:r>
        </a:p>
      </dgm:t>
    </dgm:pt>
    <dgm:pt modelId="{3D73ABAD-AC7F-40FD-AA5E-3B2FF48D1FCC}" type="parTrans" cxnId="{16AE22AF-DFD9-4026-B68C-3D163DAC177B}">
      <dgm:prSet/>
      <dgm:spPr/>
      <dgm:t>
        <a:bodyPr/>
        <a:lstStyle/>
        <a:p>
          <a:endParaRPr lang="en-US"/>
        </a:p>
      </dgm:t>
    </dgm:pt>
    <dgm:pt modelId="{141FFEC3-8661-4764-B9CE-806794EE9195}" type="sibTrans" cxnId="{16AE22AF-DFD9-4026-B68C-3D163DAC177B}">
      <dgm:prSet/>
      <dgm:spPr/>
      <dgm:t>
        <a:bodyPr/>
        <a:lstStyle/>
        <a:p>
          <a:endParaRPr lang="en-US"/>
        </a:p>
      </dgm:t>
    </dgm:pt>
    <dgm:pt modelId="{8EF3328A-CB77-4C76-B26F-9E9F9BDF4ED3}">
      <dgm:prSet/>
      <dgm:spPr/>
      <dgm:t>
        <a:bodyPr/>
        <a:lstStyle/>
        <a:p>
          <a:r>
            <a:rPr lang="en-US"/>
            <a:t>Monitoring and Tracking</a:t>
          </a:r>
        </a:p>
      </dgm:t>
    </dgm:pt>
    <dgm:pt modelId="{E37083E9-6D3B-4731-A806-9C2E0F073B19}" type="parTrans" cxnId="{14BA3699-D527-4693-AB53-678B85851336}">
      <dgm:prSet/>
      <dgm:spPr/>
      <dgm:t>
        <a:bodyPr/>
        <a:lstStyle/>
        <a:p>
          <a:endParaRPr lang="en-US"/>
        </a:p>
      </dgm:t>
    </dgm:pt>
    <dgm:pt modelId="{DC39DA21-471B-4E7D-8899-735828A366F6}" type="sibTrans" cxnId="{14BA3699-D527-4693-AB53-678B85851336}">
      <dgm:prSet/>
      <dgm:spPr/>
      <dgm:t>
        <a:bodyPr/>
        <a:lstStyle/>
        <a:p>
          <a:endParaRPr lang="en-US"/>
        </a:p>
      </dgm:t>
    </dgm:pt>
    <dgm:pt modelId="{A4A58C0D-95BA-4C88-A066-50B1D1F6C605}" type="pres">
      <dgm:prSet presAssocID="{64F115EB-9B3C-4873-8115-2A7A077B113A}" presName="CompostProcess" presStyleCnt="0">
        <dgm:presLayoutVars>
          <dgm:dir/>
          <dgm:resizeHandles val="exact"/>
        </dgm:presLayoutVars>
      </dgm:prSet>
      <dgm:spPr/>
    </dgm:pt>
    <dgm:pt modelId="{1C65D1F7-DF79-40F0-92C4-A387B1F3D470}" type="pres">
      <dgm:prSet presAssocID="{64F115EB-9B3C-4873-8115-2A7A077B113A}" presName="arrow" presStyleLbl="bgShp" presStyleIdx="0" presStyleCnt="1"/>
      <dgm:spPr/>
    </dgm:pt>
    <dgm:pt modelId="{C38E566A-E096-4EF1-BA6B-E342718D3D82}" type="pres">
      <dgm:prSet presAssocID="{64F115EB-9B3C-4873-8115-2A7A077B113A}" presName="linearProcess" presStyleCnt="0"/>
      <dgm:spPr/>
    </dgm:pt>
    <dgm:pt modelId="{3FB0E71A-800C-4119-BEA4-BB564067899E}" type="pres">
      <dgm:prSet presAssocID="{97EECC8E-5051-41FB-859E-F6ECA854973C}" presName="textNode" presStyleLbl="node1" presStyleIdx="0" presStyleCnt="9">
        <dgm:presLayoutVars>
          <dgm:bulletEnabled val="1"/>
        </dgm:presLayoutVars>
      </dgm:prSet>
      <dgm:spPr/>
    </dgm:pt>
    <dgm:pt modelId="{3AA2F0C0-6D42-4483-8CE4-250EA49C42C5}" type="pres">
      <dgm:prSet presAssocID="{53AEABFA-E47D-4DF3-8C1B-1DD758D79F28}" presName="sibTrans" presStyleCnt="0"/>
      <dgm:spPr/>
    </dgm:pt>
    <dgm:pt modelId="{0B61E144-21D7-4E13-A4A1-3223AF8F28E2}" type="pres">
      <dgm:prSet presAssocID="{1F93BA11-AA76-406B-9266-167B79696B12}" presName="textNode" presStyleLbl="node1" presStyleIdx="1" presStyleCnt="9">
        <dgm:presLayoutVars>
          <dgm:bulletEnabled val="1"/>
        </dgm:presLayoutVars>
      </dgm:prSet>
      <dgm:spPr/>
    </dgm:pt>
    <dgm:pt modelId="{536323FD-66C0-4955-B888-770F7E24565A}" type="pres">
      <dgm:prSet presAssocID="{ED5B026B-55E3-4352-8C4C-FFE2F774D3CE}" presName="sibTrans" presStyleCnt="0"/>
      <dgm:spPr/>
    </dgm:pt>
    <dgm:pt modelId="{9E143CF8-F489-40E6-943D-5B790479E33B}" type="pres">
      <dgm:prSet presAssocID="{B40778F0-4F30-45F0-9482-C5B0711924F7}" presName="textNode" presStyleLbl="node1" presStyleIdx="2" presStyleCnt="9">
        <dgm:presLayoutVars>
          <dgm:bulletEnabled val="1"/>
        </dgm:presLayoutVars>
      </dgm:prSet>
      <dgm:spPr/>
    </dgm:pt>
    <dgm:pt modelId="{0FE608AC-8787-4F70-8D71-4167C32BFE6C}" type="pres">
      <dgm:prSet presAssocID="{1D9DB899-68D6-4A53-97D3-38E03A329C7B}" presName="sibTrans" presStyleCnt="0"/>
      <dgm:spPr/>
    </dgm:pt>
    <dgm:pt modelId="{7B236A5B-5C01-4578-969B-DCABCBFA224A}" type="pres">
      <dgm:prSet presAssocID="{D951AF2A-7B28-4F0E-8DB7-622848F3B91F}" presName="textNode" presStyleLbl="node1" presStyleIdx="3" presStyleCnt="9">
        <dgm:presLayoutVars>
          <dgm:bulletEnabled val="1"/>
        </dgm:presLayoutVars>
      </dgm:prSet>
      <dgm:spPr/>
    </dgm:pt>
    <dgm:pt modelId="{2C646EFD-EE10-40E0-ABDF-21273613E784}" type="pres">
      <dgm:prSet presAssocID="{22DF1F8D-442A-4508-9673-780859B30AC6}" presName="sibTrans" presStyleCnt="0"/>
      <dgm:spPr/>
    </dgm:pt>
    <dgm:pt modelId="{A019738E-7262-4AED-9B72-DD79EE2E1F92}" type="pres">
      <dgm:prSet presAssocID="{61EC440C-193E-44F2-A5E4-B5D265178470}" presName="textNode" presStyleLbl="node1" presStyleIdx="4" presStyleCnt="9">
        <dgm:presLayoutVars>
          <dgm:bulletEnabled val="1"/>
        </dgm:presLayoutVars>
      </dgm:prSet>
      <dgm:spPr/>
    </dgm:pt>
    <dgm:pt modelId="{6746AD3B-E99E-4116-A19A-C1029B3460AB}" type="pres">
      <dgm:prSet presAssocID="{3CD80144-849F-4C68-89B3-7ED1EC233005}" presName="sibTrans" presStyleCnt="0"/>
      <dgm:spPr/>
    </dgm:pt>
    <dgm:pt modelId="{47A0EF89-0F92-49F9-A67D-0894CF05AD49}" type="pres">
      <dgm:prSet presAssocID="{9BFC27B1-718F-432B-B9DA-43A6FC7EAD8C}" presName="textNode" presStyleLbl="node1" presStyleIdx="5" presStyleCnt="9">
        <dgm:presLayoutVars>
          <dgm:bulletEnabled val="1"/>
        </dgm:presLayoutVars>
      </dgm:prSet>
      <dgm:spPr/>
    </dgm:pt>
    <dgm:pt modelId="{B8A74F1A-2C84-42EF-8001-6CEB5C63B366}" type="pres">
      <dgm:prSet presAssocID="{1B4D30BA-E793-46CA-A498-E7C002B429B9}" presName="sibTrans" presStyleCnt="0"/>
      <dgm:spPr/>
    </dgm:pt>
    <dgm:pt modelId="{D3829C3D-8FE4-47A4-9C3B-186291F4CA84}" type="pres">
      <dgm:prSet presAssocID="{15A9FDF1-F53A-4D80-BEC2-CBFD90AC5FE1}" presName="textNode" presStyleLbl="node1" presStyleIdx="6" presStyleCnt="9">
        <dgm:presLayoutVars>
          <dgm:bulletEnabled val="1"/>
        </dgm:presLayoutVars>
      </dgm:prSet>
      <dgm:spPr/>
    </dgm:pt>
    <dgm:pt modelId="{B3437742-060D-4E32-907B-0BDA95638257}" type="pres">
      <dgm:prSet presAssocID="{6C2626A9-249C-467A-83BB-453FA02B3168}" presName="sibTrans" presStyleCnt="0"/>
      <dgm:spPr/>
    </dgm:pt>
    <dgm:pt modelId="{9E4BDD05-7FDF-4F49-871F-93546C69E5E8}" type="pres">
      <dgm:prSet presAssocID="{3C99CC5C-2D40-4484-B137-39A105455EDA}" presName="textNode" presStyleLbl="node1" presStyleIdx="7" presStyleCnt="9">
        <dgm:presLayoutVars>
          <dgm:bulletEnabled val="1"/>
        </dgm:presLayoutVars>
      </dgm:prSet>
      <dgm:spPr/>
    </dgm:pt>
    <dgm:pt modelId="{03A3B3C4-556F-4569-AE5B-4A05637E2F4D}" type="pres">
      <dgm:prSet presAssocID="{141FFEC3-8661-4764-B9CE-806794EE9195}" presName="sibTrans" presStyleCnt="0"/>
      <dgm:spPr/>
    </dgm:pt>
    <dgm:pt modelId="{C9FBC309-0D40-484E-A71C-8E94CA1A6632}" type="pres">
      <dgm:prSet presAssocID="{8EF3328A-CB77-4C76-B26F-9E9F9BDF4ED3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A365180F-3CB9-4EA1-9DCD-B41F4D63CB76}" type="presOf" srcId="{D951AF2A-7B28-4F0E-8DB7-622848F3B91F}" destId="{7B236A5B-5C01-4578-969B-DCABCBFA224A}" srcOrd="0" destOrd="0" presId="urn:microsoft.com/office/officeart/2005/8/layout/hProcess9"/>
    <dgm:cxn modelId="{B96E0265-3E4A-4ACF-B58B-4E7792F64051}" srcId="{64F115EB-9B3C-4873-8115-2A7A077B113A}" destId="{D951AF2A-7B28-4F0E-8DB7-622848F3B91F}" srcOrd="3" destOrd="0" parTransId="{E03CD267-0048-4E6D-86E9-5E25581499B0}" sibTransId="{22DF1F8D-442A-4508-9673-780859B30AC6}"/>
    <dgm:cxn modelId="{D8151947-92F9-45D6-B374-E8A4CE1D830A}" srcId="{64F115EB-9B3C-4873-8115-2A7A077B113A}" destId="{15A9FDF1-F53A-4D80-BEC2-CBFD90AC5FE1}" srcOrd="6" destOrd="0" parTransId="{5DA9B2AE-D0BD-4C3A-A80B-A0EF535D16C3}" sibTransId="{6C2626A9-249C-467A-83BB-453FA02B3168}"/>
    <dgm:cxn modelId="{D330C148-7EEB-4F1F-AF63-44FEA2CA2719}" type="presOf" srcId="{8EF3328A-CB77-4C76-B26F-9E9F9BDF4ED3}" destId="{C9FBC309-0D40-484E-A71C-8E94CA1A6632}" srcOrd="0" destOrd="0" presId="urn:microsoft.com/office/officeart/2005/8/layout/hProcess9"/>
    <dgm:cxn modelId="{8186D773-0F74-47A6-99D2-65CB71967C01}" type="presOf" srcId="{1F93BA11-AA76-406B-9266-167B79696B12}" destId="{0B61E144-21D7-4E13-A4A1-3223AF8F28E2}" srcOrd="0" destOrd="0" presId="urn:microsoft.com/office/officeart/2005/8/layout/hProcess9"/>
    <dgm:cxn modelId="{CC332E76-E15D-4EE3-BF09-B3B2BC35A46D}" srcId="{64F115EB-9B3C-4873-8115-2A7A077B113A}" destId="{B40778F0-4F30-45F0-9482-C5B0711924F7}" srcOrd="2" destOrd="0" parTransId="{26630737-5937-440C-AA8A-786AB2959D75}" sibTransId="{1D9DB899-68D6-4A53-97D3-38E03A329C7B}"/>
    <dgm:cxn modelId="{15A7A880-FF4D-405D-B5BA-3EA4FEC8B23F}" srcId="{64F115EB-9B3C-4873-8115-2A7A077B113A}" destId="{97EECC8E-5051-41FB-859E-F6ECA854973C}" srcOrd="0" destOrd="0" parTransId="{411EFF48-F28D-436E-B8C8-D32DCBF7AF75}" sibTransId="{53AEABFA-E47D-4DF3-8C1B-1DD758D79F28}"/>
    <dgm:cxn modelId="{14BA3699-D527-4693-AB53-678B85851336}" srcId="{64F115EB-9B3C-4873-8115-2A7A077B113A}" destId="{8EF3328A-CB77-4C76-B26F-9E9F9BDF4ED3}" srcOrd="8" destOrd="0" parTransId="{E37083E9-6D3B-4731-A806-9C2E0F073B19}" sibTransId="{DC39DA21-471B-4E7D-8899-735828A366F6}"/>
    <dgm:cxn modelId="{55DA479C-8A9B-4D27-9172-3EC18DE5F18D}" type="presOf" srcId="{15A9FDF1-F53A-4D80-BEC2-CBFD90AC5FE1}" destId="{D3829C3D-8FE4-47A4-9C3B-186291F4CA84}" srcOrd="0" destOrd="0" presId="urn:microsoft.com/office/officeart/2005/8/layout/hProcess9"/>
    <dgm:cxn modelId="{16AE22AF-DFD9-4026-B68C-3D163DAC177B}" srcId="{64F115EB-9B3C-4873-8115-2A7A077B113A}" destId="{3C99CC5C-2D40-4484-B137-39A105455EDA}" srcOrd="7" destOrd="0" parTransId="{3D73ABAD-AC7F-40FD-AA5E-3B2FF48D1FCC}" sibTransId="{141FFEC3-8661-4764-B9CE-806794EE9195}"/>
    <dgm:cxn modelId="{7DAF80BB-6192-4E12-9A83-37491DFF81BA}" srcId="{64F115EB-9B3C-4873-8115-2A7A077B113A}" destId="{1F93BA11-AA76-406B-9266-167B79696B12}" srcOrd="1" destOrd="0" parTransId="{273D5B70-893D-4D08-BF8F-5B3788C9B8A6}" sibTransId="{ED5B026B-55E3-4352-8C4C-FFE2F774D3CE}"/>
    <dgm:cxn modelId="{2D3E4CC4-7D8E-4DEE-B3AA-4B6EE3969A5C}" srcId="{64F115EB-9B3C-4873-8115-2A7A077B113A}" destId="{61EC440C-193E-44F2-A5E4-B5D265178470}" srcOrd="4" destOrd="0" parTransId="{6CE3A567-6D88-4549-953B-1A20F66EDA52}" sibTransId="{3CD80144-849F-4C68-89B3-7ED1EC233005}"/>
    <dgm:cxn modelId="{44B30AD7-0B7D-4067-A8E4-A7E26EC2744A}" type="presOf" srcId="{B40778F0-4F30-45F0-9482-C5B0711924F7}" destId="{9E143CF8-F489-40E6-943D-5B790479E33B}" srcOrd="0" destOrd="0" presId="urn:microsoft.com/office/officeart/2005/8/layout/hProcess9"/>
    <dgm:cxn modelId="{37B779D7-4DCD-4C9B-9227-44EB293DC8D6}" type="presOf" srcId="{97EECC8E-5051-41FB-859E-F6ECA854973C}" destId="{3FB0E71A-800C-4119-BEA4-BB564067899E}" srcOrd="0" destOrd="0" presId="urn:microsoft.com/office/officeart/2005/8/layout/hProcess9"/>
    <dgm:cxn modelId="{D24CA8DA-6331-4201-B5E5-0CF3298B56F9}" type="presOf" srcId="{3C99CC5C-2D40-4484-B137-39A105455EDA}" destId="{9E4BDD05-7FDF-4F49-871F-93546C69E5E8}" srcOrd="0" destOrd="0" presId="urn:microsoft.com/office/officeart/2005/8/layout/hProcess9"/>
    <dgm:cxn modelId="{6E797DDF-C65E-4D0C-A67E-59722F16F7EE}" type="presOf" srcId="{9BFC27B1-718F-432B-B9DA-43A6FC7EAD8C}" destId="{47A0EF89-0F92-49F9-A67D-0894CF05AD49}" srcOrd="0" destOrd="0" presId="urn:microsoft.com/office/officeart/2005/8/layout/hProcess9"/>
    <dgm:cxn modelId="{E2A924EF-6DB5-4580-A98D-331296321625}" srcId="{64F115EB-9B3C-4873-8115-2A7A077B113A}" destId="{9BFC27B1-718F-432B-B9DA-43A6FC7EAD8C}" srcOrd="5" destOrd="0" parTransId="{4059BF3D-7370-46DE-97A4-D04C93CA69A0}" sibTransId="{1B4D30BA-E793-46CA-A498-E7C002B429B9}"/>
    <dgm:cxn modelId="{9357ECF2-0B02-463F-8934-C9C859B4FB45}" type="presOf" srcId="{61EC440C-193E-44F2-A5E4-B5D265178470}" destId="{A019738E-7262-4AED-9B72-DD79EE2E1F92}" srcOrd="0" destOrd="0" presId="urn:microsoft.com/office/officeart/2005/8/layout/hProcess9"/>
    <dgm:cxn modelId="{144A64FC-9462-43D2-8089-7566125350A2}" type="presOf" srcId="{64F115EB-9B3C-4873-8115-2A7A077B113A}" destId="{A4A58C0D-95BA-4C88-A066-50B1D1F6C605}" srcOrd="0" destOrd="0" presId="urn:microsoft.com/office/officeart/2005/8/layout/hProcess9"/>
    <dgm:cxn modelId="{1006847B-6B3D-477E-BA53-2D5E603A2B0A}" type="presParOf" srcId="{A4A58C0D-95BA-4C88-A066-50B1D1F6C605}" destId="{1C65D1F7-DF79-40F0-92C4-A387B1F3D470}" srcOrd="0" destOrd="0" presId="urn:microsoft.com/office/officeart/2005/8/layout/hProcess9"/>
    <dgm:cxn modelId="{C8DD9DAF-9F37-448A-97CC-1454BF1BEB55}" type="presParOf" srcId="{A4A58C0D-95BA-4C88-A066-50B1D1F6C605}" destId="{C38E566A-E096-4EF1-BA6B-E342718D3D82}" srcOrd="1" destOrd="0" presId="urn:microsoft.com/office/officeart/2005/8/layout/hProcess9"/>
    <dgm:cxn modelId="{B94190CC-915D-4020-A6BE-432266BD1AA5}" type="presParOf" srcId="{C38E566A-E096-4EF1-BA6B-E342718D3D82}" destId="{3FB0E71A-800C-4119-BEA4-BB564067899E}" srcOrd="0" destOrd="0" presId="urn:microsoft.com/office/officeart/2005/8/layout/hProcess9"/>
    <dgm:cxn modelId="{588A24D2-67AC-4E72-B99C-EA5CDDFC61D1}" type="presParOf" srcId="{C38E566A-E096-4EF1-BA6B-E342718D3D82}" destId="{3AA2F0C0-6D42-4483-8CE4-250EA49C42C5}" srcOrd="1" destOrd="0" presId="urn:microsoft.com/office/officeart/2005/8/layout/hProcess9"/>
    <dgm:cxn modelId="{16AA161C-C0BA-4AE8-9E7C-94C038C4AF1B}" type="presParOf" srcId="{C38E566A-E096-4EF1-BA6B-E342718D3D82}" destId="{0B61E144-21D7-4E13-A4A1-3223AF8F28E2}" srcOrd="2" destOrd="0" presId="urn:microsoft.com/office/officeart/2005/8/layout/hProcess9"/>
    <dgm:cxn modelId="{1E9F6D3E-DFB2-473A-827A-604CF35E0FB2}" type="presParOf" srcId="{C38E566A-E096-4EF1-BA6B-E342718D3D82}" destId="{536323FD-66C0-4955-B888-770F7E24565A}" srcOrd="3" destOrd="0" presId="urn:microsoft.com/office/officeart/2005/8/layout/hProcess9"/>
    <dgm:cxn modelId="{B725234E-D537-4AA5-8295-E7AB5235EDF0}" type="presParOf" srcId="{C38E566A-E096-4EF1-BA6B-E342718D3D82}" destId="{9E143CF8-F489-40E6-943D-5B790479E33B}" srcOrd="4" destOrd="0" presId="urn:microsoft.com/office/officeart/2005/8/layout/hProcess9"/>
    <dgm:cxn modelId="{16D78E28-86A8-4728-83D6-7CB637F6651E}" type="presParOf" srcId="{C38E566A-E096-4EF1-BA6B-E342718D3D82}" destId="{0FE608AC-8787-4F70-8D71-4167C32BFE6C}" srcOrd="5" destOrd="0" presId="urn:microsoft.com/office/officeart/2005/8/layout/hProcess9"/>
    <dgm:cxn modelId="{760F07DF-39ED-4587-A261-5710FA370AF1}" type="presParOf" srcId="{C38E566A-E096-4EF1-BA6B-E342718D3D82}" destId="{7B236A5B-5C01-4578-969B-DCABCBFA224A}" srcOrd="6" destOrd="0" presId="urn:microsoft.com/office/officeart/2005/8/layout/hProcess9"/>
    <dgm:cxn modelId="{EA2025E8-0A8C-4510-B1C9-4DD0FA0AAF2C}" type="presParOf" srcId="{C38E566A-E096-4EF1-BA6B-E342718D3D82}" destId="{2C646EFD-EE10-40E0-ABDF-21273613E784}" srcOrd="7" destOrd="0" presId="urn:microsoft.com/office/officeart/2005/8/layout/hProcess9"/>
    <dgm:cxn modelId="{99006AEA-DD42-4DE6-88A4-B45B38317390}" type="presParOf" srcId="{C38E566A-E096-4EF1-BA6B-E342718D3D82}" destId="{A019738E-7262-4AED-9B72-DD79EE2E1F92}" srcOrd="8" destOrd="0" presId="urn:microsoft.com/office/officeart/2005/8/layout/hProcess9"/>
    <dgm:cxn modelId="{ADAAF796-F9E7-4609-BE73-D89F20E880C5}" type="presParOf" srcId="{C38E566A-E096-4EF1-BA6B-E342718D3D82}" destId="{6746AD3B-E99E-4116-A19A-C1029B3460AB}" srcOrd="9" destOrd="0" presId="urn:microsoft.com/office/officeart/2005/8/layout/hProcess9"/>
    <dgm:cxn modelId="{9741C8A4-2E1D-4772-80AF-72904F78394F}" type="presParOf" srcId="{C38E566A-E096-4EF1-BA6B-E342718D3D82}" destId="{47A0EF89-0F92-49F9-A67D-0894CF05AD49}" srcOrd="10" destOrd="0" presId="urn:microsoft.com/office/officeart/2005/8/layout/hProcess9"/>
    <dgm:cxn modelId="{FF8EF259-3E70-44EF-84E7-F133F42E16EB}" type="presParOf" srcId="{C38E566A-E096-4EF1-BA6B-E342718D3D82}" destId="{B8A74F1A-2C84-42EF-8001-6CEB5C63B366}" srcOrd="11" destOrd="0" presId="urn:microsoft.com/office/officeart/2005/8/layout/hProcess9"/>
    <dgm:cxn modelId="{8B2E7F4D-0EC9-4C98-AD32-38B12AE9C419}" type="presParOf" srcId="{C38E566A-E096-4EF1-BA6B-E342718D3D82}" destId="{D3829C3D-8FE4-47A4-9C3B-186291F4CA84}" srcOrd="12" destOrd="0" presId="urn:microsoft.com/office/officeart/2005/8/layout/hProcess9"/>
    <dgm:cxn modelId="{159E6E05-37D2-44D4-8E03-021DD3E7FDBB}" type="presParOf" srcId="{C38E566A-E096-4EF1-BA6B-E342718D3D82}" destId="{B3437742-060D-4E32-907B-0BDA95638257}" srcOrd="13" destOrd="0" presId="urn:microsoft.com/office/officeart/2005/8/layout/hProcess9"/>
    <dgm:cxn modelId="{1E1D1F37-BE9A-4B83-99F1-09F221C3BB74}" type="presParOf" srcId="{C38E566A-E096-4EF1-BA6B-E342718D3D82}" destId="{9E4BDD05-7FDF-4F49-871F-93546C69E5E8}" srcOrd="14" destOrd="0" presId="urn:microsoft.com/office/officeart/2005/8/layout/hProcess9"/>
    <dgm:cxn modelId="{61C109BA-B9A3-42DB-8C8C-A2BA8431918D}" type="presParOf" srcId="{C38E566A-E096-4EF1-BA6B-E342718D3D82}" destId="{03A3B3C4-556F-4569-AE5B-4A05637E2F4D}" srcOrd="15" destOrd="0" presId="urn:microsoft.com/office/officeart/2005/8/layout/hProcess9"/>
    <dgm:cxn modelId="{0DE035F6-370F-4EFB-BEBB-C650F0759F68}" type="presParOf" srcId="{C38E566A-E096-4EF1-BA6B-E342718D3D82}" destId="{C9FBC309-0D40-484E-A71C-8E94CA1A6632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5D1F7-DF79-40F0-92C4-A387B1F3D470}">
      <dsp:nvSpPr>
        <dsp:cNvPr id="0" name=""/>
        <dsp:cNvSpPr/>
      </dsp:nvSpPr>
      <dsp:spPr>
        <a:xfrm>
          <a:off x="759856" y="0"/>
          <a:ext cx="8611711" cy="36491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0E71A-800C-4119-BEA4-BB564067899E}">
      <dsp:nvSpPr>
        <dsp:cNvPr id="0" name=""/>
        <dsp:cNvSpPr/>
      </dsp:nvSpPr>
      <dsp:spPr>
        <a:xfrm>
          <a:off x="7087" y="1094739"/>
          <a:ext cx="1066314" cy="145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Ingestion</a:t>
          </a:r>
        </a:p>
      </dsp:txBody>
      <dsp:txXfrm>
        <a:off x="59140" y="1146792"/>
        <a:ext cx="962208" cy="1355547"/>
      </dsp:txXfrm>
    </dsp:sp>
    <dsp:sp modelId="{0B61E144-21D7-4E13-A4A1-3223AF8F28E2}">
      <dsp:nvSpPr>
        <dsp:cNvPr id="0" name=""/>
        <dsp:cNvSpPr/>
      </dsp:nvSpPr>
      <dsp:spPr>
        <a:xfrm>
          <a:off x="1138454" y="1094739"/>
          <a:ext cx="1066314" cy="145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Validation</a:t>
          </a:r>
        </a:p>
      </dsp:txBody>
      <dsp:txXfrm>
        <a:off x="1190507" y="1146792"/>
        <a:ext cx="962208" cy="1355547"/>
      </dsp:txXfrm>
    </dsp:sp>
    <dsp:sp modelId="{9E143CF8-F489-40E6-943D-5B790479E33B}">
      <dsp:nvSpPr>
        <dsp:cNvPr id="0" name=""/>
        <dsp:cNvSpPr/>
      </dsp:nvSpPr>
      <dsp:spPr>
        <a:xfrm>
          <a:off x="2269821" y="1094739"/>
          <a:ext cx="1066314" cy="145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Preprocessing</a:t>
          </a:r>
        </a:p>
      </dsp:txBody>
      <dsp:txXfrm>
        <a:off x="2321874" y="1146792"/>
        <a:ext cx="962208" cy="1355547"/>
      </dsp:txXfrm>
    </dsp:sp>
    <dsp:sp modelId="{7B236A5B-5C01-4578-969B-DCABCBFA224A}">
      <dsp:nvSpPr>
        <dsp:cNvPr id="0" name=""/>
        <dsp:cNvSpPr/>
      </dsp:nvSpPr>
      <dsp:spPr>
        <a:xfrm>
          <a:off x="3401188" y="1094739"/>
          <a:ext cx="1066314" cy="145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 Training</a:t>
          </a:r>
        </a:p>
      </dsp:txBody>
      <dsp:txXfrm>
        <a:off x="3453241" y="1146792"/>
        <a:ext cx="962208" cy="1355547"/>
      </dsp:txXfrm>
    </dsp:sp>
    <dsp:sp modelId="{A019738E-7262-4AED-9B72-DD79EE2E1F92}">
      <dsp:nvSpPr>
        <dsp:cNvPr id="0" name=""/>
        <dsp:cNvSpPr/>
      </dsp:nvSpPr>
      <dsp:spPr>
        <a:xfrm>
          <a:off x="4532555" y="1094739"/>
          <a:ext cx="1066314" cy="145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 Evaluation</a:t>
          </a:r>
        </a:p>
      </dsp:txBody>
      <dsp:txXfrm>
        <a:off x="4584608" y="1146792"/>
        <a:ext cx="962208" cy="1355547"/>
      </dsp:txXfrm>
    </dsp:sp>
    <dsp:sp modelId="{47A0EF89-0F92-49F9-A67D-0894CF05AD49}">
      <dsp:nvSpPr>
        <dsp:cNvPr id="0" name=""/>
        <dsp:cNvSpPr/>
      </dsp:nvSpPr>
      <dsp:spPr>
        <a:xfrm>
          <a:off x="5663922" y="1094739"/>
          <a:ext cx="1066314" cy="145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Pre-Production Testing</a:t>
          </a:r>
        </a:p>
      </dsp:txBody>
      <dsp:txXfrm>
        <a:off x="5715975" y="1146792"/>
        <a:ext cx="962208" cy="1355547"/>
      </dsp:txXfrm>
    </dsp:sp>
    <dsp:sp modelId="{D3829C3D-8FE4-47A4-9C3B-186291F4CA84}">
      <dsp:nvSpPr>
        <dsp:cNvPr id="0" name=""/>
        <dsp:cNvSpPr/>
      </dsp:nvSpPr>
      <dsp:spPr>
        <a:xfrm>
          <a:off x="6795289" y="1094739"/>
          <a:ext cx="1066314" cy="145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Production Deployment</a:t>
          </a:r>
        </a:p>
      </dsp:txBody>
      <dsp:txXfrm>
        <a:off x="6847342" y="1146792"/>
        <a:ext cx="962208" cy="1355547"/>
      </dsp:txXfrm>
    </dsp:sp>
    <dsp:sp modelId="{9E4BDD05-7FDF-4F49-871F-93546C69E5E8}">
      <dsp:nvSpPr>
        <dsp:cNvPr id="0" name=""/>
        <dsp:cNvSpPr/>
      </dsp:nvSpPr>
      <dsp:spPr>
        <a:xfrm>
          <a:off x="7926656" y="1094739"/>
          <a:ext cx="1066314" cy="145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Inference</a:t>
          </a:r>
        </a:p>
      </dsp:txBody>
      <dsp:txXfrm>
        <a:off x="7978709" y="1146792"/>
        <a:ext cx="962208" cy="1355547"/>
      </dsp:txXfrm>
    </dsp:sp>
    <dsp:sp modelId="{C9FBC309-0D40-484E-A71C-8E94CA1A6632}">
      <dsp:nvSpPr>
        <dsp:cNvPr id="0" name=""/>
        <dsp:cNvSpPr/>
      </dsp:nvSpPr>
      <dsp:spPr>
        <a:xfrm>
          <a:off x="9058023" y="1094739"/>
          <a:ext cx="1066314" cy="145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Monitoring and Tracking</a:t>
          </a:r>
        </a:p>
      </dsp:txBody>
      <dsp:txXfrm>
        <a:off x="9110076" y="1146792"/>
        <a:ext cx="962208" cy="135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BCDC-FB12-462E-BD65-222CC2C1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54E3F-A5BD-40A4-B136-8CDA6FB8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E3F5-E1F9-4E46-B3C4-7CF29F05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1DF6-ECE1-4EEE-BC62-EBC7AD3386ED}" type="datetimeFigureOut">
              <a:rPr lang="he-IL" smtClean="0"/>
              <a:t>כ"ה/שבט/תשפ"ה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7EF2-1841-4540-8EC8-4F6031E2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7F030-3EEB-4849-AC51-A0D9AE7F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6A53-9D0B-479C-8B7F-A29544714F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19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51AC-B053-42E8-9C54-CF684D18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277578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Standardizing ML </a:t>
            </a:r>
            <a:r>
              <a:rPr lang="en-US" b="1"/>
              <a:t>project Pipeline</a:t>
            </a:r>
            <a:endParaRPr lang="he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EC180-853D-441E-9DD0-9D7466B92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840300"/>
            <a:ext cx="7197726" cy="140546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In-depth Overview of Project Structure, Pipeline Flow, Code Best Practices, and Our Standardized Working Environment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Presented by: Or </a:t>
            </a:r>
            <a:r>
              <a:rPr lang="en-US" dirty="0" err="1"/>
              <a:t>bashan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128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AC2E4B0F-DAE3-42D7-974C-7D8EE070D7E6}"/>
              </a:ext>
            </a:extLst>
          </p:cNvPr>
          <p:cNvSpPr txBox="1">
            <a:spLocks/>
          </p:cNvSpPr>
          <p:nvPr/>
        </p:nvSpPr>
        <p:spPr>
          <a:xfrm>
            <a:off x="11509000" y="0"/>
            <a:ext cx="720761" cy="326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e-IL" sz="1400" b="1" dirty="0">
                <a:solidFill>
                  <a:schemeClr val="tx1"/>
                </a:solidFill>
                <a:latin typeface="+mj-lt"/>
                <a:ea typeface="+mj-ea"/>
              </a:rPr>
              <a:t>בס"ד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81A53-D37D-4396-82D2-217931124DED}"/>
              </a:ext>
            </a:extLst>
          </p:cNvPr>
          <p:cNvSpPr/>
          <p:nvPr/>
        </p:nvSpPr>
        <p:spPr>
          <a:xfrm>
            <a:off x="1069279" y="786093"/>
            <a:ext cx="2348753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594B01-5961-468F-AB28-4486384A3A80}"/>
              </a:ext>
            </a:extLst>
          </p:cNvPr>
          <p:cNvSpPr/>
          <p:nvPr/>
        </p:nvSpPr>
        <p:spPr>
          <a:xfrm>
            <a:off x="5181601" y="786093"/>
            <a:ext cx="2348753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3F88F7-E17A-4E76-99C7-38ACB167B680}"/>
              </a:ext>
            </a:extLst>
          </p:cNvPr>
          <p:cNvSpPr/>
          <p:nvPr/>
        </p:nvSpPr>
        <p:spPr>
          <a:xfrm>
            <a:off x="9160247" y="786093"/>
            <a:ext cx="2348753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3ADD28-5701-4FF9-B9DD-B0C7F6A3F642}"/>
              </a:ext>
            </a:extLst>
          </p:cNvPr>
          <p:cNvSpPr/>
          <p:nvPr/>
        </p:nvSpPr>
        <p:spPr>
          <a:xfrm>
            <a:off x="1134873" y="2635693"/>
            <a:ext cx="1595713" cy="11923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B96C0-619E-4478-8A2A-BA0C9CFC984D}"/>
              </a:ext>
            </a:extLst>
          </p:cNvPr>
          <p:cNvSpPr txBox="1"/>
          <p:nvPr/>
        </p:nvSpPr>
        <p:spPr>
          <a:xfrm>
            <a:off x="1331262" y="1044778"/>
            <a:ext cx="173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Collection</a:t>
            </a:r>
            <a:endParaRPr lang="LID4096" sz="28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F46F2-7859-4D47-A672-BAFDBBCABC90}"/>
              </a:ext>
            </a:extLst>
          </p:cNvPr>
          <p:cNvSpPr txBox="1"/>
          <p:nvPr/>
        </p:nvSpPr>
        <p:spPr>
          <a:xfrm>
            <a:off x="5558406" y="1044354"/>
            <a:ext cx="173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Model</a:t>
            </a: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Training</a:t>
            </a:r>
            <a:endParaRPr lang="LID4096" sz="28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B023A-82CF-45BF-8C36-DF61A3D3A692}"/>
              </a:ext>
            </a:extLst>
          </p:cNvPr>
          <p:cNvSpPr txBox="1"/>
          <p:nvPr/>
        </p:nvSpPr>
        <p:spPr>
          <a:xfrm>
            <a:off x="9341221" y="1038524"/>
            <a:ext cx="203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Model In Production</a:t>
            </a:r>
            <a:endParaRPr lang="LID4096" sz="28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77C25-3F8F-44D7-811D-0F4E1616B72C}"/>
              </a:ext>
            </a:extLst>
          </p:cNvPr>
          <p:cNvSpPr txBox="1"/>
          <p:nvPr/>
        </p:nvSpPr>
        <p:spPr>
          <a:xfrm>
            <a:off x="1137757" y="2793097"/>
            <a:ext cx="173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Mapping</a:t>
            </a:r>
            <a:endParaRPr lang="LID4096" sz="24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F4FAE1-0F71-4E93-A92F-3895C37BE2C9}"/>
              </a:ext>
            </a:extLst>
          </p:cNvPr>
          <p:cNvSpPr/>
          <p:nvPr/>
        </p:nvSpPr>
        <p:spPr>
          <a:xfrm>
            <a:off x="1100959" y="4096514"/>
            <a:ext cx="1595713" cy="11923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9C1F5D-7BE9-4524-AA8B-C1F0D7798C42}"/>
              </a:ext>
            </a:extLst>
          </p:cNvPr>
          <p:cNvSpPr txBox="1"/>
          <p:nvPr/>
        </p:nvSpPr>
        <p:spPr>
          <a:xfrm>
            <a:off x="1079689" y="4243335"/>
            <a:ext cx="173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Funneling</a:t>
            </a:r>
            <a:endParaRPr lang="LID4096" sz="24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207E8B-945D-44D4-A132-A8E1A5872FA0}"/>
              </a:ext>
            </a:extLst>
          </p:cNvPr>
          <p:cNvSpPr/>
          <p:nvPr/>
        </p:nvSpPr>
        <p:spPr>
          <a:xfrm>
            <a:off x="1100959" y="5557335"/>
            <a:ext cx="1595713" cy="11923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CC0EA-A690-4ACE-90A8-F576306985C8}"/>
              </a:ext>
            </a:extLst>
          </p:cNvPr>
          <p:cNvSpPr txBox="1"/>
          <p:nvPr/>
        </p:nvSpPr>
        <p:spPr>
          <a:xfrm>
            <a:off x="1105180" y="5761241"/>
            <a:ext cx="173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Storage</a:t>
            </a:r>
            <a:endParaRPr lang="LID4096" sz="24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56E371-F8B7-43B5-9307-90706E9B4488}"/>
              </a:ext>
            </a:extLst>
          </p:cNvPr>
          <p:cNvSpPr/>
          <p:nvPr/>
        </p:nvSpPr>
        <p:spPr>
          <a:xfrm>
            <a:off x="4409625" y="2934302"/>
            <a:ext cx="125054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6FF6CA-9D79-4A90-AD1D-E5E15EE7C5A2}"/>
              </a:ext>
            </a:extLst>
          </p:cNvPr>
          <p:cNvSpPr txBox="1"/>
          <p:nvPr/>
        </p:nvSpPr>
        <p:spPr>
          <a:xfrm>
            <a:off x="4409625" y="3056641"/>
            <a:ext cx="140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Ingestion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62AD212-1753-4108-B01D-3183432E0BE7}"/>
              </a:ext>
            </a:extLst>
          </p:cNvPr>
          <p:cNvSpPr/>
          <p:nvPr/>
        </p:nvSpPr>
        <p:spPr>
          <a:xfrm>
            <a:off x="4409624" y="3986946"/>
            <a:ext cx="1279975" cy="9486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ED83C7-EC89-4362-85C3-B36971EB3D9B}"/>
              </a:ext>
            </a:extLst>
          </p:cNvPr>
          <p:cNvSpPr txBox="1"/>
          <p:nvPr/>
        </p:nvSpPr>
        <p:spPr>
          <a:xfrm>
            <a:off x="4384276" y="4058434"/>
            <a:ext cx="140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74F705E-6DF1-4EF8-B695-DCA717E5D605}"/>
              </a:ext>
            </a:extLst>
          </p:cNvPr>
          <p:cNvSpPr/>
          <p:nvPr/>
        </p:nvSpPr>
        <p:spPr>
          <a:xfrm>
            <a:off x="4409625" y="5060228"/>
            <a:ext cx="1279974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762D73-1F97-4FA3-B09E-4924DA409729}"/>
              </a:ext>
            </a:extLst>
          </p:cNvPr>
          <p:cNvSpPr txBox="1"/>
          <p:nvPr/>
        </p:nvSpPr>
        <p:spPr>
          <a:xfrm>
            <a:off x="4348119" y="5268418"/>
            <a:ext cx="1402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3F4231A-CB69-419C-A95C-1D137B6156C3}"/>
              </a:ext>
            </a:extLst>
          </p:cNvPr>
          <p:cNvSpPr/>
          <p:nvPr/>
        </p:nvSpPr>
        <p:spPr>
          <a:xfrm>
            <a:off x="6059836" y="2951946"/>
            <a:ext cx="1142014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4C5446-1C3C-49F6-9C18-C0D2182CE47B}"/>
              </a:ext>
            </a:extLst>
          </p:cNvPr>
          <p:cNvSpPr txBox="1"/>
          <p:nvPr/>
        </p:nvSpPr>
        <p:spPr>
          <a:xfrm>
            <a:off x="6107047" y="3050482"/>
            <a:ext cx="140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DA05668-EAE5-4ABB-BD4D-B88188AEA559}"/>
              </a:ext>
            </a:extLst>
          </p:cNvPr>
          <p:cNvSpPr/>
          <p:nvPr/>
        </p:nvSpPr>
        <p:spPr>
          <a:xfrm>
            <a:off x="6059836" y="4004590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0B699-64BF-4E55-A144-498A6A1D4255}"/>
              </a:ext>
            </a:extLst>
          </p:cNvPr>
          <p:cNvSpPr txBox="1"/>
          <p:nvPr/>
        </p:nvSpPr>
        <p:spPr>
          <a:xfrm>
            <a:off x="6062761" y="4121355"/>
            <a:ext cx="14029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760B06C-EED9-46A2-BF12-C41E3FD7B105}"/>
              </a:ext>
            </a:extLst>
          </p:cNvPr>
          <p:cNvSpPr/>
          <p:nvPr/>
        </p:nvSpPr>
        <p:spPr>
          <a:xfrm>
            <a:off x="7546828" y="2934302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19371C-A9EA-4A40-AD74-AA035E2C5A4A}"/>
              </a:ext>
            </a:extLst>
          </p:cNvPr>
          <p:cNvSpPr txBox="1"/>
          <p:nvPr/>
        </p:nvSpPr>
        <p:spPr>
          <a:xfrm>
            <a:off x="7549206" y="2976523"/>
            <a:ext cx="1402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Pre-Production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87D7209-1034-4582-8DF6-8DF604F1B703}"/>
              </a:ext>
            </a:extLst>
          </p:cNvPr>
          <p:cNvSpPr/>
          <p:nvPr/>
        </p:nvSpPr>
        <p:spPr>
          <a:xfrm>
            <a:off x="9636670" y="2934302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980991-FCDA-40E6-8DA5-AF2707F79127}"/>
              </a:ext>
            </a:extLst>
          </p:cNvPr>
          <p:cNvSpPr txBox="1"/>
          <p:nvPr/>
        </p:nvSpPr>
        <p:spPr>
          <a:xfrm>
            <a:off x="9591837" y="3241582"/>
            <a:ext cx="140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7708DBE-6E1D-4323-8EF4-E77701A64C7A}"/>
              </a:ext>
            </a:extLst>
          </p:cNvPr>
          <p:cNvSpPr/>
          <p:nvPr/>
        </p:nvSpPr>
        <p:spPr>
          <a:xfrm>
            <a:off x="9649392" y="3970708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C317E2-FC35-4BF4-BC33-74433EC8B796}"/>
              </a:ext>
            </a:extLst>
          </p:cNvPr>
          <p:cNvSpPr txBox="1"/>
          <p:nvPr/>
        </p:nvSpPr>
        <p:spPr>
          <a:xfrm>
            <a:off x="9709325" y="4251744"/>
            <a:ext cx="140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Inference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7777EFE-00D7-41F7-AE79-24205D14D05A}"/>
              </a:ext>
            </a:extLst>
          </p:cNvPr>
          <p:cNvSpPr/>
          <p:nvPr/>
        </p:nvSpPr>
        <p:spPr>
          <a:xfrm>
            <a:off x="10945212" y="5638130"/>
            <a:ext cx="1127576" cy="106747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AB78B3-5CB6-4F1E-BDAF-4E3143F15FB1}"/>
              </a:ext>
            </a:extLst>
          </p:cNvPr>
          <p:cNvSpPr txBox="1"/>
          <p:nvPr/>
        </p:nvSpPr>
        <p:spPr>
          <a:xfrm>
            <a:off x="10914154" y="5666281"/>
            <a:ext cx="1402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Monitoring and 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Tracking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(Generic)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4D213296-E7C8-47DB-8373-57BD33CE006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418032" y="1548093"/>
            <a:ext cx="176356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407CB76F-C0E5-4AFA-A64E-93AE2EA9716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530354" y="1548093"/>
            <a:ext cx="162989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id="{0EA52C9C-0FEA-48A1-99AD-8E9F5D97E5A1}"/>
              </a:ext>
            </a:extLst>
          </p:cNvPr>
          <p:cNvCxnSpPr>
            <a:stCxn id="12" idx="3"/>
            <a:endCxn id="11" idx="0"/>
          </p:cNvCxnSpPr>
          <p:nvPr/>
        </p:nvCxnSpPr>
        <p:spPr>
          <a:xfrm flipH="1" flipV="1">
            <a:off x="6355978" y="786093"/>
            <a:ext cx="5153022" cy="762000"/>
          </a:xfrm>
          <a:prstGeom prst="bentConnector4">
            <a:avLst>
              <a:gd name="adj1" fmla="val -4436"/>
              <a:gd name="adj2" fmla="val 15303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: מרפקי 59">
            <a:extLst>
              <a:ext uri="{FF2B5EF4-FFF2-40B4-BE49-F238E27FC236}">
                <a16:creationId xmlns:a16="http://schemas.microsoft.com/office/drawing/2014/main" id="{15754AC8-047D-4740-A81C-6CB8181D8E92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243656" y="375917"/>
            <a:ext cx="4227142" cy="410176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45">
            <a:extLst>
              <a:ext uri="{FF2B5EF4-FFF2-40B4-BE49-F238E27FC236}">
                <a16:creationId xmlns:a16="http://schemas.microsoft.com/office/drawing/2014/main" id="{A3467EEE-1923-470D-AE22-29C285C3890E}"/>
              </a:ext>
            </a:extLst>
          </p:cNvPr>
          <p:cNvSpPr/>
          <p:nvPr/>
        </p:nvSpPr>
        <p:spPr>
          <a:xfrm>
            <a:off x="6057935" y="5064781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1B8FA3-3496-4338-9C16-E60F093CA74D}"/>
              </a:ext>
            </a:extLst>
          </p:cNvPr>
          <p:cNvSpPr txBox="1"/>
          <p:nvPr/>
        </p:nvSpPr>
        <p:spPr>
          <a:xfrm>
            <a:off x="6024750" y="5064781"/>
            <a:ext cx="14029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Progression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40020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9" grpId="0"/>
      <p:bldP spid="20" grpId="0" animBg="1"/>
      <p:bldP spid="21" grpId="0"/>
      <p:bldP spid="22" grpId="0" animBg="1"/>
      <p:bldP spid="23" grpId="0"/>
      <p:bldP spid="34" grpId="0" animBg="1"/>
      <p:bldP spid="35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37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CD43-C05B-43BB-86A4-5AE04D61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Structure Breakdown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5A390-4D80-49B2-BCDC-A09B0C93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4363007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2000" dirty="0" err="1"/>
              <a:t>azure_pipelines</a:t>
            </a:r>
            <a:r>
              <a:rPr lang="en-US" sz="2000" dirty="0"/>
              <a:t>/ : CI/CD configurations (e.g., </a:t>
            </a:r>
            <a:r>
              <a:rPr lang="en-US" sz="2000" dirty="0" err="1"/>
              <a:t>azure_pipeline.yaml</a:t>
            </a:r>
            <a:r>
              <a:rPr lang="en-US" sz="2000" dirty="0"/>
              <a:t>)</a:t>
            </a:r>
          </a:p>
          <a:p>
            <a:pPr algn="l" rtl="0"/>
            <a:r>
              <a:rPr lang="en-US" sz="2000" dirty="0"/>
              <a:t>config/ : Central configuration files (</a:t>
            </a:r>
            <a:r>
              <a:rPr lang="en-US" sz="2000" dirty="0" err="1"/>
              <a:t>config.yaml</a:t>
            </a:r>
            <a:r>
              <a:rPr lang="en-US" sz="2000" dirty="0"/>
              <a:t>, </a:t>
            </a:r>
            <a:r>
              <a:rPr lang="en-US" sz="2000" dirty="0" err="1"/>
              <a:t>logging.yaml</a:t>
            </a:r>
            <a:r>
              <a:rPr lang="en-US" sz="2000" dirty="0"/>
              <a:t>, configScript.py)</a:t>
            </a:r>
          </a:p>
          <a:p>
            <a:pPr algn="l" rtl="0"/>
            <a:r>
              <a:rPr lang="en-US" sz="2000" dirty="0"/>
              <a:t>data/ : Contains raw, interim, and processed data, and </a:t>
            </a:r>
            <a:r>
              <a:rPr lang="en-US" sz="2000" dirty="0" err="1"/>
              <a:t>sourceModels</a:t>
            </a:r>
            <a:endParaRPr lang="en-US" sz="2000" dirty="0"/>
          </a:p>
          <a:p>
            <a:pPr algn="l" rtl="0"/>
            <a:r>
              <a:rPr lang="en-US" sz="2000" dirty="0" err="1"/>
              <a:t>mlflow</a:t>
            </a:r>
            <a:r>
              <a:rPr lang="en-US" sz="2000" dirty="0"/>
              <a:t>/ : Experiment tracking setup (</a:t>
            </a:r>
            <a:r>
              <a:rPr lang="en-US" sz="2000" dirty="0" err="1"/>
              <a:t>mlproject.yaml</a:t>
            </a:r>
            <a:r>
              <a:rPr lang="en-US" sz="2000" dirty="0"/>
              <a:t>)</a:t>
            </a:r>
          </a:p>
          <a:p>
            <a:pPr algn="l" rtl="0"/>
            <a:r>
              <a:rPr lang="en-US" sz="2000" dirty="0"/>
              <a:t>Sandbox/notebooks/ : </a:t>
            </a:r>
            <a:r>
              <a:rPr lang="en-US" sz="2000" dirty="0" err="1"/>
              <a:t>Jupyter</a:t>
            </a:r>
            <a:r>
              <a:rPr lang="en-US" sz="2000" dirty="0"/>
              <a:t> notebooks for EDA and prototyping</a:t>
            </a:r>
          </a:p>
          <a:p>
            <a:pPr algn="l" rtl="0"/>
            <a:r>
              <a:rPr lang="en-US" sz="2000" dirty="0" err="1"/>
              <a:t>src</a:t>
            </a:r>
            <a:r>
              <a:rPr lang="en-US" sz="2000" dirty="0"/>
              <a:t>/ : Core source code (</a:t>
            </a:r>
            <a:r>
              <a:rPr lang="en-US" sz="2000" dirty="0" err="1"/>
              <a:t>data_ingestion</a:t>
            </a:r>
            <a:r>
              <a:rPr lang="en-US" sz="2000" dirty="0"/>
              <a:t>, </a:t>
            </a:r>
            <a:r>
              <a:rPr lang="en-US" sz="2000" dirty="0" err="1"/>
              <a:t>data_preprocessing</a:t>
            </a:r>
            <a:r>
              <a:rPr lang="en-US" sz="2000" dirty="0"/>
              <a:t>, models, evaluation, inference, pipeline, </a:t>
            </a:r>
            <a:r>
              <a:rPr lang="en-US" sz="2000" dirty="0" err="1"/>
              <a:t>utils</a:t>
            </a:r>
            <a:r>
              <a:rPr lang="en-US" sz="2000" dirty="0"/>
              <a:t>)</a:t>
            </a:r>
          </a:p>
          <a:p>
            <a:pPr algn="l" rtl="0"/>
            <a:r>
              <a:rPr lang="en-US" sz="2000" dirty="0"/>
              <a:t>scripts/ : Contains pipeline orchestration, task-specific scripts, and shell automation</a:t>
            </a:r>
          </a:p>
          <a:p>
            <a:pPr algn="l" rtl="0"/>
            <a:r>
              <a:rPr lang="en-US" sz="2000" dirty="0"/>
              <a:t>tests/ : Unit, integration, and QA tests</a:t>
            </a:r>
          </a:p>
          <a:p>
            <a:pPr algn="l" rtl="0"/>
            <a:r>
              <a:rPr lang="en-US" sz="2000" dirty="0"/>
              <a:t>tracking/ : Data/model versioning and production tests (will be replaced with </a:t>
            </a:r>
            <a:r>
              <a:rPr lang="en-US" sz="2000" dirty="0" err="1"/>
              <a:t>mlflow</a:t>
            </a:r>
            <a:r>
              <a:rPr lang="en-US" sz="2000" dirty="0"/>
              <a:t>/</a:t>
            </a:r>
            <a:r>
              <a:rPr lang="en-US" sz="2000" dirty="0" err="1"/>
              <a:t>clearMl</a:t>
            </a:r>
            <a:r>
              <a:rPr lang="en-US" sz="2000" dirty="0"/>
              <a:t>)</a:t>
            </a:r>
          </a:p>
          <a:p>
            <a:pPr algn="l" rtl="0"/>
            <a:r>
              <a:rPr lang="en-US" sz="2000" dirty="0" err="1"/>
              <a:t>training_logs</a:t>
            </a:r>
            <a:r>
              <a:rPr lang="en-US" sz="2000" dirty="0"/>
              <a:t>/ : Logs for training runs (will be replaced with </a:t>
            </a:r>
            <a:r>
              <a:rPr lang="en-US" sz="2000" dirty="0" err="1"/>
              <a:t>mlflow</a:t>
            </a:r>
            <a:r>
              <a:rPr lang="en-US" sz="2000" dirty="0"/>
              <a:t>/</a:t>
            </a:r>
            <a:r>
              <a:rPr lang="en-US" sz="2000" dirty="0" err="1"/>
              <a:t>clearMl</a:t>
            </a:r>
            <a:r>
              <a:rPr lang="en-US" sz="2000" dirty="0"/>
              <a:t>)</a:t>
            </a:r>
          </a:p>
          <a:p>
            <a:pPr algn="l" rtl="0"/>
            <a:r>
              <a:rPr lang="en-US" sz="2000" dirty="0"/>
              <a:t>preproduction/ &amp; production/ : Directories for staging and production models/results</a:t>
            </a:r>
          </a:p>
        </p:txBody>
      </p:sp>
    </p:spTree>
    <p:extLst>
      <p:ext uri="{BB962C8B-B14F-4D97-AF65-F5344CB8AC3E}">
        <p14:creationId xmlns:p14="http://schemas.microsoft.com/office/powerpoint/2010/main" val="25838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0563-790B-4495-99E2-30A8642A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&amp; Best Practices Recap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7EDB-4E05-4511-9E25-759B08AD2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Consistent adherence to PEP8/PEP20 for readability and maintainability</a:t>
            </a:r>
          </a:p>
          <a:p>
            <a:pPr algn="l" rtl="0"/>
            <a:r>
              <a:rPr lang="en-US" sz="2400" dirty="0"/>
              <a:t>Clear, modular project structure facilitates easier onboarding and collaboration</a:t>
            </a:r>
          </a:p>
          <a:p>
            <a:pPr algn="l" rtl="0"/>
            <a:r>
              <a:rPr lang="en-US" sz="2400" dirty="0"/>
              <a:t>Comprehensive logging, centralized configuration, and robust CI/CD practices</a:t>
            </a:r>
          </a:p>
          <a:p>
            <a:pPr algn="l" rtl="0"/>
            <a:r>
              <a:rPr lang="en-US" sz="2400" dirty="0"/>
              <a:t>Standardized environment enhances reproducibility, scalability, and resource efficiency</a:t>
            </a:r>
          </a:p>
          <a:p>
            <a:pPr algn="l" rtl="0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588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04EE-E9E6-4FDD-B172-0020B3F4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/>
              <a:t>Template Placement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80D4-62A2-40FB-BC06-B12845F2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Location:</a:t>
            </a:r>
          </a:p>
          <a:p>
            <a:pPr lvl="1" algn="l" rtl="0"/>
            <a:r>
              <a:rPr lang="en-US" sz="2000" dirty="0"/>
              <a:t>The Classic ML Pipeline Template Project is located </a:t>
            </a:r>
            <a:r>
              <a:rPr lang="en-US" sz="2000" dirty="0" err="1"/>
              <a:t>at:cmd-home</a:t>
            </a:r>
            <a:r>
              <a:rPr lang="en-US" sz="2000" dirty="0"/>
              <a:t>/</a:t>
            </a:r>
            <a:r>
              <a:rPr lang="en-US" sz="2000" dirty="0" err="1"/>
              <a:t>nfsdisc</a:t>
            </a:r>
            <a:r>
              <a:rPr lang="en-US" sz="2000" dirty="0"/>
              <a:t>/orb-test/</a:t>
            </a:r>
            <a:r>
              <a:rPr lang="en-US" sz="2000" dirty="0" err="1"/>
              <a:t>MlPrejectTemplait</a:t>
            </a:r>
            <a:r>
              <a:rPr lang="en-US" sz="2000" dirty="0"/>
              <a:t>-main/</a:t>
            </a:r>
          </a:p>
          <a:p>
            <a:pPr algn="l" rtl="0"/>
            <a:r>
              <a:rPr lang="en-US" sz="2400" dirty="0"/>
              <a:t>Overview:</a:t>
            </a:r>
          </a:p>
          <a:p>
            <a:pPr lvl="1" algn="l" rtl="0"/>
            <a:r>
              <a:rPr lang="en-US" sz="2000" dirty="0"/>
              <a:t>Provides a complete skeleton with all necessary files and boilerplate code.</a:t>
            </a:r>
          </a:p>
          <a:p>
            <a:pPr algn="l" rtl="0"/>
            <a:r>
              <a:rPr lang="en-US" sz="2400" dirty="0"/>
              <a:t>Purpose:</a:t>
            </a:r>
          </a:p>
          <a:p>
            <a:pPr lvl="1" algn="l" rtl="0"/>
            <a:r>
              <a:rPr lang="en-US" sz="2000" dirty="0"/>
              <a:t>Serves as a standardized starting point for new ML projects, ensuring consistency and best practices from day one.. </a:t>
            </a:r>
          </a:p>
        </p:txBody>
      </p:sp>
    </p:spTree>
    <p:extLst>
      <p:ext uri="{BB962C8B-B14F-4D97-AF65-F5344CB8AC3E}">
        <p14:creationId xmlns:p14="http://schemas.microsoft.com/office/powerpoint/2010/main" val="19214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BF3-807D-4544-ADD8-0070289B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Documents in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A6A8-70D8-4F36-AB8F-F620EBA5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Documentation ML Project Pipeline Template Layout:</a:t>
            </a:r>
          </a:p>
          <a:p>
            <a:pPr lvl="1" algn="l" rtl="0"/>
            <a:r>
              <a:rPr lang="en-US" dirty="0"/>
              <a:t>Explains the modular, scalable, and production-ready ML pipeline </a:t>
            </a:r>
            <a:r>
              <a:rPr lang="en-US" dirty="0" err="1"/>
              <a:t>structure.Details</a:t>
            </a:r>
            <a:r>
              <a:rPr lang="en-US" dirty="0"/>
              <a:t> the end-to-end process (from data ingestion to deployment) with robust version control and testing.</a:t>
            </a:r>
          </a:p>
          <a:p>
            <a:pPr algn="l" rtl="0"/>
            <a:r>
              <a:rPr lang="en-US" dirty="0"/>
              <a:t>Python Coding Standards and Guidelines – </a:t>
            </a:r>
            <a:r>
              <a:rPr lang="en-US" dirty="0" err="1"/>
              <a:t>OrB</a:t>
            </a:r>
            <a:r>
              <a:rPr lang="en-US" dirty="0"/>
              <a:t> draft:</a:t>
            </a:r>
          </a:p>
          <a:p>
            <a:pPr lvl="1" algn="l" rtl="0"/>
            <a:r>
              <a:rPr lang="en-US" dirty="0"/>
              <a:t>Outlines best practices for coding, including PEP8/PEP20 compliance and project organization.</a:t>
            </a:r>
          </a:p>
          <a:p>
            <a:pPr algn="l" rtl="0"/>
            <a:r>
              <a:rPr lang="en-US" dirty="0"/>
              <a:t>Project Structure:</a:t>
            </a:r>
          </a:p>
          <a:p>
            <a:pPr lvl="1" algn="l" rtl="0"/>
            <a:r>
              <a:rPr lang="en-US" dirty="0"/>
              <a:t>Provides a detailed file and directory layout for organizing code, data, tests, and configuration files.</a:t>
            </a:r>
          </a:p>
          <a:p>
            <a:pPr algn="l" rtl="0"/>
            <a:r>
              <a:rPr lang="en-US" dirty="0"/>
              <a:t>README:</a:t>
            </a:r>
          </a:p>
          <a:p>
            <a:pPr lvl="1" algn="l" rtl="0"/>
            <a:r>
              <a:rPr lang="en-US" dirty="0"/>
              <a:t>Offers an overview, installation, configuration, and usage instructions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3755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4771-4261-4820-B4D7-E8F21752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and Benefits of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411A-F2F6-48B8-A456-2D6700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Standardization:</a:t>
            </a:r>
          </a:p>
          <a:p>
            <a:pPr lvl="1" algn="l" rtl="0"/>
            <a:r>
              <a:rPr lang="en-US" dirty="0"/>
              <a:t>Offers a production-ready starting point, reducing the time and effort needed to set up new projects.</a:t>
            </a:r>
          </a:p>
          <a:p>
            <a:pPr algn="l" rtl="0"/>
            <a:r>
              <a:rPr lang="en-US" dirty="0"/>
              <a:t>Quality and Consistency:</a:t>
            </a:r>
          </a:p>
          <a:p>
            <a:pPr lvl="1" algn="l" rtl="0"/>
            <a:r>
              <a:rPr lang="en-US" dirty="0"/>
              <a:t>Ensures robust version control, comprehensive testing, and smooth transitions from development to production.</a:t>
            </a:r>
          </a:p>
          <a:p>
            <a:pPr algn="l" rtl="0"/>
            <a:r>
              <a:rPr lang="en-US" dirty="0"/>
              <a:t>Collaboration and Onboarding:</a:t>
            </a:r>
          </a:p>
          <a:p>
            <a:pPr lvl="1" algn="l" rtl="0"/>
            <a:r>
              <a:rPr lang="en-US" dirty="0"/>
              <a:t>Facilitates easier onboarding of new team members and enhances collaboration across teams.</a:t>
            </a:r>
          </a:p>
          <a:p>
            <a:pPr algn="l" rtl="0"/>
            <a:r>
              <a:rPr lang="en-US" dirty="0"/>
              <a:t>Best Practices:</a:t>
            </a:r>
          </a:p>
          <a:p>
            <a:pPr lvl="1" algn="l" rtl="0"/>
            <a:r>
              <a:rPr lang="en-US" dirty="0"/>
              <a:t>Encourages the adoption of industry-standard coding practices and organized project structure, reducing technical debt.</a:t>
            </a:r>
          </a:p>
        </p:txBody>
      </p:sp>
    </p:spTree>
    <p:extLst>
      <p:ext uri="{BB962C8B-B14F-4D97-AF65-F5344CB8AC3E}">
        <p14:creationId xmlns:p14="http://schemas.microsoft.com/office/powerpoint/2010/main" val="14178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D432-AD5F-43B2-B1E1-E4CA45F3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Looking over the documents  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02B8-743F-4345-B5F9-744A9AEB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0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B3B-DA53-4843-BE70-9B452A578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Q&amp;A</a:t>
            </a:r>
            <a:endParaRPr lang="he-IL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98460-CB13-4BCC-B71A-D76522FE4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690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092-0BD0-4F19-A4DE-14399003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Remarks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96A3-9612-4BF3-BD4B-797C9FF3B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Id appreciate it if you found the time to look over the documents, and send your feedback.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Thank you for your attention!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7434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502F-F480-4F51-8775-84BB81E7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5970F-2536-49CD-A519-719BA7B5A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4555512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2000" dirty="0"/>
              <a:t>Standardized Working Environment Overview</a:t>
            </a:r>
          </a:p>
          <a:p>
            <a:pPr algn="l" rtl="0"/>
            <a:r>
              <a:rPr lang="en-US" sz="2000" dirty="0"/>
              <a:t>IDE and VCS Integration</a:t>
            </a:r>
          </a:p>
          <a:p>
            <a:pPr algn="l" rtl="0"/>
            <a:r>
              <a:rPr lang="en-US" sz="2000" dirty="0"/>
              <a:t>Storage and Access Management</a:t>
            </a:r>
          </a:p>
          <a:p>
            <a:pPr algn="l" rtl="0"/>
            <a:r>
              <a:rPr lang="en-US" sz="2000" dirty="0"/>
              <a:t>GPU Compute Orchestration with </a:t>
            </a:r>
            <a:r>
              <a:rPr lang="en-US" sz="2000" dirty="0" err="1"/>
              <a:t>ClearML</a:t>
            </a:r>
            <a:endParaRPr lang="en-US" sz="2000" dirty="0"/>
          </a:p>
          <a:p>
            <a:pPr algn="l" rtl="0"/>
            <a:r>
              <a:rPr lang="en-US" sz="2000" dirty="0"/>
              <a:t>Prominent Libraries and Environment Overview</a:t>
            </a:r>
          </a:p>
          <a:p>
            <a:pPr algn="l" rtl="0"/>
            <a:r>
              <a:rPr lang="en-US" sz="2000" dirty="0"/>
              <a:t>ML Pipeline Template Overview</a:t>
            </a:r>
          </a:p>
          <a:p>
            <a:pPr algn="l" rtl="0"/>
            <a:r>
              <a:rPr lang="en-US" sz="2000" dirty="0"/>
              <a:t>Project Structure Breakdown</a:t>
            </a:r>
          </a:p>
          <a:p>
            <a:pPr algn="l" rtl="0"/>
            <a:r>
              <a:rPr lang="en-US" sz="2000" dirty="0"/>
              <a:t>Pipeline Flow Diagram</a:t>
            </a:r>
          </a:p>
          <a:p>
            <a:pPr algn="l" rtl="0"/>
            <a:r>
              <a:rPr lang="en-US" sz="2000" dirty="0"/>
              <a:t>Python Code Examples</a:t>
            </a:r>
          </a:p>
          <a:p>
            <a:pPr algn="l" rtl="0"/>
            <a:r>
              <a:rPr lang="en-US" sz="2000" dirty="0"/>
              <a:t>Project Template Overview</a:t>
            </a:r>
          </a:p>
          <a:p>
            <a:pPr algn="l" rtl="0"/>
            <a:r>
              <a:rPr lang="en-US" sz="2000" dirty="0"/>
              <a:t>Q&amp;A</a:t>
            </a:r>
          </a:p>
          <a:p>
            <a:pPr algn="l" rtl="0"/>
            <a:r>
              <a:rPr lang="en-US" sz="2000" dirty="0"/>
              <a:t>Closing Remarks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380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3B55-316A-44D2-93B5-AA0A3F05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Standardized Working Environment Overview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35D-C8E9-4BB7-8A89-AA40BFF3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Our working environment is built on pre-built, standardized virtual environments (soon to be containers).</a:t>
            </a:r>
          </a:p>
          <a:p>
            <a:pPr algn="l" rtl="0"/>
            <a:r>
              <a:rPr lang="en-US" sz="2400" dirty="0"/>
              <a:t>Each project starts from a consistent base environment, ensuring uniformity across teams.</a:t>
            </a:r>
          </a:p>
          <a:p>
            <a:pPr algn="l" rtl="0"/>
            <a:r>
              <a:rPr lang="en-US" sz="2400" dirty="0"/>
              <a:t>As we expand into new project types (e.g., NLP, LLM, OCR, image processing), additional container add-ons will be provided.</a:t>
            </a:r>
          </a:p>
          <a:p>
            <a:pPr algn="l" rtl="0"/>
            <a:r>
              <a:rPr lang="en-US" sz="2400" dirty="0"/>
              <a:t>This approach minimizes setup time and technical debt while promoting best practices.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805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759D-8F43-4CFF-ABE1-459E3347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 and </a:t>
            </a:r>
            <a:r>
              <a:rPr lang="en-US" b="1" dirty="0" err="1"/>
              <a:t>VSc</a:t>
            </a:r>
            <a:r>
              <a:rPr lang="en-US" b="1" dirty="0"/>
              <a:t> Integration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D836F-5E49-45A9-A2E8-D6F9AC711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Our primary IDE is Visual Studio Code (VSC).</a:t>
            </a:r>
          </a:p>
          <a:p>
            <a:pPr algn="l" rtl="0"/>
            <a:r>
              <a:rPr lang="en-US" sz="2400" dirty="0"/>
              <a:t>VSC is integrated with TFS/Azure DevOps via Git, enabling efficient version control and CI/CD per project.</a:t>
            </a:r>
          </a:p>
          <a:p>
            <a:pPr algn="l" rtl="0"/>
            <a:r>
              <a:rPr lang="en-US" sz="2400" dirty="0"/>
              <a:t>This integration streamlines collaboration and code quality.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794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56B0-F594-49B8-ADA9-9F88ACEE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and Access Management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FD220-90A2-446B-9756-DE061CF81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Each project is allocated dedicated storage on the NFS disk.</a:t>
            </a:r>
          </a:p>
          <a:p>
            <a:pPr algn="l" rtl="0"/>
            <a:r>
              <a:rPr lang="en-US" sz="2400" dirty="0"/>
              <a:t>Only team members working on a given project have access to its storage area.</a:t>
            </a:r>
          </a:p>
          <a:p>
            <a:pPr algn="l" rtl="0"/>
            <a:r>
              <a:rPr lang="en-US" sz="2400" dirty="0"/>
              <a:t>A shared folder (/home/</a:t>
            </a:r>
            <a:r>
              <a:rPr lang="en-US" sz="2400" dirty="0" err="1"/>
              <a:t>nfsdisc</a:t>
            </a:r>
            <a:r>
              <a:rPr lang="en-US" sz="2400" dirty="0"/>
              <a:t>/</a:t>
            </a:r>
            <a:r>
              <a:rPr lang="en-US" sz="2400" dirty="0" err="1"/>
              <a:t>lm</a:t>
            </a:r>
            <a:r>
              <a:rPr lang="en-US" sz="2400" dirty="0"/>
              <a:t>/) holds pre-built LLM models (e.g., Llama, DICTA, Vicuna) with read-only access, to avoid overriding bass models.</a:t>
            </a:r>
          </a:p>
          <a:p>
            <a:pPr algn="l" rtl="0"/>
            <a:r>
              <a:rPr lang="en-US" sz="2400" dirty="0"/>
              <a:t>This structure ensures secure and organized data management.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673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F0A8-9F64-4FD0-9FA0-0452B6D2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GPU Compute Orchestration (with </a:t>
            </a:r>
            <a:r>
              <a:rPr lang="en-US" b="1" dirty="0" err="1"/>
              <a:t>ClearML</a:t>
            </a:r>
            <a:r>
              <a:rPr lang="en-US" b="1" dirty="0"/>
              <a:t>)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1A17-6DDE-4115-B642-021745FFB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We are looking for GPU resources management tools, for compute allocation and orchestration.</a:t>
            </a:r>
          </a:p>
          <a:p>
            <a:pPr algn="l" rtl="0"/>
            <a:r>
              <a:rPr lang="en-US" sz="2000" dirty="0"/>
              <a:t>Currently we are looking in to </a:t>
            </a:r>
            <a:r>
              <a:rPr lang="en-US" sz="2000" dirty="0" err="1"/>
              <a:t>ClearML</a:t>
            </a:r>
            <a:r>
              <a:rPr lang="en-US" sz="2000" dirty="0"/>
              <a:t> as the primary solution</a:t>
            </a:r>
          </a:p>
          <a:p>
            <a:pPr algn="l" rtl="0"/>
            <a:r>
              <a:rPr lang="en-US" sz="2000" dirty="0" err="1"/>
              <a:t>ClearML</a:t>
            </a:r>
            <a:r>
              <a:rPr lang="en-US" sz="2000" dirty="0"/>
              <a:t> dynamically assigns GPU resources based on project demands.</a:t>
            </a:r>
          </a:p>
          <a:p>
            <a:pPr algn="l" rtl="0"/>
            <a:r>
              <a:rPr lang="en-US" sz="2000" dirty="0"/>
              <a:t>The privilege structure for GPU access is defined by the admin/orchestrator, combining property-based and usage-based controls.</a:t>
            </a:r>
          </a:p>
          <a:p>
            <a:pPr algn="l" rtl="0"/>
            <a:r>
              <a:rPr lang="en-US" sz="2000" dirty="0"/>
              <a:t>This ensures efficient utilization of limited GPU resources.</a:t>
            </a:r>
          </a:p>
          <a:p>
            <a:pPr algn="l" rtl="0"/>
            <a:r>
              <a:rPr lang="en-US" sz="2000" dirty="0"/>
              <a:t>(were open for any additional ideas/solutions)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6713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B7EA-B7DF-4D9B-A54D-48561DD3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Prominent Libraries and Environment Overview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FF87D-C8EE-40D7-B344-B6E3C111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5257800" cy="486393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Our standardized environment includes approximately 332 distinct libraries.</a:t>
            </a:r>
          </a:p>
          <a:p>
            <a:pPr marL="0" indent="0" algn="l" rtl="0">
              <a:buNone/>
            </a:pPr>
            <a:r>
              <a:rPr lang="en-US" dirty="0"/>
              <a:t>list of 20 libraries that popped out to me:</a:t>
            </a:r>
          </a:p>
          <a:p>
            <a:pPr algn="l" rtl="0"/>
            <a:r>
              <a:rPr lang="en-US" dirty="0"/>
              <a:t>1. transformers</a:t>
            </a:r>
          </a:p>
          <a:p>
            <a:pPr algn="l" rtl="0"/>
            <a:r>
              <a:rPr lang="en-US" dirty="0"/>
              <a:t>2. torch</a:t>
            </a:r>
          </a:p>
          <a:p>
            <a:pPr algn="l" rtl="0"/>
            <a:r>
              <a:rPr lang="en-US" dirty="0"/>
              <a:t>3. </a:t>
            </a:r>
            <a:r>
              <a:rPr lang="en-US" dirty="0" err="1"/>
              <a:t>numpy</a:t>
            </a:r>
            <a:endParaRPr lang="en-US" dirty="0"/>
          </a:p>
          <a:p>
            <a:pPr algn="l" rtl="0"/>
            <a:r>
              <a:rPr lang="en-US" dirty="0"/>
              <a:t>4. pandas</a:t>
            </a:r>
          </a:p>
          <a:p>
            <a:pPr algn="l" rtl="0"/>
            <a:r>
              <a:rPr lang="en-US" dirty="0"/>
              <a:t>5.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algn="l" rtl="0"/>
            <a:r>
              <a:rPr lang="en-US" dirty="0"/>
              <a:t>6. </a:t>
            </a:r>
            <a:r>
              <a:rPr lang="en-US" dirty="0" err="1"/>
              <a:t>torchvision</a:t>
            </a:r>
            <a:endParaRPr lang="en-US" dirty="0"/>
          </a:p>
          <a:p>
            <a:pPr algn="l" rtl="0"/>
            <a:r>
              <a:rPr lang="en-US" dirty="0"/>
              <a:t>7. accelerate</a:t>
            </a:r>
          </a:p>
          <a:p>
            <a:pPr algn="l" rtl="0"/>
            <a:r>
              <a:rPr lang="en-US" dirty="0"/>
              <a:t>8. </a:t>
            </a:r>
            <a:r>
              <a:rPr lang="en-US" dirty="0" err="1"/>
              <a:t>deepspeed</a:t>
            </a:r>
            <a:endParaRPr lang="en-US" dirty="0"/>
          </a:p>
          <a:p>
            <a:pPr algn="l" rtl="0"/>
            <a:r>
              <a:rPr lang="en-US" dirty="0"/>
              <a:t>9.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A46456F-0BA1-41FD-8BB4-6E25EDC9570E}"/>
              </a:ext>
            </a:extLst>
          </p:cNvPr>
          <p:cNvSpPr txBox="1">
            <a:spLocks/>
          </p:cNvSpPr>
          <p:nvPr/>
        </p:nvSpPr>
        <p:spPr>
          <a:xfrm>
            <a:off x="6096000" y="250666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10. matplotlib</a:t>
            </a:r>
          </a:p>
          <a:p>
            <a:r>
              <a:rPr lang="en-US" sz="1800" dirty="0"/>
              <a:t>11. seaborn</a:t>
            </a:r>
          </a:p>
          <a:p>
            <a:r>
              <a:rPr lang="en-US" sz="1800" dirty="0"/>
              <a:t>12. datasets</a:t>
            </a:r>
          </a:p>
          <a:p>
            <a:r>
              <a:rPr lang="en-US" sz="1800" dirty="0"/>
              <a:t>13. tokenizers</a:t>
            </a:r>
          </a:p>
          <a:p>
            <a:r>
              <a:rPr lang="en-US" sz="1800" dirty="0"/>
              <a:t>14. </a:t>
            </a:r>
            <a:r>
              <a:rPr lang="en-US" sz="1800" dirty="0" err="1"/>
              <a:t>mlflow</a:t>
            </a:r>
            <a:endParaRPr lang="en-US" sz="1800" dirty="0"/>
          </a:p>
          <a:p>
            <a:r>
              <a:rPr lang="en-US" sz="1800" dirty="0"/>
              <a:t>15. </a:t>
            </a:r>
            <a:r>
              <a:rPr lang="en-US" sz="1800" dirty="0" err="1"/>
              <a:t>langchain</a:t>
            </a:r>
            <a:endParaRPr lang="en-US" sz="1800" dirty="0"/>
          </a:p>
          <a:p>
            <a:r>
              <a:rPr lang="en-US" sz="1800" dirty="0"/>
              <a:t>16. </a:t>
            </a:r>
            <a:r>
              <a:rPr lang="en-US" sz="1800" dirty="0" err="1"/>
              <a:t>opencv</a:t>
            </a:r>
            <a:r>
              <a:rPr lang="en-US" sz="1800" dirty="0"/>
              <a:t>-python</a:t>
            </a:r>
          </a:p>
          <a:p>
            <a:r>
              <a:rPr lang="en-US" sz="1800" dirty="0"/>
              <a:t>17. </a:t>
            </a:r>
            <a:r>
              <a:rPr lang="en-US" sz="1800" dirty="0" err="1"/>
              <a:t>tensorflow</a:t>
            </a:r>
            <a:endParaRPr lang="en-US" sz="1800" dirty="0"/>
          </a:p>
          <a:p>
            <a:r>
              <a:rPr lang="en-US" sz="1800" dirty="0"/>
              <a:t>18. </a:t>
            </a:r>
            <a:r>
              <a:rPr lang="en-US" sz="1800" dirty="0" err="1"/>
              <a:t>bitsandbytes</a:t>
            </a:r>
            <a:endParaRPr lang="en-US" sz="1800" dirty="0"/>
          </a:p>
          <a:p>
            <a:r>
              <a:rPr lang="en-US" sz="1800" dirty="0"/>
              <a:t>19. </a:t>
            </a:r>
            <a:r>
              <a:rPr lang="en-US" sz="1800" dirty="0" err="1"/>
              <a:t>gradio</a:t>
            </a:r>
            <a:endParaRPr lang="en-US" sz="1800" dirty="0"/>
          </a:p>
          <a:p>
            <a:r>
              <a:rPr lang="en-US" sz="1800" dirty="0"/>
              <a:t>20. </a:t>
            </a:r>
            <a:r>
              <a:rPr lang="en-US" sz="1800" dirty="0" err="1"/>
              <a:t>peft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5843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B8DC-818E-4CBC-B923-C6639010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ML Project Pipeline Template</a:t>
            </a:r>
            <a:endParaRPr lang="he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44172-6321-4823-B1A4-35138E17F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400" dirty="0"/>
              <a:t>Modular and scalable design automating the end-to-end ML workflow.</a:t>
            </a:r>
          </a:p>
          <a:p>
            <a:pPr algn="l" rtl="0"/>
            <a:r>
              <a:rPr lang="en-US" sz="2400" dirty="0"/>
              <a:t>Pipeline stages include:</a:t>
            </a:r>
          </a:p>
          <a:p>
            <a:pPr algn="l" rtl="0"/>
            <a:r>
              <a:rPr lang="en-US" sz="2400" dirty="0"/>
              <a:t>Data Ingestion, Validation, Preprocessing;</a:t>
            </a:r>
          </a:p>
          <a:p>
            <a:pPr algn="l" rtl="0"/>
            <a:r>
              <a:rPr lang="en-US" sz="2400" dirty="0"/>
              <a:t>Model Training, Evaluation;</a:t>
            </a:r>
          </a:p>
          <a:p>
            <a:pPr algn="l" rtl="0"/>
            <a:r>
              <a:rPr lang="en-US" sz="2400" dirty="0"/>
              <a:t>Pre-Production Testing, Production Deployment, Inference;</a:t>
            </a:r>
          </a:p>
          <a:p>
            <a:pPr algn="l" rtl="0"/>
            <a:r>
              <a:rPr lang="en-US" sz="2400" dirty="0"/>
              <a:t>Monitoring and Tracking.</a:t>
            </a:r>
          </a:p>
          <a:p>
            <a:pPr algn="l" rtl="0"/>
            <a:r>
              <a:rPr lang="en-US" sz="2400" dirty="0"/>
              <a:t>Integrated CI/CD (Azure Pipelines) and resource orchestration (</a:t>
            </a:r>
            <a:r>
              <a:rPr lang="en-US" sz="2400" dirty="0" err="1"/>
              <a:t>ClearML</a:t>
            </a:r>
            <a:r>
              <a:rPr lang="en-US" sz="2400" dirty="0"/>
              <a:t>) ensure smooth transitions from research to production.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5931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B4D3-50EC-4577-86A9-9DAC4F97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Flow Diagram</a:t>
            </a:r>
            <a:endParaRPr lang="he-IL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E72AA5-C12A-4655-96AD-6A45BB3C7533}"/>
              </a:ext>
            </a:extLst>
          </p:cNvPr>
          <p:cNvGraphicFramePr/>
          <p:nvPr/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7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4336</TotalTime>
  <Words>1063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 2</vt:lpstr>
      <vt:lpstr>Celestial</vt:lpstr>
      <vt:lpstr>Standardizing ML project Pipeline</vt:lpstr>
      <vt:lpstr>Agenda</vt:lpstr>
      <vt:lpstr>Standardized Working Environment Overview</vt:lpstr>
      <vt:lpstr>IDE and VSc Integration</vt:lpstr>
      <vt:lpstr>Storage and Access Management</vt:lpstr>
      <vt:lpstr>GPU Compute Orchestration (with ClearML)</vt:lpstr>
      <vt:lpstr>Prominent Libraries and Environment Overview</vt:lpstr>
      <vt:lpstr>Overview of ML Project Pipeline Template</vt:lpstr>
      <vt:lpstr>Pipeline Flow Diagram</vt:lpstr>
      <vt:lpstr>PowerPoint Presentation</vt:lpstr>
      <vt:lpstr>Project Structure Breakdown</vt:lpstr>
      <vt:lpstr>Integration &amp; Best Practices Recap</vt:lpstr>
      <vt:lpstr>Project Template Placement</vt:lpstr>
      <vt:lpstr>Key Documents in the Template</vt:lpstr>
      <vt:lpstr>Purpose and Benefits of the Template</vt:lpstr>
      <vt:lpstr>Looking over the documents   </vt:lpstr>
      <vt:lpstr>Q&amp;A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Standardizing ML project Pipeline for Production</dc:title>
  <dc:creator>Or Bashan</dc:creator>
  <cp:lastModifiedBy>Or Bashan</cp:lastModifiedBy>
  <cp:revision>13</cp:revision>
  <dcterms:created xsi:type="dcterms:W3CDTF">2025-02-17T12:22:13Z</dcterms:created>
  <dcterms:modified xsi:type="dcterms:W3CDTF">2025-02-23T07:24:24Z</dcterms:modified>
</cp:coreProperties>
</file>