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hHA6nAd5j+RQJ125013gCVZofr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80fd6cc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c80fd6cc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a48726792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11a48726792_0_2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1cfa6d7eb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21cfa6d7e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a48726792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11a48726792_0_2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661bfb12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c661bfb1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d1847f879d_4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d1847f879d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80fd6ccc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gc80fd6cccd_0_2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c80fd6ccc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gc80fd6cccd_0_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80fd6ccc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gc80fd6cccd_0_2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c80fd6cccd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gc80fd6cccd_0_2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80fd6cccd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gc80fd6cccd_0_2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a4872679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11a48726792_0_1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21cfa6d7eb_2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21cfa6d7e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a48726792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11a48726792_0_2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d1847f879d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d1847f879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d1847f879d_3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d1847f879d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a4872679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11a48726792_0_2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d1847f879d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1d1847f879d_3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1847f879d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d1847f879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1847f879d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1d1847f879d_3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80fd6cccd_0_27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c80fd6cccd_0_27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gc80fd6cccd_0_27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c80fd6cccd_0_27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c80fd6cccd_0_27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80fd6cccd_0_269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c80fd6cccd_0_26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gc80fd6cccd_0_26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c80fd6cccd_0_26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c80fd6cccd_0_26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80fd6cccd_0_281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c80fd6cccd_0_281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gc80fd6cccd_0_28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c80fd6cccd_0_28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c80fd6cccd_0_28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80fd6cccd_0_28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c80fd6cccd_0_28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gc80fd6cccd_0_28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gc80fd6cccd_0_28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c80fd6cccd_0_28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c80fd6cccd_0_28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80fd6cccd_0_294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c80fd6cccd_0_294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gc80fd6cccd_0_294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gc80fd6cccd_0_294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gc80fd6cccd_0_294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gc80fd6cccd_0_29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c80fd6cccd_0_29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c80fd6cccd_0_29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80fd6cccd_0_30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c80fd6cccd_0_30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c80fd6cccd_0_30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c80fd6cccd_0_30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80fd6cccd_0_30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c80fd6cccd_0_30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c80fd6cccd_0_30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80fd6cccd_0_31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c80fd6cccd_0_312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c80fd6cccd_0_312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gc80fd6cccd_0_3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c80fd6cccd_0_3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c80fd6cccd_0_3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80fd6cccd_0_31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c80fd6cccd_0_319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c80fd6cccd_0_319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gc80fd6cccd_0_3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c80fd6cccd_0_3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c80fd6cccd_0_3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80fd6cccd_0_3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c80fd6cccd_0_326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c80fd6cccd_0_3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c80fd6cccd_0_3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c80fd6cccd_0_3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80fd6cccd_0_33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c80fd6cccd_0_33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c80fd6cccd_0_33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c80fd6cccd_0_33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c80fd6cccd_0_3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80fd6cccd_0_26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gc80fd6cccd_0_26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c80fd6cccd_0_26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c80fd6cccd_0_26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gc80fd6cccd_0_26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80fd6cccd_0_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Signal Processing</a:t>
            </a:r>
            <a:endParaRPr/>
          </a:p>
        </p:txBody>
      </p:sp>
      <p:sp>
        <p:nvSpPr>
          <p:cNvPr id="160" name="Google Shape;160;gc80fd6cccd_0_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Tirgul 1 – Trigonometric Functions (amplitude, phase and frequency), Sampling Theorem: Nyquist frequency, Aliasing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a48726792_0_272"/>
          <p:cNvSpPr txBox="1"/>
          <p:nvPr/>
        </p:nvSpPr>
        <p:spPr>
          <a:xfrm>
            <a:off x="2413876" y="517200"/>
            <a:ext cx="6910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shift between sine and cosine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11a48726792_0_272"/>
          <p:cNvSpPr txBox="1"/>
          <p:nvPr/>
        </p:nvSpPr>
        <p:spPr>
          <a:xfrm>
            <a:off x="828075" y="1955500"/>
            <a:ext cx="100818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●"/>
            </a:pPr>
            <a:r>
              <a:rPr b="1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phase difference between cosine and sine is </a:t>
            </a:r>
            <a:r>
              <a:rPr b="1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pi/2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(90 degrees)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Therefore: </a:t>
            </a:r>
            <a:endParaRPr b="1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sin(t.*(2*pi) + pi/2) == cos(t.*(2*pi))</a:t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1cfa6d7eb_2_5"/>
          <p:cNvSpPr txBox="1"/>
          <p:nvPr>
            <p:ph type="title"/>
          </p:nvPr>
        </p:nvSpPr>
        <p:spPr>
          <a:xfrm>
            <a:off x="0" y="127000"/>
            <a:ext cx="12192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3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3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Trigonometric Functions </a:t>
            </a:r>
            <a:r>
              <a:rPr b="1" lang="en-US" sz="43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example</a:t>
            </a:r>
            <a:r>
              <a:rPr b="1" lang="en-US" sz="43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on colab</a:t>
            </a:r>
            <a:endParaRPr b="1" sz="43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21cfa6d7eb_2_5"/>
          <p:cNvSpPr txBox="1"/>
          <p:nvPr>
            <p:ph idx="1" type="body"/>
          </p:nvPr>
        </p:nvSpPr>
        <p:spPr>
          <a:xfrm>
            <a:off x="838200" y="1825625"/>
            <a:ext cx="10572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Tirgul 1 – Trigonometric, Sampling Theorem, Aliasing.ipynb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(will be uploaded to Moodle)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a48726792_0_283"/>
          <p:cNvSpPr txBox="1"/>
          <p:nvPr/>
        </p:nvSpPr>
        <p:spPr>
          <a:xfrm>
            <a:off x="695900" y="1043675"/>
            <a:ext cx="628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 </a:t>
            </a:r>
            <a:r>
              <a:rPr b="1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: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1a48726792_0_283"/>
          <p:cNvSpPr txBox="1"/>
          <p:nvPr/>
        </p:nvSpPr>
        <p:spPr>
          <a:xfrm>
            <a:off x="828075" y="1955500"/>
            <a:ext cx="100818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AutoNum type="arabicPeriod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Plot a sine wave with an amplitude of 2.5 and a phase shift of (3*pi)/2.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AutoNum type="arabicPeriod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 the same plot, plot a cosine wave with an amplitude of 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.4 and a phase shift of pi/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Don't forget to add title, x and y-labels.</a:t>
            </a:r>
            <a:endParaRPr b="1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661bfb12d_0_0"/>
          <p:cNvSpPr txBox="1"/>
          <p:nvPr>
            <p:ph type="title"/>
          </p:nvPr>
        </p:nvSpPr>
        <p:spPr>
          <a:xfrm>
            <a:off x="727575" y="25773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660"/>
              <a:t>The sampling theorem</a:t>
            </a:r>
            <a:endParaRPr sz="466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660"/>
              <a:t>&amp;</a:t>
            </a:r>
            <a:endParaRPr sz="466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660"/>
              <a:t>Aliasing</a:t>
            </a:r>
            <a:endParaRPr sz="466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d1847f879d_4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Sampling rate</a:t>
            </a:r>
            <a:endParaRPr u="sng"/>
          </a:p>
        </p:txBody>
      </p:sp>
      <p:sp>
        <p:nvSpPr>
          <p:cNvPr id="255" name="Google Shape;255;g1d1847f879d_4_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samplingRate(Hz) = 1 / (time interval between points)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Example #1: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np.arange(0, 1, 0.01) - we sample every 10ms: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1/0.01 = 100Hz -&gt; the sampling rate is 100Hz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Example #2: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np.arange(0, 1, 0.001) - we sample every 1ms (most common):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1/0.001 = 1000Hz -&gt; the sampling rate is 1000Hz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80fd6cccd_0_2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Nyquist frequency</a:t>
            </a:r>
            <a:endParaRPr/>
          </a:p>
        </p:txBody>
      </p:sp>
      <p:sp>
        <p:nvSpPr>
          <p:cNvPr id="261" name="Google Shape;261;gc80fd6cccd_0_2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Sample the signal at a frequency </a:t>
            </a:r>
            <a:r>
              <a:rPr lang="en-US" sz="4000">
                <a:solidFill>
                  <a:srgbClr val="FF0000"/>
                </a:solidFill>
              </a:rPr>
              <a:t>higher than</a:t>
            </a:r>
            <a:r>
              <a:rPr lang="en-US" sz="4000"/>
              <a:t> </a:t>
            </a:r>
            <a:r>
              <a:rPr lang="en-US" sz="4000">
                <a:solidFill>
                  <a:srgbClr val="FF0000"/>
                </a:solidFill>
              </a:rPr>
              <a:t>2 times of the maximal frequency </a:t>
            </a:r>
            <a:r>
              <a:rPr lang="en-US" sz="4000"/>
              <a:t>in the signal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b="1" lang="en-US" sz="4000"/>
              <a:t>f</a:t>
            </a:r>
            <a:r>
              <a:rPr b="1" baseline="-25000" lang="en-US" sz="4000"/>
              <a:t>s</a:t>
            </a:r>
            <a:r>
              <a:rPr b="1" lang="en-US" sz="4000"/>
              <a:t> &gt; 2f</a:t>
            </a:r>
            <a:r>
              <a:rPr b="1" baseline="-25000" lang="en-US" sz="4000"/>
              <a:t>max</a:t>
            </a:r>
            <a:endParaRPr b="1" baseline="-25000" sz="4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80fd6cccd_0_2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Aliasing</a:t>
            </a:r>
            <a:endParaRPr/>
          </a:p>
        </p:txBody>
      </p:sp>
      <p:sp>
        <p:nvSpPr>
          <p:cNvPr id="267" name="Google Shape;267;gc80fd6cccd_0_2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When sampling under the Nyquist rate we will get inaccurate sampling of our signal.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68" name="Google Shape;268;gc80fd6cccd_0_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9049" y="2601100"/>
            <a:ext cx="4729625" cy="408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c80fd6cccd_0_230"/>
          <p:cNvSpPr/>
          <p:nvPr/>
        </p:nvSpPr>
        <p:spPr>
          <a:xfrm>
            <a:off x="238126" y="3943375"/>
            <a:ext cx="3733800" cy="1102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10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80fd6cccd_0_2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Aliasing – Example 1</a:t>
            </a:r>
            <a:endParaRPr/>
          </a:p>
        </p:txBody>
      </p:sp>
      <p:sp>
        <p:nvSpPr>
          <p:cNvPr id="275" name="Google Shape;275;gc80fd6cccd_0_23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236" l="-121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80fd6cccd_0_2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Aliasing – Example 2</a:t>
            </a:r>
            <a:endParaRPr/>
          </a:p>
        </p:txBody>
      </p:sp>
      <p:sp>
        <p:nvSpPr>
          <p:cNvPr id="281" name="Google Shape;281;gc80fd6cccd_0_24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j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80fd6cccd_0_25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Aliasing – Example 3</a:t>
            </a:r>
            <a:endParaRPr/>
          </a:p>
        </p:txBody>
      </p:sp>
      <p:sp>
        <p:nvSpPr>
          <p:cNvPr id="287" name="Google Shape;287;gc80fd6cccd_0_25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a48726792_0_198"/>
          <p:cNvSpPr txBox="1"/>
          <p:nvPr/>
        </p:nvSpPr>
        <p:spPr>
          <a:xfrm>
            <a:off x="3048745" y="441730"/>
            <a:ext cx="609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Trigonometric Functions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11a48726792_0_198"/>
          <p:cNvSpPr txBox="1"/>
          <p:nvPr/>
        </p:nvSpPr>
        <p:spPr>
          <a:xfrm>
            <a:off x="375975" y="1097875"/>
            <a:ext cx="11520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 functions, relate an angle at a triangle to two side lengths. Will take a part in the course.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most basic functions are: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g11a48726792_0_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0" y="1738725"/>
            <a:ext cx="3692300" cy="39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11a48726792_0_1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225" y="2190750"/>
            <a:ext cx="29337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1cfa6d7eb_2_15"/>
          <p:cNvSpPr txBox="1"/>
          <p:nvPr>
            <p:ph type="title"/>
          </p:nvPr>
        </p:nvSpPr>
        <p:spPr>
          <a:xfrm>
            <a:off x="0" y="127000"/>
            <a:ext cx="12192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3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Sampling theorem &amp; Aliasing </a:t>
            </a:r>
            <a:r>
              <a:rPr b="1"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example on colab </a:t>
            </a:r>
            <a:endParaRPr b="1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21cfa6d7eb_2_15"/>
          <p:cNvSpPr txBox="1"/>
          <p:nvPr>
            <p:ph idx="1" type="body"/>
          </p:nvPr>
        </p:nvSpPr>
        <p:spPr>
          <a:xfrm>
            <a:off x="838200" y="1825625"/>
            <a:ext cx="10572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Tirgul 1 – Trigonometric, Sampling Theorem, Aliasing.ipynb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(will be uploaded to Moodle)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a48726792_0_219"/>
          <p:cNvSpPr txBox="1"/>
          <p:nvPr/>
        </p:nvSpPr>
        <p:spPr>
          <a:xfrm>
            <a:off x="-498203" y="288223"/>
            <a:ext cx="609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Reminder: create and plot a sine\cosine wave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11a48726792_0_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78" y="1681151"/>
            <a:ext cx="7270676" cy="48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11a48726792_0_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925" y="948550"/>
            <a:ext cx="6329325" cy="30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1847f879d_1_0"/>
          <p:cNvSpPr txBox="1"/>
          <p:nvPr>
            <p:ph type="title"/>
          </p:nvPr>
        </p:nvSpPr>
        <p:spPr>
          <a:xfrm>
            <a:off x="89535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</a:t>
            </a:r>
            <a:r>
              <a:rPr lang="en-US"/>
              <a:t>ine and cosine waves  - unit circle and time</a:t>
            </a:r>
            <a:endParaRPr/>
          </a:p>
        </p:txBody>
      </p:sp>
      <p:sp>
        <p:nvSpPr>
          <p:cNvPr id="181" name="Google Shape;181;g1d1847f879d_1_0"/>
          <p:cNvSpPr txBox="1"/>
          <p:nvPr>
            <p:ph idx="1" type="body"/>
          </p:nvPr>
        </p:nvSpPr>
        <p:spPr>
          <a:xfrm>
            <a:off x="0" y="5429250"/>
            <a:ext cx="12192000" cy="99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https://jackschaedler.github.io/circles-sines-signals/sincos.html#:~:text=We%20can%20describe%20the%20shape,of%20the%20resulting%20sine%20wave.</a:t>
            </a:r>
            <a:endParaRPr/>
          </a:p>
        </p:txBody>
      </p:sp>
      <p:pic>
        <p:nvPicPr>
          <p:cNvPr id="182" name="Google Shape;182;g1d1847f879d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56685"/>
            <a:ext cx="6452125" cy="278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1d1847f879d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2125" y="2071450"/>
            <a:ext cx="5435075" cy="3357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1847f879d_3_4"/>
          <p:cNvSpPr txBox="1"/>
          <p:nvPr>
            <p:ph type="title"/>
          </p:nvPr>
        </p:nvSpPr>
        <p:spPr>
          <a:xfrm>
            <a:off x="433150" y="2394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3 main parameters of the sine\cosine</a:t>
            </a:r>
            <a:endParaRPr b="1"/>
          </a:p>
        </p:txBody>
      </p:sp>
      <p:sp>
        <p:nvSpPr>
          <p:cNvPr id="189" name="Google Shape;189;g1d1847f879d_3_4"/>
          <p:cNvSpPr txBox="1"/>
          <p:nvPr/>
        </p:nvSpPr>
        <p:spPr>
          <a:xfrm>
            <a:off x="128350" y="2028825"/>
            <a:ext cx="8045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Frequency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- how many cycles / second.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Amplitude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- the range of values in the y-axis( usually symmetric e.g. -2 and 2).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Phase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- a shift from the original starting point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in the x-axis.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g1d1847f879d_3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6225" y="2507625"/>
            <a:ext cx="4105275" cy="25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a48726792_0_244"/>
          <p:cNvSpPr txBox="1"/>
          <p:nvPr/>
        </p:nvSpPr>
        <p:spPr>
          <a:xfrm>
            <a:off x="158251" y="334125"/>
            <a:ext cx="820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the </a:t>
            </a:r>
            <a:r>
              <a:rPr b="1" lang="en-US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sine\cosine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1a48726792_0_244"/>
          <p:cNvSpPr txBox="1"/>
          <p:nvPr/>
        </p:nvSpPr>
        <p:spPr>
          <a:xfrm>
            <a:off x="1551700" y="1230300"/>
            <a:ext cx="5195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two-cycles sine wave along 1 second: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g11a48726792_0_244"/>
          <p:cNvCxnSpPr/>
          <p:nvPr/>
        </p:nvCxnSpPr>
        <p:spPr>
          <a:xfrm rot="10800000">
            <a:off x="2542700" y="3333500"/>
            <a:ext cx="0" cy="51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8" name="Google Shape;198;g11a48726792_0_244"/>
          <p:cNvSpPr txBox="1"/>
          <p:nvPr/>
        </p:nvSpPr>
        <p:spPr>
          <a:xfrm>
            <a:off x="753500" y="4009025"/>
            <a:ext cx="3813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Two-cycles/second (2*2*pi)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n cycles/second, n*2*pi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g11a48726792_0_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75" y="1931933"/>
            <a:ext cx="8485749" cy="133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11a48726792_0_2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276" y="3257300"/>
            <a:ext cx="7237376" cy="34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d1847f879d_3_12"/>
          <p:cNvSpPr txBox="1"/>
          <p:nvPr/>
        </p:nvSpPr>
        <p:spPr>
          <a:xfrm>
            <a:off x="158251" y="334125"/>
            <a:ext cx="820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the </a:t>
            </a:r>
            <a:r>
              <a:rPr b="1" lang="en-US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amplitude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sine\cosine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g1d1847f879d_3_12"/>
          <p:cNvCxnSpPr/>
          <p:nvPr/>
        </p:nvCxnSpPr>
        <p:spPr>
          <a:xfrm rot="10800000">
            <a:off x="1229775" y="3054150"/>
            <a:ext cx="0" cy="51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7" name="Google Shape;207;g1d1847f879d_3_12"/>
          <p:cNvSpPr txBox="1"/>
          <p:nvPr/>
        </p:nvSpPr>
        <p:spPr>
          <a:xfrm>
            <a:off x="446225" y="5578875"/>
            <a:ext cx="3813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We have 1Hz sine wave with amplitude between -3 to 3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g1d1847f879d_3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800" y="3423358"/>
            <a:ext cx="6941001" cy="3282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1d1847f879d_3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94525"/>
            <a:ext cx="9912200" cy="178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1d1847f879d_3_12"/>
          <p:cNvSpPr txBox="1"/>
          <p:nvPr/>
        </p:nvSpPr>
        <p:spPr>
          <a:xfrm>
            <a:off x="265375" y="3645950"/>
            <a:ext cx="4608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We multiply the whole expression by the amplitude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g1d1847f879d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" y="3486150"/>
            <a:ext cx="9707224" cy="31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d1847f879d_4_0"/>
          <p:cNvSpPr txBox="1"/>
          <p:nvPr/>
        </p:nvSpPr>
        <p:spPr>
          <a:xfrm>
            <a:off x="285750" y="428625"/>
            <a:ext cx="548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Example of different amplitudes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g1d1847f879d_4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3475" y="235675"/>
            <a:ext cx="3846850" cy="61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d1847f879d_3_25"/>
          <p:cNvSpPr txBox="1"/>
          <p:nvPr/>
        </p:nvSpPr>
        <p:spPr>
          <a:xfrm>
            <a:off x="158251" y="334125"/>
            <a:ext cx="820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the </a:t>
            </a:r>
            <a:r>
              <a:rPr b="1" lang="en-US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sine\cosine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g1d1847f879d_3_25"/>
          <p:cNvCxnSpPr/>
          <p:nvPr/>
        </p:nvCxnSpPr>
        <p:spPr>
          <a:xfrm rot="10800000">
            <a:off x="8366550" y="2835400"/>
            <a:ext cx="0" cy="51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4" name="Google Shape;224;g1d1847f879d_3_25"/>
          <p:cNvSpPr txBox="1"/>
          <p:nvPr/>
        </p:nvSpPr>
        <p:spPr>
          <a:xfrm>
            <a:off x="8498850" y="2939025"/>
            <a:ext cx="3813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We shift the sin by pi/4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g1d1847f879d_3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50" y="3040825"/>
            <a:ext cx="7013825" cy="3414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1d1847f879d_3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5075" y="1194525"/>
            <a:ext cx="7594225" cy="15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2020-02-19T12:11:32Z</dcterms:created>
  <dc:creator>Roy</dc:creator>
</cp:coreProperties>
</file>