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Pcbn9gdgHDr3w1iX7KqQrL3ap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e5f8f0c38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11e5f8f0c38_3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e5f8f0c38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11e5f8f0c38_3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5f8f0c38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11e5f8f0c38_3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e5f8f0c38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11e5f8f0c38_3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e5f8f0c38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11e5f8f0c38_2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e5f8f0c3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1e5f8f0c38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701c63b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ce701c63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e7655746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ce7655746a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eb72505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gceb72505d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7ed0c8e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gc7ed0c8ed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e701c63b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ce701c63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e5f8f0c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11e5f8f0c38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e5f8f0c3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1e5f8f0c38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e5f8f0c3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11e5f8f0c38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e5f8f0c38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11e5f8f0c38_2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e5f8f0c3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11e5f8f0c38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e5f8f0c3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11e5f8f0c38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5f8f0c38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1e5f8f0c38_3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5f8f0c38_0_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1e5f8f0c38_0_1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11e5f8f0c38_0_1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1e5f8f0c38_0_1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1e5f8f0c38_0_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5f8f0c38_0_18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1e5f8f0c38_0_18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11e5f8f0c38_0_1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1e5f8f0c38_0_1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1e5f8f0c38_0_1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5f8f0c38_0_19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1e5f8f0c38_0_19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11e5f8f0c38_0_1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1e5f8f0c38_0_1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1e5f8f0c38_0_1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5f8f0c38_0_2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1e5f8f0c38_0_20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11e5f8f0c38_0_20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11e5f8f0c38_0_2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1e5f8f0c38_0_2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1e5f8f0c38_0_2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5f8f0c38_0_21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1e5f8f0c38_0_21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11e5f8f0c38_0_21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11e5f8f0c38_0_21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11e5f8f0c38_0_21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11e5f8f0c38_0_2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1e5f8f0c38_0_2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1e5f8f0c38_0_2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5f8f0c38_0_2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1e5f8f0c38_0_2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1e5f8f0c38_0_2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1e5f8f0c38_0_2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5f8f0c38_0_2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1e5f8f0c38_0_2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1e5f8f0c38_0_2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5f8f0c38_0_22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1e5f8f0c38_0_22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1e5f8f0c38_0_22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1e5f8f0c38_0_2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1e5f8f0c38_0_2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1e5f8f0c38_0_2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5f8f0c38_0_23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1e5f8f0c38_0_23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1e5f8f0c38_0_23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1e5f8f0c38_0_2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1e5f8f0c38_0_2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1e5f8f0c38_0_2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5f8f0c38_0_2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1e5f8f0c38_0_24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1e5f8f0c38_0_2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1e5f8f0c38_0_2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1e5f8f0c38_0_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5f8f0c38_0_24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1e5f8f0c38_0_24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1e5f8f0c38_0_2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1e5f8f0c38_0_2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1e5f8f0c38_0_2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5f8f0c38_3_18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1e5f8f0c38_3_18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11e5f8f0c38_3_18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11e5f8f0c38_3_18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11e5f8f0c38_3_18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5f8f0c38_3_178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1e5f8f0c38_3_17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g11e5f8f0c38_3_17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11e5f8f0c38_3_17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11e5f8f0c38_3_17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5f8f0c38_3_190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11e5f8f0c38_3_190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g11e5f8f0c38_3_19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11e5f8f0c38_3_19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11e5f8f0c38_3_19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5f8f0c38_3_19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11e5f8f0c38_3_196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2" name="Google Shape;182;g11e5f8f0c38_3_196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3" name="Google Shape;183;g11e5f8f0c38_3_19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11e5f8f0c38_3_19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1e5f8f0c38_3_19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5f8f0c38_3_20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1e5f8f0c38_3_203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g11e5f8f0c38_3_203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0" name="Google Shape;190;g11e5f8f0c38_3_203"/>
          <p:cNvSpPr txBox="1"/>
          <p:nvPr>
            <p:ph idx="3" type="body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g11e5f8f0c38_3_203"/>
          <p:cNvSpPr txBox="1"/>
          <p:nvPr>
            <p:ph idx="4" type="body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2" name="Google Shape;192;g11e5f8f0c38_3_20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11e5f8f0c38_3_20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11e5f8f0c38_3_20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e5f8f0c38_3_2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11e5f8f0c38_3_21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11e5f8f0c38_3_21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11e5f8f0c38_3_21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5f8f0c38_3_217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11e5f8f0c38_3_217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11e5f8f0c38_3_217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e5f8f0c38_3_221"/>
          <p:cNvSpPr txBox="1"/>
          <p:nvPr>
            <p:ph type="title"/>
          </p:nvPr>
        </p:nvSpPr>
        <p:spPr>
          <a:xfrm>
            <a:off x="609600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11e5f8f0c38_3_221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g11e5f8f0c38_3_221"/>
          <p:cNvSpPr txBox="1"/>
          <p:nvPr>
            <p:ph idx="2" type="body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g11e5f8f0c38_3_22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11e5f8f0c38_3_22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11e5f8f0c38_3_22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e5f8f0c38_3_228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11e5f8f0c38_3_22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g11e5f8f0c38_3_228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g11e5f8f0c38_3_22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11e5f8f0c38_3_22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11e5f8f0c38_3_22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5f8f0c38_3_2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11e5f8f0c38_3_235"/>
          <p:cNvSpPr txBox="1"/>
          <p:nvPr>
            <p:ph idx="1" type="body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g11e5f8f0c38_3_23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11e5f8f0c38_3_23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11e5f8f0c38_3_23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e5f8f0c38_3_241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11e5f8f0c38_3_241"/>
          <p:cNvSpPr txBox="1"/>
          <p:nvPr>
            <p:ph idx="1" type="body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11e5f8f0c38_3_24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11e5f8f0c38_3_24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11e5f8f0c38_3_24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5f8f0c38_0_1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11e5f8f0c38_0_1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1e5f8f0c38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1e5f8f0c38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1e5f8f0c38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5f8f0c38_3_17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g11e5f8f0c38_3_172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g11e5f8f0c38_3_17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g11e5f8f0c38_3_17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g11e5f8f0c38_3_17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Signal Processing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524000" y="3602042"/>
            <a:ext cx="9144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Tirgul 2 – Quantization and Noise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e5f8f0c38_3_157"/>
          <p:cNvSpPr txBox="1"/>
          <p:nvPr>
            <p:ph idx="1" type="body"/>
          </p:nvPr>
        </p:nvSpPr>
        <p:spPr>
          <a:xfrm>
            <a:off x="609600" y="1770000"/>
            <a:ext cx="10972800" cy="25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We record neural activity. Our recording system can record signals between -5V to 5V.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 u="sng"/>
              <a:t>How many bits do we need for a 10uV resolution?</a:t>
            </a:r>
            <a:endParaRPr sz="3259" u="sng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59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890"/>
          </a:p>
        </p:txBody>
      </p:sp>
      <p:sp>
        <p:nvSpPr>
          <p:cNvPr id="312" name="Google Shape;312;g11e5f8f0c38_3_15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Quantization in neural recordings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e5f8f0c38_3_248"/>
          <p:cNvSpPr txBox="1"/>
          <p:nvPr>
            <p:ph idx="1" type="body"/>
          </p:nvPr>
        </p:nvSpPr>
        <p:spPr>
          <a:xfrm>
            <a:off x="534150" y="1788875"/>
            <a:ext cx="10972800" cy="25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Solution: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Our range (‘R’) is  10V = 10*10^6uV = 10^7uV.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We want a resolution (‘Q’) of 10uV.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Therefore we will need B bits: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B = log2(R/Q) = log2(10^7/10) = log2(10^6) ~ 20 bits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This is a lot..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We will use an amplifier.</a:t>
            </a:r>
            <a:endParaRPr sz="3259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890"/>
          </a:p>
        </p:txBody>
      </p:sp>
      <p:sp>
        <p:nvSpPr>
          <p:cNvPr id="318" name="Google Shape;318;g11e5f8f0c38_3_2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Quantization in neural recordings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e5f8f0c38_3_253"/>
          <p:cNvSpPr txBox="1"/>
          <p:nvPr>
            <p:ph idx="1" type="body"/>
          </p:nvPr>
        </p:nvSpPr>
        <p:spPr>
          <a:xfrm>
            <a:off x="534150" y="1788875"/>
            <a:ext cx="10972800" cy="25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Solution: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We will use an amplifier that amplify the signal X1000.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So now the resolution (‘Q’) is </a:t>
            </a:r>
            <a:r>
              <a:rPr lang="en-US" sz="3259" u="sng"/>
              <a:t>10uV X 1000 = 10 mV.</a:t>
            </a:r>
            <a:endParaRPr sz="3259" u="sng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59" u="sng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Therefore we will now need: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rPr lang="en-US" sz="3259"/>
              <a:t>B = log2(R/Q) = log2(10^4mV/10) = log2(10^3) ~ 10 bits</a:t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59"/>
          </a:p>
          <a:p>
            <a:pPr indent="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59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890"/>
          </a:p>
        </p:txBody>
      </p:sp>
      <p:sp>
        <p:nvSpPr>
          <p:cNvPr id="324" name="Google Shape;324;g11e5f8f0c38_3_25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Quantization in neural recordings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e5f8f0c38_3_16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30" name="Google Shape;330;g11e5f8f0c38_3_167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Spikes can range between -50 to 200 uV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use an A/D with ±5V range with a 1000X amplification with a 8 bits.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Original range: 10V. After amplification, a spike of </a:t>
            </a:r>
            <a:r>
              <a:rPr lang="en-US" u="sng"/>
              <a:t>10uV</a:t>
            </a:r>
            <a:r>
              <a:rPr lang="en-US"/>
              <a:t> is amplified into </a:t>
            </a:r>
            <a:r>
              <a:rPr lang="en-US" u="sng"/>
              <a:t>10mV.</a:t>
            </a:r>
            <a:r>
              <a:rPr lang="en-US"/>
              <a:t> Therefore the range after amplification is </a:t>
            </a:r>
            <a:r>
              <a:rPr lang="en-US" u="sng"/>
              <a:t>10mV instead of 10V.</a:t>
            </a:r>
            <a:endParaRPr u="sng"/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u="sng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Q=10mV/2^8 = 0.039 mV = 39 uV.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Quantization Noise</a:t>
            </a:r>
            <a:endParaRPr/>
          </a:p>
        </p:txBody>
      </p:sp>
      <p:sp>
        <p:nvSpPr>
          <p:cNvPr id="336" name="Google Shape;336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4" r="0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2355" y="4185975"/>
            <a:ext cx="5566500" cy="1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Quantization Noise - Example</a:t>
            </a:r>
            <a:endParaRPr/>
          </a:p>
        </p:txBody>
      </p:sp>
      <p:sp>
        <p:nvSpPr>
          <p:cNvPr id="343" name="Google Shape;34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-22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e5f8f0c38_2_162"/>
          <p:cNvSpPr txBox="1"/>
          <p:nvPr>
            <p:ph type="title"/>
          </p:nvPr>
        </p:nvSpPr>
        <p:spPr>
          <a:xfrm>
            <a:off x="354900" y="23688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Noise and signal-to-noise ratio (SNR)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noise?</a:t>
            </a:r>
            <a:endParaRPr/>
          </a:p>
        </p:txBody>
      </p:sp>
      <p:sp>
        <p:nvSpPr>
          <p:cNvPr id="354" name="Google Shape;35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Everything we don’t want to measure: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noise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 noise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Generating a noisy signal – Example 1</a:t>
            </a:r>
            <a:endParaRPr/>
          </a:p>
        </p:txBody>
      </p:sp>
      <p:pic>
        <p:nvPicPr>
          <p:cNvPr id="360" name="Google Shape;3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690688"/>
            <a:ext cx="77438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the signal quality - SNR</a:t>
            </a:r>
            <a:endParaRPr/>
          </a:p>
        </p:txBody>
      </p:sp>
      <p:sp>
        <p:nvSpPr>
          <p:cNvPr id="366" name="Google Shape;36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SNR – Signal to Noise Ratio</a:t>
            </a:r>
            <a:endParaRPr/>
          </a:p>
        </p:txBody>
      </p:sp>
      <p:pic>
        <p:nvPicPr>
          <p:cNvPr id="367" name="Google Shape;3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503" y="2504731"/>
            <a:ext cx="4989270" cy="374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e5f8f0c38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Quantization</a:t>
            </a:r>
            <a:endParaRPr/>
          </a:p>
        </p:txBody>
      </p:sp>
      <p:sp>
        <p:nvSpPr>
          <p:cNvPr id="241" name="Google Shape;241;g11e5f8f0c38_0_127"/>
          <p:cNvSpPr txBox="1"/>
          <p:nvPr/>
        </p:nvSpPr>
        <p:spPr>
          <a:xfrm>
            <a:off x="2900400" y="1505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Turning an </a:t>
            </a:r>
            <a:r>
              <a:rPr b="0" i="0" lang="en-US" sz="3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signal into </a:t>
            </a:r>
            <a:r>
              <a:rPr b="0" i="0" lang="en-US" sz="3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(by sampling).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storage capacity will yield a more accurate reconstruction of the sampled analog signal.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Remember: we will always loss some information!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e701c63bd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Signal Energy and Power</a:t>
            </a:r>
            <a:endParaRPr/>
          </a:p>
        </p:txBody>
      </p:sp>
      <p:sp>
        <p:nvSpPr>
          <p:cNvPr id="373" name="Google Shape;373;gce701c63bd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Energy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Power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4" name="Google Shape;374;gce701c63bd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875" y="1922675"/>
            <a:ext cx="3475000" cy="4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ce701c63bd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2875" y="2730938"/>
            <a:ext cx="22479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the signal quality - SNR</a:t>
            </a:r>
            <a:endParaRPr/>
          </a:p>
        </p:txBody>
      </p:sp>
      <p:sp>
        <p:nvSpPr>
          <p:cNvPr id="381" name="Google Shape;38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SNR – Signal to Noise Ratio</a:t>
            </a:r>
            <a:endParaRPr/>
          </a:p>
        </p:txBody>
      </p:sp>
      <p:sp>
        <p:nvSpPr>
          <p:cNvPr id="382" name="Google Shape;382;p7"/>
          <p:cNvSpPr txBox="1"/>
          <p:nvPr/>
        </p:nvSpPr>
        <p:spPr>
          <a:xfrm>
            <a:off x="838200" y="2707419"/>
            <a:ext cx="2393604" cy="7562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 txBox="1"/>
          <p:nvPr/>
        </p:nvSpPr>
        <p:spPr>
          <a:xfrm>
            <a:off x="838200" y="3685958"/>
            <a:ext cx="2312171" cy="75623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 txBox="1"/>
          <p:nvPr/>
        </p:nvSpPr>
        <p:spPr>
          <a:xfrm>
            <a:off x="4082331" y="4752523"/>
            <a:ext cx="2541721" cy="6102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 txBox="1"/>
          <p:nvPr/>
        </p:nvSpPr>
        <p:spPr>
          <a:xfrm>
            <a:off x="3684766" y="5493534"/>
            <a:ext cx="3968138" cy="8183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"/>
          <p:cNvSpPr txBox="1"/>
          <p:nvPr/>
        </p:nvSpPr>
        <p:spPr>
          <a:xfrm>
            <a:off x="5315300" y="2596688"/>
            <a:ext cx="63423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“The ratio between the </a:t>
            </a:r>
            <a:r>
              <a:rPr b="1" i="0" lang="en-US" sz="3200" u="sng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b="0" i="0" sz="3200" u="none" cap="none" strike="noStrike">
              <a:solidFill>
                <a:srgbClr val="F796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1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background noise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 to Example 1 – Calculating SNR power</a:t>
            </a:r>
            <a:endParaRPr/>
          </a:p>
        </p:txBody>
      </p:sp>
      <p:pic>
        <p:nvPicPr>
          <p:cNvPr id="392" name="Google Shape;3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843088"/>
            <a:ext cx="92297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 – Alternative SNR calculation</a:t>
            </a:r>
            <a:endParaRPr/>
          </a:p>
        </p:txBody>
      </p:sp>
      <p:sp>
        <p:nvSpPr>
          <p:cNvPr id="398" name="Google Shape;398;p10"/>
          <p:cNvSpPr txBox="1"/>
          <p:nvPr/>
        </p:nvSpPr>
        <p:spPr>
          <a:xfrm>
            <a:off x="1483925" y="1606650"/>
            <a:ext cx="83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signal is positive and the noise has zero mean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250" y="2253150"/>
            <a:ext cx="962025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125" y="6053625"/>
            <a:ext cx="59245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the signal quality - SNR</a:t>
            </a:r>
            <a:endParaRPr/>
          </a:p>
        </p:txBody>
      </p:sp>
      <p:sp>
        <p:nvSpPr>
          <p:cNvPr id="406" name="Google Shape;40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SNR – Signal to Noise Ratio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the signal gets only positive values, and the noise has a zero mean, we can use the alternative calculation: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AKA: SNR_rms = mean(signal)/STD(noise)</a:t>
            </a:r>
            <a:endParaRPr/>
          </a:p>
        </p:txBody>
      </p:sp>
      <p:sp>
        <p:nvSpPr>
          <p:cNvPr id="407" name="Google Shape;407;p8"/>
          <p:cNvSpPr txBox="1"/>
          <p:nvPr/>
        </p:nvSpPr>
        <p:spPr>
          <a:xfrm>
            <a:off x="4093100" y="3481100"/>
            <a:ext cx="2851800" cy="104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e7655746a_1_6"/>
          <p:cNvSpPr txBox="1"/>
          <p:nvPr/>
        </p:nvSpPr>
        <p:spPr>
          <a:xfrm>
            <a:off x="431371" y="464067"/>
            <a:ext cx="10972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SNR: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gce7655746a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108" y="1240499"/>
            <a:ext cx="5319792" cy="518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gce7655746a_1_6"/>
          <p:cNvCxnSpPr/>
          <p:nvPr/>
        </p:nvCxnSpPr>
        <p:spPr>
          <a:xfrm>
            <a:off x="9047600" y="2024350"/>
            <a:ext cx="86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gce7655746a_1_6"/>
          <p:cNvSpPr txBox="1"/>
          <p:nvPr/>
        </p:nvSpPr>
        <p:spPr>
          <a:xfrm>
            <a:off x="431375" y="1739950"/>
            <a:ext cx="542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signal is positive and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noise has zero mean.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SNR: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ce7655746a_1_6"/>
          <p:cNvSpPr txBox="1"/>
          <p:nvPr/>
        </p:nvSpPr>
        <p:spPr>
          <a:xfrm>
            <a:off x="593075" y="4193475"/>
            <a:ext cx="526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np.mean(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)/np.std(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noise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eb72505dd_1_0"/>
          <p:cNvSpPr txBox="1"/>
          <p:nvPr/>
        </p:nvSpPr>
        <p:spPr>
          <a:xfrm>
            <a:off x="431371" y="464067"/>
            <a:ext cx="10972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case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gceb72505d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458" y="1221449"/>
            <a:ext cx="5319792" cy="518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gceb72505dd_1_0"/>
          <p:cNvCxnSpPr/>
          <p:nvPr/>
        </p:nvCxnSpPr>
        <p:spPr>
          <a:xfrm>
            <a:off x="9047600" y="2024350"/>
            <a:ext cx="86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gceb72505dd_1_0"/>
          <p:cNvSpPr txBox="1"/>
          <p:nvPr/>
        </p:nvSpPr>
        <p:spPr>
          <a:xfrm>
            <a:off x="600825" y="2103975"/>
            <a:ext cx="542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case where the signal is </a:t>
            </a:r>
            <a:r>
              <a:rPr b="0" i="0" lang="en-US" sz="3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 noise has zero mean we can compute the SNR as follow: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np.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mean(noisy_signal) / np.std(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noisy_signal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7ed0c8edf_0_3"/>
          <p:cNvSpPr txBox="1"/>
          <p:nvPr/>
        </p:nvSpPr>
        <p:spPr>
          <a:xfrm>
            <a:off x="431371" y="464067"/>
            <a:ext cx="10972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  - Example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c7ed0c8edf_0_3"/>
          <p:cNvSpPr txBox="1"/>
          <p:nvPr/>
        </p:nvSpPr>
        <p:spPr>
          <a:xfrm>
            <a:off x="272500" y="1824975"/>
            <a:ext cx="542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 SNR of the signal using both methods: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gc7ed0c8ed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575" y="1435425"/>
            <a:ext cx="4566075" cy="39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c7ed0c8ed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950" y="3002073"/>
            <a:ext cx="6937626" cy="33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e701c63bd_0_2"/>
          <p:cNvSpPr txBox="1"/>
          <p:nvPr/>
        </p:nvSpPr>
        <p:spPr>
          <a:xfrm>
            <a:off x="1564100" y="406100"/>
            <a:ext cx="8662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Quantify neurons SNR - Example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ce701c63bd_0_2"/>
          <p:cNvSpPr txBox="1"/>
          <p:nvPr/>
        </p:nvSpPr>
        <p:spPr>
          <a:xfrm>
            <a:off x="616625" y="1428750"/>
            <a:ext cx="112044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neuron is firing 2 spikes per second without a stimulus.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a stimulus, it fires 7 spikes per second.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neurons firing is Poisson distributed all the time.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signals S/N ?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Answer: </a:t>
            </a:r>
            <a:endParaRPr b="0" i="0" sz="2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Signal’s mean : 7 - 2 = 5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std: sqrt(7)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Therefore: S/N = 5/sqrt(7) = 1.89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e5f8f0c38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Quantization</a:t>
            </a:r>
            <a:endParaRPr/>
          </a:p>
        </p:txBody>
      </p:sp>
      <p:grpSp>
        <p:nvGrpSpPr>
          <p:cNvPr id="247" name="Google Shape;247;g11e5f8f0c38_3_0"/>
          <p:cNvGrpSpPr/>
          <p:nvPr/>
        </p:nvGrpSpPr>
        <p:grpSpPr>
          <a:xfrm>
            <a:off x="508475" y="2337668"/>
            <a:ext cx="9783974" cy="3953774"/>
            <a:chOff x="-292413" y="3513280"/>
            <a:chExt cx="8676813" cy="3227571"/>
          </a:xfrm>
        </p:grpSpPr>
        <p:pic>
          <p:nvPicPr>
            <p:cNvPr descr="code1_grid_on.jpg" id="248" name="Google Shape;248;g11e5f8f0c38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3513280"/>
              <a:ext cx="8079600" cy="2436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g11e5f8f0c38_3_0"/>
            <p:cNvSpPr/>
            <p:nvPr/>
          </p:nvSpPr>
          <p:spPr>
            <a:xfrm>
              <a:off x="152400" y="4572000"/>
              <a:ext cx="4572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11e5f8f0c38_3_0"/>
            <p:cNvSpPr/>
            <p:nvPr/>
          </p:nvSpPr>
          <p:spPr>
            <a:xfrm>
              <a:off x="838200" y="3657600"/>
              <a:ext cx="228600" cy="20574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11e5f8f0c38_3_0"/>
            <p:cNvSpPr txBox="1"/>
            <p:nvPr/>
          </p:nvSpPr>
          <p:spPr>
            <a:xfrm>
              <a:off x="-292413" y="4044298"/>
              <a:ext cx="1180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Y-axis: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Resolution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1e5f8f0c38_3_0"/>
            <p:cNvSpPr/>
            <p:nvPr/>
          </p:nvSpPr>
          <p:spPr>
            <a:xfrm rot="-5400000">
              <a:off x="4305300" y="6362700"/>
              <a:ext cx="4572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11e5f8f0c38_3_0"/>
            <p:cNvSpPr/>
            <p:nvPr/>
          </p:nvSpPr>
          <p:spPr>
            <a:xfrm rot="5400000">
              <a:off x="4343400" y="2895600"/>
              <a:ext cx="381000" cy="6324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11e5f8f0c38_3_0"/>
            <p:cNvSpPr txBox="1"/>
            <p:nvPr/>
          </p:nvSpPr>
          <p:spPr>
            <a:xfrm>
              <a:off x="4724400" y="6213151"/>
              <a:ext cx="1470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X-axis: Sampling 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g11e5f8f0c38_3_0"/>
            <p:cNvCxnSpPr/>
            <p:nvPr/>
          </p:nvCxnSpPr>
          <p:spPr>
            <a:xfrm>
              <a:off x="3538487" y="3657600"/>
              <a:ext cx="0" cy="2057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g11e5f8f0c38_3_0"/>
            <p:cNvCxnSpPr/>
            <p:nvPr/>
          </p:nvCxnSpPr>
          <p:spPr>
            <a:xfrm>
              <a:off x="1371600" y="5381683"/>
              <a:ext cx="2166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grpSp>
          <p:nvGrpSpPr>
            <p:cNvPr id="257" name="Google Shape;257;g11e5f8f0c38_3_0"/>
            <p:cNvGrpSpPr/>
            <p:nvPr/>
          </p:nvGrpSpPr>
          <p:grpSpPr>
            <a:xfrm>
              <a:off x="1331640" y="3645024"/>
              <a:ext cx="6315490" cy="2029017"/>
              <a:chOff x="1331640" y="3645024"/>
              <a:chExt cx="6315490" cy="2029017"/>
            </a:xfrm>
          </p:grpSpPr>
          <p:sp>
            <p:nvSpPr>
              <p:cNvPr id="258" name="Google Shape;258;g11e5f8f0c38_3_0"/>
              <p:cNvSpPr/>
              <p:nvPr/>
            </p:nvSpPr>
            <p:spPr>
              <a:xfrm>
                <a:off x="1941572" y="3657600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g11e5f8f0c38_3_0"/>
              <p:cNvSpPr/>
              <p:nvPr/>
            </p:nvSpPr>
            <p:spPr>
              <a:xfrm>
                <a:off x="1331640" y="4665712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g11e5f8f0c38_3_0"/>
              <p:cNvSpPr/>
              <p:nvPr/>
            </p:nvSpPr>
            <p:spPr>
              <a:xfrm>
                <a:off x="2572710" y="4665712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g11e5f8f0c38_3_0"/>
              <p:cNvSpPr/>
              <p:nvPr/>
            </p:nvSpPr>
            <p:spPr>
              <a:xfrm>
                <a:off x="3203848" y="5614641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g11e5f8f0c38_3_0"/>
              <p:cNvSpPr/>
              <p:nvPr/>
            </p:nvSpPr>
            <p:spPr>
              <a:xfrm>
                <a:off x="4461852" y="3645024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g11e5f8f0c38_3_0"/>
              <p:cNvSpPr/>
              <p:nvPr/>
            </p:nvSpPr>
            <p:spPr>
              <a:xfrm>
                <a:off x="3834986" y="4644669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g11e5f8f0c38_3_0"/>
              <p:cNvSpPr/>
              <p:nvPr/>
            </p:nvSpPr>
            <p:spPr>
              <a:xfrm>
                <a:off x="5092990" y="4653136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g11e5f8f0c38_3_0"/>
              <p:cNvSpPr/>
              <p:nvPr/>
            </p:nvSpPr>
            <p:spPr>
              <a:xfrm>
                <a:off x="5724128" y="5602065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g11e5f8f0c38_3_0"/>
              <p:cNvSpPr/>
              <p:nvPr/>
            </p:nvSpPr>
            <p:spPr>
              <a:xfrm>
                <a:off x="6943992" y="3645024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g11e5f8f0c38_3_0"/>
              <p:cNvSpPr/>
              <p:nvPr/>
            </p:nvSpPr>
            <p:spPr>
              <a:xfrm>
                <a:off x="6334060" y="4653136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g11e5f8f0c38_3_0"/>
              <p:cNvSpPr/>
              <p:nvPr/>
            </p:nvSpPr>
            <p:spPr>
              <a:xfrm>
                <a:off x="7575130" y="4653136"/>
                <a:ext cx="72000" cy="59400"/>
              </a:xfrm>
              <a:prstGeom prst="ellipse">
                <a:avLst/>
              </a:prstGeom>
              <a:gradFill>
                <a:gsLst>
                  <a:gs pos="0">
                    <a:srgbClr val="70A5DA"/>
                  </a:gs>
                  <a:gs pos="50000">
                    <a:srgbClr val="539BDB"/>
                  </a:gs>
                  <a:gs pos="100000">
                    <a:srgbClr val="4288C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e5f8f0c38_0_1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Bits</a:t>
            </a:r>
            <a:endParaRPr/>
          </a:p>
        </p:txBody>
      </p:sp>
      <p:sp>
        <p:nvSpPr>
          <p:cNvPr id="274" name="Google Shape;274;g11e5f8f0c38_0_153"/>
          <p:cNvSpPr txBox="1"/>
          <p:nvPr>
            <p:ph idx="1" type="body"/>
          </p:nvPr>
        </p:nvSpPr>
        <p:spPr>
          <a:xfrm>
            <a:off x="1536250" y="183507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-22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5f8f0c38_0_1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Resolution</a:t>
            </a:r>
            <a:endParaRPr/>
          </a:p>
        </p:txBody>
      </p:sp>
      <p:sp>
        <p:nvSpPr>
          <p:cNvPr id="280" name="Google Shape;280;g11e5f8f0c38_0_1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7" r="-1677" t="-30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81" name="Google Shape;281;g11e5f8f0c38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093" y="2934376"/>
            <a:ext cx="3859338" cy="324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e5f8f0c38_2_8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Sampling  resolution</a:t>
            </a:r>
            <a:endParaRPr/>
          </a:p>
        </p:txBody>
      </p:sp>
      <p:pic>
        <p:nvPicPr>
          <p:cNvPr id="287" name="Google Shape;287;g11e5f8f0c38_2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975" y="1943900"/>
            <a:ext cx="1781174" cy="14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1e5f8f0c38_2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6900" y="3886200"/>
            <a:ext cx="3105151" cy="1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e5f8f0c38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Quantization – Example</a:t>
            </a:r>
            <a:endParaRPr/>
          </a:p>
        </p:txBody>
      </p:sp>
      <p:sp>
        <p:nvSpPr>
          <p:cNvPr id="294" name="Google Shape;294;g11e5f8f0c38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-22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e5f8f0c38_0_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Quantization – Example</a:t>
            </a:r>
            <a:endParaRPr/>
          </a:p>
        </p:txBody>
      </p:sp>
      <p:sp>
        <p:nvSpPr>
          <p:cNvPr id="300" name="Google Shape;300;g11e5f8f0c38_0_1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-30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e5f8f0c38_3_1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Quantization in neural recordings</a:t>
            </a:r>
            <a:endParaRPr sz="3600"/>
          </a:p>
        </p:txBody>
      </p:sp>
      <p:sp>
        <p:nvSpPr>
          <p:cNvPr id="306" name="Google Shape;306;g11e5f8f0c38_3_137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8504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058"/>
              <a:t>In electrophysiology recordings the range (R) is typically </a:t>
            </a:r>
            <a:r>
              <a:rPr b="1" lang="en-US" sz="3058"/>
              <a:t>-5 to 5 volt</a:t>
            </a:r>
            <a:endParaRPr b="1" sz="3058"/>
          </a:p>
          <a:p>
            <a:pPr indent="-258504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058"/>
              <a:t>If our computer uses </a:t>
            </a:r>
            <a:r>
              <a:rPr b="1" lang="en-US" sz="3058"/>
              <a:t>8</a:t>
            </a:r>
            <a:r>
              <a:rPr lang="en-US" sz="3058"/>
              <a:t> </a:t>
            </a:r>
            <a:r>
              <a:rPr b="1" lang="en-US" sz="3058"/>
              <a:t>bits</a:t>
            </a:r>
            <a:r>
              <a:rPr lang="en-US" sz="3058"/>
              <a:t> to store the signal values then we have </a:t>
            </a:r>
            <a:r>
              <a:rPr b="1" lang="en-US" sz="3058"/>
              <a:t>2^8 = 256 values</a:t>
            </a:r>
            <a:endParaRPr b="1" sz="3058"/>
          </a:p>
          <a:p>
            <a:pPr indent="-258504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058"/>
              <a:t>Resolution: [5- (-5)]/256= 0.0398V = </a:t>
            </a:r>
            <a:r>
              <a:rPr b="1" lang="en-US" sz="3058"/>
              <a:t>39 mV</a:t>
            </a:r>
            <a:endParaRPr b="1" sz="3058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67165"/>
              <a:buNone/>
            </a:pPr>
            <a:r>
              <a:t/>
            </a:r>
            <a:endParaRPr sz="3458"/>
          </a:p>
          <a:p>
            <a:pPr indent="-258504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058"/>
              <a:t> We cannot resolve differences below 39mV!, while extracellular recordings range is </a:t>
            </a:r>
            <a:r>
              <a:rPr b="1" lang="en-US" sz="3058"/>
              <a:t>100-1000 uV</a:t>
            </a:r>
            <a:r>
              <a:rPr lang="en-US" sz="3058"/>
              <a:t>…</a:t>
            </a:r>
            <a:endParaRPr sz="3058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72580"/>
              <a:buNone/>
            </a:pPr>
            <a:r>
              <a:t/>
            </a:r>
            <a:endParaRPr/>
          </a:p>
          <a:p>
            <a:pPr indent="-303793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978"/>
              <a:t>Solutions:</a:t>
            </a:r>
            <a:endParaRPr sz="3978"/>
          </a:p>
          <a:p>
            <a:pPr indent="-252358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578"/>
              <a:t> Use higher number of bits</a:t>
            </a:r>
            <a:endParaRPr sz="3578"/>
          </a:p>
          <a:p>
            <a:pPr indent="-252358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578"/>
              <a:t>Amplify</a:t>
            </a:r>
            <a:endParaRPr sz="3578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2019-03-17T13:04:30Z</dcterms:created>
  <dc:creator>Roy</dc:creator>
</cp:coreProperties>
</file>