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1" roundtripDataSignature="AMtx7miU0omgsJ05cPyyQHguc9p0G/Dv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f66265e6f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11f66265e6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0a2d5a730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g20a2d5a7309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f68586b0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g11f68586b0a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f68586b0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g11f68586b0a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0a2d5a730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g20a2d5a7309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09beae54c_0_1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gd09beae54c_0_1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09beae54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4" name="Google Shape;264;gd09beae54c_0_1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6" name="Google Shape;30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1" name="Google Shape;32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09beae54c_0_3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4" name="Google Shape;334;gd09beae54c_0_3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3" name="Google Shape;34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d09beae54c_0_1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d09beae54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d09beae54c_0_1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d09beae54c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d09beae54c_0_4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d09beae54c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d09beae54c_0_4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d09beae54c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d09beae5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9" name="Google Shape;379;gd09beae54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d09beae5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5" name="Google Shape;385;gd09beae54c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d09beae54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2" name="Google Shape;392;gd09beae54c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7a2a493ef4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g7a2a493ef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15cc120c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g2415cc120c5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d09beae54c_0_4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gd09beae54c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d09beae54c_0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gd09beae54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d09beae54c_0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gd09beae54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d0ac20ea7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gd0ac20ea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d0ac20ea7c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gd0ac20ea7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d0ac20ea7c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gd0ac20ea7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15cc120c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g2415cc120c5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15cc120c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g2415cc120c5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15cc120c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g2415cc120c5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15cc120c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g2415cc120c5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415cc120c5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415cc120c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f68586b0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g11f68586b0a_0_1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f68586b0a_0_1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11f68586b0a_0_1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g11f68586b0a_0_1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11f68586b0a_0_1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11f68586b0a_0_1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f68586b0a_0_11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11f68586b0a_0_11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5" name="Google Shape;95;g11f68586b0a_0_1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11f68586b0a_0_1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11f68586b0a_0_1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f68586b0a_0_125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11f68586b0a_0_125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g11f68586b0a_0_1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11f68586b0a_0_1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11f68586b0a_0_1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f68586b0a_0_1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11f68586b0a_0_131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g11f68586b0a_0_131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g11f68586b0a_0_13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11f68586b0a_0_13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11f68586b0a_0_1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f68586b0a_0_138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11f68586b0a_0_138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g11f68586b0a_0_138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g11f68586b0a_0_138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g11f68586b0a_0_138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g11f68586b0a_0_13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11f68586b0a_0_13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11f68586b0a_0_1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f68586b0a_0_14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11f68586b0a_0_14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11f68586b0a_0_14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11f68586b0a_0_14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f68586b0a_0_15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11f68586b0a_0_15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11f68586b0a_0_15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f68586b0a_0_156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11f68586b0a_0_156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g11f68586b0a_0_156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g11f68586b0a_0_15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11f68586b0a_0_15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11f68586b0a_0_15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f68586b0a_0_163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11f68586b0a_0_163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g11f68586b0a_0_163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g11f68586b0a_0_16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11f68586b0a_0_16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11f68586b0a_0_16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f68586b0a_0_17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11f68586b0a_0_170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g11f68586b0a_0_17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11f68586b0a_0_17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11f68586b0a_0_17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f68586b0a_0_176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11f68586b0a_0_176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g11f68586b0a_0_17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11f68586b0a_0_17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11f68586b0a_0_17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f68586b0a_0_10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g11f68586b0a_0_10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g11f68586b0a_0_10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g11f68586b0a_0_10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g11f68586b0a_0_10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Signal Processing</a:t>
            </a:r>
            <a:endParaRPr/>
          </a:p>
        </p:txBody>
      </p:sp>
      <p:sp>
        <p:nvSpPr>
          <p:cNvPr id="160" name="Google Shape;160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Tirgul 3 – Decibels,Noise Reduction, cross-correlation and convolution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f66265e6f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Oversampling</a:t>
            </a:r>
            <a:endParaRPr/>
          </a:p>
        </p:txBody>
      </p:sp>
      <p:sp>
        <p:nvSpPr>
          <p:cNvPr id="220" name="Google Shape;220;g11f66265e6f_1_0"/>
          <p:cNvSpPr txBox="1"/>
          <p:nvPr/>
        </p:nvSpPr>
        <p:spPr>
          <a:xfrm>
            <a:off x="2130000" y="1804025"/>
            <a:ext cx="79320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One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way to reduce the noise in our signal is called ‘Oversampling’.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this method, we increase the sampling frequency (Fs, e.g. we will sample the signal in Fs=10KHz instead of 1KHz).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Now we can average every N points (e.g. N = 10), such that we will reduce the noise around each point by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sqrt(N)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See 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code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0a2d5a7309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Noise Reduction = increasing the SNR</a:t>
            </a:r>
            <a:endParaRPr/>
          </a:p>
        </p:txBody>
      </p:sp>
      <p:sp>
        <p:nvSpPr>
          <p:cNvPr id="226" name="Google Shape;226;g20a2d5a7309_0_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Oversampling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solidFill>
                  <a:srgbClr val="93C47D"/>
                </a:solidFill>
              </a:rPr>
              <a:t>Averaging over trials (repetitions of the same stimulus)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Averaging over time (smoothing)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f68586b0a_0_9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Averaging over trials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00000"/>
              <a:buFont typeface="Calibri"/>
              <a:buNone/>
            </a:pPr>
            <a:r>
              <a:rPr lang="en-US" sz="2200"/>
              <a:t>See </a:t>
            </a:r>
            <a:r>
              <a:rPr lang="en-US" sz="2200"/>
              <a:t>example</a:t>
            </a:r>
            <a:r>
              <a:rPr lang="en-US" sz="2200"/>
              <a:t> code</a:t>
            </a:r>
            <a:endParaRPr sz="2200"/>
          </a:p>
        </p:txBody>
      </p:sp>
      <p:pic>
        <p:nvPicPr>
          <p:cNvPr id="232" name="Google Shape;232;g11f68586b0a_0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475" y="1786075"/>
            <a:ext cx="10069378" cy="4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f68586b0a_0_9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Averaging over trials – effect on SNR</a:t>
            </a:r>
            <a:endParaRPr/>
          </a:p>
        </p:txBody>
      </p:sp>
      <p:sp>
        <p:nvSpPr>
          <p:cNvPr id="238" name="Google Shape;238;g11f68586b0a_0_97"/>
          <p:cNvSpPr txBox="1"/>
          <p:nvPr>
            <p:ph idx="1" type="body"/>
          </p:nvPr>
        </p:nvSpPr>
        <p:spPr>
          <a:xfrm>
            <a:off x="838200" y="1690688"/>
            <a:ext cx="105156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18" r="0" t="-13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0a2d5a7309_0_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Noise Reduction = increasing the SNR</a:t>
            </a:r>
            <a:endParaRPr/>
          </a:p>
        </p:txBody>
      </p:sp>
      <p:sp>
        <p:nvSpPr>
          <p:cNvPr id="244" name="Google Shape;244;g20a2d5a7309_0_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Oversampling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Averaging over trials (repetitions of the same stimulus)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solidFill>
                  <a:srgbClr val="93C47D"/>
                </a:solidFill>
              </a:rPr>
              <a:t>Averaging over time (smoothing)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Smoothing</a:t>
            </a:r>
            <a:endParaRPr/>
          </a:p>
        </p:txBody>
      </p:sp>
      <p:sp>
        <p:nvSpPr>
          <p:cNvPr id="250" name="Google Shape;250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Normalizing the value of the signal with the values preceding and following it.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Acts as a low pass filter – removes fast fluctuations from the signal, capturing long term patterns.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51" name="Google Shape;251;p7"/>
          <p:cNvPicPr preferRelativeResize="0"/>
          <p:nvPr/>
        </p:nvPicPr>
        <p:blipFill rotWithShape="1">
          <a:blip r:embed="rId3">
            <a:alphaModFix/>
          </a:blip>
          <a:srcRect b="0" l="0" r="0" t="17729"/>
          <a:stretch/>
        </p:blipFill>
        <p:spPr>
          <a:xfrm>
            <a:off x="3870225" y="4227725"/>
            <a:ext cx="4132725" cy="240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7"/>
          <p:cNvSpPr txBox="1"/>
          <p:nvPr/>
        </p:nvSpPr>
        <p:spPr>
          <a:xfrm>
            <a:off x="4332400" y="3731900"/>
            <a:ext cx="196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Before smoothing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6549475" y="3762800"/>
            <a:ext cx="790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After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09beae54c_0_19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Smoothing is a “low pass filter”</a:t>
            </a:r>
            <a:endParaRPr/>
          </a:p>
        </p:txBody>
      </p:sp>
      <p:pic>
        <p:nvPicPr>
          <p:cNvPr id="259" name="Google Shape;259;gd09beae54c_0_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7688" y="1556792"/>
            <a:ext cx="54864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d09beae54c_0_197"/>
          <p:cNvSpPr txBox="1"/>
          <p:nvPr/>
        </p:nvSpPr>
        <p:spPr>
          <a:xfrm>
            <a:off x="8904312" y="3140968"/>
            <a:ext cx="135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Smooth(x,4)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d09beae54c_0_197"/>
          <p:cNvSpPr txBox="1"/>
          <p:nvPr/>
        </p:nvSpPr>
        <p:spPr>
          <a:xfrm>
            <a:off x="8904312" y="2771636"/>
            <a:ext cx="153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Original signal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09beae54c_0_1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Smoothing</a:t>
            </a:r>
            <a:endParaRPr/>
          </a:p>
        </p:txBody>
      </p:sp>
      <p:sp>
        <p:nvSpPr>
          <p:cNvPr id="267" name="Google Shape;267;gd09beae54c_0_13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usually select odd number of points for our window size. This is because we center our window around each point of the signal.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The sum of the coefficients is 1</a:t>
            </a:r>
            <a:r>
              <a:rPr lang="en-US"/>
              <a:t>. We normalize the coefficients by the window size.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268" name="Google Shape;268;gd09beae54c_0_138"/>
          <p:cNvGrpSpPr/>
          <p:nvPr/>
        </p:nvGrpSpPr>
        <p:grpSpPr>
          <a:xfrm>
            <a:off x="4591023" y="5579661"/>
            <a:ext cx="1848414" cy="468086"/>
            <a:chOff x="8012240" y="1295400"/>
            <a:chExt cx="1989681" cy="468086"/>
          </a:xfrm>
        </p:grpSpPr>
        <p:cxnSp>
          <p:nvCxnSpPr>
            <p:cNvPr id="269" name="Google Shape;269;gd09beae54c_0_138"/>
            <p:cNvCxnSpPr/>
            <p:nvPr/>
          </p:nvCxnSpPr>
          <p:spPr>
            <a:xfrm>
              <a:off x="8012240" y="1752600"/>
              <a:ext cx="285900" cy="0"/>
            </a:xfrm>
            <a:prstGeom prst="straightConnector1">
              <a:avLst/>
            </a:prstGeom>
            <a:noFill/>
            <a:ln cap="flat" cmpd="sng" w="19050">
              <a:solidFill>
                <a:srgbClr val="5B9BD5"/>
              </a:solidFill>
              <a:prstDash val="solid"/>
              <a:miter lim="800000"/>
              <a:headEnd len="med" w="med" type="diamond"/>
              <a:tailEnd len="med" w="med" type="diamond"/>
            </a:ln>
          </p:spPr>
        </p:cxnSp>
        <p:cxnSp>
          <p:nvCxnSpPr>
            <p:cNvPr id="270" name="Google Shape;270;gd09beae54c_0_138"/>
            <p:cNvCxnSpPr/>
            <p:nvPr/>
          </p:nvCxnSpPr>
          <p:spPr>
            <a:xfrm flipH="1" rot="10800000">
              <a:off x="9692021" y="1752686"/>
              <a:ext cx="309900" cy="10800"/>
            </a:xfrm>
            <a:prstGeom prst="straightConnector1">
              <a:avLst/>
            </a:prstGeom>
            <a:noFill/>
            <a:ln cap="flat" cmpd="sng" w="19050">
              <a:solidFill>
                <a:srgbClr val="5B9BD5"/>
              </a:solidFill>
              <a:prstDash val="solid"/>
              <a:miter lim="800000"/>
              <a:headEnd len="med" w="med" type="diamond"/>
              <a:tailEnd len="med" w="med" type="diamond"/>
            </a:ln>
          </p:spPr>
        </p:cxnSp>
        <p:cxnSp>
          <p:nvCxnSpPr>
            <p:cNvPr id="271" name="Google Shape;271;gd09beae54c_0_138"/>
            <p:cNvCxnSpPr/>
            <p:nvPr/>
          </p:nvCxnSpPr>
          <p:spPr>
            <a:xfrm>
              <a:off x="8298160" y="1295400"/>
              <a:ext cx="342900" cy="0"/>
            </a:xfrm>
            <a:prstGeom prst="straightConnector1">
              <a:avLst/>
            </a:prstGeom>
            <a:noFill/>
            <a:ln cap="flat" cmpd="sng" w="19050">
              <a:solidFill>
                <a:srgbClr val="5B9BD5"/>
              </a:solidFill>
              <a:prstDash val="solid"/>
              <a:miter lim="800000"/>
              <a:headEnd len="med" w="med" type="diamond"/>
              <a:tailEnd len="med" w="med" type="diamond"/>
            </a:ln>
          </p:spPr>
        </p:cxnSp>
        <p:cxnSp>
          <p:nvCxnSpPr>
            <p:cNvPr id="272" name="Google Shape;272;gd09beae54c_0_138"/>
            <p:cNvCxnSpPr/>
            <p:nvPr/>
          </p:nvCxnSpPr>
          <p:spPr>
            <a:xfrm>
              <a:off x="8298160" y="1295400"/>
              <a:ext cx="0" cy="457200"/>
            </a:xfrm>
            <a:prstGeom prst="straightConnector1">
              <a:avLst/>
            </a:prstGeom>
            <a:noFill/>
            <a:ln cap="flat" cmpd="sng" w="19050">
              <a:solidFill>
                <a:srgbClr val="5B9BD5"/>
              </a:solidFill>
              <a:prstDash val="solid"/>
              <a:miter lim="800000"/>
              <a:headEnd len="med" w="med" type="diamond"/>
              <a:tailEnd len="med" w="med" type="diamond"/>
            </a:ln>
          </p:spPr>
        </p:cxnSp>
        <p:cxnSp>
          <p:nvCxnSpPr>
            <p:cNvPr id="273" name="Google Shape;273;gd09beae54c_0_138"/>
            <p:cNvCxnSpPr/>
            <p:nvPr/>
          </p:nvCxnSpPr>
          <p:spPr>
            <a:xfrm>
              <a:off x="8657963" y="1295400"/>
              <a:ext cx="342900" cy="0"/>
            </a:xfrm>
            <a:prstGeom prst="straightConnector1">
              <a:avLst/>
            </a:prstGeom>
            <a:noFill/>
            <a:ln cap="flat" cmpd="sng" w="19050">
              <a:solidFill>
                <a:srgbClr val="5B9BD5"/>
              </a:solidFill>
              <a:prstDash val="solid"/>
              <a:miter lim="800000"/>
              <a:headEnd len="med" w="med" type="diamond"/>
              <a:tailEnd len="med" w="med" type="diamond"/>
            </a:ln>
          </p:spPr>
        </p:cxnSp>
        <p:cxnSp>
          <p:nvCxnSpPr>
            <p:cNvPr id="274" name="Google Shape;274;gd09beae54c_0_138"/>
            <p:cNvCxnSpPr/>
            <p:nvPr/>
          </p:nvCxnSpPr>
          <p:spPr>
            <a:xfrm>
              <a:off x="9694916" y="1296761"/>
              <a:ext cx="0" cy="457200"/>
            </a:xfrm>
            <a:prstGeom prst="straightConnector1">
              <a:avLst/>
            </a:prstGeom>
            <a:noFill/>
            <a:ln cap="flat" cmpd="sng" w="19050">
              <a:solidFill>
                <a:srgbClr val="5B9BD5"/>
              </a:solidFill>
              <a:prstDash val="solid"/>
              <a:miter lim="800000"/>
              <a:headEnd len="med" w="med" type="diamond"/>
              <a:tailEnd len="med" w="med" type="diamond"/>
            </a:ln>
          </p:spPr>
        </p:cxnSp>
        <p:cxnSp>
          <p:nvCxnSpPr>
            <p:cNvPr id="275" name="Google Shape;275;gd09beae54c_0_138"/>
            <p:cNvCxnSpPr/>
            <p:nvPr/>
          </p:nvCxnSpPr>
          <p:spPr>
            <a:xfrm>
              <a:off x="8981782" y="1295400"/>
              <a:ext cx="342900" cy="0"/>
            </a:xfrm>
            <a:prstGeom prst="straightConnector1">
              <a:avLst/>
            </a:prstGeom>
            <a:noFill/>
            <a:ln cap="flat" cmpd="sng" w="19050">
              <a:solidFill>
                <a:srgbClr val="5B9BD5"/>
              </a:solidFill>
              <a:prstDash val="solid"/>
              <a:miter lim="800000"/>
              <a:headEnd len="med" w="med" type="diamond"/>
              <a:tailEnd len="med" w="med" type="diamond"/>
            </a:ln>
          </p:spPr>
        </p:cxnSp>
        <p:cxnSp>
          <p:nvCxnSpPr>
            <p:cNvPr id="276" name="Google Shape;276;gd09beae54c_0_138"/>
            <p:cNvCxnSpPr/>
            <p:nvPr/>
          </p:nvCxnSpPr>
          <p:spPr>
            <a:xfrm>
              <a:off x="9341550" y="1295400"/>
              <a:ext cx="342900" cy="0"/>
            </a:xfrm>
            <a:prstGeom prst="straightConnector1">
              <a:avLst/>
            </a:prstGeom>
            <a:noFill/>
            <a:ln cap="flat" cmpd="sng" w="19050">
              <a:solidFill>
                <a:srgbClr val="5B9BD5"/>
              </a:solidFill>
              <a:prstDash val="solid"/>
              <a:miter lim="800000"/>
              <a:headEnd len="med" w="med" type="diamond"/>
              <a:tailEnd len="med" w="med" type="diamond"/>
            </a:ln>
          </p:spPr>
        </p:cxnSp>
      </p:grpSp>
      <p:grpSp>
        <p:nvGrpSpPr>
          <p:cNvPr id="277" name="Google Shape;277;gd09beae54c_0_138"/>
          <p:cNvGrpSpPr/>
          <p:nvPr/>
        </p:nvGrpSpPr>
        <p:grpSpPr>
          <a:xfrm>
            <a:off x="3998926" y="3303074"/>
            <a:ext cx="2647122" cy="1777349"/>
            <a:chOff x="7311809" y="1294567"/>
            <a:chExt cx="2647122" cy="1777349"/>
          </a:xfrm>
        </p:grpSpPr>
        <p:grpSp>
          <p:nvGrpSpPr>
            <p:cNvPr id="278" name="Google Shape;278;gd09beae54c_0_138"/>
            <p:cNvGrpSpPr/>
            <p:nvPr/>
          </p:nvGrpSpPr>
          <p:grpSpPr>
            <a:xfrm>
              <a:off x="7536464" y="1730691"/>
              <a:ext cx="2351837" cy="971927"/>
              <a:chOff x="7536160" y="2125291"/>
              <a:chExt cx="1380267" cy="577325"/>
            </a:xfrm>
          </p:grpSpPr>
          <p:cxnSp>
            <p:nvCxnSpPr>
              <p:cNvPr id="279" name="Google Shape;279;gd09beae54c_0_138"/>
              <p:cNvCxnSpPr/>
              <p:nvPr/>
            </p:nvCxnSpPr>
            <p:spPr>
              <a:xfrm flipH="1" rot="10800000">
                <a:off x="7536160" y="2561316"/>
                <a:ext cx="195000" cy="141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ED7D31"/>
                </a:solidFill>
                <a:prstDash val="solid"/>
                <a:miter lim="800000"/>
                <a:headEnd len="med" w="med" type="diamond"/>
                <a:tailEnd len="med" w="med" type="diamond"/>
              </a:ln>
            </p:spPr>
          </p:cxnSp>
          <p:cxnSp>
            <p:nvCxnSpPr>
              <p:cNvPr id="280" name="Google Shape;280;gd09beae54c_0_138"/>
              <p:cNvCxnSpPr/>
              <p:nvPr/>
            </p:nvCxnSpPr>
            <p:spPr>
              <a:xfrm flipH="1" rot="10800000">
                <a:off x="7731240" y="2287936"/>
                <a:ext cx="90300" cy="270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ED7D31"/>
                </a:solidFill>
                <a:prstDash val="solid"/>
                <a:miter lim="800000"/>
                <a:headEnd len="med" w="med" type="diamond"/>
                <a:tailEnd len="med" w="med" type="diamond"/>
              </a:ln>
            </p:spPr>
          </p:cxnSp>
          <p:cxnSp>
            <p:nvCxnSpPr>
              <p:cNvPr id="281" name="Google Shape;281;gd09beae54c_0_138"/>
              <p:cNvCxnSpPr/>
              <p:nvPr/>
            </p:nvCxnSpPr>
            <p:spPr>
              <a:xfrm flipH="1" rot="10800000">
                <a:off x="7821456" y="2214164"/>
                <a:ext cx="227700" cy="73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ED7D31"/>
                </a:solidFill>
                <a:prstDash val="solid"/>
                <a:miter lim="800000"/>
                <a:headEnd len="med" w="med" type="diamond"/>
                <a:tailEnd len="med" w="med" type="diamond"/>
              </a:ln>
            </p:spPr>
          </p:cxnSp>
          <p:cxnSp>
            <p:nvCxnSpPr>
              <p:cNvPr id="282" name="Google Shape;282;gd09beae54c_0_138"/>
              <p:cNvCxnSpPr/>
              <p:nvPr/>
            </p:nvCxnSpPr>
            <p:spPr>
              <a:xfrm>
                <a:off x="8049075" y="2214261"/>
                <a:ext cx="176700" cy="128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ED7D31"/>
                </a:solidFill>
                <a:prstDash val="solid"/>
                <a:miter lim="800000"/>
                <a:headEnd len="med" w="med" type="diamond"/>
                <a:tailEnd len="med" w="med" type="diamond"/>
              </a:ln>
            </p:spPr>
          </p:cxnSp>
          <p:cxnSp>
            <p:nvCxnSpPr>
              <p:cNvPr id="283" name="Google Shape;283;gd09beae54c_0_138"/>
              <p:cNvCxnSpPr/>
              <p:nvPr/>
            </p:nvCxnSpPr>
            <p:spPr>
              <a:xfrm>
                <a:off x="8851627" y="2125291"/>
                <a:ext cx="64800" cy="21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ED7D31"/>
                </a:solidFill>
                <a:prstDash val="solid"/>
                <a:miter lim="800000"/>
                <a:headEnd len="med" w="med" type="diamond"/>
                <a:tailEnd len="med" w="med" type="diamond"/>
              </a:ln>
            </p:spPr>
          </p:cxnSp>
          <p:cxnSp>
            <p:nvCxnSpPr>
              <p:cNvPr id="284" name="Google Shape;284;gd09beae54c_0_138"/>
              <p:cNvCxnSpPr/>
              <p:nvPr/>
            </p:nvCxnSpPr>
            <p:spPr>
              <a:xfrm flipH="1" rot="10800000">
                <a:off x="8737818" y="2125333"/>
                <a:ext cx="113700" cy="125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ED7D31"/>
                </a:solidFill>
                <a:prstDash val="solid"/>
                <a:miter lim="800000"/>
                <a:headEnd len="med" w="med" type="diamond"/>
                <a:tailEnd len="med" w="med" type="diamond"/>
              </a:ln>
            </p:spPr>
          </p:cxnSp>
          <p:cxnSp>
            <p:nvCxnSpPr>
              <p:cNvPr id="285" name="Google Shape;285;gd09beae54c_0_138"/>
              <p:cNvCxnSpPr/>
              <p:nvPr/>
            </p:nvCxnSpPr>
            <p:spPr>
              <a:xfrm flipH="1" rot="10800000">
                <a:off x="8396390" y="2342948"/>
                <a:ext cx="113700" cy="125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ED7D31"/>
                </a:solidFill>
                <a:prstDash val="solid"/>
                <a:miter lim="800000"/>
                <a:headEnd len="med" w="med" type="diamond"/>
                <a:tailEnd len="med" w="med" type="diamond"/>
              </a:ln>
            </p:spPr>
          </p:cxnSp>
          <p:cxnSp>
            <p:nvCxnSpPr>
              <p:cNvPr id="286" name="Google Shape;286;gd09beae54c_0_138"/>
              <p:cNvCxnSpPr/>
              <p:nvPr/>
            </p:nvCxnSpPr>
            <p:spPr>
              <a:xfrm flipH="1" rot="10800000">
                <a:off x="8510199" y="2266204"/>
                <a:ext cx="227700" cy="73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ED7D31"/>
                </a:solidFill>
                <a:prstDash val="solid"/>
                <a:miter lim="800000"/>
                <a:headEnd len="med" w="med" type="diamond"/>
                <a:tailEnd len="med" w="med" type="diamond"/>
              </a:ln>
            </p:spPr>
          </p:cxnSp>
          <p:cxnSp>
            <p:nvCxnSpPr>
              <p:cNvPr id="287" name="Google Shape;287;gd09beae54c_0_138"/>
              <p:cNvCxnSpPr/>
              <p:nvPr/>
            </p:nvCxnSpPr>
            <p:spPr>
              <a:xfrm>
                <a:off x="8219789" y="2342905"/>
                <a:ext cx="176700" cy="128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ED7D31"/>
                </a:solidFill>
                <a:prstDash val="solid"/>
                <a:miter lim="800000"/>
                <a:headEnd len="med" w="med" type="diamond"/>
                <a:tailEnd len="med" w="med" type="diamond"/>
              </a:ln>
            </p:spPr>
          </p:cxnSp>
        </p:grpSp>
        <p:sp>
          <p:nvSpPr>
            <p:cNvPr id="288" name="Google Shape;288;gd09beae54c_0_138"/>
            <p:cNvSpPr/>
            <p:nvPr/>
          </p:nvSpPr>
          <p:spPr>
            <a:xfrm>
              <a:off x="7311809" y="2702616"/>
              <a:ext cx="362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gd09beae54c_0_138"/>
            <p:cNvSpPr/>
            <p:nvPr/>
          </p:nvSpPr>
          <p:spPr>
            <a:xfrm>
              <a:off x="7702354" y="2431970"/>
              <a:ext cx="362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gd09beae54c_0_138"/>
            <p:cNvSpPr/>
            <p:nvPr/>
          </p:nvSpPr>
          <p:spPr>
            <a:xfrm>
              <a:off x="7721361" y="1597119"/>
              <a:ext cx="362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gd09beae54c_0_138"/>
            <p:cNvSpPr/>
            <p:nvPr/>
          </p:nvSpPr>
          <p:spPr>
            <a:xfrm>
              <a:off x="8228795" y="1479233"/>
              <a:ext cx="362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gd09beae54c_0_138"/>
            <p:cNvSpPr/>
            <p:nvPr/>
          </p:nvSpPr>
          <p:spPr>
            <a:xfrm>
              <a:off x="8488819" y="2124065"/>
              <a:ext cx="362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gd09beae54c_0_138"/>
            <p:cNvSpPr/>
            <p:nvPr/>
          </p:nvSpPr>
          <p:spPr>
            <a:xfrm>
              <a:off x="8833944" y="2275392"/>
              <a:ext cx="362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gd09beae54c_0_138"/>
            <p:cNvSpPr/>
            <p:nvPr/>
          </p:nvSpPr>
          <p:spPr>
            <a:xfrm>
              <a:off x="8998527" y="1660787"/>
              <a:ext cx="362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gd09beae54c_0_138"/>
            <p:cNvSpPr/>
            <p:nvPr/>
          </p:nvSpPr>
          <p:spPr>
            <a:xfrm>
              <a:off x="9402317" y="1911424"/>
              <a:ext cx="362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gd09beae54c_0_138"/>
            <p:cNvSpPr/>
            <p:nvPr/>
          </p:nvSpPr>
          <p:spPr>
            <a:xfrm>
              <a:off x="9596231" y="1294567"/>
              <a:ext cx="362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7" name="Google Shape;297;gd09beae54c_0_138"/>
          <p:cNvSpPr txBox="1"/>
          <p:nvPr/>
        </p:nvSpPr>
        <p:spPr>
          <a:xfrm>
            <a:off x="7104209" y="5435757"/>
            <a:ext cx="168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The coefficients</a:t>
            </a:r>
            <a:endParaRPr b="1" i="0" sz="18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d09beae54c_0_138"/>
          <p:cNvSpPr txBox="1"/>
          <p:nvPr/>
        </p:nvSpPr>
        <p:spPr>
          <a:xfrm>
            <a:off x="7143358" y="4137278"/>
            <a:ext cx="114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The signal</a:t>
            </a:r>
            <a:endParaRPr b="1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d09beae54c_0_138"/>
          <p:cNvSpPr txBox="1"/>
          <p:nvPr/>
        </p:nvSpPr>
        <p:spPr>
          <a:xfrm>
            <a:off x="3670780" y="5877802"/>
            <a:ext cx="31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d09beae54c_0_138"/>
          <p:cNvSpPr txBox="1"/>
          <p:nvPr/>
        </p:nvSpPr>
        <p:spPr>
          <a:xfrm>
            <a:off x="3401199" y="5394995"/>
            <a:ext cx="51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1/5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1" name="Google Shape;301;gd09beae54c_0_138"/>
          <p:cNvCxnSpPr/>
          <p:nvPr/>
        </p:nvCxnSpPr>
        <p:spPr>
          <a:xfrm>
            <a:off x="3983686" y="5168211"/>
            <a:ext cx="15300" cy="1228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302" name="Google Shape;302;gd09beae54c_0_138"/>
          <p:cNvCxnSpPr/>
          <p:nvPr/>
        </p:nvCxnSpPr>
        <p:spPr>
          <a:xfrm>
            <a:off x="3919146" y="6047747"/>
            <a:ext cx="67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3" name="Google Shape;303;gd09beae54c_0_138"/>
          <p:cNvCxnSpPr/>
          <p:nvPr/>
        </p:nvCxnSpPr>
        <p:spPr>
          <a:xfrm>
            <a:off x="3902795" y="5572227"/>
            <a:ext cx="67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Rectangle Smoothing</a:t>
            </a:r>
            <a:endParaRPr/>
          </a:p>
        </p:txBody>
      </p:sp>
      <p:sp>
        <p:nvSpPr>
          <p:cNvPr id="309" name="Google Shape;30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Rectangle window (Example – window size = 5):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the reconstructed signal, for each time point i: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x</a:t>
            </a:r>
            <a:r>
              <a:rPr baseline="-25000" lang="en-US"/>
              <a:t>i</a:t>
            </a:r>
            <a:r>
              <a:rPr lang="en-US"/>
              <a:t> = (x</a:t>
            </a:r>
            <a:r>
              <a:rPr baseline="-25000" lang="en-US"/>
              <a:t>i-2</a:t>
            </a:r>
            <a:r>
              <a:rPr lang="en-US"/>
              <a:t> + x</a:t>
            </a:r>
            <a:r>
              <a:rPr baseline="-25000" lang="en-US"/>
              <a:t>i-1</a:t>
            </a:r>
            <a:r>
              <a:rPr lang="en-US"/>
              <a:t> + x</a:t>
            </a:r>
            <a:r>
              <a:rPr baseline="-25000" lang="en-US"/>
              <a:t>i</a:t>
            </a:r>
            <a:r>
              <a:rPr lang="en-US"/>
              <a:t> + x</a:t>
            </a:r>
            <a:r>
              <a:rPr baseline="-25000" lang="en-US"/>
              <a:t>i+1</a:t>
            </a:r>
            <a:r>
              <a:rPr lang="en-US"/>
              <a:t> +x</a:t>
            </a:r>
            <a:r>
              <a:rPr baseline="-25000" lang="en-US"/>
              <a:t>i+2</a:t>
            </a:r>
            <a:r>
              <a:rPr lang="en-US"/>
              <a:t>)/5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a rectangle window each point gets the same weight (uniform, 1/N).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We pad the edges of the signal with zeros, so we can smooth it from its beginning (we add</a:t>
            </a:r>
            <a:r>
              <a:rPr lang="en-US" sz="2300"/>
              <a:t> (N-1)/2 zeros for each side).</a:t>
            </a:r>
            <a:endParaRPr sz="3100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pSp>
        <p:nvGrpSpPr>
          <p:cNvPr id="310" name="Google Shape;310;p9"/>
          <p:cNvGrpSpPr/>
          <p:nvPr/>
        </p:nvGrpSpPr>
        <p:grpSpPr>
          <a:xfrm>
            <a:off x="4942520" y="4001294"/>
            <a:ext cx="2941442" cy="468086"/>
            <a:chOff x="6012160" y="1295400"/>
            <a:chExt cx="2941442" cy="468086"/>
          </a:xfrm>
        </p:grpSpPr>
        <p:cxnSp>
          <p:nvCxnSpPr>
            <p:cNvPr id="311" name="Google Shape;311;p9"/>
            <p:cNvCxnSpPr/>
            <p:nvPr/>
          </p:nvCxnSpPr>
          <p:spPr>
            <a:xfrm>
              <a:off x="6012160" y="1752600"/>
              <a:ext cx="76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miter lim="800000"/>
              <a:headEnd len="med" w="med" type="diamond"/>
              <a:tailEnd len="med" w="med" type="diamond"/>
            </a:ln>
          </p:spPr>
        </p:cxnSp>
        <p:cxnSp>
          <p:nvCxnSpPr>
            <p:cNvPr id="312" name="Google Shape;312;p9"/>
            <p:cNvCxnSpPr/>
            <p:nvPr/>
          </p:nvCxnSpPr>
          <p:spPr>
            <a:xfrm>
              <a:off x="8191602" y="1763486"/>
              <a:ext cx="76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miter lim="800000"/>
              <a:headEnd len="med" w="med" type="diamond"/>
              <a:tailEnd len="med" w="med" type="diamond"/>
            </a:ln>
          </p:spPr>
        </p:cxnSp>
        <p:cxnSp>
          <p:nvCxnSpPr>
            <p:cNvPr id="313" name="Google Shape;313;p9"/>
            <p:cNvCxnSpPr/>
            <p:nvPr/>
          </p:nvCxnSpPr>
          <p:spPr>
            <a:xfrm>
              <a:off x="6774160" y="1295400"/>
              <a:ext cx="342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miter lim="800000"/>
              <a:headEnd len="med" w="med" type="diamond"/>
              <a:tailEnd len="med" w="med" type="diamond"/>
            </a:ln>
          </p:spPr>
        </p:cxnSp>
        <p:cxnSp>
          <p:nvCxnSpPr>
            <p:cNvPr id="314" name="Google Shape;314;p9"/>
            <p:cNvCxnSpPr/>
            <p:nvPr/>
          </p:nvCxnSpPr>
          <p:spPr>
            <a:xfrm>
              <a:off x="6774160" y="1295400"/>
              <a:ext cx="0" cy="457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miter lim="800000"/>
              <a:headEnd len="med" w="med" type="diamond"/>
              <a:tailEnd len="med" w="med" type="diamond"/>
            </a:ln>
          </p:spPr>
        </p:cxnSp>
        <p:cxnSp>
          <p:nvCxnSpPr>
            <p:cNvPr id="315" name="Google Shape;315;p9"/>
            <p:cNvCxnSpPr/>
            <p:nvPr/>
          </p:nvCxnSpPr>
          <p:spPr>
            <a:xfrm>
              <a:off x="7133963" y="1295400"/>
              <a:ext cx="342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miter lim="800000"/>
              <a:headEnd len="med" w="med" type="diamond"/>
              <a:tailEnd len="med" w="med" type="diamond"/>
            </a:ln>
          </p:spPr>
        </p:cxnSp>
        <p:cxnSp>
          <p:nvCxnSpPr>
            <p:cNvPr id="316" name="Google Shape;316;p9"/>
            <p:cNvCxnSpPr/>
            <p:nvPr/>
          </p:nvCxnSpPr>
          <p:spPr>
            <a:xfrm>
              <a:off x="8190573" y="1296761"/>
              <a:ext cx="0" cy="4572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miter lim="800000"/>
              <a:headEnd len="med" w="med" type="diamond"/>
              <a:tailEnd len="med" w="med" type="diamond"/>
            </a:ln>
          </p:spPr>
        </p:cxnSp>
        <p:cxnSp>
          <p:nvCxnSpPr>
            <p:cNvPr id="317" name="Google Shape;317;p9"/>
            <p:cNvCxnSpPr/>
            <p:nvPr/>
          </p:nvCxnSpPr>
          <p:spPr>
            <a:xfrm>
              <a:off x="7457782" y="1295400"/>
              <a:ext cx="342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miter lim="800000"/>
              <a:headEnd len="med" w="med" type="diamond"/>
              <a:tailEnd len="med" w="med" type="diamond"/>
            </a:ln>
          </p:spPr>
        </p:cxnSp>
        <p:cxnSp>
          <p:nvCxnSpPr>
            <p:cNvPr id="318" name="Google Shape;318;p9"/>
            <p:cNvCxnSpPr/>
            <p:nvPr/>
          </p:nvCxnSpPr>
          <p:spPr>
            <a:xfrm>
              <a:off x="7817585" y="1295400"/>
              <a:ext cx="342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miter lim="800000"/>
              <a:headEnd len="med" w="med" type="diamond"/>
              <a:tailEnd len="med" w="med" type="diamond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Triangle Smoothing</a:t>
            </a:r>
            <a:endParaRPr/>
          </a:p>
        </p:txBody>
      </p:sp>
      <p:sp>
        <p:nvSpPr>
          <p:cNvPr id="324" name="Google Shape;324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Triangular window (Example – window size = 5):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the reconstructed signal, for each time point i: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x</a:t>
            </a:r>
            <a:r>
              <a:rPr baseline="-25000" lang="en-US"/>
              <a:t>i</a:t>
            </a:r>
            <a:r>
              <a:rPr lang="en-US"/>
              <a:t> = (x</a:t>
            </a:r>
            <a:r>
              <a:rPr baseline="-25000" lang="en-US"/>
              <a:t>i-2</a:t>
            </a:r>
            <a:r>
              <a:rPr lang="en-US"/>
              <a:t> + 2x</a:t>
            </a:r>
            <a:r>
              <a:rPr baseline="-25000" lang="en-US"/>
              <a:t>i-1</a:t>
            </a:r>
            <a:r>
              <a:rPr lang="en-US"/>
              <a:t> + 3x</a:t>
            </a:r>
            <a:r>
              <a:rPr baseline="-25000" lang="en-US"/>
              <a:t>i</a:t>
            </a:r>
            <a:r>
              <a:rPr lang="en-US"/>
              <a:t> + 2x</a:t>
            </a:r>
            <a:r>
              <a:rPr baseline="-25000" lang="en-US"/>
              <a:t>i+1</a:t>
            </a:r>
            <a:r>
              <a:rPr lang="en-US"/>
              <a:t> +x</a:t>
            </a:r>
            <a:r>
              <a:rPr baseline="-25000" lang="en-US"/>
              <a:t>i+2</a:t>
            </a:r>
            <a:r>
              <a:rPr lang="en-US"/>
              <a:t>)/9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 normalize by the </a:t>
            </a:r>
            <a:r>
              <a:rPr b="1" lang="en-US"/>
              <a:t>sum</a:t>
            </a:r>
            <a:r>
              <a:rPr lang="en-US"/>
              <a:t> of the coefficients (1+2+3+2+1 = 9).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idea is that distant points contribute less.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Each point at the same distance from the middle of the window gets the same weight.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325" name="Google Shape;325;p10"/>
          <p:cNvGrpSpPr/>
          <p:nvPr/>
        </p:nvGrpSpPr>
        <p:grpSpPr>
          <a:xfrm>
            <a:off x="4989093" y="4764931"/>
            <a:ext cx="2361377" cy="836722"/>
            <a:chOff x="6858000" y="2646566"/>
            <a:chExt cx="1676400" cy="457200"/>
          </a:xfrm>
        </p:grpSpPr>
        <p:cxnSp>
          <p:nvCxnSpPr>
            <p:cNvPr id="326" name="Google Shape;326;p10"/>
            <p:cNvCxnSpPr/>
            <p:nvPr/>
          </p:nvCxnSpPr>
          <p:spPr>
            <a:xfrm flipH="1" rot="10800000">
              <a:off x="7467600" y="2646566"/>
              <a:ext cx="228600" cy="2286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327" name="Google Shape;327;p10"/>
            <p:cNvCxnSpPr/>
            <p:nvPr/>
          </p:nvCxnSpPr>
          <p:spPr>
            <a:xfrm rot="10800000">
              <a:off x="7710268" y="2658790"/>
              <a:ext cx="214532" cy="194604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328" name="Google Shape;328;p10"/>
            <p:cNvCxnSpPr/>
            <p:nvPr/>
          </p:nvCxnSpPr>
          <p:spPr>
            <a:xfrm rot="10800000">
              <a:off x="7924800" y="2875166"/>
              <a:ext cx="214532" cy="194604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329" name="Google Shape;329;p10"/>
            <p:cNvCxnSpPr/>
            <p:nvPr/>
          </p:nvCxnSpPr>
          <p:spPr>
            <a:xfrm flipH="1" rot="10800000">
              <a:off x="7239000" y="2875166"/>
              <a:ext cx="228600" cy="2286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330" name="Google Shape;330;p10"/>
            <p:cNvCxnSpPr/>
            <p:nvPr/>
          </p:nvCxnSpPr>
          <p:spPr>
            <a:xfrm rot="10800000">
              <a:off x="6858000" y="3103766"/>
              <a:ext cx="381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331" name="Google Shape;331;p10"/>
            <p:cNvCxnSpPr/>
            <p:nvPr/>
          </p:nvCxnSpPr>
          <p:spPr>
            <a:xfrm rot="10800000">
              <a:off x="8153400" y="3071110"/>
              <a:ext cx="381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SNR</a:t>
            </a:r>
            <a:endParaRPr/>
          </a:p>
        </p:txBody>
      </p:sp>
      <p:sp>
        <p:nvSpPr>
          <p:cNvPr id="166" name="Google Shape;166;p2"/>
          <p:cNvSpPr txBox="1"/>
          <p:nvPr/>
        </p:nvSpPr>
        <p:spPr>
          <a:xfrm>
            <a:off x="838200" y="1797633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SNR – Signal to Noise Ratio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"/>
          <p:cNvSpPr txBox="1"/>
          <p:nvPr/>
        </p:nvSpPr>
        <p:spPr>
          <a:xfrm>
            <a:off x="838200" y="2679427"/>
            <a:ext cx="2393700" cy="75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"/>
          <p:cNvSpPr txBox="1"/>
          <p:nvPr/>
        </p:nvSpPr>
        <p:spPr>
          <a:xfrm>
            <a:off x="838200" y="3657966"/>
            <a:ext cx="2312100" cy="756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"/>
          <p:cNvSpPr txBox="1"/>
          <p:nvPr/>
        </p:nvSpPr>
        <p:spPr>
          <a:xfrm>
            <a:off x="4306266" y="3352850"/>
            <a:ext cx="2541600" cy="610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"/>
          <p:cNvSpPr txBox="1"/>
          <p:nvPr/>
        </p:nvSpPr>
        <p:spPr>
          <a:xfrm>
            <a:off x="292359" y="4968422"/>
            <a:ext cx="11607300" cy="626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09beae54c_0_36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Multiple smooth passes</a:t>
            </a:r>
            <a:endParaRPr/>
          </a:p>
        </p:txBody>
      </p:sp>
      <p:sp>
        <p:nvSpPr>
          <p:cNvPr id="337" name="Google Shape;337;gd09beae54c_0_363"/>
          <p:cNvSpPr txBox="1"/>
          <p:nvPr>
            <p:ph idx="1" type="body"/>
          </p:nvPr>
        </p:nvSpPr>
        <p:spPr>
          <a:xfrm>
            <a:off x="1981200" y="1600200"/>
            <a:ext cx="8229600" cy="46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Smoothing twice with a rectangular is the same as once with a triangular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general rule: n passes with a rectangular window of size w is the same as one pass with a  triangular window of 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3200"/>
              <a:buChar char="•"/>
            </a:pPr>
            <a:r>
              <a:rPr b="1" i="1" lang="en-US" sz="3200">
                <a:solidFill>
                  <a:srgbClr val="FFC000"/>
                </a:solidFill>
              </a:rPr>
              <a:t>n</a:t>
            </a:r>
            <a:r>
              <a:rPr b="1" lang="en-US" sz="3200">
                <a:solidFill>
                  <a:srgbClr val="FFC000"/>
                </a:solidFill>
              </a:rPr>
              <a:t>*(</a:t>
            </a:r>
            <a:r>
              <a:rPr b="1" i="1" lang="en-US" sz="3200">
                <a:solidFill>
                  <a:srgbClr val="FFC000"/>
                </a:solidFill>
              </a:rPr>
              <a:t>w-1)</a:t>
            </a:r>
            <a:r>
              <a:rPr b="1" lang="en-US" sz="3200">
                <a:solidFill>
                  <a:srgbClr val="FFC000"/>
                </a:solidFill>
              </a:rPr>
              <a:t>+1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400"/>
              <a:buChar char="•"/>
            </a:pPr>
            <a:r>
              <a:rPr b="1" lang="en-US">
                <a:solidFill>
                  <a:srgbClr val="FFC000"/>
                </a:solidFill>
              </a:rPr>
              <a:t>2*(3-1)+1 = 5</a:t>
            </a:r>
            <a:endParaRPr b="1">
              <a:solidFill>
                <a:srgbClr val="FFC000"/>
              </a:solidFill>
            </a:endParaRPr>
          </a:p>
        </p:txBody>
      </p:sp>
      <p:sp>
        <p:nvSpPr>
          <p:cNvPr id="338" name="Google Shape;338;gd09beae54c_0_363"/>
          <p:cNvSpPr txBox="1"/>
          <p:nvPr/>
        </p:nvSpPr>
        <p:spPr>
          <a:xfrm>
            <a:off x="3071664" y="2807226"/>
            <a:ext cx="6486000" cy="1315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068" r="0" t="-45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d09beae54c_0_363"/>
          <p:cNvSpPr txBox="1"/>
          <p:nvPr/>
        </p:nvSpPr>
        <p:spPr>
          <a:xfrm>
            <a:off x="1631505" y="2437894"/>
            <a:ext cx="180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after first pass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0" name="Google Shape;340;gd09beae54c_0_363"/>
          <p:cNvCxnSpPr/>
          <p:nvPr/>
        </p:nvCxnSpPr>
        <p:spPr>
          <a:xfrm>
            <a:off x="3437640" y="2622560"/>
            <a:ext cx="426000" cy="18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Smoothing – effect on SNR</a:t>
            </a:r>
            <a:endParaRPr/>
          </a:p>
        </p:txBody>
      </p:sp>
      <p:sp>
        <p:nvSpPr>
          <p:cNvPr id="346" name="Google Shape;346;p12"/>
          <p:cNvSpPr txBox="1"/>
          <p:nvPr>
            <p:ph idx="1" type="body"/>
          </p:nvPr>
        </p:nvSpPr>
        <p:spPr>
          <a:xfrm>
            <a:off x="604100" y="1938575"/>
            <a:ext cx="105156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39" r="-1504" t="-22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347" name="Google Shape;347;p12"/>
          <p:cNvSpPr txBox="1"/>
          <p:nvPr/>
        </p:nvSpPr>
        <p:spPr>
          <a:xfrm>
            <a:off x="3041261" y="2438088"/>
            <a:ext cx="5904565" cy="99091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2"/>
          <p:cNvSpPr/>
          <p:nvPr/>
        </p:nvSpPr>
        <p:spPr>
          <a:xfrm>
            <a:off x="604100" y="4062475"/>
            <a:ext cx="10515600" cy="79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2"/>
          <p:cNvSpPr txBox="1"/>
          <p:nvPr/>
        </p:nvSpPr>
        <p:spPr>
          <a:xfrm>
            <a:off x="1979375" y="4902500"/>
            <a:ext cx="793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Same effect on SNR as we got using averaging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09beae54c_0_1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Smoothing – effect on SNR</a:t>
            </a:r>
            <a:endParaRPr/>
          </a:p>
        </p:txBody>
      </p:sp>
      <p:sp>
        <p:nvSpPr>
          <p:cNvPr id="355" name="Google Shape;355;gd09beae54c_0_1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What is the improvement in the SNR following smoothing with a triangular window?</a:t>
            </a:r>
            <a:endParaRPr/>
          </a:p>
        </p:txBody>
      </p:sp>
      <p:sp>
        <p:nvSpPr>
          <p:cNvPr id="356" name="Google Shape;356;gd09beae54c_0_127"/>
          <p:cNvSpPr txBox="1"/>
          <p:nvPr/>
        </p:nvSpPr>
        <p:spPr>
          <a:xfrm>
            <a:off x="2505050" y="3369945"/>
            <a:ext cx="6708600" cy="990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09beae54c_0_18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Many kinds of windows (AKA kernels)</a:t>
            </a:r>
            <a:endParaRPr/>
          </a:p>
        </p:txBody>
      </p:sp>
      <p:pic>
        <p:nvPicPr>
          <p:cNvPr id="362" name="Google Shape;362;gd09beae54c_0_1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2850" y="1690825"/>
            <a:ext cx="6085900" cy="43818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gd09beae54c_0_189"/>
          <p:cNvSpPr txBox="1"/>
          <p:nvPr/>
        </p:nvSpPr>
        <p:spPr>
          <a:xfrm>
            <a:off x="10493550" y="6168250"/>
            <a:ext cx="1528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Wikipedia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d09beae54c_0_44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Smoothing can sometimes destroy the signal</a:t>
            </a:r>
            <a:endParaRPr/>
          </a:p>
        </p:txBody>
      </p:sp>
      <p:pic>
        <p:nvPicPr>
          <p:cNvPr id="369" name="Google Shape;369;gd09beae54c_0_4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1025" y="1583675"/>
            <a:ext cx="6927624" cy="51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d09beae54c_0_453"/>
          <p:cNvSpPr txBox="1"/>
          <p:nvPr>
            <p:ph type="title"/>
          </p:nvPr>
        </p:nvSpPr>
        <p:spPr>
          <a:xfrm>
            <a:off x="838200" y="898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Smoothing in numpy</a:t>
            </a:r>
            <a:endParaRPr/>
          </a:p>
        </p:txBody>
      </p:sp>
      <p:sp>
        <p:nvSpPr>
          <p:cNvPr id="375" name="Google Shape;375;gd09beae54c_0_453"/>
          <p:cNvSpPr txBox="1"/>
          <p:nvPr>
            <p:ph idx="1" type="body"/>
          </p:nvPr>
        </p:nvSpPr>
        <p:spPr>
          <a:xfrm>
            <a:off x="1695150" y="2139000"/>
            <a:ext cx="88017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63550" lvl="0" marL="457200" rtl="0" algn="ctr">
              <a:spcBef>
                <a:spcPts val="1000"/>
              </a:spcBef>
              <a:spcAft>
                <a:spcPts val="0"/>
              </a:spcAft>
              <a:buSzPts val="3700"/>
              <a:buChar char="•"/>
            </a:pPr>
            <a:r>
              <a:rPr lang="en-US" sz="19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y = np.convolve(window / np</a:t>
            </a:r>
            <a:r>
              <a:rPr lang="en-US" sz="19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950">
                <a:solidFill>
                  <a:srgbClr val="E9950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19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(window)</a:t>
            </a:r>
            <a:r>
              <a:rPr lang="en-US" sz="19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x, mode=</a:t>
            </a:r>
            <a:r>
              <a:rPr lang="en-US" sz="1950">
                <a:solidFill>
                  <a:srgbClr val="00A67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'same')</a:t>
            </a:r>
            <a:endParaRPr sz="1950"/>
          </a:p>
        </p:txBody>
      </p:sp>
      <p:sp>
        <p:nvSpPr>
          <p:cNvPr id="376" name="Google Shape;376;gd09beae54c_0_453"/>
          <p:cNvSpPr txBox="1"/>
          <p:nvPr/>
        </p:nvSpPr>
        <p:spPr>
          <a:xfrm>
            <a:off x="1795200" y="3022600"/>
            <a:ext cx="8601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line of code applies convolution to the input signal x using a normalized window array, and it returns the smoothed output signal y.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normalization of the window array ensures that the smoothing effect is applied uniformly across the signal.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convolution operation performs the actual smoothing by calculating the weighted sum of the signal values around each point.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mode='same' argument ensures that the output has the same shape as the input signal, and the result is stored in y.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09beae54c_0_0"/>
          <p:cNvSpPr txBox="1"/>
          <p:nvPr>
            <p:ph idx="1" type="subTitle"/>
          </p:nvPr>
        </p:nvSpPr>
        <p:spPr>
          <a:xfrm>
            <a:off x="1524000" y="917819"/>
            <a:ext cx="91440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4000"/>
              <a:t>Cross Correlation and Convolution</a:t>
            </a:r>
            <a:endParaRPr sz="4000"/>
          </a:p>
        </p:txBody>
      </p:sp>
      <p:pic>
        <p:nvPicPr>
          <p:cNvPr id="382" name="Google Shape;382;gd09beae54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238" y="2876169"/>
            <a:ext cx="762952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d09beae54c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Cross Correlation</a:t>
            </a:r>
            <a:endParaRPr/>
          </a:p>
        </p:txBody>
      </p:sp>
      <p:sp>
        <p:nvSpPr>
          <p:cNvPr id="388" name="Google Shape;388;gd09beae54c_0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1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389" name="Google Shape;389;gd09beae54c_0_5"/>
          <p:cNvSpPr txBox="1"/>
          <p:nvPr/>
        </p:nvSpPr>
        <p:spPr>
          <a:xfrm>
            <a:off x="7913100" y="5046450"/>
            <a:ext cx="34407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01600" marR="101600" rtl="0" algn="l">
              <a:lnSpc>
                <a:spcPct val="12228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50">
                <a:solidFill>
                  <a:schemeClr val="dk1"/>
                </a:solidFill>
              </a:rPr>
              <a:t>np</a:t>
            </a:r>
            <a:r>
              <a:rPr b="1" lang="en-US" sz="2350">
                <a:solidFill>
                  <a:srgbClr val="CE5C00"/>
                </a:solidFill>
              </a:rPr>
              <a:t>.</a:t>
            </a:r>
            <a:r>
              <a:rPr lang="en-US" sz="2350">
                <a:solidFill>
                  <a:schemeClr val="dk1"/>
                </a:solidFill>
              </a:rPr>
              <a:t>correlate</a:t>
            </a:r>
            <a:r>
              <a:rPr b="1" lang="en-US" sz="2350">
                <a:solidFill>
                  <a:schemeClr val="dk1"/>
                </a:solidFill>
              </a:rPr>
              <a:t>(x,</a:t>
            </a:r>
            <a:r>
              <a:rPr lang="en-US" sz="2350">
                <a:solidFill>
                  <a:srgbClr val="333333"/>
                </a:solidFill>
              </a:rPr>
              <a:t> </a:t>
            </a:r>
            <a:r>
              <a:rPr b="1" lang="en-US" sz="2350">
                <a:solidFill>
                  <a:schemeClr val="dk1"/>
                </a:solidFill>
              </a:rPr>
              <a:t>y,</a:t>
            </a:r>
            <a:r>
              <a:rPr lang="en-US" sz="2350">
                <a:solidFill>
                  <a:srgbClr val="333333"/>
                </a:solidFill>
              </a:rPr>
              <a:t> </a:t>
            </a:r>
            <a:r>
              <a:rPr lang="en-US" sz="2350">
                <a:solidFill>
                  <a:srgbClr val="4E9A06"/>
                </a:solidFill>
              </a:rPr>
              <a:t>"full"</a:t>
            </a:r>
            <a:r>
              <a:rPr b="1" lang="en-US" sz="2350">
                <a:solidFill>
                  <a:schemeClr val="dk1"/>
                </a:solidFill>
              </a:rPr>
              <a:t>)</a:t>
            </a:r>
            <a:endParaRPr b="1" sz="23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d09beae54c_0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- Computing a CC</a:t>
            </a:r>
            <a:endParaRPr/>
          </a:p>
        </p:txBody>
      </p:sp>
      <p:sp>
        <p:nvSpPr>
          <p:cNvPr id="395" name="Google Shape;395;gd09beae54c_0_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38" r="0" t="-251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a2a493ef4_0_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CC is not symmetric!</a:t>
            </a:r>
            <a:endParaRPr/>
          </a:p>
        </p:txBody>
      </p:sp>
      <p:sp>
        <p:nvSpPr>
          <p:cNvPr id="401" name="Google Shape;401;g7a2a493ef4_0_2"/>
          <p:cNvSpPr/>
          <p:nvPr/>
        </p:nvSpPr>
        <p:spPr>
          <a:xfrm>
            <a:off x="5924573" y="2616731"/>
            <a:ext cx="114300" cy="1143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g7a2a493ef4_0_2"/>
          <p:cNvSpPr/>
          <p:nvPr/>
        </p:nvSpPr>
        <p:spPr>
          <a:xfrm>
            <a:off x="6076973" y="2616731"/>
            <a:ext cx="114300" cy="1143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g7a2a493ef4_0_2"/>
          <p:cNvSpPr/>
          <p:nvPr/>
        </p:nvSpPr>
        <p:spPr>
          <a:xfrm>
            <a:off x="6229373" y="2615845"/>
            <a:ext cx="114300" cy="114300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g7a2a493ef4_0_2"/>
          <p:cNvSpPr/>
          <p:nvPr/>
        </p:nvSpPr>
        <p:spPr>
          <a:xfrm>
            <a:off x="6381773" y="2615845"/>
            <a:ext cx="114300" cy="1143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g7a2a493ef4_0_2"/>
          <p:cNvSpPr/>
          <p:nvPr/>
        </p:nvSpPr>
        <p:spPr>
          <a:xfrm>
            <a:off x="7156427" y="3073678"/>
            <a:ext cx="114300" cy="1143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g7a2a493ef4_0_2"/>
          <p:cNvSpPr/>
          <p:nvPr/>
        </p:nvSpPr>
        <p:spPr>
          <a:xfrm>
            <a:off x="7308827" y="3073678"/>
            <a:ext cx="114300" cy="1143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g7a2a493ef4_0_2"/>
          <p:cNvSpPr/>
          <p:nvPr/>
        </p:nvSpPr>
        <p:spPr>
          <a:xfrm>
            <a:off x="7461227" y="3072792"/>
            <a:ext cx="114300" cy="114300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g7a2a493ef4_0_2"/>
          <p:cNvSpPr/>
          <p:nvPr/>
        </p:nvSpPr>
        <p:spPr>
          <a:xfrm>
            <a:off x="7613627" y="3072792"/>
            <a:ext cx="114300" cy="1143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g7a2a493ef4_0_2"/>
          <p:cNvSpPr/>
          <p:nvPr/>
        </p:nvSpPr>
        <p:spPr>
          <a:xfrm>
            <a:off x="1977416" y="2964116"/>
            <a:ext cx="114300" cy="1143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g7a2a493ef4_0_2"/>
          <p:cNvSpPr/>
          <p:nvPr/>
        </p:nvSpPr>
        <p:spPr>
          <a:xfrm>
            <a:off x="2129816" y="2964116"/>
            <a:ext cx="114300" cy="1143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g7a2a493ef4_0_2"/>
          <p:cNvSpPr/>
          <p:nvPr/>
        </p:nvSpPr>
        <p:spPr>
          <a:xfrm>
            <a:off x="2282216" y="2963230"/>
            <a:ext cx="114300" cy="114300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g7a2a493ef4_0_2"/>
          <p:cNvSpPr/>
          <p:nvPr/>
        </p:nvSpPr>
        <p:spPr>
          <a:xfrm>
            <a:off x="2434616" y="2963230"/>
            <a:ext cx="114300" cy="1143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g7a2a493ef4_0_2"/>
          <p:cNvSpPr txBox="1"/>
          <p:nvPr/>
        </p:nvSpPr>
        <p:spPr>
          <a:xfrm>
            <a:off x="953891" y="2339029"/>
            <a:ext cx="92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Signal 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g7a2a493ef4_0_2"/>
          <p:cNvSpPr txBox="1"/>
          <p:nvPr/>
        </p:nvSpPr>
        <p:spPr>
          <a:xfrm>
            <a:off x="940149" y="2843771"/>
            <a:ext cx="92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Signal B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g7a2a493ef4_0_2"/>
          <p:cNvSpPr/>
          <p:nvPr/>
        </p:nvSpPr>
        <p:spPr>
          <a:xfrm>
            <a:off x="3206052" y="2699431"/>
            <a:ext cx="1043700" cy="3141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g7a2a493ef4_0_2"/>
          <p:cNvSpPr/>
          <p:nvPr/>
        </p:nvSpPr>
        <p:spPr>
          <a:xfrm>
            <a:off x="630299" y="1819501"/>
            <a:ext cx="7772400" cy="19050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g7a2a493ef4_0_2"/>
          <p:cNvSpPr/>
          <p:nvPr/>
        </p:nvSpPr>
        <p:spPr>
          <a:xfrm>
            <a:off x="6417200" y="4848099"/>
            <a:ext cx="114300" cy="1143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g7a2a493ef4_0_2"/>
          <p:cNvSpPr/>
          <p:nvPr/>
        </p:nvSpPr>
        <p:spPr>
          <a:xfrm>
            <a:off x="6569600" y="4848099"/>
            <a:ext cx="114300" cy="1143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g7a2a493ef4_0_2"/>
          <p:cNvSpPr/>
          <p:nvPr/>
        </p:nvSpPr>
        <p:spPr>
          <a:xfrm>
            <a:off x="6722000" y="4847213"/>
            <a:ext cx="114300" cy="114300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g7a2a493ef4_0_2"/>
          <p:cNvSpPr/>
          <p:nvPr/>
        </p:nvSpPr>
        <p:spPr>
          <a:xfrm>
            <a:off x="6874400" y="4847213"/>
            <a:ext cx="114300" cy="1143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g7a2a493ef4_0_2"/>
          <p:cNvSpPr/>
          <p:nvPr/>
        </p:nvSpPr>
        <p:spPr>
          <a:xfrm>
            <a:off x="2064955" y="5639267"/>
            <a:ext cx="114300" cy="11430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g7a2a493ef4_0_2"/>
          <p:cNvSpPr/>
          <p:nvPr/>
        </p:nvSpPr>
        <p:spPr>
          <a:xfrm>
            <a:off x="2216464" y="5639267"/>
            <a:ext cx="114300" cy="114300"/>
          </a:xfrm>
          <a:prstGeom prst="rect">
            <a:avLst/>
          </a:prstGeom>
          <a:solidFill>
            <a:srgbClr val="8296B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g7a2a493ef4_0_2"/>
          <p:cNvSpPr/>
          <p:nvPr/>
        </p:nvSpPr>
        <p:spPr>
          <a:xfrm>
            <a:off x="2368864" y="5640153"/>
            <a:ext cx="114300" cy="114300"/>
          </a:xfrm>
          <a:prstGeom prst="rect">
            <a:avLst/>
          </a:prstGeom>
          <a:solidFill>
            <a:srgbClr val="ACB8C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g7a2a493ef4_0_2"/>
          <p:cNvSpPr/>
          <p:nvPr/>
        </p:nvSpPr>
        <p:spPr>
          <a:xfrm>
            <a:off x="2521264" y="5640153"/>
            <a:ext cx="114300" cy="114300"/>
          </a:xfrm>
          <a:prstGeom prst="rect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g7a2a493ef4_0_2"/>
          <p:cNvSpPr/>
          <p:nvPr/>
        </p:nvSpPr>
        <p:spPr>
          <a:xfrm>
            <a:off x="2673664" y="5639267"/>
            <a:ext cx="114300" cy="114300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g7a2a493ef4_0_2"/>
          <p:cNvSpPr/>
          <p:nvPr/>
        </p:nvSpPr>
        <p:spPr>
          <a:xfrm>
            <a:off x="2826064" y="5639267"/>
            <a:ext cx="114300" cy="1143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g7a2a493ef4_0_2"/>
          <p:cNvSpPr/>
          <p:nvPr/>
        </p:nvSpPr>
        <p:spPr>
          <a:xfrm>
            <a:off x="2077806" y="5114239"/>
            <a:ext cx="114300" cy="1143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g7a2a493ef4_0_2"/>
          <p:cNvSpPr/>
          <p:nvPr/>
        </p:nvSpPr>
        <p:spPr>
          <a:xfrm>
            <a:off x="2230206" y="5114239"/>
            <a:ext cx="114300" cy="1143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g7a2a493ef4_0_2"/>
          <p:cNvSpPr/>
          <p:nvPr/>
        </p:nvSpPr>
        <p:spPr>
          <a:xfrm>
            <a:off x="2382606" y="5113353"/>
            <a:ext cx="114300" cy="114300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g7a2a493ef4_0_2"/>
          <p:cNvSpPr/>
          <p:nvPr/>
        </p:nvSpPr>
        <p:spPr>
          <a:xfrm>
            <a:off x="2535006" y="5113353"/>
            <a:ext cx="114300" cy="1143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g7a2a493ef4_0_2"/>
          <p:cNvSpPr txBox="1"/>
          <p:nvPr/>
        </p:nvSpPr>
        <p:spPr>
          <a:xfrm>
            <a:off x="1040539" y="5511751"/>
            <a:ext cx="92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Signal 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g7a2a493ef4_0_2"/>
          <p:cNvSpPr txBox="1"/>
          <p:nvPr/>
        </p:nvSpPr>
        <p:spPr>
          <a:xfrm>
            <a:off x="1040539" y="4993894"/>
            <a:ext cx="92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Signal B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g7a2a493ef4_0_2"/>
          <p:cNvSpPr/>
          <p:nvPr/>
        </p:nvSpPr>
        <p:spPr>
          <a:xfrm>
            <a:off x="3282252" y="5364928"/>
            <a:ext cx="1043700" cy="3141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g7a2a493ef4_0_2"/>
          <p:cNvSpPr/>
          <p:nvPr/>
        </p:nvSpPr>
        <p:spPr>
          <a:xfrm>
            <a:off x="698650" y="4421358"/>
            <a:ext cx="7772400" cy="19050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g7a2a493ef4_0_2"/>
          <p:cNvSpPr/>
          <p:nvPr/>
        </p:nvSpPr>
        <p:spPr>
          <a:xfrm>
            <a:off x="6466075" y="5608596"/>
            <a:ext cx="114300" cy="1143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g7a2a493ef4_0_2"/>
          <p:cNvSpPr/>
          <p:nvPr/>
        </p:nvSpPr>
        <p:spPr>
          <a:xfrm>
            <a:off x="6618475" y="5608596"/>
            <a:ext cx="114300" cy="1143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g7a2a493ef4_0_2"/>
          <p:cNvSpPr/>
          <p:nvPr/>
        </p:nvSpPr>
        <p:spPr>
          <a:xfrm>
            <a:off x="6770875" y="5607710"/>
            <a:ext cx="114300" cy="114300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g7a2a493ef4_0_2"/>
          <p:cNvSpPr/>
          <p:nvPr/>
        </p:nvSpPr>
        <p:spPr>
          <a:xfrm>
            <a:off x="6923275" y="5607710"/>
            <a:ext cx="114300" cy="1143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g7a2a493ef4_0_2"/>
          <p:cNvSpPr/>
          <p:nvPr/>
        </p:nvSpPr>
        <p:spPr>
          <a:xfrm>
            <a:off x="5676923" y="5056455"/>
            <a:ext cx="114300" cy="11430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g7a2a493ef4_0_2"/>
          <p:cNvSpPr/>
          <p:nvPr/>
        </p:nvSpPr>
        <p:spPr>
          <a:xfrm>
            <a:off x="5828432" y="5056455"/>
            <a:ext cx="114300" cy="114300"/>
          </a:xfrm>
          <a:prstGeom prst="rect">
            <a:avLst/>
          </a:prstGeom>
          <a:solidFill>
            <a:srgbClr val="8296B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g7a2a493ef4_0_2"/>
          <p:cNvSpPr/>
          <p:nvPr/>
        </p:nvSpPr>
        <p:spPr>
          <a:xfrm>
            <a:off x="5980832" y="5057341"/>
            <a:ext cx="114300" cy="114300"/>
          </a:xfrm>
          <a:prstGeom prst="rect">
            <a:avLst/>
          </a:prstGeom>
          <a:solidFill>
            <a:srgbClr val="ACB8C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g7a2a493ef4_0_2"/>
          <p:cNvSpPr/>
          <p:nvPr/>
        </p:nvSpPr>
        <p:spPr>
          <a:xfrm>
            <a:off x="6133232" y="5057341"/>
            <a:ext cx="114300" cy="114300"/>
          </a:xfrm>
          <a:prstGeom prst="rect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g7a2a493ef4_0_2"/>
          <p:cNvSpPr/>
          <p:nvPr/>
        </p:nvSpPr>
        <p:spPr>
          <a:xfrm>
            <a:off x="6285632" y="5056455"/>
            <a:ext cx="114300" cy="114300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g7a2a493ef4_0_2"/>
          <p:cNvSpPr/>
          <p:nvPr/>
        </p:nvSpPr>
        <p:spPr>
          <a:xfrm>
            <a:off x="6438032" y="5056455"/>
            <a:ext cx="114300" cy="1143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g7a2a493ef4_0_2"/>
          <p:cNvSpPr/>
          <p:nvPr/>
        </p:nvSpPr>
        <p:spPr>
          <a:xfrm>
            <a:off x="6947768" y="5823933"/>
            <a:ext cx="114300" cy="11430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g7a2a493ef4_0_2"/>
          <p:cNvSpPr/>
          <p:nvPr/>
        </p:nvSpPr>
        <p:spPr>
          <a:xfrm>
            <a:off x="7099277" y="5823933"/>
            <a:ext cx="114300" cy="114300"/>
          </a:xfrm>
          <a:prstGeom prst="rect">
            <a:avLst/>
          </a:prstGeom>
          <a:solidFill>
            <a:srgbClr val="8296B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g7a2a493ef4_0_2"/>
          <p:cNvSpPr/>
          <p:nvPr/>
        </p:nvSpPr>
        <p:spPr>
          <a:xfrm>
            <a:off x="7251677" y="5824819"/>
            <a:ext cx="114300" cy="114300"/>
          </a:xfrm>
          <a:prstGeom prst="rect">
            <a:avLst/>
          </a:prstGeom>
          <a:solidFill>
            <a:srgbClr val="ACB8C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g7a2a493ef4_0_2"/>
          <p:cNvSpPr/>
          <p:nvPr/>
        </p:nvSpPr>
        <p:spPr>
          <a:xfrm>
            <a:off x="7404077" y="5824819"/>
            <a:ext cx="114300" cy="114300"/>
          </a:xfrm>
          <a:prstGeom prst="rect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g7a2a493ef4_0_2"/>
          <p:cNvSpPr/>
          <p:nvPr/>
        </p:nvSpPr>
        <p:spPr>
          <a:xfrm>
            <a:off x="7556477" y="5823933"/>
            <a:ext cx="114300" cy="114300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g7a2a493ef4_0_2"/>
          <p:cNvSpPr/>
          <p:nvPr/>
        </p:nvSpPr>
        <p:spPr>
          <a:xfrm>
            <a:off x="7708877" y="5823933"/>
            <a:ext cx="114300" cy="1143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g7a2a493ef4_0_2"/>
          <p:cNvSpPr/>
          <p:nvPr/>
        </p:nvSpPr>
        <p:spPr>
          <a:xfrm>
            <a:off x="6376268" y="2913344"/>
            <a:ext cx="114300" cy="11430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g7a2a493ef4_0_2"/>
          <p:cNvSpPr/>
          <p:nvPr/>
        </p:nvSpPr>
        <p:spPr>
          <a:xfrm>
            <a:off x="6527777" y="2913344"/>
            <a:ext cx="114300" cy="114300"/>
          </a:xfrm>
          <a:prstGeom prst="rect">
            <a:avLst/>
          </a:prstGeom>
          <a:solidFill>
            <a:srgbClr val="8296B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g7a2a493ef4_0_2"/>
          <p:cNvSpPr/>
          <p:nvPr/>
        </p:nvSpPr>
        <p:spPr>
          <a:xfrm>
            <a:off x="6680177" y="2914230"/>
            <a:ext cx="114300" cy="114300"/>
          </a:xfrm>
          <a:prstGeom prst="rect">
            <a:avLst/>
          </a:prstGeom>
          <a:solidFill>
            <a:srgbClr val="ACB8C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g7a2a493ef4_0_2"/>
          <p:cNvSpPr/>
          <p:nvPr/>
        </p:nvSpPr>
        <p:spPr>
          <a:xfrm>
            <a:off x="6832577" y="2914230"/>
            <a:ext cx="114300" cy="114300"/>
          </a:xfrm>
          <a:prstGeom prst="rect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g7a2a493ef4_0_2"/>
          <p:cNvSpPr/>
          <p:nvPr/>
        </p:nvSpPr>
        <p:spPr>
          <a:xfrm>
            <a:off x="6984977" y="2913344"/>
            <a:ext cx="114300" cy="114300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g7a2a493ef4_0_2"/>
          <p:cNvSpPr/>
          <p:nvPr/>
        </p:nvSpPr>
        <p:spPr>
          <a:xfrm>
            <a:off x="7137377" y="2913344"/>
            <a:ext cx="114300" cy="1143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g7a2a493ef4_0_2"/>
          <p:cNvSpPr/>
          <p:nvPr/>
        </p:nvSpPr>
        <p:spPr>
          <a:xfrm>
            <a:off x="6386152" y="2432646"/>
            <a:ext cx="114300" cy="11430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g7a2a493ef4_0_2"/>
          <p:cNvSpPr/>
          <p:nvPr/>
        </p:nvSpPr>
        <p:spPr>
          <a:xfrm>
            <a:off x="6537661" y="2432646"/>
            <a:ext cx="114300" cy="114300"/>
          </a:xfrm>
          <a:prstGeom prst="rect">
            <a:avLst/>
          </a:prstGeom>
          <a:solidFill>
            <a:srgbClr val="8296B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g7a2a493ef4_0_2"/>
          <p:cNvSpPr/>
          <p:nvPr/>
        </p:nvSpPr>
        <p:spPr>
          <a:xfrm>
            <a:off x="6690061" y="2433532"/>
            <a:ext cx="114300" cy="114300"/>
          </a:xfrm>
          <a:prstGeom prst="rect">
            <a:avLst/>
          </a:prstGeom>
          <a:solidFill>
            <a:srgbClr val="ACB8C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g7a2a493ef4_0_2"/>
          <p:cNvSpPr/>
          <p:nvPr/>
        </p:nvSpPr>
        <p:spPr>
          <a:xfrm>
            <a:off x="6842461" y="2433532"/>
            <a:ext cx="114300" cy="114300"/>
          </a:xfrm>
          <a:prstGeom prst="rect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g7a2a493ef4_0_2"/>
          <p:cNvSpPr/>
          <p:nvPr/>
        </p:nvSpPr>
        <p:spPr>
          <a:xfrm>
            <a:off x="6994861" y="2432646"/>
            <a:ext cx="114300" cy="114300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g7a2a493ef4_0_2"/>
          <p:cNvSpPr/>
          <p:nvPr/>
        </p:nvSpPr>
        <p:spPr>
          <a:xfrm>
            <a:off x="7147261" y="2432646"/>
            <a:ext cx="114300" cy="1143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g7a2a493ef4_0_2"/>
          <p:cNvSpPr/>
          <p:nvPr/>
        </p:nvSpPr>
        <p:spPr>
          <a:xfrm>
            <a:off x="1983447" y="2444897"/>
            <a:ext cx="114300" cy="11430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g7a2a493ef4_0_2"/>
          <p:cNvSpPr/>
          <p:nvPr/>
        </p:nvSpPr>
        <p:spPr>
          <a:xfrm>
            <a:off x="2134956" y="2444897"/>
            <a:ext cx="114300" cy="114300"/>
          </a:xfrm>
          <a:prstGeom prst="rect">
            <a:avLst/>
          </a:prstGeom>
          <a:solidFill>
            <a:srgbClr val="8296B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g7a2a493ef4_0_2"/>
          <p:cNvSpPr/>
          <p:nvPr/>
        </p:nvSpPr>
        <p:spPr>
          <a:xfrm>
            <a:off x="2287356" y="2445783"/>
            <a:ext cx="114300" cy="114300"/>
          </a:xfrm>
          <a:prstGeom prst="rect">
            <a:avLst/>
          </a:prstGeom>
          <a:solidFill>
            <a:srgbClr val="ACB8C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g7a2a493ef4_0_2"/>
          <p:cNvSpPr/>
          <p:nvPr/>
        </p:nvSpPr>
        <p:spPr>
          <a:xfrm>
            <a:off x="2439756" y="2445783"/>
            <a:ext cx="114300" cy="114300"/>
          </a:xfrm>
          <a:prstGeom prst="rect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g7a2a493ef4_0_2"/>
          <p:cNvSpPr/>
          <p:nvPr/>
        </p:nvSpPr>
        <p:spPr>
          <a:xfrm>
            <a:off x="2592156" y="2444897"/>
            <a:ext cx="114300" cy="114300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g7a2a493ef4_0_2"/>
          <p:cNvSpPr/>
          <p:nvPr/>
        </p:nvSpPr>
        <p:spPr>
          <a:xfrm>
            <a:off x="2744556" y="2444897"/>
            <a:ext cx="114300" cy="1143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9" name="Google Shape;469;g7a2a493ef4_0_2"/>
          <p:cNvPicPr preferRelativeResize="0"/>
          <p:nvPr/>
        </p:nvPicPr>
        <p:blipFill rotWithShape="1">
          <a:blip r:embed="rId3">
            <a:alphaModFix/>
          </a:blip>
          <a:srcRect b="0" l="34185" r="32509" t="0"/>
          <a:stretch/>
        </p:blipFill>
        <p:spPr>
          <a:xfrm>
            <a:off x="9025298" y="1690825"/>
            <a:ext cx="2159049" cy="486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15cc120c5_0_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Decibel (dB)</a:t>
            </a:r>
            <a:endParaRPr/>
          </a:p>
        </p:txBody>
      </p:sp>
      <p:sp>
        <p:nvSpPr>
          <p:cNvPr id="176" name="Google Shape;176;g2415cc120c5_0_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19" r="0" t="-22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d09beae54c_0_45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CC </a:t>
            </a:r>
            <a:r>
              <a:rPr lang="en-US"/>
              <a:t>is a similar </a:t>
            </a:r>
            <a:r>
              <a:rPr lang="en-US"/>
              <a:t>linear</a:t>
            </a:r>
            <a:r>
              <a:rPr lang="en-US"/>
              <a:t> </a:t>
            </a:r>
            <a:r>
              <a:rPr lang="en-US"/>
              <a:t>operation</a:t>
            </a:r>
            <a:r>
              <a:rPr lang="en-US"/>
              <a:t> to </a:t>
            </a:r>
            <a:r>
              <a:rPr lang="en-US"/>
              <a:t>Smoothing </a:t>
            </a:r>
            <a:endParaRPr/>
          </a:p>
        </p:txBody>
      </p:sp>
      <p:sp>
        <p:nvSpPr>
          <p:cNvPr id="475" name="Google Shape;475;gd09beae54c_0_45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3200"/>
              <a:t>We compute the cross-correlation between our signal (N points) and the window (which is another signal with K points).</a:t>
            </a:r>
            <a:endParaRPr sz="3200"/>
          </a:p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The smoothed signal is the result of the cross-correlation.</a:t>
            </a:r>
            <a:endParaRPr sz="32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200"/>
          </a:p>
          <a:p>
            <a:pPr indent="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3200"/>
              <a:t>The dimension of the CC result is N+K-1</a:t>
            </a:r>
            <a:endParaRPr b="1" sz="3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d09beae54c_0_122"/>
          <p:cNvSpPr txBox="1"/>
          <p:nvPr>
            <p:ph type="title"/>
          </p:nvPr>
        </p:nvSpPr>
        <p:spPr>
          <a:xfrm>
            <a:off x="1676400" y="2825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/>
              <a:t>Finding shift between signals using CC</a:t>
            </a:r>
            <a:endParaRPr sz="4000"/>
          </a:p>
        </p:txBody>
      </p:sp>
      <p:sp>
        <p:nvSpPr>
          <p:cNvPr id="481" name="Google Shape;481;gd09beae54c_0_122"/>
          <p:cNvSpPr txBox="1"/>
          <p:nvPr/>
        </p:nvSpPr>
        <p:spPr>
          <a:xfrm>
            <a:off x="181300" y="5417250"/>
            <a:ext cx="1971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CC result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Length of 250+250-1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gd09beae54c_0_122"/>
          <p:cNvSpPr txBox="1"/>
          <p:nvPr/>
        </p:nvSpPr>
        <p:spPr>
          <a:xfrm>
            <a:off x="5644325" y="5694300"/>
            <a:ext cx="178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 (ms)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3" name="Google Shape;483;gd09beae54c_0_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308249"/>
            <a:ext cx="9644225" cy="54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d09beae54c_0_14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Convolution</a:t>
            </a:r>
            <a:endParaRPr/>
          </a:p>
        </p:txBody>
      </p:sp>
      <p:sp>
        <p:nvSpPr>
          <p:cNvPr id="489" name="Google Shape;489;gd09beae54c_0_147"/>
          <p:cNvSpPr txBox="1"/>
          <p:nvPr/>
        </p:nvSpPr>
        <p:spPr>
          <a:xfrm>
            <a:off x="571500" y="1714500"/>
            <a:ext cx="113097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mathematical operation on two functions that produces a third function that expresses how the shape of one modified the other. same as CC , but one of the signals is reflected about the y - axis (doesn’t matter which one - commutative).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0" name="Google Shape;490;gd09beae54c_0_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3708275"/>
            <a:ext cx="4673750" cy="9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d0ac20ea7c_0_0"/>
          <p:cNvSpPr txBox="1"/>
          <p:nvPr>
            <p:ph type="title"/>
          </p:nvPr>
        </p:nvSpPr>
        <p:spPr>
          <a:xfrm>
            <a:off x="521475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Convolution VS cross-correlation</a:t>
            </a:r>
            <a:endParaRPr/>
          </a:p>
        </p:txBody>
      </p:sp>
      <p:pic>
        <p:nvPicPr>
          <p:cNvPr id="496" name="Google Shape;496;gd0ac20ea7c_0_0"/>
          <p:cNvPicPr preferRelativeResize="0"/>
          <p:nvPr/>
        </p:nvPicPr>
        <p:blipFill rotWithShape="1">
          <a:blip r:embed="rId3">
            <a:alphaModFix/>
          </a:blip>
          <a:srcRect b="0" l="0" r="32508" t="0"/>
          <a:stretch/>
        </p:blipFill>
        <p:spPr>
          <a:xfrm>
            <a:off x="3708221" y="1690825"/>
            <a:ext cx="4375401" cy="4862376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gd0ac20ea7c_0_0"/>
          <p:cNvSpPr txBox="1"/>
          <p:nvPr/>
        </p:nvSpPr>
        <p:spPr>
          <a:xfrm>
            <a:off x="10493550" y="6168250"/>
            <a:ext cx="1528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Wikipedia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d0ac20ea7c_0_13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Convolution - example</a:t>
            </a:r>
            <a:endParaRPr/>
          </a:p>
        </p:txBody>
      </p:sp>
      <p:sp>
        <p:nvSpPr>
          <p:cNvPr id="503" name="Google Shape;503;gd0ac20ea7c_0_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same example as CC 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504" name="Google Shape;504;gd0ac20ea7c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6575" y="1195025"/>
            <a:ext cx="7785426" cy="565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d0ac20ea7c_0_20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Convolution - example</a:t>
            </a:r>
            <a:endParaRPr/>
          </a:p>
        </p:txBody>
      </p:sp>
      <p:pic>
        <p:nvPicPr>
          <p:cNvPr id="510" name="Google Shape;510;gd0ac20ea7c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7350" y="1463050"/>
            <a:ext cx="7674261" cy="522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15cc120c5_0_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Decibel (dB)</a:t>
            </a:r>
            <a:endParaRPr/>
          </a:p>
        </p:txBody>
      </p:sp>
      <p:sp>
        <p:nvSpPr>
          <p:cNvPr id="182" name="Google Shape;182;g2415cc120c5_0_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83" name="Google Shape;183;g2415cc120c5_0_9"/>
          <p:cNvSpPr txBox="1"/>
          <p:nvPr/>
        </p:nvSpPr>
        <p:spPr>
          <a:xfrm>
            <a:off x="2876144" y="2814244"/>
            <a:ext cx="64398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SNR</a:t>
            </a:r>
            <a:r>
              <a:rPr b="1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      🡺 SNR</a:t>
            </a:r>
            <a:r>
              <a:rPr b="1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rms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1 🡪    dB = 0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SNR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10    🡺 SNR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3.3 🡪   dB = 10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SNR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100  🡺 SNR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10 🡪   dB = 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SNR</a:t>
            </a:r>
            <a:r>
              <a:rPr b="1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      🡺 SNR</a:t>
            </a:r>
            <a:r>
              <a:rPr b="1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rms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1.7 🡪    dB = ~3</a:t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SNR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5      🡺 SNR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2.2 🡪    dB = ~7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SNR</a:t>
            </a:r>
            <a:r>
              <a:rPr b="1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0.5   🡺 SNR</a:t>
            </a:r>
            <a:r>
              <a:rPr b="1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rms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0.7 🡪   dB = -3</a:t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SNR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1/5   🡺 SNR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0.4 🡪   dB =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15cc120c5_0_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Decibel (dB)</a:t>
            </a:r>
            <a:endParaRPr/>
          </a:p>
        </p:txBody>
      </p:sp>
      <p:sp>
        <p:nvSpPr>
          <p:cNvPr id="189" name="Google Shape;189;g2415cc120c5_0_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90" name="Google Shape;190;g2415cc120c5_0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7925" y="2573738"/>
            <a:ext cx="53340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15cc120c5_0_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Decibel (dB) – Example 1</a:t>
            </a:r>
            <a:endParaRPr/>
          </a:p>
        </p:txBody>
      </p:sp>
      <p:sp>
        <p:nvSpPr>
          <p:cNvPr id="196" name="Google Shape;196;g2415cc120c5_0_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39" r="0" t="-27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15cc120c5_0_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Decibel (dB) – Example 2</a:t>
            </a:r>
            <a:endParaRPr/>
          </a:p>
        </p:txBody>
      </p:sp>
      <p:sp>
        <p:nvSpPr>
          <p:cNvPr id="202" name="Google Shape;202;g2415cc120c5_0_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19" r="-1269" t="-22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15cc120c5_0_10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5000"/>
              <a:t>Noise Reduction</a:t>
            </a:r>
            <a:endParaRPr sz="7000"/>
          </a:p>
        </p:txBody>
      </p:sp>
      <p:pic>
        <p:nvPicPr>
          <p:cNvPr id="208" name="Google Shape;208;g2415cc120c5_0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8835" y="1962150"/>
            <a:ext cx="5774323" cy="461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f68586b0a_0_18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Noise Reduction = increasing the SNR</a:t>
            </a:r>
            <a:endParaRPr/>
          </a:p>
        </p:txBody>
      </p:sp>
      <p:sp>
        <p:nvSpPr>
          <p:cNvPr id="214" name="Google Shape;214;g11f68586b0a_0_18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rgbClr val="93C47D"/>
              </a:buClr>
              <a:buSzPts val="2800"/>
              <a:buChar char="•"/>
            </a:pPr>
            <a:r>
              <a:rPr lang="en-US">
                <a:solidFill>
                  <a:srgbClr val="93C47D"/>
                </a:solidFill>
              </a:rPr>
              <a:t>Oversampling</a:t>
            </a:r>
            <a:endParaRPr>
              <a:solidFill>
                <a:srgbClr val="93C47D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Averaging over trials (repetitions of the same stimulus)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Averaging over time (smoothing)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2019-03-23T14:37:34Z</dcterms:created>
  <dc:creator>רועי עוז</dc:creator>
</cp:coreProperties>
</file>