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embeddedFontLst>
    <p:embeddedFont>
      <p:font typeface="Helvetica Neue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e185b1d9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51e185b1d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1e185b1d9_0_9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51e185b1d9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e185b1d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251e185b1d9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1e185b1d9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251e185b1d9_1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1e185b1d9_0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51e185b1d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1e185b1d9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51e185b1d9_0_5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1e185b1d9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51e185b1d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1e185b1d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לשנות</a:t>
            </a:r>
            <a:endParaRPr/>
          </a:p>
        </p:txBody>
      </p:sp>
      <p:sp>
        <p:nvSpPr>
          <p:cNvPr id="244" name="Google Shape;244;g251e185b1d9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1e185b1d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251e185b1d9_0_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1e185b1d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251e185b1d9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1e185b1d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251e185b1d9_0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e185b1d9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51e185b1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1e185b1d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68" name="Google Shape;268;g251e185b1d9_0_2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1e185b1d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251e185b1d9_0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1e185b1d9_0_3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51e185b1d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1e185b1d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51e185b1d9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1e185b1d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51e185b1d9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1e185b1d9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51e185b1d9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1e185b1d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51e185b1d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1e185b1d9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51e185b1d9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1e185b1d9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51e185b1d9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1e185b1d9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51e185b1d9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e185b1d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251e185b1d9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1e185b1d9_0_5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251e185b1d9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1e185b1d9_0_5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51e185b1d9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1e185b1d9_0_5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51e185b1d9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1e185b1d9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51e185b1d9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1e185b1d9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251e185b1d9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1e185b1d9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51e185b1d9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1e185b1d9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251e185b1d9_0_5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51e185b1d9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g251e185b1d9_0_5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1e185b1d9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g251e185b1d9_0_9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51e185b1d9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g251e185b1d9_0_5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e185b1d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51e185b1d9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51e185b1d9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51e185b1d9_0_7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51e185b1d9_0_7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51e185b1d9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51e185b1d9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251e185b1d9_0_7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51e185b1d9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251e185b1d9_0_7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51e185b1d9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251e185b1d9_0_7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51e185b1d9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251e185b1d9_0_7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51e185b1d9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251e185b1d9_0_7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51e185b1d9_0_7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51e185b1d9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51e185b1d9_0_7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51e185b1d9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51e185b1d9_0_7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51e185b1d9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e185b1d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251e185b1d9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1e185b1d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251e185b1d9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1e185b1d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251e185b1d9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1e185b1d9_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51e185b1d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\לשנות את הזווית לרדיאנים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1e185b1d9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51e185b1d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42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508388" y="19718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Discrete Fourier Transform (DFT)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Real and imaginary amplitudes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096" y="1905563"/>
            <a:ext cx="3270770" cy="2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857250" y="1931400"/>
            <a:ext cx="2685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sine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amplitude is represented by the </a:t>
            </a:r>
            <a:r>
              <a:rPr b="1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imaginary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part of X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amplitude is represented by the </a:t>
            </a: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 of X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Discrete Fourier Transform (DFT)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471506" y="1026925"/>
            <a:ext cx="87750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/>
              <a:t>The DFT transforms a signal </a:t>
            </a:r>
            <a:r>
              <a:rPr b="1" lang="en"/>
              <a:t>from the time domain to the frequency domain</a:t>
            </a:r>
            <a:r>
              <a:rPr lang="en"/>
              <a:t>. Can be accomplished since every signal can be represented as a combination of sine waves.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484" y="2507509"/>
            <a:ext cx="3823034" cy="205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Discrete Fourier Transform (DFT)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The transform is calculated by: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N – Number of sampling points (points in the signal)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n – Sampling index (0,1,2,…,N-1)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k - Frequency</a:t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185" y="1873688"/>
            <a:ext cx="4012706" cy="12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- formulas and features </a:t>
            </a:r>
            <a:endParaRPr/>
          </a:p>
        </p:txBody>
      </p:sp>
      <p:sp>
        <p:nvSpPr>
          <p:cNvPr id="223" name="Google Shape;223;p39"/>
          <p:cNvSpPr txBox="1"/>
          <p:nvPr/>
        </p:nvSpPr>
        <p:spPr>
          <a:xfrm>
            <a:off x="496294" y="1635169"/>
            <a:ext cx="162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Inverse: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462431" y="3470531"/>
            <a:ext cx="263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 and Multiplication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(AKA “Convolution theorem”)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138" y="3156038"/>
            <a:ext cx="2333325" cy="120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163" y="1317938"/>
            <a:ext cx="4139719" cy="133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How do we read the DFT result?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When we apply a Fourier transform on a signal x(n), we will get X(k) a series of complex numbers (</a:t>
            </a:r>
            <a:r>
              <a:rPr lang="en" u="sng"/>
              <a:t>same length of the original signal</a:t>
            </a:r>
            <a:r>
              <a:rPr lang="en"/>
              <a:t>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At each value k, </a:t>
            </a:r>
            <a:r>
              <a:rPr lang="en" u="sng"/>
              <a:t>the real part of the complex number describes the amplitude of a Cosine wave</a:t>
            </a:r>
            <a:r>
              <a:rPr lang="en"/>
              <a:t> at a given frequency, and the </a:t>
            </a:r>
            <a:r>
              <a:rPr lang="en" u="sng"/>
              <a:t>imaginary part describes the amplitude of a Sine wave</a:t>
            </a:r>
            <a:r>
              <a:rPr lang="en"/>
              <a:t> at the same frequency.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We can obtain them in matlab by using: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Real(X) and Imag(X) functions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- formulas and features </a:t>
            </a:r>
            <a:endParaRPr/>
          </a:p>
        </p:txBody>
      </p:sp>
      <p:sp>
        <p:nvSpPr>
          <p:cNvPr id="238" name="Google Shape;238;p41"/>
          <p:cNvSpPr txBox="1"/>
          <p:nvPr/>
        </p:nvSpPr>
        <p:spPr>
          <a:xfrm>
            <a:off x="485006" y="1858594"/>
            <a:ext cx="162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Parseval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485006" y="2719519"/>
            <a:ext cx="162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linearity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894" y="2661431"/>
            <a:ext cx="4850419" cy="632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1163" y="1581394"/>
            <a:ext cx="3270150" cy="9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– Code example</a:t>
            </a:r>
            <a:endParaRPr/>
          </a:p>
        </p:txBody>
      </p:sp>
      <p:pic>
        <p:nvPicPr>
          <p:cNvPr id="247" name="Google Shape;2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175" y="1382332"/>
            <a:ext cx="6815287" cy="311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– Code example - how to plot</a:t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0250" y="1396486"/>
            <a:ext cx="5121169" cy="32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– Matlab example</a:t>
            </a:r>
            <a:endParaRPr/>
          </a:p>
        </p:txBody>
      </p:sp>
      <p:pic>
        <p:nvPicPr>
          <p:cNvPr id="259" name="Google Shape;25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169" y="624750"/>
            <a:ext cx="43434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850" y="1339866"/>
            <a:ext cx="6388607" cy="3646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628650" y="18020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– online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771338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Introduction - complex numbers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004" y="994275"/>
            <a:ext cx="6970000" cy="39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– Manual example</a:t>
            </a:r>
            <a:endParaRPr/>
          </a:p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628650" y="2806817"/>
            <a:ext cx="38862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rPr lang="en" sz="1725"/>
              <a:t>x(n=0)=0</a:t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rPr lang="en" sz="1725"/>
              <a:t>x(n=1)=5*sin(4*2π*1/10)=2.939</a:t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rPr lang="en" sz="1725"/>
              <a:t>x(n=2)=5*sin(4*2π*2/10)=-4.756</a:t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rPr lang="en" sz="1725"/>
              <a:t>x(n=3)=5*sin(4*2π*3/10)=4.756</a:t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rPr lang="en" sz="1725"/>
              <a:t>x(n=4)=5*sin(4*2π*4/10)=-2.939</a:t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t/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t/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t/>
            </a:r>
            <a:endParaRPr sz="1725"/>
          </a:p>
        </p:txBody>
      </p:sp>
      <p:sp>
        <p:nvSpPr>
          <p:cNvPr id="272" name="Google Shape;272;p46"/>
          <p:cNvSpPr txBox="1"/>
          <p:nvPr>
            <p:ph idx="2" type="body"/>
          </p:nvPr>
        </p:nvSpPr>
        <p:spPr>
          <a:xfrm>
            <a:off x="4629152" y="2806831"/>
            <a:ext cx="38862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x(n=5)=0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x(n=6)=5*sin(4*2π*6/10)=2.939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x(n=7)=5*sin(4*2π*7/10)=-4.756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x(n=8)=5*sin(4*2π*8/10)=4.756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x(n=9)=5*sin(4*2π*9/10)=-2.939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73" name="Google Shape;273;p46"/>
          <p:cNvSpPr txBox="1"/>
          <p:nvPr/>
        </p:nvSpPr>
        <p:spPr>
          <a:xfrm>
            <a:off x="628650" y="1268016"/>
            <a:ext cx="78867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DFT at 4Hz for the signal x=5*Sin(4*2π), use N=10.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we need to find the values of x(n)= 5*Sin(4*2π*n/N):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628650" y="1369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– Manual example</a:t>
            </a:r>
            <a:endParaRPr/>
          </a:p>
        </p:txBody>
      </p:sp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657550" y="1007904"/>
            <a:ext cx="78867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80" name="Google Shape;28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015" y="718208"/>
            <a:ext cx="2635352" cy="87963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7"/>
          <p:cNvSpPr/>
          <p:nvPr/>
        </p:nvSpPr>
        <p:spPr>
          <a:xfrm>
            <a:off x="509931" y="1597843"/>
            <a:ext cx="8124000" cy="3209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778" l="-5509" r="0" t="-1679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7"/>
          <p:cNvSpPr txBox="1"/>
          <p:nvPr/>
        </p:nvSpPr>
        <p:spPr>
          <a:xfrm>
            <a:off x="5085700" y="13700"/>
            <a:ext cx="10476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</a:pPr>
            <a:r>
              <a:rPr b="1" lang="en" sz="1025">
                <a:solidFill>
                  <a:schemeClr val="dk2"/>
                </a:solidFill>
              </a:rPr>
              <a:t>x(n=0)=0</a:t>
            </a:r>
            <a:endParaRPr b="1" sz="10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</a:pPr>
            <a:r>
              <a:rPr b="1" lang="en" sz="1025">
                <a:solidFill>
                  <a:schemeClr val="dk2"/>
                </a:solidFill>
              </a:rPr>
              <a:t>x(n=1)=2.939</a:t>
            </a:r>
            <a:endParaRPr b="1" sz="10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</a:pPr>
            <a:r>
              <a:rPr b="1" lang="en" sz="1025">
                <a:solidFill>
                  <a:schemeClr val="dk2"/>
                </a:solidFill>
              </a:rPr>
              <a:t>x(n=2)=-4.756</a:t>
            </a:r>
            <a:endParaRPr b="1" sz="10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</a:pPr>
            <a:r>
              <a:rPr b="1" lang="en" sz="1025">
                <a:solidFill>
                  <a:schemeClr val="dk2"/>
                </a:solidFill>
              </a:rPr>
              <a:t>x(n=3)=4.756</a:t>
            </a:r>
            <a:endParaRPr b="1" sz="10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25">
                <a:solidFill>
                  <a:schemeClr val="dk2"/>
                </a:solidFill>
              </a:rPr>
              <a:t>x(n=4)=-2.939</a:t>
            </a:r>
            <a:br>
              <a:rPr b="1" lang="en" sz="1025">
                <a:solidFill>
                  <a:schemeClr val="dk2"/>
                </a:solidFill>
              </a:rPr>
            </a:b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</a:pPr>
            <a:r>
              <a:t/>
            </a:r>
            <a:endParaRPr b="1" sz="925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  <p:sp>
        <p:nvSpPr>
          <p:cNvPr id="283" name="Google Shape;283;p47"/>
          <p:cNvSpPr txBox="1"/>
          <p:nvPr/>
        </p:nvSpPr>
        <p:spPr>
          <a:xfrm>
            <a:off x="6401200" y="13700"/>
            <a:ext cx="1191300" cy="1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1" lang="en" sz="1025">
                <a:solidFill>
                  <a:schemeClr val="dk2"/>
                </a:solidFill>
              </a:rPr>
            </a:br>
            <a:r>
              <a:rPr b="1" lang="en" sz="1000">
                <a:solidFill>
                  <a:schemeClr val="dk2"/>
                </a:solidFill>
              </a:rPr>
              <a:t>x(n=5)=0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x(n=6)=2.939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x(n=7)=-4.756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x(n=8)=4.756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x(n=9)=-2.939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925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71813" y="1369219"/>
            <a:ext cx="8541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Assume you computed a 8 points DFT in one second (e.g use t=0:1/8:1-1/8 or t=(0:7)/8) on signal x to obtain X. what you expect the X values to be if (verify with fft in matlab):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a. x=1*sin(2*pi*t*2)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b. x=5*cos(2*pi*t*3)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c. x=2*cos(2*pi*t*2) +2*cos(2*pi*t*1)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d. x=2*cos(2*pi*t*3) -2*cos(2*pi*t*1)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e. x=4*sin(2*pi*t*1)+3*cos(2*pi*t*</a:t>
            </a:r>
            <a:r>
              <a:rPr b="1" lang="en"/>
              <a:t>5</a:t>
            </a:r>
            <a:r>
              <a:rPr lang="en"/>
              <a:t>) </a:t>
            </a:r>
            <a:r>
              <a:rPr b="1" lang="en"/>
              <a:t>% note the nyquist frequency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– Matlab example</a:t>
            </a:r>
            <a:endParaRPr/>
          </a:p>
        </p:txBody>
      </p:sp>
      <p:pic>
        <p:nvPicPr>
          <p:cNvPr id="295" name="Google Shape;295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473583"/>
            <a:ext cx="7501200" cy="21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– Matlab example</a:t>
            </a:r>
            <a:endParaRPr/>
          </a:p>
        </p:txBody>
      </p:sp>
      <p:pic>
        <p:nvPicPr>
          <p:cNvPr descr="A screenshot of a cell phone&#10;&#10;Description automatically generated" id="301" name="Google Shape;301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369398"/>
            <a:ext cx="5948700" cy="31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1"/>
          <p:cNvPicPr preferRelativeResize="0"/>
          <p:nvPr/>
        </p:nvPicPr>
        <p:blipFill rotWithShape="1">
          <a:blip r:embed="rId3">
            <a:alphaModFix/>
          </a:blip>
          <a:srcRect b="0" l="0" r="0" t="8983"/>
          <a:stretch/>
        </p:blipFill>
        <p:spPr>
          <a:xfrm>
            <a:off x="366150" y="282375"/>
            <a:ext cx="6458926" cy="44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1"/>
          <p:cNvSpPr txBox="1"/>
          <p:nvPr/>
        </p:nvSpPr>
        <p:spPr>
          <a:xfrm>
            <a:off x="6020825" y="1995150"/>
            <a:ext cx="249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k = 2Hz, the complex number is 3+2i.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absolute value 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sqrt(a^2 + b^2)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00" y="343350"/>
            <a:ext cx="822960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2"/>
          <p:cNvSpPr txBox="1"/>
          <p:nvPr/>
        </p:nvSpPr>
        <p:spPr>
          <a:xfrm>
            <a:off x="2019200" y="2647400"/>
            <a:ext cx="441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We normalize the DC value by N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(Remember that we normalize all the other values by N/2)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924" y="866400"/>
            <a:ext cx="7380400" cy="40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3"/>
          <p:cNvSpPr txBox="1"/>
          <p:nvPr/>
        </p:nvSpPr>
        <p:spPr>
          <a:xfrm>
            <a:off x="432875" y="152775"/>
            <a:ext cx="35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of DFT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/>
        </p:nvSpPr>
        <p:spPr>
          <a:xfrm>
            <a:off x="432875" y="152775"/>
            <a:ext cx="35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of DFT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675" y="799275"/>
            <a:ext cx="59912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496525" y="1922450"/>
            <a:ext cx="15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865750" y="2864575"/>
            <a:ext cx="733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 5 seconds signal, and Fs = 10Hz.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points do we have (N)?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resolution of F_analysis?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nyquist frequency?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/>
        </p:nvSpPr>
        <p:spPr>
          <a:xfrm>
            <a:off x="432875" y="152775"/>
            <a:ext cx="35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of DFT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675" y="799275"/>
            <a:ext cx="59912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 txBox="1"/>
          <p:nvPr/>
        </p:nvSpPr>
        <p:spPr>
          <a:xfrm>
            <a:off x="496525" y="1922450"/>
            <a:ext cx="15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5"/>
          <p:cNvSpPr txBox="1"/>
          <p:nvPr/>
        </p:nvSpPr>
        <p:spPr>
          <a:xfrm>
            <a:off x="865750" y="2864575"/>
            <a:ext cx="733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 5 seconds signal, and Fs = 10Hz.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points do we have (N)? </a:t>
            </a: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50 points</a:t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resolution of F_analysis? </a:t>
            </a: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1/5Hz</a:t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nyquist frequency? </a:t>
            </a: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5Hz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Complex Numbers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79" r="0" t="-306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 </a:t>
            </a:r>
            <a:endParaRPr/>
          </a:p>
        </p:txBody>
      </p:sp>
      <p:pic>
        <p:nvPicPr>
          <p:cNvPr descr="https://upload.wikimedia.org/wikipedia/commons/thumb/a/af/Complex_number_illustration.svg/220px-Complex_number_illustration.svg.png" id="155" name="Google Shape;15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4429" y="2000134"/>
            <a:ext cx="2443751" cy="2632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/>
        </p:nvSpPr>
        <p:spPr>
          <a:xfrm>
            <a:off x="1591425" y="420150"/>
            <a:ext cx="57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phase of the  DFT result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6"/>
          <p:cNvSpPr txBox="1"/>
          <p:nvPr/>
        </p:nvSpPr>
        <p:spPr>
          <a:xfrm>
            <a:off x="459675" y="1704600"/>
            <a:ext cx="7333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frequency k, X[k] = a+bi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phase of frequency k is </a:t>
            </a:r>
            <a:r>
              <a:rPr b="1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atan(b/a).</a:t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/>
          <p:nvPr/>
        </p:nvSpPr>
        <p:spPr>
          <a:xfrm>
            <a:off x="789350" y="572925"/>
            <a:ext cx="63147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#1: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 0:0.01:1-0.01;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6.*cos(2*pi*5 + pi/4);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fft(x)./(N/2)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X[5] = 4.2426 + 4.2426i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 = atan(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4.2426/4.2426) = pi/4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/>
        </p:nvSpPr>
        <p:spPr>
          <a:xfrm>
            <a:off x="789350" y="572925"/>
            <a:ext cx="63147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#2: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 0:0.01:3-0.01;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3*sin(2*pi*3) + 6.*cos(2*pi*5 + pi/8);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fft(x)./(N/2)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X[5Hz] = 5.5433 + 2.2961i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X[3Hz] = 0 - 3i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Phase[5Hz] = atan(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2.2961/5.5433) = pi/8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Phase[3Hz] = atan(3/0) = -pi/2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/>
        </p:nvSpPr>
        <p:spPr>
          <a:xfrm>
            <a:off x="789350" y="721350"/>
            <a:ext cx="7333200" cy="3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x= 5*cos(2*pi*1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)+ 2*cos(2*pi*18)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sampled 200 points in 0.5 seconds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frequency resolution?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Nyquist frequency?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the power spectrum will look like?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the angle spectrum will look like?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0"/>
          <p:cNvSpPr txBox="1"/>
          <p:nvPr/>
        </p:nvSpPr>
        <p:spPr>
          <a:xfrm>
            <a:off x="229150" y="140025"/>
            <a:ext cx="297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spectrum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50" y="632625"/>
            <a:ext cx="8005025" cy="44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 txBox="1"/>
          <p:nvPr/>
        </p:nvSpPr>
        <p:spPr>
          <a:xfrm>
            <a:off x="110100" y="82650"/>
            <a:ext cx="109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Angle: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25" y="471375"/>
            <a:ext cx="8167751" cy="45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>
            <p:ph type="title"/>
          </p:nvPr>
        </p:nvSpPr>
        <p:spPr>
          <a:xfrm>
            <a:off x="458836" y="14817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374" name="Google Shape;374;p62"/>
          <p:cNvSpPr txBox="1"/>
          <p:nvPr>
            <p:ph idx="1" type="body"/>
          </p:nvPr>
        </p:nvSpPr>
        <p:spPr>
          <a:xfrm>
            <a:off x="395536" y="1005576"/>
            <a:ext cx="8229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2800"/>
              <a:t>Let x= 2*sin(2*pi*10)+ 5*sin(2*pi*16)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2800"/>
              <a:t>You sampled </a:t>
            </a:r>
            <a:r>
              <a:rPr b="1" lang="en" sz="2800">
                <a:solidFill>
                  <a:srgbClr val="FF0000"/>
                </a:solidFill>
              </a:rPr>
              <a:t>50</a:t>
            </a:r>
            <a:r>
              <a:rPr lang="en" sz="2800">
                <a:solidFill>
                  <a:srgbClr val="FF0000"/>
                </a:solidFill>
              </a:rPr>
              <a:t> </a:t>
            </a:r>
            <a:r>
              <a:rPr lang="en" sz="2800"/>
              <a:t>points in 2 seconds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/>
              <a:t>What is frequency resolution?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/>
              <a:t>How will the power spectrum will look like?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○"/>
            </a:pPr>
            <a:r>
              <a:rPr lang="en" sz="2800"/>
              <a:t>How will the angle spectrum will look like?</a:t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 txBox="1"/>
          <p:nvPr>
            <p:ph type="title"/>
          </p:nvPr>
        </p:nvSpPr>
        <p:spPr>
          <a:xfrm>
            <a:off x="628650" y="205383"/>
            <a:ext cx="78867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80" name="Google Shape;380;p63"/>
          <p:cNvSpPr txBox="1"/>
          <p:nvPr>
            <p:ph idx="1" type="body"/>
          </p:nvPr>
        </p:nvSpPr>
        <p:spPr>
          <a:xfrm>
            <a:off x="628650" y="1707410"/>
            <a:ext cx="78867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3622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77777"/>
              <a:buChar char="●"/>
            </a:pPr>
            <a:r>
              <a:rPr b="1" lang="en" u="sng">
                <a:solidFill>
                  <a:srgbClr val="00B050"/>
                </a:solidFill>
              </a:rPr>
              <a:t>Resolution:</a:t>
            </a:r>
            <a:endParaRPr/>
          </a:p>
          <a:p>
            <a:pPr indent="-192403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N=50, T=2, fs = 50/2 = 25 samples/sec</a:t>
            </a:r>
            <a:endParaRPr/>
          </a:p>
          <a:p>
            <a:pPr indent="-192403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f</a:t>
            </a:r>
            <a:r>
              <a:rPr baseline="-25000" lang="en"/>
              <a:t>analysis </a:t>
            </a:r>
            <a:r>
              <a:rPr lang="en"/>
              <a:t>= 1/T = 0.5 Hz</a:t>
            </a:r>
            <a:endParaRPr/>
          </a:p>
          <a:p>
            <a:pPr indent="-192403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Frequency range = 0,0.5,1,….24.5 Hz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B050"/>
              </a:buClr>
              <a:buSzPct val="177777"/>
              <a:buChar char="●"/>
            </a:pPr>
            <a:r>
              <a:rPr b="1" lang="en" u="sng">
                <a:solidFill>
                  <a:srgbClr val="00B050"/>
                </a:solidFill>
              </a:rPr>
              <a:t>Spectral analysis:</a:t>
            </a:r>
            <a:endParaRPr/>
          </a:p>
          <a:p>
            <a:pPr indent="-192403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The frequencies should be 10 and 9 Hz </a:t>
            </a:r>
            <a:endParaRPr/>
          </a:p>
          <a:p>
            <a:pPr indent="-192403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Their amplitudes are 2 and 5 respectively</a:t>
            </a:r>
            <a:endParaRPr/>
          </a:p>
          <a:p>
            <a:pPr indent="-192403" lvl="1" marL="742950" rtl="0" algn="l">
              <a:lnSpc>
                <a:spcPct val="90000"/>
              </a:lnSpc>
              <a:spcBef>
                <a:spcPts val="518"/>
              </a:spcBef>
              <a:spcAft>
                <a:spcPts val="120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f</a:t>
            </a:r>
            <a:r>
              <a:rPr baseline="-25000" lang="en"/>
              <a:t>analysis</a:t>
            </a:r>
            <a:r>
              <a:rPr lang="en"/>
              <a:t> divides 10 and 9 so we should expect a peak at each of these frequencies and in the symmetric parts</a:t>
            </a:r>
            <a:endParaRPr/>
          </a:p>
        </p:txBody>
      </p:sp>
      <p:sp>
        <p:nvSpPr>
          <p:cNvPr id="381" name="Google Shape;381;p63"/>
          <p:cNvSpPr txBox="1"/>
          <p:nvPr/>
        </p:nvSpPr>
        <p:spPr>
          <a:xfrm>
            <a:off x="1645920" y="889682"/>
            <a:ext cx="477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alias! Fs of 25Hz is below the Nyquist frequency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(which should be at least 16Hz*2 = 32Hz)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alias = |16-25| = 9Hz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4"/>
          <p:cNvSpPr txBox="1"/>
          <p:nvPr>
            <p:ph type="title"/>
          </p:nvPr>
        </p:nvSpPr>
        <p:spPr>
          <a:xfrm>
            <a:off x="1097038" y="19543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/>
              <a:t>Examples</a:t>
            </a:r>
            <a:br>
              <a:rPr lang="en" sz="2100"/>
            </a:br>
            <a:r>
              <a:rPr lang="en" sz="2100"/>
              <a:t>x=3*cos(2*π*2) + 2*cos(2* π*3)</a:t>
            </a:r>
            <a:br>
              <a:rPr lang="en" sz="2100"/>
            </a:br>
            <a:endParaRPr sz="2100"/>
          </a:p>
        </p:txBody>
      </p:sp>
      <p:pic>
        <p:nvPicPr>
          <p:cNvPr id="387" name="Google Shape;387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00100"/>
            <a:ext cx="7391400" cy="41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>
            <p:ph type="title"/>
          </p:nvPr>
        </p:nvSpPr>
        <p:spPr>
          <a:xfrm>
            <a:off x="628650" y="205383"/>
            <a:ext cx="78867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93" name="Google Shape;393;p65"/>
          <p:cNvSpPr txBox="1"/>
          <p:nvPr>
            <p:ph idx="1" type="body"/>
          </p:nvPr>
        </p:nvSpPr>
        <p:spPr>
          <a:xfrm>
            <a:off x="508850" y="951175"/>
            <a:ext cx="82296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3622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77777"/>
              <a:buChar char="●"/>
            </a:pPr>
            <a:r>
              <a:rPr b="1" lang="en" u="sng">
                <a:solidFill>
                  <a:srgbClr val="00B050"/>
                </a:solidFill>
              </a:rPr>
              <a:t>Angle spectrum</a:t>
            </a:r>
            <a:endParaRPr/>
          </a:p>
          <a:p>
            <a:pPr indent="-192405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We have only sinus so the phase </a:t>
            </a:r>
            <a:endParaRPr/>
          </a:p>
          <a:p>
            <a:pPr indent="0" lvl="1" marL="483869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rPr lang="en"/>
              <a:t>should be -pi/2  in 9 and 10 Hz </a:t>
            </a:r>
            <a:endParaRPr/>
          </a:p>
          <a:p>
            <a:pPr indent="-147955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00B050"/>
              </a:buClr>
              <a:buSzPct val="177777"/>
              <a:buChar char="●"/>
            </a:pPr>
            <a:r>
              <a:rPr b="1" lang="en" u="sng">
                <a:solidFill>
                  <a:srgbClr val="00B050"/>
                </a:solidFill>
              </a:rPr>
              <a:t>Testing our answer</a:t>
            </a:r>
            <a:endParaRPr/>
          </a:p>
          <a:p>
            <a:pPr indent="-192405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N=50; n=0:N-1; T=2; fs=N/T;</a:t>
            </a:r>
            <a:endParaRPr/>
          </a:p>
          <a:p>
            <a:pPr indent="-192405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t=0:1/fs:T-1/fs;</a:t>
            </a:r>
            <a:endParaRPr/>
          </a:p>
          <a:p>
            <a:pPr indent="-192405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x = 2*sin(2*pi*10*t)+ 5*sin(2*pi*16*t);</a:t>
            </a:r>
            <a:endParaRPr/>
          </a:p>
          <a:p>
            <a:pPr indent="-192405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plot(n,x)</a:t>
            </a:r>
            <a:endParaRPr/>
          </a:p>
          <a:p>
            <a:pPr indent="-192405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X=fft(x)/(N/2);</a:t>
            </a:r>
            <a:endParaRPr/>
          </a:p>
          <a:p>
            <a:pPr indent="-192405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f</a:t>
            </a:r>
            <a:r>
              <a:rPr baseline="-25000" lang="en"/>
              <a:t>range </a:t>
            </a:r>
            <a:r>
              <a:rPr lang="en"/>
              <a:t>= 1/T.*n;</a:t>
            </a:r>
            <a:endParaRPr/>
          </a:p>
          <a:p>
            <a:pPr indent="-192405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figure; stem(frange, abs(X))</a:t>
            </a:r>
            <a:endParaRPr/>
          </a:p>
          <a:p>
            <a:pPr indent="-192405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00000"/>
              <a:buChar char="○"/>
            </a:pPr>
            <a:r>
              <a:rPr lang="en"/>
              <a:t>figure; stem(frange, angle(X))</a:t>
            </a:r>
            <a:endParaRPr/>
          </a:p>
          <a:p>
            <a:pPr indent="-148589" lvl="2" marL="114300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71427"/>
              <a:buChar char="■"/>
            </a:pPr>
            <a:r>
              <a:rPr lang="en"/>
              <a:t>Note: the phase in 9 hz is flipped</a:t>
            </a:r>
            <a:endParaRPr/>
          </a:p>
          <a:p>
            <a:pPr indent="-147955" lvl="1" marL="742950" rtl="0" algn="l">
              <a:lnSpc>
                <a:spcPct val="90000"/>
              </a:lnSpc>
              <a:spcBef>
                <a:spcPts val="434"/>
              </a:spcBef>
              <a:spcAft>
                <a:spcPts val="120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/>
          </a:p>
        </p:txBody>
      </p:sp>
      <p:grpSp>
        <p:nvGrpSpPr>
          <p:cNvPr id="394" name="Google Shape;394;p65"/>
          <p:cNvGrpSpPr/>
          <p:nvPr/>
        </p:nvGrpSpPr>
        <p:grpSpPr>
          <a:xfrm>
            <a:off x="5860150" y="804130"/>
            <a:ext cx="2736418" cy="2198389"/>
            <a:chOff x="6002875" y="4246563"/>
            <a:chExt cx="3168250" cy="2928062"/>
          </a:xfrm>
        </p:grpSpPr>
        <p:sp>
          <p:nvSpPr>
            <p:cNvPr id="395" name="Google Shape;395;p65"/>
            <p:cNvSpPr txBox="1"/>
            <p:nvPr/>
          </p:nvSpPr>
          <p:spPr>
            <a:xfrm>
              <a:off x="7020272" y="6477725"/>
              <a:ext cx="1595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Frequency (Hz)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5"/>
            <p:cNvSpPr txBox="1"/>
            <p:nvPr/>
          </p:nvSpPr>
          <p:spPr>
            <a:xfrm rot="-5400000">
              <a:off x="5509075" y="5148784"/>
              <a:ext cx="13440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Amplitude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5"/>
            <p:cNvSpPr/>
            <p:nvPr/>
          </p:nvSpPr>
          <p:spPr>
            <a:xfrm>
              <a:off x="6443663" y="4295775"/>
              <a:ext cx="2625600" cy="206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5"/>
            <p:cNvSpPr/>
            <p:nvPr/>
          </p:nvSpPr>
          <p:spPr>
            <a:xfrm>
              <a:off x="6443663" y="4295775"/>
              <a:ext cx="2625600" cy="2068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9" name="Google Shape;399;p65"/>
            <p:cNvCxnSpPr/>
            <p:nvPr/>
          </p:nvCxnSpPr>
          <p:spPr>
            <a:xfrm>
              <a:off x="6443663" y="6364288"/>
              <a:ext cx="2625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65"/>
            <p:cNvCxnSpPr/>
            <p:nvPr/>
          </p:nvCxnSpPr>
          <p:spPr>
            <a:xfrm rot="10800000">
              <a:off x="6443663" y="4295788"/>
              <a:ext cx="0" cy="206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65"/>
            <p:cNvCxnSpPr/>
            <p:nvPr/>
          </p:nvCxnSpPr>
          <p:spPr>
            <a:xfrm rot="10800000">
              <a:off x="6443663" y="6333988"/>
              <a:ext cx="0" cy="3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2" name="Google Shape;402;p65"/>
            <p:cNvSpPr/>
            <p:nvPr/>
          </p:nvSpPr>
          <p:spPr>
            <a:xfrm>
              <a:off x="6426201" y="6381750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3" name="Google Shape;403;p65"/>
            <p:cNvCxnSpPr/>
            <p:nvPr/>
          </p:nvCxnSpPr>
          <p:spPr>
            <a:xfrm rot="10800000">
              <a:off x="6964363" y="6333988"/>
              <a:ext cx="0" cy="3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4" name="Google Shape;404;p65"/>
            <p:cNvSpPr/>
            <p:nvPr/>
          </p:nvSpPr>
          <p:spPr>
            <a:xfrm>
              <a:off x="6945313" y="6381750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5" name="Google Shape;405;p65"/>
            <p:cNvCxnSpPr/>
            <p:nvPr/>
          </p:nvCxnSpPr>
          <p:spPr>
            <a:xfrm rot="10800000">
              <a:off x="7489826" y="6333988"/>
              <a:ext cx="0" cy="3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6" name="Google Shape;406;p65"/>
            <p:cNvSpPr/>
            <p:nvPr/>
          </p:nvSpPr>
          <p:spPr>
            <a:xfrm>
              <a:off x="7448551" y="6381750"/>
              <a:ext cx="144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7" name="Google Shape;407;p65"/>
            <p:cNvCxnSpPr/>
            <p:nvPr/>
          </p:nvCxnSpPr>
          <p:spPr>
            <a:xfrm rot="10800000">
              <a:off x="8016876" y="6333988"/>
              <a:ext cx="0" cy="3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8" name="Google Shape;408;p65"/>
            <p:cNvSpPr/>
            <p:nvPr/>
          </p:nvSpPr>
          <p:spPr>
            <a:xfrm>
              <a:off x="7974013" y="6381750"/>
              <a:ext cx="144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9" name="Google Shape;409;p65"/>
            <p:cNvCxnSpPr/>
            <p:nvPr/>
          </p:nvCxnSpPr>
          <p:spPr>
            <a:xfrm rot="10800000">
              <a:off x="8543926" y="6333988"/>
              <a:ext cx="0" cy="3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0" name="Google Shape;410;p65"/>
            <p:cNvSpPr/>
            <p:nvPr/>
          </p:nvSpPr>
          <p:spPr>
            <a:xfrm>
              <a:off x="8501063" y="6381750"/>
              <a:ext cx="144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1" name="Google Shape;411;p65"/>
            <p:cNvCxnSpPr/>
            <p:nvPr/>
          </p:nvCxnSpPr>
          <p:spPr>
            <a:xfrm rot="10800000">
              <a:off x="9069388" y="6333988"/>
              <a:ext cx="0" cy="3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2" name="Google Shape;412;p65"/>
            <p:cNvSpPr/>
            <p:nvPr/>
          </p:nvSpPr>
          <p:spPr>
            <a:xfrm>
              <a:off x="9026526" y="6381750"/>
              <a:ext cx="144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3" name="Google Shape;413;p65"/>
            <p:cNvCxnSpPr/>
            <p:nvPr/>
          </p:nvCxnSpPr>
          <p:spPr>
            <a:xfrm>
              <a:off x="6443663" y="6364288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4" name="Google Shape;414;p65"/>
            <p:cNvSpPr/>
            <p:nvPr/>
          </p:nvSpPr>
          <p:spPr>
            <a:xfrm>
              <a:off x="6376988" y="6315075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5" name="Google Shape;415;p65"/>
            <p:cNvCxnSpPr/>
            <p:nvPr/>
          </p:nvCxnSpPr>
          <p:spPr>
            <a:xfrm>
              <a:off x="6443663" y="6151563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6" name="Google Shape;416;p65"/>
            <p:cNvSpPr/>
            <p:nvPr/>
          </p:nvSpPr>
          <p:spPr>
            <a:xfrm>
              <a:off x="6310313" y="6103938"/>
              <a:ext cx="1698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0.5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65"/>
            <p:cNvCxnSpPr/>
            <p:nvPr/>
          </p:nvCxnSpPr>
          <p:spPr>
            <a:xfrm>
              <a:off x="6443663" y="5946775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8" name="Google Shape;418;p65"/>
            <p:cNvSpPr/>
            <p:nvPr/>
          </p:nvSpPr>
          <p:spPr>
            <a:xfrm>
              <a:off x="6376988" y="5897563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9" name="Google Shape;419;p65"/>
            <p:cNvCxnSpPr/>
            <p:nvPr/>
          </p:nvCxnSpPr>
          <p:spPr>
            <a:xfrm>
              <a:off x="6443663" y="5740400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0" name="Google Shape;420;p65"/>
            <p:cNvSpPr/>
            <p:nvPr/>
          </p:nvSpPr>
          <p:spPr>
            <a:xfrm>
              <a:off x="6310313" y="5692775"/>
              <a:ext cx="1698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1.5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1" name="Google Shape;421;p65"/>
            <p:cNvCxnSpPr/>
            <p:nvPr/>
          </p:nvCxnSpPr>
          <p:spPr>
            <a:xfrm>
              <a:off x="6443663" y="5535613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2" name="Google Shape;422;p65"/>
            <p:cNvSpPr/>
            <p:nvPr/>
          </p:nvSpPr>
          <p:spPr>
            <a:xfrm>
              <a:off x="6376988" y="5486400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3" name="Google Shape;423;p65"/>
            <p:cNvCxnSpPr/>
            <p:nvPr/>
          </p:nvCxnSpPr>
          <p:spPr>
            <a:xfrm>
              <a:off x="6443663" y="5329238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4" name="Google Shape;424;p65"/>
            <p:cNvSpPr/>
            <p:nvPr/>
          </p:nvSpPr>
          <p:spPr>
            <a:xfrm>
              <a:off x="6310313" y="5281613"/>
              <a:ext cx="1698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2.5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5" name="Google Shape;425;p65"/>
            <p:cNvCxnSpPr/>
            <p:nvPr/>
          </p:nvCxnSpPr>
          <p:spPr>
            <a:xfrm>
              <a:off x="6443663" y="5118100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6" name="Google Shape;426;p65"/>
            <p:cNvSpPr/>
            <p:nvPr/>
          </p:nvSpPr>
          <p:spPr>
            <a:xfrm>
              <a:off x="6376988" y="5070475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7" name="Google Shape;427;p65"/>
            <p:cNvCxnSpPr/>
            <p:nvPr/>
          </p:nvCxnSpPr>
          <p:spPr>
            <a:xfrm>
              <a:off x="6443663" y="4911725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8" name="Google Shape;428;p65"/>
            <p:cNvSpPr/>
            <p:nvPr/>
          </p:nvSpPr>
          <p:spPr>
            <a:xfrm>
              <a:off x="6310313" y="4864100"/>
              <a:ext cx="1698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3.5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9" name="Google Shape;429;p65"/>
            <p:cNvCxnSpPr/>
            <p:nvPr/>
          </p:nvCxnSpPr>
          <p:spPr>
            <a:xfrm>
              <a:off x="6443663" y="4706938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0" name="Google Shape;430;p65"/>
            <p:cNvSpPr/>
            <p:nvPr/>
          </p:nvSpPr>
          <p:spPr>
            <a:xfrm>
              <a:off x="6376988" y="4657725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1" name="Google Shape;431;p65"/>
            <p:cNvCxnSpPr/>
            <p:nvPr/>
          </p:nvCxnSpPr>
          <p:spPr>
            <a:xfrm>
              <a:off x="6443663" y="4500563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2" name="Google Shape;432;p65"/>
            <p:cNvSpPr/>
            <p:nvPr/>
          </p:nvSpPr>
          <p:spPr>
            <a:xfrm>
              <a:off x="6310313" y="4452938"/>
              <a:ext cx="1698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4.5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3" name="Google Shape;433;p65"/>
            <p:cNvCxnSpPr/>
            <p:nvPr/>
          </p:nvCxnSpPr>
          <p:spPr>
            <a:xfrm>
              <a:off x="6443663" y="4295775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4" name="Google Shape;434;p65"/>
            <p:cNvSpPr/>
            <p:nvPr/>
          </p:nvSpPr>
          <p:spPr>
            <a:xfrm>
              <a:off x="6376988" y="4246563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641985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6467476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5"/>
            <p:cNvSpPr/>
            <p:nvPr/>
          </p:nvSpPr>
          <p:spPr>
            <a:xfrm>
              <a:off x="6523038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6577013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6626226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668020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5"/>
            <p:cNvSpPr/>
            <p:nvPr/>
          </p:nvSpPr>
          <p:spPr>
            <a:xfrm>
              <a:off x="6734176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5"/>
            <p:cNvSpPr/>
            <p:nvPr/>
          </p:nvSpPr>
          <p:spPr>
            <a:xfrm>
              <a:off x="6783388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5"/>
            <p:cNvSpPr/>
            <p:nvPr/>
          </p:nvSpPr>
          <p:spPr>
            <a:xfrm>
              <a:off x="6837363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5"/>
            <p:cNvSpPr/>
            <p:nvPr/>
          </p:nvSpPr>
          <p:spPr>
            <a:xfrm>
              <a:off x="689133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5"/>
            <p:cNvSpPr/>
            <p:nvPr/>
          </p:nvSpPr>
          <p:spPr>
            <a:xfrm>
              <a:off x="694055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5"/>
            <p:cNvSpPr/>
            <p:nvPr/>
          </p:nvSpPr>
          <p:spPr>
            <a:xfrm>
              <a:off x="6994526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5"/>
            <p:cNvSpPr/>
            <p:nvPr/>
          </p:nvSpPr>
          <p:spPr>
            <a:xfrm>
              <a:off x="7048501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5"/>
            <p:cNvSpPr/>
            <p:nvPr/>
          </p:nvSpPr>
          <p:spPr>
            <a:xfrm>
              <a:off x="7097713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5"/>
            <p:cNvSpPr/>
            <p:nvPr/>
          </p:nvSpPr>
          <p:spPr>
            <a:xfrm>
              <a:off x="715168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5"/>
            <p:cNvSpPr/>
            <p:nvPr/>
          </p:nvSpPr>
          <p:spPr>
            <a:xfrm>
              <a:off x="7205663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5"/>
            <p:cNvSpPr/>
            <p:nvPr/>
          </p:nvSpPr>
          <p:spPr>
            <a:xfrm>
              <a:off x="7254876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5"/>
            <p:cNvSpPr/>
            <p:nvPr/>
          </p:nvSpPr>
          <p:spPr>
            <a:xfrm>
              <a:off x="7308851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5"/>
            <p:cNvSpPr/>
            <p:nvPr/>
          </p:nvSpPr>
          <p:spPr>
            <a:xfrm>
              <a:off x="7362826" y="4271963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5"/>
            <p:cNvSpPr/>
            <p:nvPr/>
          </p:nvSpPr>
          <p:spPr>
            <a:xfrm>
              <a:off x="7412038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5"/>
            <p:cNvSpPr/>
            <p:nvPr/>
          </p:nvSpPr>
          <p:spPr>
            <a:xfrm>
              <a:off x="7466013" y="5511800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5"/>
            <p:cNvSpPr/>
            <p:nvPr/>
          </p:nvSpPr>
          <p:spPr>
            <a:xfrm>
              <a:off x="751998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5"/>
            <p:cNvSpPr/>
            <p:nvPr/>
          </p:nvSpPr>
          <p:spPr>
            <a:xfrm>
              <a:off x="756920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5"/>
            <p:cNvSpPr/>
            <p:nvPr/>
          </p:nvSpPr>
          <p:spPr>
            <a:xfrm>
              <a:off x="7623176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5"/>
            <p:cNvSpPr/>
            <p:nvPr/>
          </p:nvSpPr>
          <p:spPr>
            <a:xfrm>
              <a:off x="7678738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5"/>
            <p:cNvSpPr/>
            <p:nvPr/>
          </p:nvSpPr>
          <p:spPr>
            <a:xfrm>
              <a:off x="7732713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5"/>
            <p:cNvSpPr/>
            <p:nvPr/>
          </p:nvSpPr>
          <p:spPr>
            <a:xfrm>
              <a:off x="778033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5"/>
            <p:cNvSpPr/>
            <p:nvPr/>
          </p:nvSpPr>
          <p:spPr>
            <a:xfrm>
              <a:off x="783590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5"/>
            <p:cNvSpPr/>
            <p:nvPr/>
          </p:nvSpPr>
          <p:spPr>
            <a:xfrm>
              <a:off x="7889876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5"/>
            <p:cNvSpPr/>
            <p:nvPr/>
          </p:nvSpPr>
          <p:spPr>
            <a:xfrm>
              <a:off x="7937501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5"/>
            <p:cNvSpPr/>
            <p:nvPr/>
          </p:nvSpPr>
          <p:spPr>
            <a:xfrm>
              <a:off x="7993063" y="5511800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5"/>
            <p:cNvSpPr/>
            <p:nvPr/>
          </p:nvSpPr>
          <p:spPr>
            <a:xfrm>
              <a:off x="804703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5"/>
            <p:cNvSpPr/>
            <p:nvPr/>
          </p:nvSpPr>
          <p:spPr>
            <a:xfrm>
              <a:off x="8096251" y="4271963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5"/>
            <p:cNvSpPr/>
            <p:nvPr/>
          </p:nvSpPr>
          <p:spPr>
            <a:xfrm>
              <a:off x="8150226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5"/>
            <p:cNvSpPr/>
            <p:nvPr/>
          </p:nvSpPr>
          <p:spPr>
            <a:xfrm>
              <a:off x="8204201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5"/>
            <p:cNvSpPr/>
            <p:nvPr/>
          </p:nvSpPr>
          <p:spPr>
            <a:xfrm>
              <a:off x="8253413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5"/>
            <p:cNvSpPr/>
            <p:nvPr/>
          </p:nvSpPr>
          <p:spPr>
            <a:xfrm>
              <a:off x="8307388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5"/>
            <p:cNvSpPr/>
            <p:nvPr/>
          </p:nvSpPr>
          <p:spPr>
            <a:xfrm>
              <a:off x="8361363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5"/>
            <p:cNvSpPr/>
            <p:nvPr/>
          </p:nvSpPr>
          <p:spPr>
            <a:xfrm>
              <a:off x="8410576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5"/>
            <p:cNvSpPr/>
            <p:nvPr/>
          </p:nvSpPr>
          <p:spPr>
            <a:xfrm>
              <a:off x="846455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5"/>
            <p:cNvSpPr/>
            <p:nvPr/>
          </p:nvSpPr>
          <p:spPr>
            <a:xfrm>
              <a:off x="8518526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5"/>
            <p:cNvSpPr/>
            <p:nvPr/>
          </p:nvSpPr>
          <p:spPr>
            <a:xfrm>
              <a:off x="8567738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5"/>
            <p:cNvSpPr/>
            <p:nvPr/>
          </p:nvSpPr>
          <p:spPr>
            <a:xfrm>
              <a:off x="8621713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5"/>
            <p:cNvSpPr/>
            <p:nvPr/>
          </p:nvSpPr>
          <p:spPr>
            <a:xfrm>
              <a:off x="867568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5"/>
            <p:cNvSpPr/>
            <p:nvPr/>
          </p:nvSpPr>
          <p:spPr>
            <a:xfrm>
              <a:off x="872490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5"/>
            <p:cNvSpPr/>
            <p:nvPr/>
          </p:nvSpPr>
          <p:spPr>
            <a:xfrm>
              <a:off x="8778876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5"/>
            <p:cNvSpPr/>
            <p:nvPr/>
          </p:nvSpPr>
          <p:spPr>
            <a:xfrm>
              <a:off x="8832851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5"/>
            <p:cNvSpPr/>
            <p:nvPr/>
          </p:nvSpPr>
          <p:spPr>
            <a:xfrm>
              <a:off x="8882063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5"/>
            <p:cNvSpPr/>
            <p:nvPr/>
          </p:nvSpPr>
          <p:spPr>
            <a:xfrm>
              <a:off x="893603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5"/>
            <p:cNvSpPr/>
            <p:nvPr/>
          </p:nvSpPr>
          <p:spPr>
            <a:xfrm>
              <a:off x="8990013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5" name="Google Shape;485;p65"/>
            <p:cNvCxnSpPr/>
            <p:nvPr/>
          </p:nvCxnSpPr>
          <p:spPr>
            <a:xfrm rot="10800000">
              <a:off x="644366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65"/>
            <p:cNvCxnSpPr/>
            <p:nvPr/>
          </p:nvCxnSpPr>
          <p:spPr>
            <a:xfrm rot="10800000">
              <a:off x="649287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65"/>
            <p:cNvCxnSpPr/>
            <p:nvPr/>
          </p:nvCxnSpPr>
          <p:spPr>
            <a:xfrm rot="10800000">
              <a:off x="65468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65"/>
            <p:cNvCxnSpPr/>
            <p:nvPr/>
          </p:nvCxnSpPr>
          <p:spPr>
            <a:xfrm rot="10800000">
              <a:off x="660082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65"/>
            <p:cNvCxnSpPr/>
            <p:nvPr/>
          </p:nvCxnSpPr>
          <p:spPr>
            <a:xfrm rot="10800000">
              <a:off x="665003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65"/>
            <p:cNvCxnSpPr/>
            <p:nvPr/>
          </p:nvCxnSpPr>
          <p:spPr>
            <a:xfrm rot="10800000">
              <a:off x="67040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65"/>
            <p:cNvCxnSpPr/>
            <p:nvPr/>
          </p:nvCxnSpPr>
          <p:spPr>
            <a:xfrm rot="10800000">
              <a:off x="67579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65"/>
            <p:cNvCxnSpPr/>
            <p:nvPr/>
          </p:nvCxnSpPr>
          <p:spPr>
            <a:xfrm rot="10800000">
              <a:off x="680720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65"/>
            <p:cNvCxnSpPr/>
            <p:nvPr/>
          </p:nvCxnSpPr>
          <p:spPr>
            <a:xfrm rot="10800000">
              <a:off x="686117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65"/>
            <p:cNvCxnSpPr/>
            <p:nvPr/>
          </p:nvCxnSpPr>
          <p:spPr>
            <a:xfrm rot="10800000">
              <a:off x="69151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65"/>
            <p:cNvCxnSpPr/>
            <p:nvPr/>
          </p:nvCxnSpPr>
          <p:spPr>
            <a:xfrm rot="10800000">
              <a:off x="696436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65"/>
            <p:cNvCxnSpPr/>
            <p:nvPr/>
          </p:nvCxnSpPr>
          <p:spPr>
            <a:xfrm rot="10800000">
              <a:off x="701833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65"/>
            <p:cNvCxnSpPr/>
            <p:nvPr/>
          </p:nvCxnSpPr>
          <p:spPr>
            <a:xfrm rot="10800000">
              <a:off x="70723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65"/>
            <p:cNvCxnSpPr/>
            <p:nvPr/>
          </p:nvCxnSpPr>
          <p:spPr>
            <a:xfrm rot="10800000">
              <a:off x="712152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65"/>
            <p:cNvCxnSpPr/>
            <p:nvPr/>
          </p:nvCxnSpPr>
          <p:spPr>
            <a:xfrm rot="10800000">
              <a:off x="717550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65"/>
            <p:cNvCxnSpPr/>
            <p:nvPr/>
          </p:nvCxnSpPr>
          <p:spPr>
            <a:xfrm rot="10800000">
              <a:off x="723106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65"/>
            <p:cNvCxnSpPr/>
            <p:nvPr/>
          </p:nvCxnSpPr>
          <p:spPr>
            <a:xfrm rot="10800000">
              <a:off x="72786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65"/>
            <p:cNvCxnSpPr/>
            <p:nvPr/>
          </p:nvCxnSpPr>
          <p:spPr>
            <a:xfrm rot="10800000">
              <a:off x="733266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65"/>
            <p:cNvCxnSpPr/>
            <p:nvPr/>
          </p:nvCxnSpPr>
          <p:spPr>
            <a:xfrm rot="10800000">
              <a:off x="7388226" y="4295788"/>
              <a:ext cx="0" cy="20685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65"/>
            <p:cNvCxnSpPr/>
            <p:nvPr/>
          </p:nvCxnSpPr>
          <p:spPr>
            <a:xfrm rot="10800000">
              <a:off x="74358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65"/>
            <p:cNvCxnSpPr/>
            <p:nvPr/>
          </p:nvCxnSpPr>
          <p:spPr>
            <a:xfrm rot="10800000">
              <a:off x="7489826" y="5535688"/>
              <a:ext cx="0" cy="8286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65"/>
            <p:cNvCxnSpPr/>
            <p:nvPr/>
          </p:nvCxnSpPr>
          <p:spPr>
            <a:xfrm rot="10800000">
              <a:off x="75453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65"/>
            <p:cNvCxnSpPr/>
            <p:nvPr/>
          </p:nvCxnSpPr>
          <p:spPr>
            <a:xfrm rot="10800000">
              <a:off x="75930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65"/>
            <p:cNvCxnSpPr/>
            <p:nvPr/>
          </p:nvCxnSpPr>
          <p:spPr>
            <a:xfrm rot="10800000">
              <a:off x="764857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65"/>
            <p:cNvCxnSpPr/>
            <p:nvPr/>
          </p:nvCxnSpPr>
          <p:spPr>
            <a:xfrm rot="10800000">
              <a:off x="77025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65"/>
            <p:cNvCxnSpPr/>
            <p:nvPr/>
          </p:nvCxnSpPr>
          <p:spPr>
            <a:xfrm rot="10800000">
              <a:off x="775652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65"/>
            <p:cNvCxnSpPr/>
            <p:nvPr/>
          </p:nvCxnSpPr>
          <p:spPr>
            <a:xfrm rot="10800000">
              <a:off x="780573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65"/>
            <p:cNvCxnSpPr/>
            <p:nvPr/>
          </p:nvCxnSpPr>
          <p:spPr>
            <a:xfrm rot="10800000">
              <a:off x="78597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65"/>
            <p:cNvCxnSpPr/>
            <p:nvPr/>
          </p:nvCxnSpPr>
          <p:spPr>
            <a:xfrm rot="10800000">
              <a:off x="79136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65"/>
            <p:cNvCxnSpPr/>
            <p:nvPr/>
          </p:nvCxnSpPr>
          <p:spPr>
            <a:xfrm rot="10800000">
              <a:off x="796290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65"/>
            <p:cNvCxnSpPr/>
            <p:nvPr/>
          </p:nvCxnSpPr>
          <p:spPr>
            <a:xfrm rot="10800000">
              <a:off x="8016876" y="5535688"/>
              <a:ext cx="0" cy="8286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65"/>
            <p:cNvCxnSpPr/>
            <p:nvPr/>
          </p:nvCxnSpPr>
          <p:spPr>
            <a:xfrm rot="10800000">
              <a:off x="80708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65"/>
            <p:cNvCxnSpPr/>
            <p:nvPr/>
          </p:nvCxnSpPr>
          <p:spPr>
            <a:xfrm rot="10800000">
              <a:off x="8120063" y="4295788"/>
              <a:ext cx="0" cy="20685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65"/>
            <p:cNvCxnSpPr/>
            <p:nvPr/>
          </p:nvCxnSpPr>
          <p:spPr>
            <a:xfrm rot="10800000">
              <a:off x="817403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65"/>
            <p:cNvCxnSpPr/>
            <p:nvPr/>
          </p:nvCxnSpPr>
          <p:spPr>
            <a:xfrm rot="10800000">
              <a:off x="82280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65"/>
            <p:cNvCxnSpPr/>
            <p:nvPr/>
          </p:nvCxnSpPr>
          <p:spPr>
            <a:xfrm rot="10800000">
              <a:off x="827722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65"/>
            <p:cNvCxnSpPr/>
            <p:nvPr/>
          </p:nvCxnSpPr>
          <p:spPr>
            <a:xfrm rot="10800000">
              <a:off x="833120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65"/>
            <p:cNvCxnSpPr/>
            <p:nvPr/>
          </p:nvCxnSpPr>
          <p:spPr>
            <a:xfrm rot="10800000">
              <a:off x="838517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65"/>
            <p:cNvCxnSpPr/>
            <p:nvPr/>
          </p:nvCxnSpPr>
          <p:spPr>
            <a:xfrm rot="10800000">
              <a:off x="84343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65"/>
            <p:cNvCxnSpPr/>
            <p:nvPr/>
          </p:nvCxnSpPr>
          <p:spPr>
            <a:xfrm rot="10800000">
              <a:off x="848836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65"/>
            <p:cNvCxnSpPr/>
            <p:nvPr/>
          </p:nvCxnSpPr>
          <p:spPr>
            <a:xfrm rot="10800000">
              <a:off x="854392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65"/>
            <p:cNvCxnSpPr/>
            <p:nvPr/>
          </p:nvCxnSpPr>
          <p:spPr>
            <a:xfrm rot="10800000">
              <a:off x="85915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65"/>
            <p:cNvCxnSpPr/>
            <p:nvPr/>
          </p:nvCxnSpPr>
          <p:spPr>
            <a:xfrm rot="10800000">
              <a:off x="864552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65"/>
            <p:cNvCxnSpPr/>
            <p:nvPr/>
          </p:nvCxnSpPr>
          <p:spPr>
            <a:xfrm rot="10800000">
              <a:off x="87010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65"/>
            <p:cNvCxnSpPr/>
            <p:nvPr/>
          </p:nvCxnSpPr>
          <p:spPr>
            <a:xfrm rot="10800000">
              <a:off x="87487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65"/>
            <p:cNvCxnSpPr/>
            <p:nvPr/>
          </p:nvCxnSpPr>
          <p:spPr>
            <a:xfrm rot="10800000">
              <a:off x="88026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65"/>
            <p:cNvCxnSpPr/>
            <p:nvPr/>
          </p:nvCxnSpPr>
          <p:spPr>
            <a:xfrm rot="10800000">
              <a:off x="88582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65"/>
            <p:cNvCxnSpPr/>
            <p:nvPr/>
          </p:nvCxnSpPr>
          <p:spPr>
            <a:xfrm rot="10800000">
              <a:off x="890587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65"/>
            <p:cNvCxnSpPr/>
            <p:nvPr/>
          </p:nvCxnSpPr>
          <p:spPr>
            <a:xfrm rot="10800000">
              <a:off x="89598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65"/>
            <p:cNvCxnSpPr/>
            <p:nvPr/>
          </p:nvCxnSpPr>
          <p:spPr>
            <a:xfrm rot="10800000">
              <a:off x="90154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65"/>
            <p:cNvCxnSpPr/>
            <p:nvPr/>
          </p:nvCxnSpPr>
          <p:spPr>
            <a:xfrm>
              <a:off x="6443663" y="6364288"/>
              <a:ext cx="2625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6" name="Google Shape;536;p65"/>
          <p:cNvSpPr txBox="1"/>
          <p:nvPr/>
        </p:nvSpPr>
        <p:spPr>
          <a:xfrm>
            <a:off x="6669949" y="4552847"/>
            <a:ext cx="13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 (Hz)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65"/>
          <p:cNvSpPr txBox="1"/>
          <p:nvPr/>
        </p:nvSpPr>
        <p:spPr>
          <a:xfrm rot="-5400000">
            <a:off x="5549457" y="3601883"/>
            <a:ext cx="7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8253" y="2733732"/>
            <a:ext cx="4104951" cy="307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5"/>
          <p:cNvSpPr/>
          <p:nvPr/>
        </p:nvSpPr>
        <p:spPr>
          <a:xfrm>
            <a:off x="7110509" y="4032855"/>
            <a:ext cx="45600" cy="456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181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65"/>
          <p:cNvSpPr/>
          <p:nvPr/>
        </p:nvSpPr>
        <p:spPr>
          <a:xfrm>
            <a:off x="7030445" y="3366268"/>
            <a:ext cx="45600" cy="456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181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Polar form</a:t>
            </a:r>
            <a:endParaRPr/>
          </a:p>
        </p:txBody>
      </p:sp>
      <p:pic>
        <p:nvPicPr>
          <p:cNvPr descr="Cartesian to Polar coordinates" id="161" name="Google Shape;1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476" y="2150794"/>
            <a:ext cx="3445913" cy="256271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424481" y="1268025"/>
            <a:ext cx="816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vector can be represented in a polar form (r, theta), amplitude and angle, or in a cartesian form (x,y)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Phase theorem</a:t>
            </a:r>
            <a:endParaRPr/>
          </a:p>
        </p:txBody>
      </p:sp>
      <p:sp>
        <p:nvSpPr>
          <p:cNvPr id="546" name="Google Shape;546;p6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Shifting the signal in the time domain DOES NOT affect the frequencies in the Frequency domain. It does however, changes the Phase.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547" name="Google Shape;54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575" y="2338289"/>
            <a:ext cx="4514853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6"/>
          <p:cNvSpPr txBox="1"/>
          <p:nvPr/>
        </p:nvSpPr>
        <p:spPr>
          <a:xfrm>
            <a:off x="628650" y="3722269"/>
            <a:ext cx="6432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circular shift on time domain leads to a phase shift on frequency domain.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a time shift of m samples, the phase shift at the kth frequency will be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549" name="Google Shape;54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9850" y="4068750"/>
            <a:ext cx="830614" cy="50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Phase theorem </a:t>
            </a:r>
            <a:endParaRPr/>
          </a:p>
        </p:txBody>
      </p:sp>
      <p:sp>
        <p:nvSpPr>
          <p:cNvPr id="555" name="Google Shape;555;p67"/>
          <p:cNvSpPr txBox="1"/>
          <p:nvPr/>
        </p:nvSpPr>
        <p:spPr>
          <a:xfrm>
            <a:off x="1021350" y="1376850"/>
            <a:ext cx="556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phase shift on frequency domain → cyclic shift on time domain: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13" y="1998694"/>
            <a:ext cx="5955431" cy="207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Leakage</a:t>
            </a:r>
            <a:endParaRPr/>
          </a:p>
        </p:txBody>
      </p:sp>
      <p:sp>
        <p:nvSpPr>
          <p:cNvPr id="562" name="Google Shape;562;p68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Leakage happens when our signal has frequencies that fall between values we can measure using our resolution.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We will see some power in nearby frequencies.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"/>
              <a:t>The effect of sampling time on Leakage</a:t>
            </a:r>
            <a:endParaRPr/>
          </a:p>
        </p:txBody>
      </p:sp>
      <p:pic>
        <p:nvPicPr>
          <p:cNvPr id="568" name="Google Shape;56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382331"/>
            <a:ext cx="4047131" cy="2182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0"/>
          <p:cNvSpPr txBox="1"/>
          <p:nvPr>
            <p:ph type="title"/>
          </p:nvPr>
        </p:nvSpPr>
        <p:spPr>
          <a:xfrm>
            <a:off x="628650" y="16106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The effect of sampling time on Leakage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574" name="Google Shape;57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444" y="1092694"/>
            <a:ext cx="5187112" cy="3878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628650" y="1182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Leakage with aliasing – Example 2</a:t>
            </a:r>
            <a:endParaRPr/>
          </a:p>
        </p:txBody>
      </p:sp>
      <p:pic>
        <p:nvPicPr>
          <p:cNvPr id="580" name="Google Shape;58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906" y="1185284"/>
            <a:ext cx="4697382" cy="3789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2"/>
          <p:cNvSpPr txBox="1"/>
          <p:nvPr>
            <p:ph type="title"/>
          </p:nvPr>
        </p:nvSpPr>
        <p:spPr>
          <a:xfrm>
            <a:off x="628650" y="773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Leakage with aliasing – Example 2</a:t>
            </a:r>
            <a:endParaRPr/>
          </a:p>
        </p:txBody>
      </p:sp>
      <p:pic>
        <p:nvPicPr>
          <p:cNvPr id="586" name="Google Shape;58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306" y="933300"/>
            <a:ext cx="5431313" cy="40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3"/>
          <p:cNvSpPr txBox="1"/>
          <p:nvPr/>
        </p:nvSpPr>
        <p:spPr>
          <a:xfrm>
            <a:off x="628650" y="383513"/>
            <a:ext cx="68949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Leakage -Matlab example</a:t>
            </a:r>
            <a:endParaRPr sz="1100"/>
          </a:p>
        </p:txBody>
      </p:sp>
      <p:sp>
        <p:nvSpPr>
          <p:cNvPr id="592" name="Google Shape;592;p73"/>
          <p:cNvSpPr txBox="1"/>
          <p:nvPr/>
        </p:nvSpPr>
        <p:spPr>
          <a:xfrm>
            <a:off x="290075" y="1054175"/>
            <a:ext cx="79806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x= 5*cos(2*pi*</a:t>
            </a:r>
            <a:r>
              <a:rPr b="1" lang="en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)+ 2*cos(2*pi*18)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sampled 200 points in 0.5 seconds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4"/>
          <p:cNvSpPr txBox="1"/>
          <p:nvPr/>
        </p:nvSpPr>
        <p:spPr>
          <a:xfrm>
            <a:off x="628650" y="383513"/>
            <a:ext cx="68949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Leakage correction using zero padding - Matlab example </a:t>
            </a:r>
            <a:endParaRPr sz="1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5"/>
          <p:cNvSpPr txBox="1"/>
          <p:nvPr/>
        </p:nvSpPr>
        <p:spPr>
          <a:xfrm>
            <a:off x="628650" y="383513"/>
            <a:ext cx="68949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Leakage correction using Hanning window - Matlab example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Polar form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06" y="1927109"/>
            <a:ext cx="8858586" cy="294755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424481" y="1268025"/>
            <a:ext cx="816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vector can be represented in a polar form (r, theta), amplitude and angle, or in a cartesian form (x,y)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Complex numbers in polar form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09" r="0" t="-223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 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1244" y="2336153"/>
            <a:ext cx="2665837" cy="2036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650" y="2469169"/>
            <a:ext cx="5298057" cy="119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3528" y="3841706"/>
            <a:ext cx="2363625" cy="84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Complex numbers in polar form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09" r="0" t="-223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/>
        </p:nvSpPr>
        <p:spPr>
          <a:xfrm>
            <a:off x="342900" y="34290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1" algn="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19" y="1096615"/>
            <a:ext cx="8164368" cy="361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14300"/>
            <a:ext cx="8915400" cy="477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