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1e185b99c_0_5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51e185b99c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51e185b99c_0_6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51e185b99c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1e185b99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251e185b99c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51e185b99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g251e185b99c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1e185b99c_0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51e185b99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1e185b99c_0_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251e185b99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1e185b99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4" name="Google Shape;364;g251e185b99c_0_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51e185b99c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g251e185b99c_0_1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1e185b99c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g251e185b99c_0_1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51e185b99c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382" name="Google Shape;382;g251e185b99c_0_10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51e185b99c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g251e185b99c_0_10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1e185b99c_0_6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51e185b99c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51e185b99c_0_3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251e185b99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51e185b99c_0_3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251e185b99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51e185b99c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g251e185b99c_0_7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1e185b99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9" name="Google Shape;419;g251e185b99c_0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51e185b99c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g251e185b99c_0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51e185b99c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4" name="Google Shape;434;g251e185b99c_0_3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51e185b99c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251e185b99c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51e185b99c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251e185b99c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51e185b99c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251e185b99c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51e185b99c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251e185b99c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1e185b99c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251e185b99c_0_6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1e185b99c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251e185b99c_0_6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1e185b99c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251e185b99c_0_6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1e185b99c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251e185b99c_0_6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1e185b99c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g251e185b99c_0_6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1e185b99c_0_6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251e185b99c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\לשנות את הזווית לרדיאנים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1e185b99c_0_6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51e185b99c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9" name="Google Shape;99;p20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65" name="Google Shape;165;p31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66" name="Google Shape;166;p3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73" name="Google Shape;173;p32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4" name="Google Shape;174;p32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75" name="Google Shape;175;p3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0" name="Google Shape;190;p35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98" name="Google Shape;198;p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4" name="Google Shape;204;p3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3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3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3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" name="Google Shape;219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4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9" name="Google Shape;22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4" name="Google Shape;24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5" name="Google Shape;24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8" name="Google Shape;24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2" name="Google Shape;25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3" name="Google Shape;25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57" name="Google Shape;25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1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2"/>
          <p:cNvSpPr txBox="1"/>
          <p:nvPr>
            <p:ph type="title"/>
          </p:nvPr>
        </p:nvSpPr>
        <p:spPr>
          <a:xfrm>
            <a:off x="508388" y="19718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Discrete Fourier Transform (DFT)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Tirgul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Real and imaginary amplitudes</a:t>
            </a:r>
            <a:endParaRPr/>
          </a:p>
        </p:txBody>
      </p:sp>
      <p:pic>
        <p:nvPicPr>
          <p:cNvPr id="328" name="Google Shape;32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1096" y="1905563"/>
            <a:ext cx="3270770" cy="2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61"/>
          <p:cNvSpPr txBox="1"/>
          <p:nvPr/>
        </p:nvSpPr>
        <p:spPr>
          <a:xfrm>
            <a:off x="857250" y="1931400"/>
            <a:ext cx="2685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85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sine</a:t>
            </a: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amplitude is represented by the </a:t>
            </a:r>
            <a:r>
              <a:rPr b="1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imaginary</a:t>
            </a: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part of X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</a:t>
            </a: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amplitude is represented by the </a:t>
            </a:r>
            <a:r>
              <a:rPr b="1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 of X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Discrete Fourier Transform (DFT)</a:t>
            </a:r>
            <a:endParaRPr/>
          </a:p>
        </p:txBody>
      </p:sp>
      <p:sp>
        <p:nvSpPr>
          <p:cNvPr id="335" name="Google Shape;335;p6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The goal of a Fourier transform is to move from the time domain to the frequency domain. Can be accomplished since every signal can be displayed (or estimated) as a combination of sinewaves.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336" name="Google Shape;33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0484" y="2507509"/>
            <a:ext cx="3823034" cy="205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Discrete Fourier Transform (DFT)</a:t>
            </a:r>
            <a:endParaRPr/>
          </a:p>
        </p:txBody>
      </p:sp>
      <p:sp>
        <p:nvSpPr>
          <p:cNvPr id="342" name="Google Shape;342;p6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The transform is calculated by: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N – Number of sampling points (# points in the signal)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n – Sampling index (0,1,2,…,N-1)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k - Frequency (0, 1, 2,...,N-1)</a:t>
            </a:r>
            <a:endParaRPr/>
          </a:p>
        </p:txBody>
      </p:sp>
      <p:pic>
        <p:nvPicPr>
          <p:cNvPr id="343" name="Google Shape;34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185" y="1873688"/>
            <a:ext cx="4012706" cy="12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DFT - formulas and features </a:t>
            </a:r>
            <a:endParaRPr/>
          </a:p>
        </p:txBody>
      </p:sp>
      <p:sp>
        <p:nvSpPr>
          <p:cNvPr id="349" name="Google Shape;349;p64"/>
          <p:cNvSpPr txBox="1"/>
          <p:nvPr/>
        </p:nvSpPr>
        <p:spPr>
          <a:xfrm>
            <a:off x="496294" y="1635169"/>
            <a:ext cx="162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Inverse: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64"/>
          <p:cNvSpPr txBox="1"/>
          <p:nvPr/>
        </p:nvSpPr>
        <p:spPr>
          <a:xfrm>
            <a:off x="462431" y="3470531"/>
            <a:ext cx="2636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Convolution and Multiplication 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(AKA “Convolution theorem”)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64"/>
          <p:cNvPicPr preferRelativeResize="0"/>
          <p:nvPr/>
        </p:nvPicPr>
        <p:blipFill rotWithShape="1">
          <a:blip r:embed="rId3">
            <a:alphaModFix/>
          </a:blip>
          <a:srcRect b="0" l="0" r="0" t="59734"/>
          <a:stretch/>
        </p:blipFill>
        <p:spPr>
          <a:xfrm>
            <a:off x="3331000" y="3512400"/>
            <a:ext cx="2333300" cy="4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163" y="1317938"/>
            <a:ext cx="4139719" cy="1336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DFT - formulas and features </a:t>
            </a:r>
            <a:endParaRPr/>
          </a:p>
        </p:txBody>
      </p:sp>
      <p:sp>
        <p:nvSpPr>
          <p:cNvPr id="358" name="Google Shape;358;p65"/>
          <p:cNvSpPr txBox="1"/>
          <p:nvPr/>
        </p:nvSpPr>
        <p:spPr>
          <a:xfrm>
            <a:off x="485006" y="1858594"/>
            <a:ext cx="162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Parseval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65"/>
          <p:cNvSpPr txBox="1"/>
          <p:nvPr/>
        </p:nvSpPr>
        <p:spPr>
          <a:xfrm>
            <a:off x="485006" y="2719519"/>
            <a:ext cx="162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linearity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894" y="2661431"/>
            <a:ext cx="4850419" cy="632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1163" y="1581394"/>
            <a:ext cx="3270150" cy="9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/>
          <p:nvPr>
            <p:ph type="title"/>
          </p:nvPr>
        </p:nvSpPr>
        <p:spPr>
          <a:xfrm>
            <a:off x="628650" y="18020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DFT – code example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7"/>
          <p:cNvSpPr txBox="1"/>
          <p:nvPr/>
        </p:nvSpPr>
        <p:spPr>
          <a:xfrm>
            <a:off x="1054525" y="1741650"/>
            <a:ext cx="7576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X in the kth frequency is the sum of the multiplication of each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signal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value x(n) in the e^(i2*pi*k*n)/N component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Therefore we need to normalize this sum by dividing by 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X is commonly calculated from 0 to N (and not N/2,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which is the maximal reliable frequency), therefore we normalize by N/2.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6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Normalize</a:t>
            </a:r>
            <a:r>
              <a:rPr lang="en"/>
              <a:t> X(k)</a:t>
            </a:r>
            <a:endParaRPr/>
          </a:p>
        </p:txBody>
      </p:sp>
      <p:pic>
        <p:nvPicPr>
          <p:cNvPr id="373" name="Google Shape;37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600" y="2224000"/>
            <a:ext cx="1984425" cy="6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8"/>
          <p:cNvSpPr txBox="1"/>
          <p:nvPr/>
        </p:nvSpPr>
        <p:spPr>
          <a:xfrm>
            <a:off x="1550975" y="1413950"/>
            <a:ext cx="5719500" cy="3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X is a complex numbers vector of length 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We are interested in the </a:t>
            </a:r>
            <a:r>
              <a:rPr lang="en" sz="2000" u="sng">
                <a:latin typeface="Calibri"/>
                <a:ea typeface="Calibri"/>
                <a:cs typeface="Calibri"/>
                <a:sym typeface="Calibri"/>
              </a:rPr>
              <a:t>power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of each X value, which correspond to a single frequency.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Therefore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we apply: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normalized_dft = np.abs(normalized_dft)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6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Absolute</a:t>
            </a:r>
            <a:r>
              <a:rPr lang="en"/>
              <a:t> values of X(k)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DFT – Manual example</a:t>
            </a:r>
            <a:endParaRPr/>
          </a:p>
        </p:txBody>
      </p:sp>
      <p:sp>
        <p:nvSpPr>
          <p:cNvPr id="385" name="Google Shape;385;p69"/>
          <p:cNvSpPr txBox="1"/>
          <p:nvPr>
            <p:ph idx="1" type="body"/>
          </p:nvPr>
        </p:nvSpPr>
        <p:spPr>
          <a:xfrm>
            <a:off x="628650" y="2806817"/>
            <a:ext cx="38862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</a:pPr>
            <a:r>
              <a:rPr lang="en" sz="1725"/>
              <a:t>x(n=0)=0</a:t>
            </a:r>
            <a:endParaRPr sz="17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</a:pPr>
            <a:r>
              <a:rPr lang="en" sz="1725"/>
              <a:t>x(n=1)=5*sin(4*2π*1/10)=2.939</a:t>
            </a:r>
            <a:endParaRPr sz="17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</a:pPr>
            <a:r>
              <a:rPr lang="en" sz="1725"/>
              <a:t>x(n=2)=5*sin(4*2π*2/10)=-4.756</a:t>
            </a:r>
            <a:endParaRPr sz="17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</a:pPr>
            <a:r>
              <a:rPr lang="en" sz="1725"/>
              <a:t>x(n=3)=5*sin(4*2π*3/10)=4.756</a:t>
            </a:r>
            <a:endParaRPr sz="17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</a:pPr>
            <a:r>
              <a:rPr lang="en" sz="1725"/>
              <a:t>x(n=4)=5*sin(4*2π*4/10)=-2.939</a:t>
            </a:r>
            <a:endParaRPr sz="17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</a:pPr>
            <a:r>
              <a:t/>
            </a:r>
            <a:endParaRPr sz="17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</a:pPr>
            <a:r>
              <a:t/>
            </a:r>
            <a:endParaRPr sz="1725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None/>
            </a:pPr>
            <a:r>
              <a:t/>
            </a:r>
            <a:endParaRPr sz="1725"/>
          </a:p>
        </p:txBody>
      </p:sp>
      <p:sp>
        <p:nvSpPr>
          <p:cNvPr id="386" name="Google Shape;386;p69"/>
          <p:cNvSpPr txBox="1"/>
          <p:nvPr>
            <p:ph idx="2" type="body"/>
          </p:nvPr>
        </p:nvSpPr>
        <p:spPr>
          <a:xfrm>
            <a:off x="4629152" y="2806831"/>
            <a:ext cx="38862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x(n=5)=0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x(n=6)=5*sin(4*2π*6/10)=2.939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x(n=7)=5*sin(4*2π*7/10)=-4.756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x(n=8)=5*sin(4*2π*8/10)=4.756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x(n=9)=5*sin(4*2π*9/10)=-2.939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87" name="Google Shape;387;p69"/>
          <p:cNvSpPr txBox="1"/>
          <p:nvPr/>
        </p:nvSpPr>
        <p:spPr>
          <a:xfrm>
            <a:off x="628650" y="1268016"/>
            <a:ext cx="78867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DFT at 4Hz for the signal x=5*Sin(4*2π), use N=10.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First, we need to find the values of x(n)= 5*Sin(4*2π*n/N):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0"/>
          <p:cNvSpPr txBox="1"/>
          <p:nvPr>
            <p:ph type="title"/>
          </p:nvPr>
        </p:nvSpPr>
        <p:spPr>
          <a:xfrm>
            <a:off x="628650" y="1369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DFT – Manual example</a:t>
            </a:r>
            <a:endParaRPr/>
          </a:p>
        </p:txBody>
      </p:sp>
      <p:sp>
        <p:nvSpPr>
          <p:cNvPr id="393" name="Google Shape;393;p70"/>
          <p:cNvSpPr txBox="1"/>
          <p:nvPr>
            <p:ph idx="1" type="body"/>
          </p:nvPr>
        </p:nvSpPr>
        <p:spPr>
          <a:xfrm>
            <a:off x="657550" y="1007904"/>
            <a:ext cx="78867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394" name="Google Shape;39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015" y="718208"/>
            <a:ext cx="2635352" cy="87963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0"/>
          <p:cNvSpPr/>
          <p:nvPr/>
        </p:nvSpPr>
        <p:spPr>
          <a:xfrm>
            <a:off x="509931" y="1597843"/>
            <a:ext cx="8124000" cy="3209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778" l="-5509" r="0" t="-1679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0"/>
          <p:cNvSpPr txBox="1"/>
          <p:nvPr/>
        </p:nvSpPr>
        <p:spPr>
          <a:xfrm>
            <a:off x="5085700" y="13700"/>
            <a:ext cx="1047600" cy="19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</a:pPr>
            <a:r>
              <a:rPr b="1" lang="en" sz="1025">
                <a:solidFill>
                  <a:schemeClr val="dk2"/>
                </a:solidFill>
              </a:rPr>
              <a:t>x(n=0)=0</a:t>
            </a:r>
            <a:endParaRPr b="1" sz="10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</a:pPr>
            <a:r>
              <a:rPr b="1" lang="en" sz="1025">
                <a:solidFill>
                  <a:schemeClr val="dk2"/>
                </a:solidFill>
              </a:rPr>
              <a:t>x(n=1)=2.939</a:t>
            </a:r>
            <a:endParaRPr b="1" sz="10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</a:pPr>
            <a:r>
              <a:rPr b="1" lang="en" sz="1025">
                <a:solidFill>
                  <a:schemeClr val="dk2"/>
                </a:solidFill>
              </a:rPr>
              <a:t>x(n=2)=-4.756</a:t>
            </a:r>
            <a:endParaRPr b="1" sz="10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</a:pPr>
            <a:r>
              <a:rPr b="1" lang="en" sz="1025">
                <a:solidFill>
                  <a:schemeClr val="dk2"/>
                </a:solidFill>
              </a:rPr>
              <a:t>x(n=3)=4.756</a:t>
            </a:r>
            <a:endParaRPr b="1" sz="102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25">
                <a:solidFill>
                  <a:schemeClr val="dk2"/>
                </a:solidFill>
              </a:rPr>
              <a:t>x(n=4)=-2.939</a:t>
            </a:r>
            <a:br>
              <a:rPr b="1" lang="en" sz="1025">
                <a:solidFill>
                  <a:schemeClr val="dk2"/>
                </a:solidFill>
              </a:rPr>
            </a:b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</a:pPr>
            <a:r>
              <a:t/>
            </a:r>
            <a:endParaRPr b="1" sz="925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</p:txBody>
      </p:sp>
      <p:sp>
        <p:nvSpPr>
          <p:cNvPr id="397" name="Google Shape;397;p70"/>
          <p:cNvSpPr txBox="1"/>
          <p:nvPr/>
        </p:nvSpPr>
        <p:spPr>
          <a:xfrm>
            <a:off x="6401200" y="13700"/>
            <a:ext cx="1191300" cy="1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b="1" lang="en" sz="1025">
                <a:solidFill>
                  <a:schemeClr val="dk2"/>
                </a:solidFill>
              </a:rPr>
            </a:br>
            <a:r>
              <a:rPr b="1" lang="en" sz="1000">
                <a:solidFill>
                  <a:schemeClr val="dk2"/>
                </a:solidFill>
              </a:rPr>
              <a:t>x(n=5)=0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x(n=6)=2.939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x(n=7)=-4.756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x(n=8)=4.756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x(n=9)=-2.939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925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 txBox="1"/>
          <p:nvPr>
            <p:ph type="title"/>
          </p:nvPr>
        </p:nvSpPr>
        <p:spPr>
          <a:xfrm>
            <a:off x="771338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Introduction - complex numbers</a:t>
            </a:r>
            <a:endParaRPr/>
          </a:p>
        </p:txBody>
      </p:sp>
      <p:pic>
        <p:nvPicPr>
          <p:cNvPr id="274" name="Google Shape;27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004" y="994275"/>
            <a:ext cx="6970000" cy="39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Question:</a:t>
            </a:r>
            <a:endParaRPr/>
          </a:p>
        </p:txBody>
      </p:sp>
      <p:sp>
        <p:nvSpPr>
          <p:cNvPr id="403" name="Google Shape;403;p71"/>
          <p:cNvSpPr txBox="1"/>
          <p:nvPr>
            <p:ph idx="1" type="body"/>
          </p:nvPr>
        </p:nvSpPr>
        <p:spPr>
          <a:xfrm>
            <a:off x="371813" y="1369219"/>
            <a:ext cx="8541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Assume you computed a 8 points DFT in one second (e.g use t=0:1/8:1-1/8 or t=(0:7)/8) on signal x to obtain X. what you expect the X values to be if (verify with fft in matlab):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a. x=1*sin(2*pi*t*2)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b. x=5*cos(2*pi*t*3)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c. x=2*cos(2*pi*t*2) +2*cos(2*pi*t*1)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d. x=2*cos(2*pi*t*3) -2*cos(2*pi*t*1)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e. x=4*sin(2*pi*t*1)+3*cos(2*pi*t*</a:t>
            </a:r>
            <a:r>
              <a:rPr b="1" lang="en"/>
              <a:t>5</a:t>
            </a:r>
            <a:r>
              <a:rPr lang="en"/>
              <a:t>) </a:t>
            </a:r>
            <a:r>
              <a:rPr b="1" lang="en"/>
              <a:t>% note the nyquist frequency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Real and imaginary amplitudes</a:t>
            </a:r>
            <a:endParaRPr/>
          </a:p>
        </p:txBody>
      </p:sp>
      <p:pic>
        <p:nvPicPr>
          <p:cNvPr id="409" name="Google Shape;40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1096" y="1905563"/>
            <a:ext cx="3270770" cy="2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72"/>
          <p:cNvSpPr txBox="1"/>
          <p:nvPr/>
        </p:nvSpPr>
        <p:spPr>
          <a:xfrm>
            <a:off x="857250" y="1931400"/>
            <a:ext cx="2685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85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sine</a:t>
            </a: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amplitude is represented by the </a:t>
            </a:r>
            <a:r>
              <a:rPr b="1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imaginary</a:t>
            </a: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part of X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</a:t>
            </a: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amplitude is represented by the </a:t>
            </a:r>
            <a:r>
              <a:rPr b="1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 of X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How do we read the DFT result?</a:t>
            </a:r>
            <a:endParaRPr/>
          </a:p>
        </p:txBody>
      </p:sp>
      <p:sp>
        <p:nvSpPr>
          <p:cNvPr id="416" name="Google Shape;416;p7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When we apply a Fourier transform on a signal x(n), we will get X(k) a series of complex numbers (</a:t>
            </a:r>
            <a:r>
              <a:rPr lang="en" u="sng"/>
              <a:t>same length of the original signal</a:t>
            </a:r>
            <a:r>
              <a:rPr lang="en"/>
              <a:t>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At each value k, </a:t>
            </a:r>
            <a:r>
              <a:rPr lang="en" u="sng"/>
              <a:t>the real part of the complex number describes the amplitude of a Cosine wave</a:t>
            </a:r>
            <a:r>
              <a:rPr lang="en"/>
              <a:t> at a given frequency, and the </a:t>
            </a:r>
            <a:r>
              <a:rPr lang="en" u="sng"/>
              <a:t>imaginary part describes the amplitude of a Sine wave</a:t>
            </a:r>
            <a:r>
              <a:rPr lang="en"/>
              <a:t> at the same frequency.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We can obtain them in matlab by using: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Real(X) and Imag(X) functions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/>
              <a:t>Examples</a:t>
            </a:r>
            <a:br>
              <a:rPr lang="en" sz="2100"/>
            </a:br>
            <a:r>
              <a:rPr lang="en" sz="2100"/>
              <a:t>x=3*sin(2*π*2) + 2*sin(2* π*3)</a:t>
            </a:r>
            <a:br>
              <a:rPr lang="en" sz="2100"/>
            </a:br>
            <a:endParaRPr sz="2100"/>
          </a:p>
        </p:txBody>
      </p:sp>
      <p:pic>
        <p:nvPicPr>
          <p:cNvPr id="422" name="Google Shape;422;p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843653"/>
            <a:ext cx="7454400" cy="4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4"/>
          <p:cNvSpPr txBox="1"/>
          <p:nvPr/>
        </p:nvSpPr>
        <p:spPr>
          <a:xfrm>
            <a:off x="3644140" y="2888933"/>
            <a:ext cx="997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imag(x)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74"/>
          <p:cNvSpPr txBox="1"/>
          <p:nvPr/>
        </p:nvSpPr>
        <p:spPr>
          <a:xfrm>
            <a:off x="6934200" y="884308"/>
            <a:ext cx="896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real(x)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74"/>
          <p:cNvSpPr txBox="1"/>
          <p:nvPr/>
        </p:nvSpPr>
        <p:spPr>
          <a:xfrm>
            <a:off x="7033260" y="2874645"/>
            <a:ext cx="861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abs(x)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/>
              <a:t>Examples</a:t>
            </a:r>
            <a:br>
              <a:rPr lang="en" sz="2100"/>
            </a:br>
            <a:r>
              <a:rPr lang="en" sz="2100"/>
              <a:t>x=3*cos(2*π*2) + 2*cos(2* π*3)</a:t>
            </a:r>
            <a:br>
              <a:rPr lang="en" sz="2100"/>
            </a:br>
            <a:endParaRPr sz="2100"/>
          </a:p>
        </p:txBody>
      </p:sp>
      <p:pic>
        <p:nvPicPr>
          <p:cNvPr id="431" name="Google Shape;431;p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00100"/>
            <a:ext cx="7391400" cy="41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/>
              <a:t>Examples</a:t>
            </a:r>
            <a:br>
              <a:rPr lang="en" sz="2100"/>
            </a:br>
            <a:r>
              <a:rPr lang="en" sz="2100"/>
              <a:t>x=3*sin(2*π*2) + 2*cos(2* π*3)</a:t>
            </a:r>
            <a:br>
              <a:rPr lang="en" sz="2100"/>
            </a:br>
            <a:endParaRPr sz="2100"/>
          </a:p>
        </p:txBody>
      </p:sp>
      <p:pic>
        <p:nvPicPr>
          <p:cNvPr id="437" name="Google Shape;437;p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028700"/>
            <a:ext cx="8293500" cy="39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100" y="343350"/>
            <a:ext cx="8229600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7"/>
          <p:cNvSpPr txBox="1"/>
          <p:nvPr/>
        </p:nvSpPr>
        <p:spPr>
          <a:xfrm>
            <a:off x="1443300" y="2667250"/>
            <a:ext cx="441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We normalize the DC value by N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(Remember that we normalize all the other values by N/2)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924" y="866400"/>
            <a:ext cx="7380400" cy="40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78"/>
          <p:cNvSpPr txBox="1"/>
          <p:nvPr/>
        </p:nvSpPr>
        <p:spPr>
          <a:xfrm>
            <a:off x="432875" y="152775"/>
            <a:ext cx="351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 of DFT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9"/>
          <p:cNvSpPr txBox="1"/>
          <p:nvPr/>
        </p:nvSpPr>
        <p:spPr>
          <a:xfrm>
            <a:off x="432875" y="152775"/>
            <a:ext cx="351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 of DFT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675" y="799275"/>
            <a:ext cx="59912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79"/>
          <p:cNvSpPr txBox="1"/>
          <p:nvPr/>
        </p:nvSpPr>
        <p:spPr>
          <a:xfrm>
            <a:off x="496525" y="1922450"/>
            <a:ext cx="15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9"/>
          <p:cNvSpPr txBox="1"/>
          <p:nvPr/>
        </p:nvSpPr>
        <p:spPr>
          <a:xfrm>
            <a:off x="865750" y="2864575"/>
            <a:ext cx="733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a 5 seconds signal, and Fs = 10Hz.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points do we have (N)?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resolution of F_analysis?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nyquist frequency </a:t>
            </a:r>
            <a:r>
              <a:rPr lang="en"/>
              <a:t>(what is the center of the DFT graph)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80"/>
          <p:cNvSpPr txBox="1"/>
          <p:nvPr/>
        </p:nvSpPr>
        <p:spPr>
          <a:xfrm>
            <a:off x="432875" y="152775"/>
            <a:ext cx="351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Resolution of DFT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675" y="799275"/>
            <a:ext cx="59912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80"/>
          <p:cNvSpPr txBox="1"/>
          <p:nvPr/>
        </p:nvSpPr>
        <p:spPr>
          <a:xfrm>
            <a:off x="496525" y="1922450"/>
            <a:ext cx="15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80"/>
          <p:cNvSpPr txBox="1"/>
          <p:nvPr/>
        </p:nvSpPr>
        <p:spPr>
          <a:xfrm>
            <a:off x="865750" y="2864575"/>
            <a:ext cx="733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a 5 seconds signal, and Fs = 10Hz.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points do we have (N)? </a:t>
            </a: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50 points</a:t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resolution of F_analysis? </a:t>
            </a: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1/5Hz</a:t>
            </a:r>
            <a:endParaRPr b="0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nyquist frequency? </a:t>
            </a:r>
            <a:r>
              <a:rPr b="0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5Hz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4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Complex Numbers</a:t>
            </a:r>
            <a:endParaRPr/>
          </a:p>
        </p:txBody>
      </p:sp>
      <p:sp>
        <p:nvSpPr>
          <p:cNvPr id="280" name="Google Shape;280;p54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079" r="0" t="-306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 </a:t>
            </a:r>
            <a:endParaRPr/>
          </a:p>
        </p:txBody>
      </p:sp>
      <p:pic>
        <p:nvPicPr>
          <p:cNvPr descr="https://upload.wikimedia.org/wikipedia/commons/thumb/a/af/Complex_number_illustration.svg/220px-Complex_number_illustration.svg.png" id="281" name="Google Shape;28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4429" y="2000134"/>
            <a:ext cx="2443751" cy="2632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Polar form</a:t>
            </a:r>
            <a:endParaRPr/>
          </a:p>
        </p:txBody>
      </p:sp>
      <p:pic>
        <p:nvPicPr>
          <p:cNvPr descr="Cartesian to Polar coordinates" id="287" name="Google Shape;28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5476" y="2150794"/>
            <a:ext cx="3445913" cy="256271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5"/>
          <p:cNvSpPr txBox="1"/>
          <p:nvPr/>
        </p:nvSpPr>
        <p:spPr>
          <a:xfrm>
            <a:off x="424481" y="1268025"/>
            <a:ext cx="816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vector can be represented in a polar form (r, theta), amplitude and angle, or in a cartesian form (x,y)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Polar form</a:t>
            </a:r>
            <a:endParaRPr/>
          </a:p>
        </p:txBody>
      </p:sp>
      <p:pic>
        <p:nvPicPr>
          <p:cNvPr id="294" name="Google Shape;29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706" y="1927109"/>
            <a:ext cx="8858586" cy="294755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6"/>
          <p:cNvSpPr txBox="1"/>
          <p:nvPr/>
        </p:nvSpPr>
        <p:spPr>
          <a:xfrm>
            <a:off x="424481" y="1268025"/>
            <a:ext cx="816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vector can be represented in a polar form (r, theta), amplitude and angle, or in a cartesian form (x,y)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Complex numbers in polar form</a:t>
            </a:r>
            <a:endParaRPr/>
          </a:p>
        </p:txBody>
      </p:sp>
      <p:sp>
        <p:nvSpPr>
          <p:cNvPr id="301" name="Google Shape;301;p57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09" r="0" t="-223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 </a:t>
            </a:r>
            <a:endParaRPr/>
          </a:p>
        </p:txBody>
      </p:sp>
      <p:pic>
        <p:nvPicPr>
          <p:cNvPr id="302" name="Google Shape;30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1244" y="2336153"/>
            <a:ext cx="2665837" cy="2036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300" y="2647056"/>
            <a:ext cx="5298057" cy="119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3528" y="3841706"/>
            <a:ext cx="2363625" cy="84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Complex numbers in polar form</a:t>
            </a:r>
            <a:endParaRPr/>
          </a:p>
        </p:txBody>
      </p:sp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471488" y="1026914"/>
            <a:ext cx="5915100" cy="244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09" r="0" t="-223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9"/>
          <p:cNvSpPr txBox="1"/>
          <p:nvPr/>
        </p:nvSpPr>
        <p:spPr>
          <a:xfrm>
            <a:off x="342900" y="34290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1" algn="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19" y="1096615"/>
            <a:ext cx="8164368" cy="361139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14300"/>
            <a:ext cx="8915400" cy="477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