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38da2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538da2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def9789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51def9789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1def9789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51def9789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def9789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51def97896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def9789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251def97896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1def9789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251def97896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1def978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51def97896_0_5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1def97896_0_5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1def9789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1def9789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51def97896_0_5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def9789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51def97896_0_5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7b57a44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537b57a44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7b57a44d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537b57a44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37b57a44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537b57a44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37b57a44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537b57a44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def97896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51def9789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1def97896_0_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51def9789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7b57a44d_1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537b57a44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def9789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51def9789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DFT II - Tirgul 7</a:t>
            </a:r>
            <a:endParaRPr/>
          </a:p>
        </p:txBody>
      </p:sp>
      <p:sp>
        <p:nvSpPr>
          <p:cNvPr id="181" name="Google Shape;18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789350" y="721350"/>
            <a:ext cx="73332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x= 5*cos(2*pi*1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)+ 2*cos(2*pi*18)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sampled 200 points in 0.5 seconds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frequency resolution?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Nyquist frequency?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abs power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angle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/>
        </p:nvSpPr>
        <p:spPr>
          <a:xfrm>
            <a:off x="229150" y="140025"/>
            <a:ext cx="29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spectrum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632625"/>
            <a:ext cx="8005025" cy="44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110100" y="82650"/>
            <a:ext cx="10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Angle: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471375"/>
            <a:ext cx="8167751" cy="45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58836" y="1481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95536" y="1005576"/>
            <a:ext cx="8229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2800"/>
              <a:t>Let x= 2*sin(2*pi*10)+ 5*sin(2*pi*16)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2800"/>
              <a:t>You sampled </a:t>
            </a:r>
            <a:r>
              <a:rPr b="1" lang="en" sz="2800">
                <a:solidFill>
                  <a:srgbClr val="FF0000"/>
                </a:solidFill>
              </a:rPr>
              <a:t>50</a:t>
            </a:r>
            <a:r>
              <a:rPr lang="en" sz="2800">
                <a:solidFill>
                  <a:srgbClr val="FF0000"/>
                </a:solidFill>
              </a:rPr>
              <a:t> </a:t>
            </a:r>
            <a:r>
              <a:rPr lang="en" sz="2800"/>
              <a:t>points in 2 seconds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What is frequency resolution?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How will the power spectrum will look like?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○"/>
            </a:pPr>
            <a:r>
              <a:rPr lang="en" sz="2800"/>
              <a:t>How will the angle spectrum will look like?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628650" y="205383"/>
            <a:ext cx="788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628650" y="1707410"/>
            <a:ext cx="78867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1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b="1" lang="en" sz="2000" u="sng">
                <a:solidFill>
                  <a:srgbClr val="00B050"/>
                </a:solidFill>
              </a:rPr>
              <a:t>Resolution: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N=50, T=2, fs = 50/2 = 25 Hz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f</a:t>
            </a:r>
            <a:r>
              <a:rPr baseline="-25000" lang="en" sz="2000"/>
              <a:t>analysis </a:t>
            </a:r>
            <a:r>
              <a:rPr lang="en" sz="2000"/>
              <a:t>= 1/T = 0.5 Hz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Frequency range = 0,0.5,1,….24.5 Hz</a:t>
            </a:r>
            <a:endParaRPr sz="2000"/>
          </a:p>
          <a:p>
            <a:pPr indent="-220981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B050"/>
              </a:buClr>
              <a:buSzPts val="2000"/>
              <a:buChar char="●"/>
            </a:pPr>
            <a:r>
              <a:rPr b="1" lang="en" sz="2000" u="sng">
                <a:solidFill>
                  <a:srgbClr val="00B050"/>
                </a:solidFill>
              </a:rPr>
              <a:t>Spectral analysis: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The frequencies should be 10 and 9 Hz 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Their amplitudes are 2 and 5 respectively</a:t>
            </a:r>
            <a:endParaRPr sz="2000"/>
          </a:p>
          <a:p>
            <a:pPr indent="-194943" lvl="1" marL="742950" rtl="0" algn="l">
              <a:lnSpc>
                <a:spcPct val="90000"/>
              </a:lnSpc>
              <a:spcBef>
                <a:spcPts val="518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f</a:t>
            </a:r>
            <a:r>
              <a:rPr baseline="-25000" lang="en" sz="2000"/>
              <a:t>analysis</a:t>
            </a:r>
            <a:r>
              <a:rPr lang="en" sz="2000"/>
              <a:t> divides 10 and 9 so we should expect a peak at each of these frequencies and in the symmetric parts</a:t>
            </a:r>
            <a:endParaRPr sz="2000"/>
          </a:p>
        </p:txBody>
      </p:sp>
      <p:sp>
        <p:nvSpPr>
          <p:cNvPr id="261" name="Google Shape;261;p51"/>
          <p:cNvSpPr txBox="1"/>
          <p:nvPr/>
        </p:nvSpPr>
        <p:spPr>
          <a:xfrm>
            <a:off x="1645920" y="889682"/>
            <a:ext cx="47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alias! Fs of 25Hz is below the Nyquist frequency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(which should be at least 16Hz*2 = 32Hz)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alias = |16-25| = 9Hz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628650" y="205383"/>
            <a:ext cx="788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508850" y="951175"/>
            <a:ext cx="82296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242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Char char="●"/>
            </a:pPr>
            <a:r>
              <a:rPr b="1" lang="en" u="sng">
                <a:solidFill>
                  <a:srgbClr val="00B050"/>
                </a:solidFill>
              </a:rPr>
              <a:t>Angle spectrum</a:t>
            </a:r>
            <a:endParaRPr/>
          </a:p>
          <a:p>
            <a:pPr indent="-259080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/>
              <a:t>We have only sinus so the phase </a:t>
            </a:r>
            <a:endParaRPr/>
          </a:p>
          <a:p>
            <a:pPr indent="0" lvl="1" marL="483869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should be -pi/2  in 9 and 10 Hz </a:t>
            </a:r>
            <a:endParaRPr/>
          </a:p>
          <a:p>
            <a:pPr indent="-147955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1242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B050"/>
              </a:buClr>
              <a:buSzPts val="3200"/>
              <a:buChar char="●"/>
            </a:pPr>
            <a:r>
              <a:rPr lang="en"/>
              <a:t>Note that following the alias the -pi/2 phase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lang="en"/>
              <a:t>Of 9Hz was flipped to pi/2.</a:t>
            </a:r>
            <a:endParaRPr/>
          </a:p>
          <a:p>
            <a:pPr indent="-147955" lvl="1" marL="742950" rtl="0" algn="l">
              <a:lnSpc>
                <a:spcPct val="90000"/>
              </a:lnSpc>
              <a:spcBef>
                <a:spcPts val="434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68" name="Google Shape;268;p52"/>
          <p:cNvGrpSpPr/>
          <p:nvPr/>
        </p:nvGrpSpPr>
        <p:grpSpPr>
          <a:xfrm>
            <a:off x="5860150" y="804130"/>
            <a:ext cx="2736418" cy="2198389"/>
            <a:chOff x="6002875" y="4246563"/>
            <a:chExt cx="3168250" cy="2928062"/>
          </a:xfrm>
        </p:grpSpPr>
        <p:sp>
          <p:nvSpPr>
            <p:cNvPr id="269" name="Google Shape;269;p52"/>
            <p:cNvSpPr txBox="1"/>
            <p:nvPr/>
          </p:nvSpPr>
          <p:spPr>
            <a:xfrm>
              <a:off x="7020272" y="6477725"/>
              <a:ext cx="1595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Frequency (Hz)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2"/>
            <p:cNvSpPr txBox="1"/>
            <p:nvPr/>
          </p:nvSpPr>
          <p:spPr>
            <a:xfrm rot="-5400000">
              <a:off x="5509075" y="5148784"/>
              <a:ext cx="13440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Amplitude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2"/>
            <p:cNvSpPr/>
            <p:nvPr/>
          </p:nvSpPr>
          <p:spPr>
            <a:xfrm>
              <a:off x="6443663" y="4295775"/>
              <a:ext cx="2625600" cy="206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2"/>
            <p:cNvSpPr/>
            <p:nvPr/>
          </p:nvSpPr>
          <p:spPr>
            <a:xfrm>
              <a:off x="6443663" y="4295775"/>
              <a:ext cx="2625600" cy="2068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52"/>
            <p:cNvCxnSpPr/>
            <p:nvPr/>
          </p:nvCxnSpPr>
          <p:spPr>
            <a:xfrm>
              <a:off x="6443663" y="6364288"/>
              <a:ext cx="2625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52"/>
            <p:cNvCxnSpPr/>
            <p:nvPr/>
          </p:nvCxnSpPr>
          <p:spPr>
            <a:xfrm rot="10800000">
              <a:off x="6443663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52"/>
            <p:cNvCxnSpPr/>
            <p:nvPr/>
          </p:nvCxnSpPr>
          <p:spPr>
            <a:xfrm rot="10800000">
              <a:off x="6443663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52"/>
            <p:cNvSpPr/>
            <p:nvPr/>
          </p:nvSpPr>
          <p:spPr>
            <a:xfrm>
              <a:off x="6426201" y="638175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52"/>
            <p:cNvCxnSpPr/>
            <p:nvPr/>
          </p:nvCxnSpPr>
          <p:spPr>
            <a:xfrm rot="10800000">
              <a:off x="6964363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52"/>
            <p:cNvSpPr/>
            <p:nvPr/>
          </p:nvSpPr>
          <p:spPr>
            <a:xfrm>
              <a:off x="6945313" y="638175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52"/>
            <p:cNvCxnSpPr/>
            <p:nvPr/>
          </p:nvCxnSpPr>
          <p:spPr>
            <a:xfrm rot="10800000">
              <a:off x="748982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" name="Google Shape;280;p52"/>
            <p:cNvSpPr/>
            <p:nvPr/>
          </p:nvSpPr>
          <p:spPr>
            <a:xfrm>
              <a:off x="7448551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52"/>
            <p:cNvCxnSpPr/>
            <p:nvPr/>
          </p:nvCxnSpPr>
          <p:spPr>
            <a:xfrm rot="10800000">
              <a:off x="801687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52"/>
            <p:cNvSpPr/>
            <p:nvPr/>
          </p:nvSpPr>
          <p:spPr>
            <a:xfrm>
              <a:off x="7974013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52"/>
            <p:cNvCxnSpPr/>
            <p:nvPr/>
          </p:nvCxnSpPr>
          <p:spPr>
            <a:xfrm rot="10800000">
              <a:off x="8543926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" name="Google Shape;284;p52"/>
            <p:cNvSpPr/>
            <p:nvPr/>
          </p:nvSpPr>
          <p:spPr>
            <a:xfrm>
              <a:off x="8501063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52"/>
            <p:cNvCxnSpPr/>
            <p:nvPr/>
          </p:nvCxnSpPr>
          <p:spPr>
            <a:xfrm rot="10800000">
              <a:off x="9069388" y="6333988"/>
              <a:ext cx="0" cy="3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52"/>
            <p:cNvSpPr/>
            <p:nvPr/>
          </p:nvSpPr>
          <p:spPr>
            <a:xfrm>
              <a:off x="9026526" y="6381750"/>
              <a:ext cx="144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p52"/>
            <p:cNvCxnSpPr/>
            <p:nvPr/>
          </p:nvCxnSpPr>
          <p:spPr>
            <a:xfrm>
              <a:off x="6443663" y="636428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52"/>
            <p:cNvSpPr/>
            <p:nvPr/>
          </p:nvSpPr>
          <p:spPr>
            <a:xfrm>
              <a:off x="6376988" y="631507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52"/>
            <p:cNvCxnSpPr/>
            <p:nvPr/>
          </p:nvCxnSpPr>
          <p:spPr>
            <a:xfrm>
              <a:off x="6443663" y="615156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" name="Google Shape;290;p52"/>
            <p:cNvSpPr/>
            <p:nvPr/>
          </p:nvSpPr>
          <p:spPr>
            <a:xfrm>
              <a:off x="6310313" y="6103938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52"/>
            <p:cNvCxnSpPr/>
            <p:nvPr/>
          </p:nvCxnSpPr>
          <p:spPr>
            <a:xfrm>
              <a:off x="6443663" y="594677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52"/>
            <p:cNvSpPr/>
            <p:nvPr/>
          </p:nvSpPr>
          <p:spPr>
            <a:xfrm>
              <a:off x="6376988" y="5897563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52"/>
            <p:cNvCxnSpPr/>
            <p:nvPr/>
          </p:nvCxnSpPr>
          <p:spPr>
            <a:xfrm>
              <a:off x="6443663" y="5740400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" name="Google Shape;294;p52"/>
            <p:cNvSpPr/>
            <p:nvPr/>
          </p:nvSpPr>
          <p:spPr>
            <a:xfrm>
              <a:off x="6310313" y="5692775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52"/>
            <p:cNvCxnSpPr/>
            <p:nvPr/>
          </p:nvCxnSpPr>
          <p:spPr>
            <a:xfrm>
              <a:off x="6443663" y="553561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" name="Google Shape;296;p52"/>
            <p:cNvSpPr/>
            <p:nvPr/>
          </p:nvSpPr>
          <p:spPr>
            <a:xfrm>
              <a:off x="6376988" y="5486400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52"/>
            <p:cNvCxnSpPr/>
            <p:nvPr/>
          </p:nvCxnSpPr>
          <p:spPr>
            <a:xfrm>
              <a:off x="6443663" y="532923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52"/>
            <p:cNvSpPr/>
            <p:nvPr/>
          </p:nvSpPr>
          <p:spPr>
            <a:xfrm>
              <a:off x="6310313" y="5281613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52"/>
            <p:cNvCxnSpPr/>
            <p:nvPr/>
          </p:nvCxnSpPr>
          <p:spPr>
            <a:xfrm>
              <a:off x="6443663" y="5118100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52"/>
            <p:cNvSpPr/>
            <p:nvPr/>
          </p:nvSpPr>
          <p:spPr>
            <a:xfrm>
              <a:off x="6376988" y="507047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52"/>
            <p:cNvCxnSpPr/>
            <p:nvPr/>
          </p:nvCxnSpPr>
          <p:spPr>
            <a:xfrm>
              <a:off x="6443663" y="491172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52"/>
            <p:cNvSpPr/>
            <p:nvPr/>
          </p:nvSpPr>
          <p:spPr>
            <a:xfrm>
              <a:off x="6310313" y="4864100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52"/>
            <p:cNvCxnSpPr/>
            <p:nvPr/>
          </p:nvCxnSpPr>
          <p:spPr>
            <a:xfrm>
              <a:off x="6443663" y="4706938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52"/>
            <p:cNvSpPr/>
            <p:nvPr/>
          </p:nvSpPr>
          <p:spPr>
            <a:xfrm>
              <a:off x="6376988" y="4657725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52"/>
            <p:cNvCxnSpPr/>
            <p:nvPr/>
          </p:nvCxnSpPr>
          <p:spPr>
            <a:xfrm>
              <a:off x="6443663" y="4500563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52"/>
            <p:cNvSpPr/>
            <p:nvPr/>
          </p:nvSpPr>
          <p:spPr>
            <a:xfrm>
              <a:off x="6310313" y="4452938"/>
              <a:ext cx="1698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4.5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52"/>
            <p:cNvCxnSpPr/>
            <p:nvPr/>
          </p:nvCxnSpPr>
          <p:spPr>
            <a:xfrm>
              <a:off x="6443663" y="4295775"/>
              <a:ext cx="23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52"/>
            <p:cNvSpPr/>
            <p:nvPr/>
          </p:nvSpPr>
          <p:spPr>
            <a:xfrm>
              <a:off x="6376988" y="4246563"/>
              <a:ext cx="906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2"/>
            <p:cNvSpPr/>
            <p:nvPr/>
          </p:nvSpPr>
          <p:spPr>
            <a:xfrm>
              <a:off x="64198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2"/>
            <p:cNvSpPr/>
            <p:nvPr/>
          </p:nvSpPr>
          <p:spPr>
            <a:xfrm>
              <a:off x="64674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2"/>
            <p:cNvSpPr/>
            <p:nvPr/>
          </p:nvSpPr>
          <p:spPr>
            <a:xfrm>
              <a:off x="65230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2"/>
            <p:cNvSpPr/>
            <p:nvPr/>
          </p:nvSpPr>
          <p:spPr>
            <a:xfrm>
              <a:off x="65770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2"/>
            <p:cNvSpPr/>
            <p:nvPr/>
          </p:nvSpPr>
          <p:spPr>
            <a:xfrm>
              <a:off x="66262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2"/>
            <p:cNvSpPr/>
            <p:nvPr/>
          </p:nvSpPr>
          <p:spPr>
            <a:xfrm>
              <a:off x="66802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2"/>
            <p:cNvSpPr/>
            <p:nvPr/>
          </p:nvSpPr>
          <p:spPr>
            <a:xfrm>
              <a:off x="67341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2"/>
            <p:cNvSpPr/>
            <p:nvPr/>
          </p:nvSpPr>
          <p:spPr>
            <a:xfrm>
              <a:off x="678338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2"/>
            <p:cNvSpPr/>
            <p:nvPr/>
          </p:nvSpPr>
          <p:spPr>
            <a:xfrm>
              <a:off x="683736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2"/>
            <p:cNvSpPr/>
            <p:nvPr/>
          </p:nvSpPr>
          <p:spPr>
            <a:xfrm>
              <a:off x="68913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2"/>
            <p:cNvSpPr/>
            <p:nvPr/>
          </p:nvSpPr>
          <p:spPr>
            <a:xfrm>
              <a:off x="69405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69945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70485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70977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71516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720566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2"/>
            <p:cNvSpPr/>
            <p:nvPr/>
          </p:nvSpPr>
          <p:spPr>
            <a:xfrm>
              <a:off x="72548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2"/>
            <p:cNvSpPr/>
            <p:nvPr/>
          </p:nvSpPr>
          <p:spPr>
            <a:xfrm>
              <a:off x="730885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2"/>
            <p:cNvSpPr/>
            <p:nvPr/>
          </p:nvSpPr>
          <p:spPr>
            <a:xfrm>
              <a:off x="7362826" y="4271963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2"/>
            <p:cNvSpPr/>
            <p:nvPr/>
          </p:nvSpPr>
          <p:spPr>
            <a:xfrm>
              <a:off x="74120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7466013" y="5511800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75199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75692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2"/>
            <p:cNvSpPr/>
            <p:nvPr/>
          </p:nvSpPr>
          <p:spPr>
            <a:xfrm>
              <a:off x="76231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2"/>
            <p:cNvSpPr/>
            <p:nvPr/>
          </p:nvSpPr>
          <p:spPr>
            <a:xfrm>
              <a:off x="76787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77327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77803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78359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78898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79375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7993063" y="5511800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80470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8096251" y="4271963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815022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820420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825341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830738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836136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8410576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846455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851852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8567738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86217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867568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8724901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8778876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8832851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8882063" y="6334125"/>
              <a:ext cx="477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8936038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8990013" y="6334125"/>
              <a:ext cx="49200" cy="477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" name="Google Shape;359;p52"/>
            <p:cNvCxnSpPr/>
            <p:nvPr/>
          </p:nvCxnSpPr>
          <p:spPr>
            <a:xfrm rot="10800000">
              <a:off x="64436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52"/>
            <p:cNvCxnSpPr/>
            <p:nvPr/>
          </p:nvCxnSpPr>
          <p:spPr>
            <a:xfrm rot="10800000">
              <a:off x="64928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52"/>
            <p:cNvCxnSpPr/>
            <p:nvPr/>
          </p:nvCxnSpPr>
          <p:spPr>
            <a:xfrm rot="10800000">
              <a:off x="6546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52"/>
            <p:cNvCxnSpPr/>
            <p:nvPr/>
          </p:nvCxnSpPr>
          <p:spPr>
            <a:xfrm rot="10800000">
              <a:off x="66008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52"/>
            <p:cNvCxnSpPr/>
            <p:nvPr/>
          </p:nvCxnSpPr>
          <p:spPr>
            <a:xfrm rot="10800000">
              <a:off x="66500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52"/>
            <p:cNvCxnSpPr/>
            <p:nvPr/>
          </p:nvCxnSpPr>
          <p:spPr>
            <a:xfrm rot="10800000">
              <a:off x="6704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52"/>
            <p:cNvCxnSpPr/>
            <p:nvPr/>
          </p:nvCxnSpPr>
          <p:spPr>
            <a:xfrm rot="10800000">
              <a:off x="67579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52"/>
            <p:cNvCxnSpPr/>
            <p:nvPr/>
          </p:nvCxnSpPr>
          <p:spPr>
            <a:xfrm rot="10800000">
              <a:off x="68072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52"/>
            <p:cNvCxnSpPr/>
            <p:nvPr/>
          </p:nvCxnSpPr>
          <p:spPr>
            <a:xfrm rot="10800000">
              <a:off x="68611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52"/>
            <p:cNvCxnSpPr/>
            <p:nvPr/>
          </p:nvCxnSpPr>
          <p:spPr>
            <a:xfrm rot="10800000">
              <a:off x="69151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52"/>
            <p:cNvCxnSpPr/>
            <p:nvPr/>
          </p:nvCxnSpPr>
          <p:spPr>
            <a:xfrm rot="10800000">
              <a:off x="69643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52"/>
            <p:cNvCxnSpPr/>
            <p:nvPr/>
          </p:nvCxnSpPr>
          <p:spPr>
            <a:xfrm rot="10800000">
              <a:off x="70183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52"/>
            <p:cNvCxnSpPr/>
            <p:nvPr/>
          </p:nvCxnSpPr>
          <p:spPr>
            <a:xfrm rot="10800000">
              <a:off x="70723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52"/>
            <p:cNvCxnSpPr/>
            <p:nvPr/>
          </p:nvCxnSpPr>
          <p:spPr>
            <a:xfrm rot="10800000">
              <a:off x="7121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52"/>
            <p:cNvCxnSpPr/>
            <p:nvPr/>
          </p:nvCxnSpPr>
          <p:spPr>
            <a:xfrm rot="10800000">
              <a:off x="71755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52"/>
            <p:cNvCxnSpPr/>
            <p:nvPr/>
          </p:nvCxnSpPr>
          <p:spPr>
            <a:xfrm rot="10800000">
              <a:off x="72310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52"/>
            <p:cNvCxnSpPr/>
            <p:nvPr/>
          </p:nvCxnSpPr>
          <p:spPr>
            <a:xfrm rot="10800000">
              <a:off x="7278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52"/>
            <p:cNvCxnSpPr/>
            <p:nvPr/>
          </p:nvCxnSpPr>
          <p:spPr>
            <a:xfrm rot="10800000">
              <a:off x="73326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52"/>
            <p:cNvCxnSpPr/>
            <p:nvPr/>
          </p:nvCxnSpPr>
          <p:spPr>
            <a:xfrm rot="10800000">
              <a:off x="7388226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52"/>
            <p:cNvCxnSpPr/>
            <p:nvPr/>
          </p:nvCxnSpPr>
          <p:spPr>
            <a:xfrm rot="10800000">
              <a:off x="7435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52"/>
            <p:cNvCxnSpPr/>
            <p:nvPr/>
          </p:nvCxnSpPr>
          <p:spPr>
            <a:xfrm rot="10800000">
              <a:off x="7489826" y="5535688"/>
              <a:ext cx="0" cy="828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52"/>
            <p:cNvCxnSpPr/>
            <p:nvPr/>
          </p:nvCxnSpPr>
          <p:spPr>
            <a:xfrm rot="10800000">
              <a:off x="75453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52"/>
            <p:cNvCxnSpPr/>
            <p:nvPr/>
          </p:nvCxnSpPr>
          <p:spPr>
            <a:xfrm rot="10800000">
              <a:off x="7593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52"/>
            <p:cNvCxnSpPr/>
            <p:nvPr/>
          </p:nvCxnSpPr>
          <p:spPr>
            <a:xfrm rot="10800000">
              <a:off x="76485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52"/>
            <p:cNvCxnSpPr/>
            <p:nvPr/>
          </p:nvCxnSpPr>
          <p:spPr>
            <a:xfrm rot="10800000">
              <a:off x="77025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52"/>
            <p:cNvCxnSpPr/>
            <p:nvPr/>
          </p:nvCxnSpPr>
          <p:spPr>
            <a:xfrm rot="10800000">
              <a:off x="7756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52"/>
            <p:cNvCxnSpPr/>
            <p:nvPr/>
          </p:nvCxnSpPr>
          <p:spPr>
            <a:xfrm rot="10800000">
              <a:off x="78057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52"/>
            <p:cNvCxnSpPr/>
            <p:nvPr/>
          </p:nvCxnSpPr>
          <p:spPr>
            <a:xfrm rot="10800000">
              <a:off x="78597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52"/>
            <p:cNvCxnSpPr/>
            <p:nvPr/>
          </p:nvCxnSpPr>
          <p:spPr>
            <a:xfrm rot="10800000">
              <a:off x="7913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52"/>
            <p:cNvCxnSpPr/>
            <p:nvPr/>
          </p:nvCxnSpPr>
          <p:spPr>
            <a:xfrm rot="10800000">
              <a:off x="79629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52"/>
            <p:cNvCxnSpPr/>
            <p:nvPr/>
          </p:nvCxnSpPr>
          <p:spPr>
            <a:xfrm rot="10800000">
              <a:off x="8016876" y="5535688"/>
              <a:ext cx="0" cy="828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52"/>
            <p:cNvCxnSpPr/>
            <p:nvPr/>
          </p:nvCxnSpPr>
          <p:spPr>
            <a:xfrm rot="10800000">
              <a:off x="8070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52"/>
            <p:cNvCxnSpPr/>
            <p:nvPr/>
          </p:nvCxnSpPr>
          <p:spPr>
            <a:xfrm rot="10800000">
              <a:off x="8120063" y="4295788"/>
              <a:ext cx="0" cy="2068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2"/>
            <p:cNvCxnSpPr/>
            <p:nvPr/>
          </p:nvCxnSpPr>
          <p:spPr>
            <a:xfrm rot="10800000">
              <a:off x="817403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2"/>
            <p:cNvCxnSpPr/>
            <p:nvPr/>
          </p:nvCxnSpPr>
          <p:spPr>
            <a:xfrm rot="10800000">
              <a:off x="82280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52"/>
            <p:cNvCxnSpPr/>
            <p:nvPr/>
          </p:nvCxnSpPr>
          <p:spPr>
            <a:xfrm rot="10800000">
              <a:off x="82772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52"/>
            <p:cNvCxnSpPr/>
            <p:nvPr/>
          </p:nvCxnSpPr>
          <p:spPr>
            <a:xfrm rot="10800000">
              <a:off x="833120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52"/>
            <p:cNvCxnSpPr/>
            <p:nvPr/>
          </p:nvCxnSpPr>
          <p:spPr>
            <a:xfrm rot="10800000">
              <a:off x="83851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52"/>
            <p:cNvCxnSpPr/>
            <p:nvPr/>
          </p:nvCxnSpPr>
          <p:spPr>
            <a:xfrm rot="10800000">
              <a:off x="84343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52"/>
            <p:cNvCxnSpPr/>
            <p:nvPr/>
          </p:nvCxnSpPr>
          <p:spPr>
            <a:xfrm rot="10800000">
              <a:off x="848836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52"/>
            <p:cNvCxnSpPr/>
            <p:nvPr/>
          </p:nvCxnSpPr>
          <p:spPr>
            <a:xfrm rot="10800000">
              <a:off x="85439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52"/>
            <p:cNvCxnSpPr/>
            <p:nvPr/>
          </p:nvCxnSpPr>
          <p:spPr>
            <a:xfrm rot="10800000">
              <a:off x="85915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52"/>
            <p:cNvCxnSpPr/>
            <p:nvPr/>
          </p:nvCxnSpPr>
          <p:spPr>
            <a:xfrm rot="10800000">
              <a:off x="864552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52"/>
            <p:cNvCxnSpPr/>
            <p:nvPr/>
          </p:nvCxnSpPr>
          <p:spPr>
            <a:xfrm rot="10800000">
              <a:off x="87010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52"/>
            <p:cNvCxnSpPr/>
            <p:nvPr/>
          </p:nvCxnSpPr>
          <p:spPr>
            <a:xfrm rot="10800000">
              <a:off x="87487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52"/>
            <p:cNvCxnSpPr/>
            <p:nvPr/>
          </p:nvCxnSpPr>
          <p:spPr>
            <a:xfrm rot="10800000">
              <a:off x="8802688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52"/>
            <p:cNvCxnSpPr/>
            <p:nvPr/>
          </p:nvCxnSpPr>
          <p:spPr>
            <a:xfrm rot="10800000">
              <a:off x="88582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52"/>
            <p:cNvCxnSpPr/>
            <p:nvPr/>
          </p:nvCxnSpPr>
          <p:spPr>
            <a:xfrm rot="10800000">
              <a:off x="8905876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52"/>
            <p:cNvCxnSpPr/>
            <p:nvPr/>
          </p:nvCxnSpPr>
          <p:spPr>
            <a:xfrm rot="10800000">
              <a:off x="8959851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52"/>
            <p:cNvCxnSpPr/>
            <p:nvPr/>
          </p:nvCxnSpPr>
          <p:spPr>
            <a:xfrm rot="10800000">
              <a:off x="9015413" y="6357988"/>
              <a:ext cx="0" cy="6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52"/>
            <p:cNvCxnSpPr/>
            <p:nvPr/>
          </p:nvCxnSpPr>
          <p:spPr>
            <a:xfrm>
              <a:off x="6443663" y="6364288"/>
              <a:ext cx="2625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" name="Google Shape;410;p52"/>
          <p:cNvSpPr txBox="1"/>
          <p:nvPr/>
        </p:nvSpPr>
        <p:spPr>
          <a:xfrm>
            <a:off x="6669949" y="4552847"/>
            <a:ext cx="13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(Hz)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 rot="-5400000">
            <a:off x="5549457" y="3601883"/>
            <a:ext cx="7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253" y="2733732"/>
            <a:ext cx="4104951" cy="307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2"/>
          <p:cNvSpPr/>
          <p:nvPr/>
        </p:nvSpPr>
        <p:spPr>
          <a:xfrm>
            <a:off x="7110509" y="4032855"/>
            <a:ext cx="45600" cy="456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7030445" y="3366268"/>
            <a:ext cx="45600" cy="456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Phase theorem</a:t>
            </a:r>
            <a:endParaRPr/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Shifting the signal in the time domain DOES NOT affect the frequencies in the Frequency domain. It does however, changes the Phase.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338289"/>
            <a:ext cx="4514853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 txBox="1"/>
          <p:nvPr/>
        </p:nvSpPr>
        <p:spPr>
          <a:xfrm>
            <a:off x="628650" y="3722269"/>
            <a:ext cx="64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circular shift on time domain leads to a phase shift on frequency domain.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a time shift of m samples, the phase shift at the kth frequency will be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850" y="4068750"/>
            <a:ext cx="830614" cy="50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Phase theorem </a:t>
            </a:r>
            <a:endParaRPr/>
          </a:p>
        </p:txBody>
      </p:sp>
      <p:sp>
        <p:nvSpPr>
          <p:cNvPr id="429" name="Google Shape;429;p54"/>
          <p:cNvSpPr txBox="1"/>
          <p:nvPr/>
        </p:nvSpPr>
        <p:spPr>
          <a:xfrm>
            <a:off x="1021350" y="1376850"/>
            <a:ext cx="55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phase shift on frequency domain → cyclic shift on time domain: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13" y="1998694"/>
            <a:ext cx="5955431" cy="207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Leakage</a:t>
            </a:r>
            <a:endParaRPr/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Leakage happens when our signal has frequencies that fall </a:t>
            </a:r>
            <a:r>
              <a:rPr b="1" lang="en"/>
              <a:t>between values we can measure using our resolution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will see some power in nearby frequencies.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262000" y="2"/>
            <a:ext cx="85584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ode example of: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500"/>
              <a:t>The effect of sampling time on Leakage.</a:t>
            </a:r>
            <a:endParaRPr sz="25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500"/>
              <a:t>Leakage with aliasing.</a:t>
            </a:r>
            <a:br>
              <a:rPr lang="en" sz="2500"/>
            </a:br>
            <a:r>
              <a:rPr lang="en" sz="2500"/>
              <a:t>Leakage correction using zero padding.</a:t>
            </a:r>
            <a:endParaRPr sz="25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500"/>
              <a:t>Leakage correction using Hanning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00" y="343350"/>
            <a:ext cx="82296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/>
          <p:nvPr/>
        </p:nvSpPr>
        <p:spPr>
          <a:xfrm>
            <a:off x="1443300" y="2667250"/>
            <a:ext cx="44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 normalize the DC value by N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(Remember that we normalize all the other values by N/2)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924" y="866400"/>
            <a:ext cx="7380400" cy="4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 </a:t>
            </a:r>
            <a:r>
              <a:rPr lang="en"/>
              <a:t>(what is the center of the DFT graph)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905575" y="4065150"/>
            <a:ext cx="571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= signal duration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F_analysis vector serves as the x-axis of the spectrum plot (e.g. we plot the amplitudes of the fft as a function of F_analysis).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F_analysis resolution is equal to 1/T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2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50 points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1/5Hz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/>
        </p:nvSpPr>
        <p:spPr>
          <a:xfrm>
            <a:off x="1591425" y="420150"/>
            <a:ext cx="57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phase of the  DFT result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59675" y="1704600"/>
            <a:ext cx="7333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frequency k, X[k] = a+bi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phase of frequency k is </a:t>
            </a: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atan(b/a).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It shows the phase of each frequency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 </a:t>
            </a:r>
            <a:r>
              <a:rPr b="1" lang="en" sz="2500" u="sng">
                <a:solidFill>
                  <a:schemeClr val="dk1"/>
                </a:solidFill>
              </a:rPr>
              <a:t>relative to cosine</a:t>
            </a:r>
            <a:endParaRPr b="1" sz="25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661200" y="66525"/>
            <a:ext cx="78216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#1: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/>
              <a:t>Fs = 100Hz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/>
              <a:t>T=1Sec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 = 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</a:t>
            </a:r>
            <a:r>
              <a:rPr lang="en" sz="1800"/>
              <a:t>arange(0,T,1/Fs)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6.*np.cos(2*np.pi*5 *t+ np</a:t>
            </a:r>
            <a:r>
              <a:rPr lang="en" sz="1800"/>
              <a:t>.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pi/4) + </a:t>
            </a:r>
            <a:r>
              <a:rPr lang="en" sz="1800"/>
              <a:t>4</a:t>
            </a:r>
            <a:r>
              <a:rPr lang="en" sz="1800">
                <a:solidFill>
                  <a:schemeClr val="dk1"/>
                </a:solidFill>
              </a:rPr>
              <a:t>*np.sin(2*np.pi*3*t)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np.fft(x)./(N/2)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X[3Hz] = 0 + 4i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X[5Hz] = 4.2426 + 4.2426i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r>
              <a:rPr lang="en" sz="1800">
                <a:solidFill>
                  <a:schemeClr val="dk1"/>
                </a:solidFill>
              </a:rPr>
              <a:t>[5Hz]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atan(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4.2426/4.2426) = pi/4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/>
        </p:nvSpPr>
        <p:spPr>
          <a:xfrm>
            <a:off x="661200" y="-85875"/>
            <a:ext cx="7821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#</a:t>
            </a:r>
            <a:r>
              <a:rPr lang="en" sz="3500"/>
              <a:t>2</a:t>
            </a:r>
            <a:r>
              <a:rPr b="0" i="0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/>
              <a:t>Fs = 100Hz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/>
              <a:t>T= 3Sec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 = 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</a:t>
            </a:r>
            <a:r>
              <a:rPr lang="en" sz="1800"/>
              <a:t>arange(0,T,1/Fs)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 = 3*np.sin(2*np.pi*3*t) + 6*np.cos(2*np.pi*5*t + pi/8)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np.fft(x)./(N/2)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X[5Hz] = 5.5433 + 2.2961i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X[3Hz] = 0 - 3i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Phase[5Hz] = atan(2.2961/5.5433) = pi/8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Phase[3Hz] = atan(3/0) = -pi/2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/>
        </p:nvSpPr>
        <p:spPr>
          <a:xfrm>
            <a:off x="789350" y="721350"/>
            <a:ext cx="73332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x= 5*cos(2*pi*1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)+ 2*cos(2*pi*18)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sampled 200 points in 0.5 seconds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frequency resolution?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Nyquist frequency?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abs power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angle spectrum will look like?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