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45db5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25545db51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45db51fc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5545db51f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45db51fc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5545db51f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545db51f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5545db51fc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45db51fc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545db51f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45db51fc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5545db51f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582643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55582643f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5582643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55582643f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545db51f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5545db51fc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545db51f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545db51f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45db51f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45db51f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58264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58264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45db51f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545db51f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545db51f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545db51f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545db51f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545db51f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45db51fc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545db51fc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45db51fc_0_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5545db51fc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45db51f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5545db51fc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545db51fc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5545db51fc_0_6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545db51fc_0_6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5545db51f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545db51fc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5545db51fc_0_7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545db51f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25545db51fc_0_7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45db51f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5545db51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545db51f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25545db51fc_0_7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545db51fc_0_7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545db51fc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545db51fc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25545db51fc_0_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5582643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5582643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545db51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5545db51f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545db51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5545db51f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45db51f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5545db51f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45db51f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45db51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545db51f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5545db51fc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9581" y="803356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Signal 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56075" y="2626119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rPr lang="en"/>
              <a:t>Tirgul 8 – Convolution theorem, filters and spectrogram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509325" y="10173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865744" y="1438650"/>
            <a:ext cx="7333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Filters are used to eliminate unwanted frequencies from an input signal,  or to select a desired frequency range among many others.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focus on digital filters.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Types of filters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119" y="1358756"/>
            <a:ext cx="5275767" cy="36467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7482544" y="3317625"/>
            <a:ext cx="1539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commonly called ‘band-stop’ or ‘notch filter’ when used for a narrow frequency band (e.g 50Hz)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4"/>
          <p:cNvCxnSpPr/>
          <p:nvPr/>
        </p:nvCxnSpPr>
        <p:spPr>
          <a:xfrm rot="10800000">
            <a:off x="6969469" y="3484688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Constructing a filter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design the filter in the </a:t>
            </a:r>
            <a:r>
              <a:rPr b="1" lang="en"/>
              <a:t>f</a:t>
            </a:r>
            <a:r>
              <a:rPr b="1" lang="en"/>
              <a:t>requency domain</a:t>
            </a:r>
            <a:r>
              <a:rPr lang="en"/>
              <a:t>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Then we perform an inverse DFT on it,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to get the filter coefficients in the time domain.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obtained filter coefficients can be used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by applying </a:t>
            </a:r>
            <a:r>
              <a:rPr lang="en" u="sng"/>
              <a:t>convolution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289950" y="252200"/>
            <a:ext cx="571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Ideal low pass filter</a:t>
            </a:r>
            <a:endParaRPr sz="3000" u="sng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75" y="991525"/>
            <a:ext cx="5268806" cy="39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509325" y="10173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Code e</a:t>
            </a:r>
            <a:r>
              <a:rPr lang="en"/>
              <a:t>xample - low pass filter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875" y="1095938"/>
            <a:ext cx="5169249" cy="3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232931" y="1859131"/>
            <a:ext cx="2876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happened to the signal?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Convolving the signal with a rectangle removed the higher frequencies of the signal (the signal was ‘filtered’)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call this removal of high frequencies: ‘low pass filter’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Code example - high pass filter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77" y="791450"/>
            <a:ext cx="5599229" cy="41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Code example - band pass filter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5" y="951183"/>
            <a:ext cx="5192142" cy="388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 Characteristics </a:t>
            </a:r>
            <a:endParaRPr/>
          </a:p>
        </p:txBody>
      </p:sp>
      <p:pic>
        <p:nvPicPr>
          <p:cNvPr descr="Filter_bands.png" id="160" name="Google Shape;16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750" y="1157588"/>
            <a:ext cx="4840800" cy="3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(short-time fourier transform)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13" y="917150"/>
            <a:ext cx="7841776" cy="40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92525" y="19574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DFT of a </a:t>
            </a:r>
            <a:r>
              <a:rPr b="1" lang="en"/>
              <a:t>rectangle</a:t>
            </a:r>
            <a:r>
              <a:rPr lang="en"/>
              <a:t> look like?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1276"/>
          <a:stretch/>
        </p:blipFill>
        <p:spPr>
          <a:xfrm>
            <a:off x="2175725" y="2996025"/>
            <a:ext cx="4309550" cy="1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 of speech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75" y="1017725"/>
            <a:ext cx="5398650" cy="40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57150" y="1269450"/>
            <a:ext cx="17823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compute the spectrogram?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Short-time fourier transform (STFT)</a:t>
            </a:r>
            <a:endParaRPr sz="200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50" y="345025"/>
            <a:ext cx="6949399" cy="44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Code example - spectrogram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50" y="951183"/>
            <a:ext cx="4929885" cy="388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537600" y="196750"/>
            <a:ext cx="275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Time-frequency  </a:t>
            </a:r>
            <a:r>
              <a:rPr lang="en" sz="2500"/>
              <a:t>STFT trade-off</a:t>
            </a:r>
            <a:endParaRPr sz="250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74" y="1151050"/>
            <a:ext cx="4220350" cy="3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628650" y="18780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we have time: </a:t>
            </a:r>
            <a:r>
              <a:rPr lang="en"/>
              <a:t>FIR and IIR filters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FIR or IIR filters?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92430" y="1092502"/>
            <a:ext cx="63207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en"/>
              <a:t>Pros: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IIR are more efficient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IIR has a better roll-off transition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IIR has less ripples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en"/>
              <a:t>Cons: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IIR can diverge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FIR are easy to analyze</a:t>
            </a:r>
            <a:endParaRPr/>
          </a:p>
          <a:p>
            <a:pPr indent="-367347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AutoNum type="arabicPeriod"/>
            </a:pPr>
            <a:r>
              <a:rPr lang="en"/>
              <a:t>FIR preserve phases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pic>
        <p:nvPicPr>
          <p:cNvPr descr="fir_vs_iir_summary_table.png"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755" y="2010977"/>
            <a:ext cx="5181142" cy="304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Finite Impulse Response (FIR)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809088" y="165246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14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/>
              <a:t>Is basically a convolution with some specific kernel</a:t>
            </a:r>
            <a:endParaRPr/>
          </a:p>
          <a:p>
            <a:pPr indent="-1606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"/>
              <a:t>For example, a rectangle, a triangle etc are all FIR filters</a:t>
            </a:r>
            <a:endParaRPr/>
          </a:p>
          <a:p>
            <a:pPr indent="-1514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t/>
            </a:r>
            <a:endParaRPr/>
          </a:p>
          <a:p>
            <a:pPr indent="-1514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/>
              <a:t>The result of the filter is always </a:t>
            </a:r>
            <a:r>
              <a:rPr b="1" lang="en">
                <a:solidFill>
                  <a:srgbClr val="FF0000"/>
                </a:solidFill>
              </a:rPr>
              <a:t>finite</a:t>
            </a:r>
            <a:r>
              <a:rPr lang="en"/>
              <a:t> number of non-zero values</a:t>
            </a:r>
            <a:endParaRPr/>
          </a:p>
          <a:p>
            <a:pPr indent="-1606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"/>
              <a:t>This is why it is called finite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14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/>
              <a:t>The values of the FIR (the coefficients) can be obtained by examining the filter response to an </a:t>
            </a:r>
            <a:r>
              <a:rPr b="1" lang="en">
                <a:solidFill>
                  <a:srgbClr val="FF0000"/>
                </a:solidFill>
              </a:rPr>
              <a:t>impulse</a:t>
            </a:r>
            <a:r>
              <a:rPr lang="en"/>
              <a:t>: i.e. the delta function</a:t>
            </a:r>
            <a:endParaRPr/>
          </a:p>
          <a:p>
            <a:pPr indent="-1606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•"/>
            </a:pPr>
            <a:r>
              <a:rPr lang="en"/>
              <a:t>This is why it is called impulse response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14300"/>
            <a:ext cx="8940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of FIR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h(x) = [1 2 3 2 1 ]/9;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This is a smoothing filter which reduce high frequencies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This is also called a 5 tap filter or 5-order filter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To get the values of h (if we don’t know them) we can apply it on an impulse (delta) function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Make sure you understand why this is true by looking at the time and frequency domains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The filter impulse response h. 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/>
              <a:t>conv(h,[1 0 0 0 0]) =~ [1 2 3 2 1]/9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28650" y="116443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Infinite Impulse Response filters (IIR)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628650" y="2847974"/>
            <a:ext cx="78867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Are recursive (use the output of the filter as part of the filter)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11" y="552225"/>
            <a:ext cx="5429982" cy="43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66494" y="382144"/>
            <a:ext cx="159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Sinc function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1381" y="1658100"/>
            <a:ext cx="1680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zeros: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multiplication of pi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every integer</a:t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IIR Filters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19" t="-265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IIR example</a:t>
            </a:r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76" y="944050"/>
            <a:ext cx="7516600" cy="40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FIR or IIR ?</a:t>
            </a:r>
            <a:endParaRPr/>
          </a:p>
        </p:txBody>
      </p:sp>
      <p:pic>
        <p:nvPicPr>
          <p:cNvPr descr="iir_vs_fir_different_order.png" id="248" name="Google Shape;2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331" y="1333738"/>
            <a:ext cx="3429000" cy="326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IR vs FIR" id="249" name="Google Shape;24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480" y="1262301"/>
            <a:ext cx="3093244" cy="333613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5"/>
          <p:cNvSpPr txBox="1"/>
          <p:nvPr/>
        </p:nvSpPr>
        <p:spPr>
          <a:xfrm>
            <a:off x="1977390" y="4664154"/>
            <a:ext cx="905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IIR is faster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6118860" y="4664154"/>
            <a:ext cx="166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IIR is sharper (roll-off)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92525" y="19574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DFT of a </a:t>
            </a:r>
            <a:r>
              <a:rPr b="1" lang="en"/>
              <a:t>gaussian</a:t>
            </a:r>
            <a:r>
              <a:rPr lang="en"/>
              <a:t> looks like?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Fourier transform of </a:t>
            </a:r>
            <a:r>
              <a:rPr b="1" lang="en"/>
              <a:t>special</a:t>
            </a:r>
            <a:r>
              <a:rPr lang="en"/>
              <a:t> functions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Gaussian: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69" y="1057266"/>
            <a:ext cx="4928249" cy="388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 Theorem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49824" y="1369219"/>
            <a:ext cx="849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Convolution</a:t>
            </a:r>
            <a:r>
              <a:rPr lang="en"/>
              <a:t> in the </a:t>
            </a:r>
            <a:r>
              <a:rPr b="1" lang="en"/>
              <a:t>time</a:t>
            </a:r>
            <a:r>
              <a:rPr lang="en"/>
              <a:t> domain = </a:t>
            </a:r>
            <a:r>
              <a:rPr b="1" lang="en"/>
              <a:t>multiplication</a:t>
            </a:r>
            <a:r>
              <a:rPr lang="en"/>
              <a:t> in the </a:t>
            </a:r>
            <a:r>
              <a:rPr b="1" lang="en"/>
              <a:t>frequency</a:t>
            </a:r>
            <a:r>
              <a:rPr lang="en"/>
              <a:t> domain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Convolution and multiplaction.jpg"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78" y="2013904"/>
            <a:ext cx="4217643" cy="283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8650" y="1188979"/>
            <a:ext cx="78867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the DFT result of a convolution between a cosine with a frequency of </a:t>
            </a:r>
            <a:r>
              <a:rPr i="1" lang="en"/>
              <a:t>k</a:t>
            </a:r>
            <a:r>
              <a:rPr lang="en"/>
              <a:t> and another function with a range of frequencies? 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According to the convolution theorem, convolution in the time domain equals multiplication in the frequency domain. Therefore, we will multiply a delta function in the </a:t>
            </a:r>
            <a:r>
              <a:rPr i="1" lang="en"/>
              <a:t>k</a:t>
            </a:r>
            <a:r>
              <a:rPr lang="en"/>
              <a:t> frequency and a range of frequencies with different amplitudes. Since all other frequencies except </a:t>
            </a:r>
            <a:r>
              <a:rPr i="1" lang="en"/>
              <a:t>k</a:t>
            </a:r>
            <a:r>
              <a:rPr lang="en"/>
              <a:t> reset to zero, we will get still a delta function at the </a:t>
            </a:r>
            <a:r>
              <a:rPr i="1" lang="en"/>
              <a:t>k</a:t>
            </a:r>
            <a:r>
              <a:rPr lang="en"/>
              <a:t> frequency (the phase and amplitude may be different).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Performing the inverse DFT, we will get only the cosine with a frequency of </a:t>
            </a:r>
            <a:r>
              <a:rPr i="1" lang="en"/>
              <a:t>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</a:t>
            </a:r>
            <a:r>
              <a:rPr lang="en"/>
              <a:t>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1011181" y="1335806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Filters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