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gD7xgIoxwZbXZbrr2kiPjsTpnq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86baf00f7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2486baf00f7_1_2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86baf00f7_1_4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2486baf00f7_1_4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86baf00f7_1_3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486baf00f7_1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86baf00f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86baf00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just b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86baf00f7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86baf00f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86baf00f7_1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g2486baf00f7_1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86baf00f7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86baf00f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86baf00f7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g2486baf00f7_1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86baf00f7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86baf00f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86baf00f7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g2486baf00f7_1_1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86baf00f7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86baf00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Signal Processing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42"/>
            <a:ext cx="91440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Tirgul HAZARA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86baf00f7_1_27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Smoothing – effect on SNR</a:t>
            </a:r>
            <a:endParaRPr/>
          </a:p>
        </p:txBody>
      </p:sp>
      <p:sp>
        <p:nvSpPr>
          <p:cNvPr id="141" name="Google Shape;141;g2486baf00f7_1_273"/>
          <p:cNvSpPr txBox="1"/>
          <p:nvPr>
            <p:ph idx="1" type="body"/>
          </p:nvPr>
        </p:nvSpPr>
        <p:spPr>
          <a:xfrm>
            <a:off x="604100" y="1938575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39" r="-1499" t="-22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42" name="Google Shape;142;g2486baf00f7_1_273"/>
          <p:cNvSpPr txBox="1"/>
          <p:nvPr/>
        </p:nvSpPr>
        <p:spPr>
          <a:xfrm>
            <a:off x="3041261" y="2438088"/>
            <a:ext cx="5904600" cy="990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486baf00f7_1_273"/>
          <p:cNvSpPr/>
          <p:nvPr/>
        </p:nvSpPr>
        <p:spPr>
          <a:xfrm>
            <a:off x="604100" y="4062475"/>
            <a:ext cx="10515600" cy="79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486baf00f7_1_273"/>
          <p:cNvSpPr txBox="1"/>
          <p:nvPr/>
        </p:nvSpPr>
        <p:spPr>
          <a:xfrm>
            <a:off x="1979375" y="4902500"/>
            <a:ext cx="793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Same effect on SNR as we got using averaging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86baf00f7_1_4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Multiple smooth passes</a:t>
            </a:r>
            <a:endParaRPr/>
          </a:p>
        </p:txBody>
      </p:sp>
      <p:sp>
        <p:nvSpPr>
          <p:cNvPr id="150" name="Google Shape;150;g2486baf00f7_1_437"/>
          <p:cNvSpPr txBox="1"/>
          <p:nvPr>
            <p:ph idx="1" type="body"/>
          </p:nvPr>
        </p:nvSpPr>
        <p:spPr>
          <a:xfrm>
            <a:off x="1981200" y="1600200"/>
            <a:ext cx="82296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Smoothing twice with a rectangular is the same as once with a triangular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general rule: n passes with a rectangular window of size w is the same as one pass with a  triangular window of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3200"/>
              <a:buChar char="•"/>
            </a:pPr>
            <a:r>
              <a:rPr b="1" i="1" lang="en-US" sz="3200">
                <a:solidFill>
                  <a:srgbClr val="FFC000"/>
                </a:solidFill>
              </a:rPr>
              <a:t>n</a:t>
            </a:r>
            <a:r>
              <a:rPr b="1" lang="en-US" sz="3200">
                <a:solidFill>
                  <a:srgbClr val="FFC000"/>
                </a:solidFill>
              </a:rPr>
              <a:t>*(</a:t>
            </a:r>
            <a:r>
              <a:rPr b="1" i="1" lang="en-US" sz="3200">
                <a:solidFill>
                  <a:srgbClr val="FFC000"/>
                </a:solidFill>
              </a:rPr>
              <a:t>w-1)</a:t>
            </a:r>
            <a:r>
              <a:rPr b="1" lang="en-US" sz="3200">
                <a:solidFill>
                  <a:srgbClr val="FFC000"/>
                </a:solidFill>
              </a:rPr>
              <a:t>+1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Char char="•"/>
            </a:pPr>
            <a:r>
              <a:rPr b="1" lang="en-US">
                <a:solidFill>
                  <a:srgbClr val="FFC000"/>
                </a:solidFill>
              </a:rPr>
              <a:t>2*(3-1)+1 = 5</a:t>
            </a:r>
            <a:endParaRPr b="1">
              <a:solidFill>
                <a:srgbClr val="FFC000"/>
              </a:solidFill>
            </a:endParaRPr>
          </a:p>
        </p:txBody>
      </p:sp>
      <p:sp>
        <p:nvSpPr>
          <p:cNvPr id="151" name="Google Shape;151;g2486baf00f7_1_437"/>
          <p:cNvSpPr txBox="1"/>
          <p:nvPr/>
        </p:nvSpPr>
        <p:spPr>
          <a:xfrm>
            <a:off x="3071664" y="2807226"/>
            <a:ext cx="6486000" cy="131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069" r="0" t="-4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2486baf00f7_1_437"/>
          <p:cNvSpPr txBox="1"/>
          <p:nvPr/>
        </p:nvSpPr>
        <p:spPr>
          <a:xfrm>
            <a:off x="1631505" y="2437894"/>
            <a:ext cx="180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after first pass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g2486baf00f7_1_437"/>
          <p:cNvCxnSpPr/>
          <p:nvPr/>
        </p:nvCxnSpPr>
        <p:spPr>
          <a:xfrm>
            <a:off x="3437640" y="2622560"/>
            <a:ext cx="426000" cy="18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86baf00f7_1_35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Smoothing – effect on SNR</a:t>
            </a:r>
            <a:endParaRPr/>
          </a:p>
        </p:txBody>
      </p:sp>
      <p:sp>
        <p:nvSpPr>
          <p:cNvPr id="159" name="Google Shape;159;g2486baf00f7_1_35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What is the improvement in the SNR following smoothing with a triangular window?</a:t>
            </a:r>
            <a:endParaRPr/>
          </a:p>
        </p:txBody>
      </p:sp>
      <p:sp>
        <p:nvSpPr>
          <p:cNvPr id="160" name="Google Shape;160;g2486baf00f7_1_356"/>
          <p:cNvSpPr txBox="1"/>
          <p:nvPr/>
        </p:nvSpPr>
        <p:spPr>
          <a:xfrm>
            <a:off x="2505050" y="3369945"/>
            <a:ext cx="6708600" cy="990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2486baf00f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962150"/>
            <a:ext cx="9305925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2486baf00f7_0_0"/>
          <p:cNvSpPr/>
          <p:nvPr/>
        </p:nvSpPr>
        <p:spPr>
          <a:xfrm>
            <a:off x="9077325" y="4000500"/>
            <a:ext cx="314400" cy="36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g2486baf00f7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2947988"/>
            <a:ext cx="719137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2486baf00f7_0_6"/>
          <p:cNvSpPr/>
          <p:nvPr/>
        </p:nvSpPr>
        <p:spPr>
          <a:xfrm>
            <a:off x="8391525" y="3609975"/>
            <a:ext cx="314400" cy="36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86baf00f7_1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Smoothing is a “low pass filter”</a:t>
            </a:r>
            <a:endParaRPr/>
          </a:p>
        </p:txBody>
      </p:sp>
      <p:pic>
        <p:nvPicPr>
          <p:cNvPr id="103" name="Google Shape;103;g2486baf00f7_1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7688" y="1556792"/>
            <a:ext cx="54864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2486baf00f7_1_11"/>
          <p:cNvSpPr txBox="1"/>
          <p:nvPr/>
        </p:nvSpPr>
        <p:spPr>
          <a:xfrm>
            <a:off x="8904312" y="3140968"/>
            <a:ext cx="135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Smooth(x,4)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2486baf00f7_1_11"/>
          <p:cNvSpPr txBox="1"/>
          <p:nvPr/>
        </p:nvSpPr>
        <p:spPr>
          <a:xfrm>
            <a:off x="8904312" y="2771636"/>
            <a:ext cx="153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Original signal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2486baf00f7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675" y="2066925"/>
            <a:ext cx="856297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86baf00f7_1_9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Resolution</a:t>
            </a:r>
            <a:endParaRPr/>
          </a:p>
        </p:txBody>
      </p:sp>
      <p:sp>
        <p:nvSpPr>
          <p:cNvPr id="116" name="Google Shape;116;g2486baf00f7_1_9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9" r="-1679" t="-307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 </a:t>
            </a:r>
            <a:endParaRPr/>
          </a:p>
        </p:txBody>
      </p:sp>
      <p:pic>
        <p:nvPicPr>
          <p:cNvPr id="117" name="Google Shape;117;g2486baf00f7_1_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1093" y="2934376"/>
            <a:ext cx="3859338" cy="3242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2486baf00f7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75" y="2400300"/>
            <a:ext cx="838200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2486baf00f7_0_16"/>
          <p:cNvSpPr/>
          <p:nvPr/>
        </p:nvSpPr>
        <p:spPr>
          <a:xfrm>
            <a:off x="9163050" y="4210050"/>
            <a:ext cx="314400" cy="36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86baf00f7_1_187"/>
          <p:cNvSpPr txBox="1"/>
          <p:nvPr>
            <p:ph type="title"/>
          </p:nvPr>
        </p:nvSpPr>
        <p:spPr>
          <a:xfrm>
            <a:off x="838200" y="41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Nyquist frequency</a:t>
            </a:r>
            <a:endParaRPr/>
          </a:p>
        </p:txBody>
      </p:sp>
      <p:sp>
        <p:nvSpPr>
          <p:cNvPr id="129" name="Google Shape;129;g2486baf00f7_1_187"/>
          <p:cNvSpPr txBox="1"/>
          <p:nvPr>
            <p:ph idx="1" type="body"/>
          </p:nvPr>
        </p:nvSpPr>
        <p:spPr>
          <a:xfrm>
            <a:off x="838200" y="14827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Sample the signal at a frequency </a:t>
            </a:r>
            <a:r>
              <a:rPr lang="en-US" sz="4000">
                <a:solidFill>
                  <a:srgbClr val="FF0000"/>
                </a:solidFill>
              </a:rPr>
              <a:t>higher than</a:t>
            </a:r>
            <a:r>
              <a:rPr lang="en-US" sz="4000"/>
              <a:t> </a:t>
            </a:r>
            <a:r>
              <a:rPr lang="en-US" sz="4000">
                <a:solidFill>
                  <a:srgbClr val="FF0000"/>
                </a:solidFill>
              </a:rPr>
              <a:t>2 times of the maximal frequency </a:t>
            </a:r>
            <a:r>
              <a:rPr lang="en-US" sz="4000"/>
              <a:t>in the signal</a:t>
            </a:r>
            <a:endParaRPr sz="40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b="1" lang="en-US" sz="4000"/>
              <a:t>f</a:t>
            </a:r>
            <a:r>
              <a:rPr b="1" baseline="-25000" lang="en-US" sz="4000"/>
              <a:t>s</a:t>
            </a:r>
            <a:r>
              <a:rPr b="1" lang="en-US" sz="4000"/>
              <a:t> &gt; 2f</a:t>
            </a:r>
            <a:r>
              <a:rPr b="1" baseline="-25000" lang="en-US" sz="4000"/>
              <a:t>max</a:t>
            </a:r>
            <a:endParaRPr b="1" baseline="-25000" sz="4000"/>
          </a:p>
        </p:txBody>
      </p:sp>
      <p:pic>
        <p:nvPicPr>
          <p:cNvPr id="130" name="Google Shape;130;g2486baf00f7_1_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0" y="34290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2486baf00f7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125" y="1081227"/>
            <a:ext cx="9967751" cy="39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2019-03-17T13:04:30Z</dcterms:created>
  <dc:creator>Roy</dc:creator>
</cp:coreProperties>
</file>