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16">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61" roundtripDataSignature="AMtx7mh+7e67r4eI9FZvdyD/v7jh+LQZ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16"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8650" cy="481012"/>
          </a:xfrm>
          <a:prstGeom prst="rect">
            <a:avLst/>
          </a:prstGeom>
          <a:noFill/>
          <a:ln>
            <a:noFill/>
          </a:ln>
        </p:spPr>
        <p:txBody>
          <a:bodyPr anchorCtr="0" anchor="t" bIns="48300" lIns="96625" spcFirstLastPara="1" rIns="96625" wrap="square" tIns="48300">
            <a:noAutofit/>
          </a:bodyPr>
          <a:lstStyle>
            <a:lvl1pPr lvl="0" marR="0" rtl="0" algn="l">
              <a:lnSpc>
                <a:spcPct val="100000"/>
              </a:lnSpc>
              <a:spcBef>
                <a:spcPts val="0"/>
              </a:spcBef>
              <a:spcAft>
                <a:spcPts val="0"/>
              </a:spcAft>
              <a:buSzPts val="1400"/>
              <a:buNone/>
              <a:defRPr b="0" i="0" sz="1300" u="none" cap="none" strike="noStrike">
                <a:solidFill>
                  <a:srgbClr val="FFFF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6550" y="0"/>
            <a:ext cx="3168650" cy="481012"/>
          </a:xfrm>
          <a:prstGeom prst="rect">
            <a:avLst/>
          </a:prstGeom>
          <a:noFill/>
          <a:ln>
            <a:noFill/>
          </a:ln>
        </p:spPr>
        <p:txBody>
          <a:bodyPr anchorCtr="0" anchor="t" bIns="48300" lIns="96625" spcFirstLastPara="1" rIns="96625" wrap="square" tIns="48300">
            <a:noAutofit/>
          </a:bodyPr>
          <a:lstStyle>
            <a:lvl1pPr lvl="0" marR="0" rtl="0" algn="r">
              <a:lnSpc>
                <a:spcPct val="100000"/>
              </a:lnSpc>
              <a:spcBef>
                <a:spcPts val="0"/>
              </a:spcBef>
              <a:spcAft>
                <a:spcPts val="0"/>
              </a:spcAft>
              <a:buSzPts val="1400"/>
              <a:buNone/>
              <a:defRPr b="0" i="0" sz="1300" u="none" cap="none" strike="noStrike">
                <a:solidFill>
                  <a:srgbClr val="FFFF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68650" cy="481012"/>
          </a:xfrm>
          <a:prstGeom prst="rect">
            <a:avLst/>
          </a:prstGeom>
          <a:noFill/>
          <a:ln>
            <a:noFill/>
          </a:ln>
        </p:spPr>
        <p:txBody>
          <a:bodyPr anchorCtr="0" anchor="b" bIns="48300" lIns="96625" spcFirstLastPara="1" rIns="96625" wrap="square" tIns="48300">
            <a:noAutofit/>
          </a:bodyPr>
          <a:lstStyle>
            <a:lvl1pPr lvl="0" marR="0" rtl="0" algn="l">
              <a:lnSpc>
                <a:spcPct val="100000"/>
              </a:lnSpc>
              <a:spcBef>
                <a:spcPts val="0"/>
              </a:spcBef>
              <a:spcAft>
                <a:spcPts val="0"/>
              </a:spcAft>
              <a:buSzPts val="1400"/>
              <a:buNone/>
              <a:defRPr b="0" i="0" sz="1300" u="none" cap="none" strike="noStrike">
                <a:solidFill>
                  <a:srgbClr val="FFFF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FFFF00"/>
              </a:buClr>
              <a:buSzPts val="1300"/>
              <a:buFont typeface="Times New Roman"/>
              <a:buNone/>
            </a:pPr>
            <a:fld id="{00000000-1234-1234-1234-123412341234}" type="slidenum">
              <a:rPr b="0" i="0" lang="en-US" sz="1300" u="none" cap="none" strike="noStrike">
                <a:solidFill>
                  <a:srgbClr val="FFFF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about:blank"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67" name="Google Shape;267;p10: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10: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69" name="Google Shape;269;p1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1: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388" name="Google Shape;388;p11: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11: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390" name="Google Shape;390;p1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2: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14" name="Google Shape;414;p12: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12: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416" name="Google Shape;416;p1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3: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25" name="Google Shape;425;p13: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13: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427" name="Google Shape;427;p1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4: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69" name="Google Shape;469;p14: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14: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471" name="Google Shape;471;p1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5: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77" name="Google Shape;477;p15: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15: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479" name="Google Shape;479;p1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6: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520" name="Google Shape;520;p16: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16: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522" name="Google Shape;522;p1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7: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592" name="Google Shape;592;p17: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17: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594" name="Google Shape;594;p1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18: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678" name="Google Shape;678;p18: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9" name="Google Shape;679;p18: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680" name="Google Shape;680;p1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9: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759" name="Google Shape;759;p19: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19: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761" name="Google Shape;761;p1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20: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46" name="Google Shape;846;p20: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7" name="Google Shape;847;p20: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848" name="Google Shape;848;p2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21: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934" name="Google Shape;934;p21: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5" name="Google Shape;935;p21: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936" name="Google Shape;936;p2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22: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021" name="Google Shape;1021;p22: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2" name="Google Shape;1022;p22: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023" name="Google Shape;1023;p2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23: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109" name="Google Shape;1109;p23: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0" name="Google Shape;1110;p23: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111" name="Google Shape;1111;p2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24: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178" name="Google Shape;1178;p24: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9" name="Google Shape;1179;p24: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SzPts val="1800"/>
              <a:buNone/>
            </a:pPr>
            <a:r>
              <a:rPr lang="en-US"/>
              <a:t>Protein synthesis animation @</a:t>
            </a:r>
            <a:endParaRPr/>
          </a:p>
          <a:p>
            <a:pPr indent="0" lvl="0" marL="0" rtl="0" algn="l">
              <a:spcBef>
                <a:spcPts val="0"/>
              </a:spcBef>
              <a:spcAft>
                <a:spcPts val="0"/>
              </a:spcAft>
              <a:buSzPts val="1800"/>
              <a:buNone/>
            </a:pPr>
            <a:r>
              <a:rPr lang="en-US"/>
              <a:t>Transcription-  </a:t>
            </a:r>
            <a:r>
              <a:rPr lang="en-US">
                <a:solidFill>
                  <a:srgbClr val="00FF00"/>
                </a:solidFill>
              </a:rPr>
              <a:t>https://dnalc.cshl.edu/resources/3d/15-translation-basic.html</a:t>
            </a:r>
            <a:r>
              <a:rPr lang="en-US"/>
              <a:t>        </a:t>
            </a:r>
            <a:endParaRPr/>
          </a:p>
          <a:p>
            <a:pPr indent="0" lvl="0" marL="0" rtl="0" algn="l">
              <a:spcBef>
                <a:spcPts val="0"/>
              </a:spcBef>
              <a:spcAft>
                <a:spcPts val="0"/>
              </a:spcAft>
              <a:buSzPts val="1800"/>
              <a:buNone/>
            </a:pPr>
            <a:r>
              <a:rPr lang="en-US"/>
              <a:t>Translation-             https://dnalc.cshl.edu/resources</a:t>
            </a:r>
            <a:r>
              <a:rPr lang="en-US">
                <a:solidFill>
                  <a:srgbClr val="00FF00"/>
                </a:solidFill>
              </a:rPr>
              <a:t>https://dnalc.cshl.edu/resources/3d/15-translation-basic.html</a:t>
            </a:r>
            <a:r>
              <a:rPr lang="en-US"/>
              <a:t>/3d/15-translation-basic.html</a:t>
            </a:r>
            <a:endParaRPr/>
          </a:p>
        </p:txBody>
      </p:sp>
      <p:sp>
        <p:nvSpPr>
          <p:cNvPr id="1180" name="Google Shape;1180;p2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25: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11" name="Google Shape;1211;p25: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26: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16" name="Google Shape;1216;p26: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27: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26" name="Google Shape;1226;p27: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28: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2" name="Google Shape;1232;p28: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33" name="Google Shape;1233;p28:notes"/>
          <p:cNvSpPr txBox="1"/>
          <p:nvPr/>
        </p:nvSpPr>
        <p:spPr>
          <a:xfrm>
            <a:off x="0" y="0"/>
            <a:ext cx="3168650" cy="481012"/>
          </a:xfrm>
          <a:prstGeom prst="rect">
            <a:avLst/>
          </a:prstGeom>
          <a:noFill/>
          <a:ln>
            <a:noFill/>
          </a:ln>
        </p:spPr>
        <p:txBody>
          <a:bodyPr anchorCtr="0" anchor="t" bIns="48300" lIns="96625" spcFirstLastPara="1" rIns="96625" wrap="square" tIns="48300">
            <a:noAutofit/>
          </a:bodyPr>
          <a:lstStyle/>
          <a:p>
            <a:pPr indent="0" lvl="0" marL="0" marR="0" rtl="0" algn="l">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Energy and Enzymes </a:t>
            </a:r>
            <a:endParaRPr/>
          </a:p>
        </p:txBody>
      </p:sp>
      <p:sp>
        <p:nvSpPr>
          <p:cNvPr id="1234" name="Google Shape;1234;p28:notes"/>
          <p:cNvSpPr txBox="1"/>
          <p:nvPr/>
        </p:nvSpPr>
        <p:spPr>
          <a:xfrm>
            <a:off x="4146550" y="0"/>
            <a:ext cx="3168650" cy="481012"/>
          </a:xfrm>
          <a:prstGeom prst="rect">
            <a:avLst/>
          </a:prstGeom>
          <a:noFill/>
          <a:ln>
            <a:noFill/>
          </a:ln>
        </p:spPr>
        <p:txBody>
          <a:bodyPr anchorCtr="0" anchor="t" bIns="48300" lIns="96625" spcFirstLastPara="1" rIns="96625" wrap="square" tIns="48300">
            <a:noAutofit/>
          </a:bodyPr>
          <a:lstStyle/>
          <a:p>
            <a:pPr indent="0" lvl="0" marL="0" marR="0" rtl="0" algn="r">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a:t>
            </a:r>
            <a:endParaRPr/>
          </a:p>
        </p:txBody>
      </p:sp>
      <p:sp>
        <p:nvSpPr>
          <p:cNvPr id="1235" name="Google Shape;1235;p28:notes"/>
          <p:cNvSpPr txBox="1"/>
          <p:nvPr/>
        </p:nvSpPr>
        <p:spPr>
          <a:xfrm>
            <a:off x="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l">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G. Podgorski, Biol. 1010</a:t>
            </a:r>
            <a:endParaRPr/>
          </a:p>
        </p:txBody>
      </p:sp>
      <p:sp>
        <p:nvSpPr>
          <p:cNvPr id="1236" name="Google Shape;1236;p28: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FFFF00"/>
              </a:buClr>
              <a:buSzPts val="1300"/>
              <a:buFont typeface="Times New Roman"/>
              <a:buNone/>
            </a:pPr>
            <a:fld id="{00000000-1234-1234-1234-123412341234}" type="slidenum">
              <a:rPr b="0" i="0" lang="en-US" sz="1300" u="none">
                <a:solidFill>
                  <a:srgbClr val="FFFF00"/>
                </a:solidFill>
                <a:latin typeface="Times New Roman"/>
                <a:ea typeface="Times New Roman"/>
                <a:cs typeface="Times New Roman"/>
                <a:sym typeface="Times New Roman"/>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29: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42" name="Google Shape;1242;p29: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04" name="Google Shape;104;p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5" name="Google Shape;105;p3:notes"/>
          <p:cNvSpPr txBox="1"/>
          <p:nvPr>
            <p:ph idx="1" type="body"/>
          </p:nvPr>
        </p:nvSpPr>
        <p:spPr>
          <a:xfrm>
            <a:off x="974725" y="4560887"/>
            <a:ext cx="5365750" cy="4319587"/>
          </a:xfrm>
          <a:prstGeom prst="rect">
            <a:avLst/>
          </a:prstGeom>
          <a:noFill/>
          <a:ln>
            <a:noFill/>
          </a:ln>
        </p:spPr>
        <p:txBody>
          <a:bodyPr anchorCtr="0" anchor="t" bIns="46975" lIns="95650" spcFirstLastPara="1" rIns="95650" wrap="square" tIns="4697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266825" y="727075"/>
            <a:ext cx="4781550" cy="3586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30: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8" name="Google Shape;1248;p30: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49" name="Google Shape;1249;p30:notes"/>
          <p:cNvSpPr txBox="1"/>
          <p:nvPr/>
        </p:nvSpPr>
        <p:spPr>
          <a:xfrm>
            <a:off x="0" y="0"/>
            <a:ext cx="3168650" cy="481012"/>
          </a:xfrm>
          <a:prstGeom prst="rect">
            <a:avLst/>
          </a:prstGeom>
          <a:noFill/>
          <a:ln>
            <a:noFill/>
          </a:ln>
        </p:spPr>
        <p:txBody>
          <a:bodyPr anchorCtr="0" anchor="t" bIns="48300" lIns="96625" spcFirstLastPara="1" rIns="96625" wrap="square" tIns="48300">
            <a:noAutofit/>
          </a:bodyPr>
          <a:lstStyle/>
          <a:p>
            <a:pPr indent="0" lvl="0" marL="0" marR="0" rtl="0" algn="l">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Energy and Enzymes </a:t>
            </a:r>
            <a:endParaRPr/>
          </a:p>
        </p:txBody>
      </p:sp>
      <p:sp>
        <p:nvSpPr>
          <p:cNvPr id="1250" name="Google Shape;1250;p30:notes"/>
          <p:cNvSpPr txBox="1"/>
          <p:nvPr/>
        </p:nvSpPr>
        <p:spPr>
          <a:xfrm>
            <a:off x="4146550" y="0"/>
            <a:ext cx="3168650" cy="481012"/>
          </a:xfrm>
          <a:prstGeom prst="rect">
            <a:avLst/>
          </a:prstGeom>
          <a:noFill/>
          <a:ln>
            <a:noFill/>
          </a:ln>
        </p:spPr>
        <p:txBody>
          <a:bodyPr anchorCtr="0" anchor="t" bIns="48300" lIns="96625" spcFirstLastPara="1" rIns="96625" wrap="square" tIns="48300">
            <a:noAutofit/>
          </a:bodyPr>
          <a:lstStyle/>
          <a:p>
            <a:pPr indent="0" lvl="0" marL="0" marR="0" rtl="0" algn="r">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a:t>
            </a:r>
            <a:endParaRPr/>
          </a:p>
        </p:txBody>
      </p:sp>
      <p:sp>
        <p:nvSpPr>
          <p:cNvPr id="1251" name="Google Shape;1251;p30:notes"/>
          <p:cNvSpPr txBox="1"/>
          <p:nvPr/>
        </p:nvSpPr>
        <p:spPr>
          <a:xfrm>
            <a:off x="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l">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G. Podgorski, Biol. 1010</a:t>
            </a:r>
            <a:endParaRPr/>
          </a:p>
        </p:txBody>
      </p:sp>
      <p:sp>
        <p:nvSpPr>
          <p:cNvPr id="1252" name="Google Shape;1252;p30: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FFFF00"/>
              </a:buClr>
              <a:buSzPts val="1300"/>
              <a:buFont typeface="Times New Roman"/>
              <a:buNone/>
            </a:pPr>
            <a:fld id="{00000000-1234-1234-1234-123412341234}" type="slidenum">
              <a:rPr b="0" i="0" lang="en-US" sz="1300" u="none">
                <a:solidFill>
                  <a:srgbClr val="FFFF00"/>
                </a:solidFill>
                <a:latin typeface="Times New Roman"/>
                <a:ea typeface="Times New Roman"/>
                <a:cs typeface="Times New Roman"/>
                <a:sym typeface="Times New Roman"/>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31: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59" name="Google Shape;1259;p31: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32: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66" name="Google Shape;1266;p32: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33: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72" name="Google Shape;1272;p33: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34: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78" name="Google Shape;1278;p34: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35: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84" name="Google Shape;1284;p35: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36: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93" name="Google Shape;1293;p36: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37: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99" name="Google Shape;1299;p37: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38: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05" name="Google Shape;1305;p38: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p39: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11" name="Google Shape;1311;p39: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67" name="Google Shape;167;p4: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4: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69" name="Google Shape;169;p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40: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20" name="Google Shape;1320;p40: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41: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26" name="Google Shape;1326;p41: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42: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32" name="Google Shape;1332;p42: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43: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39" name="Google Shape;1339;p43: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44: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45" name="Google Shape;1345;p44: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45: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51" name="Google Shape;1351;p45: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46: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58" name="Google Shape;1358;p46: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47: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63" name="Google Shape;1363;p47: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48: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69" name="Google Shape;1369;p48: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49: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74" name="Google Shape;1374;p49: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76" name="Google Shape;176;p5: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5: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SzPts val="1800"/>
              <a:buNone/>
            </a:pPr>
            <a:r>
              <a:rPr lang="en-US"/>
              <a:t>The fact that the genetic code is about universal in living things suggests that the code dates back to the first organisms on earth and that all living things are related.</a:t>
            </a:r>
            <a:endParaRPr/>
          </a:p>
          <a:p>
            <a:pPr indent="0" lvl="0" marL="0" rtl="0" algn="l">
              <a:spcBef>
                <a:spcPts val="0"/>
              </a:spcBef>
              <a:spcAft>
                <a:spcPts val="0"/>
              </a:spcAft>
              <a:buNone/>
            </a:pPr>
            <a:r>
              <a:t/>
            </a:r>
            <a:endParaRPr/>
          </a:p>
        </p:txBody>
      </p:sp>
      <p:sp>
        <p:nvSpPr>
          <p:cNvPr id="178" name="Google Shape;178;p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p50: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80" name="Google Shape;1380;p50: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51: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86" name="Google Shape;1386;p51: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52: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2" name="Google Shape;1392;p52: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SzPts val="1800"/>
              <a:buNone/>
            </a:pPr>
            <a:r>
              <a:rPr lang="en-US" u="sng">
                <a:solidFill>
                  <a:srgbClr val="000000"/>
                </a:solidFill>
                <a:hlinkClick r:id="rId2">
                  <a:extLst>
                    <a:ext uri="{A12FA001-AC4F-418D-AE19-62706E023703}">
                      <ahyp:hlinkClr val="tx"/>
                    </a:ext>
                  </a:extLst>
                </a:hlinkClick>
              </a:rPr>
              <a:t>NPS@ help : Help on PHD tool (ibcp.fr)</a:t>
            </a:r>
            <a:r>
              <a:rPr lang="en-US"/>
              <a:t>- more details of PHD</a:t>
            </a:r>
            <a:endParaRPr/>
          </a:p>
        </p:txBody>
      </p:sp>
      <p:sp>
        <p:nvSpPr>
          <p:cNvPr id="1393" name="Google Shape;1393;p52:notes"/>
          <p:cNvSpPr txBox="1"/>
          <p:nvPr/>
        </p:nvSpPr>
        <p:spPr>
          <a:xfrm>
            <a:off x="0" y="0"/>
            <a:ext cx="3168650" cy="481012"/>
          </a:xfrm>
          <a:prstGeom prst="rect">
            <a:avLst/>
          </a:prstGeom>
          <a:noFill/>
          <a:ln>
            <a:noFill/>
          </a:ln>
        </p:spPr>
        <p:txBody>
          <a:bodyPr anchorCtr="0" anchor="t" bIns="48300" lIns="96625" spcFirstLastPara="1" rIns="96625" wrap="square" tIns="48300">
            <a:noAutofit/>
          </a:bodyPr>
          <a:lstStyle/>
          <a:p>
            <a:pPr indent="0" lvl="0" marL="0" marR="0" rtl="0" algn="l">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Energy and Enzymes </a:t>
            </a:r>
            <a:endParaRPr/>
          </a:p>
        </p:txBody>
      </p:sp>
      <p:sp>
        <p:nvSpPr>
          <p:cNvPr id="1394" name="Google Shape;1394;p52:notes"/>
          <p:cNvSpPr txBox="1"/>
          <p:nvPr/>
        </p:nvSpPr>
        <p:spPr>
          <a:xfrm>
            <a:off x="4146550" y="0"/>
            <a:ext cx="3168650" cy="481012"/>
          </a:xfrm>
          <a:prstGeom prst="rect">
            <a:avLst/>
          </a:prstGeom>
          <a:noFill/>
          <a:ln>
            <a:noFill/>
          </a:ln>
        </p:spPr>
        <p:txBody>
          <a:bodyPr anchorCtr="0" anchor="t" bIns="48300" lIns="96625" spcFirstLastPara="1" rIns="96625" wrap="square" tIns="48300">
            <a:noAutofit/>
          </a:bodyPr>
          <a:lstStyle/>
          <a:p>
            <a:pPr indent="0" lvl="0" marL="0" marR="0" rtl="0" algn="r">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a:t>
            </a:r>
            <a:endParaRPr/>
          </a:p>
        </p:txBody>
      </p:sp>
      <p:sp>
        <p:nvSpPr>
          <p:cNvPr id="1395" name="Google Shape;1395;p52:notes"/>
          <p:cNvSpPr txBox="1"/>
          <p:nvPr/>
        </p:nvSpPr>
        <p:spPr>
          <a:xfrm>
            <a:off x="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l">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G. Podgorski, Biol. 1010</a:t>
            </a:r>
            <a:endParaRPr/>
          </a:p>
        </p:txBody>
      </p:sp>
      <p:sp>
        <p:nvSpPr>
          <p:cNvPr id="1396" name="Google Shape;1396;p52: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FFFF00"/>
              </a:buClr>
              <a:buSzPts val="1300"/>
              <a:buFont typeface="Times New Roman"/>
              <a:buNone/>
            </a:pPr>
            <a:fld id="{00000000-1234-1234-1234-123412341234}" type="slidenum">
              <a:rPr b="0" i="0" lang="en-US" sz="1300" u="none">
                <a:solidFill>
                  <a:srgbClr val="FFFF00"/>
                </a:solidFill>
                <a:latin typeface="Times New Roman"/>
                <a:ea typeface="Times New Roman"/>
                <a:cs typeface="Times New Roman"/>
                <a:sym typeface="Times New Roman"/>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53: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2" name="Google Shape;1402;p53: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403" name="Google Shape;1403;p53:notes"/>
          <p:cNvSpPr txBox="1"/>
          <p:nvPr/>
        </p:nvSpPr>
        <p:spPr>
          <a:xfrm>
            <a:off x="0" y="0"/>
            <a:ext cx="3168650" cy="481012"/>
          </a:xfrm>
          <a:prstGeom prst="rect">
            <a:avLst/>
          </a:prstGeom>
          <a:noFill/>
          <a:ln>
            <a:noFill/>
          </a:ln>
        </p:spPr>
        <p:txBody>
          <a:bodyPr anchorCtr="0" anchor="t" bIns="48300" lIns="96625" spcFirstLastPara="1" rIns="96625" wrap="square" tIns="48300">
            <a:noAutofit/>
          </a:bodyPr>
          <a:lstStyle/>
          <a:p>
            <a:pPr indent="0" lvl="0" marL="0" marR="0" rtl="0" algn="l">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Energy and Enzymes </a:t>
            </a:r>
            <a:endParaRPr/>
          </a:p>
        </p:txBody>
      </p:sp>
      <p:sp>
        <p:nvSpPr>
          <p:cNvPr id="1404" name="Google Shape;1404;p53:notes"/>
          <p:cNvSpPr txBox="1"/>
          <p:nvPr/>
        </p:nvSpPr>
        <p:spPr>
          <a:xfrm>
            <a:off x="4146550" y="0"/>
            <a:ext cx="3168650" cy="481012"/>
          </a:xfrm>
          <a:prstGeom prst="rect">
            <a:avLst/>
          </a:prstGeom>
          <a:noFill/>
          <a:ln>
            <a:noFill/>
          </a:ln>
        </p:spPr>
        <p:txBody>
          <a:bodyPr anchorCtr="0" anchor="t" bIns="48300" lIns="96625" spcFirstLastPara="1" rIns="96625" wrap="square" tIns="48300">
            <a:noAutofit/>
          </a:bodyPr>
          <a:lstStyle/>
          <a:p>
            <a:pPr indent="0" lvl="0" marL="0" marR="0" rtl="0" algn="r">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a:t>
            </a:r>
            <a:endParaRPr/>
          </a:p>
        </p:txBody>
      </p:sp>
      <p:sp>
        <p:nvSpPr>
          <p:cNvPr id="1405" name="Google Shape;1405;p53:notes"/>
          <p:cNvSpPr txBox="1"/>
          <p:nvPr/>
        </p:nvSpPr>
        <p:spPr>
          <a:xfrm>
            <a:off x="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l">
              <a:lnSpc>
                <a:spcPct val="100000"/>
              </a:lnSpc>
              <a:spcBef>
                <a:spcPts val="0"/>
              </a:spcBef>
              <a:spcAft>
                <a:spcPts val="0"/>
              </a:spcAft>
              <a:buClr>
                <a:srgbClr val="FFFF00"/>
              </a:buClr>
              <a:buSzPts val="1300"/>
              <a:buFont typeface="Times New Roman"/>
              <a:buNone/>
            </a:pPr>
            <a:r>
              <a:rPr b="0" i="0" lang="en-US" sz="1300" u="none">
                <a:solidFill>
                  <a:srgbClr val="FFFF00"/>
                </a:solidFill>
                <a:latin typeface="Times New Roman"/>
                <a:ea typeface="Times New Roman"/>
                <a:cs typeface="Times New Roman"/>
                <a:sym typeface="Times New Roman"/>
              </a:rPr>
              <a:t>G. Podgorski, Biol. 1010</a:t>
            </a:r>
            <a:endParaRPr/>
          </a:p>
        </p:txBody>
      </p:sp>
      <p:sp>
        <p:nvSpPr>
          <p:cNvPr id="1406" name="Google Shape;1406;p53: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FFFF00"/>
              </a:buClr>
              <a:buSzPts val="1300"/>
              <a:buFont typeface="Times New Roman"/>
              <a:buNone/>
            </a:pPr>
            <a:fld id="{00000000-1234-1234-1234-123412341234}" type="slidenum">
              <a:rPr b="0" i="0" lang="en-US" sz="1300" u="none">
                <a:solidFill>
                  <a:srgbClr val="FFFF00"/>
                </a:solidFill>
                <a:latin typeface="Times New Roman"/>
                <a:ea typeface="Times New Roman"/>
                <a:cs typeface="Times New Roman"/>
                <a:sym typeface="Times New Roman"/>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54: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413" name="Google Shape;1413;p54: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55:notes"/>
          <p:cNvSpPr txBox="1"/>
          <p:nvPr>
            <p:ph idx="1" type="body"/>
          </p:nvPr>
        </p:nvSpPr>
        <p:spPr>
          <a:xfrm>
            <a:off x="976312" y="4560887"/>
            <a:ext cx="5362575" cy="43180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419" name="Google Shape;1419;p55: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84" name="Google Shape;184;p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5" name="Google Shape;185;p6: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6: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SzPts val="1800"/>
              <a:buNone/>
            </a:pPr>
            <a:r>
              <a:rPr lang="en-US"/>
              <a:t>Notice that in this chart, each of the codons (white rectangles) is composed of three letters representing the first base, second base, and third base. For example, find the rectangle where C for the first base and A for the second base intersect. You will see that U, C, A, or G can be the third base. CAU and CAC are codons for histidine; CAA and CAG are codons for glutamine.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92" name="Google Shape;192;p7: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7: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SzPts val="1800"/>
              <a:buNone/>
            </a:pPr>
            <a:r>
              <a:rPr lang="en-US"/>
              <a:t>During transcription, complementary RNA is made from a DNA template. A portion of DNA unwinds and unzips at the point of attachment of RNA polymerase. A strand of mRNA is produced when complementary bases join in the order dictated by the sequence of bases in DNA. Transcription occurs in the nucleus, and the mRNA passes out of the nucleus to enter the cytoplasm.</a:t>
            </a:r>
            <a:endParaRPr/>
          </a:p>
          <a:p>
            <a:pPr indent="0" lvl="0" marL="0" rtl="0" algn="l">
              <a:spcBef>
                <a:spcPts val="0"/>
              </a:spcBef>
              <a:spcAft>
                <a:spcPts val="0"/>
              </a:spcAft>
              <a:buNone/>
            </a:pPr>
            <a:r>
              <a:t/>
            </a:r>
            <a:endParaRPr/>
          </a:p>
        </p:txBody>
      </p:sp>
      <p:sp>
        <p:nvSpPr>
          <p:cNvPr id="194" name="Google Shape;194;p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01" name="Google Shape;201;p8: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8: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03" name="Google Shape;203;p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nvSpPr>
        <p:spPr>
          <a:xfrm>
            <a:off x="4146550" y="9120187"/>
            <a:ext cx="3168650"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19" name="Google Shape;219;p9: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9:notes"/>
          <p:cNvSpPr txBox="1"/>
          <p:nvPr>
            <p:ph idx="1" type="body"/>
          </p:nvPr>
        </p:nvSpPr>
        <p:spPr>
          <a:xfrm>
            <a:off x="976312" y="4560887"/>
            <a:ext cx="5362575" cy="43180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21" name="Google Shape;221;p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7"/>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66"/>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6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6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6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6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6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67"/>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7"/>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6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6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6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sz="2400"/>
            </a:lvl1pPr>
            <a:lvl2pPr indent="-228600" lvl="1" marL="914400" algn="l">
              <a:spcBef>
                <a:spcPts val="400"/>
              </a:spcBef>
              <a:spcAft>
                <a:spcPts val="0"/>
              </a:spcAft>
              <a:buClr>
                <a:schemeClr val="dk1"/>
              </a:buClr>
              <a:buSzPts val="2000"/>
              <a:buFont typeface="Times New Roman"/>
              <a:buNone/>
              <a:defRPr sz="2000"/>
            </a:lvl2pPr>
            <a:lvl3pPr indent="-228600" lvl="2" marL="1371600" algn="l">
              <a:spcBef>
                <a:spcPts val="360"/>
              </a:spcBef>
              <a:spcAft>
                <a:spcPts val="0"/>
              </a:spcAft>
              <a:buClr>
                <a:schemeClr val="dk1"/>
              </a:buClr>
              <a:buSzPts val="1800"/>
              <a:buFont typeface="Times New Roman"/>
              <a:buNone/>
              <a:defRPr sz="1800"/>
            </a:lvl3pPr>
            <a:lvl4pPr indent="-228600" lvl="3" marL="1828800" algn="l">
              <a:spcBef>
                <a:spcPts val="32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8" name="Google Shape;88;p6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6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5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6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0"/>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0"/>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6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61"/>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1"/>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6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62"/>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6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3"/>
          <p:cNvSpPr/>
          <p:nvPr>
            <p:ph idx="2" type="pic"/>
          </p:nvPr>
        </p:nvSpPr>
        <p:spPr>
          <a:xfrm>
            <a:off x="3887788" y="987425"/>
            <a:ext cx="4629150" cy="4873625"/>
          </a:xfrm>
          <a:prstGeom prst="rect">
            <a:avLst/>
          </a:prstGeom>
          <a:noFill/>
          <a:ln>
            <a:noFill/>
          </a:ln>
        </p:spPr>
      </p:sp>
      <p:sp>
        <p:nvSpPr>
          <p:cNvPr id="53" name="Google Shape;53;p63"/>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6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6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64"/>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64"/>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6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6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5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5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3" name="Google Shape;13;p5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4" name="Google Shape;14;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ndbserver.rutgers.edu/"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www.ncbi.nlm.nih.gov/sites/entrez?db=Structure" TargetMode="External"/><Relationship Id="rId4" Type="http://schemas.openxmlformats.org/officeDocument/2006/relationships/hyperlink" Target="http://moleculargraphi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fasta.bioch.virginia.edu/fasta/chofas.ht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685800" y="1066800"/>
            <a:ext cx="7772400" cy="6889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Unit III</a:t>
            </a:r>
            <a:endParaRPr/>
          </a:p>
        </p:txBody>
      </p:sp>
      <p:sp>
        <p:nvSpPr>
          <p:cNvPr id="96" name="Google Shape;96;p1"/>
          <p:cNvSpPr txBox="1"/>
          <p:nvPr>
            <p:ph idx="1" type="subTitle"/>
          </p:nvPr>
        </p:nvSpPr>
        <p:spPr>
          <a:xfrm>
            <a:off x="381000" y="2209800"/>
            <a:ext cx="8305800" cy="3124200"/>
          </a:xfrm>
          <a:prstGeom prst="rect">
            <a:avLst/>
          </a:prstGeom>
          <a:noFill/>
          <a:ln>
            <a:noFill/>
          </a:ln>
        </p:spPr>
        <p:txBody>
          <a:bodyPr anchorCtr="0" anchor="t" bIns="45700" lIns="91425" spcFirstLastPara="1" rIns="91425" wrap="square" tIns="45700">
            <a:noAutofit/>
          </a:bodyPr>
          <a:lstStyle/>
          <a:p>
            <a:pPr indent="-203200" lvl="0" marL="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Protein synthesis</a:t>
            </a:r>
            <a:endParaRPr/>
          </a:p>
          <a:p>
            <a:pPr indent="-203200" lvl="0" marL="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Secondary structure of the protein</a:t>
            </a:r>
            <a:endParaRPr/>
          </a:p>
          <a:p>
            <a:pPr indent="-203200" lvl="0" marL="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Structure and function</a:t>
            </a:r>
            <a:endParaRPr/>
          </a:p>
          <a:p>
            <a:pPr indent="-203200" lvl="0" marL="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Structural databases</a:t>
            </a:r>
            <a:endParaRPr/>
          </a:p>
          <a:p>
            <a:pPr indent="-203200" lvl="0" marL="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Protein visualizing tools </a:t>
            </a:r>
            <a:endParaRPr/>
          </a:p>
          <a:p>
            <a:pPr indent="-203200" lvl="0" marL="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Secondary structure prediction algorithms </a:t>
            </a:r>
            <a:endParaRPr/>
          </a:p>
          <a:p>
            <a:pPr indent="0" lvl="0" marL="0" rtl="0" algn="ctr">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0"/>
          <p:cNvSpPr txBox="1"/>
          <p:nvPr>
            <p:ph idx="4294967295" type="title"/>
          </p:nvPr>
        </p:nvSpPr>
        <p:spPr>
          <a:xfrm>
            <a:off x="685800" y="228600"/>
            <a:ext cx="7772400" cy="6096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4400"/>
              <a:buFont typeface="Times New Roman"/>
              <a:buNone/>
            </a:pPr>
            <a:r>
              <a:rPr b="1" i="0" lang="en-US" sz="4400" u="none" cap="none" strike="noStrike">
                <a:solidFill>
                  <a:schemeClr val="dk2"/>
                </a:solidFill>
                <a:latin typeface="Times New Roman"/>
                <a:ea typeface="Times New Roman"/>
                <a:cs typeface="Times New Roman"/>
                <a:sym typeface="Times New Roman"/>
              </a:rPr>
              <a:t>Messenger RNA (mRNA)</a:t>
            </a:r>
            <a:endParaRPr/>
          </a:p>
        </p:txBody>
      </p:sp>
      <p:sp>
        <p:nvSpPr>
          <p:cNvPr id="272" name="Google Shape;272;p10"/>
          <p:cNvSpPr txBox="1"/>
          <p:nvPr>
            <p:ph idx="4294967295" type="body"/>
          </p:nvPr>
        </p:nvSpPr>
        <p:spPr>
          <a:xfrm>
            <a:off x="228600" y="838200"/>
            <a:ext cx="8915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Carries the information for a specific protein</a:t>
            </a:r>
            <a:endParaRPr/>
          </a:p>
          <a:p>
            <a:pPr indent="-342900" lvl="0" marL="342900" marR="0" rtl="0" algn="l">
              <a:lnSpc>
                <a:spcPct val="10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Made up of </a:t>
            </a:r>
            <a:r>
              <a:rPr b="1" i="0" lang="en-US" sz="2000" u="none">
                <a:solidFill>
                  <a:srgbClr val="CC0099"/>
                </a:solidFill>
                <a:latin typeface="Times New Roman"/>
                <a:ea typeface="Times New Roman"/>
                <a:cs typeface="Times New Roman"/>
                <a:sym typeface="Times New Roman"/>
              </a:rPr>
              <a:t>500 to 1000</a:t>
            </a:r>
            <a:r>
              <a:rPr b="1" i="0" lang="en-US" sz="2000" u="none">
                <a:solidFill>
                  <a:schemeClr val="dk1"/>
                </a:solidFill>
                <a:latin typeface="Times New Roman"/>
                <a:ea typeface="Times New Roman"/>
                <a:cs typeface="Times New Roman"/>
                <a:sym typeface="Times New Roman"/>
              </a:rPr>
              <a:t> nucleotides long</a:t>
            </a:r>
            <a:endParaRPr/>
          </a:p>
          <a:p>
            <a:pPr indent="-342900" lvl="0" marL="342900" marR="0" rtl="0" algn="l">
              <a:lnSpc>
                <a:spcPct val="10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Sequence of 3 bases called </a:t>
            </a:r>
            <a:r>
              <a:rPr b="1" i="0" lang="en-US" sz="2000" u="none">
                <a:solidFill>
                  <a:srgbClr val="CC0099"/>
                </a:solidFill>
                <a:latin typeface="Times New Roman"/>
                <a:ea typeface="Times New Roman"/>
                <a:cs typeface="Times New Roman"/>
                <a:sym typeface="Times New Roman"/>
              </a:rPr>
              <a:t>codon</a:t>
            </a:r>
            <a:endParaRPr/>
          </a:p>
          <a:p>
            <a:pPr indent="-342900" lvl="0" marL="342900" marR="0" rtl="0" algn="l">
              <a:lnSpc>
                <a:spcPct val="100000"/>
              </a:lnSpc>
              <a:spcBef>
                <a:spcPts val="400"/>
              </a:spcBef>
              <a:spcAft>
                <a:spcPts val="0"/>
              </a:spcAft>
              <a:buClr>
                <a:srgbClr val="CC0099"/>
              </a:buClr>
              <a:buSzPts val="2000"/>
              <a:buFont typeface="Times New Roman"/>
              <a:buChar char="•"/>
            </a:pPr>
            <a:r>
              <a:rPr b="1" i="0" lang="en-US" sz="2000" u="none">
                <a:solidFill>
                  <a:srgbClr val="CC0099"/>
                </a:solidFill>
                <a:latin typeface="Times New Roman"/>
                <a:ea typeface="Times New Roman"/>
                <a:cs typeface="Times New Roman"/>
                <a:sym typeface="Times New Roman"/>
              </a:rPr>
              <a:t>AUG</a:t>
            </a:r>
            <a:r>
              <a:rPr b="1" i="0" lang="en-US" sz="2000" u="none">
                <a:solidFill>
                  <a:schemeClr val="dk1"/>
                </a:solidFill>
                <a:latin typeface="Times New Roman"/>
                <a:ea typeface="Times New Roman"/>
                <a:cs typeface="Times New Roman"/>
                <a:sym typeface="Times New Roman"/>
              </a:rPr>
              <a:t> – methionine or </a:t>
            </a:r>
            <a:r>
              <a:rPr b="1" i="0" lang="en-US" sz="2000" u="none">
                <a:solidFill>
                  <a:srgbClr val="CC0099"/>
                </a:solidFill>
                <a:latin typeface="Times New Roman"/>
                <a:ea typeface="Times New Roman"/>
                <a:cs typeface="Times New Roman"/>
                <a:sym typeface="Times New Roman"/>
              </a:rPr>
              <a:t>start </a:t>
            </a:r>
            <a:r>
              <a:rPr b="1" i="0" lang="en-US" sz="2000" u="none">
                <a:solidFill>
                  <a:schemeClr val="dk1"/>
                </a:solidFill>
                <a:latin typeface="Times New Roman"/>
                <a:ea typeface="Times New Roman"/>
                <a:cs typeface="Times New Roman"/>
                <a:sym typeface="Times New Roman"/>
              </a:rPr>
              <a:t>codon</a:t>
            </a:r>
            <a:endParaRPr/>
          </a:p>
          <a:p>
            <a:pPr indent="-342900" lvl="0" marL="342900" marR="0" rtl="0" algn="l">
              <a:lnSpc>
                <a:spcPct val="100000"/>
              </a:lnSpc>
              <a:spcBef>
                <a:spcPts val="400"/>
              </a:spcBef>
              <a:spcAft>
                <a:spcPts val="0"/>
              </a:spcAft>
              <a:buClr>
                <a:srgbClr val="CC0099"/>
              </a:buClr>
              <a:buSzPts val="2000"/>
              <a:buFont typeface="Times New Roman"/>
              <a:buChar char="•"/>
            </a:pPr>
            <a:r>
              <a:rPr b="1" i="0" lang="en-US" sz="2000" u="none">
                <a:solidFill>
                  <a:srgbClr val="CC0099"/>
                </a:solidFill>
                <a:latin typeface="Times New Roman"/>
                <a:ea typeface="Times New Roman"/>
                <a:cs typeface="Times New Roman"/>
                <a:sym typeface="Times New Roman"/>
              </a:rPr>
              <a:t>UAA, UAG, or UGA</a:t>
            </a:r>
            <a:r>
              <a:rPr b="1" i="0" lang="en-US" sz="2000" u="none">
                <a:solidFill>
                  <a:schemeClr val="dk1"/>
                </a:solidFill>
                <a:latin typeface="Times New Roman"/>
                <a:ea typeface="Times New Roman"/>
                <a:cs typeface="Times New Roman"/>
                <a:sym typeface="Times New Roman"/>
              </a:rPr>
              <a:t> – </a:t>
            </a:r>
            <a:r>
              <a:rPr b="1" i="0" lang="en-US" sz="2000" u="none">
                <a:solidFill>
                  <a:srgbClr val="CC0099"/>
                </a:solidFill>
                <a:latin typeface="Times New Roman"/>
                <a:ea typeface="Times New Roman"/>
                <a:cs typeface="Times New Roman"/>
                <a:sym typeface="Times New Roman"/>
              </a:rPr>
              <a:t>stop</a:t>
            </a:r>
            <a:r>
              <a:rPr b="1" i="0" lang="en-US" sz="2000" u="none">
                <a:solidFill>
                  <a:schemeClr val="dk1"/>
                </a:solidFill>
                <a:latin typeface="Times New Roman"/>
                <a:ea typeface="Times New Roman"/>
                <a:cs typeface="Times New Roman"/>
                <a:sym typeface="Times New Roman"/>
              </a:rPr>
              <a:t> codons</a:t>
            </a:r>
            <a:endParaRPr/>
          </a:p>
        </p:txBody>
      </p:sp>
      <p:grpSp>
        <p:nvGrpSpPr>
          <p:cNvPr id="273" name="Google Shape;273;p10"/>
          <p:cNvGrpSpPr/>
          <p:nvPr/>
        </p:nvGrpSpPr>
        <p:grpSpPr>
          <a:xfrm>
            <a:off x="0" y="4595812"/>
            <a:ext cx="8791575" cy="641350"/>
            <a:chOff x="0" y="2400"/>
            <a:chExt cx="5538" cy="404"/>
          </a:xfrm>
        </p:grpSpPr>
        <p:sp>
          <p:nvSpPr>
            <p:cNvPr id="274" name="Google Shape;274;p10"/>
            <p:cNvSpPr txBox="1"/>
            <p:nvPr/>
          </p:nvSpPr>
          <p:spPr>
            <a:xfrm>
              <a:off x="0" y="2400"/>
              <a:ext cx="540" cy="4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75" name="Google Shape;275;p10"/>
            <p:cNvSpPr txBox="1"/>
            <p:nvPr/>
          </p:nvSpPr>
          <p:spPr>
            <a:xfrm>
              <a:off x="638" y="2467"/>
              <a:ext cx="760" cy="18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76" name="Google Shape;276;p10"/>
            <p:cNvSpPr txBox="1"/>
            <p:nvPr/>
          </p:nvSpPr>
          <p:spPr>
            <a:xfrm>
              <a:off x="625" y="2463"/>
              <a:ext cx="797"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methionine</a:t>
              </a:r>
              <a:endParaRPr/>
            </a:p>
          </p:txBody>
        </p:sp>
        <p:sp>
          <p:nvSpPr>
            <p:cNvPr id="277" name="Google Shape;277;p10"/>
            <p:cNvSpPr txBox="1"/>
            <p:nvPr/>
          </p:nvSpPr>
          <p:spPr>
            <a:xfrm>
              <a:off x="1502" y="2467"/>
              <a:ext cx="520" cy="18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78" name="Google Shape;278;p10"/>
            <p:cNvSpPr txBox="1"/>
            <p:nvPr/>
          </p:nvSpPr>
          <p:spPr>
            <a:xfrm>
              <a:off x="1489" y="2463"/>
              <a:ext cx="555"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glycine</a:t>
              </a:r>
              <a:endParaRPr/>
            </a:p>
          </p:txBody>
        </p:sp>
        <p:sp>
          <p:nvSpPr>
            <p:cNvPr id="279" name="Google Shape;279;p10"/>
            <p:cNvSpPr txBox="1"/>
            <p:nvPr/>
          </p:nvSpPr>
          <p:spPr>
            <a:xfrm>
              <a:off x="2174" y="2467"/>
              <a:ext cx="520" cy="184"/>
            </a:xfrm>
            <a:prstGeom prst="rect">
              <a:avLst/>
            </a:prstGeom>
            <a:solidFill>
              <a:srgbClr val="F57B4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0" name="Google Shape;280;p10"/>
            <p:cNvSpPr txBox="1"/>
            <p:nvPr/>
          </p:nvSpPr>
          <p:spPr>
            <a:xfrm>
              <a:off x="2209" y="2463"/>
              <a:ext cx="491"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serine</a:t>
              </a:r>
              <a:endParaRPr/>
            </a:p>
          </p:txBody>
        </p:sp>
        <p:sp>
          <p:nvSpPr>
            <p:cNvPr id="281" name="Google Shape;281;p10"/>
            <p:cNvSpPr txBox="1"/>
            <p:nvPr/>
          </p:nvSpPr>
          <p:spPr>
            <a:xfrm>
              <a:off x="2798" y="2467"/>
              <a:ext cx="760" cy="184"/>
            </a:xfrm>
            <a:prstGeom prst="rect">
              <a:avLst/>
            </a:prstGeom>
            <a:solidFill>
              <a:srgbClr val="FAFD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2" name="Google Shape;282;p10"/>
            <p:cNvSpPr txBox="1"/>
            <p:nvPr/>
          </p:nvSpPr>
          <p:spPr>
            <a:xfrm>
              <a:off x="2785" y="2463"/>
              <a:ext cx="740"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isoleucine</a:t>
              </a:r>
              <a:endParaRPr/>
            </a:p>
          </p:txBody>
        </p:sp>
        <p:sp>
          <p:nvSpPr>
            <p:cNvPr id="283" name="Google Shape;283;p10"/>
            <p:cNvSpPr txBox="1"/>
            <p:nvPr/>
          </p:nvSpPr>
          <p:spPr>
            <a:xfrm>
              <a:off x="3662" y="2467"/>
              <a:ext cx="520" cy="18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4" name="Google Shape;284;p10"/>
            <p:cNvSpPr txBox="1"/>
            <p:nvPr/>
          </p:nvSpPr>
          <p:spPr>
            <a:xfrm>
              <a:off x="3649" y="2463"/>
              <a:ext cx="555"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glycine</a:t>
              </a:r>
              <a:endParaRPr/>
            </a:p>
          </p:txBody>
        </p:sp>
        <p:sp>
          <p:nvSpPr>
            <p:cNvPr id="285" name="Google Shape;285;p10"/>
            <p:cNvSpPr txBox="1"/>
            <p:nvPr/>
          </p:nvSpPr>
          <p:spPr>
            <a:xfrm>
              <a:off x="4334" y="2467"/>
              <a:ext cx="520" cy="184"/>
            </a:xfrm>
            <a:prstGeom prst="rect">
              <a:avLst/>
            </a:prstGeom>
            <a:solidFill>
              <a:srgbClr val="8CF4E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6" name="Google Shape;286;p10"/>
            <p:cNvSpPr txBox="1"/>
            <p:nvPr/>
          </p:nvSpPr>
          <p:spPr>
            <a:xfrm>
              <a:off x="4321" y="2463"/>
              <a:ext cx="555"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alanine</a:t>
              </a:r>
              <a:endParaRPr/>
            </a:p>
          </p:txBody>
        </p:sp>
        <p:cxnSp>
          <p:nvCxnSpPr>
            <p:cNvPr id="287" name="Google Shape;287;p10"/>
            <p:cNvCxnSpPr/>
            <p:nvPr/>
          </p:nvCxnSpPr>
          <p:spPr>
            <a:xfrm>
              <a:off x="1406" y="2559"/>
              <a:ext cx="88" cy="0"/>
            </a:xfrm>
            <a:prstGeom prst="straightConnector1">
              <a:avLst/>
            </a:prstGeom>
            <a:noFill/>
            <a:ln cap="flat" cmpd="sng" w="12700">
              <a:solidFill>
                <a:schemeClr val="dk1"/>
              </a:solidFill>
              <a:prstDash val="solid"/>
              <a:miter lim="800000"/>
              <a:headEnd len="med" w="med" type="none"/>
              <a:tailEnd len="med" w="med" type="none"/>
            </a:ln>
          </p:spPr>
        </p:cxnSp>
        <p:cxnSp>
          <p:nvCxnSpPr>
            <p:cNvPr id="288" name="Google Shape;288;p10"/>
            <p:cNvCxnSpPr/>
            <p:nvPr/>
          </p:nvCxnSpPr>
          <p:spPr>
            <a:xfrm>
              <a:off x="2030" y="2559"/>
              <a:ext cx="136" cy="0"/>
            </a:xfrm>
            <a:prstGeom prst="straightConnector1">
              <a:avLst/>
            </a:prstGeom>
            <a:noFill/>
            <a:ln cap="flat" cmpd="sng" w="12700">
              <a:solidFill>
                <a:schemeClr val="dk1"/>
              </a:solidFill>
              <a:prstDash val="solid"/>
              <a:miter lim="800000"/>
              <a:headEnd len="med" w="med" type="none"/>
              <a:tailEnd len="med" w="med" type="none"/>
            </a:ln>
          </p:spPr>
        </p:cxnSp>
        <p:cxnSp>
          <p:nvCxnSpPr>
            <p:cNvPr id="289" name="Google Shape;289;p10"/>
            <p:cNvCxnSpPr/>
            <p:nvPr/>
          </p:nvCxnSpPr>
          <p:spPr>
            <a:xfrm>
              <a:off x="2702" y="2559"/>
              <a:ext cx="88" cy="0"/>
            </a:xfrm>
            <a:prstGeom prst="straightConnector1">
              <a:avLst/>
            </a:prstGeom>
            <a:noFill/>
            <a:ln cap="flat" cmpd="sng" w="12700">
              <a:solidFill>
                <a:schemeClr val="dk1"/>
              </a:solidFill>
              <a:prstDash val="solid"/>
              <a:miter lim="800000"/>
              <a:headEnd len="med" w="med" type="none"/>
              <a:tailEnd len="med" w="med" type="none"/>
            </a:ln>
          </p:spPr>
        </p:cxnSp>
        <p:cxnSp>
          <p:nvCxnSpPr>
            <p:cNvPr id="290" name="Google Shape;290;p10"/>
            <p:cNvCxnSpPr/>
            <p:nvPr/>
          </p:nvCxnSpPr>
          <p:spPr>
            <a:xfrm>
              <a:off x="3566" y="2559"/>
              <a:ext cx="88" cy="0"/>
            </a:xfrm>
            <a:prstGeom prst="straightConnector1">
              <a:avLst/>
            </a:prstGeom>
            <a:noFill/>
            <a:ln cap="flat" cmpd="sng" w="12700">
              <a:solidFill>
                <a:schemeClr val="dk1"/>
              </a:solidFill>
              <a:prstDash val="solid"/>
              <a:miter lim="800000"/>
              <a:headEnd len="med" w="med" type="none"/>
              <a:tailEnd len="med" w="med" type="none"/>
            </a:ln>
          </p:spPr>
        </p:cxnSp>
        <p:cxnSp>
          <p:nvCxnSpPr>
            <p:cNvPr id="291" name="Google Shape;291;p10"/>
            <p:cNvCxnSpPr/>
            <p:nvPr/>
          </p:nvCxnSpPr>
          <p:spPr>
            <a:xfrm>
              <a:off x="4190" y="2559"/>
              <a:ext cx="136" cy="0"/>
            </a:xfrm>
            <a:prstGeom prst="straightConnector1">
              <a:avLst/>
            </a:prstGeom>
            <a:noFill/>
            <a:ln cap="flat" cmpd="sng" w="12700">
              <a:solidFill>
                <a:schemeClr val="dk1"/>
              </a:solidFill>
              <a:prstDash val="solid"/>
              <a:miter lim="800000"/>
              <a:headEnd len="med" w="med" type="none"/>
              <a:tailEnd len="med" w="med" type="none"/>
            </a:ln>
          </p:spPr>
        </p:cxnSp>
        <p:sp>
          <p:nvSpPr>
            <p:cNvPr id="292" name="Google Shape;292;p10"/>
            <p:cNvSpPr txBox="1"/>
            <p:nvPr/>
          </p:nvSpPr>
          <p:spPr>
            <a:xfrm>
              <a:off x="5041" y="2415"/>
              <a:ext cx="497" cy="364"/>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 stop</a:t>
              </a:r>
              <a:endParaRPr/>
            </a:p>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codon</a:t>
              </a:r>
              <a:endParaRPr/>
            </a:p>
          </p:txBody>
        </p:sp>
        <p:sp>
          <p:nvSpPr>
            <p:cNvPr id="293" name="Google Shape;293;p10"/>
            <p:cNvSpPr txBox="1"/>
            <p:nvPr/>
          </p:nvSpPr>
          <p:spPr>
            <a:xfrm>
              <a:off x="1" y="2449"/>
              <a:ext cx="602"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279F"/>
                </a:buClr>
                <a:buSzPts val="2400"/>
                <a:buFont typeface="Arial"/>
                <a:buNone/>
              </a:pPr>
              <a:r>
                <a:rPr b="1" i="0" lang="en-US" sz="2400" u="none">
                  <a:solidFill>
                    <a:srgbClr val="00279F"/>
                  </a:solidFill>
                  <a:latin typeface="Arial"/>
                  <a:ea typeface="Arial"/>
                  <a:cs typeface="Arial"/>
                  <a:sym typeface="Arial"/>
                </a:rPr>
                <a:t>protein</a:t>
              </a:r>
              <a:endParaRPr/>
            </a:p>
          </p:txBody>
        </p:sp>
      </p:grpSp>
      <p:grpSp>
        <p:nvGrpSpPr>
          <p:cNvPr id="294" name="Google Shape;294;p10"/>
          <p:cNvGrpSpPr/>
          <p:nvPr/>
        </p:nvGrpSpPr>
        <p:grpSpPr>
          <a:xfrm>
            <a:off x="0" y="2990850"/>
            <a:ext cx="9012237" cy="1125537"/>
            <a:chOff x="0" y="1200"/>
            <a:chExt cx="5677" cy="709"/>
          </a:xfrm>
        </p:grpSpPr>
        <p:sp>
          <p:nvSpPr>
            <p:cNvPr id="295" name="Google Shape;295;p10"/>
            <p:cNvSpPr txBox="1"/>
            <p:nvPr/>
          </p:nvSpPr>
          <p:spPr>
            <a:xfrm>
              <a:off x="649" y="1614"/>
              <a:ext cx="5008" cy="256"/>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6" name="Google Shape;296;p10"/>
            <p:cNvCxnSpPr/>
            <p:nvPr/>
          </p:nvCxnSpPr>
          <p:spPr>
            <a:xfrm>
              <a:off x="873" y="1614"/>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297" name="Google Shape;297;p10"/>
            <p:cNvSpPr txBox="1"/>
            <p:nvPr/>
          </p:nvSpPr>
          <p:spPr>
            <a:xfrm>
              <a:off x="62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t>
              </a:r>
              <a:endParaRPr/>
            </a:p>
          </p:txBody>
        </p:sp>
        <p:cxnSp>
          <p:nvCxnSpPr>
            <p:cNvPr id="298" name="Google Shape;298;p10"/>
            <p:cNvCxnSpPr/>
            <p:nvPr/>
          </p:nvCxnSpPr>
          <p:spPr>
            <a:xfrm>
              <a:off x="111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299" name="Google Shape;299;p10"/>
            <p:cNvCxnSpPr/>
            <p:nvPr/>
          </p:nvCxnSpPr>
          <p:spPr>
            <a:xfrm>
              <a:off x="135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0" name="Google Shape;300;p10"/>
            <p:cNvCxnSpPr/>
            <p:nvPr/>
          </p:nvCxnSpPr>
          <p:spPr>
            <a:xfrm>
              <a:off x="159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1" name="Google Shape;301;p10"/>
            <p:cNvCxnSpPr/>
            <p:nvPr/>
          </p:nvCxnSpPr>
          <p:spPr>
            <a:xfrm>
              <a:off x="183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2" name="Google Shape;302;p10"/>
            <p:cNvCxnSpPr/>
            <p:nvPr/>
          </p:nvCxnSpPr>
          <p:spPr>
            <a:xfrm>
              <a:off x="207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3" name="Google Shape;303;p10"/>
            <p:cNvCxnSpPr/>
            <p:nvPr/>
          </p:nvCxnSpPr>
          <p:spPr>
            <a:xfrm>
              <a:off x="231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4" name="Google Shape;304;p10"/>
            <p:cNvCxnSpPr/>
            <p:nvPr/>
          </p:nvCxnSpPr>
          <p:spPr>
            <a:xfrm>
              <a:off x="255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5" name="Google Shape;305;p10"/>
            <p:cNvCxnSpPr/>
            <p:nvPr/>
          </p:nvCxnSpPr>
          <p:spPr>
            <a:xfrm>
              <a:off x="279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6" name="Google Shape;306;p10"/>
            <p:cNvCxnSpPr/>
            <p:nvPr/>
          </p:nvCxnSpPr>
          <p:spPr>
            <a:xfrm>
              <a:off x="303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7" name="Google Shape;307;p10"/>
            <p:cNvCxnSpPr/>
            <p:nvPr/>
          </p:nvCxnSpPr>
          <p:spPr>
            <a:xfrm>
              <a:off x="327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8" name="Google Shape;308;p10"/>
            <p:cNvCxnSpPr/>
            <p:nvPr/>
          </p:nvCxnSpPr>
          <p:spPr>
            <a:xfrm>
              <a:off x="351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09" name="Google Shape;309;p10"/>
            <p:cNvCxnSpPr/>
            <p:nvPr/>
          </p:nvCxnSpPr>
          <p:spPr>
            <a:xfrm>
              <a:off x="375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10" name="Google Shape;310;p10"/>
            <p:cNvCxnSpPr/>
            <p:nvPr/>
          </p:nvCxnSpPr>
          <p:spPr>
            <a:xfrm>
              <a:off x="399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11" name="Google Shape;311;p10"/>
            <p:cNvCxnSpPr/>
            <p:nvPr/>
          </p:nvCxnSpPr>
          <p:spPr>
            <a:xfrm>
              <a:off x="423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12" name="Google Shape;312;p10"/>
            <p:cNvCxnSpPr/>
            <p:nvPr/>
          </p:nvCxnSpPr>
          <p:spPr>
            <a:xfrm>
              <a:off x="447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13" name="Google Shape;313;p10"/>
            <p:cNvCxnSpPr/>
            <p:nvPr/>
          </p:nvCxnSpPr>
          <p:spPr>
            <a:xfrm>
              <a:off x="471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14" name="Google Shape;314;p10"/>
            <p:cNvCxnSpPr/>
            <p:nvPr/>
          </p:nvCxnSpPr>
          <p:spPr>
            <a:xfrm>
              <a:off x="4953" y="1614"/>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315" name="Google Shape;315;p10"/>
            <p:cNvSpPr txBox="1"/>
            <p:nvPr/>
          </p:nvSpPr>
          <p:spPr>
            <a:xfrm>
              <a:off x="86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U</a:t>
              </a:r>
              <a:endParaRPr/>
            </a:p>
          </p:txBody>
        </p:sp>
        <p:sp>
          <p:nvSpPr>
            <p:cNvPr id="316" name="Google Shape;316;p10"/>
            <p:cNvSpPr txBox="1"/>
            <p:nvPr/>
          </p:nvSpPr>
          <p:spPr>
            <a:xfrm>
              <a:off x="1104" y="1589"/>
              <a:ext cx="26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G</a:t>
              </a:r>
              <a:endParaRPr/>
            </a:p>
          </p:txBody>
        </p:sp>
        <p:sp>
          <p:nvSpPr>
            <p:cNvPr id="317" name="Google Shape;317;p10"/>
            <p:cNvSpPr txBox="1"/>
            <p:nvPr/>
          </p:nvSpPr>
          <p:spPr>
            <a:xfrm>
              <a:off x="1344" y="1589"/>
              <a:ext cx="26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G</a:t>
              </a:r>
              <a:endParaRPr/>
            </a:p>
          </p:txBody>
        </p:sp>
        <p:sp>
          <p:nvSpPr>
            <p:cNvPr id="318" name="Google Shape;318;p10"/>
            <p:cNvSpPr txBox="1"/>
            <p:nvPr/>
          </p:nvSpPr>
          <p:spPr>
            <a:xfrm>
              <a:off x="1584" y="1589"/>
              <a:ext cx="26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G</a:t>
              </a:r>
              <a:endParaRPr/>
            </a:p>
          </p:txBody>
        </p:sp>
        <p:sp>
          <p:nvSpPr>
            <p:cNvPr id="319" name="Google Shape;319;p10"/>
            <p:cNvSpPr txBox="1"/>
            <p:nvPr/>
          </p:nvSpPr>
          <p:spPr>
            <a:xfrm>
              <a:off x="182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a:t>
              </a:r>
              <a:endParaRPr/>
            </a:p>
          </p:txBody>
        </p:sp>
        <p:sp>
          <p:nvSpPr>
            <p:cNvPr id="320" name="Google Shape;320;p10"/>
            <p:cNvSpPr txBox="1"/>
            <p:nvPr/>
          </p:nvSpPr>
          <p:spPr>
            <a:xfrm>
              <a:off x="206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U</a:t>
              </a:r>
              <a:endParaRPr/>
            </a:p>
          </p:txBody>
        </p:sp>
        <p:sp>
          <p:nvSpPr>
            <p:cNvPr id="321" name="Google Shape;321;p10"/>
            <p:cNvSpPr txBox="1"/>
            <p:nvPr/>
          </p:nvSpPr>
          <p:spPr>
            <a:xfrm>
              <a:off x="230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a:t>
              </a:r>
              <a:endParaRPr/>
            </a:p>
          </p:txBody>
        </p:sp>
        <p:sp>
          <p:nvSpPr>
            <p:cNvPr id="322" name="Google Shape;322;p10"/>
            <p:cNvSpPr txBox="1"/>
            <p:nvPr/>
          </p:nvSpPr>
          <p:spPr>
            <a:xfrm>
              <a:off x="254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a:t>
              </a:r>
              <a:endParaRPr/>
            </a:p>
          </p:txBody>
        </p:sp>
        <p:sp>
          <p:nvSpPr>
            <p:cNvPr id="323" name="Google Shape;323;p10"/>
            <p:cNvSpPr txBox="1"/>
            <p:nvPr/>
          </p:nvSpPr>
          <p:spPr>
            <a:xfrm>
              <a:off x="278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t>
              </a:r>
              <a:endParaRPr/>
            </a:p>
          </p:txBody>
        </p:sp>
        <p:sp>
          <p:nvSpPr>
            <p:cNvPr id="324" name="Google Shape;324;p10"/>
            <p:cNvSpPr txBox="1"/>
            <p:nvPr/>
          </p:nvSpPr>
          <p:spPr>
            <a:xfrm>
              <a:off x="302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U</a:t>
              </a:r>
              <a:endParaRPr/>
            </a:p>
          </p:txBody>
        </p:sp>
        <p:sp>
          <p:nvSpPr>
            <p:cNvPr id="325" name="Google Shape;325;p10"/>
            <p:cNvSpPr txBox="1"/>
            <p:nvPr/>
          </p:nvSpPr>
          <p:spPr>
            <a:xfrm>
              <a:off x="326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a:t>
              </a:r>
              <a:endParaRPr/>
            </a:p>
          </p:txBody>
        </p:sp>
        <p:sp>
          <p:nvSpPr>
            <p:cNvPr id="326" name="Google Shape;326;p10"/>
            <p:cNvSpPr txBox="1"/>
            <p:nvPr/>
          </p:nvSpPr>
          <p:spPr>
            <a:xfrm>
              <a:off x="3504" y="1589"/>
              <a:ext cx="26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G</a:t>
              </a:r>
              <a:endParaRPr/>
            </a:p>
          </p:txBody>
        </p:sp>
        <p:sp>
          <p:nvSpPr>
            <p:cNvPr id="327" name="Google Shape;327;p10"/>
            <p:cNvSpPr txBox="1"/>
            <p:nvPr/>
          </p:nvSpPr>
          <p:spPr>
            <a:xfrm>
              <a:off x="3744" y="1589"/>
              <a:ext cx="26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G</a:t>
              </a:r>
              <a:endParaRPr/>
            </a:p>
          </p:txBody>
        </p:sp>
        <p:sp>
          <p:nvSpPr>
            <p:cNvPr id="328" name="Google Shape;328;p10"/>
            <p:cNvSpPr txBox="1"/>
            <p:nvPr/>
          </p:nvSpPr>
          <p:spPr>
            <a:xfrm>
              <a:off x="398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a:t>
              </a:r>
              <a:endParaRPr/>
            </a:p>
          </p:txBody>
        </p:sp>
        <p:sp>
          <p:nvSpPr>
            <p:cNvPr id="329" name="Google Shape;329;p10"/>
            <p:cNvSpPr txBox="1"/>
            <p:nvPr/>
          </p:nvSpPr>
          <p:spPr>
            <a:xfrm>
              <a:off x="4224" y="1589"/>
              <a:ext cx="26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G</a:t>
              </a:r>
              <a:endParaRPr/>
            </a:p>
          </p:txBody>
        </p:sp>
        <p:sp>
          <p:nvSpPr>
            <p:cNvPr id="330" name="Google Shape;330;p10"/>
            <p:cNvSpPr txBox="1"/>
            <p:nvPr/>
          </p:nvSpPr>
          <p:spPr>
            <a:xfrm>
              <a:off x="446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a:t>
              </a:r>
              <a:endParaRPr/>
            </a:p>
          </p:txBody>
        </p:sp>
        <p:sp>
          <p:nvSpPr>
            <p:cNvPr id="331" name="Google Shape;331;p10"/>
            <p:cNvSpPr txBox="1"/>
            <p:nvPr/>
          </p:nvSpPr>
          <p:spPr>
            <a:xfrm>
              <a:off x="470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t>
              </a:r>
              <a:endParaRPr/>
            </a:p>
          </p:txBody>
        </p:sp>
        <p:cxnSp>
          <p:nvCxnSpPr>
            <p:cNvPr id="332" name="Google Shape;332;p10"/>
            <p:cNvCxnSpPr/>
            <p:nvPr/>
          </p:nvCxnSpPr>
          <p:spPr>
            <a:xfrm>
              <a:off x="519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33" name="Google Shape;333;p10"/>
            <p:cNvCxnSpPr/>
            <p:nvPr/>
          </p:nvCxnSpPr>
          <p:spPr>
            <a:xfrm>
              <a:off x="5433" y="1614"/>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334" name="Google Shape;334;p10"/>
            <p:cNvSpPr txBox="1"/>
            <p:nvPr/>
          </p:nvSpPr>
          <p:spPr>
            <a:xfrm>
              <a:off x="494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U</a:t>
              </a:r>
              <a:endParaRPr/>
            </a:p>
          </p:txBody>
        </p:sp>
        <p:sp>
          <p:nvSpPr>
            <p:cNvPr id="335" name="Google Shape;335;p10"/>
            <p:cNvSpPr txBox="1"/>
            <p:nvPr/>
          </p:nvSpPr>
          <p:spPr>
            <a:xfrm>
              <a:off x="518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t>
              </a:r>
              <a:endParaRPr/>
            </a:p>
          </p:txBody>
        </p:sp>
        <p:sp>
          <p:nvSpPr>
            <p:cNvPr id="336" name="Google Shape;336;p10"/>
            <p:cNvSpPr txBox="1"/>
            <p:nvPr/>
          </p:nvSpPr>
          <p:spPr>
            <a:xfrm>
              <a:off x="5424" y="1589"/>
              <a:ext cx="253"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t>
              </a:r>
              <a:endParaRPr/>
            </a:p>
          </p:txBody>
        </p:sp>
        <p:cxnSp>
          <p:nvCxnSpPr>
            <p:cNvPr id="337" name="Google Shape;337;p10"/>
            <p:cNvCxnSpPr/>
            <p:nvPr/>
          </p:nvCxnSpPr>
          <p:spPr>
            <a:xfrm>
              <a:off x="111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38" name="Google Shape;338;p10"/>
            <p:cNvCxnSpPr/>
            <p:nvPr/>
          </p:nvCxnSpPr>
          <p:spPr>
            <a:xfrm>
              <a:off x="873" y="1614"/>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339" name="Google Shape;339;p10"/>
            <p:cNvCxnSpPr/>
            <p:nvPr/>
          </p:nvCxnSpPr>
          <p:spPr>
            <a:xfrm>
              <a:off x="633" y="1614"/>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340" name="Google Shape;340;p10"/>
            <p:cNvSpPr txBox="1"/>
            <p:nvPr/>
          </p:nvSpPr>
          <p:spPr>
            <a:xfrm>
              <a:off x="0" y="1680"/>
              <a:ext cx="554"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341" name="Google Shape;341;p10"/>
            <p:cNvSpPr txBox="1"/>
            <p:nvPr/>
          </p:nvSpPr>
          <p:spPr>
            <a:xfrm>
              <a:off x="758" y="1200"/>
              <a:ext cx="546" cy="40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 start</a:t>
              </a:r>
              <a:endParaRPr/>
            </a:p>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codon</a:t>
              </a:r>
              <a:endParaRPr/>
            </a:p>
          </p:txBody>
        </p:sp>
      </p:grpSp>
      <p:grpSp>
        <p:nvGrpSpPr>
          <p:cNvPr id="342" name="Google Shape;342;p10"/>
          <p:cNvGrpSpPr/>
          <p:nvPr/>
        </p:nvGrpSpPr>
        <p:grpSpPr>
          <a:xfrm>
            <a:off x="609600" y="5048250"/>
            <a:ext cx="7797800" cy="1795462"/>
            <a:chOff x="384" y="3024"/>
            <a:chExt cx="4912" cy="1131"/>
          </a:xfrm>
        </p:grpSpPr>
        <p:sp>
          <p:nvSpPr>
            <p:cNvPr id="343" name="Google Shape;343;p10"/>
            <p:cNvSpPr txBox="1"/>
            <p:nvPr/>
          </p:nvSpPr>
          <p:spPr>
            <a:xfrm>
              <a:off x="1185" y="3024"/>
              <a:ext cx="326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279F"/>
                </a:buClr>
                <a:buSzPts val="2800"/>
                <a:buFont typeface="Arial"/>
                <a:buNone/>
              </a:pPr>
              <a:r>
                <a:rPr b="1" i="0" lang="en-US" sz="2800" u="none">
                  <a:solidFill>
                    <a:srgbClr val="00279F"/>
                  </a:solidFill>
                  <a:latin typeface="Arial"/>
                  <a:ea typeface="Arial"/>
                  <a:cs typeface="Arial"/>
                  <a:sym typeface="Arial"/>
                </a:rPr>
                <a:t>Primary structure of a protein</a:t>
              </a:r>
              <a:endParaRPr/>
            </a:p>
          </p:txBody>
        </p:sp>
        <p:sp>
          <p:nvSpPr>
            <p:cNvPr id="344" name="Google Shape;344;p10"/>
            <p:cNvSpPr/>
            <p:nvPr/>
          </p:nvSpPr>
          <p:spPr>
            <a:xfrm>
              <a:off x="384" y="3366"/>
              <a:ext cx="592" cy="400"/>
            </a:xfrm>
            <a:prstGeom prst="ellipse">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5" name="Google Shape;345;p10"/>
            <p:cNvSpPr/>
            <p:nvPr/>
          </p:nvSpPr>
          <p:spPr>
            <a:xfrm>
              <a:off x="1248" y="3366"/>
              <a:ext cx="592" cy="400"/>
            </a:xfrm>
            <a:prstGeom prst="ellipse">
              <a:avLst/>
            </a:prstGeom>
            <a:solidFill>
              <a:schemeClr val="accent2"/>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6" name="Google Shape;346;p10"/>
            <p:cNvSpPr/>
            <p:nvPr/>
          </p:nvSpPr>
          <p:spPr>
            <a:xfrm>
              <a:off x="2112" y="3366"/>
              <a:ext cx="592" cy="400"/>
            </a:xfrm>
            <a:prstGeom prst="ellipse">
              <a:avLst/>
            </a:prstGeom>
            <a:solidFill>
              <a:srgbClr val="F35B1B"/>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7" name="Google Shape;347;p10"/>
            <p:cNvSpPr/>
            <p:nvPr/>
          </p:nvSpPr>
          <p:spPr>
            <a:xfrm>
              <a:off x="2976" y="3366"/>
              <a:ext cx="592" cy="400"/>
            </a:xfrm>
            <a:prstGeom prst="ellipse">
              <a:avLst/>
            </a:prstGeom>
            <a:solidFill>
              <a:srgbClr val="FFFF00"/>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8" name="Google Shape;348;p10"/>
            <p:cNvSpPr/>
            <p:nvPr/>
          </p:nvSpPr>
          <p:spPr>
            <a:xfrm>
              <a:off x="3840" y="3366"/>
              <a:ext cx="592" cy="400"/>
            </a:xfrm>
            <a:prstGeom prst="ellipse">
              <a:avLst/>
            </a:prstGeom>
            <a:solidFill>
              <a:schemeClr val="accent2"/>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49" name="Google Shape;349;p10"/>
            <p:cNvSpPr/>
            <p:nvPr/>
          </p:nvSpPr>
          <p:spPr>
            <a:xfrm>
              <a:off x="4704" y="3366"/>
              <a:ext cx="592" cy="400"/>
            </a:xfrm>
            <a:prstGeom prst="ellipse">
              <a:avLst/>
            </a:prstGeom>
            <a:solidFill>
              <a:srgbClr val="66FF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350" name="Google Shape;350;p10"/>
            <p:cNvCxnSpPr/>
            <p:nvPr/>
          </p:nvCxnSpPr>
          <p:spPr>
            <a:xfrm>
              <a:off x="1008" y="3590"/>
              <a:ext cx="208" cy="0"/>
            </a:xfrm>
            <a:prstGeom prst="straightConnector1">
              <a:avLst/>
            </a:prstGeom>
            <a:noFill/>
            <a:ln cap="flat" cmpd="sng" w="50800">
              <a:solidFill>
                <a:schemeClr val="dk1"/>
              </a:solidFill>
              <a:prstDash val="solid"/>
              <a:miter lim="800000"/>
              <a:headEnd len="med" w="med" type="none"/>
              <a:tailEnd len="med" w="med" type="none"/>
            </a:ln>
          </p:spPr>
        </p:cxnSp>
        <p:cxnSp>
          <p:nvCxnSpPr>
            <p:cNvPr id="351" name="Google Shape;351;p10"/>
            <p:cNvCxnSpPr/>
            <p:nvPr/>
          </p:nvCxnSpPr>
          <p:spPr>
            <a:xfrm>
              <a:off x="1872" y="3590"/>
              <a:ext cx="208" cy="0"/>
            </a:xfrm>
            <a:prstGeom prst="straightConnector1">
              <a:avLst/>
            </a:prstGeom>
            <a:noFill/>
            <a:ln cap="flat" cmpd="sng" w="50800">
              <a:solidFill>
                <a:schemeClr val="dk1"/>
              </a:solidFill>
              <a:prstDash val="solid"/>
              <a:miter lim="800000"/>
              <a:headEnd len="med" w="med" type="none"/>
              <a:tailEnd len="med" w="med" type="none"/>
            </a:ln>
          </p:spPr>
        </p:cxnSp>
        <p:cxnSp>
          <p:nvCxnSpPr>
            <p:cNvPr id="352" name="Google Shape;352;p10"/>
            <p:cNvCxnSpPr/>
            <p:nvPr/>
          </p:nvCxnSpPr>
          <p:spPr>
            <a:xfrm>
              <a:off x="2736" y="3590"/>
              <a:ext cx="208" cy="0"/>
            </a:xfrm>
            <a:prstGeom prst="straightConnector1">
              <a:avLst/>
            </a:prstGeom>
            <a:noFill/>
            <a:ln cap="flat" cmpd="sng" w="50800">
              <a:solidFill>
                <a:schemeClr val="dk1"/>
              </a:solidFill>
              <a:prstDash val="solid"/>
              <a:miter lim="800000"/>
              <a:headEnd len="med" w="med" type="none"/>
              <a:tailEnd len="med" w="med" type="none"/>
            </a:ln>
          </p:spPr>
        </p:cxnSp>
        <p:cxnSp>
          <p:nvCxnSpPr>
            <p:cNvPr id="353" name="Google Shape;353;p10"/>
            <p:cNvCxnSpPr/>
            <p:nvPr/>
          </p:nvCxnSpPr>
          <p:spPr>
            <a:xfrm>
              <a:off x="3600" y="3590"/>
              <a:ext cx="208" cy="0"/>
            </a:xfrm>
            <a:prstGeom prst="straightConnector1">
              <a:avLst/>
            </a:prstGeom>
            <a:noFill/>
            <a:ln cap="flat" cmpd="sng" w="50800">
              <a:solidFill>
                <a:schemeClr val="dk1"/>
              </a:solidFill>
              <a:prstDash val="solid"/>
              <a:miter lim="800000"/>
              <a:headEnd len="med" w="med" type="none"/>
              <a:tailEnd len="med" w="med" type="none"/>
            </a:ln>
          </p:spPr>
        </p:cxnSp>
        <p:cxnSp>
          <p:nvCxnSpPr>
            <p:cNvPr id="354" name="Google Shape;354;p10"/>
            <p:cNvCxnSpPr/>
            <p:nvPr/>
          </p:nvCxnSpPr>
          <p:spPr>
            <a:xfrm>
              <a:off x="4464" y="3590"/>
              <a:ext cx="208" cy="0"/>
            </a:xfrm>
            <a:prstGeom prst="straightConnector1">
              <a:avLst/>
            </a:prstGeom>
            <a:noFill/>
            <a:ln cap="flat" cmpd="sng" w="50800">
              <a:solidFill>
                <a:schemeClr val="dk1"/>
              </a:solidFill>
              <a:prstDash val="solid"/>
              <a:miter lim="800000"/>
              <a:headEnd len="med" w="med" type="none"/>
              <a:tailEnd len="med" w="med" type="none"/>
            </a:ln>
          </p:spPr>
        </p:cxnSp>
        <p:sp>
          <p:nvSpPr>
            <p:cNvPr id="355" name="Google Shape;355;p10"/>
            <p:cNvSpPr txBox="1"/>
            <p:nvPr/>
          </p:nvSpPr>
          <p:spPr>
            <a:xfrm>
              <a:off x="455" y="3437"/>
              <a:ext cx="435"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aa1</a:t>
              </a:r>
              <a:endParaRPr/>
            </a:p>
          </p:txBody>
        </p:sp>
        <p:sp>
          <p:nvSpPr>
            <p:cNvPr id="356" name="Google Shape;356;p10"/>
            <p:cNvSpPr txBox="1"/>
            <p:nvPr/>
          </p:nvSpPr>
          <p:spPr>
            <a:xfrm>
              <a:off x="1319" y="3413"/>
              <a:ext cx="435"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aa2</a:t>
              </a:r>
              <a:endParaRPr/>
            </a:p>
          </p:txBody>
        </p:sp>
        <p:sp>
          <p:nvSpPr>
            <p:cNvPr id="357" name="Google Shape;357;p10"/>
            <p:cNvSpPr txBox="1"/>
            <p:nvPr/>
          </p:nvSpPr>
          <p:spPr>
            <a:xfrm>
              <a:off x="2183" y="3413"/>
              <a:ext cx="435"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aa3</a:t>
              </a:r>
              <a:endParaRPr/>
            </a:p>
          </p:txBody>
        </p:sp>
        <p:sp>
          <p:nvSpPr>
            <p:cNvPr id="358" name="Google Shape;358;p10"/>
            <p:cNvSpPr txBox="1"/>
            <p:nvPr/>
          </p:nvSpPr>
          <p:spPr>
            <a:xfrm>
              <a:off x="3047" y="3413"/>
              <a:ext cx="435"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aa4</a:t>
              </a:r>
              <a:endParaRPr/>
            </a:p>
          </p:txBody>
        </p:sp>
        <p:sp>
          <p:nvSpPr>
            <p:cNvPr id="359" name="Google Shape;359;p10"/>
            <p:cNvSpPr txBox="1"/>
            <p:nvPr/>
          </p:nvSpPr>
          <p:spPr>
            <a:xfrm>
              <a:off x="3911" y="3413"/>
              <a:ext cx="435"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aa5</a:t>
              </a:r>
              <a:endParaRPr/>
            </a:p>
          </p:txBody>
        </p:sp>
        <p:sp>
          <p:nvSpPr>
            <p:cNvPr id="360" name="Google Shape;360;p10"/>
            <p:cNvSpPr txBox="1"/>
            <p:nvPr/>
          </p:nvSpPr>
          <p:spPr>
            <a:xfrm>
              <a:off x="4775" y="3413"/>
              <a:ext cx="435"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aa6</a:t>
              </a:r>
              <a:endParaRPr/>
            </a:p>
          </p:txBody>
        </p:sp>
        <p:sp>
          <p:nvSpPr>
            <p:cNvPr id="361" name="Google Shape;361;p10"/>
            <p:cNvSpPr txBox="1"/>
            <p:nvPr/>
          </p:nvSpPr>
          <p:spPr>
            <a:xfrm>
              <a:off x="1655" y="3869"/>
              <a:ext cx="1424"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peptide bonds</a:t>
              </a:r>
              <a:endParaRPr/>
            </a:p>
          </p:txBody>
        </p:sp>
        <p:cxnSp>
          <p:nvCxnSpPr>
            <p:cNvPr id="362" name="Google Shape;362;p10"/>
            <p:cNvCxnSpPr/>
            <p:nvPr/>
          </p:nvCxnSpPr>
          <p:spPr>
            <a:xfrm rot="10800000">
              <a:off x="1992" y="3582"/>
              <a:ext cx="64" cy="304"/>
            </a:xfrm>
            <a:prstGeom prst="straightConnector1">
              <a:avLst/>
            </a:prstGeom>
            <a:noFill/>
            <a:ln cap="flat" cmpd="sng" w="25400">
              <a:solidFill>
                <a:schemeClr val="dk1"/>
              </a:solidFill>
              <a:prstDash val="solid"/>
              <a:miter lim="800000"/>
              <a:headEnd len="med" w="med" type="none"/>
              <a:tailEnd len="med" w="med" type="none"/>
            </a:ln>
          </p:spPr>
        </p:cxnSp>
        <p:cxnSp>
          <p:nvCxnSpPr>
            <p:cNvPr id="363" name="Google Shape;363;p10"/>
            <p:cNvCxnSpPr/>
            <p:nvPr/>
          </p:nvCxnSpPr>
          <p:spPr>
            <a:xfrm flipH="1" rot="10800000">
              <a:off x="2728" y="3582"/>
              <a:ext cx="128" cy="304"/>
            </a:xfrm>
            <a:prstGeom prst="straightConnector1">
              <a:avLst/>
            </a:prstGeom>
            <a:noFill/>
            <a:ln cap="flat" cmpd="sng" w="25400">
              <a:solidFill>
                <a:schemeClr val="dk1"/>
              </a:solidFill>
              <a:prstDash val="solid"/>
              <a:miter lim="800000"/>
              <a:headEnd len="med" w="med" type="none"/>
              <a:tailEnd len="med" w="med" type="none"/>
            </a:ln>
          </p:spPr>
        </p:cxnSp>
      </p:grpSp>
      <p:grpSp>
        <p:nvGrpSpPr>
          <p:cNvPr id="364" name="Google Shape;364;p10"/>
          <p:cNvGrpSpPr/>
          <p:nvPr/>
        </p:nvGrpSpPr>
        <p:grpSpPr>
          <a:xfrm>
            <a:off x="992187" y="4115131"/>
            <a:ext cx="7925126" cy="574344"/>
            <a:chOff x="625" y="1908"/>
            <a:chExt cx="4992" cy="362"/>
          </a:xfrm>
        </p:grpSpPr>
        <p:sp>
          <p:nvSpPr>
            <p:cNvPr id="365" name="Google Shape;365;p10"/>
            <p:cNvSpPr txBox="1"/>
            <p:nvPr/>
          </p:nvSpPr>
          <p:spPr>
            <a:xfrm>
              <a:off x="1345" y="2041"/>
              <a:ext cx="666"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codon 2</a:t>
              </a:r>
              <a:endParaRPr/>
            </a:p>
          </p:txBody>
        </p:sp>
        <p:sp>
          <p:nvSpPr>
            <p:cNvPr id="366" name="Google Shape;366;p10"/>
            <p:cNvSpPr txBox="1"/>
            <p:nvPr/>
          </p:nvSpPr>
          <p:spPr>
            <a:xfrm>
              <a:off x="2065" y="2041"/>
              <a:ext cx="666"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codon 3</a:t>
              </a:r>
              <a:endParaRPr/>
            </a:p>
          </p:txBody>
        </p:sp>
        <p:sp>
          <p:nvSpPr>
            <p:cNvPr id="367" name="Google Shape;367;p10"/>
            <p:cNvSpPr txBox="1"/>
            <p:nvPr/>
          </p:nvSpPr>
          <p:spPr>
            <a:xfrm>
              <a:off x="2785" y="2041"/>
              <a:ext cx="666"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codon 4</a:t>
              </a:r>
              <a:endParaRPr/>
            </a:p>
          </p:txBody>
        </p:sp>
        <p:sp>
          <p:nvSpPr>
            <p:cNvPr id="368" name="Google Shape;368;p10"/>
            <p:cNvSpPr txBox="1"/>
            <p:nvPr/>
          </p:nvSpPr>
          <p:spPr>
            <a:xfrm>
              <a:off x="3505" y="2041"/>
              <a:ext cx="666"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codon 5</a:t>
              </a:r>
              <a:endParaRPr/>
            </a:p>
          </p:txBody>
        </p:sp>
        <p:sp>
          <p:nvSpPr>
            <p:cNvPr id="369" name="Google Shape;369;p10"/>
            <p:cNvSpPr txBox="1"/>
            <p:nvPr/>
          </p:nvSpPr>
          <p:spPr>
            <a:xfrm>
              <a:off x="4225" y="2041"/>
              <a:ext cx="666"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codon 6</a:t>
              </a:r>
              <a:endParaRPr/>
            </a:p>
          </p:txBody>
        </p:sp>
        <p:sp>
          <p:nvSpPr>
            <p:cNvPr id="370" name="Google Shape;370;p10"/>
            <p:cNvSpPr txBox="1"/>
            <p:nvPr/>
          </p:nvSpPr>
          <p:spPr>
            <a:xfrm>
              <a:off x="4945" y="2041"/>
              <a:ext cx="666"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codon 7</a:t>
              </a:r>
              <a:endParaRPr/>
            </a:p>
          </p:txBody>
        </p:sp>
        <p:sp>
          <p:nvSpPr>
            <p:cNvPr id="371" name="Google Shape;371;p10"/>
            <p:cNvSpPr txBox="1"/>
            <p:nvPr/>
          </p:nvSpPr>
          <p:spPr>
            <a:xfrm>
              <a:off x="625" y="2041"/>
              <a:ext cx="666" cy="22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codon 1</a:t>
              </a:r>
              <a:endParaRPr/>
            </a:p>
          </p:txBody>
        </p:sp>
        <p:sp>
          <p:nvSpPr>
            <p:cNvPr id="372" name="Google Shape;372;p10"/>
            <p:cNvSpPr/>
            <p:nvPr/>
          </p:nvSpPr>
          <p:spPr>
            <a:xfrm rot="-5460000">
              <a:off x="936" y="1656"/>
              <a:ext cx="144" cy="672"/>
            </a:xfrm>
            <a:prstGeom prst="leftBrace">
              <a:avLst>
                <a:gd fmla="val 8333" name="adj1"/>
                <a:gd fmla="val 50000" name="adj2"/>
              </a:avLst>
            </a:prstGeom>
            <a:noFill/>
            <a:ln cap="flat" cmpd="sng" w="381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txBox="1"/>
            <p:nvPr/>
          </p:nvSpPr>
          <p:spPr>
            <a:xfrm rot="-60000">
              <a:off x="664" y="1914"/>
              <a:ext cx="665" cy="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74" name="Google Shape;374;p10"/>
            <p:cNvSpPr/>
            <p:nvPr/>
          </p:nvSpPr>
          <p:spPr>
            <a:xfrm rot="-5460000">
              <a:off x="1656" y="1656"/>
              <a:ext cx="144" cy="672"/>
            </a:xfrm>
            <a:prstGeom prst="leftBrace">
              <a:avLst>
                <a:gd fmla="val 8333" name="adj1"/>
                <a:gd fmla="val 50000" name="adj2"/>
              </a:avLst>
            </a:prstGeom>
            <a:noFill/>
            <a:ln cap="flat" cmpd="sng" w="381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0"/>
            <p:cNvSpPr txBox="1"/>
            <p:nvPr/>
          </p:nvSpPr>
          <p:spPr>
            <a:xfrm rot="-60000">
              <a:off x="1389" y="1914"/>
              <a:ext cx="665" cy="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76" name="Google Shape;376;p10"/>
            <p:cNvSpPr/>
            <p:nvPr/>
          </p:nvSpPr>
          <p:spPr>
            <a:xfrm rot="-5460000">
              <a:off x="2376" y="1656"/>
              <a:ext cx="144" cy="672"/>
            </a:xfrm>
            <a:prstGeom prst="leftBrace">
              <a:avLst>
                <a:gd fmla="val 8333" name="adj1"/>
                <a:gd fmla="val 50000" name="adj2"/>
              </a:avLst>
            </a:prstGeom>
            <a:noFill/>
            <a:ln cap="flat" cmpd="sng" w="381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txBox="1"/>
            <p:nvPr/>
          </p:nvSpPr>
          <p:spPr>
            <a:xfrm rot="-60000">
              <a:off x="2114" y="1914"/>
              <a:ext cx="665" cy="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78" name="Google Shape;378;p10"/>
            <p:cNvSpPr/>
            <p:nvPr/>
          </p:nvSpPr>
          <p:spPr>
            <a:xfrm rot="-5460000">
              <a:off x="3096" y="1656"/>
              <a:ext cx="144" cy="672"/>
            </a:xfrm>
            <a:prstGeom prst="leftBrace">
              <a:avLst>
                <a:gd fmla="val 8333" name="adj1"/>
                <a:gd fmla="val 50000" name="adj2"/>
              </a:avLst>
            </a:prstGeom>
            <a:noFill/>
            <a:ln cap="flat" cmpd="sng" w="381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0"/>
            <p:cNvSpPr txBox="1"/>
            <p:nvPr/>
          </p:nvSpPr>
          <p:spPr>
            <a:xfrm rot="-60000">
              <a:off x="2814" y="1914"/>
              <a:ext cx="665" cy="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80" name="Google Shape;380;p10"/>
            <p:cNvSpPr/>
            <p:nvPr/>
          </p:nvSpPr>
          <p:spPr>
            <a:xfrm rot="-5460000">
              <a:off x="3816" y="1656"/>
              <a:ext cx="144" cy="672"/>
            </a:xfrm>
            <a:prstGeom prst="leftBrace">
              <a:avLst>
                <a:gd fmla="val 8333" name="adj1"/>
                <a:gd fmla="val 50000" name="adj2"/>
              </a:avLst>
            </a:prstGeom>
            <a:noFill/>
            <a:ln cap="flat" cmpd="sng" w="381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txBox="1"/>
            <p:nvPr/>
          </p:nvSpPr>
          <p:spPr>
            <a:xfrm rot="-60000">
              <a:off x="3539" y="1914"/>
              <a:ext cx="665" cy="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82" name="Google Shape;382;p10"/>
            <p:cNvSpPr/>
            <p:nvPr/>
          </p:nvSpPr>
          <p:spPr>
            <a:xfrm rot="-5460000">
              <a:off x="4536" y="1656"/>
              <a:ext cx="144" cy="672"/>
            </a:xfrm>
            <a:prstGeom prst="leftBrace">
              <a:avLst>
                <a:gd fmla="val 8333" name="adj1"/>
                <a:gd fmla="val 50000" name="adj2"/>
              </a:avLst>
            </a:prstGeom>
            <a:noFill/>
            <a:ln cap="flat" cmpd="sng" w="381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0"/>
            <p:cNvSpPr txBox="1"/>
            <p:nvPr/>
          </p:nvSpPr>
          <p:spPr>
            <a:xfrm rot="-60000">
              <a:off x="4264" y="1914"/>
              <a:ext cx="665" cy="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84" name="Google Shape;384;p10"/>
            <p:cNvSpPr/>
            <p:nvPr/>
          </p:nvSpPr>
          <p:spPr>
            <a:xfrm rot="-5460000">
              <a:off x="5208" y="1656"/>
              <a:ext cx="144" cy="672"/>
            </a:xfrm>
            <a:prstGeom prst="leftBrace">
              <a:avLst>
                <a:gd fmla="val 8333" name="adj1"/>
                <a:gd fmla="val 50000" name="adj2"/>
              </a:avLst>
            </a:prstGeom>
            <a:noFill/>
            <a:ln cap="flat" cmpd="sng" w="381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0"/>
            <p:cNvSpPr txBox="1"/>
            <p:nvPr/>
          </p:nvSpPr>
          <p:spPr>
            <a:xfrm rot="-60000">
              <a:off x="4939" y="1914"/>
              <a:ext cx="665" cy="5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1"/>
          <p:cNvSpPr txBox="1"/>
          <p:nvPr>
            <p:ph idx="4294967295" type="title"/>
          </p:nvPr>
        </p:nvSpPr>
        <p:spPr>
          <a:xfrm>
            <a:off x="685800" y="228600"/>
            <a:ext cx="7772400" cy="5334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Transfer RNA (tRNA)</a:t>
            </a:r>
            <a:endParaRPr/>
          </a:p>
        </p:txBody>
      </p:sp>
      <p:sp>
        <p:nvSpPr>
          <p:cNvPr id="393" name="Google Shape;393;p11"/>
          <p:cNvSpPr txBox="1"/>
          <p:nvPr>
            <p:ph idx="4294967295" type="body"/>
          </p:nvPr>
        </p:nvSpPr>
        <p:spPr>
          <a:xfrm>
            <a:off x="228600" y="838200"/>
            <a:ext cx="4419600" cy="6019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80000"/>
              </a:lnSpc>
              <a:spcBef>
                <a:spcPts val="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Made up of </a:t>
            </a:r>
            <a:r>
              <a:rPr b="1" i="0" lang="en-US" sz="2000" u="none">
                <a:solidFill>
                  <a:srgbClr val="CC0099"/>
                </a:solidFill>
                <a:latin typeface="Times New Roman"/>
                <a:ea typeface="Times New Roman"/>
                <a:cs typeface="Times New Roman"/>
                <a:sym typeface="Times New Roman"/>
              </a:rPr>
              <a:t>75 to 80 nucleotides</a:t>
            </a:r>
            <a:r>
              <a:rPr b="1" i="0" lang="en-US" sz="2000" u="none">
                <a:solidFill>
                  <a:schemeClr val="dk1"/>
                </a:solidFill>
                <a:latin typeface="Times New Roman"/>
                <a:ea typeface="Times New Roman"/>
                <a:cs typeface="Times New Roman"/>
                <a:sym typeface="Times New Roman"/>
              </a:rPr>
              <a:t> long</a:t>
            </a:r>
            <a:endParaRPr/>
          </a:p>
          <a:p>
            <a:pPr indent="-342900" lvl="0" marL="342900" marR="0" rtl="0" algn="l">
              <a:lnSpc>
                <a:spcPct val="80000"/>
              </a:lnSpc>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Picks up the appropriate </a:t>
            </a:r>
            <a:r>
              <a:rPr b="1" i="0" lang="en-US" sz="2000" u="none">
                <a:solidFill>
                  <a:srgbClr val="CC0099"/>
                </a:solidFill>
                <a:latin typeface="Times New Roman"/>
                <a:ea typeface="Times New Roman"/>
                <a:cs typeface="Times New Roman"/>
                <a:sym typeface="Times New Roman"/>
              </a:rPr>
              <a:t>amino acid</a:t>
            </a:r>
            <a:r>
              <a:rPr b="1" i="0" lang="en-US" sz="2000" u="none">
                <a:solidFill>
                  <a:schemeClr val="hlink"/>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floating in the cytoplasm </a:t>
            </a:r>
            <a:endParaRPr/>
          </a:p>
          <a:p>
            <a:pPr indent="-342900" lvl="0" marL="342900" marR="0" rtl="0" algn="l">
              <a:lnSpc>
                <a:spcPct val="8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Transports </a:t>
            </a:r>
            <a:r>
              <a:rPr b="1" i="0" lang="en-US" sz="2000" u="none">
                <a:solidFill>
                  <a:srgbClr val="CC0099"/>
                </a:solidFill>
                <a:latin typeface="Times New Roman"/>
                <a:ea typeface="Times New Roman"/>
                <a:cs typeface="Times New Roman"/>
                <a:sym typeface="Times New Roman"/>
              </a:rPr>
              <a:t>amino acids</a:t>
            </a:r>
            <a:r>
              <a:rPr b="1" i="0" lang="en-US" sz="2000" u="none">
                <a:solidFill>
                  <a:schemeClr val="hlink"/>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to the </a:t>
            </a:r>
            <a:r>
              <a:rPr b="1" i="0" lang="en-US" sz="2000" u="none">
                <a:solidFill>
                  <a:srgbClr val="9234DB"/>
                </a:solidFill>
                <a:latin typeface="Times New Roman"/>
                <a:ea typeface="Times New Roman"/>
                <a:cs typeface="Times New Roman"/>
                <a:sym typeface="Times New Roman"/>
              </a:rPr>
              <a:t>mRNA</a:t>
            </a:r>
            <a:endParaRPr/>
          </a:p>
          <a:p>
            <a:pPr indent="-342900" lvl="0" marL="342900" marR="0" rtl="0" algn="l">
              <a:lnSpc>
                <a:spcPct val="80000"/>
              </a:lnSpc>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Have </a:t>
            </a:r>
            <a:r>
              <a:rPr b="1" i="0" lang="en-US" sz="2000" u="none">
                <a:solidFill>
                  <a:srgbClr val="CC0099"/>
                </a:solidFill>
                <a:latin typeface="Times New Roman"/>
                <a:ea typeface="Times New Roman"/>
                <a:cs typeface="Times New Roman"/>
                <a:sym typeface="Times New Roman"/>
              </a:rPr>
              <a:t>anticodons</a:t>
            </a:r>
            <a:r>
              <a:rPr b="1" i="0" lang="en-US" sz="2000" u="none">
                <a:solidFill>
                  <a:schemeClr val="dk1"/>
                </a:solidFill>
                <a:latin typeface="Times New Roman"/>
                <a:ea typeface="Times New Roman"/>
                <a:cs typeface="Times New Roman"/>
                <a:sym typeface="Times New Roman"/>
              </a:rPr>
              <a:t> that are complementary to </a:t>
            </a:r>
            <a:r>
              <a:rPr b="1" i="0" lang="en-US" sz="2000" u="none">
                <a:solidFill>
                  <a:srgbClr val="CC0099"/>
                </a:solidFill>
                <a:latin typeface="Times New Roman"/>
                <a:ea typeface="Times New Roman"/>
                <a:cs typeface="Times New Roman"/>
                <a:sym typeface="Times New Roman"/>
              </a:rPr>
              <a:t>mRNA codons</a:t>
            </a:r>
            <a:endParaRPr/>
          </a:p>
          <a:p>
            <a:pPr indent="-342900" lvl="0" marL="342900" marR="0" rtl="0" algn="l">
              <a:lnSpc>
                <a:spcPct val="80000"/>
              </a:lnSpc>
              <a:spcBef>
                <a:spcPts val="400"/>
              </a:spcBef>
              <a:spcAft>
                <a:spcPts val="0"/>
              </a:spcAft>
              <a:buClr>
                <a:schemeClr val="dk1"/>
              </a:buClr>
              <a:buSzPts val="2000"/>
              <a:buFont typeface="Times New Roman"/>
              <a:buNone/>
            </a:pPr>
            <a:r>
              <a:t/>
            </a:r>
            <a:endParaRPr b="1" i="0" sz="2000" u="none">
              <a:solidFill>
                <a:srgbClr val="CC0099"/>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Recognizes the appropriate </a:t>
            </a:r>
            <a:r>
              <a:rPr b="1" i="0" lang="en-US" sz="2000" u="none">
                <a:solidFill>
                  <a:srgbClr val="CC0099"/>
                </a:solidFill>
                <a:latin typeface="Times New Roman"/>
                <a:ea typeface="Times New Roman"/>
                <a:cs typeface="Times New Roman"/>
                <a:sym typeface="Times New Roman"/>
              </a:rPr>
              <a:t>codons</a:t>
            </a:r>
            <a:r>
              <a:rPr b="1" i="0" lang="en-US" sz="2000" u="none">
                <a:solidFill>
                  <a:schemeClr val="dk1"/>
                </a:solidFill>
                <a:latin typeface="Times New Roman"/>
                <a:ea typeface="Times New Roman"/>
                <a:cs typeface="Times New Roman"/>
                <a:sym typeface="Times New Roman"/>
              </a:rPr>
              <a:t> on the </a:t>
            </a:r>
            <a:r>
              <a:rPr b="1" i="0" lang="en-US" sz="2000" u="none">
                <a:solidFill>
                  <a:srgbClr val="CC0099"/>
                </a:solidFill>
                <a:latin typeface="Times New Roman"/>
                <a:ea typeface="Times New Roman"/>
                <a:cs typeface="Times New Roman"/>
                <a:sym typeface="Times New Roman"/>
              </a:rPr>
              <a:t>mRNA</a:t>
            </a:r>
            <a:r>
              <a:rPr b="1" i="0" lang="en-US" sz="2000" u="none">
                <a:solidFill>
                  <a:schemeClr val="dk1"/>
                </a:solidFill>
                <a:latin typeface="Times New Roman"/>
                <a:ea typeface="Times New Roman"/>
                <a:cs typeface="Times New Roman"/>
                <a:sym typeface="Times New Roman"/>
              </a:rPr>
              <a:t> and bonds to them with H-bonds</a:t>
            </a:r>
            <a:endParaRPr/>
          </a:p>
          <a:p>
            <a:pPr indent="-342900" lvl="0" marL="342900" marR="0" rtl="0" algn="l">
              <a:lnSpc>
                <a:spcPct val="80000"/>
              </a:lnSpc>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rgbClr val="CC0099"/>
              </a:buClr>
              <a:buSzPts val="2000"/>
              <a:buFont typeface="Times New Roman"/>
              <a:buChar char="•"/>
            </a:pPr>
            <a:r>
              <a:rPr b="1" i="0" lang="en-US" sz="2000" u="none">
                <a:solidFill>
                  <a:srgbClr val="CC0099"/>
                </a:solidFill>
                <a:latin typeface="Times New Roman"/>
                <a:ea typeface="Times New Roman"/>
                <a:cs typeface="Times New Roman"/>
                <a:sym typeface="Times New Roman"/>
              </a:rPr>
              <a:t>Four ATP’s</a:t>
            </a:r>
            <a:r>
              <a:rPr b="1" i="0" lang="en-US" sz="2000" u="none">
                <a:solidFill>
                  <a:schemeClr val="dk1"/>
                </a:solidFill>
                <a:latin typeface="Times New Roman"/>
                <a:ea typeface="Times New Roman"/>
                <a:cs typeface="Times New Roman"/>
                <a:sym typeface="Times New Roman"/>
              </a:rPr>
              <a:t> are required for each amino acid added to the polypeptide chain:Two to "charge" the tRNA , one to carry the charged tRNA to the ribosome and one to move the ribosome to the next codon.</a:t>
            </a:r>
            <a:r>
              <a:rPr b="0" i="0" lang="en-US" sz="2000" u="none">
                <a:solidFill>
                  <a:schemeClr val="dk1"/>
                </a:solidFill>
                <a:latin typeface="Times New Roman"/>
                <a:ea typeface="Times New Roman"/>
                <a:cs typeface="Times New Roman"/>
                <a:sym typeface="Times New Roman"/>
              </a:rPr>
              <a:t> </a:t>
            </a:r>
            <a:endParaRPr/>
          </a:p>
        </p:txBody>
      </p:sp>
      <p:sp>
        <p:nvSpPr>
          <p:cNvPr id="394" name="Google Shape;394;p11"/>
          <p:cNvSpPr/>
          <p:nvPr/>
        </p:nvSpPr>
        <p:spPr>
          <a:xfrm>
            <a:off x="5294312" y="1423987"/>
            <a:ext cx="3849687" cy="4687887"/>
          </a:xfrm>
          <a:custGeom>
            <a:rect b="b" l="l" r="r" t="t"/>
            <a:pathLst>
              <a:path extrusionOk="0" h="2953" w="2425">
                <a:moveTo>
                  <a:pt x="924" y="504"/>
                </a:moveTo>
                <a:lnTo>
                  <a:pt x="912" y="540"/>
                </a:lnTo>
                <a:lnTo>
                  <a:pt x="912" y="576"/>
                </a:lnTo>
                <a:lnTo>
                  <a:pt x="924" y="612"/>
                </a:lnTo>
                <a:lnTo>
                  <a:pt x="924" y="648"/>
                </a:lnTo>
                <a:lnTo>
                  <a:pt x="924" y="684"/>
                </a:lnTo>
                <a:lnTo>
                  <a:pt x="924" y="720"/>
                </a:lnTo>
                <a:lnTo>
                  <a:pt x="924" y="756"/>
                </a:lnTo>
                <a:lnTo>
                  <a:pt x="924" y="792"/>
                </a:lnTo>
                <a:lnTo>
                  <a:pt x="924" y="828"/>
                </a:lnTo>
                <a:lnTo>
                  <a:pt x="924" y="864"/>
                </a:lnTo>
                <a:lnTo>
                  <a:pt x="924" y="900"/>
                </a:lnTo>
                <a:lnTo>
                  <a:pt x="924" y="936"/>
                </a:lnTo>
                <a:lnTo>
                  <a:pt x="924" y="984"/>
                </a:lnTo>
                <a:lnTo>
                  <a:pt x="924" y="1020"/>
                </a:lnTo>
                <a:lnTo>
                  <a:pt x="924" y="1056"/>
                </a:lnTo>
                <a:lnTo>
                  <a:pt x="924" y="1092"/>
                </a:lnTo>
                <a:lnTo>
                  <a:pt x="888" y="1116"/>
                </a:lnTo>
                <a:lnTo>
                  <a:pt x="852" y="1116"/>
                </a:lnTo>
                <a:lnTo>
                  <a:pt x="816" y="1116"/>
                </a:lnTo>
                <a:lnTo>
                  <a:pt x="780" y="1116"/>
                </a:lnTo>
                <a:lnTo>
                  <a:pt x="744" y="1116"/>
                </a:lnTo>
                <a:lnTo>
                  <a:pt x="708" y="1128"/>
                </a:lnTo>
                <a:lnTo>
                  <a:pt x="672" y="1128"/>
                </a:lnTo>
                <a:lnTo>
                  <a:pt x="636" y="1128"/>
                </a:lnTo>
                <a:lnTo>
                  <a:pt x="612" y="1092"/>
                </a:lnTo>
                <a:lnTo>
                  <a:pt x="600" y="1056"/>
                </a:lnTo>
                <a:lnTo>
                  <a:pt x="600" y="1020"/>
                </a:lnTo>
                <a:lnTo>
                  <a:pt x="588" y="984"/>
                </a:lnTo>
                <a:lnTo>
                  <a:pt x="564" y="948"/>
                </a:lnTo>
                <a:lnTo>
                  <a:pt x="528" y="936"/>
                </a:lnTo>
                <a:lnTo>
                  <a:pt x="492" y="924"/>
                </a:lnTo>
                <a:lnTo>
                  <a:pt x="456" y="912"/>
                </a:lnTo>
                <a:lnTo>
                  <a:pt x="420" y="912"/>
                </a:lnTo>
                <a:lnTo>
                  <a:pt x="384" y="912"/>
                </a:lnTo>
                <a:lnTo>
                  <a:pt x="348" y="912"/>
                </a:lnTo>
                <a:lnTo>
                  <a:pt x="300" y="912"/>
                </a:lnTo>
                <a:lnTo>
                  <a:pt x="228" y="912"/>
                </a:lnTo>
                <a:lnTo>
                  <a:pt x="192" y="924"/>
                </a:lnTo>
                <a:lnTo>
                  <a:pt x="156" y="936"/>
                </a:lnTo>
                <a:lnTo>
                  <a:pt x="120" y="960"/>
                </a:lnTo>
                <a:lnTo>
                  <a:pt x="96" y="996"/>
                </a:lnTo>
                <a:lnTo>
                  <a:pt x="72" y="1032"/>
                </a:lnTo>
                <a:lnTo>
                  <a:pt x="48" y="1068"/>
                </a:lnTo>
                <a:lnTo>
                  <a:pt x="24" y="1104"/>
                </a:lnTo>
                <a:lnTo>
                  <a:pt x="12" y="1140"/>
                </a:lnTo>
                <a:lnTo>
                  <a:pt x="0" y="1176"/>
                </a:lnTo>
                <a:lnTo>
                  <a:pt x="0" y="1224"/>
                </a:lnTo>
                <a:lnTo>
                  <a:pt x="0" y="1260"/>
                </a:lnTo>
                <a:lnTo>
                  <a:pt x="0" y="1296"/>
                </a:lnTo>
                <a:lnTo>
                  <a:pt x="0" y="1332"/>
                </a:lnTo>
                <a:lnTo>
                  <a:pt x="0" y="1368"/>
                </a:lnTo>
                <a:lnTo>
                  <a:pt x="0" y="1404"/>
                </a:lnTo>
                <a:lnTo>
                  <a:pt x="0" y="1440"/>
                </a:lnTo>
                <a:lnTo>
                  <a:pt x="24" y="1476"/>
                </a:lnTo>
                <a:lnTo>
                  <a:pt x="48" y="1512"/>
                </a:lnTo>
                <a:lnTo>
                  <a:pt x="84" y="1536"/>
                </a:lnTo>
                <a:lnTo>
                  <a:pt x="120" y="1548"/>
                </a:lnTo>
                <a:lnTo>
                  <a:pt x="156" y="1560"/>
                </a:lnTo>
                <a:lnTo>
                  <a:pt x="192" y="1572"/>
                </a:lnTo>
                <a:lnTo>
                  <a:pt x="228" y="1584"/>
                </a:lnTo>
                <a:lnTo>
                  <a:pt x="264" y="1584"/>
                </a:lnTo>
                <a:lnTo>
                  <a:pt x="312" y="1584"/>
                </a:lnTo>
                <a:lnTo>
                  <a:pt x="348" y="1584"/>
                </a:lnTo>
                <a:lnTo>
                  <a:pt x="384" y="1584"/>
                </a:lnTo>
                <a:lnTo>
                  <a:pt x="420" y="1572"/>
                </a:lnTo>
                <a:lnTo>
                  <a:pt x="456" y="1560"/>
                </a:lnTo>
                <a:lnTo>
                  <a:pt x="492" y="1560"/>
                </a:lnTo>
                <a:lnTo>
                  <a:pt x="528" y="1548"/>
                </a:lnTo>
                <a:lnTo>
                  <a:pt x="564" y="1536"/>
                </a:lnTo>
                <a:lnTo>
                  <a:pt x="600" y="1512"/>
                </a:lnTo>
                <a:lnTo>
                  <a:pt x="624" y="1476"/>
                </a:lnTo>
                <a:lnTo>
                  <a:pt x="636" y="1440"/>
                </a:lnTo>
                <a:lnTo>
                  <a:pt x="636" y="1404"/>
                </a:lnTo>
                <a:lnTo>
                  <a:pt x="672" y="1392"/>
                </a:lnTo>
                <a:lnTo>
                  <a:pt x="708" y="1392"/>
                </a:lnTo>
                <a:lnTo>
                  <a:pt x="744" y="1380"/>
                </a:lnTo>
                <a:lnTo>
                  <a:pt x="780" y="1380"/>
                </a:lnTo>
                <a:lnTo>
                  <a:pt x="816" y="1380"/>
                </a:lnTo>
                <a:lnTo>
                  <a:pt x="852" y="1380"/>
                </a:lnTo>
                <a:lnTo>
                  <a:pt x="888" y="1380"/>
                </a:lnTo>
                <a:lnTo>
                  <a:pt x="924" y="1392"/>
                </a:lnTo>
                <a:lnTo>
                  <a:pt x="924" y="1428"/>
                </a:lnTo>
                <a:lnTo>
                  <a:pt x="924" y="1464"/>
                </a:lnTo>
                <a:lnTo>
                  <a:pt x="924" y="1500"/>
                </a:lnTo>
                <a:lnTo>
                  <a:pt x="924" y="1536"/>
                </a:lnTo>
                <a:lnTo>
                  <a:pt x="924" y="1572"/>
                </a:lnTo>
                <a:lnTo>
                  <a:pt x="924" y="1608"/>
                </a:lnTo>
                <a:lnTo>
                  <a:pt x="924" y="1728"/>
                </a:lnTo>
                <a:lnTo>
                  <a:pt x="924" y="1800"/>
                </a:lnTo>
                <a:lnTo>
                  <a:pt x="924" y="1872"/>
                </a:lnTo>
                <a:lnTo>
                  <a:pt x="924" y="1944"/>
                </a:lnTo>
                <a:lnTo>
                  <a:pt x="924" y="1980"/>
                </a:lnTo>
                <a:lnTo>
                  <a:pt x="924" y="2016"/>
                </a:lnTo>
                <a:lnTo>
                  <a:pt x="924" y="2052"/>
                </a:lnTo>
                <a:lnTo>
                  <a:pt x="924" y="2088"/>
                </a:lnTo>
                <a:lnTo>
                  <a:pt x="924" y="2124"/>
                </a:lnTo>
                <a:lnTo>
                  <a:pt x="900" y="2160"/>
                </a:lnTo>
                <a:lnTo>
                  <a:pt x="864" y="2172"/>
                </a:lnTo>
                <a:lnTo>
                  <a:pt x="828" y="2184"/>
                </a:lnTo>
                <a:lnTo>
                  <a:pt x="792" y="2208"/>
                </a:lnTo>
                <a:lnTo>
                  <a:pt x="756" y="2220"/>
                </a:lnTo>
                <a:lnTo>
                  <a:pt x="720" y="2244"/>
                </a:lnTo>
                <a:lnTo>
                  <a:pt x="684" y="2280"/>
                </a:lnTo>
                <a:lnTo>
                  <a:pt x="648" y="2316"/>
                </a:lnTo>
                <a:lnTo>
                  <a:pt x="624" y="2352"/>
                </a:lnTo>
                <a:lnTo>
                  <a:pt x="600" y="2388"/>
                </a:lnTo>
                <a:lnTo>
                  <a:pt x="588" y="2424"/>
                </a:lnTo>
                <a:lnTo>
                  <a:pt x="576" y="2460"/>
                </a:lnTo>
                <a:lnTo>
                  <a:pt x="564" y="2496"/>
                </a:lnTo>
                <a:lnTo>
                  <a:pt x="564" y="2532"/>
                </a:lnTo>
                <a:lnTo>
                  <a:pt x="564" y="2568"/>
                </a:lnTo>
                <a:lnTo>
                  <a:pt x="564" y="2604"/>
                </a:lnTo>
                <a:lnTo>
                  <a:pt x="564" y="2640"/>
                </a:lnTo>
                <a:lnTo>
                  <a:pt x="576" y="2676"/>
                </a:lnTo>
                <a:lnTo>
                  <a:pt x="600" y="2712"/>
                </a:lnTo>
                <a:lnTo>
                  <a:pt x="624" y="2748"/>
                </a:lnTo>
                <a:lnTo>
                  <a:pt x="660" y="2772"/>
                </a:lnTo>
                <a:lnTo>
                  <a:pt x="684" y="2808"/>
                </a:lnTo>
                <a:lnTo>
                  <a:pt x="720" y="2832"/>
                </a:lnTo>
                <a:lnTo>
                  <a:pt x="744" y="2868"/>
                </a:lnTo>
                <a:lnTo>
                  <a:pt x="780" y="2880"/>
                </a:lnTo>
                <a:lnTo>
                  <a:pt x="816" y="2892"/>
                </a:lnTo>
                <a:lnTo>
                  <a:pt x="852" y="2916"/>
                </a:lnTo>
                <a:lnTo>
                  <a:pt x="888" y="2916"/>
                </a:lnTo>
                <a:lnTo>
                  <a:pt x="936" y="2928"/>
                </a:lnTo>
                <a:lnTo>
                  <a:pt x="972" y="2940"/>
                </a:lnTo>
                <a:lnTo>
                  <a:pt x="1008" y="2940"/>
                </a:lnTo>
                <a:lnTo>
                  <a:pt x="1044" y="2952"/>
                </a:lnTo>
                <a:lnTo>
                  <a:pt x="1080" y="2952"/>
                </a:lnTo>
                <a:lnTo>
                  <a:pt x="1128" y="2952"/>
                </a:lnTo>
                <a:lnTo>
                  <a:pt x="1164" y="2952"/>
                </a:lnTo>
                <a:lnTo>
                  <a:pt x="1200" y="2952"/>
                </a:lnTo>
                <a:lnTo>
                  <a:pt x="1236" y="2952"/>
                </a:lnTo>
                <a:lnTo>
                  <a:pt x="1272" y="2952"/>
                </a:lnTo>
                <a:lnTo>
                  <a:pt x="1320" y="2952"/>
                </a:lnTo>
                <a:lnTo>
                  <a:pt x="1356" y="2952"/>
                </a:lnTo>
                <a:lnTo>
                  <a:pt x="1392" y="2940"/>
                </a:lnTo>
                <a:lnTo>
                  <a:pt x="1428" y="2940"/>
                </a:lnTo>
                <a:lnTo>
                  <a:pt x="1464" y="2928"/>
                </a:lnTo>
                <a:lnTo>
                  <a:pt x="1500" y="2916"/>
                </a:lnTo>
                <a:lnTo>
                  <a:pt x="1536" y="2892"/>
                </a:lnTo>
                <a:lnTo>
                  <a:pt x="1572" y="2856"/>
                </a:lnTo>
                <a:lnTo>
                  <a:pt x="1596" y="2820"/>
                </a:lnTo>
                <a:lnTo>
                  <a:pt x="1608" y="2784"/>
                </a:lnTo>
                <a:lnTo>
                  <a:pt x="1620" y="2748"/>
                </a:lnTo>
                <a:lnTo>
                  <a:pt x="1632" y="2712"/>
                </a:lnTo>
                <a:lnTo>
                  <a:pt x="1644" y="2676"/>
                </a:lnTo>
                <a:lnTo>
                  <a:pt x="1644" y="2640"/>
                </a:lnTo>
                <a:lnTo>
                  <a:pt x="1644" y="2604"/>
                </a:lnTo>
                <a:lnTo>
                  <a:pt x="1644" y="2568"/>
                </a:lnTo>
                <a:lnTo>
                  <a:pt x="1632" y="2520"/>
                </a:lnTo>
                <a:lnTo>
                  <a:pt x="1632" y="2484"/>
                </a:lnTo>
                <a:lnTo>
                  <a:pt x="1620" y="2448"/>
                </a:lnTo>
                <a:lnTo>
                  <a:pt x="1608" y="2412"/>
                </a:lnTo>
                <a:lnTo>
                  <a:pt x="1596" y="2376"/>
                </a:lnTo>
                <a:lnTo>
                  <a:pt x="1584" y="2340"/>
                </a:lnTo>
                <a:lnTo>
                  <a:pt x="1548" y="2316"/>
                </a:lnTo>
                <a:lnTo>
                  <a:pt x="1524" y="2280"/>
                </a:lnTo>
                <a:lnTo>
                  <a:pt x="1488" y="2256"/>
                </a:lnTo>
                <a:lnTo>
                  <a:pt x="1452" y="2232"/>
                </a:lnTo>
                <a:lnTo>
                  <a:pt x="1416" y="2208"/>
                </a:lnTo>
                <a:lnTo>
                  <a:pt x="1380" y="2196"/>
                </a:lnTo>
                <a:lnTo>
                  <a:pt x="1344" y="2172"/>
                </a:lnTo>
                <a:lnTo>
                  <a:pt x="1308" y="2172"/>
                </a:lnTo>
                <a:lnTo>
                  <a:pt x="1272" y="2136"/>
                </a:lnTo>
                <a:lnTo>
                  <a:pt x="1272" y="2100"/>
                </a:lnTo>
                <a:lnTo>
                  <a:pt x="1248" y="2064"/>
                </a:lnTo>
                <a:lnTo>
                  <a:pt x="1236" y="2028"/>
                </a:lnTo>
                <a:lnTo>
                  <a:pt x="1236" y="1992"/>
                </a:lnTo>
                <a:lnTo>
                  <a:pt x="1224" y="1956"/>
                </a:lnTo>
                <a:lnTo>
                  <a:pt x="1224" y="1908"/>
                </a:lnTo>
                <a:lnTo>
                  <a:pt x="1224" y="1872"/>
                </a:lnTo>
                <a:lnTo>
                  <a:pt x="1224" y="1836"/>
                </a:lnTo>
                <a:lnTo>
                  <a:pt x="1224" y="1800"/>
                </a:lnTo>
                <a:lnTo>
                  <a:pt x="1224" y="1764"/>
                </a:lnTo>
                <a:lnTo>
                  <a:pt x="1224" y="1728"/>
                </a:lnTo>
                <a:lnTo>
                  <a:pt x="1236" y="1692"/>
                </a:lnTo>
                <a:lnTo>
                  <a:pt x="1236" y="1656"/>
                </a:lnTo>
                <a:lnTo>
                  <a:pt x="1236" y="1620"/>
                </a:lnTo>
                <a:lnTo>
                  <a:pt x="1236" y="1584"/>
                </a:lnTo>
                <a:lnTo>
                  <a:pt x="1236" y="1548"/>
                </a:lnTo>
                <a:lnTo>
                  <a:pt x="1236" y="1512"/>
                </a:lnTo>
                <a:lnTo>
                  <a:pt x="1236" y="1476"/>
                </a:lnTo>
                <a:lnTo>
                  <a:pt x="1236" y="1440"/>
                </a:lnTo>
                <a:lnTo>
                  <a:pt x="1236" y="1404"/>
                </a:lnTo>
                <a:lnTo>
                  <a:pt x="1236" y="1368"/>
                </a:lnTo>
                <a:lnTo>
                  <a:pt x="1224" y="1332"/>
                </a:lnTo>
                <a:lnTo>
                  <a:pt x="1224" y="1296"/>
                </a:lnTo>
                <a:lnTo>
                  <a:pt x="1260" y="1284"/>
                </a:lnTo>
                <a:lnTo>
                  <a:pt x="1296" y="1284"/>
                </a:lnTo>
                <a:lnTo>
                  <a:pt x="1332" y="1284"/>
                </a:lnTo>
                <a:lnTo>
                  <a:pt x="1368" y="1284"/>
                </a:lnTo>
                <a:lnTo>
                  <a:pt x="1404" y="1284"/>
                </a:lnTo>
                <a:lnTo>
                  <a:pt x="1440" y="1284"/>
                </a:lnTo>
                <a:lnTo>
                  <a:pt x="1476" y="1284"/>
                </a:lnTo>
                <a:lnTo>
                  <a:pt x="1512" y="1284"/>
                </a:lnTo>
                <a:lnTo>
                  <a:pt x="1548" y="1284"/>
                </a:lnTo>
                <a:lnTo>
                  <a:pt x="1584" y="1284"/>
                </a:lnTo>
                <a:lnTo>
                  <a:pt x="1620" y="1284"/>
                </a:lnTo>
                <a:lnTo>
                  <a:pt x="1656" y="1284"/>
                </a:lnTo>
                <a:lnTo>
                  <a:pt x="1692" y="1284"/>
                </a:lnTo>
                <a:lnTo>
                  <a:pt x="1728" y="1284"/>
                </a:lnTo>
                <a:lnTo>
                  <a:pt x="1740" y="1320"/>
                </a:lnTo>
                <a:lnTo>
                  <a:pt x="1752" y="1356"/>
                </a:lnTo>
                <a:lnTo>
                  <a:pt x="1776" y="1392"/>
                </a:lnTo>
                <a:lnTo>
                  <a:pt x="1812" y="1416"/>
                </a:lnTo>
                <a:lnTo>
                  <a:pt x="1848" y="1440"/>
                </a:lnTo>
                <a:lnTo>
                  <a:pt x="1884" y="1464"/>
                </a:lnTo>
                <a:lnTo>
                  <a:pt x="1920" y="1476"/>
                </a:lnTo>
                <a:lnTo>
                  <a:pt x="1956" y="1488"/>
                </a:lnTo>
                <a:lnTo>
                  <a:pt x="1992" y="1488"/>
                </a:lnTo>
                <a:lnTo>
                  <a:pt x="2040" y="1500"/>
                </a:lnTo>
                <a:lnTo>
                  <a:pt x="2076" y="1500"/>
                </a:lnTo>
                <a:lnTo>
                  <a:pt x="2112" y="1500"/>
                </a:lnTo>
                <a:lnTo>
                  <a:pt x="2160" y="1476"/>
                </a:lnTo>
                <a:lnTo>
                  <a:pt x="2196" y="1464"/>
                </a:lnTo>
                <a:lnTo>
                  <a:pt x="2244" y="1440"/>
                </a:lnTo>
                <a:lnTo>
                  <a:pt x="2280" y="1416"/>
                </a:lnTo>
                <a:lnTo>
                  <a:pt x="2328" y="1380"/>
                </a:lnTo>
                <a:lnTo>
                  <a:pt x="2352" y="1344"/>
                </a:lnTo>
                <a:lnTo>
                  <a:pt x="2376" y="1308"/>
                </a:lnTo>
                <a:lnTo>
                  <a:pt x="2388" y="1260"/>
                </a:lnTo>
                <a:lnTo>
                  <a:pt x="2412" y="1212"/>
                </a:lnTo>
                <a:lnTo>
                  <a:pt x="2424" y="1176"/>
                </a:lnTo>
                <a:lnTo>
                  <a:pt x="2424" y="1140"/>
                </a:lnTo>
                <a:lnTo>
                  <a:pt x="2424" y="1104"/>
                </a:lnTo>
                <a:lnTo>
                  <a:pt x="2424" y="1068"/>
                </a:lnTo>
                <a:lnTo>
                  <a:pt x="2424" y="1032"/>
                </a:lnTo>
                <a:lnTo>
                  <a:pt x="2412" y="996"/>
                </a:lnTo>
                <a:lnTo>
                  <a:pt x="2400" y="948"/>
                </a:lnTo>
                <a:lnTo>
                  <a:pt x="2388" y="912"/>
                </a:lnTo>
                <a:lnTo>
                  <a:pt x="2376" y="876"/>
                </a:lnTo>
                <a:lnTo>
                  <a:pt x="2352" y="840"/>
                </a:lnTo>
                <a:lnTo>
                  <a:pt x="2328" y="804"/>
                </a:lnTo>
                <a:lnTo>
                  <a:pt x="2292" y="780"/>
                </a:lnTo>
                <a:lnTo>
                  <a:pt x="2256" y="756"/>
                </a:lnTo>
                <a:lnTo>
                  <a:pt x="2220" y="732"/>
                </a:lnTo>
                <a:lnTo>
                  <a:pt x="2184" y="720"/>
                </a:lnTo>
                <a:lnTo>
                  <a:pt x="2148" y="708"/>
                </a:lnTo>
                <a:lnTo>
                  <a:pt x="2112" y="708"/>
                </a:lnTo>
                <a:lnTo>
                  <a:pt x="2076" y="696"/>
                </a:lnTo>
                <a:lnTo>
                  <a:pt x="2040" y="684"/>
                </a:lnTo>
                <a:lnTo>
                  <a:pt x="2004" y="684"/>
                </a:lnTo>
                <a:lnTo>
                  <a:pt x="1968" y="684"/>
                </a:lnTo>
                <a:lnTo>
                  <a:pt x="1932" y="684"/>
                </a:lnTo>
                <a:lnTo>
                  <a:pt x="1896" y="696"/>
                </a:lnTo>
                <a:lnTo>
                  <a:pt x="1860" y="708"/>
                </a:lnTo>
                <a:lnTo>
                  <a:pt x="1824" y="720"/>
                </a:lnTo>
                <a:lnTo>
                  <a:pt x="1788" y="744"/>
                </a:lnTo>
                <a:lnTo>
                  <a:pt x="1752" y="768"/>
                </a:lnTo>
                <a:lnTo>
                  <a:pt x="1728" y="804"/>
                </a:lnTo>
                <a:lnTo>
                  <a:pt x="1704" y="840"/>
                </a:lnTo>
                <a:lnTo>
                  <a:pt x="1668" y="852"/>
                </a:lnTo>
                <a:lnTo>
                  <a:pt x="1632" y="852"/>
                </a:lnTo>
                <a:lnTo>
                  <a:pt x="1596" y="852"/>
                </a:lnTo>
                <a:lnTo>
                  <a:pt x="1560" y="852"/>
                </a:lnTo>
                <a:lnTo>
                  <a:pt x="1524" y="852"/>
                </a:lnTo>
                <a:lnTo>
                  <a:pt x="1488" y="852"/>
                </a:lnTo>
                <a:lnTo>
                  <a:pt x="1452" y="852"/>
                </a:lnTo>
                <a:lnTo>
                  <a:pt x="1416" y="852"/>
                </a:lnTo>
                <a:lnTo>
                  <a:pt x="1368" y="852"/>
                </a:lnTo>
                <a:lnTo>
                  <a:pt x="1332" y="864"/>
                </a:lnTo>
                <a:lnTo>
                  <a:pt x="1296" y="864"/>
                </a:lnTo>
                <a:lnTo>
                  <a:pt x="1260" y="864"/>
                </a:lnTo>
                <a:lnTo>
                  <a:pt x="1236" y="828"/>
                </a:lnTo>
                <a:lnTo>
                  <a:pt x="1236" y="792"/>
                </a:lnTo>
                <a:lnTo>
                  <a:pt x="1236" y="756"/>
                </a:lnTo>
                <a:lnTo>
                  <a:pt x="1236" y="720"/>
                </a:lnTo>
                <a:lnTo>
                  <a:pt x="1236" y="684"/>
                </a:lnTo>
                <a:lnTo>
                  <a:pt x="1236" y="648"/>
                </a:lnTo>
                <a:lnTo>
                  <a:pt x="1236" y="612"/>
                </a:lnTo>
                <a:lnTo>
                  <a:pt x="1236" y="576"/>
                </a:lnTo>
                <a:lnTo>
                  <a:pt x="1236" y="540"/>
                </a:lnTo>
                <a:lnTo>
                  <a:pt x="1236" y="504"/>
                </a:lnTo>
                <a:lnTo>
                  <a:pt x="1236" y="468"/>
                </a:lnTo>
                <a:lnTo>
                  <a:pt x="1236" y="432"/>
                </a:lnTo>
                <a:lnTo>
                  <a:pt x="1236" y="396"/>
                </a:lnTo>
                <a:lnTo>
                  <a:pt x="1236" y="360"/>
                </a:lnTo>
                <a:lnTo>
                  <a:pt x="1236" y="324"/>
                </a:lnTo>
                <a:lnTo>
                  <a:pt x="1236" y="288"/>
                </a:lnTo>
                <a:lnTo>
                  <a:pt x="1236" y="252"/>
                </a:lnTo>
                <a:lnTo>
                  <a:pt x="1236" y="216"/>
                </a:lnTo>
                <a:lnTo>
                  <a:pt x="1236" y="180"/>
                </a:lnTo>
                <a:lnTo>
                  <a:pt x="1236" y="144"/>
                </a:lnTo>
                <a:lnTo>
                  <a:pt x="1236" y="108"/>
                </a:lnTo>
                <a:lnTo>
                  <a:pt x="1236" y="72"/>
                </a:lnTo>
                <a:lnTo>
                  <a:pt x="1236" y="36"/>
                </a:lnTo>
                <a:lnTo>
                  <a:pt x="1236" y="0"/>
                </a:lnTo>
                <a:lnTo>
                  <a:pt x="1200" y="0"/>
                </a:lnTo>
                <a:lnTo>
                  <a:pt x="1164" y="0"/>
                </a:lnTo>
                <a:lnTo>
                  <a:pt x="1128" y="0"/>
                </a:lnTo>
                <a:lnTo>
                  <a:pt x="1104" y="36"/>
                </a:lnTo>
                <a:lnTo>
                  <a:pt x="1104" y="72"/>
                </a:lnTo>
                <a:lnTo>
                  <a:pt x="1104" y="108"/>
                </a:lnTo>
                <a:lnTo>
                  <a:pt x="1104" y="144"/>
                </a:lnTo>
                <a:lnTo>
                  <a:pt x="1104" y="180"/>
                </a:lnTo>
                <a:lnTo>
                  <a:pt x="1092" y="216"/>
                </a:lnTo>
                <a:lnTo>
                  <a:pt x="1092" y="252"/>
                </a:lnTo>
                <a:lnTo>
                  <a:pt x="1092" y="288"/>
                </a:lnTo>
                <a:lnTo>
                  <a:pt x="1092" y="324"/>
                </a:lnTo>
                <a:lnTo>
                  <a:pt x="1092" y="360"/>
                </a:lnTo>
                <a:lnTo>
                  <a:pt x="1092" y="396"/>
                </a:lnTo>
                <a:lnTo>
                  <a:pt x="1092" y="432"/>
                </a:lnTo>
                <a:lnTo>
                  <a:pt x="1092" y="468"/>
                </a:lnTo>
                <a:lnTo>
                  <a:pt x="1092" y="504"/>
                </a:lnTo>
                <a:lnTo>
                  <a:pt x="1092" y="540"/>
                </a:lnTo>
                <a:lnTo>
                  <a:pt x="1092" y="576"/>
                </a:lnTo>
                <a:lnTo>
                  <a:pt x="1092" y="612"/>
                </a:lnTo>
                <a:lnTo>
                  <a:pt x="1092" y="648"/>
                </a:lnTo>
                <a:lnTo>
                  <a:pt x="1092" y="684"/>
                </a:lnTo>
                <a:lnTo>
                  <a:pt x="1092" y="720"/>
                </a:lnTo>
                <a:lnTo>
                  <a:pt x="1092" y="756"/>
                </a:lnTo>
                <a:lnTo>
                  <a:pt x="1092" y="792"/>
                </a:lnTo>
                <a:lnTo>
                  <a:pt x="1092" y="828"/>
                </a:lnTo>
                <a:lnTo>
                  <a:pt x="1092" y="864"/>
                </a:lnTo>
                <a:lnTo>
                  <a:pt x="1092" y="900"/>
                </a:lnTo>
                <a:lnTo>
                  <a:pt x="1092" y="936"/>
                </a:lnTo>
                <a:lnTo>
                  <a:pt x="1092" y="972"/>
                </a:lnTo>
                <a:lnTo>
                  <a:pt x="1128" y="1008"/>
                </a:lnTo>
                <a:lnTo>
                  <a:pt x="1164" y="1008"/>
                </a:lnTo>
                <a:lnTo>
                  <a:pt x="1200" y="1008"/>
                </a:lnTo>
                <a:lnTo>
                  <a:pt x="1236" y="1008"/>
                </a:lnTo>
                <a:lnTo>
                  <a:pt x="1272" y="1008"/>
                </a:lnTo>
                <a:lnTo>
                  <a:pt x="1308" y="996"/>
                </a:lnTo>
                <a:lnTo>
                  <a:pt x="1344" y="996"/>
                </a:lnTo>
                <a:lnTo>
                  <a:pt x="1380" y="996"/>
                </a:lnTo>
                <a:lnTo>
                  <a:pt x="1416" y="996"/>
                </a:lnTo>
                <a:lnTo>
                  <a:pt x="1452" y="996"/>
                </a:lnTo>
                <a:lnTo>
                  <a:pt x="1488" y="996"/>
                </a:lnTo>
                <a:lnTo>
                  <a:pt x="1524" y="996"/>
                </a:lnTo>
                <a:lnTo>
                  <a:pt x="1560" y="996"/>
                </a:lnTo>
                <a:lnTo>
                  <a:pt x="1596" y="996"/>
                </a:lnTo>
                <a:lnTo>
                  <a:pt x="1632" y="996"/>
                </a:lnTo>
                <a:lnTo>
                  <a:pt x="1668" y="1008"/>
                </a:lnTo>
                <a:lnTo>
                  <a:pt x="1704" y="1008"/>
                </a:lnTo>
                <a:lnTo>
                  <a:pt x="1740" y="1008"/>
                </a:lnTo>
                <a:lnTo>
                  <a:pt x="1776" y="996"/>
                </a:lnTo>
                <a:lnTo>
                  <a:pt x="1800" y="960"/>
                </a:lnTo>
                <a:lnTo>
                  <a:pt x="1836" y="936"/>
                </a:lnTo>
                <a:lnTo>
                  <a:pt x="1872" y="912"/>
                </a:lnTo>
                <a:lnTo>
                  <a:pt x="1908" y="888"/>
                </a:lnTo>
                <a:lnTo>
                  <a:pt x="1944" y="876"/>
                </a:lnTo>
                <a:lnTo>
                  <a:pt x="1980" y="864"/>
                </a:lnTo>
                <a:lnTo>
                  <a:pt x="2016" y="864"/>
                </a:lnTo>
                <a:lnTo>
                  <a:pt x="2052" y="864"/>
                </a:lnTo>
                <a:lnTo>
                  <a:pt x="2088" y="876"/>
                </a:lnTo>
                <a:lnTo>
                  <a:pt x="2124" y="900"/>
                </a:lnTo>
                <a:lnTo>
                  <a:pt x="2160" y="912"/>
                </a:lnTo>
                <a:lnTo>
                  <a:pt x="2196" y="924"/>
                </a:lnTo>
                <a:lnTo>
                  <a:pt x="2220" y="960"/>
                </a:lnTo>
                <a:lnTo>
                  <a:pt x="2244" y="996"/>
                </a:lnTo>
                <a:lnTo>
                  <a:pt x="2268" y="1032"/>
                </a:lnTo>
                <a:lnTo>
                  <a:pt x="2268" y="1068"/>
                </a:lnTo>
                <a:lnTo>
                  <a:pt x="2268" y="1104"/>
                </a:lnTo>
                <a:lnTo>
                  <a:pt x="2268" y="1140"/>
                </a:lnTo>
                <a:lnTo>
                  <a:pt x="2268" y="1176"/>
                </a:lnTo>
                <a:lnTo>
                  <a:pt x="2256" y="1212"/>
                </a:lnTo>
                <a:lnTo>
                  <a:pt x="2232" y="1248"/>
                </a:lnTo>
                <a:lnTo>
                  <a:pt x="2196" y="1260"/>
                </a:lnTo>
                <a:lnTo>
                  <a:pt x="2160" y="1272"/>
                </a:lnTo>
                <a:lnTo>
                  <a:pt x="2124" y="1296"/>
                </a:lnTo>
                <a:lnTo>
                  <a:pt x="2088" y="1308"/>
                </a:lnTo>
                <a:lnTo>
                  <a:pt x="2052" y="1332"/>
                </a:lnTo>
                <a:lnTo>
                  <a:pt x="2016" y="1332"/>
                </a:lnTo>
                <a:lnTo>
                  <a:pt x="1980" y="1332"/>
                </a:lnTo>
                <a:lnTo>
                  <a:pt x="1944" y="1332"/>
                </a:lnTo>
                <a:lnTo>
                  <a:pt x="1908" y="1320"/>
                </a:lnTo>
                <a:lnTo>
                  <a:pt x="1884" y="1284"/>
                </a:lnTo>
                <a:lnTo>
                  <a:pt x="1848" y="1260"/>
                </a:lnTo>
                <a:lnTo>
                  <a:pt x="1836" y="1224"/>
                </a:lnTo>
                <a:lnTo>
                  <a:pt x="1800" y="1200"/>
                </a:lnTo>
                <a:lnTo>
                  <a:pt x="1764" y="1188"/>
                </a:lnTo>
                <a:lnTo>
                  <a:pt x="1728" y="1176"/>
                </a:lnTo>
                <a:lnTo>
                  <a:pt x="1692" y="1164"/>
                </a:lnTo>
                <a:lnTo>
                  <a:pt x="1656" y="1164"/>
                </a:lnTo>
                <a:lnTo>
                  <a:pt x="1620" y="1164"/>
                </a:lnTo>
                <a:lnTo>
                  <a:pt x="1584" y="1164"/>
                </a:lnTo>
                <a:lnTo>
                  <a:pt x="1548" y="1164"/>
                </a:lnTo>
                <a:lnTo>
                  <a:pt x="1512" y="1164"/>
                </a:lnTo>
                <a:lnTo>
                  <a:pt x="1476" y="1164"/>
                </a:lnTo>
                <a:lnTo>
                  <a:pt x="1440" y="1164"/>
                </a:lnTo>
                <a:lnTo>
                  <a:pt x="1404" y="1164"/>
                </a:lnTo>
                <a:lnTo>
                  <a:pt x="1368" y="1164"/>
                </a:lnTo>
                <a:lnTo>
                  <a:pt x="1332" y="1164"/>
                </a:lnTo>
                <a:lnTo>
                  <a:pt x="1296" y="1164"/>
                </a:lnTo>
                <a:lnTo>
                  <a:pt x="1260" y="1164"/>
                </a:lnTo>
                <a:lnTo>
                  <a:pt x="1224" y="1164"/>
                </a:lnTo>
                <a:lnTo>
                  <a:pt x="1188" y="1164"/>
                </a:lnTo>
                <a:lnTo>
                  <a:pt x="1152" y="1164"/>
                </a:lnTo>
                <a:lnTo>
                  <a:pt x="1128" y="1200"/>
                </a:lnTo>
                <a:lnTo>
                  <a:pt x="1128" y="1236"/>
                </a:lnTo>
                <a:lnTo>
                  <a:pt x="1128" y="1272"/>
                </a:lnTo>
                <a:lnTo>
                  <a:pt x="1128" y="1308"/>
                </a:lnTo>
                <a:lnTo>
                  <a:pt x="1128" y="1344"/>
                </a:lnTo>
                <a:lnTo>
                  <a:pt x="1128" y="1380"/>
                </a:lnTo>
                <a:lnTo>
                  <a:pt x="1128" y="1416"/>
                </a:lnTo>
                <a:lnTo>
                  <a:pt x="1128" y="1452"/>
                </a:lnTo>
                <a:lnTo>
                  <a:pt x="1128" y="1488"/>
                </a:lnTo>
                <a:lnTo>
                  <a:pt x="1128" y="1524"/>
                </a:lnTo>
                <a:lnTo>
                  <a:pt x="1104" y="1560"/>
                </a:lnTo>
                <a:lnTo>
                  <a:pt x="1104" y="1596"/>
                </a:lnTo>
                <a:lnTo>
                  <a:pt x="1104" y="1632"/>
                </a:lnTo>
                <a:lnTo>
                  <a:pt x="1104" y="1668"/>
                </a:lnTo>
                <a:lnTo>
                  <a:pt x="1104" y="1704"/>
                </a:lnTo>
                <a:lnTo>
                  <a:pt x="1104" y="1740"/>
                </a:lnTo>
                <a:lnTo>
                  <a:pt x="1104" y="1776"/>
                </a:lnTo>
                <a:lnTo>
                  <a:pt x="1104" y="1812"/>
                </a:lnTo>
                <a:lnTo>
                  <a:pt x="1104" y="1848"/>
                </a:lnTo>
                <a:lnTo>
                  <a:pt x="1104" y="1884"/>
                </a:lnTo>
                <a:lnTo>
                  <a:pt x="1104" y="1920"/>
                </a:lnTo>
                <a:lnTo>
                  <a:pt x="1116" y="1956"/>
                </a:lnTo>
                <a:lnTo>
                  <a:pt x="1116" y="1992"/>
                </a:lnTo>
                <a:lnTo>
                  <a:pt x="1116" y="2028"/>
                </a:lnTo>
                <a:lnTo>
                  <a:pt x="1116" y="2064"/>
                </a:lnTo>
                <a:lnTo>
                  <a:pt x="1116" y="2100"/>
                </a:lnTo>
                <a:lnTo>
                  <a:pt x="1116" y="2136"/>
                </a:lnTo>
                <a:lnTo>
                  <a:pt x="1116" y="2172"/>
                </a:lnTo>
                <a:lnTo>
                  <a:pt x="1116" y="2208"/>
                </a:lnTo>
                <a:lnTo>
                  <a:pt x="1116" y="2244"/>
                </a:lnTo>
                <a:lnTo>
                  <a:pt x="1116" y="2280"/>
                </a:lnTo>
                <a:lnTo>
                  <a:pt x="1128" y="2316"/>
                </a:lnTo>
                <a:lnTo>
                  <a:pt x="1164" y="2328"/>
                </a:lnTo>
                <a:lnTo>
                  <a:pt x="1200" y="2328"/>
                </a:lnTo>
                <a:lnTo>
                  <a:pt x="1236" y="2340"/>
                </a:lnTo>
                <a:lnTo>
                  <a:pt x="1272" y="2364"/>
                </a:lnTo>
                <a:lnTo>
                  <a:pt x="1308" y="2388"/>
                </a:lnTo>
                <a:lnTo>
                  <a:pt x="1344" y="2412"/>
                </a:lnTo>
                <a:lnTo>
                  <a:pt x="1368" y="2448"/>
                </a:lnTo>
                <a:lnTo>
                  <a:pt x="1392" y="2484"/>
                </a:lnTo>
                <a:lnTo>
                  <a:pt x="1392" y="2520"/>
                </a:lnTo>
                <a:lnTo>
                  <a:pt x="1392" y="2556"/>
                </a:lnTo>
                <a:lnTo>
                  <a:pt x="1404" y="2592"/>
                </a:lnTo>
                <a:lnTo>
                  <a:pt x="1404" y="2628"/>
                </a:lnTo>
                <a:lnTo>
                  <a:pt x="1404" y="2664"/>
                </a:lnTo>
                <a:lnTo>
                  <a:pt x="1404" y="2700"/>
                </a:lnTo>
                <a:lnTo>
                  <a:pt x="1392" y="2736"/>
                </a:lnTo>
                <a:lnTo>
                  <a:pt x="1356" y="2760"/>
                </a:lnTo>
                <a:lnTo>
                  <a:pt x="1320" y="2760"/>
                </a:lnTo>
                <a:lnTo>
                  <a:pt x="1284" y="2760"/>
                </a:lnTo>
                <a:lnTo>
                  <a:pt x="1248" y="2760"/>
                </a:lnTo>
                <a:lnTo>
                  <a:pt x="1212" y="2760"/>
                </a:lnTo>
                <a:lnTo>
                  <a:pt x="1176" y="2760"/>
                </a:lnTo>
                <a:lnTo>
                  <a:pt x="1140" y="2760"/>
                </a:lnTo>
                <a:lnTo>
                  <a:pt x="1104" y="2760"/>
                </a:lnTo>
                <a:lnTo>
                  <a:pt x="1068" y="2760"/>
                </a:lnTo>
                <a:lnTo>
                  <a:pt x="1032" y="2760"/>
                </a:lnTo>
                <a:lnTo>
                  <a:pt x="996" y="2760"/>
                </a:lnTo>
                <a:lnTo>
                  <a:pt x="960" y="2748"/>
                </a:lnTo>
                <a:lnTo>
                  <a:pt x="924" y="2736"/>
                </a:lnTo>
                <a:lnTo>
                  <a:pt x="888" y="2724"/>
                </a:lnTo>
                <a:lnTo>
                  <a:pt x="852" y="2700"/>
                </a:lnTo>
                <a:lnTo>
                  <a:pt x="816" y="2676"/>
                </a:lnTo>
                <a:lnTo>
                  <a:pt x="816" y="2640"/>
                </a:lnTo>
                <a:lnTo>
                  <a:pt x="804" y="2604"/>
                </a:lnTo>
                <a:lnTo>
                  <a:pt x="804" y="2568"/>
                </a:lnTo>
                <a:lnTo>
                  <a:pt x="804" y="2532"/>
                </a:lnTo>
                <a:lnTo>
                  <a:pt x="816" y="2496"/>
                </a:lnTo>
                <a:lnTo>
                  <a:pt x="840" y="2460"/>
                </a:lnTo>
                <a:lnTo>
                  <a:pt x="864" y="2424"/>
                </a:lnTo>
                <a:lnTo>
                  <a:pt x="900" y="2400"/>
                </a:lnTo>
                <a:lnTo>
                  <a:pt x="924" y="2364"/>
                </a:lnTo>
                <a:lnTo>
                  <a:pt x="960" y="2352"/>
                </a:lnTo>
                <a:lnTo>
                  <a:pt x="996" y="2328"/>
                </a:lnTo>
                <a:lnTo>
                  <a:pt x="1032" y="2304"/>
                </a:lnTo>
                <a:lnTo>
                  <a:pt x="1044" y="2268"/>
                </a:lnTo>
                <a:lnTo>
                  <a:pt x="1044" y="2232"/>
                </a:lnTo>
                <a:lnTo>
                  <a:pt x="1044" y="2196"/>
                </a:lnTo>
                <a:lnTo>
                  <a:pt x="1044" y="2160"/>
                </a:lnTo>
                <a:lnTo>
                  <a:pt x="1044" y="2124"/>
                </a:lnTo>
                <a:lnTo>
                  <a:pt x="1032" y="2088"/>
                </a:lnTo>
                <a:lnTo>
                  <a:pt x="1032" y="2052"/>
                </a:lnTo>
                <a:lnTo>
                  <a:pt x="1032" y="2016"/>
                </a:lnTo>
                <a:lnTo>
                  <a:pt x="1044" y="1980"/>
                </a:lnTo>
                <a:lnTo>
                  <a:pt x="1056" y="1944"/>
                </a:lnTo>
                <a:lnTo>
                  <a:pt x="1056" y="1908"/>
                </a:lnTo>
                <a:lnTo>
                  <a:pt x="1056" y="1872"/>
                </a:lnTo>
                <a:lnTo>
                  <a:pt x="1056" y="1836"/>
                </a:lnTo>
                <a:lnTo>
                  <a:pt x="1056" y="1800"/>
                </a:lnTo>
                <a:lnTo>
                  <a:pt x="1056" y="1764"/>
                </a:lnTo>
                <a:lnTo>
                  <a:pt x="1056" y="1728"/>
                </a:lnTo>
                <a:lnTo>
                  <a:pt x="1056" y="1692"/>
                </a:lnTo>
                <a:lnTo>
                  <a:pt x="1056" y="1656"/>
                </a:lnTo>
                <a:lnTo>
                  <a:pt x="1056" y="1620"/>
                </a:lnTo>
                <a:lnTo>
                  <a:pt x="1056" y="1584"/>
                </a:lnTo>
                <a:lnTo>
                  <a:pt x="1056" y="1548"/>
                </a:lnTo>
                <a:lnTo>
                  <a:pt x="1056" y="1512"/>
                </a:lnTo>
                <a:lnTo>
                  <a:pt x="1056" y="1476"/>
                </a:lnTo>
                <a:lnTo>
                  <a:pt x="1056" y="1440"/>
                </a:lnTo>
                <a:lnTo>
                  <a:pt x="1056" y="1404"/>
                </a:lnTo>
                <a:lnTo>
                  <a:pt x="1032" y="1368"/>
                </a:lnTo>
                <a:lnTo>
                  <a:pt x="996" y="1344"/>
                </a:lnTo>
                <a:lnTo>
                  <a:pt x="960" y="1332"/>
                </a:lnTo>
                <a:lnTo>
                  <a:pt x="924" y="1320"/>
                </a:lnTo>
                <a:lnTo>
                  <a:pt x="888" y="1308"/>
                </a:lnTo>
                <a:lnTo>
                  <a:pt x="852" y="1284"/>
                </a:lnTo>
                <a:lnTo>
                  <a:pt x="816" y="1284"/>
                </a:lnTo>
                <a:lnTo>
                  <a:pt x="780" y="1272"/>
                </a:lnTo>
                <a:lnTo>
                  <a:pt x="744" y="1272"/>
                </a:lnTo>
                <a:lnTo>
                  <a:pt x="708" y="1272"/>
                </a:lnTo>
                <a:lnTo>
                  <a:pt x="672" y="1272"/>
                </a:lnTo>
                <a:lnTo>
                  <a:pt x="636" y="1272"/>
                </a:lnTo>
                <a:lnTo>
                  <a:pt x="600" y="1272"/>
                </a:lnTo>
                <a:lnTo>
                  <a:pt x="564" y="1272"/>
                </a:lnTo>
                <a:lnTo>
                  <a:pt x="528" y="1272"/>
                </a:lnTo>
                <a:lnTo>
                  <a:pt x="504" y="1308"/>
                </a:lnTo>
                <a:lnTo>
                  <a:pt x="480" y="1344"/>
                </a:lnTo>
                <a:lnTo>
                  <a:pt x="444" y="1368"/>
                </a:lnTo>
                <a:lnTo>
                  <a:pt x="408" y="1380"/>
                </a:lnTo>
                <a:lnTo>
                  <a:pt x="372" y="1404"/>
                </a:lnTo>
                <a:lnTo>
                  <a:pt x="336" y="1416"/>
                </a:lnTo>
                <a:lnTo>
                  <a:pt x="300" y="1428"/>
                </a:lnTo>
                <a:lnTo>
                  <a:pt x="264" y="1428"/>
                </a:lnTo>
                <a:lnTo>
                  <a:pt x="228" y="1428"/>
                </a:lnTo>
                <a:lnTo>
                  <a:pt x="192" y="1428"/>
                </a:lnTo>
                <a:lnTo>
                  <a:pt x="168" y="1392"/>
                </a:lnTo>
                <a:lnTo>
                  <a:pt x="156" y="1356"/>
                </a:lnTo>
                <a:lnTo>
                  <a:pt x="132" y="1320"/>
                </a:lnTo>
                <a:lnTo>
                  <a:pt x="132" y="1284"/>
                </a:lnTo>
                <a:lnTo>
                  <a:pt x="120" y="1248"/>
                </a:lnTo>
                <a:lnTo>
                  <a:pt x="120" y="1212"/>
                </a:lnTo>
                <a:lnTo>
                  <a:pt x="120" y="1176"/>
                </a:lnTo>
                <a:lnTo>
                  <a:pt x="156" y="1152"/>
                </a:lnTo>
                <a:lnTo>
                  <a:pt x="180" y="1116"/>
                </a:lnTo>
                <a:lnTo>
                  <a:pt x="216" y="1104"/>
                </a:lnTo>
                <a:lnTo>
                  <a:pt x="252" y="1092"/>
                </a:lnTo>
                <a:lnTo>
                  <a:pt x="288" y="1080"/>
                </a:lnTo>
                <a:lnTo>
                  <a:pt x="324" y="1068"/>
                </a:lnTo>
                <a:lnTo>
                  <a:pt x="360" y="1068"/>
                </a:lnTo>
                <a:lnTo>
                  <a:pt x="396" y="1080"/>
                </a:lnTo>
                <a:lnTo>
                  <a:pt x="432" y="1104"/>
                </a:lnTo>
                <a:lnTo>
                  <a:pt x="456" y="1140"/>
                </a:lnTo>
                <a:lnTo>
                  <a:pt x="468" y="1176"/>
                </a:lnTo>
                <a:lnTo>
                  <a:pt x="504" y="1188"/>
                </a:lnTo>
                <a:lnTo>
                  <a:pt x="540" y="1188"/>
                </a:lnTo>
                <a:lnTo>
                  <a:pt x="576" y="1200"/>
                </a:lnTo>
                <a:lnTo>
                  <a:pt x="612" y="1200"/>
                </a:lnTo>
                <a:lnTo>
                  <a:pt x="648" y="1200"/>
                </a:lnTo>
                <a:lnTo>
                  <a:pt x="684" y="1200"/>
                </a:lnTo>
                <a:lnTo>
                  <a:pt x="720" y="1200"/>
                </a:lnTo>
                <a:lnTo>
                  <a:pt x="756" y="1212"/>
                </a:lnTo>
                <a:lnTo>
                  <a:pt x="792" y="1212"/>
                </a:lnTo>
                <a:lnTo>
                  <a:pt x="828" y="1212"/>
                </a:lnTo>
                <a:lnTo>
                  <a:pt x="864" y="1212"/>
                </a:lnTo>
                <a:lnTo>
                  <a:pt x="900" y="1212"/>
                </a:lnTo>
                <a:lnTo>
                  <a:pt x="936" y="1212"/>
                </a:lnTo>
                <a:lnTo>
                  <a:pt x="972" y="1212"/>
                </a:lnTo>
                <a:lnTo>
                  <a:pt x="1008" y="1200"/>
                </a:lnTo>
                <a:lnTo>
                  <a:pt x="1020" y="1164"/>
                </a:lnTo>
                <a:lnTo>
                  <a:pt x="1044" y="1128"/>
                </a:lnTo>
                <a:lnTo>
                  <a:pt x="1044" y="1092"/>
                </a:lnTo>
                <a:lnTo>
                  <a:pt x="1044" y="1056"/>
                </a:lnTo>
                <a:lnTo>
                  <a:pt x="1044" y="1020"/>
                </a:lnTo>
                <a:lnTo>
                  <a:pt x="1044" y="984"/>
                </a:lnTo>
                <a:lnTo>
                  <a:pt x="1044" y="948"/>
                </a:lnTo>
                <a:lnTo>
                  <a:pt x="1044" y="912"/>
                </a:lnTo>
                <a:lnTo>
                  <a:pt x="1044" y="876"/>
                </a:lnTo>
                <a:lnTo>
                  <a:pt x="1044" y="840"/>
                </a:lnTo>
                <a:lnTo>
                  <a:pt x="1044" y="804"/>
                </a:lnTo>
                <a:lnTo>
                  <a:pt x="1044" y="768"/>
                </a:lnTo>
                <a:lnTo>
                  <a:pt x="1044" y="732"/>
                </a:lnTo>
                <a:lnTo>
                  <a:pt x="1044" y="696"/>
                </a:lnTo>
                <a:lnTo>
                  <a:pt x="1044" y="660"/>
                </a:lnTo>
                <a:lnTo>
                  <a:pt x="1044" y="624"/>
                </a:lnTo>
                <a:lnTo>
                  <a:pt x="1044" y="588"/>
                </a:lnTo>
                <a:lnTo>
                  <a:pt x="1044" y="552"/>
                </a:lnTo>
                <a:lnTo>
                  <a:pt x="1044" y="516"/>
                </a:lnTo>
                <a:lnTo>
                  <a:pt x="1044" y="480"/>
                </a:lnTo>
                <a:lnTo>
                  <a:pt x="1044" y="444"/>
                </a:lnTo>
                <a:lnTo>
                  <a:pt x="1044" y="408"/>
                </a:lnTo>
                <a:lnTo>
                  <a:pt x="1044" y="372"/>
                </a:lnTo>
                <a:lnTo>
                  <a:pt x="1032" y="336"/>
                </a:lnTo>
                <a:lnTo>
                  <a:pt x="996" y="324"/>
                </a:lnTo>
                <a:lnTo>
                  <a:pt x="960" y="324"/>
                </a:lnTo>
                <a:lnTo>
                  <a:pt x="924" y="324"/>
                </a:lnTo>
                <a:lnTo>
                  <a:pt x="924" y="360"/>
                </a:lnTo>
                <a:lnTo>
                  <a:pt x="924" y="396"/>
                </a:lnTo>
                <a:lnTo>
                  <a:pt x="924" y="432"/>
                </a:lnTo>
                <a:lnTo>
                  <a:pt x="912" y="468"/>
                </a:lnTo>
                <a:lnTo>
                  <a:pt x="912" y="504"/>
                </a:lnTo>
                <a:lnTo>
                  <a:pt x="900" y="540"/>
                </a:lnTo>
                <a:lnTo>
                  <a:pt x="900" y="576"/>
                </a:lnTo>
                <a:lnTo>
                  <a:pt x="912" y="612"/>
                </a:lnTo>
                <a:lnTo>
                  <a:pt x="924" y="600"/>
                </a:lnTo>
              </a:path>
            </a:pathLst>
          </a:custGeom>
          <a:solidFill>
            <a:srgbClr val="F39FD1"/>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95" name="Google Shape;395;p11"/>
          <p:cNvSpPr txBox="1"/>
          <p:nvPr/>
        </p:nvSpPr>
        <p:spPr>
          <a:xfrm>
            <a:off x="4876800" y="762000"/>
            <a:ext cx="2041525" cy="6985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279F"/>
              </a:buClr>
              <a:buSzPts val="2000"/>
              <a:buFont typeface="Arial"/>
              <a:buNone/>
            </a:pPr>
            <a:r>
              <a:rPr b="1" i="0" lang="en-US" sz="2000" u="none">
                <a:solidFill>
                  <a:srgbClr val="00279F"/>
                </a:solidFill>
                <a:latin typeface="Arial"/>
                <a:ea typeface="Arial"/>
                <a:cs typeface="Arial"/>
                <a:sym typeface="Arial"/>
              </a:rPr>
              <a:t>amino acid</a:t>
            </a:r>
            <a:endParaRPr/>
          </a:p>
          <a:p>
            <a:pPr indent="0" lvl="0" marL="0" marR="0" rtl="0" algn="l">
              <a:lnSpc>
                <a:spcPct val="100000"/>
              </a:lnSpc>
              <a:spcBef>
                <a:spcPts val="0"/>
              </a:spcBef>
              <a:spcAft>
                <a:spcPts val="0"/>
              </a:spcAft>
              <a:buClr>
                <a:srgbClr val="00279F"/>
              </a:buClr>
              <a:buSzPts val="2000"/>
              <a:buFont typeface="Arial"/>
              <a:buNone/>
            </a:pPr>
            <a:r>
              <a:rPr b="1" i="0" lang="en-US" sz="2000" u="none">
                <a:solidFill>
                  <a:srgbClr val="00279F"/>
                </a:solidFill>
                <a:latin typeface="Arial"/>
                <a:ea typeface="Arial"/>
                <a:cs typeface="Arial"/>
                <a:sym typeface="Arial"/>
              </a:rPr>
              <a:t>attachment site</a:t>
            </a:r>
            <a:endParaRPr/>
          </a:p>
        </p:txBody>
      </p:sp>
      <p:cxnSp>
        <p:nvCxnSpPr>
          <p:cNvPr id="396" name="Google Shape;396;p11"/>
          <p:cNvCxnSpPr/>
          <p:nvPr/>
        </p:nvCxnSpPr>
        <p:spPr>
          <a:xfrm flipH="1">
            <a:off x="6456362" y="5754687"/>
            <a:ext cx="177800" cy="203200"/>
          </a:xfrm>
          <a:prstGeom prst="straightConnector1">
            <a:avLst/>
          </a:prstGeom>
          <a:noFill/>
          <a:ln cap="flat" cmpd="sng" w="50800">
            <a:solidFill>
              <a:schemeClr val="dk1"/>
            </a:solidFill>
            <a:prstDash val="solid"/>
            <a:miter lim="800000"/>
            <a:headEnd len="med" w="med" type="none"/>
            <a:tailEnd len="med" w="med" type="none"/>
          </a:ln>
        </p:spPr>
      </p:cxnSp>
      <p:cxnSp>
        <p:nvCxnSpPr>
          <p:cNvPr id="397" name="Google Shape;397;p11"/>
          <p:cNvCxnSpPr/>
          <p:nvPr/>
        </p:nvCxnSpPr>
        <p:spPr>
          <a:xfrm>
            <a:off x="6913562" y="5830887"/>
            <a:ext cx="0" cy="254000"/>
          </a:xfrm>
          <a:prstGeom prst="straightConnector1">
            <a:avLst/>
          </a:prstGeom>
          <a:noFill/>
          <a:ln cap="flat" cmpd="sng" w="50800">
            <a:solidFill>
              <a:schemeClr val="dk1"/>
            </a:solidFill>
            <a:prstDash val="solid"/>
            <a:miter lim="800000"/>
            <a:headEnd len="med" w="med" type="none"/>
            <a:tailEnd len="med" w="med" type="none"/>
          </a:ln>
        </p:spPr>
      </p:cxnSp>
      <p:cxnSp>
        <p:nvCxnSpPr>
          <p:cNvPr id="398" name="Google Shape;398;p11"/>
          <p:cNvCxnSpPr/>
          <p:nvPr/>
        </p:nvCxnSpPr>
        <p:spPr>
          <a:xfrm>
            <a:off x="7294562" y="5830887"/>
            <a:ext cx="0" cy="254000"/>
          </a:xfrm>
          <a:prstGeom prst="straightConnector1">
            <a:avLst/>
          </a:prstGeom>
          <a:noFill/>
          <a:ln cap="flat" cmpd="sng" w="50800">
            <a:solidFill>
              <a:schemeClr val="dk1"/>
            </a:solidFill>
            <a:prstDash val="solid"/>
            <a:miter lim="800000"/>
            <a:headEnd len="med" w="med" type="none"/>
            <a:tailEnd len="med" w="med" type="none"/>
          </a:ln>
        </p:spPr>
      </p:cxnSp>
      <p:cxnSp>
        <p:nvCxnSpPr>
          <p:cNvPr id="399" name="Google Shape;399;p11"/>
          <p:cNvCxnSpPr/>
          <p:nvPr/>
        </p:nvCxnSpPr>
        <p:spPr>
          <a:xfrm>
            <a:off x="7548562" y="5754687"/>
            <a:ext cx="254000" cy="177800"/>
          </a:xfrm>
          <a:prstGeom prst="straightConnector1">
            <a:avLst/>
          </a:prstGeom>
          <a:noFill/>
          <a:ln cap="flat" cmpd="sng" w="50800">
            <a:solidFill>
              <a:schemeClr val="dk1"/>
            </a:solidFill>
            <a:prstDash val="solid"/>
            <a:miter lim="800000"/>
            <a:headEnd len="med" w="med" type="none"/>
            <a:tailEnd len="med" w="med" type="none"/>
          </a:ln>
        </p:spPr>
      </p:cxnSp>
      <p:sp>
        <p:nvSpPr>
          <p:cNvPr id="400" name="Google Shape;400;p11"/>
          <p:cNvSpPr txBox="1"/>
          <p:nvPr/>
        </p:nvSpPr>
        <p:spPr>
          <a:xfrm>
            <a:off x="6594475" y="5761037"/>
            <a:ext cx="36512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U</a:t>
            </a:r>
            <a:endParaRPr/>
          </a:p>
        </p:txBody>
      </p:sp>
      <p:sp>
        <p:nvSpPr>
          <p:cNvPr id="401" name="Google Shape;401;p11"/>
          <p:cNvSpPr txBox="1"/>
          <p:nvPr/>
        </p:nvSpPr>
        <p:spPr>
          <a:xfrm>
            <a:off x="6899275" y="5761037"/>
            <a:ext cx="36512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A</a:t>
            </a:r>
            <a:endParaRPr/>
          </a:p>
        </p:txBody>
      </p:sp>
      <p:sp>
        <p:nvSpPr>
          <p:cNvPr id="402" name="Google Shape;402;p11"/>
          <p:cNvSpPr txBox="1"/>
          <p:nvPr/>
        </p:nvSpPr>
        <p:spPr>
          <a:xfrm>
            <a:off x="7280275" y="5761037"/>
            <a:ext cx="36512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a:t>
            </a:r>
            <a:endParaRPr/>
          </a:p>
        </p:txBody>
      </p:sp>
      <p:sp>
        <p:nvSpPr>
          <p:cNvPr id="403" name="Google Shape;403;p11"/>
          <p:cNvSpPr txBox="1"/>
          <p:nvPr/>
        </p:nvSpPr>
        <p:spPr>
          <a:xfrm>
            <a:off x="6213475" y="6172200"/>
            <a:ext cx="16351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2"/>
              </a:buClr>
              <a:buSzPts val="2400"/>
              <a:buFont typeface="Arial"/>
              <a:buNone/>
            </a:pPr>
            <a:r>
              <a:rPr b="1" i="0" lang="en-US" sz="2400" u="none">
                <a:solidFill>
                  <a:schemeClr val="accent2"/>
                </a:solidFill>
                <a:latin typeface="Arial"/>
                <a:ea typeface="Arial"/>
                <a:cs typeface="Arial"/>
                <a:sym typeface="Arial"/>
              </a:rPr>
              <a:t>anticodon</a:t>
            </a:r>
            <a:endParaRPr/>
          </a:p>
        </p:txBody>
      </p:sp>
      <p:cxnSp>
        <p:nvCxnSpPr>
          <p:cNvPr id="404" name="Google Shape;404;p11"/>
          <p:cNvCxnSpPr/>
          <p:nvPr/>
        </p:nvCxnSpPr>
        <p:spPr>
          <a:xfrm>
            <a:off x="7091362" y="1690687"/>
            <a:ext cx="101600" cy="0"/>
          </a:xfrm>
          <a:prstGeom prst="straightConnector1">
            <a:avLst/>
          </a:prstGeom>
          <a:noFill/>
          <a:ln cap="flat" cmpd="sng" w="50800">
            <a:solidFill>
              <a:schemeClr val="dk1"/>
            </a:solidFill>
            <a:prstDash val="solid"/>
            <a:miter lim="800000"/>
            <a:headEnd len="med" w="med" type="none"/>
            <a:tailEnd len="med" w="med" type="none"/>
          </a:ln>
        </p:spPr>
      </p:cxnSp>
      <p:cxnSp>
        <p:nvCxnSpPr>
          <p:cNvPr id="405" name="Google Shape;405;p11"/>
          <p:cNvCxnSpPr/>
          <p:nvPr/>
        </p:nvCxnSpPr>
        <p:spPr>
          <a:xfrm>
            <a:off x="7091362" y="1995487"/>
            <a:ext cx="101600" cy="0"/>
          </a:xfrm>
          <a:prstGeom prst="straightConnector1">
            <a:avLst/>
          </a:prstGeom>
          <a:noFill/>
          <a:ln cap="flat" cmpd="sng" w="50800">
            <a:solidFill>
              <a:schemeClr val="dk1"/>
            </a:solidFill>
            <a:prstDash val="solid"/>
            <a:miter lim="800000"/>
            <a:headEnd len="med" w="med" type="none"/>
            <a:tailEnd len="med" w="med" type="none"/>
          </a:ln>
        </p:spPr>
      </p:cxnSp>
      <p:cxnSp>
        <p:nvCxnSpPr>
          <p:cNvPr id="406" name="Google Shape;406;p11"/>
          <p:cNvCxnSpPr/>
          <p:nvPr/>
        </p:nvCxnSpPr>
        <p:spPr>
          <a:xfrm>
            <a:off x="7091362" y="2300287"/>
            <a:ext cx="101600" cy="0"/>
          </a:xfrm>
          <a:prstGeom prst="straightConnector1">
            <a:avLst/>
          </a:prstGeom>
          <a:noFill/>
          <a:ln cap="flat" cmpd="sng" w="50800">
            <a:solidFill>
              <a:schemeClr val="dk1"/>
            </a:solidFill>
            <a:prstDash val="solid"/>
            <a:miter lim="800000"/>
            <a:headEnd len="med" w="med" type="none"/>
            <a:tailEnd len="med" w="med" type="none"/>
          </a:ln>
        </p:spPr>
      </p:cxnSp>
      <p:cxnSp>
        <p:nvCxnSpPr>
          <p:cNvPr id="407" name="Google Shape;407;p11"/>
          <p:cNvCxnSpPr/>
          <p:nvPr/>
        </p:nvCxnSpPr>
        <p:spPr>
          <a:xfrm>
            <a:off x="6096000" y="1447800"/>
            <a:ext cx="804862" cy="230187"/>
          </a:xfrm>
          <a:prstGeom prst="straightConnector1">
            <a:avLst/>
          </a:prstGeom>
          <a:noFill/>
          <a:ln cap="flat" cmpd="sng" w="25400">
            <a:solidFill>
              <a:schemeClr val="dk1"/>
            </a:solidFill>
            <a:prstDash val="solid"/>
            <a:miter lim="800000"/>
            <a:headEnd len="med" w="med" type="none"/>
            <a:tailEnd len="med" w="med" type="triangle"/>
          </a:ln>
        </p:spPr>
      </p:cxnSp>
      <p:cxnSp>
        <p:nvCxnSpPr>
          <p:cNvPr id="408" name="Google Shape;408;p11"/>
          <p:cNvCxnSpPr/>
          <p:nvPr/>
        </p:nvCxnSpPr>
        <p:spPr>
          <a:xfrm>
            <a:off x="7243762" y="1843087"/>
            <a:ext cx="177800" cy="0"/>
          </a:xfrm>
          <a:prstGeom prst="straightConnector1">
            <a:avLst/>
          </a:prstGeom>
          <a:noFill/>
          <a:ln cap="flat" cmpd="sng" w="50800">
            <a:solidFill>
              <a:schemeClr val="dk1"/>
            </a:solidFill>
            <a:prstDash val="solid"/>
            <a:miter lim="800000"/>
            <a:headEnd len="med" w="med" type="none"/>
            <a:tailEnd len="med" w="med" type="none"/>
          </a:ln>
        </p:spPr>
      </p:cxnSp>
      <p:grpSp>
        <p:nvGrpSpPr>
          <p:cNvPr id="409" name="Google Shape;409;p11"/>
          <p:cNvGrpSpPr/>
          <p:nvPr/>
        </p:nvGrpSpPr>
        <p:grpSpPr>
          <a:xfrm>
            <a:off x="7507287" y="1609725"/>
            <a:ext cx="1504950" cy="393700"/>
            <a:chOff x="4729" y="1014"/>
            <a:chExt cx="948" cy="248"/>
          </a:xfrm>
        </p:grpSpPr>
        <p:sp>
          <p:nvSpPr>
            <p:cNvPr id="410" name="Google Shape;410;p11"/>
            <p:cNvSpPr txBox="1"/>
            <p:nvPr/>
          </p:nvSpPr>
          <p:spPr>
            <a:xfrm>
              <a:off x="4729" y="1065"/>
              <a:ext cx="935" cy="183"/>
            </a:xfrm>
            <a:prstGeom prst="rect">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11" name="Google Shape;411;p11"/>
            <p:cNvSpPr txBox="1"/>
            <p:nvPr/>
          </p:nvSpPr>
          <p:spPr>
            <a:xfrm>
              <a:off x="4800" y="1014"/>
              <a:ext cx="877" cy="24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000"/>
                <a:buFont typeface="Times New Roman"/>
                <a:buNone/>
              </a:pPr>
              <a:r>
                <a:rPr b="1" i="0" lang="en-US" sz="2000" u="none">
                  <a:solidFill>
                    <a:schemeClr val="lt1"/>
                  </a:solidFill>
                  <a:latin typeface="Times New Roman"/>
                  <a:ea typeface="Times New Roman"/>
                  <a:cs typeface="Times New Roman"/>
                  <a:sym typeface="Times New Roman"/>
                </a:rPr>
                <a:t>methionine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2"/>
          <p:cNvSpPr txBox="1"/>
          <p:nvPr>
            <p:ph idx="4294967295" type="title"/>
          </p:nvPr>
        </p:nvSpPr>
        <p:spPr>
          <a:xfrm>
            <a:off x="685800" y="228600"/>
            <a:ext cx="7772400" cy="5334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4400"/>
              <a:buFont typeface="Times New Roman"/>
              <a:buNone/>
            </a:pPr>
            <a:r>
              <a:rPr b="1" i="0" lang="en-US" sz="4400" u="none" cap="none" strike="noStrike">
                <a:solidFill>
                  <a:schemeClr val="dk2"/>
                </a:solidFill>
                <a:latin typeface="Times New Roman"/>
                <a:ea typeface="Times New Roman"/>
                <a:cs typeface="Times New Roman"/>
                <a:sym typeface="Times New Roman"/>
              </a:rPr>
              <a:t>Ribosomal RNA (rRNA)</a:t>
            </a:r>
            <a:endParaRPr/>
          </a:p>
        </p:txBody>
      </p:sp>
      <p:sp>
        <p:nvSpPr>
          <p:cNvPr id="419" name="Google Shape;419;p12"/>
          <p:cNvSpPr txBox="1"/>
          <p:nvPr>
            <p:ph idx="4294967295" type="body"/>
          </p:nvPr>
        </p:nvSpPr>
        <p:spPr>
          <a:xfrm>
            <a:off x="0" y="762000"/>
            <a:ext cx="5715000" cy="5105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Made up of rRNA is </a:t>
            </a:r>
            <a:r>
              <a:rPr b="1" i="0" lang="en-US" sz="2800" u="none">
                <a:solidFill>
                  <a:srgbClr val="CC0099"/>
                </a:solidFill>
                <a:latin typeface="Times New Roman"/>
                <a:ea typeface="Times New Roman"/>
                <a:cs typeface="Times New Roman"/>
                <a:sym typeface="Times New Roman"/>
              </a:rPr>
              <a:t>100 to 3000 nucleotides</a:t>
            </a:r>
            <a:r>
              <a:rPr b="1" i="0" lang="en-US" sz="2800" u="none">
                <a:solidFill>
                  <a:schemeClr val="dk1"/>
                </a:solidFill>
                <a:latin typeface="Times New Roman"/>
                <a:ea typeface="Times New Roman"/>
                <a:cs typeface="Times New Roman"/>
                <a:sym typeface="Times New Roman"/>
              </a:rPr>
              <a:t> long</a:t>
            </a:r>
            <a:endParaRPr/>
          </a:p>
          <a:p>
            <a:pPr indent="-342900" lvl="0" marL="342900" marR="0" rtl="0" algn="l">
              <a:lnSpc>
                <a:spcPct val="100000"/>
              </a:lnSpc>
              <a:spcBef>
                <a:spcPts val="56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Made inside the </a:t>
            </a:r>
            <a:r>
              <a:rPr b="1" i="0" lang="en-US" sz="2800" u="none">
                <a:solidFill>
                  <a:srgbClr val="CC0099"/>
                </a:solidFill>
                <a:latin typeface="Times New Roman"/>
                <a:ea typeface="Times New Roman"/>
                <a:cs typeface="Times New Roman"/>
                <a:sym typeface="Times New Roman"/>
              </a:rPr>
              <a:t>nucleus</a:t>
            </a:r>
            <a:r>
              <a:rPr b="1" i="0" lang="en-US" sz="2800" u="none">
                <a:solidFill>
                  <a:schemeClr val="dk1"/>
                </a:solidFill>
                <a:latin typeface="Times New Roman"/>
                <a:ea typeface="Times New Roman"/>
                <a:cs typeface="Times New Roman"/>
                <a:sym typeface="Times New Roman"/>
              </a:rPr>
              <a:t> of a cell</a:t>
            </a:r>
            <a:endParaRPr/>
          </a:p>
          <a:p>
            <a:pPr indent="-342900" lvl="0" marL="342900" marR="0" rtl="0" algn="l">
              <a:lnSpc>
                <a:spcPct val="100000"/>
              </a:lnSpc>
              <a:spcBef>
                <a:spcPts val="56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Associates with </a:t>
            </a:r>
            <a:r>
              <a:rPr b="1" i="0" lang="en-US" sz="2800" u="none">
                <a:solidFill>
                  <a:srgbClr val="CC0099"/>
                </a:solidFill>
                <a:latin typeface="Times New Roman"/>
                <a:ea typeface="Times New Roman"/>
                <a:cs typeface="Times New Roman"/>
                <a:sym typeface="Times New Roman"/>
              </a:rPr>
              <a:t>proteins to form ribosomes</a:t>
            </a:r>
            <a:endParaRPr/>
          </a:p>
        </p:txBody>
      </p:sp>
      <p:pic>
        <p:nvPicPr>
          <p:cNvPr descr="70SnKmode8_tRNA" id="420" name="Google Shape;420;p12"/>
          <p:cNvPicPr preferRelativeResize="0"/>
          <p:nvPr/>
        </p:nvPicPr>
        <p:blipFill rotWithShape="1">
          <a:blip r:embed="rId3">
            <a:alphaModFix/>
          </a:blip>
          <a:srcRect b="0" l="0" r="0" t="0"/>
          <a:stretch/>
        </p:blipFill>
        <p:spPr>
          <a:xfrm>
            <a:off x="5638800" y="990600"/>
            <a:ext cx="3695700" cy="3657600"/>
          </a:xfrm>
          <a:prstGeom prst="rect">
            <a:avLst/>
          </a:prstGeom>
          <a:noFill/>
          <a:ln>
            <a:noFill/>
          </a:ln>
        </p:spPr>
      </p:pic>
      <p:sp>
        <p:nvSpPr>
          <p:cNvPr id="421" name="Google Shape;421;p12"/>
          <p:cNvSpPr txBox="1"/>
          <p:nvPr/>
        </p:nvSpPr>
        <p:spPr>
          <a:xfrm>
            <a:off x="609600" y="3429000"/>
            <a:ext cx="7772400" cy="460375"/>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Ribosomes</a:t>
            </a:r>
            <a:endParaRPr/>
          </a:p>
        </p:txBody>
      </p:sp>
      <p:sp>
        <p:nvSpPr>
          <p:cNvPr id="422" name="Google Shape;422;p12"/>
          <p:cNvSpPr txBox="1"/>
          <p:nvPr/>
        </p:nvSpPr>
        <p:spPr>
          <a:xfrm>
            <a:off x="381000" y="4038600"/>
            <a:ext cx="7924800" cy="19050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Made of a </a:t>
            </a:r>
            <a:r>
              <a:rPr b="1" i="0" lang="en-US" sz="2400" u="none">
                <a:solidFill>
                  <a:srgbClr val="CC0099"/>
                </a:solidFill>
                <a:latin typeface="Times New Roman"/>
                <a:ea typeface="Times New Roman"/>
                <a:cs typeface="Times New Roman"/>
                <a:sym typeface="Times New Roman"/>
              </a:rPr>
              <a:t>large and small</a:t>
            </a:r>
            <a:r>
              <a:rPr b="1" i="0" lang="en-US" sz="2400" u="none">
                <a:solidFill>
                  <a:schemeClr val="lt1"/>
                </a:solidFill>
                <a:latin typeface="Times New Roman"/>
                <a:ea typeface="Times New Roman"/>
                <a:cs typeface="Times New Roman"/>
                <a:sym typeface="Times New Roman"/>
              </a:rPr>
              <a:t> subunit</a:t>
            </a:r>
            <a:endParaRPr/>
          </a:p>
          <a:p>
            <a:pPr indent="0" lvl="0" marL="0" marR="0" rtl="0" algn="l">
              <a:lnSpc>
                <a:spcPct val="100000"/>
              </a:lnSpc>
              <a:spcBef>
                <a:spcPts val="48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Composed of </a:t>
            </a:r>
            <a:r>
              <a:rPr b="1" i="0" lang="en-US" sz="2400" u="none">
                <a:solidFill>
                  <a:srgbClr val="CC0099"/>
                </a:solidFill>
                <a:latin typeface="Times New Roman"/>
                <a:ea typeface="Times New Roman"/>
                <a:cs typeface="Times New Roman"/>
                <a:sym typeface="Times New Roman"/>
              </a:rPr>
              <a:t>rRNA (40%)</a:t>
            </a:r>
            <a:r>
              <a:rPr b="1" i="0" lang="en-US" sz="2400" u="none">
                <a:solidFill>
                  <a:schemeClr val="lt1"/>
                </a:solidFill>
                <a:latin typeface="Times New Roman"/>
                <a:ea typeface="Times New Roman"/>
                <a:cs typeface="Times New Roman"/>
                <a:sym typeface="Times New Roman"/>
              </a:rPr>
              <a:t> and </a:t>
            </a:r>
            <a:r>
              <a:rPr b="1" i="0" lang="en-US" sz="2400" u="none">
                <a:solidFill>
                  <a:srgbClr val="CC0099"/>
                </a:solidFill>
                <a:latin typeface="Times New Roman"/>
                <a:ea typeface="Times New Roman"/>
                <a:cs typeface="Times New Roman"/>
                <a:sym typeface="Times New Roman"/>
              </a:rPr>
              <a:t>proteins (60%)</a:t>
            </a:r>
            <a:endParaRPr/>
          </a:p>
          <a:p>
            <a:pPr indent="0" lvl="0" marL="0" marR="0" rtl="0" algn="l">
              <a:lnSpc>
                <a:spcPct val="100000"/>
              </a:lnSpc>
              <a:spcBef>
                <a:spcPts val="48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Have              </a:t>
            </a:r>
            <a:r>
              <a:rPr b="1" i="0" lang="en-US" sz="2400" u="none">
                <a:solidFill>
                  <a:srgbClr val="CC0099"/>
                </a:solidFill>
                <a:latin typeface="Times New Roman"/>
                <a:ea typeface="Times New Roman"/>
                <a:cs typeface="Times New Roman"/>
                <a:sym typeface="Times New Roman"/>
              </a:rPr>
              <a:t>two sites</a:t>
            </a:r>
            <a:r>
              <a:rPr b="1" i="0" lang="en-US" sz="2400" u="none">
                <a:solidFill>
                  <a:schemeClr val="lt1"/>
                </a:solidFill>
                <a:latin typeface="Times New Roman"/>
                <a:ea typeface="Times New Roman"/>
                <a:cs typeface="Times New Roman"/>
                <a:sym typeface="Times New Roman"/>
              </a:rPr>
              <a:t> for tRNA</a:t>
            </a:r>
            <a:r>
              <a:rPr b="1" i="0" lang="en-US" sz="2400" u="none">
                <a:solidFill>
                  <a:srgbClr val="CC0099"/>
                </a:solidFill>
                <a:latin typeface="Times New Roman"/>
                <a:ea typeface="Times New Roman"/>
                <a:cs typeface="Times New Roman"/>
                <a:sym typeface="Times New Roman"/>
              </a:rPr>
              <a:t>P and 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3"/>
          <p:cNvSpPr txBox="1"/>
          <p:nvPr>
            <p:ph idx="4294967295" type="title"/>
          </p:nvPr>
        </p:nvSpPr>
        <p:spPr>
          <a:xfrm>
            <a:off x="712787" y="379412"/>
            <a:ext cx="77724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Ribosomes</a:t>
            </a:r>
            <a:endParaRPr/>
          </a:p>
        </p:txBody>
      </p:sp>
      <p:sp>
        <p:nvSpPr>
          <p:cNvPr id="430" name="Google Shape;430;p13"/>
          <p:cNvSpPr txBox="1"/>
          <p:nvPr>
            <p:ph idx="4294967295" type="body"/>
          </p:nvPr>
        </p:nvSpPr>
        <p:spPr>
          <a:xfrm>
            <a:off x="685800" y="24384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31" name="Google Shape;431;p13"/>
          <p:cNvSpPr/>
          <p:nvPr/>
        </p:nvSpPr>
        <p:spPr>
          <a:xfrm>
            <a:off x="1962150" y="19050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32" name="Google Shape;432;p13"/>
          <p:cNvSpPr/>
          <p:nvPr/>
        </p:nvSpPr>
        <p:spPr>
          <a:xfrm>
            <a:off x="2057400" y="53721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33" name="Google Shape;433;p13"/>
          <p:cNvSpPr/>
          <p:nvPr/>
        </p:nvSpPr>
        <p:spPr>
          <a:xfrm>
            <a:off x="2768600" y="23876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34" name="Google Shape;434;p13"/>
          <p:cNvSpPr/>
          <p:nvPr/>
        </p:nvSpPr>
        <p:spPr>
          <a:xfrm>
            <a:off x="4597400" y="23876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35" name="Google Shape;435;p13"/>
          <p:cNvSpPr txBox="1"/>
          <p:nvPr/>
        </p:nvSpPr>
        <p:spPr>
          <a:xfrm>
            <a:off x="3109912" y="2895600"/>
            <a:ext cx="1019175" cy="11874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  P</a:t>
            </a:r>
            <a:endParaRPr/>
          </a:p>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Site</a:t>
            </a:r>
            <a:endParaRPr/>
          </a:p>
        </p:txBody>
      </p:sp>
      <p:sp>
        <p:nvSpPr>
          <p:cNvPr id="436" name="Google Shape;436;p13"/>
          <p:cNvSpPr txBox="1"/>
          <p:nvPr/>
        </p:nvSpPr>
        <p:spPr>
          <a:xfrm>
            <a:off x="4938712" y="2895600"/>
            <a:ext cx="1019175" cy="11874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  A</a:t>
            </a:r>
            <a:endParaRPr/>
          </a:p>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Site</a:t>
            </a:r>
            <a:endParaRPr/>
          </a:p>
        </p:txBody>
      </p:sp>
      <p:sp>
        <p:nvSpPr>
          <p:cNvPr id="437" name="Google Shape;437;p13"/>
          <p:cNvSpPr txBox="1"/>
          <p:nvPr/>
        </p:nvSpPr>
        <p:spPr>
          <a:xfrm>
            <a:off x="609600" y="2438400"/>
            <a:ext cx="1279525" cy="81915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Large</a:t>
            </a:r>
            <a:endParaRPr/>
          </a:p>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subunit</a:t>
            </a:r>
            <a:endParaRPr/>
          </a:p>
        </p:txBody>
      </p:sp>
      <p:cxnSp>
        <p:nvCxnSpPr>
          <p:cNvPr id="438" name="Google Shape;438;p13"/>
          <p:cNvCxnSpPr/>
          <p:nvPr/>
        </p:nvCxnSpPr>
        <p:spPr>
          <a:xfrm>
            <a:off x="1752600" y="2895600"/>
            <a:ext cx="812800" cy="355600"/>
          </a:xfrm>
          <a:prstGeom prst="straightConnector1">
            <a:avLst/>
          </a:prstGeom>
          <a:noFill/>
          <a:ln cap="flat" cmpd="sng" w="25400">
            <a:solidFill>
              <a:schemeClr val="dk1"/>
            </a:solidFill>
            <a:prstDash val="solid"/>
            <a:miter lim="800000"/>
            <a:headEnd len="med" w="med" type="none"/>
            <a:tailEnd len="med" w="med" type="triangle"/>
          </a:ln>
        </p:spPr>
      </p:cxnSp>
      <p:sp>
        <p:nvSpPr>
          <p:cNvPr id="439" name="Google Shape;439;p13"/>
          <p:cNvSpPr txBox="1"/>
          <p:nvPr/>
        </p:nvSpPr>
        <p:spPr>
          <a:xfrm>
            <a:off x="609600" y="5791200"/>
            <a:ext cx="1704975" cy="81915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Small subunit</a:t>
            </a:r>
            <a:endParaRPr/>
          </a:p>
        </p:txBody>
      </p:sp>
      <p:cxnSp>
        <p:nvCxnSpPr>
          <p:cNvPr id="440" name="Google Shape;440;p13"/>
          <p:cNvCxnSpPr/>
          <p:nvPr/>
        </p:nvCxnSpPr>
        <p:spPr>
          <a:xfrm flipH="1" rot="10800000">
            <a:off x="2298700" y="6311900"/>
            <a:ext cx="1117600" cy="177800"/>
          </a:xfrm>
          <a:prstGeom prst="straightConnector1">
            <a:avLst/>
          </a:prstGeom>
          <a:noFill/>
          <a:ln cap="flat" cmpd="sng" w="25400">
            <a:solidFill>
              <a:schemeClr val="dk1"/>
            </a:solidFill>
            <a:prstDash val="solid"/>
            <a:miter lim="800000"/>
            <a:headEnd len="med" w="med" type="none"/>
            <a:tailEnd len="med" w="med" type="triangle"/>
          </a:ln>
        </p:spPr>
      </p:cxnSp>
      <p:grpSp>
        <p:nvGrpSpPr>
          <p:cNvPr id="441" name="Google Shape;441;p13"/>
          <p:cNvGrpSpPr/>
          <p:nvPr/>
        </p:nvGrpSpPr>
        <p:grpSpPr>
          <a:xfrm>
            <a:off x="2643187" y="5029200"/>
            <a:ext cx="6500812" cy="1003300"/>
            <a:chOff x="1600" y="3159"/>
            <a:chExt cx="4095" cy="632"/>
          </a:xfrm>
        </p:grpSpPr>
        <p:sp>
          <p:nvSpPr>
            <p:cNvPr id="442" name="Google Shape;442;p13"/>
            <p:cNvSpPr txBox="1"/>
            <p:nvPr/>
          </p:nvSpPr>
          <p:spPr>
            <a:xfrm>
              <a:off x="4993" y="3159"/>
              <a:ext cx="702"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A50021"/>
                </a:buClr>
                <a:buSzPts val="2400"/>
                <a:buFont typeface="Arial"/>
                <a:buNone/>
              </a:pPr>
              <a:r>
                <a:rPr b="1" i="0" lang="en-US" sz="2400" u="none">
                  <a:solidFill>
                    <a:srgbClr val="A50021"/>
                  </a:solidFill>
                  <a:latin typeface="Arial"/>
                  <a:ea typeface="Arial"/>
                  <a:cs typeface="Arial"/>
                  <a:sym typeface="Arial"/>
                </a:rPr>
                <a:t>mRNA</a:t>
              </a:r>
              <a:endParaRPr/>
            </a:p>
          </p:txBody>
        </p:sp>
        <p:sp>
          <p:nvSpPr>
            <p:cNvPr id="443" name="Google Shape;443;p13"/>
            <p:cNvSpPr txBox="1"/>
            <p:nvPr/>
          </p:nvSpPr>
          <p:spPr>
            <a:xfrm>
              <a:off x="1600" y="3472"/>
              <a:ext cx="4000" cy="256"/>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444" name="Google Shape;444;p13"/>
            <p:cNvCxnSpPr/>
            <p:nvPr/>
          </p:nvCxnSpPr>
          <p:spPr>
            <a:xfrm>
              <a:off x="1728"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45" name="Google Shape;445;p13"/>
            <p:cNvCxnSpPr/>
            <p:nvPr/>
          </p:nvCxnSpPr>
          <p:spPr>
            <a:xfrm>
              <a:off x="2064"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46" name="Google Shape;446;p13"/>
            <p:cNvCxnSpPr/>
            <p:nvPr/>
          </p:nvCxnSpPr>
          <p:spPr>
            <a:xfrm>
              <a:off x="2448"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47" name="Google Shape;447;p13"/>
            <p:cNvCxnSpPr/>
            <p:nvPr/>
          </p:nvCxnSpPr>
          <p:spPr>
            <a:xfrm>
              <a:off x="2832" y="3472"/>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448" name="Google Shape;448;p13"/>
            <p:cNvSpPr txBox="1"/>
            <p:nvPr/>
          </p:nvSpPr>
          <p:spPr>
            <a:xfrm>
              <a:off x="1767"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449" name="Google Shape;449;p13"/>
            <p:cNvSpPr txBox="1"/>
            <p:nvPr/>
          </p:nvSpPr>
          <p:spPr>
            <a:xfrm>
              <a:off x="2103"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450" name="Google Shape;450;p13"/>
            <p:cNvSpPr txBox="1"/>
            <p:nvPr/>
          </p:nvSpPr>
          <p:spPr>
            <a:xfrm>
              <a:off x="2439" y="3466"/>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cxnSp>
          <p:nvCxnSpPr>
            <p:cNvPr id="451" name="Google Shape;451;p13"/>
            <p:cNvCxnSpPr/>
            <p:nvPr/>
          </p:nvCxnSpPr>
          <p:spPr>
            <a:xfrm>
              <a:off x="3216"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52" name="Google Shape;452;p13"/>
            <p:cNvCxnSpPr/>
            <p:nvPr/>
          </p:nvCxnSpPr>
          <p:spPr>
            <a:xfrm>
              <a:off x="3936"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53" name="Google Shape;453;p13"/>
            <p:cNvCxnSpPr/>
            <p:nvPr/>
          </p:nvCxnSpPr>
          <p:spPr>
            <a:xfrm>
              <a:off x="3600" y="3472"/>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454" name="Google Shape;454;p13"/>
            <p:cNvSpPr txBox="1"/>
            <p:nvPr/>
          </p:nvSpPr>
          <p:spPr>
            <a:xfrm>
              <a:off x="2871"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455" name="Google Shape;455;p13"/>
            <p:cNvSpPr txBox="1"/>
            <p:nvPr/>
          </p:nvSpPr>
          <p:spPr>
            <a:xfrm>
              <a:off x="3255"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456" name="Google Shape;456;p13"/>
            <p:cNvSpPr txBox="1"/>
            <p:nvPr/>
          </p:nvSpPr>
          <p:spPr>
            <a:xfrm>
              <a:off x="3639"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457" name="Google Shape;457;p13"/>
            <p:cNvCxnSpPr/>
            <p:nvPr/>
          </p:nvCxnSpPr>
          <p:spPr>
            <a:xfrm>
              <a:off x="4944"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58" name="Google Shape;458;p13"/>
            <p:cNvCxnSpPr/>
            <p:nvPr/>
          </p:nvCxnSpPr>
          <p:spPr>
            <a:xfrm>
              <a:off x="4608"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59" name="Google Shape;459;p13"/>
            <p:cNvCxnSpPr/>
            <p:nvPr/>
          </p:nvCxnSpPr>
          <p:spPr>
            <a:xfrm>
              <a:off x="4272"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60" name="Google Shape;460;p13"/>
            <p:cNvCxnSpPr/>
            <p:nvPr/>
          </p:nvCxnSpPr>
          <p:spPr>
            <a:xfrm>
              <a:off x="5280" y="3472"/>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461" name="Google Shape;461;p13"/>
            <p:cNvSpPr txBox="1"/>
            <p:nvPr/>
          </p:nvSpPr>
          <p:spPr>
            <a:xfrm>
              <a:off x="3975"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462" name="Google Shape;462;p13"/>
            <p:cNvSpPr txBox="1"/>
            <p:nvPr/>
          </p:nvSpPr>
          <p:spPr>
            <a:xfrm>
              <a:off x="4311"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463" name="Google Shape;463;p13"/>
            <p:cNvSpPr txBox="1"/>
            <p:nvPr/>
          </p:nvSpPr>
          <p:spPr>
            <a:xfrm>
              <a:off x="4647"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464" name="Google Shape;464;p13"/>
            <p:cNvSpPr txBox="1"/>
            <p:nvPr/>
          </p:nvSpPr>
          <p:spPr>
            <a:xfrm>
              <a:off x="4983"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465" name="Google Shape;465;p13"/>
            <p:cNvSpPr txBox="1"/>
            <p:nvPr/>
          </p:nvSpPr>
          <p:spPr>
            <a:xfrm>
              <a:off x="5319" y="3466"/>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grpSp>
      <p:sp>
        <p:nvSpPr>
          <p:cNvPr id="466" name="Google Shape;466;p13"/>
          <p:cNvSpPr txBox="1"/>
          <p:nvPr/>
        </p:nvSpPr>
        <p:spPr>
          <a:xfrm>
            <a:off x="6689725" y="950912"/>
            <a:ext cx="2225675"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 Peptide site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Amino acid site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4"/>
          <p:cNvSpPr txBox="1"/>
          <p:nvPr>
            <p:ph idx="4294967295" type="title"/>
          </p:nvPr>
        </p:nvSpPr>
        <p:spPr>
          <a:xfrm>
            <a:off x="685800" y="304800"/>
            <a:ext cx="7772400" cy="4572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Translation</a:t>
            </a:r>
            <a:endParaRPr/>
          </a:p>
        </p:txBody>
      </p:sp>
      <p:sp>
        <p:nvSpPr>
          <p:cNvPr id="474" name="Google Shape;474;p14"/>
          <p:cNvSpPr txBox="1"/>
          <p:nvPr>
            <p:ph idx="4294967295" type="body"/>
          </p:nvPr>
        </p:nvSpPr>
        <p:spPr>
          <a:xfrm>
            <a:off x="228600" y="838200"/>
            <a:ext cx="8915400" cy="4495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80000"/>
              </a:lnSpc>
              <a:spcBef>
                <a:spcPts val="0"/>
              </a:spcBef>
              <a:spcAft>
                <a:spcPts val="0"/>
              </a:spcAft>
              <a:buClr>
                <a:srgbClr val="A50021"/>
              </a:buClr>
              <a:buSzPts val="2800"/>
              <a:buFont typeface="Times New Roman"/>
              <a:buChar char="•"/>
            </a:pPr>
            <a:r>
              <a:rPr b="1" i="0" lang="en-US" sz="2800" u="none">
                <a:solidFill>
                  <a:srgbClr val="A50021"/>
                </a:solidFill>
                <a:latin typeface="Times New Roman"/>
                <a:ea typeface="Times New Roman"/>
                <a:cs typeface="Times New Roman"/>
                <a:sym typeface="Times New Roman"/>
              </a:rPr>
              <a:t>Synthesis of proteins</a:t>
            </a:r>
            <a:r>
              <a:rPr b="1" i="0" lang="en-US" sz="2800" u="none">
                <a:solidFill>
                  <a:schemeClr val="dk1"/>
                </a:solidFill>
                <a:latin typeface="Times New Roman"/>
                <a:ea typeface="Times New Roman"/>
                <a:cs typeface="Times New Roman"/>
                <a:sym typeface="Times New Roman"/>
              </a:rPr>
              <a:t> in the cytoplasm</a:t>
            </a:r>
            <a:endParaRPr/>
          </a:p>
          <a:p>
            <a:pPr indent="-342900" lvl="0" marL="342900" marR="0" rtl="0" algn="l">
              <a:lnSpc>
                <a:spcPct val="40000"/>
              </a:lnSpc>
              <a:spcBef>
                <a:spcPts val="560"/>
              </a:spcBef>
              <a:spcAft>
                <a:spcPts val="0"/>
              </a:spcAft>
              <a:buClr>
                <a:schemeClr val="dk1"/>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560"/>
              </a:spcBef>
              <a:spcAft>
                <a:spcPts val="0"/>
              </a:spcAft>
              <a:buClr>
                <a:srgbClr val="A50021"/>
              </a:buClr>
              <a:buSzPts val="2800"/>
              <a:buFont typeface="Times New Roman"/>
              <a:buChar char="•"/>
            </a:pPr>
            <a:r>
              <a:rPr b="1" i="0" lang="en-US" sz="2800" u="none">
                <a:solidFill>
                  <a:srgbClr val="A50021"/>
                </a:solidFill>
                <a:latin typeface="Times New Roman"/>
                <a:ea typeface="Times New Roman"/>
                <a:cs typeface="Times New Roman"/>
                <a:sym typeface="Times New Roman"/>
              </a:rPr>
              <a:t>Involves the following:</a:t>
            </a:r>
            <a:endParaRPr/>
          </a:p>
          <a:p>
            <a:pPr indent="-342900" lvl="0" marL="342900" marR="0" rtl="0" algn="l">
              <a:lnSpc>
                <a:spcPct val="8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1.	mRNA  (codons)</a:t>
            </a:r>
            <a:endParaRPr/>
          </a:p>
          <a:p>
            <a:pPr indent="-342900" lvl="0" marL="342900" marR="0" rtl="0" algn="l">
              <a:lnSpc>
                <a:spcPct val="8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2.	tRNA (anticodons)</a:t>
            </a:r>
            <a:endParaRPr/>
          </a:p>
          <a:p>
            <a:pPr indent="-342900" lvl="0" marL="342900" marR="0" rtl="0" algn="l">
              <a:lnSpc>
                <a:spcPct val="8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3.	ribosomes</a:t>
            </a:r>
            <a:endParaRPr/>
          </a:p>
          <a:p>
            <a:pPr indent="-342900" lvl="0" marL="342900" marR="0" rtl="0" algn="l">
              <a:lnSpc>
                <a:spcPct val="8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4.	amino acids</a:t>
            </a:r>
            <a:endParaRPr/>
          </a:p>
          <a:p>
            <a:pPr indent="-342900" lvl="0" marL="342900" marR="0" rtl="0" algn="l">
              <a:lnSpc>
                <a:spcPct val="80000"/>
              </a:lnSpc>
              <a:spcBef>
                <a:spcPts val="560"/>
              </a:spcBef>
              <a:spcAft>
                <a:spcPts val="0"/>
              </a:spcAft>
              <a:buClr>
                <a:schemeClr val="dk1"/>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56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Three steps:</a:t>
            </a:r>
            <a:endParaRPr/>
          </a:p>
          <a:p>
            <a:pPr indent="-342900" lvl="0" marL="342900" marR="0" rtl="0" algn="l">
              <a:lnSpc>
                <a:spcPct val="8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1.	</a:t>
            </a:r>
            <a:r>
              <a:rPr b="1" i="0" lang="en-US" sz="2800" u="none">
                <a:solidFill>
                  <a:srgbClr val="A50021"/>
                </a:solidFill>
                <a:latin typeface="Times New Roman"/>
                <a:ea typeface="Times New Roman"/>
                <a:cs typeface="Times New Roman"/>
                <a:sym typeface="Times New Roman"/>
              </a:rPr>
              <a:t>initiation</a:t>
            </a:r>
            <a:r>
              <a:rPr b="1" i="0" lang="en-US" sz="2800" u="none">
                <a:solidFill>
                  <a:schemeClr val="dk1"/>
                </a:solidFill>
                <a:latin typeface="Times New Roman"/>
                <a:ea typeface="Times New Roman"/>
                <a:cs typeface="Times New Roman"/>
                <a:sym typeface="Times New Roman"/>
              </a:rPr>
              <a:t>: start codon (AUG)</a:t>
            </a:r>
            <a:endParaRPr/>
          </a:p>
          <a:p>
            <a:pPr indent="-342900" lvl="0" marL="342900" marR="0" rtl="0" algn="l">
              <a:lnSpc>
                <a:spcPct val="8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2.	</a:t>
            </a:r>
            <a:r>
              <a:rPr b="1" i="0" lang="en-US" sz="2800" u="none">
                <a:solidFill>
                  <a:srgbClr val="A50021"/>
                </a:solidFill>
                <a:latin typeface="Times New Roman"/>
                <a:ea typeface="Times New Roman"/>
                <a:cs typeface="Times New Roman"/>
                <a:sym typeface="Times New Roman"/>
              </a:rPr>
              <a:t>elongation</a:t>
            </a:r>
            <a:r>
              <a:rPr b="1" i="0" lang="en-US" sz="2800" u="none">
                <a:solidFill>
                  <a:schemeClr val="dk1"/>
                </a:solidFill>
                <a:latin typeface="Times New Roman"/>
                <a:ea typeface="Times New Roman"/>
                <a:cs typeface="Times New Roman"/>
                <a:sym typeface="Times New Roman"/>
              </a:rPr>
              <a:t>: amino acids linked</a:t>
            </a:r>
            <a:endParaRPr/>
          </a:p>
          <a:p>
            <a:pPr indent="-342900" lvl="0" marL="342900" marR="0" rtl="0" algn="l">
              <a:lnSpc>
                <a:spcPct val="8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3.	</a:t>
            </a:r>
            <a:r>
              <a:rPr b="1" i="0" lang="en-US" sz="2800" u="none">
                <a:solidFill>
                  <a:srgbClr val="A50021"/>
                </a:solidFill>
                <a:latin typeface="Times New Roman"/>
                <a:ea typeface="Times New Roman"/>
                <a:cs typeface="Times New Roman"/>
                <a:sym typeface="Times New Roman"/>
              </a:rPr>
              <a:t>termination</a:t>
            </a:r>
            <a:r>
              <a:rPr b="1" i="0" lang="en-US" sz="2800" u="none">
                <a:solidFill>
                  <a:schemeClr val="dk1"/>
                </a:solidFill>
                <a:latin typeface="Times New Roman"/>
                <a:ea typeface="Times New Roman"/>
                <a:cs typeface="Times New Roman"/>
                <a:sym typeface="Times New Roman"/>
              </a:rPr>
              <a:t>:  stop codon (UAG, UAA, or UGA).</a:t>
            </a:r>
            <a:endParaRPr/>
          </a:p>
          <a:p>
            <a:pPr indent="-165100" lvl="0" marL="342900" marR="0" rtl="0" algn="l">
              <a:spcBef>
                <a:spcPts val="560"/>
              </a:spcBef>
              <a:spcAft>
                <a:spcPts val="0"/>
              </a:spcAft>
              <a:buClr>
                <a:schemeClr val="dk1"/>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5"/>
          <p:cNvSpPr txBox="1"/>
          <p:nvPr>
            <p:ph idx="4294967295" type="title"/>
          </p:nvPr>
        </p:nvSpPr>
        <p:spPr>
          <a:xfrm>
            <a:off x="685800" y="304800"/>
            <a:ext cx="7772400" cy="1066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mRNA Codons Join the Ribosome</a:t>
            </a:r>
            <a:endParaRPr/>
          </a:p>
        </p:txBody>
      </p:sp>
      <p:sp>
        <p:nvSpPr>
          <p:cNvPr id="482" name="Google Shape;482;p15"/>
          <p:cNvSpPr txBox="1"/>
          <p:nvPr>
            <p:ph idx="4294967295" type="body"/>
          </p:nvPr>
        </p:nvSpPr>
        <p:spPr>
          <a:xfrm>
            <a:off x="685800" y="24384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483" name="Google Shape;483;p15"/>
          <p:cNvSpPr/>
          <p:nvPr/>
        </p:nvSpPr>
        <p:spPr>
          <a:xfrm>
            <a:off x="1962150" y="19050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84" name="Google Shape;484;p15"/>
          <p:cNvSpPr/>
          <p:nvPr/>
        </p:nvSpPr>
        <p:spPr>
          <a:xfrm>
            <a:off x="2057400" y="53721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85" name="Google Shape;485;p15"/>
          <p:cNvSpPr/>
          <p:nvPr/>
        </p:nvSpPr>
        <p:spPr>
          <a:xfrm>
            <a:off x="2768600" y="23876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86" name="Google Shape;486;p15"/>
          <p:cNvSpPr/>
          <p:nvPr/>
        </p:nvSpPr>
        <p:spPr>
          <a:xfrm>
            <a:off x="4597400" y="23876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87" name="Google Shape;487;p15"/>
          <p:cNvSpPr txBox="1"/>
          <p:nvPr/>
        </p:nvSpPr>
        <p:spPr>
          <a:xfrm>
            <a:off x="3109912" y="2895600"/>
            <a:ext cx="1019175" cy="11874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  P</a:t>
            </a:r>
            <a:endParaRPr/>
          </a:p>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Site</a:t>
            </a:r>
            <a:endParaRPr/>
          </a:p>
        </p:txBody>
      </p:sp>
      <p:sp>
        <p:nvSpPr>
          <p:cNvPr id="488" name="Google Shape;488;p15"/>
          <p:cNvSpPr txBox="1"/>
          <p:nvPr/>
        </p:nvSpPr>
        <p:spPr>
          <a:xfrm>
            <a:off x="4938712" y="2895600"/>
            <a:ext cx="1019175" cy="11874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  A</a:t>
            </a:r>
            <a:endParaRPr/>
          </a:p>
          <a:p>
            <a:pPr indent="0" lvl="0" marL="0" marR="0" rtl="0" algn="l">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Site</a:t>
            </a:r>
            <a:endParaRPr/>
          </a:p>
        </p:txBody>
      </p:sp>
      <p:sp>
        <p:nvSpPr>
          <p:cNvPr id="489" name="Google Shape;489;p15"/>
          <p:cNvSpPr txBox="1"/>
          <p:nvPr/>
        </p:nvSpPr>
        <p:spPr>
          <a:xfrm>
            <a:off x="533400" y="2438400"/>
            <a:ext cx="1371600" cy="8191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Comic Sans MS"/>
              <a:buNone/>
            </a:pPr>
            <a:r>
              <a:rPr b="1" i="0" lang="en-US" sz="2400" u="none">
                <a:solidFill>
                  <a:schemeClr val="lt1"/>
                </a:solidFill>
                <a:latin typeface="Comic Sans MS"/>
                <a:ea typeface="Comic Sans MS"/>
                <a:cs typeface="Comic Sans MS"/>
                <a:sym typeface="Comic Sans MS"/>
              </a:rPr>
              <a:t>Large</a:t>
            </a:r>
            <a:endParaRPr/>
          </a:p>
          <a:p>
            <a:pPr indent="0" lvl="0" marL="0" marR="0" rtl="0" algn="l">
              <a:lnSpc>
                <a:spcPct val="100000"/>
              </a:lnSpc>
              <a:spcBef>
                <a:spcPts val="0"/>
              </a:spcBef>
              <a:spcAft>
                <a:spcPts val="0"/>
              </a:spcAft>
              <a:buClr>
                <a:schemeClr val="lt1"/>
              </a:buClr>
              <a:buSzPts val="2400"/>
              <a:buFont typeface="Comic Sans MS"/>
              <a:buNone/>
            </a:pPr>
            <a:r>
              <a:rPr b="1" i="0" lang="en-US" sz="2400" u="none">
                <a:solidFill>
                  <a:schemeClr val="lt1"/>
                </a:solidFill>
                <a:latin typeface="Comic Sans MS"/>
                <a:ea typeface="Comic Sans MS"/>
                <a:cs typeface="Comic Sans MS"/>
                <a:sym typeface="Comic Sans MS"/>
              </a:rPr>
              <a:t>subunit</a:t>
            </a:r>
            <a:endParaRPr/>
          </a:p>
        </p:txBody>
      </p:sp>
      <p:cxnSp>
        <p:nvCxnSpPr>
          <p:cNvPr id="490" name="Google Shape;490;p15"/>
          <p:cNvCxnSpPr/>
          <p:nvPr/>
        </p:nvCxnSpPr>
        <p:spPr>
          <a:xfrm>
            <a:off x="1676400" y="3124200"/>
            <a:ext cx="812800" cy="127000"/>
          </a:xfrm>
          <a:prstGeom prst="straightConnector1">
            <a:avLst/>
          </a:prstGeom>
          <a:noFill/>
          <a:ln cap="flat" cmpd="sng" w="25400">
            <a:solidFill>
              <a:schemeClr val="dk1"/>
            </a:solidFill>
            <a:prstDash val="solid"/>
            <a:miter lim="800000"/>
            <a:headEnd len="med" w="med" type="none"/>
            <a:tailEnd len="med" w="med" type="triangle"/>
          </a:ln>
        </p:spPr>
      </p:cxnSp>
      <p:sp>
        <p:nvSpPr>
          <p:cNvPr id="491" name="Google Shape;491;p15"/>
          <p:cNvSpPr txBox="1"/>
          <p:nvPr/>
        </p:nvSpPr>
        <p:spPr>
          <a:xfrm>
            <a:off x="381000" y="6172200"/>
            <a:ext cx="2133600"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Comic Sans MS"/>
              <a:buNone/>
            </a:pPr>
            <a:r>
              <a:rPr b="1" i="0" lang="en-US" sz="2400" u="none">
                <a:solidFill>
                  <a:schemeClr val="lt1"/>
                </a:solidFill>
                <a:latin typeface="Comic Sans MS"/>
                <a:ea typeface="Comic Sans MS"/>
                <a:cs typeface="Comic Sans MS"/>
                <a:sym typeface="Comic Sans MS"/>
              </a:rPr>
              <a:t>Small subunit</a:t>
            </a:r>
            <a:endParaRPr/>
          </a:p>
        </p:txBody>
      </p:sp>
      <p:cxnSp>
        <p:nvCxnSpPr>
          <p:cNvPr id="492" name="Google Shape;492;p15"/>
          <p:cNvCxnSpPr/>
          <p:nvPr/>
        </p:nvCxnSpPr>
        <p:spPr>
          <a:xfrm flipH="1" rot="10800000">
            <a:off x="2743200" y="6248400"/>
            <a:ext cx="1117600" cy="177800"/>
          </a:xfrm>
          <a:prstGeom prst="straightConnector1">
            <a:avLst/>
          </a:prstGeom>
          <a:noFill/>
          <a:ln cap="flat" cmpd="sng" w="25400">
            <a:solidFill>
              <a:schemeClr val="dk1"/>
            </a:solidFill>
            <a:prstDash val="solid"/>
            <a:miter lim="800000"/>
            <a:headEnd len="med" w="med" type="none"/>
            <a:tailEnd len="med" w="med" type="triangle"/>
          </a:ln>
        </p:spPr>
      </p:cxnSp>
      <p:grpSp>
        <p:nvGrpSpPr>
          <p:cNvPr id="493" name="Google Shape;493;p15"/>
          <p:cNvGrpSpPr/>
          <p:nvPr/>
        </p:nvGrpSpPr>
        <p:grpSpPr>
          <a:xfrm>
            <a:off x="2540000" y="5014912"/>
            <a:ext cx="6500812" cy="1003300"/>
            <a:chOff x="1600" y="3159"/>
            <a:chExt cx="4095" cy="632"/>
          </a:xfrm>
        </p:grpSpPr>
        <p:sp>
          <p:nvSpPr>
            <p:cNvPr id="494" name="Google Shape;494;p15"/>
            <p:cNvSpPr txBox="1"/>
            <p:nvPr/>
          </p:nvSpPr>
          <p:spPr>
            <a:xfrm>
              <a:off x="4993" y="3159"/>
              <a:ext cx="702"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495" name="Google Shape;495;p15"/>
            <p:cNvSpPr txBox="1"/>
            <p:nvPr/>
          </p:nvSpPr>
          <p:spPr>
            <a:xfrm>
              <a:off x="1600" y="3472"/>
              <a:ext cx="4000" cy="256"/>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496" name="Google Shape;496;p15"/>
            <p:cNvCxnSpPr/>
            <p:nvPr/>
          </p:nvCxnSpPr>
          <p:spPr>
            <a:xfrm>
              <a:off x="1728"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97" name="Google Shape;497;p15"/>
            <p:cNvCxnSpPr/>
            <p:nvPr/>
          </p:nvCxnSpPr>
          <p:spPr>
            <a:xfrm>
              <a:off x="2064"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98" name="Google Shape;498;p15"/>
            <p:cNvCxnSpPr/>
            <p:nvPr/>
          </p:nvCxnSpPr>
          <p:spPr>
            <a:xfrm>
              <a:off x="2448"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499" name="Google Shape;499;p15"/>
            <p:cNvCxnSpPr/>
            <p:nvPr/>
          </p:nvCxnSpPr>
          <p:spPr>
            <a:xfrm>
              <a:off x="2832" y="3472"/>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500" name="Google Shape;500;p15"/>
            <p:cNvSpPr txBox="1"/>
            <p:nvPr/>
          </p:nvSpPr>
          <p:spPr>
            <a:xfrm>
              <a:off x="1767"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501" name="Google Shape;501;p15"/>
            <p:cNvSpPr txBox="1"/>
            <p:nvPr/>
          </p:nvSpPr>
          <p:spPr>
            <a:xfrm>
              <a:off x="2103"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502" name="Google Shape;502;p15"/>
            <p:cNvSpPr txBox="1"/>
            <p:nvPr/>
          </p:nvSpPr>
          <p:spPr>
            <a:xfrm>
              <a:off x="2439" y="3466"/>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cxnSp>
          <p:nvCxnSpPr>
            <p:cNvPr id="503" name="Google Shape;503;p15"/>
            <p:cNvCxnSpPr/>
            <p:nvPr/>
          </p:nvCxnSpPr>
          <p:spPr>
            <a:xfrm>
              <a:off x="3216"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504" name="Google Shape;504;p15"/>
            <p:cNvCxnSpPr/>
            <p:nvPr/>
          </p:nvCxnSpPr>
          <p:spPr>
            <a:xfrm>
              <a:off x="3936"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505" name="Google Shape;505;p15"/>
            <p:cNvCxnSpPr/>
            <p:nvPr/>
          </p:nvCxnSpPr>
          <p:spPr>
            <a:xfrm>
              <a:off x="3600" y="3472"/>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506" name="Google Shape;506;p15"/>
            <p:cNvSpPr txBox="1"/>
            <p:nvPr/>
          </p:nvSpPr>
          <p:spPr>
            <a:xfrm>
              <a:off x="2871"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507" name="Google Shape;507;p15"/>
            <p:cNvSpPr txBox="1"/>
            <p:nvPr/>
          </p:nvSpPr>
          <p:spPr>
            <a:xfrm>
              <a:off x="3255"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508" name="Google Shape;508;p15"/>
            <p:cNvSpPr txBox="1"/>
            <p:nvPr/>
          </p:nvSpPr>
          <p:spPr>
            <a:xfrm>
              <a:off x="3639"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509" name="Google Shape;509;p15"/>
            <p:cNvCxnSpPr/>
            <p:nvPr/>
          </p:nvCxnSpPr>
          <p:spPr>
            <a:xfrm>
              <a:off x="4944"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510" name="Google Shape;510;p15"/>
            <p:cNvCxnSpPr/>
            <p:nvPr/>
          </p:nvCxnSpPr>
          <p:spPr>
            <a:xfrm>
              <a:off x="4608"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511" name="Google Shape;511;p15"/>
            <p:cNvCxnSpPr/>
            <p:nvPr/>
          </p:nvCxnSpPr>
          <p:spPr>
            <a:xfrm>
              <a:off x="4272" y="3472"/>
              <a:ext cx="0" cy="256"/>
            </a:xfrm>
            <a:prstGeom prst="straightConnector1">
              <a:avLst/>
            </a:prstGeom>
            <a:noFill/>
            <a:ln cap="flat" cmpd="sng" w="50800">
              <a:solidFill>
                <a:schemeClr val="dk1"/>
              </a:solidFill>
              <a:prstDash val="solid"/>
              <a:miter lim="800000"/>
              <a:headEnd len="med" w="med" type="none"/>
              <a:tailEnd len="med" w="med" type="none"/>
            </a:ln>
          </p:spPr>
        </p:cxnSp>
        <p:cxnSp>
          <p:nvCxnSpPr>
            <p:cNvPr id="512" name="Google Shape;512;p15"/>
            <p:cNvCxnSpPr/>
            <p:nvPr/>
          </p:nvCxnSpPr>
          <p:spPr>
            <a:xfrm>
              <a:off x="5280" y="3472"/>
              <a:ext cx="0" cy="256"/>
            </a:xfrm>
            <a:prstGeom prst="straightConnector1">
              <a:avLst/>
            </a:prstGeom>
            <a:noFill/>
            <a:ln cap="flat" cmpd="sng" w="50800">
              <a:solidFill>
                <a:schemeClr val="dk1"/>
              </a:solidFill>
              <a:prstDash val="solid"/>
              <a:miter lim="800000"/>
              <a:headEnd len="med" w="med" type="none"/>
              <a:tailEnd len="med" w="med" type="none"/>
            </a:ln>
          </p:spPr>
        </p:cxnSp>
        <p:sp>
          <p:nvSpPr>
            <p:cNvPr id="513" name="Google Shape;513;p15"/>
            <p:cNvSpPr txBox="1"/>
            <p:nvPr/>
          </p:nvSpPr>
          <p:spPr>
            <a:xfrm>
              <a:off x="3975"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514" name="Google Shape;514;p15"/>
            <p:cNvSpPr txBox="1"/>
            <p:nvPr/>
          </p:nvSpPr>
          <p:spPr>
            <a:xfrm>
              <a:off x="4311"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515" name="Google Shape;515;p15"/>
            <p:cNvSpPr txBox="1"/>
            <p:nvPr/>
          </p:nvSpPr>
          <p:spPr>
            <a:xfrm>
              <a:off x="4647"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516" name="Google Shape;516;p15"/>
            <p:cNvSpPr txBox="1"/>
            <p:nvPr/>
          </p:nvSpPr>
          <p:spPr>
            <a:xfrm>
              <a:off x="4983" y="346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517" name="Google Shape;517;p15"/>
            <p:cNvSpPr txBox="1"/>
            <p:nvPr/>
          </p:nvSpPr>
          <p:spPr>
            <a:xfrm>
              <a:off x="5319" y="3466"/>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6"/>
          <p:cNvSpPr txBox="1"/>
          <p:nvPr>
            <p:ph idx="4294967295" type="title"/>
          </p:nvPr>
        </p:nvSpPr>
        <p:spPr>
          <a:xfrm>
            <a:off x="609600" y="0"/>
            <a:ext cx="7772400" cy="762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Initiation</a:t>
            </a:r>
            <a:endParaRPr/>
          </a:p>
        </p:txBody>
      </p:sp>
      <p:sp>
        <p:nvSpPr>
          <p:cNvPr id="525" name="Google Shape;525;p16"/>
          <p:cNvSpPr txBox="1"/>
          <p:nvPr>
            <p:ph idx="4294967295" type="body"/>
          </p:nvPr>
        </p:nvSpPr>
        <p:spPr>
          <a:xfrm>
            <a:off x="152400" y="19050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26" name="Google Shape;526;p16"/>
          <p:cNvSpPr txBox="1"/>
          <p:nvPr/>
        </p:nvSpPr>
        <p:spPr>
          <a:xfrm>
            <a:off x="152400" y="2362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 </a:t>
            </a:r>
            <a:endParaRPr/>
          </a:p>
        </p:txBody>
      </p:sp>
      <p:sp>
        <p:nvSpPr>
          <p:cNvPr id="527" name="Google Shape;527;p16"/>
          <p:cNvSpPr/>
          <p:nvPr/>
        </p:nvSpPr>
        <p:spPr>
          <a:xfrm>
            <a:off x="1428750" y="18288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28" name="Google Shape;528;p16"/>
          <p:cNvSpPr/>
          <p:nvPr/>
        </p:nvSpPr>
        <p:spPr>
          <a:xfrm>
            <a:off x="1524000" y="52959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29" name="Google Shape;529;p16"/>
          <p:cNvSpPr/>
          <p:nvPr/>
        </p:nvSpPr>
        <p:spPr>
          <a:xfrm>
            <a:off x="2235200" y="23114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30" name="Google Shape;530;p16"/>
          <p:cNvSpPr/>
          <p:nvPr/>
        </p:nvSpPr>
        <p:spPr>
          <a:xfrm>
            <a:off x="4064000" y="23114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31" name="Google Shape;531;p16"/>
          <p:cNvSpPr txBox="1"/>
          <p:nvPr/>
        </p:nvSpPr>
        <p:spPr>
          <a:xfrm>
            <a:off x="7240587" y="5929312"/>
            <a:ext cx="11144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532" name="Google Shape;532;p16"/>
          <p:cNvSpPr txBox="1"/>
          <p:nvPr/>
        </p:nvSpPr>
        <p:spPr>
          <a:xfrm>
            <a:off x="2235200" y="5435600"/>
            <a:ext cx="6807200" cy="4064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533" name="Google Shape;533;p16"/>
          <p:cNvCxnSpPr/>
          <p:nvPr/>
        </p:nvCxnSpPr>
        <p:spPr>
          <a:xfrm>
            <a:off x="2209800"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534" name="Google Shape;534;p16"/>
          <p:cNvCxnSpPr/>
          <p:nvPr/>
        </p:nvCxnSpPr>
        <p:spPr>
          <a:xfrm>
            <a:off x="2743200"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535" name="Google Shape;535;p16"/>
          <p:cNvCxnSpPr/>
          <p:nvPr/>
        </p:nvCxnSpPr>
        <p:spPr>
          <a:xfrm>
            <a:off x="3352800"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536" name="Google Shape;536;p16"/>
          <p:cNvCxnSpPr/>
          <p:nvPr/>
        </p:nvCxnSpPr>
        <p:spPr>
          <a:xfrm>
            <a:off x="3962400" y="54356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537" name="Google Shape;537;p16"/>
          <p:cNvSpPr txBox="1"/>
          <p:nvPr/>
        </p:nvSpPr>
        <p:spPr>
          <a:xfrm>
            <a:off x="2271712"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538" name="Google Shape;538;p16"/>
          <p:cNvSpPr txBox="1"/>
          <p:nvPr/>
        </p:nvSpPr>
        <p:spPr>
          <a:xfrm>
            <a:off x="2805112"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539" name="Google Shape;539;p16"/>
          <p:cNvSpPr txBox="1"/>
          <p:nvPr/>
        </p:nvSpPr>
        <p:spPr>
          <a:xfrm>
            <a:off x="3338512" y="5426075"/>
            <a:ext cx="5064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cxnSp>
        <p:nvCxnSpPr>
          <p:cNvPr id="540" name="Google Shape;540;p16"/>
          <p:cNvCxnSpPr/>
          <p:nvPr/>
        </p:nvCxnSpPr>
        <p:spPr>
          <a:xfrm>
            <a:off x="4572000"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541" name="Google Shape;541;p16"/>
          <p:cNvCxnSpPr/>
          <p:nvPr/>
        </p:nvCxnSpPr>
        <p:spPr>
          <a:xfrm>
            <a:off x="5715000"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542" name="Google Shape;542;p16"/>
          <p:cNvCxnSpPr/>
          <p:nvPr/>
        </p:nvCxnSpPr>
        <p:spPr>
          <a:xfrm>
            <a:off x="5181600" y="54356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543" name="Google Shape;543;p16"/>
          <p:cNvSpPr txBox="1"/>
          <p:nvPr/>
        </p:nvSpPr>
        <p:spPr>
          <a:xfrm>
            <a:off x="4024312"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544" name="Google Shape;544;p16"/>
          <p:cNvSpPr txBox="1"/>
          <p:nvPr/>
        </p:nvSpPr>
        <p:spPr>
          <a:xfrm>
            <a:off x="4633912"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545" name="Google Shape;545;p16"/>
          <p:cNvSpPr txBox="1"/>
          <p:nvPr/>
        </p:nvSpPr>
        <p:spPr>
          <a:xfrm>
            <a:off x="5243512"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546" name="Google Shape;546;p16"/>
          <p:cNvCxnSpPr/>
          <p:nvPr/>
        </p:nvCxnSpPr>
        <p:spPr>
          <a:xfrm>
            <a:off x="7315200"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547" name="Google Shape;547;p16"/>
          <p:cNvCxnSpPr/>
          <p:nvPr/>
        </p:nvCxnSpPr>
        <p:spPr>
          <a:xfrm>
            <a:off x="6781800"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548" name="Google Shape;548;p16"/>
          <p:cNvCxnSpPr/>
          <p:nvPr/>
        </p:nvCxnSpPr>
        <p:spPr>
          <a:xfrm>
            <a:off x="6248400"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549" name="Google Shape;549;p16"/>
          <p:cNvCxnSpPr/>
          <p:nvPr/>
        </p:nvCxnSpPr>
        <p:spPr>
          <a:xfrm>
            <a:off x="7848600" y="54356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550" name="Google Shape;550;p16"/>
          <p:cNvSpPr txBox="1"/>
          <p:nvPr/>
        </p:nvSpPr>
        <p:spPr>
          <a:xfrm>
            <a:off x="5776912"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551" name="Google Shape;551;p16"/>
          <p:cNvSpPr txBox="1"/>
          <p:nvPr/>
        </p:nvSpPr>
        <p:spPr>
          <a:xfrm>
            <a:off x="6310312"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552" name="Google Shape;552;p16"/>
          <p:cNvSpPr txBox="1"/>
          <p:nvPr/>
        </p:nvSpPr>
        <p:spPr>
          <a:xfrm>
            <a:off x="6843712"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553" name="Google Shape;553;p16"/>
          <p:cNvSpPr txBox="1"/>
          <p:nvPr/>
        </p:nvSpPr>
        <p:spPr>
          <a:xfrm>
            <a:off x="7377112"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554" name="Google Shape;554;p16"/>
          <p:cNvSpPr txBox="1"/>
          <p:nvPr/>
        </p:nvSpPr>
        <p:spPr>
          <a:xfrm>
            <a:off x="7910512" y="5426075"/>
            <a:ext cx="5064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grpSp>
        <p:nvGrpSpPr>
          <p:cNvPr id="555" name="Google Shape;555;p16"/>
          <p:cNvGrpSpPr/>
          <p:nvPr/>
        </p:nvGrpSpPr>
        <p:grpSpPr>
          <a:xfrm>
            <a:off x="5080000" y="1168400"/>
            <a:ext cx="3627437" cy="4011612"/>
            <a:chOff x="3200" y="736"/>
            <a:chExt cx="2285" cy="2527"/>
          </a:xfrm>
        </p:grpSpPr>
        <p:sp>
          <p:nvSpPr>
            <p:cNvPr id="556" name="Google Shape;556;p16"/>
            <p:cNvSpPr/>
            <p:nvPr/>
          </p:nvSpPr>
          <p:spPr>
            <a:xfrm>
              <a:off x="4464" y="1152"/>
              <a:ext cx="1021" cy="1729"/>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57" name="Google Shape;557;p16"/>
            <p:cNvSpPr txBox="1"/>
            <p:nvPr/>
          </p:nvSpPr>
          <p:spPr>
            <a:xfrm>
              <a:off x="4599" y="2583"/>
              <a:ext cx="766"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2-tRNA</a:t>
              </a:r>
              <a:endParaRPr/>
            </a:p>
          </p:txBody>
        </p:sp>
        <p:cxnSp>
          <p:nvCxnSpPr>
            <p:cNvPr id="558" name="Google Shape;558;p16"/>
            <p:cNvCxnSpPr/>
            <p:nvPr/>
          </p:nvCxnSpPr>
          <p:spPr>
            <a:xfrm>
              <a:off x="4656" y="2896"/>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559" name="Google Shape;559;p16"/>
            <p:cNvCxnSpPr/>
            <p:nvPr/>
          </p:nvCxnSpPr>
          <p:spPr>
            <a:xfrm>
              <a:off x="4992" y="2896"/>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560" name="Google Shape;560;p16"/>
            <p:cNvCxnSpPr/>
            <p:nvPr/>
          </p:nvCxnSpPr>
          <p:spPr>
            <a:xfrm>
              <a:off x="5328" y="2896"/>
              <a:ext cx="0" cy="64"/>
            </a:xfrm>
            <a:prstGeom prst="straightConnector1">
              <a:avLst/>
            </a:prstGeom>
            <a:noFill/>
            <a:ln cap="flat" cmpd="sng" w="50800">
              <a:solidFill>
                <a:schemeClr val="dk1"/>
              </a:solidFill>
              <a:prstDash val="solid"/>
              <a:miter lim="800000"/>
              <a:headEnd len="med" w="med" type="none"/>
              <a:tailEnd len="med" w="med" type="none"/>
            </a:ln>
          </p:spPr>
        </p:cxnSp>
        <p:sp>
          <p:nvSpPr>
            <p:cNvPr id="561" name="Google Shape;561;p16"/>
            <p:cNvSpPr txBox="1"/>
            <p:nvPr/>
          </p:nvSpPr>
          <p:spPr>
            <a:xfrm>
              <a:off x="4503" y="2938"/>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562" name="Google Shape;562;p16"/>
            <p:cNvSpPr/>
            <p:nvPr/>
          </p:nvSpPr>
          <p:spPr>
            <a:xfrm>
              <a:off x="4864" y="736"/>
              <a:ext cx="544" cy="496"/>
            </a:xfrm>
            <a:prstGeom prst="ellipse">
              <a:avLst/>
            </a:prstGeom>
            <a:solidFill>
              <a:srgbClr val="CC66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63" name="Google Shape;563;p16"/>
            <p:cNvSpPr txBox="1"/>
            <p:nvPr/>
          </p:nvSpPr>
          <p:spPr>
            <a:xfrm>
              <a:off x="4887" y="826"/>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aa2</a:t>
              </a:r>
              <a:endParaRPr/>
            </a:p>
          </p:txBody>
        </p:sp>
        <p:sp>
          <p:nvSpPr>
            <p:cNvPr id="564" name="Google Shape;564;p16"/>
            <p:cNvSpPr txBox="1"/>
            <p:nvPr/>
          </p:nvSpPr>
          <p:spPr>
            <a:xfrm>
              <a:off x="4839" y="2938"/>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565" name="Google Shape;565;p16"/>
            <p:cNvSpPr txBox="1"/>
            <p:nvPr/>
          </p:nvSpPr>
          <p:spPr>
            <a:xfrm>
              <a:off x="5175" y="2938"/>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cxnSp>
          <p:nvCxnSpPr>
            <p:cNvPr id="566" name="Google Shape;566;p16"/>
            <p:cNvCxnSpPr/>
            <p:nvPr/>
          </p:nvCxnSpPr>
          <p:spPr>
            <a:xfrm flipH="1">
              <a:off x="3200" y="2272"/>
              <a:ext cx="1520" cy="352"/>
            </a:xfrm>
            <a:prstGeom prst="straightConnector1">
              <a:avLst/>
            </a:prstGeom>
            <a:noFill/>
            <a:ln cap="flat" cmpd="sng" w="50800">
              <a:solidFill>
                <a:schemeClr val="dk1"/>
              </a:solidFill>
              <a:prstDash val="solid"/>
              <a:miter lim="800000"/>
              <a:headEnd len="med" w="med" type="none"/>
              <a:tailEnd len="med" w="med" type="triangle"/>
            </a:ln>
          </p:spPr>
        </p:cxnSp>
      </p:grpSp>
      <p:cxnSp>
        <p:nvCxnSpPr>
          <p:cNvPr id="567" name="Google Shape;567;p16"/>
          <p:cNvCxnSpPr/>
          <p:nvPr/>
        </p:nvCxnSpPr>
        <p:spPr>
          <a:xfrm>
            <a:off x="8382000" y="54356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568" name="Google Shape;568;p16"/>
          <p:cNvSpPr txBox="1"/>
          <p:nvPr/>
        </p:nvSpPr>
        <p:spPr>
          <a:xfrm>
            <a:off x="8443912" y="54260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569" name="Google Shape;569;p16"/>
          <p:cNvCxnSpPr/>
          <p:nvPr/>
        </p:nvCxnSpPr>
        <p:spPr>
          <a:xfrm>
            <a:off x="8915400" y="5435600"/>
            <a:ext cx="0" cy="406400"/>
          </a:xfrm>
          <a:prstGeom prst="straightConnector1">
            <a:avLst/>
          </a:prstGeom>
          <a:noFill/>
          <a:ln cap="flat" cmpd="sng" w="50800">
            <a:solidFill>
              <a:schemeClr val="dk1"/>
            </a:solidFill>
            <a:prstDash val="solid"/>
            <a:miter lim="800000"/>
            <a:headEnd len="med" w="med" type="none"/>
            <a:tailEnd len="med" w="med" type="none"/>
          </a:ln>
        </p:spPr>
      </p:cxnSp>
      <p:grpSp>
        <p:nvGrpSpPr>
          <p:cNvPr id="570" name="Google Shape;570;p16"/>
          <p:cNvGrpSpPr/>
          <p:nvPr/>
        </p:nvGrpSpPr>
        <p:grpSpPr>
          <a:xfrm>
            <a:off x="2209800" y="1549400"/>
            <a:ext cx="1651000" cy="3935412"/>
            <a:chOff x="1392" y="976"/>
            <a:chExt cx="1040" cy="2479"/>
          </a:xfrm>
        </p:grpSpPr>
        <p:sp>
          <p:nvSpPr>
            <p:cNvPr id="571" name="Google Shape;571;p16"/>
            <p:cNvSpPr txBox="1"/>
            <p:nvPr/>
          </p:nvSpPr>
          <p:spPr>
            <a:xfrm>
              <a:off x="1670" y="1679"/>
              <a:ext cx="644" cy="7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72" name="Google Shape;572;p16"/>
            <p:cNvSpPr/>
            <p:nvPr/>
          </p:nvSpPr>
          <p:spPr>
            <a:xfrm>
              <a:off x="1392" y="1392"/>
              <a:ext cx="1021" cy="1681"/>
            </a:xfrm>
            <a:custGeom>
              <a:rect b="b" l="l" r="r" t="t"/>
              <a:pathLst>
                <a:path extrusionOk="0" h="1681" w="1021">
                  <a:moveTo>
                    <a:pt x="624" y="0"/>
                  </a:moveTo>
                  <a:lnTo>
                    <a:pt x="624" y="34"/>
                  </a:lnTo>
                  <a:lnTo>
                    <a:pt x="600" y="80"/>
                  </a:lnTo>
                  <a:lnTo>
                    <a:pt x="600" y="126"/>
                  </a:lnTo>
                  <a:lnTo>
                    <a:pt x="600" y="160"/>
                  </a:lnTo>
                  <a:lnTo>
                    <a:pt x="600" y="194"/>
                  </a:lnTo>
                  <a:lnTo>
                    <a:pt x="600" y="229"/>
                  </a:lnTo>
                  <a:lnTo>
                    <a:pt x="588" y="263"/>
                  </a:lnTo>
                  <a:lnTo>
                    <a:pt x="588" y="309"/>
                  </a:lnTo>
                  <a:lnTo>
                    <a:pt x="588" y="343"/>
                  </a:lnTo>
                  <a:lnTo>
                    <a:pt x="588" y="377"/>
                  </a:lnTo>
                  <a:lnTo>
                    <a:pt x="588" y="411"/>
                  </a:lnTo>
                  <a:lnTo>
                    <a:pt x="588" y="446"/>
                  </a:lnTo>
                  <a:lnTo>
                    <a:pt x="588" y="480"/>
                  </a:lnTo>
                  <a:lnTo>
                    <a:pt x="588" y="514"/>
                  </a:lnTo>
                  <a:lnTo>
                    <a:pt x="588" y="549"/>
                  </a:lnTo>
                  <a:lnTo>
                    <a:pt x="588" y="583"/>
                  </a:lnTo>
                  <a:lnTo>
                    <a:pt x="588" y="629"/>
                  </a:lnTo>
                  <a:lnTo>
                    <a:pt x="588" y="663"/>
                  </a:lnTo>
                  <a:lnTo>
                    <a:pt x="624" y="663"/>
                  </a:lnTo>
                  <a:lnTo>
                    <a:pt x="660" y="674"/>
                  </a:lnTo>
                  <a:lnTo>
                    <a:pt x="672" y="640"/>
                  </a:lnTo>
                  <a:lnTo>
                    <a:pt x="672" y="606"/>
                  </a:lnTo>
                  <a:lnTo>
                    <a:pt x="684" y="571"/>
                  </a:lnTo>
                  <a:lnTo>
                    <a:pt x="720" y="549"/>
                  </a:lnTo>
                  <a:lnTo>
                    <a:pt x="756" y="526"/>
                  </a:lnTo>
                  <a:lnTo>
                    <a:pt x="792" y="526"/>
                  </a:lnTo>
                  <a:lnTo>
                    <a:pt x="828" y="514"/>
                  </a:lnTo>
                  <a:lnTo>
                    <a:pt x="876" y="526"/>
                  </a:lnTo>
                  <a:lnTo>
                    <a:pt x="912" y="537"/>
                  </a:lnTo>
                  <a:lnTo>
                    <a:pt x="948" y="560"/>
                  </a:lnTo>
                  <a:lnTo>
                    <a:pt x="972" y="594"/>
                  </a:lnTo>
                  <a:lnTo>
                    <a:pt x="996" y="629"/>
                  </a:lnTo>
                  <a:lnTo>
                    <a:pt x="1008" y="663"/>
                  </a:lnTo>
                  <a:lnTo>
                    <a:pt x="1020" y="697"/>
                  </a:lnTo>
                  <a:lnTo>
                    <a:pt x="1020" y="731"/>
                  </a:lnTo>
                  <a:lnTo>
                    <a:pt x="1020" y="766"/>
                  </a:lnTo>
                  <a:lnTo>
                    <a:pt x="1008" y="811"/>
                  </a:lnTo>
                  <a:lnTo>
                    <a:pt x="996" y="846"/>
                  </a:lnTo>
                  <a:lnTo>
                    <a:pt x="960" y="880"/>
                  </a:lnTo>
                  <a:lnTo>
                    <a:pt x="924" y="903"/>
                  </a:lnTo>
                  <a:lnTo>
                    <a:pt x="888" y="926"/>
                  </a:lnTo>
                  <a:lnTo>
                    <a:pt x="852" y="926"/>
                  </a:lnTo>
                  <a:lnTo>
                    <a:pt x="816" y="926"/>
                  </a:lnTo>
                  <a:lnTo>
                    <a:pt x="780" y="914"/>
                  </a:lnTo>
                  <a:lnTo>
                    <a:pt x="732" y="891"/>
                  </a:lnTo>
                  <a:lnTo>
                    <a:pt x="708" y="857"/>
                  </a:lnTo>
                  <a:lnTo>
                    <a:pt x="696" y="823"/>
                  </a:lnTo>
                  <a:lnTo>
                    <a:pt x="660" y="800"/>
                  </a:lnTo>
                  <a:lnTo>
                    <a:pt x="624" y="800"/>
                  </a:lnTo>
                  <a:lnTo>
                    <a:pt x="588" y="800"/>
                  </a:lnTo>
                  <a:lnTo>
                    <a:pt x="588" y="834"/>
                  </a:lnTo>
                  <a:lnTo>
                    <a:pt x="588" y="869"/>
                  </a:lnTo>
                  <a:lnTo>
                    <a:pt x="600" y="903"/>
                  </a:lnTo>
                  <a:lnTo>
                    <a:pt x="612" y="937"/>
                  </a:lnTo>
                  <a:lnTo>
                    <a:pt x="612" y="971"/>
                  </a:lnTo>
                  <a:lnTo>
                    <a:pt x="624" y="1006"/>
                  </a:lnTo>
                  <a:lnTo>
                    <a:pt x="624" y="1040"/>
                  </a:lnTo>
                  <a:lnTo>
                    <a:pt x="624" y="1074"/>
                  </a:lnTo>
                  <a:lnTo>
                    <a:pt x="624" y="1166"/>
                  </a:lnTo>
                  <a:lnTo>
                    <a:pt x="624" y="1234"/>
                  </a:lnTo>
                  <a:lnTo>
                    <a:pt x="624" y="1303"/>
                  </a:lnTo>
                  <a:lnTo>
                    <a:pt x="624" y="1349"/>
                  </a:lnTo>
                  <a:lnTo>
                    <a:pt x="660" y="1337"/>
                  </a:lnTo>
                  <a:lnTo>
                    <a:pt x="696" y="1337"/>
                  </a:lnTo>
                  <a:lnTo>
                    <a:pt x="732" y="1337"/>
                  </a:lnTo>
                  <a:lnTo>
                    <a:pt x="780" y="1337"/>
                  </a:lnTo>
                  <a:lnTo>
                    <a:pt x="816" y="1349"/>
                  </a:lnTo>
                  <a:lnTo>
                    <a:pt x="852" y="1360"/>
                  </a:lnTo>
                  <a:lnTo>
                    <a:pt x="888" y="1371"/>
                  </a:lnTo>
                  <a:lnTo>
                    <a:pt x="924" y="1383"/>
                  </a:lnTo>
                  <a:lnTo>
                    <a:pt x="960" y="1417"/>
                  </a:lnTo>
                  <a:lnTo>
                    <a:pt x="972" y="1451"/>
                  </a:lnTo>
                  <a:lnTo>
                    <a:pt x="996" y="1486"/>
                  </a:lnTo>
                  <a:lnTo>
                    <a:pt x="996" y="1520"/>
                  </a:lnTo>
                  <a:lnTo>
                    <a:pt x="996" y="1554"/>
                  </a:lnTo>
                  <a:lnTo>
                    <a:pt x="984" y="1589"/>
                  </a:lnTo>
                  <a:lnTo>
                    <a:pt x="960" y="1623"/>
                  </a:lnTo>
                  <a:lnTo>
                    <a:pt x="924" y="1646"/>
                  </a:lnTo>
                  <a:lnTo>
                    <a:pt x="888" y="1657"/>
                  </a:lnTo>
                  <a:lnTo>
                    <a:pt x="852" y="1657"/>
                  </a:lnTo>
                  <a:lnTo>
                    <a:pt x="804" y="1657"/>
                  </a:lnTo>
                  <a:lnTo>
                    <a:pt x="768" y="1669"/>
                  </a:lnTo>
                  <a:lnTo>
                    <a:pt x="732" y="1669"/>
                  </a:lnTo>
                  <a:lnTo>
                    <a:pt x="696" y="1669"/>
                  </a:lnTo>
                  <a:lnTo>
                    <a:pt x="660" y="1680"/>
                  </a:lnTo>
                  <a:lnTo>
                    <a:pt x="624" y="1680"/>
                  </a:lnTo>
                  <a:lnTo>
                    <a:pt x="588" y="1680"/>
                  </a:lnTo>
                  <a:lnTo>
                    <a:pt x="552" y="1680"/>
                  </a:lnTo>
                  <a:lnTo>
                    <a:pt x="516" y="1680"/>
                  </a:lnTo>
                  <a:lnTo>
                    <a:pt x="480" y="1680"/>
                  </a:lnTo>
                  <a:lnTo>
                    <a:pt x="444" y="1680"/>
                  </a:lnTo>
                  <a:lnTo>
                    <a:pt x="408" y="1680"/>
                  </a:lnTo>
                  <a:lnTo>
                    <a:pt x="372" y="1680"/>
                  </a:lnTo>
                  <a:lnTo>
                    <a:pt x="336" y="1669"/>
                  </a:lnTo>
                  <a:lnTo>
                    <a:pt x="300" y="1669"/>
                  </a:lnTo>
                  <a:lnTo>
                    <a:pt x="264" y="1669"/>
                  </a:lnTo>
                  <a:lnTo>
                    <a:pt x="228" y="1657"/>
                  </a:lnTo>
                  <a:lnTo>
                    <a:pt x="192" y="1646"/>
                  </a:lnTo>
                  <a:lnTo>
                    <a:pt x="156" y="1634"/>
                  </a:lnTo>
                  <a:lnTo>
                    <a:pt x="120" y="1623"/>
                  </a:lnTo>
                  <a:lnTo>
                    <a:pt x="96" y="1589"/>
                  </a:lnTo>
                  <a:lnTo>
                    <a:pt x="72" y="1554"/>
                  </a:lnTo>
                  <a:lnTo>
                    <a:pt x="48" y="1520"/>
                  </a:lnTo>
                  <a:lnTo>
                    <a:pt x="48" y="1486"/>
                  </a:lnTo>
                  <a:lnTo>
                    <a:pt x="60" y="1451"/>
                  </a:lnTo>
                  <a:lnTo>
                    <a:pt x="84" y="1417"/>
                  </a:lnTo>
                  <a:lnTo>
                    <a:pt x="132" y="1394"/>
                  </a:lnTo>
                  <a:lnTo>
                    <a:pt x="168" y="1371"/>
                  </a:lnTo>
                  <a:lnTo>
                    <a:pt x="204" y="1360"/>
                  </a:lnTo>
                  <a:lnTo>
                    <a:pt x="252" y="1349"/>
                  </a:lnTo>
                  <a:lnTo>
                    <a:pt x="288" y="1349"/>
                  </a:lnTo>
                  <a:lnTo>
                    <a:pt x="336" y="1349"/>
                  </a:lnTo>
                  <a:lnTo>
                    <a:pt x="372" y="1349"/>
                  </a:lnTo>
                  <a:lnTo>
                    <a:pt x="408" y="1349"/>
                  </a:lnTo>
                  <a:lnTo>
                    <a:pt x="444" y="1349"/>
                  </a:lnTo>
                  <a:lnTo>
                    <a:pt x="456" y="1314"/>
                  </a:lnTo>
                  <a:lnTo>
                    <a:pt x="456" y="1280"/>
                  </a:lnTo>
                  <a:lnTo>
                    <a:pt x="456" y="1246"/>
                  </a:lnTo>
                  <a:lnTo>
                    <a:pt x="456" y="1211"/>
                  </a:lnTo>
                  <a:lnTo>
                    <a:pt x="456" y="1177"/>
                  </a:lnTo>
                  <a:lnTo>
                    <a:pt x="456" y="1143"/>
                  </a:lnTo>
                  <a:lnTo>
                    <a:pt x="444" y="1109"/>
                  </a:lnTo>
                  <a:lnTo>
                    <a:pt x="444" y="1074"/>
                  </a:lnTo>
                  <a:lnTo>
                    <a:pt x="444" y="1040"/>
                  </a:lnTo>
                  <a:lnTo>
                    <a:pt x="444" y="1006"/>
                  </a:lnTo>
                  <a:lnTo>
                    <a:pt x="444" y="971"/>
                  </a:lnTo>
                  <a:lnTo>
                    <a:pt x="444" y="937"/>
                  </a:lnTo>
                  <a:lnTo>
                    <a:pt x="444" y="903"/>
                  </a:lnTo>
                  <a:lnTo>
                    <a:pt x="444" y="869"/>
                  </a:lnTo>
                  <a:lnTo>
                    <a:pt x="408" y="846"/>
                  </a:lnTo>
                  <a:lnTo>
                    <a:pt x="372" y="846"/>
                  </a:lnTo>
                  <a:lnTo>
                    <a:pt x="336" y="846"/>
                  </a:lnTo>
                  <a:lnTo>
                    <a:pt x="336" y="880"/>
                  </a:lnTo>
                  <a:lnTo>
                    <a:pt x="336" y="914"/>
                  </a:lnTo>
                  <a:lnTo>
                    <a:pt x="300" y="937"/>
                  </a:lnTo>
                  <a:lnTo>
                    <a:pt x="264" y="960"/>
                  </a:lnTo>
                  <a:lnTo>
                    <a:pt x="228" y="960"/>
                  </a:lnTo>
                  <a:lnTo>
                    <a:pt x="192" y="960"/>
                  </a:lnTo>
                  <a:lnTo>
                    <a:pt x="156" y="960"/>
                  </a:lnTo>
                  <a:lnTo>
                    <a:pt x="120" y="949"/>
                  </a:lnTo>
                  <a:lnTo>
                    <a:pt x="84" y="937"/>
                  </a:lnTo>
                  <a:lnTo>
                    <a:pt x="60" y="903"/>
                  </a:lnTo>
                  <a:lnTo>
                    <a:pt x="36" y="869"/>
                  </a:lnTo>
                  <a:lnTo>
                    <a:pt x="12" y="834"/>
                  </a:lnTo>
                  <a:lnTo>
                    <a:pt x="0" y="800"/>
                  </a:lnTo>
                  <a:lnTo>
                    <a:pt x="0" y="766"/>
                  </a:lnTo>
                  <a:lnTo>
                    <a:pt x="0" y="731"/>
                  </a:lnTo>
                  <a:lnTo>
                    <a:pt x="24" y="697"/>
                  </a:lnTo>
                  <a:lnTo>
                    <a:pt x="60" y="674"/>
                  </a:lnTo>
                  <a:lnTo>
                    <a:pt x="96" y="651"/>
                  </a:lnTo>
                  <a:lnTo>
                    <a:pt x="132" y="640"/>
                  </a:lnTo>
                  <a:lnTo>
                    <a:pt x="180" y="640"/>
                  </a:lnTo>
                  <a:lnTo>
                    <a:pt x="216" y="640"/>
                  </a:lnTo>
                  <a:lnTo>
                    <a:pt x="252" y="651"/>
                  </a:lnTo>
                  <a:lnTo>
                    <a:pt x="288" y="663"/>
                  </a:lnTo>
                  <a:lnTo>
                    <a:pt x="312" y="697"/>
                  </a:lnTo>
                  <a:lnTo>
                    <a:pt x="324" y="731"/>
                  </a:lnTo>
                  <a:lnTo>
                    <a:pt x="360" y="731"/>
                  </a:lnTo>
                  <a:lnTo>
                    <a:pt x="396" y="731"/>
                  </a:lnTo>
                  <a:lnTo>
                    <a:pt x="432" y="731"/>
                  </a:lnTo>
                  <a:lnTo>
                    <a:pt x="432" y="697"/>
                  </a:lnTo>
                  <a:lnTo>
                    <a:pt x="444" y="663"/>
                  </a:lnTo>
                  <a:lnTo>
                    <a:pt x="444" y="629"/>
                  </a:lnTo>
                  <a:lnTo>
                    <a:pt x="444" y="583"/>
                  </a:lnTo>
                  <a:lnTo>
                    <a:pt x="444" y="549"/>
                  </a:lnTo>
                  <a:lnTo>
                    <a:pt x="444" y="514"/>
                  </a:lnTo>
                  <a:lnTo>
                    <a:pt x="444" y="480"/>
                  </a:lnTo>
                  <a:lnTo>
                    <a:pt x="444" y="446"/>
                  </a:lnTo>
                  <a:lnTo>
                    <a:pt x="444" y="411"/>
                  </a:lnTo>
                  <a:lnTo>
                    <a:pt x="444" y="366"/>
                  </a:lnTo>
                  <a:lnTo>
                    <a:pt x="444" y="331"/>
                  </a:lnTo>
                  <a:lnTo>
                    <a:pt x="444" y="297"/>
                  </a:lnTo>
                  <a:lnTo>
                    <a:pt x="432" y="251"/>
                  </a:lnTo>
                  <a:lnTo>
                    <a:pt x="432" y="217"/>
                  </a:lnTo>
                  <a:lnTo>
                    <a:pt x="432" y="183"/>
                  </a:lnTo>
                  <a:lnTo>
                    <a:pt x="432" y="149"/>
                  </a:lnTo>
                  <a:lnTo>
                    <a:pt x="432" y="114"/>
                  </a:lnTo>
                  <a:lnTo>
                    <a:pt x="432" y="80"/>
                  </a:lnTo>
                  <a:lnTo>
                    <a:pt x="432" y="46"/>
                  </a:lnTo>
                  <a:lnTo>
                    <a:pt x="432" y="11"/>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73" name="Google Shape;573;p16"/>
            <p:cNvSpPr txBox="1"/>
            <p:nvPr/>
          </p:nvSpPr>
          <p:spPr>
            <a:xfrm>
              <a:off x="1527" y="2775"/>
              <a:ext cx="766"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1-tRNA</a:t>
              </a:r>
              <a:endParaRPr/>
            </a:p>
          </p:txBody>
        </p:sp>
        <p:sp>
          <p:nvSpPr>
            <p:cNvPr id="574" name="Google Shape;574;p16"/>
            <p:cNvSpPr txBox="1"/>
            <p:nvPr/>
          </p:nvSpPr>
          <p:spPr>
            <a:xfrm>
              <a:off x="1431" y="3130"/>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575" name="Google Shape;575;p16"/>
            <p:cNvSpPr txBox="1"/>
            <p:nvPr/>
          </p:nvSpPr>
          <p:spPr>
            <a:xfrm>
              <a:off x="1767" y="3130"/>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576" name="Google Shape;576;p16"/>
            <p:cNvSpPr txBox="1"/>
            <p:nvPr/>
          </p:nvSpPr>
          <p:spPr>
            <a:xfrm>
              <a:off x="2103" y="3130"/>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cxnSp>
          <p:nvCxnSpPr>
            <p:cNvPr id="577" name="Google Shape;577;p16"/>
            <p:cNvCxnSpPr/>
            <p:nvPr/>
          </p:nvCxnSpPr>
          <p:spPr>
            <a:xfrm>
              <a:off x="1920" y="3088"/>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578" name="Google Shape;578;p16"/>
            <p:cNvCxnSpPr/>
            <p:nvPr/>
          </p:nvCxnSpPr>
          <p:spPr>
            <a:xfrm>
              <a:off x="2256" y="3088"/>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579" name="Google Shape;579;p16"/>
            <p:cNvCxnSpPr/>
            <p:nvPr/>
          </p:nvCxnSpPr>
          <p:spPr>
            <a:xfrm>
              <a:off x="1584" y="3088"/>
              <a:ext cx="0" cy="64"/>
            </a:xfrm>
            <a:prstGeom prst="straightConnector1">
              <a:avLst/>
            </a:prstGeom>
            <a:noFill/>
            <a:ln cap="flat" cmpd="sng" w="50800">
              <a:solidFill>
                <a:schemeClr val="dk1"/>
              </a:solidFill>
              <a:prstDash val="solid"/>
              <a:miter lim="800000"/>
              <a:headEnd len="med" w="med" type="none"/>
              <a:tailEnd len="med" w="med" type="none"/>
            </a:ln>
          </p:spPr>
        </p:cxnSp>
        <p:sp>
          <p:nvSpPr>
            <p:cNvPr id="580" name="Google Shape;580;p16"/>
            <p:cNvSpPr txBox="1"/>
            <p:nvPr/>
          </p:nvSpPr>
          <p:spPr>
            <a:xfrm>
              <a:off x="1888" y="976"/>
              <a:ext cx="544" cy="448"/>
            </a:xfrm>
            <a:prstGeom prst="rect">
              <a:avLst/>
            </a:prstGeom>
            <a:solidFill>
              <a:srgbClr val="99FF33"/>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81" name="Google Shape;581;p16"/>
            <p:cNvSpPr txBox="1"/>
            <p:nvPr/>
          </p:nvSpPr>
          <p:spPr>
            <a:xfrm>
              <a:off x="1911" y="1018"/>
              <a:ext cx="489" cy="325"/>
            </a:xfrm>
            <a:prstGeom prst="rect">
              <a:avLst/>
            </a:prstGeom>
            <a:solidFill>
              <a:srgbClr val="99FF33"/>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aa1</a:t>
              </a:r>
              <a:endParaRPr/>
            </a:p>
          </p:txBody>
        </p:sp>
        <p:cxnSp>
          <p:nvCxnSpPr>
            <p:cNvPr id="582" name="Google Shape;582;p16"/>
            <p:cNvCxnSpPr/>
            <p:nvPr/>
          </p:nvCxnSpPr>
          <p:spPr>
            <a:xfrm>
              <a:off x="1584" y="3376"/>
              <a:ext cx="0" cy="64"/>
            </a:xfrm>
            <a:prstGeom prst="straightConnector1">
              <a:avLst/>
            </a:prstGeom>
            <a:noFill/>
            <a:ln cap="flat" cmpd="sng" w="50800">
              <a:solidFill>
                <a:schemeClr val="accent2"/>
              </a:solidFill>
              <a:prstDash val="solid"/>
              <a:miter lim="800000"/>
              <a:headEnd len="med" w="med" type="none"/>
              <a:tailEnd len="med" w="med" type="none"/>
            </a:ln>
          </p:spPr>
        </p:cxnSp>
        <p:cxnSp>
          <p:nvCxnSpPr>
            <p:cNvPr id="583" name="Google Shape;583;p16"/>
            <p:cNvCxnSpPr/>
            <p:nvPr/>
          </p:nvCxnSpPr>
          <p:spPr>
            <a:xfrm>
              <a:off x="2256" y="3376"/>
              <a:ext cx="0" cy="64"/>
            </a:xfrm>
            <a:prstGeom prst="straightConnector1">
              <a:avLst/>
            </a:prstGeom>
            <a:noFill/>
            <a:ln cap="flat" cmpd="sng" w="50800">
              <a:solidFill>
                <a:schemeClr val="accent2"/>
              </a:solidFill>
              <a:prstDash val="solid"/>
              <a:miter lim="800000"/>
              <a:headEnd len="med" w="med" type="none"/>
              <a:tailEnd len="med" w="med" type="none"/>
            </a:ln>
          </p:spPr>
        </p:cxnSp>
        <p:cxnSp>
          <p:nvCxnSpPr>
            <p:cNvPr id="584" name="Google Shape;584;p16"/>
            <p:cNvCxnSpPr/>
            <p:nvPr/>
          </p:nvCxnSpPr>
          <p:spPr>
            <a:xfrm>
              <a:off x="1920" y="3376"/>
              <a:ext cx="0" cy="64"/>
            </a:xfrm>
            <a:prstGeom prst="straightConnector1">
              <a:avLst/>
            </a:prstGeom>
            <a:noFill/>
            <a:ln cap="flat" cmpd="sng" w="50800">
              <a:solidFill>
                <a:schemeClr val="accent2"/>
              </a:solidFill>
              <a:prstDash val="solid"/>
              <a:miter lim="800000"/>
              <a:headEnd len="med" w="med" type="none"/>
              <a:tailEnd len="med" w="med" type="none"/>
            </a:ln>
          </p:spPr>
        </p:cxnSp>
      </p:grpSp>
      <p:sp>
        <p:nvSpPr>
          <p:cNvPr id="585" name="Google Shape;585;p16"/>
          <p:cNvSpPr txBox="1"/>
          <p:nvPr/>
        </p:nvSpPr>
        <p:spPr>
          <a:xfrm>
            <a:off x="-14287" y="4938712"/>
            <a:ext cx="1557337"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Comic Sans MS"/>
              <a:buNone/>
            </a:pPr>
            <a:r>
              <a:rPr b="1" i="0" lang="en-US" sz="2400" u="none">
                <a:solidFill>
                  <a:schemeClr val="lt1"/>
                </a:solidFill>
                <a:latin typeface="Comic Sans MS"/>
                <a:ea typeface="Comic Sans MS"/>
                <a:cs typeface="Comic Sans MS"/>
                <a:sym typeface="Comic Sans MS"/>
              </a:rPr>
              <a:t>anticodon</a:t>
            </a:r>
            <a:endParaRPr/>
          </a:p>
        </p:txBody>
      </p:sp>
      <p:sp>
        <p:nvSpPr>
          <p:cNvPr id="586" name="Google Shape;586;p16"/>
          <p:cNvSpPr txBox="1"/>
          <p:nvPr/>
        </p:nvSpPr>
        <p:spPr>
          <a:xfrm>
            <a:off x="242887" y="5518150"/>
            <a:ext cx="1281112" cy="6985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lt1"/>
              </a:buClr>
              <a:buSzPts val="2000"/>
              <a:buFont typeface="Comic Sans MS"/>
              <a:buNone/>
            </a:pPr>
            <a:r>
              <a:rPr b="1" i="0" lang="en-US" sz="2000" u="none">
                <a:solidFill>
                  <a:schemeClr val="lt1"/>
                </a:solidFill>
                <a:latin typeface="Comic Sans MS"/>
                <a:ea typeface="Comic Sans MS"/>
                <a:cs typeface="Comic Sans MS"/>
                <a:sym typeface="Comic Sans MS"/>
              </a:rPr>
              <a:t>hydrogen</a:t>
            </a:r>
            <a:endParaRPr/>
          </a:p>
          <a:p>
            <a:pPr indent="0" lvl="0" marL="0" marR="0" rtl="0" algn="ctr">
              <a:lnSpc>
                <a:spcPct val="100000"/>
              </a:lnSpc>
              <a:spcBef>
                <a:spcPts val="0"/>
              </a:spcBef>
              <a:spcAft>
                <a:spcPts val="0"/>
              </a:spcAft>
              <a:buClr>
                <a:schemeClr val="lt1"/>
              </a:buClr>
              <a:buSzPts val="2000"/>
              <a:buFont typeface="Comic Sans MS"/>
              <a:buNone/>
            </a:pPr>
            <a:r>
              <a:rPr b="1" i="0" lang="en-US" sz="2000" u="none">
                <a:solidFill>
                  <a:schemeClr val="lt1"/>
                </a:solidFill>
                <a:latin typeface="Comic Sans MS"/>
                <a:ea typeface="Comic Sans MS"/>
                <a:cs typeface="Comic Sans MS"/>
                <a:sym typeface="Comic Sans MS"/>
              </a:rPr>
              <a:t>bonds</a:t>
            </a:r>
            <a:endParaRPr/>
          </a:p>
        </p:txBody>
      </p:sp>
      <p:sp>
        <p:nvSpPr>
          <p:cNvPr id="587" name="Google Shape;587;p16"/>
          <p:cNvSpPr txBox="1"/>
          <p:nvPr/>
        </p:nvSpPr>
        <p:spPr>
          <a:xfrm>
            <a:off x="2424112" y="5807075"/>
            <a:ext cx="124936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codon</a:t>
            </a:r>
            <a:endParaRPr/>
          </a:p>
        </p:txBody>
      </p:sp>
      <p:cxnSp>
        <p:nvCxnSpPr>
          <p:cNvPr id="588" name="Google Shape;588;p16"/>
          <p:cNvCxnSpPr/>
          <p:nvPr/>
        </p:nvCxnSpPr>
        <p:spPr>
          <a:xfrm flipH="1" rot="10800000">
            <a:off x="1397000" y="5384800"/>
            <a:ext cx="1016000" cy="508000"/>
          </a:xfrm>
          <a:prstGeom prst="straightConnector1">
            <a:avLst/>
          </a:prstGeom>
          <a:noFill/>
          <a:ln cap="flat" cmpd="sng" w="50800">
            <a:solidFill>
              <a:schemeClr val="hlink"/>
            </a:solidFill>
            <a:prstDash val="solid"/>
            <a:miter lim="800000"/>
            <a:headEnd len="med" w="med" type="none"/>
            <a:tailEnd len="med" w="med" type="triangle"/>
          </a:ln>
        </p:spPr>
      </p:cxnSp>
      <p:cxnSp>
        <p:nvCxnSpPr>
          <p:cNvPr id="589" name="Google Shape;589;p16"/>
          <p:cNvCxnSpPr/>
          <p:nvPr/>
        </p:nvCxnSpPr>
        <p:spPr>
          <a:xfrm>
            <a:off x="1625600" y="5181600"/>
            <a:ext cx="558800" cy="0"/>
          </a:xfrm>
          <a:prstGeom prst="straightConnector1">
            <a:avLst/>
          </a:prstGeom>
          <a:noFill/>
          <a:ln cap="flat" cmpd="sng" w="50800">
            <a:solidFill>
              <a:schemeClr val="hlink"/>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5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5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7"/>
          <p:cNvSpPr txBox="1"/>
          <p:nvPr>
            <p:ph idx="4294967295" type="body"/>
          </p:nvPr>
        </p:nvSpPr>
        <p:spPr>
          <a:xfrm>
            <a:off x="168275" y="19050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597" name="Google Shape;597;p17"/>
          <p:cNvSpPr txBox="1"/>
          <p:nvPr/>
        </p:nvSpPr>
        <p:spPr>
          <a:xfrm>
            <a:off x="168275" y="2362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 </a:t>
            </a:r>
            <a:endParaRPr/>
          </a:p>
        </p:txBody>
      </p:sp>
      <p:sp>
        <p:nvSpPr>
          <p:cNvPr id="598" name="Google Shape;598;p17"/>
          <p:cNvSpPr/>
          <p:nvPr/>
        </p:nvSpPr>
        <p:spPr>
          <a:xfrm>
            <a:off x="1444625" y="18288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599" name="Google Shape;599;p17"/>
          <p:cNvSpPr/>
          <p:nvPr/>
        </p:nvSpPr>
        <p:spPr>
          <a:xfrm>
            <a:off x="1539875" y="52959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00" name="Google Shape;600;p17"/>
          <p:cNvSpPr/>
          <p:nvPr/>
        </p:nvSpPr>
        <p:spPr>
          <a:xfrm>
            <a:off x="2251075" y="23114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01" name="Google Shape;601;p17"/>
          <p:cNvSpPr/>
          <p:nvPr/>
        </p:nvSpPr>
        <p:spPr>
          <a:xfrm>
            <a:off x="4038600" y="23622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02" name="Google Shape;602;p17"/>
          <p:cNvSpPr txBox="1"/>
          <p:nvPr/>
        </p:nvSpPr>
        <p:spPr>
          <a:xfrm>
            <a:off x="2667000" y="2665412"/>
            <a:ext cx="1022350" cy="11906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03" name="Google Shape;603;p17"/>
          <p:cNvSpPr txBox="1"/>
          <p:nvPr/>
        </p:nvSpPr>
        <p:spPr>
          <a:xfrm>
            <a:off x="7256462" y="5929312"/>
            <a:ext cx="11144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604" name="Google Shape;604;p17"/>
          <p:cNvSpPr txBox="1"/>
          <p:nvPr/>
        </p:nvSpPr>
        <p:spPr>
          <a:xfrm>
            <a:off x="2251075" y="5435600"/>
            <a:ext cx="6807200" cy="4064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605" name="Google Shape;605;p17"/>
          <p:cNvCxnSpPr/>
          <p:nvPr/>
        </p:nvCxnSpPr>
        <p:spPr>
          <a:xfrm>
            <a:off x="2225675"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06" name="Google Shape;606;p17"/>
          <p:cNvCxnSpPr/>
          <p:nvPr/>
        </p:nvCxnSpPr>
        <p:spPr>
          <a:xfrm>
            <a:off x="2759075"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07" name="Google Shape;607;p17"/>
          <p:cNvCxnSpPr/>
          <p:nvPr/>
        </p:nvCxnSpPr>
        <p:spPr>
          <a:xfrm>
            <a:off x="3368675"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08" name="Google Shape;608;p17"/>
          <p:cNvCxnSpPr/>
          <p:nvPr/>
        </p:nvCxnSpPr>
        <p:spPr>
          <a:xfrm>
            <a:off x="3978275" y="54356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609" name="Google Shape;609;p17"/>
          <p:cNvSpPr txBox="1"/>
          <p:nvPr/>
        </p:nvSpPr>
        <p:spPr>
          <a:xfrm>
            <a:off x="2287587"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610" name="Google Shape;610;p17"/>
          <p:cNvSpPr txBox="1"/>
          <p:nvPr/>
        </p:nvSpPr>
        <p:spPr>
          <a:xfrm>
            <a:off x="2820987"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611" name="Google Shape;611;p17"/>
          <p:cNvSpPr txBox="1"/>
          <p:nvPr/>
        </p:nvSpPr>
        <p:spPr>
          <a:xfrm>
            <a:off x="3354387" y="5426075"/>
            <a:ext cx="5064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cxnSp>
        <p:nvCxnSpPr>
          <p:cNvPr id="612" name="Google Shape;612;p17"/>
          <p:cNvCxnSpPr/>
          <p:nvPr/>
        </p:nvCxnSpPr>
        <p:spPr>
          <a:xfrm>
            <a:off x="4587875"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13" name="Google Shape;613;p17"/>
          <p:cNvCxnSpPr/>
          <p:nvPr/>
        </p:nvCxnSpPr>
        <p:spPr>
          <a:xfrm>
            <a:off x="5730875"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14" name="Google Shape;614;p17"/>
          <p:cNvCxnSpPr/>
          <p:nvPr/>
        </p:nvCxnSpPr>
        <p:spPr>
          <a:xfrm>
            <a:off x="5197475" y="54356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615" name="Google Shape;615;p17"/>
          <p:cNvSpPr txBox="1"/>
          <p:nvPr/>
        </p:nvSpPr>
        <p:spPr>
          <a:xfrm>
            <a:off x="4040187"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616" name="Google Shape;616;p17"/>
          <p:cNvSpPr txBox="1"/>
          <p:nvPr/>
        </p:nvSpPr>
        <p:spPr>
          <a:xfrm>
            <a:off x="4649787"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617" name="Google Shape;617;p17"/>
          <p:cNvSpPr txBox="1"/>
          <p:nvPr/>
        </p:nvSpPr>
        <p:spPr>
          <a:xfrm>
            <a:off x="5259387"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618" name="Google Shape;618;p17"/>
          <p:cNvCxnSpPr/>
          <p:nvPr/>
        </p:nvCxnSpPr>
        <p:spPr>
          <a:xfrm>
            <a:off x="7331075"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19" name="Google Shape;619;p17"/>
          <p:cNvCxnSpPr/>
          <p:nvPr/>
        </p:nvCxnSpPr>
        <p:spPr>
          <a:xfrm>
            <a:off x="6797675"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20" name="Google Shape;620;p17"/>
          <p:cNvCxnSpPr/>
          <p:nvPr/>
        </p:nvCxnSpPr>
        <p:spPr>
          <a:xfrm>
            <a:off x="6264275"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21" name="Google Shape;621;p17"/>
          <p:cNvCxnSpPr/>
          <p:nvPr/>
        </p:nvCxnSpPr>
        <p:spPr>
          <a:xfrm>
            <a:off x="7864475" y="54356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622" name="Google Shape;622;p17"/>
          <p:cNvSpPr txBox="1"/>
          <p:nvPr/>
        </p:nvSpPr>
        <p:spPr>
          <a:xfrm>
            <a:off x="5792787"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623" name="Google Shape;623;p17"/>
          <p:cNvSpPr txBox="1"/>
          <p:nvPr/>
        </p:nvSpPr>
        <p:spPr>
          <a:xfrm>
            <a:off x="6326187"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624" name="Google Shape;624;p17"/>
          <p:cNvSpPr txBox="1"/>
          <p:nvPr/>
        </p:nvSpPr>
        <p:spPr>
          <a:xfrm>
            <a:off x="6859587"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625" name="Google Shape;625;p17"/>
          <p:cNvSpPr txBox="1"/>
          <p:nvPr/>
        </p:nvSpPr>
        <p:spPr>
          <a:xfrm>
            <a:off x="7392987" y="54260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626" name="Google Shape;626;p17"/>
          <p:cNvSpPr txBox="1"/>
          <p:nvPr/>
        </p:nvSpPr>
        <p:spPr>
          <a:xfrm>
            <a:off x="7926387" y="5426075"/>
            <a:ext cx="5064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627" name="Google Shape;627;p17"/>
          <p:cNvSpPr/>
          <p:nvPr/>
        </p:nvSpPr>
        <p:spPr>
          <a:xfrm>
            <a:off x="2225675" y="2209800"/>
            <a:ext cx="1620837" cy="2668587"/>
          </a:xfrm>
          <a:custGeom>
            <a:rect b="b" l="l" r="r" t="t"/>
            <a:pathLst>
              <a:path extrusionOk="0" h="1681" w="1021">
                <a:moveTo>
                  <a:pt x="624" y="0"/>
                </a:moveTo>
                <a:lnTo>
                  <a:pt x="624" y="34"/>
                </a:lnTo>
                <a:lnTo>
                  <a:pt x="600" y="80"/>
                </a:lnTo>
                <a:lnTo>
                  <a:pt x="600" y="126"/>
                </a:lnTo>
                <a:lnTo>
                  <a:pt x="600" y="160"/>
                </a:lnTo>
                <a:lnTo>
                  <a:pt x="600" y="194"/>
                </a:lnTo>
                <a:lnTo>
                  <a:pt x="600" y="229"/>
                </a:lnTo>
                <a:lnTo>
                  <a:pt x="588" y="263"/>
                </a:lnTo>
                <a:lnTo>
                  <a:pt x="588" y="309"/>
                </a:lnTo>
                <a:lnTo>
                  <a:pt x="588" y="343"/>
                </a:lnTo>
                <a:lnTo>
                  <a:pt x="588" y="377"/>
                </a:lnTo>
                <a:lnTo>
                  <a:pt x="588" y="411"/>
                </a:lnTo>
                <a:lnTo>
                  <a:pt x="588" y="446"/>
                </a:lnTo>
                <a:lnTo>
                  <a:pt x="588" y="480"/>
                </a:lnTo>
                <a:lnTo>
                  <a:pt x="588" y="514"/>
                </a:lnTo>
                <a:lnTo>
                  <a:pt x="588" y="549"/>
                </a:lnTo>
                <a:lnTo>
                  <a:pt x="588" y="583"/>
                </a:lnTo>
                <a:lnTo>
                  <a:pt x="588" y="629"/>
                </a:lnTo>
                <a:lnTo>
                  <a:pt x="588" y="663"/>
                </a:lnTo>
                <a:lnTo>
                  <a:pt x="624" y="663"/>
                </a:lnTo>
                <a:lnTo>
                  <a:pt x="660" y="674"/>
                </a:lnTo>
                <a:lnTo>
                  <a:pt x="672" y="640"/>
                </a:lnTo>
                <a:lnTo>
                  <a:pt x="672" y="606"/>
                </a:lnTo>
                <a:lnTo>
                  <a:pt x="684" y="571"/>
                </a:lnTo>
                <a:lnTo>
                  <a:pt x="720" y="549"/>
                </a:lnTo>
                <a:lnTo>
                  <a:pt x="756" y="526"/>
                </a:lnTo>
                <a:lnTo>
                  <a:pt x="792" y="526"/>
                </a:lnTo>
                <a:lnTo>
                  <a:pt x="828" y="514"/>
                </a:lnTo>
                <a:lnTo>
                  <a:pt x="876" y="526"/>
                </a:lnTo>
                <a:lnTo>
                  <a:pt x="912" y="537"/>
                </a:lnTo>
                <a:lnTo>
                  <a:pt x="948" y="560"/>
                </a:lnTo>
                <a:lnTo>
                  <a:pt x="972" y="594"/>
                </a:lnTo>
                <a:lnTo>
                  <a:pt x="996" y="629"/>
                </a:lnTo>
                <a:lnTo>
                  <a:pt x="1008" y="663"/>
                </a:lnTo>
                <a:lnTo>
                  <a:pt x="1020" y="697"/>
                </a:lnTo>
                <a:lnTo>
                  <a:pt x="1020" y="731"/>
                </a:lnTo>
                <a:lnTo>
                  <a:pt x="1020" y="766"/>
                </a:lnTo>
                <a:lnTo>
                  <a:pt x="1008" y="811"/>
                </a:lnTo>
                <a:lnTo>
                  <a:pt x="996" y="846"/>
                </a:lnTo>
                <a:lnTo>
                  <a:pt x="960" y="880"/>
                </a:lnTo>
                <a:lnTo>
                  <a:pt x="924" y="903"/>
                </a:lnTo>
                <a:lnTo>
                  <a:pt x="888" y="926"/>
                </a:lnTo>
                <a:lnTo>
                  <a:pt x="852" y="926"/>
                </a:lnTo>
                <a:lnTo>
                  <a:pt x="816" y="926"/>
                </a:lnTo>
                <a:lnTo>
                  <a:pt x="780" y="914"/>
                </a:lnTo>
                <a:lnTo>
                  <a:pt x="732" y="891"/>
                </a:lnTo>
                <a:lnTo>
                  <a:pt x="708" y="857"/>
                </a:lnTo>
                <a:lnTo>
                  <a:pt x="696" y="823"/>
                </a:lnTo>
                <a:lnTo>
                  <a:pt x="660" y="800"/>
                </a:lnTo>
                <a:lnTo>
                  <a:pt x="624" y="800"/>
                </a:lnTo>
                <a:lnTo>
                  <a:pt x="588" y="800"/>
                </a:lnTo>
                <a:lnTo>
                  <a:pt x="588" y="834"/>
                </a:lnTo>
                <a:lnTo>
                  <a:pt x="588" y="869"/>
                </a:lnTo>
                <a:lnTo>
                  <a:pt x="600" y="903"/>
                </a:lnTo>
                <a:lnTo>
                  <a:pt x="612" y="937"/>
                </a:lnTo>
                <a:lnTo>
                  <a:pt x="612" y="971"/>
                </a:lnTo>
                <a:lnTo>
                  <a:pt x="624" y="1006"/>
                </a:lnTo>
                <a:lnTo>
                  <a:pt x="624" y="1040"/>
                </a:lnTo>
                <a:lnTo>
                  <a:pt x="624" y="1074"/>
                </a:lnTo>
                <a:lnTo>
                  <a:pt x="624" y="1166"/>
                </a:lnTo>
                <a:lnTo>
                  <a:pt x="624" y="1234"/>
                </a:lnTo>
                <a:lnTo>
                  <a:pt x="624" y="1303"/>
                </a:lnTo>
                <a:lnTo>
                  <a:pt x="624" y="1349"/>
                </a:lnTo>
                <a:lnTo>
                  <a:pt x="660" y="1337"/>
                </a:lnTo>
                <a:lnTo>
                  <a:pt x="696" y="1337"/>
                </a:lnTo>
                <a:lnTo>
                  <a:pt x="732" y="1337"/>
                </a:lnTo>
                <a:lnTo>
                  <a:pt x="780" y="1337"/>
                </a:lnTo>
                <a:lnTo>
                  <a:pt x="816" y="1349"/>
                </a:lnTo>
                <a:lnTo>
                  <a:pt x="852" y="1360"/>
                </a:lnTo>
                <a:lnTo>
                  <a:pt x="888" y="1371"/>
                </a:lnTo>
                <a:lnTo>
                  <a:pt x="924" y="1383"/>
                </a:lnTo>
                <a:lnTo>
                  <a:pt x="960" y="1417"/>
                </a:lnTo>
                <a:lnTo>
                  <a:pt x="972" y="1451"/>
                </a:lnTo>
                <a:lnTo>
                  <a:pt x="996" y="1486"/>
                </a:lnTo>
                <a:lnTo>
                  <a:pt x="996" y="1520"/>
                </a:lnTo>
                <a:lnTo>
                  <a:pt x="996" y="1554"/>
                </a:lnTo>
                <a:lnTo>
                  <a:pt x="984" y="1589"/>
                </a:lnTo>
                <a:lnTo>
                  <a:pt x="960" y="1623"/>
                </a:lnTo>
                <a:lnTo>
                  <a:pt x="924" y="1646"/>
                </a:lnTo>
                <a:lnTo>
                  <a:pt x="888" y="1657"/>
                </a:lnTo>
                <a:lnTo>
                  <a:pt x="852" y="1657"/>
                </a:lnTo>
                <a:lnTo>
                  <a:pt x="804" y="1657"/>
                </a:lnTo>
                <a:lnTo>
                  <a:pt x="768" y="1669"/>
                </a:lnTo>
                <a:lnTo>
                  <a:pt x="732" y="1669"/>
                </a:lnTo>
                <a:lnTo>
                  <a:pt x="696" y="1669"/>
                </a:lnTo>
                <a:lnTo>
                  <a:pt x="660" y="1680"/>
                </a:lnTo>
                <a:lnTo>
                  <a:pt x="624" y="1680"/>
                </a:lnTo>
                <a:lnTo>
                  <a:pt x="588" y="1680"/>
                </a:lnTo>
                <a:lnTo>
                  <a:pt x="552" y="1680"/>
                </a:lnTo>
                <a:lnTo>
                  <a:pt x="516" y="1680"/>
                </a:lnTo>
                <a:lnTo>
                  <a:pt x="480" y="1680"/>
                </a:lnTo>
                <a:lnTo>
                  <a:pt x="444" y="1680"/>
                </a:lnTo>
                <a:lnTo>
                  <a:pt x="408" y="1680"/>
                </a:lnTo>
                <a:lnTo>
                  <a:pt x="372" y="1680"/>
                </a:lnTo>
                <a:lnTo>
                  <a:pt x="336" y="1669"/>
                </a:lnTo>
                <a:lnTo>
                  <a:pt x="300" y="1669"/>
                </a:lnTo>
                <a:lnTo>
                  <a:pt x="264" y="1669"/>
                </a:lnTo>
                <a:lnTo>
                  <a:pt x="228" y="1657"/>
                </a:lnTo>
                <a:lnTo>
                  <a:pt x="192" y="1646"/>
                </a:lnTo>
                <a:lnTo>
                  <a:pt x="156" y="1634"/>
                </a:lnTo>
                <a:lnTo>
                  <a:pt x="120" y="1623"/>
                </a:lnTo>
                <a:lnTo>
                  <a:pt x="96" y="1589"/>
                </a:lnTo>
                <a:lnTo>
                  <a:pt x="72" y="1554"/>
                </a:lnTo>
                <a:lnTo>
                  <a:pt x="48" y="1520"/>
                </a:lnTo>
                <a:lnTo>
                  <a:pt x="48" y="1486"/>
                </a:lnTo>
                <a:lnTo>
                  <a:pt x="60" y="1451"/>
                </a:lnTo>
                <a:lnTo>
                  <a:pt x="84" y="1417"/>
                </a:lnTo>
                <a:lnTo>
                  <a:pt x="132" y="1394"/>
                </a:lnTo>
                <a:lnTo>
                  <a:pt x="168" y="1371"/>
                </a:lnTo>
                <a:lnTo>
                  <a:pt x="204" y="1360"/>
                </a:lnTo>
                <a:lnTo>
                  <a:pt x="252" y="1349"/>
                </a:lnTo>
                <a:lnTo>
                  <a:pt x="288" y="1349"/>
                </a:lnTo>
                <a:lnTo>
                  <a:pt x="336" y="1349"/>
                </a:lnTo>
                <a:lnTo>
                  <a:pt x="372" y="1349"/>
                </a:lnTo>
                <a:lnTo>
                  <a:pt x="408" y="1349"/>
                </a:lnTo>
                <a:lnTo>
                  <a:pt x="444" y="1349"/>
                </a:lnTo>
                <a:lnTo>
                  <a:pt x="456" y="1314"/>
                </a:lnTo>
                <a:lnTo>
                  <a:pt x="456" y="1280"/>
                </a:lnTo>
                <a:lnTo>
                  <a:pt x="456" y="1246"/>
                </a:lnTo>
                <a:lnTo>
                  <a:pt x="456" y="1211"/>
                </a:lnTo>
                <a:lnTo>
                  <a:pt x="456" y="1177"/>
                </a:lnTo>
                <a:lnTo>
                  <a:pt x="456" y="1143"/>
                </a:lnTo>
                <a:lnTo>
                  <a:pt x="444" y="1109"/>
                </a:lnTo>
                <a:lnTo>
                  <a:pt x="444" y="1074"/>
                </a:lnTo>
                <a:lnTo>
                  <a:pt x="444" y="1040"/>
                </a:lnTo>
                <a:lnTo>
                  <a:pt x="444" y="1006"/>
                </a:lnTo>
                <a:lnTo>
                  <a:pt x="444" y="971"/>
                </a:lnTo>
                <a:lnTo>
                  <a:pt x="444" y="937"/>
                </a:lnTo>
                <a:lnTo>
                  <a:pt x="444" y="903"/>
                </a:lnTo>
                <a:lnTo>
                  <a:pt x="444" y="869"/>
                </a:lnTo>
                <a:lnTo>
                  <a:pt x="408" y="846"/>
                </a:lnTo>
                <a:lnTo>
                  <a:pt x="372" y="846"/>
                </a:lnTo>
                <a:lnTo>
                  <a:pt x="336" y="846"/>
                </a:lnTo>
                <a:lnTo>
                  <a:pt x="336" y="880"/>
                </a:lnTo>
                <a:lnTo>
                  <a:pt x="336" y="914"/>
                </a:lnTo>
                <a:lnTo>
                  <a:pt x="300" y="937"/>
                </a:lnTo>
                <a:lnTo>
                  <a:pt x="264" y="960"/>
                </a:lnTo>
                <a:lnTo>
                  <a:pt x="228" y="960"/>
                </a:lnTo>
                <a:lnTo>
                  <a:pt x="192" y="960"/>
                </a:lnTo>
                <a:lnTo>
                  <a:pt x="156" y="960"/>
                </a:lnTo>
                <a:lnTo>
                  <a:pt x="120" y="949"/>
                </a:lnTo>
                <a:lnTo>
                  <a:pt x="84" y="937"/>
                </a:lnTo>
                <a:lnTo>
                  <a:pt x="60" y="903"/>
                </a:lnTo>
                <a:lnTo>
                  <a:pt x="36" y="869"/>
                </a:lnTo>
                <a:lnTo>
                  <a:pt x="12" y="834"/>
                </a:lnTo>
                <a:lnTo>
                  <a:pt x="0" y="800"/>
                </a:lnTo>
                <a:lnTo>
                  <a:pt x="0" y="766"/>
                </a:lnTo>
                <a:lnTo>
                  <a:pt x="0" y="731"/>
                </a:lnTo>
                <a:lnTo>
                  <a:pt x="24" y="697"/>
                </a:lnTo>
                <a:lnTo>
                  <a:pt x="60" y="674"/>
                </a:lnTo>
                <a:lnTo>
                  <a:pt x="96" y="651"/>
                </a:lnTo>
                <a:lnTo>
                  <a:pt x="132" y="640"/>
                </a:lnTo>
                <a:lnTo>
                  <a:pt x="180" y="640"/>
                </a:lnTo>
                <a:lnTo>
                  <a:pt x="216" y="640"/>
                </a:lnTo>
                <a:lnTo>
                  <a:pt x="252" y="651"/>
                </a:lnTo>
                <a:lnTo>
                  <a:pt x="288" y="663"/>
                </a:lnTo>
                <a:lnTo>
                  <a:pt x="312" y="697"/>
                </a:lnTo>
                <a:lnTo>
                  <a:pt x="324" y="731"/>
                </a:lnTo>
                <a:lnTo>
                  <a:pt x="360" y="731"/>
                </a:lnTo>
                <a:lnTo>
                  <a:pt x="396" y="731"/>
                </a:lnTo>
                <a:lnTo>
                  <a:pt x="432" y="731"/>
                </a:lnTo>
                <a:lnTo>
                  <a:pt x="432" y="697"/>
                </a:lnTo>
                <a:lnTo>
                  <a:pt x="444" y="663"/>
                </a:lnTo>
                <a:lnTo>
                  <a:pt x="444" y="629"/>
                </a:lnTo>
                <a:lnTo>
                  <a:pt x="444" y="583"/>
                </a:lnTo>
                <a:lnTo>
                  <a:pt x="444" y="549"/>
                </a:lnTo>
                <a:lnTo>
                  <a:pt x="444" y="514"/>
                </a:lnTo>
                <a:lnTo>
                  <a:pt x="444" y="480"/>
                </a:lnTo>
                <a:lnTo>
                  <a:pt x="444" y="446"/>
                </a:lnTo>
                <a:lnTo>
                  <a:pt x="444" y="411"/>
                </a:lnTo>
                <a:lnTo>
                  <a:pt x="444" y="366"/>
                </a:lnTo>
                <a:lnTo>
                  <a:pt x="444" y="331"/>
                </a:lnTo>
                <a:lnTo>
                  <a:pt x="444" y="297"/>
                </a:lnTo>
                <a:lnTo>
                  <a:pt x="432" y="251"/>
                </a:lnTo>
                <a:lnTo>
                  <a:pt x="432" y="217"/>
                </a:lnTo>
                <a:lnTo>
                  <a:pt x="432" y="183"/>
                </a:lnTo>
                <a:lnTo>
                  <a:pt x="432" y="149"/>
                </a:lnTo>
                <a:lnTo>
                  <a:pt x="432" y="114"/>
                </a:lnTo>
                <a:lnTo>
                  <a:pt x="432" y="80"/>
                </a:lnTo>
                <a:lnTo>
                  <a:pt x="432" y="46"/>
                </a:lnTo>
                <a:lnTo>
                  <a:pt x="432" y="11"/>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28" name="Google Shape;628;p17"/>
          <p:cNvSpPr txBox="1"/>
          <p:nvPr/>
        </p:nvSpPr>
        <p:spPr>
          <a:xfrm>
            <a:off x="2439987" y="44053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1-tRNA</a:t>
            </a:r>
            <a:endParaRPr/>
          </a:p>
        </p:txBody>
      </p:sp>
      <p:sp>
        <p:nvSpPr>
          <p:cNvPr id="629" name="Google Shape;629;p17"/>
          <p:cNvSpPr/>
          <p:nvPr/>
        </p:nvSpPr>
        <p:spPr>
          <a:xfrm>
            <a:off x="4054475" y="21336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30" name="Google Shape;630;p17"/>
          <p:cNvSpPr txBox="1"/>
          <p:nvPr/>
        </p:nvSpPr>
        <p:spPr>
          <a:xfrm>
            <a:off x="4268787" y="44053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2-tRNA</a:t>
            </a:r>
            <a:endParaRPr/>
          </a:p>
        </p:txBody>
      </p:sp>
      <p:sp>
        <p:nvSpPr>
          <p:cNvPr id="631" name="Google Shape;631;p17"/>
          <p:cNvSpPr txBox="1"/>
          <p:nvPr/>
        </p:nvSpPr>
        <p:spPr>
          <a:xfrm>
            <a:off x="2287587" y="4968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632" name="Google Shape;632;p17"/>
          <p:cNvSpPr txBox="1"/>
          <p:nvPr/>
        </p:nvSpPr>
        <p:spPr>
          <a:xfrm>
            <a:off x="2820987" y="4968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633" name="Google Shape;633;p17"/>
          <p:cNvSpPr txBox="1"/>
          <p:nvPr/>
        </p:nvSpPr>
        <p:spPr>
          <a:xfrm>
            <a:off x="3354387" y="4968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cxnSp>
        <p:nvCxnSpPr>
          <p:cNvPr id="634" name="Google Shape;634;p17"/>
          <p:cNvCxnSpPr/>
          <p:nvPr/>
        </p:nvCxnSpPr>
        <p:spPr>
          <a:xfrm>
            <a:off x="3063875" y="49022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635" name="Google Shape;635;p17"/>
          <p:cNvCxnSpPr/>
          <p:nvPr/>
        </p:nvCxnSpPr>
        <p:spPr>
          <a:xfrm>
            <a:off x="3597275" y="49022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636" name="Google Shape;636;p17"/>
          <p:cNvCxnSpPr/>
          <p:nvPr/>
        </p:nvCxnSpPr>
        <p:spPr>
          <a:xfrm>
            <a:off x="2530475" y="49022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637" name="Google Shape;637;p17"/>
          <p:cNvCxnSpPr/>
          <p:nvPr/>
        </p:nvCxnSpPr>
        <p:spPr>
          <a:xfrm>
            <a:off x="4359275" y="49022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638" name="Google Shape;638;p17"/>
          <p:cNvCxnSpPr/>
          <p:nvPr/>
        </p:nvCxnSpPr>
        <p:spPr>
          <a:xfrm>
            <a:off x="4892675" y="49022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639" name="Google Shape;639;p17"/>
          <p:cNvCxnSpPr/>
          <p:nvPr/>
        </p:nvCxnSpPr>
        <p:spPr>
          <a:xfrm>
            <a:off x="5426075" y="49022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640" name="Google Shape;640;p17"/>
          <p:cNvSpPr txBox="1"/>
          <p:nvPr/>
        </p:nvSpPr>
        <p:spPr>
          <a:xfrm>
            <a:off x="4116387" y="49688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641" name="Google Shape;641;p17"/>
          <p:cNvSpPr txBox="1"/>
          <p:nvPr/>
        </p:nvSpPr>
        <p:spPr>
          <a:xfrm>
            <a:off x="3013075" y="1549400"/>
            <a:ext cx="863600" cy="711200"/>
          </a:xfrm>
          <a:prstGeom prst="rect">
            <a:avLst/>
          </a:prstGeom>
          <a:solidFill>
            <a:srgbClr val="99FF33"/>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42" name="Google Shape;642;p17"/>
          <p:cNvSpPr txBox="1"/>
          <p:nvPr/>
        </p:nvSpPr>
        <p:spPr>
          <a:xfrm>
            <a:off x="3049587" y="16160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aa1</a:t>
            </a:r>
            <a:endParaRPr/>
          </a:p>
        </p:txBody>
      </p:sp>
      <p:sp>
        <p:nvSpPr>
          <p:cNvPr id="643" name="Google Shape;643;p17"/>
          <p:cNvSpPr/>
          <p:nvPr/>
        </p:nvSpPr>
        <p:spPr>
          <a:xfrm>
            <a:off x="4765675" y="1549400"/>
            <a:ext cx="863600" cy="787400"/>
          </a:xfrm>
          <a:prstGeom prst="ellipse">
            <a:avLst/>
          </a:prstGeom>
          <a:solidFill>
            <a:srgbClr val="CC66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44" name="Google Shape;644;p17"/>
          <p:cNvSpPr txBox="1"/>
          <p:nvPr/>
        </p:nvSpPr>
        <p:spPr>
          <a:xfrm>
            <a:off x="4802187" y="16922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aa2</a:t>
            </a:r>
            <a:endParaRPr/>
          </a:p>
        </p:txBody>
      </p:sp>
      <p:sp>
        <p:nvSpPr>
          <p:cNvPr id="645" name="Google Shape;645;p17"/>
          <p:cNvSpPr txBox="1"/>
          <p:nvPr/>
        </p:nvSpPr>
        <p:spPr>
          <a:xfrm>
            <a:off x="4649787" y="4968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646" name="Google Shape;646;p17"/>
          <p:cNvSpPr txBox="1"/>
          <p:nvPr/>
        </p:nvSpPr>
        <p:spPr>
          <a:xfrm>
            <a:off x="5183187" y="4968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cxnSp>
        <p:nvCxnSpPr>
          <p:cNvPr id="647" name="Google Shape;647;p17"/>
          <p:cNvCxnSpPr/>
          <p:nvPr/>
        </p:nvCxnSpPr>
        <p:spPr>
          <a:xfrm>
            <a:off x="8397875" y="54356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648" name="Google Shape;648;p17"/>
          <p:cNvSpPr txBox="1"/>
          <p:nvPr/>
        </p:nvSpPr>
        <p:spPr>
          <a:xfrm>
            <a:off x="8459787" y="54260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649" name="Google Shape;649;p17"/>
          <p:cNvCxnSpPr/>
          <p:nvPr/>
        </p:nvCxnSpPr>
        <p:spPr>
          <a:xfrm>
            <a:off x="8931275" y="54356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50" name="Google Shape;650;p17"/>
          <p:cNvCxnSpPr/>
          <p:nvPr/>
        </p:nvCxnSpPr>
        <p:spPr>
          <a:xfrm>
            <a:off x="2530475" y="53594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651" name="Google Shape;651;p17"/>
          <p:cNvCxnSpPr/>
          <p:nvPr/>
        </p:nvCxnSpPr>
        <p:spPr>
          <a:xfrm>
            <a:off x="3597275" y="53594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652" name="Google Shape;652;p17"/>
          <p:cNvCxnSpPr/>
          <p:nvPr/>
        </p:nvCxnSpPr>
        <p:spPr>
          <a:xfrm>
            <a:off x="3063875" y="5359400"/>
            <a:ext cx="0" cy="101600"/>
          </a:xfrm>
          <a:prstGeom prst="straightConnector1">
            <a:avLst/>
          </a:prstGeom>
          <a:noFill/>
          <a:ln cap="flat" cmpd="sng" w="50800">
            <a:solidFill>
              <a:schemeClr val="accent2"/>
            </a:solidFill>
            <a:prstDash val="solid"/>
            <a:miter lim="800000"/>
            <a:headEnd len="med" w="med" type="none"/>
            <a:tailEnd len="med" w="med" type="none"/>
          </a:ln>
        </p:spPr>
      </p:cxnSp>
      <p:sp>
        <p:nvSpPr>
          <p:cNvPr id="653" name="Google Shape;653;p17"/>
          <p:cNvSpPr txBox="1"/>
          <p:nvPr/>
        </p:nvSpPr>
        <p:spPr>
          <a:xfrm>
            <a:off x="1587" y="4938712"/>
            <a:ext cx="16351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anticodon</a:t>
            </a:r>
            <a:endParaRPr/>
          </a:p>
        </p:txBody>
      </p:sp>
      <p:sp>
        <p:nvSpPr>
          <p:cNvPr id="654" name="Google Shape;654;p17"/>
          <p:cNvSpPr txBox="1"/>
          <p:nvPr/>
        </p:nvSpPr>
        <p:spPr>
          <a:xfrm>
            <a:off x="230187" y="5518150"/>
            <a:ext cx="1339850" cy="6985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hydrogen</a:t>
            </a:r>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bonds</a:t>
            </a:r>
            <a:endParaRPr/>
          </a:p>
        </p:txBody>
      </p:sp>
      <p:sp>
        <p:nvSpPr>
          <p:cNvPr id="655" name="Google Shape;655;p17"/>
          <p:cNvSpPr txBox="1"/>
          <p:nvPr/>
        </p:nvSpPr>
        <p:spPr>
          <a:xfrm>
            <a:off x="2439987" y="5807075"/>
            <a:ext cx="124936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codon</a:t>
            </a:r>
            <a:endParaRPr/>
          </a:p>
        </p:txBody>
      </p:sp>
      <p:cxnSp>
        <p:nvCxnSpPr>
          <p:cNvPr id="656" name="Google Shape;656;p17"/>
          <p:cNvCxnSpPr/>
          <p:nvPr/>
        </p:nvCxnSpPr>
        <p:spPr>
          <a:xfrm flipH="1" rot="10800000">
            <a:off x="1412875" y="5384800"/>
            <a:ext cx="1016000" cy="508000"/>
          </a:xfrm>
          <a:prstGeom prst="straightConnector1">
            <a:avLst/>
          </a:prstGeom>
          <a:noFill/>
          <a:ln cap="flat" cmpd="sng" w="50800">
            <a:solidFill>
              <a:schemeClr val="hlink"/>
            </a:solidFill>
            <a:prstDash val="solid"/>
            <a:miter lim="800000"/>
            <a:headEnd len="med" w="med" type="none"/>
            <a:tailEnd len="med" w="med" type="triangle"/>
          </a:ln>
        </p:spPr>
      </p:cxnSp>
      <p:cxnSp>
        <p:nvCxnSpPr>
          <p:cNvPr id="657" name="Google Shape;657;p17"/>
          <p:cNvCxnSpPr/>
          <p:nvPr/>
        </p:nvCxnSpPr>
        <p:spPr>
          <a:xfrm>
            <a:off x="1641475" y="5181600"/>
            <a:ext cx="558800" cy="0"/>
          </a:xfrm>
          <a:prstGeom prst="straightConnector1">
            <a:avLst/>
          </a:prstGeom>
          <a:noFill/>
          <a:ln cap="flat" cmpd="sng" w="50800">
            <a:solidFill>
              <a:schemeClr val="hlink"/>
            </a:solidFill>
            <a:prstDash val="solid"/>
            <a:miter lim="800000"/>
            <a:headEnd len="med" w="med" type="none"/>
            <a:tailEnd len="med" w="med" type="triangle"/>
          </a:ln>
        </p:spPr>
      </p:cxnSp>
      <p:cxnSp>
        <p:nvCxnSpPr>
          <p:cNvPr id="658" name="Google Shape;658;p17"/>
          <p:cNvCxnSpPr/>
          <p:nvPr/>
        </p:nvCxnSpPr>
        <p:spPr>
          <a:xfrm>
            <a:off x="4283075" y="53594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659" name="Google Shape;659;p17"/>
          <p:cNvCxnSpPr/>
          <p:nvPr/>
        </p:nvCxnSpPr>
        <p:spPr>
          <a:xfrm>
            <a:off x="4892675" y="53594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660" name="Google Shape;660;p17"/>
          <p:cNvCxnSpPr/>
          <p:nvPr/>
        </p:nvCxnSpPr>
        <p:spPr>
          <a:xfrm>
            <a:off x="5426075" y="53594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661" name="Google Shape;661;p17"/>
          <p:cNvCxnSpPr/>
          <p:nvPr/>
        </p:nvCxnSpPr>
        <p:spPr>
          <a:xfrm>
            <a:off x="3911600" y="1981200"/>
            <a:ext cx="787400" cy="0"/>
          </a:xfrm>
          <a:prstGeom prst="straightConnector1">
            <a:avLst/>
          </a:prstGeom>
          <a:noFill/>
          <a:ln cap="flat" cmpd="sng" w="50800">
            <a:solidFill>
              <a:schemeClr val="hlink"/>
            </a:solidFill>
            <a:prstDash val="solid"/>
            <a:miter lim="800000"/>
            <a:headEnd len="med" w="med" type="none"/>
            <a:tailEnd len="med" w="med" type="none"/>
          </a:ln>
        </p:spPr>
      </p:cxnSp>
      <p:sp>
        <p:nvSpPr>
          <p:cNvPr id="662" name="Google Shape;662;p17"/>
          <p:cNvSpPr txBox="1"/>
          <p:nvPr/>
        </p:nvSpPr>
        <p:spPr>
          <a:xfrm>
            <a:off x="3657600" y="838200"/>
            <a:ext cx="24161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peptide bond</a:t>
            </a:r>
            <a:endParaRPr/>
          </a:p>
        </p:txBody>
      </p:sp>
      <p:cxnSp>
        <p:nvCxnSpPr>
          <p:cNvPr id="663" name="Google Shape;663;p17"/>
          <p:cNvCxnSpPr/>
          <p:nvPr/>
        </p:nvCxnSpPr>
        <p:spPr>
          <a:xfrm flipH="1" rot="10800000">
            <a:off x="4343400" y="1295400"/>
            <a:ext cx="76200" cy="711200"/>
          </a:xfrm>
          <a:prstGeom prst="straightConnector1">
            <a:avLst/>
          </a:prstGeom>
          <a:noFill/>
          <a:ln cap="flat" cmpd="sng" w="50800">
            <a:solidFill>
              <a:schemeClr val="dk1"/>
            </a:solidFill>
            <a:prstDash val="solid"/>
            <a:miter lim="800000"/>
            <a:headEnd len="med" w="med" type="triangle"/>
            <a:tailEnd len="med" w="med" type="none"/>
          </a:ln>
        </p:spPr>
      </p:cxnSp>
      <p:grpSp>
        <p:nvGrpSpPr>
          <p:cNvPr id="664" name="Google Shape;664;p17"/>
          <p:cNvGrpSpPr/>
          <p:nvPr/>
        </p:nvGrpSpPr>
        <p:grpSpPr>
          <a:xfrm>
            <a:off x="7178675" y="635000"/>
            <a:ext cx="1711325" cy="4087812"/>
            <a:chOff x="4522" y="400"/>
            <a:chExt cx="1078" cy="2575"/>
          </a:xfrm>
        </p:grpSpPr>
        <p:sp>
          <p:nvSpPr>
            <p:cNvPr id="665" name="Google Shape;665;p17"/>
            <p:cNvSpPr txBox="1"/>
            <p:nvPr/>
          </p:nvSpPr>
          <p:spPr>
            <a:xfrm>
              <a:off x="4657" y="2295"/>
              <a:ext cx="766"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3-tRNA</a:t>
              </a:r>
              <a:endParaRPr/>
            </a:p>
          </p:txBody>
        </p:sp>
        <p:cxnSp>
          <p:nvCxnSpPr>
            <p:cNvPr id="666" name="Google Shape;666;p17"/>
            <p:cNvCxnSpPr/>
            <p:nvPr/>
          </p:nvCxnSpPr>
          <p:spPr>
            <a:xfrm>
              <a:off x="4714" y="2608"/>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667" name="Google Shape;667;p17"/>
            <p:cNvCxnSpPr/>
            <p:nvPr/>
          </p:nvCxnSpPr>
          <p:spPr>
            <a:xfrm>
              <a:off x="5050" y="2608"/>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668" name="Google Shape;668;p17"/>
            <p:cNvCxnSpPr/>
            <p:nvPr/>
          </p:nvCxnSpPr>
          <p:spPr>
            <a:xfrm>
              <a:off x="5386" y="2608"/>
              <a:ext cx="0" cy="64"/>
            </a:xfrm>
            <a:prstGeom prst="straightConnector1">
              <a:avLst/>
            </a:prstGeom>
            <a:noFill/>
            <a:ln cap="flat" cmpd="sng" w="50800">
              <a:solidFill>
                <a:schemeClr val="dk1"/>
              </a:solidFill>
              <a:prstDash val="solid"/>
              <a:miter lim="800000"/>
              <a:headEnd len="med" w="med" type="none"/>
              <a:tailEnd len="med" w="med" type="none"/>
            </a:ln>
          </p:spPr>
        </p:cxnSp>
        <p:sp>
          <p:nvSpPr>
            <p:cNvPr id="669" name="Google Shape;669;p17"/>
            <p:cNvSpPr txBox="1"/>
            <p:nvPr/>
          </p:nvSpPr>
          <p:spPr>
            <a:xfrm>
              <a:off x="4561" y="2650"/>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670" name="Google Shape;670;p17"/>
            <p:cNvSpPr txBox="1"/>
            <p:nvPr/>
          </p:nvSpPr>
          <p:spPr>
            <a:xfrm>
              <a:off x="4897" y="2650"/>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671" name="Google Shape;671;p17"/>
            <p:cNvSpPr txBox="1"/>
            <p:nvPr/>
          </p:nvSpPr>
          <p:spPr>
            <a:xfrm>
              <a:off x="5233" y="2650"/>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672" name="Google Shape;672;p17"/>
            <p:cNvSpPr/>
            <p:nvPr/>
          </p:nvSpPr>
          <p:spPr>
            <a:xfrm>
              <a:off x="4522" y="864"/>
              <a:ext cx="1021" cy="1729"/>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73" name="Google Shape;673;p17"/>
            <p:cNvSpPr/>
            <p:nvPr/>
          </p:nvSpPr>
          <p:spPr>
            <a:xfrm>
              <a:off x="5008" y="400"/>
              <a:ext cx="592" cy="544"/>
            </a:xfrm>
            <a:prstGeom prst="triangle">
              <a:avLst>
                <a:gd fmla="val 10799" name="adj"/>
              </a:avLst>
            </a:prstGeom>
            <a:solidFill>
              <a:srgbClr val="FFCC66"/>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74" name="Google Shape;674;p17"/>
            <p:cNvSpPr txBox="1"/>
            <p:nvPr/>
          </p:nvSpPr>
          <p:spPr>
            <a:xfrm>
              <a:off x="5088" y="672"/>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aa3</a:t>
              </a:r>
              <a:endParaRPr/>
            </a:p>
          </p:txBody>
        </p:sp>
      </p:grpSp>
      <p:sp>
        <p:nvSpPr>
          <p:cNvPr id="675" name="Google Shape;675;p17"/>
          <p:cNvSpPr txBox="1"/>
          <p:nvPr/>
        </p:nvSpPr>
        <p:spPr>
          <a:xfrm>
            <a:off x="2667000" y="228600"/>
            <a:ext cx="3962400"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Arial"/>
              <a:buNone/>
            </a:pPr>
            <a:r>
              <a:rPr b="1" i="0" lang="en-US" sz="3200" u="none">
                <a:solidFill>
                  <a:schemeClr val="lt1"/>
                </a:solidFill>
                <a:latin typeface="Arial"/>
                <a:ea typeface="Arial"/>
                <a:cs typeface="Arial"/>
                <a:sym typeface="Arial"/>
              </a:rPr>
              <a:t>Elongation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par>
                                <p:cTn fill="hold" nodeType="withEffect" presetClass="entr" presetID="2" presetSubtype="1">
                                  <p:stCondLst>
                                    <p:cond delay="0"/>
                                  </p:stCondLst>
                                  <p:childTnLst>
                                    <p:set>
                                      <p:cBhvr>
                                        <p:cTn dur="1" fill="hold">
                                          <p:stCondLst>
                                            <p:cond delay="0"/>
                                          </p:stCondLst>
                                        </p:cTn>
                                        <p:tgtEl>
                                          <p:spTgt spid="663"/>
                                        </p:tgtEl>
                                        <p:attrNameLst>
                                          <p:attrName>style.visibility</p:attrName>
                                        </p:attrNameLst>
                                      </p:cBhvr>
                                      <p:to>
                                        <p:strVal val="visible"/>
                                      </p:to>
                                    </p:set>
                                    <p:anim calcmode="lin" valueType="num">
                                      <p:cBhvr additive="base">
                                        <p:cTn dur="500"/>
                                        <p:tgtEl>
                                          <p:spTgt spid="6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8"/>
          <p:cNvSpPr txBox="1"/>
          <p:nvPr>
            <p:ph idx="4294967295" type="body"/>
          </p:nvPr>
        </p:nvSpPr>
        <p:spPr>
          <a:xfrm>
            <a:off x="168275" y="19050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a:t>
            </a:r>
            <a:endParaRPr/>
          </a:p>
        </p:txBody>
      </p:sp>
      <p:sp>
        <p:nvSpPr>
          <p:cNvPr id="683" name="Google Shape;683;p18"/>
          <p:cNvSpPr txBox="1"/>
          <p:nvPr/>
        </p:nvSpPr>
        <p:spPr>
          <a:xfrm>
            <a:off x="168275" y="2362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 </a:t>
            </a:r>
            <a:endParaRPr/>
          </a:p>
        </p:txBody>
      </p:sp>
      <p:sp>
        <p:nvSpPr>
          <p:cNvPr id="684" name="Google Shape;684;p18"/>
          <p:cNvSpPr/>
          <p:nvPr/>
        </p:nvSpPr>
        <p:spPr>
          <a:xfrm>
            <a:off x="1520825" y="16002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85" name="Google Shape;685;p18"/>
          <p:cNvSpPr/>
          <p:nvPr/>
        </p:nvSpPr>
        <p:spPr>
          <a:xfrm>
            <a:off x="1616075" y="50673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86" name="Google Shape;686;p18"/>
          <p:cNvSpPr/>
          <p:nvPr/>
        </p:nvSpPr>
        <p:spPr>
          <a:xfrm>
            <a:off x="2327275" y="20828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87" name="Google Shape;687;p18"/>
          <p:cNvSpPr/>
          <p:nvPr/>
        </p:nvSpPr>
        <p:spPr>
          <a:xfrm>
            <a:off x="4156075" y="20828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88" name="Google Shape;688;p18"/>
          <p:cNvSpPr txBox="1"/>
          <p:nvPr/>
        </p:nvSpPr>
        <p:spPr>
          <a:xfrm>
            <a:off x="457200" y="1141412"/>
            <a:ext cx="1022350" cy="11906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89" name="Google Shape;689;p18"/>
          <p:cNvSpPr txBox="1"/>
          <p:nvPr/>
        </p:nvSpPr>
        <p:spPr>
          <a:xfrm>
            <a:off x="7332662" y="5700712"/>
            <a:ext cx="11144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690" name="Google Shape;690;p18"/>
          <p:cNvSpPr txBox="1"/>
          <p:nvPr/>
        </p:nvSpPr>
        <p:spPr>
          <a:xfrm>
            <a:off x="2327275" y="5207000"/>
            <a:ext cx="6715125" cy="4064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691" name="Google Shape;691;p18"/>
          <p:cNvCxnSpPr/>
          <p:nvPr/>
        </p:nvCxnSpPr>
        <p:spPr>
          <a:xfrm>
            <a:off x="2301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92" name="Google Shape;692;p18"/>
          <p:cNvCxnSpPr/>
          <p:nvPr/>
        </p:nvCxnSpPr>
        <p:spPr>
          <a:xfrm>
            <a:off x="28352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93" name="Google Shape;693;p18"/>
          <p:cNvCxnSpPr/>
          <p:nvPr/>
        </p:nvCxnSpPr>
        <p:spPr>
          <a:xfrm>
            <a:off x="3444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94" name="Google Shape;694;p18"/>
          <p:cNvCxnSpPr/>
          <p:nvPr/>
        </p:nvCxnSpPr>
        <p:spPr>
          <a:xfrm>
            <a:off x="40544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695" name="Google Shape;695;p18"/>
          <p:cNvSpPr txBox="1"/>
          <p:nvPr/>
        </p:nvSpPr>
        <p:spPr>
          <a:xfrm>
            <a:off x="2363787" y="51974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696" name="Google Shape;696;p18"/>
          <p:cNvSpPr txBox="1"/>
          <p:nvPr/>
        </p:nvSpPr>
        <p:spPr>
          <a:xfrm>
            <a:off x="2897187" y="51974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697" name="Google Shape;697;p18"/>
          <p:cNvSpPr txBox="1"/>
          <p:nvPr/>
        </p:nvSpPr>
        <p:spPr>
          <a:xfrm>
            <a:off x="3430587" y="5197475"/>
            <a:ext cx="5064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cxnSp>
        <p:nvCxnSpPr>
          <p:cNvPr id="698" name="Google Shape;698;p18"/>
          <p:cNvCxnSpPr/>
          <p:nvPr/>
        </p:nvCxnSpPr>
        <p:spPr>
          <a:xfrm>
            <a:off x="46640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699" name="Google Shape;699;p18"/>
          <p:cNvCxnSpPr/>
          <p:nvPr/>
        </p:nvCxnSpPr>
        <p:spPr>
          <a:xfrm>
            <a:off x="58070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00" name="Google Shape;700;p18"/>
          <p:cNvCxnSpPr/>
          <p:nvPr/>
        </p:nvCxnSpPr>
        <p:spPr>
          <a:xfrm>
            <a:off x="52736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701" name="Google Shape;701;p18"/>
          <p:cNvSpPr txBox="1"/>
          <p:nvPr/>
        </p:nvSpPr>
        <p:spPr>
          <a:xfrm>
            <a:off x="4116387" y="51974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702" name="Google Shape;702;p18"/>
          <p:cNvSpPr txBox="1"/>
          <p:nvPr/>
        </p:nvSpPr>
        <p:spPr>
          <a:xfrm>
            <a:off x="4725987" y="51974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703" name="Google Shape;703;p18"/>
          <p:cNvSpPr txBox="1"/>
          <p:nvPr/>
        </p:nvSpPr>
        <p:spPr>
          <a:xfrm>
            <a:off x="5335587" y="51974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704" name="Google Shape;704;p18"/>
          <p:cNvCxnSpPr/>
          <p:nvPr/>
        </p:nvCxnSpPr>
        <p:spPr>
          <a:xfrm>
            <a:off x="74072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05" name="Google Shape;705;p18"/>
          <p:cNvCxnSpPr/>
          <p:nvPr/>
        </p:nvCxnSpPr>
        <p:spPr>
          <a:xfrm>
            <a:off x="6873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06" name="Google Shape;706;p18"/>
          <p:cNvCxnSpPr/>
          <p:nvPr/>
        </p:nvCxnSpPr>
        <p:spPr>
          <a:xfrm>
            <a:off x="6340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07" name="Google Shape;707;p18"/>
          <p:cNvCxnSpPr/>
          <p:nvPr/>
        </p:nvCxnSpPr>
        <p:spPr>
          <a:xfrm>
            <a:off x="79406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708" name="Google Shape;708;p18"/>
          <p:cNvSpPr txBox="1"/>
          <p:nvPr/>
        </p:nvSpPr>
        <p:spPr>
          <a:xfrm>
            <a:off x="5868987" y="51974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709" name="Google Shape;709;p18"/>
          <p:cNvSpPr txBox="1"/>
          <p:nvPr/>
        </p:nvSpPr>
        <p:spPr>
          <a:xfrm>
            <a:off x="6402387" y="51974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710" name="Google Shape;710;p18"/>
          <p:cNvSpPr txBox="1"/>
          <p:nvPr/>
        </p:nvSpPr>
        <p:spPr>
          <a:xfrm>
            <a:off x="6935787" y="51974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711" name="Google Shape;711;p18"/>
          <p:cNvSpPr txBox="1"/>
          <p:nvPr/>
        </p:nvSpPr>
        <p:spPr>
          <a:xfrm>
            <a:off x="7469187" y="5197475"/>
            <a:ext cx="485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712" name="Google Shape;712;p18"/>
          <p:cNvSpPr txBox="1"/>
          <p:nvPr/>
        </p:nvSpPr>
        <p:spPr>
          <a:xfrm>
            <a:off x="8002587" y="5197475"/>
            <a:ext cx="5064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713" name="Google Shape;713;p18"/>
          <p:cNvSpPr/>
          <p:nvPr/>
        </p:nvSpPr>
        <p:spPr>
          <a:xfrm>
            <a:off x="15875" y="685800"/>
            <a:ext cx="1620837" cy="2668587"/>
          </a:xfrm>
          <a:custGeom>
            <a:rect b="b" l="l" r="r" t="t"/>
            <a:pathLst>
              <a:path extrusionOk="0" h="1681" w="1021">
                <a:moveTo>
                  <a:pt x="624" y="0"/>
                </a:moveTo>
                <a:lnTo>
                  <a:pt x="624" y="34"/>
                </a:lnTo>
                <a:lnTo>
                  <a:pt x="600" y="80"/>
                </a:lnTo>
                <a:lnTo>
                  <a:pt x="600" y="126"/>
                </a:lnTo>
                <a:lnTo>
                  <a:pt x="600" y="160"/>
                </a:lnTo>
                <a:lnTo>
                  <a:pt x="600" y="194"/>
                </a:lnTo>
                <a:lnTo>
                  <a:pt x="600" y="229"/>
                </a:lnTo>
                <a:lnTo>
                  <a:pt x="588" y="263"/>
                </a:lnTo>
                <a:lnTo>
                  <a:pt x="588" y="309"/>
                </a:lnTo>
                <a:lnTo>
                  <a:pt x="588" y="343"/>
                </a:lnTo>
                <a:lnTo>
                  <a:pt x="588" y="377"/>
                </a:lnTo>
                <a:lnTo>
                  <a:pt x="588" y="411"/>
                </a:lnTo>
                <a:lnTo>
                  <a:pt x="588" y="446"/>
                </a:lnTo>
                <a:lnTo>
                  <a:pt x="588" y="480"/>
                </a:lnTo>
                <a:lnTo>
                  <a:pt x="588" y="514"/>
                </a:lnTo>
                <a:lnTo>
                  <a:pt x="588" y="549"/>
                </a:lnTo>
                <a:lnTo>
                  <a:pt x="588" y="583"/>
                </a:lnTo>
                <a:lnTo>
                  <a:pt x="588" y="629"/>
                </a:lnTo>
                <a:lnTo>
                  <a:pt x="588" y="663"/>
                </a:lnTo>
                <a:lnTo>
                  <a:pt x="624" y="663"/>
                </a:lnTo>
                <a:lnTo>
                  <a:pt x="660" y="674"/>
                </a:lnTo>
                <a:lnTo>
                  <a:pt x="672" y="640"/>
                </a:lnTo>
                <a:lnTo>
                  <a:pt x="672" y="606"/>
                </a:lnTo>
                <a:lnTo>
                  <a:pt x="684" y="571"/>
                </a:lnTo>
                <a:lnTo>
                  <a:pt x="720" y="549"/>
                </a:lnTo>
                <a:lnTo>
                  <a:pt x="756" y="526"/>
                </a:lnTo>
                <a:lnTo>
                  <a:pt x="792" y="526"/>
                </a:lnTo>
                <a:lnTo>
                  <a:pt x="828" y="514"/>
                </a:lnTo>
                <a:lnTo>
                  <a:pt x="876" y="526"/>
                </a:lnTo>
                <a:lnTo>
                  <a:pt x="912" y="537"/>
                </a:lnTo>
                <a:lnTo>
                  <a:pt x="948" y="560"/>
                </a:lnTo>
                <a:lnTo>
                  <a:pt x="972" y="594"/>
                </a:lnTo>
                <a:lnTo>
                  <a:pt x="996" y="629"/>
                </a:lnTo>
                <a:lnTo>
                  <a:pt x="1008" y="663"/>
                </a:lnTo>
                <a:lnTo>
                  <a:pt x="1020" y="697"/>
                </a:lnTo>
                <a:lnTo>
                  <a:pt x="1020" y="731"/>
                </a:lnTo>
                <a:lnTo>
                  <a:pt x="1020" y="766"/>
                </a:lnTo>
                <a:lnTo>
                  <a:pt x="1008" y="811"/>
                </a:lnTo>
                <a:lnTo>
                  <a:pt x="996" y="846"/>
                </a:lnTo>
                <a:lnTo>
                  <a:pt x="960" y="880"/>
                </a:lnTo>
                <a:lnTo>
                  <a:pt x="924" y="903"/>
                </a:lnTo>
                <a:lnTo>
                  <a:pt x="888" y="926"/>
                </a:lnTo>
                <a:lnTo>
                  <a:pt x="852" y="926"/>
                </a:lnTo>
                <a:lnTo>
                  <a:pt x="816" y="926"/>
                </a:lnTo>
                <a:lnTo>
                  <a:pt x="780" y="914"/>
                </a:lnTo>
                <a:lnTo>
                  <a:pt x="732" y="891"/>
                </a:lnTo>
                <a:lnTo>
                  <a:pt x="708" y="857"/>
                </a:lnTo>
                <a:lnTo>
                  <a:pt x="696" y="823"/>
                </a:lnTo>
                <a:lnTo>
                  <a:pt x="660" y="800"/>
                </a:lnTo>
                <a:lnTo>
                  <a:pt x="624" y="800"/>
                </a:lnTo>
                <a:lnTo>
                  <a:pt x="588" y="800"/>
                </a:lnTo>
                <a:lnTo>
                  <a:pt x="588" y="834"/>
                </a:lnTo>
                <a:lnTo>
                  <a:pt x="588" y="869"/>
                </a:lnTo>
                <a:lnTo>
                  <a:pt x="600" y="903"/>
                </a:lnTo>
                <a:lnTo>
                  <a:pt x="612" y="937"/>
                </a:lnTo>
                <a:lnTo>
                  <a:pt x="612" y="971"/>
                </a:lnTo>
                <a:lnTo>
                  <a:pt x="624" y="1006"/>
                </a:lnTo>
                <a:lnTo>
                  <a:pt x="624" y="1040"/>
                </a:lnTo>
                <a:lnTo>
                  <a:pt x="624" y="1074"/>
                </a:lnTo>
                <a:lnTo>
                  <a:pt x="624" y="1166"/>
                </a:lnTo>
                <a:lnTo>
                  <a:pt x="624" y="1234"/>
                </a:lnTo>
                <a:lnTo>
                  <a:pt x="624" y="1303"/>
                </a:lnTo>
                <a:lnTo>
                  <a:pt x="624" y="1349"/>
                </a:lnTo>
                <a:lnTo>
                  <a:pt x="660" y="1337"/>
                </a:lnTo>
                <a:lnTo>
                  <a:pt x="696" y="1337"/>
                </a:lnTo>
                <a:lnTo>
                  <a:pt x="732" y="1337"/>
                </a:lnTo>
                <a:lnTo>
                  <a:pt x="780" y="1337"/>
                </a:lnTo>
                <a:lnTo>
                  <a:pt x="816" y="1349"/>
                </a:lnTo>
                <a:lnTo>
                  <a:pt x="852" y="1360"/>
                </a:lnTo>
                <a:lnTo>
                  <a:pt x="888" y="1371"/>
                </a:lnTo>
                <a:lnTo>
                  <a:pt x="924" y="1383"/>
                </a:lnTo>
                <a:lnTo>
                  <a:pt x="960" y="1417"/>
                </a:lnTo>
                <a:lnTo>
                  <a:pt x="972" y="1451"/>
                </a:lnTo>
                <a:lnTo>
                  <a:pt x="996" y="1486"/>
                </a:lnTo>
                <a:lnTo>
                  <a:pt x="996" y="1520"/>
                </a:lnTo>
                <a:lnTo>
                  <a:pt x="996" y="1554"/>
                </a:lnTo>
                <a:lnTo>
                  <a:pt x="984" y="1589"/>
                </a:lnTo>
                <a:lnTo>
                  <a:pt x="960" y="1623"/>
                </a:lnTo>
                <a:lnTo>
                  <a:pt x="924" y="1646"/>
                </a:lnTo>
                <a:lnTo>
                  <a:pt x="888" y="1657"/>
                </a:lnTo>
                <a:lnTo>
                  <a:pt x="852" y="1657"/>
                </a:lnTo>
                <a:lnTo>
                  <a:pt x="804" y="1657"/>
                </a:lnTo>
                <a:lnTo>
                  <a:pt x="768" y="1669"/>
                </a:lnTo>
                <a:lnTo>
                  <a:pt x="732" y="1669"/>
                </a:lnTo>
                <a:lnTo>
                  <a:pt x="696" y="1669"/>
                </a:lnTo>
                <a:lnTo>
                  <a:pt x="660" y="1680"/>
                </a:lnTo>
                <a:lnTo>
                  <a:pt x="624" y="1680"/>
                </a:lnTo>
                <a:lnTo>
                  <a:pt x="588" y="1680"/>
                </a:lnTo>
                <a:lnTo>
                  <a:pt x="552" y="1680"/>
                </a:lnTo>
                <a:lnTo>
                  <a:pt x="516" y="1680"/>
                </a:lnTo>
                <a:lnTo>
                  <a:pt x="480" y="1680"/>
                </a:lnTo>
                <a:lnTo>
                  <a:pt x="444" y="1680"/>
                </a:lnTo>
                <a:lnTo>
                  <a:pt x="408" y="1680"/>
                </a:lnTo>
                <a:lnTo>
                  <a:pt x="372" y="1680"/>
                </a:lnTo>
                <a:lnTo>
                  <a:pt x="336" y="1669"/>
                </a:lnTo>
                <a:lnTo>
                  <a:pt x="300" y="1669"/>
                </a:lnTo>
                <a:lnTo>
                  <a:pt x="264" y="1669"/>
                </a:lnTo>
                <a:lnTo>
                  <a:pt x="228" y="1657"/>
                </a:lnTo>
                <a:lnTo>
                  <a:pt x="192" y="1646"/>
                </a:lnTo>
                <a:lnTo>
                  <a:pt x="156" y="1634"/>
                </a:lnTo>
                <a:lnTo>
                  <a:pt x="120" y="1623"/>
                </a:lnTo>
                <a:lnTo>
                  <a:pt x="96" y="1589"/>
                </a:lnTo>
                <a:lnTo>
                  <a:pt x="72" y="1554"/>
                </a:lnTo>
                <a:lnTo>
                  <a:pt x="48" y="1520"/>
                </a:lnTo>
                <a:lnTo>
                  <a:pt x="48" y="1486"/>
                </a:lnTo>
                <a:lnTo>
                  <a:pt x="60" y="1451"/>
                </a:lnTo>
                <a:lnTo>
                  <a:pt x="84" y="1417"/>
                </a:lnTo>
                <a:lnTo>
                  <a:pt x="132" y="1394"/>
                </a:lnTo>
                <a:lnTo>
                  <a:pt x="168" y="1371"/>
                </a:lnTo>
                <a:lnTo>
                  <a:pt x="204" y="1360"/>
                </a:lnTo>
                <a:lnTo>
                  <a:pt x="252" y="1349"/>
                </a:lnTo>
                <a:lnTo>
                  <a:pt x="288" y="1349"/>
                </a:lnTo>
                <a:lnTo>
                  <a:pt x="336" y="1349"/>
                </a:lnTo>
                <a:lnTo>
                  <a:pt x="372" y="1349"/>
                </a:lnTo>
                <a:lnTo>
                  <a:pt x="408" y="1349"/>
                </a:lnTo>
                <a:lnTo>
                  <a:pt x="444" y="1349"/>
                </a:lnTo>
                <a:lnTo>
                  <a:pt x="456" y="1314"/>
                </a:lnTo>
                <a:lnTo>
                  <a:pt x="456" y="1280"/>
                </a:lnTo>
                <a:lnTo>
                  <a:pt x="456" y="1246"/>
                </a:lnTo>
                <a:lnTo>
                  <a:pt x="456" y="1211"/>
                </a:lnTo>
                <a:lnTo>
                  <a:pt x="456" y="1177"/>
                </a:lnTo>
                <a:lnTo>
                  <a:pt x="456" y="1143"/>
                </a:lnTo>
                <a:lnTo>
                  <a:pt x="444" y="1109"/>
                </a:lnTo>
                <a:lnTo>
                  <a:pt x="444" y="1074"/>
                </a:lnTo>
                <a:lnTo>
                  <a:pt x="444" y="1040"/>
                </a:lnTo>
                <a:lnTo>
                  <a:pt x="444" y="1006"/>
                </a:lnTo>
                <a:lnTo>
                  <a:pt x="444" y="971"/>
                </a:lnTo>
                <a:lnTo>
                  <a:pt x="444" y="937"/>
                </a:lnTo>
                <a:lnTo>
                  <a:pt x="444" y="903"/>
                </a:lnTo>
                <a:lnTo>
                  <a:pt x="444" y="869"/>
                </a:lnTo>
                <a:lnTo>
                  <a:pt x="408" y="846"/>
                </a:lnTo>
                <a:lnTo>
                  <a:pt x="372" y="846"/>
                </a:lnTo>
                <a:lnTo>
                  <a:pt x="336" y="846"/>
                </a:lnTo>
                <a:lnTo>
                  <a:pt x="336" y="880"/>
                </a:lnTo>
                <a:lnTo>
                  <a:pt x="336" y="914"/>
                </a:lnTo>
                <a:lnTo>
                  <a:pt x="300" y="937"/>
                </a:lnTo>
                <a:lnTo>
                  <a:pt x="264" y="960"/>
                </a:lnTo>
                <a:lnTo>
                  <a:pt x="228" y="960"/>
                </a:lnTo>
                <a:lnTo>
                  <a:pt x="192" y="960"/>
                </a:lnTo>
                <a:lnTo>
                  <a:pt x="156" y="960"/>
                </a:lnTo>
                <a:lnTo>
                  <a:pt x="120" y="949"/>
                </a:lnTo>
                <a:lnTo>
                  <a:pt x="84" y="937"/>
                </a:lnTo>
                <a:lnTo>
                  <a:pt x="60" y="903"/>
                </a:lnTo>
                <a:lnTo>
                  <a:pt x="36" y="869"/>
                </a:lnTo>
                <a:lnTo>
                  <a:pt x="12" y="834"/>
                </a:lnTo>
                <a:lnTo>
                  <a:pt x="0" y="800"/>
                </a:lnTo>
                <a:lnTo>
                  <a:pt x="0" y="766"/>
                </a:lnTo>
                <a:lnTo>
                  <a:pt x="0" y="731"/>
                </a:lnTo>
                <a:lnTo>
                  <a:pt x="24" y="697"/>
                </a:lnTo>
                <a:lnTo>
                  <a:pt x="60" y="674"/>
                </a:lnTo>
                <a:lnTo>
                  <a:pt x="96" y="651"/>
                </a:lnTo>
                <a:lnTo>
                  <a:pt x="132" y="640"/>
                </a:lnTo>
                <a:lnTo>
                  <a:pt x="180" y="640"/>
                </a:lnTo>
                <a:lnTo>
                  <a:pt x="216" y="640"/>
                </a:lnTo>
                <a:lnTo>
                  <a:pt x="252" y="651"/>
                </a:lnTo>
                <a:lnTo>
                  <a:pt x="288" y="663"/>
                </a:lnTo>
                <a:lnTo>
                  <a:pt x="312" y="697"/>
                </a:lnTo>
                <a:lnTo>
                  <a:pt x="324" y="731"/>
                </a:lnTo>
                <a:lnTo>
                  <a:pt x="360" y="731"/>
                </a:lnTo>
                <a:lnTo>
                  <a:pt x="396" y="731"/>
                </a:lnTo>
                <a:lnTo>
                  <a:pt x="432" y="731"/>
                </a:lnTo>
                <a:lnTo>
                  <a:pt x="432" y="697"/>
                </a:lnTo>
                <a:lnTo>
                  <a:pt x="444" y="663"/>
                </a:lnTo>
                <a:lnTo>
                  <a:pt x="444" y="629"/>
                </a:lnTo>
                <a:lnTo>
                  <a:pt x="444" y="583"/>
                </a:lnTo>
                <a:lnTo>
                  <a:pt x="444" y="549"/>
                </a:lnTo>
                <a:lnTo>
                  <a:pt x="444" y="514"/>
                </a:lnTo>
                <a:lnTo>
                  <a:pt x="444" y="480"/>
                </a:lnTo>
                <a:lnTo>
                  <a:pt x="444" y="446"/>
                </a:lnTo>
                <a:lnTo>
                  <a:pt x="444" y="411"/>
                </a:lnTo>
                <a:lnTo>
                  <a:pt x="444" y="366"/>
                </a:lnTo>
                <a:lnTo>
                  <a:pt x="444" y="331"/>
                </a:lnTo>
                <a:lnTo>
                  <a:pt x="444" y="297"/>
                </a:lnTo>
                <a:lnTo>
                  <a:pt x="432" y="251"/>
                </a:lnTo>
                <a:lnTo>
                  <a:pt x="432" y="217"/>
                </a:lnTo>
                <a:lnTo>
                  <a:pt x="432" y="183"/>
                </a:lnTo>
                <a:lnTo>
                  <a:pt x="432" y="149"/>
                </a:lnTo>
                <a:lnTo>
                  <a:pt x="432" y="114"/>
                </a:lnTo>
                <a:lnTo>
                  <a:pt x="432" y="80"/>
                </a:lnTo>
                <a:lnTo>
                  <a:pt x="432" y="46"/>
                </a:lnTo>
                <a:lnTo>
                  <a:pt x="432" y="11"/>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14" name="Google Shape;714;p18"/>
          <p:cNvSpPr txBox="1"/>
          <p:nvPr/>
        </p:nvSpPr>
        <p:spPr>
          <a:xfrm>
            <a:off x="230187" y="28813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1-tRNA</a:t>
            </a:r>
            <a:endParaRPr/>
          </a:p>
        </p:txBody>
      </p:sp>
      <p:sp>
        <p:nvSpPr>
          <p:cNvPr id="715" name="Google Shape;715;p18"/>
          <p:cNvSpPr/>
          <p:nvPr/>
        </p:nvSpPr>
        <p:spPr>
          <a:xfrm>
            <a:off x="4130675" y="19050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16" name="Google Shape;716;p18"/>
          <p:cNvSpPr txBox="1"/>
          <p:nvPr/>
        </p:nvSpPr>
        <p:spPr>
          <a:xfrm>
            <a:off x="4344987" y="41767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2-tRNA</a:t>
            </a:r>
            <a:endParaRPr/>
          </a:p>
        </p:txBody>
      </p:sp>
      <p:sp>
        <p:nvSpPr>
          <p:cNvPr id="717" name="Google Shape;717;p18"/>
          <p:cNvSpPr txBox="1"/>
          <p:nvPr/>
        </p:nvSpPr>
        <p:spPr>
          <a:xfrm>
            <a:off x="77787" y="3444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718" name="Google Shape;718;p18"/>
          <p:cNvSpPr txBox="1"/>
          <p:nvPr/>
        </p:nvSpPr>
        <p:spPr>
          <a:xfrm>
            <a:off x="611187" y="3444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719" name="Google Shape;719;p18"/>
          <p:cNvSpPr txBox="1"/>
          <p:nvPr/>
        </p:nvSpPr>
        <p:spPr>
          <a:xfrm>
            <a:off x="1144587" y="3444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cxnSp>
        <p:nvCxnSpPr>
          <p:cNvPr id="720" name="Google Shape;720;p18"/>
          <p:cNvCxnSpPr/>
          <p:nvPr/>
        </p:nvCxnSpPr>
        <p:spPr>
          <a:xfrm>
            <a:off x="854075" y="33782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721" name="Google Shape;721;p18"/>
          <p:cNvCxnSpPr/>
          <p:nvPr/>
        </p:nvCxnSpPr>
        <p:spPr>
          <a:xfrm>
            <a:off x="1387475" y="33782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722" name="Google Shape;722;p18"/>
          <p:cNvCxnSpPr/>
          <p:nvPr/>
        </p:nvCxnSpPr>
        <p:spPr>
          <a:xfrm>
            <a:off x="320675" y="33782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723" name="Google Shape;723;p18"/>
          <p:cNvCxnSpPr/>
          <p:nvPr/>
        </p:nvCxnSpPr>
        <p:spPr>
          <a:xfrm>
            <a:off x="44354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724" name="Google Shape;724;p18"/>
          <p:cNvCxnSpPr/>
          <p:nvPr/>
        </p:nvCxnSpPr>
        <p:spPr>
          <a:xfrm>
            <a:off x="49688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725" name="Google Shape;725;p18"/>
          <p:cNvCxnSpPr/>
          <p:nvPr/>
        </p:nvCxnSpPr>
        <p:spPr>
          <a:xfrm>
            <a:off x="5502275" y="46736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726" name="Google Shape;726;p18"/>
          <p:cNvSpPr txBox="1"/>
          <p:nvPr/>
        </p:nvSpPr>
        <p:spPr>
          <a:xfrm>
            <a:off x="4192587" y="47402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727" name="Google Shape;727;p18"/>
          <p:cNvSpPr txBox="1"/>
          <p:nvPr/>
        </p:nvSpPr>
        <p:spPr>
          <a:xfrm>
            <a:off x="3657600" y="304800"/>
            <a:ext cx="863600" cy="711200"/>
          </a:xfrm>
          <a:prstGeom prst="rect">
            <a:avLst/>
          </a:prstGeom>
          <a:solidFill>
            <a:srgbClr val="99FF33"/>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28" name="Google Shape;728;p18"/>
          <p:cNvSpPr txBox="1"/>
          <p:nvPr/>
        </p:nvSpPr>
        <p:spPr>
          <a:xfrm>
            <a:off x="3659187" y="3968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aa1</a:t>
            </a:r>
            <a:endParaRPr/>
          </a:p>
        </p:txBody>
      </p:sp>
      <p:sp>
        <p:nvSpPr>
          <p:cNvPr id="729" name="Google Shape;729;p18"/>
          <p:cNvSpPr/>
          <p:nvPr/>
        </p:nvSpPr>
        <p:spPr>
          <a:xfrm>
            <a:off x="4841875" y="1320800"/>
            <a:ext cx="863600" cy="787400"/>
          </a:xfrm>
          <a:prstGeom prst="ellipse">
            <a:avLst/>
          </a:prstGeom>
          <a:solidFill>
            <a:srgbClr val="CC66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30" name="Google Shape;730;p18"/>
          <p:cNvSpPr txBox="1"/>
          <p:nvPr/>
        </p:nvSpPr>
        <p:spPr>
          <a:xfrm>
            <a:off x="4878387" y="14636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aa2</a:t>
            </a:r>
            <a:endParaRPr/>
          </a:p>
        </p:txBody>
      </p:sp>
      <p:sp>
        <p:nvSpPr>
          <p:cNvPr id="731" name="Google Shape;731;p18"/>
          <p:cNvSpPr txBox="1"/>
          <p:nvPr/>
        </p:nvSpPr>
        <p:spPr>
          <a:xfrm>
            <a:off x="47259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732" name="Google Shape;732;p18"/>
          <p:cNvSpPr txBox="1"/>
          <p:nvPr/>
        </p:nvSpPr>
        <p:spPr>
          <a:xfrm>
            <a:off x="52593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cxnSp>
        <p:nvCxnSpPr>
          <p:cNvPr id="733" name="Google Shape;733;p18"/>
          <p:cNvCxnSpPr/>
          <p:nvPr/>
        </p:nvCxnSpPr>
        <p:spPr>
          <a:xfrm>
            <a:off x="84740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734" name="Google Shape;734;p18"/>
          <p:cNvSpPr txBox="1"/>
          <p:nvPr/>
        </p:nvSpPr>
        <p:spPr>
          <a:xfrm>
            <a:off x="8535987" y="51974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735" name="Google Shape;735;p18"/>
          <p:cNvCxnSpPr/>
          <p:nvPr/>
        </p:nvCxnSpPr>
        <p:spPr>
          <a:xfrm>
            <a:off x="9007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36" name="Google Shape;736;p18"/>
          <p:cNvCxnSpPr/>
          <p:nvPr/>
        </p:nvCxnSpPr>
        <p:spPr>
          <a:xfrm>
            <a:off x="43592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737" name="Google Shape;737;p18"/>
          <p:cNvCxnSpPr/>
          <p:nvPr/>
        </p:nvCxnSpPr>
        <p:spPr>
          <a:xfrm>
            <a:off x="49688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738" name="Google Shape;738;p18"/>
          <p:cNvCxnSpPr/>
          <p:nvPr/>
        </p:nvCxnSpPr>
        <p:spPr>
          <a:xfrm>
            <a:off x="5502275" y="5130800"/>
            <a:ext cx="0" cy="101600"/>
          </a:xfrm>
          <a:prstGeom prst="straightConnector1">
            <a:avLst/>
          </a:prstGeom>
          <a:noFill/>
          <a:ln cap="flat" cmpd="sng" w="50800">
            <a:solidFill>
              <a:schemeClr val="accent2"/>
            </a:solidFill>
            <a:prstDash val="solid"/>
            <a:miter lim="800000"/>
            <a:headEnd len="med" w="med" type="none"/>
            <a:tailEnd len="med" w="med" type="none"/>
          </a:ln>
        </p:spPr>
      </p:cxnSp>
      <p:sp>
        <p:nvSpPr>
          <p:cNvPr id="739" name="Google Shape;739;p18"/>
          <p:cNvSpPr txBox="1"/>
          <p:nvPr/>
        </p:nvSpPr>
        <p:spPr>
          <a:xfrm>
            <a:off x="5243512" y="396875"/>
            <a:ext cx="24161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peptide bond</a:t>
            </a:r>
            <a:endParaRPr/>
          </a:p>
        </p:txBody>
      </p:sp>
      <p:grpSp>
        <p:nvGrpSpPr>
          <p:cNvPr id="740" name="Google Shape;740;p18"/>
          <p:cNvGrpSpPr/>
          <p:nvPr/>
        </p:nvGrpSpPr>
        <p:grpSpPr>
          <a:xfrm>
            <a:off x="7254875" y="406400"/>
            <a:ext cx="1711325" cy="4087812"/>
            <a:chOff x="4570" y="256"/>
            <a:chExt cx="1078" cy="2575"/>
          </a:xfrm>
        </p:grpSpPr>
        <p:sp>
          <p:nvSpPr>
            <p:cNvPr id="741" name="Google Shape;741;p18"/>
            <p:cNvSpPr txBox="1"/>
            <p:nvPr/>
          </p:nvSpPr>
          <p:spPr>
            <a:xfrm>
              <a:off x="4705" y="2151"/>
              <a:ext cx="766"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3-tRNA</a:t>
              </a:r>
              <a:endParaRPr/>
            </a:p>
          </p:txBody>
        </p:sp>
        <p:cxnSp>
          <p:nvCxnSpPr>
            <p:cNvPr id="742" name="Google Shape;742;p18"/>
            <p:cNvCxnSpPr/>
            <p:nvPr/>
          </p:nvCxnSpPr>
          <p:spPr>
            <a:xfrm>
              <a:off x="4762" y="2464"/>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743" name="Google Shape;743;p18"/>
            <p:cNvCxnSpPr/>
            <p:nvPr/>
          </p:nvCxnSpPr>
          <p:spPr>
            <a:xfrm>
              <a:off x="5098" y="2464"/>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744" name="Google Shape;744;p18"/>
            <p:cNvCxnSpPr/>
            <p:nvPr/>
          </p:nvCxnSpPr>
          <p:spPr>
            <a:xfrm>
              <a:off x="5434" y="2464"/>
              <a:ext cx="0" cy="64"/>
            </a:xfrm>
            <a:prstGeom prst="straightConnector1">
              <a:avLst/>
            </a:prstGeom>
            <a:noFill/>
            <a:ln cap="flat" cmpd="sng" w="50800">
              <a:solidFill>
                <a:schemeClr val="dk1"/>
              </a:solidFill>
              <a:prstDash val="solid"/>
              <a:miter lim="800000"/>
              <a:headEnd len="med" w="med" type="none"/>
              <a:tailEnd len="med" w="med" type="none"/>
            </a:ln>
          </p:spPr>
        </p:cxnSp>
        <p:sp>
          <p:nvSpPr>
            <p:cNvPr id="745" name="Google Shape;745;p18"/>
            <p:cNvSpPr txBox="1"/>
            <p:nvPr/>
          </p:nvSpPr>
          <p:spPr>
            <a:xfrm>
              <a:off x="4609" y="2506"/>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746" name="Google Shape;746;p18"/>
            <p:cNvSpPr txBox="1"/>
            <p:nvPr/>
          </p:nvSpPr>
          <p:spPr>
            <a:xfrm>
              <a:off x="4945" y="250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747" name="Google Shape;747;p18"/>
            <p:cNvSpPr txBox="1"/>
            <p:nvPr/>
          </p:nvSpPr>
          <p:spPr>
            <a:xfrm>
              <a:off x="5281" y="250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748" name="Google Shape;748;p18"/>
            <p:cNvSpPr/>
            <p:nvPr/>
          </p:nvSpPr>
          <p:spPr>
            <a:xfrm>
              <a:off x="4570" y="720"/>
              <a:ext cx="1021" cy="1729"/>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49" name="Google Shape;749;p18"/>
            <p:cNvSpPr/>
            <p:nvPr/>
          </p:nvSpPr>
          <p:spPr>
            <a:xfrm>
              <a:off x="5056" y="256"/>
              <a:ext cx="592" cy="544"/>
            </a:xfrm>
            <a:prstGeom prst="triangle">
              <a:avLst>
                <a:gd fmla="val 10799" name="adj"/>
              </a:avLst>
            </a:prstGeom>
            <a:solidFill>
              <a:srgbClr val="FFCC66"/>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50" name="Google Shape;750;p18"/>
            <p:cNvSpPr txBox="1"/>
            <p:nvPr/>
          </p:nvSpPr>
          <p:spPr>
            <a:xfrm>
              <a:off x="5088" y="480"/>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aa3</a:t>
              </a:r>
              <a:endParaRPr/>
            </a:p>
          </p:txBody>
        </p:sp>
      </p:grpSp>
      <p:cxnSp>
        <p:nvCxnSpPr>
          <p:cNvPr id="751" name="Google Shape;751;p18"/>
          <p:cNvCxnSpPr/>
          <p:nvPr/>
        </p:nvCxnSpPr>
        <p:spPr>
          <a:xfrm>
            <a:off x="4521200" y="939800"/>
            <a:ext cx="482600" cy="406400"/>
          </a:xfrm>
          <a:prstGeom prst="straightConnector1">
            <a:avLst/>
          </a:prstGeom>
          <a:noFill/>
          <a:ln cap="flat" cmpd="sng" w="50800">
            <a:solidFill>
              <a:schemeClr val="hlink"/>
            </a:solidFill>
            <a:prstDash val="solid"/>
            <a:miter lim="800000"/>
            <a:headEnd len="med" w="med" type="none"/>
            <a:tailEnd len="med" w="med" type="none"/>
          </a:ln>
        </p:spPr>
      </p:cxnSp>
      <p:cxnSp>
        <p:nvCxnSpPr>
          <p:cNvPr id="752" name="Google Shape;752;p18"/>
          <p:cNvCxnSpPr/>
          <p:nvPr/>
        </p:nvCxnSpPr>
        <p:spPr>
          <a:xfrm>
            <a:off x="2540000" y="5867400"/>
            <a:ext cx="3530600" cy="0"/>
          </a:xfrm>
          <a:prstGeom prst="straightConnector1">
            <a:avLst/>
          </a:prstGeom>
          <a:noFill/>
          <a:ln cap="flat" cmpd="sng" w="50800">
            <a:solidFill>
              <a:schemeClr val="dk1"/>
            </a:solidFill>
            <a:prstDash val="solid"/>
            <a:miter lim="800000"/>
            <a:headEnd len="med" w="med" type="none"/>
            <a:tailEnd len="med" w="med" type="triangle"/>
          </a:ln>
        </p:spPr>
      </p:cxnSp>
      <p:sp>
        <p:nvSpPr>
          <p:cNvPr id="753" name="Google Shape;753;p18"/>
          <p:cNvSpPr txBox="1"/>
          <p:nvPr/>
        </p:nvSpPr>
        <p:spPr>
          <a:xfrm>
            <a:off x="1509712" y="6264275"/>
            <a:ext cx="58785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Ribosomes move over one codon</a:t>
            </a:r>
            <a:endParaRPr/>
          </a:p>
        </p:txBody>
      </p:sp>
      <p:cxnSp>
        <p:nvCxnSpPr>
          <p:cNvPr id="754" name="Google Shape;754;p18"/>
          <p:cNvCxnSpPr/>
          <p:nvPr/>
        </p:nvCxnSpPr>
        <p:spPr>
          <a:xfrm rot="10800000">
            <a:off x="1193800" y="2336800"/>
            <a:ext cx="2184400" cy="1498600"/>
          </a:xfrm>
          <a:prstGeom prst="straightConnector1">
            <a:avLst/>
          </a:prstGeom>
          <a:noFill/>
          <a:ln cap="flat" cmpd="sng" w="50800">
            <a:solidFill>
              <a:schemeClr val="dk1"/>
            </a:solidFill>
            <a:prstDash val="solid"/>
            <a:miter lim="800000"/>
            <a:headEnd len="med" w="med" type="none"/>
            <a:tailEnd len="med" w="med" type="triangle"/>
          </a:ln>
        </p:spPr>
      </p:cxnSp>
      <p:sp>
        <p:nvSpPr>
          <p:cNvPr id="755" name="Google Shape;755;p18"/>
          <p:cNvSpPr txBox="1"/>
          <p:nvPr/>
        </p:nvSpPr>
        <p:spPr>
          <a:xfrm>
            <a:off x="138112" y="3871912"/>
            <a:ext cx="13176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(leaves)</a:t>
            </a:r>
            <a:endParaRPr/>
          </a:p>
        </p:txBody>
      </p:sp>
      <p:cxnSp>
        <p:nvCxnSpPr>
          <p:cNvPr id="756" name="Google Shape;756;p18"/>
          <p:cNvCxnSpPr/>
          <p:nvPr/>
        </p:nvCxnSpPr>
        <p:spPr>
          <a:xfrm flipH="1" rot="10800000">
            <a:off x="4902200" y="889000"/>
            <a:ext cx="558800" cy="279400"/>
          </a:xfrm>
          <a:prstGeom prst="straightConnector1">
            <a:avLst/>
          </a:prstGeom>
          <a:noFill/>
          <a:ln cap="flat" cmpd="sng" w="50800">
            <a:solidFill>
              <a:schemeClr val="dk1"/>
            </a:solidFill>
            <a:prstDash val="solid"/>
            <a:miter lim="800000"/>
            <a:headEnd len="med" w="med" type="triangl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9"/>
          <p:cNvSpPr/>
          <p:nvPr/>
        </p:nvSpPr>
        <p:spPr>
          <a:xfrm>
            <a:off x="1520825" y="16002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64" name="Google Shape;764;p19"/>
          <p:cNvSpPr/>
          <p:nvPr/>
        </p:nvSpPr>
        <p:spPr>
          <a:xfrm>
            <a:off x="1616075" y="50673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65" name="Google Shape;765;p19"/>
          <p:cNvSpPr/>
          <p:nvPr/>
        </p:nvSpPr>
        <p:spPr>
          <a:xfrm>
            <a:off x="2327275" y="20828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66" name="Google Shape;766;p19"/>
          <p:cNvSpPr/>
          <p:nvPr/>
        </p:nvSpPr>
        <p:spPr>
          <a:xfrm>
            <a:off x="4156075" y="20828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67" name="Google Shape;767;p19"/>
          <p:cNvSpPr txBox="1"/>
          <p:nvPr/>
        </p:nvSpPr>
        <p:spPr>
          <a:xfrm>
            <a:off x="7332662" y="5700712"/>
            <a:ext cx="11144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768" name="Google Shape;768;p19"/>
          <p:cNvSpPr txBox="1"/>
          <p:nvPr/>
        </p:nvSpPr>
        <p:spPr>
          <a:xfrm>
            <a:off x="574675" y="5207000"/>
            <a:ext cx="8467725" cy="4064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769" name="Google Shape;769;p19"/>
          <p:cNvCxnSpPr/>
          <p:nvPr/>
        </p:nvCxnSpPr>
        <p:spPr>
          <a:xfrm>
            <a:off x="5492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70" name="Google Shape;770;p19"/>
          <p:cNvCxnSpPr/>
          <p:nvPr/>
        </p:nvCxnSpPr>
        <p:spPr>
          <a:xfrm>
            <a:off x="10826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71" name="Google Shape;771;p19"/>
          <p:cNvCxnSpPr/>
          <p:nvPr/>
        </p:nvCxnSpPr>
        <p:spPr>
          <a:xfrm>
            <a:off x="16922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72" name="Google Shape;772;p19"/>
          <p:cNvCxnSpPr/>
          <p:nvPr/>
        </p:nvCxnSpPr>
        <p:spPr>
          <a:xfrm>
            <a:off x="23018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773" name="Google Shape;773;p19"/>
          <p:cNvSpPr txBox="1"/>
          <p:nvPr/>
        </p:nvSpPr>
        <p:spPr>
          <a:xfrm>
            <a:off x="6111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774" name="Google Shape;774;p19"/>
          <p:cNvSpPr txBox="1"/>
          <p:nvPr/>
        </p:nvSpPr>
        <p:spPr>
          <a:xfrm>
            <a:off x="11445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775" name="Google Shape;775;p19"/>
          <p:cNvSpPr txBox="1"/>
          <p:nvPr/>
        </p:nvSpPr>
        <p:spPr>
          <a:xfrm>
            <a:off x="1677987" y="5197475"/>
            <a:ext cx="6381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cxnSp>
        <p:nvCxnSpPr>
          <p:cNvPr id="776" name="Google Shape;776;p19"/>
          <p:cNvCxnSpPr/>
          <p:nvPr/>
        </p:nvCxnSpPr>
        <p:spPr>
          <a:xfrm>
            <a:off x="2911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77" name="Google Shape;777;p19"/>
          <p:cNvCxnSpPr/>
          <p:nvPr/>
        </p:nvCxnSpPr>
        <p:spPr>
          <a:xfrm>
            <a:off x="4054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78" name="Google Shape;778;p19"/>
          <p:cNvCxnSpPr/>
          <p:nvPr/>
        </p:nvCxnSpPr>
        <p:spPr>
          <a:xfrm>
            <a:off x="35210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779" name="Google Shape;779;p19"/>
          <p:cNvSpPr txBox="1"/>
          <p:nvPr/>
        </p:nvSpPr>
        <p:spPr>
          <a:xfrm>
            <a:off x="23637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780" name="Google Shape;780;p19"/>
          <p:cNvSpPr txBox="1"/>
          <p:nvPr/>
        </p:nvSpPr>
        <p:spPr>
          <a:xfrm>
            <a:off x="29733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781" name="Google Shape;781;p19"/>
          <p:cNvSpPr txBox="1"/>
          <p:nvPr/>
        </p:nvSpPr>
        <p:spPr>
          <a:xfrm>
            <a:off x="35829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782" name="Google Shape;782;p19"/>
          <p:cNvCxnSpPr/>
          <p:nvPr/>
        </p:nvCxnSpPr>
        <p:spPr>
          <a:xfrm>
            <a:off x="58070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83" name="Google Shape;783;p19"/>
          <p:cNvCxnSpPr/>
          <p:nvPr/>
        </p:nvCxnSpPr>
        <p:spPr>
          <a:xfrm>
            <a:off x="52736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84" name="Google Shape;784;p19"/>
          <p:cNvCxnSpPr/>
          <p:nvPr/>
        </p:nvCxnSpPr>
        <p:spPr>
          <a:xfrm>
            <a:off x="46640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785" name="Google Shape;785;p19"/>
          <p:cNvCxnSpPr/>
          <p:nvPr/>
        </p:nvCxnSpPr>
        <p:spPr>
          <a:xfrm>
            <a:off x="62642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786" name="Google Shape;786;p19"/>
          <p:cNvSpPr txBox="1"/>
          <p:nvPr/>
        </p:nvSpPr>
        <p:spPr>
          <a:xfrm>
            <a:off x="41925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787" name="Google Shape;787;p19"/>
          <p:cNvSpPr txBox="1"/>
          <p:nvPr/>
        </p:nvSpPr>
        <p:spPr>
          <a:xfrm>
            <a:off x="47259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788" name="Google Shape;788;p19"/>
          <p:cNvSpPr txBox="1"/>
          <p:nvPr/>
        </p:nvSpPr>
        <p:spPr>
          <a:xfrm>
            <a:off x="53355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789" name="Google Shape;789;p19"/>
          <p:cNvSpPr txBox="1"/>
          <p:nvPr/>
        </p:nvSpPr>
        <p:spPr>
          <a:xfrm>
            <a:off x="57927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790" name="Google Shape;790;p19"/>
          <p:cNvSpPr txBox="1"/>
          <p:nvPr/>
        </p:nvSpPr>
        <p:spPr>
          <a:xfrm>
            <a:off x="6326187" y="5197475"/>
            <a:ext cx="6381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791" name="Google Shape;791;p19"/>
          <p:cNvSpPr/>
          <p:nvPr/>
        </p:nvSpPr>
        <p:spPr>
          <a:xfrm>
            <a:off x="2378075" y="19050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92" name="Google Shape;792;p19"/>
          <p:cNvSpPr txBox="1"/>
          <p:nvPr/>
        </p:nvSpPr>
        <p:spPr>
          <a:xfrm>
            <a:off x="2592387" y="41767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2-tRNA</a:t>
            </a:r>
            <a:endParaRPr/>
          </a:p>
        </p:txBody>
      </p:sp>
      <p:cxnSp>
        <p:nvCxnSpPr>
          <p:cNvPr id="793" name="Google Shape;793;p19"/>
          <p:cNvCxnSpPr/>
          <p:nvPr/>
        </p:nvCxnSpPr>
        <p:spPr>
          <a:xfrm>
            <a:off x="26828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794" name="Google Shape;794;p19"/>
          <p:cNvCxnSpPr/>
          <p:nvPr/>
        </p:nvCxnSpPr>
        <p:spPr>
          <a:xfrm>
            <a:off x="32162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795" name="Google Shape;795;p19"/>
          <p:cNvCxnSpPr/>
          <p:nvPr/>
        </p:nvCxnSpPr>
        <p:spPr>
          <a:xfrm>
            <a:off x="3749675" y="46736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796" name="Google Shape;796;p19"/>
          <p:cNvSpPr txBox="1"/>
          <p:nvPr/>
        </p:nvSpPr>
        <p:spPr>
          <a:xfrm>
            <a:off x="2439987" y="47402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797" name="Google Shape;797;p19"/>
          <p:cNvSpPr txBox="1"/>
          <p:nvPr/>
        </p:nvSpPr>
        <p:spPr>
          <a:xfrm>
            <a:off x="1870075" y="330200"/>
            <a:ext cx="863600" cy="711200"/>
          </a:xfrm>
          <a:prstGeom prst="rect">
            <a:avLst/>
          </a:prstGeom>
          <a:solidFill>
            <a:srgbClr val="99FF33"/>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98" name="Google Shape;798;p19"/>
          <p:cNvSpPr txBox="1"/>
          <p:nvPr/>
        </p:nvSpPr>
        <p:spPr>
          <a:xfrm>
            <a:off x="1906587" y="3968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aa1</a:t>
            </a:r>
            <a:endParaRPr/>
          </a:p>
        </p:txBody>
      </p:sp>
      <p:sp>
        <p:nvSpPr>
          <p:cNvPr id="799" name="Google Shape;799;p19"/>
          <p:cNvSpPr/>
          <p:nvPr/>
        </p:nvSpPr>
        <p:spPr>
          <a:xfrm>
            <a:off x="3089275" y="1320800"/>
            <a:ext cx="863600" cy="787400"/>
          </a:xfrm>
          <a:prstGeom prst="ellipse">
            <a:avLst/>
          </a:prstGeom>
          <a:solidFill>
            <a:srgbClr val="CC66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00" name="Google Shape;800;p19"/>
          <p:cNvSpPr txBox="1"/>
          <p:nvPr/>
        </p:nvSpPr>
        <p:spPr>
          <a:xfrm>
            <a:off x="3125787" y="14636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aa2</a:t>
            </a:r>
            <a:endParaRPr/>
          </a:p>
        </p:txBody>
      </p:sp>
      <p:sp>
        <p:nvSpPr>
          <p:cNvPr id="801" name="Google Shape;801;p19"/>
          <p:cNvSpPr txBox="1"/>
          <p:nvPr/>
        </p:nvSpPr>
        <p:spPr>
          <a:xfrm>
            <a:off x="29733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802" name="Google Shape;802;p19"/>
          <p:cNvSpPr txBox="1"/>
          <p:nvPr/>
        </p:nvSpPr>
        <p:spPr>
          <a:xfrm>
            <a:off x="35067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cxnSp>
        <p:nvCxnSpPr>
          <p:cNvPr id="803" name="Google Shape;803;p19"/>
          <p:cNvCxnSpPr/>
          <p:nvPr/>
        </p:nvCxnSpPr>
        <p:spPr>
          <a:xfrm>
            <a:off x="67976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804" name="Google Shape;804;p19"/>
          <p:cNvSpPr txBox="1"/>
          <p:nvPr/>
        </p:nvSpPr>
        <p:spPr>
          <a:xfrm>
            <a:off x="6859587" y="5197475"/>
            <a:ext cx="5524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805" name="Google Shape;805;p19"/>
          <p:cNvCxnSpPr/>
          <p:nvPr/>
        </p:nvCxnSpPr>
        <p:spPr>
          <a:xfrm>
            <a:off x="73310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06" name="Google Shape;806;p19"/>
          <p:cNvCxnSpPr/>
          <p:nvPr/>
        </p:nvCxnSpPr>
        <p:spPr>
          <a:xfrm>
            <a:off x="26066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807" name="Google Shape;807;p19"/>
          <p:cNvCxnSpPr/>
          <p:nvPr/>
        </p:nvCxnSpPr>
        <p:spPr>
          <a:xfrm>
            <a:off x="32162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808" name="Google Shape;808;p19"/>
          <p:cNvCxnSpPr/>
          <p:nvPr/>
        </p:nvCxnSpPr>
        <p:spPr>
          <a:xfrm>
            <a:off x="3749675" y="5130800"/>
            <a:ext cx="0" cy="101600"/>
          </a:xfrm>
          <a:prstGeom prst="straightConnector1">
            <a:avLst/>
          </a:prstGeom>
          <a:noFill/>
          <a:ln cap="flat" cmpd="sng" w="50800">
            <a:solidFill>
              <a:schemeClr val="accent2"/>
            </a:solidFill>
            <a:prstDash val="solid"/>
            <a:miter lim="800000"/>
            <a:headEnd len="med" w="med" type="none"/>
            <a:tailEnd len="med" w="med" type="none"/>
          </a:ln>
        </p:spPr>
      </p:cxnSp>
      <p:sp>
        <p:nvSpPr>
          <p:cNvPr id="809" name="Google Shape;809;p19"/>
          <p:cNvSpPr txBox="1"/>
          <p:nvPr/>
        </p:nvSpPr>
        <p:spPr>
          <a:xfrm>
            <a:off x="3186112" y="168275"/>
            <a:ext cx="26146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peptide bonds</a:t>
            </a:r>
            <a:endParaRPr/>
          </a:p>
        </p:txBody>
      </p:sp>
      <p:sp>
        <p:nvSpPr>
          <p:cNvPr id="810" name="Google Shape;810;p19"/>
          <p:cNvSpPr txBox="1"/>
          <p:nvPr/>
        </p:nvSpPr>
        <p:spPr>
          <a:xfrm>
            <a:off x="4344987" y="41767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3-tRNA</a:t>
            </a:r>
            <a:endParaRPr/>
          </a:p>
        </p:txBody>
      </p:sp>
      <p:cxnSp>
        <p:nvCxnSpPr>
          <p:cNvPr id="811" name="Google Shape;811;p19"/>
          <p:cNvCxnSpPr/>
          <p:nvPr/>
        </p:nvCxnSpPr>
        <p:spPr>
          <a:xfrm>
            <a:off x="44354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812" name="Google Shape;812;p19"/>
          <p:cNvCxnSpPr/>
          <p:nvPr/>
        </p:nvCxnSpPr>
        <p:spPr>
          <a:xfrm>
            <a:off x="49688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813" name="Google Shape;813;p19"/>
          <p:cNvCxnSpPr/>
          <p:nvPr/>
        </p:nvCxnSpPr>
        <p:spPr>
          <a:xfrm>
            <a:off x="5502275" y="46736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814" name="Google Shape;814;p19"/>
          <p:cNvSpPr txBox="1"/>
          <p:nvPr/>
        </p:nvSpPr>
        <p:spPr>
          <a:xfrm>
            <a:off x="4192587" y="47402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815" name="Google Shape;815;p19"/>
          <p:cNvSpPr txBox="1"/>
          <p:nvPr/>
        </p:nvSpPr>
        <p:spPr>
          <a:xfrm>
            <a:off x="47259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816" name="Google Shape;816;p19"/>
          <p:cNvSpPr txBox="1"/>
          <p:nvPr/>
        </p:nvSpPr>
        <p:spPr>
          <a:xfrm>
            <a:off x="52593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817" name="Google Shape;817;p19"/>
          <p:cNvSpPr/>
          <p:nvPr/>
        </p:nvSpPr>
        <p:spPr>
          <a:xfrm>
            <a:off x="4130675" y="19050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18" name="Google Shape;818;p19"/>
          <p:cNvSpPr/>
          <p:nvPr/>
        </p:nvSpPr>
        <p:spPr>
          <a:xfrm>
            <a:off x="4902200" y="1168400"/>
            <a:ext cx="939800" cy="863600"/>
          </a:xfrm>
          <a:prstGeom prst="triangle">
            <a:avLst>
              <a:gd fmla="val 10799" name="adj"/>
            </a:avLst>
          </a:prstGeom>
          <a:solidFill>
            <a:srgbClr val="FFCC66"/>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19" name="Google Shape;819;p19"/>
          <p:cNvSpPr txBox="1"/>
          <p:nvPr/>
        </p:nvSpPr>
        <p:spPr>
          <a:xfrm>
            <a:off x="5014912" y="16160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aa3</a:t>
            </a:r>
            <a:endParaRPr/>
          </a:p>
        </p:txBody>
      </p:sp>
      <p:cxnSp>
        <p:nvCxnSpPr>
          <p:cNvPr id="820" name="Google Shape;820;p19"/>
          <p:cNvCxnSpPr/>
          <p:nvPr/>
        </p:nvCxnSpPr>
        <p:spPr>
          <a:xfrm>
            <a:off x="2768600" y="939800"/>
            <a:ext cx="482600" cy="406400"/>
          </a:xfrm>
          <a:prstGeom prst="straightConnector1">
            <a:avLst/>
          </a:prstGeom>
          <a:noFill/>
          <a:ln cap="flat" cmpd="sng" w="50800">
            <a:solidFill>
              <a:schemeClr val="hlink"/>
            </a:solidFill>
            <a:prstDash val="solid"/>
            <a:miter lim="800000"/>
            <a:headEnd len="med" w="med" type="none"/>
            <a:tailEnd len="med" w="med" type="none"/>
          </a:ln>
        </p:spPr>
      </p:cxnSp>
      <p:cxnSp>
        <p:nvCxnSpPr>
          <p:cNvPr id="821" name="Google Shape;821;p19"/>
          <p:cNvCxnSpPr/>
          <p:nvPr/>
        </p:nvCxnSpPr>
        <p:spPr>
          <a:xfrm>
            <a:off x="44354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822" name="Google Shape;822;p19"/>
          <p:cNvCxnSpPr/>
          <p:nvPr/>
        </p:nvCxnSpPr>
        <p:spPr>
          <a:xfrm>
            <a:off x="49688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823" name="Google Shape;823;p19"/>
          <p:cNvCxnSpPr/>
          <p:nvPr/>
        </p:nvCxnSpPr>
        <p:spPr>
          <a:xfrm>
            <a:off x="55022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824" name="Google Shape;824;p19"/>
          <p:cNvCxnSpPr/>
          <p:nvPr/>
        </p:nvCxnSpPr>
        <p:spPr>
          <a:xfrm>
            <a:off x="3987800" y="1752600"/>
            <a:ext cx="1092200" cy="0"/>
          </a:xfrm>
          <a:prstGeom prst="straightConnector1">
            <a:avLst/>
          </a:prstGeom>
          <a:noFill/>
          <a:ln cap="flat" cmpd="sng" w="50800">
            <a:solidFill>
              <a:schemeClr val="hlink"/>
            </a:solidFill>
            <a:prstDash val="solid"/>
            <a:miter lim="800000"/>
            <a:headEnd len="med" w="med" type="none"/>
            <a:tailEnd len="med" w="med" type="none"/>
          </a:ln>
        </p:spPr>
      </p:cxnSp>
      <p:grpSp>
        <p:nvGrpSpPr>
          <p:cNvPr id="825" name="Google Shape;825;p19"/>
          <p:cNvGrpSpPr/>
          <p:nvPr/>
        </p:nvGrpSpPr>
        <p:grpSpPr>
          <a:xfrm>
            <a:off x="7178675" y="177800"/>
            <a:ext cx="1711325" cy="4316412"/>
            <a:chOff x="4522" y="112"/>
            <a:chExt cx="1078" cy="2719"/>
          </a:xfrm>
        </p:grpSpPr>
        <p:sp>
          <p:nvSpPr>
            <p:cNvPr id="826" name="Google Shape;826;p19"/>
            <p:cNvSpPr txBox="1"/>
            <p:nvPr/>
          </p:nvSpPr>
          <p:spPr>
            <a:xfrm>
              <a:off x="4657" y="2151"/>
              <a:ext cx="766"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4-tRNA</a:t>
              </a:r>
              <a:endParaRPr/>
            </a:p>
          </p:txBody>
        </p:sp>
        <p:cxnSp>
          <p:nvCxnSpPr>
            <p:cNvPr id="827" name="Google Shape;827;p19"/>
            <p:cNvCxnSpPr/>
            <p:nvPr/>
          </p:nvCxnSpPr>
          <p:spPr>
            <a:xfrm>
              <a:off x="4714" y="2464"/>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828" name="Google Shape;828;p19"/>
            <p:cNvCxnSpPr/>
            <p:nvPr/>
          </p:nvCxnSpPr>
          <p:spPr>
            <a:xfrm>
              <a:off x="5050" y="2464"/>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829" name="Google Shape;829;p19"/>
            <p:cNvCxnSpPr/>
            <p:nvPr/>
          </p:nvCxnSpPr>
          <p:spPr>
            <a:xfrm>
              <a:off x="5386" y="2464"/>
              <a:ext cx="0" cy="64"/>
            </a:xfrm>
            <a:prstGeom prst="straightConnector1">
              <a:avLst/>
            </a:prstGeom>
            <a:noFill/>
            <a:ln cap="flat" cmpd="sng" w="50800">
              <a:solidFill>
                <a:schemeClr val="dk1"/>
              </a:solidFill>
              <a:prstDash val="solid"/>
              <a:miter lim="800000"/>
              <a:headEnd len="med" w="med" type="none"/>
              <a:tailEnd len="med" w="med" type="none"/>
            </a:ln>
          </p:spPr>
        </p:cxnSp>
        <p:sp>
          <p:nvSpPr>
            <p:cNvPr id="830" name="Google Shape;830;p19"/>
            <p:cNvSpPr txBox="1"/>
            <p:nvPr/>
          </p:nvSpPr>
          <p:spPr>
            <a:xfrm>
              <a:off x="4561" y="2506"/>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831" name="Google Shape;831;p19"/>
            <p:cNvSpPr txBox="1"/>
            <p:nvPr/>
          </p:nvSpPr>
          <p:spPr>
            <a:xfrm>
              <a:off x="4897" y="250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832" name="Google Shape;832;p19"/>
            <p:cNvSpPr txBox="1"/>
            <p:nvPr/>
          </p:nvSpPr>
          <p:spPr>
            <a:xfrm>
              <a:off x="5233" y="250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833" name="Google Shape;833;p19"/>
            <p:cNvSpPr/>
            <p:nvPr/>
          </p:nvSpPr>
          <p:spPr>
            <a:xfrm>
              <a:off x="4522" y="720"/>
              <a:ext cx="1021" cy="1729"/>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34" name="Google Shape;834;p19"/>
            <p:cNvSpPr/>
            <p:nvPr/>
          </p:nvSpPr>
          <p:spPr>
            <a:xfrm>
              <a:off x="4960" y="112"/>
              <a:ext cx="640" cy="736"/>
            </a:xfrm>
            <a:prstGeom prst="diamond">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35" name="Google Shape;835;p19"/>
            <p:cNvSpPr txBox="1"/>
            <p:nvPr/>
          </p:nvSpPr>
          <p:spPr>
            <a:xfrm>
              <a:off x="5031" y="346"/>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aa4</a:t>
              </a:r>
              <a:endParaRPr/>
            </a:p>
          </p:txBody>
        </p:sp>
      </p:grpSp>
      <p:cxnSp>
        <p:nvCxnSpPr>
          <p:cNvPr id="836" name="Google Shape;836;p19"/>
          <p:cNvCxnSpPr/>
          <p:nvPr/>
        </p:nvCxnSpPr>
        <p:spPr>
          <a:xfrm>
            <a:off x="7864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37" name="Google Shape;837;p19"/>
          <p:cNvCxnSpPr/>
          <p:nvPr/>
        </p:nvCxnSpPr>
        <p:spPr>
          <a:xfrm>
            <a:off x="8397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38" name="Google Shape;838;p19"/>
          <p:cNvCxnSpPr/>
          <p:nvPr/>
        </p:nvCxnSpPr>
        <p:spPr>
          <a:xfrm>
            <a:off x="89312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39" name="Google Shape;839;p19"/>
          <p:cNvCxnSpPr/>
          <p:nvPr/>
        </p:nvCxnSpPr>
        <p:spPr>
          <a:xfrm flipH="1" rot="10800000">
            <a:off x="3225800" y="660400"/>
            <a:ext cx="482600" cy="431800"/>
          </a:xfrm>
          <a:prstGeom prst="straightConnector1">
            <a:avLst/>
          </a:prstGeom>
          <a:noFill/>
          <a:ln cap="flat" cmpd="sng" w="50800">
            <a:solidFill>
              <a:schemeClr val="dk1"/>
            </a:solidFill>
            <a:prstDash val="solid"/>
            <a:miter lim="800000"/>
            <a:headEnd len="med" w="med" type="triangle"/>
            <a:tailEnd len="med" w="med" type="none"/>
          </a:ln>
        </p:spPr>
      </p:cxnSp>
      <p:cxnSp>
        <p:nvCxnSpPr>
          <p:cNvPr id="840" name="Google Shape;840;p19"/>
          <p:cNvCxnSpPr/>
          <p:nvPr/>
        </p:nvCxnSpPr>
        <p:spPr>
          <a:xfrm>
            <a:off x="4343400" y="711200"/>
            <a:ext cx="0" cy="939800"/>
          </a:xfrm>
          <a:prstGeom prst="straightConnector1">
            <a:avLst/>
          </a:prstGeom>
          <a:noFill/>
          <a:ln cap="flat" cmpd="sng" w="50800">
            <a:solidFill>
              <a:schemeClr val="dk1"/>
            </a:solidFill>
            <a:prstDash val="solid"/>
            <a:miter lim="800000"/>
            <a:headEnd len="med" w="med" type="none"/>
            <a:tailEnd len="med" w="med" type="triangle"/>
          </a:ln>
        </p:spPr>
      </p:cxnSp>
      <p:sp>
        <p:nvSpPr>
          <p:cNvPr id="841" name="Google Shape;841;p19"/>
          <p:cNvSpPr txBox="1"/>
          <p:nvPr/>
        </p:nvSpPr>
        <p:spPr>
          <a:xfrm>
            <a:off x="7377112" y="51974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842" name="Google Shape;842;p19"/>
          <p:cNvSpPr txBox="1"/>
          <p:nvPr/>
        </p:nvSpPr>
        <p:spPr>
          <a:xfrm>
            <a:off x="7910512" y="51974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843" name="Google Shape;843;p19"/>
          <p:cNvSpPr txBox="1"/>
          <p:nvPr/>
        </p:nvSpPr>
        <p:spPr>
          <a:xfrm>
            <a:off x="8443912" y="51974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4572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1" i="0" lang="en-US" sz="3600" u="none">
                <a:solidFill>
                  <a:schemeClr val="dk2"/>
                </a:solidFill>
                <a:latin typeface="Times New Roman"/>
                <a:ea typeface="Times New Roman"/>
                <a:cs typeface="Times New Roman"/>
                <a:sym typeface="Times New Roman"/>
              </a:rPr>
              <a:t>Protein Synthesis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20"/>
          <p:cNvSpPr/>
          <p:nvPr/>
        </p:nvSpPr>
        <p:spPr>
          <a:xfrm>
            <a:off x="1520825" y="16002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51" name="Google Shape;851;p20"/>
          <p:cNvSpPr/>
          <p:nvPr/>
        </p:nvSpPr>
        <p:spPr>
          <a:xfrm>
            <a:off x="1616075" y="50673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52" name="Google Shape;852;p20"/>
          <p:cNvSpPr/>
          <p:nvPr/>
        </p:nvSpPr>
        <p:spPr>
          <a:xfrm>
            <a:off x="2327275" y="20828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53" name="Google Shape;853;p20"/>
          <p:cNvSpPr/>
          <p:nvPr/>
        </p:nvSpPr>
        <p:spPr>
          <a:xfrm>
            <a:off x="4156075" y="20828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54" name="Google Shape;854;p20"/>
          <p:cNvSpPr txBox="1"/>
          <p:nvPr/>
        </p:nvSpPr>
        <p:spPr>
          <a:xfrm>
            <a:off x="7332662" y="5700712"/>
            <a:ext cx="11144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855" name="Google Shape;855;p20"/>
          <p:cNvSpPr txBox="1"/>
          <p:nvPr/>
        </p:nvSpPr>
        <p:spPr>
          <a:xfrm>
            <a:off x="574675" y="5207000"/>
            <a:ext cx="8467725" cy="4064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856" name="Google Shape;856;p20"/>
          <p:cNvCxnSpPr/>
          <p:nvPr/>
        </p:nvCxnSpPr>
        <p:spPr>
          <a:xfrm>
            <a:off x="5492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57" name="Google Shape;857;p20"/>
          <p:cNvCxnSpPr/>
          <p:nvPr/>
        </p:nvCxnSpPr>
        <p:spPr>
          <a:xfrm>
            <a:off x="10826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58" name="Google Shape;858;p20"/>
          <p:cNvCxnSpPr/>
          <p:nvPr/>
        </p:nvCxnSpPr>
        <p:spPr>
          <a:xfrm>
            <a:off x="16922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59" name="Google Shape;859;p20"/>
          <p:cNvCxnSpPr/>
          <p:nvPr/>
        </p:nvCxnSpPr>
        <p:spPr>
          <a:xfrm>
            <a:off x="23018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860" name="Google Shape;860;p20"/>
          <p:cNvSpPr txBox="1"/>
          <p:nvPr/>
        </p:nvSpPr>
        <p:spPr>
          <a:xfrm>
            <a:off x="6111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861" name="Google Shape;861;p20"/>
          <p:cNvSpPr txBox="1"/>
          <p:nvPr/>
        </p:nvSpPr>
        <p:spPr>
          <a:xfrm>
            <a:off x="11445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862" name="Google Shape;862;p20"/>
          <p:cNvSpPr txBox="1"/>
          <p:nvPr/>
        </p:nvSpPr>
        <p:spPr>
          <a:xfrm>
            <a:off x="1677987" y="5197475"/>
            <a:ext cx="6381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cxnSp>
        <p:nvCxnSpPr>
          <p:cNvPr id="863" name="Google Shape;863;p20"/>
          <p:cNvCxnSpPr/>
          <p:nvPr/>
        </p:nvCxnSpPr>
        <p:spPr>
          <a:xfrm>
            <a:off x="2911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64" name="Google Shape;864;p20"/>
          <p:cNvCxnSpPr/>
          <p:nvPr/>
        </p:nvCxnSpPr>
        <p:spPr>
          <a:xfrm>
            <a:off x="4054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65" name="Google Shape;865;p20"/>
          <p:cNvCxnSpPr/>
          <p:nvPr/>
        </p:nvCxnSpPr>
        <p:spPr>
          <a:xfrm>
            <a:off x="35210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866" name="Google Shape;866;p20"/>
          <p:cNvSpPr txBox="1"/>
          <p:nvPr/>
        </p:nvSpPr>
        <p:spPr>
          <a:xfrm>
            <a:off x="23637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867" name="Google Shape;867;p20"/>
          <p:cNvSpPr txBox="1"/>
          <p:nvPr/>
        </p:nvSpPr>
        <p:spPr>
          <a:xfrm>
            <a:off x="29733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868" name="Google Shape;868;p20"/>
          <p:cNvSpPr txBox="1"/>
          <p:nvPr/>
        </p:nvSpPr>
        <p:spPr>
          <a:xfrm>
            <a:off x="35829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869" name="Google Shape;869;p20"/>
          <p:cNvCxnSpPr/>
          <p:nvPr/>
        </p:nvCxnSpPr>
        <p:spPr>
          <a:xfrm>
            <a:off x="58070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70" name="Google Shape;870;p20"/>
          <p:cNvCxnSpPr/>
          <p:nvPr/>
        </p:nvCxnSpPr>
        <p:spPr>
          <a:xfrm>
            <a:off x="52736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71" name="Google Shape;871;p20"/>
          <p:cNvCxnSpPr/>
          <p:nvPr/>
        </p:nvCxnSpPr>
        <p:spPr>
          <a:xfrm>
            <a:off x="46640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872" name="Google Shape;872;p20"/>
          <p:cNvCxnSpPr/>
          <p:nvPr/>
        </p:nvCxnSpPr>
        <p:spPr>
          <a:xfrm>
            <a:off x="62642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873" name="Google Shape;873;p20"/>
          <p:cNvSpPr txBox="1"/>
          <p:nvPr/>
        </p:nvSpPr>
        <p:spPr>
          <a:xfrm>
            <a:off x="41925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874" name="Google Shape;874;p20"/>
          <p:cNvSpPr txBox="1"/>
          <p:nvPr/>
        </p:nvSpPr>
        <p:spPr>
          <a:xfrm>
            <a:off x="47259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875" name="Google Shape;875;p20"/>
          <p:cNvSpPr txBox="1"/>
          <p:nvPr/>
        </p:nvSpPr>
        <p:spPr>
          <a:xfrm>
            <a:off x="53355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876" name="Google Shape;876;p20"/>
          <p:cNvSpPr txBox="1"/>
          <p:nvPr/>
        </p:nvSpPr>
        <p:spPr>
          <a:xfrm>
            <a:off x="5792787" y="5197475"/>
            <a:ext cx="6127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877" name="Google Shape;877;p20"/>
          <p:cNvSpPr txBox="1"/>
          <p:nvPr/>
        </p:nvSpPr>
        <p:spPr>
          <a:xfrm>
            <a:off x="6326187" y="5197475"/>
            <a:ext cx="6381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878" name="Google Shape;878;p20"/>
          <p:cNvSpPr/>
          <p:nvPr/>
        </p:nvSpPr>
        <p:spPr>
          <a:xfrm>
            <a:off x="15875" y="8382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79" name="Google Shape;879;p20"/>
          <p:cNvSpPr txBox="1"/>
          <p:nvPr/>
        </p:nvSpPr>
        <p:spPr>
          <a:xfrm>
            <a:off x="230187" y="31099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2-tRNA</a:t>
            </a:r>
            <a:endParaRPr/>
          </a:p>
        </p:txBody>
      </p:sp>
      <p:cxnSp>
        <p:nvCxnSpPr>
          <p:cNvPr id="880" name="Google Shape;880;p20"/>
          <p:cNvCxnSpPr/>
          <p:nvPr/>
        </p:nvCxnSpPr>
        <p:spPr>
          <a:xfrm>
            <a:off x="320675" y="36068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881" name="Google Shape;881;p20"/>
          <p:cNvCxnSpPr/>
          <p:nvPr/>
        </p:nvCxnSpPr>
        <p:spPr>
          <a:xfrm>
            <a:off x="854075" y="36068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882" name="Google Shape;882;p20"/>
          <p:cNvCxnSpPr/>
          <p:nvPr/>
        </p:nvCxnSpPr>
        <p:spPr>
          <a:xfrm>
            <a:off x="1387475" y="36068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883" name="Google Shape;883;p20"/>
          <p:cNvSpPr txBox="1"/>
          <p:nvPr/>
        </p:nvSpPr>
        <p:spPr>
          <a:xfrm>
            <a:off x="77787" y="36734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884" name="Google Shape;884;p20"/>
          <p:cNvSpPr txBox="1"/>
          <p:nvPr/>
        </p:nvSpPr>
        <p:spPr>
          <a:xfrm>
            <a:off x="1870075" y="330200"/>
            <a:ext cx="863600" cy="711200"/>
          </a:xfrm>
          <a:prstGeom prst="rect">
            <a:avLst/>
          </a:prstGeom>
          <a:solidFill>
            <a:srgbClr val="99FF33"/>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85" name="Google Shape;885;p20"/>
          <p:cNvSpPr txBox="1"/>
          <p:nvPr/>
        </p:nvSpPr>
        <p:spPr>
          <a:xfrm>
            <a:off x="1906587" y="3968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aa1</a:t>
            </a:r>
            <a:endParaRPr/>
          </a:p>
        </p:txBody>
      </p:sp>
      <p:sp>
        <p:nvSpPr>
          <p:cNvPr id="886" name="Google Shape;886;p20"/>
          <p:cNvSpPr/>
          <p:nvPr/>
        </p:nvSpPr>
        <p:spPr>
          <a:xfrm>
            <a:off x="3394075" y="635000"/>
            <a:ext cx="863600" cy="787400"/>
          </a:xfrm>
          <a:prstGeom prst="ellipse">
            <a:avLst/>
          </a:prstGeom>
          <a:solidFill>
            <a:srgbClr val="CC66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87" name="Google Shape;887;p20"/>
          <p:cNvSpPr txBox="1"/>
          <p:nvPr/>
        </p:nvSpPr>
        <p:spPr>
          <a:xfrm>
            <a:off x="3430587" y="7778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aa2</a:t>
            </a:r>
            <a:endParaRPr/>
          </a:p>
        </p:txBody>
      </p:sp>
      <p:sp>
        <p:nvSpPr>
          <p:cNvPr id="888" name="Google Shape;888;p20"/>
          <p:cNvSpPr txBox="1"/>
          <p:nvPr/>
        </p:nvSpPr>
        <p:spPr>
          <a:xfrm>
            <a:off x="611187" y="36734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889" name="Google Shape;889;p20"/>
          <p:cNvSpPr txBox="1"/>
          <p:nvPr/>
        </p:nvSpPr>
        <p:spPr>
          <a:xfrm>
            <a:off x="1144587" y="36734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cxnSp>
        <p:nvCxnSpPr>
          <p:cNvPr id="890" name="Google Shape;890;p20"/>
          <p:cNvCxnSpPr/>
          <p:nvPr/>
        </p:nvCxnSpPr>
        <p:spPr>
          <a:xfrm>
            <a:off x="67976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891" name="Google Shape;891;p20"/>
          <p:cNvSpPr txBox="1"/>
          <p:nvPr/>
        </p:nvSpPr>
        <p:spPr>
          <a:xfrm>
            <a:off x="6859587" y="5197475"/>
            <a:ext cx="5524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892" name="Google Shape;892;p20"/>
          <p:cNvCxnSpPr/>
          <p:nvPr/>
        </p:nvCxnSpPr>
        <p:spPr>
          <a:xfrm>
            <a:off x="73310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893" name="Google Shape;893;p20"/>
          <p:cNvSpPr txBox="1"/>
          <p:nvPr/>
        </p:nvSpPr>
        <p:spPr>
          <a:xfrm>
            <a:off x="3567112" y="92075"/>
            <a:ext cx="26146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peptide bonds</a:t>
            </a:r>
            <a:endParaRPr/>
          </a:p>
        </p:txBody>
      </p:sp>
      <p:sp>
        <p:nvSpPr>
          <p:cNvPr id="894" name="Google Shape;894;p20"/>
          <p:cNvSpPr txBox="1"/>
          <p:nvPr/>
        </p:nvSpPr>
        <p:spPr>
          <a:xfrm>
            <a:off x="4344987" y="41767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3-tRNA</a:t>
            </a:r>
            <a:endParaRPr/>
          </a:p>
        </p:txBody>
      </p:sp>
      <p:cxnSp>
        <p:nvCxnSpPr>
          <p:cNvPr id="895" name="Google Shape;895;p20"/>
          <p:cNvCxnSpPr/>
          <p:nvPr/>
        </p:nvCxnSpPr>
        <p:spPr>
          <a:xfrm>
            <a:off x="44354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896" name="Google Shape;896;p20"/>
          <p:cNvCxnSpPr/>
          <p:nvPr/>
        </p:nvCxnSpPr>
        <p:spPr>
          <a:xfrm>
            <a:off x="49688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897" name="Google Shape;897;p20"/>
          <p:cNvCxnSpPr/>
          <p:nvPr/>
        </p:nvCxnSpPr>
        <p:spPr>
          <a:xfrm>
            <a:off x="5502275" y="46736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898" name="Google Shape;898;p20"/>
          <p:cNvSpPr txBox="1"/>
          <p:nvPr/>
        </p:nvSpPr>
        <p:spPr>
          <a:xfrm>
            <a:off x="4192587" y="47402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899" name="Google Shape;899;p20"/>
          <p:cNvSpPr txBox="1"/>
          <p:nvPr/>
        </p:nvSpPr>
        <p:spPr>
          <a:xfrm>
            <a:off x="47259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900" name="Google Shape;900;p20"/>
          <p:cNvSpPr txBox="1"/>
          <p:nvPr/>
        </p:nvSpPr>
        <p:spPr>
          <a:xfrm>
            <a:off x="52593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901" name="Google Shape;901;p20"/>
          <p:cNvSpPr/>
          <p:nvPr/>
        </p:nvSpPr>
        <p:spPr>
          <a:xfrm>
            <a:off x="4130675" y="19050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02" name="Google Shape;902;p20"/>
          <p:cNvSpPr/>
          <p:nvPr/>
        </p:nvSpPr>
        <p:spPr>
          <a:xfrm>
            <a:off x="4902200" y="1168400"/>
            <a:ext cx="939800" cy="863600"/>
          </a:xfrm>
          <a:prstGeom prst="triangle">
            <a:avLst>
              <a:gd fmla="val 10799" name="adj"/>
            </a:avLst>
          </a:prstGeom>
          <a:solidFill>
            <a:srgbClr val="FFCC66"/>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03" name="Google Shape;903;p20"/>
          <p:cNvSpPr txBox="1"/>
          <p:nvPr/>
        </p:nvSpPr>
        <p:spPr>
          <a:xfrm>
            <a:off x="5014912" y="16160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aa3</a:t>
            </a:r>
            <a:endParaRPr/>
          </a:p>
        </p:txBody>
      </p:sp>
      <p:cxnSp>
        <p:nvCxnSpPr>
          <p:cNvPr id="904" name="Google Shape;904;p20"/>
          <p:cNvCxnSpPr/>
          <p:nvPr/>
        </p:nvCxnSpPr>
        <p:spPr>
          <a:xfrm>
            <a:off x="44354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905" name="Google Shape;905;p20"/>
          <p:cNvCxnSpPr/>
          <p:nvPr/>
        </p:nvCxnSpPr>
        <p:spPr>
          <a:xfrm>
            <a:off x="49688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906" name="Google Shape;906;p20"/>
          <p:cNvCxnSpPr/>
          <p:nvPr/>
        </p:nvCxnSpPr>
        <p:spPr>
          <a:xfrm>
            <a:off x="5502275" y="5130800"/>
            <a:ext cx="0" cy="101600"/>
          </a:xfrm>
          <a:prstGeom prst="straightConnector1">
            <a:avLst/>
          </a:prstGeom>
          <a:noFill/>
          <a:ln cap="flat" cmpd="sng" w="50800">
            <a:solidFill>
              <a:schemeClr val="accent2"/>
            </a:solidFill>
            <a:prstDash val="solid"/>
            <a:miter lim="800000"/>
            <a:headEnd len="med" w="med" type="none"/>
            <a:tailEnd len="med" w="med" type="none"/>
          </a:ln>
        </p:spPr>
      </p:cxnSp>
      <p:grpSp>
        <p:nvGrpSpPr>
          <p:cNvPr id="907" name="Google Shape;907;p20"/>
          <p:cNvGrpSpPr/>
          <p:nvPr/>
        </p:nvGrpSpPr>
        <p:grpSpPr>
          <a:xfrm>
            <a:off x="7178675" y="177800"/>
            <a:ext cx="1711325" cy="4316412"/>
            <a:chOff x="4522" y="112"/>
            <a:chExt cx="1078" cy="2719"/>
          </a:xfrm>
        </p:grpSpPr>
        <p:sp>
          <p:nvSpPr>
            <p:cNvPr id="908" name="Google Shape;908;p20"/>
            <p:cNvSpPr txBox="1"/>
            <p:nvPr/>
          </p:nvSpPr>
          <p:spPr>
            <a:xfrm>
              <a:off x="4657" y="2151"/>
              <a:ext cx="766"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4-tRNA</a:t>
              </a:r>
              <a:endParaRPr/>
            </a:p>
          </p:txBody>
        </p:sp>
        <p:cxnSp>
          <p:nvCxnSpPr>
            <p:cNvPr id="909" name="Google Shape;909;p20"/>
            <p:cNvCxnSpPr/>
            <p:nvPr/>
          </p:nvCxnSpPr>
          <p:spPr>
            <a:xfrm>
              <a:off x="4714" y="2464"/>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910" name="Google Shape;910;p20"/>
            <p:cNvCxnSpPr/>
            <p:nvPr/>
          </p:nvCxnSpPr>
          <p:spPr>
            <a:xfrm>
              <a:off x="5050" y="2464"/>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911" name="Google Shape;911;p20"/>
            <p:cNvCxnSpPr/>
            <p:nvPr/>
          </p:nvCxnSpPr>
          <p:spPr>
            <a:xfrm>
              <a:off x="5386" y="2464"/>
              <a:ext cx="0" cy="64"/>
            </a:xfrm>
            <a:prstGeom prst="straightConnector1">
              <a:avLst/>
            </a:prstGeom>
            <a:noFill/>
            <a:ln cap="flat" cmpd="sng" w="50800">
              <a:solidFill>
                <a:schemeClr val="dk1"/>
              </a:solidFill>
              <a:prstDash val="solid"/>
              <a:miter lim="800000"/>
              <a:headEnd len="med" w="med" type="none"/>
              <a:tailEnd len="med" w="med" type="none"/>
            </a:ln>
          </p:spPr>
        </p:cxnSp>
        <p:sp>
          <p:nvSpPr>
            <p:cNvPr id="912" name="Google Shape;912;p20"/>
            <p:cNvSpPr txBox="1"/>
            <p:nvPr/>
          </p:nvSpPr>
          <p:spPr>
            <a:xfrm>
              <a:off x="4561" y="2506"/>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913" name="Google Shape;913;p20"/>
            <p:cNvSpPr txBox="1"/>
            <p:nvPr/>
          </p:nvSpPr>
          <p:spPr>
            <a:xfrm>
              <a:off x="4897" y="250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914" name="Google Shape;914;p20"/>
            <p:cNvSpPr txBox="1"/>
            <p:nvPr/>
          </p:nvSpPr>
          <p:spPr>
            <a:xfrm>
              <a:off x="5233" y="2506"/>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915" name="Google Shape;915;p20"/>
            <p:cNvSpPr/>
            <p:nvPr/>
          </p:nvSpPr>
          <p:spPr>
            <a:xfrm>
              <a:off x="4522" y="720"/>
              <a:ext cx="1021" cy="1729"/>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16" name="Google Shape;916;p20"/>
            <p:cNvSpPr/>
            <p:nvPr/>
          </p:nvSpPr>
          <p:spPr>
            <a:xfrm>
              <a:off x="4960" y="112"/>
              <a:ext cx="640" cy="736"/>
            </a:xfrm>
            <a:prstGeom prst="diamond">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17" name="Google Shape;917;p20"/>
            <p:cNvSpPr txBox="1"/>
            <p:nvPr/>
          </p:nvSpPr>
          <p:spPr>
            <a:xfrm>
              <a:off x="5031" y="346"/>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aa4</a:t>
              </a:r>
              <a:endParaRPr/>
            </a:p>
          </p:txBody>
        </p:sp>
      </p:grpSp>
      <p:cxnSp>
        <p:nvCxnSpPr>
          <p:cNvPr id="918" name="Google Shape;918;p20"/>
          <p:cNvCxnSpPr/>
          <p:nvPr/>
        </p:nvCxnSpPr>
        <p:spPr>
          <a:xfrm>
            <a:off x="7864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919" name="Google Shape;919;p20"/>
          <p:cNvCxnSpPr/>
          <p:nvPr/>
        </p:nvCxnSpPr>
        <p:spPr>
          <a:xfrm>
            <a:off x="8397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920" name="Google Shape;920;p20"/>
          <p:cNvCxnSpPr/>
          <p:nvPr/>
        </p:nvCxnSpPr>
        <p:spPr>
          <a:xfrm>
            <a:off x="89312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921" name="Google Shape;921;p20"/>
          <p:cNvSpPr txBox="1"/>
          <p:nvPr/>
        </p:nvSpPr>
        <p:spPr>
          <a:xfrm>
            <a:off x="7377112" y="51974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922" name="Google Shape;922;p20"/>
          <p:cNvSpPr txBox="1"/>
          <p:nvPr/>
        </p:nvSpPr>
        <p:spPr>
          <a:xfrm>
            <a:off x="7910512" y="51974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923" name="Google Shape;923;p20"/>
          <p:cNvSpPr txBox="1"/>
          <p:nvPr/>
        </p:nvSpPr>
        <p:spPr>
          <a:xfrm>
            <a:off x="8443912" y="51974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cxnSp>
        <p:nvCxnSpPr>
          <p:cNvPr id="924" name="Google Shape;924;p20"/>
          <p:cNvCxnSpPr/>
          <p:nvPr/>
        </p:nvCxnSpPr>
        <p:spPr>
          <a:xfrm>
            <a:off x="2768600" y="787400"/>
            <a:ext cx="558800" cy="177800"/>
          </a:xfrm>
          <a:prstGeom prst="straightConnector1">
            <a:avLst/>
          </a:prstGeom>
          <a:noFill/>
          <a:ln cap="flat" cmpd="sng" w="50800">
            <a:solidFill>
              <a:schemeClr val="hlink"/>
            </a:solidFill>
            <a:prstDash val="solid"/>
            <a:miter lim="800000"/>
            <a:headEnd len="med" w="med" type="none"/>
            <a:tailEnd len="med" w="med" type="none"/>
          </a:ln>
        </p:spPr>
      </p:cxnSp>
      <p:cxnSp>
        <p:nvCxnSpPr>
          <p:cNvPr id="925" name="Google Shape;925;p20"/>
          <p:cNvCxnSpPr/>
          <p:nvPr/>
        </p:nvCxnSpPr>
        <p:spPr>
          <a:xfrm>
            <a:off x="4292600" y="1168400"/>
            <a:ext cx="863600" cy="406400"/>
          </a:xfrm>
          <a:prstGeom prst="straightConnector1">
            <a:avLst/>
          </a:prstGeom>
          <a:noFill/>
          <a:ln cap="flat" cmpd="sng" w="50800">
            <a:solidFill>
              <a:schemeClr val="hlink"/>
            </a:solidFill>
            <a:prstDash val="solid"/>
            <a:miter lim="800000"/>
            <a:headEnd len="med" w="med" type="none"/>
            <a:tailEnd len="med" w="med" type="none"/>
          </a:ln>
        </p:spPr>
      </p:cxnSp>
      <p:cxnSp>
        <p:nvCxnSpPr>
          <p:cNvPr id="926" name="Google Shape;926;p20"/>
          <p:cNvCxnSpPr/>
          <p:nvPr/>
        </p:nvCxnSpPr>
        <p:spPr>
          <a:xfrm rot="10800000">
            <a:off x="1117600" y="2565400"/>
            <a:ext cx="2032000" cy="1270000"/>
          </a:xfrm>
          <a:prstGeom prst="straightConnector1">
            <a:avLst/>
          </a:prstGeom>
          <a:noFill/>
          <a:ln cap="flat" cmpd="sng" w="50800">
            <a:solidFill>
              <a:schemeClr val="dk1"/>
            </a:solidFill>
            <a:prstDash val="solid"/>
            <a:miter lim="800000"/>
            <a:headEnd len="med" w="med" type="none"/>
            <a:tailEnd len="med" w="med" type="triangle"/>
          </a:ln>
        </p:spPr>
      </p:cxnSp>
      <p:sp>
        <p:nvSpPr>
          <p:cNvPr id="927" name="Google Shape;927;p20"/>
          <p:cNvSpPr txBox="1"/>
          <p:nvPr/>
        </p:nvSpPr>
        <p:spPr>
          <a:xfrm>
            <a:off x="138112" y="4062412"/>
            <a:ext cx="13176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(leaves)</a:t>
            </a:r>
            <a:endParaRPr/>
          </a:p>
        </p:txBody>
      </p:sp>
      <p:cxnSp>
        <p:nvCxnSpPr>
          <p:cNvPr id="928" name="Google Shape;928;p20"/>
          <p:cNvCxnSpPr/>
          <p:nvPr/>
        </p:nvCxnSpPr>
        <p:spPr>
          <a:xfrm>
            <a:off x="2540000" y="5867400"/>
            <a:ext cx="3530600" cy="0"/>
          </a:xfrm>
          <a:prstGeom prst="straightConnector1">
            <a:avLst/>
          </a:prstGeom>
          <a:noFill/>
          <a:ln cap="flat" cmpd="sng" w="50800">
            <a:solidFill>
              <a:schemeClr val="dk1"/>
            </a:solidFill>
            <a:prstDash val="solid"/>
            <a:miter lim="800000"/>
            <a:headEnd len="med" w="med" type="none"/>
            <a:tailEnd len="med" w="med" type="triangle"/>
          </a:ln>
        </p:spPr>
      </p:cxnSp>
      <p:sp>
        <p:nvSpPr>
          <p:cNvPr id="929" name="Google Shape;929;p20"/>
          <p:cNvSpPr txBox="1"/>
          <p:nvPr/>
        </p:nvSpPr>
        <p:spPr>
          <a:xfrm>
            <a:off x="1509712" y="6264275"/>
            <a:ext cx="58785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Ribosomes move over one codon</a:t>
            </a:r>
            <a:endParaRPr/>
          </a:p>
        </p:txBody>
      </p:sp>
      <p:cxnSp>
        <p:nvCxnSpPr>
          <p:cNvPr id="930" name="Google Shape;930;p20"/>
          <p:cNvCxnSpPr/>
          <p:nvPr/>
        </p:nvCxnSpPr>
        <p:spPr>
          <a:xfrm flipH="1" rot="10800000">
            <a:off x="2921000" y="355600"/>
            <a:ext cx="558800" cy="355600"/>
          </a:xfrm>
          <a:prstGeom prst="straightConnector1">
            <a:avLst/>
          </a:prstGeom>
          <a:noFill/>
          <a:ln cap="flat" cmpd="sng" w="50800">
            <a:solidFill>
              <a:schemeClr val="dk1"/>
            </a:solidFill>
            <a:prstDash val="solid"/>
            <a:miter lim="800000"/>
            <a:headEnd len="med" w="med" type="triangle"/>
            <a:tailEnd len="med" w="med" type="none"/>
          </a:ln>
        </p:spPr>
      </p:cxnSp>
      <p:cxnSp>
        <p:nvCxnSpPr>
          <p:cNvPr id="931" name="Google Shape;931;p20"/>
          <p:cNvCxnSpPr/>
          <p:nvPr/>
        </p:nvCxnSpPr>
        <p:spPr>
          <a:xfrm rot="10800000">
            <a:off x="4724400" y="508000"/>
            <a:ext cx="0" cy="736600"/>
          </a:xfrm>
          <a:prstGeom prst="straightConnector1">
            <a:avLst/>
          </a:prstGeom>
          <a:noFill/>
          <a:ln cap="flat" cmpd="sng" w="50800">
            <a:solidFill>
              <a:schemeClr val="dk1"/>
            </a:solidFill>
            <a:prstDash val="solid"/>
            <a:miter lim="800000"/>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21"/>
          <p:cNvSpPr/>
          <p:nvPr/>
        </p:nvSpPr>
        <p:spPr>
          <a:xfrm>
            <a:off x="1520825" y="16002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39" name="Google Shape;939;p21"/>
          <p:cNvSpPr/>
          <p:nvPr/>
        </p:nvSpPr>
        <p:spPr>
          <a:xfrm>
            <a:off x="1616075" y="50673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40" name="Google Shape;940;p21"/>
          <p:cNvSpPr/>
          <p:nvPr/>
        </p:nvSpPr>
        <p:spPr>
          <a:xfrm>
            <a:off x="2327275" y="20828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41" name="Google Shape;941;p21"/>
          <p:cNvSpPr/>
          <p:nvPr/>
        </p:nvSpPr>
        <p:spPr>
          <a:xfrm>
            <a:off x="4156075" y="20066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42" name="Google Shape;942;p21"/>
          <p:cNvSpPr txBox="1"/>
          <p:nvPr/>
        </p:nvSpPr>
        <p:spPr>
          <a:xfrm>
            <a:off x="7332662" y="5700712"/>
            <a:ext cx="11144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943" name="Google Shape;943;p21"/>
          <p:cNvSpPr txBox="1"/>
          <p:nvPr/>
        </p:nvSpPr>
        <p:spPr>
          <a:xfrm>
            <a:off x="101600" y="5207000"/>
            <a:ext cx="8940800" cy="4064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944" name="Google Shape;944;p21"/>
          <p:cNvCxnSpPr/>
          <p:nvPr/>
        </p:nvCxnSpPr>
        <p:spPr>
          <a:xfrm>
            <a:off x="5492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945" name="Google Shape;945;p21"/>
          <p:cNvSpPr txBox="1"/>
          <p:nvPr/>
        </p:nvSpPr>
        <p:spPr>
          <a:xfrm>
            <a:off x="90487" y="5197475"/>
            <a:ext cx="6254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cxnSp>
        <p:nvCxnSpPr>
          <p:cNvPr id="946" name="Google Shape;946;p21"/>
          <p:cNvCxnSpPr/>
          <p:nvPr/>
        </p:nvCxnSpPr>
        <p:spPr>
          <a:xfrm>
            <a:off x="1158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947" name="Google Shape;947;p21"/>
          <p:cNvCxnSpPr/>
          <p:nvPr/>
        </p:nvCxnSpPr>
        <p:spPr>
          <a:xfrm>
            <a:off x="2301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948" name="Google Shape;948;p21"/>
          <p:cNvCxnSpPr/>
          <p:nvPr/>
        </p:nvCxnSpPr>
        <p:spPr>
          <a:xfrm>
            <a:off x="17684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949" name="Google Shape;949;p21"/>
          <p:cNvSpPr txBox="1"/>
          <p:nvPr/>
        </p:nvSpPr>
        <p:spPr>
          <a:xfrm>
            <a:off x="6238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950" name="Google Shape;950;p21"/>
          <p:cNvSpPr txBox="1"/>
          <p:nvPr/>
        </p:nvSpPr>
        <p:spPr>
          <a:xfrm>
            <a:off x="12334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951" name="Google Shape;951;p21"/>
          <p:cNvSpPr txBox="1"/>
          <p:nvPr/>
        </p:nvSpPr>
        <p:spPr>
          <a:xfrm>
            <a:off x="18430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952" name="Google Shape;952;p21"/>
          <p:cNvCxnSpPr/>
          <p:nvPr/>
        </p:nvCxnSpPr>
        <p:spPr>
          <a:xfrm>
            <a:off x="4054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953" name="Google Shape;953;p21"/>
          <p:cNvCxnSpPr/>
          <p:nvPr/>
        </p:nvCxnSpPr>
        <p:spPr>
          <a:xfrm>
            <a:off x="35210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954" name="Google Shape;954;p21"/>
          <p:cNvCxnSpPr/>
          <p:nvPr/>
        </p:nvCxnSpPr>
        <p:spPr>
          <a:xfrm>
            <a:off x="2911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955" name="Google Shape;955;p21"/>
          <p:cNvCxnSpPr/>
          <p:nvPr/>
        </p:nvCxnSpPr>
        <p:spPr>
          <a:xfrm>
            <a:off x="46640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956" name="Google Shape;956;p21"/>
          <p:cNvSpPr txBox="1"/>
          <p:nvPr/>
        </p:nvSpPr>
        <p:spPr>
          <a:xfrm>
            <a:off x="24526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957" name="Google Shape;957;p21"/>
          <p:cNvSpPr txBox="1"/>
          <p:nvPr/>
        </p:nvSpPr>
        <p:spPr>
          <a:xfrm>
            <a:off x="29860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958" name="Google Shape;958;p21"/>
          <p:cNvSpPr txBox="1"/>
          <p:nvPr/>
        </p:nvSpPr>
        <p:spPr>
          <a:xfrm>
            <a:off x="35956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959" name="Google Shape;959;p21"/>
          <p:cNvSpPr txBox="1"/>
          <p:nvPr/>
        </p:nvSpPr>
        <p:spPr>
          <a:xfrm>
            <a:off x="41290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960" name="Google Shape;960;p21"/>
          <p:cNvSpPr txBox="1"/>
          <p:nvPr/>
        </p:nvSpPr>
        <p:spPr>
          <a:xfrm>
            <a:off x="4662487" y="5197475"/>
            <a:ext cx="6254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961" name="Google Shape;961;p21"/>
          <p:cNvSpPr txBox="1"/>
          <p:nvPr/>
        </p:nvSpPr>
        <p:spPr>
          <a:xfrm>
            <a:off x="41275" y="330200"/>
            <a:ext cx="863600" cy="711200"/>
          </a:xfrm>
          <a:prstGeom prst="rect">
            <a:avLst/>
          </a:prstGeom>
          <a:solidFill>
            <a:srgbClr val="99FF33"/>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62" name="Google Shape;962;p21"/>
          <p:cNvSpPr txBox="1"/>
          <p:nvPr/>
        </p:nvSpPr>
        <p:spPr>
          <a:xfrm>
            <a:off x="77787" y="3968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aa1</a:t>
            </a:r>
            <a:endParaRPr/>
          </a:p>
        </p:txBody>
      </p:sp>
      <p:sp>
        <p:nvSpPr>
          <p:cNvPr id="963" name="Google Shape;963;p21"/>
          <p:cNvSpPr/>
          <p:nvPr/>
        </p:nvSpPr>
        <p:spPr>
          <a:xfrm>
            <a:off x="1565275" y="635000"/>
            <a:ext cx="863600" cy="787400"/>
          </a:xfrm>
          <a:prstGeom prst="ellipse">
            <a:avLst/>
          </a:prstGeom>
          <a:solidFill>
            <a:srgbClr val="CC66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64" name="Google Shape;964;p21"/>
          <p:cNvSpPr txBox="1"/>
          <p:nvPr/>
        </p:nvSpPr>
        <p:spPr>
          <a:xfrm>
            <a:off x="1525587" y="7778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aa2</a:t>
            </a:r>
            <a:endParaRPr/>
          </a:p>
        </p:txBody>
      </p:sp>
      <p:cxnSp>
        <p:nvCxnSpPr>
          <p:cNvPr id="965" name="Google Shape;965;p21"/>
          <p:cNvCxnSpPr/>
          <p:nvPr/>
        </p:nvCxnSpPr>
        <p:spPr>
          <a:xfrm>
            <a:off x="51974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966" name="Google Shape;966;p21"/>
          <p:cNvSpPr txBox="1"/>
          <p:nvPr/>
        </p:nvSpPr>
        <p:spPr>
          <a:xfrm>
            <a:off x="5270500" y="5197475"/>
            <a:ext cx="54133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967" name="Google Shape;967;p21"/>
          <p:cNvCxnSpPr/>
          <p:nvPr/>
        </p:nvCxnSpPr>
        <p:spPr>
          <a:xfrm>
            <a:off x="58070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968" name="Google Shape;968;p21"/>
          <p:cNvSpPr txBox="1"/>
          <p:nvPr/>
        </p:nvSpPr>
        <p:spPr>
          <a:xfrm>
            <a:off x="2043112" y="92075"/>
            <a:ext cx="26146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peptide bonds</a:t>
            </a:r>
            <a:endParaRPr/>
          </a:p>
        </p:txBody>
      </p:sp>
      <p:sp>
        <p:nvSpPr>
          <p:cNvPr id="969" name="Google Shape;969;p21"/>
          <p:cNvSpPr txBox="1"/>
          <p:nvPr/>
        </p:nvSpPr>
        <p:spPr>
          <a:xfrm>
            <a:off x="2516187" y="41767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3-tRNA</a:t>
            </a:r>
            <a:endParaRPr/>
          </a:p>
        </p:txBody>
      </p:sp>
      <p:cxnSp>
        <p:nvCxnSpPr>
          <p:cNvPr id="970" name="Google Shape;970;p21"/>
          <p:cNvCxnSpPr/>
          <p:nvPr/>
        </p:nvCxnSpPr>
        <p:spPr>
          <a:xfrm>
            <a:off x="26066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971" name="Google Shape;971;p21"/>
          <p:cNvCxnSpPr/>
          <p:nvPr/>
        </p:nvCxnSpPr>
        <p:spPr>
          <a:xfrm>
            <a:off x="31400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972" name="Google Shape;972;p21"/>
          <p:cNvCxnSpPr/>
          <p:nvPr/>
        </p:nvCxnSpPr>
        <p:spPr>
          <a:xfrm>
            <a:off x="3673475" y="46736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973" name="Google Shape;973;p21"/>
          <p:cNvSpPr txBox="1"/>
          <p:nvPr/>
        </p:nvSpPr>
        <p:spPr>
          <a:xfrm>
            <a:off x="2363787" y="47402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974" name="Google Shape;974;p21"/>
          <p:cNvSpPr txBox="1"/>
          <p:nvPr/>
        </p:nvSpPr>
        <p:spPr>
          <a:xfrm>
            <a:off x="2897187" y="4740275"/>
            <a:ext cx="3778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975" name="Google Shape;975;p21"/>
          <p:cNvSpPr txBox="1"/>
          <p:nvPr/>
        </p:nvSpPr>
        <p:spPr>
          <a:xfrm>
            <a:off x="35067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976" name="Google Shape;976;p21"/>
          <p:cNvSpPr/>
          <p:nvPr/>
        </p:nvSpPr>
        <p:spPr>
          <a:xfrm>
            <a:off x="2301875" y="19050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77" name="Google Shape;977;p21"/>
          <p:cNvSpPr/>
          <p:nvPr/>
        </p:nvSpPr>
        <p:spPr>
          <a:xfrm>
            <a:off x="3073400" y="1168400"/>
            <a:ext cx="939800" cy="863600"/>
          </a:xfrm>
          <a:prstGeom prst="triangle">
            <a:avLst>
              <a:gd fmla="val 10799" name="adj"/>
            </a:avLst>
          </a:prstGeom>
          <a:solidFill>
            <a:srgbClr val="FFCC66"/>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78" name="Google Shape;978;p21"/>
          <p:cNvSpPr txBox="1"/>
          <p:nvPr/>
        </p:nvSpPr>
        <p:spPr>
          <a:xfrm>
            <a:off x="3186112" y="16160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aa3</a:t>
            </a:r>
            <a:endParaRPr/>
          </a:p>
        </p:txBody>
      </p:sp>
      <p:cxnSp>
        <p:nvCxnSpPr>
          <p:cNvPr id="979" name="Google Shape;979;p21"/>
          <p:cNvCxnSpPr/>
          <p:nvPr/>
        </p:nvCxnSpPr>
        <p:spPr>
          <a:xfrm>
            <a:off x="26066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980" name="Google Shape;980;p21"/>
          <p:cNvCxnSpPr/>
          <p:nvPr/>
        </p:nvCxnSpPr>
        <p:spPr>
          <a:xfrm>
            <a:off x="31400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981" name="Google Shape;981;p21"/>
          <p:cNvCxnSpPr/>
          <p:nvPr/>
        </p:nvCxnSpPr>
        <p:spPr>
          <a:xfrm>
            <a:off x="3749675" y="5130800"/>
            <a:ext cx="0" cy="101600"/>
          </a:xfrm>
          <a:prstGeom prst="straightConnector1">
            <a:avLst/>
          </a:prstGeom>
          <a:noFill/>
          <a:ln cap="flat" cmpd="sng" w="50800">
            <a:solidFill>
              <a:schemeClr val="accent2"/>
            </a:solidFill>
            <a:prstDash val="solid"/>
            <a:miter lim="800000"/>
            <a:headEnd len="med" w="med" type="none"/>
            <a:tailEnd len="med" w="med" type="none"/>
          </a:ln>
        </p:spPr>
      </p:cxnSp>
      <p:sp>
        <p:nvSpPr>
          <p:cNvPr id="982" name="Google Shape;982;p21"/>
          <p:cNvSpPr txBox="1"/>
          <p:nvPr/>
        </p:nvSpPr>
        <p:spPr>
          <a:xfrm>
            <a:off x="4344987" y="41767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4-tRNA</a:t>
            </a:r>
            <a:endParaRPr/>
          </a:p>
        </p:txBody>
      </p:sp>
      <p:cxnSp>
        <p:nvCxnSpPr>
          <p:cNvPr id="983" name="Google Shape;983;p21"/>
          <p:cNvCxnSpPr/>
          <p:nvPr/>
        </p:nvCxnSpPr>
        <p:spPr>
          <a:xfrm>
            <a:off x="44354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984" name="Google Shape;984;p21"/>
          <p:cNvCxnSpPr/>
          <p:nvPr/>
        </p:nvCxnSpPr>
        <p:spPr>
          <a:xfrm>
            <a:off x="49688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985" name="Google Shape;985;p21"/>
          <p:cNvCxnSpPr/>
          <p:nvPr/>
        </p:nvCxnSpPr>
        <p:spPr>
          <a:xfrm>
            <a:off x="5502275" y="46736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986" name="Google Shape;986;p21"/>
          <p:cNvSpPr txBox="1"/>
          <p:nvPr/>
        </p:nvSpPr>
        <p:spPr>
          <a:xfrm>
            <a:off x="4192587" y="47402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987" name="Google Shape;987;p21"/>
          <p:cNvSpPr txBox="1"/>
          <p:nvPr/>
        </p:nvSpPr>
        <p:spPr>
          <a:xfrm>
            <a:off x="47259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988" name="Google Shape;988;p21"/>
          <p:cNvSpPr txBox="1"/>
          <p:nvPr/>
        </p:nvSpPr>
        <p:spPr>
          <a:xfrm>
            <a:off x="52593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989" name="Google Shape;989;p21"/>
          <p:cNvSpPr/>
          <p:nvPr/>
        </p:nvSpPr>
        <p:spPr>
          <a:xfrm>
            <a:off x="4130675" y="19050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90" name="Google Shape;990;p21"/>
          <p:cNvSpPr/>
          <p:nvPr/>
        </p:nvSpPr>
        <p:spPr>
          <a:xfrm>
            <a:off x="4673600" y="939800"/>
            <a:ext cx="1016000" cy="1168400"/>
          </a:xfrm>
          <a:prstGeom prst="diamond">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991" name="Google Shape;991;p21"/>
          <p:cNvSpPr txBox="1"/>
          <p:nvPr/>
        </p:nvSpPr>
        <p:spPr>
          <a:xfrm>
            <a:off x="4786312" y="13112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aa4</a:t>
            </a:r>
            <a:endParaRPr/>
          </a:p>
        </p:txBody>
      </p:sp>
      <p:cxnSp>
        <p:nvCxnSpPr>
          <p:cNvPr id="992" name="Google Shape;992;p21"/>
          <p:cNvCxnSpPr/>
          <p:nvPr/>
        </p:nvCxnSpPr>
        <p:spPr>
          <a:xfrm>
            <a:off x="6340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993" name="Google Shape;993;p21"/>
          <p:cNvCxnSpPr/>
          <p:nvPr/>
        </p:nvCxnSpPr>
        <p:spPr>
          <a:xfrm>
            <a:off x="6873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994" name="Google Shape;994;p21"/>
          <p:cNvCxnSpPr/>
          <p:nvPr/>
        </p:nvCxnSpPr>
        <p:spPr>
          <a:xfrm>
            <a:off x="74072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995" name="Google Shape;995;p21"/>
          <p:cNvSpPr txBox="1"/>
          <p:nvPr/>
        </p:nvSpPr>
        <p:spPr>
          <a:xfrm>
            <a:off x="5862637" y="5197475"/>
            <a:ext cx="4286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996" name="Google Shape;996;p21"/>
          <p:cNvSpPr txBox="1"/>
          <p:nvPr/>
        </p:nvSpPr>
        <p:spPr>
          <a:xfrm>
            <a:off x="6396037" y="5197475"/>
            <a:ext cx="4286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997" name="Google Shape;997;p21"/>
          <p:cNvSpPr txBox="1"/>
          <p:nvPr/>
        </p:nvSpPr>
        <p:spPr>
          <a:xfrm>
            <a:off x="6929437" y="5197475"/>
            <a:ext cx="4286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cxnSp>
        <p:nvCxnSpPr>
          <p:cNvPr id="998" name="Google Shape;998;p21"/>
          <p:cNvCxnSpPr/>
          <p:nvPr/>
        </p:nvCxnSpPr>
        <p:spPr>
          <a:xfrm>
            <a:off x="939800" y="787400"/>
            <a:ext cx="558800" cy="177800"/>
          </a:xfrm>
          <a:prstGeom prst="straightConnector1">
            <a:avLst/>
          </a:prstGeom>
          <a:noFill/>
          <a:ln cap="flat" cmpd="sng" w="50800">
            <a:solidFill>
              <a:schemeClr val="hlink"/>
            </a:solidFill>
            <a:prstDash val="solid"/>
            <a:miter lim="800000"/>
            <a:headEnd len="med" w="med" type="none"/>
            <a:tailEnd len="med" w="med" type="none"/>
          </a:ln>
        </p:spPr>
      </p:cxnSp>
      <p:cxnSp>
        <p:nvCxnSpPr>
          <p:cNvPr id="999" name="Google Shape;999;p21"/>
          <p:cNvCxnSpPr/>
          <p:nvPr/>
        </p:nvCxnSpPr>
        <p:spPr>
          <a:xfrm>
            <a:off x="2463800" y="1168400"/>
            <a:ext cx="863600" cy="406400"/>
          </a:xfrm>
          <a:prstGeom prst="straightConnector1">
            <a:avLst/>
          </a:prstGeom>
          <a:noFill/>
          <a:ln cap="flat" cmpd="sng" w="50800">
            <a:solidFill>
              <a:schemeClr val="hlink"/>
            </a:solidFill>
            <a:prstDash val="solid"/>
            <a:miter lim="800000"/>
            <a:headEnd len="med" w="med" type="none"/>
            <a:tailEnd len="med" w="med" type="none"/>
          </a:ln>
        </p:spPr>
      </p:cxnSp>
      <p:cxnSp>
        <p:nvCxnSpPr>
          <p:cNvPr id="1000" name="Google Shape;1000;p21"/>
          <p:cNvCxnSpPr/>
          <p:nvPr/>
        </p:nvCxnSpPr>
        <p:spPr>
          <a:xfrm flipH="1" rot="10800000">
            <a:off x="1092200" y="355600"/>
            <a:ext cx="558800" cy="355600"/>
          </a:xfrm>
          <a:prstGeom prst="straightConnector1">
            <a:avLst/>
          </a:prstGeom>
          <a:noFill/>
          <a:ln cap="flat" cmpd="sng" w="50800">
            <a:solidFill>
              <a:schemeClr val="dk1"/>
            </a:solidFill>
            <a:prstDash val="solid"/>
            <a:miter lim="800000"/>
            <a:headEnd len="med" w="med" type="triangle"/>
            <a:tailEnd len="med" w="med" type="none"/>
          </a:ln>
        </p:spPr>
      </p:cxnSp>
      <p:cxnSp>
        <p:nvCxnSpPr>
          <p:cNvPr id="1001" name="Google Shape;1001;p21"/>
          <p:cNvCxnSpPr/>
          <p:nvPr/>
        </p:nvCxnSpPr>
        <p:spPr>
          <a:xfrm rot="10800000">
            <a:off x="2895600" y="508000"/>
            <a:ext cx="0" cy="736600"/>
          </a:xfrm>
          <a:prstGeom prst="straightConnector1">
            <a:avLst/>
          </a:prstGeom>
          <a:noFill/>
          <a:ln cap="flat" cmpd="sng" w="50800">
            <a:solidFill>
              <a:schemeClr val="dk1"/>
            </a:solidFill>
            <a:prstDash val="solid"/>
            <a:miter lim="800000"/>
            <a:headEnd len="med" w="med" type="triangle"/>
            <a:tailEnd len="med" w="med" type="none"/>
          </a:ln>
        </p:spPr>
      </p:cxnSp>
      <p:cxnSp>
        <p:nvCxnSpPr>
          <p:cNvPr id="1002" name="Google Shape;1002;p21"/>
          <p:cNvCxnSpPr/>
          <p:nvPr/>
        </p:nvCxnSpPr>
        <p:spPr>
          <a:xfrm>
            <a:off x="55022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1003" name="Google Shape;1003;p21"/>
          <p:cNvCxnSpPr/>
          <p:nvPr/>
        </p:nvCxnSpPr>
        <p:spPr>
          <a:xfrm>
            <a:off x="49688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1004" name="Google Shape;1004;p21"/>
          <p:cNvCxnSpPr/>
          <p:nvPr/>
        </p:nvCxnSpPr>
        <p:spPr>
          <a:xfrm>
            <a:off x="44354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1005" name="Google Shape;1005;p21"/>
          <p:cNvCxnSpPr/>
          <p:nvPr/>
        </p:nvCxnSpPr>
        <p:spPr>
          <a:xfrm>
            <a:off x="3911600" y="1752600"/>
            <a:ext cx="939800" cy="0"/>
          </a:xfrm>
          <a:prstGeom prst="straightConnector1">
            <a:avLst/>
          </a:prstGeom>
          <a:noFill/>
          <a:ln cap="flat" cmpd="sng" w="50800">
            <a:solidFill>
              <a:schemeClr val="hlink"/>
            </a:solidFill>
            <a:prstDash val="solid"/>
            <a:miter lim="800000"/>
            <a:headEnd len="med" w="med" type="none"/>
            <a:tailEnd len="med" w="med" type="none"/>
          </a:ln>
        </p:spPr>
      </p:cxnSp>
      <p:cxnSp>
        <p:nvCxnSpPr>
          <p:cNvPr id="1006" name="Google Shape;1006;p21"/>
          <p:cNvCxnSpPr/>
          <p:nvPr/>
        </p:nvCxnSpPr>
        <p:spPr>
          <a:xfrm>
            <a:off x="79406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007" name="Google Shape;1007;p21"/>
          <p:cNvCxnSpPr/>
          <p:nvPr/>
        </p:nvCxnSpPr>
        <p:spPr>
          <a:xfrm>
            <a:off x="8474075" y="5207000"/>
            <a:ext cx="0" cy="406400"/>
          </a:xfrm>
          <a:prstGeom prst="straightConnector1">
            <a:avLst/>
          </a:prstGeom>
          <a:noFill/>
          <a:ln cap="flat" cmpd="sng" w="50800">
            <a:solidFill>
              <a:schemeClr val="dk1"/>
            </a:solidFill>
            <a:prstDash val="solid"/>
            <a:miter lim="800000"/>
            <a:headEnd len="med" w="med" type="none"/>
            <a:tailEnd len="med" w="med" type="none"/>
          </a:ln>
        </p:spPr>
      </p:cxnSp>
      <p:grpSp>
        <p:nvGrpSpPr>
          <p:cNvPr id="1008" name="Google Shape;1008;p21"/>
          <p:cNvGrpSpPr/>
          <p:nvPr/>
        </p:nvGrpSpPr>
        <p:grpSpPr>
          <a:xfrm>
            <a:off x="7178675" y="168275"/>
            <a:ext cx="1643062" cy="3868737"/>
            <a:chOff x="4522" y="106"/>
            <a:chExt cx="1035" cy="2437"/>
          </a:xfrm>
        </p:grpSpPr>
        <p:sp>
          <p:nvSpPr>
            <p:cNvPr id="1009" name="Google Shape;1009;p21"/>
            <p:cNvSpPr/>
            <p:nvPr/>
          </p:nvSpPr>
          <p:spPr>
            <a:xfrm>
              <a:off x="4522" y="432"/>
              <a:ext cx="1021" cy="1729"/>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010" name="Google Shape;1010;p21"/>
            <p:cNvCxnSpPr/>
            <p:nvPr/>
          </p:nvCxnSpPr>
          <p:spPr>
            <a:xfrm>
              <a:off x="4762" y="2176"/>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1011" name="Google Shape;1011;p21"/>
            <p:cNvCxnSpPr/>
            <p:nvPr/>
          </p:nvCxnSpPr>
          <p:spPr>
            <a:xfrm>
              <a:off x="5098" y="2176"/>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1012" name="Google Shape;1012;p21"/>
            <p:cNvCxnSpPr/>
            <p:nvPr/>
          </p:nvCxnSpPr>
          <p:spPr>
            <a:xfrm>
              <a:off x="5434" y="2176"/>
              <a:ext cx="0" cy="64"/>
            </a:xfrm>
            <a:prstGeom prst="straightConnector1">
              <a:avLst/>
            </a:prstGeom>
            <a:noFill/>
            <a:ln cap="flat" cmpd="sng" w="50800">
              <a:solidFill>
                <a:schemeClr val="dk1"/>
              </a:solidFill>
              <a:prstDash val="solid"/>
              <a:miter lim="800000"/>
              <a:headEnd len="med" w="med" type="none"/>
              <a:tailEnd len="med" w="med" type="none"/>
            </a:ln>
          </p:spPr>
        </p:cxnSp>
        <p:sp>
          <p:nvSpPr>
            <p:cNvPr id="1013" name="Google Shape;1013;p21"/>
            <p:cNvSpPr txBox="1"/>
            <p:nvPr/>
          </p:nvSpPr>
          <p:spPr>
            <a:xfrm>
              <a:off x="4609" y="2218"/>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014" name="Google Shape;1014;p21"/>
            <p:cNvSpPr txBox="1"/>
            <p:nvPr/>
          </p:nvSpPr>
          <p:spPr>
            <a:xfrm>
              <a:off x="4945" y="2218"/>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1015" name="Google Shape;1015;p21"/>
            <p:cNvSpPr txBox="1"/>
            <p:nvPr/>
          </p:nvSpPr>
          <p:spPr>
            <a:xfrm>
              <a:off x="5281" y="2218"/>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1016" name="Google Shape;1016;p21"/>
            <p:cNvSpPr txBox="1"/>
            <p:nvPr/>
          </p:nvSpPr>
          <p:spPr>
            <a:xfrm>
              <a:off x="4647" y="1839"/>
              <a:ext cx="766"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5-tRNA</a:t>
              </a:r>
              <a:endParaRPr/>
            </a:p>
          </p:txBody>
        </p:sp>
        <p:sp>
          <p:nvSpPr>
            <p:cNvPr id="1017" name="Google Shape;1017;p21"/>
            <p:cNvSpPr/>
            <p:nvPr/>
          </p:nvSpPr>
          <p:spPr>
            <a:xfrm>
              <a:off x="4912" y="112"/>
              <a:ext cx="544" cy="448"/>
            </a:xfrm>
            <a:custGeom>
              <a:rect b="b" l="l" r="r" t="t"/>
              <a:pathLst>
                <a:path extrusionOk="0" h="21600" w="21600">
                  <a:moveTo>
                    <a:pt x="0" y="0"/>
                  </a:moveTo>
                  <a:lnTo>
                    <a:pt x="5399" y="21600"/>
                  </a:lnTo>
                  <a:lnTo>
                    <a:pt x="16201" y="21600"/>
                  </a:lnTo>
                  <a:lnTo>
                    <a:pt x="21600" y="0"/>
                  </a:lnTo>
                  <a:lnTo>
                    <a:pt x="0" y="0"/>
                  </a:lnTo>
                  <a:close/>
                </a:path>
              </a:pathLst>
            </a:custGeom>
            <a:solidFill>
              <a:srgbClr val="FFCCFF"/>
            </a:solidFill>
            <a:ln cap="flat" cmpd="sng" w="508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18" name="Google Shape;1018;p21"/>
            <p:cNvSpPr txBox="1"/>
            <p:nvPr/>
          </p:nvSpPr>
          <p:spPr>
            <a:xfrm>
              <a:off x="4935" y="106"/>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aa5</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22"/>
          <p:cNvSpPr/>
          <p:nvPr/>
        </p:nvSpPr>
        <p:spPr>
          <a:xfrm>
            <a:off x="1520825" y="16002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26" name="Google Shape;1026;p22"/>
          <p:cNvSpPr/>
          <p:nvPr/>
        </p:nvSpPr>
        <p:spPr>
          <a:xfrm>
            <a:off x="1616075" y="50673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27" name="Google Shape;1027;p22"/>
          <p:cNvSpPr/>
          <p:nvPr/>
        </p:nvSpPr>
        <p:spPr>
          <a:xfrm>
            <a:off x="2327275" y="20828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28" name="Google Shape;1028;p22"/>
          <p:cNvSpPr/>
          <p:nvPr/>
        </p:nvSpPr>
        <p:spPr>
          <a:xfrm>
            <a:off x="4156075" y="20066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29" name="Google Shape;1029;p22"/>
          <p:cNvSpPr txBox="1"/>
          <p:nvPr/>
        </p:nvSpPr>
        <p:spPr>
          <a:xfrm>
            <a:off x="7332662" y="5700712"/>
            <a:ext cx="11144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1030" name="Google Shape;1030;p22"/>
          <p:cNvSpPr txBox="1"/>
          <p:nvPr/>
        </p:nvSpPr>
        <p:spPr>
          <a:xfrm>
            <a:off x="101600" y="5207000"/>
            <a:ext cx="8940800" cy="4064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031" name="Google Shape;1031;p22"/>
          <p:cNvCxnSpPr/>
          <p:nvPr/>
        </p:nvCxnSpPr>
        <p:spPr>
          <a:xfrm>
            <a:off x="5492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032" name="Google Shape;1032;p22"/>
          <p:cNvSpPr txBox="1"/>
          <p:nvPr/>
        </p:nvSpPr>
        <p:spPr>
          <a:xfrm>
            <a:off x="90487" y="5197475"/>
            <a:ext cx="6254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cxnSp>
        <p:nvCxnSpPr>
          <p:cNvPr id="1033" name="Google Shape;1033;p22"/>
          <p:cNvCxnSpPr/>
          <p:nvPr/>
        </p:nvCxnSpPr>
        <p:spPr>
          <a:xfrm>
            <a:off x="1158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034" name="Google Shape;1034;p22"/>
          <p:cNvCxnSpPr/>
          <p:nvPr/>
        </p:nvCxnSpPr>
        <p:spPr>
          <a:xfrm>
            <a:off x="2301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035" name="Google Shape;1035;p22"/>
          <p:cNvCxnSpPr/>
          <p:nvPr/>
        </p:nvCxnSpPr>
        <p:spPr>
          <a:xfrm>
            <a:off x="17684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036" name="Google Shape;1036;p22"/>
          <p:cNvSpPr txBox="1"/>
          <p:nvPr/>
        </p:nvSpPr>
        <p:spPr>
          <a:xfrm>
            <a:off x="6238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1037" name="Google Shape;1037;p22"/>
          <p:cNvSpPr txBox="1"/>
          <p:nvPr/>
        </p:nvSpPr>
        <p:spPr>
          <a:xfrm>
            <a:off x="12334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038" name="Google Shape;1038;p22"/>
          <p:cNvSpPr txBox="1"/>
          <p:nvPr/>
        </p:nvSpPr>
        <p:spPr>
          <a:xfrm>
            <a:off x="18430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1039" name="Google Shape;1039;p22"/>
          <p:cNvCxnSpPr/>
          <p:nvPr/>
        </p:nvCxnSpPr>
        <p:spPr>
          <a:xfrm>
            <a:off x="4054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040" name="Google Shape;1040;p22"/>
          <p:cNvCxnSpPr/>
          <p:nvPr/>
        </p:nvCxnSpPr>
        <p:spPr>
          <a:xfrm>
            <a:off x="35210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041" name="Google Shape;1041;p22"/>
          <p:cNvCxnSpPr/>
          <p:nvPr/>
        </p:nvCxnSpPr>
        <p:spPr>
          <a:xfrm>
            <a:off x="2911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042" name="Google Shape;1042;p22"/>
          <p:cNvCxnSpPr/>
          <p:nvPr/>
        </p:nvCxnSpPr>
        <p:spPr>
          <a:xfrm>
            <a:off x="46640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043" name="Google Shape;1043;p22"/>
          <p:cNvSpPr txBox="1"/>
          <p:nvPr/>
        </p:nvSpPr>
        <p:spPr>
          <a:xfrm>
            <a:off x="24526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1044" name="Google Shape;1044;p22"/>
          <p:cNvSpPr txBox="1"/>
          <p:nvPr/>
        </p:nvSpPr>
        <p:spPr>
          <a:xfrm>
            <a:off x="29860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045" name="Google Shape;1045;p22"/>
          <p:cNvSpPr txBox="1"/>
          <p:nvPr/>
        </p:nvSpPr>
        <p:spPr>
          <a:xfrm>
            <a:off x="35956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046" name="Google Shape;1046;p22"/>
          <p:cNvSpPr txBox="1"/>
          <p:nvPr/>
        </p:nvSpPr>
        <p:spPr>
          <a:xfrm>
            <a:off x="4129087" y="51974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1047" name="Google Shape;1047;p22"/>
          <p:cNvSpPr txBox="1"/>
          <p:nvPr/>
        </p:nvSpPr>
        <p:spPr>
          <a:xfrm>
            <a:off x="4662487" y="5197475"/>
            <a:ext cx="6254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1048" name="Google Shape;1048;p22"/>
          <p:cNvSpPr txBox="1"/>
          <p:nvPr/>
        </p:nvSpPr>
        <p:spPr>
          <a:xfrm>
            <a:off x="955675" y="177800"/>
            <a:ext cx="863600" cy="711200"/>
          </a:xfrm>
          <a:prstGeom prst="rect">
            <a:avLst/>
          </a:prstGeom>
          <a:solidFill>
            <a:srgbClr val="99FF33"/>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49" name="Google Shape;1049;p22"/>
          <p:cNvSpPr txBox="1"/>
          <p:nvPr/>
        </p:nvSpPr>
        <p:spPr>
          <a:xfrm>
            <a:off x="992187" y="2444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aa1</a:t>
            </a:r>
            <a:endParaRPr/>
          </a:p>
        </p:txBody>
      </p:sp>
      <p:sp>
        <p:nvSpPr>
          <p:cNvPr id="1050" name="Google Shape;1050;p22"/>
          <p:cNvSpPr/>
          <p:nvPr/>
        </p:nvSpPr>
        <p:spPr>
          <a:xfrm>
            <a:off x="2174875" y="558800"/>
            <a:ext cx="863600" cy="787400"/>
          </a:xfrm>
          <a:prstGeom prst="ellipse">
            <a:avLst/>
          </a:prstGeom>
          <a:solidFill>
            <a:srgbClr val="CC66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51" name="Google Shape;1051;p22"/>
          <p:cNvSpPr txBox="1"/>
          <p:nvPr/>
        </p:nvSpPr>
        <p:spPr>
          <a:xfrm>
            <a:off x="2135187" y="7016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aa2</a:t>
            </a:r>
            <a:endParaRPr/>
          </a:p>
        </p:txBody>
      </p:sp>
      <p:cxnSp>
        <p:nvCxnSpPr>
          <p:cNvPr id="1052" name="Google Shape;1052;p22"/>
          <p:cNvCxnSpPr/>
          <p:nvPr/>
        </p:nvCxnSpPr>
        <p:spPr>
          <a:xfrm>
            <a:off x="51974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053" name="Google Shape;1053;p22"/>
          <p:cNvSpPr txBox="1"/>
          <p:nvPr/>
        </p:nvSpPr>
        <p:spPr>
          <a:xfrm>
            <a:off x="5270500" y="5197475"/>
            <a:ext cx="54133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1054" name="Google Shape;1054;p22"/>
          <p:cNvCxnSpPr/>
          <p:nvPr/>
        </p:nvCxnSpPr>
        <p:spPr>
          <a:xfrm>
            <a:off x="58070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055" name="Google Shape;1055;p22"/>
          <p:cNvSpPr txBox="1"/>
          <p:nvPr/>
        </p:nvSpPr>
        <p:spPr>
          <a:xfrm>
            <a:off x="3033712" y="92075"/>
            <a:ext cx="26146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peptide bonds</a:t>
            </a:r>
            <a:endParaRPr/>
          </a:p>
        </p:txBody>
      </p:sp>
      <p:sp>
        <p:nvSpPr>
          <p:cNvPr id="1056" name="Google Shape;1056;p22"/>
          <p:cNvSpPr txBox="1"/>
          <p:nvPr/>
        </p:nvSpPr>
        <p:spPr>
          <a:xfrm>
            <a:off x="230187" y="35671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3-tRNA</a:t>
            </a:r>
            <a:endParaRPr/>
          </a:p>
        </p:txBody>
      </p:sp>
      <p:cxnSp>
        <p:nvCxnSpPr>
          <p:cNvPr id="1057" name="Google Shape;1057;p22"/>
          <p:cNvCxnSpPr/>
          <p:nvPr/>
        </p:nvCxnSpPr>
        <p:spPr>
          <a:xfrm>
            <a:off x="320675" y="40640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1058" name="Google Shape;1058;p22"/>
          <p:cNvCxnSpPr/>
          <p:nvPr/>
        </p:nvCxnSpPr>
        <p:spPr>
          <a:xfrm>
            <a:off x="854075" y="40640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1059" name="Google Shape;1059;p22"/>
          <p:cNvCxnSpPr/>
          <p:nvPr/>
        </p:nvCxnSpPr>
        <p:spPr>
          <a:xfrm>
            <a:off x="1387475" y="40640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1060" name="Google Shape;1060;p22"/>
          <p:cNvSpPr txBox="1"/>
          <p:nvPr/>
        </p:nvSpPr>
        <p:spPr>
          <a:xfrm>
            <a:off x="77787" y="41306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1061" name="Google Shape;1061;p22"/>
          <p:cNvSpPr txBox="1"/>
          <p:nvPr/>
        </p:nvSpPr>
        <p:spPr>
          <a:xfrm>
            <a:off x="611187" y="4130675"/>
            <a:ext cx="3778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1062" name="Google Shape;1062;p22"/>
          <p:cNvSpPr txBox="1"/>
          <p:nvPr/>
        </p:nvSpPr>
        <p:spPr>
          <a:xfrm>
            <a:off x="1220787" y="41306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1063" name="Google Shape;1063;p22"/>
          <p:cNvSpPr/>
          <p:nvPr/>
        </p:nvSpPr>
        <p:spPr>
          <a:xfrm>
            <a:off x="15875" y="12954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64" name="Google Shape;1064;p22"/>
          <p:cNvSpPr/>
          <p:nvPr/>
        </p:nvSpPr>
        <p:spPr>
          <a:xfrm>
            <a:off x="3225800" y="711200"/>
            <a:ext cx="939800" cy="863600"/>
          </a:xfrm>
          <a:prstGeom prst="triangle">
            <a:avLst>
              <a:gd fmla="val 10799" name="adj"/>
            </a:avLst>
          </a:prstGeom>
          <a:solidFill>
            <a:srgbClr val="FFCC66"/>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65" name="Google Shape;1065;p22"/>
          <p:cNvSpPr txBox="1"/>
          <p:nvPr/>
        </p:nvSpPr>
        <p:spPr>
          <a:xfrm>
            <a:off x="3338512" y="11588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aa3</a:t>
            </a:r>
            <a:endParaRPr/>
          </a:p>
        </p:txBody>
      </p:sp>
      <p:sp>
        <p:nvSpPr>
          <p:cNvPr id="1066" name="Google Shape;1066;p22"/>
          <p:cNvSpPr txBox="1"/>
          <p:nvPr/>
        </p:nvSpPr>
        <p:spPr>
          <a:xfrm>
            <a:off x="4344987" y="4176712"/>
            <a:ext cx="12160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4-tRNA</a:t>
            </a:r>
            <a:endParaRPr/>
          </a:p>
        </p:txBody>
      </p:sp>
      <p:cxnSp>
        <p:nvCxnSpPr>
          <p:cNvPr id="1067" name="Google Shape;1067;p22"/>
          <p:cNvCxnSpPr/>
          <p:nvPr/>
        </p:nvCxnSpPr>
        <p:spPr>
          <a:xfrm>
            <a:off x="44354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1068" name="Google Shape;1068;p22"/>
          <p:cNvCxnSpPr/>
          <p:nvPr/>
        </p:nvCxnSpPr>
        <p:spPr>
          <a:xfrm>
            <a:off x="4968875" y="4673600"/>
            <a:ext cx="0" cy="101600"/>
          </a:xfrm>
          <a:prstGeom prst="straightConnector1">
            <a:avLst/>
          </a:prstGeom>
          <a:noFill/>
          <a:ln cap="flat" cmpd="sng" w="50800">
            <a:solidFill>
              <a:schemeClr val="dk1"/>
            </a:solidFill>
            <a:prstDash val="solid"/>
            <a:miter lim="800000"/>
            <a:headEnd len="med" w="med" type="none"/>
            <a:tailEnd len="med" w="med" type="none"/>
          </a:ln>
        </p:spPr>
      </p:cxnSp>
      <p:cxnSp>
        <p:nvCxnSpPr>
          <p:cNvPr id="1069" name="Google Shape;1069;p22"/>
          <p:cNvCxnSpPr/>
          <p:nvPr/>
        </p:nvCxnSpPr>
        <p:spPr>
          <a:xfrm>
            <a:off x="5502275" y="4673600"/>
            <a:ext cx="0" cy="101600"/>
          </a:xfrm>
          <a:prstGeom prst="straightConnector1">
            <a:avLst/>
          </a:prstGeom>
          <a:noFill/>
          <a:ln cap="flat" cmpd="sng" w="50800">
            <a:solidFill>
              <a:schemeClr val="dk1"/>
            </a:solidFill>
            <a:prstDash val="solid"/>
            <a:miter lim="800000"/>
            <a:headEnd len="med" w="med" type="none"/>
            <a:tailEnd len="med" w="med" type="none"/>
          </a:ln>
        </p:spPr>
      </p:cxnSp>
      <p:sp>
        <p:nvSpPr>
          <p:cNvPr id="1070" name="Google Shape;1070;p22"/>
          <p:cNvSpPr txBox="1"/>
          <p:nvPr/>
        </p:nvSpPr>
        <p:spPr>
          <a:xfrm>
            <a:off x="4192587" y="4740275"/>
            <a:ext cx="45720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1071" name="Google Shape;1071;p22"/>
          <p:cNvSpPr txBox="1"/>
          <p:nvPr/>
        </p:nvSpPr>
        <p:spPr>
          <a:xfrm>
            <a:off x="47259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1072" name="Google Shape;1072;p22"/>
          <p:cNvSpPr txBox="1"/>
          <p:nvPr/>
        </p:nvSpPr>
        <p:spPr>
          <a:xfrm>
            <a:off x="5259387" y="47402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073" name="Google Shape;1073;p22"/>
          <p:cNvSpPr/>
          <p:nvPr/>
        </p:nvSpPr>
        <p:spPr>
          <a:xfrm>
            <a:off x="4130675" y="19050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74" name="Google Shape;1074;p22"/>
          <p:cNvSpPr/>
          <p:nvPr/>
        </p:nvSpPr>
        <p:spPr>
          <a:xfrm>
            <a:off x="4597400" y="1016000"/>
            <a:ext cx="1016000" cy="1168400"/>
          </a:xfrm>
          <a:prstGeom prst="diamond">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75" name="Google Shape;1075;p22"/>
          <p:cNvSpPr txBox="1"/>
          <p:nvPr/>
        </p:nvSpPr>
        <p:spPr>
          <a:xfrm>
            <a:off x="4710112" y="13874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aa4</a:t>
            </a:r>
            <a:endParaRPr/>
          </a:p>
        </p:txBody>
      </p:sp>
      <p:cxnSp>
        <p:nvCxnSpPr>
          <p:cNvPr id="1076" name="Google Shape;1076;p22"/>
          <p:cNvCxnSpPr/>
          <p:nvPr/>
        </p:nvCxnSpPr>
        <p:spPr>
          <a:xfrm>
            <a:off x="63404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077" name="Google Shape;1077;p22"/>
          <p:cNvCxnSpPr/>
          <p:nvPr/>
        </p:nvCxnSpPr>
        <p:spPr>
          <a:xfrm>
            <a:off x="68738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078" name="Google Shape;1078;p22"/>
          <p:cNvCxnSpPr/>
          <p:nvPr/>
        </p:nvCxnSpPr>
        <p:spPr>
          <a:xfrm>
            <a:off x="7407275" y="52070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079" name="Google Shape;1079;p22"/>
          <p:cNvSpPr txBox="1"/>
          <p:nvPr/>
        </p:nvSpPr>
        <p:spPr>
          <a:xfrm>
            <a:off x="5862637" y="5197475"/>
            <a:ext cx="4286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1080" name="Google Shape;1080;p22"/>
          <p:cNvSpPr txBox="1"/>
          <p:nvPr/>
        </p:nvSpPr>
        <p:spPr>
          <a:xfrm>
            <a:off x="6396037" y="5197475"/>
            <a:ext cx="4286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1081" name="Google Shape;1081;p22"/>
          <p:cNvSpPr txBox="1"/>
          <p:nvPr/>
        </p:nvSpPr>
        <p:spPr>
          <a:xfrm>
            <a:off x="6929437" y="5197475"/>
            <a:ext cx="4286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cxnSp>
        <p:nvCxnSpPr>
          <p:cNvPr id="1082" name="Google Shape;1082;p22"/>
          <p:cNvCxnSpPr/>
          <p:nvPr/>
        </p:nvCxnSpPr>
        <p:spPr>
          <a:xfrm>
            <a:off x="55022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1083" name="Google Shape;1083;p22"/>
          <p:cNvCxnSpPr/>
          <p:nvPr/>
        </p:nvCxnSpPr>
        <p:spPr>
          <a:xfrm>
            <a:off x="49688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1084" name="Google Shape;1084;p22"/>
          <p:cNvCxnSpPr/>
          <p:nvPr/>
        </p:nvCxnSpPr>
        <p:spPr>
          <a:xfrm>
            <a:off x="4435475" y="5130800"/>
            <a:ext cx="0" cy="101600"/>
          </a:xfrm>
          <a:prstGeom prst="straightConnector1">
            <a:avLst/>
          </a:prstGeom>
          <a:noFill/>
          <a:ln cap="flat" cmpd="sng" w="50800">
            <a:solidFill>
              <a:schemeClr val="accent2"/>
            </a:solidFill>
            <a:prstDash val="solid"/>
            <a:miter lim="800000"/>
            <a:headEnd len="med" w="med" type="none"/>
            <a:tailEnd len="med" w="med" type="none"/>
          </a:ln>
        </p:spPr>
      </p:cxnSp>
      <p:cxnSp>
        <p:nvCxnSpPr>
          <p:cNvPr id="1085" name="Google Shape;1085;p22"/>
          <p:cNvCxnSpPr/>
          <p:nvPr/>
        </p:nvCxnSpPr>
        <p:spPr>
          <a:xfrm>
            <a:off x="7940675" y="52070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086" name="Google Shape;1086;p22"/>
          <p:cNvCxnSpPr/>
          <p:nvPr/>
        </p:nvCxnSpPr>
        <p:spPr>
          <a:xfrm>
            <a:off x="8474075" y="5207000"/>
            <a:ext cx="0" cy="406400"/>
          </a:xfrm>
          <a:prstGeom prst="straightConnector1">
            <a:avLst/>
          </a:prstGeom>
          <a:noFill/>
          <a:ln cap="flat" cmpd="sng" w="50800">
            <a:solidFill>
              <a:schemeClr val="dk1"/>
            </a:solidFill>
            <a:prstDash val="solid"/>
            <a:miter lim="800000"/>
            <a:headEnd len="med" w="med" type="none"/>
            <a:tailEnd len="med" w="med" type="none"/>
          </a:ln>
        </p:spPr>
      </p:cxnSp>
      <p:grpSp>
        <p:nvGrpSpPr>
          <p:cNvPr id="1087" name="Google Shape;1087;p22"/>
          <p:cNvGrpSpPr/>
          <p:nvPr/>
        </p:nvGrpSpPr>
        <p:grpSpPr>
          <a:xfrm>
            <a:off x="7178675" y="168275"/>
            <a:ext cx="1643062" cy="3868737"/>
            <a:chOff x="4522" y="106"/>
            <a:chExt cx="1035" cy="2437"/>
          </a:xfrm>
        </p:grpSpPr>
        <p:sp>
          <p:nvSpPr>
            <p:cNvPr id="1088" name="Google Shape;1088;p22"/>
            <p:cNvSpPr/>
            <p:nvPr/>
          </p:nvSpPr>
          <p:spPr>
            <a:xfrm>
              <a:off x="4522" y="432"/>
              <a:ext cx="1021" cy="1729"/>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089" name="Google Shape;1089;p22"/>
            <p:cNvCxnSpPr/>
            <p:nvPr/>
          </p:nvCxnSpPr>
          <p:spPr>
            <a:xfrm>
              <a:off x="4762" y="2176"/>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1090" name="Google Shape;1090;p22"/>
            <p:cNvCxnSpPr/>
            <p:nvPr/>
          </p:nvCxnSpPr>
          <p:spPr>
            <a:xfrm>
              <a:off x="5098" y="2176"/>
              <a:ext cx="0" cy="64"/>
            </a:xfrm>
            <a:prstGeom prst="straightConnector1">
              <a:avLst/>
            </a:prstGeom>
            <a:noFill/>
            <a:ln cap="flat" cmpd="sng" w="50800">
              <a:solidFill>
                <a:schemeClr val="dk1"/>
              </a:solidFill>
              <a:prstDash val="solid"/>
              <a:miter lim="800000"/>
              <a:headEnd len="med" w="med" type="none"/>
              <a:tailEnd len="med" w="med" type="none"/>
            </a:ln>
          </p:spPr>
        </p:cxnSp>
        <p:cxnSp>
          <p:nvCxnSpPr>
            <p:cNvPr id="1091" name="Google Shape;1091;p22"/>
            <p:cNvCxnSpPr/>
            <p:nvPr/>
          </p:nvCxnSpPr>
          <p:spPr>
            <a:xfrm>
              <a:off x="5434" y="2176"/>
              <a:ext cx="0" cy="64"/>
            </a:xfrm>
            <a:prstGeom prst="straightConnector1">
              <a:avLst/>
            </a:prstGeom>
            <a:noFill/>
            <a:ln cap="flat" cmpd="sng" w="50800">
              <a:solidFill>
                <a:schemeClr val="dk1"/>
              </a:solidFill>
              <a:prstDash val="solid"/>
              <a:miter lim="800000"/>
              <a:headEnd len="med" w="med" type="none"/>
              <a:tailEnd len="med" w="med" type="none"/>
            </a:ln>
          </p:spPr>
        </p:cxnSp>
        <p:sp>
          <p:nvSpPr>
            <p:cNvPr id="1092" name="Google Shape;1092;p22"/>
            <p:cNvSpPr txBox="1"/>
            <p:nvPr/>
          </p:nvSpPr>
          <p:spPr>
            <a:xfrm>
              <a:off x="4609" y="2218"/>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093" name="Google Shape;1093;p22"/>
            <p:cNvSpPr txBox="1"/>
            <p:nvPr/>
          </p:nvSpPr>
          <p:spPr>
            <a:xfrm>
              <a:off x="4945" y="2218"/>
              <a:ext cx="288"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1094" name="Google Shape;1094;p22"/>
            <p:cNvSpPr txBox="1"/>
            <p:nvPr/>
          </p:nvSpPr>
          <p:spPr>
            <a:xfrm>
              <a:off x="5281" y="2218"/>
              <a:ext cx="276"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1095" name="Google Shape;1095;p22"/>
            <p:cNvSpPr txBox="1"/>
            <p:nvPr/>
          </p:nvSpPr>
          <p:spPr>
            <a:xfrm>
              <a:off x="4647" y="1839"/>
              <a:ext cx="766"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5-tRNA</a:t>
              </a:r>
              <a:endParaRPr/>
            </a:p>
          </p:txBody>
        </p:sp>
        <p:sp>
          <p:nvSpPr>
            <p:cNvPr id="1096" name="Google Shape;1096;p22"/>
            <p:cNvSpPr/>
            <p:nvPr/>
          </p:nvSpPr>
          <p:spPr>
            <a:xfrm>
              <a:off x="4912" y="112"/>
              <a:ext cx="544" cy="448"/>
            </a:xfrm>
            <a:custGeom>
              <a:rect b="b" l="l" r="r" t="t"/>
              <a:pathLst>
                <a:path extrusionOk="0" h="21600" w="21600">
                  <a:moveTo>
                    <a:pt x="0" y="0"/>
                  </a:moveTo>
                  <a:lnTo>
                    <a:pt x="5399" y="21600"/>
                  </a:lnTo>
                  <a:lnTo>
                    <a:pt x="16201" y="21600"/>
                  </a:lnTo>
                  <a:lnTo>
                    <a:pt x="21600" y="0"/>
                  </a:lnTo>
                  <a:lnTo>
                    <a:pt x="0" y="0"/>
                  </a:lnTo>
                  <a:close/>
                </a:path>
              </a:pathLst>
            </a:custGeom>
            <a:solidFill>
              <a:srgbClr val="FFCCFF"/>
            </a:solidFill>
            <a:ln cap="flat" cmpd="sng" w="508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097" name="Google Shape;1097;p22"/>
            <p:cNvSpPr txBox="1"/>
            <p:nvPr/>
          </p:nvSpPr>
          <p:spPr>
            <a:xfrm>
              <a:off x="4935" y="106"/>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aa5</a:t>
              </a:r>
              <a:endParaRPr/>
            </a:p>
          </p:txBody>
        </p:sp>
      </p:grpSp>
      <p:cxnSp>
        <p:nvCxnSpPr>
          <p:cNvPr id="1098" name="Google Shape;1098;p22"/>
          <p:cNvCxnSpPr/>
          <p:nvPr/>
        </p:nvCxnSpPr>
        <p:spPr>
          <a:xfrm>
            <a:off x="2540000" y="5867400"/>
            <a:ext cx="3530600" cy="0"/>
          </a:xfrm>
          <a:prstGeom prst="straightConnector1">
            <a:avLst/>
          </a:prstGeom>
          <a:noFill/>
          <a:ln cap="flat" cmpd="sng" w="50800">
            <a:solidFill>
              <a:schemeClr val="dk1"/>
            </a:solidFill>
            <a:prstDash val="solid"/>
            <a:miter lim="800000"/>
            <a:headEnd len="med" w="med" type="none"/>
            <a:tailEnd len="med" w="med" type="triangle"/>
          </a:ln>
        </p:spPr>
      </p:cxnSp>
      <p:sp>
        <p:nvSpPr>
          <p:cNvPr id="1099" name="Google Shape;1099;p22"/>
          <p:cNvSpPr txBox="1"/>
          <p:nvPr/>
        </p:nvSpPr>
        <p:spPr>
          <a:xfrm>
            <a:off x="1509712" y="6264275"/>
            <a:ext cx="5878512"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Ribosomes move over one codon</a:t>
            </a:r>
            <a:endParaRPr/>
          </a:p>
        </p:txBody>
      </p:sp>
      <p:cxnSp>
        <p:nvCxnSpPr>
          <p:cNvPr id="1100" name="Google Shape;1100;p22"/>
          <p:cNvCxnSpPr/>
          <p:nvPr/>
        </p:nvCxnSpPr>
        <p:spPr>
          <a:xfrm>
            <a:off x="1854200" y="558800"/>
            <a:ext cx="330200" cy="177800"/>
          </a:xfrm>
          <a:prstGeom prst="straightConnector1">
            <a:avLst/>
          </a:prstGeom>
          <a:noFill/>
          <a:ln cap="flat" cmpd="sng" w="50800">
            <a:solidFill>
              <a:schemeClr val="hlink"/>
            </a:solidFill>
            <a:prstDash val="solid"/>
            <a:miter lim="800000"/>
            <a:headEnd len="med" w="med" type="none"/>
            <a:tailEnd len="med" w="med" type="none"/>
          </a:ln>
        </p:spPr>
      </p:cxnSp>
      <p:cxnSp>
        <p:nvCxnSpPr>
          <p:cNvPr id="1101" name="Google Shape;1101;p22"/>
          <p:cNvCxnSpPr/>
          <p:nvPr/>
        </p:nvCxnSpPr>
        <p:spPr>
          <a:xfrm>
            <a:off x="3073400" y="1092200"/>
            <a:ext cx="330200" cy="101600"/>
          </a:xfrm>
          <a:prstGeom prst="straightConnector1">
            <a:avLst/>
          </a:prstGeom>
          <a:noFill/>
          <a:ln cap="flat" cmpd="sng" w="50800">
            <a:solidFill>
              <a:schemeClr val="hlink"/>
            </a:solidFill>
            <a:prstDash val="solid"/>
            <a:miter lim="800000"/>
            <a:headEnd len="med" w="med" type="none"/>
            <a:tailEnd len="med" w="med" type="none"/>
          </a:ln>
        </p:spPr>
      </p:cxnSp>
      <p:cxnSp>
        <p:nvCxnSpPr>
          <p:cNvPr id="1102" name="Google Shape;1102;p22"/>
          <p:cNvCxnSpPr/>
          <p:nvPr/>
        </p:nvCxnSpPr>
        <p:spPr>
          <a:xfrm>
            <a:off x="4064000" y="1320800"/>
            <a:ext cx="711200" cy="25400"/>
          </a:xfrm>
          <a:prstGeom prst="straightConnector1">
            <a:avLst/>
          </a:prstGeom>
          <a:noFill/>
          <a:ln cap="flat" cmpd="sng" w="50800">
            <a:solidFill>
              <a:schemeClr val="hlink"/>
            </a:solidFill>
            <a:prstDash val="solid"/>
            <a:miter lim="800000"/>
            <a:headEnd len="med" w="med" type="none"/>
            <a:tailEnd len="med" w="med" type="none"/>
          </a:ln>
        </p:spPr>
      </p:cxnSp>
      <p:cxnSp>
        <p:nvCxnSpPr>
          <p:cNvPr id="1103" name="Google Shape;1103;p22"/>
          <p:cNvCxnSpPr/>
          <p:nvPr/>
        </p:nvCxnSpPr>
        <p:spPr>
          <a:xfrm rot="10800000">
            <a:off x="1193800" y="3098800"/>
            <a:ext cx="1727200" cy="965200"/>
          </a:xfrm>
          <a:prstGeom prst="straightConnector1">
            <a:avLst/>
          </a:prstGeom>
          <a:noFill/>
          <a:ln cap="flat" cmpd="sng" w="50800">
            <a:solidFill>
              <a:schemeClr val="dk1"/>
            </a:solidFill>
            <a:prstDash val="solid"/>
            <a:miter lim="800000"/>
            <a:headEnd len="med" w="med" type="none"/>
            <a:tailEnd len="med" w="med" type="triangle"/>
          </a:ln>
        </p:spPr>
      </p:cxnSp>
      <p:cxnSp>
        <p:nvCxnSpPr>
          <p:cNvPr id="1104" name="Google Shape;1104;p22"/>
          <p:cNvCxnSpPr/>
          <p:nvPr/>
        </p:nvCxnSpPr>
        <p:spPr>
          <a:xfrm flipH="1" rot="10800000">
            <a:off x="3225800" y="508000"/>
            <a:ext cx="254000" cy="584200"/>
          </a:xfrm>
          <a:prstGeom prst="straightConnector1">
            <a:avLst/>
          </a:prstGeom>
          <a:noFill/>
          <a:ln cap="flat" cmpd="sng" w="50800">
            <a:solidFill>
              <a:schemeClr val="dk1"/>
            </a:solidFill>
            <a:prstDash val="solid"/>
            <a:miter lim="800000"/>
            <a:headEnd len="med" w="med" type="triangle"/>
            <a:tailEnd len="med" w="med" type="none"/>
          </a:ln>
        </p:spPr>
      </p:cxnSp>
      <p:cxnSp>
        <p:nvCxnSpPr>
          <p:cNvPr id="1105" name="Google Shape;1105;p22"/>
          <p:cNvCxnSpPr/>
          <p:nvPr/>
        </p:nvCxnSpPr>
        <p:spPr>
          <a:xfrm rot="10800000">
            <a:off x="4165600" y="508000"/>
            <a:ext cx="127000" cy="812800"/>
          </a:xfrm>
          <a:prstGeom prst="straightConnector1">
            <a:avLst/>
          </a:prstGeom>
          <a:noFill/>
          <a:ln cap="flat" cmpd="sng" w="50800">
            <a:solidFill>
              <a:schemeClr val="dk1"/>
            </a:solidFill>
            <a:prstDash val="solid"/>
            <a:miter lim="800000"/>
            <a:headEnd len="med" w="med" type="triangle"/>
            <a:tailEnd len="med" w="med" type="none"/>
          </a:ln>
        </p:spPr>
      </p:cxnSp>
      <p:cxnSp>
        <p:nvCxnSpPr>
          <p:cNvPr id="1106" name="Google Shape;1106;p22"/>
          <p:cNvCxnSpPr/>
          <p:nvPr/>
        </p:nvCxnSpPr>
        <p:spPr>
          <a:xfrm flipH="1" rot="10800000">
            <a:off x="2006600" y="355600"/>
            <a:ext cx="939800" cy="127000"/>
          </a:xfrm>
          <a:prstGeom prst="straightConnector1">
            <a:avLst/>
          </a:prstGeom>
          <a:noFill/>
          <a:ln cap="flat" cmpd="sng" w="50800">
            <a:solidFill>
              <a:schemeClr val="dk1"/>
            </a:solidFill>
            <a:prstDash val="solid"/>
            <a:miter lim="800000"/>
            <a:headEnd len="med" w="med" type="triangl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23"/>
          <p:cNvSpPr/>
          <p:nvPr/>
        </p:nvSpPr>
        <p:spPr>
          <a:xfrm>
            <a:off x="3197225" y="1752600"/>
            <a:ext cx="5583237" cy="3563937"/>
          </a:xfrm>
          <a:custGeom>
            <a:rect b="b" l="l" r="r" t="t"/>
            <a:pathLst>
              <a:path extrusionOk="0" h="2245" w="3517">
                <a:moveTo>
                  <a:pt x="348" y="2208"/>
                </a:moveTo>
                <a:lnTo>
                  <a:pt x="324" y="2172"/>
                </a:lnTo>
                <a:lnTo>
                  <a:pt x="288" y="2136"/>
                </a:lnTo>
                <a:lnTo>
                  <a:pt x="252" y="2100"/>
                </a:lnTo>
                <a:lnTo>
                  <a:pt x="216" y="2052"/>
                </a:lnTo>
                <a:lnTo>
                  <a:pt x="192" y="2016"/>
                </a:lnTo>
                <a:lnTo>
                  <a:pt x="168" y="1980"/>
                </a:lnTo>
                <a:lnTo>
                  <a:pt x="144" y="1944"/>
                </a:lnTo>
                <a:lnTo>
                  <a:pt x="132" y="1908"/>
                </a:lnTo>
                <a:lnTo>
                  <a:pt x="108" y="1872"/>
                </a:lnTo>
                <a:lnTo>
                  <a:pt x="96" y="1836"/>
                </a:lnTo>
                <a:lnTo>
                  <a:pt x="72" y="1800"/>
                </a:lnTo>
                <a:lnTo>
                  <a:pt x="60" y="1764"/>
                </a:lnTo>
                <a:lnTo>
                  <a:pt x="48" y="1716"/>
                </a:lnTo>
                <a:lnTo>
                  <a:pt x="36" y="1680"/>
                </a:lnTo>
                <a:lnTo>
                  <a:pt x="24" y="1644"/>
                </a:lnTo>
                <a:lnTo>
                  <a:pt x="12" y="1608"/>
                </a:lnTo>
                <a:lnTo>
                  <a:pt x="12" y="1560"/>
                </a:lnTo>
                <a:lnTo>
                  <a:pt x="0" y="1464"/>
                </a:lnTo>
                <a:lnTo>
                  <a:pt x="0" y="1392"/>
                </a:lnTo>
                <a:lnTo>
                  <a:pt x="0" y="1320"/>
                </a:lnTo>
                <a:lnTo>
                  <a:pt x="0" y="1224"/>
                </a:lnTo>
                <a:lnTo>
                  <a:pt x="0" y="1152"/>
                </a:lnTo>
                <a:lnTo>
                  <a:pt x="0" y="1080"/>
                </a:lnTo>
                <a:lnTo>
                  <a:pt x="0" y="984"/>
                </a:lnTo>
                <a:lnTo>
                  <a:pt x="0" y="912"/>
                </a:lnTo>
                <a:lnTo>
                  <a:pt x="0" y="840"/>
                </a:lnTo>
                <a:lnTo>
                  <a:pt x="0" y="768"/>
                </a:lnTo>
                <a:lnTo>
                  <a:pt x="0" y="696"/>
                </a:lnTo>
                <a:lnTo>
                  <a:pt x="12" y="600"/>
                </a:lnTo>
                <a:lnTo>
                  <a:pt x="12" y="528"/>
                </a:lnTo>
                <a:lnTo>
                  <a:pt x="24" y="480"/>
                </a:lnTo>
                <a:lnTo>
                  <a:pt x="48" y="444"/>
                </a:lnTo>
                <a:lnTo>
                  <a:pt x="60" y="408"/>
                </a:lnTo>
                <a:lnTo>
                  <a:pt x="84" y="372"/>
                </a:lnTo>
                <a:lnTo>
                  <a:pt x="120" y="336"/>
                </a:lnTo>
                <a:lnTo>
                  <a:pt x="156" y="312"/>
                </a:lnTo>
                <a:lnTo>
                  <a:pt x="192" y="276"/>
                </a:lnTo>
                <a:lnTo>
                  <a:pt x="228" y="252"/>
                </a:lnTo>
                <a:lnTo>
                  <a:pt x="264" y="228"/>
                </a:lnTo>
                <a:lnTo>
                  <a:pt x="312" y="192"/>
                </a:lnTo>
                <a:lnTo>
                  <a:pt x="360" y="168"/>
                </a:lnTo>
                <a:lnTo>
                  <a:pt x="456" y="144"/>
                </a:lnTo>
                <a:lnTo>
                  <a:pt x="504" y="120"/>
                </a:lnTo>
                <a:lnTo>
                  <a:pt x="552" y="108"/>
                </a:lnTo>
                <a:lnTo>
                  <a:pt x="624" y="96"/>
                </a:lnTo>
                <a:lnTo>
                  <a:pt x="672" y="84"/>
                </a:lnTo>
                <a:lnTo>
                  <a:pt x="768" y="72"/>
                </a:lnTo>
                <a:lnTo>
                  <a:pt x="804" y="60"/>
                </a:lnTo>
                <a:lnTo>
                  <a:pt x="852" y="48"/>
                </a:lnTo>
                <a:lnTo>
                  <a:pt x="948" y="36"/>
                </a:lnTo>
                <a:lnTo>
                  <a:pt x="1044" y="24"/>
                </a:lnTo>
                <a:lnTo>
                  <a:pt x="1116" y="24"/>
                </a:lnTo>
                <a:lnTo>
                  <a:pt x="1164" y="12"/>
                </a:lnTo>
                <a:lnTo>
                  <a:pt x="1212" y="0"/>
                </a:lnTo>
                <a:lnTo>
                  <a:pt x="1308" y="0"/>
                </a:lnTo>
                <a:lnTo>
                  <a:pt x="1380" y="0"/>
                </a:lnTo>
                <a:lnTo>
                  <a:pt x="1476" y="0"/>
                </a:lnTo>
                <a:lnTo>
                  <a:pt x="1548" y="0"/>
                </a:lnTo>
                <a:lnTo>
                  <a:pt x="1668" y="0"/>
                </a:lnTo>
                <a:lnTo>
                  <a:pt x="1740" y="0"/>
                </a:lnTo>
                <a:lnTo>
                  <a:pt x="1836" y="0"/>
                </a:lnTo>
                <a:lnTo>
                  <a:pt x="1932" y="0"/>
                </a:lnTo>
                <a:lnTo>
                  <a:pt x="2028" y="12"/>
                </a:lnTo>
                <a:lnTo>
                  <a:pt x="2124" y="24"/>
                </a:lnTo>
                <a:lnTo>
                  <a:pt x="2196" y="24"/>
                </a:lnTo>
                <a:lnTo>
                  <a:pt x="2268" y="24"/>
                </a:lnTo>
                <a:lnTo>
                  <a:pt x="2340" y="24"/>
                </a:lnTo>
                <a:lnTo>
                  <a:pt x="2412" y="36"/>
                </a:lnTo>
                <a:lnTo>
                  <a:pt x="2484" y="36"/>
                </a:lnTo>
                <a:lnTo>
                  <a:pt x="2556" y="48"/>
                </a:lnTo>
                <a:lnTo>
                  <a:pt x="2628" y="48"/>
                </a:lnTo>
                <a:lnTo>
                  <a:pt x="2676" y="72"/>
                </a:lnTo>
                <a:lnTo>
                  <a:pt x="2748" y="84"/>
                </a:lnTo>
                <a:lnTo>
                  <a:pt x="2820" y="96"/>
                </a:lnTo>
                <a:lnTo>
                  <a:pt x="2868" y="120"/>
                </a:lnTo>
                <a:lnTo>
                  <a:pt x="2964" y="156"/>
                </a:lnTo>
                <a:lnTo>
                  <a:pt x="3060" y="180"/>
                </a:lnTo>
                <a:lnTo>
                  <a:pt x="3144" y="216"/>
                </a:lnTo>
                <a:lnTo>
                  <a:pt x="3180" y="252"/>
                </a:lnTo>
                <a:lnTo>
                  <a:pt x="3252" y="324"/>
                </a:lnTo>
                <a:lnTo>
                  <a:pt x="3288" y="360"/>
                </a:lnTo>
                <a:lnTo>
                  <a:pt x="3324" y="456"/>
                </a:lnTo>
                <a:lnTo>
                  <a:pt x="3372" y="504"/>
                </a:lnTo>
                <a:lnTo>
                  <a:pt x="3396" y="540"/>
                </a:lnTo>
                <a:lnTo>
                  <a:pt x="3420" y="576"/>
                </a:lnTo>
                <a:lnTo>
                  <a:pt x="3444" y="624"/>
                </a:lnTo>
                <a:lnTo>
                  <a:pt x="3468" y="672"/>
                </a:lnTo>
                <a:lnTo>
                  <a:pt x="3480" y="720"/>
                </a:lnTo>
                <a:lnTo>
                  <a:pt x="3492" y="816"/>
                </a:lnTo>
                <a:lnTo>
                  <a:pt x="3492" y="888"/>
                </a:lnTo>
                <a:lnTo>
                  <a:pt x="3504" y="960"/>
                </a:lnTo>
                <a:lnTo>
                  <a:pt x="3516" y="1032"/>
                </a:lnTo>
                <a:lnTo>
                  <a:pt x="3516" y="1104"/>
                </a:lnTo>
                <a:lnTo>
                  <a:pt x="3516" y="1176"/>
                </a:lnTo>
                <a:lnTo>
                  <a:pt x="3516" y="1248"/>
                </a:lnTo>
                <a:lnTo>
                  <a:pt x="3516" y="1320"/>
                </a:lnTo>
                <a:lnTo>
                  <a:pt x="3516" y="1416"/>
                </a:lnTo>
                <a:lnTo>
                  <a:pt x="3516" y="1488"/>
                </a:lnTo>
                <a:lnTo>
                  <a:pt x="3516" y="1524"/>
                </a:lnTo>
                <a:lnTo>
                  <a:pt x="3516" y="1572"/>
                </a:lnTo>
                <a:lnTo>
                  <a:pt x="3516" y="1608"/>
                </a:lnTo>
                <a:lnTo>
                  <a:pt x="3504" y="1704"/>
                </a:lnTo>
                <a:lnTo>
                  <a:pt x="3492" y="1752"/>
                </a:lnTo>
                <a:lnTo>
                  <a:pt x="3468" y="1800"/>
                </a:lnTo>
                <a:lnTo>
                  <a:pt x="3456" y="1836"/>
                </a:lnTo>
                <a:lnTo>
                  <a:pt x="3432" y="1884"/>
                </a:lnTo>
                <a:lnTo>
                  <a:pt x="3408" y="1932"/>
                </a:lnTo>
                <a:lnTo>
                  <a:pt x="3384" y="1980"/>
                </a:lnTo>
                <a:lnTo>
                  <a:pt x="3348" y="2016"/>
                </a:lnTo>
                <a:lnTo>
                  <a:pt x="3324" y="2052"/>
                </a:lnTo>
                <a:lnTo>
                  <a:pt x="3276" y="2100"/>
                </a:lnTo>
                <a:lnTo>
                  <a:pt x="3240" y="2124"/>
                </a:lnTo>
                <a:lnTo>
                  <a:pt x="3204" y="2160"/>
                </a:lnTo>
                <a:lnTo>
                  <a:pt x="3168" y="2184"/>
                </a:lnTo>
                <a:lnTo>
                  <a:pt x="3132" y="2208"/>
                </a:lnTo>
                <a:lnTo>
                  <a:pt x="3096" y="2208"/>
                </a:lnTo>
                <a:lnTo>
                  <a:pt x="3024" y="2208"/>
                </a:lnTo>
                <a:lnTo>
                  <a:pt x="2988" y="2208"/>
                </a:lnTo>
                <a:lnTo>
                  <a:pt x="2952" y="2208"/>
                </a:lnTo>
                <a:lnTo>
                  <a:pt x="2916" y="2208"/>
                </a:lnTo>
                <a:lnTo>
                  <a:pt x="2868" y="2208"/>
                </a:lnTo>
                <a:lnTo>
                  <a:pt x="2796" y="2208"/>
                </a:lnTo>
                <a:lnTo>
                  <a:pt x="2676" y="2208"/>
                </a:lnTo>
                <a:lnTo>
                  <a:pt x="2640" y="2208"/>
                </a:lnTo>
                <a:lnTo>
                  <a:pt x="2592" y="2208"/>
                </a:lnTo>
                <a:lnTo>
                  <a:pt x="2496" y="2208"/>
                </a:lnTo>
                <a:lnTo>
                  <a:pt x="2460" y="2208"/>
                </a:lnTo>
                <a:lnTo>
                  <a:pt x="2364" y="2208"/>
                </a:lnTo>
                <a:lnTo>
                  <a:pt x="2316" y="2196"/>
                </a:lnTo>
                <a:lnTo>
                  <a:pt x="2268" y="2196"/>
                </a:lnTo>
                <a:lnTo>
                  <a:pt x="2220" y="2196"/>
                </a:lnTo>
                <a:lnTo>
                  <a:pt x="2184" y="2196"/>
                </a:lnTo>
                <a:lnTo>
                  <a:pt x="2136" y="2196"/>
                </a:lnTo>
                <a:lnTo>
                  <a:pt x="2088" y="2196"/>
                </a:lnTo>
                <a:lnTo>
                  <a:pt x="2040" y="2196"/>
                </a:lnTo>
                <a:lnTo>
                  <a:pt x="2004" y="2196"/>
                </a:lnTo>
                <a:lnTo>
                  <a:pt x="1968" y="2196"/>
                </a:lnTo>
                <a:lnTo>
                  <a:pt x="1920" y="2208"/>
                </a:lnTo>
                <a:lnTo>
                  <a:pt x="1884" y="2208"/>
                </a:lnTo>
                <a:lnTo>
                  <a:pt x="1848" y="2208"/>
                </a:lnTo>
                <a:lnTo>
                  <a:pt x="1812" y="2220"/>
                </a:lnTo>
                <a:lnTo>
                  <a:pt x="1776" y="2220"/>
                </a:lnTo>
                <a:lnTo>
                  <a:pt x="1740" y="2220"/>
                </a:lnTo>
                <a:lnTo>
                  <a:pt x="1704" y="2220"/>
                </a:lnTo>
                <a:lnTo>
                  <a:pt x="1668" y="2220"/>
                </a:lnTo>
                <a:lnTo>
                  <a:pt x="1632" y="2220"/>
                </a:lnTo>
                <a:lnTo>
                  <a:pt x="1596" y="2220"/>
                </a:lnTo>
                <a:lnTo>
                  <a:pt x="1560" y="2220"/>
                </a:lnTo>
                <a:lnTo>
                  <a:pt x="1524" y="2220"/>
                </a:lnTo>
                <a:lnTo>
                  <a:pt x="1452" y="2220"/>
                </a:lnTo>
                <a:lnTo>
                  <a:pt x="1380" y="2232"/>
                </a:lnTo>
                <a:lnTo>
                  <a:pt x="1284" y="2232"/>
                </a:lnTo>
                <a:lnTo>
                  <a:pt x="1188" y="2244"/>
                </a:lnTo>
                <a:lnTo>
                  <a:pt x="1140" y="2244"/>
                </a:lnTo>
                <a:lnTo>
                  <a:pt x="1092" y="2244"/>
                </a:lnTo>
                <a:lnTo>
                  <a:pt x="1056" y="2244"/>
                </a:lnTo>
                <a:lnTo>
                  <a:pt x="1020" y="2244"/>
                </a:lnTo>
                <a:lnTo>
                  <a:pt x="984" y="2244"/>
                </a:lnTo>
                <a:lnTo>
                  <a:pt x="948" y="2244"/>
                </a:lnTo>
                <a:lnTo>
                  <a:pt x="912" y="2244"/>
                </a:lnTo>
                <a:lnTo>
                  <a:pt x="876" y="2244"/>
                </a:lnTo>
                <a:lnTo>
                  <a:pt x="828" y="2244"/>
                </a:lnTo>
                <a:lnTo>
                  <a:pt x="792" y="2244"/>
                </a:lnTo>
                <a:lnTo>
                  <a:pt x="756" y="2244"/>
                </a:lnTo>
                <a:lnTo>
                  <a:pt x="708" y="2244"/>
                </a:lnTo>
                <a:lnTo>
                  <a:pt x="672" y="2244"/>
                </a:lnTo>
                <a:lnTo>
                  <a:pt x="636" y="2244"/>
                </a:lnTo>
                <a:lnTo>
                  <a:pt x="600" y="2244"/>
                </a:lnTo>
                <a:lnTo>
                  <a:pt x="564" y="2232"/>
                </a:lnTo>
                <a:lnTo>
                  <a:pt x="528" y="2232"/>
                </a:lnTo>
                <a:lnTo>
                  <a:pt x="492" y="2232"/>
                </a:lnTo>
                <a:lnTo>
                  <a:pt x="456" y="2220"/>
                </a:lnTo>
                <a:lnTo>
                  <a:pt x="420" y="2220"/>
                </a:lnTo>
                <a:lnTo>
                  <a:pt x="384" y="2220"/>
                </a:lnTo>
                <a:lnTo>
                  <a:pt x="348" y="2208"/>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14" name="Google Shape;1114;p23"/>
          <p:cNvSpPr/>
          <p:nvPr/>
        </p:nvSpPr>
        <p:spPr>
          <a:xfrm>
            <a:off x="3292475" y="5219700"/>
            <a:ext cx="5449887" cy="1201737"/>
          </a:xfrm>
          <a:custGeom>
            <a:rect b="b" l="l" r="r" t="t"/>
            <a:pathLst>
              <a:path extrusionOk="0" h="757" w="3433">
                <a:moveTo>
                  <a:pt x="3408" y="264"/>
                </a:moveTo>
                <a:lnTo>
                  <a:pt x="3372" y="252"/>
                </a:lnTo>
                <a:lnTo>
                  <a:pt x="3336" y="240"/>
                </a:lnTo>
                <a:lnTo>
                  <a:pt x="3300" y="216"/>
                </a:lnTo>
                <a:lnTo>
                  <a:pt x="3264" y="192"/>
                </a:lnTo>
                <a:lnTo>
                  <a:pt x="3228" y="180"/>
                </a:lnTo>
                <a:lnTo>
                  <a:pt x="3192" y="156"/>
                </a:lnTo>
                <a:lnTo>
                  <a:pt x="3156" y="132"/>
                </a:lnTo>
                <a:lnTo>
                  <a:pt x="3120" y="108"/>
                </a:lnTo>
                <a:lnTo>
                  <a:pt x="3084" y="84"/>
                </a:lnTo>
                <a:lnTo>
                  <a:pt x="3048" y="72"/>
                </a:lnTo>
                <a:lnTo>
                  <a:pt x="3012" y="48"/>
                </a:lnTo>
                <a:lnTo>
                  <a:pt x="2976" y="48"/>
                </a:lnTo>
                <a:lnTo>
                  <a:pt x="2940" y="36"/>
                </a:lnTo>
                <a:lnTo>
                  <a:pt x="2904" y="24"/>
                </a:lnTo>
                <a:lnTo>
                  <a:pt x="2868" y="12"/>
                </a:lnTo>
                <a:lnTo>
                  <a:pt x="2832" y="0"/>
                </a:lnTo>
                <a:lnTo>
                  <a:pt x="2796" y="0"/>
                </a:lnTo>
                <a:lnTo>
                  <a:pt x="2760" y="0"/>
                </a:lnTo>
                <a:lnTo>
                  <a:pt x="2724" y="12"/>
                </a:lnTo>
                <a:lnTo>
                  <a:pt x="2688" y="24"/>
                </a:lnTo>
                <a:lnTo>
                  <a:pt x="2640" y="24"/>
                </a:lnTo>
                <a:lnTo>
                  <a:pt x="2604" y="24"/>
                </a:lnTo>
                <a:lnTo>
                  <a:pt x="2568" y="24"/>
                </a:lnTo>
                <a:lnTo>
                  <a:pt x="2532" y="24"/>
                </a:lnTo>
                <a:lnTo>
                  <a:pt x="2496" y="24"/>
                </a:lnTo>
                <a:lnTo>
                  <a:pt x="2460" y="24"/>
                </a:lnTo>
                <a:lnTo>
                  <a:pt x="2424" y="24"/>
                </a:lnTo>
                <a:lnTo>
                  <a:pt x="2388" y="24"/>
                </a:lnTo>
                <a:lnTo>
                  <a:pt x="2352" y="24"/>
                </a:lnTo>
                <a:lnTo>
                  <a:pt x="2316" y="24"/>
                </a:lnTo>
                <a:lnTo>
                  <a:pt x="2280" y="24"/>
                </a:lnTo>
                <a:lnTo>
                  <a:pt x="2244" y="24"/>
                </a:lnTo>
                <a:lnTo>
                  <a:pt x="2208" y="24"/>
                </a:lnTo>
                <a:lnTo>
                  <a:pt x="2172" y="24"/>
                </a:lnTo>
                <a:lnTo>
                  <a:pt x="2136" y="24"/>
                </a:lnTo>
                <a:lnTo>
                  <a:pt x="2100" y="24"/>
                </a:lnTo>
                <a:lnTo>
                  <a:pt x="2064" y="24"/>
                </a:lnTo>
                <a:lnTo>
                  <a:pt x="2028" y="24"/>
                </a:lnTo>
                <a:lnTo>
                  <a:pt x="1992" y="24"/>
                </a:lnTo>
                <a:lnTo>
                  <a:pt x="1956" y="24"/>
                </a:lnTo>
                <a:lnTo>
                  <a:pt x="1920" y="24"/>
                </a:lnTo>
                <a:lnTo>
                  <a:pt x="1884" y="24"/>
                </a:lnTo>
                <a:lnTo>
                  <a:pt x="1848" y="24"/>
                </a:lnTo>
                <a:lnTo>
                  <a:pt x="1812" y="24"/>
                </a:lnTo>
                <a:lnTo>
                  <a:pt x="1776" y="24"/>
                </a:lnTo>
                <a:lnTo>
                  <a:pt x="1740" y="24"/>
                </a:lnTo>
                <a:lnTo>
                  <a:pt x="1704" y="24"/>
                </a:lnTo>
                <a:lnTo>
                  <a:pt x="1668" y="24"/>
                </a:lnTo>
                <a:lnTo>
                  <a:pt x="1632" y="24"/>
                </a:lnTo>
                <a:lnTo>
                  <a:pt x="1584" y="24"/>
                </a:lnTo>
                <a:lnTo>
                  <a:pt x="1536" y="24"/>
                </a:lnTo>
                <a:lnTo>
                  <a:pt x="1488" y="24"/>
                </a:lnTo>
                <a:lnTo>
                  <a:pt x="1452" y="24"/>
                </a:lnTo>
                <a:lnTo>
                  <a:pt x="1416" y="24"/>
                </a:lnTo>
                <a:lnTo>
                  <a:pt x="1380" y="24"/>
                </a:lnTo>
                <a:lnTo>
                  <a:pt x="1344" y="24"/>
                </a:lnTo>
                <a:lnTo>
                  <a:pt x="1308" y="24"/>
                </a:lnTo>
                <a:lnTo>
                  <a:pt x="1272" y="24"/>
                </a:lnTo>
                <a:lnTo>
                  <a:pt x="1236" y="24"/>
                </a:lnTo>
                <a:lnTo>
                  <a:pt x="1200" y="24"/>
                </a:lnTo>
                <a:lnTo>
                  <a:pt x="1164" y="24"/>
                </a:lnTo>
                <a:lnTo>
                  <a:pt x="1128" y="24"/>
                </a:lnTo>
                <a:lnTo>
                  <a:pt x="1092" y="24"/>
                </a:lnTo>
                <a:lnTo>
                  <a:pt x="1056" y="24"/>
                </a:lnTo>
                <a:lnTo>
                  <a:pt x="1020" y="24"/>
                </a:lnTo>
                <a:lnTo>
                  <a:pt x="984" y="24"/>
                </a:lnTo>
                <a:lnTo>
                  <a:pt x="888" y="24"/>
                </a:lnTo>
                <a:lnTo>
                  <a:pt x="816" y="24"/>
                </a:lnTo>
                <a:lnTo>
                  <a:pt x="768" y="24"/>
                </a:lnTo>
                <a:lnTo>
                  <a:pt x="732" y="24"/>
                </a:lnTo>
                <a:lnTo>
                  <a:pt x="696" y="24"/>
                </a:lnTo>
                <a:lnTo>
                  <a:pt x="660" y="24"/>
                </a:lnTo>
                <a:lnTo>
                  <a:pt x="624" y="24"/>
                </a:lnTo>
                <a:lnTo>
                  <a:pt x="588" y="24"/>
                </a:lnTo>
                <a:lnTo>
                  <a:pt x="552" y="24"/>
                </a:lnTo>
                <a:lnTo>
                  <a:pt x="516" y="24"/>
                </a:lnTo>
                <a:lnTo>
                  <a:pt x="480" y="24"/>
                </a:lnTo>
                <a:lnTo>
                  <a:pt x="444" y="24"/>
                </a:lnTo>
                <a:lnTo>
                  <a:pt x="408" y="24"/>
                </a:lnTo>
                <a:lnTo>
                  <a:pt x="372" y="24"/>
                </a:lnTo>
                <a:lnTo>
                  <a:pt x="336" y="24"/>
                </a:lnTo>
                <a:lnTo>
                  <a:pt x="300" y="24"/>
                </a:lnTo>
                <a:lnTo>
                  <a:pt x="264" y="24"/>
                </a:lnTo>
                <a:lnTo>
                  <a:pt x="228" y="36"/>
                </a:lnTo>
                <a:lnTo>
                  <a:pt x="192" y="48"/>
                </a:lnTo>
                <a:lnTo>
                  <a:pt x="156" y="72"/>
                </a:lnTo>
                <a:lnTo>
                  <a:pt x="144" y="108"/>
                </a:lnTo>
                <a:lnTo>
                  <a:pt x="120" y="144"/>
                </a:lnTo>
                <a:lnTo>
                  <a:pt x="96" y="180"/>
                </a:lnTo>
                <a:lnTo>
                  <a:pt x="84" y="216"/>
                </a:lnTo>
                <a:lnTo>
                  <a:pt x="60" y="252"/>
                </a:lnTo>
                <a:lnTo>
                  <a:pt x="48" y="288"/>
                </a:lnTo>
                <a:lnTo>
                  <a:pt x="36" y="324"/>
                </a:lnTo>
                <a:lnTo>
                  <a:pt x="24" y="360"/>
                </a:lnTo>
                <a:lnTo>
                  <a:pt x="12" y="396"/>
                </a:lnTo>
                <a:lnTo>
                  <a:pt x="0" y="432"/>
                </a:lnTo>
                <a:lnTo>
                  <a:pt x="0" y="468"/>
                </a:lnTo>
                <a:lnTo>
                  <a:pt x="0" y="504"/>
                </a:lnTo>
                <a:lnTo>
                  <a:pt x="0" y="540"/>
                </a:lnTo>
                <a:lnTo>
                  <a:pt x="36" y="564"/>
                </a:lnTo>
                <a:lnTo>
                  <a:pt x="72" y="576"/>
                </a:lnTo>
                <a:lnTo>
                  <a:pt x="108" y="588"/>
                </a:lnTo>
                <a:lnTo>
                  <a:pt x="144" y="600"/>
                </a:lnTo>
                <a:lnTo>
                  <a:pt x="180" y="612"/>
                </a:lnTo>
                <a:lnTo>
                  <a:pt x="216" y="624"/>
                </a:lnTo>
                <a:lnTo>
                  <a:pt x="252" y="636"/>
                </a:lnTo>
                <a:lnTo>
                  <a:pt x="288" y="648"/>
                </a:lnTo>
                <a:lnTo>
                  <a:pt x="336" y="660"/>
                </a:lnTo>
                <a:lnTo>
                  <a:pt x="372" y="672"/>
                </a:lnTo>
                <a:lnTo>
                  <a:pt x="468" y="672"/>
                </a:lnTo>
                <a:lnTo>
                  <a:pt x="516" y="696"/>
                </a:lnTo>
                <a:lnTo>
                  <a:pt x="588" y="696"/>
                </a:lnTo>
                <a:lnTo>
                  <a:pt x="660" y="696"/>
                </a:lnTo>
                <a:lnTo>
                  <a:pt x="708" y="708"/>
                </a:lnTo>
                <a:lnTo>
                  <a:pt x="756" y="720"/>
                </a:lnTo>
                <a:lnTo>
                  <a:pt x="792" y="720"/>
                </a:lnTo>
                <a:lnTo>
                  <a:pt x="828" y="732"/>
                </a:lnTo>
                <a:lnTo>
                  <a:pt x="876" y="732"/>
                </a:lnTo>
                <a:lnTo>
                  <a:pt x="924" y="732"/>
                </a:lnTo>
                <a:lnTo>
                  <a:pt x="960" y="732"/>
                </a:lnTo>
                <a:lnTo>
                  <a:pt x="1008" y="732"/>
                </a:lnTo>
                <a:lnTo>
                  <a:pt x="1104" y="732"/>
                </a:lnTo>
                <a:lnTo>
                  <a:pt x="1152" y="744"/>
                </a:lnTo>
                <a:lnTo>
                  <a:pt x="1224" y="744"/>
                </a:lnTo>
                <a:lnTo>
                  <a:pt x="1320" y="744"/>
                </a:lnTo>
                <a:lnTo>
                  <a:pt x="1368" y="744"/>
                </a:lnTo>
                <a:lnTo>
                  <a:pt x="1416" y="744"/>
                </a:lnTo>
                <a:lnTo>
                  <a:pt x="1464" y="744"/>
                </a:lnTo>
                <a:lnTo>
                  <a:pt x="1512" y="744"/>
                </a:lnTo>
                <a:lnTo>
                  <a:pt x="1596" y="744"/>
                </a:lnTo>
                <a:lnTo>
                  <a:pt x="1632" y="744"/>
                </a:lnTo>
                <a:lnTo>
                  <a:pt x="1728" y="744"/>
                </a:lnTo>
                <a:lnTo>
                  <a:pt x="1776" y="744"/>
                </a:lnTo>
                <a:lnTo>
                  <a:pt x="1812" y="744"/>
                </a:lnTo>
                <a:lnTo>
                  <a:pt x="1848" y="744"/>
                </a:lnTo>
                <a:lnTo>
                  <a:pt x="1884" y="744"/>
                </a:lnTo>
                <a:lnTo>
                  <a:pt x="1920" y="744"/>
                </a:lnTo>
                <a:lnTo>
                  <a:pt x="1956" y="756"/>
                </a:lnTo>
                <a:lnTo>
                  <a:pt x="1992" y="756"/>
                </a:lnTo>
                <a:lnTo>
                  <a:pt x="2028" y="756"/>
                </a:lnTo>
                <a:lnTo>
                  <a:pt x="2064" y="756"/>
                </a:lnTo>
                <a:lnTo>
                  <a:pt x="2100" y="756"/>
                </a:lnTo>
                <a:lnTo>
                  <a:pt x="2136" y="756"/>
                </a:lnTo>
                <a:lnTo>
                  <a:pt x="2172" y="756"/>
                </a:lnTo>
                <a:lnTo>
                  <a:pt x="2208" y="756"/>
                </a:lnTo>
                <a:lnTo>
                  <a:pt x="2256" y="756"/>
                </a:lnTo>
                <a:lnTo>
                  <a:pt x="2292" y="756"/>
                </a:lnTo>
                <a:lnTo>
                  <a:pt x="2328" y="756"/>
                </a:lnTo>
                <a:lnTo>
                  <a:pt x="2364" y="756"/>
                </a:lnTo>
                <a:lnTo>
                  <a:pt x="2400" y="756"/>
                </a:lnTo>
                <a:lnTo>
                  <a:pt x="2436" y="756"/>
                </a:lnTo>
                <a:lnTo>
                  <a:pt x="2472" y="756"/>
                </a:lnTo>
                <a:lnTo>
                  <a:pt x="2508" y="756"/>
                </a:lnTo>
                <a:lnTo>
                  <a:pt x="2544" y="756"/>
                </a:lnTo>
                <a:lnTo>
                  <a:pt x="2580" y="756"/>
                </a:lnTo>
                <a:lnTo>
                  <a:pt x="2616" y="756"/>
                </a:lnTo>
                <a:lnTo>
                  <a:pt x="2652" y="756"/>
                </a:lnTo>
                <a:lnTo>
                  <a:pt x="2688" y="756"/>
                </a:lnTo>
                <a:lnTo>
                  <a:pt x="2736" y="744"/>
                </a:lnTo>
                <a:lnTo>
                  <a:pt x="2784" y="732"/>
                </a:lnTo>
                <a:lnTo>
                  <a:pt x="2832" y="732"/>
                </a:lnTo>
                <a:lnTo>
                  <a:pt x="2868" y="720"/>
                </a:lnTo>
                <a:lnTo>
                  <a:pt x="2904" y="720"/>
                </a:lnTo>
                <a:lnTo>
                  <a:pt x="2952" y="708"/>
                </a:lnTo>
                <a:lnTo>
                  <a:pt x="2988" y="696"/>
                </a:lnTo>
                <a:lnTo>
                  <a:pt x="3024" y="696"/>
                </a:lnTo>
                <a:lnTo>
                  <a:pt x="3060" y="684"/>
                </a:lnTo>
                <a:lnTo>
                  <a:pt x="3096" y="672"/>
                </a:lnTo>
                <a:lnTo>
                  <a:pt x="3144" y="648"/>
                </a:lnTo>
                <a:lnTo>
                  <a:pt x="3180" y="636"/>
                </a:lnTo>
                <a:lnTo>
                  <a:pt x="3216" y="624"/>
                </a:lnTo>
                <a:lnTo>
                  <a:pt x="3252" y="612"/>
                </a:lnTo>
                <a:lnTo>
                  <a:pt x="3288" y="588"/>
                </a:lnTo>
                <a:lnTo>
                  <a:pt x="3324" y="564"/>
                </a:lnTo>
                <a:lnTo>
                  <a:pt x="3360" y="540"/>
                </a:lnTo>
                <a:lnTo>
                  <a:pt x="3384" y="504"/>
                </a:lnTo>
                <a:lnTo>
                  <a:pt x="3408" y="468"/>
                </a:lnTo>
                <a:lnTo>
                  <a:pt x="3420" y="432"/>
                </a:lnTo>
                <a:lnTo>
                  <a:pt x="3432" y="396"/>
                </a:lnTo>
                <a:lnTo>
                  <a:pt x="3432" y="360"/>
                </a:lnTo>
                <a:lnTo>
                  <a:pt x="3432" y="324"/>
                </a:lnTo>
                <a:lnTo>
                  <a:pt x="3420" y="288"/>
                </a:lnTo>
                <a:lnTo>
                  <a:pt x="3384" y="264"/>
                </a:lnTo>
                <a:lnTo>
                  <a:pt x="3408" y="264"/>
                </a:lnTo>
              </a:path>
            </a:pathLst>
          </a:custGeom>
          <a:solidFill>
            <a:srgbClr val="A2C1FE"/>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15" name="Google Shape;1115;p23"/>
          <p:cNvSpPr/>
          <p:nvPr/>
        </p:nvSpPr>
        <p:spPr>
          <a:xfrm>
            <a:off x="4003675" y="22352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16" name="Google Shape;1116;p23"/>
          <p:cNvSpPr/>
          <p:nvPr/>
        </p:nvSpPr>
        <p:spPr>
          <a:xfrm>
            <a:off x="5832475" y="2159000"/>
            <a:ext cx="1701800" cy="3225800"/>
          </a:xfrm>
          <a:prstGeom prst="roundRect">
            <a:avLst>
              <a:gd fmla="val 2699" name="adj"/>
            </a:avLst>
          </a:prstGeom>
          <a:solidFill>
            <a:srgbClr val="F39FD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17" name="Google Shape;1117;p23"/>
          <p:cNvSpPr txBox="1"/>
          <p:nvPr/>
        </p:nvSpPr>
        <p:spPr>
          <a:xfrm>
            <a:off x="246062" y="5853112"/>
            <a:ext cx="111442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400"/>
              <a:buFont typeface="Arial"/>
              <a:buNone/>
            </a:pPr>
            <a:r>
              <a:rPr b="1" i="0" lang="en-US" sz="2400" u="none">
                <a:solidFill>
                  <a:srgbClr val="9234DB"/>
                </a:solidFill>
                <a:latin typeface="Arial"/>
                <a:ea typeface="Arial"/>
                <a:cs typeface="Arial"/>
                <a:sym typeface="Arial"/>
              </a:rPr>
              <a:t>mRNA</a:t>
            </a:r>
            <a:endParaRPr/>
          </a:p>
        </p:txBody>
      </p:sp>
      <p:sp>
        <p:nvSpPr>
          <p:cNvPr id="1118" name="Google Shape;1118;p23"/>
          <p:cNvSpPr txBox="1"/>
          <p:nvPr/>
        </p:nvSpPr>
        <p:spPr>
          <a:xfrm>
            <a:off x="177800" y="5359400"/>
            <a:ext cx="7264400" cy="4064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119" name="Google Shape;1119;p23"/>
          <p:cNvCxnSpPr/>
          <p:nvPr/>
        </p:nvCxnSpPr>
        <p:spPr>
          <a:xfrm>
            <a:off x="625475" y="53594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120" name="Google Shape;1120;p23"/>
          <p:cNvSpPr txBox="1"/>
          <p:nvPr/>
        </p:nvSpPr>
        <p:spPr>
          <a:xfrm>
            <a:off x="166687" y="5349875"/>
            <a:ext cx="6254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cxnSp>
        <p:nvCxnSpPr>
          <p:cNvPr id="1121" name="Google Shape;1121;p23"/>
          <p:cNvCxnSpPr/>
          <p:nvPr/>
        </p:nvCxnSpPr>
        <p:spPr>
          <a:xfrm>
            <a:off x="1235075" y="53594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122" name="Google Shape;1122;p23"/>
          <p:cNvCxnSpPr/>
          <p:nvPr/>
        </p:nvCxnSpPr>
        <p:spPr>
          <a:xfrm>
            <a:off x="2378075" y="53594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123" name="Google Shape;1123;p23"/>
          <p:cNvCxnSpPr/>
          <p:nvPr/>
        </p:nvCxnSpPr>
        <p:spPr>
          <a:xfrm>
            <a:off x="1692275" y="53594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124" name="Google Shape;1124;p23"/>
          <p:cNvSpPr txBox="1"/>
          <p:nvPr/>
        </p:nvSpPr>
        <p:spPr>
          <a:xfrm>
            <a:off x="698500" y="5348287"/>
            <a:ext cx="60325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25" name="Google Shape;1125;p23"/>
          <p:cNvSpPr txBox="1"/>
          <p:nvPr/>
        </p:nvSpPr>
        <p:spPr>
          <a:xfrm>
            <a:off x="1308100" y="5348287"/>
            <a:ext cx="60325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126" name="Google Shape;1126;p23"/>
          <p:cNvCxnSpPr/>
          <p:nvPr/>
        </p:nvCxnSpPr>
        <p:spPr>
          <a:xfrm>
            <a:off x="4130675" y="53594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127" name="Google Shape;1127;p23"/>
          <p:cNvCxnSpPr/>
          <p:nvPr/>
        </p:nvCxnSpPr>
        <p:spPr>
          <a:xfrm>
            <a:off x="3597275" y="53594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128" name="Google Shape;1128;p23"/>
          <p:cNvCxnSpPr/>
          <p:nvPr/>
        </p:nvCxnSpPr>
        <p:spPr>
          <a:xfrm>
            <a:off x="2987675" y="53594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129" name="Google Shape;1129;p23"/>
          <p:cNvCxnSpPr/>
          <p:nvPr/>
        </p:nvCxnSpPr>
        <p:spPr>
          <a:xfrm>
            <a:off x="4740275" y="53594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130" name="Google Shape;1130;p23"/>
          <p:cNvSpPr txBox="1"/>
          <p:nvPr/>
        </p:nvSpPr>
        <p:spPr>
          <a:xfrm>
            <a:off x="2528887" y="53498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1131" name="Google Shape;1131;p23"/>
          <p:cNvSpPr txBox="1"/>
          <p:nvPr/>
        </p:nvSpPr>
        <p:spPr>
          <a:xfrm>
            <a:off x="3062287" y="53498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1132" name="Google Shape;1132;p23"/>
          <p:cNvSpPr txBox="1"/>
          <p:nvPr/>
        </p:nvSpPr>
        <p:spPr>
          <a:xfrm>
            <a:off x="3671887" y="53498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133" name="Google Shape;1133;p23"/>
          <p:cNvSpPr txBox="1"/>
          <p:nvPr/>
        </p:nvSpPr>
        <p:spPr>
          <a:xfrm>
            <a:off x="4205287" y="5349875"/>
            <a:ext cx="6000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1134" name="Google Shape;1134;p23"/>
          <p:cNvSpPr txBox="1"/>
          <p:nvPr/>
        </p:nvSpPr>
        <p:spPr>
          <a:xfrm>
            <a:off x="4738687" y="5349875"/>
            <a:ext cx="62547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135" name="Google Shape;1135;p23"/>
          <p:cNvSpPr txBox="1"/>
          <p:nvPr/>
        </p:nvSpPr>
        <p:spPr>
          <a:xfrm>
            <a:off x="117475" y="3302000"/>
            <a:ext cx="863600" cy="711200"/>
          </a:xfrm>
          <a:prstGeom prst="rect">
            <a:avLst/>
          </a:prstGeom>
          <a:solidFill>
            <a:srgbClr val="99FF33"/>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36" name="Google Shape;1136;p23"/>
          <p:cNvSpPr txBox="1"/>
          <p:nvPr/>
        </p:nvSpPr>
        <p:spPr>
          <a:xfrm>
            <a:off x="153987" y="33686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aa1</a:t>
            </a:r>
            <a:endParaRPr/>
          </a:p>
        </p:txBody>
      </p:sp>
      <p:sp>
        <p:nvSpPr>
          <p:cNvPr id="1137" name="Google Shape;1137;p23"/>
          <p:cNvSpPr/>
          <p:nvPr/>
        </p:nvSpPr>
        <p:spPr>
          <a:xfrm>
            <a:off x="41275" y="2159000"/>
            <a:ext cx="863600" cy="787400"/>
          </a:xfrm>
          <a:prstGeom prst="ellipse">
            <a:avLst/>
          </a:prstGeom>
          <a:solidFill>
            <a:srgbClr val="CC66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38" name="Google Shape;1138;p23"/>
          <p:cNvSpPr txBox="1"/>
          <p:nvPr/>
        </p:nvSpPr>
        <p:spPr>
          <a:xfrm>
            <a:off x="1587" y="23018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aa2</a:t>
            </a:r>
            <a:endParaRPr/>
          </a:p>
        </p:txBody>
      </p:sp>
      <p:cxnSp>
        <p:nvCxnSpPr>
          <p:cNvPr id="1139" name="Google Shape;1139;p23"/>
          <p:cNvCxnSpPr/>
          <p:nvPr/>
        </p:nvCxnSpPr>
        <p:spPr>
          <a:xfrm>
            <a:off x="5273675" y="53594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140" name="Google Shape;1140;p23"/>
          <p:cNvSpPr txBox="1"/>
          <p:nvPr/>
        </p:nvSpPr>
        <p:spPr>
          <a:xfrm>
            <a:off x="5346700" y="5349875"/>
            <a:ext cx="54133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cxnSp>
        <p:nvCxnSpPr>
          <p:cNvPr id="1141" name="Google Shape;1141;p23"/>
          <p:cNvCxnSpPr/>
          <p:nvPr/>
        </p:nvCxnSpPr>
        <p:spPr>
          <a:xfrm>
            <a:off x="5807075" y="53594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142" name="Google Shape;1142;p23"/>
          <p:cNvSpPr txBox="1"/>
          <p:nvPr/>
        </p:nvSpPr>
        <p:spPr>
          <a:xfrm>
            <a:off x="976312" y="1311275"/>
            <a:ext cx="2119312" cy="13700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500093"/>
              </a:buClr>
              <a:buSzPts val="2800"/>
              <a:buFont typeface="Arial"/>
              <a:buNone/>
            </a:pPr>
            <a:r>
              <a:rPr b="1" i="0" lang="en-US" sz="2800" u="none">
                <a:solidFill>
                  <a:srgbClr val="500093"/>
                </a:solidFill>
                <a:latin typeface="Arial"/>
                <a:ea typeface="Arial"/>
                <a:cs typeface="Arial"/>
                <a:sym typeface="Arial"/>
              </a:rPr>
              <a:t>primary</a:t>
            </a:r>
            <a:endParaRPr/>
          </a:p>
          <a:p>
            <a:pPr indent="0" lvl="0" marL="0" marR="0" rtl="0" algn="l">
              <a:lnSpc>
                <a:spcPct val="100000"/>
              </a:lnSpc>
              <a:spcBef>
                <a:spcPts val="0"/>
              </a:spcBef>
              <a:spcAft>
                <a:spcPts val="0"/>
              </a:spcAft>
              <a:buClr>
                <a:srgbClr val="500093"/>
              </a:buClr>
              <a:buSzPts val="2800"/>
              <a:buFont typeface="Arial"/>
              <a:buNone/>
            </a:pPr>
            <a:r>
              <a:rPr b="1" i="0" lang="en-US" sz="2800" u="none">
                <a:solidFill>
                  <a:srgbClr val="500093"/>
                </a:solidFill>
                <a:latin typeface="Arial"/>
                <a:ea typeface="Arial"/>
                <a:cs typeface="Arial"/>
                <a:sym typeface="Arial"/>
              </a:rPr>
              <a:t>structure</a:t>
            </a:r>
            <a:endParaRPr/>
          </a:p>
          <a:p>
            <a:pPr indent="0" lvl="0" marL="0" marR="0" rtl="0" algn="l">
              <a:lnSpc>
                <a:spcPct val="100000"/>
              </a:lnSpc>
              <a:spcBef>
                <a:spcPts val="0"/>
              </a:spcBef>
              <a:spcAft>
                <a:spcPts val="0"/>
              </a:spcAft>
              <a:buClr>
                <a:srgbClr val="500093"/>
              </a:buClr>
              <a:buSzPts val="2800"/>
              <a:buFont typeface="Arial"/>
              <a:buNone/>
            </a:pPr>
            <a:r>
              <a:rPr b="1" i="0" lang="en-US" sz="2800" u="none">
                <a:solidFill>
                  <a:srgbClr val="500093"/>
                </a:solidFill>
                <a:latin typeface="Arial"/>
                <a:ea typeface="Arial"/>
                <a:cs typeface="Arial"/>
                <a:sym typeface="Arial"/>
              </a:rPr>
              <a:t>of a protein</a:t>
            </a:r>
            <a:endParaRPr/>
          </a:p>
        </p:txBody>
      </p:sp>
      <p:sp>
        <p:nvSpPr>
          <p:cNvPr id="1143" name="Google Shape;1143;p23"/>
          <p:cNvSpPr/>
          <p:nvPr/>
        </p:nvSpPr>
        <p:spPr>
          <a:xfrm>
            <a:off x="25400" y="863600"/>
            <a:ext cx="939800" cy="863600"/>
          </a:xfrm>
          <a:prstGeom prst="triangle">
            <a:avLst>
              <a:gd fmla="val 10799" name="adj"/>
            </a:avLst>
          </a:prstGeom>
          <a:solidFill>
            <a:srgbClr val="FFCC66"/>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44" name="Google Shape;1144;p23"/>
          <p:cNvSpPr txBox="1"/>
          <p:nvPr/>
        </p:nvSpPr>
        <p:spPr>
          <a:xfrm>
            <a:off x="138112" y="13112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aa3</a:t>
            </a:r>
            <a:endParaRPr/>
          </a:p>
        </p:txBody>
      </p:sp>
      <p:sp>
        <p:nvSpPr>
          <p:cNvPr id="1145" name="Google Shape;1145;p23"/>
          <p:cNvSpPr txBox="1"/>
          <p:nvPr/>
        </p:nvSpPr>
        <p:spPr>
          <a:xfrm>
            <a:off x="4116387" y="4252912"/>
            <a:ext cx="1555750"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200-tRNA</a:t>
            </a:r>
            <a:endParaRPr/>
          </a:p>
        </p:txBody>
      </p:sp>
      <p:sp>
        <p:nvSpPr>
          <p:cNvPr id="1146" name="Google Shape;1146;p23"/>
          <p:cNvSpPr/>
          <p:nvPr/>
        </p:nvSpPr>
        <p:spPr>
          <a:xfrm>
            <a:off x="4054475" y="1981200"/>
            <a:ext cx="1620837" cy="2744787"/>
          </a:xfrm>
          <a:custGeom>
            <a:rect b="b" l="l" r="r" t="t"/>
            <a:pathLst>
              <a:path extrusionOk="0" h="1729" w="1021">
                <a:moveTo>
                  <a:pt x="624" y="0"/>
                </a:moveTo>
                <a:lnTo>
                  <a:pt x="624" y="35"/>
                </a:lnTo>
                <a:lnTo>
                  <a:pt x="600" y="82"/>
                </a:lnTo>
                <a:lnTo>
                  <a:pt x="600" y="129"/>
                </a:lnTo>
                <a:lnTo>
                  <a:pt x="600" y="165"/>
                </a:lnTo>
                <a:lnTo>
                  <a:pt x="600" y="200"/>
                </a:lnTo>
                <a:lnTo>
                  <a:pt x="600" y="235"/>
                </a:lnTo>
                <a:lnTo>
                  <a:pt x="588" y="270"/>
                </a:lnTo>
                <a:lnTo>
                  <a:pt x="588" y="317"/>
                </a:lnTo>
                <a:lnTo>
                  <a:pt x="588" y="353"/>
                </a:lnTo>
                <a:lnTo>
                  <a:pt x="588" y="388"/>
                </a:lnTo>
                <a:lnTo>
                  <a:pt x="588" y="423"/>
                </a:lnTo>
                <a:lnTo>
                  <a:pt x="588" y="458"/>
                </a:lnTo>
                <a:lnTo>
                  <a:pt x="588" y="494"/>
                </a:lnTo>
                <a:lnTo>
                  <a:pt x="588" y="529"/>
                </a:lnTo>
                <a:lnTo>
                  <a:pt x="588" y="564"/>
                </a:lnTo>
                <a:lnTo>
                  <a:pt x="588" y="600"/>
                </a:lnTo>
                <a:lnTo>
                  <a:pt x="588" y="647"/>
                </a:lnTo>
                <a:lnTo>
                  <a:pt x="588" y="682"/>
                </a:lnTo>
                <a:lnTo>
                  <a:pt x="624" y="682"/>
                </a:lnTo>
                <a:lnTo>
                  <a:pt x="660" y="694"/>
                </a:lnTo>
                <a:lnTo>
                  <a:pt x="672" y="658"/>
                </a:lnTo>
                <a:lnTo>
                  <a:pt x="672" y="623"/>
                </a:lnTo>
                <a:lnTo>
                  <a:pt x="684" y="588"/>
                </a:lnTo>
                <a:lnTo>
                  <a:pt x="720" y="564"/>
                </a:lnTo>
                <a:lnTo>
                  <a:pt x="756" y="541"/>
                </a:lnTo>
                <a:lnTo>
                  <a:pt x="792" y="541"/>
                </a:lnTo>
                <a:lnTo>
                  <a:pt x="828" y="529"/>
                </a:lnTo>
                <a:lnTo>
                  <a:pt x="876" y="541"/>
                </a:lnTo>
                <a:lnTo>
                  <a:pt x="912" y="552"/>
                </a:lnTo>
                <a:lnTo>
                  <a:pt x="948" y="576"/>
                </a:lnTo>
                <a:lnTo>
                  <a:pt x="972" y="611"/>
                </a:lnTo>
                <a:lnTo>
                  <a:pt x="996" y="647"/>
                </a:lnTo>
                <a:lnTo>
                  <a:pt x="1008" y="682"/>
                </a:lnTo>
                <a:lnTo>
                  <a:pt x="1020" y="717"/>
                </a:lnTo>
                <a:lnTo>
                  <a:pt x="1020" y="752"/>
                </a:lnTo>
                <a:lnTo>
                  <a:pt x="1020" y="788"/>
                </a:lnTo>
                <a:lnTo>
                  <a:pt x="1008" y="835"/>
                </a:lnTo>
                <a:lnTo>
                  <a:pt x="996" y="870"/>
                </a:lnTo>
                <a:lnTo>
                  <a:pt x="960" y="905"/>
                </a:lnTo>
                <a:lnTo>
                  <a:pt x="924" y="929"/>
                </a:lnTo>
                <a:lnTo>
                  <a:pt x="888" y="952"/>
                </a:lnTo>
                <a:lnTo>
                  <a:pt x="852" y="952"/>
                </a:lnTo>
                <a:lnTo>
                  <a:pt x="816" y="952"/>
                </a:lnTo>
                <a:lnTo>
                  <a:pt x="780" y="940"/>
                </a:lnTo>
                <a:lnTo>
                  <a:pt x="732" y="917"/>
                </a:lnTo>
                <a:lnTo>
                  <a:pt x="708" y="882"/>
                </a:lnTo>
                <a:lnTo>
                  <a:pt x="696" y="846"/>
                </a:lnTo>
                <a:lnTo>
                  <a:pt x="660" y="823"/>
                </a:lnTo>
                <a:lnTo>
                  <a:pt x="624" y="823"/>
                </a:lnTo>
                <a:lnTo>
                  <a:pt x="588" y="823"/>
                </a:lnTo>
                <a:lnTo>
                  <a:pt x="588" y="858"/>
                </a:lnTo>
                <a:lnTo>
                  <a:pt x="588" y="893"/>
                </a:lnTo>
                <a:lnTo>
                  <a:pt x="600" y="929"/>
                </a:lnTo>
                <a:lnTo>
                  <a:pt x="612" y="964"/>
                </a:lnTo>
                <a:lnTo>
                  <a:pt x="612" y="999"/>
                </a:lnTo>
                <a:lnTo>
                  <a:pt x="624" y="1034"/>
                </a:lnTo>
                <a:lnTo>
                  <a:pt x="624" y="1070"/>
                </a:lnTo>
                <a:lnTo>
                  <a:pt x="624" y="1105"/>
                </a:lnTo>
                <a:lnTo>
                  <a:pt x="624" y="1199"/>
                </a:lnTo>
                <a:lnTo>
                  <a:pt x="624" y="1270"/>
                </a:lnTo>
                <a:lnTo>
                  <a:pt x="624" y="1340"/>
                </a:lnTo>
                <a:lnTo>
                  <a:pt x="624" y="1387"/>
                </a:lnTo>
                <a:lnTo>
                  <a:pt x="660" y="1375"/>
                </a:lnTo>
                <a:lnTo>
                  <a:pt x="696" y="1375"/>
                </a:lnTo>
                <a:lnTo>
                  <a:pt x="732" y="1375"/>
                </a:lnTo>
                <a:lnTo>
                  <a:pt x="780" y="1375"/>
                </a:lnTo>
                <a:lnTo>
                  <a:pt x="816" y="1387"/>
                </a:lnTo>
                <a:lnTo>
                  <a:pt x="852" y="1399"/>
                </a:lnTo>
                <a:lnTo>
                  <a:pt x="888" y="1411"/>
                </a:lnTo>
                <a:lnTo>
                  <a:pt x="924" y="1422"/>
                </a:lnTo>
                <a:lnTo>
                  <a:pt x="960" y="1458"/>
                </a:lnTo>
                <a:lnTo>
                  <a:pt x="972" y="1493"/>
                </a:lnTo>
                <a:lnTo>
                  <a:pt x="996" y="1528"/>
                </a:lnTo>
                <a:lnTo>
                  <a:pt x="996" y="1563"/>
                </a:lnTo>
                <a:lnTo>
                  <a:pt x="996" y="1599"/>
                </a:lnTo>
                <a:lnTo>
                  <a:pt x="984" y="1634"/>
                </a:lnTo>
                <a:lnTo>
                  <a:pt x="960" y="1669"/>
                </a:lnTo>
                <a:lnTo>
                  <a:pt x="924" y="1693"/>
                </a:lnTo>
                <a:lnTo>
                  <a:pt x="888" y="1704"/>
                </a:lnTo>
                <a:lnTo>
                  <a:pt x="852" y="1704"/>
                </a:lnTo>
                <a:lnTo>
                  <a:pt x="804" y="1704"/>
                </a:lnTo>
                <a:lnTo>
                  <a:pt x="768" y="1716"/>
                </a:lnTo>
                <a:lnTo>
                  <a:pt x="732" y="1716"/>
                </a:lnTo>
                <a:lnTo>
                  <a:pt x="696" y="1716"/>
                </a:lnTo>
                <a:lnTo>
                  <a:pt x="660" y="1728"/>
                </a:lnTo>
                <a:lnTo>
                  <a:pt x="624" y="1728"/>
                </a:lnTo>
                <a:lnTo>
                  <a:pt x="588" y="1728"/>
                </a:lnTo>
                <a:lnTo>
                  <a:pt x="552" y="1728"/>
                </a:lnTo>
                <a:lnTo>
                  <a:pt x="516" y="1728"/>
                </a:lnTo>
                <a:lnTo>
                  <a:pt x="480" y="1728"/>
                </a:lnTo>
                <a:lnTo>
                  <a:pt x="444" y="1728"/>
                </a:lnTo>
                <a:lnTo>
                  <a:pt x="408" y="1728"/>
                </a:lnTo>
                <a:lnTo>
                  <a:pt x="372" y="1728"/>
                </a:lnTo>
                <a:lnTo>
                  <a:pt x="336" y="1716"/>
                </a:lnTo>
                <a:lnTo>
                  <a:pt x="300" y="1716"/>
                </a:lnTo>
                <a:lnTo>
                  <a:pt x="264" y="1716"/>
                </a:lnTo>
                <a:lnTo>
                  <a:pt x="228" y="1704"/>
                </a:lnTo>
                <a:lnTo>
                  <a:pt x="192" y="1693"/>
                </a:lnTo>
                <a:lnTo>
                  <a:pt x="156" y="1681"/>
                </a:lnTo>
                <a:lnTo>
                  <a:pt x="120" y="1669"/>
                </a:lnTo>
                <a:lnTo>
                  <a:pt x="96" y="1634"/>
                </a:lnTo>
                <a:lnTo>
                  <a:pt x="72" y="1599"/>
                </a:lnTo>
                <a:lnTo>
                  <a:pt x="48" y="1563"/>
                </a:lnTo>
                <a:lnTo>
                  <a:pt x="48" y="1528"/>
                </a:lnTo>
                <a:lnTo>
                  <a:pt x="60" y="1493"/>
                </a:lnTo>
                <a:lnTo>
                  <a:pt x="84" y="1458"/>
                </a:lnTo>
                <a:lnTo>
                  <a:pt x="132" y="1434"/>
                </a:lnTo>
                <a:lnTo>
                  <a:pt x="168" y="1411"/>
                </a:lnTo>
                <a:lnTo>
                  <a:pt x="204" y="1399"/>
                </a:lnTo>
                <a:lnTo>
                  <a:pt x="252" y="1387"/>
                </a:lnTo>
                <a:lnTo>
                  <a:pt x="288" y="1387"/>
                </a:lnTo>
                <a:lnTo>
                  <a:pt x="336" y="1387"/>
                </a:lnTo>
                <a:lnTo>
                  <a:pt x="372" y="1387"/>
                </a:lnTo>
                <a:lnTo>
                  <a:pt x="408" y="1387"/>
                </a:lnTo>
                <a:lnTo>
                  <a:pt x="444" y="1387"/>
                </a:lnTo>
                <a:lnTo>
                  <a:pt x="456" y="1352"/>
                </a:lnTo>
                <a:lnTo>
                  <a:pt x="456" y="1317"/>
                </a:lnTo>
                <a:lnTo>
                  <a:pt x="456" y="1281"/>
                </a:lnTo>
                <a:lnTo>
                  <a:pt x="456" y="1246"/>
                </a:lnTo>
                <a:lnTo>
                  <a:pt x="456" y="1211"/>
                </a:lnTo>
                <a:lnTo>
                  <a:pt x="456" y="1176"/>
                </a:lnTo>
                <a:lnTo>
                  <a:pt x="444" y="1140"/>
                </a:lnTo>
                <a:lnTo>
                  <a:pt x="444" y="1105"/>
                </a:lnTo>
                <a:lnTo>
                  <a:pt x="444" y="1070"/>
                </a:lnTo>
                <a:lnTo>
                  <a:pt x="444" y="1034"/>
                </a:lnTo>
                <a:lnTo>
                  <a:pt x="444" y="999"/>
                </a:lnTo>
                <a:lnTo>
                  <a:pt x="444" y="964"/>
                </a:lnTo>
                <a:lnTo>
                  <a:pt x="444" y="929"/>
                </a:lnTo>
                <a:lnTo>
                  <a:pt x="444" y="893"/>
                </a:lnTo>
                <a:lnTo>
                  <a:pt x="408" y="870"/>
                </a:lnTo>
                <a:lnTo>
                  <a:pt x="372" y="870"/>
                </a:lnTo>
                <a:lnTo>
                  <a:pt x="336" y="870"/>
                </a:lnTo>
                <a:lnTo>
                  <a:pt x="336" y="905"/>
                </a:lnTo>
                <a:lnTo>
                  <a:pt x="336" y="940"/>
                </a:lnTo>
                <a:lnTo>
                  <a:pt x="300" y="964"/>
                </a:lnTo>
                <a:lnTo>
                  <a:pt x="264" y="987"/>
                </a:lnTo>
                <a:lnTo>
                  <a:pt x="228" y="987"/>
                </a:lnTo>
                <a:lnTo>
                  <a:pt x="192" y="987"/>
                </a:lnTo>
                <a:lnTo>
                  <a:pt x="156" y="987"/>
                </a:lnTo>
                <a:lnTo>
                  <a:pt x="120" y="976"/>
                </a:lnTo>
                <a:lnTo>
                  <a:pt x="84" y="964"/>
                </a:lnTo>
                <a:lnTo>
                  <a:pt x="60" y="929"/>
                </a:lnTo>
                <a:lnTo>
                  <a:pt x="36" y="893"/>
                </a:lnTo>
                <a:lnTo>
                  <a:pt x="12" y="858"/>
                </a:lnTo>
                <a:lnTo>
                  <a:pt x="0" y="823"/>
                </a:lnTo>
                <a:lnTo>
                  <a:pt x="0" y="788"/>
                </a:lnTo>
                <a:lnTo>
                  <a:pt x="0" y="752"/>
                </a:lnTo>
                <a:lnTo>
                  <a:pt x="24" y="717"/>
                </a:lnTo>
                <a:lnTo>
                  <a:pt x="60" y="694"/>
                </a:lnTo>
                <a:lnTo>
                  <a:pt x="96" y="670"/>
                </a:lnTo>
                <a:lnTo>
                  <a:pt x="132" y="658"/>
                </a:lnTo>
                <a:lnTo>
                  <a:pt x="180" y="658"/>
                </a:lnTo>
                <a:lnTo>
                  <a:pt x="216" y="658"/>
                </a:lnTo>
                <a:lnTo>
                  <a:pt x="252" y="670"/>
                </a:lnTo>
                <a:lnTo>
                  <a:pt x="288" y="682"/>
                </a:lnTo>
                <a:lnTo>
                  <a:pt x="312" y="717"/>
                </a:lnTo>
                <a:lnTo>
                  <a:pt x="324" y="752"/>
                </a:lnTo>
                <a:lnTo>
                  <a:pt x="360" y="752"/>
                </a:lnTo>
                <a:lnTo>
                  <a:pt x="396" y="752"/>
                </a:lnTo>
                <a:lnTo>
                  <a:pt x="432" y="752"/>
                </a:lnTo>
                <a:lnTo>
                  <a:pt x="432" y="717"/>
                </a:lnTo>
                <a:lnTo>
                  <a:pt x="444" y="682"/>
                </a:lnTo>
                <a:lnTo>
                  <a:pt x="444" y="647"/>
                </a:lnTo>
                <a:lnTo>
                  <a:pt x="444" y="600"/>
                </a:lnTo>
                <a:lnTo>
                  <a:pt x="444" y="564"/>
                </a:lnTo>
                <a:lnTo>
                  <a:pt x="444" y="529"/>
                </a:lnTo>
                <a:lnTo>
                  <a:pt x="444" y="494"/>
                </a:lnTo>
                <a:lnTo>
                  <a:pt x="444" y="458"/>
                </a:lnTo>
                <a:lnTo>
                  <a:pt x="444" y="423"/>
                </a:lnTo>
                <a:lnTo>
                  <a:pt x="444" y="376"/>
                </a:lnTo>
                <a:lnTo>
                  <a:pt x="444" y="341"/>
                </a:lnTo>
                <a:lnTo>
                  <a:pt x="444" y="306"/>
                </a:lnTo>
                <a:lnTo>
                  <a:pt x="432" y="259"/>
                </a:lnTo>
                <a:lnTo>
                  <a:pt x="432" y="223"/>
                </a:lnTo>
                <a:lnTo>
                  <a:pt x="432" y="188"/>
                </a:lnTo>
                <a:lnTo>
                  <a:pt x="432" y="153"/>
                </a:lnTo>
                <a:lnTo>
                  <a:pt x="432" y="118"/>
                </a:lnTo>
                <a:lnTo>
                  <a:pt x="432" y="82"/>
                </a:lnTo>
                <a:lnTo>
                  <a:pt x="432" y="47"/>
                </a:lnTo>
                <a:lnTo>
                  <a:pt x="432" y="12"/>
                </a:lnTo>
              </a:path>
            </a:pathLst>
          </a:custGeom>
          <a:noFill/>
          <a:ln cap="rnd" cmpd="sng" w="508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47" name="Google Shape;1147;p23"/>
          <p:cNvSpPr/>
          <p:nvPr/>
        </p:nvSpPr>
        <p:spPr>
          <a:xfrm>
            <a:off x="635000" y="25400"/>
            <a:ext cx="1016000" cy="1168400"/>
          </a:xfrm>
          <a:prstGeom prst="diamond">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48" name="Google Shape;1148;p23"/>
          <p:cNvSpPr txBox="1"/>
          <p:nvPr/>
        </p:nvSpPr>
        <p:spPr>
          <a:xfrm>
            <a:off x="747712" y="3968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aa4</a:t>
            </a:r>
            <a:endParaRPr/>
          </a:p>
        </p:txBody>
      </p:sp>
      <p:cxnSp>
        <p:nvCxnSpPr>
          <p:cNvPr id="1149" name="Google Shape;1149;p23"/>
          <p:cNvCxnSpPr/>
          <p:nvPr/>
        </p:nvCxnSpPr>
        <p:spPr>
          <a:xfrm>
            <a:off x="6416675" y="53594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150" name="Google Shape;1150;p23"/>
          <p:cNvCxnSpPr/>
          <p:nvPr/>
        </p:nvCxnSpPr>
        <p:spPr>
          <a:xfrm>
            <a:off x="6950075" y="5359400"/>
            <a:ext cx="0" cy="406400"/>
          </a:xfrm>
          <a:prstGeom prst="straightConnector1">
            <a:avLst/>
          </a:prstGeom>
          <a:noFill/>
          <a:ln cap="flat" cmpd="sng" w="50800">
            <a:solidFill>
              <a:schemeClr val="dk1"/>
            </a:solidFill>
            <a:prstDash val="solid"/>
            <a:miter lim="800000"/>
            <a:headEnd len="med" w="med" type="none"/>
            <a:tailEnd len="med" w="med" type="none"/>
          </a:ln>
        </p:spPr>
      </p:cxnSp>
      <p:cxnSp>
        <p:nvCxnSpPr>
          <p:cNvPr id="1151" name="Google Shape;1151;p23"/>
          <p:cNvCxnSpPr/>
          <p:nvPr/>
        </p:nvCxnSpPr>
        <p:spPr>
          <a:xfrm>
            <a:off x="7483475" y="5359400"/>
            <a:ext cx="0" cy="406400"/>
          </a:xfrm>
          <a:prstGeom prst="straightConnector1">
            <a:avLst/>
          </a:prstGeom>
          <a:noFill/>
          <a:ln cap="flat" cmpd="sng" w="50800">
            <a:solidFill>
              <a:schemeClr val="dk1"/>
            </a:solidFill>
            <a:prstDash val="solid"/>
            <a:miter lim="800000"/>
            <a:headEnd len="med" w="med" type="none"/>
            <a:tailEnd len="med" w="med" type="none"/>
          </a:ln>
        </p:spPr>
      </p:cxnSp>
      <p:sp>
        <p:nvSpPr>
          <p:cNvPr id="1152" name="Google Shape;1152;p23"/>
          <p:cNvSpPr txBox="1"/>
          <p:nvPr/>
        </p:nvSpPr>
        <p:spPr>
          <a:xfrm>
            <a:off x="5938837" y="5349875"/>
            <a:ext cx="4286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153" name="Google Shape;1153;p23"/>
          <p:cNvSpPr txBox="1"/>
          <p:nvPr/>
        </p:nvSpPr>
        <p:spPr>
          <a:xfrm>
            <a:off x="6472237" y="5349875"/>
            <a:ext cx="4286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t>
            </a:r>
            <a:endParaRPr/>
          </a:p>
        </p:txBody>
      </p:sp>
      <p:sp>
        <p:nvSpPr>
          <p:cNvPr id="1154" name="Google Shape;1154;p23"/>
          <p:cNvSpPr txBox="1"/>
          <p:nvPr/>
        </p:nvSpPr>
        <p:spPr>
          <a:xfrm>
            <a:off x="7005637" y="5349875"/>
            <a:ext cx="428625"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G</a:t>
            </a:r>
            <a:endParaRPr/>
          </a:p>
        </p:txBody>
      </p:sp>
      <p:sp>
        <p:nvSpPr>
          <p:cNvPr id="1155" name="Google Shape;1155;p23"/>
          <p:cNvSpPr/>
          <p:nvPr/>
        </p:nvSpPr>
        <p:spPr>
          <a:xfrm>
            <a:off x="1854200" y="101600"/>
            <a:ext cx="863600" cy="711200"/>
          </a:xfrm>
          <a:custGeom>
            <a:rect b="b" l="l" r="r" t="t"/>
            <a:pathLst>
              <a:path extrusionOk="0" h="21600" w="21600">
                <a:moveTo>
                  <a:pt x="0" y="0"/>
                </a:moveTo>
                <a:lnTo>
                  <a:pt x="5399" y="21600"/>
                </a:lnTo>
                <a:lnTo>
                  <a:pt x="16201" y="21600"/>
                </a:lnTo>
                <a:lnTo>
                  <a:pt x="21600" y="0"/>
                </a:lnTo>
                <a:lnTo>
                  <a:pt x="0" y="0"/>
                </a:lnTo>
                <a:close/>
              </a:path>
            </a:pathLst>
          </a:custGeom>
          <a:solidFill>
            <a:srgbClr val="FFCCFF"/>
          </a:solidFill>
          <a:ln cap="flat" cmpd="sng" w="508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56" name="Google Shape;1156;p23"/>
          <p:cNvSpPr txBox="1"/>
          <p:nvPr/>
        </p:nvSpPr>
        <p:spPr>
          <a:xfrm>
            <a:off x="1890712" y="92075"/>
            <a:ext cx="776287"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aa5</a:t>
            </a:r>
            <a:endParaRPr/>
          </a:p>
        </p:txBody>
      </p:sp>
      <p:cxnSp>
        <p:nvCxnSpPr>
          <p:cNvPr id="1157" name="Google Shape;1157;p23"/>
          <p:cNvCxnSpPr/>
          <p:nvPr/>
        </p:nvCxnSpPr>
        <p:spPr>
          <a:xfrm flipH="1">
            <a:off x="1651000" y="4826000"/>
            <a:ext cx="279400" cy="1549400"/>
          </a:xfrm>
          <a:prstGeom prst="straightConnector1">
            <a:avLst/>
          </a:prstGeom>
          <a:noFill/>
          <a:ln cap="flat" cmpd="sng" w="50800">
            <a:solidFill>
              <a:schemeClr val="hlink"/>
            </a:solidFill>
            <a:prstDash val="solid"/>
            <a:miter lim="800000"/>
            <a:headEnd len="med" w="med" type="none"/>
            <a:tailEnd len="med" w="med" type="none"/>
          </a:ln>
        </p:spPr>
      </p:cxnSp>
      <p:cxnSp>
        <p:nvCxnSpPr>
          <p:cNvPr id="1158" name="Google Shape;1158;p23"/>
          <p:cNvCxnSpPr/>
          <p:nvPr/>
        </p:nvCxnSpPr>
        <p:spPr>
          <a:xfrm flipH="1">
            <a:off x="2108200" y="4826000"/>
            <a:ext cx="279400" cy="1549400"/>
          </a:xfrm>
          <a:prstGeom prst="straightConnector1">
            <a:avLst/>
          </a:prstGeom>
          <a:noFill/>
          <a:ln cap="flat" cmpd="sng" w="50800">
            <a:solidFill>
              <a:schemeClr val="hlink"/>
            </a:solidFill>
            <a:prstDash val="solid"/>
            <a:miter lim="800000"/>
            <a:headEnd len="med" w="med" type="none"/>
            <a:tailEnd len="med" w="med" type="none"/>
          </a:ln>
        </p:spPr>
      </p:cxnSp>
      <p:sp>
        <p:nvSpPr>
          <p:cNvPr id="1159" name="Google Shape;1159;p23"/>
          <p:cNvSpPr txBox="1"/>
          <p:nvPr/>
        </p:nvSpPr>
        <p:spPr>
          <a:xfrm>
            <a:off x="671512" y="5349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a:t>
            </a:r>
            <a:endParaRPr/>
          </a:p>
        </p:txBody>
      </p:sp>
      <p:sp>
        <p:nvSpPr>
          <p:cNvPr id="1160" name="Google Shape;1160;p23"/>
          <p:cNvSpPr txBox="1"/>
          <p:nvPr/>
        </p:nvSpPr>
        <p:spPr>
          <a:xfrm>
            <a:off x="1281112" y="5349875"/>
            <a:ext cx="438150" cy="5159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U</a:t>
            </a:r>
            <a:endParaRPr/>
          </a:p>
        </p:txBody>
      </p:sp>
      <p:sp>
        <p:nvSpPr>
          <p:cNvPr id="1161" name="Google Shape;1161;p23"/>
          <p:cNvSpPr/>
          <p:nvPr/>
        </p:nvSpPr>
        <p:spPr>
          <a:xfrm>
            <a:off x="4673600" y="1168400"/>
            <a:ext cx="1092200" cy="711200"/>
          </a:xfrm>
          <a:prstGeom prst="hexagon">
            <a:avLst>
              <a:gd fmla="val 5399" name="adj"/>
              <a:gd fmla="val 115470" name="vf"/>
            </a:avLst>
          </a:prstGeom>
          <a:solidFill>
            <a:schemeClr val="accent2"/>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62" name="Google Shape;1162;p23"/>
          <p:cNvSpPr txBox="1"/>
          <p:nvPr/>
        </p:nvSpPr>
        <p:spPr>
          <a:xfrm>
            <a:off x="4710112" y="1281112"/>
            <a:ext cx="1030287"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aa200</a:t>
            </a:r>
            <a:endParaRPr/>
          </a:p>
        </p:txBody>
      </p:sp>
      <p:sp>
        <p:nvSpPr>
          <p:cNvPr id="1163" name="Google Shape;1163;p23"/>
          <p:cNvSpPr/>
          <p:nvPr/>
        </p:nvSpPr>
        <p:spPr>
          <a:xfrm>
            <a:off x="3606800" y="330200"/>
            <a:ext cx="1016000" cy="787400"/>
          </a:xfrm>
          <a:prstGeom prst="octagon">
            <a:avLst>
              <a:gd fmla="val 6325" name="adj"/>
            </a:avLst>
          </a:prstGeom>
          <a:solidFill>
            <a:srgbClr val="F95AB7"/>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64" name="Google Shape;1164;p23"/>
          <p:cNvSpPr txBox="1"/>
          <p:nvPr/>
        </p:nvSpPr>
        <p:spPr>
          <a:xfrm>
            <a:off x="3567112" y="519112"/>
            <a:ext cx="1030287"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aa199</a:t>
            </a:r>
            <a:endParaRPr/>
          </a:p>
        </p:txBody>
      </p:sp>
      <p:cxnSp>
        <p:nvCxnSpPr>
          <p:cNvPr id="1165" name="Google Shape;1165;p23"/>
          <p:cNvCxnSpPr/>
          <p:nvPr/>
        </p:nvCxnSpPr>
        <p:spPr>
          <a:xfrm rot="10800000">
            <a:off x="457200" y="2946400"/>
            <a:ext cx="0" cy="355600"/>
          </a:xfrm>
          <a:prstGeom prst="straightConnector1">
            <a:avLst/>
          </a:prstGeom>
          <a:noFill/>
          <a:ln cap="flat" cmpd="sng" w="50800">
            <a:solidFill>
              <a:schemeClr val="hlink"/>
            </a:solidFill>
            <a:prstDash val="solid"/>
            <a:miter lim="800000"/>
            <a:headEnd len="med" w="med" type="none"/>
            <a:tailEnd len="med" w="med" type="none"/>
          </a:ln>
        </p:spPr>
      </p:cxnSp>
      <p:cxnSp>
        <p:nvCxnSpPr>
          <p:cNvPr id="1166" name="Google Shape;1166;p23"/>
          <p:cNvCxnSpPr/>
          <p:nvPr/>
        </p:nvCxnSpPr>
        <p:spPr>
          <a:xfrm rot="10800000">
            <a:off x="457200" y="1727200"/>
            <a:ext cx="0" cy="431800"/>
          </a:xfrm>
          <a:prstGeom prst="straightConnector1">
            <a:avLst/>
          </a:prstGeom>
          <a:noFill/>
          <a:ln cap="flat" cmpd="sng" w="50800">
            <a:solidFill>
              <a:schemeClr val="hlink"/>
            </a:solidFill>
            <a:prstDash val="solid"/>
            <a:miter lim="800000"/>
            <a:headEnd len="med" w="med" type="none"/>
            <a:tailEnd len="med" w="med" type="none"/>
          </a:ln>
        </p:spPr>
      </p:cxnSp>
      <p:cxnSp>
        <p:nvCxnSpPr>
          <p:cNvPr id="1167" name="Google Shape;1167;p23"/>
          <p:cNvCxnSpPr/>
          <p:nvPr/>
        </p:nvCxnSpPr>
        <p:spPr>
          <a:xfrm flipH="1" rot="10800000">
            <a:off x="711200" y="965200"/>
            <a:ext cx="177800" cy="279400"/>
          </a:xfrm>
          <a:prstGeom prst="straightConnector1">
            <a:avLst/>
          </a:prstGeom>
          <a:noFill/>
          <a:ln cap="flat" cmpd="sng" w="50800">
            <a:solidFill>
              <a:schemeClr val="hlink"/>
            </a:solidFill>
            <a:prstDash val="solid"/>
            <a:miter lim="800000"/>
            <a:headEnd len="med" w="med" type="none"/>
            <a:tailEnd len="med" w="med" type="none"/>
          </a:ln>
        </p:spPr>
      </p:cxnSp>
      <p:cxnSp>
        <p:nvCxnSpPr>
          <p:cNvPr id="1168" name="Google Shape;1168;p23"/>
          <p:cNvCxnSpPr/>
          <p:nvPr/>
        </p:nvCxnSpPr>
        <p:spPr>
          <a:xfrm>
            <a:off x="1473200" y="304800"/>
            <a:ext cx="406400" cy="0"/>
          </a:xfrm>
          <a:prstGeom prst="straightConnector1">
            <a:avLst/>
          </a:prstGeom>
          <a:noFill/>
          <a:ln cap="flat" cmpd="sng" w="50800">
            <a:solidFill>
              <a:schemeClr val="hlink"/>
            </a:solidFill>
            <a:prstDash val="solid"/>
            <a:miter lim="800000"/>
            <a:headEnd len="med" w="med" type="none"/>
            <a:tailEnd len="med" w="med" type="none"/>
          </a:ln>
        </p:spPr>
      </p:cxnSp>
      <p:cxnSp>
        <p:nvCxnSpPr>
          <p:cNvPr id="1169" name="Google Shape;1169;p23"/>
          <p:cNvCxnSpPr/>
          <p:nvPr/>
        </p:nvCxnSpPr>
        <p:spPr>
          <a:xfrm flipH="1">
            <a:off x="2794000" y="101600"/>
            <a:ext cx="355600" cy="1092200"/>
          </a:xfrm>
          <a:prstGeom prst="straightConnector1">
            <a:avLst/>
          </a:prstGeom>
          <a:noFill/>
          <a:ln cap="flat" cmpd="sng" w="50800">
            <a:solidFill>
              <a:schemeClr val="hlink"/>
            </a:solidFill>
            <a:prstDash val="solid"/>
            <a:miter lim="800000"/>
            <a:headEnd len="med" w="med" type="none"/>
            <a:tailEnd len="med" w="med" type="none"/>
          </a:ln>
        </p:spPr>
      </p:cxnSp>
      <p:cxnSp>
        <p:nvCxnSpPr>
          <p:cNvPr id="1170" name="Google Shape;1170;p23"/>
          <p:cNvCxnSpPr/>
          <p:nvPr/>
        </p:nvCxnSpPr>
        <p:spPr>
          <a:xfrm flipH="1">
            <a:off x="3022600" y="101600"/>
            <a:ext cx="355600" cy="1092200"/>
          </a:xfrm>
          <a:prstGeom prst="straightConnector1">
            <a:avLst/>
          </a:prstGeom>
          <a:noFill/>
          <a:ln cap="flat" cmpd="sng" w="50800">
            <a:solidFill>
              <a:schemeClr val="hlink"/>
            </a:solidFill>
            <a:prstDash val="solid"/>
            <a:miter lim="800000"/>
            <a:headEnd len="med" w="med" type="none"/>
            <a:tailEnd len="med" w="med" type="none"/>
          </a:ln>
        </p:spPr>
      </p:cxnSp>
      <p:cxnSp>
        <p:nvCxnSpPr>
          <p:cNvPr id="1171" name="Google Shape;1171;p23"/>
          <p:cNvCxnSpPr/>
          <p:nvPr/>
        </p:nvCxnSpPr>
        <p:spPr>
          <a:xfrm>
            <a:off x="2692400" y="330200"/>
            <a:ext cx="254000" cy="25400"/>
          </a:xfrm>
          <a:prstGeom prst="straightConnector1">
            <a:avLst/>
          </a:prstGeom>
          <a:noFill/>
          <a:ln cap="flat" cmpd="sng" w="50800">
            <a:solidFill>
              <a:schemeClr val="hlink"/>
            </a:solidFill>
            <a:prstDash val="solid"/>
            <a:miter lim="800000"/>
            <a:headEnd len="med" w="med" type="none"/>
            <a:tailEnd len="med" w="med" type="none"/>
          </a:ln>
        </p:spPr>
      </p:cxnSp>
      <p:cxnSp>
        <p:nvCxnSpPr>
          <p:cNvPr id="1172" name="Google Shape;1172;p23"/>
          <p:cNvCxnSpPr/>
          <p:nvPr/>
        </p:nvCxnSpPr>
        <p:spPr>
          <a:xfrm>
            <a:off x="3302000" y="482600"/>
            <a:ext cx="254000" cy="25400"/>
          </a:xfrm>
          <a:prstGeom prst="straightConnector1">
            <a:avLst/>
          </a:prstGeom>
          <a:noFill/>
          <a:ln cap="flat" cmpd="sng" w="50800">
            <a:solidFill>
              <a:schemeClr val="hlink"/>
            </a:solidFill>
            <a:prstDash val="solid"/>
            <a:miter lim="800000"/>
            <a:headEnd len="med" w="med" type="none"/>
            <a:tailEnd len="med" w="med" type="none"/>
          </a:ln>
        </p:spPr>
      </p:cxnSp>
      <p:cxnSp>
        <p:nvCxnSpPr>
          <p:cNvPr id="1173" name="Google Shape;1173;p23"/>
          <p:cNvCxnSpPr/>
          <p:nvPr/>
        </p:nvCxnSpPr>
        <p:spPr>
          <a:xfrm>
            <a:off x="4521200" y="1016000"/>
            <a:ext cx="330200" cy="254000"/>
          </a:xfrm>
          <a:prstGeom prst="straightConnector1">
            <a:avLst/>
          </a:prstGeom>
          <a:noFill/>
          <a:ln cap="flat" cmpd="sng" w="50800">
            <a:solidFill>
              <a:schemeClr val="hlink"/>
            </a:solidFill>
            <a:prstDash val="solid"/>
            <a:miter lim="800000"/>
            <a:headEnd len="med" w="med" type="none"/>
            <a:tailEnd len="med" w="med" type="none"/>
          </a:ln>
        </p:spPr>
      </p:cxnSp>
      <p:sp>
        <p:nvSpPr>
          <p:cNvPr id="1174" name="Google Shape;1174;p23"/>
          <p:cNvSpPr txBox="1"/>
          <p:nvPr/>
        </p:nvSpPr>
        <p:spPr>
          <a:xfrm>
            <a:off x="5853112" y="4100512"/>
            <a:ext cx="1689100" cy="11842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terminator</a:t>
            </a:r>
            <a:endParaRPr/>
          </a:p>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  or stop</a:t>
            </a:r>
            <a:endParaRPr/>
          </a:p>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  codon</a:t>
            </a:r>
            <a:endParaRPr/>
          </a:p>
        </p:txBody>
      </p:sp>
      <p:sp>
        <p:nvSpPr>
          <p:cNvPr id="1175" name="Google Shape;1175;p23"/>
          <p:cNvSpPr txBox="1"/>
          <p:nvPr/>
        </p:nvSpPr>
        <p:spPr>
          <a:xfrm>
            <a:off x="5715000" y="468312"/>
            <a:ext cx="250666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Termination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2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CC"/>
              </a:buClr>
              <a:buSzPts val="1400"/>
              <a:buFont typeface="Arial"/>
              <a:buNone/>
            </a:pPr>
            <a:fld id="{00000000-1234-1234-1234-123412341234}" type="slidenum">
              <a:rPr b="0" i="0" lang="en-US" sz="1400" u="none">
                <a:solidFill>
                  <a:srgbClr val="0000CC"/>
                </a:solidFill>
                <a:latin typeface="Arial"/>
                <a:ea typeface="Arial"/>
                <a:cs typeface="Arial"/>
                <a:sym typeface="Arial"/>
              </a:rPr>
              <a:t>‹#›</a:t>
            </a:fld>
            <a:endParaRPr/>
          </a:p>
        </p:txBody>
      </p:sp>
      <p:sp>
        <p:nvSpPr>
          <p:cNvPr id="1183" name="Google Shape;1183;p24"/>
          <p:cNvSpPr txBox="1"/>
          <p:nvPr>
            <p:ph idx="4294967295" type="title"/>
          </p:nvPr>
        </p:nvSpPr>
        <p:spPr>
          <a:xfrm>
            <a:off x="685800" y="228600"/>
            <a:ext cx="7772400" cy="10668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B50069"/>
              </a:buClr>
              <a:buSzPts val="4400"/>
              <a:buFont typeface="Times New Roman"/>
              <a:buNone/>
            </a:pPr>
            <a:r>
              <a:rPr b="1" i="0" lang="en-US" sz="4400" u="none" cap="none" strike="noStrike">
                <a:solidFill>
                  <a:srgbClr val="B50069"/>
                </a:solidFill>
                <a:latin typeface="Times New Roman"/>
                <a:ea typeface="Times New Roman"/>
                <a:cs typeface="Times New Roman"/>
                <a:sym typeface="Times New Roman"/>
              </a:rPr>
              <a:t>End Product –The Protein!</a:t>
            </a:r>
            <a:endParaRPr/>
          </a:p>
        </p:txBody>
      </p:sp>
      <p:sp>
        <p:nvSpPr>
          <p:cNvPr id="1184" name="Google Shape;1184;p24"/>
          <p:cNvSpPr txBox="1"/>
          <p:nvPr>
            <p:ph idx="4294967295" type="body"/>
          </p:nvPr>
        </p:nvSpPr>
        <p:spPr>
          <a:xfrm>
            <a:off x="685800" y="1143000"/>
            <a:ext cx="7772400" cy="2895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The end products of protein synthesis is a </a:t>
            </a:r>
            <a:r>
              <a:rPr b="1" i="0" lang="en-US" sz="2800" u="none">
                <a:solidFill>
                  <a:srgbClr val="A50021"/>
                </a:solidFill>
                <a:latin typeface="Times New Roman"/>
                <a:ea typeface="Times New Roman"/>
                <a:cs typeface="Times New Roman"/>
                <a:sym typeface="Times New Roman"/>
              </a:rPr>
              <a:t>primary structure</a:t>
            </a:r>
            <a:r>
              <a:rPr b="1" i="0" lang="en-US" sz="2800" u="none">
                <a:solidFill>
                  <a:schemeClr val="dk1"/>
                </a:solidFill>
                <a:latin typeface="Times New Roman"/>
                <a:ea typeface="Times New Roman"/>
                <a:cs typeface="Times New Roman"/>
                <a:sym typeface="Times New Roman"/>
              </a:rPr>
              <a:t> of a protein</a:t>
            </a:r>
            <a:endParaRPr/>
          </a:p>
          <a:p>
            <a:pPr indent="-342900" lvl="0" marL="342900" marR="0" rtl="0" algn="l">
              <a:lnSpc>
                <a:spcPct val="100000"/>
              </a:lnSpc>
              <a:spcBef>
                <a:spcPts val="56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A </a:t>
            </a:r>
            <a:r>
              <a:rPr b="1" i="0" lang="en-US" sz="2800" u="none">
                <a:solidFill>
                  <a:srgbClr val="A50021"/>
                </a:solidFill>
                <a:latin typeface="Times New Roman"/>
                <a:ea typeface="Times New Roman"/>
                <a:cs typeface="Times New Roman"/>
                <a:sym typeface="Times New Roman"/>
              </a:rPr>
              <a:t>sequence of amino acid</a:t>
            </a:r>
            <a:r>
              <a:rPr b="1" i="0" lang="en-US" sz="2800" u="none">
                <a:solidFill>
                  <a:schemeClr val="dk1"/>
                </a:solidFill>
                <a:latin typeface="Times New Roman"/>
                <a:ea typeface="Times New Roman"/>
                <a:cs typeface="Times New Roman"/>
                <a:sym typeface="Times New Roman"/>
              </a:rPr>
              <a:t> bonded together by peptide bonds</a:t>
            </a:r>
            <a:endParaRPr/>
          </a:p>
        </p:txBody>
      </p:sp>
      <p:grpSp>
        <p:nvGrpSpPr>
          <p:cNvPr id="1185" name="Google Shape;1185;p24"/>
          <p:cNvGrpSpPr/>
          <p:nvPr/>
        </p:nvGrpSpPr>
        <p:grpSpPr>
          <a:xfrm>
            <a:off x="344487" y="4124325"/>
            <a:ext cx="8331200" cy="2417762"/>
            <a:chOff x="217" y="2598"/>
            <a:chExt cx="5248" cy="1523"/>
          </a:xfrm>
        </p:grpSpPr>
        <p:sp>
          <p:nvSpPr>
            <p:cNvPr id="1186" name="Google Shape;1186;p24"/>
            <p:cNvSpPr txBox="1"/>
            <p:nvPr/>
          </p:nvSpPr>
          <p:spPr>
            <a:xfrm>
              <a:off x="217" y="3654"/>
              <a:ext cx="544" cy="448"/>
            </a:xfrm>
            <a:prstGeom prst="rect">
              <a:avLst/>
            </a:prstGeom>
            <a:solidFill>
              <a:srgbClr val="99FF33"/>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87" name="Google Shape;1187;p24"/>
            <p:cNvSpPr txBox="1"/>
            <p:nvPr/>
          </p:nvSpPr>
          <p:spPr>
            <a:xfrm>
              <a:off x="240" y="3696"/>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aa1</a:t>
              </a:r>
              <a:endParaRPr/>
            </a:p>
          </p:txBody>
        </p:sp>
        <p:sp>
          <p:nvSpPr>
            <p:cNvPr id="1188" name="Google Shape;1188;p24"/>
            <p:cNvSpPr/>
            <p:nvPr/>
          </p:nvSpPr>
          <p:spPr>
            <a:xfrm>
              <a:off x="242" y="2940"/>
              <a:ext cx="544" cy="496"/>
            </a:xfrm>
            <a:prstGeom prst="ellipse">
              <a:avLst/>
            </a:prstGeom>
            <a:solidFill>
              <a:srgbClr val="CC66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89" name="Google Shape;1189;p24"/>
            <p:cNvSpPr txBox="1"/>
            <p:nvPr/>
          </p:nvSpPr>
          <p:spPr>
            <a:xfrm>
              <a:off x="217" y="3030"/>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aa2</a:t>
              </a:r>
              <a:endParaRPr/>
            </a:p>
          </p:txBody>
        </p:sp>
        <p:sp>
          <p:nvSpPr>
            <p:cNvPr id="1190" name="Google Shape;1190;p24"/>
            <p:cNvSpPr/>
            <p:nvPr/>
          </p:nvSpPr>
          <p:spPr>
            <a:xfrm>
              <a:off x="1129" y="2646"/>
              <a:ext cx="592" cy="544"/>
            </a:xfrm>
            <a:prstGeom prst="triangle">
              <a:avLst>
                <a:gd fmla="val 10799" name="adj"/>
              </a:avLst>
            </a:prstGeom>
            <a:solidFill>
              <a:srgbClr val="FFCC66"/>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91" name="Google Shape;1191;p24"/>
            <p:cNvSpPr txBox="1"/>
            <p:nvPr/>
          </p:nvSpPr>
          <p:spPr>
            <a:xfrm>
              <a:off x="1200" y="2928"/>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aa3</a:t>
              </a:r>
              <a:endParaRPr/>
            </a:p>
          </p:txBody>
        </p:sp>
        <p:sp>
          <p:nvSpPr>
            <p:cNvPr id="1192" name="Google Shape;1192;p24"/>
            <p:cNvSpPr/>
            <p:nvPr/>
          </p:nvSpPr>
          <p:spPr>
            <a:xfrm>
              <a:off x="2185" y="2598"/>
              <a:ext cx="640" cy="736"/>
            </a:xfrm>
            <a:prstGeom prst="diamond">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93" name="Google Shape;1193;p24"/>
            <p:cNvSpPr txBox="1"/>
            <p:nvPr/>
          </p:nvSpPr>
          <p:spPr>
            <a:xfrm>
              <a:off x="2256" y="2832"/>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aa4</a:t>
              </a:r>
              <a:endParaRPr/>
            </a:p>
          </p:txBody>
        </p:sp>
        <p:sp>
          <p:nvSpPr>
            <p:cNvPr id="1194" name="Google Shape;1194;p24"/>
            <p:cNvSpPr/>
            <p:nvPr/>
          </p:nvSpPr>
          <p:spPr>
            <a:xfrm>
              <a:off x="3145" y="2646"/>
              <a:ext cx="544" cy="448"/>
            </a:xfrm>
            <a:custGeom>
              <a:rect b="b" l="l" r="r" t="t"/>
              <a:pathLst>
                <a:path extrusionOk="0" h="21600" w="21600">
                  <a:moveTo>
                    <a:pt x="0" y="0"/>
                  </a:moveTo>
                  <a:lnTo>
                    <a:pt x="5399" y="21600"/>
                  </a:lnTo>
                  <a:lnTo>
                    <a:pt x="16201" y="21600"/>
                  </a:lnTo>
                  <a:lnTo>
                    <a:pt x="21600" y="0"/>
                  </a:lnTo>
                  <a:lnTo>
                    <a:pt x="0" y="0"/>
                  </a:lnTo>
                  <a:close/>
                </a:path>
              </a:pathLst>
            </a:custGeom>
            <a:solidFill>
              <a:srgbClr val="FFCCFF"/>
            </a:solidFill>
            <a:ln cap="flat" cmpd="sng" w="508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95" name="Google Shape;1195;p24"/>
            <p:cNvSpPr txBox="1"/>
            <p:nvPr/>
          </p:nvSpPr>
          <p:spPr>
            <a:xfrm>
              <a:off x="3168" y="2640"/>
              <a:ext cx="48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aa5</a:t>
              </a:r>
              <a:endParaRPr/>
            </a:p>
          </p:txBody>
        </p:sp>
        <p:sp>
          <p:nvSpPr>
            <p:cNvPr id="1196" name="Google Shape;1196;p24"/>
            <p:cNvSpPr/>
            <p:nvPr/>
          </p:nvSpPr>
          <p:spPr>
            <a:xfrm>
              <a:off x="4777" y="3673"/>
              <a:ext cx="688" cy="448"/>
            </a:xfrm>
            <a:prstGeom prst="hexagon">
              <a:avLst>
                <a:gd fmla="val 5399" name="adj"/>
                <a:gd fmla="val 115470" name="vf"/>
              </a:avLst>
            </a:prstGeom>
            <a:solidFill>
              <a:schemeClr val="accent2"/>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97" name="Google Shape;1197;p24"/>
            <p:cNvSpPr txBox="1"/>
            <p:nvPr/>
          </p:nvSpPr>
          <p:spPr>
            <a:xfrm>
              <a:off x="4800" y="3744"/>
              <a:ext cx="649"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aa200</a:t>
              </a:r>
              <a:endParaRPr/>
            </a:p>
          </p:txBody>
        </p:sp>
        <p:sp>
          <p:nvSpPr>
            <p:cNvPr id="1198" name="Google Shape;1198;p24"/>
            <p:cNvSpPr/>
            <p:nvPr/>
          </p:nvSpPr>
          <p:spPr>
            <a:xfrm>
              <a:off x="4249" y="3049"/>
              <a:ext cx="640" cy="496"/>
            </a:xfrm>
            <a:prstGeom prst="octagon">
              <a:avLst>
                <a:gd fmla="val 6325" name="adj"/>
              </a:avLst>
            </a:prstGeom>
            <a:solidFill>
              <a:srgbClr val="F95AB7"/>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99" name="Google Shape;1199;p24"/>
            <p:cNvSpPr txBox="1"/>
            <p:nvPr/>
          </p:nvSpPr>
          <p:spPr>
            <a:xfrm>
              <a:off x="4224" y="3168"/>
              <a:ext cx="649"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aa199</a:t>
              </a:r>
              <a:endParaRPr/>
            </a:p>
          </p:txBody>
        </p:sp>
        <p:cxnSp>
          <p:nvCxnSpPr>
            <p:cNvPr id="1200" name="Google Shape;1200;p24"/>
            <p:cNvCxnSpPr/>
            <p:nvPr/>
          </p:nvCxnSpPr>
          <p:spPr>
            <a:xfrm flipH="1">
              <a:off x="3696" y="2640"/>
              <a:ext cx="368" cy="576"/>
            </a:xfrm>
            <a:prstGeom prst="straightConnector1">
              <a:avLst/>
            </a:prstGeom>
            <a:noFill/>
            <a:ln cap="flat" cmpd="sng" w="57150">
              <a:solidFill>
                <a:schemeClr val="hlink"/>
              </a:solidFill>
              <a:prstDash val="solid"/>
              <a:miter lim="800000"/>
              <a:headEnd len="med" w="med" type="none"/>
              <a:tailEnd len="med" w="med" type="none"/>
            </a:ln>
          </p:spPr>
        </p:cxnSp>
        <p:cxnSp>
          <p:nvCxnSpPr>
            <p:cNvPr id="1201" name="Google Shape;1201;p24"/>
            <p:cNvCxnSpPr/>
            <p:nvPr/>
          </p:nvCxnSpPr>
          <p:spPr>
            <a:xfrm flipH="1">
              <a:off x="3840" y="2688"/>
              <a:ext cx="416" cy="624"/>
            </a:xfrm>
            <a:prstGeom prst="straightConnector1">
              <a:avLst/>
            </a:prstGeom>
            <a:noFill/>
            <a:ln cap="flat" cmpd="sng" w="57150">
              <a:solidFill>
                <a:schemeClr val="hlink"/>
              </a:solidFill>
              <a:prstDash val="solid"/>
              <a:miter lim="800000"/>
              <a:headEnd len="med" w="med" type="none"/>
              <a:tailEnd len="med" w="med" type="none"/>
            </a:ln>
          </p:spPr>
        </p:cxnSp>
        <p:cxnSp>
          <p:nvCxnSpPr>
            <p:cNvPr id="1202" name="Google Shape;1202;p24"/>
            <p:cNvCxnSpPr/>
            <p:nvPr/>
          </p:nvCxnSpPr>
          <p:spPr>
            <a:xfrm rot="10800000">
              <a:off x="480" y="3456"/>
              <a:ext cx="0" cy="192"/>
            </a:xfrm>
            <a:prstGeom prst="straightConnector1">
              <a:avLst/>
            </a:prstGeom>
            <a:noFill/>
            <a:ln cap="flat" cmpd="sng" w="38100">
              <a:solidFill>
                <a:schemeClr val="dk1"/>
              </a:solidFill>
              <a:prstDash val="solid"/>
              <a:miter lim="800000"/>
              <a:headEnd len="med" w="med" type="none"/>
              <a:tailEnd len="med" w="med" type="none"/>
            </a:ln>
          </p:spPr>
        </p:cxnSp>
        <p:cxnSp>
          <p:nvCxnSpPr>
            <p:cNvPr id="1203" name="Google Shape;1203;p24"/>
            <p:cNvCxnSpPr/>
            <p:nvPr/>
          </p:nvCxnSpPr>
          <p:spPr>
            <a:xfrm flipH="1" rot="10800000">
              <a:off x="720" y="2928"/>
              <a:ext cx="576" cy="96"/>
            </a:xfrm>
            <a:prstGeom prst="straightConnector1">
              <a:avLst/>
            </a:prstGeom>
            <a:noFill/>
            <a:ln cap="flat" cmpd="sng" w="38100">
              <a:solidFill>
                <a:schemeClr val="dk1"/>
              </a:solidFill>
              <a:prstDash val="solid"/>
              <a:miter lim="800000"/>
              <a:headEnd len="med" w="med" type="none"/>
              <a:tailEnd len="med" w="med" type="none"/>
            </a:ln>
          </p:spPr>
        </p:cxnSp>
        <p:cxnSp>
          <p:nvCxnSpPr>
            <p:cNvPr id="1204" name="Google Shape;1204;p24"/>
            <p:cNvCxnSpPr/>
            <p:nvPr/>
          </p:nvCxnSpPr>
          <p:spPr>
            <a:xfrm>
              <a:off x="1584" y="2928"/>
              <a:ext cx="672" cy="0"/>
            </a:xfrm>
            <a:prstGeom prst="straightConnector1">
              <a:avLst/>
            </a:prstGeom>
            <a:noFill/>
            <a:ln cap="flat" cmpd="sng" w="38100">
              <a:solidFill>
                <a:schemeClr val="dk1"/>
              </a:solidFill>
              <a:prstDash val="solid"/>
              <a:miter lim="800000"/>
              <a:headEnd len="med" w="med" type="none"/>
              <a:tailEnd len="med" w="med" type="none"/>
            </a:ln>
          </p:spPr>
        </p:cxnSp>
        <p:cxnSp>
          <p:nvCxnSpPr>
            <p:cNvPr id="1205" name="Google Shape;1205;p24"/>
            <p:cNvCxnSpPr/>
            <p:nvPr/>
          </p:nvCxnSpPr>
          <p:spPr>
            <a:xfrm>
              <a:off x="2736" y="2880"/>
              <a:ext cx="480" cy="0"/>
            </a:xfrm>
            <a:prstGeom prst="straightConnector1">
              <a:avLst/>
            </a:prstGeom>
            <a:noFill/>
            <a:ln cap="flat" cmpd="sng" w="38100">
              <a:solidFill>
                <a:schemeClr val="dk1"/>
              </a:solidFill>
              <a:prstDash val="solid"/>
              <a:miter lim="800000"/>
              <a:headEnd len="med" w="med" type="none"/>
              <a:tailEnd len="med" w="med" type="none"/>
            </a:ln>
          </p:spPr>
        </p:cxnSp>
        <p:cxnSp>
          <p:nvCxnSpPr>
            <p:cNvPr id="1206" name="Google Shape;1206;p24"/>
            <p:cNvCxnSpPr/>
            <p:nvPr/>
          </p:nvCxnSpPr>
          <p:spPr>
            <a:xfrm>
              <a:off x="3600" y="2880"/>
              <a:ext cx="240" cy="96"/>
            </a:xfrm>
            <a:prstGeom prst="straightConnector1">
              <a:avLst/>
            </a:prstGeom>
            <a:noFill/>
            <a:ln cap="flat" cmpd="sng" w="38100">
              <a:solidFill>
                <a:schemeClr val="dk1"/>
              </a:solidFill>
              <a:prstDash val="solid"/>
              <a:miter lim="800000"/>
              <a:headEnd len="med" w="med" type="none"/>
              <a:tailEnd len="med" w="med" type="none"/>
            </a:ln>
          </p:spPr>
        </p:cxnSp>
        <p:cxnSp>
          <p:nvCxnSpPr>
            <p:cNvPr id="1207" name="Google Shape;1207;p24"/>
            <p:cNvCxnSpPr/>
            <p:nvPr/>
          </p:nvCxnSpPr>
          <p:spPr>
            <a:xfrm>
              <a:off x="3984" y="3072"/>
              <a:ext cx="240" cy="144"/>
            </a:xfrm>
            <a:prstGeom prst="straightConnector1">
              <a:avLst/>
            </a:prstGeom>
            <a:noFill/>
            <a:ln cap="flat" cmpd="sng" w="38100">
              <a:solidFill>
                <a:schemeClr val="dk1"/>
              </a:solidFill>
              <a:prstDash val="solid"/>
              <a:miter lim="800000"/>
              <a:headEnd len="med" w="med" type="none"/>
              <a:tailEnd len="med" w="med" type="none"/>
            </a:ln>
          </p:spPr>
        </p:cxnSp>
        <p:cxnSp>
          <p:nvCxnSpPr>
            <p:cNvPr id="1208" name="Google Shape;1208;p24"/>
            <p:cNvCxnSpPr/>
            <p:nvPr/>
          </p:nvCxnSpPr>
          <p:spPr>
            <a:xfrm>
              <a:off x="4752" y="3552"/>
              <a:ext cx="192" cy="144"/>
            </a:xfrm>
            <a:prstGeom prst="straightConnector1">
              <a:avLst/>
            </a:prstGeom>
            <a:noFill/>
            <a:ln cap="flat" cmpd="sng" w="38100">
              <a:solidFill>
                <a:schemeClr val="dk1"/>
              </a:solidFill>
              <a:prstDash val="solid"/>
              <a:miter lim="800000"/>
              <a:headEnd len="med" w="med" type="none"/>
              <a:tailEnd len="med" w="med"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25"/>
          <p:cNvSpPr txBox="1"/>
          <p:nvPr/>
        </p:nvSpPr>
        <p:spPr>
          <a:xfrm>
            <a:off x="304800" y="457200"/>
            <a:ext cx="8458200" cy="7110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Classification of Proteins</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Based on the chemical nature, structure, shape, and solubility, proteins are classified as:</a:t>
            </a:r>
            <a:endParaRPr/>
          </a:p>
          <a:p>
            <a:pPr indent="-152400" lvl="0" marL="0" marR="0" rtl="0" algn="l">
              <a:lnSpc>
                <a:spcPct val="100000"/>
              </a:lnSpc>
              <a:spcBef>
                <a:spcPts val="0"/>
              </a:spcBef>
              <a:spcAft>
                <a:spcPts val="0"/>
              </a:spcAft>
              <a:buClr>
                <a:schemeClr val="dk1"/>
              </a:buClr>
              <a:buSzPts val="2400"/>
              <a:buFont typeface="Times New Roman"/>
              <a:buAutoNum type="arabicPeriod"/>
            </a:pPr>
            <a:r>
              <a:rPr b="1" i="0" lang="en-US" sz="2400" u="none">
                <a:solidFill>
                  <a:schemeClr val="dk1"/>
                </a:solidFill>
                <a:latin typeface="Arial"/>
                <a:ea typeface="Arial"/>
                <a:cs typeface="Arial"/>
                <a:sym typeface="Arial"/>
              </a:rPr>
              <a:t>Simple proteins</a:t>
            </a:r>
            <a:r>
              <a:rPr b="0" i="0" lang="en-US" sz="2400" u="none">
                <a:solidFill>
                  <a:schemeClr val="dk1"/>
                </a:solidFill>
                <a:latin typeface="Arial"/>
                <a:ea typeface="Arial"/>
                <a:cs typeface="Arial"/>
                <a:sym typeface="Arial"/>
              </a:rPr>
              <a:t>: They are composed of only amino acid residue. On hydrolysis, these proteins yield only constituent amino acids. It is further divided into:</a:t>
            </a:r>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Fibrous protein: Keratin, Elastin, Collagen</a:t>
            </a:r>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Globular protein: Albumin, Globulin, Glutelin, Histones</a:t>
            </a:r>
            <a:endParaRPr/>
          </a:p>
          <a:p>
            <a:pPr indent="-152400" lvl="0" marL="0" marR="0" rtl="0" algn="l">
              <a:lnSpc>
                <a:spcPct val="100000"/>
              </a:lnSpc>
              <a:spcBef>
                <a:spcPts val="0"/>
              </a:spcBef>
              <a:spcAft>
                <a:spcPts val="0"/>
              </a:spcAft>
              <a:buClr>
                <a:schemeClr val="dk1"/>
              </a:buClr>
              <a:buSzPts val="2400"/>
              <a:buFont typeface="Times New Roman"/>
              <a:buAutoNum type="arabicPeriod"/>
            </a:pPr>
            <a:r>
              <a:rPr b="1" i="0" lang="en-US" sz="2400" u="none">
                <a:solidFill>
                  <a:schemeClr val="dk1"/>
                </a:solidFill>
                <a:latin typeface="Arial"/>
                <a:ea typeface="Arial"/>
                <a:cs typeface="Arial"/>
                <a:sym typeface="Arial"/>
              </a:rPr>
              <a:t>Conjugated proteins</a:t>
            </a:r>
            <a:r>
              <a:rPr b="0" i="0" lang="en-US" sz="2400" u="none">
                <a:solidFill>
                  <a:schemeClr val="dk1"/>
                </a:solidFill>
                <a:latin typeface="Arial"/>
                <a:ea typeface="Arial"/>
                <a:cs typeface="Arial"/>
                <a:sym typeface="Arial"/>
              </a:rPr>
              <a:t>: They are combined with non-protein moiety. Eg. Nucleoprotein, Phosphoprotein, Lipoprotein, Metalloprotein, etc.</a:t>
            </a:r>
            <a:endParaRPr/>
          </a:p>
          <a:p>
            <a:pPr indent="-152400" lvl="0" marL="0" marR="0" rtl="0" algn="l">
              <a:lnSpc>
                <a:spcPct val="100000"/>
              </a:lnSpc>
              <a:spcBef>
                <a:spcPts val="0"/>
              </a:spcBef>
              <a:spcAft>
                <a:spcPts val="0"/>
              </a:spcAft>
              <a:buClr>
                <a:schemeClr val="dk1"/>
              </a:buClr>
              <a:buSzPts val="2400"/>
              <a:buFont typeface="Times New Roman"/>
              <a:buAutoNum type="arabicPeriod"/>
            </a:pPr>
            <a:r>
              <a:rPr b="1" i="0" lang="en-US" sz="2400" u="none">
                <a:solidFill>
                  <a:schemeClr val="dk1"/>
                </a:solidFill>
                <a:latin typeface="Arial"/>
                <a:ea typeface="Arial"/>
                <a:cs typeface="Arial"/>
                <a:sym typeface="Arial"/>
              </a:rPr>
              <a:t>Derived proteins</a:t>
            </a:r>
            <a:r>
              <a:rPr b="0" i="0" lang="en-US" sz="2400" u="none">
                <a:solidFill>
                  <a:schemeClr val="dk1"/>
                </a:solidFill>
                <a:latin typeface="Arial"/>
                <a:ea typeface="Arial"/>
                <a:cs typeface="Arial"/>
                <a:sym typeface="Arial"/>
              </a:rPr>
              <a:t>: They are derivatives or degraded products of simple and conjugated proteins. They may be </a:t>
            </a:r>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Primary derived protein: Proteans, Metaproteins, Coagulated proteins</a:t>
            </a:r>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Secondary derived proteins: Proteosesn or albunoses, peptones, peptides.</a:t>
            </a:r>
            <a:endParaRPr/>
          </a:p>
          <a:p>
            <a:pPr indent="0" lvl="0" marL="0" marR="0" rtl="0" algn="l">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6"/>
          <p:cNvSpPr txBox="1"/>
          <p:nvPr/>
        </p:nvSpPr>
        <p:spPr>
          <a:xfrm>
            <a:off x="457200" y="38100"/>
            <a:ext cx="8229600" cy="72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Structure of a protein</a:t>
            </a:r>
            <a:br>
              <a:rPr b="0" i="0" lang="en-US" sz="2400" u="none">
                <a:solidFill>
                  <a:schemeClr val="lt1"/>
                </a:solidFill>
                <a:latin typeface="Arial"/>
                <a:ea typeface="Arial"/>
                <a:cs typeface="Arial"/>
                <a:sym typeface="Arial"/>
              </a:rPr>
            </a:br>
            <a:endParaRPr/>
          </a:p>
        </p:txBody>
      </p:sp>
      <p:sp>
        <p:nvSpPr>
          <p:cNvPr id="1219" name="Google Shape;1219;p26"/>
          <p:cNvSpPr txBox="1"/>
          <p:nvPr/>
        </p:nvSpPr>
        <p:spPr>
          <a:xfrm>
            <a:off x="457200" y="1535112"/>
            <a:ext cx="4040187" cy="639762"/>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20" name="Google Shape;1220;p26"/>
          <p:cNvSpPr txBox="1"/>
          <p:nvPr/>
        </p:nvSpPr>
        <p:spPr>
          <a:xfrm>
            <a:off x="304800" y="381000"/>
            <a:ext cx="4267200" cy="41910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1</a:t>
            </a:r>
            <a:r>
              <a:rPr b="1" i="0" lang="en-US" sz="1400" u="none">
                <a:solidFill>
                  <a:srgbClr val="000000"/>
                </a:solidFill>
                <a:latin typeface="Arial"/>
                <a:ea typeface="Arial"/>
                <a:cs typeface="Arial"/>
                <a:sym typeface="Arial"/>
              </a:rPr>
              <a:t>. Primary Structure</a:t>
            </a:r>
            <a:endParaRPr b="0" i="0" sz="1400" u="none">
              <a:solidFill>
                <a:srgbClr val="000000"/>
              </a:solidFill>
              <a:latin typeface="Arial"/>
              <a:ea typeface="Arial"/>
              <a:cs typeface="Arial"/>
              <a:sym typeface="Arial"/>
            </a:endParaRPr>
          </a:p>
          <a:p>
            <a:pPr indent="-88900" lvl="0" marL="0" marR="0" rtl="0" algn="just">
              <a:lnSpc>
                <a:spcPct val="10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The primary structure of a protein consists of the amino acid sequence along the polypeptide chain. Amino acids are joined by </a:t>
            </a:r>
            <a:r>
              <a:rPr b="1" i="0" lang="en-US" sz="1400" u="none">
                <a:solidFill>
                  <a:srgbClr val="000000"/>
                </a:solidFill>
                <a:latin typeface="Arial"/>
                <a:ea typeface="Arial"/>
                <a:cs typeface="Arial"/>
                <a:sym typeface="Arial"/>
              </a:rPr>
              <a:t>peptide bonds.</a:t>
            </a:r>
            <a:endParaRPr b="0" i="0" sz="1400" u="none">
              <a:solidFill>
                <a:srgbClr val="000000"/>
              </a:solidFill>
              <a:latin typeface="Arial"/>
              <a:ea typeface="Arial"/>
              <a:cs typeface="Arial"/>
              <a:sym typeface="Arial"/>
            </a:endParaRPr>
          </a:p>
          <a:p>
            <a:pPr indent="0" lvl="0" marL="0" marR="0" rtl="0" algn="just">
              <a:lnSpc>
                <a:spcPct val="100000"/>
              </a:lnSpc>
              <a:spcBef>
                <a:spcPts val="3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2. Secondary Structure</a:t>
            </a:r>
            <a:endParaRPr b="0" i="0" sz="1400" u="none">
              <a:solidFill>
                <a:srgbClr val="000000"/>
              </a:solidFill>
              <a:latin typeface="Arial"/>
              <a:ea typeface="Arial"/>
              <a:cs typeface="Arial"/>
              <a:sym typeface="Arial"/>
            </a:endParaRPr>
          </a:p>
          <a:p>
            <a:pPr indent="-88900" lvl="0" marL="0" marR="0" rtl="0" algn="just">
              <a:lnSpc>
                <a:spcPct val="100000"/>
              </a:lnSpc>
              <a:spcBef>
                <a:spcPts val="300"/>
              </a:spcBef>
              <a:spcAft>
                <a:spcPts val="0"/>
              </a:spcAft>
              <a:buClr>
                <a:srgbClr val="000000"/>
              </a:buClr>
              <a:buSzPts val="1400"/>
              <a:buFont typeface="Arial"/>
              <a:buChar char="•"/>
            </a:pPr>
            <a:r>
              <a:rPr b="1" i="0" lang="en-US" sz="1400" u="none">
                <a:solidFill>
                  <a:srgbClr val="000000"/>
                </a:solidFill>
                <a:latin typeface="Arial"/>
                <a:ea typeface="Arial"/>
                <a:cs typeface="Arial"/>
                <a:sym typeface="Arial"/>
              </a:rPr>
              <a:t>Alpha-helix</a:t>
            </a:r>
            <a:r>
              <a:rPr b="0" i="0" lang="en-US" sz="1400" u="none">
                <a:solidFill>
                  <a:srgbClr val="000000"/>
                </a:solidFill>
                <a:latin typeface="Arial"/>
                <a:ea typeface="Arial"/>
                <a:cs typeface="Arial"/>
                <a:sym typeface="Arial"/>
              </a:rPr>
              <a:t>: The α-helix is a right-handed coiled strand. The side-chain substituents of the amino acid groups in an α-helix extend to the outside. Hydrogen bonds form between the oxygen of the C=O bond of a aminoacid to hydrogen of the N-H group of the fourth amino acids below it in the helix.</a:t>
            </a:r>
            <a:endParaRPr/>
          </a:p>
          <a:p>
            <a:pPr indent="-88900" lvl="0" marL="0" marR="0" rtl="0" algn="just">
              <a:lnSpc>
                <a:spcPct val="100000"/>
              </a:lnSpc>
              <a:spcBef>
                <a:spcPts val="400"/>
              </a:spcBef>
              <a:spcAft>
                <a:spcPts val="0"/>
              </a:spcAft>
              <a:buClr>
                <a:srgbClr val="000000"/>
              </a:buClr>
              <a:buSzPts val="1400"/>
              <a:buFont typeface="Arial"/>
              <a:buChar char="•"/>
            </a:pPr>
            <a:r>
              <a:rPr b="1" i="0" lang="en-US" sz="1400" u="none">
                <a:solidFill>
                  <a:srgbClr val="000000"/>
                </a:solidFill>
                <a:latin typeface="Arial"/>
                <a:ea typeface="Arial"/>
                <a:cs typeface="Arial"/>
                <a:sym typeface="Arial"/>
              </a:rPr>
              <a:t>Beta Sheet</a:t>
            </a:r>
            <a:r>
              <a:rPr b="0" i="0" lang="en-US" sz="1400" u="none">
                <a:solidFill>
                  <a:srgbClr val="000000"/>
                </a:solidFill>
                <a:latin typeface="Arial"/>
                <a:ea typeface="Arial"/>
                <a:cs typeface="Arial"/>
                <a:sym typeface="Arial"/>
              </a:rPr>
              <a:t>:The hydrogen bonding in a ß-sheet is between strands (inter-strand) The sheet conformation consists of pairs of strands lying side-by-side. The carbonyl oxygens in one strand hydrogen bond with the amino hydrogens of the</a:t>
            </a:r>
            <a:r>
              <a:rPr b="0" i="0" lang="en-US" sz="1600" u="none">
                <a:solidFill>
                  <a:srgbClr val="000000"/>
                </a:solidFill>
                <a:latin typeface="Arial"/>
                <a:ea typeface="Arial"/>
                <a:cs typeface="Arial"/>
                <a:sym typeface="Arial"/>
              </a:rPr>
              <a:t> adjacent strand.</a:t>
            </a:r>
            <a:endParaRPr/>
          </a:p>
          <a:p>
            <a:pPr indent="0" lvl="0" marL="0" marR="0" rtl="0" algn="l">
              <a:lnSpc>
                <a:spcPct val="100000"/>
              </a:lnSpc>
              <a:spcBef>
                <a:spcPts val="0"/>
              </a:spcBef>
              <a:spcAft>
                <a:spcPts val="0"/>
              </a:spcAft>
              <a:buNone/>
            </a:pPr>
            <a:r>
              <a:t/>
            </a:r>
            <a:endParaRPr b="0" i="0" sz="1600" u="none">
              <a:solidFill>
                <a:srgbClr val="000000"/>
              </a:solidFill>
              <a:latin typeface="Arial"/>
              <a:ea typeface="Arial"/>
              <a:cs typeface="Arial"/>
              <a:sym typeface="Arial"/>
            </a:endParaRPr>
          </a:p>
        </p:txBody>
      </p:sp>
      <p:sp>
        <p:nvSpPr>
          <p:cNvPr id="1221" name="Google Shape;1221;p26"/>
          <p:cNvSpPr txBox="1"/>
          <p:nvPr/>
        </p:nvSpPr>
        <p:spPr>
          <a:xfrm>
            <a:off x="4645025" y="1535112"/>
            <a:ext cx="4041775" cy="639762"/>
          </a:xfrm>
          <a:prstGeom prst="rect">
            <a:avLst/>
          </a:prstGeom>
          <a:noFill/>
          <a:ln>
            <a:noFill/>
          </a:ln>
        </p:spPr>
        <p:txBody>
          <a:bodyPr anchorCtr="0" anchor="b" bIns="46800" lIns="90000" spcFirstLastPara="1" rIns="90000" wrap="square" tIns="46800">
            <a:norm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22" name="Google Shape;1222;p26"/>
          <p:cNvSpPr txBox="1"/>
          <p:nvPr/>
        </p:nvSpPr>
        <p:spPr>
          <a:xfrm>
            <a:off x="4800600" y="457200"/>
            <a:ext cx="4038600" cy="58674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3. Tertiary Structure</a:t>
            </a:r>
            <a:endParaRPr b="0" i="0" sz="1400" u="none">
              <a:solidFill>
                <a:srgbClr val="000000"/>
              </a:solidFill>
              <a:latin typeface="Arial"/>
              <a:ea typeface="Arial"/>
              <a:cs typeface="Arial"/>
              <a:sym typeface="Arial"/>
            </a:endParaRPr>
          </a:p>
          <a:p>
            <a:pPr indent="-88900" lvl="0" marL="0" marR="0" rtl="0" algn="just">
              <a:lnSpc>
                <a:spcPct val="10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The tertiary structure of a protein refers to its overall three-dimensional conformation.</a:t>
            </a:r>
            <a:endParaRPr/>
          </a:p>
          <a:p>
            <a:pPr indent="-88900" lvl="0" marL="0" marR="0" rtl="0" algn="just">
              <a:lnSpc>
                <a:spcPct val="10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The types of interactions between amino acid residues that produce the three-dimensional shape of a protein include hydrophobic interactions, electrostatic interactions, and hydrogen bonds, all of which are non-covalent and Covalent disulfide bonds also occur.</a:t>
            </a:r>
            <a:endParaRPr/>
          </a:p>
          <a:p>
            <a:pPr indent="0" lvl="0" marL="0" marR="0" rtl="0" algn="just">
              <a:lnSpc>
                <a:spcPct val="100000"/>
              </a:lnSpc>
              <a:spcBef>
                <a:spcPts val="3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4. Quaternary Structure</a:t>
            </a:r>
            <a:endParaRPr b="0" i="0" sz="1400" u="none">
              <a:solidFill>
                <a:srgbClr val="000000"/>
              </a:solidFill>
              <a:latin typeface="Arial"/>
              <a:ea typeface="Arial"/>
              <a:cs typeface="Arial"/>
              <a:sym typeface="Arial"/>
            </a:endParaRPr>
          </a:p>
          <a:p>
            <a:pPr indent="-88900" lvl="0" marL="0" marR="0" rtl="0" algn="just">
              <a:lnSpc>
                <a:spcPct val="10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Quaternary structure refers to the interaction of one or more subunits to form a functional protein, using the same forces that stabilize the tertiary structure.It is the spatial arrangement of subunits in a protein that consists of more than one polypeptide chain.</a:t>
            </a:r>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descr="See the source image" id="1223" name="Google Shape;1223;p26"/>
          <p:cNvPicPr preferRelativeResize="0"/>
          <p:nvPr/>
        </p:nvPicPr>
        <p:blipFill rotWithShape="1">
          <a:blip r:embed="rId3">
            <a:alphaModFix/>
          </a:blip>
          <a:srcRect b="0" l="0" r="0" t="0"/>
          <a:stretch/>
        </p:blipFill>
        <p:spPr>
          <a:xfrm>
            <a:off x="762000" y="4267200"/>
            <a:ext cx="7848600" cy="24114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27"/>
          <p:cNvSpPr txBox="1"/>
          <p:nvPr/>
        </p:nvSpPr>
        <p:spPr>
          <a:xfrm>
            <a:off x="457200" y="274637"/>
            <a:ext cx="8229600" cy="1143000"/>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descr="Protein Structure" id="1229" name="Google Shape;1229;p27"/>
          <p:cNvPicPr preferRelativeResize="0"/>
          <p:nvPr/>
        </p:nvPicPr>
        <p:blipFill rotWithShape="1">
          <a:blip r:embed="rId3">
            <a:alphaModFix/>
          </a:blip>
          <a:srcRect b="16841" l="0" r="2305" t="0"/>
          <a:stretch/>
        </p:blipFill>
        <p:spPr>
          <a:xfrm>
            <a:off x="228600" y="457200"/>
            <a:ext cx="8686800" cy="582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28"/>
          <p:cNvSpPr txBox="1"/>
          <p:nvPr>
            <p:ph type="title"/>
          </p:nvPr>
        </p:nvSpPr>
        <p:spPr>
          <a:xfrm>
            <a:off x="762000" y="3429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Classes of Protein Structure</a:t>
            </a:r>
            <a:br>
              <a:rPr b="0" i="0" lang="en-US" sz="4400" u="none">
                <a:solidFill>
                  <a:schemeClr val="dk1"/>
                </a:solidFill>
                <a:latin typeface="Times New Roman"/>
                <a:ea typeface="Times New Roman"/>
                <a:cs typeface="Times New Roman"/>
                <a:sym typeface="Times New Roman"/>
              </a:rPr>
            </a:br>
            <a:endParaRPr/>
          </a:p>
        </p:txBody>
      </p:sp>
      <p:sp>
        <p:nvSpPr>
          <p:cNvPr id="1239" name="Google Shape;1239;p28"/>
          <p:cNvSpPr txBox="1"/>
          <p:nvPr/>
        </p:nvSpPr>
        <p:spPr>
          <a:xfrm>
            <a:off x="152400" y="990600"/>
            <a:ext cx="8305800" cy="5632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function of a protein depends heavily on its final structure. Tertiary and quaternary proteins are both </a:t>
            </a:r>
            <a:r>
              <a:rPr b="1" i="1" lang="en-US" sz="2000" u="none">
                <a:solidFill>
                  <a:schemeClr val="dk1"/>
                </a:solidFill>
                <a:latin typeface="Arial"/>
                <a:ea typeface="Arial"/>
                <a:cs typeface="Arial"/>
                <a:sym typeface="Arial"/>
              </a:rPr>
              <a:t>functional proteins </a:t>
            </a:r>
            <a:r>
              <a:rPr b="0" i="0" lang="en-US" sz="2000" u="none">
                <a:solidFill>
                  <a:schemeClr val="dk1"/>
                </a:solidFill>
                <a:latin typeface="Arial"/>
                <a:ea typeface="Arial"/>
                <a:cs typeface="Arial"/>
                <a:sym typeface="Arial"/>
              </a:rPr>
              <a:t>with a 3D structure. However, the type of structure can vary significantly between different proteins.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There are two main classes of 3D protein structure: </a:t>
            </a:r>
            <a:r>
              <a:rPr b="1" i="1" lang="en-US" sz="2000" u="none">
                <a:solidFill>
                  <a:schemeClr val="dk1"/>
                </a:solidFill>
                <a:latin typeface="Arial"/>
                <a:ea typeface="Arial"/>
                <a:cs typeface="Arial"/>
                <a:sym typeface="Arial"/>
              </a:rPr>
              <a:t>globular proteins </a:t>
            </a:r>
            <a:r>
              <a:rPr b="0" i="0" lang="en-US" sz="2000" u="none">
                <a:solidFill>
                  <a:schemeClr val="dk1"/>
                </a:solidFill>
                <a:latin typeface="Arial"/>
                <a:ea typeface="Arial"/>
                <a:cs typeface="Arial"/>
                <a:sym typeface="Arial"/>
              </a:rPr>
              <a:t>and </a:t>
            </a:r>
            <a:r>
              <a:rPr b="1" i="1" lang="en-US" sz="2000" u="none">
                <a:solidFill>
                  <a:schemeClr val="dk1"/>
                </a:solidFill>
                <a:latin typeface="Arial"/>
                <a:ea typeface="Arial"/>
                <a:cs typeface="Arial"/>
                <a:sym typeface="Arial"/>
              </a:rPr>
              <a:t>fibrous proteins.</a:t>
            </a:r>
            <a:endParaRPr/>
          </a:p>
          <a:p>
            <a:pPr indent="0" lvl="0" marL="0" marR="0" rtl="0" algn="l">
              <a:lnSpc>
                <a:spcPct val="100000"/>
              </a:lnSpc>
              <a:spcBef>
                <a:spcPts val="0"/>
              </a:spcBef>
              <a:spcAft>
                <a:spcPts val="0"/>
              </a:spcAft>
              <a:buClr>
                <a:schemeClr val="lt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Globular Proteins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Globular proteins are usually round and ball-shaped. They usually have </a:t>
            </a:r>
            <a:r>
              <a:rPr b="1" i="1" lang="en-US" sz="2000" u="none">
                <a:solidFill>
                  <a:schemeClr val="dk1"/>
                </a:solidFill>
                <a:latin typeface="Arial"/>
                <a:ea typeface="Arial"/>
                <a:cs typeface="Arial"/>
                <a:sym typeface="Arial"/>
              </a:rPr>
              <a:t>metabolic functions, </a:t>
            </a:r>
            <a:r>
              <a:rPr b="0" i="0" lang="en-US" sz="2000" u="none">
                <a:solidFill>
                  <a:schemeClr val="dk1"/>
                </a:solidFill>
                <a:latin typeface="Arial"/>
                <a:ea typeface="Arial"/>
                <a:cs typeface="Arial"/>
                <a:sym typeface="Arial"/>
              </a:rPr>
              <a:t>for example, they may be </a:t>
            </a:r>
            <a:r>
              <a:rPr b="1" i="1" lang="en-US" sz="2000" u="none">
                <a:solidFill>
                  <a:schemeClr val="dk1"/>
                </a:solidFill>
                <a:latin typeface="Arial"/>
                <a:ea typeface="Arial"/>
                <a:cs typeface="Arial"/>
                <a:sym typeface="Arial"/>
              </a:rPr>
              <a:t>enzymes </a:t>
            </a:r>
            <a:r>
              <a:rPr b="0" i="0" lang="en-US" sz="2000" u="none">
                <a:solidFill>
                  <a:schemeClr val="dk1"/>
                </a:solidFill>
                <a:latin typeface="Arial"/>
                <a:ea typeface="Arial"/>
                <a:cs typeface="Arial"/>
                <a:sym typeface="Arial"/>
              </a:rPr>
              <a:t>or </a:t>
            </a:r>
            <a:r>
              <a:rPr b="1" i="1" lang="en-US" sz="2000" u="none">
                <a:solidFill>
                  <a:schemeClr val="dk1"/>
                </a:solidFill>
                <a:latin typeface="Arial"/>
                <a:ea typeface="Arial"/>
                <a:cs typeface="Arial"/>
                <a:sym typeface="Arial"/>
              </a:rPr>
              <a:t>antibodies. </a:t>
            </a:r>
            <a:r>
              <a:rPr b="0" i="0" lang="en-US" sz="2000" u="none">
                <a:solidFill>
                  <a:schemeClr val="dk1"/>
                </a:solidFill>
                <a:latin typeface="Arial"/>
                <a:ea typeface="Arial"/>
                <a:cs typeface="Arial"/>
                <a:sym typeface="Arial"/>
              </a:rPr>
              <a:t>Haemoglobin is an example of a globular protein.</a:t>
            </a:r>
            <a:endParaRPr/>
          </a:p>
          <a:p>
            <a:pPr indent="0" lvl="0" marL="0" marR="0" rtl="0" algn="l">
              <a:lnSpc>
                <a:spcPct val="100000"/>
              </a:lnSpc>
              <a:spcBef>
                <a:spcPts val="0"/>
              </a:spcBef>
              <a:spcAft>
                <a:spcPts val="0"/>
              </a:spcAft>
              <a:buClr>
                <a:schemeClr val="lt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Fibrous Proteins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Fibrous proteins are long and narrow and usually have a </a:t>
            </a:r>
            <a:r>
              <a:rPr b="1" i="1" lang="en-US" sz="2000" u="none">
                <a:solidFill>
                  <a:schemeClr val="dk1"/>
                </a:solidFill>
                <a:latin typeface="Arial"/>
                <a:ea typeface="Arial"/>
                <a:cs typeface="Arial"/>
                <a:sym typeface="Arial"/>
              </a:rPr>
              <a:t>structural function. </a:t>
            </a:r>
            <a:r>
              <a:rPr b="0" i="0" lang="en-US" sz="2000" u="none">
                <a:solidFill>
                  <a:schemeClr val="dk1"/>
                </a:solidFill>
                <a:latin typeface="Arial"/>
                <a:ea typeface="Arial"/>
                <a:cs typeface="Arial"/>
                <a:sym typeface="Arial"/>
              </a:rPr>
              <a:t>Examples of fibrous proteins include </a:t>
            </a:r>
            <a:r>
              <a:rPr b="1" i="1" lang="en-US" sz="2000" u="none">
                <a:solidFill>
                  <a:schemeClr val="dk1"/>
                </a:solidFill>
                <a:latin typeface="Arial"/>
                <a:ea typeface="Arial"/>
                <a:cs typeface="Arial"/>
                <a:sym typeface="Arial"/>
              </a:rPr>
              <a:t>collagen </a:t>
            </a:r>
            <a:r>
              <a:rPr b="0" i="0" lang="en-US" sz="2000" u="none">
                <a:solidFill>
                  <a:schemeClr val="dk1"/>
                </a:solidFill>
                <a:latin typeface="Arial"/>
                <a:ea typeface="Arial"/>
                <a:cs typeface="Arial"/>
                <a:sym typeface="Arial"/>
              </a:rPr>
              <a:t>(found in bones, muscle, and skin) and </a:t>
            </a:r>
            <a:r>
              <a:rPr b="1" i="1" lang="en-US" sz="2000" u="none">
                <a:solidFill>
                  <a:schemeClr val="dk1"/>
                </a:solidFill>
                <a:latin typeface="Arial"/>
                <a:ea typeface="Arial"/>
                <a:cs typeface="Arial"/>
                <a:sym typeface="Arial"/>
              </a:rPr>
              <a:t>keratin </a:t>
            </a:r>
            <a:r>
              <a:rPr b="0" i="0" lang="en-US" sz="2000" u="none">
                <a:solidFill>
                  <a:schemeClr val="dk1"/>
                </a:solidFill>
                <a:latin typeface="Arial"/>
                <a:ea typeface="Arial"/>
                <a:cs typeface="Arial"/>
                <a:sym typeface="Arial"/>
              </a:rPr>
              <a:t>(the material that makes up hair, nails, and feathers).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29"/>
          <p:cNvSpPr txBox="1"/>
          <p:nvPr>
            <p:ph type="title"/>
          </p:nvPr>
        </p:nvSpPr>
        <p:spPr>
          <a:xfrm>
            <a:off x="609600" y="9525"/>
            <a:ext cx="7772400" cy="6000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0" i="0" lang="en-US" sz="3600" u="none">
                <a:solidFill>
                  <a:schemeClr val="dk2"/>
                </a:solidFill>
                <a:latin typeface="Times New Roman"/>
                <a:ea typeface="Times New Roman"/>
                <a:cs typeface="Times New Roman"/>
                <a:sym typeface="Times New Roman"/>
              </a:rPr>
              <a:t>Functional Classification of Proteins</a:t>
            </a:r>
            <a:endParaRPr/>
          </a:p>
        </p:txBody>
      </p:sp>
      <p:sp>
        <p:nvSpPr>
          <p:cNvPr id="1245" name="Google Shape;1245;p29"/>
          <p:cNvSpPr txBox="1"/>
          <p:nvPr>
            <p:ph idx="1" type="body"/>
          </p:nvPr>
        </p:nvSpPr>
        <p:spPr>
          <a:xfrm>
            <a:off x="533400" y="533400"/>
            <a:ext cx="77724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Enzymes (biochemical catalysts)-In living organisms, almost all reactions are catalyzed by specific proteins called enzymes. They have a high  catalytic power, increasing the rate of the reaction in which they are involved at least by factor 106. Eg: Glucose isomerase</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Transport proteins -Many small molecules, organic and inorganic, are transported in the bloodstream and extracellular fluids, across the cell membranes, Eg: hemoglobin, that carries oxygen from the alveolar blood vessels to tissue capillaries;</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Storage proteins-Examples are: ferritin, that stores iron intracellularly in a non-toxic form</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Mechanical support-Proteins have a pivotal role in the stabilization of many structures. Examples are α-keratins, collagen and elastin.</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Movement-Example-the contraction of the muscle fibers (of which myosin is the main component);</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Nerve transmission.-An example is the receptor for acetylcholine at synapses.</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Hormones- regulatory functions Example is insulin, </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Protection against harmful agents.-The antibodies or immunoglobulins are glycoproteins that recognize antigens expressed on the surface of viruses, bacteria and other infectious agents.</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Storage of energy-Proteins in particular the amino acids that constitute them, act as energy storage, second in size only to the adipose tissue, that in particular conditions, such as prolonged fasting, may become essential for survival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idx="4294967295" type="title"/>
          </p:nvPr>
        </p:nvSpPr>
        <p:spPr>
          <a:xfrm>
            <a:off x="-1162050" y="84137"/>
            <a:ext cx="82296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2800"/>
              <a:buFont typeface="Times New Roman"/>
              <a:buNone/>
            </a:pPr>
            <a:r>
              <a:rPr b="1" i="0" lang="en-US" sz="2800" u="none" cap="none" strike="noStrike">
                <a:solidFill>
                  <a:schemeClr val="dk2"/>
                </a:solidFill>
                <a:latin typeface="Times New Roman"/>
                <a:ea typeface="Times New Roman"/>
                <a:cs typeface="Times New Roman"/>
                <a:sym typeface="Times New Roman"/>
              </a:rPr>
              <a:t>Protein Synthesis</a:t>
            </a:r>
            <a:endParaRPr/>
          </a:p>
        </p:txBody>
      </p:sp>
      <p:sp>
        <p:nvSpPr>
          <p:cNvPr id="109" name="Google Shape;109;p3"/>
          <p:cNvSpPr txBox="1"/>
          <p:nvPr>
            <p:ph idx="4294967295" type="body"/>
          </p:nvPr>
        </p:nvSpPr>
        <p:spPr>
          <a:xfrm>
            <a:off x="228600" y="990600"/>
            <a:ext cx="4191000" cy="54864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800"/>
              <a:buFont typeface="Noto Sans Symbols"/>
              <a:buChar char="▪"/>
            </a:pPr>
            <a:r>
              <a:rPr b="1" i="0" lang="en-US" sz="2800" u="none" cap="none" strike="noStrike">
                <a:solidFill>
                  <a:schemeClr val="dk1"/>
                </a:solidFill>
                <a:latin typeface="Times New Roman"/>
                <a:ea typeface="Times New Roman"/>
                <a:cs typeface="Times New Roman"/>
                <a:sym typeface="Times New Roman"/>
              </a:rPr>
              <a:t> The production (synthesis) of polypeptide chains </a:t>
            </a:r>
            <a:r>
              <a:rPr b="1" i="0" lang="en-US" sz="2800" u="none" cap="none" strike="noStrike">
                <a:solidFill>
                  <a:srgbClr val="CC0099"/>
                </a:solidFill>
                <a:latin typeface="Times New Roman"/>
                <a:ea typeface="Times New Roman"/>
                <a:cs typeface="Times New Roman"/>
                <a:sym typeface="Times New Roman"/>
              </a:rPr>
              <a:t>(proteins)</a:t>
            </a:r>
            <a:endParaRPr/>
          </a:p>
          <a:p>
            <a:pPr indent="-342900" lvl="0" marL="342900" marR="0" rtl="0" algn="l">
              <a:lnSpc>
                <a:spcPct val="100000"/>
              </a:lnSpc>
              <a:spcBef>
                <a:spcPts val="560"/>
              </a:spcBef>
              <a:spcAft>
                <a:spcPts val="0"/>
              </a:spcAft>
              <a:buClr>
                <a:schemeClr val="dk1"/>
              </a:buClr>
              <a:buSzPts val="2800"/>
              <a:buFont typeface="Noto Sans Symbols"/>
              <a:buChar char="▪"/>
            </a:pPr>
            <a:r>
              <a:rPr b="1" i="0" lang="en-US" sz="2800" u="none" cap="none" strike="noStrike">
                <a:solidFill>
                  <a:schemeClr val="dk1"/>
                </a:solidFill>
                <a:latin typeface="Times New Roman"/>
                <a:ea typeface="Times New Roman"/>
                <a:cs typeface="Times New Roman"/>
                <a:sym typeface="Times New Roman"/>
              </a:rPr>
              <a:t> Two phases:</a:t>
            </a:r>
            <a:br>
              <a:rPr b="1" i="0" lang="en-US" sz="2800" u="none" cap="none" strike="noStrike">
                <a:solidFill>
                  <a:schemeClr val="dk1"/>
                </a:solidFill>
                <a:latin typeface="Times New Roman"/>
                <a:ea typeface="Times New Roman"/>
                <a:cs typeface="Times New Roman"/>
                <a:sym typeface="Times New Roman"/>
              </a:rPr>
            </a:br>
            <a:r>
              <a:rPr b="1"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rgbClr val="CC0099"/>
                </a:solidFill>
                <a:latin typeface="Times New Roman"/>
                <a:ea typeface="Times New Roman"/>
                <a:cs typeface="Times New Roman"/>
                <a:sym typeface="Times New Roman"/>
              </a:rPr>
              <a:t>Transcription </a:t>
            </a:r>
            <a:r>
              <a:rPr b="1" i="0" lang="en-US" sz="2800" u="none" cap="none" strike="noStrike">
                <a:solidFill>
                  <a:schemeClr val="dk1"/>
                </a:solidFill>
                <a:latin typeface="Times New Roman"/>
                <a:ea typeface="Times New Roman"/>
                <a:cs typeface="Times New Roman"/>
                <a:sym typeface="Times New Roman"/>
              </a:rPr>
              <a:t>&amp; </a:t>
            </a:r>
            <a:r>
              <a:rPr b="1" i="0" lang="en-US" sz="2800" u="none" cap="none" strike="noStrike">
                <a:solidFill>
                  <a:srgbClr val="CC0099"/>
                </a:solidFill>
                <a:latin typeface="Times New Roman"/>
                <a:ea typeface="Times New Roman"/>
                <a:cs typeface="Times New Roman"/>
                <a:sym typeface="Times New Roman"/>
              </a:rPr>
              <a:t>Translation</a:t>
            </a:r>
            <a:endParaRPr/>
          </a:p>
          <a:p>
            <a:pPr indent="-342900" lvl="0" marL="342900" marR="0" rtl="0" algn="l">
              <a:lnSpc>
                <a:spcPct val="100000"/>
              </a:lnSpc>
              <a:spcBef>
                <a:spcPts val="560"/>
              </a:spcBef>
              <a:spcAft>
                <a:spcPts val="0"/>
              </a:spcAft>
              <a:buClr>
                <a:schemeClr val="dk1"/>
              </a:buClr>
              <a:buSzPts val="2800"/>
              <a:buFont typeface="Noto Sans Symbols"/>
              <a:buChar char="▪"/>
            </a:pPr>
            <a:r>
              <a:rPr b="1" i="0" lang="en-US" sz="2800" u="none" cap="none" strike="noStrike">
                <a:solidFill>
                  <a:schemeClr val="dk1"/>
                </a:solidFill>
                <a:latin typeface="Times New Roman"/>
                <a:ea typeface="Times New Roman"/>
                <a:cs typeface="Times New Roman"/>
                <a:sym typeface="Times New Roman"/>
              </a:rPr>
              <a:t> mRNA must be </a:t>
            </a:r>
            <a:r>
              <a:rPr b="1" i="0" lang="en-US" sz="2800" u="none" cap="none" strike="noStrike">
                <a:solidFill>
                  <a:srgbClr val="CC0099"/>
                </a:solidFill>
                <a:latin typeface="Times New Roman"/>
                <a:ea typeface="Times New Roman"/>
                <a:cs typeface="Times New Roman"/>
                <a:sym typeface="Times New Roman"/>
              </a:rPr>
              <a:t>processed before it leaves the nucleus</a:t>
            </a:r>
            <a:r>
              <a:rPr b="1" i="0" lang="en-US" sz="2800" u="none" cap="none" strike="noStrike">
                <a:solidFill>
                  <a:schemeClr val="dk1"/>
                </a:solidFill>
                <a:latin typeface="Times New Roman"/>
                <a:ea typeface="Times New Roman"/>
                <a:cs typeface="Times New Roman"/>
                <a:sym typeface="Times New Roman"/>
              </a:rPr>
              <a:t> of eukaryotic cells</a:t>
            </a:r>
            <a:endParaRPr/>
          </a:p>
        </p:txBody>
      </p:sp>
      <p:grpSp>
        <p:nvGrpSpPr>
          <p:cNvPr id="110" name="Google Shape;110;p3"/>
          <p:cNvGrpSpPr/>
          <p:nvPr/>
        </p:nvGrpSpPr>
        <p:grpSpPr>
          <a:xfrm>
            <a:off x="5437187" y="93662"/>
            <a:ext cx="3505200" cy="2774950"/>
            <a:chOff x="3552" y="336"/>
            <a:chExt cx="2208" cy="1748"/>
          </a:xfrm>
        </p:grpSpPr>
        <p:sp>
          <p:nvSpPr>
            <p:cNvPr id="111" name="Google Shape;111;p3"/>
            <p:cNvSpPr/>
            <p:nvPr/>
          </p:nvSpPr>
          <p:spPr>
            <a:xfrm>
              <a:off x="3552" y="336"/>
              <a:ext cx="2208" cy="1728"/>
            </a:xfrm>
            <a:prstGeom prst="roundRect">
              <a:avLst>
                <a:gd fmla="val 2699" name="adj"/>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2" name="Google Shape;112;p3"/>
            <p:cNvSpPr txBox="1"/>
            <p:nvPr/>
          </p:nvSpPr>
          <p:spPr>
            <a:xfrm>
              <a:off x="3696" y="864"/>
              <a:ext cx="1036" cy="23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Transcription</a:t>
              </a:r>
              <a:endParaRPr/>
            </a:p>
          </p:txBody>
        </p:sp>
        <p:sp>
          <p:nvSpPr>
            <p:cNvPr id="113" name="Google Shape;113;p3"/>
            <p:cNvSpPr txBox="1"/>
            <p:nvPr/>
          </p:nvSpPr>
          <p:spPr>
            <a:xfrm>
              <a:off x="3744" y="1392"/>
              <a:ext cx="891" cy="23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Translation</a:t>
              </a:r>
              <a:endParaRPr/>
            </a:p>
          </p:txBody>
        </p:sp>
        <p:sp>
          <p:nvSpPr>
            <p:cNvPr id="114" name="Google Shape;114;p3"/>
            <p:cNvSpPr/>
            <p:nvPr/>
          </p:nvSpPr>
          <p:spPr>
            <a:xfrm>
              <a:off x="4470" y="683"/>
              <a:ext cx="767" cy="155"/>
            </a:xfrm>
            <a:custGeom>
              <a:rect b="b" l="l" r="r" t="t"/>
              <a:pathLst>
                <a:path extrusionOk="0" h="217" w="1189">
                  <a:moveTo>
                    <a:pt x="0" y="180"/>
                  </a:moveTo>
                  <a:lnTo>
                    <a:pt x="12" y="144"/>
                  </a:lnTo>
                  <a:lnTo>
                    <a:pt x="24" y="108"/>
                  </a:lnTo>
                  <a:lnTo>
                    <a:pt x="48" y="72"/>
                  </a:lnTo>
                  <a:lnTo>
                    <a:pt x="72" y="36"/>
                  </a:lnTo>
                  <a:lnTo>
                    <a:pt x="108" y="12"/>
                  </a:lnTo>
                  <a:lnTo>
                    <a:pt x="144" y="0"/>
                  </a:lnTo>
                  <a:lnTo>
                    <a:pt x="180" y="24"/>
                  </a:lnTo>
                  <a:lnTo>
                    <a:pt x="216" y="60"/>
                  </a:lnTo>
                  <a:lnTo>
                    <a:pt x="252" y="84"/>
                  </a:lnTo>
                  <a:lnTo>
                    <a:pt x="264" y="120"/>
                  </a:lnTo>
                  <a:lnTo>
                    <a:pt x="288" y="156"/>
                  </a:lnTo>
                  <a:lnTo>
                    <a:pt x="324" y="180"/>
                  </a:lnTo>
                  <a:lnTo>
                    <a:pt x="360" y="192"/>
                  </a:lnTo>
                  <a:lnTo>
                    <a:pt x="396" y="168"/>
                  </a:lnTo>
                  <a:lnTo>
                    <a:pt x="420" y="132"/>
                  </a:lnTo>
                  <a:lnTo>
                    <a:pt x="444" y="96"/>
                  </a:lnTo>
                  <a:lnTo>
                    <a:pt x="456" y="60"/>
                  </a:lnTo>
                  <a:lnTo>
                    <a:pt x="480" y="24"/>
                  </a:lnTo>
                  <a:lnTo>
                    <a:pt x="516" y="0"/>
                  </a:lnTo>
                  <a:lnTo>
                    <a:pt x="552" y="0"/>
                  </a:lnTo>
                  <a:lnTo>
                    <a:pt x="588" y="0"/>
                  </a:lnTo>
                  <a:lnTo>
                    <a:pt x="612" y="36"/>
                  </a:lnTo>
                  <a:lnTo>
                    <a:pt x="648" y="72"/>
                  </a:lnTo>
                  <a:lnTo>
                    <a:pt x="660" y="108"/>
                  </a:lnTo>
                  <a:lnTo>
                    <a:pt x="684" y="144"/>
                  </a:lnTo>
                  <a:lnTo>
                    <a:pt x="708" y="180"/>
                  </a:lnTo>
                  <a:lnTo>
                    <a:pt x="744" y="204"/>
                  </a:lnTo>
                  <a:lnTo>
                    <a:pt x="780" y="192"/>
                  </a:lnTo>
                  <a:lnTo>
                    <a:pt x="792" y="156"/>
                  </a:lnTo>
                  <a:lnTo>
                    <a:pt x="816" y="120"/>
                  </a:lnTo>
                  <a:lnTo>
                    <a:pt x="828" y="84"/>
                  </a:lnTo>
                  <a:lnTo>
                    <a:pt x="840" y="48"/>
                  </a:lnTo>
                  <a:lnTo>
                    <a:pt x="828" y="12"/>
                  </a:lnTo>
                  <a:lnTo>
                    <a:pt x="864" y="12"/>
                  </a:lnTo>
                  <a:lnTo>
                    <a:pt x="900" y="12"/>
                  </a:lnTo>
                  <a:lnTo>
                    <a:pt x="936" y="12"/>
                  </a:lnTo>
                  <a:lnTo>
                    <a:pt x="972" y="24"/>
                  </a:lnTo>
                  <a:lnTo>
                    <a:pt x="984" y="60"/>
                  </a:lnTo>
                  <a:lnTo>
                    <a:pt x="1020" y="96"/>
                  </a:lnTo>
                  <a:lnTo>
                    <a:pt x="1032" y="132"/>
                  </a:lnTo>
                  <a:lnTo>
                    <a:pt x="1056" y="168"/>
                  </a:lnTo>
                  <a:lnTo>
                    <a:pt x="1068" y="204"/>
                  </a:lnTo>
                  <a:lnTo>
                    <a:pt x="1104" y="216"/>
                  </a:lnTo>
                  <a:lnTo>
                    <a:pt x="1140" y="192"/>
                  </a:lnTo>
                  <a:lnTo>
                    <a:pt x="1152" y="156"/>
                  </a:lnTo>
                  <a:lnTo>
                    <a:pt x="1164" y="120"/>
                  </a:lnTo>
                  <a:lnTo>
                    <a:pt x="1176" y="84"/>
                  </a:lnTo>
                  <a:lnTo>
                    <a:pt x="1188" y="48"/>
                  </a:lnTo>
                </a:path>
              </a:pathLst>
            </a:custGeom>
            <a:noFill/>
            <a:ln cap="rnd" cmpd="sng" w="127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5" name="Google Shape;115;p3"/>
            <p:cNvSpPr/>
            <p:nvPr/>
          </p:nvSpPr>
          <p:spPr>
            <a:xfrm>
              <a:off x="4470" y="717"/>
              <a:ext cx="767" cy="156"/>
            </a:xfrm>
            <a:custGeom>
              <a:rect b="b" l="l" r="r" t="t"/>
              <a:pathLst>
                <a:path extrusionOk="0" h="217" w="1189">
                  <a:moveTo>
                    <a:pt x="0" y="180"/>
                  </a:moveTo>
                  <a:lnTo>
                    <a:pt x="12" y="144"/>
                  </a:lnTo>
                  <a:lnTo>
                    <a:pt x="24" y="108"/>
                  </a:lnTo>
                  <a:lnTo>
                    <a:pt x="48" y="72"/>
                  </a:lnTo>
                  <a:lnTo>
                    <a:pt x="72" y="36"/>
                  </a:lnTo>
                  <a:lnTo>
                    <a:pt x="108" y="12"/>
                  </a:lnTo>
                  <a:lnTo>
                    <a:pt x="144" y="0"/>
                  </a:lnTo>
                  <a:lnTo>
                    <a:pt x="180" y="24"/>
                  </a:lnTo>
                  <a:lnTo>
                    <a:pt x="216" y="60"/>
                  </a:lnTo>
                  <a:lnTo>
                    <a:pt x="252" y="84"/>
                  </a:lnTo>
                  <a:lnTo>
                    <a:pt x="264" y="120"/>
                  </a:lnTo>
                  <a:lnTo>
                    <a:pt x="288" y="156"/>
                  </a:lnTo>
                  <a:lnTo>
                    <a:pt x="324" y="180"/>
                  </a:lnTo>
                  <a:lnTo>
                    <a:pt x="360" y="192"/>
                  </a:lnTo>
                  <a:lnTo>
                    <a:pt x="396" y="168"/>
                  </a:lnTo>
                  <a:lnTo>
                    <a:pt x="420" y="132"/>
                  </a:lnTo>
                  <a:lnTo>
                    <a:pt x="444" y="96"/>
                  </a:lnTo>
                  <a:lnTo>
                    <a:pt x="456" y="60"/>
                  </a:lnTo>
                  <a:lnTo>
                    <a:pt x="480" y="24"/>
                  </a:lnTo>
                  <a:lnTo>
                    <a:pt x="516" y="0"/>
                  </a:lnTo>
                  <a:lnTo>
                    <a:pt x="552" y="0"/>
                  </a:lnTo>
                  <a:lnTo>
                    <a:pt x="588" y="0"/>
                  </a:lnTo>
                  <a:lnTo>
                    <a:pt x="612" y="36"/>
                  </a:lnTo>
                  <a:lnTo>
                    <a:pt x="648" y="72"/>
                  </a:lnTo>
                  <a:lnTo>
                    <a:pt x="660" y="108"/>
                  </a:lnTo>
                  <a:lnTo>
                    <a:pt x="684" y="144"/>
                  </a:lnTo>
                  <a:lnTo>
                    <a:pt x="708" y="180"/>
                  </a:lnTo>
                  <a:lnTo>
                    <a:pt x="744" y="204"/>
                  </a:lnTo>
                  <a:lnTo>
                    <a:pt x="780" y="192"/>
                  </a:lnTo>
                  <a:lnTo>
                    <a:pt x="792" y="156"/>
                  </a:lnTo>
                  <a:lnTo>
                    <a:pt x="816" y="120"/>
                  </a:lnTo>
                  <a:lnTo>
                    <a:pt x="828" y="84"/>
                  </a:lnTo>
                  <a:lnTo>
                    <a:pt x="840" y="48"/>
                  </a:lnTo>
                  <a:lnTo>
                    <a:pt x="828" y="12"/>
                  </a:lnTo>
                  <a:lnTo>
                    <a:pt x="864" y="12"/>
                  </a:lnTo>
                  <a:lnTo>
                    <a:pt x="900" y="12"/>
                  </a:lnTo>
                  <a:lnTo>
                    <a:pt x="936" y="12"/>
                  </a:lnTo>
                  <a:lnTo>
                    <a:pt x="972" y="24"/>
                  </a:lnTo>
                  <a:lnTo>
                    <a:pt x="984" y="60"/>
                  </a:lnTo>
                  <a:lnTo>
                    <a:pt x="1020" y="96"/>
                  </a:lnTo>
                  <a:lnTo>
                    <a:pt x="1032" y="132"/>
                  </a:lnTo>
                  <a:lnTo>
                    <a:pt x="1056" y="168"/>
                  </a:lnTo>
                  <a:lnTo>
                    <a:pt x="1068" y="204"/>
                  </a:lnTo>
                  <a:lnTo>
                    <a:pt x="1104" y="216"/>
                  </a:lnTo>
                  <a:lnTo>
                    <a:pt x="1140" y="192"/>
                  </a:lnTo>
                  <a:lnTo>
                    <a:pt x="1152" y="156"/>
                  </a:lnTo>
                  <a:lnTo>
                    <a:pt x="1164" y="120"/>
                  </a:lnTo>
                  <a:lnTo>
                    <a:pt x="1176" y="84"/>
                  </a:lnTo>
                  <a:lnTo>
                    <a:pt x="1188" y="48"/>
                  </a:lnTo>
                </a:path>
              </a:pathLst>
            </a:custGeom>
            <a:noFill/>
            <a:ln cap="rnd" cmpd="sng" w="127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6" name="Google Shape;116;p3"/>
            <p:cNvSpPr txBox="1"/>
            <p:nvPr/>
          </p:nvSpPr>
          <p:spPr>
            <a:xfrm>
              <a:off x="4944" y="432"/>
              <a:ext cx="394" cy="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DNA</a:t>
              </a:r>
              <a:endParaRPr/>
            </a:p>
          </p:txBody>
        </p:sp>
        <p:sp>
          <p:nvSpPr>
            <p:cNvPr id="117" name="Google Shape;117;p3"/>
            <p:cNvSpPr/>
            <p:nvPr/>
          </p:nvSpPr>
          <p:spPr>
            <a:xfrm>
              <a:off x="4439" y="1310"/>
              <a:ext cx="705" cy="52"/>
            </a:xfrm>
            <a:custGeom>
              <a:rect b="b" l="l" r="r" t="t"/>
              <a:pathLst>
                <a:path extrusionOk="0" h="73" w="1093">
                  <a:moveTo>
                    <a:pt x="0" y="24"/>
                  </a:moveTo>
                  <a:lnTo>
                    <a:pt x="36" y="24"/>
                  </a:lnTo>
                  <a:lnTo>
                    <a:pt x="72" y="36"/>
                  </a:lnTo>
                  <a:lnTo>
                    <a:pt x="120" y="36"/>
                  </a:lnTo>
                  <a:lnTo>
                    <a:pt x="156" y="36"/>
                  </a:lnTo>
                  <a:lnTo>
                    <a:pt x="192" y="12"/>
                  </a:lnTo>
                  <a:lnTo>
                    <a:pt x="228" y="12"/>
                  </a:lnTo>
                  <a:lnTo>
                    <a:pt x="264" y="0"/>
                  </a:lnTo>
                  <a:lnTo>
                    <a:pt x="300" y="0"/>
                  </a:lnTo>
                  <a:lnTo>
                    <a:pt x="336" y="0"/>
                  </a:lnTo>
                  <a:lnTo>
                    <a:pt x="372" y="0"/>
                  </a:lnTo>
                  <a:lnTo>
                    <a:pt x="408" y="24"/>
                  </a:lnTo>
                  <a:lnTo>
                    <a:pt x="444" y="36"/>
                  </a:lnTo>
                  <a:lnTo>
                    <a:pt x="480" y="60"/>
                  </a:lnTo>
                  <a:lnTo>
                    <a:pt x="516" y="60"/>
                  </a:lnTo>
                  <a:lnTo>
                    <a:pt x="564" y="72"/>
                  </a:lnTo>
                  <a:lnTo>
                    <a:pt x="600" y="72"/>
                  </a:lnTo>
                  <a:lnTo>
                    <a:pt x="636" y="72"/>
                  </a:lnTo>
                  <a:lnTo>
                    <a:pt x="672" y="72"/>
                  </a:lnTo>
                  <a:lnTo>
                    <a:pt x="708" y="60"/>
                  </a:lnTo>
                  <a:lnTo>
                    <a:pt x="744" y="36"/>
                  </a:lnTo>
                  <a:lnTo>
                    <a:pt x="780" y="24"/>
                  </a:lnTo>
                  <a:lnTo>
                    <a:pt x="816" y="12"/>
                  </a:lnTo>
                  <a:lnTo>
                    <a:pt x="864" y="12"/>
                  </a:lnTo>
                  <a:lnTo>
                    <a:pt x="900" y="12"/>
                  </a:lnTo>
                  <a:lnTo>
                    <a:pt x="948" y="12"/>
                  </a:lnTo>
                  <a:lnTo>
                    <a:pt x="984" y="12"/>
                  </a:lnTo>
                  <a:lnTo>
                    <a:pt x="1020" y="12"/>
                  </a:lnTo>
                  <a:lnTo>
                    <a:pt x="1056" y="12"/>
                  </a:lnTo>
                  <a:lnTo>
                    <a:pt x="1092" y="12"/>
                  </a:lnTo>
                </a:path>
              </a:pathLst>
            </a:custGeom>
            <a:noFill/>
            <a:ln cap="rnd" cmpd="sng" w="25400">
              <a:solidFill>
                <a:srgbClr val="6E0043"/>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18" name="Google Shape;118;p3"/>
            <p:cNvCxnSpPr/>
            <p:nvPr/>
          </p:nvCxnSpPr>
          <p:spPr>
            <a:xfrm>
              <a:off x="4780" y="886"/>
              <a:ext cx="0" cy="229"/>
            </a:xfrm>
            <a:prstGeom prst="straightConnector1">
              <a:avLst/>
            </a:prstGeom>
            <a:noFill/>
            <a:ln cap="flat" cmpd="sng" w="25400">
              <a:solidFill>
                <a:schemeClr val="dk1"/>
              </a:solidFill>
              <a:prstDash val="solid"/>
              <a:miter lim="800000"/>
              <a:headEnd len="med" w="med" type="none"/>
              <a:tailEnd len="med" w="med" type="triangle"/>
            </a:ln>
          </p:spPr>
        </p:cxnSp>
        <p:sp>
          <p:nvSpPr>
            <p:cNvPr id="119" name="Google Shape;119;p3"/>
            <p:cNvSpPr txBox="1"/>
            <p:nvPr/>
          </p:nvSpPr>
          <p:spPr>
            <a:xfrm>
              <a:off x="4944" y="1056"/>
              <a:ext cx="509" cy="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mRNA</a:t>
              </a:r>
              <a:endParaRPr/>
            </a:p>
          </p:txBody>
        </p:sp>
        <p:cxnSp>
          <p:nvCxnSpPr>
            <p:cNvPr id="120" name="Google Shape;120;p3"/>
            <p:cNvCxnSpPr/>
            <p:nvPr/>
          </p:nvCxnSpPr>
          <p:spPr>
            <a:xfrm>
              <a:off x="4780" y="1401"/>
              <a:ext cx="0" cy="229"/>
            </a:xfrm>
            <a:prstGeom prst="straightConnector1">
              <a:avLst/>
            </a:prstGeom>
            <a:noFill/>
            <a:ln cap="flat" cmpd="sng" w="25400">
              <a:solidFill>
                <a:schemeClr val="dk1"/>
              </a:solidFill>
              <a:prstDash val="solid"/>
              <a:miter lim="800000"/>
              <a:headEnd len="med" w="med" type="none"/>
              <a:tailEnd len="med" w="med" type="triangle"/>
            </a:ln>
          </p:spPr>
        </p:cxnSp>
        <p:sp>
          <p:nvSpPr>
            <p:cNvPr id="121" name="Google Shape;121;p3"/>
            <p:cNvSpPr/>
            <p:nvPr/>
          </p:nvSpPr>
          <p:spPr>
            <a:xfrm>
              <a:off x="4756" y="1704"/>
              <a:ext cx="195" cy="156"/>
            </a:xfrm>
            <a:custGeom>
              <a:rect b="b" l="l" r="r" t="t"/>
              <a:pathLst>
                <a:path extrusionOk="0" h="217" w="301">
                  <a:moveTo>
                    <a:pt x="36" y="192"/>
                  </a:moveTo>
                  <a:lnTo>
                    <a:pt x="72" y="216"/>
                  </a:lnTo>
                  <a:lnTo>
                    <a:pt x="108" y="216"/>
                  </a:lnTo>
                  <a:lnTo>
                    <a:pt x="144" y="216"/>
                  </a:lnTo>
                  <a:lnTo>
                    <a:pt x="180" y="216"/>
                  </a:lnTo>
                  <a:lnTo>
                    <a:pt x="216" y="216"/>
                  </a:lnTo>
                  <a:lnTo>
                    <a:pt x="252" y="216"/>
                  </a:lnTo>
                  <a:lnTo>
                    <a:pt x="288" y="216"/>
                  </a:lnTo>
                  <a:lnTo>
                    <a:pt x="300" y="180"/>
                  </a:lnTo>
                  <a:lnTo>
                    <a:pt x="300" y="144"/>
                  </a:lnTo>
                  <a:lnTo>
                    <a:pt x="300" y="108"/>
                  </a:lnTo>
                  <a:lnTo>
                    <a:pt x="276" y="72"/>
                  </a:lnTo>
                  <a:lnTo>
                    <a:pt x="240" y="48"/>
                  </a:lnTo>
                  <a:lnTo>
                    <a:pt x="204" y="24"/>
                  </a:lnTo>
                  <a:lnTo>
                    <a:pt x="168" y="12"/>
                  </a:lnTo>
                  <a:lnTo>
                    <a:pt x="132" y="0"/>
                  </a:lnTo>
                  <a:lnTo>
                    <a:pt x="96" y="12"/>
                  </a:lnTo>
                  <a:lnTo>
                    <a:pt x="60" y="24"/>
                  </a:lnTo>
                  <a:lnTo>
                    <a:pt x="24" y="60"/>
                  </a:lnTo>
                  <a:lnTo>
                    <a:pt x="0" y="96"/>
                  </a:lnTo>
                  <a:lnTo>
                    <a:pt x="0" y="132"/>
                  </a:lnTo>
                  <a:lnTo>
                    <a:pt x="0" y="168"/>
                  </a:lnTo>
                  <a:lnTo>
                    <a:pt x="12" y="204"/>
                  </a:lnTo>
                  <a:lnTo>
                    <a:pt x="48" y="216"/>
                  </a:lnTo>
                  <a:lnTo>
                    <a:pt x="84" y="216"/>
                  </a:lnTo>
                  <a:lnTo>
                    <a:pt x="36" y="192"/>
                  </a:lnTo>
                </a:path>
              </a:pathLst>
            </a:custGeom>
            <a:solidFill>
              <a:schemeClr val="accen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2" name="Google Shape;122;p3"/>
            <p:cNvSpPr/>
            <p:nvPr/>
          </p:nvSpPr>
          <p:spPr>
            <a:xfrm>
              <a:off x="4749" y="1842"/>
              <a:ext cx="202" cy="86"/>
            </a:xfrm>
            <a:custGeom>
              <a:rect b="b" l="l" r="r" t="t"/>
              <a:pathLst>
                <a:path extrusionOk="0" h="121" w="313">
                  <a:moveTo>
                    <a:pt x="48" y="0"/>
                  </a:moveTo>
                  <a:lnTo>
                    <a:pt x="84" y="12"/>
                  </a:lnTo>
                  <a:lnTo>
                    <a:pt x="120" y="12"/>
                  </a:lnTo>
                  <a:lnTo>
                    <a:pt x="156" y="12"/>
                  </a:lnTo>
                  <a:lnTo>
                    <a:pt x="192" y="12"/>
                  </a:lnTo>
                  <a:lnTo>
                    <a:pt x="228" y="12"/>
                  </a:lnTo>
                  <a:lnTo>
                    <a:pt x="264" y="12"/>
                  </a:lnTo>
                  <a:lnTo>
                    <a:pt x="300" y="36"/>
                  </a:lnTo>
                  <a:lnTo>
                    <a:pt x="312" y="72"/>
                  </a:lnTo>
                  <a:lnTo>
                    <a:pt x="276" y="96"/>
                  </a:lnTo>
                  <a:lnTo>
                    <a:pt x="240" y="108"/>
                  </a:lnTo>
                  <a:lnTo>
                    <a:pt x="204" y="120"/>
                  </a:lnTo>
                  <a:lnTo>
                    <a:pt x="168" y="120"/>
                  </a:lnTo>
                  <a:lnTo>
                    <a:pt x="132" y="120"/>
                  </a:lnTo>
                  <a:lnTo>
                    <a:pt x="96" y="120"/>
                  </a:lnTo>
                  <a:lnTo>
                    <a:pt x="60" y="120"/>
                  </a:lnTo>
                  <a:lnTo>
                    <a:pt x="24" y="120"/>
                  </a:lnTo>
                  <a:lnTo>
                    <a:pt x="0" y="84"/>
                  </a:lnTo>
                  <a:lnTo>
                    <a:pt x="12" y="48"/>
                  </a:lnTo>
                  <a:lnTo>
                    <a:pt x="48" y="24"/>
                  </a:lnTo>
                  <a:lnTo>
                    <a:pt x="48" y="0"/>
                  </a:lnTo>
                </a:path>
              </a:pathLst>
            </a:custGeom>
            <a:solidFill>
              <a:schemeClr val="accen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3" name="Google Shape;123;p3"/>
            <p:cNvSpPr/>
            <p:nvPr/>
          </p:nvSpPr>
          <p:spPr>
            <a:xfrm>
              <a:off x="4470" y="1790"/>
              <a:ext cx="705" cy="53"/>
            </a:xfrm>
            <a:custGeom>
              <a:rect b="b" l="l" r="r" t="t"/>
              <a:pathLst>
                <a:path extrusionOk="0" h="73" w="1093">
                  <a:moveTo>
                    <a:pt x="0" y="24"/>
                  </a:moveTo>
                  <a:lnTo>
                    <a:pt x="36" y="24"/>
                  </a:lnTo>
                  <a:lnTo>
                    <a:pt x="72" y="36"/>
                  </a:lnTo>
                  <a:lnTo>
                    <a:pt x="120" y="36"/>
                  </a:lnTo>
                  <a:lnTo>
                    <a:pt x="156" y="36"/>
                  </a:lnTo>
                  <a:lnTo>
                    <a:pt x="192" y="12"/>
                  </a:lnTo>
                  <a:lnTo>
                    <a:pt x="228" y="12"/>
                  </a:lnTo>
                  <a:lnTo>
                    <a:pt x="264" y="0"/>
                  </a:lnTo>
                  <a:lnTo>
                    <a:pt x="300" y="0"/>
                  </a:lnTo>
                  <a:lnTo>
                    <a:pt x="336" y="0"/>
                  </a:lnTo>
                  <a:lnTo>
                    <a:pt x="372" y="0"/>
                  </a:lnTo>
                  <a:lnTo>
                    <a:pt x="408" y="24"/>
                  </a:lnTo>
                  <a:lnTo>
                    <a:pt x="444" y="36"/>
                  </a:lnTo>
                  <a:lnTo>
                    <a:pt x="480" y="60"/>
                  </a:lnTo>
                  <a:lnTo>
                    <a:pt x="516" y="60"/>
                  </a:lnTo>
                  <a:lnTo>
                    <a:pt x="564" y="72"/>
                  </a:lnTo>
                  <a:lnTo>
                    <a:pt x="600" y="72"/>
                  </a:lnTo>
                  <a:lnTo>
                    <a:pt x="636" y="72"/>
                  </a:lnTo>
                  <a:lnTo>
                    <a:pt x="672" y="72"/>
                  </a:lnTo>
                  <a:lnTo>
                    <a:pt x="708" y="60"/>
                  </a:lnTo>
                  <a:lnTo>
                    <a:pt x="744" y="36"/>
                  </a:lnTo>
                  <a:lnTo>
                    <a:pt x="780" y="24"/>
                  </a:lnTo>
                  <a:lnTo>
                    <a:pt x="816" y="12"/>
                  </a:lnTo>
                  <a:lnTo>
                    <a:pt x="864" y="12"/>
                  </a:lnTo>
                  <a:lnTo>
                    <a:pt x="900" y="12"/>
                  </a:lnTo>
                  <a:lnTo>
                    <a:pt x="948" y="12"/>
                  </a:lnTo>
                  <a:lnTo>
                    <a:pt x="984" y="12"/>
                  </a:lnTo>
                  <a:lnTo>
                    <a:pt x="1020" y="12"/>
                  </a:lnTo>
                  <a:lnTo>
                    <a:pt x="1056" y="12"/>
                  </a:lnTo>
                  <a:lnTo>
                    <a:pt x="1092" y="12"/>
                  </a:lnTo>
                </a:path>
              </a:pathLst>
            </a:custGeom>
            <a:noFill/>
            <a:ln cap="rnd" cmpd="sng" w="25400">
              <a:solidFill>
                <a:srgbClr val="6E0043"/>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4" name="Google Shape;124;p3"/>
            <p:cNvSpPr/>
            <p:nvPr/>
          </p:nvSpPr>
          <p:spPr>
            <a:xfrm>
              <a:off x="4444" y="1985"/>
              <a:ext cx="83" cy="91"/>
            </a:xfrm>
            <a:prstGeom prst="ellipse">
              <a:avLst/>
            </a:prstGeom>
            <a:solidFill>
              <a:srgbClr val="006B6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5" name="Google Shape;125;p3"/>
            <p:cNvSpPr/>
            <p:nvPr/>
          </p:nvSpPr>
          <p:spPr>
            <a:xfrm>
              <a:off x="4537" y="1985"/>
              <a:ext cx="83" cy="91"/>
            </a:xfrm>
            <a:prstGeom prst="ellipse">
              <a:avLst/>
            </a:prstGeom>
            <a:solidFill>
              <a:srgbClr val="006B6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6" name="Google Shape;126;p3"/>
            <p:cNvSpPr/>
            <p:nvPr/>
          </p:nvSpPr>
          <p:spPr>
            <a:xfrm>
              <a:off x="4630" y="1951"/>
              <a:ext cx="83" cy="91"/>
            </a:xfrm>
            <a:prstGeom prst="ellipse">
              <a:avLst/>
            </a:prstGeom>
            <a:solidFill>
              <a:srgbClr val="006B6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7" name="Google Shape;127;p3"/>
            <p:cNvSpPr/>
            <p:nvPr/>
          </p:nvSpPr>
          <p:spPr>
            <a:xfrm>
              <a:off x="4692" y="1882"/>
              <a:ext cx="83" cy="91"/>
            </a:xfrm>
            <a:prstGeom prst="ellipse">
              <a:avLst/>
            </a:prstGeom>
            <a:solidFill>
              <a:srgbClr val="006B6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8" name="Google Shape;128;p3"/>
            <p:cNvSpPr/>
            <p:nvPr/>
          </p:nvSpPr>
          <p:spPr>
            <a:xfrm>
              <a:off x="4754" y="1813"/>
              <a:ext cx="82" cy="92"/>
            </a:xfrm>
            <a:prstGeom prst="ellipse">
              <a:avLst/>
            </a:prstGeom>
            <a:solidFill>
              <a:srgbClr val="006B6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9" name="Google Shape;129;p3"/>
            <p:cNvSpPr txBox="1"/>
            <p:nvPr/>
          </p:nvSpPr>
          <p:spPr>
            <a:xfrm>
              <a:off x="4944" y="1478"/>
              <a:ext cx="816" cy="23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Ribosome</a:t>
              </a:r>
              <a:endParaRPr/>
            </a:p>
          </p:txBody>
        </p:sp>
        <p:cxnSp>
          <p:nvCxnSpPr>
            <p:cNvPr id="130" name="Google Shape;130;p3"/>
            <p:cNvCxnSpPr/>
            <p:nvPr/>
          </p:nvCxnSpPr>
          <p:spPr>
            <a:xfrm>
              <a:off x="4723" y="2013"/>
              <a:ext cx="144" cy="0"/>
            </a:xfrm>
            <a:prstGeom prst="straightConnector1">
              <a:avLst/>
            </a:prstGeom>
            <a:noFill/>
            <a:ln cap="flat" cmpd="sng" w="25400">
              <a:solidFill>
                <a:schemeClr val="dk1"/>
              </a:solidFill>
              <a:prstDash val="solid"/>
              <a:miter lim="800000"/>
              <a:headEnd len="med" w="med" type="triangle"/>
              <a:tailEnd len="med" w="med" type="none"/>
            </a:ln>
          </p:spPr>
        </p:cxnSp>
        <p:cxnSp>
          <p:nvCxnSpPr>
            <p:cNvPr id="131" name="Google Shape;131;p3"/>
            <p:cNvCxnSpPr/>
            <p:nvPr/>
          </p:nvCxnSpPr>
          <p:spPr>
            <a:xfrm flipH="1" rot="10800000">
              <a:off x="4909" y="1596"/>
              <a:ext cx="113" cy="114"/>
            </a:xfrm>
            <a:prstGeom prst="straightConnector1">
              <a:avLst/>
            </a:prstGeom>
            <a:noFill/>
            <a:ln cap="flat" cmpd="sng" w="25400">
              <a:solidFill>
                <a:schemeClr val="dk1"/>
              </a:solidFill>
              <a:prstDash val="solid"/>
              <a:miter lim="800000"/>
              <a:headEnd len="med" w="med" type="triangle"/>
              <a:tailEnd len="med" w="med" type="none"/>
            </a:ln>
          </p:spPr>
        </p:cxnSp>
        <p:sp>
          <p:nvSpPr>
            <p:cNvPr id="132" name="Google Shape;132;p3"/>
            <p:cNvSpPr txBox="1"/>
            <p:nvPr/>
          </p:nvSpPr>
          <p:spPr>
            <a:xfrm>
              <a:off x="4944" y="1872"/>
              <a:ext cx="560" cy="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Protein</a:t>
              </a:r>
              <a:endParaRPr/>
            </a:p>
          </p:txBody>
        </p:sp>
      </p:grpSp>
      <p:sp>
        <p:nvSpPr>
          <p:cNvPr id="133" name="Google Shape;133;p3"/>
          <p:cNvSpPr txBox="1"/>
          <p:nvPr/>
        </p:nvSpPr>
        <p:spPr>
          <a:xfrm>
            <a:off x="3694112" y="1201737"/>
            <a:ext cx="1676400" cy="70485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B50069"/>
              </a:buClr>
              <a:buSzPts val="2000"/>
              <a:buFont typeface="Arial"/>
              <a:buNone/>
            </a:pPr>
            <a:r>
              <a:rPr b="1" i="0" lang="en-US" sz="2000" u="none">
                <a:solidFill>
                  <a:srgbClr val="B50069"/>
                </a:solidFill>
                <a:latin typeface="Arial"/>
                <a:ea typeface="Arial"/>
                <a:cs typeface="Arial"/>
                <a:sym typeface="Arial"/>
              </a:rPr>
              <a:t>Prokaryotic Cell</a:t>
            </a:r>
            <a:endParaRPr/>
          </a:p>
        </p:txBody>
      </p:sp>
      <p:sp>
        <p:nvSpPr>
          <p:cNvPr id="134" name="Google Shape;134;p3"/>
          <p:cNvSpPr txBox="1"/>
          <p:nvPr/>
        </p:nvSpPr>
        <p:spPr>
          <a:xfrm>
            <a:off x="3657600" y="3657600"/>
            <a:ext cx="1600200" cy="6985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279F"/>
              </a:buClr>
              <a:buSzPts val="2000"/>
              <a:buFont typeface="Arial"/>
              <a:buNone/>
            </a:pPr>
            <a:r>
              <a:rPr b="1" i="0" lang="en-US" sz="2000" u="none">
                <a:solidFill>
                  <a:srgbClr val="00279F"/>
                </a:solidFill>
                <a:latin typeface="Arial"/>
                <a:ea typeface="Arial"/>
                <a:cs typeface="Arial"/>
                <a:sym typeface="Arial"/>
              </a:rPr>
              <a:t>Eukaryotic Cell</a:t>
            </a:r>
            <a:endParaRPr/>
          </a:p>
        </p:txBody>
      </p:sp>
      <p:grpSp>
        <p:nvGrpSpPr>
          <p:cNvPr id="135" name="Google Shape;135;p3"/>
          <p:cNvGrpSpPr/>
          <p:nvPr/>
        </p:nvGrpSpPr>
        <p:grpSpPr>
          <a:xfrm>
            <a:off x="5334000" y="3352800"/>
            <a:ext cx="3962400" cy="3505200"/>
            <a:chOff x="3360" y="2112"/>
            <a:chExt cx="2496" cy="2208"/>
          </a:xfrm>
        </p:grpSpPr>
        <p:sp>
          <p:nvSpPr>
            <p:cNvPr id="136" name="Google Shape;136;p3"/>
            <p:cNvSpPr/>
            <p:nvPr/>
          </p:nvSpPr>
          <p:spPr>
            <a:xfrm>
              <a:off x="3360" y="2112"/>
              <a:ext cx="2339" cy="2208"/>
            </a:xfrm>
            <a:prstGeom prst="roundRect">
              <a:avLst>
                <a:gd fmla="val 2699" name="adj"/>
              </a:avLst>
            </a:prstGeom>
            <a:solidFill>
              <a:schemeClr val="folHlink"/>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37" name="Google Shape;137;p3"/>
            <p:cNvSpPr/>
            <p:nvPr/>
          </p:nvSpPr>
          <p:spPr>
            <a:xfrm>
              <a:off x="3383" y="2263"/>
              <a:ext cx="2169" cy="1414"/>
            </a:xfrm>
            <a:prstGeom prst="ellipse">
              <a:avLst/>
            </a:prstGeom>
            <a:solidFill>
              <a:srgbClr val="66FF66"/>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38" name="Google Shape;138;p3"/>
            <p:cNvSpPr txBox="1"/>
            <p:nvPr/>
          </p:nvSpPr>
          <p:spPr>
            <a:xfrm>
              <a:off x="4416" y="2112"/>
              <a:ext cx="1440" cy="173"/>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Nuclear membrane</a:t>
              </a:r>
              <a:endParaRPr/>
            </a:p>
          </p:txBody>
        </p:sp>
        <p:cxnSp>
          <p:nvCxnSpPr>
            <p:cNvPr id="139" name="Google Shape;139;p3"/>
            <p:cNvCxnSpPr/>
            <p:nvPr/>
          </p:nvCxnSpPr>
          <p:spPr>
            <a:xfrm flipH="1" rot="10800000">
              <a:off x="5414" y="2304"/>
              <a:ext cx="106" cy="288"/>
            </a:xfrm>
            <a:prstGeom prst="straightConnector1">
              <a:avLst/>
            </a:prstGeom>
            <a:noFill/>
            <a:ln cap="flat" cmpd="sng" w="25400">
              <a:solidFill>
                <a:schemeClr val="dk1"/>
              </a:solidFill>
              <a:prstDash val="solid"/>
              <a:miter lim="800000"/>
              <a:headEnd len="med" w="med" type="triangle"/>
              <a:tailEnd len="med" w="med" type="none"/>
            </a:ln>
          </p:spPr>
        </p:cxnSp>
        <p:sp>
          <p:nvSpPr>
            <p:cNvPr id="140" name="Google Shape;140;p3"/>
            <p:cNvSpPr txBox="1"/>
            <p:nvPr/>
          </p:nvSpPr>
          <p:spPr>
            <a:xfrm>
              <a:off x="3552" y="2688"/>
              <a:ext cx="1036" cy="23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Transcription</a:t>
              </a:r>
              <a:endParaRPr/>
            </a:p>
          </p:txBody>
        </p:sp>
        <p:sp>
          <p:nvSpPr>
            <p:cNvPr id="141" name="Google Shape;141;p3"/>
            <p:cNvSpPr txBox="1"/>
            <p:nvPr/>
          </p:nvSpPr>
          <p:spPr>
            <a:xfrm>
              <a:off x="3552" y="3150"/>
              <a:ext cx="870" cy="173"/>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RNA Processing</a:t>
              </a:r>
              <a:endParaRPr/>
            </a:p>
          </p:txBody>
        </p:sp>
        <p:sp>
          <p:nvSpPr>
            <p:cNvPr id="142" name="Google Shape;142;p3"/>
            <p:cNvSpPr txBox="1"/>
            <p:nvPr/>
          </p:nvSpPr>
          <p:spPr>
            <a:xfrm>
              <a:off x="3595" y="3891"/>
              <a:ext cx="891" cy="23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Translation</a:t>
              </a:r>
              <a:endParaRPr/>
            </a:p>
          </p:txBody>
        </p:sp>
        <p:sp>
          <p:nvSpPr>
            <p:cNvPr id="143" name="Google Shape;143;p3"/>
            <p:cNvSpPr/>
            <p:nvPr/>
          </p:nvSpPr>
          <p:spPr>
            <a:xfrm>
              <a:off x="4279" y="2486"/>
              <a:ext cx="932" cy="164"/>
            </a:xfrm>
            <a:custGeom>
              <a:rect b="b" l="l" r="r" t="t"/>
              <a:pathLst>
                <a:path extrusionOk="0" h="217" w="1189">
                  <a:moveTo>
                    <a:pt x="0" y="180"/>
                  </a:moveTo>
                  <a:lnTo>
                    <a:pt x="12" y="144"/>
                  </a:lnTo>
                  <a:lnTo>
                    <a:pt x="24" y="108"/>
                  </a:lnTo>
                  <a:lnTo>
                    <a:pt x="48" y="72"/>
                  </a:lnTo>
                  <a:lnTo>
                    <a:pt x="72" y="36"/>
                  </a:lnTo>
                  <a:lnTo>
                    <a:pt x="108" y="12"/>
                  </a:lnTo>
                  <a:lnTo>
                    <a:pt x="144" y="0"/>
                  </a:lnTo>
                  <a:lnTo>
                    <a:pt x="180" y="24"/>
                  </a:lnTo>
                  <a:lnTo>
                    <a:pt x="216" y="60"/>
                  </a:lnTo>
                  <a:lnTo>
                    <a:pt x="252" y="84"/>
                  </a:lnTo>
                  <a:lnTo>
                    <a:pt x="264" y="120"/>
                  </a:lnTo>
                  <a:lnTo>
                    <a:pt x="288" y="156"/>
                  </a:lnTo>
                  <a:lnTo>
                    <a:pt x="324" y="180"/>
                  </a:lnTo>
                  <a:lnTo>
                    <a:pt x="360" y="192"/>
                  </a:lnTo>
                  <a:lnTo>
                    <a:pt x="396" y="168"/>
                  </a:lnTo>
                  <a:lnTo>
                    <a:pt x="420" y="132"/>
                  </a:lnTo>
                  <a:lnTo>
                    <a:pt x="444" y="96"/>
                  </a:lnTo>
                  <a:lnTo>
                    <a:pt x="456" y="60"/>
                  </a:lnTo>
                  <a:lnTo>
                    <a:pt x="480" y="24"/>
                  </a:lnTo>
                  <a:lnTo>
                    <a:pt x="516" y="0"/>
                  </a:lnTo>
                  <a:lnTo>
                    <a:pt x="552" y="0"/>
                  </a:lnTo>
                  <a:lnTo>
                    <a:pt x="588" y="0"/>
                  </a:lnTo>
                  <a:lnTo>
                    <a:pt x="612" y="36"/>
                  </a:lnTo>
                  <a:lnTo>
                    <a:pt x="648" y="72"/>
                  </a:lnTo>
                  <a:lnTo>
                    <a:pt x="660" y="108"/>
                  </a:lnTo>
                  <a:lnTo>
                    <a:pt x="684" y="144"/>
                  </a:lnTo>
                  <a:lnTo>
                    <a:pt x="708" y="180"/>
                  </a:lnTo>
                  <a:lnTo>
                    <a:pt x="744" y="204"/>
                  </a:lnTo>
                  <a:lnTo>
                    <a:pt x="780" y="192"/>
                  </a:lnTo>
                  <a:lnTo>
                    <a:pt x="792" y="156"/>
                  </a:lnTo>
                  <a:lnTo>
                    <a:pt x="816" y="120"/>
                  </a:lnTo>
                  <a:lnTo>
                    <a:pt x="828" y="84"/>
                  </a:lnTo>
                  <a:lnTo>
                    <a:pt x="840" y="48"/>
                  </a:lnTo>
                  <a:lnTo>
                    <a:pt x="828" y="12"/>
                  </a:lnTo>
                  <a:lnTo>
                    <a:pt x="864" y="12"/>
                  </a:lnTo>
                  <a:lnTo>
                    <a:pt x="900" y="12"/>
                  </a:lnTo>
                  <a:lnTo>
                    <a:pt x="936" y="12"/>
                  </a:lnTo>
                  <a:lnTo>
                    <a:pt x="972" y="24"/>
                  </a:lnTo>
                  <a:lnTo>
                    <a:pt x="984" y="60"/>
                  </a:lnTo>
                  <a:lnTo>
                    <a:pt x="1020" y="96"/>
                  </a:lnTo>
                  <a:lnTo>
                    <a:pt x="1032" y="132"/>
                  </a:lnTo>
                  <a:lnTo>
                    <a:pt x="1056" y="168"/>
                  </a:lnTo>
                  <a:lnTo>
                    <a:pt x="1068" y="204"/>
                  </a:lnTo>
                  <a:lnTo>
                    <a:pt x="1104" y="216"/>
                  </a:lnTo>
                  <a:lnTo>
                    <a:pt x="1140" y="192"/>
                  </a:lnTo>
                  <a:lnTo>
                    <a:pt x="1152" y="156"/>
                  </a:lnTo>
                  <a:lnTo>
                    <a:pt x="1164" y="120"/>
                  </a:lnTo>
                  <a:lnTo>
                    <a:pt x="1176" y="84"/>
                  </a:lnTo>
                  <a:lnTo>
                    <a:pt x="1188" y="48"/>
                  </a:lnTo>
                </a:path>
              </a:pathLst>
            </a:custGeom>
            <a:noFill/>
            <a:ln cap="rnd" cmpd="sng" w="127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44" name="Google Shape;144;p3"/>
            <p:cNvSpPr/>
            <p:nvPr/>
          </p:nvSpPr>
          <p:spPr>
            <a:xfrm>
              <a:off x="4279" y="2522"/>
              <a:ext cx="932" cy="165"/>
            </a:xfrm>
            <a:custGeom>
              <a:rect b="b" l="l" r="r" t="t"/>
              <a:pathLst>
                <a:path extrusionOk="0" h="217" w="1189">
                  <a:moveTo>
                    <a:pt x="0" y="180"/>
                  </a:moveTo>
                  <a:lnTo>
                    <a:pt x="12" y="144"/>
                  </a:lnTo>
                  <a:lnTo>
                    <a:pt x="24" y="108"/>
                  </a:lnTo>
                  <a:lnTo>
                    <a:pt x="48" y="72"/>
                  </a:lnTo>
                  <a:lnTo>
                    <a:pt x="72" y="36"/>
                  </a:lnTo>
                  <a:lnTo>
                    <a:pt x="108" y="12"/>
                  </a:lnTo>
                  <a:lnTo>
                    <a:pt x="144" y="0"/>
                  </a:lnTo>
                  <a:lnTo>
                    <a:pt x="180" y="24"/>
                  </a:lnTo>
                  <a:lnTo>
                    <a:pt x="216" y="60"/>
                  </a:lnTo>
                  <a:lnTo>
                    <a:pt x="252" y="84"/>
                  </a:lnTo>
                  <a:lnTo>
                    <a:pt x="264" y="120"/>
                  </a:lnTo>
                  <a:lnTo>
                    <a:pt x="288" y="156"/>
                  </a:lnTo>
                  <a:lnTo>
                    <a:pt x="324" y="180"/>
                  </a:lnTo>
                  <a:lnTo>
                    <a:pt x="360" y="192"/>
                  </a:lnTo>
                  <a:lnTo>
                    <a:pt x="396" y="168"/>
                  </a:lnTo>
                  <a:lnTo>
                    <a:pt x="420" y="132"/>
                  </a:lnTo>
                  <a:lnTo>
                    <a:pt x="444" y="96"/>
                  </a:lnTo>
                  <a:lnTo>
                    <a:pt x="456" y="60"/>
                  </a:lnTo>
                  <a:lnTo>
                    <a:pt x="480" y="24"/>
                  </a:lnTo>
                  <a:lnTo>
                    <a:pt x="516" y="0"/>
                  </a:lnTo>
                  <a:lnTo>
                    <a:pt x="552" y="0"/>
                  </a:lnTo>
                  <a:lnTo>
                    <a:pt x="588" y="0"/>
                  </a:lnTo>
                  <a:lnTo>
                    <a:pt x="612" y="36"/>
                  </a:lnTo>
                  <a:lnTo>
                    <a:pt x="648" y="72"/>
                  </a:lnTo>
                  <a:lnTo>
                    <a:pt x="660" y="108"/>
                  </a:lnTo>
                  <a:lnTo>
                    <a:pt x="684" y="144"/>
                  </a:lnTo>
                  <a:lnTo>
                    <a:pt x="708" y="180"/>
                  </a:lnTo>
                  <a:lnTo>
                    <a:pt x="744" y="204"/>
                  </a:lnTo>
                  <a:lnTo>
                    <a:pt x="780" y="192"/>
                  </a:lnTo>
                  <a:lnTo>
                    <a:pt x="792" y="156"/>
                  </a:lnTo>
                  <a:lnTo>
                    <a:pt x="816" y="120"/>
                  </a:lnTo>
                  <a:lnTo>
                    <a:pt x="828" y="84"/>
                  </a:lnTo>
                  <a:lnTo>
                    <a:pt x="840" y="48"/>
                  </a:lnTo>
                  <a:lnTo>
                    <a:pt x="828" y="12"/>
                  </a:lnTo>
                  <a:lnTo>
                    <a:pt x="864" y="12"/>
                  </a:lnTo>
                  <a:lnTo>
                    <a:pt x="900" y="12"/>
                  </a:lnTo>
                  <a:lnTo>
                    <a:pt x="936" y="12"/>
                  </a:lnTo>
                  <a:lnTo>
                    <a:pt x="972" y="24"/>
                  </a:lnTo>
                  <a:lnTo>
                    <a:pt x="984" y="60"/>
                  </a:lnTo>
                  <a:lnTo>
                    <a:pt x="1020" y="96"/>
                  </a:lnTo>
                  <a:lnTo>
                    <a:pt x="1032" y="132"/>
                  </a:lnTo>
                  <a:lnTo>
                    <a:pt x="1056" y="168"/>
                  </a:lnTo>
                  <a:lnTo>
                    <a:pt x="1068" y="204"/>
                  </a:lnTo>
                  <a:lnTo>
                    <a:pt x="1104" y="216"/>
                  </a:lnTo>
                  <a:lnTo>
                    <a:pt x="1140" y="192"/>
                  </a:lnTo>
                  <a:lnTo>
                    <a:pt x="1152" y="156"/>
                  </a:lnTo>
                  <a:lnTo>
                    <a:pt x="1164" y="120"/>
                  </a:lnTo>
                  <a:lnTo>
                    <a:pt x="1176" y="84"/>
                  </a:lnTo>
                  <a:lnTo>
                    <a:pt x="1188" y="48"/>
                  </a:lnTo>
                </a:path>
              </a:pathLst>
            </a:custGeom>
            <a:noFill/>
            <a:ln cap="rnd" cmpd="sng" w="127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45" name="Google Shape;145;p3"/>
            <p:cNvSpPr txBox="1"/>
            <p:nvPr/>
          </p:nvSpPr>
          <p:spPr>
            <a:xfrm>
              <a:off x="4649" y="2309"/>
              <a:ext cx="394" cy="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DNA</a:t>
              </a:r>
              <a:endParaRPr/>
            </a:p>
          </p:txBody>
        </p:sp>
        <p:cxnSp>
          <p:nvCxnSpPr>
            <p:cNvPr id="146" name="Google Shape;146;p3"/>
            <p:cNvCxnSpPr/>
            <p:nvPr/>
          </p:nvCxnSpPr>
          <p:spPr>
            <a:xfrm>
              <a:off x="4693" y="2665"/>
              <a:ext cx="0" cy="243"/>
            </a:xfrm>
            <a:prstGeom prst="straightConnector1">
              <a:avLst/>
            </a:prstGeom>
            <a:noFill/>
            <a:ln cap="flat" cmpd="sng" w="25400">
              <a:solidFill>
                <a:schemeClr val="dk1"/>
              </a:solidFill>
              <a:prstDash val="solid"/>
              <a:miter lim="800000"/>
              <a:headEnd len="med" w="med" type="none"/>
              <a:tailEnd len="med" w="med" type="triangle"/>
            </a:ln>
          </p:spPr>
        </p:cxnSp>
        <p:sp>
          <p:nvSpPr>
            <p:cNvPr id="147" name="Google Shape;147;p3"/>
            <p:cNvSpPr/>
            <p:nvPr/>
          </p:nvSpPr>
          <p:spPr>
            <a:xfrm>
              <a:off x="4195" y="2951"/>
              <a:ext cx="1176" cy="120"/>
            </a:xfrm>
            <a:custGeom>
              <a:rect b="b" l="l" r="r" t="t"/>
              <a:pathLst>
                <a:path extrusionOk="0" h="157" w="1501">
                  <a:moveTo>
                    <a:pt x="12" y="96"/>
                  </a:moveTo>
                  <a:lnTo>
                    <a:pt x="0" y="60"/>
                  </a:lnTo>
                  <a:lnTo>
                    <a:pt x="36" y="48"/>
                  </a:lnTo>
                  <a:lnTo>
                    <a:pt x="72" y="36"/>
                  </a:lnTo>
                  <a:lnTo>
                    <a:pt x="108" y="36"/>
                  </a:lnTo>
                  <a:lnTo>
                    <a:pt x="144" y="36"/>
                  </a:lnTo>
                  <a:lnTo>
                    <a:pt x="180" y="36"/>
                  </a:lnTo>
                  <a:lnTo>
                    <a:pt x="216" y="48"/>
                  </a:lnTo>
                  <a:lnTo>
                    <a:pt x="252" y="60"/>
                  </a:lnTo>
                  <a:lnTo>
                    <a:pt x="288" y="60"/>
                  </a:lnTo>
                  <a:lnTo>
                    <a:pt x="324" y="72"/>
                  </a:lnTo>
                  <a:lnTo>
                    <a:pt x="360" y="84"/>
                  </a:lnTo>
                  <a:lnTo>
                    <a:pt x="396" y="108"/>
                  </a:lnTo>
                  <a:lnTo>
                    <a:pt x="432" y="120"/>
                  </a:lnTo>
                  <a:lnTo>
                    <a:pt x="468" y="144"/>
                  </a:lnTo>
                  <a:lnTo>
                    <a:pt x="504" y="144"/>
                  </a:lnTo>
                  <a:lnTo>
                    <a:pt x="540" y="156"/>
                  </a:lnTo>
                  <a:lnTo>
                    <a:pt x="576" y="156"/>
                  </a:lnTo>
                  <a:lnTo>
                    <a:pt x="612" y="156"/>
                  </a:lnTo>
                  <a:lnTo>
                    <a:pt x="648" y="132"/>
                  </a:lnTo>
                  <a:lnTo>
                    <a:pt x="684" y="120"/>
                  </a:lnTo>
                  <a:lnTo>
                    <a:pt x="720" y="96"/>
                  </a:lnTo>
                  <a:lnTo>
                    <a:pt x="744" y="60"/>
                  </a:lnTo>
                  <a:lnTo>
                    <a:pt x="780" y="36"/>
                  </a:lnTo>
                  <a:lnTo>
                    <a:pt x="816" y="12"/>
                  </a:lnTo>
                  <a:lnTo>
                    <a:pt x="852" y="0"/>
                  </a:lnTo>
                  <a:lnTo>
                    <a:pt x="888" y="0"/>
                  </a:lnTo>
                  <a:lnTo>
                    <a:pt x="924" y="0"/>
                  </a:lnTo>
                  <a:lnTo>
                    <a:pt x="960" y="0"/>
                  </a:lnTo>
                  <a:lnTo>
                    <a:pt x="996" y="0"/>
                  </a:lnTo>
                  <a:lnTo>
                    <a:pt x="1032" y="12"/>
                  </a:lnTo>
                  <a:lnTo>
                    <a:pt x="1068" y="24"/>
                  </a:lnTo>
                  <a:lnTo>
                    <a:pt x="1104" y="48"/>
                  </a:lnTo>
                  <a:lnTo>
                    <a:pt x="1140" y="60"/>
                  </a:lnTo>
                  <a:lnTo>
                    <a:pt x="1176" y="72"/>
                  </a:lnTo>
                  <a:lnTo>
                    <a:pt x="1212" y="96"/>
                  </a:lnTo>
                  <a:lnTo>
                    <a:pt x="1248" y="108"/>
                  </a:lnTo>
                  <a:lnTo>
                    <a:pt x="1284" y="120"/>
                  </a:lnTo>
                  <a:lnTo>
                    <a:pt x="1320" y="132"/>
                  </a:lnTo>
                  <a:lnTo>
                    <a:pt x="1356" y="132"/>
                  </a:lnTo>
                  <a:lnTo>
                    <a:pt x="1392" y="120"/>
                  </a:lnTo>
                  <a:lnTo>
                    <a:pt x="1428" y="96"/>
                  </a:lnTo>
                  <a:lnTo>
                    <a:pt x="1464" y="60"/>
                  </a:lnTo>
                  <a:lnTo>
                    <a:pt x="1500" y="48"/>
                  </a:lnTo>
                </a:path>
              </a:pathLst>
            </a:custGeom>
            <a:noFill/>
            <a:ln cap="rnd" cmpd="sng" w="25400">
              <a:solidFill>
                <a:srgbClr val="B50069"/>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48" name="Google Shape;148;p3"/>
            <p:cNvSpPr txBox="1"/>
            <p:nvPr/>
          </p:nvSpPr>
          <p:spPr>
            <a:xfrm>
              <a:off x="4762" y="2784"/>
              <a:ext cx="760" cy="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Pre-mRNA</a:t>
              </a:r>
              <a:endParaRPr/>
            </a:p>
          </p:txBody>
        </p:sp>
        <p:sp>
          <p:nvSpPr>
            <p:cNvPr id="149" name="Google Shape;149;p3"/>
            <p:cNvSpPr/>
            <p:nvPr/>
          </p:nvSpPr>
          <p:spPr>
            <a:xfrm>
              <a:off x="4317" y="3445"/>
              <a:ext cx="857" cy="56"/>
            </a:xfrm>
            <a:custGeom>
              <a:rect b="b" l="l" r="r" t="t"/>
              <a:pathLst>
                <a:path extrusionOk="0" h="73" w="1093">
                  <a:moveTo>
                    <a:pt x="0" y="24"/>
                  </a:moveTo>
                  <a:lnTo>
                    <a:pt x="36" y="24"/>
                  </a:lnTo>
                  <a:lnTo>
                    <a:pt x="72" y="36"/>
                  </a:lnTo>
                  <a:lnTo>
                    <a:pt x="120" y="36"/>
                  </a:lnTo>
                  <a:lnTo>
                    <a:pt x="156" y="36"/>
                  </a:lnTo>
                  <a:lnTo>
                    <a:pt x="192" y="12"/>
                  </a:lnTo>
                  <a:lnTo>
                    <a:pt x="228" y="12"/>
                  </a:lnTo>
                  <a:lnTo>
                    <a:pt x="264" y="0"/>
                  </a:lnTo>
                  <a:lnTo>
                    <a:pt x="300" y="0"/>
                  </a:lnTo>
                  <a:lnTo>
                    <a:pt x="336" y="0"/>
                  </a:lnTo>
                  <a:lnTo>
                    <a:pt x="372" y="0"/>
                  </a:lnTo>
                  <a:lnTo>
                    <a:pt x="408" y="24"/>
                  </a:lnTo>
                  <a:lnTo>
                    <a:pt x="444" y="36"/>
                  </a:lnTo>
                  <a:lnTo>
                    <a:pt x="480" y="60"/>
                  </a:lnTo>
                  <a:lnTo>
                    <a:pt x="516" y="60"/>
                  </a:lnTo>
                  <a:lnTo>
                    <a:pt x="564" y="72"/>
                  </a:lnTo>
                  <a:lnTo>
                    <a:pt x="600" y="72"/>
                  </a:lnTo>
                  <a:lnTo>
                    <a:pt x="636" y="72"/>
                  </a:lnTo>
                  <a:lnTo>
                    <a:pt x="672" y="72"/>
                  </a:lnTo>
                  <a:lnTo>
                    <a:pt x="708" y="60"/>
                  </a:lnTo>
                  <a:lnTo>
                    <a:pt x="744" y="36"/>
                  </a:lnTo>
                  <a:lnTo>
                    <a:pt x="780" y="24"/>
                  </a:lnTo>
                  <a:lnTo>
                    <a:pt x="816" y="12"/>
                  </a:lnTo>
                  <a:lnTo>
                    <a:pt x="864" y="12"/>
                  </a:lnTo>
                  <a:lnTo>
                    <a:pt x="900" y="12"/>
                  </a:lnTo>
                  <a:lnTo>
                    <a:pt x="948" y="12"/>
                  </a:lnTo>
                  <a:lnTo>
                    <a:pt x="984" y="12"/>
                  </a:lnTo>
                  <a:lnTo>
                    <a:pt x="1020" y="12"/>
                  </a:lnTo>
                  <a:lnTo>
                    <a:pt x="1056" y="12"/>
                  </a:lnTo>
                  <a:lnTo>
                    <a:pt x="1092" y="12"/>
                  </a:lnTo>
                </a:path>
              </a:pathLst>
            </a:custGeom>
            <a:noFill/>
            <a:ln cap="rnd" cmpd="sng" w="25400">
              <a:solidFill>
                <a:srgbClr val="6E0043"/>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50" name="Google Shape;150;p3"/>
            <p:cNvCxnSpPr/>
            <p:nvPr/>
          </p:nvCxnSpPr>
          <p:spPr>
            <a:xfrm>
              <a:off x="4693" y="3140"/>
              <a:ext cx="0" cy="244"/>
            </a:xfrm>
            <a:prstGeom prst="straightConnector1">
              <a:avLst/>
            </a:prstGeom>
            <a:noFill/>
            <a:ln cap="flat" cmpd="sng" w="25400">
              <a:solidFill>
                <a:schemeClr val="dk1"/>
              </a:solidFill>
              <a:prstDash val="solid"/>
              <a:miter lim="800000"/>
              <a:headEnd len="med" w="med" type="none"/>
              <a:tailEnd len="med" w="med" type="triangle"/>
            </a:ln>
          </p:spPr>
        </p:cxnSp>
        <p:sp>
          <p:nvSpPr>
            <p:cNvPr id="151" name="Google Shape;151;p3"/>
            <p:cNvSpPr txBox="1"/>
            <p:nvPr/>
          </p:nvSpPr>
          <p:spPr>
            <a:xfrm>
              <a:off x="4762" y="3296"/>
              <a:ext cx="509" cy="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mRNA</a:t>
              </a:r>
              <a:endParaRPr/>
            </a:p>
          </p:txBody>
        </p:sp>
        <p:cxnSp>
          <p:nvCxnSpPr>
            <p:cNvPr id="152" name="Google Shape;152;p3"/>
            <p:cNvCxnSpPr/>
            <p:nvPr/>
          </p:nvCxnSpPr>
          <p:spPr>
            <a:xfrm>
              <a:off x="4693" y="3579"/>
              <a:ext cx="0" cy="244"/>
            </a:xfrm>
            <a:prstGeom prst="straightConnector1">
              <a:avLst/>
            </a:prstGeom>
            <a:noFill/>
            <a:ln cap="flat" cmpd="sng" w="25400">
              <a:solidFill>
                <a:schemeClr val="dk1"/>
              </a:solidFill>
              <a:prstDash val="solid"/>
              <a:miter lim="800000"/>
              <a:headEnd len="med" w="med" type="none"/>
              <a:tailEnd len="med" w="med" type="triangle"/>
            </a:ln>
          </p:spPr>
        </p:cxnSp>
        <p:sp>
          <p:nvSpPr>
            <p:cNvPr id="153" name="Google Shape;153;p3"/>
            <p:cNvSpPr/>
            <p:nvPr/>
          </p:nvSpPr>
          <p:spPr>
            <a:xfrm>
              <a:off x="4778" y="3865"/>
              <a:ext cx="235" cy="166"/>
            </a:xfrm>
            <a:custGeom>
              <a:rect b="b" l="l" r="r" t="t"/>
              <a:pathLst>
                <a:path extrusionOk="0" h="217" w="301">
                  <a:moveTo>
                    <a:pt x="36" y="192"/>
                  </a:moveTo>
                  <a:lnTo>
                    <a:pt x="72" y="216"/>
                  </a:lnTo>
                  <a:lnTo>
                    <a:pt x="108" y="216"/>
                  </a:lnTo>
                  <a:lnTo>
                    <a:pt x="144" y="216"/>
                  </a:lnTo>
                  <a:lnTo>
                    <a:pt x="180" y="216"/>
                  </a:lnTo>
                  <a:lnTo>
                    <a:pt x="216" y="216"/>
                  </a:lnTo>
                  <a:lnTo>
                    <a:pt x="252" y="216"/>
                  </a:lnTo>
                  <a:lnTo>
                    <a:pt x="288" y="216"/>
                  </a:lnTo>
                  <a:lnTo>
                    <a:pt x="300" y="180"/>
                  </a:lnTo>
                  <a:lnTo>
                    <a:pt x="300" y="144"/>
                  </a:lnTo>
                  <a:lnTo>
                    <a:pt x="300" y="108"/>
                  </a:lnTo>
                  <a:lnTo>
                    <a:pt x="276" y="72"/>
                  </a:lnTo>
                  <a:lnTo>
                    <a:pt x="240" y="48"/>
                  </a:lnTo>
                  <a:lnTo>
                    <a:pt x="204" y="24"/>
                  </a:lnTo>
                  <a:lnTo>
                    <a:pt x="168" y="12"/>
                  </a:lnTo>
                  <a:lnTo>
                    <a:pt x="132" y="0"/>
                  </a:lnTo>
                  <a:lnTo>
                    <a:pt x="96" y="12"/>
                  </a:lnTo>
                  <a:lnTo>
                    <a:pt x="60" y="24"/>
                  </a:lnTo>
                  <a:lnTo>
                    <a:pt x="24" y="60"/>
                  </a:lnTo>
                  <a:lnTo>
                    <a:pt x="0" y="96"/>
                  </a:lnTo>
                  <a:lnTo>
                    <a:pt x="0" y="132"/>
                  </a:lnTo>
                  <a:lnTo>
                    <a:pt x="0" y="168"/>
                  </a:lnTo>
                  <a:lnTo>
                    <a:pt x="12" y="204"/>
                  </a:lnTo>
                  <a:lnTo>
                    <a:pt x="48" y="216"/>
                  </a:lnTo>
                  <a:lnTo>
                    <a:pt x="84" y="216"/>
                  </a:lnTo>
                  <a:lnTo>
                    <a:pt x="36" y="192"/>
                  </a:lnTo>
                </a:path>
              </a:pathLst>
            </a:custGeom>
            <a:solidFill>
              <a:schemeClr val="accen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54" name="Google Shape;154;p3"/>
            <p:cNvSpPr/>
            <p:nvPr/>
          </p:nvSpPr>
          <p:spPr>
            <a:xfrm>
              <a:off x="4768" y="4011"/>
              <a:ext cx="245" cy="92"/>
            </a:xfrm>
            <a:custGeom>
              <a:rect b="b" l="l" r="r" t="t"/>
              <a:pathLst>
                <a:path extrusionOk="0" h="121" w="313">
                  <a:moveTo>
                    <a:pt x="48" y="0"/>
                  </a:moveTo>
                  <a:lnTo>
                    <a:pt x="84" y="12"/>
                  </a:lnTo>
                  <a:lnTo>
                    <a:pt x="120" y="12"/>
                  </a:lnTo>
                  <a:lnTo>
                    <a:pt x="156" y="12"/>
                  </a:lnTo>
                  <a:lnTo>
                    <a:pt x="192" y="12"/>
                  </a:lnTo>
                  <a:lnTo>
                    <a:pt x="228" y="12"/>
                  </a:lnTo>
                  <a:lnTo>
                    <a:pt x="264" y="12"/>
                  </a:lnTo>
                  <a:lnTo>
                    <a:pt x="300" y="36"/>
                  </a:lnTo>
                  <a:lnTo>
                    <a:pt x="312" y="72"/>
                  </a:lnTo>
                  <a:lnTo>
                    <a:pt x="276" y="96"/>
                  </a:lnTo>
                  <a:lnTo>
                    <a:pt x="240" y="108"/>
                  </a:lnTo>
                  <a:lnTo>
                    <a:pt x="204" y="120"/>
                  </a:lnTo>
                  <a:lnTo>
                    <a:pt x="168" y="120"/>
                  </a:lnTo>
                  <a:lnTo>
                    <a:pt x="132" y="120"/>
                  </a:lnTo>
                  <a:lnTo>
                    <a:pt x="96" y="120"/>
                  </a:lnTo>
                  <a:lnTo>
                    <a:pt x="60" y="120"/>
                  </a:lnTo>
                  <a:lnTo>
                    <a:pt x="24" y="120"/>
                  </a:lnTo>
                  <a:lnTo>
                    <a:pt x="0" y="84"/>
                  </a:lnTo>
                  <a:lnTo>
                    <a:pt x="12" y="48"/>
                  </a:lnTo>
                  <a:lnTo>
                    <a:pt x="48" y="24"/>
                  </a:lnTo>
                  <a:lnTo>
                    <a:pt x="48" y="0"/>
                  </a:lnTo>
                </a:path>
              </a:pathLst>
            </a:custGeom>
            <a:solidFill>
              <a:schemeClr val="accen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55" name="Google Shape;155;p3"/>
            <p:cNvSpPr/>
            <p:nvPr/>
          </p:nvSpPr>
          <p:spPr>
            <a:xfrm>
              <a:off x="4430" y="3956"/>
              <a:ext cx="856" cy="56"/>
            </a:xfrm>
            <a:custGeom>
              <a:rect b="b" l="l" r="r" t="t"/>
              <a:pathLst>
                <a:path extrusionOk="0" h="73" w="1093">
                  <a:moveTo>
                    <a:pt x="0" y="24"/>
                  </a:moveTo>
                  <a:lnTo>
                    <a:pt x="36" y="24"/>
                  </a:lnTo>
                  <a:lnTo>
                    <a:pt x="72" y="36"/>
                  </a:lnTo>
                  <a:lnTo>
                    <a:pt x="120" y="36"/>
                  </a:lnTo>
                  <a:lnTo>
                    <a:pt x="156" y="36"/>
                  </a:lnTo>
                  <a:lnTo>
                    <a:pt x="192" y="12"/>
                  </a:lnTo>
                  <a:lnTo>
                    <a:pt x="228" y="12"/>
                  </a:lnTo>
                  <a:lnTo>
                    <a:pt x="264" y="0"/>
                  </a:lnTo>
                  <a:lnTo>
                    <a:pt x="300" y="0"/>
                  </a:lnTo>
                  <a:lnTo>
                    <a:pt x="336" y="0"/>
                  </a:lnTo>
                  <a:lnTo>
                    <a:pt x="372" y="0"/>
                  </a:lnTo>
                  <a:lnTo>
                    <a:pt x="408" y="24"/>
                  </a:lnTo>
                  <a:lnTo>
                    <a:pt x="444" y="36"/>
                  </a:lnTo>
                  <a:lnTo>
                    <a:pt x="480" y="60"/>
                  </a:lnTo>
                  <a:lnTo>
                    <a:pt x="516" y="60"/>
                  </a:lnTo>
                  <a:lnTo>
                    <a:pt x="564" y="72"/>
                  </a:lnTo>
                  <a:lnTo>
                    <a:pt x="600" y="72"/>
                  </a:lnTo>
                  <a:lnTo>
                    <a:pt x="636" y="72"/>
                  </a:lnTo>
                  <a:lnTo>
                    <a:pt x="672" y="72"/>
                  </a:lnTo>
                  <a:lnTo>
                    <a:pt x="708" y="60"/>
                  </a:lnTo>
                  <a:lnTo>
                    <a:pt x="744" y="36"/>
                  </a:lnTo>
                  <a:lnTo>
                    <a:pt x="780" y="24"/>
                  </a:lnTo>
                  <a:lnTo>
                    <a:pt x="816" y="12"/>
                  </a:lnTo>
                  <a:lnTo>
                    <a:pt x="864" y="12"/>
                  </a:lnTo>
                  <a:lnTo>
                    <a:pt x="900" y="12"/>
                  </a:lnTo>
                  <a:lnTo>
                    <a:pt x="948" y="12"/>
                  </a:lnTo>
                  <a:lnTo>
                    <a:pt x="984" y="12"/>
                  </a:lnTo>
                  <a:lnTo>
                    <a:pt x="1020" y="12"/>
                  </a:lnTo>
                  <a:lnTo>
                    <a:pt x="1056" y="12"/>
                  </a:lnTo>
                  <a:lnTo>
                    <a:pt x="1092" y="12"/>
                  </a:lnTo>
                </a:path>
              </a:pathLst>
            </a:custGeom>
            <a:noFill/>
            <a:ln cap="rnd" cmpd="sng" w="25400">
              <a:solidFill>
                <a:srgbClr val="6E0043"/>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56" name="Google Shape;156;p3"/>
            <p:cNvSpPr/>
            <p:nvPr/>
          </p:nvSpPr>
          <p:spPr>
            <a:xfrm>
              <a:off x="4398" y="4164"/>
              <a:ext cx="101" cy="97"/>
            </a:xfrm>
            <a:prstGeom prst="ellipse">
              <a:avLst/>
            </a:prstGeom>
            <a:solidFill>
              <a:srgbClr val="F39FD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57" name="Google Shape;157;p3"/>
            <p:cNvSpPr/>
            <p:nvPr/>
          </p:nvSpPr>
          <p:spPr>
            <a:xfrm>
              <a:off x="4511" y="4164"/>
              <a:ext cx="100" cy="97"/>
            </a:xfrm>
            <a:prstGeom prst="ellipse">
              <a:avLst/>
            </a:prstGeom>
            <a:solidFill>
              <a:srgbClr val="F39FD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58" name="Google Shape;158;p3"/>
            <p:cNvSpPr/>
            <p:nvPr/>
          </p:nvSpPr>
          <p:spPr>
            <a:xfrm>
              <a:off x="4624" y="4128"/>
              <a:ext cx="100" cy="96"/>
            </a:xfrm>
            <a:prstGeom prst="ellipse">
              <a:avLst/>
            </a:prstGeom>
            <a:solidFill>
              <a:srgbClr val="F39FD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59" name="Google Shape;159;p3"/>
            <p:cNvSpPr/>
            <p:nvPr/>
          </p:nvSpPr>
          <p:spPr>
            <a:xfrm>
              <a:off x="4700" y="4054"/>
              <a:ext cx="100" cy="98"/>
            </a:xfrm>
            <a:prstGeom prst="ellipse">
              <a:avLst/>
            </a:prstGeom>
            <a:solidFill>
              <a:srgbClr val="F39FD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60" name="Google Shape;160;p3"/>
            <p:cNvSpPr/>
            <p:nvPr/>
          </p:nvSpPr>
          <p:spPr>
            <a:xfrm>
              <a:off x="4775" y="3981"/>
              <a:ext cx="100" cy="97"/>
            </a:xfrm>
            <a:prstGeom prst="ellipse">
              <a:avLst/>
            </a:prstGeom>
            <a:solidFill>
              <a:srgbClr val="F39FD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61" name="Google Shape;161;p3"/>
            <p:cNvSpPr txBox="1"/>
            <p:nvPr/>
          </p:nvSpPr>
          <p:spPr>
            <a:xfrm>
              <a:off x="4929" y="3575"/>
              <a:ext cx="818" cy="23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Ribosome</a:t>
              </a:r>
              <a:endParaRPr/>
            </a:p>
          </p:txBody>
        </p:sp>
        <p:sp>
          <p:nvSpPr>
            <p:cNvPr id="162" name="Google Shape;162;p3"/>
            <p:cNvSpPr txBox="1"/>
            <p:nvPr/>
          </p:nvSpPr>
          <p:spPr>
            <a:xfrm>
              <a:off x="4912" y="4098"/>
              <a:ext cx="560" cy="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Protein</a:t>
              </a:r>
              <a:endParaRPr/>
            </a:p>
          </p:txBody>
        </p:sp>
        <p:cxnSp>
          <p:nvCxnSpPr>
            <p:cNvPr id="163" name="Google Shape;163;p3"/>
            <p:cNvCxnSpPr/>
            <p:nvPr/>
          </p:nvCxnSpPr>
          <p:spPr>
            <a:xfrm>
              <a:off x="4737" y="4195"/>
              <a:ext cx="176" cy="0"/>
            </a:xfrm>
            <a:prstGeom prst="straightConnector1">
              <a:avLst/>
            </a:prstGeom>
            <a:noFill/>
            <a:ln cap="flat" cmpd="sng" w="25400">
              <a:solidFill>
                <a:schemeClr val="dk1"/>
              </a:solidFill>
              <a:prstDash val="solid"/>
              <a:miter lim="800000"/>
              <a:headEnd len="med" w="med" type="triangle"/>
              <a:tailEnd len="med" w="med" type="none"/>
            </a:ln>
          </p:spPr>
        </p:cxnSp>
        <p:cxnSp>
          <p:nvCxnSpPr>
            <p:cNvPr id="164" name="Google Shape;164;p3"/>
            <p:cNvCxnSpPr/>
            <p:nvPr/>
          </p:nvCxnSpPr>
          <p:spPr>
            <a:xfrm flipH="1" rot="10800000">
              <a:off x="4962" y="3749"/>
              <a:ext cx="138" cy="122"/>
            </a:xfrm>
            <a:prstGeom prst="straightConnector1">
              <a:avLst/>
            </a:prstGeom>
            <a:noFill/>
            <a:ln cap="flat" cmpd="sng" w="25400">
              <a:solidFill>
                <a:schemeClr val="dk1"/>
              </a:solidFill>
              <a:prstDash val="solid"/>
              <a:miter lim="800000"/>
              <a:headEnd len="med" w="med" type="triangle"/>
              <a:tailEnd len="med" w="med" type="none"/>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3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Secondary structure of a protein</a:t>
            </a:r>
            <a:endParaRPr/>
          </a:p>
        </p:txBody>
      </p:sp>
      <p:sp>
        <p:nvSpPr>
          <p:cNvPr id="1255" name="Google Shape;1255;p30"/>
          <p:cNvSpPr txBox="1"/>
          <p:nvPr>
            <p:ph idx="1" type="body"/>
          </p:nvPr>
        </p:nvSpPr>
        <p:spPr>
          <a:xfrm>
            <a:off x="76200" y="990600"/>
            <a:ext cx="8534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most common type of secondary structure in proteins is the α-helix.</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Fingernails and toenails are also made up of alpha-helices</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Beta Sheets form the core of globular proteins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end of a polypeptide chain can either be the N-terminus or the C-terminus. The N-terminus is the end that contains the free amino group, and the C-terminus is the end that contains the free carboxyl group.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If two beta-strands run in the same direction, then it is a parallel beta-pleated sheet, and if they run in opposing directions, then it is an antiparallel beta-pleated sheet.</a:t>
            </a:r>
            <a:endParaRPr/>
          </a:p>
        </p:txBody>
      </p:sp>
      <p:pic>
        <p:nvPicPr>
          <p:cNvPr descr="See the source image" id="1256" name="Google Shape;1256;p30"/>
          <p:cNvPicPr preferRelativeResize="0"/>
          <p:nvPr/>
        </p:nvPicPr>
        <p:blipFill rotWithShape="1">
          <a:blip r:embed="rId3">
            <a:alphaModFix/>
          </a:blip>
          <a:srcRect b="0" l="0" r="0" t="0"/>
          <a:stretch/>
        </p:blipFill>
        <p:spPr>
          <a:xfrm>
            <a:off x="609600" y="3443287"/>
            <a:ext cx="8410575" cy="3330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262" name="Google Shape;1262;p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Times New Roman"/>
              <a:buNone/>
            </a:pPr>
            <a:r>
              <a:t/>
            </a:r>
            <a:endParaRPr sz="3200">
              <a:solidFill>
                <a:schemeClr val="dk1"/>
              </a:solidFill>
              <a:latin typeface="Times New Roman"/>
              <a:ea typeface="Times New Roman"/>
              <a:cs typeface="Times New Roman"/>
              <a:sym typeface="Times New Roman"/>
            </a:endParaRPr>
          </a:p>
        </p:txBody>
      </p:sp>
      <p:pic>
        <p:nvPicPr>
          <p:cNvPr descr="See the source image" id="1263" name="Google Shape;1263;p31"/>
          <p:cNvPicPr preferRelativeResize="0"/>
          <p:nvPr/>
        </p:nvPicPr>
        <p:blipFill rotWithShape="1">
          <a:blip r:embed="rId3">
            <a:alphaModFix/>
          </a:blip>
          <a:srcRect b="0" l="0" r="0" t="0"/>
          <a:stretch/>
        </p:blipFill>
        <p:spPr>
          <a:xfrm>
            <a:off x="1219200" y="0"/>
            <a:ext cx="6934200"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32"/>
          <p:cNvSpPr txBox="1"/>
          <p:nvPr>
            <p:ph type="title"/>
          </p:nvPr>
        </p:nvSpPr>
        <p:spPr>
          <a:xfrm>
            <a:off x="685800" y="1905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Clinical Implications of Secondary Structure of Proteins</a:t>
            </a:r>
            <a:endParaRPr/>
          </a:p>
        </p:txBody>
      </p:sp>
      <p:sp>
        <p:nvSpPr>
          <p:cNvPr id="1269" name="Google Shape;1269;p32"/>
          <p:cNvSpPr txBox="1"/>
          <p:nvPr>
            <p:ph idx="1" type="body"/>
          </p:nvPr>
        </p:nvSpPr>
        <p:spPr>
          <a:xfrm>
            <a:off x="685800" y="1371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secondary structure of a protein can be altered by either a mutation in the primary sequence of amino acids that make up the protein or by extreme conditions that force the proteins to denature or lose their shape.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Spongiform encephalopathy, and Amyloidosis are two classes of disease involving changes in the secondary structure of proteins.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Both involve the misfolding of proteins into Beta sheets, and the presence of these proteins leading to tissue damage.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275" name="Google Shape;1275;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Structural databases</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Protein visualizing tools </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Secondary structure prediction algorithms </a:t>
            </a:r>
            <a:endParaRPr/>
          </a:p>
          <a:p>
            <a:pPr indent="-139700" lvl="0" marL="342900" marR="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34"/>
          <p:cNvSpPr txBox="1"/>
          <p:nvPr>
            <p:ph type="title"/>
          </p:nvPr>
        </p:nvSpPr>
        <p:spPr>
          <a:xfrm>
            <a:off x="685800" y="3048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Structural Databases</a:t>
            </a:r>
            <a:endParaRPr/>
          </a:p>
        </p:txBody>
      </p:sp>
      <p:sp>
        <p:nvSpPr>
          <p:cNvPr id="1281" name="Google Shape;1281;p34"/>
          <p:cNvSpPr txBox="1"/>
          <p:nvPr>
            <p:ph idx="1" type="body"/>
          </p:nvPr>
        </p:nvSpPr>
        <p:spPr>
          <a:xfrm>
            <a:off x="685800" y="1143000"/>
            <a:ext cx="77724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Important in solving real problems in molecular biology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Protein Databank - PDB Established in 1972 at Brookhaven National Laboratory (BNL)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Sole international repository of macromolecular structure data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Moved to Research Collaboratory for Structural Bioinformatics http://www.rcsb.org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NDB: Nucleic Acid Structure Database</a:t>
            </a:r>
            <a:br>
              <a:rPr b="0" i="0" lang="en-US" sz="4400" u="none">
                <a:solidFill>
                  <a:schemeClr val="dk1"/>
                </a:solidFill>
                <a:latin typeface="Times New Roman"/>
                <a:ea typeface="Times New Roman"/>
                <a:cs typeface="Times New Roman"/>
                <a:sym typeface="Times New Roman"/>
              </a:rPr>
            </a:br>
            <a:endParaRPr/>
          </a:p>
        </p:txBody>
      </p:sp>
      <p:sp>
        <p:nvSpPr>
          <p:cNvPr id="1287" name="Google Shape;1287;p3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Times New Roman"/>
              <a:buNone/>
            </a:pPr>
            <a:r>
              <a:t/>
            </a:r>
            <a:endParaRPr sz="3200">
              <a:solidFill>
                <a:schemeClr val="dk1"/>
              </a:solidFill>
              <a:latin typeface="Times New Roman"/>
              <a:ea typeface="Times New Roman"/>
              <a:cs typeface="Times New Roman"/>
              <a:sym typeface="Times New Roman"/>
            </a:endParaRPr>
          </a:p>
        </p:txBody>
      </p:sp>
      <p:pic>
        <p:nvPicPr>
          <p:cNvPr id="1288" name="Google Shape;1288;p35"/>
          <p:cNvPicPr preferRelativeResize="0"/>
          <p:nvPr/>
        </p:nvPicPr>
        <p:blipFill rotWithShape="1">
          <a:blip r:embed="rId3">
            <a:alphaModFix/>
          </a:blip>
          <a:srcRect b="0" l="0" r="0" t="0"/>
          <a:stretch/>
        </p:blipFill>
        <p:spPr>
          <a:xfrm>
            <a:off x="-44450" y="1484312"/>
            <a:ext cx="9172575" cy="5338762"/>
          </a:xfrm>
          <a:prstGeom prst="rect">
            <a:avLst/>
          </a:prstGeom>
          <a:noFill/>
          <a:ln>
            <a:noFill/>
          </a:ln>
        </p:spPr>
      </p:pic>
      <p:cxnSp>
        <p:nvCxnSpPr>
          <p:cNvPr id="1289" name="Google Shape;1289;p35"/>
          <p:cNvCxnSpPr/>
          <p:nvPr/>
        </p:nvCxnSpPr>
        <p:spPr>
          <a:xfrm>
            <a:off x="8337550" y="2417762"/>
            <a:ext cx="790575" cy="0"/>
          </a:xfrm>
          <a:prstGeom prst="straightConnector1">
            <a:avLst/>
          </a:prstGeom>
          <a:noFill/>
          <a:ln cap="flat" cmpd="sng" w="38100">
            <a:solidFill>
              <a:srgbClr val="FF0000"/>
            </a:solidFill>
            <a:prstDash val="solid"/>
            <a:miter lim="800000"/>
            <a:headEnd len="med" w="med" type="none"/>
            <a:tailEnd len="med" w="med" type="none"/>
          </a:ln>
        </p:spPr>
      </p:cxnSp>
      <p:sp>
        <p:nvSpPr>
          <p:cNvPr id="1290" name="Google Shape;1290;p35"/>
          <p:cNvSpPr txBox="1"/>
          <p:nvPr/>
        </p:nvSpPr>
        <p:spPr>
          <a:xfrm>
            <a:off x="8337550" y="2133600"/>
            <a:ext cx="790575" cy="284162"/>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296" name="Google Shape;1296;p36"/>
          <p:cNvSpPr txBox="1"/>
          <p:nvPr>
            <p:ph idx="1" type="body"/>
          </p:nvPr>
        </p:nvSpPr>
        <p:spPr>
          <a:xfrm>
            <a:off x="685800" y="19812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NDB contains information about experimentally-determined nucleic acids and complex assemblies.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Use the NDB to perform searches based on annotations relating to sequence, structure and function, and to download, analyze, and learn about nucleic acids.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http://ndbserver.rutgers.edu/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37"/>
          <p:cNvSpPr txBox="1"/>
          <p:nvPr>
            <p:ph type="title"/>
          </p:nvPr>
        </p:nvSpPr>
        <p:spPr>
          <a:xfrm>
            <a:off x="762000" y="0"/>
            <a:ext cx="7772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PDB- Protein Structure database</a:t>
            </a:r>
            <a:endParaRPr/>
          </a:p>
        </p:txBody>
      </p:sp>
      <p:sp>
        <p:nvSpPr>
          <p:cNvPr id="1302" name="Google Shape;1302;p37"/>
          <p:cNvSpPr txBox="1"/>
          <p:nvPr>
            <p:ph idx="1" type="body"/>
          </p:nvPr>
        </p:nvSpPr>
        <p:spPr>
          <a:xfrm>
            <a:off x="0" y="609600"/>
            <a:ext cx="8991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 </a:t>
            </a:r>
            <a:r>
              <a:rPr b="0" i="0" lang="en-US" sz="2400" u="none">
                <a:solidFill>
                  <a:schemeClr val="dk1"/>
                </a:solidFill>
                <a:latin typeface="Times New Roman"/>
                <a:ea typeface="Times New Roman"/>
                <a:cs typeface="Times New Roman"/>
                <a:sym typeface="Times New Roman"/>
              </a:rPr>
              <a:t>protein database contains the information about 3D structure of proteins.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PDB files contain experimentally decided 3D structures of biological macromolecules.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structural information of a protein can be determined by X–ray crystallography or Nuclear Magnetic Resonance (NMR) spectroscopy methods.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PDB allows searching for information regarding the structure, sequence, function, visualize , download and to assess molecules.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PDB files also contains information of data collected, molecule name, primary and secondary structure, ligand, atomic coordinates, crystallographic structure factors, NMR experimental data etc..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data are submitted by scientists from all over the world.  PDB is maintained by Worldwide Protein Data Bank.  All data in PDB are accessible to public</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308" name="Google Shape;1308;p38"/>
          <p:cNvSpPr txBox="1"/>
          <p:nvPr>
            <p:ph idx="1" type="body"/>
          </p:nvPr>
        </p:nvSpPr>
        <p:spPr>
          <a:xfrm>
            <a:off x="0" y="0"/>
            <a:ext cx="9067800" cy="685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Each entry in the PDB is provided with a unique identification number  called the PDB ID. It is a 4 letter identification number which consist of both alphanumeric characters.</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Without a proper tool, the PDB file will be read as a text file that lists each atom and its numerical coordinates in 3-D space.</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There are databases which contain data derived from PDB.</a:t>
            </a:r>
            <a:endParaRPr/>
          </a:p>
          <a:p>
            <a:pPr indent="-342900" lvl="0" marL="342900" marR="0" rtl="0" algn="l">
              <a:lnSpc>
                <a:spcPct val="10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For example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Structural Classification of Proteins (SCOP) that groups different protein structures,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HSSP (Homology-Derived Secondary Structure of Proteins) for 3D- structure and 1D- sequence of the protein,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CATH for protein structure classification according to their evolution etc.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39"/>
          <p:cNvSpPr txBox="1"/>
          <p:nvPr/>
        </p:nvSpPr>
        <p:spPr>
          <a:xfrm>
            <a:off x="2057400" y="609600"/>
            <a:ext cx="1752600" cy="381000"/>
          </a:xfrm>
          <a:prstGeom prst="rect">
            <a:avLst/>
          </a:prstGeom>
          <a:solidFill>
            <a:schemeClr val="accent1"/>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314" name="Google Shape;1314;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315" name="Google Shape;1315;p3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Times New Roman"/>
              <a:buNone/>
            </a:pPr>
            <a:r>
              <a:t/>
            </a:r>
            <a:endParaRPr sz="3200">
              <a:solidFill>
                <a:schemeClr val="dk1"/>
              </a:solidFill>
              <a:latin typeface="Times New Roman"/>
              <a:ea typeface="Times New Roman"/>
              <a:cs typeface="Times New Roman"/>
              <a:sym typeface="Times New Roman"/>
            </a:endParaRPr>
          </a:p>
        </p:txBody>
      </p:sp>
      <p:pic>
        <p:nvPicPr>
          <p:cNvPr id="1316" name="Google Shape;1316;p39"/>
          <p:cNvPicPr preferRelativeResize="0"/>
          <p:nvPr/>
        </p:nvPicPr>
        <p:blipFill rotWithShape="1">
          <a:blip r:embed="rId3">
            <a:alphaModFix/>
          </a:blip>
          <a:srcRect b="0" l="0" r="0" t="0"/>
          <a:stretch/>
        </p:blipFill>
        <p:spPr>
          <a:xfrm>
            <a:off x="3175" y="152400"/>
            <a:ext cx="9320212" cy="6403975"/>
          </a:xfrm>
          <a:prstGeom prst="rect">
            <a:avLst/>
          </a:prstGeom>
          <a:noFill/>
          <a:ln>
            <a:noFill/>
          </a:ln>
        </p:spPr>
      </p:pic>
      <p:sp>
        <p:nvSpPr>
          <p:cNvPr id="1317" name="Google Shape;1317;p39"/>
          <p:cNvSpPr txBox="1"/>
          <p:nvPr/>
        </p:nvSpPr>
        <p:spPr>
          <a:xfrm>
            <a:off x="2057400" y="609600"/>
            <a:ext cx="1905000" cy="381000"/>
          </a:xfrm>
          <a:prstGeom prst="rect">
            <a:avLst/>
          </a:prstGeom>
          <a:no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nvSpPr>
        <p:spPr>
          <a:xfrm>
            <a:off x="228600" y="360362"/>
            <a:ext cx="8686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Times New Roman"/>
              <a:buNone/>
            </a:pPr>
            <a:r>
              <a:rPr b="0" i="0" lang="en-US" sz="2800" u="none">
                <a:solidFill>
                  <a:schemeClr val="lt1"/>
                </a:solidFill>
                <a:latin typeface="Times New Roman"/>
                <a:ea typeface="Times New Roman"/>
                <a:cs typeface="Times New Roman"/>
                <a:sym typeface="Times New Roman"/>
              </a:rPr>
              <a:t>. </a:t>
            </a:r>
            <a:endParaRPr/>
          </a:p>
        </p:txBody>
      </p:sp>
      <p:sp>
        <p:nvSpPr>
          <p:cNvPr id="172" name="Google Shape;172;p4"/>
          <p:cNvSpPr txBox="1"/>
          <p:nvPr>
            <p:ph idx="4294967295" type="title"/>
          </p:nvPr>
        </p:nvSpPr>
        <p:spPr>
          <a:xfrm>
            <a:off x="685800" y="307975"/>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1" i="0" lang="en-US" sz="4400" u="none" cap="none" strike="noStrike">
                <a:solidFill>
                  <a:schemeClr val="dk2"/>
                </a:solidFill>
                <a:latin typeface="Times New Roman"/>
                <a:ea typeface="Times New Roman"/>
                <a:cs typeface="Times New Roman"/>
                <a:sym typeface="Times New Roman"/>
              </a:rPr>
              <a:t>Three Types of RNA</a:t>
            </a:r>
            <a:endParaRPr/>
          </a:p>
        </p:txBody>
      </p:sp>
      <p:sp>
        <p:nvSpPr>
          <p:cNvPr id="173" name="Google Shape;173;p4"/>
          <p:cNvSpPr txBox="1"/>
          <p:nvPr>
            <p:ph idx="4294967295" type="body"/>
          </p:nvPr>
        </p:nvSpPr>
        <p:spPr>
          <a:xfrm>
            <a:off x="3810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CC0099"/>
              </a:buClr>
              <a:buSzPts val="2800"/>
              <a:buFont typeface="Times New Roman"/>
              <a:buChar char="•"/>
            </a:pPr>
            <a:r>
              <a:rPr b="1" i="0" lang="en-US" sz="2800" u="none" cap="none" strike="noStrike">
                <a:solidFill>
                  <a:srgbClr val="CC0099"/>
                </a:solidFill>
                <a:latin typeface="Times New Roman"/>
                <a:ea typeface="Times New Roman"/>
                <a:cs typeface="Times New Roman"/>
                <a:sym typeface="Times New Roman"/>
              </a:rPr>
              <a:t>Messenger RNA (mRNA)</a:t>
            </a:r>
            <a:r>
              <a:rPr b="1" i="0" lang="en-US" sz="2800" u="none" cap="none" strike="noStrike">
                <a:solidFill>
                  <a:schemeClr val="dk1"/>
                </a:solidFill>
                <a:latin typeface="Times New Roman"/>
                <a:ea typeface="Times New Roman"/>
                <a:cs typeface="Times New Roman"/>
                <a:sym typeface="Times New Roman"/>
              </a:rPr>
              <a:t> carries genetic information to the ribosomes</a:t>
            </a:r>
            <a:endParaRPr/>
          </a:p>
          <a:p>
            <a:pPr indent="-342900" lvl="0" marL="342900" marR="0" rtl="0" algn="l">
              <a:lnSpc>
                <a:spcPct val="80000"/>
              </a:lnSpc>
              <a:spcBef>
                <a:spcPts val="56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rgbClr val="FF0000"/>
                </a:solidFill>
                <a:latin typeface="Times New Roman"/>
                <a:ea typeface="Times New Roman"/>
                <a:cs typeface="Times New Roman"/>
                <a:sym typeface="Times New Roman"/>
              </a:rPr>
              <a:t>(</a:t>
            </a:r>
            <a:r>
              <a:rPr b="0" i="0" lang="en-US" sz="2800" u="none" cap="none" strike="noStrike">
                <a:solidFill>
                  <a:srgbClr val="FF0000"/>
                </a:solidFill>
                <a:latin typeface="Times New Roman"/>
                <a:ea typeface="Times New Roman"/>
                <a:cs typeface="Times New Roman"/>
                <a:sym typeface="Times New Roman"/>
              </a:rPr>
              <a:t>blueprint for the construction of a protein)</a:t>
            </a:r>
            <a:endParaRPr b="1" i="0" sz="2800" u="none" cap="none" strike="noStrike">
              <a:solidFill>
                <a:srgbClr val="FF0000"/>
              </a:solidFill>
              <a:latin typeface="Times New Roman"/>
              <a:ea typeface="Times New Roman"/>
              <a:cs typeface="Times New Roman"/>
              <a:sym typeface="Times New Roman"/>
            </a:endParaRPr>
          </a:p>
          <a:p>
            <a:pPr indent="-342900" lvl="0" marL="342900" marR="0" rtl="0" algn="l">
              <a:lnSpc>
                <a:spcPct val="80000"/>
              </a:lnSpc>
              <a:spcBef>
                <a:spcPts val="560"/>
              </a:spcBef>
              <a:spcAft>
                <a:spcPts val="0"/>
              </a:spcAft>
              <a:buClr>
                <a:schemeClr val="dk1"/>
              </a:buClr>
              <a:buSzPts val="2800"/>
              <a:buFont typeface="Times New Roman"/>
              <a:buNone/>
            </a:pPr>
            <a:r>
              <a:t/>
            </a:r>
            <a:endParaRPr b="1"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560"/>
              </a:spcBef>
              <a:spcAft>
                <a:spcPts val="0"/>
              </a:spcAft>
              <a:buClr>
                <a:srgbClr val="CC0099"/>
              </a:buClr>
              <a:buSzPts val="2800"/>
              <a:buFont typeface="Times New Roman"/>
              <a:buChar char="•"/>
            </a:pPr>
            <a:r>
              <a:rPr b="1" i="0" lang="en-US" sz="2800" u="none" cap="none" strike="noStrike">
                <a:solidFill>
                  <a:srgbClr val="CC0099"/>
                </a:solidFill>
                <a:latin typeface="Times New Roman"/>
                <a:ea typeface="Times New Roman"/>
                <a:cs typeface="Times New Roman"/>
                <a:sym typeface="Times New Roman"/>
              </a:rPr>
              <a:t>Ribosomal RNA (rRNA)</a:t>
            </a:r>
            <a:r>
              <a:rPr b="1" i="0" lang="en-US" sz="2800" u="none" cap="none" strike="noStrike">
                <a:solidFill>
                  <a:schemeClr val="dk1"/>
                </a:solidFill>
                <a:latin typeface="Times New Roman"/>
                <a:ea typeface="Times New Roman"/>
                <a:cs typeface="Times New Roman"/>
                <a:sym typeface="Times New Roman"/>
              </a:rPr>
              <a:t>, along with protein, makes up the </a:t>
            </a:r>
            <a:r>
              <a:rPr b="1" i="0" lang="en-US" sz="2800" u="none" cap="none" strike="noStrike">
                <a:solidFill>
                  <a:srgbClr val="CC0099"/>
                </a:solidFill>
                <a:latin typeface="Times New Roman"/>
                <a:ea typeface="Times New Roman"/>
                <a:cs typeface="Times New Roman"/>
                <a:sym typeface="Times New Roman"/>
              </a:rPr>
              <a:t>ribosomes</a:t>
            </a:r>
            <a:endParaRPr/>
          </a:p>
          <a:p>
            <a:pPr indent="-342900" lvl="0" marL="342900" marR="0" rtl="0" algn="l">
              <a:lnSpc>
                <a:spcPct val="80000"/>
              </a:lnSpc>
              <a:spcBef>
                <a:spcPts val="560"/>
              </a:spcBef>
              <a:spcAft>
                <a:spcPts val="0"/>
              </a:spcAft>
              <a:buClr>
                <a:srgbClr val="CC0099"/>
              </a:buClr>
              <a:buSzPts val="2800"/>
              <a:buFont typeface="Times New Roman"/>
              <a:buNone/>
            </a:pPr>
            <a:r>
              <a:rPr b="1" i="0" lang="en-US" sz="2800" u="none" cap="none" strike="noStrike">
                <a:solidFill>
                  <a:srgbClr val="CC0099"/>
                </a:solidFill>
                <a:latin typeface="Times New Roman"/>
                <a:ea typeface="Times New Roman"/>
                <a:cs typeface="Times New Roman"/>
                <a:sym typeface="Times New Roman"/>
              </a:rPr>
              <a:t>	</a:t>
            </a:r>
            <a:r>
              <a:rPr b="1" i="0" lang="en-US" sz="2800" u="none" cap="none" strike="noStrike">
                <a:solidFill>
                  <a:srgbClr val="FF0000"/>
                </a:solidFill>
                <a:latin typeface="Times New Roman"/>
                <a:ea typeface="Times New Roman"/>
                <a:cs typeface="Times New Roman"/>
                <a:sym typeface="Times New Roman"/>
              </a:rPr>
              <a:t>(</a:t>
            </a:r>
            <a:r>
              <a:rPr b="0" i="0" lang="en-US" sz="2800" u="none" cap="none" strike="noStrike">
                <a:solidFill>
                  <a:srgbClr val="FF0000"/>
                </a:solidFill>
                <a:latin typeface="Times New Roman"/>
                <a:ea typeface="Times New Roman"/>
                <a:cs typeface="Times New Roman"/>
                <a:sym typeface="Times New Roman"/>
              </a:rPr>
              <a:t>construction site where the protein is made)</a:t>
            </a:r>
            <a:endParaRPr/>
          </a:p>
          <a:p>
            <a:pPr indent="-342900" lvl="0" marL="342900" marR="0" rtl="0" algn="l">
              <a:lnSpc>
                <a:spcPct val="80000"/>
              </a:lnSpc>
              <a:spcBef>
                <a:spcPts val="560"/>
              </a:spcBef>
              <a:spcAft>
                <a:spcPts val="0"/>
              </a:spcAft>
              <a:buClr>
                <a:schemeClr val="dk1"/>
              </a:buClr>
              <a:buSzPts val="2800"/>
              <a:buFont typeface="Times New Roman"/>
              <a:buNone/>
            </a:pPr>
            <a:r>
              <a:t/>
            </a:r>
            <a:endParaRPr b="1" i="0" sz="2800" u="none" cap="none" strike="noStrike">
              <a:solidFill>
                <a:srgbClr val="FF0000"/>
              </a:solidFill>
              <a:latin typeface="Times New Roman"/>
              <a:ea typeface="Times New Roman"/>
              <a:cs typeface="Times New Roman"/>
              <a:sym typeface="Times New Roman"/>
            </a:endParaRPr>
          </a:p>
          <a:p>
            <a:pPr indent="-342900" lvl="0" marL="342900" marR="0" rtl="0" algn="l">
              <a:lnSpc>
                <a:spcPct val="80000"/>
              </a:lnSpc>
              <a:spcBef>
                <a:spcPts val="560"/>
              </a:spcBef>
              <a:spcAft>
                <a:spcPts val="0"/>
              </a:spcAft>
              <a:buClr>
                <a:srgbClr val="CC0099"/>
              </a:buClr>
              <a:buSzPts val="2800"/>
              <a:buFont typeface="Times New Roman"/>
              <a:buChar char="•"/>
            </a:pPr>
            <a:r>
              <a:rPr b="1" i="0" lang="en-US" sz="2800" u="none" cap="none" strike="noStrike">
                <a:solidFill>
                  <a:srgbClr val="CC0099"/>
                </a:solidFill>
                <a:latin typeface="Times New Roman"/>
                <a:ea typeface="Times New Roman"/>
                <a:cs typeface="Times New Roman"/>
                <a:sym typeface="Times New Roman"/>
              </a:rPr>
              <a:t>Transfer RNA (tRNA)</a:t>
            </a:r>
            <a:r>
              <a:rPr b="1" i="0" lang="en-US" sz="2800" u="none" cap="none" strike="noStrike">
                <a:solidFill>
                  <a:schemeClr val="dk1"/>
                </a:solidFill>
                <a:latin typeface="Times New Roman"/>
                <a:ea typeface="Times New Roman"/>
                <a:cs typeface="Times New Roman"/>
                <a:sym typeface="Times New Roman"/>
              </a:rPr>
              <a:t> transfers amino acids to the ribosomes where proteins are synthesized</a:t>
            </a:r>
            <a:endParaRPr/>
          </a:p>
          <a:p>
            <a:pPr indent="-342900" lvl="0" marL="342900" marR="0" rtl="0" algn="l">
              <a:lnSpc>
                <a:spcPct val="80000"/>
              </a:lnSpc>
              <a:spcBef>
                <a:spcPts val="56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rgbClr val="FF0000"/>
                </a:solidFill>
                <a:latin typeface="Times New Roman"/>
                <a:ea typeface="Times New Roman"/>
                <a:cs typeface="Times New Roman"/>
                <a:sym typeface="Times New Roman"/>
              </a:rPr>
              <a:t>(</a:t>
            </a:r>
            <a:r>
              <a:rPr b="0" i="0" lang="en-US" sz="2800" u="none" cap="none" strike="noStrike">
                <a:solidFill>
                  <a:srgbClr val="FF0000"/>
                </a:solidFill>
                <a:latin typeface="Times New Roman"/>
                <a:ea typeface="Times New Roman"/>
                <a:cs typeface="Times New Roman"/>
                <a:sym typeface="Times New Roman"/>
              </a:rPr>
              <a:t>truck delivering the proper amino acid to the site at the right time)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Protein visualizing tools </a:t>
            </a:r>
            <a:br>
              <a:rPr b="0" i="0" lang="en-US" sz="4400" u="none">
                <a:solidFill>
                  <a:schemeClr val="dk2"/>
                </a:solidFill>
                <a:latin typeface="Times New Roman"/>
                <a:ea typeface="Times New Roman"/>
                <a:cs typeface="Times New Roman"/>
                <a:sym typeface="Times New Roman"/>
              </a:rPr>
            </a:br>
            <a:r>
              <a:rPr b="1" i="0" lang="en-US" sz="4400" u="none">
                <a:solidFill>
                  <a:schemeClr val="dk2"/>
                </a:solidFill>
                <a:latin typeface="Times New Roman"/>
                <a:ea typeface="Times New Roman"/>
                <a:cs typeface="Times New Roman"/>
                <a:sym typeface="Times New Roman"/>
              </a:rPr>
              <a:t>Uses</a:t>
            </a:r>
            <a:endParaRPr/>
          </a:p>
        </p:txBody>
      </p:sp>
      <p:sp>
        <p:nvSpPr>
          <p:cNvPr id="1323" name="Google Shape;1323;p40"/>
          <p:cNvSpPr txBox="1"/>
          <p:nvPr>
            <p:ph idx="1" type="body"/>
          </p:nvPr>
        </p:nvSpPr>
        <p:spPr>
          <a:xfrm>
            <a:off x="609600" y="1676400"/>
            <a:ext cx="7848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To view the structures that are encoded by these atomic coordinate files (which have the extension .pdb), and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to be able to manipulate the images to view the molecules from various perspectives, requires a molecular graphics visualization tool.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41"/>
          <p:cNvSpPr txBox="1"/>
          <p:nvPr>
            <p:ph type="title"/>
          </p:nvPr>
        </p:nvSpPr>
        <p:spPr>
          <a:xfrm>
            <a:off x="6858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Protein visualizing tools </a:t>
            </a:r>
            <a:br>
              <a:rPr b="0" i="0" lang="en-US" sz="4400" u="none">
                <a:solidFill>
                  <a:schemeClr val="dk2"/>
                </a:solidFill>
                <a:latin typeface="Times New Roman"/>
                <a:ea typeface="Times New Roman"/>
                <a:cs typeface="Times New Roman"/>
                <a:sym typeface="Times New Roman"/>
              </a:rPr>
            </a:br>
            <a:endParaRPr/>
          </a:p>
        </p:txBody>
      </p:sp>
      <p:sp>
        <p:nvSpPr>
          <p:cNvPr id="1329" name="Google Shape;1329;p41"/>
          <p:cNvSpPr txBox="1"/>
          <p:nvPr>
            <p:ph idx="1" type="body"/>
          </p:nvPr>
        </p:nvSpPr>
        <p:spPr>
          <a:xfrm>
            <a:off x="304800" y="1066800"/>
            <a:ext cx="8534400" cy="563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Rasmol/RasTop-</a:t>
            </a:r>
            <a:endParaRPr/>
          </a:p>
          <a:p>
            <a:pPr indent="-177800" lvl="0" marL="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RasMol is a molecular graphics program intended for the visualisation of proteins, nucleic acids and small molecules. </a:t>
            </a:r>
            <a:endParaRPr/>
          </a:p>
          <a:p>
            <a:pPr indent="-177800" lvl="0" marL="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 program reads in a molecule coordinate file and interactively displays the molecule on the screen in a variety of colour schemes and molecule representations. </a:t>
            </a:r>
            <a:endParaRPr/>
          </a:p>
          <a:p>
            <a:pPr indent="-177800" lvl="0" marL="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Currently available representations include depth cued wireframes, 'Dreiding' sticks, spacefilling (CPK) spheres, ball and stick, solid and strand biomolecular ribbons, atom labels and dot surfaces.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Pymol</a:t>
            </a:r>
            <a:endParaRPr/>
          </a:p>
        </p:txBody>
      </p:sp>
      <p:sp>
        <p:nvSpPr>
          <p:cNvPr id="1335" name="Google Shape;1335;p4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PyMOL is a molecular graphics system with an embedded Python interpreter designed for real-time visualization and rapid generation of high-quality molecular graphics images and animations. </a:t>
            </a:r>
            <a:endParaRPr/>
          </a:p>
        </p:txBody>
      </p:sp>
      <p:pic>
        <p:nvPicPr>
          <p:cNvPr descr="PyMOL Icon" id="1336" name="Google Shape;1336;p42"/>
          <p:cNvPicPr preferRelativeResize="0"/>
          <p:nvPr/>
        </p:nvPicPr>
        <p:blipFill rotWithShape="1">
          <a:blip r:embed="rId3">
            <a:alphaModFix/>
          </a:blip>
          <a:srcRect b="0" l="0" r="0" t="0"/>
          <a:stretch/>
        </p:blipFill>
        <p:spPr>
          <a:xfrm>
            <a:off x="1295400" y="381000"/>
            <a:ext cx="1428750" cy="1428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342" name="Google Shape;1342;p43"/>
          <p:cNvSpPr txBox="1"/>
          <p:nvPr>
            <p:ph idx="1" type="body"/>
          </p:nvPr>
        </p:nvSpPr>
        <p:spPr>
          <a:xfrm>
            <a:off x="609600" y="1447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PyMol is a powerful molecule visualization software with the following main features: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Able to produce high-quality graphics ready for publications.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Able to create movies.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Able to measure bond distances and angles.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Has an extensive help system.</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Structures can be sliced, diced, and reassembled on the fly and written out to standard files.</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Both command line interface and graphical user interface are provided.</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Python API is provided to access all functionalities.</a:t>
            </a:r>
            <a:endParaRPr/>
          </a:p>
          <a:p>
            <a:pPr indent="-190500" lvl="0" marL="342900" marR="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Online Visualizer</a:t>
            </a:r>
            <a:endParaRPr/>
          </a:p>
        </p:txBody>
      </p:sp>
      <p:sp>
        <p:nvSpPr>
          <p:cNvPr id="1348" name="Google Shape;1348;p4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A PDB CODE (e.g. 1B8G)</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Go to the Structure Home Page-</a:t>
            </a:r>
            <a:r>
              <a:rPr b="0" i="0" lang="en-US" sz="2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https://www.ncbi.nlm.nih.gov/sites/entrez?db=Structure</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Enter the PDB code in the search box and press the Go button.</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Click a structure image to access its record page</a:t>
            </a:r>
            <a:endParaRPr/>
          </a:p>
          <a:p>
            <a:pPr indent="-342900" lvl="0" marL="342900" marR="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Scroll to the </a:t>
            </a:r>
            <a:r>
              <a:rPr b="0" i="0" lang="en-US" sz="20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molecular graphic</a:t>
            </a:r>
            <a:r>
              <a:rPr b="0" i="0" lang="en-US" sz="2000" u="none">
                <a:solidFill>
                  <a:schemeClr val="dk1"/>
                </a:solidFill>
                <a:latin typeface="Times New Roman"/>
                <a:ea typeface="Times New Roman"/>
                <a:cs typeface="Times New Roman"/>
                <a:sym typeface="Times New Roman"/>
              </a:rPr>
              <a:t> section and click on the spin icon to load an interactive view of the structure within the web page. Alternatively, click on the launch icon to open the advanced (full feature) version of iCn3D, NCBI's web-based 3D structure viewer, in a separate window.</a:t>
            </a:r>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354" name="Google Shape;1354;p45"/>
          <p:cNvSpPr txBox="1"/>
          <p:nvPr>
            <p:ph idx="1" type="body"/>
          </p:nvPr>
        </p:nvSpPr>
        <p:spPr>
          <a:xfrm>
            <a:off x="609600" y="3581400"/>
            <a:ext cx="81534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One protein, one true structure, eight ways to look at it using a molecular visualization tool</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Pink is for helix and yellow for sheet</a:t>
            </a:r>
            <a:endParaRPr/>
          </a:p>
        </p:txBody>
      </p:sp>
      <p:pic>
        <p:nvPicPr>
          <p:cNvPr descr="https://askabiologist.asu.edu/sites/default/files/resources/activities/body_depot/venom/scorpion_toxin_8up_1SCO_1000.jpg" id="1355" name="Google Shape;1355;p45"/>
          <p:cNvPicPr preferRelativeResize="0"/>
          <p:nvPr/>
        </p:nvPicPr>
        <p:blipFill rotWithShape="1">
          <a:blip r:embed="rId3">
            <a:alphaModFix/>
          </a:blip>
          <a:srcRect b="50000" l="0" r="-258" t="0"/>
          <a:stretch/>
        </p:blipFill>
        <p:spPr>
          <a:xfrm>
            <a:off x="-23812" y="381000"/>
            <a:ext cx="9167812" cy="2276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46"/>
          <p:cNvSpPr txBox="1"/>
          <p:nvPr>
            <p:ph idx="1" type="body"/>
          </p:nvPr>
        </p:nvSpPr>
        <p:spPr>
          <a:xfrm>
            <a:off x="685800" y="685800"/>
            <a:ext cx="7772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Ball and stick model - 1a  show the main atoms in all of the protein’s amino acids. </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Space filling model - In 1b you can see how much space each atom actually occupies. This is closest to the protein's actual shape. </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Backbone model - In 1c, all the details of the different amino acids have been removed and all that remains is a stick drawing showing where the protein's backbone goes. </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Ribbon (or cartoon) model - In 1d the individual amino acid structures have again been removed, but the flattened ribbon areas highlight places where the amino acids come together to form spirals (helices) or sheets. This makes it easier to visualize important secondary structures in the protein.</a:t>
            </a:r>
            <a:endParaRPr/>
          </a:p>
          <a:p>
            <a:pPr indent="-190500" lvl="0" marL="342900" marR="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Secondary structure prediction algorithm</a:t>
            </a:r>
            <a:endParaRPr/>
          </a:p>
        </p:txBody>
      </p:sp>
      <p:sp>
        <p:nvSpPr>
          <p:cNvPr id="1366" name="Google Shape;1366;p4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secondary structure prediction methods can be either</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ab initio based, which make use of single sequence information only, or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homology based, which make use of multiple sequence alignment information.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48"/>
          <p:cNvSpPr txBox="1"/>
          <p:nvPr>
            <p:ph idx="1" type="body"/>
          </p:nvPr>
        </p:nvSpPr>
        <p:spPr>
          <a:xfrm>
            <a:off x="533400" y="11430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a:t>
            </a:r>
            <a:r>
              <a:rPr b="0" i="1" lang="en-US" sz="3200" u="none">
                <a:solidFill>
                  <a:schemeClr val="dk1"/>
                </a:solidFill>
                <a:latin typeface="Times New Roman"/>
                <a:ea typeface="Times New Roman"/>
                <a:cs typeface="Times New Roman"/>
                <a:sym typeface="Times New Roman"/>
              </a:rPr>
              <a:t>ab initio </a:t>
            </a:r>
            <a:r>
              <a:rPr b="0" i="0" lang="en-US" sz="3200" u="none">
                <a:solidFill>
                  <a:schemeClr val="dk1"/>
                </a:solidFill>
                <a:latin typeface="Times New Roman"/>
                <a:ea typeface="Times New Roman"/>
                <a:cs typeface="Times New Roman"/>
                <a:sym typeface="Times New Roman"/>
              </a:rPr>
              <a:t>methods, which belong to early generation methods, predict secondary structures based on statistical calculations of the residues of a single query sequence. </a:t>
            </a:r>
            <a:endParaRPr/>
          </a:p>
          <a:p>
            <a:pPr indent="-342900" lvl="0" marL="342900" marR="0" rtl="0" algn="just">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homology-based methods do not rely on statistics of residues of a single sequence, but on common secondary structural patterns conserved among multiple similar sequences.</a:t>
            </a:r>
            <a:br>
              <a:rPr b="0" i="0" lang="en-US" sz="3200" u="none">
                <a:solidFill>
                  <a:schemeClr val="dk1"/>
                </a:solidFill>
                <a:latin typeface="Times New Roman"/>
                <a:ea typeface="Times New Roman"/>
                <a:cs typeface="Times New Roman"/>
                <a:sym typeface="Times New Roman"/>
              </a:rPr>
            </a:b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Ab Initio–Based Methods</a:t>
            </a:r>
            <a:br>
              <a:rPr b="0" i="0" lang="en-US" sz="4400" u="none">
                <a:solidFill>
                  <a:schemeClr val="dk2"/>
                </a:solidFill>
                <a:latin typeface="Times New Roman"/>
                <a:ea typeface="Times New Roman"/>
                <a:cs typeface="Times New Roman"/>
                <a:sym typeface="Times New Roman"/>
              </a:rPr>
            </a:br>
            <a:endParaRPr/>
          </a:p>
        </p:txBody>
      </p:sp>
      <p:sp>
        <p:nvSpPr>
          <p:cNvPr id="1377" name="Google Shape;1377;p49"/>
          <p:cNvSpPr txBox="1"/>
          <p:nvPr>
            <p:ph idx="1" type="body"/>
          </p:nvPr>
        </p:nvSpPr>
        <p:spPr>
          <a:xfrm>
            <a:off x="685800" y="1981200"/>
            <a:ext cx="77724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It measures the relative propensity(Natural tendency) of each amino acid belonging to a certain secondary structure element.</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The propensity scores are derived from known crystal structures.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Examples of ab initio prediction are the Chou–Fasman and Garnier, Osguthorpe, Robson (GOR) algorithms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5"/>
          <p:cNvSpPr txBox="1"/>
          <p:nvPr>
            <p:ph idx="4294967295" type="title"/>
          </p:nvPr>
        </p:nvSpPr>
        <p:spPr>
          <a:xfrm>
            <a:off x="685800" y="152400"/>
            <a:ext cx="777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1" i="0" lang="en-US" sz="4400" u="none" cap="none" strike="noStrike">
                <a:solidFill>
                  <a:schemeClr val="dk2"/>
                </a:solidFill>
                <a:latin typeface="Times New Roman"/>
                <a:ea typeface="Times New Roman"/>
                <a:cs typeface="Times New Roman"/>
                <a:sym typeface="Times New Roman"/>
              </a:rPr>
              <a:t>Genes &amp; Proteins</a:t>
            </a:r>
            <a:endParaRPr/>
          </a:p>
        </p:txBody>
      </p:sp>
      <p:sp>
        <p:nvSpPr>
          <p:cNvPr id="181" name="Google Shape;181;p5"/>
          <p:cNvSpPr txBox="1"/>
          <p:nvPr>
            <p:ph idx="4294967295" type="body"/>
          </p:nvPr>
        </p:nvSpPr>
        <p:spPr>
          <a:xfrm>
            <a:off x="228600" y="1066800"/>
            <a:ext cx="86868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CC"/>
              </a:buClr>
              <a:buSzPts val="2000"/>
              <a:buFont typeface="Noto Sans Symbols"/>
              <a:buChar char="▪"/>
            </a:pPr>
            <a:r>
              <a:rPr b="1" i="0" lang="en-US" sz="2000" u="none" cap="none" strike="noStrike">
                <a:solidFill>
                  <a:srgbClr val="CC0099"/>
                </a:solidFill>
                <a:latin typeface="Times New Roman"/>
                <a:ea typeface="Times New Roman"/>
                <a:cs typeface="Times New Roman"/>
                <a:sym typeface="Times New Roman"/>
              </a:rPr>
              <a:t>Proteins</a:t>
            </a:r>
            <a:r>
              <a:rPr b="1" i="0" lang="en-US" sz="2000" u="none" cap="none" strike="noStrike">
                <a:solidFill>
                  <a:schemeClr val="dk1"/>
                </a:solidFill>
                <a:latin typeface="Times New Roman"/>
                <a:ea typeface="Times New Roman"/>
                <a:cs typeface="Times New Roman"/>
                <a:sym typeface="Times New Roman"/>
              </a:rPr>
              <a:t> are made of </a:t>
            </a:r>
            <a:r>
              <a:rPr b="1" i="0" lang="en-US" sz="2000" u="none" cap="none" strike="noStrike">
                <a:solidFill>
                  <a:srgbClr val="CC0099"/>
                </a:solidFill>
                <a:latin typeface="Times New Roman"/>
                <a:ea typeface="Times New Roman"/>
                <a:cs typeface="Times New Roman"/>
                <a:sym typeface="Times New Roman"/>
              </a:rPr>
              <a:t>amino acids</a:t>
            </a:r>
            <a:r>
              <a:rPr b="1" i="0" lang="en-US" sz="2000" u="none" cap="none" strike="noStrike">
                <a:solidFill>
                  <a:schemeClr val="dk1"/>
                </a:solidFill>
                <a:latin typeface="Times New Roman"/>
                <a:ea typeface="Times New Roman"/>
                <a:cs typeface="Times New Roman"/>
                <a:sym typeface="Times New Roman"/>
              </a:rPr>
              <a:t> linked together by </a:t>
            </a:r>
            <a:r>
              <a:rPr b="1" i="0" lang="en-US" sz="2000" u="none" cap="none" strike="noStrike">
                <a:solidFill>
                  <a:srgbClr val="CC0099"/>
                </a:solidFill>
                <a:latin typeface="Times New Roman"/>
                <a:ea typeface="Times New Roman"/>
                <a:cs typeface="Times New Roman"/>
                <a:sym typeface="Times New Roman"/>
              </a:rPr>
              <a:t>peptide bonds</a:t>
            </a:r>
            <a:endParaRPr/>
          </a:p>
          <a:p>
            <a:pPr indent="-342900" lvl="0" marL="342900" marR="0" rtl="0" algn="l">
              <a:lnSpc>
                <a:spcPct val="100000"/>
              </a:lnSpc>
              <a:spcBef>
                <a:spcPts val="400"/>
              </a:spcBef>
              <a:spcAft>
                <a:spcPts val="0"/>
              </a:spcAft>
              <a:buClr>
                <a:srgbClr val="0000CC"/>
              </a:buClr>
              <a:buSzPts val="2000"/>
              <a:buFont typeface="Noto Sans Symbols"/>
              <a:buChar char="▪"/>
            </a:pPr>
            <a:r>
              <a:rPr b="1" i="0" lang="en-US" sz="2000" u="none" cap="none" strike="noStrike">
                <a:solidFill>
                  <a:srgbClr val="CC0099"/>
                </a:solidFill>
                <a:latin typeface="Times New Roman"/>
                <a:ea typeface="Times New Roman"/>
                <a:cs typeface="Times New Roman"/>
                <a:sym typeface="Times New Roman"/>
              </a:rPr>
              <a:t>20</a:t>
            </a:r>
            <a:r>
              <a:rPr b="1" i="0" lang="en-US" sz="2000" u="none" cap="none" strike="noStrike">
                <a:solidFill>
                  <a:schemeClr val="dk1"/>
                </a:solidFill>
                <a:latin typeface="Times New Roman"/>
                <a:ea typeface="Times New Roman"/>
                <a:cs typeface="Times New Roman"/>
                <a:sym typeface="Times New Roman"/>
              </a:rPr>
              <a:t> different amino acids </a:t>
            </a:r>
            <a:r>
              <a:rPr b="1" i="0" lang="en-US" sz="2000" u="none" cap="none" strike="noStrike">
                <a:solidFill>
                  <a:srgbClr val="CC0099"/>
                </a:solidFill>
                <a:latin typeface="Times New Roman"/>
                <a:ea typeface="Times New Roman"/>
                <a:cs typeface="Times New Roman"/>
                <a:sym typeface="Times New Roman"/>
              </a:rPr>
              <a:t>exist</a:t>
            </a:r>
            <a:endParaRPr/>
          </a:p>
          <a:p>
            <a:pPr indent="-342900" lvl="0" marL="342900" marR="0" rtl="0" algn="l">
              <a:lnSpc>
                <a:spcPct val="10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Amino acids chains are called </a:t>
            </a:r>
            <a:r>
              <a:rPr b="1" i="0" lang="en-US" sz="2000" u="none" cap="none" strike="noStrike">
                <a:solidFill>
                  <a:srgbClr val="CC0099"/>
                </a:solidFill>
                <a:latin typeface="Times New Roman"/>
                <a:ea typeface="Times New Roman"/>
                <a:cs typeface="Times New Roman"/>
                <a:sym typeface="Times New Roman"/>
              </a:rPr>
              <a:t>polypeptides</a:t>
            </a:r>
            <a:endParaRPr/>
          </a:p>
          <a:p>
            <a:pPr indent="-342900" lvl="0" marL="342900" marR="0" rtl="0" algn="l">
              <a:lnSpc>
                <a:spcPct val="10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Segment of DNA that codes for the amino acid sequence in a protein are called </a:t>
            </a:r>
            <a:r>
              <a:rPr b="1" i="0" lang="en-US" sz="2000" u="none" cap="none" strike="noStrike">
                <a:solidFill>
                  <a:srgbClr val="CC0099"/>
                </a:solidFill>
                <a:latin typeface="Times New Roman"/>
                <a:ea typeface="Times New Roman"/>
                <a:cs typeface="Times New Roman"/>
                <a:sym typeface="Times New Roman"/>
              </a:rPr>
              <a:t>genes</a:t>
            </a:r>
            <a:endParaRPr/>
          </a:p>
          <a:p>
            <a:pPr indent="-342900" lvl="0" marL="342900" marR="0" rtl="0" algn="l">
              <a:lnSpc>
                <a:spcPct val="100000"/>
              </a:lnSpc>
              <a:spcBef>
                <a:spcPts val="400"/>
              </a:spcBef>
              <a:spcAft>
                <a:spcPts val="0"/>
              </a:spcAft>
              <a:buClr>
                <a:schemeClr val="dk1"/>
              </a:buClr>
              <a:buSzPts val="2000"/>
              <a:buFont typeface="Times New Roman"/>
              <a:buNone/>
            </a:pPr>
            <a:r>
              <a:t/>
            </a:r>
            <a:endParaRPr b="1" i="0" sz="2000" u="none" cap="none" strike="noStrike">
              <a:solidFill>
                <a:srgbClr val="CC0099"/>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CC0099"/>
              </a:buClr>
              <a:buSzPts val="2000"/>
              <a:buFont typeface="Times New Roman"/>
              <a:buNone/>
            </a:pPr>
            <a:r>
              <a:rPr b="1" i="0" lang="en-US" sz="2000" u="none" cap="none" strike="noStrike">
                <a:solidFill>
                  <a:srgbClr val="CC0099"/>
                </a:solidFill>
                <a:latin typeface="Times New Roman"/>
                <a:ea typeface="Times New Roman"/>
                <a:cs typeface="Times New Roman"/>
                <a:sym typeface="Times New Roman"/>
              </a:rPr>
              <a:t>Genetic Code:</a:t>
            </a:r>
            <a:endParaRPr/>
          </a:p>
          <a:p>
            <a:pPr indent="-342900" lvl="0" marL="342900" marR="0" rtl="0" algn="l">
              <a:lnSpc>
                <a:spcPct val="10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DNA contains a </a:t>
            </a:r>
            <a:r>
              <a:rPr b="1" i="0" lang="en-US" sz="2000" u="none" cap="none" strike="noStrike">
                <a:solidFill>
                  <a:srgbClr val="CC0099"/>
                </a:solidFill>
                <a:latin typeface="Times New Roman"/>
                <a:ea typeface="Times New Roman"/>
                <a:cs typeface="Times New Roman"/>
                <a:sym typeface="Times New Roman"/>
              </a:rPr>
              <a:t>triplet code</a:t>
            </a:r>
            <a:endParaRPr/>
          </a:p>
          <a:p>
            <a:pPr indent="-342900" lvl="0" marL="342900" marR="0" rtl="0" algn="l">
              <a:lnSpc>
                <a:spcPct val="10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Every three bases on DNA stands for </a:t>
            </a:r>
            <a:r>
              <a:rPr b="1" i="0" lang="en-US" sz="2000" u="none" cap="none" strike="noStrike">
                <a:solidFill>
                  <a:srgbClr val="CC0099"/>
                </a:solidFill>
                <a:latin typeface="Times New Roman"/>
                <a:ea typeface="Times New Roman"/>
                <a:cs typeface="Times New Roman"/>
                <a:sym typeface="Times New Roman"/>
              </a:rPr>
              <a:t>ONE amino acid</a:t>
            </a:r>
            <a:endParaRPr/>
          </a:p>
          <a:p>
            <a:pPr indent="-342900" lvl="0" marL="342900" marR="0" rtl="0" algn="l">
              <a:lnSpc>
                <a:spcPct val="10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Each three-letter unit on </a:t>
            </a:r>
            <a:r>
              <a:rPr b="1" i="0" lang="en-US" sz="2000" u="none" cap="none" strike="noStrike">
                <a:solidFill>
                  <a:srgbClr val="CC0099"/>
                </a:solidFill>
                <a:latin typeface="Times New Roman"/>
                <a:ea typeface="Times New Roman"/>
                <a:cs typeface="Times New Roman"/>
                <a:sym typeface="Times New Roman"/>
              </a:rPr>
              <a:t>mRNA</a:t>
            </a:r>
            <a:r>
              <a:rPr b="1" i="0" lang="en-US" sz="2000" u="none" cap="none" strike="noStrike">
                <a:solidFill>
                  <a:schemeClr val="dk1"/>
                </a:solidFill>
                <a:latin typeface="Times New Roman"/>
                <a:ea typeface="Times New Roman"/>
                <a:cs typeface="Times New Roman"/>
                <a:sym typeface="Times New Roman"/>
              </a:rPr>
              <a:t> is called a </a:t>
            </a:r>
            <a:r>
              <a:rPr b="1" i="0" lang="en-US" sz="2000" u="none" cap="none" strike="noStrike">
                <a:solidFill>
                  <a:srgbClr val="CC0099"/>
                </a:solidFill>
                <a:latin typeface="Times New Roman"/>
                <a:ea typeface="Times New Roman"/>
                <a:cs typeface="Times New Roman"/>
                <a:sym typeface="Times New Roman"/>
              </a:rPr>
              <a:t>codon</a:t>
            </a:r>
            <a:endParaRPr/>
          </a:p>
          <a:p>
            <a:pPr indent="-342900" lvl="0" marL="342900" marR="0" rtl="0" algn="l">
              <a:lnSpc>
                <a:spcPct val="100000"/>
              </a:lnSpc>
              <a:spcBef>
                <a:spcPts val="400"/>
              </a:spcBef>
              <a:spcAft>
                <a:spcPts val="0"/>
              </a:spcAft>
              <a:buClr>
                <a:srgbClr val="0000CC"/>
              </a:buClr>
              <a:buSzPts val="2000"/>
              <a:buFont typeface="Noto Sans Symbols"/>
              <a:buChar char="▪"/>
            </a:pPr>
            <a:r>
              <a:rPr b="1" i="0" lang="en-US" sz="2000" u="none" cap="none" strike="noStrike">
                <a:solidFill>
                  <a:srgbClr val="CC0099"/>
                </a:solidFill>
                <a:latin typeface="Times New Roman"/>
                <a:ea typeface="Times New Roman"/>
                <a:cs typeface="Times New Roman"/>
                <a:sym typeface="Times New Roman"/>
              </a:rPr>
              <a:t>Most amino acids have more than one codon!</a:t>
            </a:r>
            <a:endParaRPr/>
          </a:p>
          <a:p>
            <a:pPr indent="-342900" lvl="0" marL="342900" marR="0" rtl="0" algn="l">
              <a:lnSpc>
                <a:spcPct val="10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There are </a:t>
            </a:r>
            <a:r>
              <a:rPr b="1" i="0" lang="en-US" sz="2000" u="none" cap="none" strike="noStrike">
                <a:solidFill>
                  <a:srgbClr val="CC0099"/>
                </a:solidFill>
                <a:latin typeface="Times New Roman"/>
                <a:ea typeface="Times New Roman"/>
                <a:cs typeface="Times New Roman"/>
                <a:sym typeface="Times New Roman"/>
              </a:rPr>
              <a:t>20 amino acids</a:t>
            </a:r>
            <a:r>
              <a:rPr b="1" i="0" lang="en-US" sz="2000" u="none" cap="none" strike="noStrike">
                <a:solidFill>
                  <a:schemeClr val="dk1"/>
                </a:solidFill>
                <a:latin typeface="Times New Roman"/>
                <a:ea typeface="Times New Roman"/>
                <a:cs typeface="Times New Roman"/>
                <a:sym typeface="Times New Roman"/>
              </a:rPr>
              <a:t> with a possible 64 different triplets</a:t>
            </a:r>
            <a:endParaRPr/>
          </a:p>
          <a:p>
            <a:pPr indent="-342900" lvl="0" marL="342900" marR="0" rtl="0" algn="l">
              <a:lnSpc>
                <a:spcPct val="10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The code is nearly </a:t>
            </a:r>
            <a:r>
              <a:rPr b="1" i="0" lang="en-US" sz="2000" u="none" cap="none" strike="noStrike">
                <a:solidFill>
                  <a:srgbClr val="CC0099"/>
                </a:solidFill>
                <a:latin typeface="Times New Roman"/>
                <a:ea typeface="Times New Roman"/>
                <a:cs typeface="Times New Roman"/>
                <a:sym typeface="Times New Roman"/>
              </a:rPr>
              <a:t>universal </a:t>
            </a:r>
            <a:r>
              <a:rPr b="1" i="0" lang="en-US" sz="2000" u="none" cap="none" strike="noStrike">
                <a:solidFill>
                  <a:schemeClr val="dk1"/>
                </a:solidFill>
                <a:latin typeface="Times New Roman"/>
                <a:ea typeface="Times New Roman"/>
                <a:cs typeface="Times New Roman"/>
                <a:sym typeface="Times New Roman"/>
              </a:rPr>
              <a:t>among living organisms</a:t>
            </a:r>
            <a:endParaRPr/>
          </a:p>
          <a:p>
            <a:pPr indent="-215900" lvl="0" marL="342900" marR="0" rtl="0" algn="l">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5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a:t>
            </a:r>
            <a:r>
              <a:rPr b="1" i="0" lang="en-US" sz="4400" u="none">
                <a:solidFill>
                  <a:schemeClr val="dk2"/>
                </a:solidFill>
                <a:latin typeface="Times New Roman"/>
                <a:ea typeface="Times New Roman"/>
                <a:cs typeface="Times New Roman"/>
                <a:sym typeface="Times New Roman"/>
              </a:rPr>
              <a:t>Chou–Fasman algorithm</a:t>
            </a:r>
            <a:r>
              <a:rPr b="0" i="0" lang="en-US" sz="4400" u="none">
                <a:solidFill>
                  <a:schemeClr val="dk2"/>
                </a:solidFill>
                <a:latin typeface="Times New Roman"/>
                <a:ea typeface="Times New Roman"/>
                <a:cs typeface="Times New Roman"/>
                <a:sym typeface="Times New Roman"/>
              </a:rPr>
              <a:t> </a:t>
            </a:r>
            <a:endParaRPr/>
          </a:p>
        </p:txBody>
      </p:sp>
      <p:sp>
        <p:nvSpPr>
          <p:cNvPr id="1383" name="Google Shape;1383;p5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33CC"/>
              </a:buClr>
              <a:buSzPts val="2800"/>
              <a:buFont typeface="Times New Roman"/>
              <a:buChar char="•"/>
            </a:pPr>
            <a:r>
              <a:rPr b="0" i="0" lang="en-US" sz="2800" u="none">
                <a:solidFill>
                  <a:srgbClr val="3333CC"/>
                </a:solidFill>
                <a:latin typeface="Times New Roman"/>
                <a:ea typeface="Times New Roman"/>
                <a:cs typeface="Times New Roman"/>
                <a:sym typeface="Times New Roman"/>
              </a:rPr>
              <a:t>( </a:t>
            </a:r>
            <a:r>
              <a:rPr b="0" i="0" lang="en-US" sz="2800" u="sng">
                <a:solidFill>
                  <a:srgbClr val="3333CC"/>
                </a:solidFill>
                <a:latin typeface="Times New Roman"/>
                <a:ea typeface="Times New Roman"/>
                <a:cs typeface="Times New Roman"/>
                <a:sym typeface="Times New Roman"/>
                <a:hlinkClick r:id="rId3">
                  <a:extLst>
                    <a:ext uri="{A12FA001-AC4F-418D-AE19-62706E023703}">
                      <ahyp:hlinkClr val="tx"/>
                    </a:ext>
                  </a:extLst>
                </a:hlinkClick>
              </a:rPr>
              <a:t>http://fasta.bioch.virginia.edu/fasta/chofas.htm </a:t>
            </a:r>
            <a:r>
              <a:rPr b="0" i="0" lang="en-US" sz="2800" u="none">
                <a:solidFill>
                  <a:srgbClr val="3333CC"/>
                </a:solidFill>
                <a:latin typeface="Times New Roman"/>
                <a:ea typeface="Times New Roman"/>
                <a:cs typeface="Times New Roman"/>
                <a:sym typeface="Times New Roman"/>
              </a:rPr>
              <a:t>) </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determines the propensity or intrinsic tendency of each residue to be in the helix, strand, and </a:t>
            </a:r>
            <a:r>
              <a:rPr b="0" i="1" lang="en-US" sz="2800" u="none">
                <a:solidFill>
                  <a:schemeClr val="dk1"/>
                </a:solidFill>
                <a:latin typeface="Times New Roman"/>
                <a:ea typeface="Times New Roman"/>
                <a:cs typeface="Times New Roman"/>
                <a:sym typeface="Times New Roman"/>
              </a:rPr>
              <a:t>β</a:t>
            </a:r>
            <a:r>
              <a:rPr b="0" i="0" lang="en-US" sz="2800" u="none">
                <a:solidFill>
                  <a:schemeClr val="dk1"/>
                </a:solidFill>
                <a:latin typeface="Times New Roman"/>
                <a:ea typeface="Times New Roman"/>
                <a:cs typeface="Times New Roman"/>
                <a:sym typeface="Times New Roman"/>
              </a:rPr>
              <a:t>-turn conformation using observed frequencies found in protein crystal structures.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51"/>
          <p:cNvSpPr txBox="1"/>
          <p:nvPr>
            <p:ph type="title"/>
          </p:nvPr>
        </p:nvSpPr>
        <p:spPr>
          <a:xfrm>
            <a:off x="6096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Homology-Based Methods</a:t>
            </a:r>
            <a:endParaRPr/>
          </a:p>
        </p:txBody>
      </p:sp>
      <p:sp>
        <p:nvSpPr>
          <p:cNvPr id="1389" name="Google Shape;1389;p51"/>
          <p:cNvSpPr txBox="1"/>
          <p:nvPr>
            <p:ph idx="1" type="body"/>
          </p:nvPr>
        </p:nvSpPr>
        <p:spPr>
          <a:xfrm>
            <a:off x="609600" y="1143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This type of method combines the ab initio secondary structure prediction of individual sequences and alignment information from multiple similar sequences (</a:t>
            </a:r>
            <a:r>
              <a:rPr b="0" i="1" lang="en-US" sz="3200" u="none">
                <a:solidFill>
                  <a:schemeClr val="dk1"/>
                </a:solidFill>
                <a:latin typeface="Times New Roman"/>
                <a:ea typeface="Times New Roman"/>
                <a:cs typeface="Times New Roman"/>
                <a:sym typeface="Times New Roman"/>
              </a:rPr>
              <a:t>&gt;</a:t>
            </a:r>
            <a:r>
              <a:rPr b="0" i="0" lang="en-US" sz="3200" u="none">
                <a:solidFill>
                  <a:schemeClr val="dk1"/>
                </a:solidFill>
                <a:latin typeface="Times New Roman"/>
                <a:ea typeface="Times New Roman"/>
                <a:cs typeface="Times New Roman"/>
                <a:sym typeface="Times New Roman"/>
              </a:rPr>
              <a:t>35% identity).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idea behind this approach is that close protein homologs should adopt the same secondary and tertiary structure.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This homology based method has helped improve the prediction accuracy by another 10% over the second-generation methods.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Eg.,- PHD</a:t>
            </a:r>
            <a:br>
              <a:rPr b="0" i="0" lang="en-US" sz="3200" u="none">
                <a:solidFill>
                  <a:schemeClr val="dk1"/>
                </a:solidFill>
                <a:latin typeface="Times New Roman"/>
                <a:ea typeface="Times New Roman"/>
                <a:cs typeface="Times New Roman"/>
                <a:sym typeface="Times New Roman"/>
              </a:rPr>
            </a:br>
            <a:endParaRPr/>
          </a:p>
          <a:p>
            <a:pPr indent="-139700" lvl="0" marL="342900" marR="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5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br>
              <a:rPr b="0" i="0" lang="en-US" sz="44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PHD – neural network algorithm for secondary structure prediction</a:t>
            </a:r>
            <a:endParaRPr/>
          </a:p>
        </p:txBody>
      </p:sp>
      <p:sp>
        <p:nvSpPr>
          <p:cNvPr id="1399" name="Google Shape;1399;p52"/>
          <p:cNvSpPr txBox="1"/>
          <p:nvPr>
            <p:ph idx="1" type="body"/>
          </p:nvPr>
        </p:nvSpPr>
        <p:spPr>
          <a:xfrm>
            <a:off x="533400" y="1752600"/>
            <a:ext cx="78486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PHD are </a:t>
            </a:r>
            <a:r>
              <a:rPr b="1" i="0" lang="en-US" sz="3200" u="none">
                <a:solidFill>
                  <a:schemeClr val="dk1"/>
                </a:solidFill>
                <a:latin typeface="Times New Roman"/>
                <a:ea typeface="Times New Roman"/>
                <a:cs typeface="Times New Roman"/>
                <a:sym typeface="Times New Roman"/>
              </a:rPr>
              <a:t>neural network systems</a:t>
            </a:r>
            <a:r>
              <a:rPr b="0" i="0" lang="en-US" sz="3200" u="none">
                <a:solidFill>
                  <a:schemeClr val="dk1"/>
                </a:solidFill>
                <a:latin typeface="Times New Roman"/>
                <a:ea typeface="Times New Roman"/>
                <a:cs typeface="Times New Roman"/>
                <a:sym typeface="Times New Roman"/>
              </a:rPr>
              <a:t> (a sequence-to-structure level and a structure-structure level)to predict secondary structure (PHDsec)</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 PHDsec focuses on predicting hydrogen bonds. The use of the evolutionary information held by a multiple sequence alignment increases the prediction accuracy.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PHD uses two levels of Neural Networks • trained networks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409" name="Google Shape;1409;p5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Times New Roman"/>
              <a:buNone/>
            </a:pPr>
            <a:r>
              <a:t/>
            </a:r>
            <a:endParaRPr sz="3200">
              <a:solidFill>
                <a:schemeClr val="dk1"/>
              </a:solidFill>
              <a:latin typeface="Times New Roman"/>
              <a:ea typeface="Times New Roman"/>
              <a:cs typeface="Times New Roman"/>
              <a:sym typeface="Times New Roman"/>
            </a:endParaRPr>
          </a:p>
        </p:txBody>
      </p:sp>
      <p:pic>
        <p:nvPicPr>
          <p:cNvPr descr="See the source image" id="1410" name="Google Shape;1410;p53"/>
          <p:cNvPicPr preferRelativeResize="0"/>
          <p:nvPr/>
        </p:nvPicPr>
        <p:blipFill rotWithShape="1">
          <a:blip r:embed="rId3">
            <a:alphaModFix/>
          </a:blip>
          <a:srcRect b="0" l="0" r="0" t="0"/>
          <a:stretch/>
        </p:blipFill>
        <p:spPr>
          <a:xfrm>
            <a:off x="192087" y="457200"/>
            <a:ext cx="8915400" cy="6019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5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How good are the methods?</a:t>
            </a:r>
            <a:endParaRPr/>
          </a:p>
        </p:txBody>
      </p:sp>
      <p:sp>
        <p:nvSpPr>
          <p:cNvPr id="1416" name="Google Shape;1416;p5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Single sequence, single residue methods Chou &amp; Fasman -50%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Single sequence, multiple residues methods GOR IV -65%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Multiple sequence methods </a:t>
            </a:r>
            <a:endParaRPr/>
          </a:p>
          <a:p>
            <a:pPr indent="-342900" lvl="0" marL="342900" marR="0" rtl="0" algn="l">
              <a:lnSpc>
                <a:spcPct val="100000"/>
              </a:lnSpc>
              <a:spcBef>
                <a:spcPts val="64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    PHD 71%</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5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THANKYOU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CC"/>
              </a:buClr>
              <a:buSzPts val="1400"/>
              <a:buFont typeface="Arial"/>
              <a:buNone/>
            </a:pPr>
            <a:fld id="{00000000-1234-1234-1234-123412341234}" type="slidenum">
              <a:rPr b="0" i="0" lang="en-US" sz="1400" u="none">
                <a:solidFill>
                  <a:srgbClr val="0000CC"/>
                </a:solidFill>
                <a:latin typeface="Arial"/>
                <a:ea typeface="Arial"/>
                <a:cs typeface="Arial"/>
                <a:sym typeface="Arial"/>
              </a:rPr>
              <a:t>‹#›</a:t>
            </a:fld>
            <a:endParaRPr/>
          </a:p>
        </p:txBody>
      </p:sp>
      <p:pic>
        <p:nvPicPr>
          <p:cNvPr id="189" name="Google Shape;189;p6"/>
          <p:cNvPicPr preferRelativeResize="0"/>
          <p:nvPr/>
        </p:nvPicPr>
        <p:blipFill rotWithShape="1">
          <a:blip r:embed="rId3">
            <a:alphaModFix/>
          </a:blip>
          <a:srcRect b="0" l="0" r="0" t="0"/>
          <a:stretch/>
        </p:blipFill>
        <p:spPr>
          <a:xfrm>
            <a:off x="0" y="303212"/>
            <a:ext cx="8382000" cy="625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
          <p:cNvSpPr txBox="1"/>
          <p:nvPr>
            <p:ph idx="4294967295" type="title"/>
          </p:nvPr>
        </p:nvSpPr>
        <p:spPr>
          <a:xfrm>
            <a:off x="0" y="0"/>
            <a:ext cx="8637587"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1" i="0" lang="en-US" sz="4400" u="none" cap="none" strike="noStrike">
                <a:solidFill>
                  <a:schemeClr val="dk2"/>
                </a:solidFill>
                <a:latin typeface="Times New Roman"/>
                <a:ea typeface="Times New Roman"/>
                <a:cs typeface="Times New Roman"/>
                <a:sym typeface="Times New Roman"/>
              </a:rPr>
              <a:t>Overview of Transcription</a:t>
            </a:r>
            <a:endParaRPr/>
          </a:p>
        </p:txBody>
      </p:sp>
      <p:sp>
        <p:nvSpPr>
          <p:cNvPr id="197" name="Google Shape;197;p7"/>
          <p:cNvSpPr txBox="1"/>
          <p:nvPr>
            <p:ph idx="4294967295" type="body"/>
          </p:nvPr>
        </p:nvSpPr>
        <p:spPr>
          <a:xfrm>
            <a:off x="152400" y="685800"/>
            <a:ext cx="43434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Noto Sans Symbols"/>
              <a:buChar char="▪"/>
            </a:pPr>
            <a:r>
              <a:rPr b="1" i="0" lang="en-US" sz="2000" u="none">
                <a:solidFill>
                  <a:schemeClr val="dk1"/>
                </a:solidFill>
                <a:latin typeface="Times New Roman"/>
                <a:ea typeface="Times New Roman"/>
                <a:cs typeface="Times New Roman"/>
                <a:sym typeface="Times New Roman"/>
              </a:rPr>
              <a:t>During </a:t>
            </a:r>
            <a:r>
              <a:rPr b="1" i="0" lang="en-US" sz="2000" u="none">
                <a:solidFill>
                  <a:srgbClr val="CC0099"/>
                </a:solidFill>
                <a:latin typeface="Times New Roman"/>
                <a:ea typeface="Times New Roman"/>
                <a:cs typeface="Times New Roman"/>
                <a:sym typeface="Times New Roman"/>
              </a:rPr>
              <a:t>transcription</a:t>
            </a:r>
            <a:r>
              <a:rPr b="1" i="0" lang="en-US" sz="2000" u="none">
                <a:solidFill>
                  <a:schemeClr val="dk1"/>
                </a:solidFill>
                <a:latin typeface="Times New Roman"/>
                <a:ea typeface="Times New Roman"/>
                <a:cs typeface="Times New Roman"/>
                <a:sym typeface="Times New Roman"/>
              </a:rPr>
              <a:t> in the nucleus, a segment of DNA unwinds and unzips, and the </a:t>
            </a:r>
            <a:r>
              <a:rPr b="1" i="0" lang="en-US" sz="2000" u="none">
                <a:solidFill>
                  <a:srgbClr val="CC0099"/>
                </a:solidFill>
                <a:latin typeface="Times New Roman"/>
                <a:ea typeface="Times New Roman"/>
                <a:cs typeface="Times New Roman"/>
                <a:sym typeface="Times New Roman"/>
              </a:rPr>
              <a:t>DNA </a:t>
            </a:r>
            <a:r>
              <a:rPr b="1" i="0" lang="en-US" sz="2000" u="none">
                <a:solidFill>
                  <a:schemeClr val="dk1"/>
                </a:solidFill>
                <a:latin typeface="Times New Roman"/>
                <a:ea typeface="Times New Roman"/>
                <a:cs typeface="Times New Roman"/>
                <a:sym typeface="Times New Roman"/>
              </a:rPr>
              <a:t>serves as a</a:t>
            </a:r>
            <a:r>
              <a:rPr b="1" i="0" lang="en-US" sz="2000" u="none">
                <a:solidFill>
                  <a:srgbClr val="CC0099"/>
                </a:solidFill>
                <a:latin typeface="Times New Roman"/>
                <a:ea typeface="Times New Roman"/>
                <a:cs typeface="Times New Roman"/>
                <a:sym typeface="Times New Roman"/>
              </a:rPr>
              <a:t> template for mRNA formation</a:t>
            </a:r>
            <a:endParaRPr/>
          </a:p>
          <a:p>
            <a:pPr indent="-342900" lvl="0" marL="342900" marR="0" rtl="0" algn="l">
              <a:lnSpc>
                <a:spcPct val="80000"/>
              </a:lnSpc>
              <a:spcBef>
                <a:spcPts val="400"/>
              </a:spcBef>
              <a:spcAft>
                <a:spcPts val="0"/>
              </a:spcAft>
              <a:buClr>
                <a:srgbClr val="0000CC"/>
              </a:buClr>
              <a:buSzPts val="2000"/>
              <a:buFont typeface="Noto Sans Symbols"/>
              <a:buChar char="▪"/>
            </a:pPr>
            <a:r>
              <a:rPr b="1" i="0" lang="en-US" sz="2000" u="none">
                <a:solidFill>
                  <a:srgbClr val="CC0099"/>
                </a:solidFill>
                <a:latin typeface="Times New Roman"/>
                <a:ea typeface="Times New Roman"/>
                <a:cs typeface="Times New Roman"/>
                <a:sym typeface="Times New Roman"/>
              </a:rPr>
              <a:t>RNA polymerase</a:t>
            </a:r>
            <a:r>
              <a:rPr b="1" i="0" lang="en-US" sz="2000" u="none">
                <a:solidFill>
                  <a:schemeClr val="dk1"/>
                </a:solidFill>
                <a:latin typeface="Times New Roman"/>
                <a:ea typeface="Times New Roman"/>
                <a:cs typeface="Times New Roman"/>
                <a:sym typeface="Times New Roman"/>
              </a:rPr>
              <a:t> joins the RNA nucleotides so that the </a:t>
            </a:r>
            <a:r>
              <a:rPr b="1" i="0" lang="en-US" sz="2000" u="none">
                <a:solidFill>
                  <a:srgbClr val="CC0099"/>
                </a:solidFill>
                <a:latin typeface="Times New Roman"/>
                <a:ea typeface="Times New Roman"/>
                <a:cs typeface="Times New Roman"/>
                <a:sym typeface="Times New Roman"/>
              </a:rPr>
              <a:t>codons in mRNA are complementary</a:t>
            </a:r>
            <a:r>
              <a:rPr b="1" i="0" lang="en-US" sz="2000" u="none">
                <a:solidFill>
                  <a:schemeClr val="dk1"/>
                </a:solidFill>
                <a:latin typeface="Times New Roman"/>
                <a:ea typeface="Times New Roman"/>
                <a:cs typeface="Times New Roman"/>
                <a:sym typeface="Times New Roman"/>
              </a:rPr>
              <a:t> to the triplet code in DNA</a:t>
            </a:r>
            <a:endParaRPr/>
          </a:p>
          <a:p>
            <a:pPr indent="-342900" lvl="0" marL="342900" marR="0" rtl="0" algn="l">
              <a:lnSpc>
                <a:spcPct val="80000"/>
              </a:lnSpc>
              <a:spcBef>
                <a:spcPts val="400"/>
              </a:spcBef>
              <a:spcAft>
                <a:spcPts val="0"/>
              </a:spcAft>
              <a:buClr>
                <a:schemeClr val="dk1"/>
              </a:buClr>
              <a:buSzPts val="2000"/>
              <a:buFont typeface="Noto Sans Symbols"/>
              <a:buChar char="▪"/>
            </a:pPr>
            <a:r>
              <a:rPr b="1" i="0" lang="en-US" sz="2000" u="none">
                <a:solidFill>
                  <a:schemeClr val="dk1"/>
                </a:solidFill>
                <a:latin typeface="Times New Roman"/>
                <a:ea typeface="Times New Roman"/>
                <a:cs typeface="Times New Roman"/>
                <a:sym typeface="Times New Roman"/>
              </a:rPr>
              <a:t>The transfer of information in the </a:t>
            </a:r>
            <a:r>
              <a:rPr b="1" i="0" lang="en-US" sz="2000" u="none">
                <a:solidFill>
                  <a:schemeClr val="accent2"/>
                </a:solidFill>
                <a:latin typeface="Times New Roman"/>
                <a:ea typeface="Times New Roman"/>
                <a:cs typeface="Times New Roman"/>
                <a:sym typeface="Times New Roman"/>
              </a:rPr>
              <a:t>nucleus</a:t>
            </a:r>
            <a:r>
              <a:rPr b="1" i="0" lang="en-US" sz="2000" u="none">
                <a:solidFill>
                  <a:schemeClr val="dk1"/>
                </a:solidFill>
                <a:latin typeface="Times New Roman"/>
                <a:ea typeface="Times New Roman"/>
                <a:cs typeface="Times New Roman"/>
                <a:sym typeface="Times New Roman"/>
              </a:rPr>
              <a:t> from a </a:t>
            </a:r>
            <a:r>
              <a:rPr b="1" i="0" lang="en-US" sz="2000" u="none">
                <a:solidFill>
                  <a:srgbClr val="FF0000"/>
                </a:solidFill>
                <a:latin typeface="Times New Roman"/>
                <a:ea typeface="Times New Roman"/>
                <a:cs typeface="Times New Roman"/>
                <a:sym typeface="Times New Roman"/>
              </a:rPr>
              <a:t>DNA</a:t>
            </a:r>
            <a:r>
              <a:rPr b="1" i="0" lang="en-US" sz="2000" u="none">
                <a:solidFill>
                  <a:schemeClr val="dk1"/>
                </a:solidFill>
                <a:latin typeface="Times New Roman"/>
                <a:ea typeface="Times New Roman"/>
                <a:cs typeface="Times New Roman"/>
                <a:sym typeface="Times New Roman"/>
              </a:rPr>
              <a:t> molecule to an </a:t>
            </a:r>
            <a:r>
              <a:rPr b="1" i="0" lang="en-US" sz="2000" u="none">
                <a:solidFill>
                  <a:srgbClr val="9234DB"/>
                </a:solidFill>
                <a:latin typeface="Times New Roman"/>
                <a:ea typeface="Times New Roman"/>
                <a:cs typeface="Times New Roman"/>
                <a:sym typeface="Times New Roman"/>
              </a:rPr>
              <a:t>RNA</a:t>
            </a:r>
            <a:r>
              <a:rPr b="1" i="0" lang="en-US" sz="2000" u="none">
                <a:solidFill>
                  <a:schemeClr val="dk2"/>
                </a:solidFill>
                <a:latin typeface="Times New Roman"/>
                <a:ea typeface="Times New Roman"/>
                <a:cs typeface="Times New Roman"/>
                <a:sym typeface="Times New Roman"/>
              </a:rPr>
              <a:t> molecule</a:t>
            </a:r>
            <a:endParaRPr/>
          </a:p>
          <a:p>
            <a:pPr indent="-342900" lvl="0" marL="342900" marR="0" rtl="0" algn="l">
              <a:lnSpc>
                <a:spcPct val="80000"/>
              </a:lnSpc>
              <a:spcBef>
                <a:spcPts val="400"/>
              </a:spcBef>
              <a:spcAft>
                <a:spcPts val="0"/>
              </a:spcAft>
              <a:buClr>
                <a:schemeClr val="dk1"/>
              </a:buClr>
              <a:buSzPts val="2000"/>
              <a:buFont typeface="Noto Sans Symbols"/>
              <a:buChar char="▪"/>
            </a:pPr>
            <a:r>
              <a:rPr b="1" i="0" lang="en-US" sz="2000" u="none">
                <a:solidFill>
                  <a:schemeClr val="dk1"/>
                </a:solidFill>
                <a:latin typeface="Times New Roman"/>
                <a:ea typeface="Times New Roman"/>
                <a:cs typeface="Times New Roman"/>
                <a:sym typeface="Times New Roman"/>
              </a:rPr>
              <a:t>Only 1 </a:t>
            </a:r>
            <a:r>
              <a:rPr b="1" i="0" lang="en-US" sz="2000" u="none">
                <a:solidFill>
                  <a:srgbClr val="FF0000"/>
                </a:solidFill>
                <a:latin typeface="Times New Roman"/>
                <a:ea typeface="Times New Roman"/>
                <a:cs typeface="Times New Roman"/>
                <a:sym typeface="Times New Roman"/>
              </a:rPr>
              <a:t>DNA</a:t>
            </a:r>
            <a:r>
              <a:rPr b="1" i="0" lang="en-US" sz="2000" u="none">
                <a:solidFill>
                  <a:schemeClr val="dk1"/>
                </a:solidFill>
                <a:latin typeface="Times New Roman"/>
                <a:ea typeface="Times New Roman"/>
                <a:cs typeface="Times New Roman"/>
                <a:sym typeface="Times New Roman"/>
              </a:rPr>
              <a:t> strand serves as the </a:t>
            </a:r>
            <a:r>
              <a:rPr b="1" i="0" lang="en-US" sz="2000" u="none">
                <a:solidFill>
                  <a:srgbClr val="B50069"/>
                </a:solidFill>
                <a:latin typeface="Times New Roman"/>
                <a:ea typeface="Times New Roman"/>
                <a:cs typeface="Times New Roman"/>
                <a:sym typeface="Times New Roman"/>
              </a:rPr>
              <a:t>template</a:t>
            </a:r>
            <a:endParaRPr/>
          </a:p>
          <a:p>
            <a:pPr indent="-342900" lvl="0" marL="342900" marR="0" rtl="0" algn="l">
              <a:lnSpc>
                <a:spcPct val="80000"/>
              </a:lnSpc>
              <a:spcBef>
                <a:spcPts val="400"/>
              </a:spcBef>
              <a:spcAft>
                <a:spcPts val="0"/>
              </a:spcAft>
              <a:buClr>
                <a:schemeClr val="dk1"/>
              </a:buClr>
              <a:buSzPts val="2000"/>
              <a:buFont typeface="Noto Sans Symbols"/>
              <a:buChar char="▪"/>
            </a:pPr>
            <a:r>
              <a:rPr b="1" i="0" lang="en-US" sz="2000" u="none">
                <a:solidFill>
                  <a:schemeClr val="dk1"/>
                </a:solidFill>
                <a:latin typeface="Times New Roman"/>
                <a:ea typeface="Times New Roman"/>
                <a:cs typeface="Times New Roman"/>
                <a:sym typeface="Times New Roman"/>
              </a:rPr>
              <a:t>Starts at promoter </a:t>
            </a:r>
            <a:r>
              <a:rPr b="1" i="0" lang="en-US" sz="2000" u="none">
                <a:solidFill>
                  <a:srgbClr val="FF0000"/>
                </a:solidFill>
                <a:latin typeface="Times New Roman"/>
                <a:ea typeface="Times New Roman"/>
                <a:cs typeface="Times New Roman"/>
                <a:sym typeface="Times New Roman"/>
              </a:rPr>
              <a:t>DNA</a:t>
            </a:r>
            <a:r>
              <a:rPr b="1" i="0" lang="en-US" sz="2000" u="none">
                <a:solidFill>
                  <a:schemeClr val="dk1"/>
                </a:solidFill>
                <a:latin typeface="Times New Roman"/>
                <a:ea typeface="Times New Roman"/>
                <a:cs typeface="Times New Roman"/>
                <a:sym typeface="Times New Roman"/>
              </a:rPr>
              <a:t> (TATA box)</a:t>
            </a:r>
            <a:endParaRPr/>
          </a:p>
          <a:p>
            <a:pPr indent="-342900" lvl="0" marL="342900" marR="0" rtl="0" algn="l">
              <a:lnSpc>
                <a:spcPct val="80000"/>
              </a:lnSpc>
              <a:spcBef>
                <a:spcPts val="400"/>
              </a:spcBef>
              <a:spcAft>
                <a:spcPts val="0"/>
              </a:spcAft>
              <a:buClr>
                <a:schemeClr val="dk1"/>
              </a:buClr>
              <a:buSzPts val="2000"/>
              <a:buFont typeface="Noto Sans Symbols"/>
              <a:buChar char="▪"/>
            </a:pPr>
            <a:r>
              <a:rPr b="1" i="0" lang="en-US" sz="2000" u="none">
                <a:solidFill>
                  <a:schemeClr val="dk1"/>
                </a:solidFill>
                <a:latin typeface="Times New Roman"/>
                <a:ea typeface="Times New Roman"/>
                <a:cs typeface="Times New Roman"/>
                <a:sym typeface="Times New Roman"/>
              </a:rPr>
              <a:t>Ends at terminator </a:t>
            </a:r>
            <a:r>
              <a:rPr b="1" i="0" lang="en-US" sz="2000" u="none">
                <a:solidFill>
                  <a:srgbClr val="FF0000"/>
                </a:solidFill>
                <a:latin typeface="Times New Roman"/>
                <a:ea typeface="Times New Roman"/>
                <a:cs typeface="Times New Roman"/>
                <a:sym typeface="Times New Roman"/>
              </a:rPr>
              <a:t>DNA</a:t>
            </a:r>
            <a:r>
              <a:rPr b="1" i="0" lang="en-US" sz="2000" u="none">
                <a:solidFill>
                  <a:schemeClr val="dk1"/>
                </a:solidFill>
                <a:latin typeface="Times New Roman"/>
                <a:ea typeface="Times New Roman"/>
                <a:cs typeface="Times New Roman"/>
                <a:sym typeface="Times New Roman"/>
              </a:rPr>
              <a:t> (stop)</a:t>
            </a:r>
            <a:endParaRPr/>
          </a:p>
          <a:p>
            <a:pPr indent="-342900" lvl="0" marL="342900" marR="0" rtl="0" algn="l">
              <a:lnSpc>
                <a:spcPct val="80000"/>
              </a:lnSpc>
              <a:spcBef>
                <a:spcPts val="400"/>
              </a:spcBef>
              <a:spcAft>
                <a:spcPts val="0"/>
              </a:spcAft>
              <a:buClr>
                <a:schemeClr val="dk1"/>
              </a:buClr>
              <a:buSzPts val="2000"/>
              <a:buFont typeface="Noto Sans Symbols"/>
              <a:buChar char="▪"/>
            </a:pPr>
            <a:r>
              <a:rPr b="1" i="0" lang="en-US" sz="2000" u="none">
                <a:solidFill>
                  <a:schemeClr val="dk1"/>
                </a:solidFill>
                <a:latin typeface="Times New Roman"/>
                <a:ea typeface="Times New Roman"/>
                <a:cs typeface="Times New Roman"/>
                <a:sym typeface="Times New Roman"/>
              </a:rPr>
              <a:t>When complete, </a:t>
            </a:r>
            <a:r>
              <a:rPr b="1" i="0" lang="en-US" sz="2000" u="none">
                <a:solidFill>
                  <a:srgbClr val="9234DB"/>
                </a:solidFill>
                <a:latin typeface="Times New Roman"/>
                <a:ea typeface="Times New Roman"/>
                <a:cs typeface="Times New Roman"/>
                <a:sym typeface="Times New Roman"/>
              </a:rPr>
              <a:t>pre-RNA</a:t>
            </a:r>
            <a:r>
              <a:rPr b="1" i="0" lang="en-US" sz="2000" u="none">
                <a:solidFill>
                  <a:schemeClr val="dk1"/>
                </a:solidFill>
                <a:latin typeface="Times New Roman"/>
                <a:ea typeface="Times New Roman"/>
                <a:cs typeface="Times New Roman"/>
                <a:sym typeface="Times New Roman"/>
              </a:rPr>
              <a:t> molecule is released</a:t>
            </a:r>
            <a:endParaRPr/>
          </a:p>
          <a:p>
            <a:pPr indent="-215900" lvl="0" marL="342900" marR="0" rtl="0" algn="l">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p:txBody>
      </p:sp>
      <p:pic>
        <p:nvPicPr>
          <p:cNvPr id="198" name="Google Shape;198;p7"/>
          <p:cNvPicPr preferRelativeResize="0"/>
          <p:nvPr/>
        </p:nvPicPr>
        <p:blipFill rotWithShape="1">
          <a:blip r:embed="rId3">
            <a:alphaModFix/>
          </a:blip>
          <a:srcRect b="0" l="0" r="0" t="0"/>
          <a:stretch/>
        </p:blipFill>
        <p:spPr>
          <a:xfrm>
            <a:off x="4572000" y="914400"/>
            <a:ext cx="4572000" cy="594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idx="4294967295" type="title"/>
          </p:nvPr>
        </p:nvSpPr>
        <p:spPr>
          <a:xfrm>
            <a:off x="457200" y="274637"/>
            <a:ext cx="8229600" cy="334962"/>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4400"/>
              <a:buFont typeface="Times New Roman"/>
              <a:buNone/>
            </a:pPr>
            <a:r>
              <a:rPr b="1" i="0" lang="en-US" sz="4400" u="none" cap="none" strike="noStrike">
                <a:solidFill>
                  <a:schemeClr val="dk2"/>
                </a:solidFill>
                <a:latin typeface="Times New Roman"/>
                <a:ea typeface="Times New Roman"/>
                <a:cs typeface="Times New Roman"/>
                <a:sym typeface="Times New Roman"/>
              </a:rPr>
              <a:t>RNA Polymerase</a:t>
            </a:r>
            <a:endParaRPr/>
          </a:p>
        </p:txBody>
      </p:sp>
      <p:sp>
        <p:nvSpPr>
          <p:cNvPr id="206" name="Google Shape;206;p8"/>
          <p:cNvSpPr txBox="1"/>
          <p:nvPr>
            <p:ph idx="4294967295" type="body"/>
          </p:nvPr>
        </p:nvSpPr>
        <p:spPr>
          <a:xfrm>
            <a:off x="304800" y="838200"/>
            <a:ext cx="7467600" cy="1970087"/>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0000CC"/>
              </a:buClr>
              <a:buSzPts val="2800"/>
              <a:buFont typeface="Noto Sans Symbols"/>
              <a:buChar char="▪"/>
            </a:pPr>
            <a:r>
              <a:rPr b="1" i="0" lang="en-US" sz="2800" u="none">
                <a:solidFill>
                  <a:srgbClr val="CC0099"/>
                </a:solidFill>
                <a:latin typeface="Times New Roman"/>
                <a:ea typeface="Times New Roman"/>
                <a:cs typeface="Times New Roman"/>
                <a:sym typeface="Times New Roman"/>
              </a:rPr>
              <a:t>Enzyme</a:t>
            </a:r>
            <a:r>
              <a:rPr b="1" i="0" lang="en-US" sz="2800" u="none">
                <a:solidFill>
                  <a:schemeClr val="dk1"/>
                </a:solidFill>
                <a:latin typeface="Times New Roman"/>
                <a:ea typeface="Times New Roman"/>
                <a:cs typeface="Times New Roman"/>
                <a:sym typeface="Times New Roman"/>
              </a:rPr>
              <a:t> found in the nucleus</a:t>
            </a:r>
            <a:endParaRPr/>
          </a:p>
          <a:p>
            <a:pPr indent="-342900" lvl="0" marL="342900" marR="0" rtl="0" algn="l">
              <a:lnSpc>
                <a:spcPct val="100000"/>
              </a:lnSpc>
              <a:spcBef>
                <a:spcPts val="560"/>
              </a:spcBef>
              <a:spcAft>
                <a:spcPts val="0"/>
              </a:spcAft>
              <a:buClr>
                <a:srgbClr val="0000CC"/>
              </a:buClr>
              <a:buSzPts val="2800"/>
              <a:buFont typeface="Noto Sans Symbols"/>
              <a:buChar char="▪"/>
            </a:pPr>
            <a:r>
              <a:rPr b="1" i="0" lang="en-US" sz="2800" u="none">
                <a:solidFill>
                  <a:srgbClr val="CC0099"/>
                </a:solidFill>
                <a:latin typeface="Times New Roman"/>
                <a:ea typeface="Times New Roman"/>
                <a:cs typeface="Times New Roman"/>
                <a:sym typeface="Times New Roman"/>
              </a:rPr>
              <a:t>Separates </a:t>
            </a:r>
            <a:r>
              <a:rPr b="1" i="0" lang="en-US" sz="2800" u="none">
                <a:solidFill>
                  <a:schemeClr val="dk1"/>
                </a:solidFill>
                <a:latin typeface="Times New Roman"/>
                <a:ea typeface="Times New Roman"/>
                <a:cs typeface="Times New Roman"/>
                <a:sym typeface="Times New Roman"/>
              </a:rPr>
              <a:t>the two DNA strands by </a:t>
            </a:r>
            <a:r>
              <a:rPr b="1" i="0" lang="en-US" sz="2800" u="none">
                <a:solidFill>
                  <a:srgbClr val="CC0099"/>
                </a:solidFill>
                <a:latin typeface="Times New Roman"/>
                <a:ea typeface="Times New Roman"/>
                <a:cs typeface="Times New Roman"/>
                <a:sym typeface="Times New Roman"/>
              </a:rPr>
              <a:t>breaking the hydrogen bonds</a:t>
            </a:r>
            <a:r>
              <a:rPr b="1" i="0" lang="en-US" sz="2800" u="none">
                <a:solidFill>
                  <a:schemeClr val="dk1"/>
                </a:solidFill>
                <a:latin typeface="Times New Roman"/>
                <a:ea typeface="Times New Roman"/>
                <a:cs typeface="Times New Roman"/>
                <a:sym typeface="Times New Roman"/>
              </a:rPr>
              <a:t> between the bases</a:t>
            </a:r>
            <a:endParaRPr/>
          </a:p>
          <a:p>
            <a:pPr indent="-342900" lvl="0" marL="342900" marR="0" rtl="0" algn="l">
              <a:lnSpc>
                <a:spcPct val="100000"/>
              </a:lnSpc>
              <a:spcBef>
                <a:spcPts val="560"/>
              </a:spcBef>
              <a:spcAft>
                <a:spcPts val="0"/>
              </a:spcAft>
              <a:buClr>
                <a:schemeClr val="dk1"/>
              </a:buClr>
              <a:buSzPts val="2800"/>
              <a:buFont typeface="Noto Sans Symbols"/>
              <a:buChar char="▪"/>
            </a:pPr>
            <a:r>
              <a:rPr b="1" i="0" lang="en-US" sz="2800" u="none">
                <a:solidFill>
                  <a:schemeClr val="dk1"/>
                </a:solidFill>
                <a:latin typeface="Times New Roman"/>
                <a:ea typeface="Times New Roman"/>
                <a:cs typeface="Times New Roman"/>
                <a:sym typeface="Times New Roman"/>
              </a:rPr>
              <a:t>Then moves along one of the DNA strands and </a:t>
            </a:r>
            <a:r>
              <a:rPr b="1" i="0" lang="en-US" sz="2800" u="none">
                <a:solidFill>
                  <a:srgbClr val="CC0099"/>
                </a:solidFill>
                <a:latin typeface="Times New Roman"/>
                <a:ea typeface="Times New Roman"/>
                <a:cs typeface="Times New Roman"/>
                <a:sym typeface="Times New Roman"/>
              </a:rPr>
              <a:t>links RNA nucleotides</a:t>
            </a:r>
            <a:r>
              <a:rPr b="1" i="0" lang="en-US" sz="2800" u="none">
                <a:solidFill>
                  <a:schemeClr val="dk1"/>
                </a:solidFill>
                <a:latin typeface="Times New Roman"/>
                <a:ea typeface="Times New Roman"/>
                <a:cs typeface="Times New Roman"/>
                <a:sym typeface="Times New Roman"/>
              </a:rPr>
              <a:t> together</a:t>
            </a:r>
            <a:endParaRPr/>
          </a:p>
        </p:txBody>
      </p:sp>
      <p:grpSp>
        <p:nvGrpSpPr>
          <p:cNvPr id="207" name="Google Shape;207;p8"/>
          <p:cNvGrpSpPr/>
          <p:nvPr/>
        </p:nvGrpSpPr>
        <p:grpSpPr>
          <a:xfrm>
            <a:off x="609600" y="3352800"/>
            <a:ext cx="8077200" cy="3189287"/>
            <a:chOff x="0" y="1306"/>
            <a:chExt cx="5753" cy="2062"/>
          </a:xfrm>
        </p:grpSpPr>
        <p:sp>
          <p:nvSpPr>
            <p:cNvPr id="208" name="Google Shape;208;p8"/>
            <p:cNvSpPr/>
            <p:nvPr/>
          </p:nvSpPr>
          <p:spPr>
            <a:xfrm>
              <a:off x="144" y="1584"/>
              <a:ext cx="1" cy="1"/>
            </a:xfrm>
            <a:custGeom>
              <a:rect b="b" l="l" r="r" t="t"/>
              <a:pathLst>
                <a:path extrusionOk="0" h="1" w="1">
                  <a:moveTo>
                    <a:pt x="0" y="0"/>
                  </a:moveTo>
                  <a:lnTo>
                    <a:pt x="0" y="0"/>
                  </a:lnTo>
                </a:path>
              </a:pathLst>
            </a:custGeom>
            <a:no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09" name="Google Shape;209;p8"/>
            <p:cNvSpPr/>
            <p:nvPr/>
          </p:nvSpPr>
          <p:spPr>
            <a:xfrm>
              <a:off x="1648" y="1504"/>
              <a:ext cx="1984" cy="1024"/>
            </a:xfrm>
            <a:prstGeom prst="octagon">
              <a:avLst>
                <a:gd fmla="val 6325" name="adj"/>
              </a:avLst>
            </a:prstGeom>
            <a:solidFill>
              <a:srgbClr val="FAFD00"/>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10" name="Google Shape;210;p8"/>
            <p:cNvSpPr/>
            <p:nvPr/>
          </p:nvSpPr>
          <p:spPr>
            <a:xfrm>
              <a:off x="48" y="1500"/>
              <a:ext cx="5705" cy="1069"/>
            </a:xfrm>
            <a:custGeom>
              <a:rect b="b" l="l" r="r" t="t"/>
              <a:pathLst>
                <a:path extrusionOk="0" h="1069" w="5705">
                  <a:moveTo>
                    <a:pt x="0" y="180"/>
                  </a:moveTo>
                  <a:lnTo>
                    <a:pt x="36" y="180"/>
                  </a:lnTo>
                  <a:lnTo>
                    <a:pt x="72" y="180"/>
                  </a:lnTo>
                  <a:lnTo>
                    <a:pt x="108" y="204"/>
                  </a:lnTo>
                  <a:lnTo>
                    <a:pt x="132" y="240"/>
                  </a:lnTo>
                  <a:lnTo>
                    <a:pt x="156" y="276"/>
                  </a:lnTo>
                  <a:lnTo>
                    <a:pt x="168" y="312"/>
                  </a:lnTo>
                  <a:lnTo>
                    <a:pt x="168" y="348"/>
                  </a:lnTo>
                  <a:lnTo>
                    <a:pt x="180" y="384"/>
                  </a:lnTo>
                  <a:lnTo>
                    <a:pt x="180" y="432"/>
                  </a:lnTo>
                  <a:lnTo>
                    <a:pt x="180" y="480"/>
                  </a:lnTo>
                  <a:lnTo>
                    <a:pt x="180" y="516"/>
                  </a:lnTo>
                  <a:lnTo>
                    <a:pt x="180" y="552"/>
                  </a:lnTo>
                  <a:lnTo>
                    <a:pt x="192" y="588"/>
                  </a:lnTo>
                  <a:lnTo>
                    <a:pt x="192" y="624"/>
                  </a:lnTo>
                  <a:lnTo>
                    <a:pt x="204" y="660"/>
                  </a:lnTo>
                  <a:lnTo>
                    <a:pt x="216" y="696"/>
                  </a:lnTo>
                  <a:lnTo>
                    <a:pt x="216" y="732"/>
                  </a:lnTo>
                  <a:lnTo>
                    <a:pt x="228" y="768"/>
                  </a:lnTo>
                  <a:lnTo>
                    <a:pt x="228" y="804"/>
                  </a:lnTo>
                  <a:lnTo>
                    <a:pt x="240" y="840"/>
                  </a:lnTo>
                  <a:lnTo>
                    <a:pt x="264" y="876"/>
                  </a:lnTo>
                  <a:lnTo>
                    <a:pt x="276" y="912"/>
                  </a:lnTo>
                  <a:lnTo>
                    <a:pt x="300" y="948"/>
                  </a:lnTo>
                  <a:lnTo>
                    <a:pt x="336" y="972"/>
                  </a:lnTo>
                  <a:lnTo>
                    <a:pt x="384" y="1008"/>
                  </a:lnTo>
                  <a:lnTo>
                    <a:pt x="420" y="1032"/>
                  </a:lnTo>
                  <a:lnTo>
                    <a:pt x="456" y="1044"/>
                  </a:lnTo>
                  <a:lnTo>
                    <a:pt x="492" y="1056"/>
                  </a:lnTo>
                  <a:lnTo>
                    <a:pt x="528" y="1056"/>
                  </a:lnTo>
                  <a:lnTo>
                    <a:pt x="564" y="1032"/>
                  </a:lnTo>
                  <a:lnTo>
                    <a:pt x="600" y="1020"/>
                  </a:lnTo>
                  <a:lnTo>
                    <a:pt x="636" y="984"/>
                  </a:lnTo>
                  <a:lnTo>
                    <a:pt x="672" y="948"/>
                  </a:lnTo>
                  <a:lnTo>
                    <a:pt x="696" y="912"/>
                  </a:lnTo>
                  <a:lnTo>
                    <a:pt x="708" y="876"/>
                  </a:lnTo>
                  <a:lnTo>
                    <a:pt x="708" y="840"/>
                  </a:lnTo>
                  <a:lnTo>
                    <a:pt x="720" y="804"/>
                  </a:lnTo>
                  <a:lnTo>
                    <a:pt x="720" y="768"/>
                  </a:lnTo>
                  <a:lnTo>
                    <a:pt x="732" y="732"/>
                  </a:lnTo>
                  <a:lnTo>
                    <a:pt x="744" y="696"/>
                  </a:lnTo>
                  <a:lnTo>
                    <a:pt x="744" y="660"/>
                  </a:lnTo>
                  <a:lnTo>
                    <a:pt x="756" y="624"/>
                  </a:lnTo>
                  <a:lnTo>
                    <a:pt x="756" y="588"/>
                  </a:lnTo>
                  <a:lnTo>
                    <a:pt x="768" y="552"/>
                  </a:lnTo>
                  <a:lnTo>
                    <a:pt x="780" y="504"/>
                  </a:lnTo>
                  <a:lnTo>
                    <a:pt x="804" y="468"/>
                  </a:lnTo>
                  <a:lnTo>
                    <a:pt x="804" y="432"/>
                  </a:lnTo>
                  <a:lnTo>
                    <a:pt x="828" y="396"/>
                  </a:lnTo>
                  <a:lnTo>
                    <a:pt x="840" y="360"/>
                  </a:lnTo>
                  <a:lnTo>
                    <a:pt x="852" y="324"/>
                  </a:lnTo>
                  <a:lnTo>
                    <a:pt x="876" y="288"/>
                  </a:lnTo>
                  <a:lnTo>
                    <a:pt x="888" y="252"/>
                  </a:lnTo>
                  <a:lnTo>
                    <a:pt x="912" y="216"/>
                  </a:lnTo>
                  <a:lnTo>
                    <a:pt x="936" y="180"/>
                  </a:lnTo>
                  <a:lnTo>
                    <a:pt x="972" y="156"/>
                  </a:lnTo>
                  <a:lnTo>
                    <a:pt x="1008" y="144"/>
                  </a:lnTo>
                  <a:lnTo>
                    <a:pt x="1044" y="144"/>
                  </a:lnTo>
                  <a:lnTo>
                    <a:pt x="1080" y="156"/>
                  </a:lnTo>
                  <a:lnTo>
                    <a:pt x="1116" y="180"/>
                  </a:lnTo>
                  <a:lnTo>
                    <a:pt x="1152" y="216"/>
                  </a:lnTo>
                  <a:lnTo>
                    <a:pt x="1188" y="228"/>
                  </a:lnTo>
                  <a:lnTo>
                    <a:pt x="1224" y="264"/>
                  </a:lnTo>
                  <a:lnTo>
                    <a:pt x="1272" y="300"/>
                  </a:lnTo>
                  <a:lnTo>
                    <a:pt x="1296" y="336"/>
                  </a:lnTo>
                  <a:lnTo>
                    <a:pt x="1320" y="372"/>
                  </a:lnTo>
                  <a:lnTo>
                    <a:pt x="1344" y="408"/>
                  </a:lnTo>
                  <a:lnTo>
                    <a:pt x="1356" y="456"/>
                  </a:lnTo>
                  <a:lnTo>
                    <a:pt x="1380" y="492"/>
                  </a:lnTo>
                  <a:lnTo>
                    <a:pt x="1392" y="528"/>
                  </a:lnTo>
                  <a:lnTo>
                    <a:pt x="1416" y="564"/>
                  </a:lnTo>
                  <a:lnTo>
                    <a:pt x="1428" y="600"/>
                  </a:lnTo>
                  <a:lnTo>
                    <a:pt x="1452" y="648"/>
                  </a:lnTo>
                  <a:lnTo>
                    <a:pt x="1476" y="732"/>
                  </a:lnTo>
                  <a:lnTo>
                    <a:pt x="1500" y="768"/>
                  </a:lnTo>
                  <a:lnTo>
                    <a:pt x="1512" y="804"/>
                  </a:lnTo>
                  <a:lnTo>
                    <a:pt x="1536" y="840"/>
                  </a:lnTo>
                  <a:lnTo>
                    <a:pt x="1560" y="876"/>
                  </a:lnTo>
                  <a:lnTo>
                    <a:pt x="1596" y="900"/>
                  </a:lnTo>
                  <a:lnTo>
                    <a:pt x="1632" y="912"/>
                  </a:lnTo>
                  <a:lnTo>
                    <a:pt x="1680" y="924"/>
                  </a:lnTo>
                  <a:lnTo>
                    <a:pt x="1716" y="924"/>
                  </a:lnTo>
                  <a:lnTo>
                    <a:pt x="1752" y="924"/>
                  </a:lnTo>
                  <a:lnTo>
                    <a:pt x="1788" y="936"/>
                  </a:lnTo>
                  <a:lnTo>
                    <a:pt x="1836" y="936"/>
                  </a:lnTo>
                  <a:lnTo>
                    <a:pt x="1872" y="936"/>
                  </a:lnTo>
                  <a:lnTo>
                    <a:pt x="1944" y="936"/>
                  </a:lnTo>
                  <a:lnTo>
                    <a:pt x="2040" y="948"/>
                  </a:lnTo>
                  <a:lnTo>
                    <a:pt x="2112" y="948"/>
                  </a:lnTo>
                  <a:lnTo>
                    <a:pt x="2184" y="948"/>
                  </a:lnTo>
                  <a:lnTo>
                    <a:pt x="2232" y="948"/>
                  </a:lnTo>
                  <a:lnTo>
                    <a:pt x="2268" y="948"/>
                  </a:lnTo>
                  <a:lnTo>
                    <a:pt x="2316" y="948"/>
                  </a:lnTo>
                  <a:lnTo>
                    <a:pt x="2364" y="948"/>
                  </a:lnTo>
                  <a:lnTo>
                    <a:pt x="2460" y="948"/>
                  </a:lnTo>
                  <a:lnTo>
                    <a:pt x="2508" y="960"/>
                  </a:lnTo>
                  <a:lnTo>
                    <a:pt x="2580" y="972"/>
                  </a:lnTo>
                  <a:lnTo>
                    <a:pt x="2628" y="972"/>
                  </a:lnTo>
                  <a:lnTo>
                    <a:pt x="2724" y="972"/>
                  </a:lnTo>
                  <a:lnTo>
                    <a:pt x="2760" y="972"/>
                  </a:lnTo>
                  <a:lnTo>
                    <a:pt x="2808" y="984"/>
                  </a:lnTo>
                  <a:lnTo>
                    <a:pt x="2844" y="984"/>
                  </a:lnTo>
                  <a:lnTo>
                    <a:pt x="2880" y="984"/>
                  </a:lnTo>
                  <a:lnTo>
                    <a:pt x="2916" y="984"/>
                  </a:lnTo>
                  <a:lnTo>
                    <a:pt x="2952" y="984"/>
                  </a:lnTo>
                  <a:lnTo>
                    <a:pt x="2988" y="984"/>
                  </a:lnTo>
                  <a:lnTo>
                    <a:pt x="3024" y="984"/>
                  </a:lnTo>
                  <a:lnTo>
                    <a:pt x="3060" y="984"/>
                  </a:lnTo>
                  <a:lnTo>
                    <a:pt x="3108" y="984"/>
                  </a:lnTo>
                  <a:lnTo>
                    <a:pt x="3144" y="984"/>
                  </a:lnTo>
                  <a:lnTo>
                    <a:pt x="3180" y="984"/>
                  </a:lnTo>
                  <a:lnTo>
                    <a:pt x="3228" y="972"/>
                  </a:lnTo>
                  <a:lnTo>
                    <a:pt x="3324" y="960"/>
                  </a:lnTo>
                  <a:lnTo>
                    <a:pt x="3360" y="960"/>
                  </a:lnTo>
                  <a:lnTo>
                    <a:pt x="3396" y="960"/>
                  </a:lnTo>
                  <a:lnTo>
                    <a:pt x="3432" y="960"/>
                  </a:lnTo>
                  <a:lnTo>
                    <a:pt x="3468" y="960"/>
                  </a:lnTo>
                  <a:lnTo>
                    <a:pt x="3504" y="960"/>
                  </a:lnTo>
                  <a:lnTo>
                    <a:pt x="3540" y="936"/>
                  </a:lnTo>
                  <a:lnTo>
                    <a:pt x="3576" y="912"/>
                  </a:lnTo>
                  <a:lnTo>
                    <a:pt x="3612" y="888"/>
                  </a:lnTo>
                  <a:lnTo>
                    <a:pt x="3636" y="852"/>
                  </a:lnTo>
                  <a:lnTo>
                    <a:pt x="3648" y="816"/>
                  </a:lnTo>
                  <a:lnTo>
                    <a:pt x="3660" y="780"/>
                  </a:lnTo>
                  <a:lnTo>
                    <a:pt x="3672" y="744"/>
                  </a:lnTo>
                  <a:lnTo>
                    <a:pt x="3672" y="708"/>
                  </a:lnTo>
                  <a:lnTo>
                    <a:pt x="3672" y="660"/>
                  </a:lnTo>
                  <a:lnTo>
                    <a:pt x="3672" y="624"/>
                  </a:lnTo>
                  <a:lnTo>
                    <a:pt x="3672" y="588"/>
                  </a:lnTo>
                  <a:lnTo>
                    <a:pt x="3672" y="540"/>
                  </a:lnTo>
                  <a:lnTo>
                    <a:pt x="3672" y="492"/>
                  </a:lnTo>
                  <a:lnTo>
                    <a:pt x="3672" y="444"/>
                  </a:lnTo>
                  <a:lnTo>
                    <a:pt x="3672" y="396"/>
                  </a:lnTo>
                  <a:lnTo>
                    <a:pt x="3672" y="348"/>
                  </a:lnTo>
                  <a:lnTo>
                    <a:pt x="3672" y="300"/>
                  </a:lnTo>
                  <a:lnTo>
                    <a:pt x="3672" y="252"/>
                  </a:lnTo>
                  <a:lnTo>
                    <a:pt x="3684" y="216"/>
                  </a:lnTo>
                  <a:lnTo>
                    <a:pt x="3684" y="180"/>
                  </a:lnTo>
                  <a:lnTo>
                    <a:pt x="3708" y="132"/>
                  </a:lnTo>
                  <a:lnTo>
                    <a:pt x="3720" y="96"/>
                  </a:lnTo>
                  <a:lnTo>
                    <a:pt x="3756" y="72"/>
                  </a:lnTo>
                  <a:lnTo>
                    <a:pt x="3792" y="48"/>
                  </a:lnTo>
                  <a:lnTo>
                    <a:pt x="3828" y="36"/>
                  </a:lnTo>
                  <a:lnTo>
                    <a:pt x="3864" y="12"/>
                  </a:lnTo>
                  <a:lnTo>
                    <a:pt x="3900" y="12"/>
                  </a:lnTo>
                  <a:lnTo>
                    <a:pt x="3936" y="0"/>
                  </a:lnTo>
                  <a:lnTo>
                    <a:pt x="3972" y="0"/>
                  </a:lnTo>
                  <a:lnTo>
                    <a:pt x="4008" y="0"/>
                  </a:lnTo>
                  <a:lnTo>
                    <a:pt x="4056" y="24"/>
                  </a:lnTo>
                  <a:lnTo>
                    <a:pt x="4092" y="72"/>
                  </a:lnTo>
                  <a:lnTo>
                    <a:pt x="4140" y="108"/>
                  </a:lnTo>
                  <a:lnTo>
                    <a:pt x="4176" y="144"/>
                  </a:lnTo>
                  <a:lnTo>
                    <a:pt x="4200" y="180"/>
                  </a:lnTo>
                  <a:lnTo>
                    <a:pt x="4236" y="276"/>
                  </a:lnTo>
                  <a:lnTo>
                    <a:pt x="4260" y="312"/>
                  </a:lnTo>
                  <a:lnTo>
                    <a:pt x="4284" y="360"/>
                  </a:lnTo>
                  <a:lnTo>
                    <a:pt x="4308" y="396"/>
                  </a:lnTo>
                  <a:lnTo>
                    <a:pt x="4308" y="468"/>
                  </a:lnTo>
                  <a:lnTo>
                    <a:pt x="4320" y="516"/>
                  </a:lnTo>
                  <a:lnTo>
                    <a:pt x="4332" y="564"/>
                  </a:lnTo>
                  <a:lnTo>
                    <a:pt x="4344" y="612"/>
                  </a:lnTo>
                  <a:lnTo>
                    <a:pt x="4344" y="684"/>
                  </a:lnTo>
                  <a:lnTo>
                    <a:pt x="4344" y="756"/>
                  </a:lnTo>
                  <a:lnTo>
                    <a:pt x="4356" y="804"/>
                  </a:lnTo>
                  <a:lnTo>
                    <a:pt x="4356" y="876"/>
                  </a:lnTo>
                  <a:lnTo>
                    <a:pt x="4368" y="924"/>
                  </a:lnTo>
                  <a:lnTo>
                    <a:pt x="4368" y="960"/>
                  </a:lnTo>
                  <a:lnTo>
                    <a:pt x="4380" y="996"/>
                  </a:lnTo>
                  <a:lnTo>
                    <a:pt x="4404" y="1032"/>
                  </a:lnTo>
                  <a:lnTo>
                    <a:pt x="4440" y="1044"/>
                  </a:lnTo>
                  <a:lnTo>
                    <a:pt x="4476" y="1056"/>
                  </a:lnTo>
                  <a:lnTo>
                    <a:pt x="4512" y="1068"/>
                  </a:lnTo>
                  <a:lnTo>
                    <a:pt x="4548" y="1068"/>
                  </a:lnTo>
                  <a:lnTo>
                    <a:pt x="4596" y="1068"/>
                  </a:lnTo>
                  <a:lnTo>
                    <a:pt x="4632" y="1068"/>
                  </a:lnTo>
                  <a:lnTo>
                    <a:pt x="4668" y="1056"/>
                  </a:lnTo>
                  <a:lnTo>
                    <a:pt x="4716" y="1044"/>
                  </a:lnTo>
                  <a:lnTo>
                    <a:pt x="4752" y="1032"/>
                  </a:lnTo>
                  <a:lnTo>
                    <a:pt x="4788" y="1008"/>
                  </a:lnTo>
                  <a:lnTo>
                    <a:pt x="4824" y="972"/>
                  </a:lnTo>
                  <a:lnTo>
                    <a:pt x="4860" y="936"/>
                  </a:lnTo>
                  <a:lnTo>
                    <a:pt x="4884" y="900"/>
                  </a:lnTo>
                  <a:lnTo>
                    <a:pt x="4896" y="852"/>
                  </a:lnTo>
                  <a:lnTo>
                    <a:pt x="4920" y="804"/>
                  </a:lnTo>
                  <a:lnTo>
                    <a:pt x="4920" y="756"/>
                  </a:lnTo>
                  <a:lnTo>
                    <a:pt x="4932" y="660"/>
                  </a:lnTo>
                  <a:lnTo>
                    <a:pt x="4932" y="612"/>
                  </a:lnTo>
                  <a:lnTo>
                    <a:pt x="4932" y="540"/>
                  </a:lnTo>
                  <a:lnTo>
                    <a:pt x="4932" y="492"/>
                  </a:lnTo>
                  <a:lnTo>
                    <a:pt x="4932" y="420"/>
                  </a:lnTo>
                  <a:lnTo>
                    <a:pt x="4932" y="348"/>
                  </a:lnTo>
                  <a:lnTo>
                    <a:pt x="4932" y="252"/>
                  </a:lnTo>
                  <a:lnTo>
                    <a:pt x="4932" y="216"/>
                  </a:lnTo>
                  <a:lnTo>
                    <a:pt x="4932" y="180"/>
                  </a:lnTo>
                  <a:lnTo>
                    <a:pt x="4932" y="144"/>
                  </a:lnTo>
                  <a:lnTo>
                    <a:pt x="4932" y="108"/>
                  </a:lnTo>
                  <a:lnTo>
                    <a:pt x="4968" y="84"/>
                  </a:lnTo>
                  <a:lnTo>
                    <a:pt x="4992" y="48"/>
                  </a:lnTo>
                  <a:lnTo>
                    <a:pt x="5028" y="24"/>
                  </a:lnTo>
                  <a:lnTo>
                    <a:pt x="5064" y="0"/>
                  </a:lnTo>
                  <a:lnTo>
                    <a:pt x="5100" y="0"/>
                  </a:lnTo>
                  <a:lnTo>
                    <a:pt x="5136" y="0"/>
                  </a:lnTo>
                  <a:lnTo>
                    <a:pt x="5172" y="0"/>
                  </a:lnTo>
                  <a:lnTo>
                    <a:pt x="5220" y="12"/>
                  </a:lnTo>
                  <a:lnTo>
                    <a:pt x="5292" y="24"/>
                  </a:lnTo>
                  <a:lnTo>
                    <a:pt x="5340" y="36"/>
                  </a:lnTo>
                  <a:lnTo>
                    <a:pt x="5388" y="48"/>
                  </a:lnTo>
                  <a:lnTo>
                    <a:pt x="5424" y="60"/>
                  </a:lnTo>
                  <a:lnTo>
                    <a:pt x="5460" y="84"/>
                  </a:lnTo>
                  <a:lnTo>
                    <a:pt x="5496" y="108"/>
                  </a:lnTo>
                  <a:lnTo>
                    <a:pt x="5532" y="144"/>
                  </a:lnTo>
                  <a:lnTo>
                    <a:pt x="5556" y="180"/>
                  </a:lnTo>
                  <a:lnTo>
                    <a:pt x="5592" y="204"/>
                  </a:lnTo>
                  <a:lnTo>
                    <a:pt x="5604" y="240"/>
                  </a:lnTo>
                  <a:lnTo>
                    <a:pt x="5628" y="276"/>
                  </a:lnTo>
                  <a:lnTo>
                    <a:pt x="5640" y="312"/>
                  </a:lnTo>
                  <a:lnTo>
                    <a:pt x="5652" y="360"/>
                  </a:lnTo>
                  <a:lnTo>
                    <a:pt x="5664" y="396"/>
                  </a:lnTo>
                  <a:lnTo>
                    <a:pt x="5676" y="432"/>
                  </a:lnTo>
                  <a:lnTo>
                    <a:pt x="5676" y="480"/>
                  </a:lnTo>
                  <a:lnTo>
                    <a:pt x="5688" y="516"/>
                  </a:lnTo>
                  <a:lnTo>
                    <a:pt x="5688" y="552"/>
                  </a:lnTo>
                  <a:lnTo>
                    <a:pt x="5700" y="588"/>
                  </a:lnTo>
                  <a:lnTo>
                    <a:pt x="5704" y="624"/>
                  </a:lnTo>
                </a:path>
              </a:pathLst>
            </a:custGeom>
            <a:noFill/>
            <a:ln cap="rnd" cmpd="sng" w="50800">
              <a:solidFill>
                <a:srgbClr val="006B6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11" name="Google Shape;211;p8"/>
            <p:cNvSpPr/>
            <p:nvPr/>
          </p:nvSpPr>
          <p:spPr>
            <a:xfrm>
              <a:off x="0" y="1500"/>
              <a:ext cx="5737" cy="1105"/>
            </a:xfrm>
            <a:custGeom>
              <a:rect b="b" l="l" r="r" t="t"/>
              <a:pathLst>
                <a:path extrusionOk="0" h="1105" w="5737">
                  <a:moveTo>
                    <a:pt x="0" y="996"/>
                  </a:moveTo>
                  <a:lnTo>
                    <a:pt x="36" y="1008"/>
                  </a:lnTo>
                  <a:lnTo>
                    <a:pt x="60" y="1044"/>
                  </a:lnTo>
                  <a:lnTo>
                    <a:pt x="96" y="1056"/>
                  </a:lnTo>
                  <a:lnTo>
                    <a:pt x="132" y="1068"/>
                  </a:lnTo>
                  <a:lnTo>
                    <a:pt x="168" y="1080"/>
                  </a:lnTo>
                  <a:lnTo>
                    <a:pt x="204" y="1068"/>
                  </a:lnTo>
                  <a:lnTo>
                    <a:pt x="240" y="1044"/>
                  </a:lnTo>
                  <a:lnTo>
                    <a:pt x="276" y="1020"/>
                  </a:lnTo>
                  <a:lnTo>
                    <a:pt x="300" y="984"/>
                  </a:lnTo>
                  <a:lnTo>
                    <a:pt x="324" y="948"/>
                  </a:lnTo>
                  <a:lnTo>
                    <a:pt x="336" y="912"/>
                  </a:lnTo>
                  <a:lnTo>
                    <a:pt x="348" y="876"/>
                  </a:lnTo>
                  <a:lnTo>
                    <a:pt x="348" y="840"/>
                  </a:lnTo>
                  <a:lnTo>
                    <a:pt x="360" y="804"/>
                  </a:lnTo>
                  <a:lnTo>
                    <a:pt x="360" y="768"/>
                  </a:lnTo>
                  <a:lnTo>
                    <a:pt x="360" y="732"/>
                  </a:lnTo>
                  <a:lnTo>
                    <a:pt x="360" y="696"/>
                  </a:lnTo>
                  <a:lnTo>
                    <a:pt x="360" y="660"/>
                  </a:lnTo>
                  <a:lnTo>
                    <a:pt x="360" y="624"/>
                  </a:lnTo>
                  <a:lnTo>
                    <a:pt x="360" y="588"/>
                  </a:lnTo>
                  <a:lnTo>
                    <a:pt x="360" y="552"/>
                  </a:lnTo>
                  <a:lnTo>
                    <a:pt x="360" y="504"/>
                  </a:lnTo>
                  <a:lnTo>
                    <a:pt x="360" y="468"/>
                  </a:lnTo>
                  <a:lnTo>
                    <a:pt x="360" y="432"/>
                  </a:lnTo>
                  <a:lnTo>
                    <a:pt x="360" y="396"/>
                  </a:lnTo>
                  <a:lnTo>
                    <a:pt x="372" y="360"/>
                  </a:lnTo>
                  <a:lnTo>
                    <a:pt x="384" y="312"/>
                  </a:lnTo>
                  <a:lnTo>
                    <a:pt x="384" y="276"/>
                  </a:lnTo>
                  <a:lnTo>
                    <a:pt x="396" y="240"/>
                  </a:lnTo>
                  <a:lnTo>
                    <a:pt x="420" y="204"/>
                  </a:lnTo>
                  <a:lnTo>
                    <a:pt x="456" y="180"/>
                  </a:lnTo>
                  <a:lnTo>
                    <a:pt x="492" y="168"/>
                  </a:lnTo>
                  <a:lnTo>
                    <a:pt x="528" y="156"/>
                  </a:lnTo>
                  <a:lnTo>
                    <a:pt x="564" y="144"/>
                  </a:lnTo>
                  <a:lnTo>
                    <a:pt x="600" y="144"/>
                  </a:lnTo>
                  <a:lnTo>
                    <a:pt x="636" y="144"/>
                  </a:lnTo>
                  <a:lnTo>
                    <a:pt x="672" y="144"/>
                  </a:lnTo>
                  <a:lnTo>
                    <a:pt x="708" y="168"/>
                  </a:lnTo>
                  <a:lnTo>
                    <a:pt x="720" y="204"/>
                  </a:lnTo>
                  <a:lnTo>
                    <a:pt x="756" y="228"/>
                  </a:lnTo>
                  <a:lnTo>
                    <a:pt x="780" y="264"/>
                  </a:lnTo>
                  <a:lnTo>
                    <a:pt x="804" y="312"/>
                  </a:lnTo>
                  <a:lnTo>
                    <a:pt x="828" y="348"/>
                  </a:lnTo>
                  <a:lnTo>
                    <a:pt x="840" y="384"/>
                  </a:lnTo>
                  <a:lnTo>
                    <a:pt x="852" y="420"/>
                  </a:lnTo>
                  <a:lnTo>
                    <a:pt x="864" y="456"/>
                  </a:lnTo>
                  <a:lnTo>
                    <a:pt x="876" y="504"/>
                  </a:lnTo>
                  <a:lnTo>
                    <a:pt x="888" y="540"/>
                  </a:lnTo>
                  <a:lnTo>
                    <a:pt x="900" y="588"/>
                  </a:lnTo>
                  <a:lnTo>
                    <a:pt x="912" y="624"/>
                  </a:lnTo>
                  <a:lnTo>
                    <a:pt x="924" y="672"/>
                  </a:lnTo>
                  <a:lnTo>
                    <a:pt x="936" y="708"/>
                  </a:lnTo>
                  <a:lnTo>
                    <a:pt x="948" y="744"/>
                  </a:lnTo>
                  <a:lnTo>
                    <a:pt x="960" y="780"/>
                  </a:lnTo>
                  <a:lnTo>
                    <a:pt x="972" y="816"/>
                  </a:lnTo>
                  <a:lnTo>
                    <a:pt x="984" y="852"/>
                  </a:lnTo>
                  <a:lnTo>
                    <a:pt x="996" y="888"/>
                  </a:lnTo>
                  <a:lnTo>
                    <a:pt x="1008" y="924"/>
                  </a:lnTo>
                  <a:lnTo>
                    <a:pt x="1020" y="960"/>
                  </a:lnTo>
                  <a:lnTo>
                    <a:pt x="1044" y="996"/>
                  </a:lnTo>
                  <a:lnTo>
                    <a:pt x="1068" y="1032"/>
                  </a:lnTo>
                  <a:lnTo>
                    <a:pt x="1104" y="1056"/>
                  </a:lnTo>
                  <a:lnTo>
                    <a:pt x="1140" y="1068"/>
                  </a:lnTo>
                  <a:lnTo>
                    <a:pt x="1176" y="1068"/>
                  </a:lnTo>
                  <a:lnTo>
                    <a:pt x="1212" y="1068"/>
                  </a:lnTo>
                  <a:lnTo>
                    <a:pt x="1248" y="1056"/>
                  </a:lnTo>
                  <a:lnTo>
                    <a:pt x="1296" y="1032"/>
                  </a:lnTo>
                  <a:lnTo>
                    <a:pt x="1332" y="996"/>
                  </a:lnTo>
                  <a:lnTo>
                    <a:pt x="1344" y="960"/>
                  </a:lnTo>
                  <a:lnTo>
                    <a:pt x="1368" y="924"/>
                  </a:lnTo>
                  <a:lnTo>
                    <a:pt x="1380" y="876"/>
                  </a:lnTo>
                  <a:lnTo>
                    <a:pt x="1392" y="840"/>
                  </a:lnTo>
                  <a:lnTo>
                    <a:pt x="1404" y="804"/>
                  </a:lnTo>
                  <a:lnTo>
                    <a:pt x="1404" y="768"/>
                  </a:lnTo>
                  <a:lnTo>
                    <a:pt x="1416" y="732"/>
                  </a:lnTo>
                  <a:lnTo>
                    <a:pt x="1428" y="696"/>
                  </a:lnTo>
                  <a:lnTo>
                    <a:pt x="1428" y="660"/>
                  </a:lnTo>
                  <a:lnTo>
                    <a:pt x="1440" y="624"/>
                  </a:lnTo>
                  <a:lnTo>
                    <a:pt x="1440" y="588"/>
                  </a:lnTo>
                  <a:lnTo>
                    <a:pt x="1452" y="540"/>
                  </a:lnTo>
                  <a:lnTo>
                    <a:pt x="1464" y="504"/>
                  </a:lnTo>
                  <a:lnTo>
                    <a:pt x="1476" y="468"/>
                  </a:lnTo>
                  <a:lnTo>
                    <a:pt x="1488" y="432"/>
                  </a:lnTo>
                  <a:lnTo>
                    <a:pt x="1500" y="396"/>
                  </a:lnTo>
                  <a:lnTo>
                    <a:pt x="1524" y="360"/>
                  </a:lnTo>
                  <a:lnTo>
                    <a:pt x="1548" y="324"/>
                  </a:lnTo>
                  <a:lnTo>
                    <a:pt x="1584" y="288"/>
                  </a:lnTo>
                  <a:lnTo>
                    <a:pt x="1620" y="252"/>
                  </a:lnTo>
                  <a:lnTo>
                    <a:pt x="1656" y="228"/>
                  </a:lnTo>
                  <a:lnTo>
                    <a:pt x="1692" y="204"/>
                  </a:lnTo>
                  <a:lnTo>
                    <a:pt x="1728" y="192"/>
                  </a:lnTo>
                  <a:lnTo>
                    <a:pt x="1764" y="180"/>
                  </a:lnTo>
                  <a:lnTo>
                    <a:pt x="1800" y="156"/>
                  </a:lnTo>
                  <a:lnTo>
                    <a:pt x="1836" y="156"/>
                  </a:lnTo>
                  <a:lnTo>
                    <a:pt x="1884" y="144"/>
                  </a:lnTo>
                  <a:lnTo>
                    <a:pt x="1920" y="144"/>
                  </a:lnTo>
                  <a:lnTo>
                    <a:pt x="1956" y="144"/>
                  </a:lnTo>
                  <a:lnTo>
                    <a:pt x="2004" y="132"/>
                  </a:lnTo>
                  <a:lnTo>
                    <a:pt x="2052" y="132"/>
                  </a:lnTo>
                  <a:lnTo>
                    <a:pt x="2088" y="132"/>
                  </a:lnTo>
                  <a:lnTo>
                    <a:pt x="2136" y="132"/>
                  </a:lnTo>
                  <a:lnTo>
                    <a:pt x="2172" y="132"/>
                  </a:lnTo>
                  <a:lnTo>
                    <a:pt x="2244" y="132"/>
                  </a:lnTo>
                  <a:lnTo>
                    <a:pt x="2280" y="132"/>
                  </a:lnTo>
                  <a:lnTo>
                    <a:pt x="2328" y="132"/>
                  </a:lnTo>
                  <a:lnTo>
                    <a:pt x="2424" y="132"/>
                  </a:lnTo>
                  <a:lnTo>
                    <a:pt x="2460" y="132"/>
                  </a:lnTo>
                  <a:lnTo>
                    <a:pt x="2508" y="132"/>
                  </a:lnTo>
                  <a:lnTo>
                    <a:pt x="2544" y="132"/>
                  </a:lnTo>
                  <a:lnTo>
                    <a:pt x="2580" y="132"/>
                  </a:lnTo>
                  <a:lnTo>
                    <a:pt x="2616" y="132"/>
                  </a:lnTo>
                  <a:lnTo>
                    <a:pt x="2664" y="132"/>
                  </a:lnTo>
                  <a:lnTo>
                    <a:pt x="2700" y="132"/>
                  </a:lnTo>
                  <a:lnTo>
                    <a:pt x="2748" y="144"/>
                  </a:lnTo>
                  <a:lnTo>
                    <a:pt x="2784" y="144"/>
                  </a:lnTo>
                  <a:lnTo>
                    <a:pt x="2820" y="144"/>
                  </a:lnTo>
                  <a:lnTo>
                    <a:pt x="2868" y="144"/>
                  </a:lnTo>
                  <a:lnTo>
                    <a:pt x="2904" y="144"/>
                  </a:lnTo>
                  <a:lnTo>
                    <a:pt x="2940" y="144"/>
                  </a:lnTo>
                  <a:lnTo>
                    <a:pt x="2988" y="144"/>
                  </a:lnTo>
                  <a:lnTo>
                    <a:pt x="3036" y="144"/>
                  </a:lnTo>
                  <a:lnTo>
                    <a:pt x="3084" y="156"/>
                  </a:lnTo>
                  <a:lnTo>
                    <a:pt x="3120" y="156"/>
                  </a:lnTo>
                  <a:lnTo>
                    <a:pt x="3168" y="156"/>
                  </a:lnTo>
                  <a:lnTo>
                    <a:pt x="3216" y="156"/>
                  </a:lnTo>
                  <a:lnTo>
                    <a:pt x="3252" y="156"/>
                  </a:lnTo>
                  <a:lnTo>
                    <a:pt x="3288" y="156"/>
                  </a:lnTo>
                  <a:lnTo>
                    <a:pt x="3324" y="168"/>
                  </a:lnTo>
                  <a:lnTo>
                    <a:pt x="3360" y="168"/>
                  </a:lnTo>
                  <a:lnTo>
                    <a:pt x="3396" y="180"/>
                  </a:lnTo>
                  <a:lnTo>
                    <a:pt x="3432" y="180"/>
                  </a:lnTo>
                  <a:lnTo>
                    <a:pt x="3468" y="192"/>
                  </a:lnTo>
                  <a:lnTo>
                    <a:pt x="3504" y="192"/>
                  </a:lnTo>
                  <a:lnTo>
                    <a:pt x="3540" y="216"/>
                  </a:lnTo>
                  <a:lnTo>
                    <a:pt x="3576" y="228"/>
                  </a:lnTo>
                  <a:lnTo>
                    <a:pt x="3612" y="252"/>
                  </a:lnTo>
                  <a:lnTo>
                    <a:pt x="3636" y="288"/>
                  </a:lnTo>
                  <a:lnTo>
                    <a:pt x="3672" y="312"/>
                  </a:lnTo>
                  <a:lnTo>
                    <a:pt x="3684" y="348"/>
                  </a:lnTo>
                  <a:lnTo>
                    <a:pt x="3708" y="384"/>
                  </a:lnTo>
                  <a:lnTo>
                    <a:pt x="3720" y="420"/>
                  </a:lnTo>
                  <a:lnTo>
                    <a:pt x="3744" y="456"/>
                  </a:lnTo>
                  <a:lnTo>
                    <a:pt x="3744" y="504"/>
                  </a:lnTo>
                  <a:lnTo>
                    <a:pt x="3756" y="540"/>
                  </a:lnTo>
                  <a:lnTo>
                    <a:pt x="3756" y="576"/>
                  </a:lnTo>
                  <a:lnTo>
                    <a:pt x="3756" y="612"/>
                  </a:lnTo>
                  <a:lnTo>
                    <a:pt x="3768" y="648"/>
                  </a:lnTo>
                  <a:lnTo>
                    <a:pt x="3780" y="696"/>
                  </a:lnTo>
                  <a:lnTo>
                    <a:pt x="3780" y="744"/>
                  </a:lnTo>
                  <a:lnTo>
                    <a:pt x="3792" y="780"/>
                  </a:lnTo>
                  <a:lnTo>
                    <a:pt x="3804" y="816"/>
                  </a:lnTo>
                  <a:lnTo>
                    <a:pt x="3816" y="864"/>
                  </a:lnTo>
                  <a:lnTo>
                    <a:pt x="3816" y="900"/>
                  </a:lnTo>
                  <a:lnTo>
                    <a:pt x="3828" y="936"/>
                  </a:lnTo>
                  <a:lnTo>
                    <a:pt x="3840" y="972"/>
                  </a:lnTo>
                  <a:lnTo>
                    <a:pt x="3864" y="1008"/>
                  </a:lnTo>
                  <a:lnTo>
                    <a:pt x="3912" y="1044"/>
                  </a:lnTo>
                  <a:lnTo>
                    <a:pt x="3948" y="1068"/>
                  </a:lnTo>
                  <a:lnTo>
                    <a:pt x="3984" y="1080"/>
                  </a:lnTo>
                  <a:lnTo>
                    <a:pt x="4032" y="1092"/>
                  </a:lnTo>
                  <a:lnTo>
                    <a:pt x="4068" y="1104"/>
                  </a:lnTo>
                  <a:lnTo>
                    <a:pt x="4104" y="1104"/>
                  </a:lnTo>
                  <a:lnTo>
                    <a:pt x="4140" y="1104"/>
                  </a:lnTo>
                  <a:lnTo>
                    <a:pt x="4176" y="1080"/>
                  </a:lnTo>
                  <a:lnTo>
                    <a:pt x="4212" y="1068"/>
                  </a:lnTo>
                  <a:lnTo>
                    <a:pt x="4248" y="1032"/>
                  </a:lnTo>
                  <a:lnTo>
                    <a:pt x="4284" y="1008"/>
                  </a:lnTo>
                  <a:lnTo>
                    <a:pt x="4296" y="972"/>
                  </a:lnTo>
                  <a:lnTo>
                    <a:pt x="4308" y="936"/>
                  </a:lnTo>
                  <a:lnTo>
                    <a:pt x="4332" y="888"/>
                  </a:lnTo>
                  <a:lnTo>
                    <a:pt x="4332" y="840"/>
                  </a:lnTo>
                  <a:lnTo>
                    <a:pt x="4332" y="804"/>
                  </a:lnTo>
                  <a:lnTo>
                    <a:pt x="4332" y="768"/>
                  </a:lnTo>
                  <a:lnTo>
                    <a:pt x="4332" y="732"/>
                  </a:lnTo>
                  <a:lnTo>
                    <a:pt x="4332" y="696"/>
                  </a:lnTo>
                  <a:lnTo>
                    <a:pt x="4332" y="648"/>
                  </a:lnTo>
                  <a:lnTo>
                    <a:pt x="4332" y="612"/>
                  </a:lnTo>
                  <a:lnTo>
                    <a:pt x="4332" y="576"/>
                  </a:lnTo>
                  <a:lnTo>
                    <a:pt x="4332" y="540"/>
                  </a:lnTo>
                  <a:lnTo>
                    <a:pt x="4332" y="504"/>
                  </a:lnTo>
                  <a:lnTo>
                    <a:pt x="4332" y="468"/>
                  </a:lnTo>
                  <a:lnTo>
                    <a:pt x="4332" y="432"/>
                  </a:lnTo>
                  <a:lnTo>
                    <a:pt x="4332" y="384"/>
                  </a:lnTo>
                  <a:lnTo>
                    <a:pt x="4332" y="348"/>
                  </a:lnTo>
                  <a:lnTo>
                    <a:pt x="4344" y="312"/>
                  </a:lnTo>
                  <a:lnTo>
                    <a:pt x="4356" y="276"/>
                  </a:lnTo>
                  <a:lnTo>
                    <a:pt x="4368" y="240"/>
                  </a:lnTo>
                  <a:lnTo>
                    <a:pt x="4392" y="192"/>
                  </a:lnTo>
                  <a:lnTo>
                    <a:pt x="4416" y="156"/>
                  </a:lnTo>
                  <a:lnTo>
                    <a:pt x="4452" y="120"/>
                  </a:lnTo>
                  <a:lnTo>
                    <a:pt x="4476" y="84"/>
                  </a:lnTo>
                  <a:lnTo>
                    <a:pt x="4512" y="48"/>
                  </a:lnTo>
                  <a:lnTo>
                    <a:pt x="4548" y="24"/>
                  </a:lnTo>
                  <a:lnTo>
                    <a:pt x="4584" y="12"/>
                  </a:lnTo>
                  <a:lnTo>
                    <a:pt x="4620" y="0"/>
                  </a:lnTo>
                  <a:lnTo>
                    <a:pt x="4656" y="0"/>
                  </a:lnTo>
                  <a:lnTo>
                    <a:pt x="4692" y="0"/>
                  </a:lnTo>
                  <a:lnTo>
                    <a:pt x="4728" y="0"/>
                  </a:lnTo>
                  <a:lnTo>
                    <a:pt x="4764" y="12"/>
                  </a:lnTo>
                  <a:lnTo>
                    <a:pt x="4800" y="12"/>
                  </a:lnTo>
                  <a:lnTo>
                    <a:pt x="4836" y="24"/>
                  </a:lnTo>
                  <a:lnTo>
                    <a:pt x="4872" y="48"/>
                  </a:lnTo>
                  <a:lnTo>
                    <a:pt x="4908" y="84"/>
                  </a:lnTo>
                  <a:lnTo>
                    <a:pt x="4932" y="120"/>
                  </a:lnTo>
                  <a:lnTo>
                    <a:pt x="4956" y="156"/>
                  </a:lnTo>
                  <a:lnTo>
                    <a:pt x="4968" y="192"/>
                  </a:lnTo>
                  <a:lnTo>
                    <a:pt x="4980" y="240"/>
                  </a:lnTo>
                  <a:lnTo>
                    <a:pt x="4992" y="276"/>
                  </a:lnTo>
                  <a:lnTo>
                    <a:pt x="5004" y="312"/>
                  </a:lnTo>
                  <a:lnTo>
                    <a:pt x="5004" y="360"/>
                  </a:lnTo>
                  <a:lnTo>
                    <a:pt x="5004" y="396"/>
                  </a:lnTo>
                  <a:lnTo>
                    <a:pt x="5004" y="432"/>
                  </a:lnTo>
                  <a:lnTo>
                    <a:pt x="5004" y="480"/>
                  </a:lnTo>
                  <a:lnTo>
                    <a:pt x="5016" y="516"/>
                  </a:lnTo>
                  <a:lnTo>
                    <a:pt x="5016" y="552"/>
                  </a:lnTo>
                  <a:lnTo>
                    <a:pt x="5016" y="588"/>
                  </a:lnTo>
                  <a:lnTo>
                    <a:pt x="5028" y="624"/>
                  </a:lnTo>
                  <a:lnTo>
                    <a:pt x="5028" y="660"/>
                  </a:lnTo>
                  <a:lnTo>
                    <a:pt x="5028" y="708"/>
                  </a:lnTo>
                  <a:lnTo>
                    <a:pt x="5028" y="744"/>
                  </a:lnTo>
                  <a:lnTo>
                    <a:pt x="5040" y="792"/>
                  </a:lnTo>
                  <a:lnTo>
                    <a:pt x="5040" y="828"/>
                  </a:lnTo>
                  <a:lnTo>
                    <a:pt x="5052" y="876"/>
                  </a:lnTo>
                  <a:lnTo>
                    <a:pt x="5064" y="912"/>
                  </a:lnTo>
                  <a:lnTo>
                    <a:pt x="5076" y="948"/>
                  </a:lnTo>
                  <a:lnTo>
                    <a:pt x="5088" y="984"/>
                  </a:lnTo>
                  <a:lnTo>
                    <a:pt x="5112" y="1020"/>
                  </a:lnTo>
                  <a:lnTo>
                    <a:pt x="5148" y="1044"/>
                  </a:lnTo>
                  <a:lnTo>
                    <a:pt x="5184" y="1056"/>
                  </a:lnTo>
                  <a:lnTo>
                    <a:pt x="5232" y="1068"/>
                  </a:lnTo>
                  <a:lnTo>
                    <a:pt x="5268" y="1068"/>
                  </a:lnTo>
                  <a:lnTo>
                    <a:pt x="5304" y="1068"/>
                  </a:lnTo>
                  <a:lnTo>
                    <a:pt x="5340" y="1056"/>
                  </a:lnTo>
                  <a:lnTo>
                    <a:pt x="5376" y="1056"/>
                  </a:lnTo>
                  <a:lnTo>
                    <a:pt x="5412" y="1044"/>
                  </a:lnTo>
                  <a:lnTo>
                    <a:pt x="5448" y="1032"/>
                  </a:lnTo>
                  <a:lnTo>
                    <a:pt x="5484" y="1020"/>
                  </a:lnTo>
                  <a:lnTo>
                    <a:pt x="5520" y="1008"/>
                  </a:lnTo>
                  <a:lnTo>
                    <a:pt x="5556" y="984"/>
                  </a:lnTo>
                  <a:lnTo>
                    <a:pt x="5592" y="960"/>
                  </a:lnTo>
                  <a:lnTo>
                    <a:pt x="5604" y="924"/>
                  </a:lnTo>
                  <a:lnTo>
                    <a:pt x="5640" y="888"/>
                  </a:lnTo>
                  <a:lnTo>
                    <a:pt x="5652" y="852"/>
                  </a:lnTo>
                  <a:lnTo>
                    <a:pt x="5676" y="816"/>
                  </a:lnTo>
                  <a:lnTo>
                    <a:pt x="5688" y="780"/>
                  </a:lnTo>
                  <a:lnTo>
                    <a:pt x="5700" y="744"/>
                  </a:lnTo>
                  <a:lnTo>
                    <a:pt x="5700" y="708"/>
                  </a:lnTo>
                  <a:lnTo>
                    <a:pt x="5700" y="672"/>
                  </a:lnTo>
                  <a:lnTo>
                    <a:pt x="5700" y="636"/>
                  </a:lnTo>
                  <a:lnTo>
                    <a:pt x="5700" y="600"/>
                  </a:lnTo>
                  <a:lnTo>
                    <a:pt x="5700" y="564"/>
                  </a:lnTo>
                  <a:lnTo>
                    <a:pt x="5700" y="528"/>
                  </a:lnTo>
                  <a:lnTo>
                    <a:pt x="5700" y="492"/>
                  </a:lnTo>
                  <a:lnTo>
                    <a:pt x="5700" y="456"/>
                  </a:lnTo>
                  <a:lnTo>
                    <a:pt x="5700" y="420"/>
                  </a:lnTo>
                  <a:lnTo>
                    <a:pt x="5688" y="384"/>
                  </a:lnTo>
                  <a:lnTo>
                    <a:pt x="5688" y="348"/>
                  </a:lnTo>
                  <a:lnTo>
                    <a:pt x="5688" y="312"/>
                  </a:lnTo>
                  <a:lnTo>
                    <a:pt x="5688" y="276"/>
                  </a:lnTo>
                  <a:lnTo>
                    <a:pt x="5688" y="240"/>
                  </a:lnTo>
                  <a:lnTo>
                    <a:pt x="5700" y="204"/>
                  </a:lnTo>
                  <a:lnTo>
                    <a:pt x="5724" y="168"/>
                  </a:lnTo>
                  <a:lnTo>
                    <a:pt x="5736" y="132"/>
                  </a:lnTo>
                </a:path>
              </a:pathLst>
            </a:custGeom>
            <a:noFill/>
            <a:ln cap="rnd" cmpd="sng" w="50800">
              <a:solidFill>
                <a:srgbClr val="006B6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12" name="Google Shape;212;p8"/>
            <p:cNvSpPr txBox="1"/>
            <p:nvPr/>
          </p:nvSpPr>
          <p:spPr>
            <a:xfrm>
              <a:off x="38" y="1306"/>
              <a:ext cx="675" cy="334"/>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1"/>
                </a:buClr>
                <a:buSzPts val="2800"/>
                <a:buFont typeface="Arial"/>
                <a:buNone/>
              </a:pPr>
              <a:r>
                <a:rPr b="1" i="0" lang="en-US" sz="2800" u="none">
                  <a:solidFill>
                    <a:schemeClr val="accent1"/>
                  </a:solidFill>
                  <a:latin typeface="Arial"/>
                  <a:ea typeface="Arial"/>
                  <a:cs typeface="Arial"/>
                  <a:sym typeface="Arial"/>
                </a:rPr>
                <a:t>DNA</a:t>
              </a:r>
              <a:endParaRPr/>
            </a:p>
          </p:txBody>
        </p:sp>
        <p:sp>
          <p:nvSpPr>
            <p:cNvPr id="213" name="Google Shape;213;p8"/>
            <p:cNvSpPr/>
            <p:nvPr/>
          </p:nvSpPr>
          <p:spPr>
            <a:xfrm>
              <a:off x="180" y="2352"/>
              <a:ext cx="3133" cy="937"/>
            </a:xfrm>
            <a:custGeom>
              <a:rect b="b" l="l" r="r" t="t"/>
              <a:pathLst>
                <a:path extrusionOk="0" h="937" w="3133">
                  <a:moveTo>
                    <a:pt x="3132" y="48"/>
                  </a:moveTo>
                  <a:lnTo>
                    <a:pt x="3096" y="24"/>
                  </a:lnTo>
                  <a:lnTo>
                    <a:pt x="3060" y="36"/>
                  </a:lnTo>
                  <a:lnTo>
                    <a:pt x="3024" y="36"/>
                  </a:lnTo>
                  <a:lnTo>
                    <a:pt x="2988" y="36"/>
                  </a:lnTo>
                  <a:lnTo>
                    <a:pt x="2952" y="36"/>
                  </a:lnTo>
                  <a:lnTo>
                    <a:pt x="2916" y="48"/>
                  </a:lnTo>
                  <a:lnTo>
                    <a:pt x="2880" y="48"/>
                  </a:lnTo>
                  <a:lnTo>
                    <a:pt x="2844" y="48"/>
                  </a:lnTo>
                  <a:lnTo>
                    <a:pt x="2808" y="48"/>
                  </a:lnTo>
                  <a:lnTo>
                    <a:pt x="2772" y="48"/>
                  </a:lnTo>
                  <a:lnTo>
                    <a:pt x="2736" y="48"/>
                  </a:lnTo>
                  <a:lnTo>
                    <a:pt x="2700" y="48"/>
                  </a:lnTo>
                  <a:lnTo>
                    <a:pt x="2664" y="48"/>
                  </a:lnTo>
                  <a:lnTo>
                    <a:pt x="2628" y="48"/>
                  </a:lnTo>
                  <a:lnTo>
                    <a:pt x="2592" y="36"/>
                  </a:lnTo>
                  <a:lnTo>
                    <a:pt x="2556" y="36"/>
                  </a:lnTo>
                  <a:lnTo>
                    <a:pt x="2520" y="24"/>
                  </a:lnTo>
                  <a:lnTo>
                    <a:pt x="2484" y="24"/>
                  </a:lnTo>
                  <a:lnTo>
                    <a:pt x="2448" y="24"/>
                  </a:lnTo>
                  <a:lnTo>
                    <a:pt x="2412" y="24"/>
                  </a:lnTo>
                  <a:lnTo>
                    <a:pt x="2376" y="12"/>
                  </a:lnTo>
                  <a:lnTo>
                    <a:pt x="2340" y="12"/>
                  </a:lnTo>
                  <a:lnTo>
                    <a:pt x="2304" y="12"/>
                  </a:lnTo>
                  <a:lnTo>
                    <a:pt x="2268" y="12"/>
                  </a:lnTo>
                  <a:lnTo>
                    <a:pt x="2232" y="12"/>
                  </a:lnTo>
                  <a:lnTo>
                    <a:pt x="2196" y="12"/>
                  </a:lnTo>
                  <a:lnTo>
                    <a:pt x="2160" y="12"/>
                  </a:lnTo>
                  <a:lnTo>
                    <a:pt x="2124" y="0"/>
                  </a:lnTo>
                  <a:lnTo>
                    <a:pt x="2088" y="0"/>
                  </a:lnTo>
                  <a:lnTo>
                    <a:pt x="2052" y="0"/>
                  </a:lnTo>
                  <a:lnTo>
                    <a:pt x="2016" y="0"/>
                  </a:lnTo>
                  <a:lnTo>
                    <a:pt x="1980" y="0"/>
                  </a:lnTo>
                  <a:lnTo>
                    <a:pt x="1944" y="0"/>
                  </a:lnTo>
                  <a:lnTo>
                    <a:pt x="1908" y="0"/>
                  </a:lnTo>
                  <a:lnTo>
                    <a:pt x="1872" y="0"/>
                  </a:lnTo>
                  <a:lnTo>
                    <a:pt x="1836" y="0"/>
                  </a:lnTo>
                  <a:lnTo>
                    <a:pt x="1800" y="12"/>
                  </a:lnTo>
                  <a:lnTo>
                    <a:pt x="1764" y="12"/>
                  </a:lnTo>
                  <a:lnTo>
                    <a:pt x="1728" y="36"/>
                  </a:lnTo>
                  <a:lnTo>
                    <a:pt x="1692" y="48"/>
                  </a:lnTo>
                  <a:lnTo>
                    <a:pt x="1656" y="84"/>
                  </a:lnTo>
                  <a:lnTo>
                    <a:pt x="1620" y="108"/>
                  </a:lnTo>
                  <a:lnTo>
                    <a:pt x="1584" y="144"/>
                  </a:lnTo>
                  <a:lnTo>
                    <a:pt x="1548" y="192"/>
                  </a:lnTo>
                  <a:lnTo>
                    <a:pt x="1524" y="228"/>
                  </a:lnTo>
                  <a:lnTo>
                    <a:pt x="1488" y="264"/>
                  </a:lnTo>
                  <a:lnTo>
                    <a:pt x="1452" y="300"/>
                  </a:lnTo>
                  <a:lnTo>
                    <a:pt x="1428" y="336"/>
                  </a:lnTo>
                  <a:lnTo>
                    <a:pt x="1392" y="372"/>
                  </a:lnTo>
                  <a:lnTo>
                    <a:pt x="1368" y="408"/>
                  </a:lnTo>
                  <a:lnTo>
                    <a:pt x="1332" y="444"/>
                  </a:lnTo>
                  <a:lnTo>
                    <a:pt x="1296" y="468"/>
                  </a:lnTo>
                  <a:lnTo>
                    <a:pt x="1260" y="504"/>
                  </a:lnTo>
                  <a:lnTo>
                    <a:pt x="1224" y="528"/>
                  </a:lnTo>
                  <a:lnTo>
                    <a:pt x="1188" y="564"/>
                  </a:lnTo>
                  <a:lnTo>
                    <a:pt x="1164" y="600"/>
                  </a:lnTo>
                  <a:lnTo>
                    <a:pt x="1128" y="624"/>
                  </a:lnTo>
                  <a:lnTo>
                    <a:pt x="1092" y="660"/>
                  </a:lnTo>
                  <a:lnTo>
                    <a:pt x="1056" y="684"/>
                  </a:lnTo>
                  <a:lnTo>
                    <a:pt x="1020" y="708"/>
                  </a:lnTo>
                  <a:lnTo>
                    <a:pt x="972" y="732"/>
                  </a:lnTo>
                  <a:lnTo>
                    <a:pt x="936" y="756"/>
                  </a:lnTo>
                  <a:lnTo>
                    <a:pt x="900" y="780"/>
                  </a:lnTo>
                  <a:lnTo>
                    <a:pt x="852" y="804"/>
                  </a:lnTo>
                  <a:lnTo>
                    <a:pt x="816" y="816"/>
                  </a:lnTo>
                  <a:lnTo>
                    <a:pt x="780" y="828"/>
                  </a:lnTo>
                  <a:lnTo>
                    <a:pt x="744" y="840"/>
                  </a:lnTo>
                  <a:lnTo>
                    <a:pt x="708" y="852"/>
                  </a:lnTo>
                  <a:lnTo>
                    <a:pt x="660" y="864"/>
                  </a:lnTo>
                  <a:lnTo>
                    <a:pt x="624" y="876"/>
                  </a:lnTo>
                  <a:lnTo>
                    <a:pt x="576" y="888"/>
                  </a:lnTo>
                  <a:lnTo>
                    <a:pt x="528" y="888"/>
                  </a:lnTo>
                  <a:lnTo>
                    <a:pt x="492" y="900"/>
                  </a:lnTo>
                  <a:lnTo>
                    <a:pt x="444" y="900"/>
                  </a:lnTo>
                  <a:lnTo>
                    <a:pt x="408" y="912"/>
                  </a:lnTo>
                  <a:lnTo>
                    <a:pt x="360" y="912"/>
                  </a:lnTo>
                  <a:lnTo>
                    <a:pt x="312" y="912"/>
                  </a:lnTo>
                  <a:lnTo>
                    <a:pt x="264" y="912"/>
                  </a:lnTo>
                  <a:lnTo>
                    <a:pt x="216" y="912"/>
                  </a:lnTo>
                  <a:lnTo>
                    <a:pt x="180" y="912"/>
                  </a:lnTo>
                  <a:lnTo>
                    <a:pt x="144" y="924"/>
                  </a:lnTo>
                  <a:lnTo>
                    <a:pt x="108" y="924"/>
                  </a:lnTo>
                  <a:lnTo>
                    <a:pt x="72" y="924"/>
                  </a:lnTo>
                  <a:lnTo>
                    <a:pt x="36" y="936"/>
                  </a:lnTo>
                  <a:lnTo>
                    <a:pt x="0" y="936"/>
                  </a:lnTo>
                </a:path>
              </a:pathLst>
            </a:custGeom>
            <a:noFill/>
            <a:ln cap="rnd" cmpd="sng" w="50800">
              <a:solidFill>
                <a:srgbClr val="9234DB"/>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14" name="Google Shape;214;p8"/>
            <p:cNvSpPr txBox="1"/>
            <p:nvPr/>
          </p:nvSpPr>
          <p:spPr>
            <a:xfrm>
              <a:off x="1191" y="3034"/>
              <a:ext cx="1383" cy="334"/>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800"/>
                <a:buFont typeface="Arial"/>
                <a:buNone/>
              </a:pPr>
              <a:r>
                <a:rPr b="1" i="0" lang="en-US" sz="2800" u="none">
                  <a:solidFill>
                    <a:srgbClr val="9234DB"/>
                  </a:solidFill>
                  <a:latin typeface="Arial"/>
                  <a:ea typeface="Arial"/>
                  <a:cs typeface="Arial"/>
                  <a:sym typeface="Arial"/>
                </a:rPr>
                <a:t>pre-mRNA</a:t>
              </a:r>
              <a:endParaRPr/>
            </a:p>
          </p:txBody>
        </p:sp>
        <p:sp>
          <p:nvSpPr>
            <p:cNvPr id="215" name="Google Shape;215;p8"/>
            <p:cNvSpPr txBox="1"/>
            <p:nvPr/>
          </p:nvSpPr>
          <p:spPr>
            <a:xfrm>
              <a:off x="1623" y="1834"/>
              <a:ext cx="2172" cy="343"/>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F35B1B"/>
                </a:buClr>
                <a:buSzPts val="2800"/>
                <a:buFont typeface="Arial"/>
                <a:buNone/>
              </a:pPr>
              <a:r>
                <a:rPr b="1" i="0" lang="en-US" sz="2800" u="none">
                  <a:solidFill>
                    <a:srgbClr val="F35B1B"/>
                  </a:solidFill>
                  <a:latin typeface="Arial"/>
                  <a:ea typeface="Arial"/>
                  <a:cs typeface="Arial"/>
                  <a:sym typeface="Arial"/>
                </a:rPr>
                <a:t>RNA Polymerase</a:t>
              </a:r>
              <a:endParaRPr/>
            </a:p>
          </p:txBody>
        </p:sp>
        <p:cxnSp>
          <p:nvCxnSpPr>
            <p:cNvPr id="216" name="Google Shape;216;p8"/>
            <p:cNvCxnSpPr/>
            <p:nvPr/>
          </p:nvCxnSpPr>
          <p:spPr>
            <a:xfrm>
              <a:off x="2072" y="1392"/>
              <a:ext cx="1136" cy="0"/>
            </a:xfrm>
            <a:prstGeom prst="straightConnector1">
              <a:avLst/>
            </a:prstGeom>
            <a:noFill/>
            <a:ln cap="flat" cmpd="sng" w="25400">
              <a:solidFill>
                <a:schemeClr val="dk1"/>
              </a:solidFill>
              <a:prstDash val="solid"/>
              <a:miter lim="800000"/>
              <a:headEnd len="med" w="med"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idx="4294967295" type="title"/>
          </p:nvPr>
        </p:nvSpPr>
        <p:spPr>
          <a:xfrm>
            <a:off x="685800" y="85725"/>
            <a:ext cx="7772400" cy="4572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4400"/>
              <a:buFont typeface="Times New Roman"/>
              <a:buNone/>
            </a:pPr>
            <a:r>
              <a:rPr b="1" i="0" lang="en-US" sz="4400" u="none" cap="none" strike="noStrike">
                <a:solidFill>
                  <a:schemeClr val="dk2"/>
                </a:solidFill>
                <a:latin typeface="Times New Roman"/>
                <a:ea typeface="Times New Roman"/>
                <a:cs typeface="Times New Roman"/>
                <a:sym typeface="Times New Roman"/>
              </a:rPr>
              <a:t>Processing Pre-mRNA</a:t>
            </a:r>
            <a:endParaRPr/>
          </a:p>
        </p:txBody>
      </p:sp>
      <p:sp>
        <p:nvSpPr>
          <p:cNvPr id="224" name="Google Shape;224;p9"/>
          <p:cNvSpPr txBox="1"/>
          <p:nvPr>
            <p:ph idx="4294967295" type="body"/>
          </p:nvPr>
        </p:nvSpPr>
        <p:spPr>
          <a:xfrm>
            <a:off x="0" y="481012"/>
            <a:ext cx="9144000" cy="4800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20000"/>
              </a:lnSpc>
              <a:spcBef>
                <a:spcPts val="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Also occurs in the </a:t>
            </a:r>
            <a:r>
              <a:rPr b="1" i="0" lang="en-US" sz="2000" u="none">
                <a:solidFill>
                  <a:srgbClr val="CC0099"/>
                </a:solidFill>
                <a:latin typeface="Times New Roman"/>
                <a:ea typeface="Times New Roman"/>
                <a:cs typeface="Times New Roman"/>
                <a:sym typeface="Times New Roman"/>
              </a:rPr>
              <a:t>nucleus</a:t>
            </a:r>
            <a:endParaRPr/>
          </a:p>
          <a:p>
            <a:pPr indent="-342900" lvl="0" marL="342900" marR="0" rtl="0" algn="l">
              <a:lnSpc>
                <a:spcPct val="80000"/>
              </a:lnSpc>
              <a:spcBef>
                <a:spcPts val="400"/>
              </a:spcBef>
              <a:spcAft>
                <a:spcPts val="0"/>
              </a:spcAft>
              <a:buClr>
                <a:srgbClr val="CC0099"/>
              </a:buClr>
              <a:buSzPts val="2000"/>
              <a:buFont typeface="Times New Roman"/>
              <a:buChar char="•"/>
            </a:pPr>
            <a:r>
              <a:rPr b="1" i="0" lang="en-US" sz="2000" u="none">
                <a:solidFill>
                  <a:srgbClr val="CC0099"/>
                </a:solidFill>
                <a:latin typeface="Times New Roman"/>
                <a:ea typeface="Times New Roman"/>
                <a:cs typeface="Times New Roman"/>
                <a:sym typeface="Times New Roman"/>
              </a:rPr>
              <a:t>Pre-mRNA </a:t>
            </a:r>
            <a:r>
              <a:rPr b="1" i="0" lang="en-US" sz="2000" u="none">
                <a:solidFill>
                  <a:schemeClr val="dk1"/>
                </a:solidFill>
                <a:latin typeface="Times New Roman"/>
                <a:ea typeface="Times New Roman"/>
                <a:cs typeface="Times New Roman"/>
                <a:sym typeface="Times New Roman"/>
              </a:rPr>
              <a:t>made up of segments called </a:t>
            </a:r>
            <a:r>
              <a:rPr b="1" i="0" lang="en-US" sz="2000" u="none">
                <a:solidFill>
                  <a:srgbClr val="CC0099"/>
                </a:solidFill>
                <a:latin typeface="Times New Roman"/>
                <a:ea typeface="Times New Roman"/>
                <a:cs typeface="Times New Roman"/>
                <a:sym typeface="Times New Roman"/>
              </a:rPr>
              <a:t>introns &amp; exons</a:t>
            </a:r>
            <a:endParaRPr/>
          </a:p>
          <a:p>
            <a:pPr indent="-342900" lvl="0" marL="342900" marR="0" rtl="0" algn="l">
              <a:lnSpc>
                <a:spcPct val="80000"/>
              </a:lnSpc>
              <a:spcBef>
                <a:spcPts val="400"/>
              </a:spcBef>
              <a:spcAft>
                <a:spcPts val="0"/>
              </a:spcAft>
              <a:buClr>
                <a:srgbClr val="CC0099"/>
              </a:buClr>
              <a:buSzPts val="2000"/>
              <a:buFont typeface="Times New Roman"/>
              <a:buChar char="•"/>
            </a:pPr>
            <a:r>
              <a:rPr b="1" i="0" lang="en-US" sz="2000" u="none">
                <a:solidFill>
                  <a:srgbClr val="CC0099"/>
                </a:solidFill>
                <a:latin typeface="Times New Roman"/>
                <a:ea typeface="Times New Roman"/>
                <a:cs typeface="Times New Roman"/>
                <a:sym typeface="Times New Roman"/>
              </a:rPr>
              <a:t>Exons code for proteins, while introns do NOT!</a:t>
            </a:r>
            <a:endParaRPr/>
          </a:p>
          <a:p>
            <a:pPr indent="-342900" lvl="0" marL="342900" marR="0" rtl="0" algn="l">
              <a:lnSpc>
                <a:spcPct val="8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Introns spliced out by </a:t>
            </a:r>
            <a:r>
              <a:rPr b="1" i="0" lang="en-US" sz="2000" u="none">
                <a:solidFill>
                  <a:srgbClr val="CC0099"/>
                </a:solidFill>
                <a:latin typeface="Times New Roman"/>
                <a:ea typeface="Times New Roman"/>
                <a:cs typeface="Times New Roman"/>
                <a:sym typeface="Times New Roman"/>
              </a:rPr>
              <a:t>splicesome-enzyme</a:t>
            </a:r>
            <a:r>
              <a:rPr b="1" i="0" lang="en-US" sz="2000" u="none">
                <a:solidFill>
                  <a:schemeClr val="dk1"/>
                </a:solidFill>
                <a:latin typeface="Times New Roman"/>
                <a:ea typeface="Times New Roman"/>
                <a:cs typeface="Times New Roman"/>
                <a:sym typeface="Times New Roman"/>
              </a:rPr>
              <a:t> and exons re-join</a:t>
            </a:r>
            <a:endParaRPr/>
          </a:p>
          <a:p>
            <a:pPr indent="-342900" lvl="0" marL="342900" marR="0" rtl="0" algn="l">
              <a:lnSpc>
                <a:spcPct val="10000"/>
              </a:lnSpc>
              <a:spcBef>
                <a:spcPts val="400"/>
              </a:spcBef>
              <a:spcAft>
                <a:spcPts val="0"/>
              </a:spcAft>
              <a:buClr>
                <a:schemeClr val="dk1"/>
              </a:buClr>
              <a:buSzPts val="2000"/>
              <a:buFont typeface="Times New Roman"/>
              <a:buNone/>
            </a:pPr>
            <a:r>
              <a:t/>
            </a:r>
            <a:endParaRPr b="1" i="0" sz="20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40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End product is a </a:t>
            </a:r>
            <a:r>
              <a:rPr b="1" i="0" lang="en-US" sz="2000" u="none">
                <a:solidFill>
                  <a:srgbClr val="CC0099"/>
                </a:solidFill>
                <a:latin typeface="Times New Roman"/>
                <a:ea typeface="Times New Roman"/>
                <a:cs typeface="Times New Roman"/>
                <a:sym typeface="Times New Roman"/>
              </a:rPr>
              <a:t>mature RNA</a:t>
            </a:r>
            <a:r>
              <a:rPr b="1" i="0" lang="en-US" sz="2000" u="none">
                <a:solidFill>
                  <a:schemeClr val="dk1"/>
                </a:solidFill>
                <a:latin typeface="Times New Roman"/>
                <a:ea typeface="Times New Roman"/>
                <a:cs typeface="Times New Roman"/>
                <a:sym typeface="Times New Roman"/>
              </a:rPr>
              <a:t> molecule that leaves the nucleus to the cytoplasm</a:t>
            </a:r>
            <a:endParaRPr/>
          </a:p>
        </p:txBody>
      </p:sp>
      <p:sp>
        <p:nvSpPr>
          <p:cNvPr id="225" name="Google Shape;225;p9"/>
          <p:cNvSpPr txBox="1"/>
          <p:nvPr/>
        </p:nvSpPr>
        <p:spPr>
          <a:xfrm>
            <a:off x="457200" y="2071687"/>
            <a:ext cx="8229600" cy="452596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 </a:t>
            </a:r>
            <a:endParaRPr/>
          </a:p>
        </p:txBody>
      </p:sp>
      <p:grpSp>
        <p:nvGrpSpPr>
          <p:cNvPr id="226" name="Google Shape;226;p9"/>
          <p:cNvGrpSpPr/>
          <p:nvPr/>
        </p:nvGrpSpPr>
        <p:grpSpPr>
          <a:xfrm>
            <a:off x="533400" y="2505075"/>
            <a:ext cx="7950200" cy="1131887"/>
            <a:chOff x="336" y="1056"/>
            <a:chExt cx="5008" cy="713"/>
          </a:xfrm>
        </p:grpSpPr>
        <p:sp>
          <p:nvSpPr>
            <p:cNvPr id="227" name="Google Shape;227;p9"/>
            <p:cNvSpPr txBox="1"/>
            <p:nvPr/>
          </p:nvSpPr>
          <p:spPr>
            <a:xfrm>
              <a:off x="336" y="1417"/>
              <a:ext cx="976" cy="352"/>
            </a:xfrm>
            <a:prstGeom prst="rect">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28" name="Google Shape;228;p9"/>
            <p:cNvSpPr txBox="1"/>
            <p:nvPr/>
          </p:nvSpPr>
          <p:spPr>
            <a:xfrm>
              <a:off x="1344" y="1417"/>
              <a:ext cx="976" cy="352"/>
            </a:xfrm>
            <a:prstGeom prst="rect">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29" name="Google Shape;229;p9"/>
            <p:cNvSpPr txBox="1"/>
            <p:nvPr/>
          </p:nvSpPr>
          <p:spPr>
            <a:xfrm>
              <a:off x="3360" y="1417"/>
              <a:ext cx="976" cy="352"/>
            </a:xfrm>
            <a:prstGeom prst="rect">
              <a:avLst/>
            </a:prstGeom>
            <a:solidFill>
              <a:schemeClr val="accen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30" name="Google Shape;230;p9"/>
            <p:cNvSpPr txBox="1"/>
            <p:nvPr/>
          </p:nvSpPr>
          <p:spPr>
            <a:xfrm>
              <a:off x="4368" y="1417"/>
              <a:ext cx="976" cy="352"/>
            </a:xfrm>
            <a:prstGeom prst="rect">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31" name="Google Shape;231;p9"/>
            <p:cNvSpPr txBox="1"/>
            <p:nvPr/>
          </p:nvSpPr>
          <p:spPr>
            <a:xfrm>
              <a:off x="2352" y="1417"/>
              <a:ext cx="976" cy="352"/>
            </a:xfrm>
            <a:prstGeom prst="rect">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32" name="Google Shape;232;p9"/>
            <p:cNvSpPr txBox="1"/>
            <p:nvPr/>
          </p:nvSpPr>
          <p:spPr>
            <a:xfrm>
              <a:off x="455" y="1056"/>
              <a:ext cx="2085"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800"/>
                <a:buFont typeface="Comic Sans MS"/>
                <a:buNone/>
              </a:pPr>
              <a:r>
                <a:rPr b="1" i="0" lang="en-US" sz="2800" u="none">
                  <a:solidFill>
                    <a:schemeClr val="lt1"/>
                  </a:solidFill>
                  <a:latin typeface="Comic Sans MS"/>
                  <a:ea typeface="Comic Sans MS"/>
                  <a:cs typeface="Comic Sans MS"/>
                  <a:sym typeface="Comic Sans MS"/>
                </a:rPr>
                <a:t>pre-RNA molecule</a:t>
              </a:r>
              <a:endParaRPr/>
            </a:p>
          </p:txBody>
        </p:sp>
        <p:sp>
          <p:nvSpPr>
            <p:cNvPr id="233" name="Google Shape;233;p9"/>
            <p:cNvSpPr txBox="1"/>
            <p:nvPr/>
          </p:nvSpPr>
          <p:spPr>
            <a:xfrm>
              <a:off x="1511" y="1440"/>
              <a:ext cx="658"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intron</a:t>
              </a:r>
              <a:endParaRPr/>
            </a:p>
          </p:txBody>
        </p:sp>
        <p:sp>
          <p:nvSpPr>
            <p:cNvPr id="234" name="Google Shape;234;p9"/>
            <p:cNvSpPr txBox="1"/>
            <p:nvPr/>
          </p:nvSpPr>
          <p:spPr>
            <a:xfrm>
              <a:off x="3527" y="1416"/>
              <a:ext cx="657"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intron</a:t>
              </a:r>
              <a:endParaRPr/>
            </a:p>
          </p:txBody>
        </p:sp>
        <p:sp>
          <p:nvSpPr>
            <p:cNvPr id="235" name="Google Shape;235;p9"/>
            <p:cNvSpPr txBox="1"/>
            <p:nvPr/>
          </p:nvSpPr>
          <p:spPr>
            <a:xfrm>
              <a:off x="551" y="1440"/>
              <a:ext cx="562"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exon</a:t>
              </a:r>
              <a:endParaRPr/>
            </a:p>
          </p:txBody>
        </p:sp>
        <p:sp>
          <p:nvSpPr>
            <p:cNvPr id="236" name="Google Shape;236;p9"/>
            <p:cNvSpPr txBox="1"/>
            <p:nvPr/>
          </p:nvSpPr>
          <p:spPr>
            <a:xfrm>
              <a:off x="2567" y="1416"/>
              <a:ext cx="562"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exon</a:t>
              </a:r>
              <a:endParaRPr/>
            </a:p>
          </p:txBody>
        </p:sp>
        <p:sp>
          <p:nvSpPr>
            <p:cNvPr id="237" name="Google Shape;237;p9"/>
            <p:cNvSpPr txBox="1"/>
            <p:nvPr/>
          </p:nvSpPr>
          <p:spPr>
            <a:xfrm>
              <a:off x="4535" y="1416"/>
              <a:ext cx="562" cy="28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exon</a:t>
              </a:r>
              <a:endParaRPr/>
            </a:p>
          </p:txBody>
        </p:sp>
      </p:grpSp>
      <p:grpSp>
        <p:nvGrpSpPr>
          <p:cNvPr id="238" name="Google Shape;238;p9"/>
          <p:cNvGrpSpPr/>
          <p:nvPr/>
        </p:nvGrpSpPr>
        <p:grpSpPr>
          <a:xfrm>
            <a:off x="2235200" y="5711825"/>
            <a:ext cx="4749800" cy="1162050"/>
            <a:chOff x="1408" y="3472"/>
            <a:chExt cx="2992" cy="732"/>
          </a:xfrm>
        </p:grpSpPr>
        <p:sp>
          <p:nvSpPr>
            <p:cNvPr id="239" name="Google Shape;239;p9"/>
            <p:cNvSpPr txBox="1"/>
            <p:nvPr/>
          </p:nvSpPr>
          <p:spPr>
            <a:xfrm>
              <a:off x="1408" y="3472"/>
              <a:ext cx="976" cy="352"/>
            </a:xfrm>
            <a:prstGeom prst="rect">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40" name="Google Shape;240;p9"/>
            <p:cNvSpPr txBox="1"/>
            <p:nvPr/>
          </p:nvSpPr>
          <p:spPr>
            <a:xfrm>
              <a:off x="1575" y="3505"/>
              <a:ext cx="562" cy="286"/>
            </a:xfrm>
            <a:prstGeom prst="rect">
              <a:avLst/>
            </a:prstGeom>
            <a:solidFill>
              <a:srgbClr val="FF99FF"/>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exon</a:t>
              </a:r>
              <a:endParaRPr/>
            </a:p>
          </p:txBody>
        </p:sp>
        <p:sp>
          <p:nvSpPr>
            <p:cNvPr id="241" name="Google Shape;241;p9"/>
            <p:cNvSpPr txBox="1"/>
            <p:nvPr/>
          </p:nvSpPr>
          <p:spPr>
            <a:xfrm>
              <a:off x="2416" y="3472"/>
              <a:ext cx="976" cy="352"/>
            </a:xfrm>
            <a:prstGeom prst="rect">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42" name="Google Shape;242;p9"/>
            <p:cNvSpPr txBox="1"/>
            <p:nvPr/>
          </p:nvSpPr>
          <p:spPr>
            <a:xfrm>
              <a:off x="2631" y="3495"/>
              <a:ext cx="562" cy="286"/>
            </a:xfrm>
            <a:prstGeom prst="rect">
              <a:avLst/>
            </a:prstGeom>
            <a:solidFill>
              <a:srgbClr val="FF99FF"/>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exon</a:t>
              </a:r>
              <a:endParaRPr/>
            </a:p>
          </p:txBody>
        </p:sp>
        <p:sp>
          <p:nvSpPr>
            <p:cNvPr id="243" name="Google Shape;243;p9"/>
            <p:cNvSpPr txBox="1"/>
            <p:nvPr/>
          </p:nvSpPr>
          <p:spPr>
            <a:xfrm>
              <a:off x="3424" y="3472"/>
              <a:ext cx="976" cy="352"/>
            </a:xfrm>
            <a:prstGeom prst="rect">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44" name="Google Shape;244;p9"/>
            <p:cNvSpPr txBox="1"/>
            <p:nvPr/>
          </p:nvSpPr>
          <p:spPr>
            <a:xfrm>
              <a:off x="3639" y="3495"/>
              <a:ext cx="562" cy="286"/>
            </a:xfrm>
            <a:prstGeom prst="rect">
              <a:avLst/>
            </a:prstGeom>
            <a:solidFill>
              <a:srgbClr val="FF99FF"/>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exon</a:t>
              </a:r>
              <a:endParaRPr/>
            </a:p>
          </p:txBody>
        </p:sp>
        <p:sp>
          <p:nvSpPr>
            <p:cNvPr id="245" name="Google Shape;245;p9"/>
            <p:cNvSpPr txBox="1"/>
            <p:nvPr/>
          </p:nvSpPr>
          <p:spPr>
            <a:xfrm>
              <a:off x="1863" y="3879"/>
              <a:ext cx="2469" cy="3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9234DB"/>
                </a:buClr>
                <a:buSzPts val="2800"/>
                <a:buFont typeface="Comic Sans MS"/>
                <a:buNone/>
              </a:pPr>
              <a:r>
                <a:rPr b="1" i="0" lang="en-US" sz="2800" u="none">
                  <a:solidFill>
                    <a:srgbClr val="9234DB"/>
                  </a:solidFill>
                  <a:latin typeface="Comic Sans MS"/>
                  <a:ea typeface="Comic Sans MS"/>
                  <a:cs typeface="Comic Sans MS"/>
                  <a:sym typeface="Comic Sans MS"/>
                </a:rPr>
                <a:t>Mature RNA molecule</a:t>
              </a:r>
              <a:endParaRPr/>
            </a:p>
          </p:txBody>
        </p:sp>
      </p:grpSp>
      <p:grpSp>
        <p:nvGrpSpPr>
          <p:cNvPr id="246" name="Google Shape;246;p9"/>
          <p:cNvGrpSpPr/>
          <p:nvPr/>
        </p:nvGrpSpPr>
        <p:grpSpPr>
          <a:xfrm>
            <a:off x="939800" y="3811587"/>
            <a:ext cx="7188200" cy="1728787"/>
            <a:chOff x="592" y="2104"/>
            <a:chExt cx="4528" cy="1089"/>
          </a:xfrm>
        </p:grpSpPr>
        <p:sp>
          <p:nvSpPr>
            <p:cNvPr id="247" name="Google Shape;247;p9"/>
            <p:cNvSpPr txBox="1"/>
            <p:nvPr/>
          </p:nvSpPr>
          <p:spPr>
            <a:xfrm>
              <a:off x="592" y="2608"/>
              <a:ext cx="976" cy="352"/>
            </a:xfrm>
            <a:prstGeom prst="rect">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48" name="Google Shape;248;p9"/>
            <p:cNvSpPr txBox="1"/>
            <p:nvPr/>
          </p:nvSpPr>
          <p:spPr>
            <a:xfrm>
              <a:off x="759" y="2631"/>
              <a:ext cx="562" cy="286"/>
            </a:xfrm>
            <a:prstGeom prst="rect">
              <a:avLst/>
            </a:prstGeom>
            <a:solidFill>
              <a:srgbClr val="FF99FF"/>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exon</a:t>
              </a:r>
              <a:endParaRPr/>
            </a:p>
          </p:txBody>
        </p:sp>
        <p:sp>
          <p:nvSpPr>
            <p:cNvPr id="249" name="Google Shape;249;p9"/>
            <p:cNvSpPr txBox="1"/>
            <p:nvPr/>
          </p:nvSpPr>
          <p:spPr>
            <a:xfrm>
              <a:off x="2368" y="2608"/>
              <a:ext cx="976" cy="352"/>
            </a:xfrm>
            <a:prstGeom prst="rect">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50" name="Google Shape;250;p9"/>
            <p:cNvSpPr txBox="1"/>
            <p:nvPr/>
          </p:nvSpPr>
          <p:spPr>
            <a:xfrm>
              <a:off x="2583" y="2631"/>
              <a:ext cx="562" cy="286"/>
            </a:xfrm>
            <a:prstGeom prst="rect">
              <a:avLst/>
            </a:prstGeom>
            <a:solidFill>
              <a:srgbClr val="FF99FF"/>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exon</a:t>
              </a:r>
              <a:endParaRPr/>
            </a:p>
          </p:txBody>
        </p:sp>
        <p:sp>
          <p:nvSpPr>
            <p:cNvPr id="251" name="Google Shape;251;p9"/>
            <p:cNvSpPr txBox="1"/>
            <p:nvPr/>
          </p:nvSpPr>
          <p:spPr>
            <a:xfrm>
              <a:off x="4144" y="2608"/>
              <a:ext cx="976" cy="352"/>
            </a:xfrm>
            <a:prstGeom prst="rect">
              <a:avLst/>
            </a:prstGeom>
            <a:solidFill>
              <a:srgbClr val="FF99FF"/>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52" name="Google Shape;252;p9"/>
            <p:cNvSpPr txBox="1"/>
            <p:nvPr/>
          </p:nvSpPr>
          <p:spPr>
            <a:xfrm>
              <a:off x="4359" y="2631"/>
              <a:ext cx="562" cy="286"/>
            </a:xfrm>
            <a:prstGeom prst="rect">
              <a:avLst/>
            </a:prstGeom>
            <a:solidFill>
              <a:srgbClr val="FF99FF"/>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exon</a:t>
              </a:r>
              <a:endParaRPr/>
            </a:p>
          </p:txBody>
        </p:sp>
        <p:sp>
          <p:nvSpPr>
            <p:cNvPr id="253" name="Google Shape;253;p9"/>
            <p:cNvSpPr/>
            <p:nvPr/>
          </p:nvSpPr>
          <p:spPr>
            <a:xfrm>
              <a:off x="1572" y="2124"/>
              <a:ext cx="793" cy="697"/>
            </a:xfrm>
            <a:custGeom>
              <a:rect b="b" l="l" r="r" t="t"/>
              <a:pathLst>
                <a:path extrusionOk="0" h="697" w="793">
                  <a:moveTo>
                    <a:pt x="12" y="468"/>
                  </a:moveTo>
                  <a:lnTo>
                    <a:pt x="12" y="432"/>
                  </a:lnTo>
                  <a:lnTo>
                    <a:pt x="12" y="396"/>
                  </a:lnTo>
                  <a:lnTo>
                    <a:pt x="12" y="360"/>
                  </a:lnTo>
                  <a:lnTo>
                    <a:pt x="24" y="324"/>
                  </a:lnTo>
                  <a:lnTo>
                    <a:pt x="36" y="288"/>
                  </a:lnTo>
                  <a:lnTo>
                    <a:pt x="48" y="252"/>
                  </a:lnTo>
                  <a:lnTo>
                    <a:pt x="72" y="216"/>
                  </a:lnTo>
                  <a:lnTo>
                    <a:pt x="72" y="180"/>
                  </a:lnTo>
                  <a:lnTo>
                    <a:pt x="96" y="144"/>
                  </a:lnTo>
                  <a:lnTo>
                    <a:pt x="108" y="108"/>
                  </a:lnTo>
                  <a:lnTo>
                    <a:pt x="144" y="84"/>
                  </a:lnTo>
                  <a:lnTo>
                    <a:pt x="180" y="60"/>
                  </a:lnTo>
                  <a:lnTo>
                    <a:pt x="216" y="48"/>
                  </a:lnTo>
                  <a:lnTo>
                    <a:pt x="252" y="36"/>
                  </a:lnTo>
                  <a:lnTo>
                    <a:pt x="288" y="24"/>
                  </a:lnTo>
                  <a:lnTo>
                    <a:pt x="324" y="12"/>
                  </a:lnTo>
                  <a:lnTo>
                    <a:pt x="360" y="0"/>
                  </a:lnTo>
                  <a:lnTo>
                    <a:pt x="396" y="0"/>
                  </a:lnTo>
                  <a:lnTo>
                    <a:pt x="432" y="0"/>
                  </a:lnTo>
                  <a:lnTo>
                    <a:pt x="468" y="0"/>
                  </a:lnTo>
                  <a:lnTo>
                    <a:pt x="504" y="0"/>
                  </a:lnTo>
                  <a:lnTo>
                    <a:pt x="552" y="12"/>
                  </a:lnTo>
                  <a:lnTo>
                    <a:pt x="600" y="24"/>
                  </a:lnTo>
                  <a:lnTo>
                    <a:pt x="636" y="36"/>
                  </a:lnTo>
                  <a:lnTo>
                    <a:pt x="672" y="60"/>
                  </a:lnTo>
                  <a:lnTo>
                    <a:pt x="708" y="84"/>
                  </a:lnTo>
                  <a:lnTo>
                    <a:pt x="732" y="120"/>
                  </a:lnTo>
                  <a:lnTo>
                    <a:pt x="744" y="156"/>
                  </a:lnTo>
                  <a:lnTo>
                    <a:pt x="768" y="192"/>
                  </a:lnTo>
                  <a:lnTo>
                    <a:pt x="780" y="228"/>
                  </a:lnTo>
                  <a:lnTo>
                    <a:pt x="780" y="264"/>
                  </a:lnTo>
                  <a:lnTo>
                    <a:pt x="792" y="300"/>
                  </a:lnTo>
                  <a:lnTo>
                    <a:pt x="792" y="336"/>
                  </a:lnTo>
                  <a:lnTo>
                    <a:pt x="792" y="372"/>
                  </a:lnTo>
                  <a:lnTo>
                    <a:pt x="792" y="408"/>
                  </a:lnTo>
                  <a:lnTo>
                    <a:pt x="792" y="444"/>
                  </a:lnTo>
                  <a:lnTo>
                    <a:pt x="768" y="480"/>
                  </a:lnTo>
                  <a:lnTo>
                    <a:pt x="768" y="516"/>
                  </a:lnTo>
                  <a:lnTo>
                    <a:pt x="768" y="552"/>
                  </a:lnTo>
                  <a:lnTo>
                    <a:pt x="768" y="588"/>
                  </a:lnTo>
                  <a:lnTo>
                    <a:pt x="768" y="624"/>
                  </a:lnTo>
                  <a:lnTo>
                    <a:pt x="768" y="660"/>
                  </a:lnTo>
                  <a:lnTo>
                    <a:pt x="768" y="696"/>
                  </a:lnTo>
                  <a:lnTo>
                    <a:pt x="732" y="696"/>
                  </a:lnTo>
                  <a:lnTo>
                    <a:pt x="696" y="672"/>
                  </a:lnTo>
                  <a:lnTo>
                    <a:pt x="672" y="636"/>
                  </a:lnTo>
                  <a:lnTo>
                    <a:pt x="648" y="600"/>
                  </a:lnTo>
                  <a:lnTo>
                    <a:pt x="624" y="564"/>
                  </a:lnTo>
                  <a:lnTo>
                    <a:pt x="612" y="528"/>
                  </a:lnTo>
                  <a:lnTo>
                    <a:pt x="600" y="492"/>
                  </a:lnTo>
                  <a:lnTo>
                    <a:pt x="576" y="456"/>
                  </a:lnTo>
                  <a:lnTo>
                    <a:pt x="564" y="420"/>
                  </a:lnTo>
                  <a:lnTo>
                    <a:pt x="540" y="384"/>
                  </a:lnTo>
                  <a:lnTo>
                    <a:pt x="504" y="360"/>
                  </a:lnTo>
                  <a:lnTo>
                    <a:pt x="468" y="336"/>
                  </a:lnTo>
                  <a:lnTo>
                    <a:pt x="432" y="336"/>
                  </a:lnTo>
                  <a:lnTo>
                    <a:pt x="396" y="336"/>
                  </a:lnTo>
                  <a:lnTo>
                    <a:pt x="360" y="336"/>
                  </a:lnTo>
                  <a:lnTo>
                    <a:pt x="324" y="336"/>
                  </a:lnTo>
                  <a:lnTo>
                    <a:pt x="288" y="336"/>
                  </a:lnTo>
                  <a:lnTo>
                    <a:pt x="252" y="348"/>
                  </a:lnTo>
                  <a:lnTo>
                    <a:pt x="216" y="372"/>
                  </a:lnTo>
                  <a:lnTo>
                    <a:pt x="192" y="408"/>
                  </a:lnTo>
                  <a:lnTo>
                    <a:pt x="168" y="444"/>
                  </a:lnTo>
                  <a:lnTo>
                    <a:pt x="144" y="480"/>
                  </a:lnTo>
                  <a:lnTo>
                    <a:pt x="132" y="516"/>
                  </a:lnTo>
                  <a:lnTo>
                    <a:pt x="120" y="552"/>
                  </a:lnTo>
                  <a:lnTo>
                    <a:pt x="96" y="588"/>
                  </a:lnTo>
                  <a:lnTo>
                    <a:pt x="72" y="624"/>
                  </a:lnTo>
                  <a:lnTo>
                    <a:pt x="48" y="660"/>
                  </a:lnTo>
                  <a:lnTo>
                    <a:pt x="12" y="648"/>
                  </a:lnTo>
                  <a:lnTo>
                    <a:pt x="0" y="612"/>
                  </a:lnTo>
                  <a:lnTo>
                    <a:pt x="0" y="576"/>
                  </a:lnTo>
                  <a:lnTo>
                    <a:pt x="0" y="540"/>
                  </a:lnTo>
                  <a:lnTo>
                    <a:pt x="0" y="504"/>
                  </a:lnTo>
                  <a:lnTo>
                    <a:pt x="24" y="468"/>
                  </a:lnTo>
                  <a:lnTo>
                    <a:pt x="24" y="432"/>
                  </a:lnTo>
                  <a:lnTo>
                    <a:pt x="12" y="468"/>
                  </a:lnTo>
                </a:path>
              </a:pathLst>
            </a:custGeom>
            <a:solidFill>
              <a:schemeClr val="accent1"/>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54" name="Google Shape;254;p9"/>
            <p:cNvSpPr/>
            <p:nvPr/>
          </p:nvSpPr>
          <p:spPr>
            <a:xfrm>
              <a:off x="3348" y="2124"/>
              <a:ext cx="793" cy="697"/>
            </a:xfrm>
            <a:custGeom>
              <a:rect b="b" l="l" r="r" t="t"/>
              <a:pathLst>
                <a:path extrusionOk="0" h="697" w="793">
                  <a:moveTo>
                    <a:pt x="12" y="468"/>
                  </a:moveTo>
                  <a:lnTo>
                    <a:pt x="12" y="432"/>
                  </a:lnTo>
                  <a:lnTo>
                    <a:pt x="12" y="396"/>
                  </a:lnTo>
                  <a:lnTo>
                    <a:pt x="12" y="360"/>
                  </a:lnTo>
                  <a:lnTo>
                    <a:pt x="24" y="324"/>
                  </a:lnTo>
                  <a:lnTo>
                    <a:pt x="36" y="288"/>
                  </a:lnTo>
                  <a:lnTo>
                    <a:pt x="48" y="252"/>
                  </a:lnTo>
                  <a:lnTo>
                    <a:pt x="72" y="216"/>
                  </a:lnTo>
                  <a:lnTo>
                    <a:pt x="72" y="180"/>
                  </a:lnTo>
                  <a:lnTo>
                    <a:pt x="96" y="144"/>
                  </a:lnTo>
                  <a:lnTo>
                    <a:pt x="108" y="108"/>
                  </a:lnTo>
                  <a:lnTo>
                    <a:pt x="144" y="84"/>
                  </a:lnTo>
                  <a:lnTo>
                    <a:pt x="180" y="60"/>
                  </a:lnTo>
                  <a:lnTo>
                    <a:pt x="216" y="48"/>
                  </a:lnTo>
                  <a:lnTo>
                    <a:pt x="252" y="36"/>
                  </a:lnTo>
                  <a:lnTo>
                    <a:pt x="288" y="24"/>
                  </a:lnTo>
                  <a:lnTo>
                    <a:pt x="324" y="12"/>
                  </a:lnTo>
                  <a:lnTo>
                    <a:pt x="360" y="0"/>
                  </a:lnTo>
                  <a:lnTo>
                    <a:pt x="396" y="0"/>
                  </a:lnTo>
                  <a:lnTo>
                    <a:pt x="432" y="0"/>
                  </a:lnTo>
                  <a:lnTo>
                    <a:pt x="468" y="0"/>
                  </a:lnTo>
                  <a:lnTo>
                    <a:pt x="504" y="0"/>
                  </a:lnTo>
                  <a:lnTo>
                    <a:pt x="552" y="12"/>
                  </a:lnTo>
                  <a:lnTo>
                    <a:pt x="600" y="24"/>
                  </a:lnTo>
                  <a:lnTo>
                    <a:pt x="636" y="36"/>
                  </a:lnTo>
                  <a:lnTo>
                    <a:pt x="672" y="60"/>
                  </a:lnTo>
                  <a:lnTo>
                    <a:pt x="708" y="84"/>
                  </a:lnTo>
                  <a:lnTo>
                    <a:pt x="732" y="120"/>
                  </a:lnTo>
                  <a:lnTo>
                    <a:pt x="744" y="156"/>
                  </a:lnTo>
                  <a:lnTo>
                    <a:pt x="768" y="192"/>
                  </a:lnTo>
                  <a:lnTo>
                    <a:pt x="780" y="228"/>
                  </a:lnTo>
                  <a:lnTo>
                    <a:pt x="780" y="264"/>
                  </a:lnTo>
                  <a:lnTo>
                    <a:pt x="792" y="300"/>
                  </a:lnTo>
                  <a:lnTo>
                    <a:pt x="792" y="336"/>
                  </a:lnTo>
                  <a:lnTo>
                    <a:pt x="792" y="372"/>
                  </a:lnTo>
                  <a:lnTo>
                    <a:pt x="792" y="408"/>
                  </a:lnTo>
                  <a:lnTo>
                    <a:pt x="792" y="444"/>
                  </a:lnTo>
                  <a:lnTo>
                    <a:pt x="768" y="480"/>
                  </a:lnTo>
                  <a:lnTo>
                    <a:pt x="768" y="516"/>
                  </a:lnTo>
                  <a:lnTo>
                    <a:pt x="768" y="552"/>
                  </a:lnTo>
                  <a:lnTo>
                    <a:pt x="768" y="588"/>
                  </a:lnTo>
                  <a:lnTo>
                    <a:pt x="768" y="624"/>
                  </a:lnTo>
                  <a:lnTo>
                    <a:pt x="768" y="660"/>
                  </a:lnTo>
                  <a:lnTo>
                    <a:pt x="768" y="696"/>
                  </a:lnTo>
                  <a:lnTo>
                    <a:pt x="732" y="696"/>
                  </a:lnTo>
                  <a:lnTo>
                    <a:pt x="696" y="672"/>
                  </a:lnTo>
                  <a:lnTo>
                    <a:pt x="672" y="636"/>
                  </a:lnTo>
                  <a:lnTo>
                    <a:pt x="648" y="600"/>
                  </a:lnTo>
                  <a:lnTo>
                    <a:pt x="624" y="564"/>
                  </a:lnTo>
                  <a:lnTo>
                    <a:pt x="612" y="528"/>
                  </a:lnTo>
                  <a:lnTo>
                    <a:pt x="600" y="492"/>
                  </a:lnTo>
                  <a:lnTo>
                    <a:pt x="576" y="456"/>
                  </a:lnTo>
                  <a:lnTo>
                    <a:pt x="564" y="420"/>
                  </a:lnTo>
                  <a:lnTo>
                    <a:pt x="540" y="384"/>
                  </a:lnTo>
                  <a:lnTo>
                    <a:pt x="504" y="360"/>
                  </a:lnTo>
                  <a:lnTo>
                    <a:pt x="468" y="336"/>
                  </a:lnTo>
                  <a:lnTo>
                    <a:pt x="432" y="336"/>
                  </a:lnTo>
                  <a:lnTo>
                    <a:pt x="396" y="336"/>
                  </a:lnTo>
                  <a:lnTo>
                    <a:pt x="360" y="336"/>
                  </a:lnTo>
                  <a:lnTo>
                    <a:pt x="324" y="336"/>
                  </a:lnTo>
                  <a:lnTo>
                    <a:pt x="288" y="336"/>
                  </a:lnTo>
                  <a:lnTo>
                    <a:pt x="252" y="348"/>
                  </a:lnTo>
                  <a:lnTo>
                    <a:pt x="216" y="372"/>
                  </a:lnTo>
                  <a:lnTo>
                    <a:pt x="192" y="408"/>
                  </a:lnTo>
                  <a:lnTo>
                    <a:pt x="168" y="444"/>
                  </a:lnTo>
                  <a:lnTo>
                    <a:pt x="144" y="480"/>
                  </a:lnTo>
                  <a:lnTo>
                    <a:pt x="132" y="516"/>
                  </a:lnTo>
                  <a:lnTo>
                    <a:pt x="120" y="552"/>
                  </a:lnTo>
                  <a:lnTo>
                    <a:pt x="96" y="588"/>
                  </a:lnTo>
                  <a:lnTo>
                    <a:pt x="72" y="624"/>
                  </a:lnTo>
                  <a:lnTo>
                    <a:pt x="48" y="660"/>
                  </a:lnTo>
                  <a:lnTo>
                    <a:pt x="12" y="648"/>
                  </a:lnTo>
                  <a:lnTo>
                    <a:pt x="0" y="612"/>
                  </a:lnTo>
                  <a:lnTo>
                    <a:pt x="0" y="576"/>
                  </a:lnTo>
                  <a:lnTo>
                    <a:pt x="0" y="540"/>
                  </a:lnTo>
                  <a:lnTo>
                    <a:pt x="0" y="504"/>
                  </a:lnTo>
                  <a:lnTo>
                    <a:pt x="24" y="468"/>
                  </a:lnTo>
                  <a:lnTo>
                    <a:pt x="24" y="432"/>
                  </a:lnTo>
                  <a:lnTo>
                    <a:pt x="12" y="468"/>
                  </a:lnTo>
                </a:path>
              </a:pathLst>
            </a:custGeom>
            <a:solidFill>
              <a:schemeClr val="accent1"/>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55" name="Google Shape;255;p9"/>
            <p:cNvSpPr txBox="1"/>
            <p:nvPr/>
          </p:nvSpPr>
          <p:spPr>
            <a:xfrm>
              <a:off x="1719" y="2204"/>
              <a:ext cx="567" cy="24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intron</a:t>
              </a:r>
              <a:endParaRPr/>
            </a:p>
          </p:txBody>
        </p:sp>
        <p:sp>
          <p:nvSpPr>
            <p:cNvPr id="256" name="Google Shape;256;p9"/>
            <p:cNvSpPr txBox="1"/>
            <p:nvPr/>
          </p:nvSpPr>
          <p:spPr>
            <a:xfrm>
              <a:off x="3495" y="2204"/>
              <a:ext cx="567" cy="24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intron</a:t>
              </a:r>
              <a:endParaRPr/>
            </a:p>
          </p:txBody>
        </p:sp>
        <p:sp>
          <p:nvSpPr>
            <p:cNvPr id="257" name="Google Shape;257;p9"/>
            <p:cNvSpPr/>
            <p:nvPr/>
          </p:nvSpPr>
          <p:spPr>
            <a:xfrm>
              <a:off x="1584" y="2436"/>
              <a:ext cx="757" cy="757"/>
            </a:xfrm>
            <a:custGeom>
              <a:rect b="b" l="l" r="r" t="t"/>
              <a:pathLst>
                <a:path extrusionOk="0" h="757" w="757">
                  <a:moveTo>
                    <a:pt x="0" y="492"/>
                  </a:moveTo>
                  <a:lnTo>
                    <a:pt x="12" y="456"/>
                  </a:lnTo>
                  <a:lnTo>
                    <a:pt x="12" y="420"/>
                  </a:lnTo>
                  <a:lnTo>
                    <a:pt x="12" y="384"/>
                  </a:lnTo>
                  <a:lnTo>
                    <a:pt x="12" y="348"/>
                  </a:lnTo>
                  <a:lnTo>
                    <a:pt x="48" y="324"/>
                  </a:lnTo>
                  <a:lnTo>
                    <a:pt x="72" y="288"/>
                  </a:lnTo>
                  <a:lnTo>
                    <a:pt x="108" y="264"/>
                  </a:lnTo>
                  <a:lnTo>
                    <a:pt x="108" y="228"/>
                  </a:lnTo>
                  <a:lnTo>
                    <a:pt x="132" y="192"/>
                  </a:lnTo>
                  <a:lnTo>
                    <a:pt x="156" y="156"/>
                  </a:lnTo>
                  <a:lnTo>
                    <a:pt x="168" y="120"/>
                  </a:lnTo>
                  <a:lnTo>
                    <a:pt x="192" y="84"/>
                  </a:lnTo>
                  <a:lnTo>
                    <a:pt x="228" y="60"/>
                  </a:lnTo>
                  <a:lnTo>
                    <a:pt x="252" y="24"/>
                  </a:lnTo>
                  <a:lnTo>
                    <a:pt x="288" y="12"/>
                  </a:lnTo>
                  <a:lnTo>
                    <a:pt x="324" y="12"/>
                  </a:lnTo>
                  <a:lnTo>
                    <a:pt x="360" y="12"/>
                  </a:lnTo>
                  <a:lnTo>
                    <a:pt x="396" y="0"/>
                  </a:lnTo>
                  <a:lnTo>
                    <a:pt x="432" y="0"/>
                  </a:lnTo>
                  <a:lnTo>
                    <a:pt x="468" y="24"/>
                  </a:lnTo>
                  <a:lnTo>
                    <a:pt x="492" y="60"/>
                  </a:lnTo>
                  <a:lnTo>
                    <a:pt x="528" y="84"/>
                  </a:lnTo>
                  <a:lnTo>
                    <a:pt x="528" y="120"/>
                  </a:lnTo>
                  <a:lnTo>
                    <a:pt x="540" y="156"/>
                  </a:lnTo>
                  <a:lnTo>
                    <a:pt x="540" y="192"/>
                  </a:lnTo>
                  <a:lnTo>
                    <a:pt x="576" y="216"/>
                  </a:lnTo>
                  <a:lnTo>
                    <a:pt x="588" y="252"/>
                  </a:lnTo>
                  <a:lnTo>
                    <a:pt x="624" y="276"/>
                  </a:lnTo>
                  <a:lnTo>
                    <a:pt x="636" y="312"/>
                  </a:lnTo>
                  <a:lnTo>
                    <a:pt x="672" y="324"/>
                  </a:lnTo>
                  <a:lnTo>
                    <a:pt x="708" y="348"/>
                  </a:lnTo>
                  <a:lnTo>
                    <a:pt x="744" y="372"/>
                  </a:lnTo>
                  <a:lnTo>
                    <a:pt x="756" y="408"/>
                  </a:lnTo>
                  <a:lnTo>
                    <a:pt x="756" y="444"/>
                  </a:lnTo>
                  <a:lnTo>
                    <a:pt x="756" y="480"/>
                  </a:lnTo>
                  <a:lnTo>
                    <a:pt x="756" y="516"/>
                  </a:lnTo>
                  <a:lnTo>
                    <a:pt x="756" y="552"/>
                  </a:lnTo>
                  <a:lnTo>
                    <a:pt x="756" y="588"/>
                  </a:lnTo>
                  <a:lnTo>
                    <a:pt x="756" y="624"/>
                  </a:lnTo>
                  <a:lnTo>
                    <a:pt x="744" y="660"/>
                  </a:lnTo>
                  <a:lnTo>
                    <a:pt x="720" y="696"/>
                  </a:lnTo>
                  <a:lnTo>
                    <a:pt x="684" y="720"/>
                  </a:lnTo>
                  <a:lnTo>
                    <a:pt x="648" y="732"/>
                  </a:lnTo>
                  <a:lnTo>
                    <a:pt x="612" y="744"/>
                  </a:lnTo>
                  <a:lnTo>
                    <a:pt x="576" y="744"/>
                  </a:lnTo>
                  <a:lnTo>
                    <a:pt x="540" y="756"/>
                  </a:lnTo>
                  <a:lnTo>
                    <a:pt x="504" y="756"/>
                  </a:lnTo>
                  <a:lnTo>
                    <a:pt x="468" y="756"/>
                  </a:lnTo>
                  <a:lnTo>
                    <a:pt x="432" y="756"/>
                  </a:lnTo>
                  <a:lnTo>
                    <a:pt x="384" y="756"/>
                  </a:lnTo>
                  <a:lnTo>
                    <a:pt x="348" y="756"/>
                  </a:lnTo>
                  <a:lnTo>
                    <a:pt x="312" y="756"/>
                  </a:lnTo>
                  <a:lnTo>
                    <a:pt x="276" y="756"/>
                  </a:lnTo>
                  <a:lnTo>
                    <a:pt x="240" y="756"/>
                  </a:lnTo>
                  <a:lnTo>
                    <a:pt x="204" y="756"/>
                  </a:lnTo>
                  <a:lnTo>
                    <a:pt x="168" y="756"/>
                  </a:lnTo>
                  <a:lnTo>
                    <a:pt x="132" y="756"/>
                  </a:lnTo>
                  <a:lnTo>
                    <a:pt x="108" y="720"/>
                  </a:lnTo>
                  <a:lnTo>
                    <a:pt x="72" y="708"/>
                  </a:lnTo>
                  <a:lnTo>
                    <a:pt x="48" y="672"/>
                  </a:lnTo>
                  <a:lnTo>
                    <a:pt x="24" y="636"/>
                  </a:lnTo>
                  <a:lnTo>
                    <a:pt x="12" y="600"/>
                  </a:lnTo>
                  <a:lnTo>
                    <a:pt x="12" y="564"/>
                  </a:lnTo>
                  <a:lnTo>
                    <a:pt x="12" y="528"/>
                  </a:lnTo>
                  <a:lnTo>
                    <a:pt x="12" y="492"/>
                  </a:lnTo>
                  <a:lnTo>
                    <a:pt x="12" y="456"/>
                  </a:lnTo>
                  <a:lnTo>
                    <a:pt x="12" y="420"/>
                  </a:lnTo>
                  <a:lnTo>
                    <a:pt x="0" y="492"/>
                  </a:lnTo>
                </a:path>
              </a:pathLst>
            </a:custGeom>
            <a:solidFill>
              <a:srgbClr val="F57B49"/>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58" name="Google Shape;258;p9"/>
            <p:cNvSpPr/>
            <p:nvPr/>
          </p:nvSpPr>
          <p:spPr>
            <a:xfrm>
              <a:off x="3360" y="2436"/>
              <a:ext cx="757" cy="757"/>
            </a:xfrm>
            <a:custGeom>
              <a:rect b="b" l="l" r="r" t="t"/>
              <a:pathLst>
                <a:path extrusionOk="0" h="757" w="757">
                  <a:moveTo>
                    <a:pt x="0" y="492"/>
                  </a:moveTo>
                  <a:lnTo>
                    <a:pt x="12" y="456"/>
                  </a:lnTo>
                  <a:lnTo>
                    <a:pt x="12" y="420"/>
                  </a:lnTo>
                  <a:lnTo>
                    <a:pt x="12" y="384"/>
                  </a:lnTo>
                  <a:lnTo>
                    <a:pt x="12" y="348"/>
                  </a:lnTo>
                  <a:lnTo>
                    <a:pt x="48" y="324"/>
                  </a:lnTo>
                  <a:lnTo>
                    <a:pt x="72" y="288"/>
                  </a:lnTo>
                  <a:lnTo>
                    <a:pt x="108" y="264"/>
                  </a:lnTo>
                  <a:lnTo>
                    <a:pt x="108" y="228"/>
                  </a:lnTo>
                  <a:lnTo>
                    <a:pt x="132" y="192"/>
                  </a:lnTo>
                  <a:lnTo>
                    <a:pt x="156" y="156"/>
                  </a:lnTo>
                  <a:lnTo>
                    <a:pt x="168" y="120"/>
                  </a:lnTo>
                  <a:lnTo>
                    <a:pt x="192" y="84"/>
                  </a:lnTo>
                  <a:lnTo>
                    <a:pt x="228" y="60"/>
                  </a:lnTo>
                  <a:lnTo>
                    <a:pt x="252" y="24"/>
                  </a:lnTo>
                  <a:lnTo>
                    <a:pt x="288" y="12"/>
                  </a:lnTo>
                  <a:lnTo>
                    <a:pt x="324" y="12"/>
                  </a:lnTo>
                  <a:lnTo>
                    <a:pt x="360" y="12"/>
                  </a:lnTo>
                  <a:lnTo>
                    <a:pt x="396" y="0"/>
                  </a:lnTo>
                  <a:lnTo>
                    <a:pt x="432" y="0"/>
                  </a:lnTo>
                  <a:lnTo>
                    <a:pt x="468" y="24"/>
                  </a:lnTo>
                  <a:lnTo>
                    <a:pt x="492" y="60"/>
                  </a:lnTo>
                  <a:lnTo>
                    <a:pt x="528" y="84"/>
                  </a:lnTo>
                  <a:lnTo>
                    <a:pt x="528" y="120"/>
                  </a:lnTo>
                  <a:lnTo>
                    <a:pt x="540" y="156"/>
                  </a:lnTo>
                  <a:lnTo>
                    <a:pt x="540" y="192"/>
                  </a:lnTo>
                  <a:lnTo>
                    <a:pt x="576" y="216"/>
                  </a:lnTo>
                  <a:lnTo>
                    <a:pt x="588" y="252"/>
                  </a:lnTo>
                  <a:lnTo>
                    <a:pt x="624" y="276"/>
                  </a:lnTo>
                  <a:lnTo>
                    <a:pt x="636" y="312"/>
                  </a:lnTo>
                  <a:lnTo>
                    <a:pt x="672" y="324"/>
                  </a:lnTo>
                  <a:lnTo>
                    <a:pt x="708" y="348"/>
                  </a:lnTo>
                  <a:lnTo>
                    <a:pt x="744" y="372"/>
                  </a:lnTo>
                  <a:lnTo>
                    <a:pt x="756" y="408"/>
                  </a:lnTo>
                  <a:lnTo>
                    <a:pt x="756" y="444"/>
                  </a:lnTo>
                  <a:lnTo>
                    <a:pt x="756" y="480"/>
                  </a:lnTo>
                  <a:lnTo>
                    <a:pt x="756" y="516"/>
                  </a:lnTo>
                  <a:lnTo>
                    <a:pt x="756" y="552"/>
                  </a:lnTo>
                  <a:lnTo>
                    <a:pt x="756" y="588"/>
                  </a:lnTo>
                  <a:lnTo>
                    <a:pt x="756" y="624"/>
                  </a:lnTo>
                  <a:lnTo>
                    <a:pt x="744" y="660"/>
                  </a:lnTo>
                  <a:lnTo>
                    <a:pt x="720" y="696"/>
                  </a:lnTo>
                  <a:lnTo>
                    <a:pt x="684" y="720"/>
                  </a:lnTo>
                  <a:lnTo>
                    <a:pt x="648" y="732"/>
                  </a:lnTo>
                  <a:lnTo>
                    <a:pt x="612" y="744"/>
                  </a:lnTo>
                  <a:lnTo>
                    <a:pt x="576" y="744"/>
                  </a:lnTo>
                  <a:lnTo>
                    <a:pt x="540" y="756"/>
                  </a:lnTo>
                  <a:lnTo>
                    <a:pt x="504" y="756"/>
                  </a:lnTo>
                  <a:lnTo>
                    <a:pt x="468" y="756"/>
                  </a:lnTo>
                  <a:lnTo>
                    <a:pt x="432" y="756"/>
                  </a:lnTo>
                  <a:lnTo>
                    <a:pt x="384" y="756"/>
                  </a:lnTo>
                  <a:lnTo>
                    <a:pt x="348" y="756"/>
                  </a:lnTo>
                  <a:lnTo>
                    <a:pt x="312" y="756"/>
                  </a:lnTo>
                  <a:lnTo>
                    <a:pt x="276" y="756"/>
                  </a:lnTo>
                  <a:lnTo>
                    <a:pt x="240" y="756"/>
                  </a:lnTo>
                  <a:lnTo>
                    <a:pt x="204" y="756"/>
                  </a:lnTo>
                  <a:lnTo>
                    <a:pt x="168" y="756"/>
                  </a:lnTo>
                  <a:lnTo>
                    <a:pt x="132" y="756"/>
                  </a:lnTo>
                  <a:lnTo>
                    <a:pt x="108" y="720"/>
                  </a:lnTo>
                  <a:lnTo>
                    <a:pt x="72" y="708"/>
                  </a:lnTo>
                  <a:lnTo>
                    <a:pt x="48" y="672"/>
                  </a:lnTo>
                  <a:lnTo>
                    <a:pt x="24" y="636"/>
                  </a:lnTo>
                  <a:lnTo>
                    <a:pt x="12" y="600"/>
                  </a:lnTo>
                  <a:lnTo>
                    <a:pt x="12" y="564"/>
                  </a:lnTo>
                  <a:lnTo>
                    <a:pt x="12" y="528"/>
                  </a:lnTo>
                  <a:lnTo>
                    <a:pt x="12" y="492"/>
                  </a:lnTo>
                  <a:lnTo>
                    <a:pt x="12" y="456"/>
                  </a:lnTo>
                  <a:lnTo>
                    <a:pt x="12" y="420"/>
                  </a:lnTo>
                  <a:lnTo>
                    <a:pt x="0" y="492"/>
                  </a:lnTo>
                </a:path>
              </a:pathLst>
            </a:custGeom>
            <a:solidFill>
              <a:srgbClr val="F57B49"/>
            </a:solidFill>
            <a:ln cap="rnd" cmpd="sng" w="508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59" name="Google Shape;259;p9"/>
            <p:cNvSpPr txBox="1"/>
            <p:nvPr/>
          </p:nvSpPr>
          <p:spPr>
            <a:xfrm>
              <a:off x="1575" y="2880"/>
              <a:ext cx="811"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splicesome</a:t>
              </a:r>
              <a:endParaRPr/>
            </a:p>
          </p:txBody>
        </p:sp>
        <p:sp>
          <p:nvSpPr>
            <p:cNvPr id="260" name="Google Shape;260;p9"/>
            <p:cNvSpPr txBox="1"/>
            <p:nvPr/>
          </p:nvSpPr>
          <p:spPr>
            <a:xfrm>
              <a:off x="3351" y="2856"/>
              <a:ext cx="811"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splicesome</a:t>
              </a:r>
              <a:endParaRPr/>
            </a:p>
          </p:txBody>
        </p:sp>
        <p:cxnSp>
          <p:nvCxnSpPr>
            <p:cNvPr id="261" name="Google Shape;261;p9"/>
            <p:cNvCxnSpPr/>
            <p:nvPr/>
          </p:nvCxnSpPr>
          <p:spPr>
            <a:xfrm flipH="1" rot="10800000">
              <a:off x="2360" y="2152"/>
              <a:ext cx="320" cy="160"/>
            </a:xfrm>
            <a:prstGeom prst="straightConnector1">
              <a:avLst/>
            </a:prstGeom>
            <a:noFill/>
            <a:ln cap="flat" cmpd="sng" w="25400">
              <a:solidFill>
                <a:schemeClr val="dk1"/>
              </a:solidFill>
              <a:prstDash val="solid"/>
              <a:miter lim="800000"/>
              <a:headEnd len="med" w="med" type="none"/>
              <a:tailEnd len="med" w="med" type="triangle"/>
            </a:ln>
          </p:spPr>
        </p:cxnSp>
        <p:cxnSp>
          <p:nvCxnSpPr>
            <p:cNvPr id="262" name="Google Shape;262;p9"/>
            <p:cNvCxnSpPr/>
            <p:nvPr/>
          </p:nvCxnSpPr>
          <p:spPr>
            <a:xfrm flipH="1" rot="10800000">
              <a:off x="4088" y="2104"/>
              <a:ext cx="320" cy="160"/>
            </a:xfrm>
            <a:prstGeom prst="straightConnector1">
              <a:avLst/>
            </a:prstGeom>
            <a:noFill/>
            <a:ln cap="flat" cmpd="sng" w="25400">
              <a:solidFill>
                <a:schemeClr val="dk1"/>
              </a:solidFill>
              <a:prstDash val="solid"/>
              <a:miter lim="800000"/>
              <a:headEnd len="med" w="med" type="none"/>
              <a:tailEnd len="med" w="med" type="triangle"/>
            </a:ln>
          </p:spPr>
        </p:cxnSp>
        <p:cxnSp>
          <p:nvCxnSpPr>
            <p:cNvPr id="263" name="Google Shape;263;p9"/>
            <p:cNvCxnSpPr/>
            <p:nvPr/>
          </p:nvCxnSpPr>
          <p:spPr>
            <a:xfrm rot="10800000">
              <a:off x="4360" y="3072"/>
              <a:ext cx="592" cy="0"/>
            </a:xfrm>
            <a:prstGeom prst="straightConnector1">
              <a:avLst/>
            </a:prstGeom>
            <a:noFill/>
            <a:ln cap="flat" cmpd="sng" w="25400">
              <a:solidFill>
                <a:schemeClr val="dk1"/>
              </a:solidFill>
              <a:prstDash val="solid"/>
              <a:miter lim="800000"/>
              <a:headEnd len="med" w="med" type="none"/>
              <a:tailEnd len="med" w="med" type="triangle"/>
            </a:ln>
          </p:spPr>
        </p:cxnSp>
        <p:cxnSp>
          <p:nvCxnSpPr>
            <p:cNvPr id="264" name="Google Shape;264;p9"/>
            <p:cNvCxnSpPr/>
            <p:nvPr/>
          </p:nvCxnSpPr>
          <p:spPr>
            <a:xfrm rot="10800000">
              <a:off x="760" y="3072"/>
              <a:ext cx="592" cy="0"/>
            </a:xfrm>
            <a:prstGeom prst="straightConnector1">
              <a:avLst/>
            </a:prstGeom>
            <a:noFill/>
            <a:ln cap="flat" cmpd="sng" w="25400">
              <a:solidFill>
                <a:schemeClr val="dk1"/>
              </a:solidFill>
              <a:prstDash val="solid"/>
              <a:miter lim="800000"/>
              <a:headEnd len="med" w="med" type="triangle"/>
              <a:tailEnd len="med" w="med"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2000-01-18T21:47:44Z</dcterms:created>
  <dc:creator>Greg Podgorski</dc:creator>
</cp:coreProperties>
</file>

<file path=docProps/custom.xml><?xml version="1.0" encoding="utf-8"?>
<Properties xmlns="http://schemas.openxmlformats.org/officeDocument/2006/custom-properties" xmlns:vt="http://schemas.openxmlformats.org/officeDocument/2006/docPropsVTypes"/>
</file>