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83" r:id="rId8"/>
    <p:sldId id="261" r:id="rId9"/>
    <p:sldId id="282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43" autoAdjust="0"/>
  </p:normalViewPr>
  <p:slideViewPr>
    <p:cSldViewPr>
      <p:cViewPr varScale="1">
        <p:scale>
          <a:sx n="66" d="100"/>
          <a:sy n="66" d="100"/>
        </p:scale>
        <p:origin x="129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57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Introduction to 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Unit – 1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English – </a:t>
            </a:r>
            <a:endParaRPr lang="en-US" sz="4000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63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admin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34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9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The Process of communication involves ideation, encoding ,channelizing, decoding and feedback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Process of Communication</a:t>
            </a:r>
            <a:endParaRPr lang="en-US" dirty="0"/>
          </a:p>
        </p:txBody>
      </p:sp>
      <p:pic>
        <p:nvPicPr>
          <p:cNvPr id="8194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2710229"/>
            <a:ext cx="62484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6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In any work place all forms of communication are routed through different types of channels to the nature and purpose of communication.</a:t>
            </a:r>
          </a:p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following are the channels /directions of communication used in workplaces.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Upward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rgbClr val="2005EB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4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CHANNELS OF COMMUNICATION</a:t>
            </a:r>
            <a:br>
              <a:rPr lang="en-US" sz="4400" dirty="0">
                <a:solidFill>
                  <a:srgbClr val="2005EB"/>
                </a:solidFill>
              </a:rPr>
            </a:br>
            <a:endParaRPr lang="en-US" dirty="0"/>
          </a:p>
        </p:txBody>
      </p:sp>
      <p:pic>
        <p:nvPicPr>
          <p:cNvPr id="4099" name="Picture 3" descr="C:\Users\admin\Desktop\Channels+of+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3071810"/>
            <a:ext cx="403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Upward communication starts from the lower levels and goes up to the higher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Upward Communication</a:t>
            </a:r>
          </a:p>
        </p:txBody>
      </p:sp>
      <p:sp>
        <p:nvSpPr>
          <p:cNvPr id="4" name="AutoShape 2" descr="Upward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 descr="Types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285992"/>
            <a:ext cx="601980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1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Downward communication follows the hierarchical order from the higher to the lower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</p:txBody>
      </p:sp>
      <p:pic>
        <p:nvPicPr>
          <p:cNvPr id="5122" name="Picture 2" descr="C:\Users\admin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892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2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ndalus" pitchFamily="18" charset="-78"/>
                <a:cs typeface="Andalus" pitchFamily="18" charset="-78"/>
              </a:rPr>
              <a:t>Horizontal Communication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takes place between employees of equal ranks and sometimes among the peer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</p:txBody>
      </p:sp>
      <p:pic>
        <p:nvPicPr>
          <p:cNvPr id="10242" name="Picture 2" descr="downward flow chart - Lcm-ua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76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Diagonal Communication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happens across all official cadres and no hierarchy is followed. This is also known as Grapevine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This is a mode of informal, unofficial but effective way of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</p:txBody>
      </p:sp>
      <p:pic>
        <p:nvPicPr>
          <p:cNvPr id="9218" name="Picture 2" descr="Types &amp; flow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69" y="2971088"/>
            <a:ext cx="5407268" cy="3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Communication </a:t>
            </a:r>
            <a:r>
              <a:rPr lang="en-US">
                <a:latin typeface="Andalus" pitchFamily="18" charset="-78"/>
                <a:cs typeface="Andalus" pitchFamily="18" charset="-78"/>
              </a:rPr>
              <a:t>is not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always successful and there are a few factors that barrier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Anything which acts as a threat or hinders communication is a communication barrier.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Language Barrier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Personal Barrier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Barrier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</p:txBody>
      </p:sp>
      <p:pic>
        <p:nvPicPr>
          <p:cNvPr id="11267" name="Picture 3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419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7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Improper Message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Confusion resulting from homophones and spelling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Wrong translation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Bombastic or ostentatious language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Incorrect accent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Barrier </a:t>
            </a:r>
          </a:p>
        </p:txBody>
      </p:sp>
      <p:pic>
        <p:nvPicPr>
          <p:cNvPr id="1229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3056"/>
            <a:ext cx="5181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7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Improper time management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Physical Inconvenience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Passive Listening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Individual perception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Lack of Concentration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Assumptions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Fear of Superiors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Personal Barrier</a:t>
            </a:r>
          </a:p>
        </p:txBody>
      </p:sp>
      <p:pic>
        <p:nvPicPr>
          <p:cNvPr id="13314" name="Picture 2" descr="Communicating in the Digital Age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267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Strict Boss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Status Problem/ego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One way communication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Rigid rules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Job Pressure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Poor working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Barriers</a:t>
            </a:r>
          </a:p>
        </p:txBody>
      </p:sp>
      <p:pic>
        <p:nvPicPr>
          <p:cNvPr id="14338" name="Picture 2" descr="Barriers to Effective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0246"/>
            <a:ext cx="365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Definition – What is communication?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Types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Process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Channels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How to overcome the barriers 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LSRW Skills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Contents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pic>
        <p:nvPicPr>
          <p:cNvPr id="3074" name="Picture 2" descr="C:\Users\admi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507207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66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3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clear and precise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Let the sentences be short and simple with easy words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Speak at a normal place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Improve concentration and active listening skills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Plan your schedule and act accordingly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being egoistic and give way for suggestions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audience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Appreciate feedback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How to overcome these Barriers?</a:t>
            </a:r>
          </a:p>
        </p:txBody>
      </p:sp>
    </p:spTree>
    <p:extLst>
      <p:ext uri="{BB962C8B-B14F-4D97-AF65-F5344CB8AC3E}">
        <p14:creationId xmlns:p14="http://schemas.microsoft.com/office/powerpoint/2010/main" val="256664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is never learnt. It is acquired.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To acquire a language one should follow a natural way of learning things.</a:t>
            </a:r>
          </a:p>
          <a:p>
            <a:pPr marL="109728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LSRW  (L-Listening, S- Speaking, R-  Reading, W-Writing) is the natural way of acquiring language.</a:t>
            </a:r>
          </a:p>
          <a:p>
            <a:pPr marL="109728" indent="0" algn="ctr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LSRW</a:t>
            </a:r>
          </a:p>
        </p:txBody>
      </p:sp>
      <p:pic>
        <p:nvPicPr>
          <p:cNvPr id="15362" name="Picture 2" descr="Communication skills LSRW(Listening ,Speaking, Reading and Wri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4876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Andalus" pitchFamily="18" charset="-78"/>
                <a:cs typeface="Andalus" pitchFamily="18" charset="-78"/>
              </a:rPr>
              <a:t>45% of our communication is listening, it is the </a:t>
            </a:r>
          </a:p>
          <a:p>
            <a:pPr marL="109728" indent="0">
              <a:buNone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   most difficult one to practice.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        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Difference between Listening and Hearing</a:t>
            </a:r>
          </a:p>
          <a:p>
            <a:pPr marL="109728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Listening is an active process wherein we concentrate 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 and retain the information listened.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Hearing is a passive process wherein the listener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does not want to retain any information. </a:t>
            </a:r>
          </a:p>
          <a:p>
            <a:pPr marL="109728" indent="0">
              <a:buNone/>
            </a:pPr>
            <a:endParaRPr lang="en-US" sz="3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Barriers to listening are external noise, </a:t>
            </a:r>
            <a:r>
              <a:rPr lang="en-US" sz="3800">
                <a:latin typeface="Andalus" pitchFamily="18" charset="-78"/>
                <a:cs typeface="Andalus" pitchFamily="18" charset="-78"/>
              </a:rPr>
              <a:t>personal distraction, </a:t>
            </a:r>
            <a:r>
              <a:rPr lang="en-US" sz="3800" dirty="0">
                <a:latin typeface="Andalus" pitchFamily="18" charset="-78"/>
                <a:cs typeface="Andalus" pitchFamily="18" charset="-78"/>
              </a:rPr>
              <a:t>inappropriate place and time, information overload and selective listening.</a:t>
            </a: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To avoid  listening  barriers  one  can  practice  active  listening,  involves  uninterrupted  listening,  concentration,  asking  questions  and observing the non-verbal cues and the ability to restate the messages</a:t>
            </a:r>
            <a:r>
              <a:rPr lang="en-US" sz="3100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Listening</a:t>
            </a:r>
          </a:p>
        </p:txBody>
      </p:sp>
      <p:pic>
        <p:nvPicPr>
          <p:cNvPr id="19458" name="Picture 2" descr="C:\Users\admin\Desktop\download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495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8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To be an effective speaker one should follow the following rules: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appropriate vocabulary.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 words in correct order.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Check the stress, rhythm and </a:t>
            </a:r>
          </a:p>
          <a:p>
            <a:pPr marL="0" lv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     intonation accordingly.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simple language and avoid ostentation.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hanging thought, relate whatever you say.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listener / audience.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slang and un-parliamentary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Synchronize the body language and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slow, if you doubt your pronunciation.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Speaking </a:t>
            </a:r>
          </a:p>
        </p:txBody>
      </p:sp>
      <p:pic>
        <p:nvPicPr>
          <p:cNvPr id="1741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6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the process of decoding the symbols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 the page (print or electronic)  for  a 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meaningful  comprehension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n-IN" sz="2800" b="1" dirty="0">
                <a:latin typeface="Andalus" pitchFamily="18" charset="-78"/>
                <a:cs typeface="Andalus" pitchFamily="18" charset="-78"/>
              </a:rPr>
              <a:t>                             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  is  of  four  types 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Skimming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to gather the most important information by running the eye over the text.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One tends to read the title, sub titles  and topic sentences.   Skimmers will  not look  for  minute  details.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Pictures, graphs  and  charts  help  in  additional understanding of the text.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Scanning </a:t>
            </a:r>
          </a:p>
          <a:p>
            <a:pPr marL="109728" lvl="0" indent="0" algn="just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It is to find a particular piece of information.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The scanner scans the text until he finds what he was   looking    for.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Reading 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 </a:t>
            </a:r>
          </a:p>
        </p:txBody>
      </p:sp>
      <p:pic>
        <p:nvPicPr>
          <p:cNvPr id="18434" name="Picture 2" descr="C:\Users\admin\Desktop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785794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4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for thorough comprehension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when the reader wants to gain the full  knowledge  or  information  in  the  text. 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 reader  tries  to  understand  the relationship  between  the  ideas  of  the  text  including  the  author’s  purpose.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Vocabulary enhancement takes place unknowingly.</a:t>
            </a:r>
          </a:p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Critical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Critical  reading  takes  place  when  the  reader  tends  to  make judgment on the piece of work.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reader comes up with various questions and arguments.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done to understand the author’s purpose of writing the text and language used.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</a:t>
            </a:r>
          </a:p>
        </p:txBody>
      </p:sp>
    </p:spTree>
    <p:extLst>
      <p:ext uri="{BB962C8B-B14F-4D97-AF65-F5344CB8AC3E}">
        <p14:creationId xmlns:p14="http://schemas.microsoft.com/office/powerpoint/2010/main" val="40088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Writing is when we put our thoughts in words on a paper or computer screen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considered to be the most difficult skill  and therefore is less preferred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usually more  formal  and therefore  the writers have to  be more careful  about the grammatical rules,  syntax  and  lexical  items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If  the  writing  is  comprehensible  and  creative  then  the writer  has achieved the  purpose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One should use proper punctuation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so that the reader can arrive at what 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author is trying to convey.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Writing</a:t>
            </a:r>
          </a:p>
        </p:txBody>
      </p:sp>
      <p:pic>
        <p:nvPicPr>
          <p:cNvPr id="16386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75612"/>
            <a:ext cx="318354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6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Thank You</a:t>
            </a:r>
          </a:p>
        </p:txBody>
      </p:sp>
      <p:pic>
        <p:nvPicPr>
          <p:cNvPr id="20482" name="Picture 2" descr="C:\Users\admi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Communication is the transmission of information, ideas, emotions, skills, etc., by the use of symbols, words, pictures, figures, graphs, and other means.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It is the act or process of transmission that is usually called communication.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It is commonly defined as “the imparting or interchange of thoughts, opinions or information by speech, writing, or signs”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sp>
        <p:nvSpPr>
          <p:cNvPr id="4" name="AutoShape 2" descr="What is Communication, Meaning, Definition by Authors, Elem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dmin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2" y="4224358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429684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marL="109728" indent="0">
              <a:buNone/>
              <a:defRPr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1. Verbal communication </a:t>
            </a:r>
          </a:p>
          <a:p>
            <a:pPr marL="109728" indent="0">
              <a:buNone/>
              <a:defRPr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2. Nonverbal communication</a:t>
            </a:r>
          </a:p>
          <a:p>
            <a:pPr marL="109728" indent="0">
              <a:buNone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    </a:t>
            </a:r>
            <a:r>
              <a:rPr lang="en-US" sz="3200" b="1" dirty="0">
                <a:latin typeface="Andalus" pitchFamily="18" charset="-78"/>
                <a:cs typeface="Andalus" pitchFamily="18" charset="-78"/>
              </a:rPr>
              <a:t>Verbal communication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A  Dialogue is a reciprocal conversation between two or more entities under which the oral and written communication take place.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communication in which the message is   transmitted verbally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Nonverbal communication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Types of Communication</a:t>
            </a:r>
            <a:endParaRPr lang="en-US" sz="4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50720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Verbal Communication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US" sz="3600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62" name="AutoShape 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AutoShape 8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AutoShape 10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AutoShape 1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4" name="Picture 14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14876" cy="3786190"/>
          </a:xfrm>
          <a:prstGeom prst="rect">
            <a:avLst/>
          </a:prstGeom>
          <a:noFill/>
        </p:spPr>
      </p:pic>
      <p:pic>
        <p:nvPicPr>
          <p:cNvPr id="40978" name="Picture 18" descr="Image result for Verbal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86190"/>
            <a:ext cx="4643438" cy="3071810"/>
          </a:xfrm>
          <a:prstGeom prst="rect">
            <a:avLst/>
          </a:prstGeom>
          <a:noFill/>
        </p:spPr>
      </p:pic>
      <p:pic>
        <p:nvPicPr>
          <p:cNvPr id="40982" name="Picture 22" descr="Image result for Verbal Communic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0"/>
            <a:ext cx="4429124" cy="3786190"/>
          </a:xfrm>
          <a:prstGeom prst="rect">
            <a:avLst/>
          </a:prstGeom>
          <a:noFill/>
        </p:spPr>
      </p:pic>
      <p:pic>
        <p:nvPicPr>
          <p:cNvPr id="40984" name="Picture 24" descr="Image result for Verbal Communic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86190"/>
            <a:ext cx="4500562" cy="307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53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Non–verbal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8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43437" cy="6715148"/>
          </a:xfrm>
          <a:prstGeom prst="rect">
            <a:avLst/>
          </a:prstGeom>
          <a:noFill/>
        </p:spPr>
      </p:pic>
      <p:pic>
        <p:nvPicPr>
          <p:cNvPr id="39940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8"/>
            <a:ext cx="4500562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469</TotalTime>
  <Words>1000</Words>
  <Application>Microsoft Office PowerPoint</Application>
  <PresentationFormat>On-screen Show (4:3)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Andalus</vt:lpstr>
      <vt:lpstr>Arabic Typesetting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Introduction to Communication Unit – 1 English – </vt:lpstr>
      <vt:lpstr> Contents </vt:lpstr>
      <vt:lpstr>Communication </vt:lpstr>
      <vt:lpstr>PowerPoint Presentation</vt:lpstr>
      <vt:lpstr>Types of Communication</vt:lpstr>
      <vt:lpstr>Verbal Communication </vt:lpstr>
      <vt:lpstr>PowerPoint Presentation</vt:lpstr>
      <vt:lpstr>   Non–verbal Communication</vt:lpstr>
      <vt:lpstr>PowerPoint Presentation</vt:lpstr>
      <vt:lpstr>Process of Communication</vt:lpstr>
      <vt:lpstr> CHANNELS OF COMMUNICATION </vt:lpstr>
      <vt:lpstr>Upward Communication</vt:lpstr>
      <vt:lpstr>Downward Communication</vt:lpstr>
      <vt:lpstr>Horizontal Communication</vt:lpstr>
      <vt:lpstr>Diagonal Communication</vt:lpstr>
      <vt:lpstr>Barriers of Communication</vt:lpstr>
      <vt:lpstr>Language Barrier </vt:lpstr>
      <vt:lpstr>Personal Barrier</vt:lpstr>
      <vt:lpstr>Organisational Barriers</vt:lpstr>
      <vt:lpstr>How to overcome these Barriers?</vt:lpstr>
      <vt:lpstr>LSRW</vt:lpstr>
      <vt:lpstr>Listening</vt:lpstr>
      <vt:lpstr>Speaking </vt:lpstr>
      <vt:lpstr>Reading  Types of Reading </vt:lpstr>
      <vt:lpstr>Types of Reading</vt:lpstr>
      <vt:lpstr>Writing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Unit - 1</dc:title>
  <dc:creator>admin</dc:creator>
  <cp:lastModifiedBy>Galdinus</cp:lastModifiedBy>
  <cp:revision>77</cp:revision>
  <dcterms:created xsi:type="dcterms:W3CDTF">2020-07-04T12:27:49Z</dcterms:created>
  <dcterms:modified xsi:type="dcterms:W3CDTF">2023-09-07T15:02:44Z</dcterms:modified>
</cp:coreProperties>
</file>