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12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47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B6D9E-8535-405F-9C06-88647D47F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B504A-A4E3-4A90-90FA-1470D43BFB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1A9A52C-6E56-4928-87D4-090E57B07CFA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8297BE-8092-41DD-87FF-1CDCB444A1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16B520-9E9C-4E6C-B469-FC8AC5555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08F5-805C-40D0-9C09-D45996449A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A6B9-A922-4EFF-8DD0-BD6EDFBCA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B9317-D38C-4674-B2C2-D8E5E62B40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094C33EB-7893-4774-B461-DC0A5EE2FA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A807C62-F0A2-4714-B9D0-C812B4C167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2298E5F-9427-494E-B504-DB204EE0A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55370D-FC9F-4FC3-9CB5-A73E6DCA856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DB11-62F3-4158-9DA1-CC50CFB4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6EEE7-B1EC-4B9A-BFD3-25FBF2666270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64D0-0CC1-4C32-AA0E-664919DD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82BD-A598-450B-AE2F-FA5BF5B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60B48-28FB-4F6E-88EF-83A6EF6A7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E21B-3635-4D4B-B75B-42FD721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71015-1050-4E94-93B8-9E77243759EC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154D-2BC7-48F8-AE0B-BD3D9C02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7343-4644-4B80-890B-183105BB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C59D5-5A79-4ABF-8DC1-5E09BD627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5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102B-A839-4484-9706-C86F93D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A3415-3435-4D48-B3EE-B2E209513110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E33C-4A9B-434A-B067-9F697B80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02EB-337F-4CA7-9BC4-3338126A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80253-9650-4E1B-8455-00FD71861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98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CA23-0068-4AB3-A0E2-A07A0080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766A-18EA-49F8-BC68-3F4FC3B7285A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54FA-2B22-46BB-A5AA-916585A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DE3B-9DEC-4C7A-BF48-A9FB5F05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FACB8-D799-4096-BA8C-1274356A1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7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E372-50F5-432C-BD95-C01D2829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FEE5F-0566-4C23-B18F-E1DC373F01F3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4EA9-7199-48FF-81B4-DF8934A0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42B9-CC0F-4571-95C5-6553D020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0CC3F-0E01-47C6-9842-FA3A243173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1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3F7F46-FD34-4837-B9AC-D2EEBAE2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48327-EFCF-4E4C-8B45-6DAA7565BDBA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08F6E2-AD72-47F1-84D2-553DEA71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57DC9-30AF-4E2E-B984-4182B23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8A956-4026-4D2E-8450-215F905283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9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29705A-1F54-4424-B7AA-FDA8EEA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ABDAD-8E85-4095-B2B6-14AC877ADF03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FDC79B-28B6-43EF-8995-ECA5100E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0C70D6-4238-46E3-AF1D-E2799858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83586-1CD4-4B3B-B1FC-FDBE5975F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885C661-F4D3-47B0-A788-E9D06A8D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72270-313F-4691-B968-0553BC224872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89D3B4-CC0C-45F1-B8AD-E318ABD5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A2F159-A66B-4A6C-B4C5-3FB7BDA4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27CA8-9EBE-4AC5-BD94-0259CE372E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6177BA-BE53-4F89-ACF9-DF18F25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B390B-16D4-413A-A0A7-6F70EC2050B2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B232CD9-62F5-4E1E-B17B-63D25FE5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469192-343A-4348-9864-2C8E7C6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FA6C4-D6BF-4D4E-BC59-08EE8F180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55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5885D1-FDDB-46D4-939E-3DC8474E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F7FCC-6FAE-4A69-B607-D2A0FEC74700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0967FE-9646-482B-B666-FB69B6ED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D6B9CA-4706-4CBC-994E-B679F8E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E98FA-E8DC-4A7C-81E7-0639B055B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7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F91BCE-B8E7-46FF-8C46-80F0E789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2A300-151E-49D6-95D6-90F7525E1542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5E1D7-BDED-4875-8FE6-83F01EEE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B750E8-8450-415E-9F58-80110F0A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559CA-3E61-4C7D-A4C1-0EE59833A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38A95A-0271-4D3C-AE52-97D488D22B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F5CB1DD-EBE0-4D94-8AA3-EAAEF4D2B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8C9B-23BC-44F3-8EA3-136F8672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E662F9-D6CC-466E-A2E2-D5EE68A4ABBB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8FBC-AA34-4B5D-8798-AC982C2FD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E20F-8D56-49F0-B3D5-5D051439F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6FC60BD-76DB-4867-BE18-A80F6C3734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AE25B57-F942-48AE-AB76-72EF68FC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Quadratic Forms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BA32BE19-7703-4506-BD58-CCBD75D8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7315200" cy="12954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 eaLnBrk="1" hangingPunct="1"/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homogeneous polynomial of the second degree in any number of variables is called a quadratic form.</a:t>
            </a:r>
          </a:p>
          <a:p>
            <a:pPr algn="just" eaLnBrk="1" hangingPunct="1"/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 eaLnBrk="1" hangingPunct="1"/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2" name="Object 2">
            <a:extLst>
              <a:ext uri="{FF2B5EF4-FFF2-40B4-BE49-F238E27FC236}">
                <a16:creationId xmlns:a16="http://schemas.microsoft.com/office/drawing/2014/main" id="{D26DDE22-4CB3-4B02-8CB1-31BE4CCCF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05200"/>
          <a:ext cx="75819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81900" imgH="2146300" progId="Equation.DSMT4">
                  <p:embed/>
                </p:oleObj>
              </mc:Choice>
              <mc:Fallback>
                <p:oleObj name="Equation" r:id="rId3" imgW="7581900" imgH="2146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75819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35F4AEC-0BCA-46B3-A8F7-035E70BD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1000"/>
            <a:ext cx="8610600" cy="6096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400" u="sng"/>
          </a:p>
          <a:p>
            <a:pPr eaLnBrk="1" hangingPunct="1">
              <a:buFontTx/>
              <a:buNone/>
            </a:pPr>
            <a:r>
              <a:rPr lang="en-US" altLang="en-US" sz="2400" u="sng"/>
              <a:t>Examples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1) Reduce the quadratic form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           8X</a:t>
            </a:r>
            <a:r>
              <a:rPr lang="en-US" altLang="en-US" sz="2400" baseline="-25000"/>
              <a:t>1</a:t>
            </a:r>
            <a:r>
              <a:rPr lang="en-US" altLang="en-US" sz="2400" baseline="30000"/>
              <a:t>2</a:t>
            </a:r>
            <a:r>
              <a:rPr lang="en-US" altLang="en-US" sz="2400"/>
              <a:t> + 7X</a:t>
            </a:r>
            <a:r>
              <a:rPr lang="en-US" altLang="en-US" sz="2400" baseline="-25000"/>
              <a:t>2</a:t>
            </a:r>
            <a:r>
              <a:rPr lang="en-US" altLang="en-US" sz="2400" baseline="30000"/>
              <a:t>2</a:t>
            </a:r>
            <a:r>
              <a:rPr lang="en-US" altLang="en-US" sz="2400"/>
              <a:t> + 3X</a:t>
            </a:r>
            <a:r>
              <a:rPr lang="en-US" altLang="en-US" sz="2400" baseline="-25000"/>
              <a:t>3</a:t>
            </a:r>
            <a:r>
              <a:rPr lang="en-US" altLang="en-US" sz="2400" baseline="30000"/>
              <a:t>2 </a:t>
            </a:r>
            <a:r>
              <a:rPr lang="en-US" altLang="en-US" sz="2400"/>
              <a:t>– 12X</a:t>
            </a:r>
            <a:r>
              <a:rPr lang="en-US" altLang="en-US" sz="2400" baseline="-25000"/>
              <a:t>1</a:t>
            </a:r>
            <a:r>
              <a:rPr lang="en-US" altLang="en-US" sz="2400"/>
              <a:t>X</a:t>
            </a:r>
            <a:r>
              <a:rPr lang="en-US" altLang="en-US" sz="2400" baseline="-25000"/>
              <a:t>2</a:t>
            </a:r>
            <a:r>
              <a:rPr lang="en-US" altLang="en-US" sz="2400"/>
              <a:t> + 4X</a:t>
            </a:r>
            <a:r>
              <a:rPr lang="en-US" altLang="en-US" sz="2400" baseline="-25000"/>
              <a:t>1</a:t>
            </a:r>
            <a:r>
              <a:rPr lang="en-US" altLang="en-US" sz="2400"/>
              <a:t>X</a:t>
            </a:r>
            <a:r>
              <a:rPr lang="en-US" altLang="en-US" sz="2400" baseline="-25000"/>
              <a:t>3</a:t>
            </a:r>
            <a:r>
              <a:rPr lang="en-US" altLang="en-US" sz="2400"/>
              <a:t> – X</a:t>
            </a:r>
            <a:r>
              <a:rPr lang="en-US" altLang="en-US" sz="2400" baseline="-25000"/>
              <a:t>2</a:t>
            </a:r>
            <a:r>
              <a:rPr lang="en-US" altLang="en-US" sz="2400"/>
              <a:t>X</a:t>
            </a:r>
            <a:r>
              <a:rPr lang="en-US" altLang="en-US" sz="2400" baseline="-25000"/>
              <a:t>3</a:t>
            </a:r>
          </a:p>
          <a:p>
            <a:pPr eaLnBrk="1" hangingPunct="1">
              <a:buFontTx/>
              <a:buNone/>
            </a:pPr>
            <a:r>
              <a:rPr lang="en-US" altLang="en-US" sz="2400" baseline="-25000"/>
              <a:t>                </a:t>
            </a:r>
            <a:r>
              <a:rPr lang="en-US" altLang="en-US" sz="2400"/>
              <a:t> to a canonical form by an orthogonal transformation.</a:t>
            </a:r>
          </a:p>
          <a:p>
            <a:pPr eaLnBrk="1" hangingPunct="1">
              <a:buFontTx/>
              <a:buNone/>
            </a:pPr>
            <a:r>
              <a:rPr lang="en-US" altLang="en-US" sz="2400" baseline="-25000"/>
              <a:t> </a:t>
            </a:r>
            <a:r>
              <a:rPr lang="en-US" altLang="en-US" sz="2400"/>
              <a:t> </a:t>
            </a:r>
            <a:r>
              <a:rPr lang="en-US" altLang="en-US" sz="2400" u="sng"/>
              <a:t>Solution</a:t>
            </a:r>
          </a:p>
          <a:p>
            <a:pPr eaLnBrk="1" hangingPunct="1">
              <a:buFontTx/>
              <a:buNone/>
            </a:pPr>
            <a:r>
              <a:rPr lang="en-US" altLang="en-US" sz="2400" baseline="-25000"/>
              <a:t>	</a:t>
            </a:r>
            <a:r>
              <a:rPr lang="en-US" altLang="en-US" sz="2400"/>
              <a:t>  The matrix of given quadratic form is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				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                                       8	-6	2</a:t>
            </a:r>
          </a:p>
          <a:p>
            <a:pPr eaLnBrk="1" hangingPunct="1">
              <a:buFontTx/>
              <a:buNone/>
            </a:pPr>
            <a:r>
              <a:rPr lang="en-US" altLang="en-US" sz="2400" baseline="-25000"/>
              <a:t>	</a:t>
            </a:r>
            <a:r>
              <a:rPr lang="en-US" altLang="en-US" sz="2400"/>
              <a:t> 		A=	-6	7	-4</a:t>
            </a:r>
          </a:p>
          <a:p>
            <a:pPr eaLnBrk="1" hangingPunct="1">
              <a:buFontTx/>
              <a:buNone/>
            </a:pPr>
            <a:r>
              <a:rPr lang="en-US" altLang="en-US" sz="2400" baseline="-25000"/>
              <a:t>			</a:t>
            </a:r>
            <a:r>
              <a:rPr lang="en-US" altLang="en-US" sz="2400"/>
              <a:t> 	2	-4	3</a:t>
            </a:r>
            <a:endParaRPr lang="en-US" altLang="en-US" sz="2400" baseline="-2500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049BDC9C-FCE0-44CF-8762-465C76B39C73}"/>
              </a:ext>
            </a:extLst>
          </p:cNvPr>
          <p:cNvSpPr/>
          <p:nvPr/>
        </p:nvSpPr>
        <p:spPr>
          <a:xfrm>
            <a:off x="3048000" y="4191000"/>
            <a:ext cx="2667000" cy="1676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2799D770-484C-4485-A85F-44236C18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8-</a:t>
            </a:r>
            <a:r>
              <a:rPr lang="el-GR" altLang="en-US" sz="2400"/>
              <a:t>λ</a:t>
            </a:r>
            <a:r>
              <a:rPr lang="en-US" altLang="en-US" sz="2400"/>
              <a:t>	-6	2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-6	7-</a:t>
            </a:r>
            <a:r>
              <a:rPr lang="el-GR" altLang="en-US" sz="2400"/>
              <a:t>λ</a:t>
            </a:r>
            <a:r>
              <a:rPr lang="en-US" altLang="en-US" sz="2400"/>
              <a:t>	-4	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2	-4	3-</a:t>
            </a:r>
            <a:r>
              <a:rPr lang="el-GR" altLang="en-US" sz="2400"/>
              <a:t>λ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(8-</a:t>
            </a:r>
            <a:r>
              <a:rPr lang="el-GR" altLang="en-US" sz="2400"/>
              <a:t>λ</a:t>
            </a:r>
            <a:r>
              <a:rPr lang="en-US" altLang="en-US" sz="2400"/>
              <a:t>)[(7-</a:t>
            </a:r>
            <a:r>
              <a:rPr lang="el-GR" altLang="en-US" sz="2400"/>
              <a:t>λ</a:t>
            </a:r>
            <a:r>
              <a:rPr lang="en-US" altLang="en-US" sz="2400"/>
              <a:t>)(3-</a:t>
            </a:r>
            <a:r>
              <a:rPr lang="el-GR" altLang="en-US" sz="2400"/>
              <a:t>λ</a:t>
            </a:r>
            <a:r>
              <a:rPr lang="en-US" altLang="en-US" sz="2400"/>
              <a:t>) – 16] + 6 [-6(3-</a:t>
            </a:r>
            <a:r>
              <a:rPr lang="el-GR" altLang="en-US" sz="2400"/>
              <a:t>λ</a:t>
            </a:r>
            <a:r>
              <a:rPr lang="en-US" altLang="en-US" sz="2400"/>
              <a:t>) + 8] + 2[24-2(7-</a:t>
            </a:r>
            <a:r>
              <a:rPr lang="el-GR" altLang="en-US" sz="2400"/>
              <a:t>λ</a:t>
            </a:r>
            <a:r>
              <a:rPr lang="en-US" altLang="en-US" sz="2400"/>
              <a:t>) 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l-GR" altLang="en-US" sz="2400"/>
              <a:t>λ</a:t>
            </a:r>
            <a:r>
              <a:rPr lang="en-US" altLang="en-US" sz="2400" baseline="30000"/>
              <a:t>3</a:t>
            </a:r>
            <a:r>
              <a:rPr lang="en-US" altLang="en-US" sz="2400"/>
              <a:t> - 18</a:t>
            </a:r>
            <a:r>
              <a:rPr lang="el-GR" altLang="en-US" sz="2400"/>
              <a:t>λ</a:t>
            </a:r>
            <a:r>
              <a:rPr lang="en-US" altLang="en-US" sz="2400" baseline="30000"/>
              <a:t>2</a:t>
            </a:r>
            <a:r>
              <a:rPr lang="en-US" altLang="en-US" sz="2400"/>
              <a:t> + 45</a:t>
            </a:r>
            <a:r>
              <a:rPr lang="el-GR" altLang="en-US" sz="2400"/>
              <a:t>λ</a:t>
            </a:r>
            <a:r>
              <a:rPr lang="en-US" altLang="en-US" sz="2400"/>
              <a:t> 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l-GR" altLang="en-US" sz="2400"/>
              <a:t>λ</a:t>
            </a:r>
            <a:r>
              <a:rPr lang="en-US" altLang="en-US" sz="2400"/>
              <a:t>(</a:t>
            </a:r>
            <a:r>
              <a:rPr lang="el-GR" altLang="en-US" sz="2400"/>
              <a:t>λ</a:t>
            </a:r>
            <a:r>
              <a:rPr lang="en-US" altLang="en-US" sz="2400" baseline="30000"/>
              <a:t>2</a:t>
            </a:r>
            <a:r>
              <a:rPr lang="en-US" altLang="en-US" sz="2400"/>
              <a:t> - 18</a:t>
            </a:r>
            <a:r>
              <a:rPr lang="el-GR" altLang="en-US" sz="2400"/>
              <a:t>λ</a:t>
            </a:r>
            <a:r>
              <a:rPr lang="en-US" altLang="en-US" sz="2400"/>
              <a:t> + 45) 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		</a:t>
            </a:r>
            <a:r>
              <a:rPr lang="el-GR" altLang="en-US" sz="2400"/>
              <a:t>λ</a:t>
            </a:r>
            <a:r>
              <a:rPr lang="en-US" altLang="en-US" sz="2400"/>
              <a:t>   =0, 3, 15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Therefore 0, 3, 15 are the eigen values.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AF094-7755-4944-944E-5A97A540B97C}"/>
              </a:ext>
            </a:extLst>
          </p:cNvPr>
          <p:cNvCxnSpPr/>
          <p:nvPr/>
        </p:nvCxnSpPr>
        <p:spPr>
          <a:xfrm rot="5400000">
            <a:off x="794" y="1751806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AA7A8C-EC73-4AAD-A2F3-404034CA9C55}"/>
              </a:ext>
            </a:extLst>
          </p:cNvPr>
          <p:cNvCxnSpPr/>
          <p:nvPr/>
        </p:nvCxnSpPr>
        <p:spPr>
          <a:xfrm rot="5400000">
            <a:off x="2743994" y="1675606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32675B49-E4EC-4620-B9CC-E82F5941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To find the eigen vectors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	(A - </a:t>
            </a:r>
            <a:r>
              <a:rPr lang="el-GR" altLang="en-US" sz="2400" dirty="0"/>
              <a:t>λ</a:t>
            </a:r>
            <a:r>
              <a:rPr lang="en-US" altLang="en-US" sz="2400" dirty="0"/>
              <a:t>I)X = 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8-</a:t>
            </a:r>
            <a:r>
              <a:rPr lang="el-GR" altLang="en-US" sz="2400" dirty="0"/>
              <a:t> λ</a:t>
            </a:r>
            <a:r>
              <a:rPr lang="en-US" altLang="en-US" sz="2400" dirty="0"/>
              <a:t>	             -6	2	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-6		7-</a:t>
            </a:r>
            <a:r>
              <a:rPr lang="el-GR" altLang="en-US" sz="2400" dirty="0"/>
              <a:t> λ</a:t>
            </a:r>
            <a:r>
              <a:rPr lang="en-US" altLang="en-US" sz="2400" dirty="0"/>
              <a:t>	-4	X2	=0         … (1)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2		-4	3-</a:t>
            </a:r>
            <a:r>
              <a:rPr lang="el-GR" altLang="en-US" sz="2400" dirty="0"/>
              <a:t> λ</a:t>
            </a:r>
            <a:r>
              <a:rPr lang="en-US" altLang="en-US" sz="2400" dirty="0"/>
              <a:t>	X3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1E50D83E-FE7C-4541-B740-64C15602ED43}"/>
              </a:ext>
            </a:extLst>
          </p:cNvPr>
          <p:cNvSpPr/>
          <p:nvPr/>
        </p:nvSpPr>
        <p:spPr>
          <a:xfrm>
            <a:off x="609600" y="2057400"/>
            <a:ext cx="3276600" cy="1676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45C55799-2F5B-4376-AF81-D9E85324A10C}"/>
              </a:ext>
            </a:extLst>
          </p:cNvPr>
          <p:cNvSpPr/>
          <p:nvPr/>
        </p:nvSpPr>
        <p:spPr>
          <a:xfrm>
            <a:off x="4191000" y="1981200"/>
            <a:ext cx="533400" cy="1600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ADB697B-5D33-44CD-B363-C9F255FB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when   </a:t>
            </a:r>
            <a:r>
              <a:rPr lang="el-GR" altLang="en-US"/>
              <a:t>λ</a:t>
            </a:r>
            <a:r>
              <a:rPr lang="en-US" altLang="en-US"/>
              <a:t> = 0        in … (1) 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9D6D4DF3-BBE8-4564-94EA-BD4BCEEA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 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8	-6	2	X</a:t>
            </a:r>
            <a:r>
              <a:rPr lang="en-US" altLang="en-US" sz="2400" baseline="-25000" dirty="0"/>
              <a:t>1		</a:t>
            </a:r>
            <a:r>
              <a:rPr lang="en-US" altLang="en-US" sz="2400" dirty="0"/>
              <a:t>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-6	 7	-4	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	=	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2	-4	3	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		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      8X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-6X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+ 2X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 =  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      -6X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+ 7X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 -4X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= 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      2X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– 4X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+ 3X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= 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By cross multiplication rule, Taking any two equations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The eigen vector corresponding to </a:t>
            </a:r>
            <a:r>
              <a:rPr lang="el-GR" altLang="en-US" sz="2400" dirty="0"/>
              <a:t>λ</a:t>
            </a:r>
            <a:r>
              <a:rPr lang="en-US" altLang="en-US" sz="2400" dirty="0"/>
              <a:t> = 0 is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         =    2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  2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3E090F9-E0B1-4697-8B90-D7B82BCEBC98}"/>
              </a:ext>
            </a:extLst>
          </p:cNvPr>
          <p:cNvSpPr/>
          <p:nvPr/>
        </p:nvSpPr>
        <p:spPr>
          <a:xfrm>
            <a:off x="762000" y="914400"/>
            <a:ext cx="1905000" cy="1295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290494E7-7C96-40B9-AB82-29A7C4F2253E}"/>
              </a:ext>
            </a:extLst>
          </p:cNvPr>
          <p:cNvSpPr/>
          <p:nvPr/>
        </p:nvSpPr>
        <p:spPr>
          <a:xfrm>
            <a:off x="3048000" y="914400"/>
            <a:ext cx="6096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84A6510D-C8E4-4E06-BAEF-FDFD667A0D82}"/>
              </a:ext>
            </a:extLst>
          </p:cNvPr>
          <p:cNvSpPr/>
          <p:nvPr/>
        </p:nvSpPr>
        <p:spPr>
          <a:xfrm>
            <a:off x="4876800" y="838200"/>
            <a:ext cx="457200" cy="1295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DEA6D3DD-51B4-4237-A3BD-48FCBAFBD5AB}"/>
              </a:ext>
            </a:extLst>
          </p:cNvPr>
          <p:cNvSpPr/>
          <p:nvPr/>
        </p:nvSpPr>
        <p:spPr>
          <a:xfrm>
            <a:off x="2362200" y="4800600"/>
            <a:ext cx="609600" cy="1371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TextBox 3">
                <a:extLst>
                  <a:ext uri="{FF2B5EF4-FFF2-40B4-BE49-F238E27FC236}">
                    <a16:creationId xmlns:a16="http://schemas.microsoft.com/office/drawing/2014/main" id="{606CFC64-23F1-449F-9661-C175D530F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57200"/>
                <a:ext cx="8382000" cy="624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            when  </a:t>
                </a:r>
                <a:r>
                  <a:rPr lang="el-GR" altLang="en-US" sz="2400" dirty="0">
                    <a:latin typeface="Times New Roman" panose="02020603050405020304" pitchFamily="18" charset="0"/>
                  </a:rPr>
                  <a:t>λ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3 in … (1)</a:t>
                </a: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5	-6	2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		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-6	4	-4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	=	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2	-4	 0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		0</a:t>
                </a: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5x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-6x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 =  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 -6x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+ 4x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-4x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 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– 4x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+ 0x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By cross multiplication rule,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</a:t>
                </a:r>
                <a:r>
                  <a:rPr lang="en-US" altLang="en-US" sz="32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3200" dirty="0">
                    <a:latin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en-US" sz="3200" dirty="0">
                    <a:latin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3200" dirty="0">
                    <a:latin typeface="Times New Roman" panose="02020603050405020304" pitchFamily="18" charset="0"/>
                  </a:rPr>
                  <a:t>	      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The eigen vector corresponding to </a:t>
                </a:r>
                <a:r>
                  <a:rPr lang="el-GR" altLang="en-US" sz="2400" dirty="0">
                    <a:latin typeface="Times New Roman" panose="02020603050405020304" pitchFamily="18" charset="0"/>
                  </a:rPr>
                  <a:t>λ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3 is  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	  2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    =   1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	 -2</a:t>
                </a:r>
              </a:p>
            </p:txBody>
          </p:sp>
        </mc:Choice>
        <mc:Fallback>
          <p:sp>
            <p:nvSpPr>
              <p:cNvPr id="17410" name="TextBox 3">
                <a:extLst>
                  <a:ext uri="{FF2B5EF4-FFF2-40B4-BE49-F238E27FC236}">
                    <a16:creationId xmlns:a16="http://schemas.microsoft.com/office/drawing/2014/main" id="{606CFC64-23F1-449F-9661-C175D530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57200"/>
                <a:ext cx="8382000" cy="6247864"/>
              </a:xfrm>
              <a:prstGeom prst="rect">
                <a:avLst/>
              </a:prstGeom>
              <a:blipFill>
                <a:blip r:embed="rId2"/>
                <a:stretch>
                  <a:fillRect l="-1164" b="-1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ble Bracket 4">
            <a:extLst>
              <a:ext uri="{FF2B5EF4-FFF2-40B4-BE49-F238E27FC236}">
                <a16:creationId xmlns:a16="http://schemas.microsoft.com/office/drawing/2014/main" id="{D43849DF-1914-496F-8212-1DC702FA4F83}"/>
              </a:ext>
            </a:extLst>
          </p:cNvPr>
          <p:cNvSpPr/>
          <p:nvPr/>
        </p:nvSpPr>
        <p:spPr>
          <a:xfrm>
            <a:off x="1219200" y="1600200"/>
            <a:ext cx="22860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BC147FB-1DFC-4ADC-9A26-15B2F6F70D42}"/>
              </a:ext>
            </a:extLst>
          </p:cNvPr>
          <p:cNvSpPr/>
          <p:nvPr/>
        </p:nvSpPr>
        <p:spPr>
          <a:xfrm>
            <a:off x="3886200" y="1524000"/>
            <a:ext cx="6096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F391D03C-9E21-42B5-996E-4B6A7C8D5164}"/>
              </a:ext>
            </a:extLst>
          </p:cNvPr>
          <p:cNvSpPr/>
          <p:nvPr/>
        </p:nvSpPr>
        <p:spPr>
          <a:xfrm>
            <a:off x="5715000" y="1447800"/>
            <a:ext cx="609600" cy="1371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EB72D87-60BD-4941-B5C5-3A137A90A9C9}"/>
              </a:ext>
            </a:extLst>
          </p:cNvPr>
          <p:cNvSpPr/>
          <p:nvPr/>
        </p:nvSpPr>
        <p:spPr>
          <a:xfrm>
            <a:off x="3124200" y="5638800"/>
            <a:ext cx="533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>
            <a:extLst>
              <a:ext uri="{FF2B5EF4-FFF2-40B4-BE49-F238E27FC236}">
                <a16:creationId xmlns:a16="http://schemas.microsoft.com/office/drawing/2014/main" id="{B004E885-0F7B-4920-A011-734FDC6A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4705"/>
            <a:ext cx="83820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When    </a:t>
            </a:r>
            <a:r>
              <a:rPr lang="el-GR" altLang="en-US" sz="2400" dirty="0">
                <a:latin typeface="Times New Roman" panose="02020603050405020304" pitchFamily="18" charset="0"/>
              </a:rPr>
              <a:t>λ</a:t>
            </a:r>
            <a:r>
              <a:rPr lang="en-US" altLang="en-US" sz="2400" dirty="0">
                <a:latin typeface="Times New Roman" panose="02020603050405020304" pitchFamily="18" charset="0"/>
              </a:rPr>
              <a:t> = 15 in … (1)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-7	-6	2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		</a:t>
            </a:r>
            <a:r>
              <a:rPr lang="en-US" altLang="en-US" sz="2400" dirty="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-6	-8	-4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	=	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2	-4       -12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		0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-7x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-6x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+ 2x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 = 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 -6x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- 8x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– 4x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 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– 4x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 -12x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By cross multiplication rule, taking first two equations,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                                                                2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The eigen vector corresponding to </a:t>
            </a:r>
            <a:r>
              <a:rPr lang="el-GR" altLang="en-US" sz="2400" dirty="0">
                <a:latin typeface="Times New Roman" panose="02020603050405020304" pitchFamily="18" charset="0"/>
              </a:rPr>
              <a:t>λ</a:t>
            </a:r>
            <a:r>
              <a:rPr lang="en-US" altLang="en-US" sz="2400" dirty="0">
                <a:latin typeface="Times New Roman" panose="02020603050405020304" pitchFamily="18" charset="0"/>
              </a:rPr>
              <a:t> = 15 is      - 2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                                                                1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                                                                         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504AF727-A6F4-4C5C-B674-8E7DA475EE0F}"/>
              </a:ext>
            </a:extLst>
          </p:cNvPr>
          <p:cNvSpPr/>
          <p:nvPr/>
        </p:nvSpPr>
        <p:spPr>
          <a:xfrm>
            <a:off x="1219200" y="1600200"/>
            <a:ext cx="22860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B2B2481C-AC0C-4F5E-8C2D-4EC185C16BE1}"/>
              </a:ext>
            </a:extLst>
          </p:cNvPr>
          <p:cNvSpPr/>
          <p:nvPr/>
        </p:nvSpPr>
        <p:spPr>
          <a:xfrm>
            <a:off x="3886200" y="1524000"/>
            <a:ext cx="6096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C077DA17-68B5-44B6-8747-4DFF7A2688EC}"/>
              </a:ext>
            </a:extLst>
          </p:cNvPr>
          <p:cNvSpPr/>
          <p:nvPr/>
        </p:nvSpPr>
        <p:spPr>
          <a:xfrm>
            <a:off x="5715000" y="1447800"/>
            <a:ext cx="609600" cy="1371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72829E84-1321-45E9-B34E-634FE0208F3E}"/>
              </a:ext>
            </a:extLst>
          </p:cNvPr>
          <p:cNvSpPr/>
          <p:nvPr/>
        </p:nvSpPr>
        <p:spPr>
          <a:xfrm>
            <a:off x="6248400" y="4953000"/>
            <a:ext cx="533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>
            <a:extLst>
              <a:ext uri="{FF2B5EF4-FFF2-40B4-BE49-F238E27FC236}">
                <a16:creationId xmlns:a16="http://schemas.microsoft.com/office/drawing/2014/main" id="{EC6F2954-0617-46FA-9199-21311D06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88392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normalised</a:t>
            </a:r>
            <a:r>
              <a:rPr lang="en-US" altLang="en-US" sz="2400" dirty="0">
                <a:latin typeface="Times New Roman" panose="02020603050405020304" pitchFamily="18" charset="0"/>
              </a:rPr>
              <a:t> modal matrix is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1/√1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	 2/ √ 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    2/ √2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en-US" sz="2400" baseline="-250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 N =	2/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</a:rPr>
              <a:t>	 1/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  </a:t>
            </a:r>
            <a:r>
              <a:rPr lang="en-US" altLang="en-US" sz="2400" dirty="0">
                <a:latin typeface="Times New Roman" panose="02020603050405020304" pitchFamily="18" charset="0"/>
              </a:rPr>
              <a:t>    -2/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aseline="-25000" dirty="0"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</a:rPr>
              <a:t>2/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</a:rPr>
              <a:t>	-2/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</a:rPr>
              <a:t>      1/ √1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+2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+(-2)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endParaRPr lang="en-US" altLang="en-US" sz="2400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baseline="30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aseline="30000" dirty="0"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</a:rPr>
              <a:t> 1/3	2/3	2/3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=	2/3	1/3	-2/3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2/3	-2/3	1/3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T		</a:t>
            </a:r>
            <a:r>
              <a:rPr lang="en-US" altLang="en-US" sz="2400" dirty="0">
                <a:latin typeface="Times New Roman" panose="02020603050405020304" pitchFamily="18" charset="0"/>
              </a:rPr>
              <a:t> 1/3	2/3	2/3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     =	2/3	1/3	-2/3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2/3	-2/3	1/3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9A7993D-8C26-4D01-BF41-3119F6C8C241}"/>
              </a:ext>
            </a:extLst>
          </p:cNvPr>
          <p:cNvSpPr/>
          <p:nvPr/>
        </p:nvSpPr>
        <p:spPr>
          <a:xfrm>
            <a:off x="1905000" y="990600"/>
            <a:ext cx="64008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90F5240E-BE05-43AE-938B-0ECE2D804DFE}"/>
              </a:ext>
            </a:extLst>
          </p:cNvPr>
          <p:cNvSpPr/>
          <p:nvPr/>
        </p:nvSpPr>
        <p:spPr>
          <a:xfrm>
            <a:off x="1905000" y="2895600"/>
            <a:ext cx="26670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A5B1F6C-BD0B-4BB3-AA6C-B7B8C6961AA6}"/>
              </a:ext>
            </a:extLst>
          </p:cNvPr>
          <p:cNvSpPr/>
          <p:nvPr/>
        </p:nvSpPr>
        <p:spPr>
          <a:xfrm>
            <a:off x="1905000" y="4724400"/>
            <a:ext cx="25908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Content Placeholder 2">
                <a:extLst>
                  <a:ext uri="{FF2B5EF4-FFF2-40B4-BE49-F238E27FC236}">
                    <a16:creationId xmlns:a16="http://schemas.microsoft.com/office/drawing/2014/main" id="{5606FF75-4D5C-4FE9-9238-100EEFE4E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Let    	X = NY    be the orthogonal transformation then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dirty="0"/>
                  <a:t>	                                                         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             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           =                                                      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                                                                         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US" altLang="en-US" sz="2400" dirty="0"/>
              </a:p>
              <a:p>
                <a:pPr eaLnBrk="1" hangingPunct="1"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Canonical form of the matrix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IN" sz="18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IN" sz="18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IN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                                       </a:t>
                </a:r>
              </a:p>
            </p:txBody>
          </p:sp>
        </mc:Choice>
        <mc:Fallback xmlns="">
          <p:sp>
            <p:nvSpPr>
              <p:cNvPr id="20482" name="Content Placeholder 2">
                <a:extLst>
                  <a:ext uri="{FF2B5EF4-FFF2-40B4-BE49-F238E27FC236}">
                    <a16:creationId xmlns:a16="http://schemas.microsoft.com/office/drawing/2014/main" id="{5606FF75-4D5C-4FE9-9238-100EEFE4E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2">
            <a:extLst>
              <a:ext uri="{FF2B5EF4-FFF2-40B4-BE49-F238E27FC236}">
                <a16:creationId xmlns:a16="http://schemas.microsoft.com/office/drawing/2014/main" id="{4896B4C2-DA31-4F71-A751-CCA130DB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ADF1E7F-5BA3-44DC-BC22-926BEB6D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	</a:t>
            </a:r>
            <a:r>
              <a:rPr lang="en-US" altLang="en-US" sz="900"/>
              <a:t> </a:t>
            </a:r>
            <a:endParaRPr lang="en-US" alt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FFCD99FC-F4DB-4399-88C8-E9196ED86343}"/>
              </a:ext>
            </a:extLst>
          </p:cNvPr>
          <p:cNvSpPr/>
          <p:nvPr/>
        </p:nvSpPr>
        <p:spPr>
          <a:xfrm>
            <a:off x="1752600" y="3200400"/>
            <a:ext cx="2895600" cy="1676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5D90F88F-685E-48BE-BD96-4EF44AB0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2/3	1/3        -2/3</a:t>
            </a: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1FF20CD7-CCEC-4BAB-816C-2912351A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2339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2/3	1/3        -2/3</a:t>
            </a: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F5D47E01-7612-48B4-82AB-5B10909A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</a:t>
            </a: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68331F28-7689-4F3F-A2B6-CFECF3C4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46562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2/3         -2/3        1/3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70DFAC-49C1-4453-B507-6017D0B9A3CE}"/>
                  </a:ext>
                </a:extLst>
              </p:cNvPr>
              <p:cNvSpPr txBox="1"/>
              <p:nvPr/>
            </p:nvSpPr>
            <p:spPr>
              <a:xfrm>
                <a:off x="2209800" y="2484437"/>
                <a:ext cx="46482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𝑨𝑿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b="0" i="0">
                              <a:latin typeface="Cambria Math" panose="02040503050406030204" pitchFamily="18" charset="0"/>
                            </a:rPr>
                            <m:t>   </m:t>
                          </m:r>
                        </m:sup>
                      </m:sSup>
                      <m:sSup>
                        <m:sSupPr>
                          <m:ctrlPr>
                            <a:rPr lang="en-I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70DFAC-49C1-4453-B507-6017D0B9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84437"/>
                <a:ext cx="4648200" cy="374270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TextBox 3">
                <a:extLst>
                  <a:ext uri="{FF2B5EF4-FFF2-40B4-BE49-F238E27FC236}">
                    <a16:creationId xmlns:a16="http://schemas.microsoft.com/office/drawing/2014/main" id="{95C0E0CC-6BA7-440A-BF06-BDABD025C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348343"/>
                <a:ext cx="8839200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Canonical form of the matrix,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sSup>
                      <m:sSupPr>
                        <m:ctrlPr>
                          <a:rPr lang="en-I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1/3	2/3	2/3       8         -6         2        1/3     2/3     2/3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=           2/3	1/3       -2/3    -6         7        -4        2/3     1/3   -2/3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2/3      -2/3	 1/3      2        -4        3        2/3     -2/3    1/3</a:t>
                </a: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0	 0	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=	0	3	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0	0	15</a:t>
                </a: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The corresponding canonical form is  0y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+ 3y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+ 15y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baseline="30000" dirty="0">
                    <a:latin typeface="Times New Roman" panose="02020603050405020304" pitchFamily="18" charset="0"/>
                  </a:rPr>
                  <a:t>2 .</a:t>
                </a:r>
              </a:p>
            </p:txBody>
          </p:sp>
        </mc:Choice>
        <mc:Fallback xmlns="">
          <p:sp>
            <p:nvSpPr>
              <p:cNvPr id="21506" name="TextBox 3">
                <a:extLst>
                  <a:ext uri="{FF2B5EF4-FFF2-40B4-BE49-F238E27FC236}">
                    <a16:creationId xmlns:a16="http://schemas.microsoft.com/office/drawing/2014/main" id="{95C0E0CC-6BA7-440A-BF06-BDABD025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48343"/>
                <a:ext cx="8839200" cy="4893647"/>
              </a:xfrm>
              <a:prstGeom prst="rect">
                <a:avLst/>
              </a:prstGeom>
              <a:blipFill>
                <a:blip r:embed="rId2"/>
                <a:stretch>
                  <a:fillRect l="-1034" t="-996" b="-18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DECEA17A-A5EC-41C9-8B3F-A7B68C6447E5}"/>
              </a:ext>
            </a:extLst>
          </p:cNvPr>
          <p:cNvSpPr/>
          <p:nvPr/>
        </p:nvSpPr>
        <p:spPr>
          <a:xfrm>
            <a:off x="1066800" y="1752600"/>
            <a:ext cx="25908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54145290-6A95-4621-808B-87D105FEA6CE}"/>
              </a:ext>
            </a:extLst>
          </p:cNvPr>
          <p:cNvSpPr/>
          <p:nvPr/>
        </p:nvSpPr>
        <p:spPr>
          <a:xfrm>
            <a:off x="3962400" y="1752600"/>
            <a:ext cx="20574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47FC4B23-D568-4E48-96F7-7DA723179D03}"/>
              </a:ext>
            </a:extLst>
          </p:cNvPr>
          <p:cNvSpPr/>
          <p:nvPr/>
        </p:nvSpPr>
        <p:spPr>
          <a:xfrm>
            <a:off x="6324600" y="1676400"/>
            <a:ext cx="22098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DDF21F2A-7AA6-4A77-AD90-1AAD74732FD7}"/>
              </a:ext>
            </a:extLst>
          </p:cNvPr>
          <p:cNvSpPr/>
          <p:nvPr/>
        </p:nvSpPr>
        <p:spPr>
          <a:xfrm>
            <a:off x="1981200" y="3429000"/>
            <a:ext cx="24384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B6981C2-30B6-4AA9-804B-2B56DFD5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096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u="sng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2) Reduce the quadratic form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6X</a:t>
            </a:r>
            <a:r>
              <a:rPr lang="en-US" altLang="en-US" sz="2400" baseline="-25000" dirty="0"/>
              <a:t>1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+ 3X</a:t>
            </a:r>
            <a:r>
              <a:rPr lang="en-US" altLang="en-US" sz="2400" baseline="-25000" dirty="0"/>
              <a:t>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+ 3X</a:t>
            </a:r>
            <a:r>
              <a:rPr lang="en-US" altLang="en-US" sz="2400" baseline="-25000" dirty="0"/>
              <a:t>3</a:t>
            </a:r>
            <a:r>
              <a:rPr lang="en-US" altLang="en-US" sz="2400" baseline="30000" dirty="0"/>
              <a:t>2 </a:t>
            </a:r>
            <a:r>
              <a:rPr lang="en-US" altLang="en-US" sz="2400" dirty="0"/>
              <a:t>– 4X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+ 4X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– 2X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3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/>
              <a:t> </a:t>
            </a:r>
            <a:r>
              <a:rPr lang="en-US" altLang="en-US" sz="2400" dirty="0"/>
              <a:t> to a canonical form by an orthogonal </a:t>
            </a:r>
            <a:r>
              <a:rPr lang="en-US" altLang="en-US" sz="2400" dirty="0" err="1"/>
              <a:t>transformation.Also</a:t>
            </a:r>
            <a:r>
              <a:rPr lang="en-US" altLang="en-US" sz="2400" dirty="0"/>
              <a:t> find the </a:t>
            </a:r>
            <a:r>
              <a:rPr lang="en-US" altLang="en-US" sz="2400" dirty="0" err="1"/>
              <a:t>rank,index</a:t>
            </a:r>
            <a:r>
              <a:rPr lang="en-US" altLang="en-US" sz="2400" dirty="0"/>
              <a:t> ,signature and nature of the quadratic form.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/>
              <a:t> </a:t>
            </a:r>
            <a:r>
              <a:rPr lang="en-US" altLang="en-US" sz="2400" dirty="0"/>
              <a:t> </a:t>
            </a:r>
            <a:r>
              <a:rPr lang="en-US" altLang="en-US" sz="2400" u="sng" dirty="0"/>
              <a:t>Solution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/>
              <a:t>	</a:t>
            </a:r>
            <a:r>
              <a:rPr lang="en-US" altLang="en-US" sz="2400" dirty="0"/>
              <a:t>  The matrix of given quadratic form is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				6	-2	2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/>
              <a:t>	</a:t>
            </a:r>
            <a:r>
              <a:rPr lang="en-US" altLang="en-US" sz="2400" dirty="0"/>
              <a:t> 		A=	-2	3	-1</a:t>
            </a:r>
          </a:p>
          <a:p>
            <a:pPr eaLnBrk="1" hangingPunct="1">
              <a:buFontTx/>
              <a:buNone/>
            </a:pPr>
            <a:r>
              <a:rPr lang="en-US" altLang="en-US" sz="2400" baseline="-25000" dirty="0"/>
              <a:t>			</a:t>
            </a:r>
            <a:r>
              <a:rPr lang="en-US" altLang="en-US" sz="2400" dirty="0"/>
              <a:t> 	2	-1	3</a:t>
            </a:r>
            <a:endParaRPr lang="en-US" altLang="en-US" sz="2400" baseline="-25000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ACD4775D-70C9-4B12-AB5F-35C5617724C0}"/>
              </a:ext>
            </a:extLst>
          </p:cNvPr>
          <p:cNvSpPr/>
          <p:nvPr/>
        </p:nvSpPr>
        <p:spPr>
          <a:xfrm>
            <a:off x="2514600" y="3505200"/>
            <a:ext cx="2667000" cy="1676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7D79F798-2A2B-45D0-8C42-39F787C12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62000"/>
          <a:ext cx="6540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40500" imgH="1384300" progId="Equation.DSMT4">
                  <p:embed/>
                </p:oleObj>
              </mc:Choice>
              <mc:Fallback>
                <p:oleObj name="Equation" r:id="rId2" imgW="6540500" imgH="1384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65405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itle 3">
            <a:extLst>
              <a:ext uri="{FF2B5EF4-FFF2-40B4-BE49-F238E27FC236}">
                <a16:creationId xmlns:a16="http://schemas.microsoft.com/office/drawing/2014/main" id="{93D78C9C-330B-47AC-979E-820E3B1B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Nature of Quadratic Form</a:t>
            </a:r>
          </a:p>
        </p:txBody>
      </p:sp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384B12CB-509C-4899-8CD4-6CA51809E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24200"/>
          <a:ext cx="79375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37500" imgH="2298700" progId="Equation.DSMT4">
                  <p:embed/>
                </p:oleObj>
              </mc:Choice>
              <mc:Fallback>
                <p:oleObj name="Equation" r:id="rId4" imgW="7937500" imgH="2298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9375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D85D6FA-E113-44A2-9220-B30E5E54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Characteristic eqn is |A-</a:t>
            </a:r>
            <a:r>
              <a:rPr lang="el-GR" altLang="en-US" sz="2400"/>
              <a:t>λ</a:t>
            </a:r>
            <a:r>
              <a:rPr lang="en-US" altLang="en-US" sz="2400"/>
              <a:t>I| 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6-</a:t>
            </a:r>
            <a:r>
              <a:rPr lang="el-GR" altLang="en-US" sz="2400"/>
              <a:t>λ</a:t>
            </a:r>
            <a:r>
              <a:rPr lang="en-US" altLang="en-US" sz="2400"/>
              <a:t>	-2	2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-2	3-</a:t>
            </a:r>
            <a:r>
              <a:rPr lang="el-GR" altLang="en-US" sz="2400"/>
              <a:t>λ</a:t>
            </a:r>
            <a:r>
              <a:rPr lang="en-US" altLang="en-US" sz="2400"/>
              <a:t>	-1	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2	-1	3-</a:t>
            </a:r>
            <a:r>
              <a:rPr lang="el-GR" altLang="en-US" sz="2400"/>
              <a:t>λ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l-GR" altLang="en-US" sz="2400"/>
              <a:t>λ</a:t>
            </a:r>
            <a:r>
              <a:rPr lang="en-US" altLang="en-US" sz="2400" baseline="30000"/>
              <a:t>3</a:t>
            </a:r>
            <a:r>
              <a:rPr lang="en-US" altLang="en-US" sz="2400"/>
              <a:t> - 12</a:t>
            </a:r>
            <a:r>
              <a:rPr lang="el-GR" altLang="en-US" sz="2400"/>
              <a:t>λ</a:t>
            </a:r>
            <a:r>
              <a:rPr lang="en-US" altLang="en-US" sz="2400" baseline="30000"/>
              <a:t>2</a:t>
            </a:r>
            <a:r>
              <a:rPr lang="en-US" altLang="en-US" sz="2400"/>
              <a:t> + 36</a:t>
            </a:r>
            <a:r>
              <a:rPr lang="el-GR" altLang="en-US" sz="2400"/>
              <a:t>λ</a:t>
            </a:r>
            <a:r>
              <a:rPr lang="en-US" altLang="en-US" sz="2400"/>
              <a:t> – 36 = 0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Solving this, we get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		</a:t>
            </a:r>
            <a:r>
              <a:rPr lang="el-GR" altLang="en-US" sz="2400"/>
              <a:t>λ</a:t>
            </a:r>
            <a:r>
              <a:rPr lang="en-US" altLang="en-US" sz="2400"/>
              <a:t>   =2, 2, 8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          Therefore 2, 2, 8 are the eigen values.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1C6ADE-FAF4-4555-9B7B-2BB2949C8C0B}"/>
              </a:ext>
            </a:extLst>
          </p:cNvPr>
          <p:cNvCxnSpPr/>
          <p:nvPr/>
        </p:nvCxnSpPr>
        <p:spPr>
          <a:xfrm rot="5400000">
            <a:off x="794" y="1905794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04560F-D44C-4A24-8105-1B1DCF54F3D9}"/>
              </a:ext>
            </a:extLst>
          </p:cNvPr>
          <p:cNvCxnSpPr/>
          <p:nvPr/>
        </p:nvCxnSpPr>
        <p:spPr>
          <a:xfrm rot="5400000">
            <a:off x="2820194" y="1905794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1026D0D-7EA0-471E-868A-9B194323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To find the eigen vectors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	(A - </a:t>
            </a:r>
            <a:r>
              <a:rPr lang="el-GR" altLang="en-US" sz="2400" dirty="0"/>
              <a:t>λ</a:t>
            </a:r>
            <a:r>
              <a:rPr lang="en-US" altLang="en-US" sz="2400" dirty="0"/>
              <a:t>I)X =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6-</a:t>
            </a:r>
            <a:r>
              <a:rPr lang="el-GR" altLang="en-US" sz="2400" dirty="0"/>
              <a:t> λ</a:t>
            </a:r>
            <a:r>
              <a:rPr lang="en-US" altLang="en-US" sz="2400" dirty="0"/>
              <a:t>	         -2 	2	X1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-2	       3-</a:t>
            </a:r>
            <a:r>
              <a:rPr lang="el-GR" altLang="en-US" sz="2400" dirty="0"/>
              <a:t> λ</a:t>
            </a:r>
            <a:r>
              <a:rPr lang="en-US" altLang="en-US" sz="2400" dirty="0"/>
              <a:t>	-1	X2	=0           … (1)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2	        -1	           3-</a:t>
            </a:r>
            <a:r>
              <a:rPr lang="el-GR" altLang="en-US" sz="2400" dirty="0"/>
              <a:t> λ</a:t>
            </a:r>
            <a:r>
              <a:rPr lang="en-US" altLang="en-US" sz="2400" dirty="0"/>
              <a:t>	X3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      when </a:t>
            </a:r>
            <a:r>
              <a:rPr lang="el-GR" altLang="en-US" sz="2400" dirty="0"/>
              <a:t>λ</a:t>
            </a:r>
            <a:r>
              <a:rPr lang="en-US" altLang="en-US" sz="2400" dirty="0"/>
              <a:t> = 8 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                  Equation (1) becomes,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4738601-4237-4F5E-8D51-C28B2F410C30}"/>
              </a:ext>
            </a:extLst>
          </p:cNvPr>
          <p:cNvSpPr/>
          <p:nvPr/>
        </p:nvSpPr>
        <p:spPr>
          <a:xfrm>
            <a:off x="609600" y="1447800"/>
            <a:ext cx="3352800" cy="1828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A31068C-3F70-4069-8FDA-83A01B060DA1}"/>
              </a:ext>
            </a:extLst>
          </p:cNvPr>
          <p:cNvSpPr/>
          <p:nvPr/>
        </p:nvSpPr>
        <p:spPr>
          <a:xfrm>
            <a:off x="4038600" y="1524000"/>
            <a:ext cx="685800" cy="1752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TextBox 3">
                <a:extLst>
                  <a:ext uri="{FF2B5EF4-FFF2-40B4-BE49-F238E27FC236}">
                    <a16:creationId xmlns:a16="http://schemas.microsoft.com/office/drawing/2014/main" id="{F51D6446-77C6-48D5-8F90-2C9CE91D4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57200"/>
                <a:ext cx="8382000" cy="5727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-2	-2	2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		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-2	-5	-1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	=	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2	-1	-5	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		0</a:t>
                </a:r>
              </a:p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-2x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-2x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+ 2x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 =  0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 -2x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1 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-5x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2  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-1x</a:t>
                </a:r>
                <a:r>
                  <a:rPr lang="en-US" altLang="en-US" sz="2400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0	                                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By cross multiplication rule,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</a:t>
                </a:r>
                <a:r>
                  <a:rPr lang="en-US" altLang="en-US" sz="2400" dirty="0"/>
                  <a:t>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en-US" sz="2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pPr eaLnBrk="1" hangingPunct="1"/>
                <a:r>
                  <a:rPr lang="en-US" altLang="en-US" sz="2400" dirty="0"/>
                  <a:t>	      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The eigen vector corresponding to  </a:t>
                </a:r>
                <a:r>
                  <a:rPr lang="el-GR" altLang="en-US" sz="2400" dirty="0">
                    <a:latin typeface="Times New Roman" panose="02020603050405020304" pitchFamily="18" charset="0"/>
                  </a:rPr>
                  <a:t>λ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 = 8 is  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	   2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         =  -1</a:t>
                </a:r>
              </a:p>
              <a:p>
                <a:pPr eaLnBrk="1" hangingPunct="1"/>
                <a:r>
                  <a:rPr lang="en-US" altLang="en-US" sz="2400" dirty="0">
                    <a:latin typeface="Times New Roman" panose="02020603050405020304" pitchFamily="18" charset="0"/>
                  </a:rPr>
                  <a:t>			   1</a:t>
                </a:r>
              </a:p>
            </p:txBody>
          </p:sp>
        </mc:Choice>
        <mc:Fallback>
          <p:sp>
            <p:nvSpPr>
              <p:cNvPr id="25602" name="TextBox 3">
                <a:extLst>
                  <a:ext uri="{FF2B5EF4-FFF2-40B4-BE49-F238E27FC236}">
                    <a16:creationId xmlns:a16="http://schemas.microsoft.com/office/drawing/2014/main" id="{F51D6446-77C6-48D5-8F90-2C9CE91D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57200"/>
                <a:ext cx="8382000" cy="5727209"/>
              </a:xfrm>
              <a:prstGeom prst="rect">
                <a:avLst/>
              </a:prstGeom>
              <a:blipFill>
                <a:blip r:embed="rId2"/>
                <a:stretch>
                  <a:fillRect l="-1164" b="-19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ket 5">
            <a:extLst>
              <a:ext uri="{FF2B5EF4-FFF2-40B4-BE49-F238E27FC236}">
                <a16:creationId xmlns:a16="http://schemas.microsoft.com/office/drawing/2014/main" id="{3CEEFBE3-71A4-4543-B4F4-39E4933F5C99}"/>
              </a:ext>
            </a:extLst>
          </p:cNvPr>
          <p:cNvSpPr/>
          <p:nvPr/>
        </p:nvSpPr>
        <p:spPr>
          <a:xfrm>
            <a:off x="3886200" y="1143000"/>
            <a:ext cx="6096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BABE9D09-57A8-47A7-9A05-81B8AF5CEB97}"/>
              </a:ext>
            </a:extLst>
          </p:cNvPr>
          <p:cNvSpPr/>
          <p:nvPr/>
        </p:nvSpPr>
        <p:spPr>
          <a:xfrm>
            <a:off x="5638800" y="1066800"/>
            <a:ext cx="609600" cy="1371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52E9A3F9-E446-41CE-8EA4-DA7AAD8D4A6E}"/>
              </a:ext>
            </a:extLst>
          </p:cNvPr>
          <p:cNvSpPr/>
          <p:nvPr/>
        </p:nvSpPr>
        <p:spPr>
          <a:xfrm>
            <a:off x="3200400" y="4953000"/>
            <a:ext cx="533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180C8279-023D-4CD4-ACF4-7101120C532B}"/>
              </a:ext>
            </a:extLst>
          </p:cNvPr>
          <p:cNvSpPr/>
          <p:nvPr/>
        </p:nvSpPr>
        <p:spPr>
          <a:xfrm>
            <a:off x="1219200" y="1219200"/>
            <a:ext cx="23622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>
            <a:extLst>
              <a:ext uri="{FF2B5EF4-FFF2-40B4-BE49-F238E27FC236}">
                <a16:creationId xmlns:a16="http://schemas.microsoft.com/office/drawing/2014/main" id="{1297CAB4-4755-4843-B081-7F54C375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7831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Put </a:t>
            </a:r>
            <a:r>
              <a:rPr lang="el-GR" altLang="en-US" sz="2400" dirty="0">
                <a:latin typeface="Times New Roman" panose="02020603050405020304" pitchFamily="18" charset="0"/>
              </a:rPr>
              <a:t>λ</a:t>
            </a:r>
            <a:r>
              <a:rPr lang="en-US" altLang="en-US" sz="2400" dirty="0">
                <a:latin typeface="Times New Roman" panose="02020603050405020304" pitchFamily="18" charset="0"/>
              </a:rPr>
              <a:t> = 2 in … (1)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4	-2	2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		</a:t>
            </a:r>
            <a:r>
              <a:rPr lang="en-US" altLang="en-US" sz="2400" dirty="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-2	1	-1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	=	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2	-1	 1	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		0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4x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-2x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  -2x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 = 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 -2x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 -1x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 2x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– 1x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Let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         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</a:rPr>
              <a:t> =1     ,  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=1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The eigen vector corresponding to </a:t>
            </a:r>
            <a:r>
              <a:rPr lang="el-GR" altLang="en-US" sz="2400" dirty="0">
                <a:latin typeface="Times New Roman" panose="02020603050405020304" pitchFamily="18" charset="0"/>
              </a:rPr>
              <a:t>λ</a:t>
            </a:r>
            <a:r>
              <a:rPr lang="en-US" altLang="en-US" sz="2400" dirty="0">
                <a:latin typeface="Times New Roman" panose="02020603050405020304" pitchFamily="18" charset="0"/>
              </a:rPr>
              <a:t> = 2 is 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	  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        =    1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		  1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D2788AD9-A19F-4B19-98C5-4B0128CEACB7}"/>
              </a:ext>
            </a:extLst>
          </p:cNvPr>
          <p:cNvSpPr/>
          <p:nvPr/>
        </p:nvSpPr>
        <p:spPr>
          <a:xfrm>
            <a:off x="1219200" y="1600200"/>
            <a:ext cx="2286000" cy="1143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AD87FB9F-6720-451E-A7EA-9ECB1C284324}"/>
              </a:ext>
            </a:extLst>
          </p:cNvPr>
          <p:cNvSpPr/>
          <p:nvPr/>
        </p:nvSpPr>
        <p:spPr>
          <a:xfrm>
            <a:off x="3886200" y="1524000"/>
            <a:ext cx="6096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32EB105E-EFF1-4CB0-AF15-83A0ABD60665}"/>
              </a:ext>
            </a:extLst>
          </p:cNvPr>
          <p:cNvSpPr/>
          <p:nvPr/>
        </p:nvSpPr>
        <p:spPr>
          <a:xfrm>
            <a:off x="5715000" y="1447800"/>
            <a:ext cx="609600" cy="1371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4E398C4D-FE6A-4E9C-B559-399AD720C2BF}"/>
              </a:ext>
            </a:extLst>
          </p:cNvPr>
          <p:cNvSpPr/>
          <p:nvPr/>
        </p:nvSpPr>
        <p:spPr>
          <a:xfrm>
            <a:off x="3124200" y="5334000"/>
            <a:ext cx="533400" cy="9906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AA3C2-EC24-4FC5-9560-4A4DA3A046BB}"/>
                  </a:ext>
                </a:extLst>
              </p:cNvPr>
              <p:cNvSpPr txBox="1"/>
              <p:nvPr/>
            </p:nvSpPr>
            <p:spPr>
              <a:xfrm>
                <a:off x="685800" y="1611451"/>
                <a:ext cx="8077200" cy="4136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find the third eigen vector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l-GR" altLang="en-US" sz="1800" dirty="0">
                    <a:latin typeface="Times New Roman" panose="02020603050405020304" pitchFamily="18" charset="0"/>
                  </a:rPr>
                  <a:t>λ</a:t>
                </a:r>
                <a:r>
                  <a:rPr lang="en-US" altLang="en-US" sz="1800" dirty="0">
                    <a:latin typeface="Times New Roman" panose="02020603050405020304" pitchFamily="18" charset="0"/>
                  </a:rPr>
                  <a:t> = 2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matrix is symmetric eigen vectors are orthogonal.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3  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fore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--------------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------------- ( 2 )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 (1) and (2) we get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3  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AA3C2-EC24-4FC5-9560-4A4DA3A04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1451"/>
                <a:ext cx="8077200" cy="4136645"/>
              </a:xfrm>
              <a:prstGeom prst="rect">
                <a:avLst/>
              </a:prstGeom>
              <a:blipFill>
                <a:blip r:embed="rId2"/>
                <a:stretch>
                  <a:fillRect l="-679" t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6574C9C-A376-4DD5-AA11-4BAD9AC03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0218"/>
                <a:ext cx="8531679" cy="5594011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normalised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modal matrix is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2/√6	        0       1/ √3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N=           -1/ √6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1/ √2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1/ √3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1/√6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1/ √2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-1/ √3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Canonical form of the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sSup>
                      <m:sSupPr>
                        <m:ctrlP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eaLnBrk="1" hangingPunct="1">
                  <a:buFontTx/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6574C9C-A376-4DD5-AA11-4BAD9AC03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0218"/>
                <a:ext cx="8531679" cy="5594011"/>
              </a:xfrm>
              <a:blipFill>
                <a:blip r:embed="rId2"/>
                <a:stretch>
                  <a:fillRect l="-571" t="-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uble Bracket 3">
            <a:extLst>
              <a:ext uri="{FF2B5EF4-FFF2-40B4-BE49-F238E27FC236}">
                <a16:creationId xmlns:a16="http://schemas.microsoft.com/office/drawing/2014/main" id="{6CA18F54-8AAF-44F8-B28F-80E71189F5DD}"/>
              </a:ext>
            </a:extLst>
          </p:cNvPr>
          <p:cNvSpPr/>
          <p:nvPr/>
        </p:nvSpPr>
        <p:spPr>
          <a:xfrm>
            <a:off x="1371600" y="1371600"/>
            <a:ext cx="3048000" cy="1447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64606446-672B-44B7-AC15-08FC181E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599"/>
            <a:ext cx="88392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2/√6    -1/√6    1/√6     6         -2         2        2/√6        0       1/√3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=        0        1/√2    1/ √2  -2         3        -1        1/√6     1/√2    1/√3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         1/√3     1/√3    -1/√3     2        -1        3        1/√6     1/√2    -1/√3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78E7E92-EA61-4871-B9A4-E320584DDF6F}"/>
              </a:ext>
            </a:extLst>
          </p:cNvPr>
          <p:cNvSpPr/>
          <p:nvPr/>
        </p:nvSpPr>
        <p:spPr>
          <a:xfrm>
            <a:off x="1066800" y="4648200"/>
            <a:ext cx="2590800" cy="12192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DC4A96D-222B-4C93-B37C-B55597F1D909}"/>
              </a:ext>
            </a:extLst>
          </p:cNvPr>
          <p:cNvSpPr/>
          <p:nvPr/>
        </p:nvSpPr>
        <p:spPr>
          <a:xfrm>
            <a:off x="3733800" y="4648200"/>
            <a:ext cx="2133600" cy="1295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8BC21726-35EE-4FB9-AD6A-80B9270A7B72}"/>
              </a:ext>
            </a:extLst>
          </p:cNvPr>
          <p:cNvSpPr/>
          <p:nvPr/>
        </p:nvSpPr>
        <p:spPr>
          <a:xfrm>
            <a:off x="6248400" y="4572000"/>
            <a:ext cx="2743200" cy="1295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7DB56DA4-7CA2-4A68-B294-EB79165B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236"/>
            <a:ext cx="8229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8	 0	0</a:t>
            </a:r>
          </a:p>
          <a:p>
            <a:pPr eaLnBrk="1" hangingPunct="1"/>
            <a:r>
              <a:rPr lang="en-US" altLang="en-US" dirty="0"/>
              <a:t>	=	0	2	0</a:t>
            </a:r>
          </a:p>
          <a:p>
            <a:pPr eaLnBrk="1" hangingPunct="1"/>
            <a:r>
              <a:rPr lang="en-US" altLang="en-US" dirty="0"/>
              <a:t>		0	0	2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 </a:t>
            </a:r>
          </a:p>
          <a:p>
            <a:pPr eaLnBrk="1" hangingPunct="1"/>
            <a:r>
              <a:rPr lang="en-US" altLang="en-US" dirty="0"/>
              <a:t>The canonical form is  8y</a:t>
            </a:r>
            <a:r>
              <a:rPr lang="en-US" altLang="en-US" baseline="-25000" dirty="0"/>
              <a:t>1</a:t>
            </a:r>
            <a:r>
              <a:rPr lang="en-US" altLang="en-US" baseline="30000" dirty="0"/>
              <a:t>2</a:t>
            </a:r>
            <a:r>
              <a:rPr lang="en-US" altLang="en-US" dirty="0"/>
              <a:t> + 2y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2</a:t>
            </a:r>
            <a:r>
              <a:rPr lang="en-US" altLang="en-US" dirty="0"/>
              <a:t> + 2y</a:t>
            </a:r>
            <a:r>
              <a:rPr lang="en-US" altLang="en-US" baseline="-25000" dirty="0"/>
              <a:t>3</a:t>
            </a:r>
            <a:r>
              <a:rPr lang="en-US" altLang="en-US" baseline="30000" dirty="0"/>
              <a:t>2 .    </a:t>
            </a:r>
          </a:p>
          <a:p>
            <a:pPr eaLnBrk="1" hangingPunct="1"/>
            <a:r>
              <a:rPr lang="en-US" altLang="en-US" baseline="30000" dirty="0"/>
              <a:t>   </a:t>
            </a:r>
            <a:r>
              <a:rPr lang="en-US" altLang="en-US" dirty="0"/>
              <a:t>     </a:t>
            </a:r>
          </a:p>
          <a:p>
            <a:pPr eaLnBrk="1" hangingPunct="1"/>
            <a:r>
              <a:rPr lang="en-US" altLang="en-US" dirty="0"/>
              <a:t>      All the eigen values are positive, the given quadratic form is positive     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definite. Index =3,rank of A =3,Signature =3.</a:t>
            </a:r>
            <a:endParaRPr lang="en-US" altLang="en-US" baseline="30000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065193FF-9D2F-4EA0-B1E9-5EC9EB7791BD}"/>
              </a:ext>
            </a:extLst>
          </p:cNvPr>
          <p:cNvSpPr/>
          <p:nvPr/>
        </p:nvSpPr>
        <p:spPr>
          <a:xfrm>
            <a:off x="2438400" y="838200"/>
            <a:ext cx="2286000" cy="1295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40EC1478-FB88-468D-9E0D-894B29D0A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6400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700" imgH="241300" progId="Equation.DSMT4">
                  <p:embed/>
                </p:oleObj>
              </mc:Choice>
              <mc:Fallback>
                <p:oleObj r:id="rId2" imgW="24257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64008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>
            <a:extLst>
              <a:ext uri="{FF2B5EF4-FFF2-40B4-BE49-F238E27FC236}">
                <a16:creationId xmlns:a16="http://schemas.microsoft.com/office/drawing/2014/main" id="{61E98272-24E3-478A-8AC4-4FD8B99C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3505"/>
            <a:ext cx="7162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Reduce the quadratic form into a canonical form for the following matrices ,find  the rank, index ,nature and signature of the Q.F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      (</a:t>
            </a:r>
            <a:r>
              <a:rPr lang="en-US" altLang="en-US" dirty="0" err="1"/>
              <a:t>i</a:t>
            </a:r>
            <a:r>
              <a:rPr lang="en-US" altLang="en-US" dirty="0"/>
              <a:t>)               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1443D8FA-9948-4A48-81F3-7E8B8F00A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Object 6">
                <a:extLst>
                  <a:ext uri="{FF2B5EF4-FFF2-40B4-BE49-F238E27FC236}">
                    <a16:creationId xmlns:a16="http://schemas.microsoft.com/office/drawing/2014/main" id="{400E5178-8C82-48A5-B512-84D6D367B70B}"/>
                  </a:ext>
                </a:extLst>
              </p:cNvPr>
              <p:cNvSpPr txBox="1"/>
              <p:nvPr/>
            </p:nvSpPr>
            <p:spPr bwMode="auto">
              <a:xfrm>
                <a:off x="1409700" y="3429000"/>
                <a:ext cx="6324600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 sz="28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8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sz="28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0725" name="Object 6">
                <a:extLst>
                  <a:ext uri="{FF2B5EF4-FFF2-40B4-BE49-F238E27FC236}">
                    <a16:creationId xmlns:a16="http://schemas.microsoft.com/office/drawing/2014/main" id="{400E5178-8C82-48A5-B512-84D6D367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9700" y="3429000"/>
                <a:ext cx="6324600" cy="542925"/>
              </a:xfrm>
              <a:prstGeom prst="rect">
                <a:avLst/>
              </a:prstGeom>
              <a:blipFill>
                <a:blip r:embed="rId4"/>
                <a:stretch>
                  <a:fillRect b="-65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6" name="Rectangle 10">
            <a:extLst>
              <a:ext uri="{FF2B5EF4-FFF2-40B4-BE49-F238E27FC236}">
                <a16:creationId xmlns:a16="http://schemas.microsoft.com/office/drawing/2014/main" id="{5A8BC17A-76C4-41DA-BA7C-1FDBCC86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(ii)</a:t>
            </a:r>
          </a:p>
          <a:p>
            <a:pPr eaLnBrk="1" hangingPunct="1"/>
            <a:endParaRPr lang="en-US" altLang="en-US"/>
          </a:p>
        </p:txBody>
      </p:sp>
      <p:sp>
        <p:nvSpPr>
          <p:cNvPr id="30727" name="Rectangle 13">
            <a:extLst>
              <a:ext uri="{FF2B5EF4-FFF2-40B4-BE49-F238E27FC236}">
                <a16:creationId xmlns:a16="http://schemas.microsoft.com/office/drawing/2014/main" id="{E86F6D80-9CE8-441D-92BA-BBEE6351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358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Problems for practice: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>
            <a:extLst>
              <a:ext uri="{FF2B5EF4-FFF2-40B4-BE49-F238E27FC236}">
                <a16:creationId xmlns:a16="http://schemas.microsoft.com/office/drawing/2014/main" id="{6638D656-16F7-4AD8-BA13-A74AD9206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38200"/>
            <a:ext cx="7086600" cy="2438400"/>
          </a:xfrm>
        </p:spPr>
        <p:txBody>
          <a:bodyPr/>
          <a:lstStyle/>
          <a:p>
            <a:pPr marL="342900" indent="-342900" algn="just" eaLnBrk="1" hangingPunct="1"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quadratic form is said to be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definite if r = n, s = n.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definite if r = n, s = 0.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semi-definite if r &lt; n, s = r.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semi-definite if r &lt; n, s = 0.</a:t>
            </a:r>
          </a:p>
          <a:p>
            <a:pPr marL="457200" indent="-457200" algn="just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Indefinite in every other case.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51D90-59E8-4FDD-A220-C805F7844CAC}"/>
                  </a:ext>
                </a:extLst>
              </p:cNvPr>
              <p:cNvSpPr txBox="1"/>
              <p:nvPr/>
            </p:nvSpPr>
            <p:spPr>
              <a:xfrm>
                <a:off x="761999" y="609600"/>
                <a:ext cx="7543802" cy="448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63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Finding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nature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sz="1800" b="1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principal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minors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=|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which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called</m:t>
                      </m:r>
                    </m:oMath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definite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ii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negative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definite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iff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negative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while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,...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51D90-59E8-4FDD-A220-C805F784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609600"/>
                <a:ext cx="7543802" cy="4487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0F1817-C1BC-462D-A3AC-881E664F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1">
                <a:extLst>
                  <a:ext uri="{FF2B5EF4-FFF2-40B4-BE49-F238E27FC236}">
                    <a16:creationId xmlns:a16="http://schemas.microsoft.com/office/drawing/2014/main" id="{3F927D4A-0473-4343-AF0B-F1DBB7FBB093}"/>
                  </a:ext>
                </a:extLst>
              </p:cNvPr>
              <p:cNvSpPr txBox="1"/>
              <p:nvPr/>
            </p:nvSpPr>
            <p:spPr bwMode="auto">
              <a:xfrm>
                <a:off x="666750" y="685800"/>
                <a:ext cx="7810500" cy="237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iii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determinants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vanish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others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said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semi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definite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atleast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iv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determinants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ii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vanish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semi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definite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(−1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atleast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indefinite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47" name="Object 1">
                <a:extLst>
                  <a:ext uri="{FF2B5EF4-FFF2-40B4-BE49-F238E27FC236}">
                    <a16:creationId xmlns:a16="http://schemas.microsoft.com/office/drawing/2014/main" id="{3F927D4A-0473-4343-AF0B-F1DBB7FB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50" y="685800"/>
                <a:ext cx="7810500" cy="2374900"/>
              </a:xfrm>
              <a:prstGeom prst="rect">
                <a:avLst/>
              </a:prstGeom>
              <a:blipFill>
                <a:blip r:embed="rId2"/>
                <a:stretch>
                  <a:fillRect l="-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ubtitle 2">
            <a:extLst>
              <a:ext uri="{FF2B5EF4-FFF2-40B4-BE49-F238E27FC236}">
                <a16:creationId xmlns:a16="http://schemas.microsoft.com/office/drawing/2014/main" id="{98B86467-6F56-4218-BC3D-68A879EE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572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3">
                <a:extLst>
                  <a:ext uri="{FF2B5EF4-FFF2-40B4-BE49-F238E27FC236}">
                    <a16:creationId xmlns:a16="http://schemas.microsoft.com/office/drawing/2014/main" id="{AEEDBA6F-E5A1-4793-B793-CA6D2345AE64}"/>
                  </a:ext>
                </a:extLst>
              </p:cNvPr>
              <p:cNvSpPr txBox="1"/>
              <p:nvPr/>
            </p:nvSpPr>
            <p:spPr bwMode="auto">
              <a:xfrm>
                <a:off x="762000" y="3962400"/>
                <a:ext cx="6045200" cy="17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nature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49" name="Object 3">
                <a:extLst>
                  <a:ext uri="{FF2B5EF4-FFF2-40B4-BE49-F238E27FC236}">
                    <a16:creationId xmlns:a16="http://schemas.microsoft.com/office/drawing/2014/main" id="{AEEDBA6F-E5A1-4793-B793-CA6D2345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962400"/>
                <a:ext cx="6045200" cy="172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B79C90-CB0A-421C-A6F2-CC07C84B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1">
                <a:extLst>
                  <a:ext uri="{FF2B5EF4-FFF2-40B4-BE49-F238E27FC236}">
                    <a16:creationId xmlns:a16="http://schemas.microsoft.com/office/drawing/2014/main" id="{28785D1E-61BB-4B92-87E6-11BE536164BA}"/>
                  </a:ext>
                </a:extLst>
              </p:cNvPr>
              <p:cNvSpPr txBox="1"/>
              <p:nvPr/>
            </p:nvSpPr>
            <p:spPr bwMode="auto">
              <a:xfrm>
                <a:off x="533400" y="685800"/>
                <a:ext cx="8305800" cy="56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=|2|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=5&gt;0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=2(6−1)=10&gt;0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definite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I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IN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nature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171" name="Object 1">
                <a:extLst>
                  <a:ext uri="{FF2B5EF4-FFF2-40B4-BE49-F238E27FC236}">
                    <a16:creationId xmlns:a16="http://schemas.microsoft.com/office/drawing/2014/main" id="{28785D1E-61BB-4B92-87E6-11BE53616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85800"/>
                <a:ext cx="8305800" cy="563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4F44D8-6C62-4F86-BDFB-1C7B7647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Object 1">
                <a:extLst>
                  <a:ext uri="{FF2B5EF4-FFF2-40B4-BE49-F238E27FC236}">
                    <a16:creationId xmlns:a16="http://schemas.microsoft.com/office/drawing/2014/main" id="{A085A068-4523-4A5A-9CF3-22923AF6E058}"/>
                  </a:ext>
                </a:extLst>
              </p:cNvPr>
              <p:cNvSpPr txBox="1"/>
              <p:nvPr/>
            </p:nvSpPr>
            <p:spPr bwMode="auto">
              <a:xfrm>
                <a:off x="762000" y="762000"/>
                <a:ext cx="7391400" cy="54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=1&gt;0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|=−2&lt;0</m:t>
                      </m:r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dirty="0">
                    <a:latin typeface="Times New Roman" panose="02020603050405020304" pitchFamily="18" charset="0"/>
                  </a:rPr>
                  <a:t>	      </a:t>
                </a:r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indefinite</m:t>
                      </m:r>
                      <m:r>
                        <m:rPr>
                          <m:nor/>
                        </m:rP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195" name="Object 1">
                <a:extLst>
                  <a:ext uri="{FF2B5EF4-FFF2-40B4-BE49-F238E27FC236}">
                    <a16:creationId xmlns:a16="http://schemas.microsoft.com/office/drawing/2014/main" id="{A085A068-4523-4A5A-9CF3-22923AF6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762000"/>
                <a:ext cx="7391400" cy="541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6D57-197B-46CE-B971-61CBE6B7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u="sng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u="sng" dirty="0"/>
              <a:t>Nature of quadratic form: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1. If all the </a:t>
            </a:r>
            <a:r>
              <a:rPr lang="en-US" sz="2400" dirty="0" err="1"/>
              <a:t>eigen</a:t>
            </a:r>
            <a:r>
              <a:rPr lang="en-US" sz="2400" dirty="0"/>
              <a:t> values of the matrix are positive, then the given quadratic form is positive definite.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AutoNum type="arabicPeriod" startAt="2"/>
              <a:defRPr/>
            </a:pPr>
            <a:r>
              <a:rPr lang="en-US" sz="2400" dirty="0"/>
              <a:t>If all the </a:t>
            </a:r>
            <a:r>
              <a:rPr lang="en-US" sz="2400" dirty="0" err="1"/>
              <a:t>eigen</a:t>
            </a:r>
            <a:r>
              <a:rPr lang="en-US" sz="2400" dirty="0"/>
              <a:t> values of the matrix are negative then it is negative definite.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/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3.   If </a:t>
            </a:r>
            <a:r>
              <a:rPr lang="en-US" sz="2400" dirty="0" err="1"/>
              <a:t>atleast</a:t>
            </a:r>
            <a:r>
              <a:rPr lang="en-US" sz="2400" dirty="0"/>
              <a:t> one </a:t>
            </a:r>
            <a:r>
              <a:rPr lang="en-US" sz="2400" dirty="0" err="1"/>
              <a:t>eigen</a:t>
            </a:r>
            <a:r>
              <a:rPr lang="en-US" sz="2400" dirty="0"/>
              <a:t> values of the matrix is zero and others are positive then it is positive semi definite.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AutoNum type="arabicPeriod" startAt="2"/>
              <a:defRPr/>
            </a:pPr>
            <a:endParaRPr lang="en-US" sz="2400" dirty="0"/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arenR"/>
              <a:defRPr/>
            </a:pPr>
            <a:endParaRPr lang="en-US" sz="2400" dirty="0"/>
          </a:p>
          <a:p>
            <a:pPr marL="457200" indent="-4572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AABA-DEC0-4AFC-9C6F-C2D88ECE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9438"/>
            <a:ext cx="8229600" cy="574516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4.If </a:t>
            </a:r>
            <a:r>
              <a:rPr lang="en-US" sz="2800" dirty="0" err="1"/>
              <a:t>atleast</a:t>
            </a:r>
            <a:r>
              <a:rPr lang="en-US" sz="2800" dirty="0"/>
              <a:t> one </a:t>
            </a:r>
            <a:r>
              <a:rPr lang="en-US" sz="2800" dirty="0" err="1"/>
              <a:t>eigen</a:t>
            </a:r>
            <a:r>
              <a:rPr lang="en-US" sz="2800" dirty="0"/>
              <a:t> value of the matrix is zero and others are negative then it is negative semi definite.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  <a:p>
            <a:pPr marL="514350" indent="-514350" eaLnBrk="1" fontAlgn="auto" hangingPunct="1">
              <a:spcAft>
                <a:spcPts val="0"/>
              </a:spcAft>
              <a:buFontTx/>
              <a:buAutoNum type="arabicPeriod" startAt="5"/>
              <a:defRPr/>
            </a:pPr>
            <a:r>
              <a:rPr lang="en-US" sz="2800" dirty="0"/>
              <a:t>In all the other cases, the quadratic form is indefinite.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/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6. Number of positive square terms is called as index.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2263</Words>
  <Application>Microsoft Office PowerPoint</Application>
  <PresentationFormat>On-screen Show (4:3)</PresentationFormat>
  <Paragraphs>274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Office Theme</vt:lpstr>
      <vt:lpstr>Equation</vt:lpstr>
      <vt:lpstr>Equation.DSMT4</vt:lpstr>
      <vt:lpstr>Quadratic Forms</vt:lpstr>
      <vt:lpstr>Nature of Quadratic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solutions of a Multi -objective fuzzy transportation problem</dc:title>
  <dc:creator>murugansj</dc:creator>
  <cp:lastModifiedBy>Gurumoorthy Padma</cp:lastModifiedBy>
  <cp:revision>103</cp:revision>
  <dcterms:created xsi:type="dcterms:W3CDTF">2006-08-16T00:00:00Z</dcterms:created>
  <dcterms:modified xsi:type="dcterms:W3CDTF">2021-09-28T06:09:31Z</dcterms:modified>
</cp:coreProperties>
</file>