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59"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67" r:id="rId21"/>
    <p:sldId id="276" r:id="rId22"/>
    <p:sldId id="289" r:id="rId23"/>
    <p:sldId id="290" r:id="rId24"/>
    <p:sldId id="291" r:id="rId25"/>
    <p:sldId id="292" r:id="rId26"/>
    <p:sldId id="293" r:id="rId27"/>
    <p:sldId id="294" r:id="rId28"/>
    <p:sldId id="295" r:id="rId29"/>
    <p:sldId id="284" r:id="rId30"/>
    <p:sldId id="285" r:id="rId31"/>
    <p:sldId id="286" r:id="rId32"/>
    <p:sldId id="287" r:id="rId33"/>
    <p:sldId id="288" r:id="rId34"/>
    <p:sldId id="277" r:id="rId35"/>
    <p:sldId id="278" r:id="rId36"/>
    <p:sldId id="279" r:id="rId37"/>
    <p:sldId id="282" r:id="rId38"/>
    <p:sldId id="283" r:id="rId39"/>
    <p:sldId id="280" r:id="rId40"/>
    <p:sldId id="28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A8A2B-7B6E-8703-AEAF-6DF2D02A0C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E768E9E-1C44-1165-D289-943F376B05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F77198-5413-F68D-4ED0-DCEA73B256D0}"/>
              </a:ext>
            </a:extLst>
          </p:cNvPr>
          <p:cNvSpPr>
            <a:spLocks noGrp="1"/>
          </p:cNvSpPr>
          <p:nvPr>
            <p:ph type="dt" sz="half" idx="10"/>
          </p:nvPr>
        </p:nvSpPr>
        <p:spPr/>
        <p:txBody>
          <a:bodyPr/>
          <a:lstStyle/>
          <a:p>
            <a:fld id="{CDC9E9C7-AF2D-41FB-9894-C5AABCFB9F2D}" type="datetimeFigureOut">
              <a:rPr lang="en-IN" smtClean="0"/>
              <a:t>11-09-2023</a:t>
            </a:fld>
            <a:endParaRPr lang="en-IN"/>
          </a:p>
        </p:txBody>
      </p:sp>
      <p:sp>
        <p:nvSpPr>
          <p:cNvPr id="5" name="Footer Placeholder 4">
            <a:extLst>
              <a:ext uri="{FF2B5EF4-FFF2-40B4-BE49-F238E27FC236}">
                <a16:creationId xmlns:a16="http://schemas.microsoft.com/office/drawing/2014/main" id="{DDE40C3C-4152-00E0-FBDE-7187184745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A6F5C0-B866-5D42-FC51-3D0763C1E7DC}"/>
              </a:ext>
            </a:extLst>
          </p:cNvPr>
          <p:cNvSpPr>
            <a:spLocks noGrp="1"/>
          </p:cNvSpPr>
          <p:nvPr>
            <p:ph type="sldNum" sz="quarter" idx="12"/>
          </p:nvPr>
        </p:nvSpPr>
        <p:spPr/>
        <p:txBody>
          <a:bodyPr/>
          <a:lstStyle/>
          <a:p>
            <a:fld id="{1210A562-DF4E-4093-82DB-7B3A70E8D18B}" type="slidenum">
              <a:rPr lang="en-IN" smtClean="0"/>
              <a:t>‹#›</a:t>
            </a:fld>
            <a:endParaRPr lang="en-IN"/>
          </a:p>
        </p:txBody>
      </p:sp>
    </p:spTree>
    <p:extLst>
      <p:ext uri="{BB962C8B-B14F-4D97-AF65-F5344CB8AC3E}">
        <p14:creationId xmlns:p14="http://schemas.microsoft.com/office/powerpoint/2010/main" val="2250350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D55D-431A-D671-40EA-151557FD48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AF7979-2C3D-EEE7-A611-F620BED32C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843450-8271-66F6-CB62-2A59CB766540}"/>
              </a:ext>
            </a:extLst>
          </p:cNvPr>
          <p:cNvSpPr>
            <a:spLocks noGrp="1"/>
          </p:cNvSpPr>
          <p:nvPr>
            <p:ph type="dt" sz="half" idx="10"/>
          </p:nvPr>
        </p:nvSpPr>
        <p:spPr/>
        <p:txBody>
          <a:bodyPr/>
          <a:lstStyle/>
          <a:p>
            <a:fld id="{CDC9E9C7-AF2D-41FB-9894-C5AABCFB9F2D}" type="datetimeFigureOut">
              <a:rPr lang="en-IN" smtClean="0"/>
              <a:t>11-09-2023</a:t>
            </a:fld>
            <a:endParaRPr lang="en-IN"/>
          </a:p>
        </p:txBody>
      </p:sp>
      <p:sp>
        <p:nvSpPr>
          <p:cNvPr id="5" name="Footer Placeholder 4">
            <a:extLst>
              <a:ext uri="{FF2B5EF4-FFF2-40B4-BE49-F238E27FC236}">
                <a16:creationId xmlns:a16="http://schemas.microsoft.com/office/drawing/2014/main" id="{7692C1DC-5DD2-A6AD-8948-DB36CB2F26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35FC68-8C28-16CE-2308-BED28806720D}"/>
              </a:ext>
            </a:extLst>
          </p:cNvPr>
          <p:cNvSpPr>
            <a:spLocks noGrp="1"/>
          </p:cNvSpPr>
          <p:nvPr>
            <p:ph type="sldNum" sz="quarter" idx="12"/>
          </p:nvPr>
        </p:nvSpPr>
        <p:spPr/>
        <p:txBody>
          <a:bodyPr/>
          <a:lstStyle/>
          <a:p>
            <a:fld id="{1210A562-DF4E-4093-82DB-7B3A70E8D18B}" type="slidenum">
              <a:rPr lang="en-IN" smtClean="0"/>
              <a:t>‹#›</a:t>
            </a:fld>
            <a:endParaRPr lang="en-IN"/>
          </a:p>
        </p:txBody>
      </p:sp>
    </p:spTree>
    <p:extLst>
      <p:ext uri="{BB962C8B-B14F-4D97-AF65-F5344CB8AC3E}">
        <p14:creationId xmlns:p14="http://schemas.microsoft.com/office/powerpoint/2010/main" val="380471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38D0BC-0627-61B6-20DB-284632D64D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8585CD-A0D0-B270-FB8E-00096B06F6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D3920C-7ACE-6D26-ACF6-5EE955DC74F3}"/>
              </a:ext>
            </a:extLst>
          </p:cNvPr>
          <p:cNvSpPr>
            <a:spLocks noGrp="1"/>
          </p:cNvSpPr>
          <p:nvPr>
            <p:ph type="dt" sz="half" idx="10"/>
          </p:nvPr>
        </p:nvSpPr>
        <p:spPr/>
        <p:txBody>
          <a:bodyPr/>
          <a:lstStyle/>
          <a:p>
            <a:fld id="{CDC9E9C7-AF2D-41FB-9894-C5AABCFB9F2D}" type="datetimeFigureOut">
              <a:rPr lang="en-IN" smtClean="0"/>
              <a:t>11-09-2023</a:t>
            </a:fld>
            <a:endParaRPr lang="en-IN"/>
          </a:p>
        </p:txBody>
      </p:sp>
      <p:sp>
        <p:nvSpPr>
          <p:cNvPr id="5" name="Footer Placeholder 4">
            <a:extLst>
              <a:ext uri="{FF2B5EF4-FFF2-40B4-BE49-F238E27FC236}">
                <a16:creationId xmlns:a16="http://schemas.microsoft.com/office/drawing/2014/main" id="{191996F2-FC2A-4FA6-0E17-C548EB88B0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524586-955B-AE8C-5F68-6691AB881B78}"/>
              </a:ext>
            </a:extLst>
          </p:cNvPr>
          <p:cNvSpPr>
            <a:spLocks noGrp="1"/>
          </p:cNvSpPr>
          <p:nvPr>
            <p:ph type="sldNum" sz="quarter" idx="12"/>
          </p:nvPr>
        </p:nvSpPr>
        <p:spPr/>
        <p:txBody>
          <a:bodyPr/>
          <a:lstStyle/>
          <a:p>
            <a:fld id="{1210A562-DF4E-4093-82DB-7B3A70E8D18B}" type="slidenum">
              <a:rPr lang="en-IN" smtClean="0"/>
              <a:t>‹#›</a:t>
            </a:fld>
            <a:endParaRPr lang="en-IN"/>
          </a:p>
        </p:txBody>
      </p:sp>
    </p:spTree>
    <p:extLst>
      <p:ext uri="{BB962C8B-B14F-4D97-AF65-F5344CB8AC3E}">
        <p14:creationId xmlns:p14="http://schemas.microsoft.com/office/powerpoint/2010/main" val="215516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ADBDD-E147-046F-9BAF-CFAED9F40F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8BE953-DD33-D98C-D0CC-EA6FCDADE6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3927CD-6260-CA63-1DA3-88263C24E685}"/>
              </a:ext>
            </a:extLst>
          </p:cNvPr>
          <p:cNvSpPr>
            <a:spLocks noGrp="1"/>
          </p:cNvSpPr>
          <p:nvPr>
            <p:ph type="dt" sz="half" idx="10"/>
          </p:nvPr>
        </p:nvSpPr>
        <p:spPr/>
        <p:txBody>
          <a:bodyPr/>
          <a:lstStyle/>
          <a:p>
            <a:fld id="{CDC9E9C7-AF2D-41FB-9894-C5AABCFB9F2D}" type="datetimeFigureOut">
              <a:rPr lang="en-IN" smtClean="0"/>
              <a:t>11-09-2023</a:t>
            </a:fld>
            <a:endParaRPr lang="en-IN"/>
          </a:p>
        </p:txBody>
      </p:sp>
      <p:sp>
        <p:nvSpPr>
          <p:cNvPr id="5" name="Footer Placeholder 4">
            <a:extLst>
              <a:ext uri="{FF2B5EF4-FFF2-40B4-BE49-F238E27FC236}">
                <a16:creationId xmlns:a16="http://schemas.microsoft.com/office/drawing/2014/main" id="{28372D77-B176-DD2E-913E-F41904F713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38751A-4B40-9859-2624-93CA91C16948}"/>
              </a:ext>
            </a:extLst>
          </p:cNvPr>
          <p:cNvSpPr>
            <a:spLocks noGrp="1"/>
          </p:cNvSpPr>
          <p:nvPr>
            <p:ph type="sldNum" sz="quarter" idx="12"/>
          </p:nvPr>
        </p:nvSpPr>
        <p:spPr/>
        <p:txBody>
          <a:bodyPr/>
          <a:lstStyle/>
          <a:p>
            <a:fld id="{1210A562-DF4E-4093-82DB-7B3A70E8D18B}" type="slidenum">
              <a:rPr lang="en-IN" smtClean="0"/>
              <a:t>‹#›</a:t>
            </a:fld>
            <a:endParaRPr lang="en-IN"/>
          </a:p>
        </p:txBody>
      </p:sp>
    </p:spTree>
    <p:extLst>
      <p:ext uri="{BB962C8B-B14F-4D97-AF65-F5344CB8AC3E}">
        <p14:creationId xmlns:p14="http://schemas.microsoft.com/office/powerpoint/2010/main" val="488128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DA67B-4BB0-92B4-C43F-F9CA19F8D4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A5EA56-CB79-073E-7D2C-B75BAD7E16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FFCB50-9AB0-9C4A-2321-FAB92D9FEF7E}"/>
              </a:ext>
            </a:extLst>
          </p:cNvPr>
          <p:cNvSpPr>
            <a:spLocks noGrp="1"/>
          </p:cNvSpPr>
          <p:nvPr>
            <p:ph type="dt" sz="half" idx="10"/>
          </p:nvPr>
        </p:nvSpPr>
        <p:spPr/>
        <p:txBody>
          <a:bodyPr/>
          <a:lstStyle/>
          <a:p>
            <a:fld id="{CDC9E9C7-AF2D-41FB-9894-C5AABCFB9F2D}" type="datetimeFigureOut">
              <a:rPr lang="en-IN" smtClean="0"/>
              <a:t>11-09-2023</a:t>
            </a:fld>
            <a:endParaRPr lang="en-IN"/>
          </a:p>
        </p:txBody>
      </p:sp>
      <p:sp>
        <p:nvSpPr>
          <p:cNvPr id="5" name="Footer Placeholder 4">
            <a:extLst>
              <a:ext uri="{FF2B5EF4-FFF2-40B4-BE49-F238E27FC236}">
                <a16:creationId xmlns:a16="http://schemas.microsoft.com/office/drawing/2014/main" id="{539CA8E7-D7C3-3BCB-0976-052781CFF4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2DF80F-810D-3B7B-8291-026921DD3293}"/>
              </a:ext>
            </a:extLst>
          </p:cNvPr>
          <p:cNvSpPr>
            <a:spLocks noGrp="1"/>
          </p:cNvSpPr>
          <p:nvPr>
            <p:ph type="sldNum" sz="quarter" idx="12"/>
          </p:nvPr>
        </p:nvSpPr>
        <p:spPr/>
        <p:txBody>
          <a:bodyPr/>
          <a:lstStyle/>
          <a:p>
            <a:fld id="{1210A562-DF4E-4093-82DB-7B3A70E8D18B}" type="slidenum">
              <a:rPr lang="en-IN" smtClean="0"/>
              <a:t>‹#›</a:t>
            </a:fld>
            <a:endParaRPr lang="en-IN"/>
          </a:p>
        </p:txBody>
      </p:sp>
    </p:spTree>
    <p:extLst>
      <p:ext uri="{BB962C8B-B14F-4D97-AF65-F5344CB8AC3E}">
        <p14:creationId xmlns:p14="http://schemas.microsoft.com/office/powerpoint/2010/main" val="2348603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BDFE4-9E1E-0807-8A7A-7BD272FD77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09FA68-58F7-D987-8742-D0AD7BE9BB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908EDC5-2973-B456-190A-44C9D40BD4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FB9570A-D49B-1910-4D51-7AD9B57AE2EE}"/>
              </a:ext>
            </a:extLst>
          </p:cNvPr>
          <p:cNvSpPr>
            <a:spLocks noGrp="1"/>
          </p:cNvSpPr>
          <p:nvPr>
            <p:ph type="dt" sz="half" idx="10"/>
          </p:nvPr>
        </p:nvSpPr>
        <p:spPr/>
        <p:txBody>
          <a:bodyPr/>
          <a:lstStyle/>
          <a:p>
            <a:fld id="{CDC9E9C7-AF2D-41FB-9894-C5AABCFB9F2D}" type="datetimeFigureOut">
              <a:rPr lang="en-IN" smtClean="0"/>
              <a:t>11-09-2023</a:t>
            </a:fld>
            <a:endParaRPr lang="en-IN"/>
          </a:p>
        </p:txBody>
      </p:sp>
      <p:sp>
        <p:nvSpPr>
          <p:cNvPr id="6" name="Footer Placeholder 5">
            <a:extLst>
              <a:ext uri="{FF2B5EF4-FFF2-40B4-BE49-F238E27FC236}">
                <a16:creationId xmlns:a16="http://schemas.microsoft.com/office/drawing/2014/main" id="{667DEE8F-64BB-1D43-3F1A-34318AE457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DDD085-6E57-6C11-A3B9-A22493C86DA1}"/>
              </a:ext>
            </a:extLst>
          </p:cNvPr>
          <p:cNvSpPr>
            <a:spLocks noGrp="1"/>
          </p:cNvSpPr>
          <p:nvPr>
            <p:ph type="sldNum" sz="quarter" idx="12"/>
          </p:nvPr>
        </p:nvSpPr>
        <p:spPr/>
        <p:txBody>
          <a:bodyPr/>
          <a:lstStyle/>
          <a:p>
            <a:fld id="{1210A562-DF4E-4093-82DB-7B3A70E8D18B}" type="slidenum">
              <a:rPr lang="en-IN" smtClean="0"/>
              <a:t>‹#›</a:t>
            </a:fld>
            <a:endParaRPr lang="en-IN"/>
          </a:p>
        </p:txBody>
      </p:sp>
    </p:spTree>
    <p:extLst>
      <p:ext uri="{BB962C8B-B14F-4D97-AF65-F5344CB8AC3E}">
        <p14:creationId xmlns:p14="http://schemas.microsoft.com/office/powerpoint/2010/main" val="3851760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A104-8BD3-906B-9C4B-8F1E92A069B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2134D6-F011-D1A0-BECC-44BE855D44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F45E31-9FD6-0CF4-6053-BB10196EC8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C26006-09A8-70E9-D77D-518E232168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D5DC9C-235B-55D8-BE33-D443B2B184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F9F4A88-F15D-0FD6-9ECA-82BA174EB3D0}"/>
              </a:ext>
            </a:extLst>
          </p:cNvPr>
          <p:cNvSpPr>
            <a:spLocks noGrp="1"/>
          </p:cNvSpPr>
          <p:nvPr>
            <p:ph type="dt" sz="half" idx="10"/>
          </p:nvPr>
        </p:nvSpPr>
        <p:spPr/>
        <p:txBody>
          <a:bodyPr/>
          <a:lstStyle/>
          <a:p>
            <a:fld id="{CDC9E9C7-AF2D-41FB-9894-C5AABCFB9F2D}" type="datetimeFigureOut">
              <a:rPr lang="en-IN" smtClean="0"/>
              <a:t>11-09-2023</a:t>
            </a:fld>
            <a:endParaRPr lang="en-IN"/>
          </a:p>
        </p:txBody>
      </p:sp>
      <p:sp>
        <p:nvSpPr>
          <p:cNvPr id="8" name="Footer Placeholder 7">
            <a:extLst>
              <a:ext uri="{FF2B5EF4-FFF2-40B4-BE49-F238E27FC236}">
                <a16:creationId xmlns:a16="http://schemas.microsoft.com/office/drawing/2014/main" id="{49807791-DD44-C8DD-5F56-33305D3530E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85A1166-5E09-F8F3-7BB3-F4410F5DA4D6}"/>
              </a:ext>
            </a:extLst>
          </p:cNvPr>
          <p:cNvSpPr>
            <a:spLocks noGrp="1"/>
          </p:cNvSpPr>
          <p:nvPr>
            <p:ph type="sldNum" sz="quarter" idx="12"/>
          </p:nvPr>
        </p:nvSpPr>
        <p:spPr/>
        <p:txBody>
          <a:bodyPr/>
          <a:lstStyle/>
          <a:p>
            <a:fld id="{1210A562-DF4E-4093-82DB-7B3A70E8D18B}" type="slidenum">
              <a:rPr lang="en-IN" smtClean="0"/>
              <a:t>‹#›</a:t>
            </a:fld>
            <a:endParaRPr lang="en-IN"/>
          </a:p>
        </p:txBody>
      </p:sp>
    </p:spTree>
    <p:extLst>
      <p:ext uri="{BB962C8B-B14F-4D97-AF65-F5344CB8AC3E}">
        <p14:creationId xmlns:p14="http://schemas.microsoft.com/office/powerpoint/2010/main" val="91755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0CDAC-BB1C-D55D-5C5C-8FEA6F623F5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578C14-BC92-EB94-B406-DC6207D60D2C}"/>
              </a:ext>
            </a:extLst>
          </p:cNvPr>
          <p:cNvSpPr>
            <a:spLocks noGrp="1"/>
          </p:cNvSpPr>
          <p:nvPr>
            <p:ph type="dt" sz="half" idx="10"/>
          </p:nvPr>
        </p:nvSpPr>
        <p:spPr/>
        <p:txBody>
          <a:bodyPr/>
          <a:lstStyle/>
          <a:p>
            <a:fld id="{CDC9E9C7-AF2D-41FB-9894-C5AABCFB9F2D}" type="datetimeFigureOut">
              <a:rPr lang="en-IN" smtClean="0"/>
              <a:t>11-09-2023</a:t>
            </a:fld>
            <a:endParaRPr lang="en-IN"/>
          </a:p>
        </p:txBody>
      </p:sp>
      <p:sp>
        <p:nvSpPr>
          <p:cNvPr id="4" name="Footer Placeholder 3">
            <a:extLst>
              <a:ext uri="{FF2B5EF4-FFF2-40B4-BE49-F238E27FC236}">
                <a16:creationId xmlns:a16="http://schemas.microsoft.com/office/drawing/2014/main" id="{E1A1B627-2E02-017E-0005-872C3C8167F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A82B6F3-973B-9E4E-E811-5AC9E32E2B4E}"/>
              </a:ext>
            </a:extLst>
          </p:cNvPr>
          <p:cNvSpPr>
            <a:spLocks noGrp="1"/>
          </p:cNvSpPr>
          <p:nvPr>
            <p:ph type="sldNum" sz="quarter" idx="12"/>
          </p:nvPr>
        </p:nvSpPr>
        <p:spPr/>
        <p:txBody>
          <a:bodyPr/>
          <a:lstStyle/>
          <a:p>
            <a:fld id="{1210A562-DF4E-4093-82DB-7B3A70E8D18B}" type="slidenum">
              <a:rPr lang="en-IN" smtClean="0"/>
              <a:t>‹#›</a:t>
            </a:fld>
            <a:endParaRPr lang="en-IN"/>
          </a:p>
        </p:txBody>
      </p:sp>
    </p:spTree>
    <p:extLst>
      <p:ext uri="{BB962C8B-B14F-4D97-AF65-F5344CB8AC3E}">
        <p14:creationId xmlns:p14="http://schemas.microsoft.com/office/powerpoint/2010/main" val="272240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C54747-5C7E-9942-0566-1F6D7B427EF9}"/>
              </a:ext>
            </a:extLst>
          </p:cNvPr>
          <p:cNvSpPr>
            <a:spLocks noGrp="1"/>
          </p:cNvSpPr>
          <p:nvPr>
            <p:ph type="dt" sz="half" idx="10"/>
          </p:nvPr>
        </p:nvSpPr>
        <p:spPr/>
        <p:txBody>
          <a:bodyPr/>
          <a:lstStyle/>
          <a:p>
            <a:fld id="{CDC9E9C7-AF2D-41FB-9894-C5AABCFB9F2D}" type="datetimeFigureOut">
              <a:rPr lang="en-IN" smtClean="0"/>
              <a:t>11-09-2023</a:t>
            </a:fld>
            <a:endParaRPr lang="en-IN"/>
          </a:p>
        </p:txBody>
      </p:sp>
      <p:sp>
        <p:nvSpPr>
          <p:cNvPr id="3" name="Footer Placeholder 2">
            <a:extLst>
              <a:ext uri="{FF2B5EF4-FFF2-40B4-BE49-F238E27FC236}">
                <a16:creationId xmlns:a16="http://schemas.microsoft.com/office/drawing/2014/main" id="{727D4839-DA3B-38F5-1FC6-4061AD362C3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A2C44FC-0CD4-38E1-6CB6-AC8B2D24F6E3}"/>
              </a:ext>
            </a:extLst>
          </p:cNvPr>
          <p:cNvSpPr>
            <a:spLocks noGrp="1"/>
          </p:cNvSpPr>
          <p:nvPr>
            <p:ph type="sldNum" sz="quarter" idx="12"/>
          </p:nvPr>
        </p:nvSpPr>
        <p:spPr/>
        <p:txBody>
          <a:bodyPr/>
          <a:lstStyle/>
          <a:p>
            <a:fld id="{1210A562-DF4E-4093-82DB-7B3A70E8D18B}" type="slidenum">
              <a:rPr lang="en-IN" smtClean="0"/>
              <a:t>‹#›</a:t>
            </a:fld>
            <a:endParaRPr lang="en-IN"/>
          </a:p>
        </p:txBody>
      </p:sp>
    </p:spTree>
    <p:extLst>
      <p:ext uri="{BB962C8B-B14F-4D97-AF65-F5344CB8AC3E}">
        <p14:creationId xmlns:p14="http://schemas.microsoft.com/office/powerpoint/2010/main" val="1336238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CD86F-FBF6-10EA-DFFF-85FD2826D5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260458-DC6E-0297-BD5B-22E0CB9C45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AD4205-BAD9-EC8C-933E-B37865B645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20500-54F0-D00B-F120-7475A4DEB383}"/>
              </a:ext>
            </a:extLst>
          </p:cNvPr>
          <p:cNvSpPr>
            <a:spLocks noGrp="1"/>
          </p:cNvSpPr>
          <p:nvPr>
            <p:ph type="dt" sz="half" idx="10"/>
          </p:nvPr>
        </p:nvSpPr>
        <p:spPr/>
        <p:txBody>
          <a:bodyPr/>
          <a:lstStyle/>
          <a:p>
            <a:fld id="{CDC9E9C7-AF2D-41FB-9894-C5AABCFB9F2D}" type="datetimeFigureOut">
              <a:rPr lang="en-IN" smtClean="0"/>
              <a:t>11-09-2023</a:t>
            </a:fld>
            <a:endParaRPr lang="en-IN"/>
          </a:p>
        </p:txBody>
      </p:sp>
      <p:sp>
        <p:nvSpPr>
          <p:cNvPr id="6" name="Footer Placeholder 5">
            <a:extLst>
              <a:ext uri="{FF2B5EF4-FFF2-40B4-BE49-F238E27FC236}">
                <a16:creationId xmlns:a16="http://schemas.microsoft.com/office/drawing/2014/main" id="{C3D6A390-9FE9-4AAD-F759-9EEEBF3587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BCA4DF-D457-76E9-3051-47BC94B950C3}"/>
              </a:ext>
            </a:extLst>
          </p:cNvPr>
          <p:cNvSpPr>
            <a:spLocks noGrp="1"/>
          </p:cNvSpPr>
          <p:nvPr>
            <p:ph type="sldNum" sz="quarter" idx="12"/>
          </p:nvPr>
        </p:nvSpPr>
        <p:spPr/>
        <p:txBody>
          <a:bodyPr/>
          <a:lstStyle/>
          <a:p>
            <a:fld id="{1210A562-DF4E-4093-82DB-7B3A70E8D18B}" type="slidenum">
              <a:rPr lang="en-IN" smtClean="0"/>
              <a:t>‹#›</a:t>
            </a:fld>
            <a:endParaRPr lang="en-IN"/>
          </a:p>
        </p:txBody>
      </p:sp>
    </p:spTree>
    <p:extLst>
      <p:ext uri="{BB962C8B-B14F-4D97-AF65-F5344CB8AC3E}">
        <p14:creationId xmlns:p14="http://schemas.microsoft.com/office/powerpoint/2010/main" val="1780157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69934-4F18-57DC-AF84-FAE6883B4B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1EEB3D-8FB5-7207-1CCD-75DDB1DF30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C2B30E4-6DE9-F8B0-0340-476558190F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EE3D3B-0D4D-7C5F-F4D6-6A1E00350676}"/>
              </a:ext>
            </a:extLst>
          </p:cNvPr>
          <p:cNvSpPr>
            <a:spLocks noGrp="1"/>
          </p:cNvSpPr>
          <p:nvPr>
            <p:ph type="dt" sz="half" idx="10"/>
          </p:nvPr>
        </p:nvSpPr>
        <p:spPr/>
        <p:txBody>
          <a:bodyPr/>
          <a:lstStyle/>
          <a:p>
            <a:fld id="{CDC9E9C7-AF2D-41FB-9894-C5AABCFB9F2D}" type="datetimeFigureOut">
              <a:rPr lang="en-IN" smtClean="0"/>
              <a:t>11-09-2023</a:t>
            </a:fld>
            <a:endParaRPr lang="en-IN"/>
          </a:p>
        </p:txBody>
      </p:sp>
      <p:sp>
        <p:nvSpPr>
          <p:cNvPr id="6" name="Footer Placeholder 5">
            <a:extLst>
              <a:ext uri="{FF2B5EF4-FFF2-40B4-BE49-F238E27FC236}">
                <a16:creationId xmlns:a16="http://schemas.microsoft.com/office/drawing/2014/main" id="{1AEDAEC9-44A1-E394-4D43-62A73B4DA7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52C97B-FB17-AC24-A3DF-7C7E316171AE}"/>
              </a:ext>
            </a:extLst>
          </p:cNvPr>
          <p:cNvSpPr>
            <a:spLocks noGrp="1"/>
          </p:cNvSpPr>
          <p:nvPr>
            <p:ph type="sldNum" sz="quarter" idx="12"/>
          </p:nvPr>
        </p:nvSpPr>
        <p:spPr/>
        <p:txBody>
          <a:bodyPr/>
          <a:lstStyle/>
          <a:p>
            <a:fld id="{1210A562-DF4E-4093-82DB-7B3A70E8D18B}" type="slidenum">
              <a:rPr lang="en-IN" smtClean="0"/>
              <a:t>‹#›</a:t>
            </a:fld>
            <a:endParaRPr lang="en-IN"/>
          </a:p>
        </p:txBody>
      </p:sp>
    </p:spTree>
    <p:extLst>
      <p:ext uri="{BB962C8B-B14F-4D97-AF65-F5344CB8AC3E}">
        <p14:creationId xmlns:p14="http://schemas.microsoft.com/office/powerpoint/2010/main" val="2118683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7675BE-8938-DF4C-1B90-39CDEB9FB4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D3A2D3-24E2-C40B-25B4-5F32C3CE0A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DCE2E8-FDB3-8D70-23D5-2D58A436B8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C9E9C7-AF2D-41FB-9894-C5AABCFB9F2D}" type="datetimeFigureOut">
              <a:rPr lang="en-IN" smtClean="0"/>
              <a:t>11-09-2023</a:t>
            </a:fld>
            <a:endParaRPr lang="en-IN"/>
          </a:p>
        </p:txBody>
      </p:sp>
      <p:sp>
        <p:nvSpPr>
          <p:cNvPr id="5" name="Footer Placeholder 4">
            <a:extLst>
              <a:ext uri="{FF2B5EF4-FFF2-40B4-BE49-F238E27FC236}">
                <a16:creationId xmlns:a16="http://schemas.microsoft.com/office/drawing/2014/main" id="{2940DC46-B139-B673-6474-DC44CC94B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19B07FB-54F2-A190-EFA0-746025DC69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10A562-DF4E-4093-82DB-7B3A70E8D18B}" type="slidenum">
              <a:rPr lang="en-IN" smtClean="0"/>
              <a:t>‹#›</a:t>
            </a:fld>
            <a:endParaRPr lang="en-IN"/>
          </a:p>
        </p:txBody>
      </p:sp>
    </p:spTree>
    <p:extLst>
      <p:ext uri="{BB962C8B-B14F-4D97-AF65-F5344CB8AC3E}">
        <p14:creationId xmlns:p14="http://schemas.microsoft.com/office/powerpoint/2010/main" val="2575116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livescience.com/38936-mathematics.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hyperlink" Target="https://en.wikipedia.org/wiki/List_of_art_mediums" TargetMode="External"/><Relationship Id="rId3" Type="http://schemas.openxmlformats.org/officeDocument/2006/relationships/hyperlink" Target="https://en.wikipedia.org/wiki/Concept" TargetMode="External"/><Relationship Id="rId7" Type="http://schemas.openxmlformats.org/officeDocument/2006/relationships/hyperlink" Target="https://en.wikipedia.org/wiki/Architecture" TargetMode="External"/><Relationship Id="rId2" Type="http://schemas.openxmlformats.org/officeDocument/2006/relationships/hyperlink" Target="https://en.wikipedia.org/wiki/Imagination" TargetMode="External"/><Relationship Id="rId1" Type="http://schemas.openxmlformats.org/officeDocument/2006/relationships/slideLayout" Target="../slideLayouts/slideLayout7.xml"/><Relationship Id="rId6" Type="http://schemas.openxmlformats.org/officeDocument/2006/relationships/hyperlink" Target="https://en.wikipedia.org/wiki/Sculpture" TargetMode="External"/><Relationship Id="rId5" Type="http://schemas.openxmlformats.org/officeDocument/2006/relationships/hyperlink" Target="https://en.wikipedia.org/wiki/Painting" TargetMode="External"/><Relationship Id="rId4" Type="http://schemas.openxmlformats.org/officeDocument/2006/relationships/hyperlink" Target="https://en.wikipedia.org/wiki/Idea" TargetMode="External"/><Relationship Id="rId9" Type="http://schemas.openxmlformats.org/officeDocument/2006/relationships/hyperlink" Target="https://en.wikipedia.org/wiki/Art_movement"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s://en.wikipedia.org/wiki/Psychology_of_art"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www.britannica.com/science/Euclidean-geometry" TargetMode="External"/><Relationship Id="rId2" Type="http://schemas.openxmlformats.org/officeDocument/2006/relationships/hyperlink" Target="https://www.britannica.com/science/science"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hyperlink" Target="https://en.wikipedia.org/wiki/Mesopotamia" TargetMode="External"/><Relationship Id="rId13" Type="http://schemas.openxmlformats.org/officeDocument/2006/relationships/hyperlink" Target="https://en.wikipedia.org/wiki/Scientific_Revolution" TargetMode="External"/><Relationship Id="rId18" Type="http://schemas.openxmlformats.org/officeDocument/2006/relationships/hyperlink" Target="https://en.wikipedia.org/wiki/Scientist" TargetMode="External"/><Relationship Id="rId3" Type="http://schemas.openxmlformats.org/officeDocument/2006/relationships/hyperlink" Target="https://en.wikipedia.org/wiki/Knowledge" TargetMode="External"/><Relationship Id="rId7" Type="http://schemas.openxmlformats.org/officeDocument/2006/relationships/hyperlink" Target="https://en.wikipedia.org/wiki/Ancient_Egypt" TargetMode="External"/><Relationship Id="rId12" Type="http://schemas.openxmlformats.org/officeDocument/2006/relationships/hyperlink" Target="https://en.wikipedia.org/wiki/Natural_philosophy" TargetMode="External"/><Relationship Id="rId17" Type="http://schemas.openxmlformats.org/officeDocument/2006/relationships/hyperlink" Target="https://en.wikipedia.org/wiki/19th_century_in_science" TargetMode="External"/><Relationship Id="rId2" Type="http://schemas.openxmlformats.org/officeDocument/2006/relationships/hyperlink" Target="https://en.wikipedia.org/wiki/Scientific_method" TargetMode="External"/><Relationship Id="rId16" Type="http://schemas.openxmlformats.org/officeDocument/2006/relationships/hyperlink" Target="https://en.wikipedia.org/wiki/Scientific_Revolution#Ancient_and_medieval_background" TargetMode="External"/><Relationship Id="rId1" Type="http://schemas.openxmlformats.org/officeDocument/2006/relationships/slideLayout" Target="../slideLayouts/slideLayout7.xml"/><Relationship Id="rId6" Type="http://schemas.openxmlformats.org/officeDocument/2006/relationships/hyperlink" Target="https://en.wikipedia.org/wiki/Predictions" TargetMode="External"/><Relationship Id="rId11" Type="http://schemas.openxmlformats.org/officeDocument/2006/relationships/hyperlink" Target="https://en.wikipedia.org/wiki/Science_in_the_medieval_Islamic_world" TargetMode="External"/><Relationship Id="rId5" Type="http://schemas.openxmlformats.org/officeDocument/2006/relationships/hyperlink" Target="https://en.wikipedia.org/wiki/Explanation" TargetMode="External"/><Relationship Id="rId15" Type="http://schemas.openxmlformats.org/officeDocument/2006/relationships/hyperlink" Target="https://en.wikipedia.org/wiki/Scientific_Revolution#New_ideas" TargetMode="External"/><Relationship Id="rId10" Type="http://schemas.openxmlformats.org/officeDocument/2006/relationships/hyperlink" Target="https://en.wikipedia.org/wiki/Ancient_Greek_literature" TargetMode="External"/><Relationship Id="rId4" Type="http://schemas.openxmlformats.org/officeDocument/2006/relationships/hyperlink" Target="https://en.wikipedia.org/wiki/Testability" TargetMode="External"/><Relationship Id="rId9" Type="http://schemas.openxmlformats.org/officeDocument/2006/relationships/hyperlink" Target="https://en.wikipedia.org/wiki/Common_Era" TargetMode="External"/><Relationship Id="rId14" Type="http://schemas.openxmlformats.org/officeDocument/2006/relationships/hyperlink" Target="https://en.wikipedia.org/wiki/Science#cite_note-Principe2011-10"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s://en.wikipedia.org/wiki/Social_science" TargetMode="External"/><Relationship Id="rId13" Type="http://schemas.openxmlformats.org/officeDocument/2006/relationships/hyperlink" Target="https://en.wikipedia.org/wiki/Logic" TargetMode="External"/><Relationship Id="rId3" Type="http://schemas.openxmlformats.org/officeDocument/2006/relationships/hyperlink" Target="https://en.wikipedia.org/wiki/Branches_of_science" TargetMode="External"/><Relationship Id="rId7" Type="http://schemas.openxmlformats.org/officeDocument/2006/relationships/hyperlink" Target="https://en.wikipedia.org/wiki/Physics" TargetMode="External"/><Relationship Id="rId12" Type="http://schemas.openxmlformats.org/officeDocument/2006/relationships/hyperlink" Target="https://en.wikipedia.org/wiki/Formal_science" TargetMode="External"/><Relationship Id="rId17" Type="http://schemas.openxmlformats.org/officeDocument/2006/relationships/hyperlink" Target="https://en.wikipedia.org/wiki/Applied_science" TargetMode="External"/><Relationship Id="rId2" Type="http://schemas.openxmlformats.org/officeDocument/2006/relationships/hyperlink" Target="https://en.wikipedia.org/wiki/History_of_science#Scientific_Revolution_and_birth_of_New_Science" TargetMode="External"/><Relationship Id="rId16" Type="http://schemas.openxmlformats.org/officeDocument/2006/relationships/hyperlink" Target="https://en.wikipedia.org/wiki/Engineering" TargetMode="External"/><Relationship Id="rId1" Type="http://schemas.openxmlformats.org/officeDocument/2006/relationships/slideLayout" Target="../slideLayouts/slideLayout7.xml"/><Relationship Id="rId6" Type="http://schemas.openxmlformats.org/officeDocument/2006/relationships/hyperlink" Target="https://en.wikipedia.org/wiki/Chemistry" TargetMode="External"/><Relationship Id="rId11" Type="http://schemas.openxmlformats.org/officeDocument/2006/relationships/hyperlink" Target="https://en.wikipedia.org/wiki/Sociology" TargetMode="External"/><Relationship Id="rId5" Type="http://schemas.openxmlformats.org/officeDocument/2006/relationships/hyperlink" Target="https://en.wikipedia.org/wiki/Biology" TargetMode="External"/><Relationship Id="rId15" Type="http://schemas.openxmlformats.org/officeDocument/2006/relationships/hyperlink" Target="https://en.wikipedia.org/wiki/Theoretical_computer_science" TargetMode="External"/><Relationship Id="rId10" Type="http://schemas.openxmlformats.org/officeDocument/2006/relationships/hyperlink" Target="https://en.wikipedia.org/wiki/Psychology" TargetMode="External"/><Relationship Id="rId4" Type="http://schemas.openxmlformats.org/officeDocument/2006/relationships/hyperlink" Target="https://en.wikipedia.org/wiki/Natural_science" TargetMode="External"/><Relationship Id="rId9" Type="http://schemas.openxmlformats.org/officeDocument/2006/relationships/hyperlink" Target="https://en.wikipedia.org/wiki/Economics" TargetMode="External"/><Relationship Id="rId14" Type="http://schemas.openxmlformats.org/officeDocument/2006/relationships/hyperlink" Target="https://en.wikipedia.org/wiki/Mathematics"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https://en.wikipedia.org/wiki/Science" TargetMode="External"/><Relationship Id="rId3" Type="http://schemas.openxmlformats.org/officeDocument/2006/relationships/hyperlink" Target="https://en.wikipedia.org/wiki/High_technology" TargetMode="External"/><Relationship Id="rId7" Type="http://schemas.openxmlformats.org/officeDocument/2006/relationships/hyperlink" Target="https://en.wikipedia.org/wiki/Computer" TargetMode="External"/><Relationship Id="rId2" Type="http://schemas.openxmlformats.org/officeDocument/2006/relationships/hyperlink" Target="https://en.wikipedia.org/wiki/State-of-the-art" TargetMode="External"/><Relationship Id="rId1" Type="http://schemas.openxmlformats.org/officeDocument/2006/relationships/slideLayout" Target="../slideLayouts/slideLayout7.xml"/><Relationship Id="rId6" Type="http://schemas.openxmlformats.org/officeDocument/2006/relationships/hyperlink" Target="https://en.wikipedia.org/wiki/Internet" TargetMode="External"/><Relationship Id="rId5" Type="http://schemas.openxmlformats.org/officeDocument/2006/relationships/hyperlink" Target="https://en.wikipedia.org/wiki/Cyberculture" TargetMode="External"/><Relationship Id="rId4" Type="http://schemas.openxmlformats.org/officeDocument/2006/relationships/hyperlink" Target="https://en.wikipedia.org/wiki/Communication" TargetMode="External"/><Relationship Id="rId9" Type="http://schemas.openxmlformats.org/officeDocument/2006/relationships/hyperlink" Target="https://en.wikipedia.org/wiki/Engineering"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https://en.wikipedia.org/wiki/Usability" TargetMode="External"/><Relationship Id="rId3" Type="http://schemas.openxmlformats.org/officeDocument/2006/relationships/hyperlink" Target="https://en.wikipedia.org/wiki/Goal-oriented" TargetMode="External"/><Relationship Id="rId7" Type="http://schemas.openxmlformats.org/officeDocument/2006/relationships/hyperlink" Target="https://en.wikipedia.org/wiki/Utility" TargetMode="External"/><Relationship Id="rId2" Type="http://schemas.openxmlformats.org/officeDocument/2006/relationships/hyperlink" Target="https://en.wikipedia.org/wiki/Science" TargetMode="External"/><Relationship Id="rId1" Type="http://schemas.openxmlformats.org/officeDocument/2006/relationships/slideLayout" Target="../slideLayouts/slideLayout7.xml"/><Relationship Id="rId6" Type="http://schemas.openxmlformats.org/officeDocument/2006/relationships/hyperlink" Target="https://en.wikipedia.org/wiki/History" TargetMode="External"/><Relationship Id="rId5" Type="http://schemas.openxmlformats.org/officeDocument/2006/relationships/hyperlink" Target="https://en.wikipedia.org/wiki/Language" TargetMode="External"/><Relationship Id="rId4" Type="http://schemas.openxmlformats.org/officeDocument/2006/relationships/hyperlink" Target="https://en.wikipedia.org/wiki/Mathematics" TargetMode="External"/><Relationship Id="rId9" Type="http://schemas.openxmlformats.org/officeDocument/2006/relationships/hyperlink" Target="https://en.wikipedia.org/wiki/Safety"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Electrical_conductor" TargetMode="External"/><Relationship Id="rId2" Type="http://schemas.openxmlformats.org/officeDocument/2006/relationships/hyperlink" Target="https://en.wikipedia.org/wiki/Electron" TargetMode="External"/><Relationship Id="rId1" Type="http://schemas.openxmlformats.org/officeDocument/2006/relationships/slideLayout" Target="../slideLayouts/slideLayout7.xml"/><Relationship Id="rId6" Type="http://schemas.openxmlformats.org/officeDocument/2006/relationships/hyperlink" Target="https://en.wikipedia.org/wiki/Technologist_(disambiguation)" TargetMode="External"/><Relationship Id="rId5" Type="http://schemas.openxmlformats.org/officeDocument/2006/relationships/hyperlink" Target="https://en.wikipedia.org/wiki/Computer" TargetMode="External"/><Relationship Id="rId4" Type="http://schemas.openxmlformats.org/officeDocument/2006/relationships/hyperlink" Target="https://en.wikipedia.org/wiki/Semiconductor"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283C4F-CBA1-85E8-2413-37981CC18499}"/>
              </a:ext>
            </a:extLst>
          </p:cNvPr>
          <p:cNvSpPr txBox="1"/>
          <p:nvPr/>
        </p:nvSpPr>
        <p:spPr>
          <a:xfrm>
            <a:off x="1855236" y="1362269"/>
            <a:ext cx="8238931" cy="923330"/>
          </a:xfrm>
          <a:prstGeom prst="rect">
            <a:avLst/>
          </a:prstGeom>
          <a:noFill/>
        </p:spPr>
        <p:txBody>
          <a:bodyPr wrap="square" rtlCol="0">
            <a:spAutoFit/>
          </a:bodyPr>
          <a:lstStyle/>
          <a:p>
            <a:pPr algn="ctr"/>
            <a:r>
              <a:rPr lang="en-US" sz="5400" dirty="0">
                <a:solidFill>
                  <a:srgbClr val="C00000"/>
                </a:solidFill>
                <a:latin typeface="Times New Roman" panose="02020603050405020304" pitchFamily="18" charset="0"/>
                <a:cs typeface="Times New Roman" panose="02020603050405020304" pitchFamily="18" charset="0"/>
              </a:rPr>
              <a:t>Philosophy of Engineering</a:t>
            </a:r>
            <a:endParaRPr lang="en-IN" sz="4800" dirty="0">
              <a:solidFill>
                <a:srgbClr val="C0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10BA3D9-0D60-A067-2229-A6BDB6E52EC6}"/>
              </a:ext>
            </a:extLst>
          </p:cNvPr>
          <p:cNvSpPr txBox="1"/>
          <p:nvPr/>
        </p:nvSpPr>
        <p:spPr>
          <a:xfrm>
            <a:off x="1595534" y="3774475"/>
            <a:ext cx="2911151" cy="584775"/>
          </a:xfrm>
          <a:prstGeom prst="rect">
            <a:avLst/>
          </a:prstGeom>
          <a:noFill/>
          <a:ln w="12700">
            <a:solidFill>
              <a:schemeClr val="tx1"/>
            </a:solidFill>
          </a:ln>
        </p:spPr>
        <p:txBody>
          <a:bodyPr wrap="square">
            <a:spAutoFit/>
          </a:bodyPr>
          <a:lstStyle/>
          <a:p>
            <a:pPr algn="ctr"/>
            <a:r>
              <a:rPr lang="en-IN" sz="3200" b="0" i="0" dirty="0">
                <a:solidFill>
                  <a:srgbClr val="002060"/>
                </a:solidFill>
                <a:effectLst/>
                <a:latin typeface="Google Sans"/>
              </a:rPr>
              <a:t>love of wisdom</a:t>
            </a:r>
            <a:endParaRPr lang="en-IN" sz="3200" dirty="0">
              <a:solidFill>
                <a:srgbClr val="002060"/>
              </a:solidFill>
            </a:endParaRPr>
          </a:p>
        </p:txBody>
      </p:sp>
      <p:cxnSp>
        <p:nvCxnSpPr>
          <p:cNvPr id="9" name="Straight Arrow Connector 8">
            <a:extLst>
              <a:ext uri="{FF2B5EF4-FFF2-40B4-BE49-F238E27FC236}">
                <a16:creationId xmlns:a16="http://schemas.microsoft.com/office/drawing/2014/main" id="{9CF77C78-DF9D-BFB0-94BD-9B63C4ED3FF4}"/>
              </a:ext>
            </a:extLst>
          </p:cNvPr>
          <p:cNvCxnSpPr>
            <a:cxnSpLocks/>
          </p:cNvCxnSpPr>
          <p:nvPr/>
        </p:nvCxnSpPr>
        <p:spPr>
          <a:xfrm flipH="1">
            <a:off x="3051110" y="2601556"/>
            <a:ext cx="748782" cy="11493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 name="Left Brace 11">
            <a:extLst>
              <a:ext uri="{FF2B5EF4-FFF2-40B4-BE49-F238E27FC236}">
                <a16:creationId xmlns:a16="http://schemas.microsoft.com/office/drawing/2014/main" id="{57031AF1-3F25-A4D3-0D36-D940FBEE29D2}"/>
              </a:ext>
            </a:extLst>
          </p:cNvPr>
          <p:cNvSpPr/>
          <p:nvPr/>
        </p:nvSpPr>
        <p:spPr>
          <a:xfrm rot="16200000">
            <a:off x="3543300" y="790955"/>
            <a:ext cx="513184" cy="3167742"/>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 name="TextBox 16">
            <a:extLst>
              <a:ext uri="{FF2B5EF4-FFF2-40B4-BE49-F238E27FC236}">
                <a16:creationId xmlns:a16="http://schemas.microsoft.com/office/drawing/2014/main" id="{5899228A-64FA-9A06-94FF-4F3E94FEE857}"/>
              </a:ext>
            </a:extLst>
          </p:cNvPr>
          <p:cNvSpPr txBox="1"/>
          <p:nvPr/>
        </p:nvSpPr>
        <p:spPr>
          <a:xfrm>
            <a:off x="199443" y="4987899"/>
            <a:ext cx="6097554" cy="1328023"/>
          </a:xfrm>
          <a:prstGeom prst="roundRect">
            <a:avLst/>
          </a:prstGeom>
          <a:solidFill>
            <a:schemeClr val="accent3">
              <a:lumMod val="20000"/>
              <a:lumOff val="8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2400" dirty="0">
                <a:solidFill>
                  <a:srgbClr val="002060"/>
                </a:solidFill>
                <a:latin typeface="Times New Roman" panose="02020603050405020304" pitchFamily="18" charset="0"/>
                <a:cs typeface="Times New Roman" panose="02020603050405020304" pitchFamily="18" charset="0"/>
              </a:rPr>
              <a:t>To understand fundamental truths about something, the world in which it exists, and their interaction and relationships.</a:t>
            </a:r>
            <a:endParaRPr lang="en-IN" sz="2400" dirty="0">
              <a:solidFill>
                <a:srgbClr val="002060"/>
              </a:solidFill>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F8090EC3-21F3-350B-726E-8090EDC30F46}"/>
              </a:ext>
            </a:extLst>
          </p:cNvPr>
          <p:cNvSpPr txBox="1"/>
          <p:nvPr/>
        </p:nvSpPr>
        <p:spPr>
          <a:xfrm>
            <a:off x="7387511" y="3550846"/>
            <a:ext cx="4033157" cy="1021556"/>
          </a:xfrm>
          <a:prstGeom prst="roundRect">
            <a:avLst/>
          </a:prstGeom>
          <a:noFill/>
          <a:ln w="12700">
            <a:solidFill>
              <a:schemeClr val="tx1"/>
            </a:solidFill>
          </a:ln>
        </p:spPr>
        <p:txBody>
          <a:bodyPr wrap="square">
            <a:spAutoFit/>
          </a:bodyPr>
          <a:lstStyle/>
          <a:p>
            <a:pPr algn="ctr"/>
            <a:r>
              <a:rPr lang="en-US" b="0" i="0" dirty="0">
                <a:solidFill>
                  <a:srgbClr val="333333"/>
                </a:solidFill>
                <a:effectLst/>
                <a:latin typeface="Open Sans" panose="020B0606030504020204" pitchFamily="34" charset="0"/>
              </a:rPr>
              <a:t>is the application of science </a:t>
            </a:r>
            <a:r>
              <a:rPr lang="en-US" b="0" i="0" dirty="0">
                <a:solidFill>
                  <a:srgbClr val="333333"/>
                </a:solidFill>
                <a:latin typeface="Open Sans" panose="020B0606030504020204" pitchFamily="34" charset="0"/>
              </a:rPr>
              <a:t>and</a:t>
            </a:r>
            <a:r>
              <a:rPr lang="en-US" dirty="0">
                <a:solidFill>
                  <a:srgbClr val="333333"/>
                </a:solidFill>
                <a:latin typeface="Open Sans" panose="020B0606030504020204" pitchFamily="34" charset="0"/>
              </a:rPr>
              <a:t> </a:t>
            </a:r>
            <a:r>
              <a:rPr lang="en-US" dirty="0">
                <a:solidFill>
                  <a:srgbClr val="333333"/>
                </a:solidFill>
                <a:latin typeface="Open Sans" panose="020B0606030504020204" pitchFamily="34" charset="0"/>
                <a:hlinkClick r:id="rId2">
                  <a:extLst>
                    <a:ext uri="{A12FA001-AC4F-418D-AE19-62706E023703}">
                      <ahyp:hlinkClr xmlns:ahyp="http://schemas.microsoft.com/office/drawing/2018/hyperlinkcolor" val="tx"/>
                    </a:ext>
                  </a:extLst>
                </a:hlinkClick>
              </a:rPr>
              <a:t>mathematics</a:t>
            </a:r>
            <a:r>
              <a:rPr lang="en-US" dirty="0">
                <a:solidFill>
                  <a:srgbClr val="333333"/>
                </a:solidFill>
                <a:latin typeface="Open Sans" panose="020B0606030504020204" pitchFamily="34" charset="0"/>
              </a:rPr>
              <a:t> </a:t>
            </a:r>
            <a:r>
              <a:rPr lang="en-US" b="0" i="0" dirty="0">
                <a:solidFill>
                  <a:srgbClr val="333333"/>
                </a:solidFill>
                <a:effectLst/>
                <a:latin typeface="Open Sans" panose="020B0606030504020204" pitchFamily="34" charset="0"/>
              </a:rPr>
              <a:t>to solve problems.</a:t>
            </a:r>
            <a:endParaRPr lang="en-IN" dirty="0"/>
          </a:p>
        </p:txBody>
      </p:sp>
      <p:cxnSp>
        <p:nvCxnSpPr>
          <p:cNvPr id="23" name="Straight Arrow Connector 22">
            <a:extLst>
              <a:ext uri="{FF2B5EF4-FFF2-40B4-BE49-F238E27FC236}">
                <a16:creationId xmlns:a16="http://schemas.microsoft.com/office/drawing/2014/main" id="{AA25152F-C639-BF7B-1416-B0B3D0BEC07B}"/>
              </a:ext>
            </a:extLst>
          </p:cNvPr>
          <p:cNvCxnSpPr>
            <a:cxnSpLocks/>
          </p:cNvCxnSpPr>
          <p:nvPr/>
        </p:nvCxnSpPr>
        <p:spPr>
          <a:xfrm>
            <a:off x="8392110" y="2118233"/>
            <a:ext cx="1115784" cy="1432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A5732F32-5765-9912-4C17-5A4DEB8726C8}"/>
              </a:ext>
            </a:extLst>
          </p:cNvPr>
          <p:cNvCxnSpPr>
            <a:stCxn id="7" idx="2"/>
          </p:cNvCxnSpPr>
          <p:nvPr/>
        </p:nvCxnSpPr>
        <p:spPr>
          <a:xfrm>
            <a:off x="3051110" y="4359250"/>
            <a:ext cx="0" cy="62864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2162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9BA68A-D5E0-97C5-E9E9-95A3DFB9DCE0}"/>
              </a:ext>
            </a:extLst>
          </p:cNvPr>
          <p:cNvSpPr txBox="1"/>
          <p:nvPr/>
        </p:nvSpPr>
        <p:spPr>
          <a:xfrm>
            <a:off x="391886" y="307910"/>
            <a:ext cx="9078686" cy="523220"/>
          </a:xfrm>
          <a:prstGeom prst="rect">
            <a:avLst/>
          </a:prstGeom>
          <a:noFill/>
        </p:spPr>
        <p:txBody>
          <a:bodyPr wrap="square" rtlCol="0">
            <a:spAutoFit/>
          </a:bodyPr>
          <a:lstStyle/>
          <a:p>
            <a:r>
              <a:rPr lang="en-US" sz="2800" b="1">
                <a:solidFill>
                  <a:srgbClr val="FF0000"/>
                </a:solidFill>
              </a:rPr>
              <a:t>What is Engineering? </a:t>
            </a:r>
            <a:endParaRPr lang="en-IN" sz="2800" b="1" dirty="0">
              <a:solidFill>
                <a:srgbClr val="FF0000"/>
              </a:solidFill>
            </a:endParaRPr>
          </a:p>
        </p:txBody>
      </p:sp>
      <p:sp>
        <p:nvSpPr>
          <p:cNvPr id="4" name="TextBox 3">
            <a:extLst>
              <a:ext uri="{FF2B5EF4-FFF2-40B4-BE49-F238E27FC236}">
                <a16:creationId xmlns:a16="http://schemas.microsoft.com/office/drawing/2014/main" id="{1831115C-41E2-D209-A2A3-97C87460163A}"/>
              </a:ext>
            </a:extLst>
          </p:cNvPr>
          <p:cNvSpPr txBox="1"/>
          <p:nvPr/>
        </p:nvSpPr>
        <p:spPr>
          <a:xfrm>
            <a:off x="865414" y="901778"/>
            <a:ext cx="10321990" cy="235295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0" i="0" dirty="0">
                <a:solidFill>
                  <a:srgbClr val="000000"/>
                </a:solidFill>
                <a:effectLst/>
                <a:latin typeface="-apple-system"/>
              </a:rPr>
              <a:t>Engineering can be defined as the application of scientific and mathematical principles to design, create, innovate, and optimize systems, structures, processes, and products that solve practical problems and meet human needs. </a:t>
            </a:r>
          </a:p>
          <a:p>
            <a:pPr marL="285750" indent="-285750" algn="just">
              <a:lnSpc>
                <a:spcPct val="150000"/>
              </a:lnSpc>
              <a:buFont typeface="Arial" panose="020B0604020202020204" pitchFamily="34" charset="0"/>
              <a:buChar char="•"/>
            </a:pPr>
            <a:r>
              <a:rPr lang="en-US" sz="2000" b="0" i="0" dirty="0">
                <a:solidFill>
                  <a:srgbClr val="000000"/>
                </a:solidFill>
                <a:effectLst/>
                <a:latin typeface="-apple-system"/>
              </a:rPr>
              <a:t>It involves the use of knowledge, techniques, and tools from various fields to conceive, plan, construct, and maintain artifacts or systems that serve a specific purpose.</a:t>
            </a:r>
            <a:endParaRPr lang="en-IN" sz="2000" dirty="0"/>
          </a:p>
        </p:txBody>
      </p:sp>
      <p:sp>
        <p:nvSpPr>
          <p:cNvPr id="6" name="TextBox 5">
            <a:extLst>
              <a:ext uri="{FF2B5EF4-FFF2-40B4-BE49-F238E27FC236}">
                <a16:creationId xmlns:a16="http://schemas.microsoft.com/office/drawing/2014/main" id="{E4ED9C7D-8AB2-9EA2-332D-832E141A3D0A}"/>
              </a:ext>
            </a:extLst>
          </p:cNvPr>
          <p:cNvSpPr txBox="1"/>
          <p:nvPr/>
        </p:nvSpPr>
        <p:spPr>
          <a:xfrm>
            <a:off x="0" y="3393478"/>
            <a:ext cx="6097554" cy="369332"/>
          </a:xfrm>
          <a:prstGeom prst="rect">
            <a:avLst/>
          </a:prstGeom>
          <a:noFill/>
        </p:spPr>
        <p:txBody>
          <a:bodyPr wrap="square">
            <a:spAutoFit/>
          </a:bodyPr>
          <a:lstStyle/>
          <a:p>
            <a:r>
              <a:rPr lang="en-US" b="0" i="0" dirty="0">
                <a:solidFill>
                  <a:srgbClr val="FF0000"/>
                </a:solidFill>
                <a:effectLst/>
                <a:latin typeface="-apple-system"/>
              </a:rPr>
              <a:t>Key defining characteristics of engineering include:</a:t>
            </a:r>
            <a:endParaRPr lang="en-IN" dirty="0">
              <a:solidFill>
                <a:srgbClr val="FF0000"/>
              </a:solidFill>
            </a:endParaRPr>
          </a:p>
        </p:txBody>
      </p:sp>
      <p:sp>
        <p:nvSpPr>
          <p:cNvPr id="8" name="TextBox 7">
            <a:extLst>
              <a:ext uri="{FF2B5EF4-FFF2-40B4-BE49-F238E27FC236}">
                <a16:creationId xmlns:a16="http://schemas.microsoft.com/office/drawing/2014/main" id="{CE1C63E4-C1F1-5924-FFC2-995E290D129F}"/>
              </a:ext>
            </a:extLst>
          </p:cNvPr>
          <p:cNvSpPr txBox="1"/>
          <p:nvPr/>
        </p:nvSpPr>
        <p:spPr>
          <a:xfrm>
            <a:off x="1210647" y="3762810"/>
            <a:ext cx="6097554" cy="2957861"/>
          </a:xfrm>
          <a:prstGeom prst="rect">
            <a:avLst/>
          </a:prstGeom>
          <a:noFill/>
        </p:spPr>
        <p:txBody>
          <a:bodyPr wrap="square">
            <a:spAutoFit/>
          </a:bodyPr>
          <a:lstStyle/>
          <a:p>
            <a:pPr marL="342900" indent="-342900">
              <a:lnSpc>
                <a:spcPct val="150000"/>
              </a:lnSpc>
              <a:buFont typeface="+mj-lt"/>
              <a:buAutoNum type="arabicPeriod"/>
            </a:pPr>
            <a:r>
              <a:rPr lang="en-IN" b="0" i="0" dirty="0">
                <a:solidFill>
                  <a:srgbClr val="000000"/>
                </a:solidFill>
                <a:effectLst/>
                <a:latin typeface="-apple-system"/>
              </a:rPr>
              <a:t>Problem-solving</a:t>
            </a:r>
          </a:p>
          <a:p>
            <a:pPr marL="342900" indent="-342900">
              <a:lnSpc>
                <a:spcPct val="150000"/>
              </a:lnSpc>
              <a:buFont typeface="+mj-lt"/>
              <a:buAutoNum type="arabicPeriod"/>
            </a:pPr>
            <a:r>
              <a:rPr lang="en-US" b="0" i="0" dirty="0">
                <a:solidFill>
                  <a:srgbClr val="000000"/>
                </a:solidFill>
                <a:effectLst/>
                <a:latin typeface="-apple-system"/>
              </a:rPr>
              <a:t>Application of Science and Mathematics</a:t>
            </a:r>
            <a:endParaRPr lang="en-IN" dirty="0">
              <a:solidFill>
                <a:srgbClr val="000000"/>
              </a:solidFill>
              <a:latin typeface="-apple-system"/>
            </a:endParaRPr>
          </a:p>
          <a:p>
            <a:pPr marL="342900" indent="-342900">
              <a:lnSpc>
                <a:spcPct val="150000"/>
              </a:lnSpc>
              <a:buFont typeface="+mj-lt"/>
              <a:buAutoNum type="arabicPeriod"/>
            </a:pPr>
            <a:r>
              <a:rPr lang="en-IN" b="0" i="0" dirty="0">
                <a:solidFill>
                  <a:srgbClr val="000000"/>
                </a:solidFill>
                <a:effectLst/>
                <a:latin typeface="-apple-system"/>
              </a:rPr>
              <a:t>Design and Creativity</a:t>
            </a:r>
          </a:p>
          <a:p>
            <a:pPr marL="342900" indent="-342900">
              <a:lnSpc>
                <a:spcPct val="150000"/>
              </a:lnSpc>
              <a:buFont typeface="+mj-lt"/>
              <a:buAutoNum type="arabicPeriod"/>
            </a:pPr>
            <a:r>
              <a:rPr lang="en-IN" b="0" i="0" dirty="0">
                <a:solidFill>
                  <a:srgbClr val="000000"/>
                </a:solidFill>
                <a:effectLst/>
                <a:latin typeface="-apple-system"/>
              </a:rPr>
              <a:t>Technology and Tools</a:t>
            </a:r>
            <a:endParaRPr lang="en-IN" dirty="0">
              <a:solidFill>
                <a:srgbClr val="000000"/>
              </a:solidFill>
              <a:latin typeface="-apple-system"/>
            </a:endParaRPr>
          </a:p>
          <a:p>
            <a:pPr marL="342900" indent="-342900">
              <a:lnSpc>
                <a:spcPct val="150000"/>
              </a:lnSpc>
              <a:buFont typeface="+mj-lt"/>
              <a:buAutoNum type="arabicPeriod"/>
            </a:pPr>
            <a:r>
              <a:rPr lang="en-IN" b="0" i="0" dirty="0">
                <a:solidFill>
                  <a:srgbClr val="000000"/>
                </a:solidFill>
                <a:effectLst/>
                <a:latin typeface="-apple-system"/>
              </a:rPr>
              <a:t>Systematic Approach</a:t>
            </a:r>
          </a:p>
          <a:p>
            <a:pPr marL="342900" indent="-342900">
              <a:lnSpc>
                <a:spcPct val="150000"/>
              </a:lnSpc>
              <a:buFont typeface="+mj-lt"/>
              <a:buAutoNum type="arabicPeriod"/>
            </a:pPr>
            <a:r>
              <a:rPr lang="en-IN" b="0" i="0" dirty="0">
                <a:solidFill>
                  <a:srgbClr val="000000"/>
                </a:solidFill>
                <a:effectLst/>
                <a:latin typeface="-apple-system"/>
              </a:rPr>
              <a:t>Collaboration and Teamwork</a:t>
            </a:r>
            <a:endParaRPr lang="en-IN" dirty="0">
              <a:solidFill>
                <a:srgbClr val="000000"/>
              </a:solidFill>
              <a:latin typeface="-apple-system"/>
            </a:endParaRPr>
          </a:p>
          <a:p>
            <a:pPr marL="342900" indent="-342900">
              <a:lnSpc>
                <a:spcPct val="150000"/>
              </a:lnSpc>
              <a:buFont typeface="+mj-lt"/>
              <a:buAutoNum type="arabicPeriod"/>
            </a:pPr>
            <a:r>
              <a:rPr lang="en-IN" b="0" i="0" dirty="0">
                <a:solidFill>
                  <a:srgbClr val="000000"/>
                </a:solidFill>
                <a:effectLst/>
                <a:latin typeface="-apple-system"/>
              </a:rPr>
              <a:t>Ethical and Social Considerations</a:t>
            </a:r>
            <a:endParaRPr lang="en-IN" dirty="0"/>
          </a:p>
        </p:txBody>
      </p:sp>
    </p:spTree>
    <p:extLst>
      <p:ext uri="{BB962C8B-B14F-4D97-AF65-F5344CB8AC3E}">
        <p14:creationId xmlns:p14="http://schemas.microsoft.com/office/powerpoint/2010/main" val="44714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9FE04D-6FA0-C182-6269-62B8909E9831}"/>
              </a:ext>
            </a:extLst>
          </p:cNvPr>
          <p:cNvSpPr txBox="1"/>
          <p:nvPr/>
        </p:nvSpPr>
        <p:spPr>
          <a:xfrm>
            <a:off x="230155" y="314943"/>
            <a:ext cx="6097554" cy="523220"/>
          </a:xfrm>
          <a:prstGeom prst="rect">
            <a:avLst/>
          </a:prstGeom>
          <a:noFill/>
        </p:spPr>
        <p:txBody>
          <a:bodyPr wrap="square">
            <a:spAutoFit/>
          </a:bodyPr>
          <a:lstStyle/>
          <a:p>
            <a:r>
              <a:rPr lang="en-US" sz="2800" b="1" i="1" dirty="0">
                <a:solidFill>
                  <a:srgbClr val="FF0000"/>
                </a:solidFill>
                <a:effectLst/>
                <a:latin typeface="Times New Roman" panose="02020603050405020304" pitchFamily="18" charset="0"/>
                <a:ea typeface="Garamond" panose="02020404030301010803" pitchFamily="18" charset="0"/>
                <a:cs typeface="Times New Roman" panose="02020603050405020304" pitchFamily="18" charset="0"/>
              </a:rPr>
              <a:t>History of Engineering Development</a:t>
            </a:r>
            <a:endParaRPr lang="en-IN" sz="6600" b="1"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3F2B88A-99B9-7C4D-ECAE-C00916D83F92}"/>
              </a:ext>
            </a:extLst>
          </p:cNvPr>
          <p:cNvSpPr txBox="1"/>
          <p:nvPr/>
        </p:nvSpPr>
        <p:spPr>
          <a:xfrm>
            <a:off x="230155" y="1010795"/>
            <a:ext cx="6097554" cy="461665"/>
          </a:xfrm>
          <a:prstGeom prst="rect">
            <a:avLst/>
          </a:prstGeom>
          <a:noFill/>
        </p:spPr>
        <p:txBody>
          <a:bodyPr wrap="square">
            <a:spAutoFit/>
          </a:bodyPr>
          <a:lstStyle/>
          <a:p>
            <a:r>
              <a:rPr lang="en-IN" sz="2400" b="0" i="0" dirty="0">
                <a:solidFill>
                  <a:srgbClr val="002060"/>
                </a:solidFill>
                <a:effectLst/>
                <a:latin typeface="-apple-system"/>
              </a:rPr>
              <a:t>Ancient Engineering:</a:t>
            </a:r>
            <a:endParaRPr lang="en-IN" sz="2400" dirty="0">
              <a:solidFill>
                <a:srgbClr val="002060"/>
              </a:solidFill>
            </a:endParaRPr>
          </a:p>
        </p:txBody>
      </p:sp>
      <p:sp>
        <p:nvSpPr>
          <p:cNvPr id="7" name="TextBox 6">
            <a:extLst>
              <a:ext uri="{FF2B5EF4-FFF2-40B4-BE49-F238E27FC236}">
                <a16:creationId xmlns:a16="http://schemas.microsoft.com/office/drawing/2014/main" id="{1E656771-BBC0-5F14-D8ED-856DD911F361}"/>
              </a:ext>
            </a:extLst>
          </p:cNvPr>
          <p:cNvSpPr txBox="1"/>
          <p:nvPr/>
        </p:nvSpPr>
        <p:spPr>
          <a:xfrm>
            <a:off x="454867" y="1691341"/>
            <a:ext cx="11572292" cy="1891287"/>
          </a:xfrm>
          <a:prstGeom prst="rect">
            <a:avLst/>
          </a:prstGeom>
          <a:noFill/>
        </p:spPr>
        <p:txBody>
          <a:bodyPr wrap="square">
            <a:spAutoFit/>
          </a:bodyPr>
          <a:lstStyle/>
          <a:p>
            <a:pPr algn="l">
              <a:lnSpc>
                <a:spcPct val="150000"/>
              </a:lnSpc>
            </a:pPr>
            <a:r>
              <a:rPr lang="en-US" sz="2000" b="0" i="0" dirty="0">
                <a:solidFill>
                  <a:srgbClr val="000000"/>
                </a:solidFill>
                <a:effectLst/>
                <a:latin typeface="-apple-system"/>
              </a:rPr>
              <a:t>Prehistoric Era: </a:t>
            </a:r>
          </a:p>
          <a:p>
            <a:pPr algn="l">
              <a:lnSpc>
                <a:spcPct val="150000"/>
              </a:lnSpc>
            </a:pPr>
            <a:r>
              <a:rPr lang="en-US" sz="2000" dirty="0">
                <a:solidFill>
                  <a:srgbClr val="000000"/>
                </a:solidFill>
                <a:latin typeface="-apple-system"/>
              </a:rPr>
              <a:t>	</a:t>
            </a:r>
            <a:r>
              <a:rPr lang="en-US" sz="2000" b="0" i="0" dirty="0">
                <a:solidFill>
                  <a:srgbClr val="000000"/>
                </a:solidFill>
                <a:effectLst/>
                <a:latin typeface="-apple-system"/>
              </a:rPr>
              <a:t>Humans developed simple tools and techniques for hunting, agriculture, and shelter construction.</a:t>
            </a:r>
          </a:p>
          <a:p>
            <a:pPr>
              <a:lnSpc>
                <a:spcPct val="150000"/>
              </a:lnSpc>
            </a:pPr>
            <a:r>
              <a:rPr lang="en-US" sz="2000" dirty="0">
                <a:solidFill>
                  <a:srgbClr val="000000"/>
                </a:solidFill>
                <a:latin typeface="-apple-system"/>
              </a:rPr>
              <a:t>	</a:t>
            </a:r>
            <a:r>
              <a:rPr lang="en-IN" sz="2000" dirty="0">
                <a:effectLst/>
                <a:latin typeface="Cambria" panose="02040503050406030204" pitchFamily="18" charset="0"/>
                <a:ea typeface="Times New Roman" panose="02020603050405020304" pitchFamily="18" charset="0"/>
                <a:cs typeface="Times New Roman" panose="02020603050405020304" pitchFamily="18" charset="0"/>
              </a:rPr>
              <a:t>Humans devised fundamental inventions such as the </a:t>
            </a:r>
            <a:r>
              <a:rPr lang="en-IN" sz="2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pulley</a:t>
            </a:r>
            <a:r>
              <a:rPr lang="en-IN" sz="2000" dirty="0">
                <a:effectLst/>
                <a:latin typeface="Cambria" panose="02040503050406030204" pitchFamily="18" charset="0"/>
                <a:ea typeface="Times New Roman" panose="02020603050405020304" pitchFamily="18" charset="0"/>
                <a:cs typeface="Times New Roman" panose="02020603050405020304" pitchFamily="18" charset="0"/>
              </a:rPr>
              <a:t>, </a:t>
            </a:r>
            <a:r>
              <a:rPr lang="en-IN" sz="2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lever</a:t>
            </a:r>
            <a:r>
              <a:rPr lang="en-IN" sz="2000" dirty="0">
                <a:effectLst/>
                <a:latin typeface="Cambria" panose="02040503050406030204" pitchFamily="18" charset="0"/>
                <a:ea typeface="Times New Roman" panose="02020603050405020304" pitchFamily="18" charset="0"/>
                <a:cs typeface="Times New Roman" panose="02020603050405020304" pitchFamily="18" charset="0"/>
              </a:rPr>
              <a:t>, and </a:t>
            </a:r>
            <a:r>
              <a:rPr lang="en-IN" sz="2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wheel</a:t>
            </a:r>
            <a:r>
              <a:rPr lang="en-IN" sz="2000" dirty="0">
                <a:effectLst/>
                <a:latin typeface="Cambria" panose="02040503050406030204" pitchFamily="18" charset="0"/>
                <a:ea typeface="Times New Roman" panose="02020603050405020304" pitchFamily="18" charset="0"/>
                <a:cs typeface="Times New Roman" panose="02020603050405020304" pitchFamily="18" charset="0"/>
              </a:rPr>
              <a:t>.</a:t>
            </a:r>
            <a:endParaRPr lang="en-IN" sz="2000" dirty="0"/>
          </a:p>
          <a:p>
            <a:pPr algn="l">
              <a:lnSpc>
                <a:spcPct val="150000"/>
              </a:lnSpc>
            </a:pPr>
            <a:endParaRPr lang="en-US" sz="2000" b="0" i="0" dirty="0">
              <a:solidFill>
                <a:srgbClr val="000000"/>
              </a:solidFill>
              <a:effectLst/>
              <a:latin typeface="-apple-system"/>
            </a:endParaRPr>
          </a:p>
        </p:txBody>
      </p:sp>
      <p:pic>
        <p:nvPicPr>
          <p:cNvPr id="1026" name="Picture 2" descr="Lever,wheel&amp;axle,pulley | PPT">
            <a:extLst>
              <a:ext uri="{FF2B5EF4-FFF2-40B4-BE49-F238E27FC236}">
                <a16:creationId xmlns:a16="http://schemas.microsoft.com/office/drawing/2014/main" id="{6ABFD505-A0D0-A17F-5FA9-24059EBDFD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2381" y="3582628"/>
            <a:ext cx="3947238" cy="296042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89DA738-0B9D-E06E-BA89-B0925BA056F0}"/>
              </a:ext>
            </a:extLst>
          </p:cNvPr>
          <p:cNvSpPr txBox="1"/>
          <p:nvPr/>
        </p:nvSpPr>
        <p:spPr>
          <a:xfrm>
            <a:off x="230155" y="3643729"/>
            <a:ext cx="4118298" cy="2956066"/>
          </a:xfrm>
          <a:prstGeom prst="rect">
            <a:avLst/>
          </a:prstGeom>
          <a:noFill/>
          <a:ln w="28575">
            <a:solidFill>
              <a:schemeClr val="tx1"/>
            </a:solidFill>
          </a:ln>
        </p:spPr>
        <p:txBody>
          <a:bodyPr wrap="square">
            <a:spAutoFit/>
          </a:bodyPr>
          <a:lstStyle/>
          <a:p>
            <a:pPr indent="457200" algn="just">
              <a:lnSpc>
                <a:spcPct val="150000"/>
              </a:lnSpc>
              <a:spcAft>
                <a:spcPts val="1000"/>
              </a:spcAft>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The term engineering itself has a much more recent etymology, deriving from the word engineer, which itself dates back to </a:t>
            </a:r>
            <a:r>
              <a:rPr lang="en-IN" sz="1800" b="1" u="sng" dirty="0">
                <a:effectLst/>
                <a:latin typeface="Cambria" panose="02040503050406030204" pitchFamily="18" charset="0"/>
                <a:ea typeface="Times New Roman" panose="02020603050405020304" pitchFamily="18" charset="0"/>
                <a:cs typeface="Times New Roman" panose="02020603050405020304" pitchFamily="18" charset="0"/>
              </a:rPr>
              <a:t>1325,</a:t>
            </a: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when </a:t>
            </a:r>
            <a:r>
              <a:rPr lang="en-IN" sz="1800" b="1" dirty="0">
                <a:effectLst/>
                <a:latin typeface="Cambria" panose="02040503050406030204" pitchFamily="18" charset="0"/>
                <a:ea typeface="Times New Roman" panose="02020603050405020304" pitchFamily="18" charset="0"/>
                <a:cs typeface="Times New Roman" panose="02020603050405020304" pitchFamily="18" charset="0"/>
              </a:rPr>
              <a:t>an engineer (literally, one who operates an engine) originally referred to a constructor of military engines. </a:t>
            </a:r>
            <a:endParaRPr lang="en-IN" sz="1600" b="1" dirty="0">
              <a:effectLst/>
              <a:latin typeface="Calibri" panose="020F0502020204030204" pitchFamily="34" charset="0"/>
              <a:ea typeface="Calibri" panose="020F0502020204030204" pitchFamily="34" charset="0"/>
              <a:cs typeface="Latha" panose="020B0604020202020204" pitchFamily="34" charset="0"/>
            </a:endParaRPr>
          </a:p>
        </p:txBody>
      </p:sp>
      <p:sp>
        <p:nvSpPr>
          <p:cNvPr id="13" name="TextBox 12">
            <a:extLst>
              <a:ext uri="{FF2B5EF4-FFF2-40B4-BE49-F238E27FC236}">
                <a16:creationId xmlns:a16="http://schemas.microsoft.com/office/drawing/2014/main" id="{493D96C6-FAB9-BDBC-38CB-1D725F31E6AE}"/>
              </a:ext>
            </a:extLst>
          </p:cNvPr>
          <p:cNvSpPr txBox="1"/>
          <p:nvPr/>
        </p:nvSpPr>
        <p:spPr>
          <a:xfrm>
            <a:off x="8240679" y="3643729"/>
            <a:ext cx="3786480" cy="2540567"/>
          </a:xfrm>
          <a:prstGeom prst="rect">
            <a:avLst/>
          </a:prstGeom>
          <a:noFill/>
          <a:ln w="19050">
            <a:solidFill>
              <a:schemeClr val="tx1"/>
            </a:solidFill>
          </a:ln>
        </p:spPr>
        <p:txBody>
          <a:bodyPr wrap="square">
            <a:spAutoFit/>
          </a:bodyPr>
          <a:lstStyle/>
          <a:p>
            <a:pPr indent="457200" algn="just">
              <a:lnSpc>
                <a:spcPct val="150000"/>
              </a:lnSpc>
              <a:spcAft>
                <a:spcPts val="1000"/>
              </a:spcAft>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The word “engine” itself is of even older origin, ultimately deriving from the </a:t>
            </a:r>
            <a:r>
              <a:rPr lang="en-IN"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Latin</a:t>
            </a: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a:t>
            </a:r>
            <a:r>
              <a:rPr lang="en-IN" sz="1800" i="1" dirty="0">
                <a:effectLst/>
                <a:latin typeface="Cambria" panose="02040503050406030204" pitchFamily="18" charset="0"/>
                <a:ea typeface="Times New Roman" panose="02020603050405020304" pitchFamily="18" charset="0"/>
                <a:cs typeface="Times New Roman" panose="02020603050405020304" pitchFamily="18" charset="0"/>
              </a:rPr>
              <a:t>ingenium</a:t>
            </a: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a:t>
            </a:r>
            <a:r>
              <a:rPr lang="en-IN" sz="1800" u="sng" dirty="0">
                <a:effectLst/>
                <a:latin typeface="Cambria" panose="02040503050406030204" pitchFamily="18" charset="0"/>
                <a:ea typeface="Times New Roman" panose="02020603050405020304" pitchFamily="18" charset="0"/>
                <a:cs typeface="Times New Roman" panose="02020603050405020304" pitchFamily="18" charset="0"/>
              </a:rPr>
              <a:t>c. 1250</a:t>
            </a: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meaning “innate quality, especially mental power, hence a clever invention.” </a:t>
            </a:r>
            <a:endParaRPr lang="en-IN" sz="16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1849951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22976D-7508-B756-5271-9934A4546EC0}"/>
              </a:ext>
            </a:extLst>
          </p:cNvPr>
          <p:cNvSpPr txBox="1"/>
          <p:nvPr/>
        </p:nvSpPr>
        <p:spPr>
          <a:xfrm>
            <a:off x="146958" y="112485"/>
            <a:ext cx="11292373" cy="4019690"/>
          </a:xfrm>
          <a:prstGeom prst="rect">
            <a:avLst/>
          </a:prstGeom>
          <a:noFill/>
        </p:spPr>
        <p:txBody>
          <a:bodyPr wrap="square">
            <a:spAutoFit/>
          </a:bodyPr>
          <a:lstStyle/>
          <a:p>
            <a:r>
              <a:rPr lang="en-IN" sz="2400" b="1" dirty="0">
                <a:solidFill>
                  <a:srgbClr val="002060"/>
                </a:solidFill>
              </a:rPr>
              <a:t>Ancient Engineering:  (CIVIL Engineering started to evolve)</a:t>
            </a:r>
          </a:p>
          <a:p>
            <a:endParaRPr lang="en-IN" dirty="0"/>
          </a:p>
          <a:p>
            <a:pPr algn="just">
              <a:lnSpc>
                <a:spcPct val="150000"/>
              </a:lnSpc>
            </a:pPr>
            <a:r>
              <a:rPr lang="en-IN" dirty="0"/>
              <a:t>Ancient Mesopotamia </a:t>
            </a:r>
            <a:r>
              <a:rPr lang="en-IN" b="0" i="0" dirty="0">
                <a:solidFill>
                  <a:srgbClr val="000000"/>
                </a:solidFill>
                <a:effectLst/>
                <a:latin typeface="-apple-system"/>
              </a:rPr>
              <a:t> (3500-300 BC) </a:t>
            </a:r>
            <a:r>
              <a:rPr lang="en-IN" dirty="0"/>
              <a:t>: Mesopotamian civilizations, such as the Sumerians and Babylonians, made significant engineering contributions in areas like irrigation systems, city planning, and architectural structures.</a:t>
            </a:r>
          </a:p>
          <a:p>
            <a:pPr algn="just">
              <a:lnSpc>
                <a:spcPct val="150000"/>
              </a:lnSpc>
            </a:pPr>
            <a:endParaRPr lang="en-IN" dirty="0"/>
          </a:p>
          <a:p>
            <a:pPr algn="just">
              <a:lnSpc>
                <a:spcPct val="150000"/>
              </a:lnSpc>
            </a:pPr>
            <a:r>
              <a:rPr lang="en-IN" dirty="0"/>
              <a:t>Ancient Egypt </a:t>
            </a:r>
            <a:r>
              <a:rPr lang="en-IN" b="0" i="0" dirty="0">
                <a:solidFill>
                  <a:srgbClr val="000000"/>
                </a:solidFill>
                <a:effectLst/>
                <a:latin typeface="-apple-system"/>
              </a:rPr>
              <a:t>(3100-332 BC) </a:t>
            </a:r>
            <a:r>
              <a:rPr lang="en-IN" dirty="0"/>
              <a:t>: The Egyptians built monumental structures like the pyramids, temples, and sphinxes, employing advanced techniques in quarrying, construction, and surveying.</a:t>
            </a:r>
          </a:p>
          <a:p>
            <a:pPr algn="just">
              <a:lnSpc>
                <a:spcPct val="150000"/>
              </a:lnSpc>
            </a:pPr>
            <a:endParaRPr lang="en-IN" dirty="0"/>
          </a:p>
          <a:p>
            <a:pPr algn="just">
              <a:lnSpc>
                <a:spcPct val="150000"/>
              </a:lnSpc>
            </a:pPr>
            <a:r>
              <a:rPr lang="en-IN" dirty="0"/>
              <a:t>Ancient Greece </a:t>
            </a:r>
            <a:r>
              <a:rPr lang="en-IN" b="0" i="0" dirty="0">
                <a:solidFill>
                  <a:srgbClr val="000000"/>
                </a:solidFill>
                <a:effectLst/>
                <a:latin typeface="-apple-system"/>
              </a:rPr>
              <a:t>(800-146 BC) </a:t>
            </a:r>
            <a:r>
              <a:rPr lang="en-IN" dirty="0"/>
              <a:t>: Greek engineers, mathematicians, and philosophers like Archimedes and Hero of Alexandria laid the foundations of mechanics, geometry, and scientific inquiry.</a:t>
            </a:r>
          </a:p>
        </p:txBody>
      </p:sp>
      <p:sp>
        <p:nvSpPr>
          <p:cNvPr id="5" name="TextBox 4">
            <a:extLst>
              <a:ext uri="{FF2B5EF4-FFF2-40B4-BE49-F238E27FC236}">
                <a16:creationId xmlns:a16="http://schemas.microsoft.com/office/drawing/2014/main" id="{2CA92FAB-3F2A-B020-A18D-94795010EC70}"/>
              </a:ext>
            </a:extLst>
          </p:cNvPr>
          <p:cNvSpPr txBox="1"/>
          <p:nvPr/>
        </p:nvSpPr>
        <p:spPr>
          <a:xfrm>
            <a:off x="146958" y="4342916"/>
            <a:ext cx="8661140" cy="2253309"/>
          </a:xfrm>
          <a:prstGeom prst="rect">
            <a:avLst/>
          </a:prstGeom>
          <a:noFill/>
        </p:spPr>
        <p:txBody>
          <a:bodyPr wrap="square">
            <a:spAutoFit/>
          </a:bodyPr>
          <a:lstStyle/>
          <a:p>
            <a:pPr indent="457200" algn="just">
              <a:lnSpc>
                <a:spcPct val="150000"/>
              </a:lnSpc>
              <a:spcAft>
                <a:spcPts val="1000"/>
              </a:spcAft>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Antikythera mechanism </a:t>
            </a: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 (predict astronomical positions and eclipses decades in advance)</a:t>
            </a: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required sophisticated knowledge of </a:t>
            </a:r>
            <a:r>
              <a:rPr lang="en-IN"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differential gearing</a:t>
            </a: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or </a:t>
            </a:r>
            <a:r>
              <a:rPr lang="en-IN"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epicyclic gearing</a:t>
            </a: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a:t>
            </a:r>
          </a:p>
          <a:p>
            <a:pPr indent="457200" algn="just">
              <a:lnSpc>
                <a:spcPct val="150000"/>
              </a:lnSpc>
              <a:spcAft>
                <a:spcPts val="1000"/>
              </a:spcAft>
            </a:pPr>
            <a:r>
              <a:rPr lang="en-IN" dirty="0">
                <a:latin typeface="Cambria" panose="02040503050406030204" pitchFamily="18" charset="0"/>
                <a:ea typeface="Times New Roman" panose="02020603050405020304" pitchFamily="18" charset="0"/>
                <a:cs typeface="Times New Roman" panose="02020603050405020304" pitchFamily="18" charset="0"/>
              </a:rPr>
              <a:t>T</a:t>
            </a: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wo key principles in machine theory that helped design the </a:t>
            </a:r>
            <a:r>
              <a:rPr lang="en-IN"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gear trains</a:t>
            </a: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of the Industrial revolution and are still widely used today in diverse fields such as </a:t>
            </a:r>
            <a:r>
              <a:rPr lang="en-IN"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robotics</a:t>
            </a: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and </a:t>
            </a:r>
            <a:r>
              <a:rPr lang="en-IN"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automotive engineering</a:t>
            </a: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Latha" panose="020B0604020202020204" pitchFamily="34" charset="0"/>
            </a:endParaRPr>
          </a:p>
        </p:txBody>
      </p:sp>
      <p:pic>
        <p:nvPicPr>
          <p:cNvPr id="6" name="Picture 5">
            <a:extLst>
              <a:ext uri="{FF2B5EF4-FFF2-40B4-BE49-F238E27FC236}">
                <a16:creationId xmlns:a16="http://schemas.microsoft.com/office/drawing/2014/main" id="{F909D14F-4214-FB07-2A28-360BFE33A818}"/>
              </a:ext>
            </a:extLst>
          </p:cNvPr>
          <p:cNvPicPr>
            <a:picLocks noChangeAspect="1"/>
          </p:cNvPicPr>
          <p:nvPr/>
        </p:nvPicPr>
        <p:blipFill>
          <a:blip r:embed="rId2"/>
          <a:stretch>
            <a:fillRect/>
          </a:stretch>
        </p:blipFill>
        <p:spPr>
          <a:xfrm>
            <a:off x="9231863" y="3853844"/>
            <a:ext cx="2478055" cy="2742381"/>
          </a:xfrm>
          <a:prstGeom prst="rect">
            <a:avLst/>
          </a:prstGeom>
        </p:spPr>
      </p:pic>
    </p:spTree>
    <p:extLst>
      <p:ext uri="{BB962C8B-B14F-4D97-AF65-F5344CB8AC3E}">
        <p14:creationId xmlns:p14="http://schemas.microsoft.com/office/powerpoint/2010/main" val="1098827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F13032-9027-6065-FA1D-72DF56AE41D9}"/>
              </a:ext>
            </a:extLst>
          </p:cNvPr>
          <p:cNvSpPr txBox="1"/>
          <p:nvPr/>
        </p:nvSpPr>
        <p:spPr>
          <a:xfrm>
            <a:off x="165619" y="222992"/>
            <a:ext cx="11292372" cy="7061933"/>
          </a:xfrm>
          <a:prstGeom prst="rect">
            <a:avLst/>
          </a:prstGeom>
          <a:noFill/>
        </p:spPr>
        <p:txBody>
          <a:bodyPr wrap="square">
            <a:spAutoFit/>
          </a:bodyPr>
          <a:lstStyle/>
          <a:p>
            <a:pPr algn="l">
              <a:lnSpc>
                <a:spcPct val="150000"/>
              </a:lnSpc>
            </a:pPr>
            <a:r>
              <a:rPr lang="en-US" sz="2400" b="1" i="0" dirty="0">
                <a:solidFill>
                  <a:srgbClr val="C00000"/>
                </a:solidFill>
                <a:effectLst/>
                <a:latin typeface="-apple-system"/>
              </a:rPr>
              <a:t>Classical and Medieval Periods:</a:t>
            </a:r>
          </a:p>
          <a:p>
            <a:pPr algn="just">
              <a:lnSpc>
                <a:spcPct val="150000"/>
              </a:lnSpc>
              <a:buFont typeface="Arial" panose="020B0604020202020204" pitchFamily="34" charset="0"/>
              <a:buChar char="•"/>
            </a:pPr>
            <a:r>
              <a:rPr lang="en-US" sz="2000" b="0" i="0" dirty="0">
                <a:solidFill>
                  <a:srgbClr val="000000"/>
                </a:solidFill>
                <a:effectLst/>
                <a:latin typeface="-apple-system"/>
              </a:rPr>
              <a:t>Roman Empire (27 BC-476 AD): </a:t>
            </a:r>
          </a:p>
          <a:p>
            <a:pPr lvl="1" algn="just">
              <a:lnSpc>
                <a:spcPct val="150000"/>
              </a:lnSpc>
              <a:buFont typeface="Arial" panose="020B0604020202020204" pitchFamily="34" charset="0"/>
              <a:buChar char="•"/>
            </a:pPr>
            <a:r>
              <a:rPr lang="en-US" sz="2000" b="0" i="0" dirty="0">
                <a:solidFill>
                  <a:srgbClr val="000000"/>
                </a:solidFill>
                <a:effectLst/>
                <a:latin typeface="-apple-system"/>
              </a:rPr>
              <a:t>Roman engineers constructed aqueducts, roads, bridges, and impressive architectural structures like the Colosseum. </a:t>
            </a:r>
          </a:p>
          <a:p>
            <a:pPr lvl="1" algn="just">
              <a:lnSpc>
                <a:spcPct val="150000"/>
              </a:lnSpc>
              <a:buFont typeface="Arial" panose="020B0604020202020204" pitchFamily="34" charset="0"/>
              <a:buChar char="•"/>
            </a:pPr>
            <a:r>
              <a:rPr lang="en-US" sz="2000" b="0" i="0" dirty="0">
                <a:solidFill>
                  <a:srgbClr val="000000"/>
                </a:solidFill>
                <a:effectLst/>
                <a:latin typeface="-apple-system"/>
              </a:rPr>
              <a:t>They developed advanced techniques in concrete construction and urban planning.</a:t>
            </a:r>
          </a:p>
          <a:p>
            <a:pPr algn="just">
              <a:lnSpc>
                <a:spcPct val="150000"/>
              </a:lnSpc>
              <a:buFont typeface="Arial" panose="020B0604020202020204" pitchFamily="34" charset="0"/>
              <a:buChar char="•"/>
            </a:pPr>
            <a:endParaRPr lang="en-US" sz="2000" b="0" i="0" dirty="0">
              <a:solidFill>
                <a:srgbClr val="000000"/>
              </a:solidFill>
              <a:effectLst/>
              <a:latin typeface="-apple-system"/>
            </a:endParaRPr>
          </a:p>
          <a:p>
            <a:pPr algn="just">
              <a:lnSpc>
                <a:spcPct val="150000"/>
              </a:lnSpc>
              <a:buFont typeface="Arial" panose="020B0604020202020204" pitchFamily="34" charset="0"/>
              <a:buChar char="•"/>
            </a:pPr>
            <a:endParaRPr lang="en-US" sz="2000" dirty="0">
              <a:solidFill>
                <a:srgbClr val="000000"/>
              </a:solidFill>
              <a:latin typeface="-apple-system"/>
            </a:endParaRPr>
          </a:p>
          <a:p>
            <a:pPr algn="just">
              <a:lnSpc>
                <a:spcPct val="150000"/>
              </a:lnSpc>
              <a:buFont typeface="Arial" panose="020B0604020202020204" pitchFamily="34" charset="0"/>
              <a:buChar char="•"/>
            </a:pPr>
            <a:endParaRPr lang="en-US" sz="2000" b="0" i="0" dirty="0">
              <a:solidFill>
                <a:srgbClr val="000000"/>
              </a:solidFill>
              <a:effectLst/>
              <a:latin typeface="-apple-system"/>
            </a:endParaRPr>
          </a:p>
          <a:p>
            <a:pPr algn="just">
              <a:lnSpc>
                <a:spcPct val="150000"/>
              </a:lnSpc>
              <a:buFont typeface="Arial" panose="020B0604020202020204" pitchFamily="34" charset="0"/>
              <a:buChar char="•"/>
            </a:pPr>
            <a:endParaRPr lang="en-US" sz="2000" b="0" i="0" dirty="0">
              <a:solidFill>
                <a:srgbClr val="000000"/>
              </a:solidFill>
              <a:effectLst/>
              <a:latin typeface="-apple-system"/>
            </a:endParaRPr>
          </a:p>
          <a:p>
            <a:pPr algn="just">
              <a:lnSpc>
                <a:spcPct val="150000"/>
              </a:lnSpc>
              <a:buFont typeface="Arial" panose="020B0604020202020204" pitchFamily="34" charset="0"/>
              <a:buChar char="•"/>
            </a:pPr>
            <a:r>
              <a:rPr lang="en-US" sz="2000" b="0" i="0" dirty="0">
                <a:solidFill>
                  <a:srgbClr val="000000"/>
                </a:solidFill>
                <a:effectLst/>
                <a:latin typeface="-apple-system"/>
              </a:rPr>
              <a:t>Islamic Golden Age (8th-14th centuries): </a:t>
            </a:r>
          </a:p>
          <a:p>
            <a:pPr lvl="1" algn="just">
              <a:lnSpc>
                <a:spcPct val="150000"/>
              </a:lnSpc>
              <a:buFont typeface="Arial" panose="020B0604020202020204" pitchFamily="34" charset="0"/>
              <a:buChar char="•"/>
            </a:pPr>
            <a:r>
              <a:rPr lang="en-US" sz="2000" b="0" i="0" dirty="0">
                <a:solidFill>
                  <a:srgbClr val="000000"/>
                </a:solidFill>
                <a:effectLst/>
                <a:latin typeface="-apple-system"/>
              </a:rPr>
              <a:t>Islamic scholars and engineers made significant advancements in various fields, including mathematics, optics, astronomy, and irrigation. </a:t>
            </a:r>
          </a:p>
          <a:p>
            <a:pPr lvl="1" algn="just">
              <a:lnSpc>
                <a:spcPct val="150000"/>
              </a:lnSpc>
              <a:buFont typeface="Arial" panose="020B0604020202020204" pitchFamily="34" charset="0"/>
              <a:buChar char="•"/>
            </a:pPr>
            <a:r>
              <a:rPr lang="en-US" sz="2000" b="0" i="0" dirty="0">
                <a:solidFill>
                  <a:srgbClr val="000000"/>
                </a:solidFill>
                <a:effectLst/>
                <a:latin typeface="-apple-system"/>
              </a:rPr>
              <a:t>They developed sophisticated water management systems, such as qanats and hydraulic technologies.</a:t>
            </a:r>
          </a:p>
          <a:p>
            <a:pPr algn="just">
              <a:lnSpc>
                <a:spcPct val="150000"/>
              </a:lnSpc>
              <a:buFont typeface="Arial" panose="020B0604020202020204" pitchFamily="34" charset="0"/>
              <a:buChar char="•"/>
            </a:pPr>
            <a:endParaRPr lang="en-US" sz="2000" b="0" i="0" dirty="0">
              <a:solidFill>
                <a:srgbClr val="000000"/>
              </a:solidFill>
              <a:effectLst/>
              <a:latin typeface="-apple-system"/>
            </a:endParaRPr>
          </a:p>
          <a:p>
            <a:pPr algn="just">
              <a:lnSpc>
                <a:spcPct val="150000"/>
              </a:lnSpc>
              <a:buFont typeface="Arial" panose="020B0604020202020204" pitchFamily="34" charset="0"/>
              <a:buChar char="•"/>
            </a:pPr>
            <a:endParaRPr lang="en-US" sz="2000" b="0" i="0" dirty="0">
              <a:solidFill>
                <a:srgbClr val="000000"/>
              </a:solidFill>
              <a:effectLst/>
              <a:latin typeface="-apple-system"/>
            </a:endParaRPr>
          </a:p>
        </p:txBody>
      </p:sp>
      <p:pic>
        <p:nvPicPr>
          <p:cNvPr id="3074" name="Picture 2" descr="10 Roman Sites In France That Are Pretty Awesome – StickyMangoRice">
            <a:extLst>
              <a:ext uri="{FF2B5EF4-FFF2-40B4-BE49-F238E27FC236}">
                <a16:creationId xmlns:a16="http://schemas.microsoft.com/office/drawing/2014/main" id="{6A974C37-7AC5-FAFC-FD63-C5494D4806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1512" y="2665876"/>
            <a:ext cx="26670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8651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EEE820-DC4E-C51D-30B5-9A342FC4E613}"/>
              </a:ext>
            </a:extLst>
          </p:cNvPr>
          <p:cNvSpPr txBox="1"/>
          <p:nvPr/>
        </p:nvSpPr>
        <p:spPr>
          <a:xfrm>
            <a:off x="449814" y="3387271"/>
            <a:ext cx="5213868" cy="1709571"/>
          </a:xfrm>
          <a:prstGeom prst="rect">
            <a:avLst/>
          </a:prstGeom>
          <a:noFill/>
        </p:spPr>
        <p:txBody>
          <a:bodyPr wrap="square">
            <a:spAutoFit/>
          </a:bodyPr>
          <a:lstStyle/>
          <a:p>
            <a:pPr algn="just">
              <a:lnSpc>
                <a:spcPct val="150000"/>
              </a:lnSpc>
              <a:buFont typeface="Arial" panose="020B0604020202020204" pitchFamily="34" charset="0"/>
              <a:buChar char="•"/>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Chinese and Roman armies employed complex military machines including the </a:t>
            </a:r>
            <a:r>
              <a:rPr lang="en-IN"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Ballista</a:t>
            </a: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and </a:t>
            </a:r>
            <a:r>
              <a:rPr lang="en-IN"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catapult</a:t>
            </a: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a:t>
            </a:r>
          </a:p>
          <a:p>
            <a:pPr algn="just">
              <a:lnSpc>
                <a:spcPct val="150000"/>
              </a:lnSpc>
              <a:buFont typeface="Arial" panose="020B0604020202020204" pitchFamily="34" charset="0"/>
              <a:buChar char="•"/>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In the Middle Ages, the </a:t>
            </a:r>
            <a:r>
              <a:rPr lang="en-IN"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Trebuchet</a:t>
            </a: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was developed.</a:t>
            </a:r>
            <a:endParaRPr lang="en-IN" sz="18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5" name="TextBox 4">
            <a:extLst>
              <a:ext uri="{FF2B5EF4-FFF2-40B4-BE49-F238E27FC236}">
                <a16:creationId xmlns:a16="http://schemas.microsoft.com/office/drawing/2014/main" id="{3F13EA77-9E38-DFA4-D43E-97F141DBA5D3}"/>
              </a:ext>
            </a:extLst>
          </p:cNvPr>
          <p:cNvSpPr txBox="1"/>
          <p:nvPr/>
        </p:nvSpPr>
        <p:spPr>
          <a:xfrm>
            <a:off x="361562" y="340825"/>
            <a:ext cx="7700088" cy="2126864"/>
          </a:xfrm>
          <a:prstGeom prst="rect">
            <a:avLst/>
          </a:prstGeom>
          <a:noFill/>
        </p:spPr>
        <p:txBody>
          <a:bodyPr wrap="square">
            <a:spAutoFit/>
          </a:bodyPr>
          <a:lstStyle/>
          <a:p>
            <a:pPr algn="just">
              <a:lnSpc>
                <a:spcPct val="150000"/>
              </a:lnSpc>
              <a:buFont typeface="Arial" panose="020B0604020202020204" pitchFamily="34" charset="0"/>
              <a:buChar char="•"/>
            </a:pPr>
            <a:r>
              <a:rPr lang="en-US" sz="1800" b="0" i="0" dirty="0">
                <a:solidFill>
                  <a:srgbClr val="000000"/>
                </a:solidFill>
                <a:effectLst/>
                <a:latin typeface="-apple-system"/>
              </a:rPr>
              <a:t>Medieval Europe (5th-15th centuries): </a:t>
            </a:r>
          </a:p>
          <a:p>
            <a:pPr lvl="1" algn="just">
              <a:lnSpc>
                <a:spcPct val="150000"/>
              </a:lnSpc>
              <a:buFont typeface="Arial" panose="020B0604020202020204" pitchFamily="34" charset="0"/>
              <a:buChar char="•"/>
            </a:pPr>
            <a:r>
              <a:rPr lang="en-US" b="0" i="0" dirty="0">
                <a:solidFill>
                  <a:srgbClr val="000000"/>
                </a:solidFill>
                <a:effectLst/>
                <a:latin typeface="-apple-system"/>
              </a:rPr>
              <a:t>Engineering during the medieval period focused on castle construction, fortifications, and cathedral architecture. </a:t>
            </a:r>
          </a:p>
          <a:p>
            <a:pPr lvl="1" algn="just">
              <a:lnSpc>
                <a:spcPct val="150000"/>
              </a:lnSpc>
              <a:buFont typeface="Arial" panose="020B0604020202020204" pitchFamily="34" charset="0"/>
              <a:buChar char="•"/>
            </a:pPr>
            <a:r>
              <a:rPr lang="en-US" b="0" i="0" dirty="0">
                <a:solidFill>
                  <a:srgbClr val="000000"/>
                </a:solidFill>
                <a:effectLst/>
                <a:latin typeface="-apple-system"/>
              </a:rPr>
              <a:t>Gothic cathedrals, such as Notre-Dame and Chartres, showcased innovative structural and architectural techniques.</a:t>
            </a:r>
          </a:p>
        </p:txBody>
      </p:sp>
      <p:pic>
        <p:nvPicPr>
          <p:cNvPr id="4098" name="Picture 2" descr="Castle | Definition, Parts &amp; Battlements - Video &amp; Lesson Transcript |  Study.com">
            <a:extLst>
              <a:ext uri="{FF2B5EF4-FFF2-40B4-BE49-F238E27FC236}">
                <a16:creationId xmlns:a16="http://schemas.microsoft.com/office/drawing/2014/main" id="{43F4FBDC-831D-7386-FC09-B62CB6A7DA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9290" y="2339914"/>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hartres Cathedral - Wikipedia">
            <a:extLst>
              <a:ext uri="{FF2B5EF4-FFF2-40B4-BE49-F238E27FC236}">
                <a16:creationId xmlns:a16="http://schemas.microsoft.com/office/drawing/2014/main" id="{B8138FCC-341B-BB5B-E496-767179BEDB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2110" y="244599"/>
            <a:ext cx="2447925" cy="18669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5FFBCA62-E49D-2BAE-3AB1-729CE79931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20660" y="4387457"/>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Trebuchet Art for Sale - Fine Art America">
            <a:extLst>
              <a:ext uri="{FF2B5EF4-FFF2-40B4-BE49-F238E27FC236}">
                <a16:creationId xmlns:a16="http://schemas.microsoft.com/office/drawing/2014/main" id="{9C445C41-2CFB-D7B1-4B26-E33C062D30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7966" y="2583296"/>
            <a:ext cx="2861414" cy="3869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1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7DFDE2-B16C-3869-2D32-CDFB61844D80}"/>
              </a:ext>
            </a:extLst>
          </p:cNvPr>
          <p:cNvSpPr txBox="1"/>
          <p:nvPr/>
        </p:nvSpPr>
        <p:spPr>
          <a:xfrm>
            <a:off x="-1554" y="136214"/>
            <a:ext cx="6097554" cy="461665"/>
          </a:xfrm>
          <a:prstGeom prst="rect">
            <a:avLst/>
          </a:prstGeom>
          <a:noFill/>
        </p:spPr>
        <p:txBody>
          <a:bodyPr wrap="square">
            <a:spAutoFit/>
          </a:bodyPr>
          <a:lstStyle/>
          <a:p>
            <a:r>
              <a:rPr lang="en-IN" sz="2400" b="1" i="0" dirty="0">
                <a:solidFill>
                  <a:srgbClr val="C00000"/>
                </a:solidFill>
                <a:effectLst/>
                <a:latin typeface="-apple-system"/>
              </a:rPr>
              <a:t>Renaissance and Industrial Revolution:</a:t>
            </a:r>
            <a:endParaRPr lang="en-IN" sz="2400" b="1" dirty="0">
              <a:solidFill>
                <a:srgbClr val="C00000"/>
              </a:solidFill>
            </a:endParaRPr>
          </a:p>
        </p:txBody>
      </p:sp>
      <p:sp>
        <p:nvSpPr>
          <p:cNvPr id="5" name="TextBox 4">
            <a:extLst>
              <a:ext uri="{FF2B5EF4-FFF2-40B4-BE49-F238E27FC236}">
                <a16:creationId xmlns:a16="http://schemas.microsoft.com/office/drawing/2014/main" id="{B918C6AC-09F8-48A0-1839-FC29AD0E8037}"/>
              </a:ext>
            </a:extLst>
          </p:cNvPr>
          <p:cNvSpPr txBox="1"/>
          <p:nvPr/>
        </p:nvSpPr>
        <p:spPr>
          <a:xfrm>
            <a:off x="151233" y="759038"/>
            <a:ext cx="11255050" cy="2669962"/>
          </a:xfrm>
          <a:prstGeom prst="rect">
            <a:avLst/>
          </a:prstGeom>
          <a:noFill/>
        </p:spPr>
        <p:txBody>
          <a:bodyPr wrap="square">
            <a:spAutoFit/>
          </a:bodyPr>
          <a:lstStyle/>
          <a:p>
            <a:pPr indent="457200" algn="just">
              <a:lnSpc>
                <a:spcPct val="150000"/>
              </a:lnSpc>
              <a:spcAft>
                <a:spcPts val="1000"/>
              </a:spcAft>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The first </a:t>
            </a:r>
            <a:r>
              <a:rPr lang="en-IN"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electrical engineer</a:t>
            </a: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is considered to be William Gilbert, with his </a:t>
            </a:r>
            <a:r>
              <a:rPr lang="en-IN" sz="1800" u="sng" dirty="0">
                <a:effectLst/>
                <a:latin typeface="Cambria" panose="02040503050406030204" pitchFamily="18" charset="0"/>
                <a:ea typeface="Times New Roman" panose="02020603050405020304" pitchFamily="18" charset="0"/>
                <a:cs typeface="Times New Roman" panose="02020603050405020304" pitchFamily="18" charset="0"/>
              </a:rPr>
              <a:t>1600 </a:t>
            </a: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publication of </a:t>
            </a:r>
            <a:r>
              <a:rPr lang="en-IN"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De </a:t>
            </a:r>
            <a:r>
              <a:rPr lang="en-IN" sz="18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Magnete</a:t>
            </a: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who was the originator of the term "</a:t>
            </a:r>
            <a:r>
              <a:rPr lang="en-IN"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electricity</a:t>
            </a: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indent="457200" algn="just">
              <a:lnSpc>
                <a:spcPct val="150000"/>
              </a:lnSpc>
              <a:spcAft>
                <a:spcPts val="1000"/>
              </a:spcAft>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The first </a:t>
            </a:r>
            <a:r>
              <a:rPr lang="en-IN"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steam engine</a:t>
            </a: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was built in </a:t>
            </a:r>
            <a:r>
              <a:rPr lang="en-IN" sz="1800" u="sng" dirty="0">
                <a:effectLst/>
                <a:latin typeface="Cambria" panose="02040503050406030204" pitchFamily="18" charset="0"/>
                <a:ea typeface="Times New Roman" panose="02020603050405020304" pitchFamily="18" charset="0"/>
                <a:cs typeface="Times New Roman" panose="02020603050405020304" pitchFamily="18" charset="0"/>
              </a:rPr>
              <a:t>1698</a:t>
            </a: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by </a:t>
            </a:r>
            <a:r>
              <a:rPr lang="en-IN"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mechanical engineer</a:t>
            </a: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Thomas </a:t>
            </a:r>
            <a:r>
              <a:rPr lang="en-IN" sz="18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Savery</a:t>
            </a: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The development of this device gave rise to the </a:t>
            </a:r>
            <a:r>
              <a:rPr lang="en-IN"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industrial revolution</a:t>
            </a: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in the coming decades, allowing for the beginnings of </a:t>
            </a:r>
            <a:r>
              <a:rPr lang="en-IN"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mass production</a:t>
            </a: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indent="457200" algn="just">
              <a:lnSpc>
                <a:spcPts val="1920"/>
              </a:lnSpc>
              <a:spcAft>
                <a:spcPts val="1000"/>
              </a:spcAft>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7" name="TextBox 6">
            <a:extLst>
              <a:ext uri="{FF2B5EF4-FFF2-40B4-BE49-F238E27FC236}">
                <a16:creationId xmlns:a16="http://schemas.microsoft.com/office/drawing/2014/main" id="{98E71D87-F523-61FE-EF8D-9D63648D7526}"/>
              </a:ext>
            </a:extLst>
          </p:cNvPr>
          <p:cNvSpPr txBox="1"/>
          <p:nvPr/>
        </p:nvSpPr>
        <p:spPr>
          <a:xfrm>
            <a:off x="151233" y="3822145"/>
            <a:ext cx="6996015" cy="2668808"/>
          </a:xfrm>
          <a:prstGeom prst="rect">
            <a:avLst/>
          </a:prstGeom>
          <a:noFill/>
          <a:ln w="12700">
            <a:solidFill>
              <a:schemeClr val="tx1"/>
            </a:solidFill>
          </a:ln>
        </p:spPr>
        <p:txBody>
          <a:bodyPr wrap="square">
            <a:spAutoFit/>
          </a:bodyPr>
          <a:lstStyle/>
          <a:p>
            <a:pPr indent="457200" algn="just">
              <a:lnSpc>
                <a:spcPct val="150000"/>
              </a:lnSpc>
              <a:spcAft>
                <a:spcPts val="1000"/>
              </a:spcAft>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With the rise of engineering as a </a:t>
            </a:r>
            <a:r>
              <a:rPr lang="en-IN"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profession</a:t>
            </a: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in the eighteenth century, the term became more narrowly applied to fields in which mathematics and science were applied to these ends. </a:t>
            </a:r>
          </a:p>
          <a:p>
            <a:pPr indent="457200" algn="just">
              <a:lnSpc>
                <a:spcPct val="150000"/>
              </a:lnSpc>
              <a:spcAft>
                <a:spcPts val="1000"/>
              </a:spcAft>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Similarly, in addition to military and civil engineering the fields then known as the </a:t>
            </a:r>
            <a:r>
              <a:rPr lang="en-IN"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mechanic arts</a:t>
            </a: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became incorporated into engineering.</a:t>
            </a:r>
            <a:endParaRPr lang="en-IN" sz="1600" dirty="0">
              <a:effectLst/>
              <a:latin typeface="Calibri" panose="020F0502020204030204" pitchFamily="34" charset="0"/>
              <a:ea typeface="Calibri" panose="020F0502020204030204" pitchFamily="34" charset="0"/>
              <a:cs typeface="Latha" panose="020B0604020202020204" pitchFamily="34" charset="0"/>
            </a:endParaRPr>
          </a:p>
        </p:txBody>
      </p:sp>
      <p:pic>
        <p:nvPicPr>
          <p:cNvPr id="5122" name="Picture 2" descr="Who Invented the Steam Engine? | Live Science">
            <a:extLst>
              <a:ext uri="{FF2B5EF4-FFF2-40B4-BE49-F238E27FC236}">
                <a16:creationId xmlns:a16="http://schemas.microsoft.com/office/drawing/2014/main" id="{C0E4091D-9D31-D2CD-3805-A8A707000F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0557" y="2616552"/>
            <a:ext cx="3016094" cy="201804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ow Do Steam Engines Work?">
            <a:extLst>
              <a:ext uri="{FF2B5EF4-FFF2-40B4-BE49-F238E27FC236}">
                <a16:creationId xmlns:a16="http://schemas.microsoft.com/office/drawing/2014/main" id="{733B615C-9BC4-7F99-874C-A67488383D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4331" y="4785978"/>
            <a:ext cx="2676525" cy="1704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390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61C22C-9E61-1D3D-7A66-9E5AA0C73FF6}"/>
              </a:ext>
            </a:extLst>
          </p:cNvPr>
          <p:cNvSpPr txBox="1"/>
          <p:nvPr/>
        </p:nvSpPr>
        <p:spPr>
          <a:xfrm>
            <a:off x="501521" y="313338"/>
            <a:ext cx="6097554" cy="390363"/>
          </a:xfrm>
          <a:prstGeom prst="rect">
            <a:avLst/>
          </a:prstGeom>
          <a:noFill/>
        </p:spPr>
        <p:txBody>
          <a:bodyPr wrap="square">
            <a:spAutoFit/>
          </a:bodyPr>
          <a:lstStyle/>
          <a:p>
            <a:pPr algn="just">
              <a:lnSpc>
                <a:spcPct val="115000"/>
              </a:lnSpc>
              <a:spcAft>
                <a:spcPts val="1000"/>
              </a:spcAft>
            </a:pPr>
            <a:r>
              <a:rPr lang="en-IN" sz="1800" b="1"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Modern Era</a:t>
            </a:r>
            <a:endParaRPr lang="en-IN" sz="16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5" name="TextBox 4">
            <a:extLst>
              <a:ext uri="{FF2B5EF4-FFF2-40B4-BE49-F238E27FC236}">
                <a16:creationId xmlns:a16="http://schemas.microsoft.com/office/drawing/2014/main" id="{F11B5BCF-AA77-99E7-773F-4CEBE0A27E0E}"/>
              </a:ext>
            </a:extLst>
          </p:cNvPr>
          <p:cNvSpPr txBox="1"/>
          <p:nvPr/>
        </p:nvSpPr>
        <p:spPr>
          <a:xfrm>
            <a:off x="697463" y="848405"/>
            <a:ext cx="10863165" cy="3212546"/>
          </a:xfrm>
          <a:prstGeom prst="rect">
            <a:avLst/>
          </a:prstGeom>
          <a:noFill/>
        </p:spPr>
        <p:txBody>
          <a:bodyPr wrap="square">
            <a:spAutoFit/>
          </a:bodyPr>
          <a:lstStyle/>
          <a:p>
            <a:pPr indent="457200" algn="just">
              <a:lnSpc>
                <a:spcPct val="150000"/>
              </a:lnSpc>
              <a:spcAft>
                <a:spcPts val="1000"/>
              </a:spcAft>
            </a:pPr>
            <a:r>
              <a:rPr lang="en-IN" sz="1800" b="1"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Electrical Engineering</a:t>
            </a:r>
            <a:r>
              <a:rPr lang="en-IN" sz="1800" b="1" dirty="0">
                <a:effectLst/>
                <a:latin typeface="Cambria" panose="02040503050406030204" pitchFamily="18" charset="0"/>
                <a:ea typeface="Times New Roman" panose="02020603050405020304" pitchFamily="18" charset="0"/>
                <a:cs typeface="Times New Roman" panose="02020603050405020304" pitchFamily="18" charset="0"/>
              </a:rPr>
              <a:t> </a:t>
            </a: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can trace its origins in the experiments of </a:t>
            </a:r>
            <a:r>
              <a:rPr lang="en-IN"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Alessandro Volta</a:t>
            </a: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in the 1800s, the experiments of </a:t>
            </a:r>
            <a:r>
              <a:rPr lang="en-IN"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Michael Faraday</a:t>
            </a: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Georg Ohm</a:t>
            </a: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and others and the </a:t>
            </a:r>
            <a:r>
              <a:rPr lang="en-IN" sz="1800" b="1" dirty="0">
                <a:effectLst/>
                <a:latin typeface="Cambria" panose="02040503050406030204" pitchFamily="18" charset="0"/>
                <a:ea typeface="Times New Roman" panose="02020603050405020304" pitchFamily="18" charset="0"/>
                <a:cs typeface="Times New Roman" panose="02020603050405020304" pitchFamily="18" charset="0"/>
              </a:rPr>
              <a:t>invention of the </a:t>
            </a:r>
            <a:r>
              <a:rPr lang="en-IN" sz="1800" b="1"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electric motor</a:t>
            </a:r>
            <a:r>
              <a:rPr lang="en-IN" sz="1800" b="1" dirty="0">
                <a:effectLst/>
                <a:latin typeface="Cambria" panose="02040503050406030204" pitchFamily="18" charset="0"/>
                <a:ea typeface="Times New Roman" panose="02020603050405020304" pitchFamily="18" charset="0"/>
                <a:cs typeface="Times New Roman" panose="02020603050405020304" pitchFamily="18" charset="0"/>
              </a:rPr>
              <a:t> </a:t>
            </a: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in </a:t>
            </a:r>
            <a:r>
              <a:rPr lang="en-IN" sz="1800" u="sng" dirty="0">
                <a:effectLst/>
                <a:latin typeface="Cambria" panose="02040503050406030204" pitchFamily="18" charset="0"/>
                <a:ea typeface="Times New Roman" panose="02020603050405020304" pitchFamily="18" charset="0"/>
                <a:cs typeface="Times New Roman" panose="02020603050405020304" pitchFamily="18" charset="0"/>
              </a:rPr>
              <a:t>1872.</a:t>
            </a: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a:t>
            </a:r>
          </a:p>
          <a:p>
            <a:pPr indent="457200" algn="just">
              <a:lnSpc>
                <a:spcPct val="150000"/>
              </a:lnSpc>
              <a:spcAft>
                <a:spcPts val="1000"/>
              </a:spcAft>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The work of </a:t>
            </a:r>
            <a:r>
              <a:rPr lang="en-IN"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James Maxwell</a:t>
            </a: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and </a:t>
            </a:r>
            <a:r>
              <a:rPr lang="en-IN"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Heinrich Hertz</a:t>
            </a: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in the late 19th century gave rise to the field of </a:t>
            </a:r>
            <a:r>
              <a:rPr lang="en-IN" sz="1800" b="1"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Electronics</a:t>
            </a:r>
            <a:r>
              <a:rPr lang="en-IN" sz="1800" b="1" dirty="0">
                <a:effectLst/>
                <a:latin typeface="Cambria" panose="02040503050406030204" pitchFamily="18" charset="0"/>
                <a:ea typeface="Times New Roman" panose="02020603050405020304" pitchFamily="18" charset="0"/>
                <a:cs typeface="Times New Roman" panose="02020603050405020304" pitchFamily="18" charset="0"/>
              </a:rPr>
              <a:t>. </a:t>
            </a:r>
          </a:p>
          <a:p>
            <a:pPr indent="457200" algn="just">
              <a:lnSpc>
                <a:spcPct val="150000"/>
              </a:lnSpc>
              <a:spcAft>
                <a:spcPts val="1000"/>
              </a:spcAft>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The later inventions of the </a:t>
            </a:r>
            <a:r>
              <a:rPr lang="en-IN" sz="1800" b="1"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vacuum tube</a:t>
            </a:r>
            <a:r>
              <a:rPr lang="en-IN" sz="1800" b="1" dirty="0">
                <a:effectLst/>
                <a:latin typeface="Cambria" panose="02040503050406030204" pitchFamily="18" charset="0"/>
                <a:ea typeface="Times New Roman" panose="02020603050405020304" pitchFamily="18" charset="0"/>
                <a:cs typeface="Times New Roman" panose="02020603050405020304" pitchFamily="18" charset="0"/>
              </a:rPr>
              <a:t> and the </a:t>
            </a:r>
            <a:r>
              <a:rPr lang="en-IN" sz="1800" b="1"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transistor</a:t>
            </a:r>
            <a:r>
              <a:rPr lang="en-IN" sz="1800" b="1" dirty="0">
                <a:effectLst/>
                <a:latin typeface="Cambria" panose="02040503050406030204" pitchFamily="18" charset="0"/>
                <a:ea typeface="Times New Roman" panose="02020603050405020304" pitchFamily="18" charset="0"/>
                <a:cs typeface="Times New Roman" panose="02020603050405020304" pitchFamily="18" charset="0"/>
              </a:rPr>
              <a:t> </a:t>
            </a: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further accelerated the development of Electronics to such an extent that electrical and electronics engineers currently outnumber their colleagues of any other Engineering specialty. </a:t>
            </a:r>
            <a:endParaRPr lang="en-IN" sz="16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4257976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E12475-4EB5-9B73-E519-8C13BD507743}"/>
              </a:ext>
            </a:extLst>
          </p:cNvPr>
          <p:cNvSpPr txBox="1"/>
          <p:nvPr/>
        </p:nvSpPr>
        <p:spPr>
          <a:xfrm>
            <a:off x="744116" y="550886"/>
            <a:ext cx="10816513" cy="2381549"/>
          </a:xfrm>
          <a:prstGeom prst="rect">
            <a:avLst/>
          </a:prstGeom>
          <a:noFill/>
        </p:spPr>
        <p:txBody>
          <a:bodyPr wrap="square">
            <a:spAutoFit/>
          </a:bodyPr>
          <a:lstStyle/>
          <a:p>
            <a:pPr indent="457200" algn="just">
              <a:lnSpc>
                <a:spcPct val="150000"/>
              </a:lnSpc>
              <a:spcAft>
                <a:spcPts val="1000"/>
              </a:spcAft>
            </a:pPr>
            <a:r>
              <a:rPr lang="en-IN"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Chemical Engineering</a:t>
            </a: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developed in the nineteenth century during the </a:t>
            </a:r>
            <a:r>
              <a:rPr lang="en-IN"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Industrial Revolution</a:t>
            </a: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a:t>
            </a:r>
          </a:p>
          <a:p>
            <a:pPr indent="457200" algn="just">
              <a:lnSpc>
                <a:spcPct val="150000"/>
              </a:lnSpc>
              <a:spcAft>
                <a:spcPts val="1000"/>
              </a:spcAft>
            </a:pPr>
            <a:r>
              <a:rPr lang="en-IN" sz="1800" b="1" dirty="0">
                <a:effectLst/>
                <a:latin typeface="Cambria" panose="02040503050406030204" pitchFamily="18" charset="0"/>
                <a:ea typeface="Times New Roman" panose="02020603050405020304" pitchFamily="18" charset="0"/>
                <a:cs typeface="Times New Roman" panose="02020603050405020304" pitchFamily="18" charset="0"/>
              </a:rPr>
              <a:t>Industrial scale manufacturing demanded new materials and new processes </a:t>
            </a: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and by </a:t>
            </a:r>
            <a:r>
              <a:rPr lang="en-IN" sz="1800" u="sng" dirty="0">
                <a:effectLst/>
                <a:latin typeface="Cambria" panose="02040503050406030204" pitchFamily="18" charset="0"/>
                <a:ea typeface="Times New Roman" panose="02020603050405020304" pitchFamily="18" charset="0"/>
                <a:cs typeface="Times New Roman" panose="02020603050405020304" pitchFamily="18" charset="0"/>
              </a:rPr>
              <a:t>1880</a:t>
            </a: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the need for large scale production of chemicals was such that a new industry was created, dedicated to the development and large scale </a:t>
            </a:r>
            <a:r>
              <a:rPr lang="en-IN" sz="1800" b="1" dirty="0">
                <a:effectLst/>
                <a:latin typeface="Cambria" panose="02040503050406030204" pitchFamily="18" charset="0"/>
                <a:ea typeface="Times New Roman" panose="02020603050405020304" pitchFamily="18" charset="0"/>
                <a:cs typeface="Times New Roman" panose="02020603050405020304" pitchFamily="18" charset="0"/>
              </a:rPr>
              <a:t>manufacturing of chemicals in new industrial plants</a:t>
            </a: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a:t>
            </a:r>
          </a:p>
          <a:p>
            <a:pPr indent="457200" algn="just">
              <a:lnSpc>
                <a:spcPct val="150000"/>
              </a:lnSpc>
              <a:spcAft>
                <a:spcPts val="1000"/>
              </a:spcAft>
            </a:pPr>
            <a:r>
              <a:rPr lang="en-IN" sz="1800" b="1" dirty="0">
                <a:effectLst/>
                <a:latin typeface="Cambria" panose="02040503050406030204" pitchFamily="18" charset="0"/>
                <a:ea typeface="Times New Roman" panose="02020603050405020304" pitchFamily="18" charset="0"/>
                <a:cs typeface="Times New Roman" panose="02020603050405020304" pitchFamily="18" charset="0"/>
              </a:rPr>
              <a:t>The role of the chemical engineer was the design of these chemical plants and processes. </a:t>
            </a:r>
            <a:endParaRPr lang="en-IN" sz="1600" b="1" dirty="0">
              <a:effectLst/>
              <a:latin typeface="Calibri" panose="020F0502020204030204" pitchFamily="34" charset="0"/>
              <a:ea typeface="Calibri" panose="020F0502020204030204" pitchFamily="34" charset="0"/>
              <a:cs typeface="Latha" panose="020B0604020202020204" pitchFamily="34" charset="0"/>
            </a:endParaRPr>
          </a:p>
        </p:txBody>
      </p:sp>
      <p:sp>
        <p:nvSpPr>
          <p:cNvPr id="5" name="TextBox 4">
            <a:extLst>
              <a:ext uri="{FF2B5EF4-FFF2-40B4-BE49-F238E27FC236}">
                <a16:creationId xmlns:a16="http://schemas.microsoft.com/office/drawing/2014/main" id="{4E0B81CE-98CF-B9B3-FDB8-6A636B533044}"/>
              </a:ext>
            </a:extLst>
          </p:cNvPr>
          <p:cNvSpPr txBox="1"/>
          <p:nvPr/>
        </p:nvSpPr>
        <p:spPr>
          <a:xfrm>
            <a:off x="566835" y="3925566"/>
            <a:ext cx="10405964" cy="1959447"/>
          </a:xfrm>
          <a:prstGeom prst="rect">
            <a:avLst/>
          </a:prstGeom>
          <a:noFill/>
        </p:spPr>
        <p:txBody>
          <a:bodyPr wrap="square">
            <a:spAutoFit/>
          </a:bodyPr>
          <a:lstStyle/>
          <a:p>
            <a:pPr indent="457200" algn="just">
              <a:lnSpc>
                <a:spcPct val="150000"/>
              </a:lnSpc>
              <a:spcAft>
                <a:spcPts val="1000"/>
              </a:spcAft>
            </a:pPr>
            <a:r>
              <a:rPr lang="en-IN" sz="1800" b="1" dirty="0">
                <a:effectLst/>
                <a:latin typeface="Cambria" panose="02040503050406030204" pitchFamily="18" charset="0"/>
                <a:ea typeface="Times New Roman" panose="02020603050405020304" pitchFamily="18" charset="0"/>
                <a:cs typeface="Times New Roman" panose="02020603050405020304" pitchFamily="18" charset="0"/>
              </a:rPr>
              <a:t>Aeronautical Engineering deals with </a:t>
            </a:r>
            <a:r>
              <a:rPr lang="en-IN" sz="1800" b="1"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aircraft</a:t>
            </a:r>
            <a:r>
              <a:rPr lang="en-IN" sz="1800" b="1" dirty="0">
                <a:effectLst/>
                <a:latin typeface="Cambria" panose="02040503050406030204" pitchFamily="18" charset="0"/>
                <a:ea typeface="Times New Roman" panose="02020603050405020304" pitchFamily="18" charset="0"/>
                <a:cs typeface="Times New Roman" panose="02020603050405020304" pitchFamily="18" charset="0"/>
              </a:rPr>
              <a:t> design while </a:t>
            </a:r>
            <a:r>
              <a:rPr lang="en-IN" sz="1800" b="1"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Aerospace Engineering</a:t>
            </a:r>
            <a:r>
              <a:rPr lang="en-IN" sz="1800" b="1" dirty="0">
                <a:effectLst/>
                <a:latin typeface="Cambria" panose="02040503050406030204" pitchFamily="18" charset="0"/>
                <a:ea typeface="Times New Roman" panose="02020603050405020304" pitchFamily="18" charset="0"/>
                <a:cs typeface="Times New Roman" panose="02020603050405020304" pitchFamily="18" charset="0"/>
              </a:rPr>
              <a:t> is a more modern term that expands the reach envelope of the discipline by including </a:t>
            </a:r>
            <a:r>
              <a:rPr lang="en-IN" sz="1800" b="1"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spacecraft</a:t>
            </a:r>
            <a:r>
              <a:rPr lang="en-IN" sz="1800" b="1" dirty="0">
                <a:effectLst/>
                <a:latin typeface="Cambria" panose="02040503050406030204" pitchFamily="18" charset="0"/>
                <a:ea typeface="Times New Roman" panose="02020603050405020304" pitchFamily="18" charset="0"/>
                <a:cs typeface="Times New Roman" panose="02020603050405020304" pitchFamily="18" charset="0"/>
              </a:rPr>
              <a:t> design. </a:t>
            </a:r>
          </a:p>
          <a:p>
            <a:pPr indent="457200" algn="just">
              <a:lnSpc>
                <a:spcPct val="150000"/>
              </a:lnSpc>
              <a:spcAft>
                <a:spcPts val="1000"/>
              </a:spcAft>
            </a:pPr>
            <a:r>
              <a:rPr lang="en-US" b="0" i="0" dirty="0">
                <a:solidFill>
                  <a:srgbClr val="000000"/>
                </a:solidFill>
                <a:effectLst/>
                <a:latin typeface="-apple-system"/>
              </a:rPr>
              <a:t> the development of airplanes, helicopters, spacecraft, and satellite technology.</a:t>
            </a:r>
            <a:endParaRPr lang="en-IN" sz="1800" b="1" dirty="0">
              <a:effectLst/>
              <a:latin typeface="Cambria" panose="02040503050406030204" pitchFamily="18" charset="0"/>
              <a:ea typeface="Times New Roman" panose="02020603050405020304" pitchFamily="18" charset="0"/>
              <a:cs typeface="Times New Roman" panose="02020603050405020304" pitchFamily="18" charset="0"/>
            </a:endParaRPr>
          </a:p>
          <a:p>
            <a:pPr indent="457200" algn="just">
              <a:lnSpc>
                <a:spcPct val="150000"/>
              </a:lnSpc>
              <a:spcAft>
                <a:spcPts val="1000"/>
              </a:spcAft>
            </a:pPr>
            <a:endParaRPr lang="en-IN" sz="1800" b="1" dirty="0">
              <a:effectLst/>
              <a:latin typeface="Cambria"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1281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2CC930-1166-BD3B-0BF2-8375770CA85C}"/>
              </a:ext>
            </a:extLst>
          </p:cNvPr>
          <p:cNvSpPr txBox="1"/>
          <p:nvPr/>
        </p:nvSpPr>
        <p:spPr>
          <a:xfrm>
            <a:off x="193608" y="236702"/>
            <a:ext cx="10769859" cy="1711366"/>
          </a:xfrm>
          <a:prstGeom prst="rect">
            <a:avLst/>
          </a:prstGeom>
          <a:noFill/>
        </p:spPr>
        <p:txBody>
          <a:bodyPr wrap="square">
            <a:spAutoFit/>
          </a:bodyPr>
          <a:lstStyle/>
          <a:p>
            <a:pPr algn="just">
              <a:lnSpc>
                <a:spcPct val="150000"/>
              </a:lnSpc>
            </a:pPr>
            <a:r>
              <a:rPr lang="en-US" b="1" i="0" dirty="0">
                <a:solidFill>
                  <a:srgbClr val="C00000"/>
                </a:solidFill>
                <a:effectLst/>
                <a:latin typeface="-apple-system"/>
              </a:rPr>
              <a:t>Computer and Information Technology: </a:t>
            </a:r>
          </a:p>
          <a:p>
            <a:pPr lvl="1" algn="just">
              <a:lnSpc>
                <a:spcPct val="150000"/>
              </a:lnSpc>
              <a:buFont typeface="Arial" panose="020B0604020202020204" pitchFamily="34" charset="0"/>
              <a:buChar char="•"/>
            </a:pPr>
            <a:r>
              <a:rPr lang="en-US" b="0" i="0" dirty="0">
                <a:solidFill>
                  <a:srgbClr val="000000"/>
                </a:solidFill>
                <a:effectLst/>
                <a:latin typeface="-apple-system"/>
              </a:rPr>
              <a:t>The digital age brought about rapid advancements in computer science, software engineering, telecommunications, and information technology, leading to the birth of the internet and the digital revolution.</a:t>
            </a:r>
          </a:p>
        </p:txBody>
      </p:sp>
      <p:sp>
        <p:nvSpPr>
          <p:cNvPr id="7" name="TextBox 6">
            <a:extLst>
              <a:ext uri="{FF2B5EF4-FFF2-40B4-BE49-F238E27FC236}">
                <a16:creationId xmlns:a16="http://schemas.microsoft.com/office/drawing/2014/main" id="{137C7E6B-6433-B9FC-D216-CB832FC9E5BF}"/>
              </a:ext>
            </a:extLst>
          </p:cNvPr>
          <p:cNvSpPr txBox="1"/>
          <p:nvPr/>
        </p:nvSpPr>
        <p:spPr>
          <a:xfrm>
            <a:off x="193608" y="2524734"/>
            <a:ext cx="10956473" cy="3650358"/>
          </a:xfrm>
          <a:prstGeom prst="rect">
            <a:avLst/>
          </a:prstGeom>
          <a:noFill/>
        </p:spPr>
        <p:txBody>
          <a:bodyPr wrap="square">
            <a:spAutoFit/>
          </a:bodyPr>
          <a:lstStyle/>
          <a:p>
            <a:pPr algn="l"/>
            <a:r>
              <a:rPr lang="en-US" sz="2000" b="1" i="0" dirty="0">
                <a:solidFill>
                  <a:srgbClr val="C00000"/>
                </a:solidFill>
                <a:effectLst/>
                <a:latin typeface="-apple-system"/>
              </a:rPr>
              <a:t>Contemporary Engineering:</a:t>
            </a:r>
          </a:p>
          <a:p>
            <a:pPr lvl="1" algn="just">
              <a:lnSpc>
                <a:spcPct val="150000"/>
              </a:lnSpc>
              <a:buFont typeface="Arial" panose="020B0604020202020204" pitchFamily="34" charset="0"/>
              <a:buChar char="•"/>
            </a:pPr>
            <a:r>
              <a:rPr lang="en-US" b="1" i="0" dirty="0">
                <a:solidFill>
                  <a:srgbClr val="000000"/>
                </a:solidFill>
                <a:effectLst/>
                <a:latin typeface="-apple-system"/>
              </a:rPr>
              <a:t>Environmental Engineering</a:t>
            </a:r>
            <a:r>
              <a:rPr lang="en-US" b="0" i="0" dirty="0">
                <a:solidFill>
                  <a:srgbClr val="000000"/>
                </a:solidFill>
                <a:effectLst/>
                <a:latin typeface="-apple-system"/>
              </a:rPr>
              <a:t>: The need for sustainable practices and environmental protection has spurred the growth of environmental engineering, focusing on areas such as waste management, pollution control, and renewable energy.</a:t>
            </a:r>
          </a:p>
          <a:p>
            <a:pPr lvl="1" algn="just">
              <a:lnSpc>
                <a:spcPct val="150000"/>
              </a:lnSpc>
              <a:buFont typeface="Arial" panose="020B0604020202020204" pitchFamily="34" charset="0"/>
              <a:buChar char="•"/>
            </a:pPr>
            <a:r>
              <a:rPr lang="en-US" b="1" i="0" dirty="0">
                <a:solidFill>
                  <a:srgbClr val="000000"/>
                </a:solidFill>
                <a:effectLst/>
                <a:latin typeface="-apple-system"/>
              </a:rPr>
              <a:t>Biomedical Engineering</a:t>
            </a:r>
            <a:r>
              <a:rPr lang="en-US" b="0" i="0" dirty="0">
                <a:solidFill>
                  <a:srgbClr val="000000"/>
                </a:solidFill>
                <a:effectLst/>
                <a:latin typeface="-apple-system"/>
              </a:rPr>
              <a:t>: Advances in medical technology and healthcare have driven the emergence of biomedical engineering, encompassing areas such as medical devices, imaging technologies, and prosthetics.</a:t>
            </a:r>
          </a:p>
          <a:p>
            <a:pPr lvl="1" algn="just">
              <a:lnSpc>
                <a:spcPct val="150000"/>
              </a:lnSpc>
              <a:buFont typeface="Arial" panose="020B0604020202020204" pitchFamily="34" charset="0"/>
              <a:buChar char="•"/>
            </a:pPr>
            <a:r>
              <a:rPr lang="en-US" b="1" i="0" dirty="0">
                <a:solidFill>
                  <a:srgbClr val="000000"/>
                </a:solidFill>
                <a:effectLst/>
                <a:latin typeface="-apple-system"/>
              </a:rPr>
              <a:t>Emerging Technologies</a:t>
            </a:r>
            <a:r>
              <a:rPr lang="en-US" b="0" i="0" dirty="0">
                <a:solidFill>
                  <a:srgbClr val="000000"/>
                </a:solidFill>
                <a:effectLst/>
                <a:latin typeface="-apple-system"/>
              </a:rPr>
              <a:t>: Modern engineering is witnessing rapid advancements in fields such as artificial intelligence, robotics, nanotechnology, and materials science, opening up new possibilities for innovation and problem-solving.</a:t>
            </a:r>
          </a:p>
        </p:txBody>
      </p:sp>
    </p:spTree>
    <p:extLst>
      <p:ext uri="{BB962C8B-B14F-4D97-AF65-F5344CB8AC3E}">
        <p14:creationId xmlns:p14="http://schemas.microsoft.com/office/powerpoint/2010/main" val="3812977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DA8A97-0A10-C99C-FF54-9FB78F3B480D}"/>
              </a:ext>
            </a:extLst>
          </p:cNvPr>
          <p:cNvSpPr txBox="1"/>
          <p:nvPr/>
        </p:nvSpPr>
        <p:spPr>
          <a:xfrm>
            <a:off x="1867289" y="1479009"/>
            <a:ext cx="9058858" cy="423514"/>
          </a:xfrm>
          <a:prstGeom prst="rect">
            <a:avLst/>
          </a:prstGeom>
          <a:noFill/>
        </p:spPr>
        <p:txBody>
          <a:bodyPr wrap="square">
            <a:spAutoFit/>
          </a:bodyPr>
          <a:lstStyle/>
          <a:p>
            <a:pPr algn="ctr">
              <a:lnSpc>
                <a:spcPct val="115000"/>
              </a:lnSpc>
              <a:spcBef>
                <a:spcPts val="300"/>
              </a:spcBef>
              <a:spcAft>
                <a:spcPts val="300"/>
              </a:spcAft>
            </a:pPr>
            <a:r>
              <a:rPr lang="en-IN" sz="2000" b="1" i="1" dirty="0">
                <a:solidFill>
                  <a:srgbClr val="FF0000"/>
                </a:solidFill>
                <a:effectLst/>
                <a:latin typeface="Cambria" panose="02040503050406030204" pitchFamily="18" charset="0"/>
                <a:ea typeface="Calibri" panose="020F0502020204030204" pitchFamily="34" charset="0"/>
                <a:cs typeface="Latha" panose="020B0604020202020204" pitchFamily="34" charset="0"/>
              </a:rPr>
              <a:t>Arts, Mathematics, Science, Technology and Engineering</a:t>
            </a:r>
            <a:endParaRPr lang="en-IN" dirty="0">
              <a:solidFill>
                <a:srgbClr val="FF0000"/>
              </a:solidFill>
              <a:effectLst/>
              <a:latin typeface="Calibri" panose="020F0502020204030204" pitchFamily="34" charset="0"/>
              <a:ea typeface="Calibri" panose="020F0502020204030204" pitchFamily="34" charset="0"/>
              <a:cs typeface="Latha" panose="020B0604020202020204" pitchFamily="34" charset="0"/>
            </a:endParaRPr>
          </a:p>
        </p:txBody>
      </p:sp>
      <p:pic>
        <p:nvPicPr>
          <p:cNvPr id="1028" name="Picture 4" descr="Science technology engineering and mathematics png images | PNGWing">
            <a:extLst>
              <a:ext uri="{FF2B5EF4-FFF2-40B4-BE49-F238E27FC236}">
                <a16:creationId xmlns:a16="http://schemas.microsoft.com/office/drawing/2014/main" id="{1C747675-5933-2C34-C858-EBD6C3FE03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096" b="8999"/>
          <a:stretch/>
        </p:blipFill>
        <p:spPr bwMode="auto">
          <a:xfrm>
            <a:off x="2875772" y="2715208"/>
            <a:ext cx="6632468"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63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A4F5CB-3E78-45CB-2781-859486AFB7C3}"/>
              </a:ext>
            </a:extLst>
          </p:cNvPr>
          <p:cNvSpPr txBox="1"/>
          <p:nvPr/>
        </p:nvSpPr>
        <p:spPr>
          <a:xfrm>
            <a:off x="829259" y="1122039"/>
            <a:ext cx="10909818" cy="2777940"/>
          </a:xfrm>
          <a:prstGeom prst="rect">
            <a:avLst/>
          </a:prstGeom>
          <a:noFill/>
        </p:spPr>
        <p:txBody>
          <a:bodyPr wrap="square">
            <a:spAutoFit/>
          </a:bodyPr>
          <a:lstStyle/>
          <a:p>
            <a:pPr marL="285750" indent="-285750" algn="just">
              <a:lnSpc>
                <a:spcPct val="200000"/>
              </a:lnSpc>
              <a:buFont typeface="Wingdings" panose="05000000000000000000" pitchFamily="2" charset="2"/>
              <a:buChar char="v"/>
            </a:pPr>
            <a:r>
              <a:rPr lang="en-US" b="0" i="0" dirty="0">
                <a:solidFill>
                  <a:srgbClr val="C00000"/>
                </a:solidFill>
                <a:effectLst/>
                <a:latin typeface="Times New Roman" panose="02020603050405020304" pitchFamily="18" charset="0"/>
                <a:cs typeface="Times New Roman" panose="02020603050405020304" pitchFamily="18" charset="0"/>
              </a:rPr>
              <a:t>Philosophy  - a tool for understanding the world, including its subjects and objects. </a:t>
            </a:r>
          </a:p>
          <a:p>
            <a:pPr marL="285750" indent="-285750" algn="just">
              <a:lnSpc>
                <a:spcPct val="200000"/>
              </a:lnSpc>
              <a:buFont typeface="Wingdings" panose="05000000000000000000" pitchFamily="2" charset="2"/>
              <a:buChar char="v"/>
            </a:pPr>
            <a:r>
              <a:rPr lang="en-US" b="0" i="0" dirty="0">
                <a:solidFill>
                  <a:srgbClr val="002060"/>
                </a:solidFill>
                <a:effectLst/>
                <a:latin typeface="Times New Roman" panose="02020603050405020304" pitchFamily="18" charset="0"/>
                <a:cs typeface="Times New Roman" panose="02020603050405020304" pitchFamily="18" charset="0"/>
              </a:rPr>
              <a:t>Students of engineering</a:t>
            </a:r>
            <a:r>
              <a:rPr lang="en-US" dirty="0">
                <a:solidFill>
                  <a:srgbClr val="002060"/>
                </a:solidFill>
                <a:latin typeface="Times New Roman" panose="02020603050405020304" pitchFamily="18" charset="0"/>
                <a:cs typeface="Times New Roman" panose="02020603050405020304" pitchFamily="18" charset="0"/>
              </a:rPr>
              <a:t>  - </a:t>
            </a:r>
            <a:r>
              <a:rPr lang="en-US" b="0" i="0" dirty="0">
                <a:solidFill>
                  <a:srgbClr val="002060"/>
                </a:solidFill>
                <a:effectLst/>
                <a:latin typeface="Times New Roman" panose="02020603050405020304" pitchFamily="18" charset="0"/>
                <a:cs typeface="Times New Roman" panose="02020603050405020304" pitchFamily="18" charset="0"/>
              </a:rPr>
              <a:t>can build perspectives to look at the world around them</a:t>
            </a:r>
            <a:r>
              <a:rPr lang="en-US" b="0" i="0" dirty="0">
                <a:solidFill>
                  <a:srgbClr val="282829"/>
                </a:solidFill>
                <a:effectLst/>
                <a:latin typeface="Times New Roman" panose="02020603050405020304" pitchFamily="18" charset="0"/>
                <a:cs typeface="Times New Roman" panose="02020603050405020304" pitchFamily="18" charset="0"/>
              </a:rPr>
              <a:t>. </a:t>
            </a:r>
          </a:p>
          <a:p>
            <a:pPr marL="285750" indent="-285750" algn="just">
              <a:lnSpc>
                <a:spcPct val="200000"/>
              </a:lnSpc>
              <a:buFont typeface="Wingdings" panose="05000000000000000000" pitchFamily="2" charset="2"/>
              <a:buChar char="v"/>
            </a:pPr>
            <a:r>
              <a:rPr lang="en-US" b="0" i="0" dirty="0">
                <a:solidFill>
                  <a:srgbClr val="FF0000"/>
                </a:solidFill>
                <a:effectLst/>
                <a:latin typeface="Times New Roman" panose="02020603050405020304" pitchFamily="18" charset="0"/>
                <a:cs typeface="Times New Roman" panose="02020603050405020304" pitchFamily="18" charset="0"/>
              </a:rPr>
              <a:t>Philosophy guides them, suggests them, and shows them things beyond engines and machines. </a:t>
            </a:r>
          </a:p>
          <a:p>
            <a:pPr marL="285750" indent="-285750" algn="just">
              <a:lnSpc>
                <a:spcPct val="200000"/>
              </a:lnSpc>
              <a:buFont typeface="Wingdings" panose="05000000000000000000" pitchFamily="2" charset="2"/>
              <a:buChar char="v"/>
            </a:pPr>
            <a:r>
              <a:rPr lang="en-US" b="0" i="0" dirty="0">
                <a:solidFill>
                  <a:srgbClr val="002060"/>
                </a:solidFill>
                <a:effectLst/>
                <a:latin typeface="Times New Roman" panose="02020603050405020304" pitchFamily="18" charset="0"/>
                <a:cs typeface="Times New Roman" panose="02020603050405020304" pitchFamily="18" charset="0"/>
              </a:rPr>
              <a:t>Engineering merely studies the techniques of the material world</a:t>
            </a:r>
            <a:r>
              <a:rPr lang="en-US" dirty="0">
                <a:solidFill>
                  <a:srgbClr val="002060"/>
                </a:solidFill>
                <a:latin typeface="Times New Roman" panose="02020603050405020304" pitchFamily="18" charset="0"/>
                <a:cs typeface="Times New Roman" panose="02020603050405020304" pitchFamily="18" charset="0"/>
              </a:rPr>
              <a:t>.</a:t>
            </a:r>
            <a:r>
              <a:rPr lang="en-US" b="0" i="0" dirty="0">
                <a:solidFill>
                  <a:srgbClr val="002060"/>
                </a:solidFill>
                <a:effectLst/>
                <a:latin typeface="Times New Roman" panose="02020603050405020304" pitchFamily="18" charset="0"/>
                <a:cs typeface="Times New Roman" panose="02020603050405020304" pitchFamily="18" charset="0"/>
              </a:rPr>
              <a:t> </a:t>
            </a:r>
          </a:p>
          <a:p>
            <a:pPr marL="285750" indent="-285750" algn="just">
              <a:lnSpc>
                <a:spcPct val="200000"/>
              </a:lnSpc>
              <a:buFont typeface="Wingdings" panose="05000000000000000000" pitchFamily="2" charset="2"/>
              <a:buChar char="v"/>
            </a:pPr>
            <a:r>
              <a:rPr lang="en-US" dirty="0">
                <a:solidFill>
                  <a:srgbClr val="FF0000"/>
                </a:solidFill>
                <a:latin typeface="Times New Roman" panose="02020603050405020304" pitchFamily="18" charset="0"/>
                <a:cs typeface="Times New Roman" panose="02020603050405020304" pitchFamily="18" charset="0"/>
              </a:rPr>
              <a:t>P</a:t>
            </a:r>
            <a:r>
              <a:rPr lang="en-US" b="0" i="0" dirty="0">
                <a:solidFill>
                  <a:srgbClr val="FF0000"/>
                </a:solidFill>
                <a:effectLst/>
                <a:latin typeface="Times New Roman" panose="02020603050405020304" pitchFamily="18" charset="0"/>
                <a:cs typeface="Times New Roman" panose="02020603050405020304" pitchFamily="18" charset="0"/>
              </a:rPr>
              <a:t>hilosophy studies everything from a particle to the universe. </a:t>
            </a:r>
          </a:p>
        </p:txBody>
      </p:sp>
      <p:grpSp>
        <p:nvGrpSpPr>
          <p:cNvPr id="10" name="Group 9">
            <a:extLst>
              <a:ext uri="{FF2B5EF4-FFF2-40B4-BE49-F238E27FC236}">
                <a16:creationId xmlns:a16="http://schemas.microsoft.com/office/drawing/2014/main" id="{D97DD1CE-CAF6-C466-6F68-2E69960386EA}"/>
              </a:ext>
            </a:extLst>
          </p:cNvPr>
          <p:cNvGrpSpPr/>
          <p:nvPr/>
        </p:nvGrpSpPr>
        <p:grpSpPr>
          <a:xfrm>
            <a:off x="2647561" y="221914"/>
            <a:ext cx="6487108" cy="627870"/>
            <a:chOff x="1285292" y="790383"/>
            <a:chExt cx="6487108" cy="523220"/>
          </a:xfrm>
        </p:grpSpPr>
        <p:sp>
          <p:nvSpPr>
            <p:cNvPr id="5" name="TextBox 4">
              <a:extLst>
                <a:ext uri="{FF2B5EF4-FFF2-40B4-BE49-F238E27FC236}">
                  <a16:creationId xmlns:a16="http://schemas.microsoft.com/office/drawing/2014/main" id="{5C92F386-A202-3E2B-E934-770D5E88D6D6}"/>
                </a:ext>
              </a:extLst>
            </p:cNvPr>
            <p:cNvSpPr txBox="1"/>
            <p:nvPr/>
          </p:nvSpPr>
          <p:spPr>
            <a:xfrm>
              <a:off x="1285292" y="790383"/>
              <a:ext cx="1971092" cy="523220"/>
            </a:xfrm>
            <a:prstGeom prst="rect">
              <a:avLst/>
            </a:prstGeom>
            <a:noFill/>
            <a:ln w="12700">
              <a:solidFill>
                <a:schemeClr val="tx1"/>
              </a:solidFill>
            </a:ln>
          </p:spPr>
          <p:txBody>
            <a:bodyPr wrap="square">
              <a:spAutoFit/>
            </a:bodyPr>
            <a:lstStyle/>
            <a:p>
              <a:pPr algn="ctr"/>
              <a:r>
                <a:rPr lang="en-US" sz="2800" b="0" i="0" dirty="0">
                  <a:solidFill>
                    <a:srgbClr val="FF0000"/>
                  </a:solidFill>
                  <a:effectLst/>
                  <a:latin typeface="-apple-system"/>
                </a:rPr>
                <a:t>Philosophy</a:t>
              </a:r>
              <a:endParaRPr lang="en-IN" sz="2800" dirty="0">
                <a:solidFill>
                  <a:srgbClr val="FF0000"/>
                </a:solidFill>
              </a:endParaRPr>
            </a:p>
          </p:txBody>
        </p:sp>
        <p:sp>
          <p:nvSpPr>
            <p:cNvPr id="7" name="TextBox 6">
              <a:extLst>
                <a:ext uri="{FF2B5EF4-FFF2-40B4-BE49-F238E27FC236}">
                  <a16:creationId xmlns:a16="http://schemas.microsoft.com/office/drawing/2014/main" id="{88837DFB-C7CD-C6BD-D307-A2D5E009AE1D}"/>
                </a:ext>
              </a:extLst>
            </p:cNvPr>
            <p:cNvSpPr txBox="1"/>
            <p:nvPr/>
          </p:nvSpPr>
          <p:spPr>
            <a:xfrm>
              <a:off x="4921899" y="821160"/>
              <a:ext cx="2850501" cy="461665"/>
            </a:xfrm>
            <a:prstGeom prst="rect">
              <a:avLst/>
            </a:prstGeom>
            <a:noFill/>
            <a:ln w="9525">
              <a:solidFill>
                <a:schemeClr val="tx1"/>
              </a:solidFill>
            </a:ln>
          </p:spPr>
          <p:txBody>
            <a:bodyPr wrap="square">
              <a:spAutoFit/>
            </a:bodyPr>
            <a:lstStyle/>
            <a:p>
              <a:pPr algn="ctr"/>
              <a:r>
                <a:rPr lang="en-US" sz="2400" b="0" i="0" dirty="0">
                  <a:solidFill>
                    <a:srgbClr val="002060"/>
                  </a:solidFill>
                  <a:effectLst/>
                  <a:latin typeface="-apple-system"/>
                </a:rPr>
                <a:t>makes you think wise</a:t>
              </a:r>
              <a:endParaRPr lang="en-IN" sz="2400" dirty="0">
                <a:solidFill>
                  <a:srgbClr val="002060"/>
                </a:solidFill>
              </a:endParaRPr>
            </a:p>
          </p:txBody>
        </p:sp>
        <p:cxnSp>
          <p:nvCxnSpPr>
            <p:cNvPr id="9" name="Straight Arrow Connector 8">
              <a:extLst>
                <a:ext uri="{FF2B5EF4-FFF2-40B4-BE49-F238E27FC236}">
                  <a16:creationId xmlns:a16="http://schemas.microsoft.com/office/drawing/2014/main" id="{CC218FD2-22BA-085D-ECB6-0EE81FEEC1DD}"/>
                </a:ext>
              </a:extLst>
            </p:cNvPr>
            <p:cNvCxnSpPr>
              <a:stCxn id="5" idx="3"/>
              <a:endCxn id="7" idx="1"/>
            </p:cNvCxnSpPr>
            <p:nvPr/>
          </p:nvCxnSpPr>
          <p:spPr>
            <a:xfrm>
              <a:off x="3256384" y="1051993"/>
              <a:ext cx="166551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33548393-9FE6-8793-463D-15DC0AE4F6C2}"/>
              </a:ext>
            </a:extLst>
          </p:cNvPr>
          <p:cNvSpPr txBox="1"/>
          <p:nvPr/>
        </p:nvSpPr>
        <p:spPr>
          <a:xfrm>
            <a:off x="941227" y="4240466"/>
            <a:ext cx="10685882" cy="873572"/>
          </a:xfrm>
          <a:prstGeom prst="rect">
            <a:avLst/>
          </a:prstGeom>
          <a:solidFill>
            <a:schemeClr val="accent1">
              <a:lumMod val="20000"/>
              <a:lumOff val="80000"/>
            </a:schemeClr>
          </a:solidFill>
          <a:ln w="28575">
            <a:solidFill>
              <a:srgbClr val="FF0000"/>
            </a:solidFill>
          </a:ln>
        </p:spPr>
        <p:txBody>
          <a:bodyPr wrap="square">
            <a:spAutoFit/>
          </a:bodyPr>
          <a:lstStyle/>
          <a:p>
            <a:pPr algn="ctr">
              <a:lnSpc>
                <a:spcPct val="150000"/>
              </a:lnSpc>
            </a:pPr>
            <a:r>
              <a:rPr lang="en-US" b="1" dirty="0">
                <a:solidFill>
                  <a:srgbClr val="002060"/>
                </a:solidFill>
                <a:latin typeface="Times New Roman" panose="02020603050405020304" pitchFamily="18" charset="0"/>
                <a:cs typeface="Times New Roman" panose="02020603050405020304" pitchFamily="18" charset="0"/>
              </a:rPr>
              <a:t>S</a:t>
            </a:r>
            <a:r>
              <a:rPr lang="en-US" b="1" i="0" dirty="0">
                <a:solidFill>
                  <a:srgbClr val="002060"/>
                </a:solidFill>
                <a:effectLst/>
                <a:latin typeface="Times New Roman" panose="02020603050405020304" pitchFamily="18" charset="0"/>
                <a:cs typeface="Times New Roman" panose="02020603050405020304" pitchFamily="18" charset="0"/>
              </a:rPr>
              <a:t>tudying philosophy is all about going to the roots and learning about the origin of everything, including engineering </a:t>
            </a:r>
            <a:endParaRPr lang="en-IN" b="1" dirty="0">
              <a:solidFill>
                <a:srgbClr val="002060"/>
              </a:solidFill>
              <a:latin typeface="Times New Roman" panose="02020603050405020304" pitchFamily="18" charset="0"/>
              <a:cs typeface="Times New Roman" panose="02020603050405020304" pitchFamily="18" charset="0"/>
            </a:endParaRPr>
          </a:p>
        </p:txBody>
      </p:sp>
      <p:grpSp>
        <p:nvGrpSpPr>
          <p:cNvPr id="13" name="Group 12">
            <a:extLst>
              <a:ext uri="{FF2B5EF4-FFF2-40B4-BE49-F238E27FC236}">
                <a16:creationId xmlns:a16="http://schemas.microsoft.com/office/drawing/2014/main" id="{6720623D-8686-B4D4-24ED-D91EB3DBB483}"/>
              </a:ext>
            </a:extLst>
          </p:cNvPr>
          <p:cNvGrpSpPr/>
          <p:nvPr/>
        </p:nvGrpSpPr>
        <p:grpSpPr>
          <a:xfrm>
            <a:off x="2449480" y="5661838"/>
            <a:ext cx="8428264" cy="830997"/>
            <a:chOff x="1285292" y="705747"/>
            <a:chExt cx="8428264" cy="692491"/>
          </a:xfrm>
        </p:grpSpPr>
        <p:sp>
          <p:nvSpPr>
            <p:cNvPr id="14" name="TextBox 13">
              <a:extLst>
                <a:ext uri="{FF2B5EF4-FFF2-40B4-BE49-F238E27FC236}">
                  <a16:creationId xmlns:a16="http://schemas.microsoft.com/office/drawing/2014/main" id="{41E9F0F0-899D-96AF-B981-6B4F92D57B9D}"/>
                </a:ext>
              </a:extLst>
            </p:cNvPr>
            <p:cNvSpPr txBox="1"/>
            <p:nvPr/>
          </p:nvSpPr>
          <p:spPr>
            <a:xfrm>
              <a:off x="1285292" y="790383"/>
              <a:ext cx="1971092" cy="523220"/>
            </a:xfrm>
            <a:prstGeom prst="rect">
              <a:avLst/>
            </a:prstGeom>
            <a:noFill/>
            <a:ln w="12700">
              <a:solidFill>
                <a:schemeClr val="tx1"/>
              </a:solidFill>
            </a:ln>
          </p:spPr>
          <p:txBody>
            <a:bodyPr wrap="square">
              <a:spAutoFit/>
            </a:bodyPr>
            <a:lstStyle/>
            <a:p>
              <a:pPr algn="ctr"/>
              <a:r>
                <a:rPr lang="en-US" sz="2800" b="0" i="0" dirty="0">
                  <a:solidFill>
                    <a:srgbClr val="FF0000"/>
                  </a:solidFill>
                  <a:effectLst/>
                  <a:latin typeface="-apple-system"/>
                </a:rPr>
                <a:t>Philosophy</a:t>
              </a:r>
              <a:endParaRPr lang="en-IN" sz="2800" dirty="0">
                <a:solidFill>
                  <a:srgbClr val="FF0000"/>
                </a:solidFill>
              </a:endParaRPr>
            </a:p>
          </p:txBody>
        </p:sp>
        <p:sp>
          <p:nvSpPr>
            <p:cNvPr id="15" name="TextBox 14">
              <a:extLst>
                <a:ext uri="{FF2B5EF4-FFF2-40B4-BE49-F238E27FC236}">
                  <a16:creationId xmlns:a16="http://schemas.microsoft.com/office/drawing/2014/main" id="{859F9F0A-C874-0F05-AA83-103B476355A7}"/>
                </a:ext>
              </a:extLst>
            </p:cNvPr>
            <p:cNvSpPr txBox="1"/>
            <p:nvPr/>
          </p:nvSpPr>
          <p:spPr>
            <a:xfrm>
              <a:off x="4921899" y="705747"/>
              <a:ext cx="4791657" cy="692491"/>
            </a:xfrm>
            <a:prstGeom prst="rect">
              <a:avLst/>
            </a:prstGeom>
            <a:noFill/>
            <a:ln w="9525">
              <a:solidFill>
                <a:schemeClr val="tx1"/>
              </a:solidFill>
            </a:ln>
          </p:spPr>
          <p:txBody>
            <a:bodyPr wrap="square">
              <a:spAutoFit/>
            </a:bodyPr>
            <a:lstStyle/>
            <a:p>
              <a:pPr algn="ctr"/>
              <a:r>
                <a:rPr lang="en-US" sz="2400" dirty="0">
                  <a:solidFill>
                    <a:srgbClr val="282829"/>
                  </a:solidFill>
                  <a:latin typeface="Times New Roman" panose="02020603050405020304" pitchFamily="18" charset="0"/>
                  <a:cs typeface="Times New Roman" panose="02020603050405020304" pitchFamily="18" charset="0"/>
                </a:rPr>
                <a:t>M</a:t>
              </a:r>
              <a:r>
                <a:rPr lang="en-US" sz="2400" b="0" i="0" dirty="0">
                  <a:solidFill>
                    <a:srgbClr val="282829"/>
                  </a:solidFill>
                  <a:effectLst/>
                  <a:latin typeface="Times New Roman" panose="02020603050405020304" pitchFamily="18" charset="0"/>
                  <a:cs typeface="Times New Roman" panose="02020603050405020304" pitchFamily="18" charset="0"/>
                </a:rPr>
                <a:t>other and sometimes queen of all sciences</a:t>
              </a:r>
              <a:endParaRPr lang="en-IN" sz="2400" dirty="0">
                <a:solidFill>
                  <a:srgbClr val="002060"/>
                </a:solidFill>
              </a:endParaRPr>
            </a:p>
          </p:txBody>
        </p:sp>
        <p:cxnSp>
          <p:nvCxnSpPr>
            <p:cNvPr id="16" name="Straight Arrow Connector 15">
              <a:extLst>
                <a:ext uri="{FF2B5EF4-FFF2-40B4-BE49-F238E27FC236}">
                  <a16:creationId xmlns:a16="http://schemas.microsoft.com/office/drawing/2014/main" id="{8A1E4761-FF23-0139-40D8-3D9286CC89BF}"/>
                </a:ext>
              </a:extLst>
            </p:cNvPr>
            <p:cNvCxnSpPr>
              <a:cxnSpLocks/>
              <a:stCxn id="14" idx="3"/>
              <a:endCxn id="15" idx="1"/>
            </p:cNvCxnSpPr>
            <p:nvPr/>
          </p:nvCxnSpPr>
          <p:spPr>
            <a:xfrm>
              <a:off x="3256384" y="1051993"/>
              <a:ext cx="166551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15503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593EA5-61B8-C1C7-CCB3-10DC945573EC}"/>
              </a:ext>
            </a:extLst>
          </p:cNvPr>
          <p:cNvSpPr txBox="1"/>
          <p:nvPr/>
        </p:nvSpPr>
        <p:spPr>
          <a:xfrm>
            <a:off x="408214" y="230546"/>
            <a:ext cx="6097554" cy="584775"/>
          </a:xfrm>
          <a:prstGeom prst="rect">
            <a:avLst/>
          </a:prstGeom>
          <a:noFill/>
        </p:spPr>
        <p:txBody>
          <a:bodyPr wrap="square">
            <a:spAutoFit/>
          </a:bodyPr>
          <a:lstStyle/>
          <a:p>
            <a:pPr algn="just">
              <a:spcBef>
                <a:spcPts val="600"/>
              </a:spcBef>
              <a:spcAft>
                <a:spcPts val="600"/>
              </a:spcAft>
            </a:pPr>
            <a:r>
              <a:rPr lang="en-IN" sz="3200" b="1" dirty="0">
                <a:solidFill>
                  <a:srgbClr val="FF0000"/>
                </a:solidFill>
                <a:effectLst/>
                <a:latin typeface="Cambria" panose="02040503050406030204" pitchFamily="18" charset="0"/>
                <a:ea typeface="Times New Roman" panose="02020603050405020304" pitchFamily="18" charset="0"/>
              </a:rPr>
              <a:t>STEAM Pyramid:</a:t>
            </a:r>
            <a:endParaRPr lang="en-IN" sz="2800" dirty="0">
              <a:solidFill>
                <a:srgbClr val="FF0000"/>
              </a:solidFill>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485BDBEF-4782-E9FB-B090-F52DA08BA5A6}"/>
              </a:ext>
            </a:extLst>
          </p:cNvPr>
          <p:cNvPicPr>
            <a:picLocks noChangeAspect="1"/>
          </p:cNvPicPr>
          <p:nvPr/>
        </p:nvPicPr>
        <p:blipFill>
          <a:blip r:embed="rId2" cstate="print"/>
          <a:srcRect/>
          <a:stretch>
            <a:fillRect/>
          </a:stretch>
        </p:blipFill>
        <p:spPr bwMode="auto">
          <a:xfrm>
            <a:off x="2626190" y="815321"/>
            <a:ext cx="7376225" cy="5541854"/>
          </a:xfrm>
          <a:prstGeom prst="rect">
            <a:avLst/>
          </a:prstGeom>
          <a:noFill/>
          <a:ln w="9525">
            <a:noFill/>
            <a:miter lim="800000"/>
            <a:headEnd/>
            <a:tailEnd/>
          </a:ln>
        </p:spPr>
      </p:pic>
    </p:spTree>
    <p:extLst>
      <p:ext uri="{BB962C8B-B14F-4D97-AF65-F5344CB8AC3E}">
        <p14:creationId xmlns:p14="http://schemas.microsoft.com/office/powerpoint/2010/main" val="398291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C4E648-C46B-4D7F-3993-D47983F29FDC}"/>
              </a:ext>
            </a:extLst>
          </p:cNvPr>
          <p:cNvSpPr txBox="1"/>
          <p:nvPr/>
        </p:nvSpPr>
        <p:spPr>
          <a:xfrm>
            <a:off x="965330" y="4981548"/>
            <a:ext cx="4110909" cy="369332"/>
          </a:xfrm>
          <a:prstGeom prst="rect">
            <a:avLst/>
          </a:prstGeom>
          <a:noFill/>
          <a:ln w="12700">
            <a:solidFill>
              <a:schemeClr val="tx1"/>
            </a:solidFill>
          </a:ln>
        </p:spPr>
        <p:txBody>
          <a:bodyPr wrap="square">
            <a:spAutoFit/>
          </a:bodyPr>
          <a:lstStyle/>
          <a:p>
            <a:pPr algn="ctr">
              <a:spcBef>
                <a:spcPts val="600"/>
              </a:spcBef>
              <a:spcAft>
                <a:spcPts val="600"/>
              </a:spcAft>
            </a:pP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Perceptually distinguishable categories</a:t>
            </a:r>
            <a:endParaRPr lang="en-IN" sz="18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59C0EBAC-E1D4-3A97-FF78-F1CC2B5E0BD8}"/>
              </a:ext>
            </a:extLst>
          </p:cNvPr>
          <p:cNvSpPr txBox="1"/>
          <p:nvPr/>
        </p:nvSpPr>
        <p:spPr>
          <a:xfrm>
            <a:off x="2488943" y="3612052"/>
            <a:ext cx="1063689" cy="584775"/>
          </a:xfrm>
          <a:prstGeom prst="rect">
            <a:avLst/>
          </a:prstGeom>
          <a:noFill/>
          <a:ln w="19050">
            <a:solidFill>
              <a:schemeClr val="tx1"/>
            </a:solidFill>
          </a:ln>
        </p:spPr>
        <p:txBody>
          <a:bodyPr wrap="square" rtlCol="0">
            <a:spAutoFit/>
          </a:bodyPr>
          <a:lstStyle/>
          <a:p>
            <a:pPr algn="ctr"/>
            <a:r>
              <a:rPr lang="en-US" sz="3200" b="1" dirty="0"/>
              <a:t>Art</a:t>
            </a:r>
            <a:r>
              <a:rPr lang="en-US" sz="2400" b="1" dirty="0"/>
              <a:t> </a:t>
            </a:r>
            <a:endParaRPr lang="en-IN" sz="2400" b="1" dirty="0"/>
          </a:p>
        </p:txBody>
      </p:sp>
      <p:sp>
        <p:nvSpPr>
          <p:cNvPr id="7" name="TextBox 6">
            <a:extLst>
              <a:ext uri="{FF2B5EF4-FFF2-40B4-BE49-F238E27FC236}">
                <a16:creationId xmlns:a16="http://schemas.microsoft.com/office/drawing/2014/main" id="{08C8D8F3-99D2-43A2-E2AA-00E319930C40}"/>
              </a:ext>
            </a:extLst>
          </p:cNvPr>
          <p:cNvSpPr txBox="1"/>
          <p:nvPr/>
        </p:nvSpPr>
        <p:spPr>
          <a:xfrm>
            <a:off x="601826" y="301938"/>
            <a:ext cx="4837921" cy="2246769"/>
          </a:xfrm>
          <a:prstGeom prst="rect">
            <a:avLst/>
          </a:prstGeom>
          <a:noFill/>
          <a:ln w="19050">
            <a:solidFill>
              <a:schemeClr val="tx1"/>
            </a:solidFill>
          </a:ln>
        </p:spPr>
        <p:txBody>
          <a:bodyPr wrap="square" rtlCol="0">
            <a:spAutoFit/>
          </a:bodyPr>
          <a:lstStyle/>
          <a:p>
            <a:pPr algn="ctr"/>
            <a:r>
              <a:rPr lang="en-IN" sz="2800" dirty="0">
                <a:solidFill>
                  <a:srgbClr val="000000"/>
                </a:solidFill>
                <a:latin typeface="Cambria" panose="02040503050406030204" pitchFamily="18" charset="0"/>
                <a:ea typeface="Times New Roman" panose="02020603050405020304" pitchFamily="18" charset="0"/>
                <a:cs typeface="Arial" panose="020B0604020202020204" pitchFamily="34" charset="0"/>
              </a:rPr>
              <a:t>I</a:t>
            </a:r>
            <a:r>
              <a:rPr lang="en-IN" sz="2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nvolve creative </a:t>
            </a:r>
            <a:r>
              <a:rPr lang="en-IN" sz="2800" u="sng"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hlinkClick r:id="rId2" tooltip="Imagination"/>
              </a:rPr>
              <a:t>imagination</a:t>
            </a:r>
            <a:r>
              <a:rPr lang="en-IN" sz="2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and an aim to express technical proficiency, beauty, emotional power, or </a:t>
            </a:r>
            <a:r>
              <a:rPr lang="en-IN" sz="2800" u="sng"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hlinkClick r:id="rId3" tooltip="Concept"/>
              </a:rPr>
              <a:t>conceptual</a:t>
            </a:r>
            <a:r>
              <a:rPr lang="en-IN" sz="2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a:t>
            </a:r>
            <a:r>
              <a:rPr lang="en-IN" sz="2800" u="sng"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hlinkClick r:id="rId4" tooltip="Idea"/>
              </a:rPr>
              <a:t>ideas</a:t>
            </a:r>
            <a:endParaRPr lang="en-IN" sz="2000" b="1" dirty="0"/>
          </a:p>
        </p:txBody>
      </p:sp>
      <p:sp>
        <p:nvSpPr>
          <p:cNvPr id="8" name="TextBox 7">
            <a:extLst>
              <a:ext uri="{FF2B5EF4-FFF2-40B4-BE49-F238E27FC236}">
                <a16:creationId xmlns:a16="http://schemas.microsoft.com/office/drawing/2014/main" id="{63400F12-11DE-AA95-C7E9-FFB0EDACB254}"/>
              </a:ext>
            </a:extLst>
          </p:cNvPr>
          <p:cNvSpPr txBox="1"/>
          <p:nvPr/>
        </p:nvSpPr>
        <p:spPr>
          <a:xfrm>
            <a:off x="6675279" y="2633682"/>
            <a:ext cx="2161591" cy="584775"/>
          </a:xfrm>
          <a:prstGeom prst="rect">
            <a:avLst/>
          </a:prstGeom>
          <a:noFill/>
          <a:ln w="19050">
            <a:solidFill>
              <a:schemeClr val="tx1"/>
            </a:solidFill>
          </a:ln>
        </p:spPr>
        <p:txBody>
          <a:bodyPr wrap="square" rtlCol="0">
            <a:spAutoFit/>
          </a:bodyPr>
          <a:lstStyle/>
          <a:p>
            <a:pPr algn="ctr"/>
            <a:r>
              <a:rPr lang="en-IN" sz="3200" u="sng" dirty="0">
                <a:solidFill>
                  <a:srgbClr val="000000"/>
                </a:solidFill>
                <a:latin typeface="Cambria" panose="02040503050406030204" pitchFamily="18" charset="0"/>
                <a:ea typeface="Times New Roman" panose="02020603050405020304" pitchFamily="18" charset="0"/>
                <a:cs typeface="Arial" panose="020B0604020202020204" pitchFamily="34" charset="0"/>
                <a:hlinkClick r:id="rId5" tooltip="Painting"/>
              </a:rPr>
              <a:t>P</a:t>
            </a:r>
            <a:r>
              <a:rPr lang="en-IN" sz="3200" u="sng"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hlinkClick r:id="rId5" tooltip="Painting"/>
              </a:rPr>
              <a:t>ainting</a:t>
            </a:r>
            <a:r>
              <a:rPr lang="en-US" sz="2400" b="1" dirty="0"/>
              <a:t> </a:t>
            </a:r>
            <a:endParaRPr lang="en-IN" sz="2400" b="1" dirty="0"/>
          </a:p>
        </p:txBody>
      </p:sp>
      <p:sp>
        <p:nvSpPr>
          <p:cNvPr id="9" name="TextBox 8">
            <a:extLst>
              <a:ext uri="{FF2B5EF4-FFF2-40B4-BE49-F238E27FC236}">
                <a16:creationId xmlns:a16="http://schemas.microsoft.com/office/drawing/2014/main" id="{90725661-B6AD-D85B-4C1C-8CEDB00E9841}"/>
              </a:ext>
            </a:extLst>
          </p:cNvPr>
          <p:cNvSpPr txBox="1"/>
          <p:nvPr/>
        </p:nvSpPr>
        <p:spPr>
          <a:xfrm>
            <a:off x="6657393" y="3477296"/>
            <a:ext cx="2161591" cy="584775"/>
          </a:xfrm>
          <a:prstGeom prst="rect">
            <a:avLst/>
          </a:prstGeom>
          <a:noFill/>
          <a:ln w="19050">
            <a:solidFill>
              <a:schemeClr val="tx1"/>
            </a:solidFill>
          </a:ln>
        </p:spPr>
        <p:txBody>
          <a:bodyPr wrap="square" rtlCol="0">
            <a:spAutoFit/>
          </a:bodyPr>
          <a:lstStyle/>
          <a:p>
            <a:pPr algn="ctr"/>
            <a:r>
              <a:rPr lang="en-IN" sz="3200" u="sng" dirty="0">
                <a:solidFill>
                  <a:srgbClr val="000000"/>
                </a:solidFill>
                <a:latin typeface="Cambria" panose="02040503050406030204" pitchFamily="18" charset="0"/>
                <a:ea typeface="Times New Roman" panose="02020603050405020304" pitchFamily="18" charset="0"/>
                <a:cs typeface="Arial" panose="020B0604020202020204" pitchFamily="34" charset="0"/>
                <a:hlinkClick r:id="rId6" tooltip="Sculpture"/>
              </a:rPr>
              <a:t>S</a:t>
            </a:r>
            <a:r>
              <a:rPr lang="en-IN" sz="3200" u="sng"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hlinkClick r:id="rId6" tooltip="Sculpture"/>
              </a:rPr>
              <a:t>culpture</a:t>
            </a:r>
            <a:endParaRPr lang="en-IN" sz="2400" b="1" dirty="0"/>
          </a:p>
        </p:txBody>
      </p:sp>
      <p:sp>
        <p:nvSpPr>
          <p:cNvPr id="10" name="TextBox 9">
            <a:extLst>
              <a:ext uri="{FF2B5EF4-FFF2-40B4-BE49-F238E27FC236}">
                <a16:creationId xmlns:a16="http://schemas.microsoft.com/office/drawing/2014/main" id="{9D9CC9EC-2073-E161-F2BF-D9425BD57888}"/>
              </a:ext>
            </a:extLst>
          </p:cNvPr>
          <p:cNvSpPr txBox="1"/>
          <p:nvPr/>
        </p:nvSpPr>
        <p:spPr>
          <a:xfrm>
            <a:off x="6660503" y="4258117"/>
            <a:ext cx="2376196" cy="584775"/>
          </a:xfrm>
          <a:prstGeom prst="rect">
            <a:avLst/>
          </a:prstGeom>
          <a:noFill/>
          <a:ln w="19050">
            <a:solidFill>
              <a:schemeClr val="tx1"/>
            </a:solidFill>
          </a:ln>
        </p:spPr>
        <p:txBody>
          <a:bodyPr wrap="square" rtlCol="0">
            <a:spAutoFit/>
          </a:bodyPr>
          <a:lstStyle/>
          <a:p>
            <a:pPr algn="ctr"/>
            <a:r>
              <a:rPr lang="en-IN" sz="3200" u="sng" dirty="0">
                <a:solidFill>
                  <a:srgbClr val="000000"/>
                </a:solidFill>
                <a:latin typeface="Cambria" panose="02040503050406030204" pitchFamily="18" charset="0"/>
                <a:ea typeface="Times New Roman" panose="02020603050405020304" pitchFamily="18" charset="0"/>
                <a:cs typeface="Arial" panose="020B0604020202020204" pitchFamily="34" charset="0"/>
                <a:hlinkClick r:id="rId7" tooltip="Architecture"/>
              </a:rPr>
              <a:t>A</a:t>
            </a:r>
            <a:r>
              <a:rPr lang="en-IN" sz="3200" u="sng"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hlinkClick r:id="rId7" tooltip="Architecture"/>
              </a:rPr>
              <a:t>rchitecture</a:t>
            </a:r>
            <a:endParaRPr lang="en-IN" sz="2400" b="1" dirty="0"/>
          </a:p>
        </p:txBody>
      </p:sp>
      <p:cxnSp>
        <p:nvCxnSpPr>
          <p:cNvPr id="12" name="Straight Arrow Connector 11">
            <a:extLst>
              <a:ext uri="{FF2B5EF4-FFF2-40B4-BE49-F238E27FC236}">
                <a16:creationId xmlns:a16="http://schemas.microsoft.com/office/drawing/2014/main" id="{F3C00DBE-4CE9-7CEB-7A53-682C9E0D55DB}"/>
              </a:ext>
            </a:extLst>
          </p:cNvPr>
          <p:cNvCxnSpPr>
            <a:cxnSpLocks/>
            <a:stCxn id="4" idx="3"/>
            <a:endCxn id="8" idx="1"/>
          </p:cNvCxnSpPr>
          <p:nvPr/>
        </p:nvCxnSpPr>
        <p:spPr>
          <a:xfrm flipV="1">
            <a:off x="3552632" y="2926070"/>
            <a:ext cx="3122647" cy="978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104B04D-6130-C78D-3E77-10C20A47F753}"/>
              </a:ext>
            </a:extLst>
          </p:cNvPr>
          <p:cNvCxnSpPr>
            <a:cxnSpLocks/>
            <a:stCxn id="4" idx="3"/>
            <a:endCxn id="9" idx="1"/>
          </p:cNvCxnSpPr>
          <p:nvPr/>
        </p:nvCxnSpPr>
        <p:spPr>
          <a:xfrm flipV="1">
            <a:off x="3552632" y="3769684"/>
            <a:ext cx="3104761" cy="134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D94ED4C-EA15-03EE-24E2-7490B9622A99}"/>
              </a:ext>
            </a:extLst>
          </p:cNvPr>
          <p:cNvCxnSpPr>
            <a:cxnSpLocks/>
            <a:stCxn id="4" idx="3"/>
            <a:endCxn id="10" idx="1"/>
          </p:cNvCxnSpPr>
          <p:nvPr/>
        </p:nvCxnSpPr>
        <p:spPr>
          <a:xfrm>
            <a:off x="3552632" y="3904440"/>
            <a:ext cx="3107871" cy="646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1D13E69-1F11-9FB2-20A7-AF178C631D01}"/>
              </a:ext>
            </a:extLst>
          </p:cNvPr>
          <p:cNvCxnSpPr>
            <a:cxnSpLocks/>
            <a:stCxn id="7" idx="2"/>
            <a:endCxn id="4" idx="0"/>
          </p:cNvCxnSpPr>
          <p:nvPr/>
        </p:nvCxnSpPr>
        <p:spPr>
          <a:xfrm>
            <a:off x="3020787" y="2548707"/>
            <a:ext cx="1" cy="1063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8A32BEE-3C8E-8CFB-4900-F60D2346F373}"/>
              </a:ext>
            </a:extLst>
          </p:cNvPr>
          <p:cNvSpPr txBox="1"/>
          <p:nvPr/>
        </p:nvSpPr>
        <p:spPr>
          <a:xfrm>
            <a:off x="638564" y="5950935"/>
            <a:ext cx="814095" cy="369332"/>
          </a:xfrm>
          <a:prstGeom prst="rect">
            <a:avLst/>
          </a:prstGeom>
          <a:noFill/>
          <a:ln w="6350">
            <a:solidFill>
              <a:schemeClr val="accent1"/>
            </a:solidFill>
          </a:ln>
        </p:spPr>
        <p:txBody>
          <a:bodyPr wrap="square">
            <a:spAutoFit/>
          </a:bodyPr>
          <a:lstStyle/>
          <a:p>
            <a:pPr algn="ctr"/>
            <a:r>
              <a:rPr lang="en-IN" u="sng" dirty="0">
                <a:solidFill>
                  <a:srgbClr val="000000"/>
                </a:solidFill>
                <a:latin typeface="Cambria" panose="02040503050406030204" pitchFamily="18" charset="0"/>
                <a:ea typeface="Times New Roman" panose="02020603050405020304" pitchFamily="18" charset="0"/>
                <a:cs typeface="Arial" panose="020B0604020202020204" pitchFamily="34" charset="0"/>
                <a:hlinkClick r:id="rId8" tooltip="List of art mediums"/>
              </a:rPr>
              <a:t>M</a:t>
            </a:r>
            <a:r>
              <a:rPr lang="en-IN" sz="1800" u="sng"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hlinkClick r:id="rId8" tooltip="List of art mediums"/>
              </a:rPr>
              <a:t>edia</a:t>
            </a: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a:t>
            </a:r>
            <a:endParaRPr lang="en-IN" dirty="0"/>
          </a:p>
        </p:txBody>
      </p:sp>
      <p:sp>
        <p:nvSpPr>
          <p:cNvPr id="28" name="TextBox 27">
            <a:extLst>
              <a:ext uri="{FF2B5EF4-FFF2-40B4-BE49-F238E27FC236}">
                <a16:creationId xmlns:a16="http://schemas.microsoft.com/office/drawing/2014/main" id="{CAF600DF-CB04-8F8E-A1C8-3BA077F343F0}"/>
              </a:ext>
            </a:extLst>
          </p:cNvPr>
          <p:cNvSpPr txBox="1"/>
          <p:nvPr/>
        </p:nvSpPr>
        <p:spPr>
          <a:xfrm>
            <a:off x="4859308" y="5962837"/>
            <a:ext cx="814095" cy="369332"/>
          </a:xfrm>
          <a:prstGeom prst="rect">
            <a:avLst/>
          </a:prstGeom>
          <a:noFill/>
          <a:ln>
            <a:solidFill>
              <a:schemeClr val="accent1"/>
            </a:solidFill>
          </a:ln>
        </p:spPr>
        <p:txBody>
          <a:bodyPr wrap="square">
            <a:spAutoFit/>
          </a:bodyPr>
          <a:lstStyle/>
          <a:p>
            <a:r>
              <a:rPr lang="en-IN" dirty="0">
                <a:solidFill>
                  <a:srgbClr val="000000"/>
                </a:solidFill>
                <a:latin typeface="Cambria" panose="02040503050406030204" pitchFamily="18" charset="0"/>
                <a:ea typeface="Times New Roman" panose="02020603050405020304" pitchFamily="18" charset="0"/>
                <a:cs typeface="Arial" panose="020B0604020202020204" pitchFamily="34" charset="0"/>
              </a:rPr>
              <a:t>G</a:t>
            </a: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enre</a:t>
            </a:r>
            <a:endParaRPr lang="en-IN" dirty="0"/>
          </a:p>
        </p:txBody>
      </p:sp>
      <p:sp>
        <p:nvSpPr>
          <p:cNvPr id="30" name="TextBox 29">
            <a:extLst>
              <a:ext uri="{FF2B5EF4-FFF2-40B4-BE49-F238E27FC236}">
                <a16:creationId xmlns:a16="http://schemas.microsoft.com/office/drawing/2014/main" id="{DCEAE529-D17C-A417-BAB7-077C1ACC4310}"/>
              </a:ext>
            </a:extLst>
          </p:cNvPr>
          <p:cNvSpPr txBox="1"/>
          <p:nvPr/>
        </p:nvSpPr>
        <p:spPr>
          <a:xfrm>
            <a:off x="2000641" y="5963522"/>
            <a:ext cx="868135" cy="369332"/>
          </a:xfrm>
          <a:prstGeom prst="rect">
            <a:avLst/>
          </a:prstGeom>
          <a:noFill/>
          <a:ln>
            <a:solidFill>
              <a:schemeClr val="accent1"/>
            </a:solidFill>
          </a:ln>
        </p:spPr>
        <p:txBody>
          <a:bodyPr wrap="square">
            <a:spAutoFit/>
          </a:bodyPr>
          <a:lstStyle/>
          <a:p>
            <a:pPr algn="ctr"/>
            <a:r>
              <a:rPr lang="en-IN" u="sng" dirty="0">
                <a:solidFill>
                  <a:srgbClr val="000000"/>
                </a:solidFill>
                <a:latin typeface="Cambria" panose="02040503050406030204" pitchFamily="18" charset="0"/>
                <a:ea typeface="Times New Roman" panose="02020603050405020304" pitchFamily="18" charset="0"/>
                <a:cs typeface="Arial" panose="020B0604020202020204" pitchFamily="34" charset="0"/>
                <a:hlinkClick r:id="rId9" tooltip="Art movement"/>
              </a:rPr>
              <a:t>S</a:t>
            </a:r>
            <a:r>
              <a:rPr lang="en-IN" sz="1800" u="sng"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hlinkClick r:id="rId9" tooltip="Art movement"/>
              </a:rPr>
              <a:t>tyles</a:t>
            </a: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a:t>
            </a:r>
            <a:endParaRPr lang="en-IN" dirty="0"/>
          </a:p>
        </p:txBody>
      </p:sp>
      <p:sp>
        <p:nvSpPr>
          <p:cNvPr id="32" name="TextBox 31">
            <a:extLst>
              <a:ext uri="{FF2B5EF4-FFF2-40B4-BE49-F238E27FC236}">
                <a16:creationId xmlns:a16="http://schemas.microsoft.com/office/drawing/2014/main" id="{9352C8A3-F3CE-6C56-656F-ACC28D6D25BD}"/>
              </a:ext>
            </a:extLst>
          </p:cNvPr>
          <p:cNvSpPr txBox="1"/>
          <p:nvPr/>
        </p:nvSpPr>
        <p:spPr>
          <a:xfrm>
            <a:off x="3536497" y="5962837"/>
            <a:ext cx="727593" cy="369332"/>
          </a:xfrm>
          <a:prstGeom prst="rect">
            <a:avLst/>
          </a:prstGeom>
          <a:noFill/>
          <a:ln>
            <a:solidFill>
              <a:schemeClr val="accent1"/>
            </a:solidFill>
          </a:ln>
        </p:spPr>
        <p:txBody>
          <a:bodyPr wrap="square">
            <a:spAutoFit/>
          </a:bodyPr>
          <a:lstStyle/>
          <a:p>
            <a:r>
              <a:rPr lang="en-IN" dirty="0">
                <a:solidFill>
                  <a:srgbClr val="000000"/>
                </a:solidFill>
                <a:latin typeface="Cambria" panose="02040503050406030204" pitchFamily="18" charset="0"/>
                <a:ea typeface="Times New Roman" panose="02020603050405020304" pitchFamily="18" charset="0"/>
                <a:cs typeface="Arial" panose="020B0604020202020204" pitchFamily="34" charset="0"/>
              </a:rPr>
              <a:t>F</a:t>
            </a: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orm</a:t>
            </a:r>
            <a:endParaRPr lang="en-IN" dirty="0"/>
          </a:p>
        </p:txBody>
      </p:sp>
      <p:cxnSp>
        <p:nvCxnSpPr>
          <p:cNvPr id="60" name="Straight Arrow Connector 59">
            <a:extLst>
              <a:ext uri="{FF2B5EF4-FFF2-40B4-BE49-F238E27FC236}">
                <a16:creationId xmlns:a16="http://schemas.microsoft.com/office/drawing/2014/main" id="{9EC4778C-26A3-478B-479A-9C18DC8053EF}"/>
              </a:ext>
            </a:extLst>
          </p:cNvPr>
          <p:cNvCxnSpPr>
            <a:cxnSpLocks/>
            <a:endCxn id="3" idx="0"/>
          </p:cNvCxnSpPr>
          <p:nvPr/>
        </p:nvCxnSpPr>
        <p:spPr>
          <a:xfrm>
            <a:off x="3020785" y="4208457"/>
            <a:ext cx="0" cy="773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992F760E-93E2-AF7C-B958-0410F24B4FBB}"/>
              </a:ext>
            </a:extLst>
          </p:cNvPr>
          <p:cNvCxnSpPr>
            <a:cxnSpLocks/>
            <a:stCxn id="3" idx="2"/>
            <a:endCxn id="26" idx="0"/>
          </p:cNvCxnSpPr>
          <p:nvPr/>
        </p:nvCxnSpPr>
        <p:spPr>
          <a:xfrm flipH="1">
            <a:off x="1045612" y="5350880"/>
            <a:ext cx="1975173" cy="600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58624AA-9626-9579-7800-9FD45F345575}"/>
              </a:ext>
            </a:extLst>
          </p:cNvPr>
          <p:cNvCxnSpPr>
            <a:cxnSpLocks/>
            <a:stCxn id="3" idx="2"/>
            <a:endCxn id="30" idx="0"/>
          </p:cNvCxnSpPr>
          <p:nvPr/>
        </p:nvCxnSpPr>
        <p:spPr>
          <a:xfrm flipH="1">
            <a:off x="2434709" y="5350880"/>
            <a:ext cx="586076" cy="612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8E5E06F2-624F-84F6-DAAF-A8E49C04F25A}"/>
              </a:ext>
            </a:extLst>
          </p:cNvPr>
          <p:cNvCxnSpPr>
            <a:cxnSpLocks/>
            <a:stCxn id="3" idx="2"/>
            <a:endCxn id="32" idx="0"/>
          </p:cNvCxnSpPr>
          <p:nvPr/>
        </p:nvCxnSpPr>
        <p:spPr>
          <a:xfrm>
            <a:off x="3020785" y="5350880"/>
            <a:ext cx="879509" cy="611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9155EB1-6035-6973-8644-9742001BC4A3}"/>
              </a:ext>
            </a:extLst>
          </p:cNvPr>
          <p:cNvCxnSpPr>
            <a:cxnSpLocks/>
            <a:stCxn id="3" idx="2"/>
            <a:endCxn id="28" idx="0"/>
          </p:cNvCxnSpPr>
          <p:nvPr/>
        </p:nvCxnSpPr>
        <p:spPr>
          <a:xfrm>
            <a:off x="3020785" y="5350880"/>
            <a:ext cx="2245571" cy="611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66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733D4B-ACFF-9C42-3027-A420F9B2C90E}"/>
              </a:ext>
            </a:extLst>
          </p:cNvPr>
          <p:cNvSpPr txBox="1"/>
          <p:nvPr/>
        </p:nvSpPr>
        <p:spPr>
          <a:xfrm>
            <a:off x="5564155" y="372382"/>
            <a:ext cx="1063689" cy="584775"/>
          </a:xfrm>
          <a:prstGeom prst="rect">
            <a:avLst/>
          </a:prstGeom>
          <a:noFill/>
          <a:ln w="19050">
            <a:solidFill>
              <a:schemeClr val="tx1"/>
            </a:solidFill>
          </a:ln>
        </p:spPr>
        <p:txBody>
          <a:bodyPr wrap="square" rtlCol="0">
            <a:spAutoFit/>
          </a:bodyPr>
          <a:lstStyle/>
          <a:p>
            <a:pPr algn="ctr"/>
            <a:r>
              <a:rPr lang="en-US" sz="3200" b="1" dirty="0"/>
              <a:t>Art</a:t>
            </a:r>
            <a:r>
              <a:rPr lang="en-US" sz="2400" b="1" dirty="0"/>
              <a:t> </a:t>
            </a:r>
            <a:endParaRPr lang="en-IN" sz="2400" b="1" dirty="0"/>
          </a:p>
        </p:txBody>
      </p:sp>
      <p:sp>
        <p:nvSpPr>
          <p:cNvPr id="3" name="TextBox 2">
            <a:extLst>
              <a:ext uri="{FF2B5EF4-FFF2-40B4-BE49-F238E27FC236}">
                <a16:creationId xmlns:a16="http://schemas.microsoft.com/office/drawing/2014/main" id="{16D0E02C-ECB4-1C23-F3F6-A55DB2030FC7}"/>
              </a:ext>
            </a:extLst>
          </p:cNvPr>
          <p:cNvSpPr txBox="1"/>
          <p:nvPr/>
        </p:nvSpPr>
        <p:spPr>
          <a:xfrm>
            <a:off x="663251" y="271693"/>
            <a:ext cx="3124977" cy="954107"/>
          </a:xfrm>
          <a:prstGeom prst="rect">
            <a:avLst/>
          </a:prstGeom>
          <a:noFill/>
          <a:ln w="19050">
            <a:solidFill>
              <a:schemeClr val="tx1"/>
            </a:solidFill>
          </a:ln>
        </p:spPr>
        <p:txBody>
          <a:bodyPr wrap="square" rtlCol="0">
            <a:spAutoFit/>
          </a:bodyPr>
          <a:lstStyle/>
          <a:p>
            <a:pPr algn="ctr"/>
            <a:r>
              <a:rPr lang="en-US" sz="2800" b="1" dirty="0"/>
              <a:t>Non-motivated functions</a:t>
            </a:r>
            <a:endParaRPr lang="en-IN" sz="2000" b="1" dirty="0"/>
          </a:p>
        </p:txBody>
      </p:sp>
      <p:sp>
        <p:nvSpPr>
          <p:cNvPr id="4" name="TextBox 3">
            <a:extLst>
              <a:ext uri="{FF2B5EF4-FFF2-40B4-BE49-F238E27FC236}">
                <a16:creationId xmlns:a16="http://schemas.microsoft.com/office/drawing/2014/main" id="{7CB473DE-160A-19CB-FF7D-2762B8D66D81}"/>
              </a:ext>
            </a:extLst>
          </p:cNvPr>
          <p:cNvSpPr txBox="1"/>
          <p:nvPr/>
        </p:nvSpPr>
        <p:spPr>
          <a:xfrm>
            <a:off x="8114521" y="271693"/>
            <a:ext cx="3124977" cy="954107"/>
          </a:xfrm>
          <a:prstGeom prst="rect">
            <a:avLst/>
          </a:prstGeom>
          <a:noFill/>
          <a:ln w="19050">
            <a:solidFill>
              <a:schemeClr val="tx1"/>
            </a:solidFill>
          </a:ln>
        </p:spPr>
        <p:txBody>
          <a:bodyPr wrap="square" rtlCol="0">
            <a:spAutoFit/>
          </a:bodyPr>
          <a:lstStyle/>
          <a:p>
            <a:pPr algn="ctr"/>
            <a:r>
              <a:rPr lang="en-US" sz="2800" b="1" dirty="0"/>
              <a:t>Motivated functions</a:t>
            </a:r>
            <a:endParaRPr lang="en-IN" sz="2000" b="1" dirty="0"/>
          </a:p>
        </p:txBody>
      </p:sp>
      <p:sp>
        <p:nvSpPr>
          <p:cNvPr id="5" name="TextBox 4">
            <a:extLst>
              <a:ext uri="{FF2B5EF4-FFF2-40B4-BE49-F238E27FC236}">
                <a16:creationId xmlns:a16="http://schemas.microsoft.com/office/drawing/2014/main" id="{6D417999-3445-C485-0722-6B5A3B81D2DE}"/>
              </a:ext>
            </a:extLst>
          </p:cNvPr>
          <p:cNvSpPr txBox="1"/>
          <p:nvPr/>
        </p:nvSpPr>
        <p:spPr>
          <a:xfrm>
            <a:off x="290026" y="2094274"/>
            <a:ext cx="4879133" cy="2125069"/>
          </a:xfrm>
          <a:prstGeom prst="rect">
            <a:avLst/>
          </a:prstGeom>
          <a:noFill/>
          <a:ln w="19050">
            <a:solidFill>
              <a:schemeClr val="tx1"/>
            </a:solidFill>
          </a:ln>
        </p:spPr>
        <p:txBody>
          <a:bodyPr wrap="square" rtlCol="0">
            <a:spAutoFit/>
          </a:bodyPr>
          <a:lstStyle/>
          <a:p>
            <a:pPr marL="342900" indent="-342900" algn="just">
              <a:lnSpc>
                <a:spcPct val="150000"/>
              </a:lnSpc>
              <a:buFont typeface="+mj-lt"/>
              <a:buAutoNum type="arabicPeriod"/>
            </a:pPr>
            <a:r>
              <a:rPr lang="en-IN" b="1" dirty="0">
                <a:solidFill>
                  <a:srgbClr val="000000"/>
                </a:solidFill>
                <a:latin typeface="Cambria" panose="02040503050406030204" pitchFamily="18" charset="0"/>
                <a:ea typeface="Calibri" panose="020F0502020204030204" pitchFamily="34" charset="0"/>
                <a:cs typeface="Arial" panose="020B0604020202020204" pitchFamily="34" charset="0"/>
                <a:hlinkClick r:id="rId2" tooltip="Psychology of art">
                  <a:extLst>
                    <a:ext uri="{A12FA001-AC4F-418D-AE19-62706E023703}">
                      <ahyp:hlinkClr xmlns:ahyp="http://schemas.microsoft.com/office/drawing/2018/hyperlinkcolor" val="tx"/>
                    </a:ext>
                  </a:extLst>
                </a:hlinkClick>
              </a:rPr>
              <a:t>Basic human instinct for harmony, balance, rhythm</a:t>
            </a:r>
            <a:r>
              <a:rPr lang="en-IN" b="1" dirty="0">
                <a:solidFill>
                  <a:srgbClr val="000000"/>
                </a:solidFill>
                <a:latin typeface="Cambria" panose="02040503050406030204" pitchFamily="18" charset="0"/>
                <a:ea typeface="Calibri" panose="020F0502020204030204" pitchFamily="34" charset="0"/>
                <a:cs typeface="Arial" panose="020B0604020202020204" pitchFamily="34" charset="0"/>
              </a:rPr>
              <a:t>. </a:t>
            </a:r>
          </a:p>
          <a:p>
            <a:pPr marL="342900" indent="-342900" algn="just">
              <a:lnSpc>
                <a:spcPct val="150000"/>
              </a:lnSpc>
              <a:buFont typeface="+mj-lt"/>
              <a:buAutoNum type="arabicPeriod"/>
            </a:pPr>
            <a:r>
              <a:rPr lang="en-IN" sz="1800" b="1" dirty="0">
                <a:solidFill>
                  <a:srgbClr val="000000"/>
                </a:solidFill>
                <a:effectLst/>
                <a:latin typeface="Cambria" panose="02040503050406030204" pitchFamily="18" charset="0"/>
                <a:ea typeface="Calibri" panose="020F0502020204030204" pitchFamily="34" charset="0"/>
                <a:cs typeface="Arial" panose="020B0604020202020204" pitchFamily="34" charset="0"/>
              </a:rPr>
              <a:t>Experience of the mysterious</a:t>
            </a:r>
            <a:endParaRPr lang="en-IN" b="1" u="sng" dirty="0">
              <a:solidFill>
                <a:srgbClr val="000000"/>
              </a:solidFill>
              <a:latin typeface="Cambria" panose="02040503050406030204" pitchFamily="18" charset="0"/>
              <a:ea typeface="Calibri" panose="020F0502020204030204" pitchFamily="34" charset="0"/>
              <a:cs typeface="Arial" panose="020B0604020202020204" pitchFamily="34" charset="0"/>
            </a:endParaRPr>
          </a:p>
          <a:p>
            <a:pPr marL="342900" indent="-342900" algn="just">
              <a:lnSpc>
                <a:spcPct val="150000"/>
              </a:lnSpc>
              <a:buFont typeface="+mj-lt"/>
              <a:buAutoNum type="arabicPeriod"/>
            </a:pPr>
            <a:r>
              <a:rPr lang="en-IN" sz="1800" b="1" dirty="0">
                <a:solidFill>
                  <a:srgbClr val="000000"/>
                </a:solidFill>
                <a:effectLst/>
                <a:latin typeface="Cambria" panose="02040503050406030204" pitchFamily="18" charset="0"/>
                <a:ea typeface="Calibri" panose="020F0502020204030204" pitchFamily="34" charset="0"/>
                <a:cs typeface="Arial" panose="020B0604020202020204" pitchFamily="34" charset="0"/>
              </a:rPr>
              <a:t>Expression of the imagination</a:t>
            </a:r>
            <a:endParaRPr lang="en-IN" sz="1800" b="1" u="sng" dirty="0">
              <a:solidFill>
                <a:srgbClr val="000000"/>
              </a:solidFill>
              <a:effectLst/>
              <a:latin typeface="Cambria" panose="02040503050406030204" pitchFamily="18" charset="0"/>
              <a:ea typeface="Calibri" panose="020F0502020204030204" pitchFamily="34" charset="0"/>
              <a:cs typeface="Arial" panose="020B0604020202020204" pitchFamily="34" charset="0"/>
            </a:endParaRPr>
          </a:p>
          <a:p>
            <a:pPr marL="342900" indent="-342900" algn="just">
              <a:lnSpc>
                <a:spcPct val="150000"/>
              </a:lnSpc>
              <a:buFont typeface="+mj-lt"/>
              <a:buAutoNum type="arabicPeriod"/>
            </a:pPr>
            <a:r>
              <a:rPr lang="en-IN" sz="1800" b="1" dirty="0">
                <a:solidFill>
                  <a:srgbClr val="000000"/>
                </a:solidFill>
                <a:effectLst/>
                <a:latin typeface="Cambria" panose="02040503050406030204" pitchFamily="18" charset="0"/>
                <a:ea typeface="Calibri" panose="020F0502020204030204" pitchFamily="34" charset="0"/>
                <a:cs typeface="Arial" panose="020B0604020202020204" pitchFamily="34" charset="0"/>
              </a:rPr>
              <a:t>Ritualistic and symbolic functions</a:t>
            </a:r>
            <a:endParaRPr lang="en-IN" sz="2000" b="1" u="sng" dirty="0"/>
          </a:p>
        </p:txBody>
      </p:sp>
      <p:sp>
        <p:nvSpPr>
          <p:cNvPr id="6" name="TextBox 5">
            <a:extLst>
              <a:ext uri="{FF2B5EF4-FFF2-40B4-BE49-F238E27FC236}">
                <a16:creationId xmlns:a16="http://schemas.microsoft.com/office/drawing/2014/main" id="{A7F510D8-4722-57BF-D8F5-25554A84431D}"/>
              </a:ext>
            </a:extLst>
          </p:cNvPr>
          <p:cNvSpPr txBox="1"/>
          <p:nvPr/>
        </p:nvSpPr>
        <p:spPr>
          <a:xfrm>
            <a:off x="6768579" y="2094274"/>
            <a:ext cx="5286571" cy="3780458"/>
          </a:xfrm>
          <a:prstGeom prst="rect">
            <a:avLst/>
          </a:prstGeom>
          <a:noFill/>
          <a:ln w="19050">
            <a:solidFill>
              <a:schemeClr val="tx1"/>
            </a:solidFill>
          </a:ln>
        </p:spPr>
        <p:txBody>
          <a:bodyPr wrap="square" rtlCol="0">
            <a:spAutoFit/>
          </a:bodyPr>
          <a:lstStyle/>
          <a:p>
            <a:pPr marL="342900" indent="-342900" algn="just">
              <a:lnSpc>
                <a:spcPct val="150000"/>
              </a:lnSpc>
              <a:buFont typeface="+mj-lt"/>
              <a:buAutoNum type="arabicPeriod"/>
            </a:pPr>
            <a:r>
              <a:rPr lang="en-IN" sz="1800" b="1" dirty="0">
                <a:effectLst/>
                <a:latin typeface="Cambria" panose="02040503050406030204" pitchFamily="18" charset="0"/>
                <a:ea typeface="Calibri" panose="020F0502020204030204" pitchFamily="34" charset="0"/>
                <a:cs typeface="Arial" panose="020B0604020202020204" pitchFamily="34" charset="0"/>
              </a:rPr>
              <a:t>Communication</a:t>
            </a:r>
          </a:p>
          <a:p>
            <a:pPr marL="342900" indent="-342900">
              <a:lnSpc>
                <a:spcPct val="150000"/>
              </a:lnSpc>
              <a:buFont typeface="+mj-lt"/>
              <a:buAutoNum type="arabicPeriod"/>
            </a:pPr>
            <a:r>
              <a:rPr lang="en-IN" sz="1800" b="1" dirty="0">
                <a:effectLst/>
                <a:latin typeface="Cambria" panose="02040503050406030204" pitchFamily="18" charset="0"/>
                <a:ea typeface="Calibri" panose="020F0502020204030204" pitchFamily="34" charset="0"/>
                <a:cs typeface="Arial" panose="020B0604020202020204" pitchFamily="34" charset="0"/>
              </a:rPr>
              <a:t>Art as entertainment</a:t>
            </a:r>
            <a:endParaRPr lang="en-IN" b="1" u="sng" dirty="0">
              <a:solidFill>
                <a:srgbClr val="000000"/>
              </a:solidFill>
              <a:latin typeface="Cambria" panose="02040503050406030204" pitchFamily="18" charset="0"/>
              <a:ea typeface="Calibri" panose="020F0502020204030204" pitchFamily="34" charset="0"/>
              <a:cs typeface="Arial" panose="020B0604020202020204" pitchFamily="34" charset="0"/>
            </a:endParaRPr>
          </a:p>
          <a:p>
            <a:pPr marL="342900" indent="-342900">
              <a:lnSpc>
                <a:spcPct val="150000"/>
              </a:lnSpc>
              <a:buFont typeface="+mj-lt"/>
              <a:buAutoNum type="arabicPeriod"/>
            </a:pPr>
            <a:r>
              <a:rPr lang="en-IN" sz="1800" b="1" dirty="0">
                <a:effectLst/>
                <a:latin typeface="Cambria" panose="02040503050406030204" pitchFamily="18" charset="0"/>
                <a:ea typeface="Calibri" panose="020F0502020204030204" pitchFamily="34" charset="0"/>
                <a:cs typeface="Arial" panose="020B0604020202020204" pitchFamily="34" charset="0"/>
              </a:rPr>
              <a:t>Art for political change</a:t>
            </a:r>
          </a:p>
          <a:p>
            <a:pPr marL="342900" indent="-342900">
              <a:lnSpc>
                <a:spcPct val="150000"/>
              </a:lnSpc>
              <a:buFont typeface="+mj-lt"/>
              <a:buAutoNum type="arabicPeriod"/>
            </a:pPr>
            <a:r>
              <a:rPr lang="en-IN" sz="1800" b="1" dirty="0">
                <a:effectLst/>
                <a:latin typeface="Cambria" panose="02040503050406030204" pitchFamily="18" charset="0"/>
                <a:ea typeface="Calibri" panose="020F0502020204030204" pitchFamily="34" charset="0"/>
                <a:cs typeface="Arial" panose="020B0604020202020204" pitchFamily="34" charset="0"/>
              </a:rPr>
              <a:t>Art as a "free zone“</a:t>
            </a:r>
          </a:p>
          <a:p>
            <a:pPr marL="342900" indent="-342900">
              <a:lnSpc>
                <a:spcPct val="150000"/>
              </a:lnSpc>
              <a:buFont typeface="+mj-lt"/>
              <a:buAutoNum type="arabicPeriod"/>
            </a:pPr>
            <a:r>
              <a:rPr lang="en-IN" sz="1800" b="1" dirty="0">
                <a:effectLst/>
                <a:latin typeface="Cambria" panose="02040503050406030204" pitchFamily="18" charset="0"/>
                <a:ea typeface="Calibri" panose="020F0502020204030204" pitchFamily="34" charset="0"/>
                <a:cs typeface="Arial" panose="020B0604020202020204" pitchFamily="34" charset="0"/>
              </a:rPr>
              <a:t>Art for social inquiry, subversion or anarchy</a:t>
            </a:r>
            <a:endParaRPr lang="en-IN" b="1" dirty="0">
              <a:latin typeface="Cambria" panose="02040503050406030204" pitchFamily="18" charset="0"/>
              <a:ea typeface="Calibri" panose="020F0502020204030204" pitchFamily="34" charset="0"/>
              <a:cs typeface="Arial" panose="020B0604020202020204" pitchFamily="34" charset="0"/>
            </a:endParaRPr>
          </a:p>
          <a:p>
            <a:pPr marL="342900" indent="-342900">
              <a:lnSpc>
                <a:spcPct val="150000"/>
              </a:lnSpc>
              <a:buFont typeface="+mj-lt"/>
              <a:buAutoNum type="arabicPeriod"/>
            </a:pPr>
            <a:r>
              <a:rPr lang="en-IN" sz="1800" b="1" dirty="0">
                <a:effectLst/>
                <a:latin typeface="Cambria" panose="02040503050406030204" pitchFamily="18" charset="0"/>
                <a:ea typeface="Calibri" panose="020F0502020204030204" pitchFamily="34" charset="0"/>
                <a:cs typeface="Arial" panose="020B0604020202020204" pitchFamily="34" charset="0"/>
              </a:rPr>
              <a:t>Art for social causes</a:t>
            </a:r>
          </a:p>
          <a:p>
            <a:pPr marL="342900" indent="-342900" algn="just">
              <a:lnSpc>
                <a:spcPct val="150000"/>
              </a:lnSpc>
              <a:buFont typeface="+mj-lt"/>
              <a:buAutoNum type="arabicPeriod"/>
            </a:pPr>
            <a:r>
              <a:rPr lang="en-IN" sz="1800" b="1" dirty="0">
                <a:effectLst/>
                <a:latin typeface="Cambria" panose="02040503050406030204" pitchFamily="18" charset="0"/>
                <a:ea typeface="Calibri" panose="020F0502020204030204" pitchFamily="34" charset="0"/>
                <a:cs typeface="Arial" panose="020B0604020202020204" pitchFamily="34" charset="0"/>
              </a:rPr>
              <a:t>Art for psychological and healing purposes</a:t>
            </a:r>
          </a:p>
          <a:p>
            <a:pPr marL="342900" indent="-342900" algn="just">
              <a:lnSpc>
                <a:spcPct val="150000"/>
              </a:lnSpc>
              <a:buFont typeface="+mj-lt"/>
              <a:buAutoNum type="arabicPeriod"/>
            </a:pPr>
            <a:r>
              <a:rPr lang="en-IN" sz="1800" b="1" dirty="0">
                <a:effectLst/>
                <a:latin typeface="Cambria" panose="02040503050406030204" pitchFamily="18" charset="0"/>
                <a:ea typeface="Calibri" panose="020F0502020204030204" pitchFamily="34" charset="0"/>
                <a:cs typeface="Arial" panose="020B0604020202020204" pitchFamily="34" charset="0"/>
              </a:rPr>
              <a:t>Art for propaganda, or commercialism</a:t>
            </a:r>
          </a:p>
          <a:p>
            <a:pPr marL="342900" indent="-342900" algn="just">
              <a:lnSpc>
                <a:spcPct val="150000"/>
              </a:lnSpc>
              <a:buFont typeface="+mj-lt"/>
              <a:buAutoNum type="arabicPeriod"/>
            </a:pPr>
            <a:r>
              <a:rPr lang="en-IN" sz="1800" b="1" dirty="0">
                <a:effectLst/>
                <a:latin typeface="Cambria" panose="02040503050406030204" pitchFamily="18" charset="0"/>
                <a:ea typeface="Calibri" panose="020F0502020204030204" pitchFamily="34" charset="0"/>
                <a:cs typeface="Arial" panose="020B0604020202020204" pitchFamily="34" charset="0"/>
              </a:rPr>
              <a:t>Art as a fitness indicator</a:t>
            </a:r>
            <a:endParaRPr lang="en-IN" b="1" dirty="0">
              <a:latin typeface="Cambria" panose="02040503050406030204" pitchFamily="18" charset="0"/>
              <a:ea typeface="Calibri" panose="020F0502020204030204" pitchFamily="34" charset="0"/>
              <a:cs typeface="Arial" panose="020B0604020202020204" pitchFamily="34" charset="0"/>
            </a:endParaRPr>
          </a:p>
        </p:txBody>
      </p:sp>
      <p:cxnSp>
        <p:nvCxnSpPr>
          <p:cNvPr id="8" name="Straight Arrow Connector 7">
            <a:extLst>
              <a:ext uri="{FF2B5EF4-FFF2-40B4-BE49-F238E27FC236}">
                <a16:creationId xmlns:a16="http://schemas.microsoft.com/office/drawing/2014/main" id="{0DFB576B-E654-75C5-5299-C22D8570F4E6}"/>
              </a:ext>
            </a:extLst>
          </p:cNvPr>
          <p:cNvCxnSpPr>
            <a:cxnSpLocks/>
            <a:stCxn id="2" idx="1"/>
            <a:endCxn id="3" idx="3"/>
          </p:cNvCxnSpPr>
          <p:nvPr/>
        </p:nvCxnSpPr>
        <p:spPr>
          <a:xfrm flipH="1">
            <a:off x="3788228" y="664770"/>
            <a:ext cx="1775927" cy="83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CD6716D-04E2-039A-3823-043F257A360A}"/>
              </a:ext>
            </a:extLst>
          </p:cNvPr>
          <p:cNvCxnSpPr>
            <a:cxnSpLocks/>
            <a:stCxn id="2" idx="3"/>
            <a:endCxn id="4" idx="1"/>
          </p:cNvCxnSpPr>
          <p:nvPr/>
        </p:nvCxnSpPr>
        <p:spPr>
          <a:xfrm>
            <a:off x="6627844" y="664770"/>
            <a:ext cx="1486677" cy="83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9B2A311-DE12-B814-1981-AFACC0B8D503}"/>
              </a:ext>
            </a:extLst>
          </p:cNvPr>
          <p:cNvCxnSpPr>
            <a:cxnSpLocks/>
            <a:stCxn id="3" idx="2"/>
            <a:endCxn id="5" idx="0"/>
          </p:cNvCxnSpPr>
          <p:nvPr/>
        </p:nvCxnSpPr>
        <p:spPr>
          <a:xfrm>
            <a:off x="2225740" y="1225800"/>
            <a:ext cx="503853" cy="868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10D21DE-5A9A-03DB-057F-FBB601C830E6}"/>
              </a:ext>
            </a:extLst>
          </p:cNvPr>
          <p:cNvCxnSpPr>
            <a:cxnSpLocks/>
            <a:stCxn id="4" idx="2"/>
            <a:endCxn id="6" idx="0"/>
          </p:cNvCxnSpPr>
          <p:nvPr/>
        </p:nvCxnSpPr>
        <p:spPr>
          <a:xfrm flipH="1">
            <a:off x="9411865" y="1225800"/>
            <a:ext cx="265145" cy="868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7499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25BF3E-58CC-655B-DF42-32300E5C01C1}"/>
              </a:ext>
            </a:extLst>
          </p:cNvPr>
          <p:cNvSpPr txBox="1"/>
          <p:nvPr/>
        </p:nvSpPr>
        <p:spPr>
          <a:xfrm>
            <a:off x="701740" y="467619"/>
            <a:ext cx="10788519" cy="5074402"/>
          </a:xfrm>
          <a:prstGeom prst="rect">
            <a:avLst/>
          </a:prstGeom>
          <a:noFill/>
        </p:spPr>
        <p:txBody>
          <a:bodyPr wrap="square">
            <a:spAutoFit/>
          </a:bodyPr>
          <a:lstStyle/>
          <a:p>
            <a:pPr algn="just">
              <a:lnSpc>
                <a:spcPct val="150000"/>
              </a:lnSpc>
            </a:pPr>
            <a:r>
              <a:rPr lang="en-IN" sz="2000" b="1" u="sng" dirty="0">
                <a:solidFill>
                  <a:srgbClr val="000000"/>
                </a:solidFill>
                <a:effectLst/>
                <a:latin typeface="Cambria" panose="02040503050406030204" pitchFamily="18" charset="0"/>
                <a:ea typeface="Times New Roman" panose="02020603050405020304" pitchFamily="18" charset="0"/>
              </a:rPr>
              <a:t>Mathematics</a:t>
            </a:r>
            <a:endParaRPr lang="en-IN" sz="1800" u="sng" dirty="0">
              <a:solidFill>
                <a:srgbClr val="000000"/>
              </a:solidFill>
              <a:effectLst/>
              <a:latin typeface="Cambria" panose="02040503050406030204" pitchFamily="18" charset="0"/>
              <a:ea typeface="Times New Roman" panose="02020603050405020304" pitchFamily="18" charset="0"/>
            </a:endParaRPr>
          </a:p>
          <a:p>
            <a:pPr marL="742950" lvl="1" indent="-285750" algn="just">
              <a:lnSpc>
                <a:spcPct val="150000"/>
              </a:lnSpc>
              <a:buFont typeface="Wingdings" panose="05000000000000000000" pitchFamily="2" charset="2"/>
              <a:buChar char="q"/>
            </a:pPr>
            <a:r>
              <a:rPr lang="en-IN" u="none" strike="noStrike" dirty="0">
                <a:solidFill>
                  <a:srgbClr val="000000"/>
                </a:solidFill>
                <a:effectLst/>
                <a:latin typeface="Cambria" panose="02040503050406030204" pitchFamily="18" charset="0"/>
                <a:ea typeface="Times New Roman" panose="02020603050405020304" pitchFamily="18" charset="0"/>
                <a:hlinkClick r:id="rId2"/>
              </a:rPr>
              <a:t>Science</a:t>
            </a:r>
            <a:r>
              <a:rPr lang="en-IN" dirty="0">
                <a:solidFill>
                  <a:srgbClr val="000000"/>
                </a:solidFill>
                <a:effectLst/>
                <a:latin typeface="Cambria" panose="02040503050406030204" pitchFamily="18" charset="0"/>
                <a:ea typeface="Times New Roman" panose="02020603050405020304" pitchFamily="18" charset="0"/>
              </a:rPr>
              <a:t> of structure, order, and relation that has evolved from elemental practices of </a:t>
            </a:r>
            <a:r>
              <a:rPr lang="en-IN" b="1" dirty="0">
                <a:solidFill>
                  <a:srgbClr val="000000"/>
                </a:solidFill>
                <a:effectLst/>
                <a:latin typeface="Cambria" panose="02040503050406030204" pitchFamily="18" charset="0"/>
                <a:ea typeface="Times New Roman" panose="02020603050405020304" pitchFamily="18" charset="0"/>
              </a:rPr>
              <a:t>counting, measuring, and describing the shapes of</a:t>
            </a:r>
            <a:r>
              <a:rPr lang="en-IN" b="1" dirty="0">
                <a:solidFill>
                  <a:srgbClr val="000000"/>
                </a:solidFill>
                <a:latin typeface="Cambria" panose="02040503050406030204" pitchFamily="18" charset="0"/>
                <a:ea typeface="Times New Roman" panose="02020603050405020304" pitchFamily="18" charset="0"/>
              </a:rPr>
              <a:t> objects</a:t>
            </a:r>
            <a:r>
              <a:rPr lang="en-IN" b="1" dirty="0">
                <a:solidFill>
                  <a:srgbClr val="000000"/>
                </a:solidFill>
                <a:effectLst/>
                <a:latin typeface="Cambria" panose="02040503050406030204" pitchFamily="18" charset="0"/>
                <a:ea typeface="Times New Roman" panose="02020603050405020304" pitchFamily="18" charset="0"/>
              </a:rPr>
              <a:t>. </a:t>
            </a:r>
          </a:p>
          <a:p>
            <a:pPr marL="742950" lvl="1" indent="-285750" algn="just">
              <a:lnSpc>
                <a:spcPct val="150000"/>
              </a:lnSpc>
              <a:buFont typeface="Wingdings" panose="05000000000000000000" pitchFamily="2" charset="2"/>
              <a:buChar char="q"/>
            </a:pPr>
            <a:r>
              <a:rPr lang="en-IN" dirty="0">
                <a:solidFill>
                  <a:srgbClr val="000000"/>
                </a:solidFill>
                <a:effectLst/>
                <a:latin typeface="Cambria" panose="02040503050406030204" pitchFamily="18" charset="0"/>
                <a:ea typeface="Times New Roman" panose="02020603050405020304" pitchFamily="18" charset="0"/>
              </a:rPr>
              <a:t>It deals with logical reasoning and quantitative calculation, and its development has involved an increasing degree of idealization and abstraction of its subject matter. </a:t>
            </a:r>
          </a:p>
          <a:p>
            <a:pPr marL="742950" lvl="1" indent="-285750" algn="just">
              <a:lnSpc>
                <a:spcPct val="150000"/>
              </a:lnSpc>
              <a:buFont typeface="Wingdings" panose="05000000000000000000" pitchFamily="2" charset="2"/>
              <a:buChar char="q"/>
            </a:pPr>
            <a:r>
              <a:rPr lang="en-IN" dirty="0">
                <a:solidFill>
                  <a:srgbClr val="000000"/>
                </a:solidFill>
                <a:effectLst/>
                <a:latin typeface="Cambria" panose="02040503050406030204" pitchFamily="18" charset="0"/>
                <a:ea typeface="Times New Roman" panose="02020603050405020304" pitchFamily="18" charset="0"/>
              </a:rPr>
              <a:t>Since the 17</a:t>
            </a:r>
            <a:r>
              <a:rPr lang="en-IN" baseline="30000" dirty="0">
                <a:solidFill>
                  <a:srgbClr val="000000"/>
                </a:solidFill>
                <a:effectLst/>
                <a:latin typeface="Cambria" panose="02040503050406030204" pitchFamily="18" charset="0"/>
                <a:ea typeface="Times New Roman" panose="02020603050405020304" pitchFamily="18" charset="0"/>
              </a:rPr>
              <a:t>th</a:t>
            </a:r>
            <a:r>
              <a:rPr lang="en-IN" dirty="0">
                <a:solidFill>
                  <a:srgbClr val="000000"/>
                </a:solidFill>
                <a:effectLst/>
                <a:latin typeface="Cambria" panose="02040503050406030204" pitchFamily="18" charset="0"/>
                <a:ea typeface="Times New Roman" panose="02020603050405020304" pitchFamily="18" charset="0"/>
              </a:rPr>
              <a:t> century, mathematics has been an indispensable adjunct to the physical sciences and technology, and in more recent times, it has assumed a similar role in the quantitative aspects of the life sciences.</a:t>
            </a:r>
          </a:p>
          <a:p>
            <a:pPr marL="742950" lvl="1" indent="-285750" algn="just">
              <a:lnSpc>
                <a:spcPct val="150000"/>
              </a:lnSpc>
              <a:buFont typeface="Wingdings" panose="05000000000000000000" pitchFamily="2" charset="2"/>
              <a:buChar char="q"/>
            </a:pPr>
            <a:r>
              <a:rPr lang="en-IN" sz="1800" dirty="0">
                <a:solidFill>
                  <a:srgbClr val="000000"/>
                </a:solidFill>
                <a:effectLst/>
                <a:latin typeface="Cambria" panose="02040503050406030204" pitchFamily="18" charset="0"/>
                <a:ea typeface="Calibri" panose="020F0502020204030204" pitchFamily="34" charset="0"/>
                <a:cs typeface="Latha" panose="020B0604020202020204" pitchFamily="34" charset="0"/>
              </a:rPr>
              <a:t>All mathematical systems (for example, </a:t>
            </a:r>
            <a:r>
              <a:rPr lang="en-IN" sz="1800" u="sng" dirty="0">
                <a:solidFill>
                  <a:srgbClr val="0000FF"/>
                </a:solidFill>
                <a:effectLst/>
                <a:latin typeface="Cambria" panose="02040503050406030204" pitchFamily="18" charset="0"/>
                <a:ea typeface="Calibri" panose="020F0502020204030204" pitchFamily="34" charset="0"/>
                <a:cs typeface="Latha" panose="020B0604020202020204" pitchFamily="34" charset="0"/>
                <a:hlinkClick r:id="rId3"/>
              </a:rPr>
              <a:t>Euclidean geometry</a:t>
            </a:r>
            <a:r>
              <a:rPr lang="en-IN" sz="1800" dirty="0">
                <a:solidFill>
                  <a:srgbClr val="000000"/>
                </a:solidFill>
                <a:effectLst/>
                <a:latin typeface="Cambria" panose="02040503050406030204" pitchFamily="18" charset="0"/>
                <a:ea typeface="Calibri" panose="020F0502020204030204" pitchFamily="34" charset="0"/>
                <a:cs typeface="Latha" panose="020B0604020202020204" pitchFamily="34" charset="0"/>
              </a:rPr>
              <a:t>) are combinations of sets of principle and of theorems that can be logically deduced from the axioms. </a:t>
            </a:r>
          </a:p>
          <a:p>
            <a:pPr marL="742950" lvl="1" indent="-285750" algn="just">
              <a:lnSpc>
                <a:spcPct val="150000"/>
              </a:lnSpc>
              <a:buFont typeface="Wingdings" panose="05000000000000000000" pitchFamily="2" charset="2"/>
              <a:buChar char="q"/>
            </a:pPr>
            <a:r>
              <a:rPr lang="en-IN" sz="1800" dirty="0">
                <a:solidFill>
                  <a:srgbClr val="000000"/>
                </a:solidFill>
                <a:effectLst/>
                <a:latin typeface="Cambria" panose="02040503050406030204" pitchFamily="18" charset="0"/>
                <a:ea typeface="Calibri" panose="020F0502020204030204" pitchFamily="34" charset="0"/>
                <a:cs typeface="Latha" panose="020B0604020202020204" pitchFamily="34" charset="0"/>
              </a:rPr>
              <a:t>Inquiries into the logical and philosophical basis of mathematics reduce to questions of whether the rules of a given system ensure its completeness and its consistency</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99902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6BDFDE-2699-8B69-08E9-53C24175E018}"/>
              </a:ext>
            </a:extLst>
          </p:cNvPr>
          <p:cNvSpPr txBox="1"/>
          <p:nvPr/>
        </p:nvSpPr>
        <p:spPr>
          <a:xfrm>
            <a:off x="195942" y="0"/>
            <a:ext cx="11784563" cy="7094250"/>
          </a:xfrm>
          <a:prstGeom prst="rect">
            <a:avLst/>
          </a:prstGeom>
          <a:noFill/>
        </p:spPr>
        <p:txBody>
          <a:bodyPr wrap="square">
            <a:spAutoFit/>
          </a:bodyPr>
          <a:lstStyle/>
          <a:p>
            <a:pPr algn="just">
              <a:lnSpc>
                <a:spcPct val="150000"/>
              </a:lnSpc>
            </a:pPr>
            <a:r>
              <a:rPr lang="en-IN" sz="2000" b="1" u="sng" dirty="0">
                <a:solidFill>
                  <a:srgbClr val="000000"/>
                </a:solidFill>
                <a:effectLst/>
                <a:latin typeface="Cambria" panose="02040503050406030204" pitchFamily="18" charset="0"/>
                <a:ea typeface="Times New Roman" panose="02020603050405020304" pitchFamily="18" charset="0"/>
              </a:rPr>
              <a:t>Science:</a:t>
            </a:r>
          </a:p>
          <a:p>
            <a:pPr marL="742950" lvl="1" indent="-285750" algn="just">
              <a:lnSpc>
                <a:spcPct val="200000"/>
              </a:lnSpc>
              <a:spcBef>
                <a:spcPts val="600"/>
              </a:spcBef>
              <a:spcAft>
                <a:spcPts val="600"/>
              </a:spcAft>
              <a:buFont typeface="Arial" panose="020B0604020202020204" pitchFamily="34" charset="0"/>
              <a:buChar char="•"/>
            </a:pP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is a systematic enterprise that </a:t>
            </a:r>
            <a:r>
              <a:rPr lang="en-IN" u="sng"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hlinkClick r:id="rId2" tooltip="Scientific method"/>
              </a:rPr>
              <a:t>builds</a:t>
            </a: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and organizes </a:t>
            </a:r>
            <a:r>
              <a:rPr lang="en-IN" u="sng"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hlinkClick r:id="rId3" tooltip="Knowledge"/>
              </a:rPr>
              <a:t>knowledge</a:t>
            </a: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in the form of </a:t>
            </a:r>
            <a:r>
              <a:rPr lang="en-IN" u="sng"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hlinkClick r:id="rId4" tooltip="Testability"/>
              </a:rPr>
              <a:t>testable</a:t>
            </a: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a:t>
            </a:r>
            <a:r>
              <a:rPr lang="en-IN" u="sng"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hlinkClick r:id="rId5" tooltip="Explanation"/>
              </a:rPr>
              <a:t>explanations</a:t>
            </a: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and </a:t>
            </a:r>
            <a:r>
              <a:rPr lang="en-IN" u="sng"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hlinkClick r:id="rId6" tooltip="Predictions"/>
              </a:rPr>
              <a:t>predictions</a:t>
            </a: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about the world. </a:t>
            </a:r>
          </a:p>
          <a:p>
            <a:pPr marL="742950" lvl="1" indent="-285750" algn="just">
              <a:lnSpc>
                <a:spcPct val="200000"/>
              </a:lnSpc>
              <a:spcBef>
                <a:spcPts val="600"/>
              </a:spcBef>
              <a:spcAft>
                <a:spcPts val="600"/>
              </a:spcAft>
              <a:buFont typeface="Arial" panose="020B0604020202020204" pitchFamily="34" charset="0"/>
              <a:buChar char="•"/>
            </a:pPr>
            <a:r>
              <a:rPr lang="en-IN" sz="1800" dirty="0">
                <a:effectLst/>
                <a:latin typeface="Cambria" panose="02040503050406030204" pitchFamily="18" charset="0"/>
                <a:ea typeface="Calibri" panose="020F0502020204030204" pitchFamily="34" charset="0"/>
                <a:cs typeface="Arial" panose="020B0604020202020204" pitchFamily="34" charset="0"/>
              </a:rPr>
              <a:t>The earliest roots of science can be traced to </a:t>
            </a:r>
            <a:r>
              <a:rPr lang="en-IN" sz="1800" u="sng" dirty="0">
                <a:solidFill>
                  <a:srgbClr val="0000FF"/>
                </a:solidFill>
                <a:effectLst/>
                <a:latin typeface="Cambria" panose="02040503050406030204" pitchFamily="18" charset="0"/>
                <a:ea typeface="Calibri" panose="020F0502020204030204" pitchFamily="34" charset="0"/>
                <a:cs typeface="Arial" panose="020B0604020202020204" pitchFamily="34" charset="0"/>
                <a:hlinkClick r:id="rId7" tooltip="Ancient Egypt"/>
              </a:rPr>
              <a:t>Ancient Egypt</a:t>
            </a:r>
            <a:r>
              <a:rPr lang="en-IN" sz="1800" dirty="0">
                <a:effectLst/>
                <a:latin typeface="Cambria" panose="02040503050406030204" pitchFamily="18" charset="0"/>
                <a:ea typeface="Calibri" panose="020F0502020204030204" pitchFamily="34" charset="0"/>
                <a:cs typeface="Arial" panose="020B0604020202020204" pitchFamily="34" charset="0"/>
              </a:rPr>
              <a:t> and </a:t>
            </a:r>
            <a:r>
              <a:rPr lang="en-IN" sz="1800" u="sng" dirty="0">
                <a:solidFill>
                  <a:srgbClr val="0000FF"/>
                </a:solidFill>
                <a:effectLst/>
                <a:latin typeface="Cambria" panose="02040503050406030204" pitchFamily="18" charset="0"/>
                <a:ea typeface="Calibri" panose="020F0502020204030204" pitchFamily="34" charset="0"/>
                <a:cs typeface="Arial" panose="020B0604020202020204" pitchFamily="34" charset="0"/>
                <a:hlinkClick r:id="rId8" tooltip="Mesopotamia"/>
              </a:rPr>
              <a:t>Mesopotamia</a:t>
            </a:r>
            <a:r>
              <a:rPr lang="en-IN" sz="1800" dirty="0">
                <a:effectLst/>
                <a:latin typeface="Cambria" panose="02040503050406030204" pitchFamily="18" charset="0"/>
                <a:ea typeface="Calibri" panose="020F0502020204030204" pitchFamily="34" charset="0"/>
                <a:cs typeface="Arial" panose="020B0604020202020204" pitchFamily="34" charset="0"/>
              </a:rPr>
              <a:t> in around 3000 to 1200 </a:t>
            </a:r>
            <a:r>
              <a:rPr lang="en-IN" sz="1800" u="sng" dirty="0">
                <a:solidFill>
                  <a:srgbClr val="0000FF"/>
                </a:solidFill>
                <a:effectLst/>
                <a:latin typeface="Cambria" panose="02040503050406030204" pitchFamily="18" charset="0"/>
                <a:ea typeface="Calibri" panose="020F0502020204030204" pitchFamily="34" charset="0"/>
                <a:cs typeface="Arial" panose="020B0604020202020204" pitchFamily="34" charset="0"/>
                <a:hlinkClick r:id="rId9" tooltip="Common Era"/>
              </a:rPr>
              <a:t>BCE</a:t>
            </a:r>
            <a:endParaRPr lang="en-IN" sz="1800" u="sng" dirty="0">
              <a:solidFill>
                <a:srgbClr val="0000FF"/>
              </a:solidFill>
              <a:effectLst/>
              <a:latin typeface="Cambria" panose="02040503050406030204" pitchFamily="18" charset="0"/>
              <a:ea typeface="Calibri" panose="020F0502020204030204" pitchFamily="34" charset="0"/>
              <a:cs typeface="Arial" panose="020B0604020202020204" pitchFamily="34" charset="0"/>
            </a:endParaRPr>
          </a:p>
          <a:p>
            <a:pPr marL="742950" lvl="1" indent="-285750" algn="just">
              <a:lnSpc>
                <a:spcPct val="200000"/>
              </a:lnSpc>
              <a:spcBef>
                <a:spcPts val="600"/>
              </a:spcBef>
              <a:spcAft>
                <a:spcPts val="600"/>
              </a:spcAft>
              <a:buFont typeface="Arial" panose="020B0604020202020204" pitchFamily="34" charset="0"/>
              <a:buChar char="•"/>
            </a:pP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The recovery and assimilation of </a:t>
            </a:r>
            <a:r>
              <a:rPr lang="en-IN" sz="1800" u="sng"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hlinkClick r:id="rId10" tooltip="Ancient Greek literature"/>
              </a:rPr>
              <a:t>Greek works</a:t>
            </a: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and </a:t>
            </a:r>
            <a:r>
              <a:rPr lang="en-IN" sz="1800" u="sng"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hlinkClick r:id="rId11" tooltip="Science in the medieval Islamic world"/>
              </a:rPr>
              <a:t>Islamic inquiries</a:t>
            </a: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into Western Europe from the 10th to 13th century revived "</a:t>
            </a:r>
            <a:r>
              <a:rPr lang="en-IN" sz="1800" u="sng"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hlinkClick r:id="rId12" tooltip="Natural philosophy"/>
              </a:rPr>
              <a:t>natural philosophy</a:t>
            </a: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which was later transformed by the </a:t>
            </a:r>
            <a:r>
              <a:rPr lang="en-IN" sz="1800" u="sng"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hlinkClick r:id="rId13" tooltip="Scientific Revolution"/>
              </a:rPr>
              <a:t>Scientific Revolution</a:t>
            </a: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that began in the 16th century</a:t>
            </a:r>
            <a:r>
              <a:rPr lang="en-IN" sz="1800" u="sng" baseline="300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hlinkClick r:id="rId14"/>
              </a:rPr>
              <a:t>[10]</a:t>
            </a: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as </a:t>
            </a:r>
            <a:r>
              <a:rPr lang="en-IN" sz="1800" u="sng"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hlinkClick r:id="rId15" tooltip="Scientific Revolution"/>
              </a:rPr>
              <a:t>new ideas and discoveries</a:t>
            </a: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departed from </a:t>
            </a:r>
            <a:r>
              <a:rPr lang="en-IN" sz="1800" u="sng"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hlinkClick r:id="rId16" tooltip="Scientific Revolution"/>
              </a:rPr>
              <a:t>previous Greek conceptions</a:t>
            </a: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and traditions. </a:t>
            </a:r>
          </a:p>
          <a:p>
            <a:pPr marL="742950" lvl="1" indent="-285750" algn="just">
              <a:lnSpc>
                <a:spcPct val="200000"/>
              </a:lnSpc>
              <a:spcBef>
                <a:spcPts val="600"/>
              </a:spcBef>
              <a:spcAft>
                <a:spcPts val="600"/>
              </a:spcAft>
              <a:buFont typeface="Arial" panose="020B0604020202020204" pitchFamily="34" charset="0"/>
              <a:buChar char="•"/>
            </a:pP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The </a:t>
            </a:r>
            <a:r>
              <a:rPr lang="en-IN" sz="1800" u="sng"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hlinkClick r:id="rId2" tooltip="Scientific method"/>
              </a:rPr>
              <a:t>scientific method</a:t>
            </a: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soon played a greater role in knowledge creation </a:t>
            </a:r>
          </a:p>
          <a:p>
            <a:pPr marL="742950" lvl="1" indent="-285750" algn="just">
              <a:lnSpc>
                <a:spcPct val="200000"/>
              </a:lnSpc>
              <a:spcBef>
                <a:spcPts val="600"/>
              </a:spcBef>
              <a:spcAft>
                <a:spcPts val="600"/>
              </a:spcAft>
              <a:buFont typeface="Arial" panose="020B0604020202020204" pitchFamily="34" charset="0"/>
              <a:buChar char="•"/>
            </a:pPr>
            <a:r>
              <a:rPr lang="en-IN" u="sng" dirty="0">
                <a:solidFill>
                  <a:srgbClr val="000000"/>
                </a:solidFill>
                <a:latin typeface="Cambria" panose="02040503050406030204" pitchFamily="18" charset="0"/>
                <a:ea typeface="Times New Roman" panose="02020603050405020304" pitchFamily="18" charset="0"/>
                <a:cs typeface="Arial" panose="020B0604020202020204" pitchFamily="34" charset="0"/>
                <a:hlinkClick r:id="rId17" tooltip="19th century in science"/>
              </a:rPr>
              <a:t>After </a:t>
            </a:r>
            <a:r>
              <a:rPr lang="en-IN" sz="1800" u="sng"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hlinkClick r:id="rId17" tooltip="19th century in science"/>
              </a:rPr>
              <a:t>19th century</a:t>
            </a:r>
            <a:r>
              <a:rPr lang="en-IN" u="sng" dirty="0">
                <a:solidFill>
                  <a:srgbClr val="000000"/>
                </a:solidFill>
                <a:latin typeface="Cambria" panose="02040503050406030204" pitchFamily="18" charset="0"/>
                <a:ea typeface="Times New Roman" panose="02020603050405020304" pitchFamily="18" charset="0"/>
                <a:cs typeface="Arial" panose="020B0604020202020204" pitchFamily="34" charset="0"/>
              </a:rPr>
              <a:t>, </a:t>
            </a: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many of the institutional and </a:t>
            </a:r>
            <a:r>
              <a:rPr lang="en-IN" sz="1800" u="sng"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hlinkClick r:id="rId18" tooltip="Scientist"/>
              </a:rPr>
              <a:t>professional</a:t>
            </a: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features of science began to take shape; along with the changing of "natural philosophy" to "natural science."</a:t>
            </a:r>
            <a:endParaRPr lang="en-IN" sz="1800" dirty="0">
              <a:effectLst/>
              <a:latin typeface="Times New Roman" panose="02020603050405020304" pitchFamily="18" charset="0"/>
              <a:ea typeface="Times New Roman" panose="02020603050405020304" pitchFamily="18" charset="0"/>
            </a:endParaRPr>
          </a:p>
          <a:p>
            <a:pPr marL="742950" lvl="1" indent="-285750" algn="just">
              <a:spcBef>
                <a:spcPts val="600"/>
              </a:spcBef>
              <a:spcAft>
                <a:spcPts val="600"/>
              </a:spcAft>
              <a:buFont typeface="Arial" panose="020B0604020202020204" pitchFamily="34" charset="0"/>
              <a:buChar char="•"/>
            </a:pPr>
            <a:endParaRPr lang="en-IN" u="sng" dirty="0">
              <a:solidFill>
                <a:srgbClr val="0000FF"/>
              </a:solidFill>
              <a:latin typeface="Cambria" panose="02040503050406030204" pitchFamily="18" charset="0"/>
              <a:ea typeface="Calibri" panose="020F0502020204030204" pitchFamily="34" charset="0"/>
              <a:cs typeface="Arial" panose="020B0604020202020204" pitchFamily="34" charset="0"/>
            </a:endParaRPr>
          </a:p>
          <a:p>
            <a:pPr marL="742950" lvl="1" indent="-285750" algn="just">
              <a:spcBef>
                <a:spcPts val="600"/>
              </a:spcBef>
              <a:spcAft>
                <a:spcPts val="600"/>
              </a:spcAft>
              <a:buFont typeface="Arial" panose="020B0604020202020204" pitchFamily="34" charset="0"/>
              <a:buChar char="•"/>
            </a:pPr>
            <a:endParaRPr lang="en-IN" u="sng" dirty="0">
              <a:solidFill>
                <a:srgbClr val="0000FF"/>
              </a:solidFill>
              <a:effectLst/>
              <a:latin typeface="Cambria" panose="020405030504060302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32930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82E906-E4FF-CA39-8AD4-9690D4DF800C}"/>
              </a:ext>
            </a:extLst>
          </p:cNvPr>
          <p:cNvSpPr txBox="1"/>
          <p:nvPr/>
        </p:nvSpPr>
        <p:spPr>
          <a:xfrm>
            <a:off x="165618" y="566897"/>
            <a:ext cx="11646937" cy="4316503"/>
          </a:xfrm>
          <a:prstGeom prst="rect">
            <a:avLst/>
          </a:prstGeom>
          <a:noFill/>
        </p:spPr>
        <p:txBody>
          <a:bodyPr wrap="square">
            <a:spAutoFit/>
          </a:bodyPr>
          <a:lstStyle/>
          <a:p>
            <a:pPr lvl="1" algn="just">
              <a:spcBef>
                <a:spcPts val="600"/>
              </a:spcBef>
              <a:spcAft>
                <a:spcPts val="600"/>
              </a:spcAft>
            </a:pPr>
            <a:r>
              <a:rPr lang="en-IN" sz="2400" b="1" u="sng" dirty="0">
                <a:solidFill>
                  <a:srgbClr val="0000FF"/>
                </a:solidFill>
                <a:effectLst/>
                <a:latin typeface="Cambria" panose="02040503050406030204" pitchFamily="18" charset="0"/>
                <a:ea typeface="Calibri" panose="020F0502020204030204" pitchFamily="34" charset="0"/>
                <a:cs typeface="Arial" panose="020B0604020202020204" pitchFamily="34" charset="0"/>
                <a:hlinkClick r:id="rId2" tooltip="History of science"/>
              </a:rPr>
              <a:t>Modern science</a:t>
            </a:r>
            <a:r>
              <a:rPr lang="en-IN" sz="2400" b="1" dirty="0">
                <a:effectLst/>
                <a:latin typeface="Cambria" panose="02040503050406030204" pitchFamily="18" charset="0"/>
                <a:ea typeface="Calibri" panose="020F0502020204030204" pitchFamily="34" charset="0"/>
                <a:cs typeface="Arial" panose="020B0604020202020204" pitchFamily="34" charset="0"/>
              </a:rPr>
              <a:t> is typically divided into three major </a:t>
            </a:r>
            <a:r>
              <a:rPr lang="en-IN" sz="2400" b="1" u="sng" dirty="0">
                <a:solidFill>
                  <a:srgbClr val="0000FF"/>
                </a:solidFill>
                <a:effectLst/>
                <a:latin typeface="Cambria" panose="02040503050406030204" pitchFamily="18" charset="0"/>
                <a:ea typeface="Calibri" panose="020F0502020204030204" pitchFamily="34" charset="0"/>
                <a:cs typeface="Arial" panose="020B0604020202020204" pitchFamily="34" charset="0"/>
                <a:hlinkClick r:id="rId3" tooltip="Branches of science"/>
              </a:rPr>
              <a:t>branches</a:t>
            </a:r>
            <a:r>
              <a:rPr lang="en-IN" sz="2400" b="1" dirty="0">
                <a:effectLst/>
                <a:latin typeface="Cambria" panose="02040503050406030204" pitchFamily="18" charset="0"/>
                <a:ea typeface="Calibri" panose="020F0502020204030204" pitchFamily="34" charset="0"/>
                <a:cs typeface="Arial" panose="020B0604020202020204" pitchFamily="34" charset="0"/>
              </a:rPr>
              <a:t> </a:t>
            </a:r>
          </a:p>
          <a:p>
            <a:pPr marL="1200150" lvl="2" indent="-285750" algn="just">
              <a:lnSpc>
                <a:spcPct val="200000"/>
              </a:lnSpc>
              <a:spcBef>
                <a:spcPts val="600"/>
              </a:spcBef>
              <a:spcAft>
                <a:spcPts val="600"/>
              </a:spcAft>
              <a:buFont typeface="Wingdings" panose="05000000000000000000" pitchFamily="2" charset="2"/>
              <a:buChar char="v"/>
            </a:pPr>
            <a:r>
              <a:rPr lang="en-IN" u="sng" dirty="0">
                <a:solidFill>
                  <a:srgbClr val="0000FF"/>
                </a:solidFill>
                <a:effectLst/>
                <a:latin typeface="Cambria" panose="02040503050406030204" pitchFamily="18" charset="0"/>
                <a:ea typeface="Calibri" panose="020F0502020204030204" pitchFamily="34" charset="0"/>
                <a:cs typeface="Arial" panose="020B0604020202020204" pitchFamily="34" charset="0"/>
                <a:hlinkClick r:id="rId4" tooltip="Natural science"/>
              </a:rPr>
              <a:t> Natural sciences</a:t>
            </a:r>
            <a:r>
              <a:rPr lang="en-IN" dirty="0">
                <a:effectLst/>
                <a:latin typeface="Cambria" panose="02040503050406030204" pitchFamily="18" charset="0"/>
                <a:ea typeface="Calibri" panose="020F0502020204030204" pitchFamily="34" charset="0"/>
                <a:cs typeface="Arial" panose="020B0604020202020204" pitchFamily="34" charset="0"/>
              </a:rPr>
              <a:t> (e.g., </a:t>
            </a:r>
            <a:r>
              <a:rPr lang="en-IN" u="sng" dirty="0">
                <a:solidFill>
                  <a:srgbClr val="0000FF"/>
                </a:solidFill>
                <a:effectLst/>
                <a:latin typeface="Cambria" panose="02040503050406030204" pitchFamily="18" charset="0"/>
                <a:ea typeface="Calibri" panose="020F0502020204030204" pitchFamily="34" charset="0"/>
                <a:cs typeface="Arial" panose="020B0604020202020204" pitchFamily="34" charset="0"/>
                <a:hlinkClick r:id="rId5" tooltip="Biology"/>
              </a:rPr>
              <a:t>biology</a:t>
            </a:r>
            <a:r>
              <a:rPr lang="en-IN" dirty="0">
                <a:effectLst/>
                <a:latin typeface="Cambria" panose="02040503050406030204" pitchFamily="18" charset="0"/>
                <a:ea typeface="Calibri" panose="020F0502020204030204" pitchFamily="34" charset="0"/>
                <a:cs typeface="Arial" panose="020B0604020202020204" pitchFamily="34" charset="0"/>
              </a:rPr>
              <a:t>, </a:t>
            </a:r>
            <a:r>
              <a:rPr lang="en-IN" u="sng" dirty="0">
                <a:solidFill>
                  <a:srgbClr val="0000FF"/>
                </a:solidFill>
                <a:effectLst/>
                <a:latin typeface="Cambria" panose="02040503050406030204" pitchFamily="18" charset="0"/>
                <a:ea typeface="Calibri" panose="020F0502020204030204" pitchFamily="34" charset="0"/>
                <a:cs typeface="Arial" panose="020B0604020202020204" pitchFamily="34" charset="0"/>
                <a:hlinkClick r:id="rId6" tooltip="Chemistry"/>
              </a:rPr>
              <a:t>chemistry</a:t>
            </a:r>
            <a:r>
              <a:rPr lang="en-IN" dirty="0">
                <a:effectLst/>
                <a:latin typeface="Cambria" panose="02040503050406030204" pitchFamily="18" charset="0"/>
                <a:ea typeface="Calibri" panose="020F0502020204030204" pitchFamily="34" charset="0"/>
                <a:cs typeface="Arial" panose="020B0604020202020204" pitchFamily="34" charset="0"/>
              </a:rPr>
              <a:t>, and </a:t>
            </a:r>
            <a:r>
              <a:rPr lang="en-IN" u="sng" dirty="0">
                <a:solidFill>
                  <a:srgbClr val="0000FF"/>
                </a:solidFill>
                <a:effectLst/>
                <a:latin typeface="Cambria" panose="02040503050406030204" pitchFamily="18" charset="0"/>
                <a:ea typeface="Calibri" panose="020F0502020204030204" pitchFamily="34" charset="0"/>
                <a:cs typeface="Arial" panose="020B0604020202020204" pitchFamily="34" charset="0"/>
                <a:hlinkClick r:id="rId7" tooltip="Physics"/>
              </a:rPr>
              <a:t>physics</a:t>
            </a:r>
            <a:r>
              <a:rPr lang="en-IN" dirty="0">
                <a:effectLst/>
                <a:latin typeface="Cambria" panose="02040503050406030204" pitchFamily="18" charset="0"/>
                <a:ea typeface="Calibri" panose="020F0502020204030204" pitchFamily="34" charset="0"/>
                <a:cs typeface="Arial" panose="020B0604020202020204" pitchFamily="34" charset="0"/>
              </a:rPr>
              <a:t>), which study nature in the broadest sense; </a:t>
            </a:r>
          </a:p>
          <a:p>
            <a:pPr marL="1200150" lvl="2" indent="-285750" algn="just">
              <a:lnSpc>
                <a:spcPct val="200000"/>
              </a:lnSpc>
              <a:spcBef>
                <a:spcPts val="600"/>
              </a:spcBef>
              <a:spcAft>
                <a:spcPts val="600"/>
              </a:spcAft>
              <a:buFont typeface="Wingdings" panose="05000000000000000000" pitchFamily="2" charset="2"/>
              <a:buChar char="v"/>
            </a:pPr>
            <a:r>
              <a:rPr lang="en-IN" u="sng" dirty="0">
                <a:solidFill>
                  <a:srgbClr val="0000FF"/>
                </a:solidFill>
                <a:latin typeface="Cambria" panose="02040503050406030204" pitchFamily="18" charset="0"/>
                <a:ea typeface="Calibri" panose="020F0502020204030204" pitchFamily="34" charset="0"/>
                <a:cs typeface="Arial" panose="020B0604020202020204" pitchFamily="34" charset="0"/>
                <a:hlinkClick r:id="rId8" tooltip="Social science"/>
              </a:rPr>
              <a:t>S</a:t>
            </a:r>
            <a:r>
              <a:rPr lang="en-IN" u="sng" dirty="0">
                <a:solidFill>
                  <a:srgbClr val="0000FF"/>
                </a:solidFill>
                <a:effectLst/>
                <a:latin typeface="Cambria" panose="02040503050406030204" pitchFamily="18" charset="0"/>
                <a:ea typeface="Calibri" panose="020F0502020204030204" pitchFamily="34" charset="0"/>
                <a:cs typeface="Arial" panose="020B0604020202020204" pitchFamily="34" charset="0"/>
                <a:hlinkClick r:id="rId8" tooltip="Social science"/>
              </a:rPr>
              <a:t>ocial sciences</a:t>
            </a:r>
            <a:r>
              <a:rPr lang="en-IN" dirty="0">
                <a:effectLst/>
                <a:latin typeface="Cambria" panose="02040503050406030204" pitchFamily="18" charset="0"/>
                <a:ea typeface="Calibri" panose="020F0502020204030204" pitchFamily="34" charset="0"/>
                <a:cs typeface="Arial" panose="020B0604020202020204" pitchFamily="34" charset="0"/>
              </a:rPr>
              <a:t> (e.g., </a:t>
            </a:r>
            <a:r>
              <a:rPr lang="en-IN" u="sng" dirty="0">
                <a:solidFill>
                  <a:srgbClr val="0000FF"/>
                </a:solidFill>
                <a:effectLst/>
                <a:latin typeface="Cambria" panose="02040503050406030204" pitchFamily="18" charset="0"/>
                <a:ea typeface="Calibri" panose="020F0502020204030204" pitchFamily="34" charset="0"/>
                <a:cs typeface="Arial" panose="020B0604020202020204" pitchFamily="34" charset="0"/>
                <a:hlinkClick r:id="rId9" tooltip="Economics"/>
              </a:rPr>
              <a:t>economics</a:t>
            </a:r>
            <a:r>
              <a:rPr lang="en-IN" dirty="0">
                <a:effectLst/>
                <a:latin typeface="Cambria" panose="02040503050406030204" pitchFamily="18" charset="0"/>
                <a:ea typeface="Calibri" panose="020F0502020204030204" pitchFamily="34" charset="0"/>
                <a:cs typeface="Arial" panose="020B0604020202020204" pitchFamily="34" charset="0"/>
              </a:rPr>
              <a:t>, </a:t>
            </a:r>
            <a:r>
              <a:rPr lang="en-IN" u="sng" dirty="0">
                <a:solidFill>
                  <a:srgbClr val="0000FF"/>
                </a:solidFill>
                <a:effectLst/>
                <a:latin typeface="Cambria" panose="02040503050406030204" pitchFamily="18" charset="0"/>
                <a:ea typeface="Calibri" panose="020F0502020204030204" pitchFamily="34" charset="0"/>
                <a:cs typeface="Arial" panose="020B0604020202020204" pitchFamily="34" charset="0"/>
                <a:hlinkClick r:id="rId10" tooltip="Psychology"/>
              </a:rPr>
              <a:t>psychology</a:t>
            </a:r>
            <a:r>
              <a:rPr lang="en-IN" dirty="0">
                <a:effectLst/>
                <a:latin typeface="Cambria" panose="02040503050406030204" pitchFamily="18" charset="0"/>
                <a:ea typeface="Calibri" panose="020F0502020204030204" pitchFamily="34" charset="0"/>
                <a:cs typeface="Arial" panose="020B0604020202020204" pitchFamily="34" charset="0"/>
              </a:rPr>
              <a:t>, and </a:t>
            </a:r>
            <a:r>
              <a:rPr lang="en-IN" u="sng" dirty="0">
                <a:solidFill>
                  <a:srgbClr val="0000FF"/>
                </a:solidFill>
                <a:effectLst/>
                <a:latin typeface="Cambria" panose="02040503050406030204" pitchFamily="18" charset="0"/>
                <a:ea typeface="Calibri" panose="020F0502020204030204" pitchFamily="34" charset="0"/>
                <a:cs typeface="Arial" panose="020B0604020202020204" pitchFamily="34" charset="0"/>
                <a:hlinkClick r:id="rId11" tooltip="Sociology"/>
              </a:rPr>
              <a:t>sociology</a:t>
            </a:r>
            <a:r>
              <a:rPr lang="en-IN" dirty="0">
                <a:effectLst/>
                <a:latin typeface="Cambria" panose="02040503050406030204" pitchFamily="18" charset="0"/>
                <a:ea typeface="Calibri" panose="020F0502020204030204" pitchFamily="34" charset="0"/>
                <a:cs typeface="Arial" panose="020B0604020202020204" pitchFamily="34" charset="0"/>
              </a:rPr>
              <a:t>), which study individuals and societies; and</a:t>
            </a:r>
          </a:p>
          <a:p>
            <a:pPr marL="1200150" lvl="2" indent="-285750" algn="just">
              <a:lnSpc>
                <a:spcPct val="200000"/>
              </a:lnSpc>
              <a:spcBef>
                <a:spcPts val="600"/>
              </a:spcBef>
              <a:spcAft>
                <a:spcPts val="600"/>
              </a:spcAft>
              <a:buFont typeface="Wingdings" panose="05000000000000000000" pitchFamily="2" charset="2"/>
              <a:buChar char="v"/>
            </a:pPr>
            <a:r>
              <a:rPr lang="en-IN" u="sng" dirty="0">
                <a:solidFill>
                  <a:srgbClr val="0000FF"/>
                </a:solidFill>
                <a:latin typeface="Cambria" panose="02040503050406030204" pitchFamily="18" charset="0"/>
                <a:ea typeface="Calibri" panose="020F0502020204030204" pitchFamily="34" charset="0"/>
                <a:cs typeface="Arial" panose="020B0604020202020204" pitchFamily="34" charset="0"/>
                <a:hlinkClick r:id="rId12" tooltip="Formal science"/>
              </a:rPr>
              <a:t>F</a:t>
            </a:r>
            <a:r>
              <a:rPr lang="en-IN" u="sng" dirty="0">
                <a:solidFill>
                  <a:srgbClr val="0000FF"/>
                </a:solidFill>
                <a:effectLst/>
                <a:latin typeface="Cambria" panose="02040503050406030204" pitchFamily="18" charset="0"/>
                <a:ea typeface="Calibri" panose="020F0502020204030204" pitchFamily="34" charset="0"/>
                <a:cs typeface="Arial" panose="020B0604020202020204" pitchFamily="34" charset="0"/>
                <a:hlinkClick r:id="rId12" tooltip="Formal science"/>
              </a:rPr>
              <a:t>ormal sciences</a:t>
            </a:r>
            <a:r>
              <a:rPr lang="en-IN" dirty="0">
                <a:effectLst/>
                <a:latin typeface="Cambria" panose="02040503050406030204" pitchFamily="18" charset="0"/>
                <a:ea typeface="Calibri" panose="020F0502020204030204" pitchFamily="34" charset="0"/>
                <a:cs typeface="Arial" panose="020B0604020202020204" pitchFamily="34" charset="0"/>
              </a:rPr>
              <a:t> (e.g., </a:t>
            </a:r>
            <a:r>
              <a:rPr lang="en-IN" u="sng" dirty="0">
                <a:solidFill>
                  <a:srgbClr val="0000FF"/>
                </a:solidFill>
                <a:effectLst/>
                <a:latin typeface="Cambria" panose="02040503050406030204" pitchFamily="18" charset="0"/>
                <a:ea typeface="Calibri" panose="020F0502020204030204" pitchFamily="34" charset="0"/>
                <a:cs typeface="Arial" panose="020B0604020202020204" pitchFamily="34" charset="0"/>
                <a:hlinkClick r:id="rId13" tooltip="Logic"/>
              </a:rPr>
              <a:t>logic</a:t>
            </a:r>
            <a:r>
              <a:rPr lang="en-IN" dirty="0">
                <a:effectLst/>
                <a:latin typeface="Cambria" panose="02040503050406030204" pitchFamily="18" charset="0"/>
                <a:ea typeface="Calibri" panose="020F0502020204030204" pitchFamily="34" charset="0"/>
                <a:cs typeface="Arial" panose="020B0604020202020204" pitchFamily="34" charset="0"/>
              </a:rPr>
              <a:t>, </a:t>
            </a:r>
            <a:r>
              <a:rPr lang="en-IN" u="sng" dirty="0">
                <a:solidFill>
                  <a:srgbClr val="0000FF"/>
                </a:solidFill>
                <a:effectLst/>
                <a:latin typeface="Cambria" panose="02040503050406030204" pitchFamily="18" charset="0"/>
                <a:ea typeface="Calibri" panose="020F0502020204030204" pitchFamily="34" charset="0"/>
                <a:cs typeface="Arial" panose="020B0604020202020204" pitchFamily="34" charset="0"/>
                <a:hlinkClick r:id="rId14" tooltip="Mathematics"/>
              </a:rPr>
              <a:t>mathematics</a:t>
            </a:r>
            <a:r>
              <a:rPr lang="en-IN" dirty="0">
                <a:effectLst/>
                <a:latin typeface="Cambria" panose="02040503050406030204" pitchFamily="18" charset="0"/>
                <a:ea typeface="Calibri" panose="020F0502020204030204" pitchFamily="34" charset="0"/>
                <a:cs typeface="Arial" panose="020B0604020202020204" pitchFamily="34" charset="0"/>
              </a:rPr>
              <a:t>, and </a:t>
            </a:r>
            <a:r>
              <a:rPr lang="en-IN" u="sng" dirty="0">
                <a:solidFill>
                  <a:srgbClr val="0000FF"/>
                </a:solidFill>
                <a:effectLst/>
                <a:latin typeface="Cambria" panose="02040503050406030204" pitchFamily="18" charset="0"/>
                <a:ea typeface="Calibri" panose="020F0502020204030204" pitchFamily="34" charset="0"/>
                <a:cs typeface="Arial" panose="020B0604020202020204" pitchFamily="34" charset="0"/>
                <a:hlinkClick r:id="rId15" tooltip="Theoretical computer science"/>
              </a:rPr>
              <a:t>theoretical computer science</a:t>
            </a:r>
            <a:r>
              <a:rPr lang="en-IN" dirty="0">
                <a:effectLst/>
                <a:latin typeface="Cambria" panose="02040503050406030204" pitchFamily="18" charset="0"/>
                <a:ea typeface="Calibri" panose="020F0502020204030204" pitchFamily="34" charset="0"/>
                <a:cs typeface="Arial" panose="020B0604020202020204" pitchFamily="34" charset="0"/>
              </a:rPr>
              <a:t>), which deal with symbols governed by rules. </a:t>
            </a:r>
          </a:p>
          <a:p>
            <a:pPr marL="1200150" lvl="2" indent="-285750" algn="just">
              <a:lnSpc>
                <a:spcPct val="200000"/>
              </a:lnSpc>
              <a:spcBef>
                <a:spcPts val="600"/>
              </a:spcBef>
              <a:spcAft>
                <a:spcPts val="600"/>
              </a:spcAft>
              <a:buFont typeface="Wingdings" panose="05000000000000000000" pitchFamily="2" charset="2"/>
              <a:buChar char="v"/>
            </a:pPr>
            <a:r>
              <a:rPr lang="en-IN" dirty="0">
                <a:effectLst/>
                <a:latin typeface="Cambria" panose="02040503050406030204" pitchFamily="18" charset="0"/>
                <a:ea typeface="Calibri" panose="020F0502020204030204" pitchFamily="34" charset="0"/>
                <a:cs typeface="Arial" panose="020B0604020202020204" pitchFamily="34" charset="0"/>
              </a:rPr>
              <a:t>Disciplines that use existing scientific knowledge for practical purposes, such as </a:t>
            </a:r>
            <a:r>
              <a:rPr lang="en-IN" u="sng" dirty="0">
                <a:solidFill>
                  <a:srgbClr val="0000FF"/>
                </a:solidFill>
                <a:effectLst/>
                <a:latin typeface="Cambria" panose="02040503050406030204" pitchFamily="18" charset="0"/>
                <a:ea typeface="Calibri" panose="020F0502020204030204" pitchFamily="34" charset="0"/>
                <a:cs typeface="Arial" panose="020B0604020202020204" pitchFamily="34" charset="0"/>
                <a:hlinkClick r:id="rId16" tooltip="Engineering"/>
              </a:rPr>
              <a:t>engineering</a:t>
            </a:r>
            <a:r>
              <a:rPr lang="en-IN" dirty="0">
                <a:effectLst/>
                <a:latin typeface="Cambria" panose="02040503050406030204" pitchFamily="18" charset="0"/>
                <a:ea typeface="Calibri" panose="020F0502020204030204" pitchFamily="34" charset="0"/>
                <a:cs typeface="Arial" panose="020B0604020202020204" pitchFamily="34" charset="0"/>
              </a:rPr>
              <a:t> and medicine, are described as </a:t>
            </a:r>
            <a:r>
              <a:rPr lang="en-IN" u="sng" dirty="0">
                <a:solidFill>
                  <a:srgbClr val="0000FF"/>
                </a:solidFill>
                <a:effectLst/>
                <a:latin typeface="Cambria" panose="02040503050406030204" pitchFamily="18" charset="0"/>
                <a:ea typeface="Calibri" panose="020F0502020204030204" pitchFamily="34" charset="0"/>
                <a:cs typeface="Arial" panose="020B0604020202020204" pitchFamily="34" charset="0"/>
                <a:hlinkClick r:id="rId17" tooltip="Applied science"/>
              </a:rPr>
              <a:t>applied sciences</a:t>
            </a:r>
            <a:r>
              <a:rPr lang="en-IN" dirty="0">
                <a:effectLst/>
                <a:latin typeface="Cambria" panose="02040503050406030204" pitchFamily="18" charset="0"/>
                <a:ea typeface="Calibri" panose="020F0502020204030204" pitchFamily="34" charset="0"/>
                <a:cs typeface="Arial" panose="020B0604020202020204" pitchFamily="34" charset="0"/>
              </a:rPr>
              <a:t>.</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12479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B6553B-E75A-F1AD-1363-9EE4444E4746}"/>
              </a:ext>
            </a:extLst>
          </p:cNvPr>
          <p:cNvSpPr txBox="1"/>
          <p:nvPr/>
        </p:nvSpPr>
        <p:spPr>
          <a:xfrm>
            <a:off x="205273" y="332707"/>
            <a:ext cx="11781454" cy="5997732"/>
          </a:xfrm>
          <a:prstGeom prst="rect">
            <a:avLst/>
          </a:prstGeom>
          <a:noFill/>
        </p:spPr>
        <p:txBody>
          <a:bodyPr wrap="square">
            <a:spAutoFit/>
          </a:bodyPr>
          <a:lstStyle/>
          <a:p>
            <a:pPr algn="just">
              <a:spcBef>
                <a:spcPts val="600"/>
              </a:spcBef>
              <a:spcAft>
                <a:spcPts val="600"/>
              </a:spcAft>
            </a:pPr>
            <a:r>
              <a:rPr lang="en-IN" sz="20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Technology:</a:t>
            </a:r>
            <a:endParaRPr lang="en-IN" sz="2000" dirty="0">
              <a:effectLst/>
              <a:latin typeface="Times New Roman" panose="02020603050405020304" pitchFamily="18" charset="0"/>
              <a:ea typeface="Times New Roman" panose="02020603050405020304" pitchFamily="18" charset="0"/>
            </a:endParaRPr>
          </a:p>
          <a:p>
            <a:pPr indent="457200" algn="just">
              <a:lnSpc>
                <a:spcPct val="150000"/>
              </a:lnSpc>
              <a:spcBef>
                <a:spcPts val="600"/>
              </a:spcBef>
              <a:spcAft>
                <a:spcPts val="600"/>
              </a:spcAft>
            </a:pP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The word "technology" can also be used to refer to a collection of techniques. </a:t>
            </a:r>
          </a:p>
          <a:p>
            <a:pPr indent="457200" algn="just">
              <a:lnSpc>
                <a:spcPct val="150000"/>
              </a:lnSpc>
              <a:spcBef>
                <a:spcPts val="600"/>
              </a:spcBef>
              <a:spcAft>
                <a:spcPts val="600"/>
              </a:spcAft>
            </a:pP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In this context, it is the current state of humanity's knowledge of how to combine resources to produce desired products, to solve problems, </a:t>
            </a:r>
            <a:r>
              <a:rPr lang="en-IN" sz="1800" dirty="0" err="1">
                <a:solidFill>
                  <a:srgbClr val="000000"/>
                </a:solidFill>
                <a:effectLst/>
                <a:latin typeface="Cambria" panose="02040503050406030204" pitchFamily="18" charset="0"/>
                <a:ea typeface="Times New Roman" panose="02020603050405020304" pitchFamily="18" charset="0"/>
                <a:cs typeface="Arial" panose="020B0604020202020204" pitchFamily="34" charset="0"/>
              </a:rPr>
              <a:t>fulfill</a:t>
            </a: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needs, or satisfy wants; it includes technical methods, skills, processes, techniques, tools and raw materials. </a:t>
            </a:r>
          </a:p>
          <a:p>
            <a:pPr indent="457200" algn="just">
              <a:lnSpc>
                <a:spcPct val="150000"/>
              </a:lnSpc>
              <a:spcBef>
                <a:spcPts val="600"/>
              </a:spcBef>
              <a:spcAft>
                <a:spcPts val="600"/>
              </a:spcAft>
            </a:pP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a:t>
            </a:r>
            <a:r>
              <a:rPr lang="en-IN" sz="1800" u="sng"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hlinkClick r:id="rId2" tooltip="State-of-the-art"/>
              </a:rPr>
              <a:t>State-of-the-art</a:t>
            </a: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technology" refers to the </a:t>
            </a:r>
            <a:r>
              <a:rPr lang="en-IN" sz="1800" u="sng"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hlinkClick r:id="rId3" tooltip="High technology"/>
              </a:rPr>
              <a:t>high technology</a:t>
            </a: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available to humanity in any field.</a:t>
            </a:r>
            <a:endParaRPr lang="en-IN" dirty="0">
              <a:latin typeface="Times New Roman" panose="02020603050405020304" pitchFamily="18" charset="0"/>
              <a:ea typeface="Times New Roman" panose="02020603050405020304" pitchFamily="18" charset="0"/>
            </a:endParaRPr>
          </a:p>
          <a:p>
            <a:pPr indent="457200" algn="just">
              <a:lnSpc>
                <a:spcPct val="150000"/>
              </a:lnSpc>
              <a:spcBef>
                <a:spcPts val="600"/>
              </a:spcBef>
              <a:spcAft>
                <a:spcPts val="600"/>
              </a:spcAft>
            </a:pP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Technology is the application of mathematics, science, and the arts for the benefit of life as it is known. </a:t>
            </a:r>
          </a:p>
          <a:p>
            <a:pPr indent="457200" algn="just">
              <a:lnSpc>
                <a:spcPct val="150000"/>
              </a:lnSpc>
              <a:spcBef>
                <a:spcPts val="600"/>
              </a:spcBef>
              <a:spcAft>
                <a:spcPts val="600"/>
              </a:spcAft>
            </a:pP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A modern example is the rise of </a:t>
            </a:r>
            <a:r>
              <a:rPr lang="en-IN" sz="1800" u="sng"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hlinkClick r:id="rId4" tooltip="Communication"/>
              </a:rPr>
              <a:t>communication</a:t>
            </a: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technology, which has lessened barriers to human interaction and as a result, has helped spawn new subcultures; </a:t>
            </a:r>
          </a:p>
          <a:p>
            <a:pPr indent="457200" algn="just">
              <a:lnSpc>
                <a:spcPct val="150000"/>
              </a:lnSpc>
              <a:spcBef>
                <a:spcPts val="600"/>
              </a:spcBef>
              <a:spcAft>
                <a:spcPts val="600"/>
              </a:spcAft>
            </a:pP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the rise of </a:t>
            </a:r>
            <a:r>
              <a:rPr lang="en-IN" sz="1800" u="sng"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hlinkClick r:id="rId5" tooltip="Cyberculture"/>
              </a:rPr>
              <a:t>cyberculture</a:t>
            </a: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has at its basis the development of the </a:t>
            </a:r>
            <a:r>
              <a:rPr lang="en-IN" sz="1800" u="sng"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hlinkClick r:id="rId6" tooltip="Internet"/>
              </a:rPr>
              <a:t>Internet</a:t>
            </a: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and the </a:t>
            </a:r>
            <a:r>
              <a:rPr lang="en-IN" sz="1800" u="sng"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hlinkClick r:id="rId7" tooltip="Computer"/>
              </a:rPr>
              <a:t>computer</a:t>
            </a: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a:t>
            </a:r>
          </a:p>
          <a:p>
            <a:pPr indent="457200" algn="just">
              <a:lnSpc>
                <a:spcPct val="150000"/>
              </a:lnSpc>
              <a:spcBef>
                <a:spcPts val="600"/>
              </a:spcBef>
              <a:spcAft>
                <a:spcPts val="600"/>
              </a:spcAft>
            </a:pP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As a cultural activity, technology predates both </a:t>
            </a:r>
            <a:r>
              <a:rPr lang="en-IN" sz="1800" u="sng"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hlinkClick r:id="rId8" tooltip="Science"/>
              </a:rPr>
              <a:t>science</a:t>
            </a: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and </a:t>
            </a:r>
            <a:r>
              <a:rPr lang="en-IN" sz="1800" u="sng"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hlinkClick r:id="rId9" tooltip="Engineering"/>
              </a:rPr>
              <a:t>engineering</a:t>
            </a: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each of which formalizes some aspects of technological </a:t>
            </a:r>
            <a:r>
              <a:rPr lang="en-IN" sz="1800" dirty="0" err="1">
                <a:solidFill>
                  <a:srgbClr val="000000"/>
                </a:solidFill>
                <a:effectLst/>
                <a:latin typeface="Cambria" panose="02040503050406030204" pitchFamily="18" charset="0"/>
                <a:ea typeface="Times New Roman" panose="02020603050405020304" pitchFamily="18" charset="0"/>
                <a:cs typeface="Arial" panose="020B0604020202020204" pitchFamily="34" charset="0"/>
              </a:rPr>
              <a:t>endeavor</a:t>
            </a: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539357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5ECC6C-4EC1-1747-69A0-FF4FF580912F}"/>
              </a:ext>
            </a:extLst>
          </p:cNvPr>
          <p:cNvSpPr txBox="1"/>
          <p:nvPr/>
        </p:nvSpPr>
        <p:spPr>
          <a:xfrm>
            <a:off x="513184" y="248777"/>
            <a:ext cx="11187404" cy="5921044"/>
          </a:xfrm>
          <a:prstGeom prst="rect">
            <a:avLst/>
          </a:prstGeom>
          <a:noFill/>
        </p:spPr>
        <p:txBody>
          <a:bodyPr wrap="square">
            <a:spAutoFit/>
          </a:bodyPr>
          <a:lstStyle/>
          <a:p>
            <a:pPr>
              <a:lnSpc>
                <a:spcPct val="115000"/>
              </a:lnSpc>
              <a:spcBef>
                <a:spcPts val="1200"/>
              </a:spcBef>
              <a:spcAft>
                <a:spcPts val="300"/>
              </a:spcAft>
            </a:pPr>
            <a:r>
              <a:rPr lang="en-IN" sz="2400" b="1" u="sng" dirty="0">
                <a:solidFill>
                  <a:srgbClr val="FF0000"/>
                </a:solidFill>
                <a:effectLst/>
                <a:latin typeface="Georgia" panose="02040502050405020303" pitchFamily="18" charset="0"/>
                <a:ea typeface="Times New Roman" panose="02020603050405020304" pitchFamily="18" charset="0"/>
                <a:cs typeface="Latha" panose="020B0604020202020204" pitchFamily="34" charset="0"/>
              </a:rPr>
              <a:t>Distinction between Science, engineering, and technology</a:t>
            </a:r>
            <a:endParaRPr lang="en-IN" sz="2400" b="1" u="sng" dirty="0">
              <a:solidFill>
                <a:srgbClr val="FF0000"/>
              </a:solidFill>
              <a:effectLst/>
              <a:latin typeface="Cambria" panose="02040503050406030204" pitchFamily="18" charset="0"/>
              <a:ea typeface="Times New Roman" panose="02020603050405020304" pitchFamily="18" charset="0"/>
              <a:cs typeface="Latha" panose="020B0604020202020204" pitchFamily="34" charset="0"/>
            </a:endParaRPr>
          </a:p>
          <a:p>
            <a:pPr indent="457200" algn="just">
              <a:lnSpc>
                <a:spcPct val="150000"/>
              </a:lnSpc>
              <a:spcBef>
                <a:spcPts val="600"/>
              </a:spcBef>
              <a:spcAft>
                <a:spcPts val="600"/>
              </a:spcAft>
            </a:pPr>
            <a:r>
              <a:rPr lang="en-IN" sz="1800" u="sng"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hlinkClick r:id="rId2" tooltip="Science"/>
              </a:rPr>
              <a:t>Science</a:t>
            </a: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is systematic knowledge of the physical or material world gained through observation and experimentation.</a:t>
            </a:r>
          </a:p>
          <a:p>
            <a:pPr indent="457200" algn="just">
              <a:lnSpc>
                <a:spcPct val="150000"/>
              </a:lnSpc>
              <a:spcBef>
                <a:spcPts val="600"/>
              </a:spcBef>
              <a:spcAft>
                <a:spcPts val="600"/>
              </a:spcAft>
            </a:pP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Engineering is the </a:t>
            </a:r>
            <a:r>
              <a:rPr lang="en-IN" sz="1800" u="sng"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hlinkClick r:id="rId3" tooltip="Goal-oriented"/>
              </a:rPr>
              <a:t>goal-oriented</a:t>
            </a: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process of designing and making tools and systems to exploit natural phenomena for practical human means, often (but not always) using results and techniques from science. </a:t>
            </a:r>
          </a:p>
          <a:p>
            <a:pPr indent="457200" algn="just">
              <a:lnSpc>
                <a:spcPct val="150000"/>
              </a:lnSpc>
              <a:spcBef>
                <a:spcPts val="600"/>
              </a:spcBef>
              <a:spcAft>
                <a:spcPts val="600"/>
              </a:spcAft>
            </a:pP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The development of technology may draw upon many fields of knowledge, including scientific, engineering, </a:t>
            </a:r>
            <a:r>
              <a:rPr lang="en-IN" sz="1800" u="sng"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hlinkClick r:id="rId4" tooltip="Mathematics"/>
              </a:rPr>
              <a:t>mathematical</a:t>
            </a: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a:t>
            </a:r>
            <a:r>
              <a:rPr lang="en-IN" sz="1800" u="sng"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hlinkClick r:id="rId5" tooltip="Language"/>
              </a:rPr>
              <a:t>linguistic</a:t>
            </a: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and </a:t>
            </a:r>
            <a:r>
              <a:rPr lang="en-IN" sz="1800" u="sng"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hlinkClick r:id="rId6" tooltip="History"/>
              </a:rPr>
              <a:t>historical</a:t>
            </a: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knowledge, to achieve some practical result.</a:t>
            </a:r>
            <a:endParaRPr lang="en-IN" sz="1800" dirty="0">
              <a:effectLst/>
              <a:latin typeface="Times New Roman" panose="02020603050405020304" pitchFamily="18" charset="0"/>
              <a:ea typeface="Times New Roman" panose="02020603050405020304" pitchFamily="18" charset="0"/>
            </a:endParaRPr>
          </a:p>
          <a:p>
            <a:pPr indent="457200" algn="just">
              <a:lnSpc>
                <a:spcPct val="150000"/>
              </a:lnSpc>
              <a:spcBef>
                <a:spcPts val="600"/>
              </a:spcBef>
              <a:spcAft>
                <a:spcPts val="600"/>
              </a:spcAft>
            </a:pP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Technology is often a consequence of science and engineering, although technology as a human activity precedes the two fields. </a:t>
            </a:r>
          </a:p>
          <a:p>
            <a:pPr indent="457200" algn="just">
              <a:lnSpc>
                <a:spcPct val="150000"/>
              </a:lnSpc>
              <a:spcBef>
                <a:spcPts val="600"/>
              </a:spcBef>
              <a:spcAft>
                <a:spcPts val="600"/>
              </a:spcAft>
            </a:pP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Technologies are not usually exclusively products of science, because they have to satisfy requirements such as </a:t>
            </a:r>
            <a:r>
              <a:rPr lang="en-IN" sz="1800" u="sng"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hlinkClick r:id="rId7" tooltip="Utility"/>
              </a:rPr>
              <a:t>utility</a:t>
            </a: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a:t>
            </a:r>
            <a:r>
              <a:rPr lang="en-IN" sz="1800" u="sng"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hlinkClick r:id="rId8" tooltip="Usability"/>
              </a:rPr>
              <a:t>usability</a:t>
            </a: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and </a:t>
            </a:r>
            <a:r>
              <a:rPr lang="en-IN" sz="1800" u="sng"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hlinkClick r:id="rId9" tooltip="Safety"/>
              </a:rPr>
              <a:t>safety</a:t>
            </a: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a:t>
            </a:r>
            <a:endParaRPr lang="en-IN" sz="1800" dirty="0">
              <a:effectLst/>
              <a:latin typeface="Times New Roman" panose="02020603050405020304" pitchFamily="18" charset="0"/>
              <a:ea typeface="Times New Roman" panose="02020603050405020304" pitchFamily="18" charset="0"/>
            </a:endParaRPr>
          </a:p>
          <a:p>
            <a:pPr indent="457200" algn="just">
              <a:lnSpc>
                <a:spcPct val="150000"/>
              </a:lnSpc>
              <a:spcBef>
                <a:spcPts val="600"/>
              </a:spcBef>
              <a:spcAft>
                <a:spcPts val="600"/>
              </a:spcAft>
            </a:pPr>
            <a:endParaRPr lang="en-IN" dirty="0">
              <a:solidFill>
                <a:srgbClr val="000000"/>
              </a:solidFill>
              <a:latin typeface="Cambria" panose="02040503050406030204" pitchFamily="18"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626694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A2B619-81B7-AD56-FAC4-F769AF4BE17B}"/>
              </a:ext>
            </a:extLst>
          </p:cNvPr>
          <p:cNvSpPr txBox="1"/>
          <p:nvPr/>
        </p:nvSpPr>
        <p:spPr>
          <a:xfrm>
            <a:off x="1126282" y="679713"/>
            <a:ext cx="9939435" cy="3704797"/>
          </a:xfrm>
          <a:prstGeom prst="rect">
            <a:avLst/>
          </a:prstGeom>
          <a:noFill/>
        </p:spPr>
        <p:txBody>
          <a:bodyPr wrap="square">
            <a:spAutoFit/>
          </a:bodyPr>
          <a:lstStyle/>
          <a:p>
            <a:pPr indent="457200" algn="just">
              <a:lnSpc>
                <a:spcPct val="150000"/>
              </a:lnSpc>
              <a:spcBef>
                <a:spcPts val="600"/>
              </a:spcBef>
              <a:spcAft>
                <a:spcPts val="600"/>
              </a:spcAft>
            </a:pPr>
            <a:r>
              <a:rPr lang="en-IN" sz="2400" b="1" dirty="0">
                <a:solidFill>
                  <a:srgbClr val="FF0000"/>
                </a:solidFill>
                <a:latin typeface="Cambria" panose="02040503050406030204" pitchFamily="18" charset="0"/>
                <a:ea typeface="Times New Roman" panose="02020603050405020304" pitchFamily="18" charset="0"/>
                <a:cs typeface="Arial" panose="020B0604020202020204" pitchFamily="34" charset="0"/>
              </a:rPr>
              <a:t>E</a:t>
            </a:r>
            <a:r>
              <a:rPr lang="en-IN" sz="2400" b="1" dirty="0">
                <a:solidFill>
                  <a:srgbClr val="FF0000"/>
                </a:solidFill>
                <a:effectLst/>
                <a:latin typeface="Cambria" panose="02040503050406030204" pitchFamily="18" charset="0"/>
                <a:ea typeface="Times New Roman" panose="02020603050405020304" pitchFamily="18" charset="0"/>
                <a:cs typeface="Arial" panose="020B0604020202020204" pitchFamily="34" charset="0"/>
              </a:rPr>
              <a:t>xample</a:t>
            </a:r>
            <a:endPar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endParaRPr>
          </a:p>
          <a:p>
            <a:pPr indent="457200" algn="just">
              <a:lnSpc>
                <a:spcPct val="150000"/>
              </a:lnSpc>
              <a:spcBef>
                <a:spcPts val="600"/>
              </a:spcBef>
              <a:spcAft>
                <a:spcPts val="600"/>
              </a:spcAft>
            </a:pPr>
            <a:r>
              <a:rPr lang="en-IN" dirty="0">
                <a:solidFill>
                  <a:srgbClr val="000000"/>
                </a:solidFill>
                <a:latin typeface="Cambria" panose="02040503050406030204" pitchFamily="18" charset="0"/>
                <a:ea typeface="Times New Roman" panose="02020603050405020304" pitchFamily="18" charset="0"/>
                <a:cs typeface="Arial" panose="020B0604020202020204" pitchFamily="34" charset="0"/>
              </a:rPr>
              <a:t>S</a:t>
            </a: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cience might study the flow of </a:t>
            </a:r>
            <a:r>
              <a:rPr lang="en-IN" sz="1800" u="sng"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hlinkClick r:id="rId2" tooltip="Electron"/>
              </a:rPr>
              <a:t>electrons</a:t>
            </a: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in </a:t>
            </a:r>
            <a:r>
              <a:rPr lang="en-IN" sz="1800" u="sng"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hlinkClick r:id="rId3" tooltip="Electrical conductor"/>
              </a:rPr>
              <a:t>electrical conductors</a:t>
            </a: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by using already-existing tools and knowledge. </a:t>
            </a:r>
          </a:p>
          <a:p>
            <a:pPr indent="457200" algn="just">
              <a:lnSpc>
                <a:spcPct val="150000"/>
              </a:lnSpc>
              <a:spcBef>
                <a:spcPts val="600"/>
              </a:spcBef>
              <a:spcAft>
                <a:spcPts val="600"/>
              </a:spcAft>
            </a:pP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This newfound knowledge may then be used by engineers to create new tools and machines such as </a:t>
            </a:r>
            <a:r>
              <a:rPr lang="en-IN" sz="1800" u="sng"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hlinkClick r:id="rId4" tooltip="Semiconductor"/>
              </a:rPr>
              <a:t>semiconductors</a:t>
            </a: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a:t>
            </a:r>
            <a:r>
              <a:rPr lang="en-IN" sz="1800" u="sng"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hlinkClick r:id="rId5" tooltip="Computer"/>
              </a:rPr>
              <a:t>computers</a:t>
            </a: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and other forms of advanced technology. </a:t>
            </a:r>
          </a:p>
          <a:p>
            <a:pPr indent="457200" algn="just">
              <a:lnSpc>
                <a:spcPct val="150000"/>
              </a:lnSpc>
              <a:spcBef>
                <a:spcPts val="600"/>
              </a:spcBef>
              <a:spcAft>
                <a:spcPts val="600"/>
              </a:spcAft>
            </a:pP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In this sense, scientists and engineers may both be considered </a:t>
            </a:r>
            <a:r>
              <a:rPr lang="en-IN" sz="1800" u="sng"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hlinkClick r:id="rId6" tooltip="Technologist (disambiguation)"/>
              </a:rPr>
              <a:t>technologists</a:t>
            </a: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a:t>
            </a:r>
          </a:p>
          <a:p>
            <a:pPr indent="457200" algn="just">
              <a:lnSpc>
                <a:spcPct val="150000"/>
              </a:lnSpc>
              <a:spcBef>
                <a:spcPts val="600"/>
              </a:spcBef>
              <a:spcAft>
                <a:spcPts val="600"/>
              </a:spcAft>
            </a:pP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The three fields are often considered as one for the purposes of research and reference.</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23077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3D397E-3377-30A1-8BCA-8F09875564DA}"/>
              </a:ext>
            </a:extLst>
          </p:cNvPr>
          <p:cNvSpPr txBox="1"/>
          <p:nvPr/>
        </p:nvSpPr>
        <p:spPr>
          <a:xfrm>
            <a:off x="221602" y="424222"/>
            <a:ext cx="10154038" cy="461665"/>
          </a:xfrm>
          <a:prstGeom prst="rect">
            <a:avLst/>
          </a:prstGeom>
          <a:noFill/>
        </p:spPr>
        <p:txBody>
          <a:bodyPr wrap="square">
            <a:spAutoFit/>
          </a:bodyPr>
          <a:lstStyle/>
          <a:p>
            <a:r>
              <a:rPr lang="en-US" sz="2400" b="1" dirty="0">
                <a:solidFill>
                  <a:srgbClr val="FF0000"/>
                </a:solidFill>
                <a:latin typeface="Söhne"/>
              </a:rPr>
              <a:t>R</a:t>
            </a:r>
            <a:r>
              <a:rPr lang="en-US" sz="2400" b="1" i="0" dirty="0">
                <a:solidFill>
                  <a:srgbClr val="FF0000"/>
                </a:solidFill>
                <a:effectLst/>
                <a:latin typeface="Söhne"/>
              </a:rPr>
              <a:t>elationship between arts, science, mathematics, technology, and engineering</a:t>
            </a:r>
            <a:endParaRPr lang="en-IN" sz="2400" b="1" dirty="0">
              <a:solidFill>
                <a:srgbClr val="FF0000"/>
              </a:solidFill>
            </a:endParaRPr>
          </a:p>
        </p:txBody>
      </p:sp>
      <p:sp>
        <p:nvSpPr>
          <p:cNvPr id="5" name="TextBox 4">
            <a:extLst>
              <a:ext uri="{FF2B5EF4-FFF2-40B4-BE49-F238E27FC236}">
                <a16:creationId xmlns:a16="http://schemas.microsoft.com/office/drawing/2014/main" id="{6D96FFAD-DE99-8B76-8F74-BD7FED9F856E}"/>
              </a:ext>
            </a:extLst>
          </p:cNvPr>
          <p:cNvSpPr txBox="1"/>
          <p:nvPr/>
        </p:nvSpPr>
        <p:spPr>
          <a:xfrm>
            <a:off x="2245957" y="1530421"/>
            <a:ext cx="7700086" cy="707886"/>
          </a:xfrm>
          <a:prstGeom prst="rect">
            <a:avLst/>
          </a:prstGeom>
          <a:solidFill>
            <a:schemeClr val="accent2">
              <a:lumMod val="20000"/>
              <a:lumOff val="80000"/>
            </a:schemeClr>
          </a:solidFill>
          <a:ln w="12700">
            <a:solidFill>
              <a:schemeClr val="accent1"/>
            </a:solidFill>
          </a:ln>
        </p:spPr>
        <p:txBody>
          <a:bodyPr wrap="square">
            <a:spAutoFit/>
          </a:bodyPr>
          <a:lstStyle/>
          <a:p>
            <a:pPr algn="ctr"/>
            <a:r>
              <a:rPr lang="en-US" sz="2000" b="1" i="0" dirty="0">
                <a:solidFill>
                  <a:srgbClr val="002060"/>
                </a:solidFill>
                <a:effectLst/>
                <a:latin typeface="Times New Roman" panose="02020603050405020304" pitchFamily="18" charset="0"/>
                <a:cs typeface="Times New Roman" panose="02020603050405020304" pitchFamily="18" charset="0"/>
              </a:rPr>
              <a:t>These fields often intersect and complement each other in various ways, and their interplay can lead to innovation and progress.</a:t>
            </a:r>
            <a:endParaRPr lang="en-IN" sz="2000" b="1" dirty="0">
              <a:solidFill>
                <a:srgbClr val="00206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8E3B84C-DAA1-F5CC-AEEF-D110A76D6A42}"/>
              </a:ext>
            </a:extLst>
          </p:cNvPr>
          <p:cNvSpPr txBox="1"/>
          <p:nvPr/>
        </p:nvSpPr>
        <p:spPr>
          <a:xfrm>
            <a:off x="305577" y="2864210"/>
            <a:ext cx="11376349" cy="3338735"/>
          </a:xfrm>
          <a:prstGeom prst="rect">
            <a:avLst/>
          </a:prstGeom>
          <a:noFill/>
          <a:ln w="19050">
            <a:solidFill>
              <a:srgbClr val="00B050"/>
            </a:solidFill>
          </a:ln>
        </p:spPr>
        <p:txBody>
          <a:bodyPr wrap="square">
            <a:spAutoFit/>
          </a:bodyPr>
          <a:lstStyle/>
          <a:p>
            <a:pPr algn="just">
              <a:lnSpc>
                <a:spcPct val="200000"/>
              </a:lnSpc>
            </a:pPr>
            <a:r>
              <a:rPr lang="en-US" b="1" i="0" u="sng" dirty="0">
                <a:solidFill>
                  <a:srgbClr val="374151"/>
                </a:solidFill>
                <a:effectLst/>
                <a:latin typeface="Söhne"/>
              </a:rPr>
              <a:t>Science and Mathematics</a:t>
            </a:r>
            <a:r>
              <a:rPr lang="en-US" b="0" i="0" u="sng" dirty="0">
                <a:solidFill>
                  <a:srgbClr val="374151"/>
                </a:solidFill>
                <a:effectLst/>
                <a:latin typeface="Söhne"/>
              </a:rPr>
              <a:t>:</a:t>
            </a:r>
          </a:p>
          <a:p>
            <a:pPr lvl="1" algn="just">
              <a:lnSpc>
                <a:spcPct val="200000"/>
              </a:lnSpc>
              <a:buFont typeface="Arial" panose="020B0604020202020204" pitchFamily="34" charset="0"/>
              <a:buChar char="•"/>
            </a:pPr>
            <a:r>
              <a:rPr lang="en-US" b="1" i="0" dirty="0">
                <a:solidFill>
                  <a:srgbClr val="374151"/>
                </a:solidFill>
                <a:effectLst/>
                <a:latin typeface="Söhne"/>
              </a:rPr>
              <a:t>Foundation of Science</a:t>
            </a:r>
            <a:r>
              <a:rPr lang="en-US" b="0" i="0" dirty="0">
                <a:solidFill>
                  <a:srgbClr val="374151"/>
                </a:solidFill>
                <a:effectLst/>
                <a:latin typeface="Söhne"/>
              </a:rPr>
              <a:t>: Mathematics serves as the language of science, providing the tools and framework for describing and understanding natural phenomena. Mathematical models and equations are used to represent and predict scientific phenomena.</a:t>
            </a:r>
          </a:p>
          <a:p>
            <a:pPr lvl="1" algn="just">
              <a:lnSpc>
                <a:spcPct val="200000"/>
              </a:lnSpc>
              <a:buFont typeface="Arial" panose="020B0604020202020204" pitchFamily="34" charset="0"/>
              <a:buChar char="•"/>
            </a:pPr>
            <a:r>
              <a:rPr lang="en-US" b="1" i="0" dirty="0">
                <a:solidFill>
                  <a:srgbClr val="374151"/>
                </a:solidFill>
                <a:effectLst/>
                <a:latin typeface="Söhne"/>
              </a:rPr>
              <a:t>Quantitative Analysis</a:t>
            </a:r>
            <a:r>
              <a:rPr lang="en-US" b="0" i="0" dirty="0">
                <a:solidFill>
                  <a:srgbClr val="374151"/>
                </a:solidFill>
                <a:effectLst/>
                <a:latin typeface="Söhne"/>
              </a:rPr>
              <a:t>: Mathematics is essential for quantitative analysis in science, helping scientists collect and interpret data, make predictions, and test hypotheses.</a:t>
            </a:r>
          </a:p>
        </p:txBody>
      </p:sp>
    </p:spTree>
    <p:extLst>
      <p:ext uri="{BB962C8B-B14F-4D97-AF65-F5344CB8AC3E}">
        <p14:creationId xmlns:p14="http://schemas.microsoft.com/office/powerpoint/2010/main" val="4155597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C1D40A-40ED-5F61-F1BC-31C400ECF8C6}"/>
              </a:ext>
            </a:extLst>
          </p:cNvPr>
          <p:cNvSpPr txBox="1"/>
          <p:nvPr/>
        </p:nvSpPr>
        <p:spPr>
          <a:xfrm>
            <a:off x="0" y="155902"/>
            <a:ext cx="6097554" cy="523220"/>
          </a:xfrm>
          <a:prstGeom prst="rect">
            <a:avLst/>
          </a:prstGeom>
          <a:noFill/>
        </p:spPr>
        <p:txBody>
          <a:bodyPr wrap="square">
            <a:spAutoFit/>
          </a:bodyPr>
          <a:lstStyle/>
          <a:p>
            <a:pPr algn="l"/>
            <a:r>
              <a:rPr lang="en-IN" sz="2800" b="1" i="0" u="none" strike="noStrike" dirty="0">
                <a:solidFill>
                  <a:srgbClr val="FF0000"/>
                </a:solidFill>
                <a:effectLst/>
                <a:latin typeface="Times New Roman" panose="02020603050405020304" pitchFamily="18" charset="0"/>
                <a:cs typeface="Times New Roman" panose="02020603050405020304" pitchFamily="18" charset="0"/>
              </a:rPr>
              <a:t>Why study philosophy?</a:t>
            </a:r>
          </a:p>
        </p:txBody>
      </p:sp>
      <p:sp>
        <p:nvSpPr>
          <p:cNvPr id="5" name="TextBox 4">
            <a:extLst>
              <a:ext uri="{FF2B5EF4-FFF2-40B4-BE49-F238E27FC236}">
                <a16:creationId xmlns:a16="http://schemas.microsoft.com/office/drawing/2014/main" id="{FC666B78-FF44-ED51-C8CC-48F46586D337}"/>
              </a:ext>
            </a:extLst>
          </p:cNvPr>
          <p:cNvSpPr txBox="1"/>
          <p:nvPr/>
        </p:nvSpPr>
        <p:spPr>
          <a:xfrm>
            <a:off x="227045" y="561705"/>
            <a:ext cx="11737910" cy="6129050"/>
          </a:xfrm>
          <a:prstGeom prst="rect">
            <a:avLst/>
          </a:prstGeom>
          <a:noFill/>
        </p:spPr>
        <p:txBody>
          <a:bodyPr wrap="square">
            <a:spAutoFit/>
          </a:bodyPr>
          <a:lstStyle/>
          <a:p>
            <a:pPr marL="342900" indent="-342900">
              <a:lnSpc>
                <a:spcPct val="150000"/>
              </a:lnSpc>
              <a:buFont typeface="+mj-lt"/>
              <a:buAutoNum type="arabicPeriod"/>
            </a:pPr>
            <a:r>
              <a:rPr lang="en-IN" sz="2400" b="1" i="0" dirty="0">
                <a:solidFill>
                  <a:schemeClr val="accent2">
                    <a:lumMod val="50000"/>
                  </a:schemeClr>
                </a:solidFill>
                <a:effectLst/>
                <a:latin typeface="Arvo"/>
              </a:rPr>
              <a:t>General Problem-Solving Skills </a:t>
            </a:r>
            <a:r>
              <a:rPr lang="en-IN" sz="2400" b="0" i="0" dirty="0">
                <a:solidFill>
                  <a:srgbClr val="450084"/>
                </a:solidFill>
                <a:effectLst/>
                <a:latin typeface="Arvo"/>
              </a:rPr>
              <a:t>– (</a:t>
            </a:r>
            <a:r>
              <a:rPr lang="en-US" sz="2400" b="0" i="0" dirty="0">
                <a:solidFill>
                  <a:srgbClr val="333333"/>
                </a:solidFill>
                <a:effectLst/>
                <a:latin typeface="Arial" panose="020B0604020202020204" pitchFamily="34" charset="0"/>
              </a:rPr>
              <a:t>analyze concepts, definitions, arguments, and problems)</a:t>
            </a:r>
            <a:endParaRPr lang="en-IN" sz="2400" b="0" i="0" dirty="0">
              <a:solidFill>
                <a:srgbClr val="450084"/>
              </a:solidFill>
              <a:effectLst/>
              <a:latin typeface="Arvo"/>
            </a:endParaRPr>
          </a:p>
          <a:p>
            <a:pPr marL="342900" indent="-342900">
              <a:lnSpc>
                <a:spcPct val="150000"/>
              </a:lnSpc>
              <a:buFont typeface="+mj-lt"/>
              <a:buAutoNum type="arabicPeriod"/>
            </a:pPr>
            <a:r>
              <a:rPr lang="en-IN" sz="2400" b="1" i="0" dirty="0">
                <a:solidFill>
                  <a:schemeClr val="accent2">
                    <a:lumMod val="50000"/>
                  </a:schemeClr>
                </a:solidFill>
                <a:effectLst/>
                <a:latin typeface="Arvo"/>
              </a:rPr>
              <a:t>Communication Skills </a:t>
            </a:r>
            <a:r>
              <a:rPr lang="en-IN" sz="2400" b="0" i="0" dirty="0">
                <a:solidFill>
                  <a:srgbClr val="450084"/>
                </a:solidFill>
                <a:effectLst/>
                <a:latin typeface="Arvo"/>
              </a:rPr>
              <a:t>– </a:t>
            </a:r>
            <a:r>
              <a:rPr lang="en-IN" sz="2400" b="0" i="0" dirty="0">
                <a:effectLst/>
                <a:latin typeface="Arvo"/>
              </a:rPr>
              <a:t>(</a:t>
            </a:r>
            <a:r>
              <a:rPr lang="en-US" sz="2400" dirty="0">
                <a:latin typeface="Arvo"/>
              </a:rPr>
              <a:t>explain difficult material and eliminate ambiguities and vagueness)</a:t>
            </a:r>
            <a:r>
              <a:rPr lang="en-US" sz="2400" dirty="0">
                <a:solidFill>
                  <a:srgbClr val="450084"/>
                </a:solidFill>
                <a:latin typeface="Arvo"/>
              </a:rPr>
              <a:t> </a:t>
            </a:r>
            <a:endParaRPr lang="en-IN" sz="2400" dirty="0">
              <a:solidFill>
                <a:srgbClr val="450084"/>
              </a:solidFill>
              <a:latin typeface="Arvo"/>
            </a:endParaRPr>
          </a:p>
          <a:p>
            <a:pPr marL="342900" indent="-342900">
              <a:lnSpc>
                <a:spcPct val="150000"/>
              </a:lnSpc>
              <a:buFont typeface="+mj-lt"/>
              <a:buAutoNum type="arabicPeriod"/>
            </a:pPr>
            <a:r>
              <a:rPr lang="en-IN" sz="2400" b="1" i="0" dirty="0">
                <a:solidFill>
                  <a:schemeClr val="accent2">
                    <a:lumMod val="50000"/>
                  </a:schemeClr>
                </a:solidFill>
                <a:effectLst/>
                <a:latin typeface="Arvo"/>
              </a:rPr>
              <a:t>Persuasive Powers </a:t>
            </a:r>
            <a:r>
              <a:rPr lang="en-IN" sz="2400" b="0" i="0" dirty="0">
                <a:solidFill>
                  <a:srgbClr val="450084"/>
                </a:solidFill>
                <a:effectLst/>
                <a:latin typeface="Arvo"/>
              </a:rPr>
              <a:t>– </a:t>
            </a:r>
            <a:r>
              <a:rPr lang="en-IN" sz="2400" b="0" i="0" dirty="0">
                <a:effectLst/>
                <a:latin typeface="Arvo"/>
              </a:rPr>
              <a:t>(</a:t>
            </a:r>
            <a:r>
              <a:rPr lang="en-US" sz="2400" b="0" i="0" dirty="0">
                <a:effectLst/>
                <a:latin typeface="Arial" panose="020B0604020202020204" pitchFamily="34" charset="0"/>
              </a:rPr>
              <a:t>learn to build and defend our own views)</a:t>
            </a:r>
            <a:endParaRPr lang="en-IN" sz="2400" b="0" i="0" dirty="0">
              <a:effectLst/>
              <a:latin typeface="Arvo"/>
            </a:endParaRPr>
          </a:p>
          <a:p>
            <a:pPr marL="342900" indent="-342900">
              <a:lnSpc>
                <a:spcPct val="150000"/>
              </a:lnSpc>
              <a:buFont typeface="+mj-lt"/>
              <a:buAutoNum type="arabicPeriod"/>
            </a:pPr>
            <a:r>
              <a:rPr lang="en-IN" sz="2400" b="1" i="0" dirty="0">
                <a:solidFill>
                  <a:schemeClr val="accent2">
                    <a:lumMod val="50000"/>
                  </a:schemeClr>
                </a:solidFill>
                <a:effectLst/>
                <a:latin typeface="Arvo"/>
              </a:rPr>
              <a:t>Writing Skills </a:t>
            </a:r>
            <a:r>
              <a:rPr lang="en-IN" sz="2400" b="0" i="0" dirty="0">
                <a:solidFill>
                  <a:srgbClr val="450084"/>
                </a:solidFill>
                <a:effectLst/>
                <a:latin typeface="Arvo"/>
              </a:rPr>
              <a:t>– </a:t>
            </a:r>
            <a:r>
              <a:rPr lang="en-IN" sz="2400" b="0" i="0" dirty="0">
                <a:effectLst/>
                <a:latin typeface="Arvo"/>
              </a:rPr>
              <a:t>(</a:t>
            </a:r>
            <a:r>
              <a:rPr lang="en-US" sz="2400" b="0" i="0" dirty="0">
                <a:effectLst/>
                <a:latin typeface="Arvo"/>
              </a:rPr>
              <a:t>interpretive, comparative, argumentative, and descriptive writing)</a:t>
            </a:r>
            <a:endParaRPr lang="en-IN" sz="2400" b="0" i="0" dirty="0">
              <a:effectLst/>
              <a:latin typeface="Arvo"/>
            </a:endParaRPr>
          </a:p>
          <a:p>
            <a:pPr marL="342900" indent="-342900">
              <a:lnSpc>
                <a:spcPct val="150000"/>
              </a:lnSpc>
              <a:buFont typeface="+mj-lt"/>
              <a:buAutoNum type="arabicPeriod"/>
            </a:pPr>
            <a:r>
              <a:rPr lang="en-IN" sz="2400" b="1" i="0" dirty="0">
                <a:solidFill>
                  <a:schemeClr val="accent2">
                    <a:lumMod val="50000"/>
                  </a:schemeClr>
                </a:solidFill>
                <a:effectLst/>
                <a:latin typeface="Arvo"/>
              </a:rPr>
              <a:t>Understanding Other Disciplines </a:t>
            </a:r>
            <a:r>
              <a:rPr lang="en-IN" sz="2400" b="0" i="0" dirty="0">
                <a:solidFill>
                  <a:srgbClr val="450084"/>
                </a:solidFill>
                <a:effectLst/>
                <a:latin typeface="Arvo"/>
              </a:rPr>
              <a:t>– </a:t>
            </a:r>
            <a:r>
              <a:rPr lang="en-IN" sz="2400" b="0" i="0" dirty="0">
                <a:effectLst/>
                <a:latin typeface="Arvo"/>
              </a:rPr>
              <a:t>(</a:t>
            </a:r>
            <a:r>
              <a:rPr lang="en-US" sz="2400" b="0" i="0" dirty="0">
                <a:effectLst/>
                <a:latin typeface="Arvo"/>
              </a:rPr>
              <a:t>essential in assessing the various standards of evidence used by other disciplines)</a:t>
            </a:r>
            <a:endParaRPr lang="en-IN" sz="2400" b="0" i="0" dirty="0">
              <a:effectLst/>
              <a:latin typeface="Arvo"/>
            </a:endParaRPr>
          </a:p>
          <a:p>
            <a:pPr marL="342900" indent="-342900">
              <a:lnSpc>
                <a:spcPct val="150000"/>
              </a:lnSpc>
              <a:buFont typeface="+mj-lt"/>
              <a:buAutoNum type="arabicPeriod"/>
            </a:pPr>
            <a:r>
              <a:rPr lang="en-US" sz="2400" b="1" i="0" dirty="0">
                <a:solidFill>
                  <a:schemeClr val="accent2">
                    <a:lumMod val="50000"/>
                  </a:schemeClr>
                </a:solidFill>
                <a:effectLst/>
                <a:latin typeface="Arvo"/>
              </a:rPr>
              <a:t>Development of Sound Methods of Research and Analysis </a:t>
            </a:r>
            <a:r>
              <a:rPr lang="en-US" sz="2400" b="0" i="0" dirty="0">
                <a:solidFill>
                  <a:srgbClr val="450084"/>
                </a:solidFill>
                <a:effectLst/>
                <a:latin typeface="Arvo"/>
              </a:rPr>
              <a:t>– </a:t>
            </a:r>
            <a:r>
              <a:rPr lang="en-US" sz="2400" b="0" i="0" dirty="0">
                <a:effectLst/>
                <a:latin typeface="Arvo"/>
              </a:rPr>
              <a:t>(clear formulation of ideas and problems, selection of relevant data, and objective methods for assessing ideas and proposals</a:t>
            </a:r>
            <a:endParaRPr lang="en-IN" sz="2400" dirty="0"/>
          </a:p>
        </p:txBody>
      </p:sp>
    </p:spTree>
    <p:extLst>
      <p:ext uri="{BB962C8B-B14F-4D97-AF65-F5344CB8AC3E}">
        <p14:creationId xmlns:p14="http://schemas.microsoft.com/office/powerpoint/2010/main" val="38716587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C3067B-2CD0-1A2B-F0ED-EFC7173C71BD}"/>
              </a:ext>
            </a:extLst>
          </p:cNvPr>
          <p:cNvSpPr txBox="1"/>
          <p:nvPr/>
        </p:nvSpPr>
        <p:spPr>
          <a:xfrm>
            <a:off x="401604" y="421883"/>
            <a:ext cx="11388789" cy="2784737"/>
          </a:xfrm>
          <a:prstGeom prst="rect">
            <a:avLst/>
          </a:prstGeom>
          <a:noFill/>
          <a:ln w="28575">
            <a:solidFill>
              <a:schemeClr val="accent6">
                <a:lumMod val="60000"/>
                <a:lumOff val="40000"/>
              </a:schemeClr>
            </a:solidFill>
          </a:ln>
        </p:spPr>
        <p:txBody>
          <a:bodyPr wrap="square">
            <a:spAutoFit/>
          </a:bodyPr>
          <a:lstStyle/>
          <a:p>
            <a:pPr algn="just">
              <a:lnSpc>
                <a:spcPct val="200000"/>
              </a:lnSpc>
            </a:pPr>
            <a:r>
              <a:rPr lang="en-US" b="1" i="0" u="sng" dirty="0">
                <a:solidFill>
                  <a:srgbClr val="374151"/>
                </a:solidFill>
                <a:effectLst/>
                <a:latin typeface="Söhne"/>
              </a:rPr>
              <a:t>Science and Technology</a:t>
            </a:r>
            <a:r>
              <a:rPr lang="en-US" b="0" i="0" u="sng" dirty="0">
                <a:solidFill>
                  <a:srgbClr val="374151"/>
                </a:solidFill>
                <a:effectLst/>
                <a:latin typeface="Söhne"/>
              </a:rPr>
              <a:t>:</a:t>
            </a:r>
          </a:p>
          <a:p>
            <a:pPr lvl="1" algn="just">
              <a:lnSpc>
                <a:spcPct val="200000"/>
              </a:lnSpc>
              <a:buFont typeface="Arial" panose="020B0604020202020204" pitchFamily="34" charset="0"/>
              <a:buChar char="•"/>
            </a:pPr>
            <a:r>
              <a:rPr lang="en-US" b="1" i="0" dirty="0">
                <a:solidFill>
                  <a:srgbClr val="374151"/>
                </a:solidFill>
                <a:effectLst/>
                <a:latin typeface="Söhne"/>
              </a:rPr>
              <a:t>Applied Science</a:t>
            </a:r>
            <a:r>
              <a:rPr lang="en-US" b="0" i="0" dirty="0">
                <a:solidFill>
                  <a:srgbClr val="374151"/>
                </a:solidFill>
                <a:effectLst/>
                <a:latin typeface="Söhne"/>
              </a:rPr>
              <a:t>: Technology often emerges from scientific discoveries. Scientists develop new knowledge and principles, which engineers and technologists can then apply to create practical solutions and inventions.</a:t>
            </a:r>
          </a:p>
          <a:p>
            <a:pPr lvl="1" algn="just">
              <a:lnSpc>
                <a:spcPct val="200000"/>
              </a:lnSpc>
              <a:buFont typeface="Arial" panose="020B0604020202020204" pitchFamily="34" charset="0"/>
              <a:buChar char="•"/>
            </a:pPr>
            <a:r>
              <a:rPr lang="en-US" b="1" i="0" dirty="0">
                <a:solidFill>
                  <a:srgbClr val="374151"/>
                </a:solidFill>
                <a:effectLst/>
                <a:latin typeface="Söhne"/>
              </a:rPr>
              <a:t>Research Tools</a:t>
            </a:r>
            <a:r>
              <a:rPr lang="en-US" b="0" i="0" dirty="0">
                <a:solidFill>
                  <a:srgbClr val="374151"/>
                </a:solidFill>
                <a:effectLst/>
                <a:latin typeface="Söhne"/>
              </a:rPr>
              <a:t>: Technology provides scientists with advanced tools for experimentation, data collection, and analysis, enhancing their ability to explore and understand the natural world.</a:t>
            </a:r>
          </a:p>
        </p:txBody>
      </p:sp>
      <p:sp>
        <p:nvSpPr>
          <p:cNvPr id="4" name="TextBox 3">
            <a:extLst>
              <a:ext uri="{FF2B5EF4-FFF2-40B4-BE49-F238E27FC236}">
                <a16:creationId xmlns:a16="http://schemas.microsoft.com/office/drawing/2014/main" id="{ED9BFA0E-F934-586E-20F8-F38DD7BF75E4}"/>
              </a:ext>
            </a:extLst>
          </p:cNvPr>
          <p:cNvSpPr txBox="1"/>
          <p:nvPr/>
        </p:nvSpPr>
        <p:spPr>
          <a:xfrm>
            <a:off x="401605" y="3669671"/>
            <a:ext cx="11388789" cy="2784737"/>
          </a:xfrm>
          <a:prstGeom prst="rect">
            <a:avLst/>
          </a:prstGeom>
          <a:noFill/>
          <a:ln w="28575">
            <a:solidFill>
              <a:schemeClr val="accent6">
                <a:lumMod val="60000"/>
                <a:lumOff val="40000"/>
              </a:schemeClr>
            </a:solidFill>
          </a:ln>
        </p:spPr>
        <p:txBody>
          <a:bodyPr wrap="square">
            <a:spAutoFit/>
          </a:bodyPr>
          <a:lstStyle/>
          <a:p>
            <a:pPr algn="l">
              <a:lnSpc>
                <a:spcPct val="200000"/>
              </a:lnSpc>
            </a:pPr>
            <a:r>
              <a:rPr lang="en-US" b="1" i="0" u="sng" dirty="0">
                <a:solidFill>
                  <a:srgbClr val="374151"/>
                </a:solidFill>
                <a:effectLst/>
                <a:latin typeface="Söhne"/>
              </a:rPr>
              <a:t>Mathematics and Technology</a:t>
            </a:r>
            <a:r>
              <a:rPr lang="en-US" b="0" i="0" u="sng" dirty="0">
                <a:solidFill>
                  <a:srgbClr val="374151"/>
                </a:solidFill>
                <a:effectLst/>
                <a:latin typeface="Söhne"/>
              </a:rPr>
              <a:t>:</a:t>
            </a:r>
          </a:p>
          <a:p>
            <a:pPr lvl="1" algn="just">
              <a:lnSpc>
                <a:spcPct val="200000"/>
              </a:lnSpc>
              <a:buFont typeface="Arial" panose="020B0604020202020204" pitchFamily="34" charset="0"/>
              <a:buChar char="•"/>
            </a:pPr>
            <a:r>
              <a:rPr lang="en-US" b="1" i="0" dirty="0">
                <a:solidFill>
                  <a:srgbClr val="374151"/>
                </a:solidFill>
                <a:effectLst/>
                <a:latin typeface="Söhne"/>
              </a:rPr>
              <a:t>Algorithm Development</a:t>
            </a:r>
            <a:r>
              <a:rPr lang="en-US" b="0" i="0" dirty="0">
                <a:solidFill>
                  <a:srgbClr val="374151"/>
                </a:solidFill>
                <a:effectLst/>
                <a:latin typeface="Söhne"/>
              </a:rPr>
              <a:t>: Mathematics underpins algorithms, which are fundamental to the design of software, computer programs, and digital technologies.</a:t>
            </a:r>
          </a:p>
          <a:p>
            <a:pPr lvl="1" algn="just">
              <a:lnSpc>
                <a:spcPct val="200000"/>
              </a:lnSpc>
              <a:buFont typeface="Arial" panose="020B0604020202020204" pitchFamily="34" charset="0"/>
              <a:buChar char="•"/>
            </a:pPr>
            <a:r>
              <a:rPr lang="en-US" b="1" i="0" dirty="0">
                <a:solidFill>
                  <a:srgbClr val="374151"/>
                </a:solidFill>
                <a:effectLst/>
                <a:latin typeface="Söhne"/>
              </a:rPr>
              <a:t>Data Processing</a:t>
            </a:r>
            <a:r>
              <a:rPr lang="en-US" b="0" i="0" dirty="0">
                <a:solidFill>
                  <a:srgbClr val="374151"/>
                </a:solidFill>
                <a:effectLst/>
                <a:latin typeface="Söhne"/>
              </a:rPr>
              <a:t>: Technology relies on mathematical methods for data processing, encryption, compression, and other computational tasks.</a:t>
            </a:r>
          </a:p>
        </p:txBody>
      </p:sp>
    </p:spTree>
    <p:extLst>
      <p:ext uri="{BB962C8B-B14F-4D97-AF65-F5344CB8AC3E}">
        <p14:creationId xmlns:p14="http://schemas.microsoft.com/office/powerpoint/2010/main" val="15824180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E39D2B-ABF1-C459-D333-DB38C72B2615}"/>
              </a:ext>
            </a:extLst>
          </p:cNvPr>
          <p:cNvSpPr txBox="1"/>
          <p:nvPr/>
        </p:nvSpPr>
        <p:spPr>
          <a:xfrm>
            <a:off x="485580" y="347973"/>
            <a:ext cx="11388789" cy="2784737"/>
          </a:xfrm>
          <a:prstGeom prst="rect">
            <a:avLst/>
          </a:prstGeom>
          <a:noFill/>
          <a:ln w="28575">
            <a:solidFill>
              <a:schemeClr val="accent6">
                <a:lumMod val="60000"/>
                <a:lumOff val="40000"/>
              </a:schemeClr>
            </a:solidFill>
          </a:ln>
        </p:spPr>
        <p:txBody>
          <a:bodyPr wrap="square">
            <a:spAutoFit/>
          </a:bodyPr>
          <a:lstStyle/>
          <a:p>
            <a:pPr algn="l">
              <a:lnSpc>
                <a:spcPct val="200000"/>
              </a:lnSpc>
            </a:pPr>
            <a:r>
              <a:rPr lang="en-US" b="1" i="0" u="sng" dirty="0">
                <a:solidFill>
                  <a:srgbClr val="374151"/>
                </a:solidFill>
                <a:effectLst/>
                <a:latin typeface="Söhne"/>
              </a:rPr>
              <a:t>Technology and Engineering</a:t>
            </a:r>
            <a:r>
              <a:rPr lang="en-US" b="0" i="0" u="sng" dirty="0">
                <a:solidFill>
                  <a:srgbClr val="374151"/>
                </a:solidFill>
                <a:effectLst/>
                <a:latin typeface="Söhne"/>
              </a:rPr>
              <a:t>:</a:t>
            </a:r>
          </a:p>
          <a:p>
            <a:pPr lvl="1" algn="just">
              <a:lnSpc>
                <a:spcPct val="200000"/>
              </a:lnSpc>
              <a:buFont typeface="Arial" panose="020B0604020202020204" pitchFamily="34" charset="0"/>
              <a:buChar char="•"/>
            </a:pPr>
            <a:r>
              <a:rPr lang="en-US" b="1" i="0" dirty="0">
                <a:solidFill>
                  <a:srgbClr val="374151"/>
                </a:solidFill>
                <a:effectLst/>
                <a:latin typeface="Söhne"/>
              </a:rPr>
              <a:t>Application of Technology</a:t>
            </a:r>
            <a:r>
              <a:rPr lang="en-US" b="0" i="0" dirty="0">
                <a:solidFill>
                  <a:srgbClr val="374151"/>
                </a:solidFill>
                <a:effectLst/>
                <a:latin typeface="Söhne"/>
              </a:rPr>
              <a:t>: Engineering applies technological principles and tools to design and build practical systems, products, and infrastructure. Engineers use technology to solve real-world problems.</a:t>
            </a:r>
          </a:p>
          <a:p>
            <a:pPr lvl="1" algn="just">
              <a:lnSpc>
                <a:spcPct val="200000"/>
              </a:lnSpc>
              <a:buFont typeface="Arial" panose="020B0604020202020204" pitchFamily="34" charset="0"/>
              <a:buChar char="•"/>
            </a:pPr>
            <a:r>
              <a:rPr lang="en-US" b="1" i="0" dirty="0">
                <a:solidFill>
                  <a:srgbClr val="374151"/>
                </a:solidFill>
                <a:effectLst/>
                <a:latin typeface="Söhne"/>
              </a:rPr>
              <a:t>Innovation and Development</a:t>
            </a:r>
            <a:r>
              <a:rPr lang="en-US" b="0" i="0" dirty="0">
                <a:solidFill>
                  <a:srgbClr val="374151"/>
                </a:solidFill>
                <a:effectLst/>
                <a:latin typeface="Söhne"/>
              </a:rPr>
              <a:t>: Engineers often push the boundaries of existing technology to create new and improved products and systems.</a:t>
            </a:r>
          </a:p>
        </p:txBody>
      </p:sp>
      <p:sp>
        <p:nvSpPr>
          <p:cNvPr id="3" name="TextBox 2">
            <a:extLst>
              <a:ext uri="{FF2B5EF4-FFF2-40B4-BE49-F238E27FC236}">
                <a16:creationId xmlns:a16="http://schemas.microsoft.com/office/drawing/2014/main" id="{B9E69762-265B-AC6D-0B3B-20379F3D222F}"/>
              </a:ext>
            </a:extLst>
          </p:cNvPr>
          <p:cNvSpPr txBox="1"/>
          <p:nvPr/>
        </p:nvSpPr>
        <p:spPr>
          <a:xfrm>
            <a:off x="485579" y="3504830"/>
            <a:ext cx="11388789" cy="2230739"/>
          </a:xfrm>
          <a:prstGeom prst="rect">
            <a:avLst/>
          </a:prstGeom>
          <a:noFill/>
          <a:ln w="28575">
            <a:solidFill>
              <a:schemeClr val="accent6">
                <a:lumMod val="60000"/>
                <a:lumOff val="40000"/>
              </a:schemeClr>
            </a:solidFill>
          </a:ln>
        </p:spPr>
        <p:txBody>
          <a:bodyPr wrap="square">
            <a:spAutoFit/>
          </a:bodyPr>
          <a:lstStyle/>
          <a:p>
            <a:pPr algn="l">
              <a:lnSpc>
                <a:spcPct val="200000"/>
              </a:lnSpc>
            </a:pPr>
            <a:r>
              <a:rPr lang="en-US" b="1" i="0" u="sng" dirty="0">
                <a:solidFill>
                  <a:srgbClr val="374151"/>
                </a:solidFill>
                <a:effectLst/>
                <a:latin typeface="Söhne"/>
              </a:rPr>
              <a:t>Science, Mathematics, and Engineering</a:t>
            </a:r>
            <a:r>
              <a:rPr lang="en-US" b="0" i="0" u="sng" dirty="0">
                <a:solidFill>
                  <a:srgbClr val="374151"/>
                </a:solidFill>
                <a:effectLst/>
                <a:latin typeface="Söhne"/>
              </a:rPr>
              <a:t>:</a:t>
            </a:r>
          </a:p>
          <a:p>
            <a:pPr lvl="1" algn="just">
              <a:lnSpc>
                <a:spcPct val="200000"/>
              </a:lnSpc>
              <a:buFont typeface="Arial" panose="020B0604020202020204" pitchFamily="34" charset="0"/>
              <a:buChar char="•"/>
            </a:pPr>
            <a:r>
              <a:rPr lang="en-US" b="1" i="0" dirty="0">
                <a:solidFill>
                  <a:srgbClr val="374151"/>
                </a:solidFill>
                <a:effectLst/>
                <a:latin typeface="Söhne"/>
              </a:rPr>
              <a:t>Collaboration</a:t>
            </a:r>
            <a:r>
              <a:rPr lang="en-US" b="0" i="0" dirty="0">
                <a:solidFill>
                  <a:srgbClr val="374151"/>
                </a:solidFill>
                <a:effectLst/>
                <a:latin typeface="Söhne"/>
              </a:rPr>
              <a:t>: Scientists, mathematicians, and engineers often collaborate to solve complex problems. For example, in fields like aerospace engineering, physics, and materials science, multidisciplinary teams work together to develop new technologies and innovations.</a:t>
            </a:r>
          </a:p>
        </p:txBody>
      </p:sp>
    </p:spTree>
    <p:extLst>
      <p:ext uri="{BB962C8B-B14F-4D97-AF65-F5344CB8AC3E}">
        <p14:creationId xmlns:p14="http://schemas.microsoft.com/office/powerpoint/2010/main" val="10494071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111B0F-92EF-9B77-EB24-743F3A205094}"/>
              </a:ext>
            </a:extLst>
          </p:cNvPr>
          <p:cNvSpPr txBox="1"/>
          <p:nvPr/>
        </p:nvSpPr>
        <p:spPr>
          <a:xfrm>
            <a:off x="187002" y="96046"/>
            <a:ext cx="11388789" cy="2784737"/>
          </a:xfrm>
          <a:prstGeom prst="rect">
            <a:avLst/>
          </a:prstGeom>
          <a:noFill/>
          <a:ln w="28575">
            <a:solidFill>
              <a:schemeClr val="accent6">
                <a:lumMod val="60000"/>
                <a:lumOff val="40000"/>
              </a:schemeClr>
            </a:solidFill>
          </a:ln>
        </p:spPr>
        <p:txBody>
          <a:bodyPr wrap="square">
            <a:spAutoFit/>
          </a:bodyPr>
          <a:lstStyle/>
          <a:p>
            <a:pPr algn="l">
              <a:lnSpc>
                <a:spcPct val="200000"/>
              </a:lnSpc>
            </a:pPr>
            <a:r>
              <a:rPr lang="en-US" b="1" i="0" u="sng" dirty="0">
                <a:solidFill>
                  <a:srgbClr val="374151"/>
                </a:solidFill>
                <a:effectLst/>
                <a:latin typeface="Söhne"/>
              </a:rPr>
              <a:t>Arts and Technology/Engineering</a:t>
            </a:r>
            <a:r>
              <a:rPr lang="en-US" b="0" i="0" u="sng" dirty="0">
                <a:solidFill>
                  <a:srgbClr val="374151"/>
                </a:solidFill>
                <a:effectLst/>
                <a:latin typeface="Söhne"/>
              </a:rPr>
              <a:t>:</a:t>
            </a:r>
          </a:p>
          <a:p>
            <a:pPr lvl="1" algn="just">
              <a:lnSpc>
                <a:spcPct val="200000"/>
              </a:lnSpc>
              <a:buFont typeface="Arial" panose="020B0604020202020204" pitchFamily="34" charset="0"/>
              <a:buChar char="•"/>
            </a:pPr>
            <a:r>
              <a:rPr lang="en-US" b="1" i="0" dirty="0">
                <a:solidFill>
                  <a:srgbClr val="374151"/>
                </a:solidFill>
                <a:effectLst/>
                <a:latin typeface="Söhne"/>
              </a:rPr>
              <a:t>Design Aesthetics</a:t>
            </a:r>
            <a:r>
              <a:rPr lang="en-US" b="0" i="0" dirty="0">
                <a:solidFill>
                  <a:srgbClr val="374151"/>
                </a:solidFill>
                <a:effectLst/>
                <a:latin typeface="Söhne"/>
              </a:rPr>
              <a:t>: The arts influence the aesthetic and ergonomic aspects of technological and engineering designs. Considerations of form, function, and user experience are essential in product and system development.</a:t>
            </a:r>
          </a:p>
          <a:p>
            <a:pPr lvl="1">
              <a:lnSpc>
                <a:spcPct val="200000"/>
              </a:lnSpc>
              <a:buFont typeface="Arial" panose="020B0604020202020204" pitchFamily="34" charset="0"/>
              <a:buChar char="•"/>
            </a:pPr>
            <a:r>
              <a:rPr lang="en-US" b="1" i="0" dirty="0">
                <a:solidFill>
                  <a:srgbClr val="374151"/>
                </a:solidFill>
                <a:effectLst/>
                <a:latin typeface="Söhne"/>
              </a:rPr>
              <a:t>Media and Entertainment</a:t>
            </a:r>
            <a:r>
              <a:rPr lang="en-US" b="0" i="0" dirty="0">
                <a:solidFill>
                  <a:srgbClr val="374151"/>
                </a:solidFill>
                <a:effectLst/>
                <a:latin typeface="Söhne"/>
              </a:rPr>
              <a:t>: Technology and engineering play a significant role in the creation and distribution of art forms, including film, music, and digital media.</a:t>
            </a:r>
          </a:p>
        </p:txBody>
      </p:sp>
      <p:sp>
        <p:nvSpPr>
          <p:cNvPr id="3" name="TextBox 2">
            <a:extLst>
              <a:ext uri="{FF2B5EF4-FFF2-40B4-BE49-F238E27FC236}">
                <a16:creationId xmlns:a16="http://schemas.microsoft.com/office/drawing/2014/main" id="{843CE318-542C-C988-7F22-65D642C84BAD}"/>
              </a:ext>
            </a:extLst>
          </p:cNvPr>
          <p:cNvSpPr txBox="1"/>
          <p:nvPr/>
        </p:nvSpPr>
        <p:spPr>
          <a:xfrm>
            <a:off x="187002" y="3167292"/>
            <a:ext cx="5756598" cy="3373359"/>
          </a:xfrm>
          <a:prstGeom prst="rect">
            <a:avLst/>
          </a:prstGeom>
          <a:noFill/>
          <a:ln w="28575">
            <a:solidFill>
              <a:schemeClr val="accent6">
                <a:lumMod val="60000"/>
                <a:lumOff val="40000"/>
              </a:schemeClr>
            </a:solidFill>
          </a:ln>
        </p:spPr>
        <p:txBody>
          <a:bodyPr wrap="square">
            <a:spAutoFit/>
          </a:bodyPr>
          <a:lstStyle/>
          <a:p>
            <a:pPr algn="l">
              <a:lnSpc>
                <a:spcPct val="150000"/>
              </a:lnSpc>
            </a:pPr>
            <a:r>
              <a:rPr lang="en-US" b="1" i="0" dirty="0">
                <a:solidFill>
                  <a:srgbClr val="374151"/>
                </a:solidFill>
                <a:effectLst/>
                <a:latin typeface="Söhne"/>
              </a:rPr>
              <a:t>Arts and Science</a:t>
            </a:r>
            <a:r>
              <a:rPr lang="en-US" b="0" i="0" dirty="0">
                <a:solidFill>
                  <a:srgbClr val="374151"/>
                </a:solidFill>
                <a:effectLst/>
                <a:latin typeface="Söhne"/>
              </a:rPr>
              <a:t>:</a:t>
            </a:r>
          </a:p>
          <a:p>
            <a:pPr lvl="1" algn="just">
              <a:lnSpc>
                <a:spcPct val="150000"/>
              </a:lnSpc>
              <a:buFont typeface="Arial" panose="020B0604020202020204" pitchFamily="34" charset="0"/>
              <a:buChar char="•"/>
            </a:pPr>
            <a:r>
              <a:rPr lang="en-US" b="1" i="0" dirty="0">
                <a:solidFill>
                  <a:srgbClr val="374151"/>
                </a:solidFill>
                <a:effectLst/>
                <a:latin typeface="Söhne"/>
              </a:rPr>
              <a:t>Science Communication</a:t>
            </a:r>
            <a:r>
              <a:rPr lang="en-US" b="0" i="0" dirty="0">
                <a:solidFill>
                  <a:srgbClr val="374151"/>
                </a:solidFill>
                <a:effectLst/>
                <a:latin typeface="Söhne"/>
              </a:rPr>
              <a:t>: The arts, particularly literature, visual arts, and multimedia, are used to communicate scientific concepts and discoveries to the general public.</a:t>
            </a:r>
          </a:p>
          <a:p>
            <a:pPr lvl="1" algn="just">
              <a:lnSpc>
                <a:spcPct val="150000"/>
              </a:lnSpc>
              <a:buFont typeface="Arial" panose="020B0604020202020204" pitchFamily="34" charset="0"/>
              <a:buChar char="•"/>
            </a:pPr>
            <a:r>
              <a:rPr lang="en-US" b="1" i="0" dirty="0">
                <a:solidFill>
                  <a:srgbClr val="374151"/>
                </a:solidFill>
                <a:effectLst/>
                <a:latin typeface="Söhne"/>
              </a:rPr>
              <a:t>Inspiration</a:t>
            </a:r>
            <a:r>
              <a:rPr lang="en-US" b="0" i="0" dirty="0">
                <a:solidFill>
                  <a:srgbClr val="374151"/>
                </a:solidFill>
                <a:effectLst/>
                <a:latin typeface="Söhne"/>
              </a:rPr>
              <a:t>: Scientific discoveries often inspire artistic creations, from paintings reflecting natural phenomena to music inspired by scientific concepts.</a:t>
            </a:r>
          </a:p>
        </p:txBody>
      </p:sp>
      <p:pic>
        <p:nvPicPr>
          <p:cNvPr id="1026" name="Picture 2" descr="Top 10 Most Ingenious Inventions of Leonardo Da Vinci | Arthive">
            <a:extLst>
              <a:ext uri="{FF2B5EF4-FFF2-40B4-BE49-F238E27FC236}">
                <a16:creationId xmlns:a16="http://schemas.microsoft.com/office/drawing/2014/main" id="{5607C42F-E58C-F6AB-71AE-662F26CE7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2932190"/>
            <a:ext cx="2830284" cy="20900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Leonardo da Vinci Changed Your Life">
            <a:extLst>
              <a:ext uri="{FF2B5EF4-FFF2-40B4-BE49-F238E27FC236}">
                <a16:creationId xmlns:a16="http://schemas.microsoft.com/office/drawing/2014/main" id="{E58D8EEB-F53A-FC7C-53C9-2442962283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3884" y="2932190"/>
            <a:ext cx="3332137" cy="209005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ow Leonardo da Vinci's Notebooks Transcend Time">
            <a:extLst>
              <a:ext uri="{FF2B5EF4-FFF2-40B4-BE49-F238E27FC236}">
                <a16:creationId xmlns:a16="http://schemas.microsoft.com/office/drawing/2014/main" id="{481F0B09-DC88-059E-2F81-9816E04C04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048" y="5022246"/>
            <a:ext cx="2904931" cy="1670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5513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E364FE-5FDA-8B85-5823-AC4CE0214616}"/>
              </a:ext>
            </a:extLst>
          </p:cNvPr>
          <p:cNvSpPr txBox="1"/>
          <p:nvPr/>
        </p:nvSpPr>
        <p:spPr>
          <a:xfrm>
            <a:off x="781050" y="867376"/>
            <a:ext cx="10629900" cy="4077398"/>
          </a:xfrm>
          <a:prstGeom prst="rect">
            <a:avLst/>
          </a:prstGeom>
          <a:noFill/>
        </p:spPr>
        <p:txBody>
          <a:bodyPr wrap="square">
            <a:spAutoFit/>
          </a:bodyPr>
          <a:lstStyle/>
          <a:p>
            <a:pPr>
              <a:lnSpc>
                <a:spcPct val="200000"/>
              </a:lnSpc>
            </a:pPr>
            <a:r>
              <a:rPr lang="en-US" sz="2400" b="1" i="0" dirty="0">
                <a:solidFill>
                  <a:srgbClr val="374151"/>
                </a:solidFill>
                <a:effectLst/>
                <a:latin typeface="Söhne"/>
              </a:rPr>
              <a:t>Summary</a:t>
            </a:r>
          </a:p>
          <a:p>
            <a:pPr marL="742950" lvl="1" indent="-285750">
              <a:lnSpc>
                <a:spcPct val="200000"/>
              </a:lnSpc>
              <a:buFont typeface="Arial" panose="020B0604020202020204" pitchFamily="34" charset="0"/>
              <a:buChar char="•"/>
            </a:pPr>
            <a:r>
              <a:rPr lang="en-US" dirty="0">
                <a:solidFill>
                  <a:srgbClr val="374151"/>
                </a:solidFill>
                <a:latin typeface="Söhne"/>
              </a:rPr>
              <a:t>T</a:t>
            </a:r>
            <a:r>
              <a:rPr lang="en-US" b="0" i="0" dirty="0">
                <a:solidFill>
                  <a:srgbClr val="374151"/>
                </a:solidFill>
                <a:effectLst/>
                <a:latin typeface="Söhne"/>
              </a:rPr>
              <a:t>hese fields are interdependent and mutually supportive. </a:t>
            </a:r>
          </a:p>
          <a:p>
            <a:pPr marL="742950" lvl="1" indent="-285750">
              <a:lnSpc>
                <a:spcPct val="200000"/>
              </a:lnSpc>
              <a:buFont typeface="Arial" panose="020B0604020202020204" pitchFamily="34" charset="0"/>
              <a:buChar char="•"/>
            </a:pPr>
            <a:r>
              <a:rPr lang="en-US" b="0" i="0" dirty="0">
                <a:solidFill>
                  <a:srgbClr val="374151"/>
                </a:solidFill>
                <a:effectLst/>
                <a:latin typeface="Söhne"/>
              </a:rPr>
              <a:t>Science and mathematics provide the foundation for understanding the natural world, </a:t>
            </a:r>
          </a:p>
          <a:p>
            <a:pPr marL="742950" lvl="1" indent="-285750">
              <a:lnSpc>
                <a:spcPct val="200000"/>
              </a:lnSpc>
              <a:buFont typeface="Arial" panose="020B0604020202020204" pitchFamily="34" charset="0"/>
              <a:buChar char="•"/>
            </a:pPr>
            <a:r>
              <a:rPr lang="en-US" dirty="0">
                <a:solidFill>
                  <a:srgbClr val="374151"/>
                </a:solidFill>
                <a:latin typeface="Söhne"/>
              </a:rPr>
              <a:t>T</a:t>
            </a:r>
            <a:r>
              <a:rPr lang="en-US" b="0" i="0" dirty="0">
                <a:solidFill>
                  <a:srgbClr val="374151"/>
                </a:solidFill>
                <a:effectLst/>
                <a:latin typeface="Söhne"/>
              </a:rPr>
              <a:t>echnology and </a:t>
            </a:r>
            <a:r>
              <a:rPr lang="en-US" dirty="0">
                <a:solidFill>
                  <a:srgbClr val="374151"/>
                </a:solidFill>
                <a:latin typeface="Söhne"/>
              </a:rPr>
              <a:t>e</a:t>
            </a:r>
            <a:r>
              <a:rPr lang="en-US" b="0" i="0" dirty="0">
                <a:solidFill>
                  <a:srgbClr val="374151"/>
                </a:solidFill>
                <a:effectLst/>
                <a:latin typeface="Söhne"/>
              </a:rPr>
              <a:t>ngineering turn that understanding into practical applications </a:t>
            </a:r>
          </a:p>
          <a:p>
            <a:pPr marL="742950" lvl="1" indent="-285750">
              <a:lnSpc>
                <a:spcPct val="200000"/>
              </a:lnSpc>
              <a:buFont typeface="Arial" panose="020B0604020202020204" pitchFamily="34" charset="0"/>
              <a:buChar char="•"/>
            </a:pPr>
            <a:r>
              <a:rPr lang="en-US" b="0" i="0" dirty="0">
                <a:solidFill>
                  <a:srgbClr val="374151"/>
                </a:solidFill>
                <a:effectLst/>
                <a:latin typeface="Söhne"/>
              </a:rPr>
              <a:t> The arts often help bridge the gap between these disciplines, making science and technology more accessible and relatable to a broader audience. </a:t>
            </a:r>
          </a:p>
          <a:p>
            <a:pPr marL="742950" lvl="1" indent="-285750">
              <a:lnSpc>
                <a:spcPct val="200000"/>
              </a:lnSpc>
              <a:buFont typeface="Arial" panose="020B0604020202020204" pitchFamily="34" charset="0"/>
              <a:buChar char="•"/>
            </a:pPr>
            <a:r>
              <a:rPr lang="en-US" b="0" i="0" dirty="0">
                <a:solidFill>
                  <a:srgbClr val="374151"/>
                </a:solidFill>
                <a:effectLst/>
                <a:latin typeface="Söhne"/>
              </a:rPr>
              <a:t>This interconnectedness fosters innovation and drives progress in various aspects of human society.</a:t>
            </a:r>
            <a:endParaRPr lang="en-IN" dirty="0"/>
          </a:p>
        </p:txBody>
      </p:sp>
    </p:spTree>
    <p:extLst>
      <p:ext uri="{BB962C8B-B14F-4D97-AF65-F5344CB8AC3E}">
        <p14:creationId xmlns:p14="http://schemas.microsoft.com/office/powerpoint/2010/main" val="13050542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2A2ACA-E366-E846-9DFB-94322A8D232C}"/>
              </a:ext>
            </a:extLst>
          </p:cNvPr>
          <p:cNvSpPr txBox="1"/>
          <p:nvPr/>
        </p:nvSpPr>
        <p:spPr>
          <a:xfrm>
            <a:off x="408214" y="150728"/>
            <a:ext cx="6097554" cy="523220"/>
          </a:xfrm>
          <a:prstGeom prst="rect">
            <a:avLst/>
          </a:prstGeom>
          <a:noFill/>
        </p:spPr>
        <p:txBody>
          <a:bodyPr wrap="square">
            <a:spAutoFit/>
          </a:bodyPr>
          <a:lstStyle/>
          <a:p>
            <a:pPr algn="just">
              <a:spcBef>
                <a:spcPts val="600"/>
              </a:spcBef>
              <a:spcAft>
                <a:spcPts val="600"/>
              </a:spcAft>
            </a:pPr>
            <a:r>
              <a:rPr lang="en-US" sz="2800" dirty="0">
                <a:solidFill>
                  <a:srgbClr val="FF0000"/>
                </a:solidFill>
                <a:effectLst/>
                <a:latin typeface="Times New Roman" panose="02020603050405020304" pitchFamily="18" charset="0"/>
                <a:ea typeface="Times New Roman" panose="02020603050405020304" pitchFamily="18" charset="0"/>
              </a:rPr>
              <a:t>Engineer</a:t>
            </a:r>
            <a:endParaRPr lang="en-IN" sz="2800" dirty="0">
              <a:solidFill>
                <a:srgbClr val="FF0000"/>
              </a:solidFill>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D5341FB4-5901-0676-C216-1EC672BBFB99}"/>
              </a:ext>
            </a:extLst>
          </p:cNvPr>
          <p:cNvSpPr txBox="1"/>
          <p:nvPr/>
        </p:nvSpPr>
        <p:spPr>
          <a:xfrm>
            <a:off x="505797" y="948487"/>
            <a:ext cx="11180405" cy="4730590"/>
          </a:xfrm>
          <a:prstGeom prst="rect">
            <a:avLst/>
          </a:prstGeom>
          <a:noFill/>
          <a:ln>
            <a:solidFill>
              <a:schemeClr val="accent1"/>
            </a:solidFill>
          </a:ln>
        </p:spPr>
        <p:txBody>
          <a:bodyPr wrap="square">
            <a:spAutoFit/>
          </a:bodyPr>
          <a:lstStyle/>
          <a:p>
            <a:pPr marL="285750" indent="-285750" algn="just">
              <a:lnSpc>
                <a:spcPct val="150000"/>
              </a:lnSpc>
              <a:spcBef>
                <a:spcPts val="300"/>
              </a:spcBef>
              <a:spcAft>
                <a:spcPts val="300"/>
              </a:spcAft>
              <a:buFont typeface="Arial" panose="020B0604020202020204" pitchFamily="34" charset="0"/>
              <a:buChar char="•"/>
            </a:pPr>
            <a:r>
              <a:rPr lang="en-IN" sz="2000" dirty="0">
                <a:solidFill>
                  <a:srgbClr val="071B2C"/>
                </a:solidFill>
                <a:effectLst/>
                <a:latin typeface="Times New Roman" panose="02020603050405020304" pitchFamily="18" charset="0"/>
                <a:ea typeface="Calibri" panose="020F0502020204030204" pitchFamily="34" charset="0"/>
                <a:cs typeface="Times New Roman" panose="02020603050405020304" pitchFamily="18" charset="0"/>
              </a:rPr>
              <a:t>Engineers are the inventors, designers, analysers, and builders of </a:t>
            </a:r>
            <a:r>
              <a:rPr lang="en-IN" sz="2000" dirty="0">
                <a:solidFill>
                  <a:srgbClr val="071B2C"/>
                </a:solidFill>
                <a:latin typeface="Times New Roman" panose="02020603050405020304" pitchFamily="18" charset="0"/>
                <a:ea typeface="Calibri" panose="020F0502020204030204" pitchFamily="34" charset="0"/>
                <a:cs typeface="Times New Roman" panose="02020603050405020304" pitchFamily="18" charset="0"/>
              </a:rPr>
              <a:t>our modern </a:t>
            </a:r>
            <a:r>
              <a:rPr lang="en-IN" sz="2000" dirty="0">
                <a:solidFill>
                  <a:srgbClr val="071B2C"/>
                </a:solidFill>
                <a:effectLst/>
                <a:latin typeface="Times New Roman" panose="02020603050405020304" pitchFamily="18" charset="0"/>
                <a:ea typeface="Calibri" panose="020F0502020204030204" pitchFamily="34" charset="0"/>
                <a:cs typeface="Times New Roman" panose="02020603050405020304" pitchFamily="18" charset="0"/>
              </a:rPr>
              <a:t>age. </a:t>
            </a:r>
          </a:p>
          <a:p>
            <a:pPr marL="285750" indent="-285750" algn="just">
              <a:lnSpc>
                <a:spcPct val="150000"/>
              </a:lnSpc>
              <a:spcBef>
                <a:spcPts val="300"/>
              </a:spcBef>
              <a:spcAft>
                <a:spcPts val="300"/>
              </a:spcAft>
              <a:buFont typeface="Arial" panose="020B0604020202020204" pitchFamily="34" charset="0"/>
              <a:buChar char="•"/>
            </a:pPr>
            <a:r>
              <a:rPr lang="en-IN" sz="2000" dirty="0">
                <a:solidFill>
                  <a:srgbClr val="071B2C"/>
                </a:solidFill>
                <a:effectLst/>
                <a:latin typeface="Times New Roman" panose="02020603050405020304" pitchFamily="18" charset="0"/>
                <a:ea typeface="Calibri" panose="020F0502020204030204" pitchFamily="34" charset="0"/>
                <a:cs typeface="Times New Roman" panose="02020603050405020304" pitchFamily="18" charset="0"/>
              </a:rPr>
              <a:t>They create the machines, structures, and systems we use on a daily basis. </a:t>
            </a:r>
          </a:p>
          <a:p>
            <a:pPr marL="285750" indent="-285750" algn="just">
              <a:lnSpc>
                <a:spcPct val="150000"/>
              </a:lnSpc>
              <a:spcBef>
                <a:spcPts val="300"/>
              </a:spcBef>
              <a:spcAft>
                <a:spcPts val="300"/>
              </a:spcAft>
              <a:buFont typeface="Arial" panose="020B0604020202020204" pitchFamily="34" charset="0"/>
              <a:buChar char="•"/>
            </a:pPr>
            <a:r>
              <a:rPr lang="en-IN" sz="2000" dirty="0">
                <a:solidFill>
                  <a:srgbClr val="071B2C"/>
                </a:solidFill>
                <a:effectLst/>
                <a:latin typeface="Times New Roman" panose="02020603050405020304" pitchFamily="18" charset="0"/>
                <a:ea typeface="Calibri" panose="020F0502020204030204" pitchFamily="34" charset="0"/>
                <a:cs typeface="Times New Roman" panose="02020603050405020304" pitchFamily="18" charset="0"/>
              </a:rPr>
              <a:t>Things Engineers must take into account when designing </a:t>
            </a:r>
          </a:p>
          <a:p>
            <a:pPr marL="800100" lvl="1" indent="-342900" algn="just">
              <a:lnSpc>
                <a:spcPct val="150000"/>
              </a:lnSpc>
              <a:spcBef>
                <a:spcPts val="300"/>
              </a:spcBef>
              <a:spcAft>
                <a:spcPts val="300"/>
              </a:spcAft>
              <a:buFont typeface="Wingdings" panose="05000000000000000000" pitchFamily="2" charset="2"/>
              <a:buChar char="v"/>
            </a:pPr>
            <a:r>
              <a:rPr lang="en-IN" sz="2000" dirty="0">
                <a:solidFill>
                  <a:srgbClr val="071B2C"/>
                </a:solidFill>
                <a:effectLst/>
                <a:latin typeface="Times New Roman" panose="02020603050405020304" pitchFamily="18" charset="0"/>
                <a:ea typeface="Calibri" panose="020F0502020204030204" pitchFamily="34" charset="0"/>
                <a:cs typeface="Times New Roman" panose="02020603050405020304" pitchFamily="18" charset="0"/>
              </a:rPr>
              <a:t>The constraints of physics, </a:t>
            </a:r>
          </a:p>
          <a:p>
            <a:pPr marL="800100" lvl="1" indent="-342900" algn="just">
              <a:lnSpc>
                <a:spcPct val="150000"/>
              </a:lnSpc>
              <a:spcBef>
                <a:spcPts val="300"/>
              </a:spcBef>
              <a:spcAft>
                <a:spcPts val="300"/>
              </a:spcAft>
              <a:buFont typeface="Wingdings" panose="05000000000000000000" pitchFamily="2" charset="2"/>
              <a:buChar char="v"/>
            </a:pPr>
            <a:r>
              <a:rPr lang="en-IN" sz="2000" dirty="0">
                <a:solidFill>
                  <a:srgbClr val="071B2C"/>
                </a:solidFill>
                <a:latin typeface="Times New Roman" panose="02020603050405020304" pitchFamily="18" charset="0"/>
                <a:ea typeface="Calibri" panose="020F0502020204030204" pitchFamily="34" charset="0"/>
                <a:cs typeface="Times New Roman" panose="02020603050405020304" pitchFamily="18" charset="0"/>
              </a:rPr>
              <a:t>T</a:t>
            </a:r>
            <a:r>
              <a:rPr lang="en-IN" sz="2000" dirty="0">
                <a:solidFill>
                  <a:srgbClr val="071B2C"/>
                </a:solidFill>
                <a:effectLst/>
                <a:latin typeface="Times New Roman" panose="02020603050405020304" pitchFamily="18" charset="0"/>
                <a:ea typeface="Calibri" panose="020F0502020204030204" pitchFamily="34" charset="0"/>
                <a:cs typeface="Times New Roman" panose="02020603050405020304" pitchFamily="18" charset="0"/>
              </a:rPr>
              <a:t>he confines of the manufacturing technology of the modern age, </a:t>
            </a:r>
          </a:p>
          <a:p>
            <a:pPr marL="800100" lvl="1" indent="-342900" algn="just">
              <a:lnSpc>
                <a:spcPct val="150000"/>
              </a:lnSpc>
              <a:spcBef>
                <a:spcPts val="300"/>
              </a:spcBef>
              <a:spcAft>
                <a:spcPts val="300"/>
              </a:spcAft>
              <a:buFont typeface="Wingdings" panose="05000000000000000000" pitchFamily="2" charset="2"/>
              <a:buChar char="v"/>
            </a:pPr>
            <a:r>
              <a:rPr lang="en-IN" sz="2000" dirty="0">
                <a:solidFill>
                  <a:srgbClr val="071B2C"/>
                </a:solidFill>
                <a:effectLst/>
                <a:latin typeface="Times New Roman" panose="02020603050405020304" pitchFamily="18" charset="0"/>
                <a:ea typeface="Calibri" panose="020F0502020204030204" pitchFamily="34" charset="0"/>
                <a:cs typeface="Times New Roman" panose="02020603050405020304" pitchFamily="18" charset="0"/>
              </a:rPr>
              <a:t>The limitations imposed by current material properties, </a:t>
            </a:r>
          </a:p>
          <a:p>
            <a:pPr marL="800100" lvl="1" indent="-342900" algn="just">
              <a:lnSpc>
                <a:spcPct val="150000"/>
              </a:lnSpc>
              <a:spcBef>
                <a:spcPts val="300"/>
              </a:spcBef>
              <a:spcAft>
                <a:spcPts val="300"/>
              </a:spcAft>
              <a:buFont typeface="Wingdings" panose="05000000000000000000" pitchFamily="2" charset="2"/>
              <a:buChar char="v"/>
            </a:pPr>
            <a:r>
              <a:rPr lang="en-IN" sz="2000" dirty="0">
                <a:solidFill>
                  <a:srgbClr val="071B2C"/>
                </a:solidFill>
                <a:effectLst/>
                <a:latin typeface="Times New Roman" panose="02020603050405020304" pitchFamily="18" charset="0"/>
                <a:ea typeface="Calibri" panose="020F0502020204030204" pitchFamily="34" charset="0"/>
                <a:cs typeface="Times New Roman" panose="02020603050405020304" pitchFamily="18" charset="0"/>
              </a:rPr>
              <a:t>Requirements in terms of health, safety and cost. </a:t>
            </a:r>
          </a:p>
          <a:p>
            <a:pPr marL="285750" indent="-285750" algn="just">
              <a:lnSpc>
                <a:spcPct val="150000"/>
              </a:lnSpc>
              <a:spcBef>
                <a:spcPts val="300"/>
              </a:spcBef>
              <a:spcAft>
                <a:spcPts val="300"/>
              </a:spcAft>
              <a:buFont typeface="Arial" panose="020B0604020202020204" pitchFamily="34" charset="0"/>
              <a:buChar char="•"/>
            </a:pPr>
            <a:r>
              <a:rPr lang="en-IN" sz="2000" dirty="0">
                <a:solidFill>
                  <a:srgbClr val="071B2C"/>
                </a:solidFill>
                <a:effectLst/>
                <a:latin typeface="Times New Roman" panose="02020603050405020304" pitchFamily="18" charset="0"/>
                <a:ea typeface="Calibri" panose="020F0502020204030204" pitchFamily="34" charset="0"/>
                <a:cs typeface="Times New Roman" panose="02020603050405020304" pitchFamily="18" charset="0"/>
              </a:rPr>
              <a:t>Luckily, engineers are trained to recognize and solve these problems, but in </a:t>
            </a:r>
            <a:r>
              <a:rPr lang="en-IN" sz="2000" i="1" dirty="0">
                <a:solidFill>
                  <a:srgbClr val="071B2C"/>
                </a:solidFill>
                <a:effectLst/>
                <a:latin typeface="Times New Roman" panose="02020603050405020304" pitchFamily="18" charset="0"/>
                <a:ea typeface="Calibri" panose="020F0502020204030204" pitchFamily="34" charset="0"/>
                <a:cs typeface="Times New Roman" panose="02020603050405020304" pitchFamily="18" charset="0"/>
              </a:rPr>
              <a:t>order</a:t>
            </a:r>
            <a:r>
              <a:rPr lang="en-IN" sz="2000" dirty="0">
                <a:solidFill>
                  <a:srgbClr val="071B2C"/>
                </a:solidFill>
                <a:effectLst/>
                <a:latin typeface="Times New Roman" panose="02020603050405020304" pitchFamily="18" charset="0"/>
                <a:ea typeface="Calibri" panose="020F0502020204030204" pitchFamily="34" charset="0"/>
                <a:cs typeface="Times New Roman" panose="02020603050405020304" pitchFamily="18" charset="0"/>
              </a:rPr>
              <a:t> to recognize and solve them, engineers have to have a very particular set of skills, skills acquired over a long career</a:t>
            </a:r>
            <a:r>
              <a:rPr lang="en-IN" sz="2000" dirty="0">
                <a:solidFill>
                  <a:srgbClr val="071B2C"/>
                </a:solidFill>
                <a:latin typeface="Times New Roman" panose="02020603050405020304" pitchFamily="18" charset="0"/>
                <a:ea typeface="Calibri" panose="020F0502020204030204" pitchFamily="34" charset="0"/>
                <a:cs typeface="Times New Roman" panose="02020603050405020304" pitchFamily="18" charset="0"/>
              </a:rPr>
              <a:t>.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659A5EAF-DE92-B07D-38C6-616B95686759}"/>
              </a:ext>
            </a:extLst>
          </p:cNvPr>
          <p:cNvSpPr txBox="1"/>
          <p:nvPr/>
        </p:nvSpPr>
        <p:spPr>
          <a:xfrm>
            <a:off x="3047223" y="5983997"/>
            <a:ext cx="6097554" cy="461665"/>
          </a:xfrm>
          <a:prstGeom prst="rect">
            <a:avLst/>
          </a:prstGeom>
          <a:solidFill>
            <a:schemeClr val="accent3">
              <a:lumMod val="40000"/>
              <a:lumOff val="60000"/>
            </a:schemeClr>
          </a:solidFill>
        </p:spPr>
        <p:txBody>
          <a:bodyPr wrap="square">
            <a:spAutoFit/>
          </a:bodyPr>
          <a:lstStyle/>
          <a:p>
            <a:pPr algn="ctr"/>
            <a:r>
              <a:rPr lang="en-IN" sz="24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W</a:t>
            </a:r>
            <a:r>
              <a:rPr lang="en-IN" sz="24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hat are these skills? </a:t>
            </a:r>
            <a:endParaRPr lang="en-IN" sz="2400" b="1" dirty="0">
              <a:solidFill>
                <a:srgbClr val="C00000"/>
              </a:solidFill>
            </a:endParaRPr>
          </a:p>
        </p:txBody>
      </p:sp>
      <p:sp>
        <p:nvSpPr>
          <p:cNvPr id="4" name="TextBox 3">
            <a:extLst>
              <a:ext uri="{FF2B5EF4-FFF2-40B4-BE49-F238E27FC236}">
                <a16:creationId xmlns:a16="http://schemas.microsoft.com/office/drawing/2014/main" id="{58A318A2-E0C2-948E-6617-B667F46658AE}"/>
              </a:ext>
            </a:extLst>
          </p:cNvPr>
          <p:cNvSpPr txBox="1"/>
          <p:nvPr/>
        </p:nvSpPr>
        <p:spPr>
          <a:xfrm>
            <a:off x="2800737" y="212283"/>
            <a:ext cx="6992516" cy="400110"/>
          </a:xfrm>
          <a:prstGeom prst="rect">
            <a:avLst/>
          </a:prstGeom>
          <a:noFill/>
          <a:ln w="19050">
            <a:solidFill>
              <a:schemeClr val="tx1"/>
            </a:solidFill>
          </a:ln>
        </p:spPr>
        <p:txBody>
          <a:bodyPr wrap="square">
            <a:spAutoFit/>
          </a:bodyPr>
          <a:lstStyle/>
          <a:p>
            <a:pPr algn="ctr"/>
            <a:r>
              <a:rPr lang="en-IN" sz="2000" b="1" u="sng" dirty="0">
                <a:solidFill>
                  <a:srgbClr val="00B050"/>
                </a:solidFill>
                <a:latin typeface="Cambria" panose="02040503050406030204" pitchFamily="18" charset="0"/>
                <a:ea typeface="Calibri" panose="020F0502020204030204" pitchFamily="34" charset="0"/>
                <a:cs typeface="Latha" panose="020B0604020202020204" pitchFamily="34" charset="0"/>
              </a:rPr>
              <a:t>M</a:t>
            </a:r>
            <a:r>
              <a:rPr lang="en-IN" sz="2000" b="1" u="sng" dirty="0">
                <a:solidFill>
                  <a:srgbClr val="00B050"/>
                </a:solidFill>
                <a:effectLst/>
                <a:latin typeface="Cambria" panose="02040503050406030204" pitchFamily="18" charset="0"/>
                <a:ea typeface="Calibri" panose="020F0502020204030204" pitchFamily="34" charset="0"/>
                <a:cs typeface="Latha" panose="020B0604020202020204" pitchFamily="34" charset="0"/>
              </a:rPr>
              <a:t>ake things that work or Make things work better </a:t>
            </a:r>
            <a:endParaRPr lang="en-IN" sz="2000" b="1" dirty="0">
              <a:solidFill>
                <a:srgbClr val="00B050"/>
              </a:solidFill>
            </a:endParaRPr>
          </a:p>
        </p:txBody>
      </p:sp>
      <p:cxnSp>
        <p:nvCxnSpPr>
          <p:cNvPr id="8" name="Straight Arrow Connector 7">
            <a:extLst>
              <a:ext uri="{FF2B5EF4-FFF2-40B4-BE49-F238E27FC236}">
                <a16:creationId xmlns:a16="http://schemas.microsoft.com/office/drawing/2014/main" id="{577D60E9-EBB2-1833-7A3F-293128223657}"/>
              </a:ext>
            </a:extLst>
          </p:cNvPr>
          <p:cNvCxnSpPr>
            <a:cxnSpLocks/>
          </p:cNvCxnSpPr>
          <p:nvPr/>
        </p:nvCxnSpPr>
        <p:spPr>
          <a:xfrm>
            <a:off x="1959429" y="412338"/>
            <a:ext cx="8413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94653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8821A8-2512-2B0E-6A4F-E0AD33FFABAB}"/>
              </a:ext>
            </a:extLst>
          </p:cNvPr>
          <p:cNvSpPr txBox="1"/>
          <p:nvPr/>
        </p:nvSpPr>
        <p:spPr>
          <a:xfrm>
            <a:off x="4869024" y="2662469"/>
            <a:ext cx="2453951" cy="1569660"/>
          </a:xfrm>
          <a:prstGeom prst="rect">
            <a:avLst/>
          </a:prstGeom>
          <a:solidFill>
            <a:srgbClr val="002060"/>
          </a:solidFill>
          <a:ln w="19050">
            <a:solidFill>
              <a:schemeClr val="tx1"/>
            </a:solidFill>
          </a:ln>
        </p:spPr>
        <p:txBody>
          <a:bodyPr wrap="square" rtlCol="0">
            <a:spAutoFit/>
          </a:bodyPr>
          <a:lstStyle/>
          <a:p>
            <a:pPr algn="ctr"/>
            <a:r>
              <a:rPr lang="en-US" sz="3200" b="1" dirty="0">
                <a:solidFill>
                  <a:schemeClr val="bg1"/>
                </a:solidFill>
              </a:rPr>
              <a:t>Desired Attributes of Engineer</a:t>
            </a:r>
            <a:endParaRPr lang="en-IN" sz="3200" b="1" dirty="0">
              <a:solidFill>
                <a:schemeClr val="bg1"/>
              </a:solidFill>
            </a:endParaRPr>
          </a:p>
        </p:txBody>
      </p:sp>
      <p:grpSp>
        <p:nvGrpSpPr>
          <p:cNvPr id="40" name="Group 39">
            <a:extLst>
              <a:ext uri="{FF2B5EF4-FFF2-40B4-BE49-F238E27FC236}">
                <a16:creationId xmlns:a16="http://schemas.microsoft.com/office/drawing/2014/main" id="{6979796E-51E1-91AD-1FCF-7C07A656A25D}"/>
              </a:ext>
            </a:extLst>
          </p:cNvPr>
          <p:cNvGrpSpPr/>
          <p:nvPr/>
        </p:nvGrpSpPr>
        <p:grpSpPr>
          <a:xfrm>
            <a:off x="8649473" y="637634"/>
            <a:ext cx="2691886" cy="5854189"/>
            <a:chOff x="8364891" y="637634"/>
            <a:chExt cx="2691886" cy="5854189"/>
          </a:xfrm>
        </p:grpSpPr>
        <p:sp>
          <p:nvSpPr>
            <p:cNvPr id="9" name="TextBox 8">
              <a:extLst>
                <a:ext uri="{FF2B5EF4-FFF2-40B4-BE49-F238E27FC236}">
                  <a16:creationId xmlns:a16="http://schemas.microsoft.com/office/drawing/2014/main" id="{44611D55-E0E3-3C66-F736-D510D837B91C}"/>
                </a:ext>
              </a:extLst>
            </p:cNvPr>
            <p:cNvSpPr txBox="1"/>
            <p:nvPr/>
          </p:nvSpPr>
          <p:spPr>
            <a:xfrm>
              <a:off x="8364891" y="1687068"/>
              <a:ext cx="2654562" cy="954107"/>
            </a:xfrm>
            <a:prstGeom prst="rect">
              <a:avLst/>
            </a:prstGeom>
            <a:solidFill>
              <a:schemeClr val="bg1">
                <a:lumMod val="85000"/>
              </a:schemeClr>
            </a:solidFill>
            <a:ln w="19050">
              <a:solidFill>
                <a:schemeClr val="tx1"/>
              </a:solidFill>
            </a:ln>
          </p:spPr>
          <p:txBody>
            <a:bodyPr wrap="square" rtlCol="0">
              <a:spAutoFit/>
            </a:bodyPr>
            <a:lstStyle/>
            <a:p>
              <a:pPr algn="ctr"/>
              <a:r>
                <a:rPr lang="en-US" sz="2800" dirty="0"/>
                <a:t>Communication skills</a:t>
              </a:r>
              <a:endParaRPr lang="en-IN" sz="2800" dirty="0"/>
            </a:p>
          </p:txBody>
        </p:sp>
        <p:sp>
          <p:nvSpPr>
            <p:cNvPr id="10" name="TextBox 9">
              <a:extLst>
                <a:ext uri="{FF2B5EF4-FFF2-40B4-BE49-F238E27FC236}">
                  <a16:creationId xmlns:a16="http://schemas.microsoft.com/office/drawing/2014/main" id="{ADEBB9D0-40F7-0F8F-C06B-68F91F026892}"/>
                </a:ext>
              </a:extLst>
            </p:cNvPr>
            <p:cNvSpPr txBox="1"/>
            <p:nvPr/>
          </p:nvSpPr>
          <p:spPr>
            <a:xfrm>
              <a:off x="8364891" y="637634"/>
              <a:ext cx="2654562" cy="523220"/>
            </a:xfrm>
            <a:prstGeom prst="rect">
              <a:avLst/>
            </a:prstGeom>
            <a:solidFill>
              <a:schemeClr val="accent4">
                <a:lumMod val="20000"/>
                <a:lumOff val="80000"/>
              </a:schemeClr>
            </a:solidFill>
            <a:ln w="19050">
              <a:solidFill>
                <a:schemeClr val="tx1"/>
              </a:solidFill>
            </a:ln>
          </p:spPr>
          <p:txBody>
            <a:bodyPr wrap="square" rtlCol="0">
              <a:spAutoFit/>
            </a:bodyPr>
            <a:lstStyle/>
            <a:p>
              <a:pPr algn="ctr"/>
              <a:r>
                <a:rPr lang="en-US" sz="2800" dirty="0"/>
                <a:t>Logical thinking</a:t>
              </a:r>
              <a:endParaRPr lang="en-IN" sz="2800" dirty="0"/>
            </a:p>
          </p:txBody>
        </p:sp>
        <p:sp>
          <p:nvSpPr>
            <p:cNvPr id="11" name="TextBox 10">
              <a:extLst>
                <a:ext uri="{FF2B5EF4-FFF2-40B4-BE49-F238E27FC236}">
                  <a16:creationId xmlns:a16="http://schemas.microsoft.com/office/drawing/2014/main" id="{E514ED24-08F8-AC82-0A47-0B7C769245C1}"/>
                </a:ext>
              </a:extLst>
            </p:cNvPr>
            <p:cNvSpPr txBox="1"/>
            <p:nvPr/>
          </p:nvSpPr>
          <p:spPr>
            <a:xfrm>
              <a:off x="8402215" y="5537716"/>
              <a:ext cx="2654562" cy="954107"/>
            </a:xfrm>
            <a:prstGeom prst="rect">
              <a:avLst/>
            </a:prstGeom>
            <a:solidFill>
              <a:srgbClr val="FFFF00"/>
            </a:solidFill>
            <a:ln w="19050">
              <a:solidFill>
                <a:schemeClr val="tx1"/>
              </a:solidFill>
            </a:ln>
          </p:spPr>
          <p:txBody>
            <a:bodyPr wrap="square" rtlCol="0">
              <a:spAutoFit/>
            </a:bodyPr>
            <a:lstStyle/>
            <a:p>
              <a:pPr algn="ctr"/>
              <a:r>
                <a:rPr lang="en-US" sz="2800" dirty="0"/>
                <a:t>Attention to detail</a:t>
              </a:r>
              <a:endParaRPr lang="en-IN" sz="2800" dirty="0"/>
            </a:p>
          </p:txBody>
        </p:sp>
        <p:sp>
          <p:nvSpPr>
            <p:cNvPr id="12" name="TextBox 11">
              <a:extLst>
                <a:ext uri="{FF2B5EF4-FFF2-40B4-BE49-F238E27FC236}">
                  <a16:creationId xmlns:a16="http://schemas.microsoft.com/office/drawing/2014/main" id="{8E0D0444-66F1-E9E9-9B7A-B6B0004259D3}"/>
                </a:ext>
              </a:extLst>
            </p:cNvPr>
            <p:cNvSpPr txBox="1"/>
            <p:nvPr/>
          </p:nvSpPr>
          <p:spPr>
            <a:xfrm>
              <a:off x="8374222" y="4260906"/>
              <a:ext cx="2654562" cy="954107"/>
            </a:xfrm>
            <a:prstGeom prst="rect">
              <a:avLst/>
            </a:prstGeom>
            <a:solidFill>
              <a:schemeClr val="accent5">
                <a:lumMod val="40000"/>
                <a:lumOff val="60000"/>
              </a:schemeClr>
            </a:solidFill>
            <a:ln w="19050">
              <a:solidFill>
                <a:schemeClr val="tx1"/>
              </a:solidFill>
            </a:ln>
          </p:spPr>
          <p:txBody>
            <a:bodyPr wrap="square" rtlCol="0">
              <a:spAutoFit/>
            </a:bodyPr>
            <a:lstStyle/>
            <a:p>
              <a:pPr algn="ctr"/>
              <a:r>
                <a:rPr lang="en-US" sz="2800" dirty="0"/>
                <a:t>Mathematical ability</a:t>
              </a:r>
              <a:endParaRPr lang="en-IN" sz="2800" dirty="0"/>
            </a:p>
          </p:txBody>
        </p:sp>
        <p:sp>
          <p:nvSpPr>
            <p:cNvPr id="13" name="TextBox 12">
              <a:extLst>
                <a:ext uri="{FF2B5EF4-FFF2-40B4-BE49-F238E27FC236}">
                  <a16:creationId xmlns:a16="http://schemas.microsoft.com/office/drawing/2014/main" id="{56A8D859-1A21-C900-C792-8C8C76DBF6DD}"/>
                </a:ext>
              </a:extLst>
            </p:cNvPr>
            <p:cNvSpPr txBox="1"/>
            <p:nvPr/>
          </p:nvSpPr>
          <p:spPr>
            <a:xfrm>
              <a:off x="8364891" y="3223375"/>
              <a:ext cx="2654562" cy="523220"/>
            </a:xfrm>
            <a:prstGeom prst="rect">
              <a:avLst/>
            </a:prstGeom>
            <a:solidFill>
              <a:schemeClr val="accent6">
                <a:lumMod val="40000"/>
                <a:lumOff val="60000"/>
              </a:schemeClr>
            </a:solidFill>
            <a:ln w="19050">
              <a:solidFill>
                <a:schemeClr val="tx1"/>
              </a:solidFill>
            </a:ln>
          </p:spPr>
          <p:txBody>
            <a:bodyPr wrap="square" rtlCol="0">
              <a:spAutoFit/>
            </a:bodyPr>
            <a:lstStyle/>
            <a:p>
              <a:pPr algn="ctr"/>
              <a:r>
                <a:rPr lang="en-US" sz="2800" dirty="0"/>
                <a:t>Leadership</a:t>
              </a:r>
              <a:endParaRPr lang="en-IN" sz="2800" dirty="0"/>
            </a:p>
          </p:txBody>
        </p:sp>
      </p:grpSp>
      <p:grpSp>
        <p:nvGrpSpPr>
          <p:cNvPr id="32" name="Group 31">
            <a:extLst>
              <a:ext uri="{FF2B5EF4-FFF2-40B4-BE49-F238E27FC236}">
                <a16:creationId xmlns:a16="http://schemas.microsoft.com/office/drawing/2014/main" id="{D13B52A5-0248-FE3D-755C-169F3998940F}"/>
              </a:ext>
            </a:extLst>
          </p:cNvPr>
          <p:cNvGrpSpPr/>
          <p:nvPr/>
        </p:nvGrpSpPr>
        <p:grpSpPr>
          <a:xfrm>
            <a:off x="3542519" y="899244"/>
            <a:ext cx="1326505" cy="5160123"/>
            <a:chOff x="3542519" y="899244"/>
            <a:chExt cx="1326505" cy="5160123"/>
          </a:xfrm>
        </p:grpSpPr>
        <p:cxnSp>
          <p:nvCxnSpPr>
            <p:cNvPr id="17" name="Straight Arrow Connector 16">
              <a:extLst>
                <a:ext uri="{FF2B5EF4-FFF2-40B4-BE49-F238E27FC236}">
                  <a16:creationId xmlns:a16="http://schemas.microsoft.com/office/drawing/2014/main" id="{E1EE1F9E-D640-16E4-8D03-DF4D864C6B80}"/>
                </a:ext>
              </a:extLst>
            </p:cNvPr>
            <p:cNvCxnSpPr>
              <a:cxnSpLocks/>
              <a:stCxn id="3" idx="1"/>
              <a:endCxn id="5" idx="3"/>
            </p:cNvCxnSpPr>
            <p:nvPr/>
          </p:nvCxnSpPr>
          <p:spPr>
            <a:xfrm flipH="1" flipV="1">
              <a:off x="3542523" y="899244"/>
              <a:ext cx="1326501" cy="254805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F918D0C-1908-B13B-EB6D-0F80A947A5C4}"/>
                </a:ext>
              </a:extLst>
            </p:cNvPr>
            <p:cNvCxnSpPr>
              <a:cxnSpLocks/>
              <a:stCxn id="3" idx="1"/>
              <a:endCxn id="4" idx="3"/>
            </p:cNvCxnSpPr>
            <p:nvPr/>
          </p:nvCxnSpPr>
          <p:spPr>
            <a:xfrm flipH="1" flipV="1">
              <a:off x="3542522" y="2185143"/>
              <a:ext cx="1326502" cy="126215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9352308-655F-6914-E84F-AD07E9ECF5A8}"/>
                </a:ext>
              </a:extLst>
            </p:cNvPr>
            <p:cNvCxnSpPr>
              <a:cxnSpLocks/>
              <a:stCxn id="3" idx="1"/>
              <a:endCxn id="6" idx="3"/>
            </p:cNvCxnSpPr>
            <p:nvPr/>
          </p:nvCxnSpPr>
          <p:spPr>
            <a:xfrm flipH="1" flipV="1">
              <a:off x="3542521" y="3443798"/>
              <a:ext cx="1326503" cy="350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CF72EEE-6DE5-9CC3-D2B4-5CB5F40F39EE}"/>
                </a:ext>
              </a:extLst>
            </p:cNvPr>
            <p:cNvCxnSpPr>
              <a:cxnSpLocks/>
              <a:stCxn id="3" idx="1"/>
              <a:endCxn id="7" idx="3"/>
            </p:cNvCxnSpPr>
            <p:nvPr/>
          </p:nvCxnSpPr>
          <p:spPr>
            <a:xfrm flipH="1">
              <a:off x="3542520" y="3447299"/>
              <a:ext cx="1326504" cy="130074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A8F91E3-62D9-7C10-99DE-8B9252DC90DF}"/>
                </a:ext>
              </a:extLst>
            </p:cNvPr>
            <p:cNvCxnSpPr>
              <a:cxnSpLocks/>
              <a:stCxn id="3" idx="1"/>
              <a:endCxn id="8" idx="3"/>
            </p:cNvCxnSpPr>
            <p:nvPr/>
          </p:nvCxnSpPr>
          <p:spPr>
            <a:xfrm flipH="1">
              <a:off x="3542519" y="3447299"/>
              <a:ext cx="1326505" cy="2612068"/>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6ED9EC00-F8D0-6915-CC82-816E432E42FF}"/>
              </a:ext>
            </a:extLst>
          </p:cNvPr>
          <p:cNvGrpSpPr/>
          <p:nvPr/>
        </p:nvGrpSpPr>
        <p:grpSpPr>
          <a:xfrm>
            <a:off x="1088568" y="637634"/>
            <a:ext cx="7560910" cy="5898786"/>
            <a:chOff x="1088567" y="621423"/>
            <a:chExt cx="7560910" cy="5898786"/>
          </a:xfrm>
        </p:grpSpPr>
        <p:sp>
          <p:nvSpPr>
            <p:cNvPr id="4" name="TextBox 3">
              <a:extLst>
                <a:ext uri="{FF2B5EF4-FFF2-40B4-BE49-F238E27FC236}">
                  <a16:creationId xmlns:a16="http://schemas.microsoft.com/office/drawing/2014/main" id="{A990958A-A559-E3C0-0EC7-F9C8959FC766}"/>
                </a:ext>
              </a:extLst>
            </p:cNvPr>
            <p:cNvSpPr txBox="1"/>
            <p:nvPr/>
          </p:nvSpPr>
          <p:spPr>
            <a:xfrm>
              <a:off x="1088570" y="1691878"/>
              <a:ext cx="2453951" cy="954107"/>
            </a:xfrm>
            <a:prstGeom prst="rect">
              <a:avLst/>
            </a:prstGeom>
            <a:solidFill>
              <a:schemeClr val="tx2">
                <a:lumMod val="20000"/>
                <a:lumOff val="80000"/>
              </a:schemeClr>
            </a:solidFill>
            <a:ln w="19050">
              <a:solidFill>
                <a:schemeClr val="tx1"/>
              </a:solidFill>
            </a:ln>
          </p:spPr>
          <p:txBody>
            <a:bodyPr wrap="square" rtlCol="0">
              <a:spAutoFit/>
            </a:bodyPr>
            <a:lstStyle/>
            <a:p>
              <a:pPr algn="ctr"/>
              <a:r>
                <a:rPr lang="en-US" sz="2800" dirty="0"/>
                <a:t>Continuous learning</a:t>
              </a:r>
              <a:endParaRPr lang="en-IN" sz="2800" dirty="0"/>
            </a:p>
          </p:txBody>
        </p:sp>
        <p:sp>
          <p:nvSpPr>
            <p:cNvPr id="5" name="TextBox 4">
              <a:extLst>
                <a:ext uri="{FF2B5EF4-FFF2-40B4-BE49-F238E27FC236}">
                  <a16:creationId xmlns:a16="http://schemas.microsoft.com/office/drawing/2014/main" id="{EB7DF9BA-CC58-5257-6885-6BC4614DBB6E}"/>
                </a:ext>
              </a:extLst>
            </p:cNvPr>
            <p:cNvSpPr txBox="1"/>
            <p:nvPr/>
          </p:nvSpPr>
          <p:spPr>
            <a:xfrm>
              <a:off x="1088571" y="621423"/>
              <a:ext cx="2453951" cy="523220"/>
            </a:xfrm>
            <a:prstGeom prst="rect">
              <a:avLst/>
            </a:prstGeom>
            <a:solidFill>
              <a:schemeClr val="accent5">
                <a:lumMod val="20000"/>
                <a:lumOff val="80000"/>
              </a:schemeClr>
            </a:solidFill>
            <a:ln w="19050">
              <a:solidFill>
                <a:schemeClr val="tx1"/>
              </a:solidFill>
            </a:ln>
          </p:spPr>
          <p:txBody>
            <a:bodyPr wrap="square" rtlCol="0">
              <a:spAutoFit/>
            </a:bodyPr>
            <a:lstStyle/>
            <a:p>
              <a:pPr algn="ctr"/>
              <a:r>
                <a:rPr lang="en-US" sz="2800" dirty="0"/>
                <a:t>Teamwork</a:t>
              </a:r>
              <a:endParaRPr lang="en-IN" sz="2800" dirty="0"/>
            </a:p>
          </p:txBody>
        </p:sp>
        <p:sp>
          <p:nvSpPr>
            <p:cNvPr id="6" name="TextBox 5">
              <a:extLst>
                <a:ext uri="{FF2B5EF4-FFF2-40B4-BE49-F238E27FC236}">
                  <a16:creationId xmlns:a16="http://schemas.microsoft.com/office/drawing/2014/main" id="{5E853E67-EB90-4F4F-9024-917E5296ABE5}"/>
                </a:ext>
              </a:extLst>
            </p:cNvPr>
            <p:cNvSpPr txBox="1"/>
            <p:nvPr/>
          </p:nvSpPr>
          <p:spPr>
            <a:xfrm>
              <a:off x="1088569" y="3165977"/>
              <a:ext cx="2453951" cy="523220"/>
            </a:xfrm>
            <a:prstGeom prst="rect">
              <a:avLst/>
            </a:prstGeom>
            <a:solidFill>
              <a:schemeClr val="accent6">
                <a:lumMod val="40000"/>
                <a:lumOff val="60000"/>
              </a:schemeClr>
            </a:solidFill>
            <a:ln w="19050">
              <a:solidFill>
                <a:schemeClr val="tx1"/>
              </a:solidFill>
            </a:ln>
          </p:spPr>
          <p:txBody>
            <a:bodyPr wrap="square" rtlCol="0">
              <a:spAutoFit/>
            </a:bodyPr>
            <a:lstStyle/>
            <a:p>
              <a:pPr algn="ctr"/>
              <a:r>
                <a:rPr lang="en-US" sz="2800" dirty="0"/>
                <a:t>Creativity</a:t>
              </a:r>
              <a:endParaRPr lang="en-IN" sz="2800" dirty="0"/>
            </a:p>
          </p:txBody>
        </p:sp>
        <p:sp>
          <p:nvSpPr>
            <p:cNvPr id="7" name="TextBox 6">
              <a:extLst>
                <a:ext uri="{FF2B5EF4-FFF2-40B4-BE49-F238E27FC236}">
                  <a16:creationId xmlns:a16="http://schemas.microsoft.com/office/drawing/2014/main" id="{0B62E1B7-7017-BC5A-0EC1-F1257512C541}"/>
                </a:ext>
              </a:extLst>
            </p:cNvPr>
            <p:cNvSpPr txBox="1"/>
            <p:nvPr/>
          </p:nvSpPr>
          <p:spPr>
            <a:xfrm>
              <a:off x="1088568" y="4254781"/>
              <a:ext cx="2453951" cy="954107"/>
            </a:xfrm>
            <a:prstGeom prst="rect">
              <a:avLst/>
            </a:prstGeom>
            <a:solidFill>
              <a:schemeClr val="accent5">
                <a:lumMod val="20000"/>
                <a:lumOff val="80000"/>
              </a:schemeClr>
            </a:solidFill>
            <a:ln w="19050">
              <a:solidFill>
                <a:schemeClr val="tx1"/>
              </a:solidFill>
            </a:ln>
          </p:spPr>
          <p:txBody>
            <a:bodyPr wrap="square" rtlCol="0">
              <a:spAutoFit/>
            </a:bodyPr>
            <a:lstStyle/>
            <a:p>
              <a:pPr algn="ctr"/>
              <a:r>
                <a:rPr lang="en-US" sz="2800" dirty="0"/>
                <a:t>Problem Solving</a:t>
              </a:r>
              <a:endParaRPr lang="en-IN" sz="2800" dirty="0"/>
            </a:p>
          </p:txBody>
        </p:sp>
        <p:sp>
          <p:nvSpPr>
            <p:cNvPr id="8" name="TextBox 7">
              <a:extLst>
                <a:ext uri="{FF2B5EF4-FFF2-40B4-BE49-F238E27FC236}">
                  <a16:creationId xmlns:a16="http://schemas.microsoft.com/office/drawing/2014/main" id="{27B3D1D0-843E-135B-C32B-EFA2B9085369}"/>
                </a:ext>
              </a:extLst>
            </p:cNvPr>
            <p:cNvSpPr txBox="1"/>
            <p:nvPr/>
          </p:nvSpPr>
          <p:spPr>
            <a:xfrm>
              <a:off x="1088567" y="5566102"/>
              <a:ext cx="2453951" cy="954107"/>
            </a:xfrm>
            <a:prstGeom prst="rect">
              <a:avLst/>
            </a:prstGeom>
            <a:solidFill>
              <a:schemeClr val="accent4">
                <a:lumMod val="40000"/>
                <a:lumOff val="60000"/>
              </a:schemeClr>
            </a:solidFill>
            <a:ln w="19050">
              <a:solidFill>
                <a:schemeClr val="tx1"/>
              </a:solidFill>
            </a:ln>
          </p:spPr>
          <p:txBody>
            <a:bodyPr wrap="square" rtlCol="0">
              <a:spAutoFit/>
            </a:bodyPr>
            <a:lstStyle/>
            <a:p>
              <a:pPr algn="ctr"/>
              <a:r>
                <a:rPr lang="en-US" sz="2800" dirty="0"/>
                <a:t>Analytical ability</a:t>
              </a:r>
              <a:endParaRPr lang="en-IN" sz="2800" dirty="0"/>
            </a:p>
          </p:txBody>
        </p:sp>
        <p:grpSp>
          <p:nvGrpSpPr>
            <p:cNvPr id="33" name="Group 32">
              <a:extLst>
                <a:ext uri="{FF2B5EF4-FFF2-40B4-BE49-F238E27FC236}">
                  <a16:creationId xmlns:a16="http://schemas.microsoft.com/office/drawing/2014/main" id="{8728E237-5BA4-75C2-9F93-0E24EC9F0802}"/>
                </a:ext>
              </a:extLst>
            </p:cNvPr>
            <p:cNvGrpSpPr/>
            <p:nvPr/>
          </p:nvGrpSpPr>
          <p:grpSpPr>
            <a:xfrm rot="10800000">
              <a:off x="7322971" y="847525"/>
              <a:ext cx="1326506" cy="5160123"/>
              <a:chOff x="3542518" y="883033"/>
              <a:chExt cx="1326506" cy="5160123"/>
            </a:xfrm>
          </p:grpSpPr>
          <p:cxnSp>
            <p:nvCxnSpPr>
              <p:cNvPr id="34" name="Straight Arrow Connector 33">
                <a:extLst>
                  <a:ext uri="{FF2B5EF4-FFF2-40B4-BE49-F238E27FC236}">
                    <a16:creationId xmlns:a16="http://schemas.microsoft.com/office/drawing/2014/main" id="{9239C4FC-8E71-7E92-3DCA-6DA4E2BFA2BD}"/>
                  </a:ext>
                </a:extLst>
              </p:cNvPr>
              <p:cNvCxnSpPr>
                <a:cxnSpLocks/>
              </p:cNvCxnSpPr>
              <p:nvPr/>
            </p:nvCxnSpPr>
            <p:spPr>
              <a:xfrm flipH="1" flipV="1">
                <a:off x="3542522" y="883033"/>
                <a:ext cx="1326502" cy="256426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AC689F7-1E07-7D93-2B5C-7D005331852D}"/>
                  </a:ext>
                </a:extLst>
              </p:cNvPr>
              <p:cNvCxnSpPr>
                <a:cxnSpLocks/>
              </p:cNvCxnSpPr>
              <p:nvPr/>
            </p:nvCxnSpPr>
            <p:spPr>
              <a:xfrm flipH="1" flipV="1">
                <a:off x="3542521" y="2168932"/>
                <a:ext cx="1326503" cy="127836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65726C7-E54B-6DA2-8386-BCD5BF2C99F2}"/>
                  </a:ext>
                </a:extLst>
              </p:cNvPr>
              <p:cNvCxnSpPr>
                <a:cxnSpLocks/>
              </p:cNvCxnSpPr>
              <p:nvPr/>
            </p:nvCxnSpPr>
            <p:spPr>
              <a:xfrm flipH="1" flipV="1">
                <a:off x="3542520" y="3427587"/>
                <a:ext cx="1326504" cy="1971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6C45DEE-1C3E-A60A-83DF-75E32896794D}"/>
                  </a:ext>
                </a:extLst>
              </p:cNvPr>
              <p:cNvCxnSpPr>
                <a:cxnSpLocks/>
              </p:cNvCxnSpPr>
              <p:nvPr/>
            </p:nvCxnSpPr>
            <p:spPr>
              <a:xfrm flipH="1">
                <a:off x="3542519" y="3447299"/>
                <a:ext cx="1326505" cy="128453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21C7DDF-9BB5-37FE-64BE-1543119742D4}"/>
                  </a:ext>
                </a:extLst>
              </p:cNvPr>
              <p:cNvCxnSpPr>
                <a:cxnSpLocks/>
              </p:cNvCxnSpPr>
              <p:nvPr/>
            </p:nvCxnSpPr>
            <p:spPr>
              <a:xfrm flipH="1">
                <a:off x="3542518" y="3447299"/>
                <a:ext cx="1326506" cy="259585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9755353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F3E2DF-4876-33EA-A94F-EF38BFE69105}"/>
              </a:ext>
            </a:extLst>
          </p:cNvPr>
          <p:cNvSpPr txBox="1"/>
          <p:nvPr/>
        </p:nvSpPr>
        <p:spPr>
          <a:xfrm>
            <a:off x="240264" y="547787"/>
            <a:ext cx="6097554" cy="523220"/>
          </a:xfrm>
          <a:prstGeom prst="rect">
            <a:avLst/>
          </a:prstGeom>
          <a:noFill/>
        </p:spPr>
        <p:txBody>
          <a:bodyPr wrap="square">
            <a:spAutoFit/>
          </a:bodyPr>
          <a:lstStyle/>
          <a:p>
            <a:r>
              <a:rPr lang="en-IN" sz="2800" b="1" dirty="0">
                <a:solidFill>
                  <a:srgbClr val="FF0000"/>
                </a:solidFill>
                <a:effectLst/>
                <a:latin typeface="Cambria" panose="02040503050406030204" pitchFamily="18" charset="0"/>
                <a:ea typeface="Calibri" panose="020F0502020204030204" pitchFamily="34" charset="0"/>
                <a:cs typeface="Latha" panose="020B0604020202020204" pitchFamily="34" charset="0"/>
              </a:rPr>
              <a:t>Engineering Habits of Mind:</a:t>
            </a:r>
            <a:endParaRPr lang="en-IN" sz="2800" dirty="0">
              <a:solidFill>
                <a:srgbClr val="FF0000"/>
              </a:solidFill>
            </a:endParaRPr>
          </a:p>
        </p:txBody>
      </p:sp>
      <p:pic>
        <p:nvPicPr>
          <p:cNvPr id="1026" name="Picture 2" descr="Engineering habits of mind (EHoM) (Lucas, Hanson and Claxton, 2014) |  Download Scientific Diagram">
            <a:extLst>
              <a:ext uri="{FF2B5EF4-FFF2-40B4-BE49-F238E27FC236}">
                <a16:creationId xmlns:a16="http://schemas.microsoft.com/office/drawing/2014/main" id="{33E92477-7121-17F1-6525-4F07CDDDE7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1553" y="1261188"/>
            <a:ext cx="5186265" cy="518626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466B6CC-96BF-0C0B-1A4A-F48CD489AFF9}"/>
              </a:ext>
            </a:extLst>
          </p:cNvPr>
          <p:cNvSpPr txBox="1"/>
          <p:nvPr/>
        </p:nvSpPr>
        <p:spPr>
          <a:xfrm>
            <a:off x="6818345" y="1481554"/>
            <a:ext cx="4592993" cy="3338735"/>
          </a:xfrm>
          <a:prstGeom prst="rect">
            <a:avLst/>
          </a:prstGeom>
          <a:noFill/>
        </p:spPr>
        <p:txBody>
          <a:bodyPr wrap="square">
            <a:spAutoFit/>
          </a:bodyPr>
          <a:lstStyle/>
          <a:p>
            <a:pPr algn="just">
              <a:lnSpc>
                <a:spcPct val="200000"/>
              </a:lnSpc>
            </a:pPr>
            <a:r>
              <a:rPr lang="en-US" dirty="0"/>
              <a:t>A </a:t>
            </a:r>
            <a:r>
              <a:rPr lang="en-US" b="1" dirty="0"/>
              <a:t>‘habit of mind</a:t>
            </a:r>
            <a:r>
              <a:rPr lang="en-US" dirty="0"/>
              <a:t>’ means “</a:t>
            </a:r>
            <a:r>
              <a:rPr lang="en-US" b="1" dirty="0"/>
              <a:t>having a disposition toward behaving intelligently when confronted with problems</a:t>
            </a:r>
            <a:r>
              <a:rPr lang="en-US" dirty="0"/>
              <a:t>” and valuing “</a:t>
            </a:r>
            <a:r>
              <a:rPr lang="en-US" b="1" dirty="0"/>
              <a:t>one pattern of thinking over another,</a:t>
            </a:r>
            <a:r>
              <a:rPr lang="en-US" dirty="0"/>
              <a:t>” implying “</a:t>
            </a:r>
            <a:r>
              <a:rPr lang="en-US" b="1" dirty="0"/>
              <a:t>choice making about which pattern should be employed</a:t>
            </a:r>
            <a:r>
              <a:rPr lang="en-US" dirty="0"/>
              <a:t>” . </a:t>
            </a:r>
            <a:endParaRPr lang="en-IN" dirty="0"/>
          </a:p>
        </p:txBody>
      </p:sp>
    </p:spTree>
    <p:extLst>
      <p:ext uri="{BB962C8B-B14F-4D97-AF65-F5344CB8AC3E}">
        <p14:creationId xmlns:p14="http://schemas.microsoft.com/office/powerpoint/2010/main" val="6198515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3E5DBD-E3FC-9FF2-C3A1-377A7B258784}"/>
              </a:ext>
            </a:extLst>
          </p:cNvPr>
          <p:cNvPicPr>
            <a:picLocks noChangeAspect="1"/>
          </p:cNvPicPr>
          <p:nvPr/>
        </p:nvPicPr>
        <p:blipFill>
          <a:blip r:embed="rId2"/>
          <a:stretch>
            <a:fillRect/>
          </a:stretch>
        </p:blipFill>
        <p:spPr>
          <a:xfrm>
            <a:off x="2079912" y="582683"/>
            <a:ext cx="8032176" cy="5692633"/>
          </a:xfrm>
          <a:prstGeom prst="rect">
            <a:avLst/>
          </a:prstGeom>
        </p:spPr>
      </p:pic>
    </p:spTree>
    <p:extLst>
      <p:ext uri="{BB962C8B-B14F-4D97-AF65-F5344CB8AC3E}">
        <p14:creationId xmlns:p14="http://schemas.microsoft.com/office/powerpoint/2010/main" val="42231533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9AEC0B-759D-F355-FF1F-BB24BEF04167}"/>
              </a:ext>
            </a:extLst>
          </p:cNvPr>
          <p:cNvPicPr>
            <a:picLocks noChangeAspect="1"/>
          </p:cNvPicPr>
          <p:nvPr/>
        </p:nvPicPr>
        <p:blipFill rotWithShape="1">
          <a:blip r:embed="rId2"/>
          <a:srcRect t="14829"/>
          <a:stretch/>
        </p:blipFill>
        <p:spPr>
          <a:xfrm>
            <a:off x="649086" y="1595535"/>
            <a:ext cx="11080440" cy="3387012"/>
          </a:xfrm>
          <a:prstGeom prst="rect">
            <a:avLst/>
          </a:prstGeom>
        </p:spPr>
      </p:pic>
    </p:spTree>
    <p:extLst>
      <p:ext uri="{BB962C8B-B14F-4D97-AF65-F5344CB8AC3E}">
        <p14:creationId xmlns:p14="http://schemas.microsoft.com/office/powerpoint/2010/main" val="13204239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1644A5-235B-1399-FD29-B7BC08573A39}"/>
              </a:ext>
            </a:extLst>
          </p:cNvPr>
          <p:cNvSpPr txBox="1"/>
          <p:nvPr/>
        </p:nvSpPr>
        <p:spPr>
          <a:xfrm>
            <a:off x="103413" y="101807"/>
            <a:ext cx="11180407" cy="3327193"/>
          </a:xfrm>
          <a:prstGeom prst="rect">
            <a:avLst/>
          </a:prstGeom>
          <a:noFill/>
        </p:spPr>
        <p:txBody>
          <a:bodyPr wrap="square">
            <a:spAutoFit/>
          </a:bodyPr>
          <a:lstStyle/>
          <a:p>
            <a:r>
              <a:rPr lang="en-US" sz="2400" b="1" i="0" dirty="0">
                <a:solidFill>
                  <a:srgbClr val="00B050"/>
                </a:solidFill>
                <a:effectLst/>
                <a:latin typeface="Söhne"/>
              </a:rPr>
              <a:t>Systems thinking  </a:t>
            </a:r>
          </a:p>
          <a:p>
            <a:pPr marL="742950" lvl="1" indent="-285750" algn="just">
              <a:lnSpc>
                <a:spcPct val="150000"/>
              </a:lnSpc>
              <a:buFont typeface="Wingdings" panose="05000000000000000000" pitchFamily="2" charset="2"/>
              <a:buChar char="§"/>
            </a:pPr>
            <a:r>
              <a:rPr lang="en-US" i="0" dirty="0">
                <a:effectLst/>
                <a:latin typeface="Söhne"/>
              </a:rPr>
              <a:t>a holistic approach to problem-solving that involves looking at the bigger picture. </a:t>
            </a:r>
          </a:p>
          <a:p>
            <a:pPr marL="742950" lvl="1" indent="-285750" algn="just">
              <a:lnSpc>
                <a:spcPct val="150000"/>
              </a:lnSpc>
              <a:buFont typeface="Wingdings" panose="05000000000000000000" pitchFamily="2" charset="2"/>
              <a:buChar char="§"/>
            </a:pPr>
            <a:r>
              <a:rPr lang="en-US" i="0" dirty="0">
                <a:effectLst/>
                <a:latin typeface="Söhne"/>
              </a:rPr>
              <a:t>It involves examining all the components of a system and how they interact with each other to achieve a common goal. </a:t>
            </a:r>
          </a:p>
          <a:p>
            <a:pPr marL="742950" lvl="1" indent="-285750" algn="just">
              <a:lnSpc>
                <a:spcPct val="150000"/>
              </a:lnSpc>
              <a:buFont typeface="Wingdings" panose="05000000000000000000" pitchFamily="2" charset="2"/>
              <a:buChar char="§"/>
            </a:pPr>
            <a:r>
              <a:rPr lang="en-US" i="0" dirty="0">
                <a:effectLst/>
                <a:latin typeface="Söhne"/>
              </a:rPr>
              <a:t>By understanding the relationships and dependencies between different parts of the system, it becomes possible to identify the root causes of problems and address them effectively. </a:t>
            </a:r>
          </a:p>
          <a:p>
            <a:pPr marL="742950" lvl="1" indent="-285750" algn="just">
              <a:lnSpc>
                <a:spcPct val="150000"/>
              </a:lnSpc>
              <a:buFont typeface="Wingdings" panose="05000000000000000000" pitchFamily="2" charset="2"/>
              <a:buChar char="§"/>
            </a:pPr>
            <a:r>
              <a:rPr lang="en-US" i="0" dirty="0">
                <a:effectLst/>
                <a:latin typeface="Söhne"/>
              </a:rPr>
              <a:t>Systems thinking is an important skill for professionals in a wide range of fields, from business and engineering to healthcare and environmental science.</a:t>
            </a:r>
            <a:endParaRPr lang="en-IN" dirty="0"/>
          </a:p>
        </p:txBody>
      </p:sp>
      <p:sp>
        <p:nvSpPr>
          <p:cNvPr id="6" name="TextBox 5">
            <a:extLst>
              <a:ext uri="{FF2B5EF4-FFF2-40B4-BE49-F238E27FC236}">
                <a16:creationId xmlns:a16="http://schemas.microsoft.com/office/drawing/2014/main" id="{4882B50D-E3E4-E967-2C68-1CB743FC73AB}"/>
              </a:ext>
            </a:extLst>
          </p:cNvPr>
          <p:cNvSpPr txBox="1"/>
          <p:nvPr/>
        </p:nvSpPr>
        <p:spPr>
          <a:xfrm>
            <a:off x="0" y="3429000"/>
            <a:ext cx="11180407" cy="3600986"/>
          </a:xfrm>
          <a:prstGeom prst="rect">
            <a:avLst/>
          </a:prstGeom>
          <a:noFill/>
        </p:spPr>
        <p:txBody>
          <a:bodyPr wrap="square">
            <a:spAutoFit/>
          </a:bodyPr>
          <a:lstStyle/>
          <a:p>
            <a:r>
              <a:rPr lang="en-US" sz="2400" b="1" dirty="0">
                <a:solidFill>
                  <a:srgbClr val="00B050"/>
                </a:solidFill>
                <a:latin typeface="Söhne"/>
              </a:rPr>
              <a:t>Problem finding</a:t>
            </a:r>
            <a:r>
              <a:rPr lang="en-US" sz="2400" b="1" i="0" dirty="0">
                <a:solidFill>
                  <a:srgbClr val="00B050"/>
                </a:solidFill>
                <a:effectLst/>
                <a:latin typeface="Söhne"/>
              </a:rPr>
              <a:t>  </a:t>
            </a:r>
          </a:p>
          <a:p>
            <a:pPr marL="742950" lvl="1" indent="-285750" algn="just">
              <a:lnSpc>
                <a:spcPct val="200000"/>
              </a:lnSpc>
              <a:buFont typeface="Wingdings" panose="05000000000000000000" pitchFamily="2" charset="2"/>
              <a:buChar char="§"/>
            </a:pPr>
            <a:r>
              <a:rPr lang="en-US" dirty="0">
                <a:latin typeface="Söhne"/>
              </a:rPr>
              <a:t>Problem finding begins with the ability to recognize that there is a problem or opportunity for improvement. </a:t>
            </a:r>
          </a:p>
          <a:p>
            <a:pPr marL="742950" lvl="1" indent="-285750" algn="just">
              <a:lnSpc>
                <a:spcPct val="200000"/>
              </a:lnSpc>
              <a:buFont typeface="Wingdings" panose="05000000000000000000" pitchFamily="2" charset="2"/>
              <a:buChar char="§"/>
            </a:pPr>
            <a:r>
              <a:rPr lang="en-US" dirty="0">
                <a:latin typeface="Söhne"/>
              </a:rPr>
              <a:t>This recognition may come from observing anomalies, discrepancies, or unmet needs in a particular situation.</a:t>
            </a:r>
          </a:p>
          <a:p>
            <a:pPr marL="742950" lvl="1" indent="-285750" algn="just">
              <a:lnSpc>
                <a:spcPct val="200000"/>
              </a:lnSpc>
              <a:buFont typeface="Wingdings" panose="05000000000000000000" pitchFamily="2" charset="2"/>
              <a:buChar char="§"/>
            </a:pPr>
            <a:r>
              <a:rPr lang="en-US" dirty="0">
                <a:latin typeface="Söhne"/>
              </a:rPr>
              <a:t>Once a potential problem is recognized, it's essential to define it clearly and precisely. </a:t>
            </a:r>
          </a:p>
          <a:p>
            <a:pPr marL="742950" lvl="1" indent="-285750" algn="just">
              <a:lnSpc>
                <a:spcPct val="200000"/>
              </a:lnSpc>
              <a:buFont typeface="Wingdings" panose="05000000000000000000" pitchFamily="2" charset="2"/>
              <a:buChar char="§"/>
            </a:pPr>
            <a:r>
              <a:rPr lang="en-US" dirty="0">
                <a:latin typeface="Söhne"/>
              </a:rPr>
              <a:t>This involves breaking down the broader issue into its specific components, understanding its scope, and identifying any constraints or limitations.</a:t>
            </a:r>
          </a:p>
          <a:p>
            <a:endParaRPr lang="en-US" sz="2400" b="1" i="0" dirty="0">
              <a:solidFill>
                <a:srgbClr val="00B050"/>
              </a:solidFill>
              <a:effectLst/>
              <a:latin typeface="Söhne"/>
            </a:endParaRPr>
          </a:p>
        </p:txBody>
      </p:sp>
    </p:spTree>
    <p:extLst>
      <p:ext uri="{BB962C8B-B14F-4D97-AF65-F5344CB8AC3E}">
        <p14:creationId xmlns:p14="http://schemas.microsoft.com/office/powerpoint/2010/main" val="2008710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DD4C8A-6502-960C-FAC3-7AC12C0A8C90}"/>
              </a:ext>
            </a:extLst>
          </p:cNvPr>
          <p:cNvSpPr txBox="1"/>
          <p:nvPr/>
        </p:nvSpPr>
        <p:spPr>
          <a:xfrm>
            <a:off x="543119" y="1271247"/>
            <a:ext cx="11105761" cy="3276282"/>
          </a:xfrm>
          <a:prstGeom prst="rect">
            <a:avLst/>
          </a:prstGeom>
          <a:noFill/>
        </p:spPr>
        <p:txBody>
          <a:bodyPr wrap="square">
            <a:spAutoFit/>
          </a:bodyPr>
          <a:lstStyle/>
          <a:p>
            <a:pPr marL="342900" indent="-342900" algn="just">
              <a:lnSpc>
                <a:spcPct val="150000"/>
              </a:lnSpc>
              <a:buFont typeface="Wingdings" panose="05000000000000000000" pitchFamily="2" charset="2"/>
              <a:buChar char="q"/>
            </a:pPr>
            <a:r>
              <a:rPr lang="en-US" sz="2000" dirty="0">
                <a:solidFill>
                  <a:srgbClr val="050E17"/>
                </a:solidFill>
                <a:latin typeface="-apple-system"/>
              </a:rPr>
              <a:t>H</a:t>
            </a:r>
            <a:r>
              <a:rPr lang="en-US" sz="2000" b="0" i="0" dirty="0">
                <a:solidFill>
                  <a:srgbClr val="050E17"/>
                </a:solidFill>
                <a:effectLst/>
                <a:latin typeface="-apple-system"/>
              </a:rPr>
              <a:t>elps engineers understand the ethical and societal implications of their work. </a:t>
            </a:r>
          </a:p>
          <a:p>
            <a:pPr marL="342900" indent="-342900" algn="just">
              <a:lnSpc>
                <a:spcPct val="150000"/>
              </a:lnSpc>
              <a:buFont typeface="Wingdings" panose="05000000000000000000" pitchFamily="2" charset="2"/>
              <a:buChar char="q"/>
            </a:pPr>
            <a:r>
              <a:rPr lang="en-US" sz="2000" b="0" i="0" dirty="0">
                <a:solidFill>
                  <a:srgbClr val="050E17"/>
                </a:solidFill>
                <a:effectLst/>
                <a:latin typeface="-apple-system"/>
              </a:rPr>
              <a:t>Engineers often design and build things that have a significant impact on people's lives and the environment. </a:t>
            </a:r>
          </a:p>
          <a:p>
            <a:pPr marL="342900" indent="-342900" algn="just">
              <a:lnSpc>
                <a:spcPct val="150000"/>
              </a:lnSpc>
              <a:buFont typeface="Wingdings" panose="05000000000000000000" pitchFamily="2" charset="2"/>
              <a:buChar char="q"/>
            </a:pPr>
            <a:r>
              <a:rPr lang="en-US" sz="2000" dirty="0">
                <a:solidFill>
                  <a:srgbClr val="050E17"/>
                </a:solidFill>
                <a:latin typeface="-apple-system"/>
              </a:rPr>
              <a:t>H</a:t>
            </a:r>
            <a:r>
              <a:rPr lang="en-US" sz="2000" b="0" i="0" dirty="0">
                <a:solidFill>
                  <a:srgbClr val="050E17"/>
                </a:solidFill>
                <a:effectLst/>
                <a:latin typeface="-apple-system"/>
              </a:rPr>
              <a:t>elps engineers think critically about these impacts and consider the moral and ethical implications of their work. </a:t>
            </a:r>
          </a:p>
          <a:p>
            <a:pPr marL="342900" indent="-342900" algn="just">
              <a:lnSpc>
                <a:spcPct val="150000"/>
              </a:lnSpc>
              <a:buFont typeface="Wingdings" panose="05000000000000000000" pitchFamily="2" charset="2"/>
              <a:buChar char="q"/>
            </a:pPr>
            <a:r>
              <a:rPr lang="en-US" sz="2000" b="0" i="0" dirty="0">
                <a:solidFill>
                  <a:srgbClr val="050E17"/>
                </a:solidFill>
                <a:effectLst/>
                <a:latin typeface="-apple-system"/>
              </a:rPr>
              <a:t> Help engineers understand the broader context in which their work is taking place and make decisions that align with the values and goals of society as a whole. </a:t>
            </a:r>
          </a:p>
        </p:txBody>
      </p:sp>
      <p:sp>
        <p:nvSpPr>
          <p:cNvPr id="5" name="TextBox 4">
            <a:extLst>
              <a:ext uri="{FF2B5EF4-FFF2-40B4-BE49-F238E27FC236}">
                <a16:creationId xmlns:a16="http://schemas.microsoft.com/office/drawing/2014/main" id="{4D28AC29-5FE2-0DB8-1CD5-C14AD792CBB0}"/>
              </a:ext>
            </a:extLst>
          </p:cNvPr>
          <p:cNvSpPr txBox="1"/>
          <p:nvPr/>
        </p:nvSpPr>
        <p:spPr>
          <a:xfrm>
            <a:off x="121298" y="594440"/>
            <a:ext cx="7765402" cy="523220"/>
          </a:xfrm>
          <a:prstGeom prst="rect">
            <a:avLst/>
          </a:prstGeom>
          <a:noFill/>
        </p:spPr>
        <p:txBody>
          <a:bodyPr wrap="square">
            <a:spAutoFit/>
          </a:bodyPr>
          <a:lstStyle/>
          <a:p>
            <a:r>
              <a:rPr lang="en-US" sz="2800" b="1" i="0" dirty="0">
                <a:solidFill>
                  <a:srgbClr val="FF0000"/>
                </a:solidFill>
                <a:effectLst/>
                <a:latin typeface="-apple-system"/>
              </a:rPr>
              <a:t>Why is philosophy important to engineering?</a:t>
            </a:r>
            <a:endParaRPr lang="en-IN" sz="2800" b="1" dirty="0">
              <a:solidFill>
                <a:srgbClr val="FF0000"/>
              </a:solidFill>
            </a:endParaRPr>
          </a:p>
        </p:txBody>
      </p:sp>
      <p:sp>
        <p:nvSpPr>
          <p:cNvPr id="4" name="TextBox 3">
            <a:extLst>
              <a:ext uri="{FF2B5EF4-FFF2-40B4-BE49-F238E27FC236}">
                <a16:creationId xmlns:a16="http://schemas.microsoft.com/office/drawing/2014/main" id="{42C8BD06-730E-117F-DC20-B12F49D391B8}"/>
              </a:ext>
            </a:extLst>
          </p:cNvPr>
          <p:cNvSpPr txBox="1"/>
          <p:nvPr/>
        </p:nvSpPr>
        <p:spPr>
          <a:xfrm>
            <a:off x="2649892" y="5297504"/>
            <a:ext cx="7373516" cy="830997"/>
          </a:xfrm>
          <a:prstGeom prst="rect">
            <a:avLst/>
          </a:prstGeom>
          <a:solidFill>
            <a:schemeClr val="accent1">
              <a:lumMod val="20000"/>
              <a:lumOff val="80000"/>
            </a:schemeClr>
          </a:solidFill>
          <a:ln w="28575">
            <a:solidFill>
              <a:schemeClr val="accent1"/>
            </a:solidFill>
          </a:ln>
        </p:spPr>
        <p:txBody>
          <a:bodyPr wrap="square">
            <a:spAutoFit/>
          </a:bodyPr>
          <a:lstStyle/>
          <a:p>
            <a:pPr algn="ctr"/>
            <a:r>
              <a:rPr lang="en-US" sz="2400" dirty="0">
                <a:solidFill>
                  <a:srgbClr val="FF0000"/>
                </a:solidFill>
                <a:latin typeface="-apple-system"/>
              </a:rPr>
              <a:t>P</a:t>
            </a:r>
            <a:r>
              <a:rPr lang="en-US" sz="2400" b="0" i="0" dirty="0">
                <a:solidFill>
                  <a:srgbClr val="FF0000"/>
                </a:solidFill>
                <a:effectLst/>
                <a:latin typeface="-apple-system"/>
              </a:rPr>
              <a:t>hilosophy helps engineers make responsible and informed decisions that benefit everyone.</a:t>
            </a:r>
            <a:endParaRPr lang="en-IN" sz="2400" dirty="0">
              <a:solidFill>
                <a:srgbClr val="FF0000"/>
              </a:solidFill>
            </a:endParaRPr>
          </a:p>
        </p:txBody>
      </p:sp>
    </p:spTree>
    <p:extLst>
      <p:ext uri="{BB962C8B-B14F-4D97-AF65-F5344CB8AC3E}">
        <p14:creationId xmlns:p14="http://schemas.microsoft.com/office/powerpoint/2010/main" val="16479998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786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376977-ED77-AC02-5563-AFDD786DAFD7}"/>
              </a:ext>
            </a:extLst>
          </p:cNvPr>
          <p:cNvSpPr txBox="1"/>
          <p:nvPr/>
        </p:nvSpPr>
        <p:spPr>
          <a:xfrm>
            <a:off x="202940" y="146571"/>
            <a:ext cx="7130919" cy="523220"/>
          </a:xfrm>
          <a:prstGeom prst="rect">
            <a:avLst/>
          </a:prstGeom>
          <a:noFill/>
        </p:spPr>
        <p:txBody>
          <a:bodyPr wrap="square">
            <a:spAutoFit/>
          </a:bodyPr>
          <a:lstStyle/>
          <a:p>
            <a:r>
              <a:rPr lang="en-IN" sz="2800" b="1" dirty="0">
                <a:solidFill>
                  <a:srgbClr val="FF0000"/>
                </a:solidFill>
              </a:rPr>
              <a:t>How is philosophy used in engineering</a:t>
            </a:r>
          </a:p>
        </p:txBody>
      </p:sp>
      <p:sp>
        <p:nvSpPr>
          <p:cNvPr id="5" name="TextBox 4">
            <a:extLst>
              <a:ext uri="{FF2B5EF4-FFF2-40B4-BE49-F238E27FC236}">
                <a16:creationId xmlns:a16="http://schemas.microsoft.com/office/drawing/2014/main" id="{C4908A9A-930D-FC4F-182E-9A44E7896C25}"/>
              </a:ext>
            </a:extLst>
          </p:cNvPr>
          <p:cNvSpPr txBox="1"/>
          <p:nvPr/>
        </p:nvSpPr>
        <p:spPr>
          <a:xfrm>
            <a:off x="202940" y="5070697"/>
            <a:ext cx="7874260" cy="1295868"/>
          </a:xfrm>
          <a:prstGeom prst="rect">
            <a:avLst/>
          </a:prstGeom>
          <a:solidFill>
            <a:schemeClr val="accent6">
              <a:lumMod val="20000"/>
              <a:lumOff val="80000"/>
            </a:schemeClr>
          </a:solidFill>
        </p:spPr>
        <p:txBody>
          <a:bodyPr wrap="square">
            <a:spAutoFit/>
          </a:bodyPr>
          <a:lstStyle/>
          <a:p>
            <a:pPr marL="285750" indent="-285750" algn="just">
              <a:lnSpc>
                <a:spcPct val="150000"/>
              </a:lnSpc>
              <a:buFont typeface="Arial" panose="020B0604020202020204" pitchFamily="34" charset="0"/>
              <a:buChar char="•"/>
            </a:pPr>
            <a:r>
              <a:rPr lang="en-US" b="1" i="0" dirty="0">
                <a:solidFill>
                  <a:srgbClr val="C00000"/>
                </a:solidFill>
                <a:effectLst/>
                <a:latin typeface="-apple-system"/>
              </a:rPr>
              <a:t>How should the vehicle prioritize the value of human life versus the value of others? </a:t>
            </a:r>
          </a:p>
          <a:p>
            <a:pPr marL="285750" indent="-285750" algn="just">
              <a:lnSpc>
                <a:spcPct val="150000"/>
              </a:lnSpc>
              <a:buFont typeface="Arial" panose="020B0604020202020204" pitchFamily="34" charset="0"/>
              <a:buChar char="•"/>
            </a:pPr>
            <a:r>
              <a:rPr lang="en-US" b="1" i="0" dirty="0">
                <a:solidFill>
                  <a:srgbClr val="C00000"/>
                </a:solidFill>
                <a:effectLst/>
                <a:latin typeface="-apple-system"/>
              </a:rPr>
              <a:t>Should the vehicle prioritize the safety of the occupants or the greater good?</a:t>
            </a:r>
          </a:p>
        </p:txBody>
      </p:sp>
      <p:sp>
        <p:nvSpPr>
          <p:cNvPr id="4" name="TextBox 3">
            <a:extLst>
              <a:ext uri="{FF2B5EF4-FFF2-40B4-BE49-F238E27FC236}">
                <a16:creationId xmlns:a16="http://schemas.microsoft.com/office/drawing/2014/main" id="{C3E722EB-F24E-792D-3CF5-FE9DD5D1CAC8}"/>
              </a:ext>
            </a:extLst>
          </p:cNvPr>
          <p:cNvSpPr txBox="1"/>
          <p:nvPr/>
        </p:nvSpPr>
        <p:spPr>
          <a:xfrm>
            <a:off x="452534" y="777847"/>
            <a:ext cx="11285375" cy="707886"/>
          </a:xfrm>
          <a:prstGeom prst="rect">
            <a:avLst/>
          </a:prstGeom>
          <a:noFill/>
        </p:spPr>
        <p:txBody>
          <a:bodyPr wrap="square">
            <a:spAutoFit/>
          </a:bodyPr>
          <a:lstStyle/>
          <a:p>
            <a:r>
              <a:rPr lang="en-US" sz="2000" b="0" i="0" dirty="0">
                <a:solidFill>
                  <a:srgbClr val="000000"/>
                </a:solidFill>
                <a:effectLst/>
                <a:latin typeface="-apple-system"/>
              </a:rPr>
              <a:t>One example of an engineering project where philosophy played a key role in decision-making is the development of autonomous vehicles.</a:t>
            </a:r>
            <a:endParaRPr lang="en-IN" sz="2000" dirty="0"/>
          </a:p>
        </p:txBody>
      </p:sp>
      <p:sp>
        <p:nvSpPr>
          <p:cNvPr id="7" name="TextBox 6">
            <a:extLst>
              <a:ext uri="{FF2B5EF4-FFF2-40B4-BE49-F238E27FC236}">
                <a16:creationId xmlns:a16="http://schemas.microsoft.com/office/drawing/2014/main" id="{43A8D8CF-CA34-DD9A-7CBC-7B7F56C33CDE}"/>
              </a:ext>
            </a:extLst>
          </p:cNvPr>
          <p:cNvSpPr txBox="1"/>
          <p:nvPr/>
        </p:nvSpPr>
        <p:spPr>
          <a:xfrm>
            <a:off x="202940" y="3582888"/>
            <a:ext cx="1600200" cy="707886"/>
          </a:xfrm>
          <a:prstGeom prst="rect">
            <a:avLst/>
          </a:prstGeom>
          <a:solidFill>
            <a:schemeClr val="bg2">
              <a:lumMod val="90000"/>
            </a:schemeClr>
          </a:solidFill>
        </p:spPr>
        <p:txBody>
          <a:bodyPr wrap="square" rtlCol="0">
            <a:spAutoFit/>
          </a:bodyPr>
          <a:lstStyle/>
          <a:p>
            <a:pPr algn="ctr"/>
            <a:r>
              <a:rPr lang="en-US" sz="2000" b="0" i="0" dirty="0">
                <a:solidFill>
                  <a:srgbClr val="000000"/>
                </a:solidFill>
                <a:effectLst/>
                <a:latin typeface="-apple-system"/>
              </a:rPr>
              <a:t>Autonomous vehicles</a:t>
            </a:r>
            <a:endParaRPr lang="en-IN" sz="2000" dirty="0"/>
          </a:p>
        </p:txBody>
      </p:sp>
      <p:sp>
        <p:nvSpPr>
          <p:cNvPr id="8" name="TextBox 7">
            <a:extLst>
              <a:ext uri="{FF2B5EF4-FFF2-40B4-BE49-F238E27FC236}">
                <a16:creationId xmlns:a16="http://schemas.microsoft.com/office/drawing/2014/main" id="{5D0D6800-9453-D43F-033B-C32BDE80EE5F}"/>
              </a:ext>
            </a:extLst>
          </p:cNvPr>
          <p:cNvSpPr txBox="1"/>
          <p:nvPr/>
        </p:nvSpPr>
        <p:spPr>
          <a:xfrm>
            <a:off x="2524125" y="2026479"/>
            <a:ext cx="1600200" cy="1015663"/>
          </a:xfrm>
          <a:prstGeom prst="rect">
            <a:avLst/>
          </a:prstGeom>
          <a:solidFill>
            <a:schemeClr val="bg2">
              <a:lumMod val="90000"/>
            </a:schemeClr>
          </a:solidFill>
        </p:spPr>
        <p:txBody>
          <a:bodyPr wrap="square" rtlCol="0">
            <a:spAutoFit/>
          </a:bodyPr>
          <a:lstStyle/>
          <a:p>
            <a:pPr algn="ctr"/>
            <a:r>
              <a:rPr lang="en-US" sz="2000" dirty="0">
                <a:solidFill>
                  <a:srgbClr val="000000"/>
                </a:solidFill>
                <a:latin typeface="-apple-system"/>
              </a:rPr>
              <a:t>E</a:t>
            </a:r>
            <a:r>
              <a:rPr lang="en-US" sz="2000" b="0" i="0" dirty="0">
                <a:solidFill>
                  <a:srgbClr val="000000"/>
                </a:solidFill>
                <a:effectLst/>
                <a:latin typeface="-apple-system"/>
              </a:rPr>
              <a:t>thical and Philosophical questions</a:t>
            </a:r>
            <a:endParaRPr lang="en-IN" sz="2000" dirty="0"/>
          </a:p>
        </p:txBody>
      </p:sp>
      <p:cxnSp>
        <p:nvCxnSpPr>
          <p:cNvPr id="10" name="Straight Arrow Connector 9">
            <a:extLst>
              <a:ext uri="{FF2B5EF4-FFF2-40B4-BE49-F238E27FC236}">
                <a16:creationId xmlns:a16="http://schemas.microsoft.com/office/drawing/2014/main" id="{01403821-9035-3C98-082F-E25670A518BF}"/>
              </a:ext>
            </a:extLst>
          </p:cNvPr>
          <p:cNvCxnSpPr>
            <a:stCxn id="7" idx="3"/>
            <a:endCxn id="8" idx="1"/>
          </p:cNvCxnSpPr>
          <p:nvPr/>
        </p:nvCxnSpPr>
        <p:spPr>
          <a:xfrm flipV="1">
            <a:off x="1803140" y="2534311"/>
            <a:ext cx="720985" cy="1402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1A5694D-10BF-1BF0-2A66-73E9F15E73AF}"/>
              </a:ext>
            </a:extLst>
          </p:cNvPr>
          <p:cNvSpPr txBox="1"/>
          <p:nvPr/>
        </p:nvSpPr>
        <p:spPr>
          <a:xfrm>
            <a:off x="4656945" y="2026478"/>
            <a:ext cx="3222365" cy="1015663"/>
          </a:xfrm>
          <a:prstGeom prst="rect">
            <a:avLst/>
          </a:prstGeom>
          <a:solidFill>
            <a:schemeClr val="bg2">
              <a:lumMod val="90000"/>
            </a:schemeClr>
          </a:solidFill>
        </p:spPr>
        <p:txBody>
          <a:bodyPr wrap="square" rtlCol="0">
            <a:spAutoFit/>
          </a:bodyPr>
          <a:lstStyle/>
          <a:p>
            <a:pPr algn="ctr"/>
            <a:r>
              <a:rPr lang="en-US" sz="2000" dirty="0">
                <a:solidFill>
                  <a:srgbClr val="000000"/>
                </a:solidFill>
                <a:latin typeface="-apple-system"/>
              </a:rPr>
              <a:t>Decision-making</a:t>
            </a:r>
            <a:r>
              <a:rPr lang="en-US" sz="2000" b="0" i="0" dirty="0">
                <a:solidFill>
                  <a:srgbClr val="000000"/>
                </a:solidFill>
                <a:effectLst/>
                <a:latin typeface="-apple-system"/>
              </a:rPr>
              <a:t> in potentially life-threatening situations.</a:t>
            </a:r>
            <a:endParaRPr lang="en-IN" sz="2000" dirty="0"/>
          </a:p>
        </p:txBody>
      </p:sp>
      <p:cxnSp>
        <p:nvCxnSpPr>
          <p:cNvPr id="15" name="Straight Arrow Connector 14">
            <a:extLst>
              <a:ext uri="{FF2B5EF4-FFF2-40B4-BE49-F238E27FC236}">
                <a16:creationId xmlns:a16="http://schemas.microsoft.com/office/drawing/2014/main" id="{0905B18B-0AA5-53FB-04CF-E4FBB18639A2}"/>
              </a:ext>
            </a:extLst>
          </p:cNvPr>
          <p:cNvCxnSpPr>
            <a:stCxn id="8" idx="3"/>
            <a:endCxn id="13" idx="1"/>
          </p:cNvCxnSpPr>
          <p:nvPr/>
        </p:nvCxnSpPr>
        <p:spPr>
          <a:xfrm flipV="1">
            <a:off x="4124325" y="2534310"/>
            <a:ext cx="53262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1F6E2CD-8DB1-5844-4470-E39A1F73C99E}"/>
              </a:ext>
            </a:extLst>
          </p:cNvPr>
          <p:cNvSpPr txBox="1"/>
          <p:nvPr/>
        </p:nvSpPr>
        <p:spPr>
          <a:xfrm>
            <a:off x="8393269" y="2031622"/>
            <a:ext cx="3222365" cy="1015663"/>
          </a:xfrm>
          <a:prstGeom prst="rect">
            <a:avLst/>
          </a:prstGeom>
          <a:solidFill>
            <a:schemeClr val="bg2">
              <a:lumMod val="90000"/>
            </a:schemeClr>
          </a:solidFill>
        </p:spPr>
        <p:txBody>
          <a:bodyPr wrap="square" rtlCol="0">
            <a:spAutoFit/>
          </a:bodyPr>
          <a:lstStyle/>
          <a:p>
            <a:pPr algn="ctr"/>
            <a:r>
              <a:rPr lang="en-US" sz="2000" b="0" i="0" dirty="0">
                <a:solidFill>
                  <a:srgbClr val="000000"/>
                </a:solidFill>
                <a:effectLst/>
                <a:latin typeface="-apple-system"/>
              </a:rPr>
              <a:t>encounters a situation where it must make a split-second decision to avoid a collision</a:t>
            </a:r>
            <a:endParaRPr lang="en-IN" sz="2000" dirty="0"/>
          </a:p>
        </p:txBody>
      </p:sp>
      <p:sp>
        <p:nvSpPr>
          <p:cNvPr id="18" name="TextBox 17">
            <a:extLst>
              <a:ext uri="{FF2B5EF4-FFF2-40B4-BE49-F238E27FC236}">
                <a16:creationId xmlns:a16="http://schemas.microsoft.com/office/drawing/2014/main" id="{037B48D9-5A30-6F33-5F17-10C11388F6DF}"/>
              </a:ext>
            </a:extLst>
          </p:cNvPr>
          <p:cNvSpPr txBox="1"/>
          <p:nvPr/>
        </p:nvSpPr>
        <p:spPr>
          <a:xfrm>
            <a:off x="5975091" y="3600550"/>
            <a:ext cx="3222365" cy="1015663"/>
          </a:xfrm>
          <a:prstGeom prst="rect">
            <a:avLst/>
          </a:prstGeom>
          <a:solidFill>
            <a:schemeClr val="bg2">
              <a:lumMod val="90000"/>
            </a:schemeClr>
          </a:solidFill>
        </p:spPr>
        <p:txBody>
          <a:bodyPr wrap="square" rtlCol="0">
            <a:spAutoFit/>
          </a:bodyPr>
          <a:lstStyle/>
          <a:p>
            <a:pPr algn="ctr"/>
            <a:r>
              <a:rPr lang="en-US" sz="2000" b="0" i="0" dirty="0">
                <a:solidFill>
                  <a:srgbClr val="000000"/>
                </a:solidFill>
                <a:effectLst/>
                <a:latin typeface="-apple-system"/>
              </a:rPr>
              <a:t>to avoid hitting a pedestrian and potentially endangering the vehicle occupants </a:t>
            </a:r>
          </a:p>
        </p:txBody>
      </p:sp>
      <p:sp>
        <p:nvSpPr>
          <p:cNvPr id="19" name="TextBox 18">
            <a:extLst>
              <a:ext uri="{FF2B5EF4-FFF2-40B4-BE49-F238E27FC236}">
                <a16:creationId xmlns:a16="http://schemas.microsoft.com/office/drawing/2014/main" id="{F44354FA-46F3-3FB2-55C5-F798D526B369}"/>
              </a:ext>
            </a:extLst>
          </p:cNvPr>
          <p:cNvSpPr txBox="1"/>
          <p:nvPr/>
        </p:nvSpPr>
        <p:spPr>
          <a:xfrm>
            <a:off x="9358604" y="3582888"/>
            <a:ext cx="2766134" cy="1015663"/>
          </a:xfrm>
          <a:prstGeom prst="rect">
            <a:avLst/>
          </a:prstGeom>
          <a:solidFill>
            <a:schemeClr val="bg2">
              <a:lumMod val="90000"/>
            </a:schemeClr>
          </a:solidFill>
        </p:spPr>
        <p:txBody>
          <a:bodyPr wrap="square" rtlCol="0">
            <a:spAutoFit/>
          </a:bodyPr>
          <a:lstStyle/>
          <a:p>
            <a:pPr algn="ctr"/>
            <a:r>
              <a:rPr lang="en-US" sz="2000" b="0" i="0" dirty="0">
                <a:solidFill>
                  <a:srgbClr val="000000"/>
                </a:solidFill>
                <a:effectLst/>
                <a:latin typeface="-apple-system"/>
              </a:rPr>
              <a:t>maintaining its course and colliding with the pedestrian</a:t>
            </a:r>
            <a:endParaRPr lang="en-IN" sz="2000" dirty="0"/>
          </a:p>
        </p:txBody>
      </p:sp>
      <p:sp>
        <p:nvSpPr>
          <p:cNvPr id="21" name="TextBox 20">
            <a:extLst>
              <a:ext uri="{FF2B5EF4-FFF2-40B4-BE49-F238E27FC236}">
                <a16:creationId xmlns:a16="http://schemas.microsoft.com/office/drawing/2014/main" id="{1AF4DFE5-1D30-1A4D-6530-6D9B7AADF1ED}"/>
              </a:ext>
            </a:extLst>
          </p:cNvPr>
          <p:cNvSpPr txBox="1"/>
          <p:nvPr/>
        </p:nvSpPr>
        <p:spPr>
          <a:xfrm>
            <a:off x="8873411" y="5364688"/>
            <a:ext cx="2334985" cy="707886"/>
          </a:xfrm>
          <a:prstGeom prst="rect">
            <a:avLst/>
          </a:prstGeom>
          <a:solidFill>
            <a:schemeClr val="accent2">
              <a:lumMod val="20000"/>
              <a:lumOff val="80000"/>
            </a:schemeClr>
          </a:solidFill>
          <a:ln w="19050">
            <a:solidFill>
              <a:schemeClr val="tx1"/>
            </a:solidFill>
          </a:ln>
        </p:spPr>
        <p:txBody>
          <a:bodyPr wrap="square">
            <a:spAutoFit/>
          </a:bodyPr>
          <a:lstStyle/>
          <a:p>
            <a:pPr algn="ctr"/>
            <a:r>
              <a:rPr lang="en-US" sz="2000" b="1" i="0" dirty="0">
                <a:solidFill>
                  <a:srgbClr val="002060"/>
                </a:solidFill>
                <a:effectLst/>
                <a:latin typeface="-apple-system"/>
              </a:rPr>
              <a:t>Philosophical questions arise</a:t>
            </a:r>
            <a:endParaRPr lang="en-IN" sz="2000" b="1" dirty="0">
              <a:solidFill>
                <a:srgbClr val="002060"/>
              </a:solidFill>
            </a:endParaRPr>
          </a:p>
        </p:txBody>
      </p:sp>
      <p:cxnSp>
        <p:nvCxnSpPr>
          <p:cNvPr id="23" name="Straight Arrow Connector 22">
            <a:extLst>
              <a:ext uri="{FF2B5EF4-FFF2-40B4-BE49-F238E27FC236}">
                <a16:creationId xmlns:a16="http://schemas.microsoft.com/office/drawing/2014/main" id="{DA44E1E8-9990-57BB-71DB-12D5CE08D87C}"/>
              </a:ext>
            </a:extLst>
          </p:cNvPr>
          <p:cNvCxnSpPr>
            <a:stCxn id="13" idx="3"/>
            <a:endCxn id="17" idx="1"/>
          </p:cNvCxnSpPr>
          <p:nvPr/>
        </p:nvCxnSpPr>
        <p:spPr>
          <a:xfrm>
            <a:off x="7879310" y="2534310"/>
            <a:ext cx="513959" cy="5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D6079D5-F4F1-C836-ED4A-6ED5605AB03D}"/>
              </a:ext>
            </a:extLst>
          </p:cNvPr>
          <p:cNvCxnSpPr>
            <a:stCxn id="17" idx="2"/>
            <a:endCxn id="18" idx="0"/>
          </p:cNvCxnSpPr>
          <p:nvPr/>
        </p:nvCxnSpPr>
        <p:spPr>
          <a:xfrm flipH="1">
            <a:off x="7586274" y="3047285"/>
            <a:ext cx="2418178" cy="553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523B329-D31C-4A00-ADAB-135EC3EF148B}"/>
              </a:ext>
            </a:extLst>
          </p:cNvPr>
          <p:cNvCxnSpPr>
            <a:stCxn id="17" idx="2"/>
            <a:endCxn id="19" idx="0"/>
          </p:cNvCxnSpPr>
          <p:nvPr/>
        </p:nvCxnSpPr>
        <p:spPr>
          <a:xfrm>
            <a:off x="10004452" y="3047285"/>
            <a:ext cx="737219" cy="535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A1DB1A7-102F-9690-46BD-447E3ACCDF16}"/>
              </a:ext>
            </a:extLst>
          </p:cNvPr>
          <p:cNvCxnSpPr>
            <a:stCxn id="19" idx="2"/>
            <a:endCxn id="21" idx="0"/>
          </p:cNvCxnSpPr>
          <p:nvPr/>
        </p:nvCxnSpPr>
        <p:spPr>
          <a:xfrm flipH="1">
            <a:off x="10040904" y="4598551"/>
            <a:ext cx="700767" cy="766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9D5C3FF-F494-65D4-D248-8D7702B907A0}"/>
              </a:ext>
            </a:extLst>
          </p:cNvPr>
          <p:cNvCxnSpPr>
            <a:stCxn id="21" idx="1"/>
            <a:endCxn id="5" idx="3"/>
          </p:cNvCxnSpPr>
          <p:nvPr/>
        </p:nvCxnSpPr>
        <p:spPr>
          <a:xfrm flipH="1">
            <a:off x="8077200" y="5718631"/>
            <a:ext cx="7962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4843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74F361DD-EC46-8A0F-2B3E-4452CE9E6852}"/>
              </a:ext>
            </a:extLst>
          </p:cNvPr>
          <p:cNvGrpSpPr/>
          <p:nvPr/>
        </p:nvGrpSpPr>
        <p:grpSpPr>
          <a:xfrm>
            <a:off x="80478" y="182443"/>
            <a:ext cx="11685424" cy="4846749"/>
            <a:chOff x="108470" y="518345"/>
            <a:chExt cx="11685424" cy="4846749"/>
          </a:xfrm>
        </p:grpSpPr>
        <p:sp>
          <p:nvSpPr>
            <p:cNvPr id="3" name="TextBox 2">
              <a:extLst>
                <a:ext uri="{FF2B5EF4-FFF2-40B4-BE49-F238E27FC236}">
                  <a16:creationId xmlns:a16="http://schemas.microsoft.com/office/drawing/2014/main" id="{74F6E95D-6E34-B991-2A42-F1A537A3ABC1}"/>
                </a:ext>
              </a:extLst>
            </p:cNvPr>
            <p:cNvSpPr txBox="1"/>
            <p:nvPr/>
          </p:nvSpPr>
          <p:spPr>
            <a:xfrm>
              <a:off x="108470" y="2118736"/>
              <a:ext cx="2457448" cy="1938992"/>
            </a:xfrm>
            <a:prstGeom prst="rect">
              <a:avLst/>
            </a:prstGeom>
            <a:solidFill>
              <a:schemeClr val="accent3">
                <a:lumMod val="20000"/>
                <a:lumOff val="80000"/>
              </a:schemeClr>
            </a:solidFill>
            <a:ln w="19050">
              <a:solidFill>
                <a:schemeClr val="tx1"/>
              </a:solidFill>
            </a:ln>
          </p:spPr>
          <p:txBody>
            <a:bodyPr wrap="square">
              <a:spAutoFit/>
            </a:bodyPr>
            <a:lstStyle/>
            <a:p>
              <a:pPr algn="ctr"/>
              <a:r>
                <a:rPr lang="en-US" sz="2400" b="1" i="0" dirty="0">
                  <a:solidFill>
                    <a:srgbClr val="C00000"/>
                  </a:solidFill>
                  <a:effectLst/>
                  <a:latin typeface="-apple-system"/>
                </a:rPr>
                <a:t>Decisions based on a carefully considered ethical framework </a:t>
              </a:r>
              <a:endParaRPr lang="en-IN" sz="2400" b="1" dirty="0">
                <a:solidFill>
                  <a:srgbClr val="C00000"/>
                </a:solidFill>
              </a:endParaRPr>
            </a:p>
          </p:txBody>
        </p:sp>
        <p:sp>
          <p:nvSpPr>
            <p:cNvPr id="6" name="TextBox 5">
              <a:extLst>
                <a:ext uri="{FF2B5EF4-FFF2-40B4-BE49-F238E27FC236}">
                  <a16:creationId xmlns:a16="http://schemas.microsoft.com/office/drawing/2014/main" id="{8F0ABD96-D316-64D0-7BB8-9CCAF7E608AC}"/>
                </a:ext>
              </a:extLst>
            </p:cNvPr>
            <p:cNvSpPr txBox="1"/>
            <p:nvPr/>
          </p:nvSpPr>
          <p:spPr>
            <a:xfrm>
              <a:off x="2944782" y="2857400"/>
              <a:ext cx="2242846" cy="461665"/>
            </a:xfrm>
            <a:prstGeom prst="rect">
              <a:avLst/>
            </a:prstGeom>
            <a:solidFill>
              <a:schemeClr val="accent3">
                <a:lumMod val="20000"/>
                <a:lumOff val="80000"/>
              </a:schemeClr>
            </a:solidFill>
            <a:ln w="19050">
              <a:solidFill>
                <a:schemeClr val="tx1"/>
              </a:solidFill>
            </a:ln>
          </p:spPr>
          <p:txBody>
            <a:bodyPr wrap="square">
              <a:spAutoFit/>
            </a:bodyPr>
            <a:lstStyle/>
            <a:p>
              <a:pPr algn="ctr"/>
              <a:r>
                <a:rPr lang="en-US" sz="2400" b="1" i="0" dirty="0">
                  <a:solidFill>
                    <a:srgbClr val="C00000"/>
                  </a:solidFill>
                  <a:effectLst/>
                  <a:latin typeface="-apple-system"/>
                </a:rPr>
                <a:t>Ethical theories</a:t>
              </a:r>
              <a:endParaRPr lang="en-IN" sz="2400" b="1" dirty="0">
                <a:solidFill>
                  <a:srgbClr val="C00000"/>
                </a:solidFill>
              </a:endParaRPr>
            </a:p>
          </p:txBody>
        </p:sp>
        <p:sp>
          <p:nvSpPr>
            <p:cNvPr id="7" name="TextBox 6">
              <a:extLst>
                <a:ext uri="{FF2B5EF4-FFF2-40B4-BE49-F238E27FC236}">
                  <a16:creationId xmlns:a16="http://schemas.microsoft.com/office/drawing/2014/main" id="{4EC3DB32-85BE-C6E8-BE9C-DF6E66E2BE9C}"/>
                </a:ext>
              </a:extLst>
            </p:cNvPr>
            <p:cNvSpPr txBox="1"/>
            <p:nvPr/>
          </p:nvSpPr>
          <p:spPr>
            <a:xfrm>
              <a:off x="5566491" y="749177"/>
              <a:ext cx="3172796" cy="1200329"/>
            </a:xfrm>
            <a:prstGeom prst="rect">
              <a:avLst/>
            </a:prstGeom>
            <a:solidFill>
              <a:schemeClr val="accent3">
                <a:lumMod val="20000"/>
                <a:lumOff val="80000"/>
              </a:schemeClr>
            </a:solidFill>
            <a:ln w="19050">
              <a:solidFill>
                <a:schemeClr val="tx1"/>
              </a:solidFill>
            </a:ln>
          </p:spPr>
          <p:txBody>
            <a:bodyPr wrap="square">
              <a:spAutoFit/>
            </a:bodyPr>
            <a:lstStyle/>
            <a:p>
              <a:pPr algn="ctr"/>
              <a:r>
                <a:rPr lang="en-US" sz="2400" b="1" i="0" dirty="0">
                  <a:solidFill>
                    <a:srgbClr val="C00000"/>
                  </a:solidFill>
                  <a:effectLst/>
                  <a:latin typeface="-apple-system"/>
                </a:rPr>
                <a:t>Utilitarianism (maximizing overall welfare) </a:t>
              </a:r>
              <a:endParaRPr lang="en-IN" sz="2400" b="1" dirty="0">
                <a:solidFill>
                  <a:srgbClr val="C00000"/>
                </a:solidFill>
              </a:endParaRPr>
            </a:p>
          </p:txBody>
        </p:sp>
        <p:sp>
          <p:nvSpPr>
            <p:cNvPr id="8" name="TextBox 7">
              <a:extLst>
                <a:ext uri="{FF2B5EF4-FFF2-40B4-BE49-F238E27FC236}">
                  <a16:creationId xmlns:a16="http://schemas.microsoft.com/office/drawing/2014/main" id="{BA2BBBF8-7DA1-64AA-77D3-AD807D7D9E89}"/>
                </a:ext>
              </a:extLst>
            </p:cNvPr>
            <p:cNvSpPr txBox="1"/>
            <p:nvPr/>
          </p:nvSpPr>
          <p:spPr>
            <a:xfrm>
              <a:off x="5565126" y="2672733"/>
              <a:ext cx="3172796" cy="830997"/>
            </a:xfrm>
            <a:prstGeom prst="rect">
              <a:avLst/>
            </a:prstGeom>
            <a:solidFill>
              <a:schemeClr val="accent3">
                <a:lumMod val="20000"/>
                <a:lumOff val="80000"/>
              </a:schemeClr>
            </a:solidFill>
            <a:ln w="19050">
              <a:solidFill>
                <a:schemeClr val="tx1"/>
              </a:solidFill>
            </a:ln>
          </p:spPr>
          <p:txBody>
            <a:bodyPr wrap="square">
              <a:spAutoFit/>
            </a:bodyPr>
            <a:lstStyle/>
            <a:p>
              <a:pPr algn="ctr"/>
              <a:r>
                <a:rPr lang="en-US" sz="2400" b="1" dirty="0">
                  <a:solidFill>
                    <a:srgbClr val="C00000"/>
                  </a:solidFill>
                  <a:latin typeface="-apple-system"/>
                </a:rPr>
                <a:t>D</a:t>
              </a:r>
              <a:r>
                <a:rPr lang="en-US" sz="2400" b="1" i="0" dirty="0">
                  <a:solidFill>
                    <a:srgbClr val="C00000"/>
                  </a:solidFill>
                  <a:effectLst/>
                  <a:latin typeface="-apple-system"/>
                </a:rPr>
                <a:t>eontology (following a set of moral rules)</a:t>
              </a:r>
              <a:endParaRPr lang="en-IN" sz="2400" b="1" dirty="0">
                <a:solidFill>
                  <a:srgbClr val="C00000"/>
                </a:solidFill>
              </a:endParaRPr>
            </a:p>
          </p:txBody>
        </p:sp>
        <p:sp>
          <p:nvSpPr>
            <p:cNvPr id="9" name="TextBox 8">
              <a:extLst>
                <a:ext uri="{FF2B5EF4-FFF2-40B4-BE49-F238E27FC236}">
                  <a16:creationId xmlns:a16="http://schemas.microsoft.com/office/drawing/2014/main" id="{93B2B617-63F5-9AF5-AC52-30B86A42E075}"/>
                </a:ext>
              </a:extLst>
            </p:cNvPr>
            <p:cNvSpPr txBox="1"/>
            <p:nvPr/>
          </p:nvSpPr>
          <p:spPr>
            <a:xfrm>
              <a:off x="5566491" y="4081970"/>
              <a:ext cx="3172796" cy="1200329"/>
            </a:xfrm>
            <a:prstGeom prst="rect">
              <a:avLst/>
            </a:prstGeom>
            <a:solidFill>
              <a:schemeClr val="accent3">
                <a:lumMod val="20000"/>
                <a:lumOff val="80000"/>
              </a:schemeClr>
            </a:solidFill>
            <a:ln w="19050">
              <a:solidFill>
                <a:schemeClr val="tx1"/>
              </a:solidFill>
            </a:ln>
          </p:spPr>
          <p:txBody>
            <a:bodyPr wrap="square">
              <a:spAutoFit/>
            </a:bodyPr>
            <a:lstStyle/>
            <a:p>
              <a:pPr algn="ctr"/>
              <a:r>
                <a:rPr lang="en-US" sz="2400" b="1" i="0" dirty="0">
                  <a:solidFill>
                    <a:srgbClr val="C00000"/>
                  </a:solidFill>
                  <a:effectLst/>
                  <a:latin typeface="-apple-system"/>
                </a:rPr>
                <a:t>Virtue ethics (emphasizing character and virtues)</a:t>
              </a:r>
              <a:endParaRPr lang="en-IN" sz="2400" b="1" dirty="0">
                <a:solidFill>
                  <a:srgbClr val="C00000"/>
                </a:solidFill>
              </a:endParaRPr>
            </a:p>
          </p:txBody>
        </p:sp>
        <p:sp>
          <p:nvSpPr>
            <p:cNvPr id="11" name="TextBox 10">
              <a:extLst>
                <a:ext uri="{FF2B5EF4-FFF2-40B4-BE49-F238E27FC236}">
                  <a16:creationId xmlns:a16="http://schemas.microsoft.com/office/drawing/2014/main" id="{E6053304-175A-71A9-CFD9-0C273AA6EFD7}"/>
                </a:ext>
              </a:extLst>
            </p:cNvPr>
            <p:cNvSpPr txBox="1"/>
            <p:nvPr/>
          </p:nvSpPr>
          <p:spPr>
            <a:xfrm>
              <a:off x="9247218" y="2126111"/>
              <a:ext cx="2546676" cy="1938992"/>
            </a:xfrm>
            <a:prstGeom prst="rect">
              <a:avLst/>
            </a:prstGeom>
            <a:solidFill>
              <a:schemeClr val="bg2"/>
            </a:solidFill>
            <a:ln w="19050">
              <a:solidFill>
                <a:schemeClr val="accent1"/>
              </a:solidFill>
            </a:ln>
          </p:spPr>
          <p:txBody>
            <a:bodyPr wrap="square">
              <a:spAutoFit/>
            </a:bodyPr>
            <a:lstStyle/>
            <a:p>
              <a:pPr algn="ctr"/>
              <a:r>
                <a:rPr lang="en-US" sz="2000" b="1" dirty="0">
                  <a:solidFill>
                    <a:srgbClr val="FF0000"/>
                  </a:solidFill>
                  <a:latin typeface="-apple-system"/>
                </a:rPr>
                <a:t>H</a:t>
              </a:r>
              <a:r>
                <a:rPr lang="en-US" sz="2000" b="1" i="0" dirty="0">
                  <a:solidFill>
                    <a:srgbClr val="FF0000"/>
                  </a:solidFill>
                  <a:effectLst/>
                  <a:latin typeface="-apple-system"/>
                </a:rPr>
                <a:t>elp shape the algorithms and decision-making processes embedded in the vehicle's software.</a:t>
              </a:r>
              <a:endParaRPr lang="en-IN" sz="2000" b="1" dirty="0">
                <a:solidFill>
                  <a:srgbClr val="FF0000"/>
                </a:solidFill>
              </a:endParaRPr>
            </a:p>
          </p:txBody>
        </p:sp>
        <p:cxnSp>
          <p:nvCxnSpPr>
            <p:cNvPr id="13" name="Straight Arrow Connector 12">
              <a:extLst>
                <a:ext uri="{FF2B5EF4-FFF2-40B4-BE49-F238E27FC236}">
                  <a16:creationId xmlns:a16="http://schemas.microsoft.com/office/drawing/2014/main" id="{6A2A7992-3E7E-533F-E41A-854A24C9EBD5}"/>
                </a:ext>
              </a:extLst>
            </p:cNvPr>
            <p:cNvCxnSpPr>
              <a:stCxn id="3" idx="3"/>
              <a:endCxn id="6" idx="1"/>
            </p:cNvCxnSpPr>
            <p:nvPr/>
          </p:nvCxnSpPr>
          <p:spPr>
            <a:xfrm>
              <a:off x="2565918" y="3088232"/>
              <a:ext cx="3788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2917B67-052B-E5E4-96FD-BAC8E3CA5482}"/>
                </a:ext>
              </a:extLst>
            </p:cNvPr>
            <p:cNvCxnSpPr>
              <a:stCxn id="6" idx="3"/>
              <a:endCxn id="8" idx="1"/>
            </p:cNvCxnSpPr>
            <p:nvPr/>
          </p:nvCxnSpPr>
          <p:spPr>
            <a:xfrm flipV="1">
              <a:off x="5187628" y="3088232"/>
              <a:ext cx="37749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EE962727-595C-079D-226E-A59F5FD9D183}"/>
                </a:ext>
              </a:extLst>
            </p:cNvPr>
            <p:cNvCxnSpPr>
              <a:stCxn id="6" idx="0"/>
              <a:endCxn id="7" idx="1"/>
            </p:cNvCxnSpPr>
            <p:nvPr/>
          </p:nvCxnSpPr>
          <p:spPr>
            <a:xfrm rot="5400000" flipH="1" flipV="1">
              <a:off x="4062319" y="1353228"/>
              <a:ext cx="1508058" cy="15002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11B82F46-2AEA-FB18-4AC4-D352B8274503}"/>
                </a:ext>
              </a:extLst>
            </p:cNvPr>
            <p:cNvCxnSpPr>
              <a:stCxn id="6" idx="2"/>
              <a:endCxn id="9" idx="1"/>
            </p:cNvCxnSpPr>
            <p:nvPr/>
          </p:nvCxnSpPr>
          <p:spPr>
            <a:xfrm rot="16200000" flipH="1">
              <a:off x="4134813" y="3250457"/>
              <a:ext cx="1363070" cy="15002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ight Brace 21">
              <a:extLst>
                <a:ext uri="{FF2B5EF4-FFF2-40B4-BE49-F238E27FC236}">
                  <a16:creationId xmlns:a16="http://schemas.microsoft.com/office/drawing/2014/main" id="{1203752F-020F-F0C7-E80B-86897D4071A3}"/>
                </a:ext>
              </a:extLst>
            </p:cNvPr>
            <p:cNvSpPr/>
            <p:nvPr/>
          </p:nvSpPr>
          <p:spPr>
            <a:xfrm>
              <a:off x="8737922" y="518345"/>
              <a:ext cx="509296" cy="484674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25" name="TextBox 24">
            <a:extLst>
              <a:ext uri="{FF2B5EF4-FFF2-40B4-BE49-F238E27FC236}">
                <a16:creationId xmlns:a16="http://schemas.microsoft.com/office/drawing/2014/main" id="{B496477F-2160-C555-44CA-F579BAB63387}"/>
              </a:ext>
            </a:extLst>
          </p:cNvPr>
          <p:cNvSpPr txBox="1"/>
          <p:nvPr/>
        </p:nvSpPr>
        <p:spPr>
          <a:xfrm>
            <a:off x="395968" y="5629357"/>
            <a:ext cx="10474195" cy="967957"/>
          </a:xfrm>
          <a:prstGeom prst="rect">
            <a:avLst/>
          </a:prstGeom>
          <a:noFill/>
          <a:ln w="19050">
            <a:solidFill>
              <a:schemeClr val="tx1"/>
            </a:solidFill>
          </a:ln>
        </p:spPr>
        <p:txBody>
          <a:bodyPr wrap="square">
            <a:spAutoFit/>
          </a:bodyPr>
          <a:lstStyle/>
          <a:p>
            <a:pPr marL="285750" indent="-285750">
              <a:lnSpc>
                <a:spcPct val="15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S</a:t>
            </a:r>
            <a:r>
              <a:rPr lang="en-US" sz="2000" b="0" i="0" dirty="0">
                <a:solidFill>
                  <a:srgbClr val="000000"/>
                </a:solidFill>
                <a:effectLst/>
                <a:latin typeface="Times New Roman" panose="02020603050405020304" pitchFamily="18" charset="0"/>
                <a:cs typeface="Times New Roman" panose="02020603050405020304" pitchFamily="18" charset="0"/>
              </a:rPr>
              <a:t>hould the algorithm be programmed to prioritize minimizing harm to all parties involved </a:t>
            </a:r>
          </a:p>
          <a:p>
            <a:pPr marL="285750" indent="-285750">
              <a:lnSpc>
                <a:spcPct val="15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S</a:t>
            </a:r>
            <a:r>
              <a:rPr lang="en-US" sz="2000" b="0" i="0" dirty="0">
                <a:solidFill>
                  <a:srgbClr val="000000"/>
                </a:solidFill>
                <a:effectLst/>
                <a:latin typeface="Times New Roman" panose="02020603050405020304" pitchFamily="18" charset="0"/>
                <a:cs typeface="Times New Roman" panose="02020603050405020304" pitchFamily="18" charset="0"/>
              </a:rPr>
              <a:t>hould it prioritize the safety of the occupants over others? </a:t>
            </a:r>
            <a:endParaRPr lang="en-IN" sz="2000" dirty="0">
              <a:latin typeface="Times New Roman" panose="02020603050405020304" pitchFamily="18" charset="0"/>
              <a:cs typeface="Times New Roman" panose="02020603050405020304" pitchFamily="18" charset="0"/>
            </a:endParaRPr>
          </a:p>
        </p:txBody>
      </p:sp>
      <p:cxnSp>
        <p:nvCxnSpPr>
          <p:cNvPr id="27" name="Connector: Elbow 26">
            <a:extLst>
              <a:ext uri="{FF2B5EF4-FFF2-40B4-BE49-F238E27FC236}">
                <a16:creationId xmlns:a16="http://schemas.microsoft.com/office/drawing/2014/main" id="{5DF10933-7EDE-50C8-87AD-E7FD04674871}"/>
              </a:ext>
            </a:extLst>
          </p:cNvPr>
          <p:cNvCxnSpPr>
            <a:cxnSpLocks/>
            <a:stCxn id="11" idx="3"/>
            <a:endCxn id="25" idx="3"/>
          </p:cNvCxnSpPr>
          <p:nvPr/>
        </p:nvCxnSpPr>
        <p:spPr>
          <a:xfrm flipH="1">
            <a:off x="10870163" y="2759705"/>
            <a:ext cx="895739" cy="3353631"/>
          </a:xfrm>
          <a:prstGeom prst="bentConnector3">
            <a:avLst>
              <a:gd name="adj1" fmla="val -2552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405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4B63EC4-D945-6E6A-4643-D9755DA8947A}"/>
              </a:ext>
            </a:extLst>
          </p:cNvPr>
          <p:cNvGrpSpPr/>
          <p:nvPr/>
        </p:nvGrpSpPr>
        <p:grpSpPr>
          <a:xfrm>
            <a:off x="124992" y="319257"/>
            <a:ext cx="11718082" cy="2462833"/>
            <a:chOff x="142680" y="1008307"/>
            <a:chExt cx="11718082" cy="2462833"/>
          </a:xfrm>
        </p:grpSpPr>
        <p:sp>
          <p:nvSpPr>
            <p:cNvPr id="5" name="TextBox 4">
              <a:extLst>
                <a:ext uri="{FF2B5EF4-FFF2-40B4-BE49-F238E27FC236}">
                  <a16:creationId xmlns:a16="http://schemas.microsoft.com/office/drawing/2014/main" id="{02675557-06E0-F38B-BAC5-0674F34D8F99}"/>
                </a:ext>
              </a:extLst>
            </p:cNvPr>
            <p:cNvSpPr txBox="1"/>
            <p:nvPr/>
          </p:nvSpPr>
          <p:spPr>
            <a:xfrm>
              <a:off x="142680" y="1377640"/>
              <a:ext cx="2157704" cy="461665"/>
            </a:xfrm>
            <a:prstGeom prst="rect">
              <a:avLst/>
            </a:prstGeom>
            <a:noFill/>
            <a:ln w="19050">
              <a:solidFill>
                <a:schemeClr val="tx1"/>
              </a:solidFill>
            </a:ln>
          </p:spPr>
          <p:txBody>
            <a:bodyPr wrap="square">
              <a:spAutoFit/>
            </a:bodyPr>
            <a:lstStyle/>
            <a:p>
              <a:pPr algn="ctr"/>
              <a:r>
                <a:rPr lang="en-US" sz="2400" b="1" i="0" dirty="0">
                  <a:solidFill>
                    <a:srgbClr val="FF0000"/>
                  </a:solidFill>
                  <a:effectLst/>
                  <a:latin typeface="-apple-system"/>
                </a:rPr>
                <a:t>Philosophy</a:t>
              </a:r>
              <a:endParaRPr lang="en-IN" sz="2400" b="1" dirty="0">
                <a:solidFill>
                  <a:srgbClr val="FF0000"/>
                </a:solidFill>
              </a:endParaRPr>
            </a:p>
          </p:txBody>
        </p:sp>
        <p:sp>
          <p:nvSpPr>
            <p:cNvPr id="7" name="TextBox 6">
              <a:extLst>
                <a:ext uri="{FF2B5EF4-FFF2-40B4-BE49-F238E27FC236}">
                  <a16:creationId xmlns:a16="http://schemas.microsoft.com/office/drawing/2014/main" id="{22495712-C53F-7364-B944-D13857317BB1}"/>
                </a:ext>
              </a:extLst>
            </p:cNvPr>
            <p:cNvSpPr txBox="1"/>
            <p:nvPr/>
          </p:nvSpPr>
          <p:spPr>
            <a:xfrm>
              <a:off x="2868970" y="1254529"/>
              <a:ext cx="2820177" cy="707886"/>
            </a:xfrm>
            <a:prstGeom prst="rect">
              <a:avLst/>
            </a:prstGeom>
            <a:noFill/>
            <a:ln w="12700">
              <a:solidFill>
                <a:schemeClr val="tx1"/>
              </a:solidFill>
            </a:ln>
          </p:spPr>
          <p:txBody>
            <a:bodyPr wrap="square">
              <a:spAutoFit/>
            </a:bodyPr>
            <a:lstStyle/>
            <a:p>
              <a:pPr algn="ctr"/>
              <a:r>
                <a:rPr lang="en-US" sz="2000" b="1" i="0" dirty="0">
                  <a:solidFill>
                    <a:srgbClr val="FF0000"/>
                  </a:solidFill>
                  <a:effectLst/>
                  <a:latin typeface="-apple-system"/>
                </a:rPr>
                <a:t>Liability and accountability </a:t>
              </a:r>
              <a:endParaRPr lang="en-IN" sz="2000" b="1" dirty="0">
                <a:solidFill>
                  <a:srgbClr val="FF0000"/>
                </a:solidFill>
              </a:endParaRPr>
            </a:p>
          </p:txBody>
        </p:sp>
        <p:sp>
          <p:nvSpPr>
            <p:cNvPr id="9" name="TextBox 8">
              <a:extLst>
                <a:ext uri="{FF2B5EF4-FFF2-40B4-BE49-F238E27FC236}">
                  <a16:creationId xmlns:a16="http://schemas.microsoft.com/office/drawing/2014/main" id="{6D48B3C8-0D40-95DD-54CE-43948D463784}"/>
                </a:ext>
              </a:extLst>
            </p:cNvPr>
            <p:cNvSpPr txBox="1"/>
            <p:nvPr/>
          </p:nvSpPr>
          <p:spPr>
            <a:xfrm>
              <a:off x="6096000" y="1008307"/>
              <a:ext cx="5764762" cy="1200329"/>
            </a:xfrm>
            <a:prstGeom prst="rect">
              <a:avLst/>
            </a:prstGeom>
            <a:noFill/>
            <a:ln w="28575">
              <a:solidFill>
                <a:schemeClr val="tx1"/>
              </a:solidFill>
            </a:ln>
          </p:spPr>
          <p:txBody>
            <a:bodyPr wrap="square">
              <a:spAutoFit/>
            </a:bodyPr>
            <a:lstStyle/>
            <a:p>
              <a:pPr marL="285750" indent="-285750">
                <a:buFont typeface="Arial" panose="020B0604020202020204" pitchFamily="34" charset="0"/>
                <a:buChar char="•"/>
              </a:pPr>
              <a:r>
                <a:rPr lang="en-US" b="0" i="0" dirty="0">
                  <a:solidFill>
                    <a:srgbClr val="000000"/>
                  </a:solidFill>
                  <a:effectLst/>
                  <a:latin typeface="-apple-system"/>
                </a:rPr>
                <a:t>Who should be held responsible in the event of an accident involving an autonomous vehicle? </a:t>
              </a:r>
            </a:p>
            <a:p>
              <a:pPr marL="285750" indent="-285750">
                <a:buFont typeface="Arial" panose="020B0604020202020204" pitchFamily="34" charset="0"/>
                <a:buChar char="•"/>
              </a:pPr>
              <a:r>
                <a:rPr lang="en-US" b="0" i="0" dirty="0">
                  <a:solidFill>
                    <a:srgbClr val="000000"/>
                  </a:solidFill>
                  <a:effectLst/>
                  <a:latin typeface="-apple-system"/>
                </a:rPr>
                <a:t>Should it be the vehicle manufacturer, the software developer, or the vehicle owner? </a:t>
              </a:r>
              <a:endParaRPr lang="en-IN" dirty="0"/>
            </a:p>
          </p:txBody>
        </p:sp>
        <p:sp>
          <p:nvSpPr>
            <p:cNvPr id="11" name="TextBox 10">
              <a:extLst>
                <a:ext uri="{FF2B5EF4-FFF2-40B4-BE49-F238E27FC236}">
                  <a16:creationId xmlns:a16="http://schemas.microsoft.com/office/drawing/2014/main" id="{D6CE173D-C436-8DC7-9B3A-57DC0996DF61}"/>
                </a:ext>
              </a:extLst>
            </p:cNvPr>
            <p:cNvSpPr txBox="1"/>
            <p:nvPr/>
          </p:nvSpPr>
          <p:spPr>
            <a:xfrm>
              <a:off x="6686549" y="2824809"/>
              <a:ext cx="4583663" cy="646331"/>
            </a:xfrm>
            <a:prstGeom prst="rect">
              <a:avLst/>
            </a:prstGeom>
            <a:noFill/>
            <a:ln w="12700">
              <a:solidFill>
                <a:schemeClr val="tx1"/>
              </a:solidFill>
            </a:ln>
          </p:spPr>
          <p:txBody>
            <a:bodyPr wrap="square">
              <a:spAutoFit/>
            </a:bodyPr>
            <a:lstStyle/>
            <a:p>
              <a:pPr algn="ctr"/>
              <a:r>
                <a:rPr lang="en-US" b="1" i="0" dirty="0">
                  <a:solidFill>
                    <a:srgbClr val="FF0000"/>
                  </a:solidFill>
                  <a:effectLst/>
                  <a:latin typeface="-apple-system"/>
                </a:rPr>
                <a:t>These questions raise philosophical debates about moral and legal responsibility.</a:t>
              </a:r>
              <a:endParaRPr lang="en-IN" b="1" dirty="0">
                <a:solidFill>
                  <a:srgbClr val="FF0000"/>
                </a:solidFill>
              </a:endParaRPr>
            </a:p>
          </p:txBody>
        </p:sp>
        <p:cxnSp>
          <p:nvCxnSpPr>
            <p:cNvPr id="13" name="Straight Arrow Connector 12">
              <a:extLst>
                <a:ext uri="{FF2B5EF4-FFF2-40B4-BE49-F238E27FC236}">
                  <a16:creationId xmlns:a16="http://schemas.microsoft.com/office/drawing/2014/main" id="{A4CC4918-AA69-499E-9A1F-3CC2452896D1}"/>
                </a:ext>
              </a:extLst>
            </p:cNvPr>
            <p:cNvCxnSpPr>
              <a:stCxn id="5" idx="3"/>
              <a:endCxn id="7" idx="1"/>
            </p:cNvCxnSpPr>
            <p:nvPr/>
          </p:nvCxnSpPr>
          <p:spPr>
            <a:xfrm flipV="1">
              <a:off x="2300384" y="1608472"/>
              <a:ext cx="56858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1D15644-64BB-7F38-32A7-AEC3EE38C082}"/>
                </a:ext>
              </a:extLst>
            </p:cNvPr>
            <p:cNvCxnSpPr>
              <a:stCxn id="7" idx="3"/>
              <a:endCxn id="9" idx="1"/>
            </p:cNvCxnSpPr>
            <p:nvPr/>
          </p:nvCxnSpPr>
          <p:spPr>
            <a:xfrm>
              <a:off x="5689147" y="1608472"/>
              <a:ext cx="4068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B80E21C-8461-2E7D-0B7D-474FB45B69FE}"/>
                </a:ext>
              </a:extLst>
            </p:cNvPr>
            <p:cNvCxnSpPr>
              <a:stCxn id="9" idx="2"/>
              <a:endCxn id="11" idx="0"/>
            </p:cNvCxnSpPr>
            <p:nvPr/>
          </p:nvCxnSpPr>
          <p:spPr>
            <a:xfrm>
              <a:off x="8978381" y="2208636"/>
              <a:ext cx="0" cy="616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66FA78F8-8397-4CB1-976B-A5E42343EE85}"/>
              </a:ext>
            </a:extLst>
          </p:cNvPr>
          <p:cNvGrpSpPr/>
          <p:nvPr/>
        </p:nvGrpSpPr>
        <p:grpSpPr>
          <a:xfrm>
            <a:off x="124992" y="3150408"/>
            <a:ext cx="6682858" cy="1477328"/>
            <a:chOff x="203136" y="4568661"/>
            <a:chExt cx="6682858" cy="1477328"/>
          </a:xfrm>
        </p:grpSpPr>
        <p:sp>
          <p:nvSpPr>
            <p:cNvPr id="22" name="TextBox 21">
              <a:extLst>
                <a:ext uri="{FF2B5EF4-FFF2-40B4-BE49-F238E27FC236}">
                  <a16:creationId xmlns:a16="http://schemas.microsoft.com/office/drawing/2014/main" id="{D38BD027-E2C8-49C6-4110-40850BD8B60D}"/>
                </a:ext>
              </a:extLst>
            </p:cNvPr>
            <p:cNvSpPr txBox="1"/>
            <p:nvPr/>
          </p:nvSpPr>
          <p:spPr>
            <a:xfrm>
              <a:off x="203136" y="4645606"/>
              <a:ext cx="2820177" cy="1323439"/>
            </a:xfrm>
            <a:prstGeom prst="rect">
              <a:avLst/>
            </a:prstGeom>
            <a:noFill/>
            <a:ln w="12700">
              <a:solidFill>
                <a:schemeClr val="tx1"/>
              </a:solidFill>
            </a:ln>
          </p:spPr>
          <p:txBody>
            <a:bodyPr wrap="square">
              <a:spAutoFit/>
            </a:bodyPr>
            <a:lstStyle/>
            <a:p>
              <a:pPr algn="ctr"/>
              <a:r>
                <a:rPr lang="en-US" sz="2000" b="1" dirty="0">
                  <a:solidFill>
                    <a:srgbClr val="002060"/>
                  </a:solidFill>
                  <a:latin typeface="-apple-system"/>
                </a:rPr>
                <a:t>P</a:t>
              </a:r>
              <a:r>
                <a:rPr lang="en-US" sz="2000" b="1" i="0" dirty="0">
                  <a:solidFill>
                    <a:srgbClr val="002060"/>
                  </a:solidFill>
                  <a:effectLst/>
                  <a:latin typeface="-apple-system"/>
                </a:rPr>
                <a:t>hilosophical perspectives and engaging in ethical discussions</a:t>
              </a:r>
              <a:endParaRPr lang="en-IN" sz="2000" b="1" dirty="0">
                <a:solidFill>
                  <a:srgbClr val="002060"/>
                </a:solidFill>
              </a:endParaRPr>
            </a:p>
          </p:txBody>
        </p:sp>
        <p:sp>
          <p:nvSpPr>
            <p:cNvPr id="24" name="TextBox 23">
              <a:extLst>
                <a:ext uri="{FF2B5EF4-FFF2-40B4-BE49-F238E27FC236}">
                  <a16:creationId xmlns:a16="http://schemas.microsoft.com/office/drawing/2014/main" id="{4936610B-B5BB-4323-43EB-8B469F8271BD}"/>
                </a:ext>
              </a:extLst>
            </p:cNvPr>
            <p:cNvSpPr txBox="1"/>
            <p:nvPr/>
          </p:nvSpPr>
          <p:spPr>
            <a:xfrm>
              <a:off x="3664600" y="4568661"/>
              <a:ext cx="3221394" cy="1477328"/>
            </a:xfrm>
            <a:prstGeom prst="rect">
              <a:avLst/>
            </a:prstGeom>
            <a:noFill/>
            <a:ln w="12700">
              <a:solidFill>
                <a:schemeClr val="tx1"/>
              </a:solidFill>
            </a:ln>
          </p:spPr>
          <p:txBody>
            <a:bodyPr wrap="square">
              <a:spAutoFit/>
            </a:bodyPr>
            <a:lstStyle/>
            <a:p>
              <a:pPr algn="ctr"/>
              <a:r>
                <a:rPr lang="en-US" b="1" dirty="0">
                  <a:solidFill>
                    <a:srgbClr val="002060"/>
                  </a:solidFill>
                  <a:latin typeface="-apple-system"/>
                </a:rPr>
                <a:t>E</a:t>
              </a:r>
              <a:r>
                <a:rPr lang="en-US" b="1" i="0" dirty="0">
                  <a:solidFill>
                    <a:srgbClr val="002060"/>
                  </a:solidFill>
                  <a:effectLst/>
                  <a:latin typeface="-apple-system"/>
                </a:rPr>
                <a:t>ngineers can ensure that the development and deployment of any systems align with societal values and ethical principles</a:t>
              </a:r>
              <a:endParaRPr lang="en-IN" b="1" dirty="0">
                <a:solidFill>
                  <a:srgbClr val="002060"/>
                </a:solidFill>
              </a:endParaRPr>
            </a:p>
          </p:txBody>
        </p:sp>
        <p:cxnSp>
          <p:nvCxnSpPr>
            <p:cNvPr id="26" name="Straight Arrow Connector 25">
              <a:extLst>
                <a:ext uri="{FF2B5EF4-FFF2-40B4-BE49-F238E27FC236}">
                  <a16:creationId xmlns:a16="http://schemas.microsoft.com/office/drawing/2014/main" id="{D9ED851F-6930-47E3-2D5C-50716E5BC202}"/>
                </a:ext>
              </a:extLst>
            </p:cNvPr>
            <p:cNvCxnSpPr>
              <a:stCxn id="22" idx="3"/>
              <a:endCxn id="24" idx="1"/>
            </p:cNvCxnSpPr>
            <p:nvPr/>
          </p:nvCxnSpPr>
          <p:spPr>
            <a:xfrm flipV="1">
              <a:off x="3023313" y="5307325"/>
              <a:ext cx="6412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0E118E42-9EEC-A3AC-26AD-A217B447148A}"/>
              </a:ext>
            </a:extLst>
          </p:cNvPr>
          <p:cNvSpPr txBox="1"/>
          <p:nvPr/>
        </p:nvSpPr>
        <p:spPr>
          <a:xfrm>
            <a:off x="1278101" y="5231019"/>
            <a:ext cx="9424111" cy="1123712"/>
          </a:xfrm>
          <a:prstGeom prst="roundRect">
            <a:avLst/>
          </a:prstGeom>
          <a:solidFill>
            <a:schemeClr val="accent6">
              <a:lumMod val="20000"/>
              <a:lumOff val="80000"/>
            </a:schemeClr>
          </a:solidFill>
          <a:ln w="19050">
            <a:solidFill>
              <a:srgbClr val="002060"/>
            </a:solidFill>
          </a:ln>
        </p:spPr>
        <p:txBody>
          <a:bodyPr wrap="square">
            <a:spAutoFit/>
          </a:bodyPr>
          <a:lstStyle/>
          <a:p>
            <a:pPr algn="ctr"/>
            <a:r>
              <a:rPr lang="en-US" sz="2000" b="1" i="0" dirty="0">
                <a:solidFill>
                  <a:srgbClr val="C00000"/>
                </a:solidFill>
                <a:effectLst/>
                <a:latin typeface="-apple-system"/>
              </a:rPr>
              <a:t>Philosophy provides a framework for grappling with the complex moral dilemmas inherent in engineering projects, helping to shape the decision-making processes and design considerations involved</a:t>
            </a:r>
            <a:endParaRPr lang="en-IN" sz="2000" b="1" dirty="0">
              <a:solidFill>
                <a:srgbClr val="C00000"/>
              </a:solidFill>
            </a:endParaRPr>
          </a:p>
        </p:txBody>
      </p:sp>
    </p:spTree>
    <p:extLst>
      <p:ext uri="{BB962C8B-B14F-4D97-AF65-F5344CB8AC3E}">
        <p14:creationId xmlns:p14="http://schemas.microsoft.com/office/powerpoint/2010/main" val="2218842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2700DD-1C8F-12E7-207C-5609A4E9FBB5}"/>
              </a:ext>
            </a:extLst>
          </p:cNvPr>
          <p:cNvSpPr txBox="1"/>
          <p:nvPr/>
        </p:nvSpPr>
        <p:spPr>
          <a:xfrm>
            <a:off x="-861139" y="445151"/>
            <a:ext cx="10779579" cy="523220"/>
          </a:xfrm>
          <a:prstGeom prst="rect">
            <a:avLst/>
          </a:prstGeom>
          <a:noFill/>
        </p:spPr>
        <p:txBody>
          <a:bodyPr wrap="square">
            <a:spAutoFit/>
          </a:bodyPr>
          <a:lstStyle/>
          <a:p>
            <a:pPr algn="ctr"/>
            <a:r>
              <a:rPr lang="en-US" sz="2800" b="1" i="0" u="none" strike="noStrike" baseline="0" dirty="0">
                <a:latin typeface="NimbusRoman-Regular"/>
              </a:rPr>
              <a:t>How philosophy plays its role in the engineering profession?</a:t>
            </a:r>
            <a:endParaRPr lang="en-IN" sz="2800" b="1" dirty="0"/>
          </a:p>
        </p:txBody>
      </p:sp>
      <p:sp>
        <p:nvSpPr>
          <p:cNvPr id="5" name="TextBox 4">
            <a:extLst>
              <a:ext uri="{FF2B5EF4-FFF2-40B4-BE49-F238E27FC236}">
                <a16:creationId xmlns:a16="http://schemas.microsoft.com/office/drawing/2014/main" id="{FC9A1193-72F6-F955-2340-D7893ADE22CD}"/>
              </a:ext>
            </a:extLst>
          </p:cNvPr>
          <p:cNvSpPr txBox="1"/>
          <p:nvPr/>
        </p:nvSpPr>
        <p:spPr>
          <a:xfrm>
            <a:off x="212270" y="968371"/>
            <a:ext cx="11441664" cy="5724644"/>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IN" sz="2000" b="1" i="0" dirty="0">
                <a:solidFill>
                  <a:srgbClr val="7030A0"/>
                </a:solidFill>
                <a:effectLst/>
                <a:latin typeface="-apple-system"/>
              </a:rPr>
              <a:t>Ethical Decision Making - </a:t>
            </a:r>
            <a:r>
              <a:rPr lang="en-US" sz="2000" i="0" dirty="0">
                <a:solidFill>
                  <a:srgbClr val="C00000"/>
                </a:solidFill>
                <a:effectLst/>
                <a:latin typeface="-apple-system"/>
              </a:rPr>
              <a:t>impact on the environment, public safety, and societal well-being.</a:t>
            </a:r>
            <a:endParaRPr lang="en-IN" sz="2000" i="0" dirty="0">
              <a:solidFill>
                <a:srgbClr val="C00000"/>
              </a:solidFill>
              <a:effectLst/>
              <a:latin typeface="-apple-system"/>
            </a:endParaRPr>
          </a:p>
          <a:p>
            <a:pPr marL="285750" indent="-285750">
              <a:lnSpc>
                <a:spcPct val="150000"/>
              </a:lnSpc>
              <a:buFont typeface="Wingdings" panose="05000000000000000000" pitchFamily="2" charset="2"/>
              <a:buChar char="v"/>
            </a:pPr>
            <a:r>
              <a:rPr lang="en-IN" sz="2000" b="1" i="0" dirty="0">
                <a:solidFill>
                  <a:srgbClr val="7030A0"/>
                </a:solidFill>
                <a:effectLst/>
                <a:latin typeface="-apple-system"/>
              </a:rPr>
              <a:t>Values and Design Choices - </a:t>
            </a:r>
            <a:r>
              <a:rPr lang="en-US" sz="2000" dirty="0">
                <a:solidFill>
                  <a:srgbClr val="C00000"/>
                </a:solidFill>
                <a:latin typeface="-apple-system"/>
              </a:rPr>
              <a:t>reflect societal values (</a:t>
            </a:r>
            <a:r>
              <a:rPr lang="en-IN" sz="2000" b="0" i="0" dirty="0">
                <a:solidFill>
                  <a:srgbClr val="000000"/>
                </a:solidFill>
                <a:effectLst/>
                <a:latin typeface="-apple-system"/>
              </a:rPr>
              <a:t>sustainability, privacy, and fairness) </a:t>
            </a:r>
            <a:r>
              <a:rPr lang="en-US" sz="2000" dirty="0">
                <a:solidFill>
                  <a:srgbClr val="C00000"/>
                </a:solidFill>
                <a:latin typeface="-apple-system"/>
              </a:rPr>
              <a:t>and priorities</a:t>
            </a:r>
            <a:endParaRPr lang="en-IN" sz="2000" dirty="0">
              <a:solidFill>
                <a:srgbClr val="C00000"/>
              </a:solidFill>
              <a:latin typeface="-apple-system"/>
            </a:endParaRPr>
          </a:p>
          <a:p>
            <a:pPr marL="285750" indent="-285750">
              <a:lnSpc>
                <a:spcPct val="150000"/>
              </a:lnSpc>
              <a:buFont typeface="Wingdings" panose="05000000000000000000" pitchFamily="2" charset="2"/>
              <a:buChar char="v"/>
            </a:pPr>
            <a:r>
              <a:rPr lang="en-IN" sz="2000" b="1" i="0" dirty="0">
                <a:solidFill>
                  <a:srgbClr val="7030A0"/>
                </a:solidFill>
                <a:effectLst/>
                <a:latin typeface="-apple-system"/>
              </a:rPr>
              <a:t>Epistemology and Critical Thinking – </a:t>
            </a:r>
            <a:r>
              <a:rPr lang="en-US" sz="2000" dirty="0">
                <a:solidFill>
                  <a:srgbClr val="C00000"/>
                </a:solidFill>
                <a:latin typeface="-apple-system"/>
              </a:rPr>
              <a:t>validity, and reliability of information, identify assumptions, and evaluate different perspectives. Examine arguments, identify logical fallacies, and make sound judgments based on evidence and reasoning</a:t>
            </a:r>
            <a:endParaRPr lang="en-IN" sz="2000" dirty="0">
              <a:solidFill>
                <a:srgbClr val="C00000"/>
              </a:solidFill>
              <a:latin typeface="-apple-system"/>
            </a:endParaRPr>
          </a:p>
          <a:p>
            <a:pPr marL="285750" indent="-285750">
              <a:lnSpc>
                <a:spcPct val="150000"/>
              </a:lnSpc>
              <a:buFont typeface="Wingdings" panose="05000000000000000000" pitchFamily="2" charset="2"/>
              <a:buChar char="v"/>
            </a:pPr>
            <a:r>
              <a:rPr lang="en-IN" sz="2000" b="1" i="0" dirty="0">
                <a:solidFill>
                  <a:srgbClr val="7030A0"/>
                </a:solidFill>
                <a:effectLst/>
                <a:latin typeface="-apple-system"/>
              </a:rPr>
              <a:t>Social and Cultural Implications - </a:t>
            </a:r>
            <a:r>
              <a:rPr lang="en-US" sz="2000" dirty="0">
                <a:solidFill>
                  <a:srgbClr val="C00000"/>
                </a:solidFill>
                <a:latin typeface="-apple-system"/>
              </a:rPr>
              <a:t>understand the broader social and cultural contexts </a:t>
            </a:r>
            <a:r>
              <a:rPr lang="en-US" sz="2000" dirty="0">
                <a:latin typeface="-apple-system"/>
              </a:rPr>
              <a:t>(implications of engineering projects on different communities, cultures, and traditions)</a:t>
            </a:r>
            <a:endParaRPr lang="en-IN" sz="2000" dirty="0">
              <a:latin typeface="-apple-system"/>
            </a:endParaRPr>
          </a:p>
          <a:p>
            <a:pPr marL="285750" indent="-285750">
              <a:lnSpc>
                <a:spcPct val="150000"/>
              </a:lnSpc>
              <a:buFont typeface="Wingdings" panose="05000000000000000000" pitchFamily="2" charset="2"/>
              <a:buChar char="v"/>
            </a:pPr>
            <a:r>
              <a:rPr lang="en-IN" sz="2000" b="1" i="0" dirty="0">
                <a:solidFill>
                  <a:srgbClr val="7030A0"/>
                </a:solidFill>
                <a:effectLst/>
                <a:latin typeface="-apple-system"/>
              </a:rPr>
              <a:t>Interdisciplinary Collaboration - </a:t>
            </a:r>
            <a:r>
              <a:rPr lang="en-US" sz="2000" dirty="0">
                <a:solidFill>
                  <a:srgbClr val="C00000"/>
                </a:solidFill>
                <a:latin typeface="-apple-system"/>
              </a:rPr>
              <a:t>Engineers often work with professionals from diverse backgrounds</a:t>
            </a:r>
            <a:r>
              <a:rPr lang="en-US" sz="2000" b="1" dirty="0">
                <a:solidFill>
                  <a:srgbClr val="7030A0"/>
                </a:solidFill>
                <a:latin typeface="-apple-system"/>
              </a:rPr>
              <a:t> </a:t>
            </a:r>
            <a:r>
              <a:rPr lang="en-US" sz="2000" dirty="0">
                <a:latin typeface="-apple-system"/>
              </a:rPr>
              <a:t>(</a:t>
            </a:r>
            <a:r>
              <a:rPr lang="en-US" sz="2000" i="0" dirty="0">
                <a:effectLst/>
                <a:latin typeface="-apple-system"/>
              </a:rPr>
              <a:t>ethicists, sociologists, and policymakers)</a:t>
            </a:r>
            <a:endParaRPr lang="en-IN" sz="2000" i="0" dirty="0">
              <a:effectLst/>
              <a:latin typeface="-apple-system"/>
            </a:endParaRPr>
          </a:p>
          <a:p>
            <a:pPr marL="285750" indent="-285750">
              <a:lnSpc>
                <a:spcPct val="150000"/>
              </a:lnSpc>
              <a:buFont typeface="Wingdings" panose="05000000000000000000" pitchFamily="2" charset="2"/>
              <a:buChar char="v"/>
            </a:pPr>
            <a:r>
              <a:rPr lang="en-IN" sz="2000" b="1" i="0" dirty="0">
                <a:solidFill>
                  <a:srgbClr val="7030A0"/>
                </a:solidFill>
                <a:effectLst/>
                <a:latin typeface="-apple-system"/>
              </a:rPr>
              <a:t>Professional Ethics and Responsibility -  </a:t>
            </a:r>
            <a:r>
              <a:rPr lang="en-US" sz="2000" dirty="0">
                <a:solidFill>
                  <a:srgbClr val="C00000"/>
                </a:solidFill>
                <a:latin typeface="-apple-system"/>
              </a:rPr>
              <a:t>Codes of ethics and professional conduct in engineering </a:t>
            </a:r>
            <a:r>
              <a:rPr lang="en-US" sz="2000" i="0" dirty="0">
                <a:effectLst/>
                <a:latin typeface="-apple-system"/>
              </a:rPr>
              <a:t>(maintaining integrity, upholding professional standards, and serving the public interest)</a:t>
            </a:r>
            <a:endParaRPr lang="en-IN" sz="2000" i="0" dirty="0">
              <a:effectLst/>
              <a:latin typeface="-apple-system"/>
            </a:endParaRPr>
          </a:p>
          <a:p>
            <a:endParaRPr lang="en-IN" b="0" i="0" dirty="0">
              <a:solidFill>
                <a:srgbClr val="000000"/>
              </a:solidFill>
              <a:effectLst/>
              <a:latin typeface="-apple-system"/>
            </a:endParaRPr>
          </a:p>
          <a:p>
            <a:endParaRPr lang="en-IN" dirty="0"/>
          </a:p>
        </p:txBody>
      </p:sp>
    </p:spTree>
    <p:extLst>
      <p:ext uri="{BB962C8B-B14F-4D97-AF65-F5344CB8AC3E}">
        <p14:creationId xmlns:p14="http://schemas.microsoft.com/office/powerpoint/2010/main" val="2458128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07EF2A-8A51-C4A4-5596-15061865CDC8}"/>
              </a:ext>
            </a:extLst>
          </p:cNvPr>
          <p:cNvSpPr txBox="1"/>
          <p:nvPr/>
        </p:nvSpPr>
        <p:spPr>
          <a:xfrm>
            <a:off x="118965" y="129370"/>
            <a:ext cx="9143222" cy="461665"/>
          </a:xfrm>
          <a:prstGeom prst="rect">
            <a:avLst/>
          </a:prstGeom>
          <a:noFill/>
        </p:spPr>
        <p:txBody>
          <a:bodyPr wrap="square">
            <a:spAutoFit/>
          </a:bodyPr>
          <a:lstStyle/>
          <a:p>
            <a:r>
              <a:rPr lang="en-US" sz="2400" b="1" i="0" u="none" strike="noStrike" baseline="0" dirty="0">
                <a:solidFill>
                  <a:srgbClr val="FF0000"/>
                </a:solidFill>
                <a:latin typeface="NimbusRoman-Regular"/>
              </a:rPr>
              <a:t>Is there any connection between ethics philosophy and engineering?</a:t>
            </a:r>
            <a:endParaRPr lang="en-IN" sz="2400" b="1" dirty="0">
              <a:solidFill>
                <a:srgbClr val="FF0000"/>
              </a:solidFill>
            </a:endParaRPr>
          </a:p>
        </p:txBody>
      </p:sp>
      <p:sp>
        <p:nvSpPr>
          <p:cNvPr id="5" name="TextBox 4">
            <a:extLst>
              <a:ext uri="{FF2B5EF4-FFF2-40B4-BE49-F238E27FC236}">
                <a16:creationId xmlns:a16="http://schemas.microsoft.com/office/drawing/2014/main" id="{3BD3E34A-CFB9-7FD9-C3E9-A14F1963F8D7}"/>
              </a:ext>
            </a:extLst>
          </p:cNvPr>
          <p:cNvSpPr txBox="1"/>
          <p:nvPr/>
        </p:nvSpPr>
        <p:spPr>
          <a:xfrm>
            <a:off x="398495" y="478688"/>
            <a:ext cx="11395010" cy="6108724"/>
          </a:xfrm>
          <a:prstGeom prst="rect">
            <a:avLst/>
          </a:prstGeom>
          <a:noFill/>
        </p:spPr>
        <p:txBody>
          <a:bodyPr wrap="square">
            <a:spAutoFit/>
          </a:bodyPr>
          <a:lstStyle/>
          <a:p>
            <a:pPr marL="285750" indent="-285750">
              <a:lnSpc>
                <a:spcPct val="200000"/>
              </a:lnSpc>
              <a:buFont typeface="Wingdings" panose="05000000000000000000" pitchFamily="2" charset="2"/>
              <a:buChar char="q"/>
            </a:pPr>
            <a:r>
              <a:rPr lang="en-IN" b="0" i="0" dirty="0">
                <a:solidFill>
                  <a:srgbClr val="000000"/>
                </a:solidFill>
                <a:effectLst/>
                <a:latin typeface="-apple-system"/>
              </a:rPr>
              <a:t>Ethical Decision Making</a:t>
            </a:r>
          </a:p>
          <a:p>
            <a:pPr marL="285750" indent="-285750">
              <a:lnSpc>
                <a:spcPct val="200000"/>
              </a:lnSpc>
              <a:buFont typeface="Wingdings" panose="05000000000000000000" pitchFamily="2" charset="2"/>
              <a:buChar char="q"/>
            </a:pPr>
            <a:r>
              <a:rPr lang="en-IN" b="0" i="0" dirty="0">
                <a:solidFill>
                  <a:srgbClr val="000000"/>
                </a:solidFill>
                <a:effectLst/>
                <a:latin typeface="-apple-system"/>
              </a:rPr>
              <a:t>Consideration of Stakeholders - </a:t>
            </a:r>
            <a:r>
              <a:rPr lang="en-US" b="0" i="0" dirty="0">
                <a:solidFill>
                  <a:srgbClr val="000000"/>
                </a:solidFill>
                <a:effectLst/>
                <a:latin typeface="-apple-system"/>
              </a:rPr>
              <a:t>interests, rights, and well-being of these stakeholders</a:t>
            </a:r>
            <a:endParaRPr lang="en-IN" b="0" i="0" dirty="0">
              <a:solidFill>
                <a:srgbClr val="000000"/>
              </a:solidFill>
              <a:effectLst/>
              <a:latin typeface="-apple-system"/>
            </a:endParaRPr>
          </a:p>
          <a:p>
            <a:pPr marL="285750" indent="-285750">
              <a:lnSpc>
                <a:spcPct val="200000"/>
              </a:lnSpc>
              <a:buFont typeface="Wingdings" panose="05000000000000000000" pitchFamily="2" charset="2"/>
              <a:buChar char="q"/>
            </a:pPr>
            <a:r>
              <a:rPr lang="en-IN" b="0" i="0" dirty="0">
                <a:solidFill>
                  <a:srgbClr val="000000"/>
                </a:solidFill>
                <a:effectLst/>
                <a:latin typeface="-apple-system"/>
              </a:rPr>
              <a:t>Balancing Conflicting Values – </a:t>
            </a:r>
          </a:p>
          <a:p>
            <a:pPr marL="1200150" lvl="2" indent="-285750">
              <a:lnSpc>
                <a:spcPct val="200000"/>
              </a:lnSpc>
              <a:buFont typeface="Wingdings" panose="05000000000000000000" pitchFamily="2" charset="2"/>
              <a:buChar char="§"/>
            </a:pPr>
            <a:r>
              <a:rPr lang="en-IN" dirty="0">
                <a:solidFill>
                  <a:srgbClr val="000000"/>
                </a:solidFill>
                <a:latin typeface="-apple-system"/>
              </a:rPr>
              <a:t> 	</a:t>
            </a:r>
            <a:r>
              <a:rPr lang="en-US" b="0" i="0" dirty="0">
                <a:solidFill>
                  <a:srgbClr val="000000"/>
                </a:solidFill>
                <a:effectLst/>
                <a:latin typeface="-apple-system"/>
              </a:rPr>
              <a:t>Engineers may need to balance safety with cost-effectiveness, </a:t>
            </a:r>
            <a:endParaRPr lang="en-US" dirty="0">
              <a:solidFill>
                <a:srgbClr val="000000"/>
              </a:solidFill>
              <a:latin typeface="-apple-system"/>
            </a:endParaRPr>
          </a:p>
          <a:p>
            <a:pPr marL="1200150" lvl="2" indent="-285750">
              <a:lnSpc>
                <a:spcPct val="200000"/>
              </a:lnSpc>
              <a:buFont typeface="Wingdings" panose="05000000000000000000" pitchFamily="2" charset="2"/>
              <a:buChar char="§"/>
            </a:pPr>
            <a:r>
              <a:rPr lang="en-US" b="0" i="0" dirty="0">
                <a:solidFill>
                  <a:srgbClr val="000000"/>
                </a:solidFill>
                <a:effectLst/>
                <a:latin typeface="-apple-system"/>
              </a:rPr>
              <a:t>	Privacy with technological advancement</a:t>
            </a:r>
            <a:endParaRPr lang="en-IN" b="0" i="0" dirty="0">
              <a:solidFill>
                <a:srgbClr val="000000"/>
              </a:solidFill>
              <a:effectLst/>
              <a:latin typeface="-apple-system"/>
            </a:endParaRPr>
          </a:p>
          <a:p>
            <a:pPr marL="285750" indent="-285750">
              <a:lnSpc>
                <a:spcPct val="200000"/>
              </a:lnSpc>
              <a:buFont typeface="Wingdings" panose="05000000000000000000" pitchFamily="2" charset="2"/>
              <a:buChar char="q"/>
            </a:pPr>
            <a:r>
              <a:rPr lang="en-IN" b="0" i="0" dirty="0">
                <a:solidFill>
                  <a:srgbClr val="000000"/>
                </a:solidFill>
                <a:effectLst/>
                <a:latin typeface="-apple-system"/>
              </a:rPr>
              <a:t> Professional Responsibility – </a:t>
            </a:r>
          </a:p>
          <a:p>
            <a:pPr marL="1200150" lvl="2" indent="-285750">
              <a:lnSpc>
                <a:spcPct val="200000"/>
              </a:lnSpc>
              <a:buFont typeface="Wingdings" panose="05000000000000000000" pitchFamily="2" charset="2"/>
              <a:buChar char="§"/>
            </a:pPr>
            <a:r>
              <a:rPr lang="en-US" b="0" i="0" dirty="0">
                <a:solidFill>
                  <a:srgbClr val="000000"/>
                </a:solidFill>
                <a:effectLst/>
                <a:latin typeface="-apple-system"/>
              </a:rPr>
              <a:t>           Integrity, ensuring public safety, and upholding ethical conduct</a:t>
            </a:r>
            <a:endParaRPr lang="en-IN" b="0" i="0" dirty="0">
              <a:solidFill>
                <a:srgbClr val="000000"/>
              </a:solidFill>
              <a:effectLst/>
              <a:latin typeface="-apple-system"/>
            </a:endParaRPr>
          </a:p>
          <a:p>
            <a:pPr marL="285750" indent="-285750">
              <a:lnSpc>
                <a:spcPct val="200000"/>
              </a:lnSpc>
              <a:buFont typeface="Wingdings" panose="05000000000000000000" pitchFamily="2" charset="2"/>
              <a:buChar char="q"/>
            </a:pPr>
            <a:r>
              <a:rPr lang="en-US" b="0" i="0" dirty="0">
                <a:solidFill>
                  <a:srgbClr val="000000"/>
                </a:solidFill>
                <a:effectLst/>
                <a:latin typeface="-apple-system"/>
              </a:rPr>
              <a:t>Ethical Reflection and Critical Thinking – </a:t>
            </a:r>
          </a:p>
          <a:p>
            <a:pPr marL="1200150" lvl="2" indent="-285750">
              <a:lnSpc>
                <a:spcPct val="200000"/>
              </a:lnSpc>
              <a:buFont typeface="Wingdings" panose="05000000000000000000" pitchFamily="2" charset="2"/>
              <a:buChar char="§"/>
            </a:pPr>
            <a:r>
              <a:rPr lang="en-US" dirty="0">
                <a:solidFill>
                  <a:srgbClr val="000000"/>
                </a:solidFill>
                <a:latin typeface="-apple-system"/>
              </a:rPr>
              <a:t>	Q</a:t>
            </a:r>
            <a:r>
              <a:rPr lang="en-US" b="0" i="0" dirty="0">
                <a:solidFill>
                  <a:srgbClr val="000000"/>
                </a:solidFill>
                <a:effectLst/>
                <a:latin typeface="-apple-system"/>
              </a:rPr>
              <a:t>uestion assumptions, evaluate the consequences of their actions, and assess the moral implications </a:t>
            </a:r>
            <a:endParaRPr lang="en-IN" dirty="0">
              <a:solidFill>
                <a:srgbClr val="000000"/>
              </a:solidFill>
              <a:latin typeface="-apple-system"/>
            </a:endParaRPr>
          </a:p>
          <a:p>
            <a:pPr marL="285750" indent="-285750">
              <a:lnSpc>
                <a:spcPct val="200000"/>
              </a:lnSpc>
              <a:buFont typeface="Wingdings" panose="05000000000000000000" pitchFamily="2" charset="2"/>
              <a:buChar char="q"/>
            </a:pPr>
            <a:r>
              <a:rPr lang="en-IN" b="0" i="0" dirty="0">
                <a:solidFill>
                  <a:srgbClr val="000000"/>
                </a:solidFill>
                <a:effectLst/>
                <a:latin typeface="-apple-system"/>
              </a:rPr>
              <a:t>Public Trust and Accountability  -</a:t>
            </a:r>
          </a:p>
          <a:p>
            <a:pPr marL="1200150" lvl="2" indent="-285750">
              <a:lnSpc>
                <a:spcPct val="200000"/>
              </a:lnSpc>
              <a:buFont typeface="Wingdings" panose="05000000000000000000" pitchFamily="2" charset="2"/>
              <a:buChar char="§"/>
            </a:pPr>
            <a:r>
              <a:rPr lang="en-IN" b="0" i="0" dirty="0">
                <a:solidFill>
                  <a:srgbClr val="000000"/>
                </a:solidFill>
                <a:effectLst/>
                <a:latin typeface="-apple-system"/>
              </a:rPr>
              <a:t>            R</a:t>
            </a:r>
            <a:r>
              <a:rPr lang="en-US" b="0" i="0" dirty="0" err="1">
                <a:solidFill>
                  <a:srgbClr val="000000"/>
                </a:solidFill>
                <a:effectLst/>
                <a:latin typeface="-apple-system"/>
              </a:rPr>
              <a:t>esponsibilities</a:t>
            </a:r>
            <a:r>
              <a:rPr lang="en-US" b="0" i="0" dirty="0">
                <a:solidFill>
                  <a:srgbClr val="000000"/>
                </a:solidFill>
                <a:effectLst/>
                <a:latin typeface="-apple-system"/>
              </a:rPr>
              <a:t> to society, fostering transparency, and accountability in their work</a:t>
            </a:r>
            <a:endParaRPr lang="en-IN" dirty="0"/>
          </a:p>
        </p:txBody>
      </p:sp>
    </p:spTree>
    <p:extLst>
      <p:ext uri="{BB962C8B-B14F-4D97-AF65-F5344CB8AC3E}">
        <p14:creationId xmlns:p14="http://schemas.microsoft.com/office/powerpoint/2010/main" val="2029158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1514</TotalTime>
  <Words>3619</Words>
  <Application>Microsoft Office PowerPoint</Application>
  <PresentationFormat>Widescreen</PresentationFormat>
  <Paragraphs>263</Paragraphs>
  <Slides>40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40</vt:i4>
      </vt:variant>
    </vt:vector>
  </HeadingPairs>
  <TitlesOfParts>
    <vt:vector size="54" baseType="lpstr">
      <vt:lpstr>-apple-system</vt:lpstr>
      <vt:lpstr>Arial</vt:lpstr>
      <vt:lpstr>Arvo</vt:lpstr>
      <vt:lpstr>Calibri</vt:lpstr>
      <vt:lpstr>Calibri Light</vt:lpstr>
      <vt:lpstr>Cambria</vt:lpstr>
      <vt:lpstr>Georgia</vt:lpstr>
      <vt:lpstr>Google Sans</vt:lpstr>
      <vt:lpstr>NimbusRoman-Regular</vt:lpstr>
      <vt:lpstr>Open Sans</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vigneshwaranphd@outlook.com</dc:creator>
  <cp:lastModifiedBy>vigneshwaranphd@outlook.com</cp:lastModifiedBy>
  <cp:revision>36</cp:revision>
  <dcterms:created xsi:type="dcterms:W3CDTF">2023-08-20T17:05:48Z</dcterms:created>
  <dcterms:modified xsi:type="dcterms:W3CDTF">2023-09-11T05:43:07Z</dcterms:modified>
</cp:coreProperties>
</file>