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313" r:id="rId4"/>
    <p:sldId id="309" r:id="rId5"/>
    <p:sldId id="314" r:id="rId6"/>
    <p:sldId id="310" r:id="rId7"/>
    <p:sldId id="311" r:id="rId8"/>
    <p:sldId id="315" r:id="rId9"/>
    <p:sldId id="316" r:id="rId10"/>
    <p:sldId id="300" r:id="rId11"/>
    <p:sldId id="317" r:id="rId12"/>
    <p:sldId id="303" r:id="rId13"/>
    <p:sldId id="312" r:id="rId14"/>
    <p:sldId id="304" r:id="rId15"/>
    <p:sldId id="299" r:id="rId16"/>
    <p:sldId id="302" r:id="rId17"/>
    <p:sldId id="305" r:id="rId18"/>
    <p:sldId id="306" r:id="rId19"/>
    <p:sldId id="307" r:id="rId20"/>
    <p:sldId id="301" r:id="rId21"/>
    <p:sldId id="30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69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8A2B-7B6E-8703-AEAF-6DF2D02A0C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768E9E-1C44-1165-D289-943F376B05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F77198-5413-F68D-4ED0-DCEA73B256D0}"/>
              </a:ext>
            </a:extLst>
          </p:cNvPr>
          <p:cNvSpPr>
            <a:spLocks noGrp="1"/>
          </p:cNvSpPr>
          <p:nvPr>
            <p:ph type="dt" sz="half" idx="10"/>
          </p:nvPr>
        </p:nvSpPr>
        <p:spPr/>
        <p:txBody>
          <a:bodyPr/>
          <a:lstStyle/>
          <a:p>
            <a:fld id="{CDC9E9C7-AF2D-41FB-9894-C5AABCFB9F2D}" type="datetimeFigureOut">
              <a:rPr lang="en-IN" smtClean="0"/>
              <a:t>26-09-2023</a:t>
            </a:fld>
            <a:endParaRPr lang="en-IN"/>
          </a:p>
        </p:txBody>
      </p:sp>
      <p:sp>
        <p:nvSpPr>
          <p:cNvPr id="5" name="Footer Placeholder 4">
            <a:extLst>
              <a:ext uri="{FF2B5EF4-FFF2-40B4-BE49-F238E27FC236}">
                <a16:creationId xmlns:a16="http://schemas.microsoft.com/office/drawing/2014/main" id="{DDE40C3C-4152-00E0-FBDE-7187184745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A6F5C0-B866-5D42-FC51-3D0763C1E7DC}"/>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2250350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D55D-431A-D671-40EA-151557FD48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AF7979-2C3D-EEE7-A611-F620BED32C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843450-8271-66F6-CB62-2A59CB766540}"/>
              </a:ext>
            </a:extLst>
          </p:cNvPr>
          <p:cNvSpPr>
            <a:spLocks noGrp="1"/>
          </p:cNvSpPr>
          <p:nvPr>
            <p:ph type="dt" sz="half" idx="10"/>
          </p:nvPr>
        </p:nvSpPr>
        <p:spPr/>
        <p:txBody>
          <a:bodyPr/>
          <a:lstStyle/>
          <a:p>
            <a:fld id="{CDC9E9C7-AF2D-41FB-9894-C5AABCFB9F2D}" type="datetimeFigureOut">
              <a:rPr lang="en-IN" smtClean="0"/>
              <a:t>26-09-2023</a:t>
            </a:fld>
            <a:endParaRPr lang="en-IN"/>
          </a:p>
        </p:txBody>
      </p:sp>
      <p:sp>
        <p:nvSpPr>
          <p:cNvPr id="5" name="Footer Placeholder 4">
            <a:extLst>
              <a:ext uri="{FF2B5EF4-FFF2-40B4-BE49-F238E27FC236}">
                <a16:creationId xmlns:a16="http://schemas.microsoft.com/office/drawing/2014/main" id="{7692C1DC-5DD2-A6AD-8948-DB36CB2F26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35FC68-8C28-16CE-2308-BED28806720D}"/>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380471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8D0BC-0627-61B6-20DB-284632D64D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585CD-A0D0-B270-FB8E-00096B06F6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D3920C-7ACE-6D26-ACF6-5EE955DC74F3}"/>
              </a:ext>
            </a:extLst>
          </p:cNvPr>
          <p:cNvSpPr>
            <a:spLocks noGrp="1"/>
          </p:cNvSpPr>
          <p:nvPr>
            <p:ph type="dt" sz="half" idx="10"/>
          </p:nvPr>
        </p:nvSpPr>
        <p:spPr/>
        <p:txBody>
          <a:bodyPr/>
          <a:lstStyle/>
          <a:p>
            <a:fld id="{CDC9E9C7-AF2D-41FB-9894-C5AABCFB9F2D}" type="datetimeFigureOut">
              <a:rPr lang="en-IN" smtClean="0"/>
              <a:t>26-09-2023</a:t>
            </a:fld>
            <a:endParaRPr lang="en-IN"/>
          </a:p>
        </p:txBody>
      </p:sp>
      <p:sp>
        <p:nvSpPr>
          <p:cNvPr id="5" name="Footer Placeholder 4">
            <a:extLst>
              <a:ext uri="{FF2B5EF4-FFF2-40B4-BE49-F238E27FC236}">
                <a16:creationId xmlns:a16="http://schemas.microsoft.com/office/drawing/2014/main" id="{191996F2-FC2A-4FA6-0E17-C548EB88B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524586-955B-AE8C-5F68-6691AB881B78}"/>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215516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DBDD-E147-046F-9BAF-CFAED9F40F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8BE953-DD33-D98C-D0CC-EA6FCDADE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3927CD-6260-CA63-1DA3-88263C24E685}"/>
              </a:ext>
            </a:extLst>
          </p:cNvPr>
          <p:cNvSpPr>
            <a:spLocks noGrp="1"/>
          </p:cNvSpPr>
          <p:nvPr>
            <p:ph type="dt" sz="half" idx="10"/>
          </p:nvPr>
        </p:nvSpPr>
        <p:spPr/>
        <p:txBody>
          <a:bodyPr/>
          <a:lstStyle/>
          <a:p>
            <a:fld id="{CDC9E9C7-AF2D-41FB-9894-C5AABCFB9F2D}" type="datetimeFigureOut">
              <a:rPr lang="en-IN" smtClean="0"/>
              <a:t>26-09-2023</a:t>
            </a:fld>
            <a:endParaRPr lang="en-IN"/>
          </a:p>
        </p:txBody>
      </p:sp>
      <p:sp>
        <p:nvSpPr>
          <p:cNvPr id="5" name="Footer Placeholder 4">
            <a:extLst>
              <a:ext uri="{FF2B5EF4-FFF2-40B4-BE49-F238E27FC236}">
                <a16:creationId xmlns:a16="http://schemas.microsoft.com/office/drawing/2014/main" id="{28372D77-B176-DD2E-913E-F41904F713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38751A-4B40-9859-2624-93CA91C16948}"/>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488128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A67B-4BB0-92B4-C43F-F9CA19F8D4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A5EA56-CB79-073E-7D2C-B75BAD7E16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FFCB50-9AB0-9C4A-2321-FAB92D9FEF7E}"/>
              </a:ext>
            </a:extLst>
          </p:cNvPr>
          <p:cNvSpPr>
            <a:spLocks noGrp="1"/>
          </p:cNvSpPr>
          <p:nvPr>
            <p:ph type="dt" sz="half" idx="10"/>
          </p:nvPr>
        </p:nvSpPr>
        <p:spPr/>
        <p:txBody>
          <a:bodyPr/>
          <a:lstStyle/>
          <a:p>
            <a:fld id="{CDC9E9C7-AF2D-41FB-9894-C5AABCFB9F2D}" type="datetimeFigureOut">
              <a:rPr lang="en-IN" smtClean="0"/>
              <a:t>26-09-2023</a:t>
            </a:fld>
            <a:endParaRPr lang="en-IN"/>
          </a:p>
        </p:txBody>
      </p:sp>
      <p:sp>
        <p:nvSpPr>
          <p:cNvPr id="5" name="Footer Placeholder 4">
            <a:extLst>
              <a:ext uri="{FF2B5EF4-FFF2-40B4-BE49-F238E27FC236}">
                <a16:creationId xmlns:a16="http://schemas.microsoft.com/office/drawing/2014/main" id="{539CA8E7-D7C3-3BCB-0976-052781CFF4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2DF80F-810D-3B7B-8291-026921DD3293}"/>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234860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BDFE4-9E1E-0807-8A7A-7BD272FD77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09FA68-58F7-D987-8742-D0AD7BE9BB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08EDC5-2973-B456-190A-44C9D40BD4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B9570A-D49B-1910-4D51-7AD9B57AE2EE}"/>
              </a:ext>
            </a:extLst>
          </p:cNvPr>
          <p:cNvSpPr>
            <a:spLocks noGrp="1"/>
          </p:cNvSpPr>
          <p:nvPr>
            <p:ph type="dt" sz="half" idx="10"/>
          </p:nvPr>
        </p:nvSpPr>
        <p:spPr/>
        <p:txBody>
          <a:bodyPr/>
          <a:lstStyle/>
          <a:p>
            <a:fld id="{CDC9E9C7-AF2D-41FB-9894-C5AABCFB9F2D}" type="datetimeFigureOut">
              <a:rPr lang="en-IN" smtClean="0"/>
              <a:t>26-09-2023</a:t>
            </a:fld>
            <a:endParaRPr lang="en-IN"/>
          </a:p>
        </p:txBody>
      </p:sp>
      <p:sp>
        <p:nvSpPr>
          <p:cNvPr id="6" name="Footer Placeholder 5">
            <a:extLst>
              <a:ext uri="{FF2B5EF4-FFF2-40B4-BE49-F238E27FC236}">
                <a16:creationId xmlns:a16="http://schemas.microsoft.com/office/drawing/2014/main" id="{667DEE8F-64BB-1D43-3F1A-34318AE457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DDD085-6E57-6C11-A3B9-A22493C86DA1}"/>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385176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A104-8BD3-906B-9C4B-8F1E92A069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2134D6-F011-D1A0-BECC-44BE855D44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F45E31-9FD6-0CF4-6053-BB10196EC8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C26006-09A8-70E9-D77D-518E232168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D5DC9C-235B-55D8-BE33-D443B2B184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9F4A88-F15D-0FD6-9ECA-82BA174EB3D0}"/>
              </a:ext>
            </a:extLst>
          </p:cNvPr>
          <p:cNvSpPr>
            <a:spLocks noGrp="1"/>
          </p:cNvSpPr>
          <p:nvPr>
            <p:ph type="dt" sz="half" idx="10"/>
          </p:nvPr>
        </p:nvSpPr>
        <p:spPr/>
        <p:txBody>
          <a:bodyPr/>
          <a:lstStyle/>
          <a:p>
            <a:fld id="{CDC9E9C7-AF2D-41FB-9894-C5AABCFB9F2D}" type="datetimeFigureOut">
              <a:rPr lang="en-IN" smtClean="0"/>
              <a:t>26-09-2023</a:t>
            </a:fld>
            <a:endParaRPr lang="en-IN"/>
          </a:p>
        </p:txBody>
      </p:sp>
      <p:sp>
        <p:nvSpPr>
          <p:cNvPr id="8" name="Footer Placeholder 7">
            <a:extLst>
              <a:ext uri="{FF2B5EF4-FFF2-40B4-BE49-F238E27FC236}">
                <a16:creationId xmlns:a16="http://schemas.microsoft.com/office/drawing/2014/main" id="{49807791-DD44-C8DD-5F56-33305D3530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5A1166-5E09-F8F3-7BB3-F4410F5DA4D6}"/>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91755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CDAC-BB1C-D55D-5C5C-8FEA6F623F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578C14-BC92-EB94-B406-DC6207D60D2C}"/>
              </a:ext>
            </a:extLst>
          </p:cNvPr>
          <p:cNvSpPr>
            <a:spLocks noGrp="1"/>
          </p:cNvSpPr>
          <p:nvPr>
            <p:ph type="dt" sz="half" idx="10"/>
          </p:nvPr>
        </p:nvSpPr>
        <p:spPr/>
        <p:txBody>
          <a:bodyPr/>
          <a:lstStyle/>
          <a:p>
            <a:fld id="{CDC9E9C7-AF2D-41FB-9894-C5AABCFB9F2D}" type="datetimeFigureOut">
              <a:rPr lang="en-IN" smtClean="0"/>
              <a:t>26-09-2023</a:t>
            </a:fld>
            <a:endParaRPr lang="en-IN"/>
          </a:p>
        </p:txBody>
      </p:sp>
      <p:sp>
        <p:nvSpPr>
          <p:cNvPr id="4" name="Footer Placeholder 3">
            <a:extLst>
              <a:ext uri="{FF2B5EF4-FFF2-40B4-BE49-F238E27FC236}">
                <a16:creationId xmlns:a16="http://schemas.microsoft.com/office/drawing/2014/main" id="{E1A1B627-2E02-017E-0005-872C3C8167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82B6F3-973B-9E4E-E811-5AC9E32E2B4E}"/>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272240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54747-5C7E-9942-0566-1F6D7B427EF9}"/>
              </a:ext>
            </a:extLst>
          </p:cNvPr>
          <p:cNvSpPr>
            <a:spLocks noGrp="1"/>
          </p:cNvSpPr>
          <p:nvPr>
            <p:ph type="dt" sz="half" idx="10"/>
          </p:nvPr>
        </p:nvSpPr>
        <p:spPr/>
        <p:txBody>
          <a:bodyPr/>
          <a:lstStyle/>
          <a:p>
            <a:fld id="{CDC9E9C7-AF2D-41FB-9894-C5AABCFB9F2D}" type="datetimeFigureOut">
              <a:rPr lang="en-IN" smtClean="0"/>
              <a:t>26-09-2023</a:t>
            </a:fld>
            <a:endParaRPr lang="en-IN"/>
          </a:p>
        </p:txBody>
      </p:sp>
      <p:sp>
        <p:nvSpPr>
          <p:cNvPr id="3" name="Footer Placeholder 2">
            <a:extLst>
              <a:ext uri="{FF2B5EF4-FFF2-40B4-BE49-F238E27FC236}">
                <a16:creationId xmlns:a16="http://schemas.microsoft.com/office/drawing/2014/main" id="{727D4839-DA3B-38F5-1FC6-4061AD362C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2C44FC-0CD4-38E1-6CB6-AC8B2D24F6E3}"/>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133623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D86F-FBF6-10EA-DFFF-85FD2826D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260458-DC6E-0297-BD5B-22E0CB9C45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AD4205-BAD9-EC8C-933E-B37865B64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20500-54F0-D00B-F120-7475A4DEB383}"/>
              </a:ext>
            </a:extLst>
          </p:cNvPr>
          <p:cNvSpPr>
            <a:spLocks noGrp="1"/>
          </p:cNvSpPr>
          <p:nvPr>
            <p:ph type="dt" sz="half" idx="10"/>
          </p:nvPr>
        </p:nvSpPr>
        <p:spPr/>
        <p:txBody>
          <a:bodyPr/>
          <a:lstStyle/>
          <a:p>
            <a:fld id="{CDC9E9C7-AF2D-41FB-9894-C5AABCFB9F2D}" type="datetimeFigureOut">
              <a:rPr lang="en-IN" smtClean="0"/>
              <a:t>26-09-2023</a:t>
            </a:fld>
            <a:endParaRPr lang="en-IN"/>
          </a:p>
        </p:txBody>
      </p:sp>
      <p:sp>
        <p:nvSpPr>
          <p:cNvPr id="6" name="Footer Placeholder 5">
            <a:extLst>
              <a:ext uri="{FF2B5EF4-FFF2-40B4-BE49-F238E27FC236}">
                <a16:creationId xmlns:a16="http://schemas.microsoft.com/office/drawing/2014/main" id="{C3D6A390-9FE9-4AAD-F759-9EEEBF3587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BCA4DF-D457-76E9-3051-47BC94B950C3}"/>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178015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9934-4F18-57DC-AF84-FAE6883B4B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1EEB3D-8FB5-7207-1CCD-75DDB1DF30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2B30E4-6DE9-F8B0-0340-476558190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E3D3B-0D4D-7C5F-F4D6-6A1E00350676}"/>
              </a:ext>
            </a:extLst>
          </p:cNvPr>
          <p:cNvSpPr>
            <a:spLocks noGrp="1"/>
          </p:cNvSpPr>
          <p:nvPr>
            <p:ph type="dt" sz="half" idx="10"/>
          </p:nvPr>
        </p:nvSpPr>
        <p:spPr/>
        <p:txBody>
          <a:bodyPr/>
          <a:lstStyle/>
          <a:p>
            <a:fld id="{CDC9E9C7-AF2D-41FB-9894-C5AABCFB9F2D}" type="datetimeFigureOut">
              <a:rPr lang="en-IN" smtClean="0"/>
              <a:t>26-09-2023</a:t>
            </a:fld>
            <a:endParaRPr lang="en-IN"/>
          </a:p>
        </p:txBody>
      </p:sp>
      <p:sp>
        <p:nvSpPr>
          <p:cNvPr id="6" name="Footer Placeholder 5">
            <a:extLst>
              <a:ext uri="{FF2B5EF4-FFF2-40B4-BE49-F238E27FC236}">
                <a16:creationId xmlns:a16="http://schemas.microsoft.com/office/drawing/2014/main" id="{1AEDAEC9-44A1-E394-4D43-62A73B4DA7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52C97B-FB17-AC24-A3DF-7C7E316171AE}"/>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2118683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7675BE-8938-DF4C-1B90-39CDEB9FB4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D3A2D3-24E2-C40B-25B4-5F32C3CE0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DCE2E8-FDB3-8D70-23D5-2D58A436B8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9E9C7-AF2D-41FB-9894-C5AABCFB9F2D}" type="datetimeFigureOut">
              <a:rPr lang="en-IN" smtClean="0"/>
              <a:t>26-09-2023</a:t>
            </a:fld>
            <a:endParaRPr lang="en-IN"/>
          </a:p>
        </p:txBody>
      </p:sp>
      <p:sp>
        <p:nvSpPr>
          <p:cNvPr id="5" name="Footer Placeholder 4">
            <a:extLst>
              <a:ext uri="{FF2B5EF4-FFF2-40B4-BE49-F238E27FC236}">
                <a16:creationId xmlns:a16="http://schemas.microsoft.com/office/drawing/2014/main" id="{2940DC46-B139-B673-6474-DC44CC94B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9B07FB-54F2-A190-EFA0-746025DC69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10A562-DF4E-4093-82DB-7B3A70E8D18B}" type="slidenum">
              <a:rPr lang="en-IN" smtClean="0"/>
              <a:t>‹#›</a:t>
            </a:fld>
            <a:endParaRPr lang="en-IN"/>
          </a:p>
        </p:txBody>
      </p:sp>
    </p:spTree>
    <p:extLst>
      <p:ext uri="{BB962C8B-B14F-4D97-AF65-F5344CB8AC3E}">
        <p14:creationId xmlns:p14="http://schemas.microsoft.com/office/powerpoint/2010/main" val="2575116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283C4F-CBA1-85E8-2413-37981CC18499}"/>
              </a:ext>
            </a:extLst>
          </p:cNvPr>
          <p:cNvSpPr txBox="1"/>
          <p:nvPr/>
        </p:nvSpPr>
        <p:spPr>
          <a:xfrm>
            <a:off x="1715277" y="251926"/>
            <a:ext cx="8238931" cy="923330"/>
          </a:xfrm>
          <a:prstGeom prst="rect">
            <a:avLst/>
          </a:prstGeom>
          <a:noFill/>
        </p:spPr>
        <p:txBody>
          <a:bodyPr wrap="square" rtlCol="0">
            <a:spAutoFit/>
          </a:bodyPr>
          <a:lstStyle/>
          <a:p>
            <a:pPr algn="ctr"/>
            <a:r>
              <a:rPr lang="en-US" sz="5400" dirty="0">
                <a:solidFill>
                  <a:srgbClr val="C00000"/>
                </a:solidFill>
                <a:latin typeface="Times New Roman" panose="02020603050405020304" pitchFamily="18" charset="0"/>
                <a:cs typeface="Times New Roman" panose="02020603050405020304" pitchFamily="18" charset="0"/>
              </a:rPr>
              <a:t>Philosophy of Engineering</a:t>
            </a:r>
            <a:endParaRPr lang="en-IN" sz="4800" dirty="0">
              <a:solidFill>
                <a:srgbClr val="C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8C74589-C002-8A30-3CC9-3C14A478B9A3}"/>
              </a:ext>
            </a:extLst>
          </p:cNvPr>
          <p:cNvSpPr txBox="1"/>
          <p:nvPr/>
        </p:nvSpPr>
        <p:spPr>
          <a:xfrm>
            <a:off x="4711959" y="1442353"/>
            <a:ext cx="4814596" cy="369332"/>
          </a:xfrm>
          <a:prstGeom prst="rect">
            <a:avLst/>
          </a:prstGeom>
          <a:noFill/>
        </p:spPr>
        <p:txBody>
          <a:bodyPr wrap="square" rtlCol="0">
            <a:spAutoFit/>
          </a:bodyPr>
          <a:lstStyle/>
          <a:p>
            <a:r>
              <a:rPr lang="en-US" dirty="0"/>
              <a:t>Unit - 2</a:t>
            </a:r>
            <a:endParaRPr lang="en-IN" dirty="0"/>
          </a:p>
        </p:txBody>
      </p:sp>
      <p:sp>
        <p:nvSpPr>
          <p:cNvPr id="6" name="TextBox 5">
            <a:extLst>
              <a:ext uri="{FF2B5EF4-FFF2-40B4-BE49-F238E27FC236}">
                <a16:creationId xmlns:a16="http://schemas.microsoft.com/office/drawing/2014/main" id="{456BA140-C88D-E4D1-F821-10786E900FB9}"/>
              </a:ext>
            </a:extLst>
          </p:cNvPr>
          <p:cNvSpPr txBox="1"/>
          <p:nvPr/>
        </p:nvSpPr>
        <p:spPr>
          <a:xfrm>
            <a:off x="2377867" y="2072456"/>
            <a:ext cx="6097554" cy="523220"/>
          </a:xfrm>
          <a:prstGeom prst="rect">
            <a:avLst/>
          </a:prstGeom>
          <a:noFill/>
        </p:spPr>
        <p:txBody>
          <a:bodyPr wrap="square">
            <a:spAutoFit/>
          </a:bodyPr>
          <a:lstStyle/>
          <a:p>
            <a:pPr algn="ctr"/>
            <a:r>
              <a:rPr lang="en-US" sz="2800" b="1" i="1" dirty="0">
                <a:solidFill>
                  <a:srgbClr val="FF0000"/>
                </a:solidFill>
                <a:effectLst/>
                <a:latin typeface="Arial Narrow" panose="020B0606020202030204" pitchFamily="34" charset="0"/>
                <a:ea typeface="Calibri" panose="020F0502020204030204" pitchFamily="34" charset="0"/>
                <a:cs typeface="Times New Roman" panose="02020603050405020304" pitchFamily="18" charset="0"/>
              </a:rPr>
              <a:t>Ontology of Engineering</a:t>
            </a:r>
            <a:endParaRPr lang="en-IN" sz="2800" dirty="0">
              <a:solidFill>
                <a:srgbClr val="FF0000"/>
              </a:solidFill>
            </a:endParaRPr>
          </a:p>
        </p:txBody>
      </p:sp>
      <p:sp>
        <p:nvSpPr>
          <p:cNvPr id="11" name="TextBox 10">
            <a:extLst>
              <a:ext uri="{FF2B5EF4-FFF2-40B4-BE49-F238E27FC236}">
                <a16:creationId xmlns:a16="http://schemas.microsoft.com/office/drawing/2014/main" id="{A7C8EAC7-AA1C-EC81-F281-16DCA3EF1C87}"/>
              </a:ext>
            </a:extLst>
          </p:cNvPr>
          <p:cNvSpPr txBox="1"/>
          <p:nvPr/>
        </p:nvSpPr>
        <p:spPr>
          <a:xfrm>
            <a:off x="818761" y="3105834"/>
            <a:ext cx="10238013" cy="646331"/>
          </a:xfrm>
          <a:prstGeom prst="rect">
            <a:avLst/>
          </a:prstGeom>
          <a:noFill/>
        </p:spPr>
        <p:txBody>
          <a:bodyPr wrap="square">
            <a:spAutoFit/>
          </a:bodyPr>
          <a:lstStyle/>
          <a:p>
            <a:r>
              <a:rPr lang="en-US" dirty="0"/>
              <a:t>Ontology - Reference Ontology and Application Ontology - - Suites of Ontology Modules - Functions and Capabilities - - Product Life Cycle - Commodities, Services and Infrastructure -</a:t>
            </a:r>
            <a:endParaRPr lang="en-IN" dirty="0"/>
          </a:p>
        </p:txBody>
      </p:sp>
      <p:sp>
        <p:nvSpPr>
          <p:cNvPr id="14" name="TextBox 13">
            <a:extLst>
              <a:ext uri="{FF2B5EF4-FFF2-40B4-BE49-F238E27FC236}">
                <a16:creationId xmlns:a16="http://schemas.microsoft.com/office/drawing/2014/main" id="{1E01BC78-8BD0-CEE9-004D-34602E28E6F8}"/>
              </a:ext>
            </a:extLst>
          </p:cNvPr>
          <p:cNvSpPr txBox="1"/>
          <p:nvPr/>
        </p:nvSpPr>
        <p:spPr>
          <a:xfrm>
            <a:off x="706794" y="5325061"/>
            <a:ext cx="10079394" cy="923330"/>
          </a:xfrm>
          <a:prstGeom prst="rect">
            <a:avLst/>
          </a:prstGeom>
          <a:noFill/>
        </p:spPr>
        <p:txBody>
          <a:bodyPr wrap="square">
            <a:spAutoFit/>
          </a:bodyPr>
          <a:lstStyle/>
          <a:p>
            <a:r>
              <a:rPr lang="en-US" dirty="0"/>
              <a:t>Practice 4: Reference Ontology using Concept/Mind Mapping</a:t>
            </a:r>
          </a:p>
          <a:p>
            <a:r>
              <a:rPr lang="en-US" dirty="0"/>
              <a:t>Practice 5: Engineering Application Ontology using Concept/Mind Mapping</a:t>
            </a:r>
          </a:p>
          <a:p>
            <a:r>
              <a:rPr lang="en-US" dirty="0"/>
              <a:t>Practice 6: Product Life Cycle Ontology using Concept/Mind Mapping</a:t>
            </a:r>
            <a:endParaRPr lang="en-IN" dirty="0"/>
          </a:p>
        </p:txBody>
      </p:sp>
    </p:spTree>
    <p:extLst>
      <p:ext uri="{BB962C8B-B14F-4D97-AF65-F5344CB8AC3E}">
        <p14:creationId xmlns:p14="http://schemas.microsoft.com/office/powerpoint/2010/main" val="4002162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D2B0D8-67E4-1B7E-225F-4393CAFA4A9F}"/>
              </a:ext>
            </a:extLst>
          </p:cNvPr>
          <p:cNvPicPr>
            <a:picLocks noChangeAspect="1"/>
          </p:cNvPicPr>
          <p:nvPr/>
        </p:nvPicPr>
        <p:blipFill>
          <a:blip r:embed="rId2"/>
          <a:stretch>
            <a:fillRect/>
          </a:stretch>
        </p:blipFill>
        <p:spPr>
          <a:xfrm>
            <a:off x="6319771" y="3429000"/>
            <a:ext cx="5754592" cy="3231371"/>
          </a:xfrm>
          <a:prstGeom prst="rect">
            <a:avLst/>
          </a:prstGeom>
        </p:spPr>
      </p:pic>
      <p:pic>
        <p:nvPicPr>
          <p:cNvPr id="2052" name="Picture 4" descr="What is a Mind Map? | MindMapping.com">
            <a:extLst>
              <a:ext uri="{FF2B5EF4-FFF2-40B4-BE49-F238E27FC236}">
                <a16:creationId xmlns:a16="http://schemas.microsoft.com/office/drawing/2014/main" id="{32D53B26-EAF5-F2A0-EA61-E192E57751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9462" y="348879"/>
            <a:ext cx="3228975" cy="2619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B13F9B9-13BE-3816-270F-66E440ECA7D3}"/>
              </a:ext>
            </a:extLst>
          </p:cNvPr>
          <p:cNvSpPr txBox="1"/>
          <p:nvPr/>
        </p:nvSpPr>
        <p:spPr>
          <a:xfrm>
            <a:off x="303989" y="506716"/>
            <a:ext cx="6554010" cy="5792355"/>
          </a:xfrm>
          <a:prstGeom prst="rect">
            <a:avLst/>
          </a:prstGeom>
          <a:noFill/>
        </p:spPr>
        <p:txBody>
          <a:bodyPr wrap="square">
            <a:spAutoFit/>
          </a:bodyPr>
          <a:lstStyle/>
          <a:p>
            <a:pPr algn="just">
              <a:lnSpc>
                <a:spcPct val="200000"/>
              </a:lnSpc>
            </a:pPr>
            <a:r>
              <a:rPr lang="en-US" sz="2800" b="1" dirty="0">
                <a:solidFill>
                  <a:srgbClr val="FF0000"/>
                </a:solidFill>
              </a:rPr>
              <a:t>Mind mapping </a:t>
            </a:r>
            <a:r>
              <a:rPr lang="en-US" sz="2000" b="1" dirty="0">
                <a:solidFill>
                  <a:srgbClr val="FF0000"/>
                </a:solidFill>
              </a:rPr>
              <a:t>is an effective means to take notes and brainstorm essay topics. </a:t>
            </a:r>
          </a:p>
          <a:p>
            <a:pPr algn="just">
              <a:lnSpc>
                <a:spcPct val="200000"/>
              </a:lnSpc>
            </a:pPr>
            <a:r>
              <a:rPr lang="en-US" sz="2000" b="1" dirty="0">
                <a:solidFill>
                  <a:srgbClr val="002060"/>
                </a:solidFill>
              </a:rPr>
              <a:t>A mind map involves writing down a central theme and thinking of new and related ideas that radiate out from the center. </a:t>
            </a:r>
          </a:p>
          <a:p>
            <a:pPr algn="just">
              <a:lnSpc>
                <a:spcPct val="200000"/>
              </a:lnSpc>
            </a:pPr>
            <a:r>
              <a:rPr lang="en-US" sz="2000" b="1" dirty="0">
                <a:solidFill>
                  <a:srgbClr val="7030A0"/>
                </a:solidFill>
              </a:rPr>
              <a:t>By focusing on key ideas written down in your own words and looking for connections between them, you can map knowledge in a way that will help you to understand better and retain information.</a:t>
            </a:r>
            <a:endParaRPr lang="en-IN" sz="2000" b="1" dirty="0">
              <a:solidFill>
                <a:srgbClr val="7030A0"/>
              </a:solidFill>
            </a:endParaRPr>
          </a:p>
        </p:txBody>
      </p:sp>
    </p:spTree>
    <p:extLst>
      <p:ext uri="{BB962C8B-B14F-4D97-AF65-F5344CB8AC3E}">
        <p14:creationId xmlns:p14="http://schemas.microsoft.com/office/powerpoint/2010/main" val="3837846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ample of individual A ontology of computer science. | Download Scientific  Diagram">
            <a:extLst>
              <a:ext uri="{FF2B5EF4-FFF2-40B4-BE49-F238E27FC236}">
                <a16:creationId xmlns:a16="http://schemas.microsoft.com/office/drawing/2014/main" id="{254A90B0-DC2A-023C-2D01-7E5AD21CC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229" y="1264596"/>
            <a:ext cx="10145542" cy="4328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02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What Is a Concept Map">
            <a:extLst>
              <a:ext uri="{FF2B5EF4-FFF2-40B4-BE49-F238E27FC236}">
                <a16:creationId xmlns:a16="http://schemas.microsoft.com/office/drawing/2014/main" id="{7B980EFD-77A5-14D5-5094-3CF250508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2575" y="223837"/>
            <a:ext cx="6829425" cy="64103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oncept Map | Definition, Design &amp; Examples - Video &amp; Lesson Transcript |  Study.com">
            <a:extLst>
              <a:ext uri="{FF2B5EF4-FFF2-40B4-BE49-F238E27FC236}">
                <a16:creationId xmlns:a16="http://schemas.microsoft.com/office/drawing/2014/main" id="{1233200E-DBD3-C0AC-1C65-88152D1A1F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994"/>
          <a:stretch/>
        </p:blipFill>
        <p:spPr bwMode="auto">
          <a:xfrm>
            <a:off x="265281" y="2139270"/>
            <a:ext cx="5097294" cy="2579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788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4E18E6-4A02-06E0-0150-EDC8D03F3A1F}"/>
              </a:ext>
            </a:extLst>
          </p:cNvPr>
          <p:cNvPicPr>
            <a:picLocks noChangeAspect="1"/>
          </p:cNvPicPr>
          <p:nvPr/>
        </p:nvPicPr>
        <p:blipFill>
          <a:blip r:embed="rId2"/>
          <a:stretch>
            <a:fillRect/>
          </a:stretch>
        </p:blipFill>
        <p:spPr>
          <a:xfrm>
            <a:off x="754086" y="974822"/>
            <a:ext cx="10463018" cy="4589398"/>
          </a:xfrm>
          <a:prstGeom prst="rect">
            <a:avLst/>
          </a:prstGeom>
        </p:spPr>
      </p:pic>
    </p:spTree>
    <p:extLst>
      <p:ext uri="{BB962C8B-B14F-4D97-AF65-F5344CB8AC3E}">
        <p14:creationId xmlns:p14="http://schemas.microsoft.com/office/powerpoint/2010/main" val="3496208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AABCE4-E96B-39D2-2B6F-BBDA90C4CE29}"/>
              </a:ext>
            </a:extLst>
          </p:cNvPr>
          <p:cNvSpPr txBox="1"/>
          <p:nvPr/>
        </p:nvSpPr>
        <p:spPr>
          <a:xfrm>
            <a:off x="406534" y="327473"/>
            <a:ext cx="11378932" cy="6321218"/>
          </a:xfrm>
          <a:prstGeom prst="rect">
            <a:avLst/>
          </a:prstGeom>
          <a:noFill/>
        </p:spPr>
        <p:txBody>
          <a:bodyPr wrap="square">
            <a:spAutoFit/>
          </a:bodyPr>
          <a:lstStyle/>
          <a:p>
            <a:pPr algn="just">
              <a:lnSpc>
                <a:spcPct val="150000"/>
              </a:lnSpc>
            </a:pPr>
            <a:r>
              <a:rPr lang="en-US" sz="2000" b="1" dirty="0">
                <a:solidFill>
                  <a:srgbClr val="7030A0"/>
                </a:solidFill>
                <a:latin typeface="Times New Roman" panose="02020603050405020304" pitchFamily="18" charset="0"/>
                <a:cs typeface="Times New Roman" panose="02020603050405020304" pitchFamily="18" charset="0"/>
              </a:rPr>
              <a:t>What are the benefits of using mind mapping?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solidFill>
                  <a:srgbClr val="7030A0"/>
                </a:solidFill>
                <a:latin typeface="Times New Roman" panose="02020603050405020304" pitchFamily="18" charset="0"/>
                <a:cs typeface="Times New Roman" panose="02020603050405020304" pitchFamily="18" charset="0"/>
              </a:rPr>
              <a:t>In summary, they include: </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Giving you an overview of a large subject/broad topic and allowing you to represent it in a more concise fashion </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Encouraging you to see the bigger picture and creative pathways  </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Enabling you to plan/make choices about the selection of resource material you have for an assignment and where you are going to place it  </a:t>
            </a: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Providing you with a more attractive and enjoyable format for your eye/brain to look at, muse over, and remember.</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D6F2243-4336-B797-C17E-0DF6FC03D043}"/>
              </a:ext>
            </a:extLst>
          </p:cNvPr>
          <p:cNvSpPr txBox="1"/>
          <p:nvPr/>
        </p:nvSpPr>
        <p:spPr>
          <a:xfrm>
            <a:off x="1729091" y="2071751"/>
            <a:ext cx="1235412" cy="369332"/>
          </a:xfrm>
          <a:prstGeom prst="rect">
            <a:avLst/>
          </a:prstGeom>
          <a:noFill/>
          <a:ln w="28575">
            <a:solidFill>
              <a:schemeClr val="tx1"/>
            </a:solidFill>
          </a:ln>
        </p:spPr>
        <p:txBody>
          <a:bodyPr wrap="square" rtlCol="0">
            <a:spAutoFit/>
          </a:bodyPr>
          <a:lstStyle/>
          <a:p>
            <a:pPr algn="ctr"/>
            <a:r>
              <a:rPr lang="en-US" b="1" dirty="0">
                <a:solidFill>
                  <a:srgbClr val="7030A0"/>
                </a:solidFill>
                <a:latin typeface="Times New Roman" panose="02020603050405020304" pitchFamily="18" charset="0"/>
                <a:cs typeface="Times New Roman" panose="02020603050405020304" pitchFamily="18" charset="0"/>
              </a:rPr>
              <a:t>B</a:t>
            </a:r>
            <a:r>
              <a:rPr lang="en-US" sz="1800" b="1" dirty="0">
                <a:solidFill>
                  <a:srgbClr val="7030A0"/>
                </a:solidFill>
                <a:latin typeface="Times New Roman" panose="02020603050405020304" pitchFamily="18" charset="0"/>
                <a:cs typeface="Times New Roman" panose="02020603050405020304" pitchFamily="18" charset="0"/>
              </a:rPr>
              <a:t>enefits</a:t>
            </a:r>
            <a:endParaRPr lang="en-IN" dirty="0"/>
          </a:p>
        </p:txBody>
      </p:sp>
      <p:sp>
        <p:nvSpPr>
          <p:cNvPr id="7" name="TextBox 6">
            <a:extLst>
              <a:ext uri="{FF2B5EF4-FFF2-40B4-BE49-F238E27FC236}">
                <a16:creationId xmlns:a16="http://schemas.microsoft.com/office/drawing/2014/main" id="{EBF07C3E-6EC8-FBB3-E306-BC50AB3FF00F}"/>
              </a:ext>
            </a:extLst>
          </p:cNvPr>
          <p:cNvSpPr txBox="1"/>
          <p:nvPr/>
        </p:nvSpPr>
        <p:spPr>
          <a:xfrm>
            <a:off x="3876472" y="963755"/>
            <a:ext cx="2799134" cy="646331"/>
          </a:xfrm>
          <a:prstGeom prst="rect">
            <a:avLst/>
          </a:prstGeom>
          <a:noFill/>
          <a:ln w="19050">
            <a:solidFill>
              <a:schemeClr val="tx1"/>
            </a:solidFill>
          </a:ln>
        </p:spPr>
        <p:txBody>
          <a:bodyPr wrap="square">
            <a:spAutoFit/>
          </a:bodyPr>
          <a:lstStyle/>
          <a:p>
            <a:pPr algn="ctr"/>
            <a:r>
              <a:rPr lang="en-US" dirty="0">
                <a:latin typeface="Times New Roman" panose="02020603050405020304" pitchFamily="18" charset="0"/>
                <a:cs typeface="Times New Roman" panose="02020603050405020304" pitchFamily="18" charset="0"/>
              </a:rPr>
              <a:t>higher levels of concentration and creativity</a:t>
            </a:r>
            <a:endParaRPr lang="en-IN" dirty="0"/>
          </a:p>
        </p:txBody>
      </p:sp>
      <p:sp>
        <p:nvSpPr>
          <p:cNvPr id="9" name="TextBox 8">
            <a:extLst>
              <a:ext uri="{FF2B5EF4-FFF2-40B4-BE49-F238E27FC236}">
                <a16:creationId xmlns:a16="http://schemas.microsoft.com/office/drawing/2014/main" id="{7D5F9ED4-8191-A7E7-C46E-1B43C224E5A8}"/>
              </a:ext>
            </a:extLst>
          </p:cNvPr>
          <p:cNvSpPr txBox="1"/>
          <p:nvPr/>
        </p:nvSpPr>
        <p:spPr>
          <a:xfrm>
            <a:off x="3876473" y="2846532"/>
            <a:ext cx="2799134" cy="369332"/>
          </a:xfrm>
          <a:prstGeom prst="rect">
            <a:avLst/>
          </a:prstGeom>
          <a:noFill/>
          <a:ln w="19050">
            <a:solidFill>
              <a:schemeClr val="tx1"/>
            </a:solidFill>
          </a:ln>
        </p:spPr>
        <p:txBody>
          <a:bodyPr wrap="square">
            <a:spAutoFit/>
          </a:bodyPr>
          <a:lstStyle/>
          <a:p>
            <a:pPr algn="ctr"/>
            <a:r>
              <a:rPr lang="en-US" dirty="0">
                <a:latin typeface="Times New Roman" panose="02020603050405020304" pitchFamily="18" charset="0"/>
                <a:cs typeface="Times New Roman" panose="02020603050405020304" pitchFamily="18" charset="0"/>
              </a:rPr>
              <a:t>Greater organization </a:t>
            </a:r>
            <a:endParaRPr lang="en-IN" dirty="0"/>
          </a:p>
        </p:txBody>
      </p:sp>
      <p:sp>
        <p:nvSpPr>
          <p:cNvPr id="11" name="TextBox 10">
            <a:extLst>
              <a:ext uri="{FF2B5EF4-FFF2-40B4-BE49-F238E27FC236}">
                <a16:creationId xmlns:a16="http://schemas.microsoft.com/office/drawing/2014/main" id="{EA90FF6C-1F01-0622-76D7-F2AD4D04A916}"/>
              </a:ext>
            </a:extLst>
          </p:cNvPr>
          <p:cNvSpPr txBox="1"/>
          <p:nvPr/>
        </p:nvSpPr>
        <p:spPr>
          <a:xfrm>
            <a:off x="3876473" y="2043643"/>
            <a:ext cx="2971800" cy="369332"/>
          </a:xfrm>
          <a:prstGeom prst="rect">
            <a:avLst/>
          </a:prstGeom>
          <a:noFill/>
          <a:ln w="19050">
            <a:solidFill>
              <a:schemeClr val="tx1"/>
            </a:solidFill>
          </a:ln>
        </p:spPr>
        <p:txBody>
          <a:bodyPr wrap="square">
            <a:spAutoFit/>
          </a:bodyPr>
          <a:lstStyle/>
          <a:p>
            <a:r>
              <a:rPr lang="en-US" dirty="0">
                <a:latin typeface="Times New Roman" panose="02020603050405020304" pitchFamily="18" charset="0"/>
                <a:cs typeface="Times New Roman" panose="02020603050405020304" pitchFamily="18" charset="0"/>
              </a:rPr>
              <a:t>More concise communication</a:t>
            </a:r>
            <a:endParaRPr lang="en-IN" dirty="0"/>
          </a:p>
        </p:txBody>
      </p:sp>
      <p:cxnSp>
        <p:nvCxnSpPr>
          <p:cNvPr id="13" name="Straight Arrow Connector 12">
            <a:extLst>
              <a:ext uri="{FF2B5EF4-FFF2-40B4-BE49-F238E27FC236}">
                <a16:creationId xmlns:a16="http://schemas.microsoft.com/office/drawing/2014/main" id="{98F1B517-72C3-02F3-6462-4512289A2C34}"/>
              </a:ext>
            </a:extLst>
          </p:cNvPr>
          <p:cNvCxnSpPr>
            <a:cxnSpLocks/>
          </p:cNvCxnSpPr>
          <p:nvPr/>
        </p:nvCxnSpPr>
        <p:spPr>
          <a:xfrm>
            <a:off x="2964503" y="2441083"/>
            <a:ext cx="946016" cy="545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18F6FFB-002D-1B13-EF5A-9877A7A36BE0}"/>
              </a:ext>
            </a:extLst>
          </p:cNvPr>
          <p:cNvCxnSpPr>
            <a:endCxn id="7" idx="1"/>
          </p:cNvCxnSpPr>
          <p:nvPr/>
        </p:nvCxnSpPr>
        <p:spPr>
          <a:xfrm flipV="1">
            <a:off x="2964503" y="1286921"/>
            <a:ext cx="911969" cy="784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974E3D4-8C78-A4C2-42A5-EEF4AB7E37B1}"/>
              </a:ext>
            </a:extLst>
          </p:cNvPr>
          <p:cNvCxnSpPr>
            <a:cxnSpLocks/>
            <a:stCxn id="5" idx="3"/>
            <a:endCxn id="11" idx="1"/>
          </p:cNvCxnSpPr>
          <p:nvPr/>
        </p:nvCxnSpPr>
        <p:spPr>
          <a:xfrm flipV="1">
            <a:off x="2964503" y="2228309"/>
            <a:ext cx="911970" cy="28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575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hat is Concept Mapping and How to Use It? | MindManager">
            <a:extLst>
              <a:ext uri="{FF2B5EF4-FFF2-40B4-BE49-F238E27FC236}">
                <a16:creationId xmlns:a16="http://schemas.microsoft.com/office/drawing/2014/main" id="{0D3CD588-295A-19BB-5873-554FB2A32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103211"/>
            <a:ext cx="5939341" cy="44123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860713-0B4A-DC70-16D9-7553FB3E2104}"/>
              </a:ext>
            </a:extLst>
          </p:cNvPr>
          <p:cNvSpPr txBox="1"/>
          <p:nvPr/>
        </p:nvSpPr>
        <p:spPr>
          <a:xfrm>
            <a:off x="381810" y="759636"/>
            <a:ext cx="5269960" cy="4877617"/>
          </a:xfrm>
          <a:prstGeom prst="rect">
            <a:avLst/>
          </a:prstGeom>
          <a:noFill/>
        </p:spPr>
        <p:txBody>
          <a:bodyPr wrap="square">
            <a:spAutoFit/>
          </a:bodyPr>
          <a:lstStyle/>
          <a:p>
            <a:pPr algn="just">
              <a:lnSpc>
                <a:spcPct val="200000"/>
              </a:lnSpc>
            </a:pPr>
            <a:r>
              <a:rPr lang="en-US" sz="3200" b="1" i="0" dirty="0">
                <a:solidFill>
                  <a:srgbClr val="FF0000"/>
                </a:solidFill>
                <a:effectLst/>
                <a:latin typeface="Graphik"/>
              </a:rPr>
              <a:t>A concept map </a:t>
            </a:r>
            <a:r>
              <a:rPr lang="en-US" b="0" i="0" dirty="0">
                <a:solidFill>
                  <a:srgbClr val="282C33"/>
                </a:solidFill>
                <a:effectLst/>
                <a:latin typeface="Graphik"/>
              </a:rPr>
              <a:t>is a diagram or graphical tool that visually represents relationships between concepts and ideas. Most concept maps depict ideas as boxes or circles (also called nodes), which are structured hierarchically and connected with lines or arrows (also called arcs). </a:t>
            </a:r>
          </a:p>
          <a:p>
            <a:pPr algn="just">
              <a:lnSpc>
                <a:spcPct val="200000"/>
              </a:lnSpc>
            </a:pPr>
            <a:r>
              <a:rPr lang="en-US" b="0" i="0" dirty="0">
                <a:solidFill>
                  <a:srgbClr val="282C33"/>
                </a:solidFill>
                <a:effectLst/>
                <a:latin typeface="Graphik"/>
              </a:rPr>
              <a:t>These lines are labeled with linking words and phrases to help explain the connections between concepts.</a:t>
            </a:r>
            <a:endParaRPr lang="en-IN" dirty="0"/>
          </a:p>
        </p:txBody>
      </p:sp>
    </p:spTree>
    <p:extLst>
      <p:ext uri="{BB962C8B-B14F-4D97-AF65-F5344CB8AC3E}">
        <p14:creationId xmlns:p14="http://schemas.microsoft.com/office/powerpoint/2010/main" val="800215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ow To Use Concept Map In Teaching">
            <a:extLst>
              <a:ext uri="{FF2B5EF4-FFF2-40B4-BE49-F238E27FC236}">
                <a16:creationId xmlns:a16="http://schemas.microsoft.com/office/drawing/2014/main" id="{99AA76A1-F87E-0DF1-22EF-81841E6FC5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139" y="768485"/>
            <a:ext cx="9238619" cy="4610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429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C3E018-475D-F4B7-AB7E-10EEF3192858}"/>
              </a:ext>
            </a:extLst>
          </p:cNvPr>
          <p:cNvSpPr txBox="1"/>
          <p:nvPr/>
        </p:nvSpPr>
        <p:spPr>
          <a:xfrm>
            <a:off x="226167" y="440218"/>
            <a:ext cx="11398386" cy="4561249"/>
          </a:xfrm>
          <a:prstGeom prst="rect">
            <a:avLst/>
          </a:prstGeom>
          <a:noFill/>
        </p:spPr>
        <p:txBody>
          <a:bodyPr wrap="square">
            <a:spAutoFit/>
          </a:bodyPr>
          <a:lstStyle/>
          <a:p>
            <a:pPr algn="l">
              <a:lnSpc>
                <a:spcPct val="200000"/>
              </a:lnSpc>
            </a:pPr>
            <a:r>
              <a:rPr lang="en-US" sz="2800" b="1" i="0" dirty="0">
                <a:solidFill>
                  <a:srgbClr val="FF0000"/>
                </a:solidFill>
                <a:effectLst/>
                <a:latin typeface="Graphik"/>
              </a:rPr>
              <a:t>Why use a concept map?</a:t>
            </a:r>
          </a:p>
          <a:p>
            <a:pPr marL="800100" lvl="1" indent="-342900">
              <a:lnSpc>
                <a:spcPct val="200000"/>
              </a:lnSpc>
              <a:buFont typeface="Arial" panose="020B0604020202020204" pitchFamily="34" charset="0"/>
              <a:buChar char="•"/>
            </a:pPr>
            <a:r>
              <a:rPr lang="en-US" sz="2000" b="0" i="0" dirty="0">
                <a:solidFill>
                  <a:srgbClr val="282C33"/>
                </a:solidFill>
                <a:effectLst/>
                <a:latin typeface="Graphik"/>
              </a:rPr>
              <a:t>The brain processes visuals 60,000 times faster than it processes text. </a:t>
            </a:r>
          </a:p>
          <a:p>
            <a:pPr marL="800100" lvl="1" indent="-342900" algn="just">
              <a:lnSpc>
                <a:spcPct val="200000"/>
              </a:lnSpc>
              <a:buFont typeface="Arial" panose="020B0604020202020204" pitchFamily="34" charset="0"/>
              <a:buChar char="•"/>
            </a:pPr>
            <a:r>
              <a:rPr lang="en-US" sz="2000" b="0" i="0" dirty="0">
                <a:solidFill>
                  <a:srgbClr val="282C33"/>
                </a:solidFill>
                <a:effectLst/>
                <a:latin typeface="Graphik"/>
              </a:rPr>
              <a:t>Designed as a tool to organize and represent knowledge, concept mapping can help you visualize relationships between various concepts and test your understanding of complex subjects. </a:t>
            </a:r>
          </a:p>
          <a:p>
            <a:pPr marL="800100" lvl="1" indent="-342900" algn="just">
              <a:lnSpc>
                <a:spcPct val="200000"/>
              </a:lnSpc>
              <a:buFont typeface="Arial" panose="020B0604020202020204" pitchFamily="34" charset="0"/>
              <a:buChar char="•"/>
            </a:pPr>
            <a:r>
              <a:rPr lang="en-US" sz="2000" b="0" i="0" dirty="0">
                <a:solidFill>
                  <a:srgbClr val="282C33"/>
                </a:solidFill>
                <a:effectLst/>
                <a:latin typeface="Graphik"/>
              </a:rPr>
              <a:t>Thinking through and visually representing relationships between ideas forms mental connections that allow for better retention of knowledge. </a:t>
            </a:r>
          </a:p>
          <a:p>
            <a:pPr marL="800100" lvl="1" indent="-342900" algn="just">
              <a:lnSpc>
                <a:spcPct val="200000"/>
              </a:lnSpc>
              <a:buFont typeface="Arial" panose="020B0604020202020204" pitchFamily="34" charset="0"/>
              <a:buChar char="•"/>
            </a:pPr>
            <a:r>
              <a:rPr lang="en-US" sz="2000" b="0" i="0" dirty="0">
                <a:solidFill>
                  <a:srgbClr val="282C33"/>
                </a:solidFill>
                <a:effectLst/>
                <a:latin typeface="Graphik"/>
              </a:rPr>
              <a:t>This diagram is a popular way to capture understanding of a topic for work, school, or personal study.</a:t>
            </a:r>
            <a:endParaRPr lang="en-US" b="0" i="0" dirty="0">
              <a:solidFill>
                <a:srgbClr val="282C33"/>
              </a:solidFill>
              <a:effectLst/>
              <a:latin typeface="Graphik"/>
            </a:endParaRPr>
          </a:p>
        </p:txBody>
      </p:sp>
    </p:spTree>
    <p:extLst>
      <p:ext uri="{BB962C8B-B14F-4D97-AF65-F5344CB8AC3E}">
        <p14:creationId xmlns:p14="http://schemas.microsoft.com/office/powerpoint/2010/main" val="619803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0E8375-44B1-6D72-DD2D-A9F2B6156294}"/>
              </a:ext>
            </a:extLst>
          </p:cNvPr>
          <p:cNvSpPr txBox="1"/>
          <p:nvPr/>
        </p:nvSpPr>
        <p:spPr>
          <a:xfrm>
            <a:off x="819555" y="281147"/>
            <a:ext cx="10396436" cy="6284797"/>
          </a:xfrm>
          <a:prstGeom prst="rect">
            <a:avLst/>
          </a:prstGeom>
          <a:noFill/>
        </p:spPr>
        <p:txBody>
          <a:bodyPr wrap="square">
            <a:spAutoFit/>
          </a:bodyPr>
          <a:lstStyle/>
          <a:p>
            <a:pPr algn="l">
              <a:lnSpc>
                <a:spcPct val="200000"/>
              </a:lnSpc>
            </a:pPr>
            <a:r>
              <a:rPr lang="en-US" sz="2400" b="1" i="0" dirty="0">
                <a:solidFill>
                  <a:srgbClr val="FF0000"/>
                </a:solidFill>
                <a:effectLst/>
                <a:latin typeface="Graphik"/>
              </a:rPr>
              <a:t>Concept mapping offers benefits for any learning process:</a:t>
            </a:r>
          </a:p>
          <a:p>
            <a:pPr lvl="1">
              <a:lnSpc>
                <a:spcPct val="200000"/>
              </a:lnSpc>
              <a:buFont typeface="Arial" panose="020B0604020202020204" pitchFamily="34" charset="0"/>
              <a:buChar char="•"/>
            </a:pPr>
            <a:r>
              <a:rPr lang="en-US" sz="2000" i="0" dirty="0">
                <a:solidFill>
                  <a:srgbClr val="002060"/>
                </a:solidFill>
                <a:effectLst/>
                <a:latin typeface="Graphik"/>
              </a:rPr>
              <a:t>Facilitates comprehension with its visual format</a:t>
            </a:r>
          </a:p>
          <a:p>
            <a:pPr lvl="1">
              <a:lnSpc>
                <a:spcPct val="200000"/>
              </a:lnSpc>
              <a:buFont typeface="Arial" panose="020B0604020202020204" pitchFamily="34" charset="0"/>
              <a:buChar char="•"/>
            </a:pPr>
            <a:r>
              <a:rPr lang="en-US" sz="2000" i="0" dirty="0">
                <a:solidFill>
                  <a:srgbClr val="002060"/>
                </a:solidFill>
                <a:effectLst/>
                <a:latin typeface="Graphik"/>
              </a:rPr>
              <a:t>Synthesizes information by integrating new and old concepts to grasp the big picture better</a:t>
            </a:r>
          </a:p>
          <a:p>
            <a:pPr lvl="1">
              <a:lnSpc>
                <a:spcPct val="200000"/>
              </a:lnSpc>
              <a:buFont typeface="Arial" panose="020B0604020202020204" pitchFamily="34" charset="0"/>
              <a:buChar char="•"/>
            </a:pPr>
            <a:r>
              <a:rPr lang="en-US" sz="2000" i="0" dirty="0">
                <a:solidFill>
                  <a:srgbClr val="002060"/>
                </a:solidFill>
                <a:effectLst/>
                <a:latin typeface="Graphik"/>
              </a:rPr>
              <a:t>Encourages brainstorming and high-level thinking</a:t>
            </a:r>
          </a:p>
          <a:p>
            <a:pPr lvl="1">
              <a:lnSpc>
                <a:spcPct val="200000"/>
              </a:lnSpc>
              <a:buFont typeface="Arial" panose="020B0604020202020204" pitchFamily="34" charset="0"/>
              <a:buChar char="•"/>
            </a:pPr>
            <a:r>
              <a:rPr lang="en-US" sz="2000" i="0" dirty="0">
                <a:solidFill>
                  <a:srgbClr val="002060"/>
                </a:solidFill>
                <a:effectLst/>
                <a:latin typeface="Graphik"/>
              </a:rPr>
              <a:t> Foster’s discovery of new concepts and their connections</a:t>
            </a:r>
          </a:p>
          <a:p>
            <a:pPr lvl="1">
              <a:lnSpc>
                <a:spcPct val="200000"/>
              </a:lnSpc>
              <a:buFont typeface="Arial" panose="020B0604020202020204" pitchFamily="34" charset="0"/>
              <a:buChar char="•"/>
            </a:pPr>
            <a:r>
              <a:rPr lang="en-US" sz="2000" i="0" dirty="0">
                <a:solidFill>
                  <a:srgbClr val="002060"/>
                </a:solidFill>
                <a:effectLst/>
                <a:latin typeface="Graphik"/>
              </a:rPr>
              <a:t>Provides clear communication of complex ideas</a:t>
            </a:r>
          </a:p>
          <a:p>
            <a:pPr lvl="1">
              <a:lnSpc>
                <a:spcPct val="200000"/>
              </a:lnSpc>
              <a:buFont typeface="Arial" panose="020B0604020202020204" pitchFamily="34" charset="0"/>
              <a:buChar char="•"/>
            </a:pPr>
            <a:r>
              <a:rPr lang="en-US" sz="2000" i="0" dirty="0">
                <a:solidFill>
                  <a:srgbClr val="002060"/>
                </a:solidFill>
                <a:effectLst/>
                <a:latin typeface="Graphik"/>
              </a:rPr>
              <a:t>Promotes collaborative learning</a:t>
            </a:r>
          </a:p>
          <a:p>
            <a:pPr lvl="1">
              <a:lnSpc>
                <a:spcPct val="200000"/>
              </a:lnSpc>
              <a:buFont typeface="Arial" panose="020B0604020202020204" pitchFamily="34" charset="0"/>
              <a:buChar char="•"/>
            </a:pPr>
            <a:r>
              <a:rPr lang="en-US" sz="2000" i="0" dirty="0">
                <a:solidFill>
                  <a:srgbClr val="002060"/>
                </a:solidFill>
                <a:effectLst/>
                <a:latin typeface="Graphik"/>
              </a:rPr>
              <a:t>Sparks creativity</a:t>
            </a:r>
          </a:p>
          <a:p>
            <a:pPr lvl="1">
              <a:lnSpc>
                <a:spcPct val="200000"/>
              </a:lnSpc>
              <a:buFont typeface="Arial" panose="020B0604020202020204" pitchFamily="34" charset="0"/>
              <a:buChar char="•"/>
            </a:pPr>
            <a:r>
              <a:rPr lang="en-US" sz="2000" i="0" dirty="0">
                <a:solidFill>
                  <a:srgbClr val="002060"/>
                </a:solidFill>
                <a:effectLst/>
                <a:latin typeface="Graphik"/>
              </a:rPr>
              <a:t>Snapshots your current knowledge to assess understanding</a:t>
            </a:r>
          </a:p>
          <a:p>
            <a:pPr lvl="1">
              <a:lnSpc>
                <a:spcPct val="200000"/>
              </a:lnSpc>
              <a:buFont typeface="Arial" panose="020B0604020202020204" pitchFamily="34" charset="0"/>
              <a:buChar char="•"/>
            </a:pPr>
            <a:r>
              <a:rPr lang="en-US" sz="2000" i="0" dirty="0">
                <a:solidFill>
                  <a:srgbClr val="002060"/>
                </a:solidFill>
                <a:effectLst/>
                <a:latin typeface="Graphik"/>
              </a:rPr>
              <a:t>Identifies areas that need further knowledge or review</a:t>
            </a:r>
          </a:p>
        </p:txBody>
      </p:sp>
    </p:spTree>
    <p:extLst>
      <p:ext uri="{BB962C8B-B14F-4D97-AF65-F5344CB8AC3E}">
        <p14:creationId xmlns:p14="http://schemas.microsoft.com/office/powerpoint/2010/main" val="3435798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8B0C3B-94AE-AB68-B380-7E2AFAE75165}"/>
              </a:ext>
            </a:extLst>
          </p:cNvPr>
          <p:cNvSpPr txBox="1"/>
          <p:nvPr/>
        </p:nvSpPr>
        <p:spPr>
          <a:xfrm>
            <a:off x="673639" y="414544"/>
            <a:ext cx="9832233" cy="4561249"/>
          </a:xfrm>
          <a:prstGeom prst="rect">
            <a:avLst/>
          </a:prstGeom>
          <a:noFill/>
        </p:spPr>
        <p:txBody>
          <a:bodyPr wrap="square">
            <a:spAutoFit/>
          </a:bodyPr>
          <a:lstStyle/>
          <a:p>
            <a:pPr algn="l">
              <a:lnSpc>
                <a:spcPct val="200000"/>
              </a:lnSpc>
            </a:pPr>
            <a:r>
              <a:rPr lang="en-US" sz="2800" b="1" i="0" dirty="0">
                <a:solidFill>
                  <a:srgbClr val="FF0000"/>
                </a:solidFill>
                <a:effectLst/>
                <a:latin typeface="Graphik"/>
              </a:rPr>
              <a:t>Making a concept map can be helpful when:</a:t>
            </a:r>
          </a:p>
          <a:p>
            <a:pPr lvl="1">
              <a:lnSpc>
                <a:spcPct val="200000"/>
              </a:lnSpc>
              <a:buFont typeface="Arial" panose="020B0604020202020204" pitchFamily="34" charset="0"/>
              <a:buChar char="•"/>
            </a:pPr>
            <a:r>
              <a:rPr lang="en-US" sz="2000" b="1" i="0" dirty="0">
                <a:solidFill>
                  <a:srgbClr val="002060"/>
                </a:solidFill>
                <a:effectLst/>
                <a:latin typeface="Graphik"/>
              </a:rPr>
              <a:t>Presenting concise overviews of a field</a:t>
            </a:r>
          </a:p>
          <a:p>
            <a:pPr lvl="1">
              <a:lnSpc>
                <a:spcPct val="200000"/>
              </a:lnSpc>
              <a:buFont typeface="Arial" panose="020B0604020202020204" pitchFamily="34" charset="0"/>
              <a:buChar char="•"/>
            </a:pPr>
            <a:r>
              <a:rPr lang="en-US" sz="2000" b="1" i="0" dirty="0">
                <a:solidFill>
                  <a:srgbClr val="002060"/>
                </a:solidFill>
                <a:effectLst/>
                <a:latin typeface="Graphik"/>
              </a:rPr>
              <a:t>Absorbing information while studying for an exam</a:t>
            </a:r>
          </a:p>
          <a:p>
            <a:pPr lvl="1">
              <a:lnSpc>
                <a:spcPct val="200000"/>
              </a:lnSpc>
              <a:buFont typeface="Arial" panose="020B0604020202020204" pitchFamily="34" charset="0"/>
              <a:buChar char="•"/>
            </a:pPr>
            <a:r>
              <a:rPr lang="en-US" sz="2000" b="1" i="0" dirty="0">
                <a:solidFill>
                  <a:srgbClr val="002060"/>
                </a:solidFill>
                <a:effectLst/>
                <a:latin typeface="Graphik"/>
              </a:rPr>
              <a:t>Assessing a student’s grasp of a particular topic</a:t>
            </a:r>
          </a:p>
          <a:p>
            <a:pPr lvl="1">
              <a:lnSpc>
                <a:spcPct val="200000"/>
              </a:lnSpc>
              <a:buFont typeface="Arial" panose="020B0604020202020204" pitchFamily="34" charset="0"/>
              <a:buChar char="•"/>
            </a:pPr>
            <a:r>
              <a:rPr lang="en-US" sz="2000" b="1" i="0" dirty="0">
                <a:solidFill>
                  <a:srgbClr val="002060"/>
                </a:solidFill>
                <a:effectLst/>
                <a:latin typeface="Graphik"/>
              </a:rPr>
              <a:t>Consolidating knowledge during the learning process</a:t>
            </a:r>
          </a:p>
          <a:p>
            <a:pPr lvl="1">
              <a:lnSpc>
                <a:spcPct val="200000"/>
              </a:lnSpc>
              <a:buFont typeface="Arial" panose="020B0604020202020204" pitchFamily="34" charset="0"/>
              <a:buChar char="•"/>
            </a:pPr>
            <a:r>
              <a:rPr lang="en-US" sz="2000" b="1" i="0" dirty="0">
                <a:solidFill>
                  <a:srgbClr val="002060"/>
                </a:solidFill>
                <a:effectLst/>
                <a:latin typeface="Graphik"/>
              </a:rPr>
              <a:t>Demonstrating an acceptable level of understanding on a subject</a:t>
            </a:r>
          </a:p>
          <a:p>
            <a:pPr lvl="1">
              <a:lnSpc>
                <a:spcPct val="200000"/>
              </a:lnSpc>
              <a:buFont typeface="Arial" panose="020B0604020202020204" pitchFamily="34" charset="0"/>
              <a:buChar char="•"/>
            </a:pPr>
            <a:r>
              <a:rPr lang="en-US" sz="2000" b="1" i="0" dirty="0">
                <a:solidFill>
                  <a:srgbClr val="002060"/>
                </a:solidFill>
                <a:effectLst/>
                <a:latin typeface="Graphik"/>
              </a:rPr>
              <a:t>Defining knowledge that exists in your head but hasn’t been formally documented</a:t>
            </a:r>
          </a:p>
        </p:txBody>
      </p:sp>
    </p:spTree>
    <p:extLst>
      <p:ext uri="{BB962C8B-B14F-4D97-AF65-F5344CB8AC3E}">
        <p14:creationId xmlns:p14="http://schemas.microsoft.com/office/powerpoint/2010/main" val="4009639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D4A63E-C2D8-2EB8-1B02-CEFC27959099}"/>
              </a:ext>
            </a:extLst>
          </p:cNvPr>
          <p:cNvSpPr txBox="1"/>
          <p:nvPr/>
        </p:nvSpPr>
        <p:spPr>
          <a:xfrm>
            <a:off x="2842908" y="413585"/>
            <a:ext cx="6094378" cy="707886"/>
          </a:xfrm>
          <a:prstGeom prst="rect">
            <a:avLst/>
          </a:prstGeom>
          <a:noFill/>
        </p:spPr>
        <p:txBody>
          <a:bodyPr wrap="square">
            <a:spAutoFit/>
          </a:bodyPr>
          <a:lstStyle/>
          <a:p>
            <a:pPr algn="ctr"/>
            <a:r>
              <a:rPr lang="en-US" sz="4000" b="1" i="1" dirty="0">
                <a:solidFill>
                  <a:srgbClr val="FF0000"/>
                </a:solidFill>
                <a:effectLst/>
                <a:latin typeface="Arial Narrow" panose="020B0606020202030204" pitchFamily="34" charset="0"/>
                <a:ea typeface="Calibri" panose="020F0502020204030204" pitchFamily="34" charset="0"/>
                <a:cs typeface="Times New Roman" panose="02020603050405020304" pitchFamily="18" charset="0"/>
              </a:rPr>
              <a:t>Ontology of Engineering</a:t>
            </a:r>
            <a:endParaRPr lang="en-IN" sz="4000" dirty="0">
              <a:solidFill>
                <a:srgbClr val="FF0000"/>
              </a:solidFill>
            </a:endParaRPr>
          </a:p>
        </p:txBody>
      </p:sp>
      <p:sp>
        <p:nvSpPr>
          <p:cNvPr id="4" name="TextBox 3">
            <a:extLst>
              <a:ext uri="{FF2B5EF4-FFF2-40B4-BE49-F238E27FC236}">
                <a16:creationId xmlns:a16="http://schemas.microsoft.com/office/drawing/2014/main" id="{3BE7674E-91CE-7C18-D93B-D512FF6A8522}"/>
              </a:ext>
            </a:extLst>
          </p:cNvPr>
          <p:cNvSpPr txBox="1"/>
          <p:nvPr/>
        </p:nvSpPr>
        <p:spPr>
          <a:xfrm>
            <a:off x="761998" y="3185141"/>
            <a:ext cx="10668001" cy="523220"/>
          </a:xfrm>
          <a:prstGeom prst="rect">
            <a:avLst/>
          </a:prstGeom>
          <a:noFill/>
        </p:spPr>
        <p:txBody>
          <a:bodyPr wrap="square">
            <a:spAutoFit/>
          </a:bodyPr>
          <a:lstStyle/>
          <a:p>
            <a:r>
              <a:rPr lang="en-US" sz="2800" b="1" i="1" dirty="0">
                <a:solidFill>
                  <a:srgbClr val="FF0000"/>
                </a:solidFill>
                <a:effectLst/>
                <a:latin typeface="Arial Narrow" panose="020B0606020202030204" pitchFamily="34" charset="0"/>
                <a:ea typeface="Calibri" panose="020F0502020204030204" pitchFamily="34" charset="0"/>
                <a:cs typeface="Times New Roman" panose="02020603050405020304" pitchFamily="18" charset="0"/>
              </a:rPr>
              <a:t>In philosophy, Ontology is the study of what exists or the nature of reality</a:t>
            </a:r>
            <a:endParaRPr lang="en-IN" dirty="0"/>
          </a:p>
        </p:txBody>
      </p:sp>
      <p:sp>
        <p:nvSpPr>
          <p:cNvPr id="6" name="TextBox 5">
            <a:extLst>
              <a:ext uri="{FF2B5EF4-FFF2-40B4-BE49-F238E27FC236}">
                <a16:creationId xmlns:a16="http://schemas.microsoft.com/office/drawing/2014/main" id="{DDC17B7C-2136-E760-E83C-473ED360C0CF}"/>
              </a:ext>
            </a:extLst>
          </p:cNvPr>
          <p:cNvSpPr txBox="1"/>
          <p:nvPr/>
        </p:nvSpPr>
        <p:spPr>
          <a:xfrm>
            <a:off x="1395662" y="1360082"/>
            <a:ext cx="6096000" cy="1569660"/>
          </a:xfrm>
          <a:prstGeom prst="rect">
            <a:avLst/>
          </a:prstGeom>
          <a:noFill/>
        </p:spPr>
        <p:txBody>
          <a:bodyPr wrap="square">
            <a:spAutoFit/>
          </a:bodyPr>
          <a:lstStyle/>
          <a:p>
            <a:r>
              <a:rPr lang="en-US" sz="3200" b="1" i="1" dirty="0">
                <a:solidFill>
                  <a:srgbClr val="002060"/>
                </a:solidFill>
                <a:effectLst/>
                <a:latin typeface="Arial Narrow" panose="020B0606020202030204" pitchFamily="34" charset="0"/>
                <a:ea typeface="Calibri" panose="020F0502020204030204" pitchFamily="34" charset="0"/>
                <a:cs typeface="Times New Roman" panose="02020603050405020304" pitchFamily="18" charset="0"/>
              </a:rPr>
              <a:t>Onto – Existence, or being real</a:t>
            </a:r>
          </a:p>
          <a:p>
            <a:endParaRPr lang="en-US" sz="3200" b="1" i="1" dirty="0">
              <a:solidFill>
                <a:srgbClr val="002060"/>
              </a:solidFill>
              <a:latin typeface="Arial Narrow" panose="020B0606020202030204" pitchFamily="34" charset="0"/>
              <a:ea typeface="Calibri" panose="020F0502020204030204" pitchFamily="34" charset="0"/>
              <a:cs typeface="Times New Roman" panose="02020603050405020304" pitchFamily="18" charset="0"/>
            </a:endParaRPr>
          </a:p>
          <a:p>
            <a:r>
              <a:rPr lang="en-US" sz="3200" b="1" i="1" dirty="0">
                <a:solidFill>
                  <a:srgbClr val="002060"/>
                </a:solidFill>
                <a:effectLst/>
                <a:latin typeface="Arial Narrow" panose="020B0606020202030204" pitchFamily="34" charset="0"/>
                <a:ea typeface="Calibri" panose="020F0502020204030204" pitchFamily="34" charset="0"/>
                <a:cs typeface="Times New Roman" panose="02020603050405020304" pitchFamily="18" charset="0"/>
              </a:rPr>
              <a:t>Logy – Science or Study</a:t>
            </a:r>
            <a:endParaRPr lang="en-IN" sz="3200" dirty="0">
              <a:solidFill>
                <a:srgbClr val="002060"/>
              </a:solidFill>
            </a:endParaRPr>
          </a:p>
        </p:txBody>
      </p:sp>
      <p:sp>
        <p:nvSpPr>
          <p:cNvPr id="8" name="TextBox 7">
            <a:extLst>
              <a:ext uri="{FF2B5EF4-FFF2-40B4-BE49-F238E27FC236}">
                <a16:creationId xmlns:a16="http://schemas.microsoft.com/office/drawing/2014/main" id="{0AFB968E-F205-6393-EEFE-D02B546531EB}"/>
              </a:ext>
            </a:extLst>
          </p:cNvPr>
          <p:cNvSpPr txBox="1"/>
          <p:nvPr/>
        </p:nvSpPr>
        <p:spPr>
          <a:xfrm>
            <a:off x="1235241" y="4069065"/>
            <a:ext cx="9721517" cy="1428853"/>
          </a:xfrm>
          <a:prstGeom prst="rect">
            <a:avLst/>
          </a:prstGeom>
          <a:noFill/>
        </p:spPr>
        <p:txBody>
          <a:bodyPr wrap="square">
            <a:spAutoFit/>
          </a:bodyPr>
          <a:lstStyle/>
          <a:p>
            <a:pPr>
              <a:lnSpc>
                <a:spcPct val="150000"/>
              </a:lnSpc>
            </a:pPr>
            <a:r>
              <a:rPr lang="en-US" sz="2000" dirty="0">
                <a:solidFill>
                  <a:srgbClr val="D969D4"/>
                </a:solidFill>
                <a:latin typeface="Roboto" panose="02000000000000000000" pitchFamily="2" charset="0"/>
              </a:rPr>
              <a:t>E</a:t>
            </a:r>
            <a:r>
              <a:rPr lang="en-US" sz="2000" b="0" i="0" dirty="0">
                <a:solidFill>
                  <a:srgbClr val="D969D4"/>
                </a:solidFill>
                <a:effectLst/>
                <a:latin typeface="Roboto" panose="02000000000000000000" pitchFamily="2" charset="0"/>
              </a:rPr>
              <a:t>xamples of philosophical, ontological questions are: </a:t>
            </a:r>
          </a:p>
          <a:p>
            <a:pPr marL="800100" lvl="1" indent="-342900">
              <a:lnSpc>
                <a:spcPct val="150000"/>
              </a:lnSpc>
              <a:buFont typeface="Arial" panose="020B0604020202020204" pitchFamily="34" charset="0"/>
              <a:buChar char="•"/>
            </a:pPr>
            <a:r>
              <a:rPr lang="en-US" sz="2000" b="0" i="0" dirty="0">
                <a:solidFill>
                  <a:srgbClr val="D969D4"/>
                </a:solidFill>
                <a:effectLst/>
                <a:latin typeface="Roboto" panose="02000000000000000000" pitchFamily="2" charset="0"/>
              </a:rPr>
              <a:t>What are the fundamental parts of the world?</a:t>
            </a:r>
          </a:p>
          <a:p>
            <a:pPr marL="800100" lvl="1" indent="-342900">
              <a:lnSpc>
                <a:spcPct val="150000"/>
              </a:lnSpc>
              <a:buFont typeface="Arial" panose="020B0604020202020204" pitchFamily="34" charset="0"/>
              <a:buChar char="•"/>
            </a:pPr>
            <a:r>
              <a:rPr lang="en-US" sz="2000" b="0" i="0" dirty="0">
                <a:solidFill>
                  <a:srgbClr val="D969D4"/>
                </a:solidFill>
                <a:effectLst/>
                <a:latin typeface="Roboto" panose="02000000000000000000" pitchFamily="2" charset="0"/>
              </a:rPr>
              <a:t>How they are related to each other? </a:t>
            </a:r>
            <a:endParaRPr lang="en-IN" sz="2000" dirty="0">
              <a:solidFill>
                <a:srgbClr val="D969D4"/>
              </a:solidFill>
            </a:endParaRPr>
          </a:p>
        </p:txBody>
      </p:sp>
      <p:sp>
        <p:nvSpPr>
          <p:cNvPr id="5" name="TextBox 4">
            <a:extLst>
              <a:ext uri="{FF2B5EF4-FFF2-40B4-BE49-F238E27FC236}">
                <a16:creationId xmlns:a16="http://schemas.microsoft.com/office/drawing/2014/main" id="{059457D5-AA9B-01F4-BD7D-AFFBF42AD208}"/>
              </a:ext>
            </a:extLst>
          </p:cNvPr>
          <p:cNvSpPr txBox="1"/>
          <p:nvPr/>
        </p:nvSpPr>
        <p:spPr>
          <a:xfrm>
            <a:off x="2241412" y="5774602"/>
            <a:ext cx="8245003" cy="830997"/>
          </a:xfrm>
          <a:prstGeom prst="rect">
            <a:avLst/>
          </a:prstGeom>
          <a:noFill/>
        </p:spPr>
        <p:txBody>
          <a:bodyPr wrap="square">
            <a:spAutoFit/>
          </a:bodyPr>
          <a:lstStyle/>
          <a:p>
            <a:pPr algn="ctr"/>
            <a:r>
              <a:rPr lang="en-US" sz="2400" b="1" i="0" dirty="0">
                <a:solidFill>
                  <a:srgbClr val="00B050"/>
                </a:solidFill>
                <a:effectLst/>
                <a:latin typeface="Söhne"/>
              </a:rPr>
              <a:t>Ontologies play important roles in knowledge representation and semantic interoperability within various domains</a:t>
            </a:r>
            <a:endParaRPr lang="en-IN" sz="2400" b="1" dirty="0">
              <a:solidFill>
                <a:srgbClr val="00B050"/>
              </a:solidFill>
            </a:endParaRPr>
          </a:p>
        </p:txBody>
      </p:sp>
    </p:spTree>
    <p:extLst>
      <p:ext uri="{BB962C8B-B14F-4D97-AF65-F5344CB8AC3E}">
        <p14:creationId xmlns:p14="http://schemas.microsoft.com/office/powerpoint/2010/main" val="447207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How Concept Maps and Mind Maps Differ - 5 Points to Consider">
            <a:extLst>
              <a:ext uri="{FF2B5EF4-FFF2-40B4-BE49-F238E27FC236}">
                <a16:creationId xmlns:a16="http://schemas.microsoft.com/office/drawing/2014/main" id="{CB30C6B3-DB08-DCA3-03B0-D95A10FF45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394" y="1641036"/>
            <a:ext cx="7329585" cy="3796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C03B8F-ECE0-A731-7D09-A88F5EE2EAAC}"/>
              </a:ext>
            </a:extLst>
          </p:cNvPr>
          <p:cNvSpPr txBox="1"/>
          <p:nvPr/>
        </p:nvSpPr>
        <p:spPr>
          <a:xfrm>
            <a:off x="683367" y="656777"/>
            <a:ext cx="6094378" cy="646331"/>
          </a:xfrm>
          <a:prstGeom prst="rect">
            <a:avLst/>
          </a:prstGeom>
          <a:noFill/>
        </p:spPr>
        <p:txBody>
          <a:bodyPr wrap="square">
            <a:spAutoFit/>
          </a:bodyPr>
          <a:lstStyle/>
          <a:p>
            <a:pPr algn="l"/>
            <a:r>
              <a:rPr lang="en-US" sz="3600" b="1" i="0" dirty="0">
                <a:solidFill>
                  <a:srgbClr val="C00000"/>
                </a:solidFill>
                <a:effectLst/>
                <a:latin typeface="Graphik"/>
              </a:rPr>
              <a:t>Concept maps vs. mind maps</a:t>
            </a:r>
          </a:p>
        </p:txBody>
      </p:sp>
    </p:spTree>
    <p:extLst>
      <p:ext uri="{BB962C8B-B14F-4D97-AF65-F5344CB8AC3E}">
        <p14:creationId xmlns:p14="http://schemas.microsoft.com/office/powerpoint/2010/main" val="2610264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DAADED-634B-EBCC-8B07-FC5334A23A09}"/>
              </a:ext>
            </a:extLst>
          </p:cNvPr>
          <p:cNvSpPr txBox="1"/>
          <p:nvPr/>
        </p:nvSpPr>
        <p:spPr>
          <a:xfrm>
            <a:off x="216440" y="426583"/>
            <a:ext cx="5474241" cy="5739392"/>
          </a:xfrm>
          <a:prstGeom prst="rect">
            <a:avLst/>
          </a:prstGeom>
          <a:noFill/>
          <a:ln w="38100">
            <a:solidFill>
              <a:srgbClr val="FF0000"/>
            </a:solidFill>
          </a:ln>
        </p:spPr>
        <p:txBody>
          <a:bodyPr wrap="square">
            <a:spAutoFit/>
          </a:bodyPr>
          <a:lstStyle/>
          <a:p>
            <a:pPr algn="just">
              <a:lnSpc>
                <a:spcPct val="200000"/>
              </a:lnSpc>
            </a:pPr>
            <a:r>
              <a:rPr lang="en-US" sz="2400" b="1" i="0" dirty="0">
                <a:solidFill>
                  <a:srgbClr val="FF0000"/>
                </a:solidFill>
                <a:effectLst/>
                <a:latin typeface="Graphik"/>
              </a:rPr>
              <a:t>Concept maps</a:t>
            </a:r>
          </a:p>
          <a:p>
            <a:pPr algn="just">
              <a:lnSpc>
                <a:spcPct val="200000"/>
              </a:lnSpc>
              <a:buFont typeface="Arial" panose="020B0604020202020204" pitchFamily="34" charset="0"/>
              <a:buChar char="•"/>
            </a:pPr>
            <a:r>
              <a:rPr lang="en-US" b="0" i="0" dirty="0">
                <a:solidFill>
                  <a:srgbClr val="282C33"/>
                </a:solidFill>
                <a:effectLst/>
                <a:latin typeface="Graphik"/>
              </a:rPr>
              <a:t>Are used to represent tacit knowledge, like an existing theory or concept. The ideas are usually generated externally.</a:t>
            </a:r>
          </a:p>
          <a:p>
            <a:pPr algn="just">
              <a:lnSpc>
                <a:spcPct val="200000"/>
              </a:lnSpc>
              <a:buFont typeface="Arial" panose="020B0604020202020204" pitchFamily="34" charset="0"/>
              <a:buChar char="•"/>
            </a:pPr>
            <a:r>
              <a:rPr lang="en-US" b="0" i="0" dirty="0">
                <a:solidFill>
                  <a:srgbClr val="282C33"/>
                </a:solidFill>
                <a:effectLst/>
                <a:latin typeface="Graphik"/>
              </a:rPr>
              <a:t>Tend to represent academic knowledge, so their application is more formal.</a:t>
            </a:r>
          </a:p>
          <a:p>
            <a:pPr algn="just">
              <a:lnSpc>
                <a:spcPct val="200000"/>
              </a:lnSpc>
              <a:buFont typeface="Arial" panose="020B0604020202020204" pitchFamily="34" charset="0"/>
              <a:buChar char="•"/>
            </a:pPr>
            <a:r>
              <a:rPr lang="en-US" b="0" i="0" dirty="0">
                <a:solidFill>
                  <a:srgbClr val="282C33"/>
                </a:solidFill>
                <a:effectLst/>
                <a:latin typeface="Graphik"/>
              </a:rPr>
              <a:t>Contain general knowledge near the top of the map, with related concepts arranged hierarchically below.</a:t>
            </a:r>
          </a:p>
          <a:p>
            <a:pPr algn="just">
              <a:lnSpc>
                <a:spcPct val="200000"/>
              </a:lnSpc>
              <a:buFont typeface="Arial" panose="020B0604020202020204" pitchFamily="34" charset="0"/>
              <a:buChar char="•"/>
            </a:pPr>
            <a:r>
              <a:rPr lang="en-US" b="0" i="0" dirty="0">
                <a:solidFill>
                  <a:srgbClr val="282C33"/>
                </a:solidFill>
                <a:effectLst/>
                <a:latin typeface="Graphik"/>
              </a:rPr>
              <a:t>Show topics with cross-linking and multiple relationships.</a:t>
            </a:r>
          </a:p>
        </p:txBody>
      </p:sp>
      <p:sp>
        <p:nvSpPr>
          <p:cNvPr id="5" name="TextBox 4">
            <a:extLst>
              <a:ext uri="{FF2B5EF4-FFF2-40B4-BE49-F238E27FC236}">
                <a16:creationId xmlns:a16="http://schemas.microsoft.com/office/drawing/2014/main" id="{7D032710-000F-ADC7-652C-0EEC4DDD8A45}"/>
              </a:ext>
            </a:extLst>
          </p:cNvPr>
          <p:cNvSpPr txBox="1"/>
          <p:nvPr/>
        </p:nvSpPr>
        <p:spPr>
          <a:xfrm>
            <a:off x="6023853" y="444604"/>
            <a:ext cx="5746615" cy="5062283"/>
          </a:xfrm>
          <a:prstGeom prst="rect">
            <a:avLst/>
          </a:prstGeom>
          <a:noFill/>
          <a:ln w="38100">
            <a:solidFill>
              <a:srgbClr val="FF0000"/>
            </a:solidFill>
          </a:ln>
        </p:spPr>
        <p:txBody>
          <a:bodyPr wrap="square">
            <a:spAutoFit/>
          </a:bodyPr>
          <a:lstStyle/>
          <a:p>
            <a:pPr algn="just">
              <a:lnSpc>
                <a:spcPct val="200000"/>
              </a:lnSpc>
            </a:pPr>
            <a:r>
              <a:rPr lang="en-US" sz="2000" b="1" i="0" dirty="0">
                <a:solidFill>
                  <a:srgbClr val="FF0000"/>
                </a:solidFill>
                <a:effectLst/>
                <a:latin typeface="Graphik"/>
              </a:rPr>
              <a:t>Mind maps</a:t>
            </a:r>
          </a:p>
          <a:p>
            <a:pPr algn="just">
              <a:lnSpc>
                <a:spcPct val="200000"/>
              </a:lnSpc>
              <a:buFont typeface="Arial" panose="020B0604020202020204" pitchFamily="34" charset="0"/>
              <a:buChar char="•"/>
            </a:pPr>
            <a:r>
              <a:rPr lang="en-US" b="0" i="0" dirty="0">
                <a:solidFill>
                  <a:srgbClr val="282C33"/>
                </a:solidFill>
                <a:effectLst/>
                <a:latin typeface="Graphik"/>
              </a:rPr>
              <a:t>Are used to flesh out a set of ideas, which are often generated internally.</a:t>
            </a:r>
          </a:p>
          <a:p>
            <a:pPr algn="just">
              <a:lnSpc>
                <a:spcPct val="200000"/>
              </a:lnSpc>
              <a:buFont typeface="Arial" panose="020B0604020202020204" pitchFamily="34" charset="0"/>
              <a:buChar char="•"/>
            </a:pPr>
            <a:r>
              <a:rPr lang="en-US" b="0" i="0" dirty="0">
                <a:solidFill>
                  <a:srgbClr val="282C33"/>
                </a:solidFill>
                <a:effectLst/>
                <a:latin typeface="Graphik"/>
              </a:rPr>
              <a:t>Tend to represent a greater variety of tasks and concepts, so their application is more flexible.</a:t>
            </a:r>
          </a:p>
          <a:p>
            <a:pPr algn="just">
              <a:lnSpc>
                <a:spcPct val="200000"/>
              </a:lnSpc>
              <a:buFont typeface="Arial" panose="020B0604020202020204" pitchFamily="34" charset="0"/>
              <a:buChar char="•"/>
            </a:pPr>
            <a:r>
              <a:rPr lang="en-US" b="0" i="0" dirty="0">
                <a:solidFill>
                  <a:srgbClr val="282C33"/>
                </a:solidFill>
                <a:effectLst/>
                <a:latin typeface="Graphik"/>
              </a:rPr>
              <a:t>Contain a single word, phrase, or image in the center of the map, with related ideas radiating outward in all directions.</a:t>
            </a:r>
          </a:p>
          <a:p>
            <a:pPr algn="just">
              <a:lnSpc>
                <a:spcPct val="200000"/>
              </a:lnSpc>
              <a:buFont typeface="Arial" panose="020B0604020202020204" pitchFamily="34" charset="0"/>
              <a:buChar char="•"/>
            </a:pPr>
            <a:r>
              <a:rPr lang="en-US" b="0" i="0" dirty="0">
                <a:solidFill>
                  <a:srgbClr val="282C33"/>
                </a:solidFill>
                <a:effectLst/>
                <a:latin typeface="Graphik"/>
              </a:rPr>
              <a:t>Show topics with a single parent and several children.</a:t>
            </a:r>
          </a:p>
        </p:txBody>
      </p:sp>
    </p:spTree>
    <p:extLst>
      <p:ext uri="{BB962C8B-B14F-4D97-AF65-F5344CB8AC3E}">
        <p14:creationId xmlns:p14="http://schemas.microsoft.com/office/powerpoint/2010/main" val="2894527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CA25C1-0AFB-99E6-BBBD-9748A7FD8D84}"/>
              </a:ext>
            </a:extLst>
          </p:cNvPr>
          <p:cNvSpPr txBox="1"/>
          <p:nvPr/>
        </p:nvSpPr>
        <p:spPr>
          <a:xfrm>
            <a:off x="457199" y="408561"/>
            <a:ext cx="5638801" cy="5739392"/>
          </a:xfrm>
          <a:prstGeom prst="rect">
            <a:avLst/>
          </a:prstGeom>
          <a:noFill/>
        </p:spPr>
        <p:txBody>
          <a:bodyPr wrap="square" rtlCol="0">
            <a:spAutoFit/>
          </a:bodyPr>
          <a:lstStyle/>
          <a:p>
            <a:pPr algn="just">
              <a:lnSpc>
                <a:spcPct val="200000"/>
              </a:lnSpc>
            </a:pPr>
            <a:r>
              <a:rPr lang="en-US" sz="2400" b="1" dirty="0">
                <a:solidFill>
                  <a:srgbClr val="FF0000"/>
                </a:solidFill>
              </a:rPr>
              <a:t>Ontology</a:t>
            </a:r>
            <a:r>
              <a:rPr lang="en-US" dirty="0">
                <a:solidFill>
                  <a:srgbClr val="FF0000"/>
                </a:solidFill>
              </a:rPr>
              <a:t>  </a:t>
            </a:r>
          </a:p>
          <a:p>
            <a:pPr lvl="1" algn="just">
              <a:lnSpc>
                <a:spcPct val="200000"/>
              </a:lnSpc>
            </a:pPr>
            <a:r>
              <a:rPr lang="en-US" dirty="0">
                <a:solidFill>
                  <a:srgbClr val="FF0000"/>
                </a:solidFill>
              </a:rPr>
              <a:t>provide knowledge support for modelling some domain of the world in terms of labelled concepts, attributes, and relationships usually classified in specialization/generalization hierarchies</a:t>
            </a:r>
          </a:p>
          <a:p>
            <a:pPr lvl="1" algn="just">
              <a:lnSpc>
                <a:spcPct val="200000"/>
              </a:lnSpc>
            </a:pPr>
            <a:endParaRPr lang="en-US" dirty="0">
              <a:solidFill>
                <a:srgbClr val="FF0000"/>
              </a:solidFill>
            </a:endParaRPr>
          </a:p>
          <a:p>
            <a:pPr lvl="1" algn="just">
              <a:lnSpc>
                <a:spcPct val="200000"/>
              </a:lnSpc>
            </a:pPr>
            <a:r>
              <a:rPr lang="en-US" dirty="0">
                <a:solidFill>
                  <a:srgbClr val="002060"/>
                </a:solidFill>
              </a:rPr>
              <a:t>A theory of being, which tries to explain the being itself, by developing a system of universal categories and their intrinsic relationships</a:t>
            </a:r>
            <a:endParaRPr lang="en-IN" dirty="0">
              <a:solidFill>
                <a:srgbClr val="002060"/>
              </a:solidFill>
            </a:endParaRPr>
          </a:p>
          <a:p>
            <a:pPr algn="just">
              <a:lnSpc>
                <a:spcPct val="200000"/>
              </a:lnSpc>
            </a:pPr>
            <a:endParaRPr lang="en-IN" dirty="0">
              <a:solidFill>
                <a:srgbClr val="FF0000"/>
              </a:solidFill>
            </a:endParaRPr>
          </a:p>
        </p:txBody>
      </p:sp>
      <p:pic>
        <p:nvPicPr>
          <p:cNvPr id="2050" name="Picture 2" descr="What is Knowledge Management? definition and objectives - Business Jargons">
            <a:extLst>
              <a:ext uri="{FF2B5EF4-FFF2-40B4-BE49-F238E27FC236}">
                <a16:creationId xmlns:a16="http://schemas.microsoft.com/office/drawing/2014/main" id="{4373BF42-820C-908B-0F2F-5012EE11F6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90283"/>
            <a:ext cx="6029373" cy="44988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AD88F69-13D3-A978-3EC2-CFBC10724B54}"/>
              </a:ext>
            </a:extLst>
          </p:cNvPr>
          <p:cNvSpPr txBox="1"/>
          <p:nvPr/>
        </p:nvSpPr>
        <p:spPr>
          <a:xfrm>
            <a:off x="994652" y="5870845"/>
            <a:ext cx="8791373" cy="400110"/>
          </a:xfrm>
          <a:prstGeom prst="rect">
            <a:avLst/>
          </a:prstGeom>
          <a:noFill/>
        </p:spPr>
        <p:txBody>
          <a:bodyPr wrap="square">
            <a:spAutoFit/>
          </a:bodyPr>
          <a:lstStyle/>
          <a:p>
            <a:r>
              <a:rPr lang="en-IN" sz="2000" b="1" dirty="0">
                <a:solidFill>
                  <a:srgbClr val="C00000"/>
                </a:solidFill>
              </a:rPr>
              <a:t>Ontology components - concepts, properties, instances, axioms, etc</a:t>
            </a:r>
          </a:p>
        </p:txBody>
      </p:sp>
    </p:spTree>
    <p:extLst>
      <p:ext uri="{BB962C8B-B14F-4D97-AF65-F5344CB8AC3E}">
        <p14:creationId xmlns:p14="http://schemas.microsoft.com/office/powerpoint/2010/main" val="364723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63E15F-03D4-8AE7-6875-16A1CE6289A0}"/>
              </a:ext>
            </a:extLst>
          </p:cNvPr>
          <p:cNvSpPr txBox="1"/>
          <p:nvPr/>
        </p:nvSpPr>
        <p:spPr>
          <a:xfrm>
            <a:off x="324052" y="391420"/>
            <a:ext cx="11543896" cy="5635517"/>
          </a:xfrm>
          <a:prstGeom prst="rect">
            <a:avLst/>
          </a:prstGeom>
          <a:noFill/>
        </p:spPr>
        <p:txBody>
          <a:bodyPr wrap="square">
            <a:spAutoFit/>
          </a:bodyPr>
          <a:lstStyle/>
          <a:p>
            <a:pPr algn="l">
              <a:lnSpc>
                <a:spcPct val="150000"/>
              </a:lnSpc>
            </a:pPr>
            <a:r>
              <a:rPr lang="en-US" sz="2000" b="1" i="0" dirty="0">
                <a:solidFill>
                  <a:srgbClr val="C00000"/>
                </a:solidFill>
                <a:effectLst/>
                <a:latin typeface="Söhne"/>
              </a:rPr>
              <a:t>Reference Ontology</a:t>
            </a:r>
            <a:r>
              <a:rPr lang="en-US" sz="2000" b="0" i="0" dirty="0">
                <a:solidFill>
                  <a:srgbClr val="C00000"/>
                </a:solidFill>
                <a:effectLst/>
                <a:latin typeface="Söhne"/>
              </a:rPr>
              <a:t>:</a:t>
            </a:r>
          </a:p>
          <a:p>
            <a:pPr algn="l">
              <a:lnSpc>
                <a:spcPct val="150000"/>
              </a:lnSpc>
              <a:buFont typeface="Arial" panose="020B0604020202020204" pitchFamily="34" charset="0"/>
              <a:buChar char="•"/>
            </a:pPr>
            <a:r>
              <a:rPr lang="en-US" sz="2000" b="1" i="0" dirty="0">
                <a:solidFill>
                  <a:srgbClr val="C00000"/>
                </a:solidFill>
                <a:effectLst/>
                <a:latin typeface="Söhne"/>
              </a:rPr>
              <a:t>Purpose</a:t>
            </a:r>
            <a:r>
              <a:rPr lang="en-US" sz="2000" b="0" i="0" dirty="0">
                <a:solidFill>
                  <a:srgbClr val="C00000"/>
                </a:solidFill>
                <a:effectLst/>
                <a:latin typeface="Söhne"/>
              </a:rPr>
              <a:t>: </a:t>
            </a:r>
            <a:r>
              <a:rPr lang="en-US" sz="2000" b="1" i="0" dirty="0">
                <a:solidFill>
                  <a:srgbClr val="C00000"/>
                </a:solidFill>
                <a:effectLst/>
                <a:latin typeface="Söhne"/>
              </a:rPr>
              <a:t>Reference ontologies, also known as foundational ontologies or upper-level ontologies, </a:t>
            </a:r>
          </a:p>
          <a:p>
            <a:pPr lvl="1">
              <a:lnSpc>
                <a:spcPct val="150000"/>
              </a:lnSpc>
              <a:buFont typeface="Arial" panose="020B0604020202020204" pitchFamily="34" charset="0"/>
              <a:buChar char="•"/>
            </a:pPr>
            <a:r>
              <a:rPr lang="en-US" b="0" i="0" dirty="0">
                <a:solidFill>
                  <a:srgbClr val="374151"/>
                </a:solidFill>
                <a:effectLst/>
                <a:latin typeface="Söhne"/>
              </a:rPr>
              <a:t>aim to provide a high-level, abstract framework for organizing and categorizing knowledge. </a:t>
            </a:r>
          </a:p>
          <a:p>
            <a:pPr lvl="1">
              <a:lnSpc>
                <a:spcPct val="150000"/>
              </a:lnSpc>
              <a:buFont typeface="Arial" panose="020B0604020202020204" pitchFamily="34" charset="0"/>
              <a:buChar char="•"/>
            </a:pPr>
            <a:r>
              <a:rPr lang="en-US" b="0" i="0" dirty="0">
                <a:solidFill>
                  <a:srgbClr val="374151"/>
                </a:solidFill>
                <a:effectLst/>
                <a:latin typeface="Söhne"/>
              </a:rPr>
              <a:t>They define basic concepts and relationships that can be used as building blocks for more specific ontologies.</a:t>
            </a:r>
          </a:p>
          <a:p>
            <a:pPr algn="l">
              <a:lnSpc>
                <a:spcPct val="150000"/>
              </a:lnSpc>
              <a:buFont typeface="Arial" panose="020B0604020202020204" pitchFamily="34" charset="0"/>
              <a:buChar char="•"/>
            </a:pPr>
            <a:r>
              <a:rPr lang="en-US" b="1" i="0" dirty="0">
                <a:solidFill>
                  <a:srgbClr val="C00000"/>
                </a:solidFill>
                <a:effectLst/>
                <a:latin typeface="Söhne"/>
              </a:rPr>
              <a:t>Scope</a:t>
            </a:r>
            <a:r>
              <a:rPr lang="en-US" b="0" i="0" dirty="0">
                <a:solidFill>
                  <a:srgbClr val="C00000"/>
                </a:solidFill>
                <a:effectLst/>
                <a:latin typeface="Söhne"/>
              </a:rPr>
              <a:t>: </a:t>
            </a:r>
          </a:p>
          <a:p>
            <a:pPr lvl="1">
              <a:lnSpc>
                <a:spcPct val="150000"/>
              </a:lnSpc>
              <a:buFont typeface="Arial" panose="020B0604020202020204" pitchFamily="34" charset="0"/>
              <a:buChar char="•"/>
            </a:pPr>
            <a:r>
              <a:rPr lang="en-US" b="0" i="0" dirty="0">
                <a:solidFill>
                  <a:srgbClr val="374151"/>
                </a:solidFill>
                <a:effectLst/>
                <a:latin typeface="Söhne"/>
              </a:rPr>
              <a:t>cover broad domains and are designed to be domain-independent. </a:t>
            </a:r>
          </a:p>
          <a:p>
            <a:pPr lvl="1">
              <a:lnSpc>
                <a:spcPct val="150000"/>
              </a:lnSpc>
              <a:buFont typeface="Arial" panose="020B0604020202020204" pitchFamily="34" charset="0"/>
              <a:buChar char="•"/>
            </a:pPr>
            <a:r>
              <a:rPr lang="en-US" b="0" i="0" dirty="0">
                <a:solidFill>
                  <a:srgbClr val="374151"/>
                </a:solidFill>
                <a:effectLst/>
                <a:latin typeface="Söhne"/>
              </a:rPr>
              <a:t>They provide a foundational structure upon which application-specific ontologies can be built.</a:t>
            </a:r>
          </a:p>
          <a:p>
            <a:pPr algn="l">
              <a:lnSpc>
                <a:spcPct val="150000"/>
              </a:lnSpc>
              <a:buFont typeface="Arial" panose="020B0604020202020204" pitchFamily="34" charset="0"/>
              <a:buChar char="•"/>
            </a:pPr>
            <a:r>
              <a:rPr lang="en-US" sz="2000" b="1" i="0" dirty="0">
                <a:solidFill>
                  <a:srgbClr val="C00000"/>
                </a:solidFill>
                <a:effectLst/>
                <a:latin typeface="Söhne"/>
              </a:rPr>
              <a:t>Examples</a:t>
            </a:r>
            <a:r>
              <a:rPr lang="en-US" sz="2000" b="0" i="0" dirty="0">
                <a:solidFill>
                  <a:srgbClr val="C00000"/>
                </a:solidFill>
                <a:effectLst/>
                <a:latin typeface="Söhne"/>
              </a:rPr>
              <a:t>: </a:t>
            </a:r>
          </a:p>
          <a:p>
            <a:pPr lvl="1">
              <a:lnSpc>
                <a:spcPct val="150000"/>
              </a:lnSpc>
              <a:buFont typeface="Arial" panose="020B0604020202020204" pitchFamily="34" charset="0"/>
              <a:buChar char="•"/>
            </a:pPr>
            <a:r>
              <a:rPr lang="en-US" b="0" i="0" dirty="0">
                <a:solidFill>
                  <a:srgbClr val="374151"/>
                </a:solidFill>
                <a:effectLst/>
                <a:latin typeface="Söhne"/>
              </a:rPr>
              <a:t>include the Basic Formal Ontology (BFO), the Descriptive Ontology for Linguistic and Cognitive Engineering (DOLCE), and the Open Biological and Biomedical Ontologies (OBO Foundry).</a:t>
            </a:r>
          </a:p>
          <a:p>
            <a:pPr algn="l">
              <a:lnSpc>
                <a:spcPct val="150000"/>
              </a:lnSpc>
              <a:buFont typeface="Arial" panose="020B0604020202020204" pitchFamily="34" charset="0"/>
              <a:buChar char="•"/>
            </a:pPr>
            <a:r>
              <a:rPr lang="en-US" sz="2000" b="1" i="0" dirty="0">
                <a:solidFill>
                  <a:srgbClr val="C00000"/>
                </a:solidFill>
                <a:effectLst/>
                <a:latin typeface="Söhne"/>
              </a:rPr>
              <a:t>Use Cases</a:t>
            </a:r>
            <a:r>
              <a:rPr lang="en-US" sz="2000" b="0" i="0" dirty="0">
                <a:solidFill>
                  <a:srgbClr val="C00000"/>
                </a:solidFill>
                <a:effectLst/>
                <a:latin typeface="Söhne"/>
              </a:rPr>
              <a:t>: </a:t>
            </a:r>
          </a:p>
          <a:p>
            <a:pPr lvl="1">
              <a:lnSpc>
                <a:spcPct val="150000"/>
              </a:lnSpc>
              <a:buFont typeface="Arial" panose="020B0604020202020204" pitchFamily="34" charset="0"/>
              <a:buChar char="•"/>
            </a:pPr>
            <a:r>
              <a:rPr lang="en-US" b="0" i="0" dirty="0">
                <a:solidFill>
                  <a:srgbClr val="374151"/>
                </a:solidFill>
                <a:effectLst/>
                <a:latin typeface="Söhne"/>
              </a:rPr>
              <a:t>serve as a common framework for creating more specialized ontologies. </a:t>
            </a:r>
          </a:p>
          <a:p>
            <a:pPr lvl="1">
              <a:lnSpc>
                <a:spcPct val="150000"/>
              </a:lnSpc>
              <a:buFont typeface="Arial" panose="020B0604020202020204" pitchFamily="34" charset="0"/>
              <a:buChar char="•"/>
            </a:pPr>
            <a:r>
              <a:rPr lang="en-US" b="0" i="0" dirty="0">
                <a:solidFill>
                  <a:srgbClr val="374151"/>
                </a:solidFill>
                <a:effectLst/>
                <a:latin typeface="Söhne"/>
              </a:rPr>
              <a:t>They provide a shared vocabulary and semantics to ensure interoperability among various ontologies and systems.</a:t>
            </a:r>
          </a:p>
        </p:txBody>
      </p:sp>
    </p:spTree>
    <p:extLst>
      <p:ext uri="{BB962C8B-B14F-4D97-AF65-F5344CB8AC3E}">
        <p14:creationId xmlns:p14="http://schemas.microsoft.com/office/powerpoint/2010/main" val="256072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F4F8C3-0C10-E807-5105-B22E1AD88421}"/>
              </a:ext>
            </a:extLst>
          </p:cNvPr>
          <p:cNvPicPr>
            <a:picLocks noChangeAspect="1"/>
          </p:cNvPicPr>
          <p:nvPr/>
        </p:nvPicPr>
        <p:blipFill>
          <a:blip r:embed="rId2"/>
          <a:stretch>
            <a:fillRect/>
          </a:stretch>
        </p:blipFill>
        <p:spPr>
          <a:xfrm>
            <a:off x="5606208" y="3103123"/>
            <a:ext cx="6571034" cy="3754877"/>
          </a:xfrm>
          <a:prstGeom prst="rect">
            <a:avLst/>
          </a:prstGeom>
        </p:spPr>
      </p:pic>
      <p:pic>
        <p:nvPicPr>
          <p:cNvPr id="9" name="Picture 8">
            <a:extLst>
              <a:ext uri="{FF2B5EF4-FFF2-40B4-BE49-F238E27FC236}">
                <a16:creationId xmlns:a16="http://schemas.microsoft.com/office/drawing/2014/main" id="{10BBAA19-7A58-4732-861F-FC275EB3A5EF}"/>
              </a:ext>
            </a:extLst>
          </p:cNvPr>
          <p:cNvPicPr>
            <a:picLocks noChangeAspect="1"/>
          </p:cNvPicPr>
          <p:nvPr/>
        </p:nvPicPr>
        <p:blipFill>
          <a:blip r:embed="rId3"/>
          <a:stretch>
            <a:fillRect/>
          </a:stretch>
        </p:blipFill>
        <p:spPr>
          <a:xfrm>
            <a:off x="363667" y="3428999"/>
            <a:ext cx="5297959" cy="3341451"/>
          </a:xfrm>
          <a:prstGeom prst="rect">
            <a:avLst/>
          </a:prstGeom>
        </p:spPr>
      </p:pic>
      <p:pic>
        <p:nvPicPr>
          <p:cNvPr id="3" name="Picture 2">
            <a:extLst>
              <a:ext uri="{FF2B5EF4-FFF2-40B4-BE49-F238E27FC236}">
                <a16:creationId xmlns:a16="http://schemas.microsoft.com/office/drawing/2014/main" id="{D1E83F8D-37F3-D85D-1CBE-A2C7BB9420A2}"/>
              </a:ext>
            </a:extLst>
          </p:cNvPr>
          <p:cNvPicPr>
            <a:picLocks noChangeAspect="1"/>
          </p:cNvPicPr>
          <p:nvPr/>
        </p:nvPicPr>
        <p:blipFill>
          <a:blip r:embed="rId4"/>
          <a:stretch>
            <a:fillRect/>
          </a:stretch>
        </p:blipFill>
        <p:spPr>
          <a:xfrm>
            <a:off x="14758" y="38912"/>
            <a:ext cx="7094835" cy="3459780"/>
          </a:xfrm>
          <a:prstGeom prst="rect">
            <a:avLst/>
          </a:prstGeom>
        </p:spPr>
      </p:pic>
    </p:spTree>
    <p:extLst>
      <p:ext uri="{BB962C8B-B14F-4D97-AF65-F5344CB8AC3E}">
        <p14:creationId xmlns:p14="http://schemas.microsoft.com/office/powerpoint/2010/main" val="3679092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59472A-0918-9E28-BC97-005D06684D8B}"/>
              </a:ext>
            </a:extLst>
          </p:cNvPr>
          <p:cNvSpPr txBox="1"/>
          <p:nvPr/>
        </p:nvSpPr>
        <p:spPr>
          <a:xfrm>
            <a:off x="128890" y="-68096"/>
            <a:ext cx="11709671" cy="6882012"/>
          </a:xfrm>
          <a:prstGeom prst="rect">
            <a:avLst/>
          </a:prstGeom>
          <a:noFill/>
        </p:spPr>
        <p:txBody>
          <a:bodyPr wrap="square">
            <a:spAutoFit/>
          </a:bodyPr>
          <a:lstStyle/>
          <a:p>
            <a:pPr algn="l">
              <a:lnSpc>
                <a:spcPct val="150000"/>
              </a:lnSpc>
            </a:pPr>
            <a:r>
              <a:rPr lang="en-US" sz="2000" b="1" i="0" dirty="0">
                <a:solidFill>
                  <a:srgbClr val="C00000"/>
                </a:solidFill>
                <a:effectLst/>
                <a:latin typeface="Söhne"/>
              </a:rPr>
              <a:t>Application Ontology</a:t>
            </a:r>
            <a:r>
              <a:rPr lang="en-US" sz="2000" b="0" i="0" dirty="0">
                <a:solidFill>
                  <a:srgbClr val="C00000"/>
                </a:solidFill>
                <a:effectLst/>
                <a:latin typeface="Söhne"/>
              </a:rPr>
              <a:t>:</a:t>
            </a:r>
          </a:p>
          <a:p>
            <a:pPr algn="l">
              <a:lnSpc>
                <a:spcPct val="150000"/>
              </a:lnSpc>
              <a:buFont typeface="Arial" panose="020B0604020202020204" pitchFamily="34" charset="0"/>
              <a:buChar char="•"/>
            </a:pPr>
            <a:r>
              <a:rPr lang="en-US" sz="2000" b="1" i="0" dirty="0">
                <a:solidFill>
                  <a:srgbClr val="C00000"/>
                </a:solidFill>
                <a:effectLst/>
                <a:latin typeface="Söhne"/>
              </a:rPr>
              <a:t>Purpose</a:t>
            </a:r>
            <a:r>
              <a:rPr lang="en-US" sz="2000" b="0" i="0" dirty="0">
                <a:solidFill>
                  <a:srgbClr val="C00000"/>
                </a:solidFill>
                <a:effectLst/>
                <a:latin typeface="Söhne"/>
              </a:rPr>
              <a:t>: </a:t>
            </a:r>
          </a:p>
          <a:p>
            <a:pPr lvl="1">
              <a:lnSpc>
                <a:spcPct val="150000"/>
              </a:lnSpc>
              <a:buFont typeface="Arial" panose="020B0604020202020204" pitchFamily="34" charset="0"/>
              <a:buChar char="•"/>
            </a:pPr>
            <a:r>
              <a:rPr lang="en-US" b="0" i="0" dirty="0">
                <a:solidFill>
                  <a:srgbClr val="374151"/>
                </a:solidFill>
                <a:effectLst/>
                <a:latin typeface="Söhne"/>
              </a:rPr>
              <a:t>designed for specific applications or domains. </a:t>
            </a:r>
          </a:p>
          <a:p>
            <a:pPr lvl="1">
              <a:lnSpc>
                <a:spcPct val="150000"/>
              </a:lnSpc>
              <a:buFont typeface="Arial" panose="020B0604020202020204" pitchFamily="34" charset="0"/>
              <a:buChar char="•"/>
            </a:pPr>
            <a:r>
              <a:rPr lang="en-US" b="0" i="0" dirty="0">
                <a:solidFill>
                  <a:srgbClr val="374151"/>
                </a:solidFill>
                <a:effectLst/>
                <a:latin typeface="Söhne"/>
              </a:rPr>
              <a:t>They provide a structured representation of knowledge tailored to address the needs of a particular field or problem.</a:t>
            </a:r>
          </a:p>
          <a:p>
            <a:pPr algn="l">
              <a:lnSpc>
                <a:spcPct val="150000"/>
              </a:lnSpc>
              <a:buFont typeface="Arial" panose="020B0604020202020204" pitchFamily="34" charset="0"/>
              <a:buChar char="•"/>
            </a:pPr>
            <a:r>
              <a:rPr lang="en-US" sz="2000" b="1" i="0" dirty="0">
                <a:solidFill>
                  <a:srgbClr val="C00000"/>
                </a:solidFill>
                <a:effectLst/>
                <a:latin typeface="Söhne"/>
              </a:rPr>
              <a:t>Scope</a:t>
            </a:r>
            <a:r>
              <a:rPr lang="en-US" sz="2000" b="0" i="0" dirty="0">
                <a:solidFill>
                  <a:srgbClr val="C00000"/>
                </a:solidFill>
                <a:effectLst/>
                <a:latin typeface="Söhne"/>
              </a:rPr>
              <a:t>: </a:t>
            </a:r>
          </a:p>
          <a:p>
            <a:pPr lvl="1">
              <a:lnSpc>
                <a:spcPct val="150000"/>
              </a:lnSpc>
              <a:buFont typeface="Arial" panose="020B0604020202020204" pitchFamily="34" charset="0"/>
              <a:buChar char="•"/>
            </a:pPr>
            <a:r>
              <a:rPr lang="en-US" b="0" i="0" dirty="0">
                <a:solidFill>
                  <a:srgbClr val="374151"/>
                </a:solidFill>
                <a:effectLst/>
                <a:latin typeface="Söhne"/>
              </a:rPr>
              <a:t>Application ontologies are domain-specific and focus on capturing detailed knowledge relevant to a specific context. </a:t>
            </a:r>
          </a:p>
          <a:p>
            <a:pPr lvl="1">
              <a:lnSpc>
                <a:spcPct val="150000"/>
              </a:lnSpc>
              <a:buFont typeface="Arial" panose="020B0604020202020204" pitchFamily="34" charset="0"/>
              <a:buChar char="•"/>
            </a:pPr>
            <a:r>
              <a:rPr lang="en-US" b="0" i="0" dirty="0">
                <a:solidFill>
                  <a:srgbClr val="374151"/>
                </a:solidFill>
                <a:effectLst/>
                <a:latin typeface="Söhne"/>
              </a:rPr>
              <a:t>They often build upon reference ontologies but extend them with additional concepts, relationships, and rules specific to the application.</a:t>
            </a:r>
          </a:p>
          <a:p>
            <a:pPr algn="l">
              <a:lnSpc>
                <a:spcPct val="150000"/>
              </a:lnSpc>
              <a:buFont typeface="Arial" panose="020B0604020202020204" pitchFamily="34" charset="0"/>
              <a:buChar char="•"/>
            </a:pPr>
            <a:r>
              <a:rPr lang="en-US" sz="2000" b="1" i="0" dirty="0">
                <a:solidFill>
                  <a:srgbClr val="C00000"/>
                </a:solidFill>
                <a:effectLst/>
                <a:latin typeface="Söhne"/>
              </a:rPr>
              <a:t>Examples</a:t>
            </a:r>
            <a:r>
              <a:rPr lang="en-US" sz="2000" b="0" i="0" dirty="0">
                <a:solidFill>
                  <a:srgbClr val="C00000"/>
                </a:solidFill>
                <a:effectLst/>
                <a:latin typeface="Söhne"/>
              </a:rPr>
              <a:t>: </a:t>
            </a:r>
          </a:p>
          <a:p>
            <a:pPr lvl="1">
              <a:lnSpc>
                <a:spcPct val="150000"/>
              </a:lnSpc>
              <a:buFont typeface="Arial" panose="020B0604020202020204" pitchFamily="34" charset="0"/>
              <a:buChar char="•"/>
            </a:pPr>
            <a:r>
              <a:rPr lang="en-US" b="0" i="0" dirty="0">
                <a:solidFill>
                  <a:srgbClr val="374151"/>
                </a:solidFill>
                <a:effectLst/>
                <a:latin typeface="Söhne"/>
              </a:rPr>
              <a:t>Application ontologies can vary widely depending on their intended use. </a:t>
            </a:r>
          </a:p>
          <a:p>
            <a:pPr lvl="1">
              <a:lnSpc>
                <a:spcPct val="150000"/>
              </a:lnSpc>
              <a:buFont typeface="Arial" panose="020B0604020202020204" pitchFamily="34" charset="0"/>
              <a:buChar char="•"/>
            </a:pPr>
            <a:r>
              <a:rPr lang="en-US" b="0" i="0" dirty="0">
                <a:solidFill>
                  <a:srgbClr val="374151"/>
                </a:solidFill>
                <a:effectLst/>
                <a:latin typeface="Söhne"/>
              </a:rPr>
              <a:t>For instance, a medical ontology might be developed to represent medical knowledge, while an automotive ontology could be created to model information related to the automotive industry.</a:t>
            </a:r>
          </a:p>
          <a:p>
            <a:pPr algn="l">
              <a:lnSpc>
                <a:spcPct val="150000"/>
              </a:lnSpc>
              <a:buFont typeface="Arial" panose="020B0604020202020204" pitchFamily="34" charset="0"/>
              <a:buChar char="•"/>
            </a:pPr>
            <a:r>
              <a:rPr lang="en-US" sz="2000" b="1" i="0" dirty="0">
                <a:solidFill>
                  <a:srgbClr val="C00000"/>
                </a:solidFill>
                <a:effectLst/>
                <a:latin typeface="Söhne"/>
              </a:rPr>
              <a:t>Use Cases</a:t>
            </a:r>
            <a:r>
              <a:rPr lang="en-US" sz="2000" b="0" i="0" dirty="0">
                <a:solidFill>
                  <a:srgbClr val="C00000"/>
                </a:solidFill>
                <a:effectLst/>
                <a:latin typeface="Söhne"/>
              </a:rPr>
              <a:t>: </a:t>
            </a:r>
          </a:p>
          <a:p>
            <a:pPr lvl="1">
              <a:lnSpc>
                <a:spcPct val="150000"/>
              </a:lnSpc>
              <a:buFont typeface="Arial" panose="020B0604020202020204" pitchFamily="34" charset="0"/>
              <a:buChar char="•"/>
            </a:pPr>
            <a:r>
              <a:rPr lang="en-US" b="0" i="0" dirty="0">
                <a:solidFill>
                  <a:srgbClr val="374151"/>
                </a:solidFill>
                <a:effectLst/>
                <a:latin typeface="Söhne"/>
              </a:rPr>
              <a:t>used to facilitate knowledge management, data integration, and reasoning within a specific domain. </a:t>
            </a:r>
          </a:p>
          <a:p>
            <a:pPr lvl="1">
              <a:lnSpc>
                <a:spcPct val="150000"/>
              </a:lnSpc>
              <a:buFont typeface="Arial" panose="020B0604020202020204" pitchFamily="34" charset="0"/>
              <a:buChar char="•"/>
            </a:pPr>
            <a:r>
              <a:rPr lang="en-US" b="0" i="0" dirty="0">
                <a:solidFill>
                  <a:srgbClr val="374151"/>
                </a:solidFill>
                <a:effectLst/>
                <a:latin typeface="Söhne"/>
              </a:rPr>
              <a:t>enable better organization and retrieval of information, support data interoperability, and can be used in various applications, including search engines, expert systems, and data integration platforms.</a:t>
            </a:r>
          </a:p>
        </p:txBody>
      </p:sp>
    </p:spTree>
    <p:extLst>
      <p:ext uri="{BB962C8B-B14F-4D97-AF65-F5344CB8AC3E}">
        <p14:creationId xmlns:p14="http://schemas.microsoft.com/office/powerpoint/2010/main" val="83250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B98DE0-2F12-EC8C-A7D2-3F8461314F7F}"/>
              </a:ext>
            </a:extLst>
          </p:cNvPr>
          <p:cNvSpPr txBox="1"/>
          <p:nvPr/>
        </p:nvSpPr>
        <p:spPr>
          <a:xfrm>
            <a:off x="1432803" y="360801"/>
            <a:ext cx="9326393" cy="2468368"/>
          </a:xfrm>
          <a:prstGeom prst="rect">
            <a:avLst/>
          </a:prstGeom>
          <a:noFill/>
          <a:ln w="38100">
            <a:solidFill>
              <a:srgbClr val="002060"/>
            </a:solidFill>
          </a:ln>
        </p:spPr>
        <p:txBody>
          <a:bodyPr wrap="square">
            <a:spAutoFit/>
          </a:bodyPr>
          <a:lstStyle/>
          <a:p>
            <a:pPr algn="just">
              <a:lnSpc>
                <a:spcPct val="200000"/>
              </a:lnSpc>
            </a:pPr>
            <a:r>
              <a:rPr lang="en-US" sz="2000" b="0" i="0" dirty="0">
                <a:solidFill>
                  <a:srgbClr val="FF0000"/>
                </a:solidFill>
                <a:effectLst/>
                <a:latin typeface="Söhne"/>
              </a:rPr>
              <a:t>In summary, </a:t>
            </a:r>
            <a:r>
              <a:rPr lang="en-US" sz="2000" b="1" i="0" dirty="0">
                <a:solidFill>
                  <a:srgbClr val="FF0000"/>
                </a:solidFill>
                <a:effectLst/>
                <a:latin typeface="Söhne"/>
              </a:rPr>
              <a:t>reference ontologies provide a foundational, domain-independent framework for ontology development</a:t>
            </a:r>
            <a:r>
              <a:rPr lang="en-US" sz="2000" b="0" i="0" dirty="0">
                <a:solidFill>
                  <a:srgbClr val="FF0000"/>
                </a:solidFill>
                <a:effectLst/>
                <a:latin typeface="Söhne"/>
              </a:rPr>
              <a:t>, whereas </a:t>
            </a:r>
            <a:r>
              <a:rPr lang="en-US" sz="2000" b="1" i="0" dirty="0">
                <a:solidFill>
                  <a:srgbClr val="FF0000"/>
                </a:solidFill>
                <a:effectLst/>
                <a:latin typeface="Söhne"/>
              </a:rPr>
              <a:t>application ontologies are domain-specific and tailored to address the knowledge representation needs of specific applications or fields</a:t>
            </a:r>
            <a:r>
              <a:rPr lang="en-US" sz="2000" b="0" i="0" dirty="0">
                <a:solidFill>
                  <a:srgbClr val="FF0000"/>
                </a:solidFill>
                <a:effectLst/>
                <a:latin typeface="Söhne"/>
              </a:rPr>
              <a:t>. </a:t>
            </a:r>
            <a:endParaRPr lang="en-IN" sz="2000" dirty="0">
              <a:solidFill>
                <a:srgbClr val="FF0000"/>
              </a:solidFill>
            </a:endParaRPr>
          </a:p>
        </p:txBody>
      </p:sp>
      <p:pic>
        <p:nvPicPr>
          <p:cNvPr id="6" name="Picture 5">
            <a:extLst>
              <a:ext uri="{FF2B5EF4-FFF2-40B4-BE49-F238E27FC236}">
                <a16:creationId xmlns:a16="http://schemas.microsoft.com/office/drawing/2014/main" id="{A3C688DE-65FF-341A-A4BC-1CD1CB8CA744}"/>
              </a:ext>
            </a:extLst>
          </p:cNvPr>
          <p:cNvPicPr>
            <a:picLocks noChangeAspect="1"/>
          </p:cNvPicPr>
          <p:nvPr/>
        </p:nvPicPr>
        <p:blipFill rotWithShape="1">
          <a:blip r:embed="rId2"/>
          <a:srcRect t="10251" r="36538" b="16479"/>
          <a:stretch/>
        </p:blipFill>
        <p:spPr>
          <a:xfrm>
            <a:off x="2917399" y="2906990"/>
            <a:ext cx="6357199" cy="3951010"/>
          </a:xfrm>
          <a:prstGeom prst="rect">
            <a:avLst/>
          </a:prstGeom>
        </p:spPr>
      </p:pic>
    </p:spTree>
    <p:extLst>
      <p:ext uri="{BB962C8B-B14F-4D97-AF65-F5344CB8AC3E}">
        <p14:creationId xmlns:p14="http://schemas.microsoft.com/office/powerpoint/2010/main" val="3281592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678133-3CD4-4EEE-46A0-609C93CDCCB7}"/>
              </a:ext>
            </a:extLst>
          </p:cNvPr>
          <p:cNvPicPr>
            <a:picLocks noChangeAspect="1"/>
          </p:cNvPicPr>
          <p:nvPr/>
        </p:nvPicPr>
        <p:blipFill>
          <a:blip r:embed="rId2"/>
          <a:stretch>
            <a:fillRect/>
          </a:stretch>
        </p:blipFill>
        <p:spPr>
          <a:xfrm>
            <a:off x="1620515" y="539735"/>
            <a:ext cx="8814613" cy="5715149"/>
          </a:xfrm>
          <a:prstGeom prst="rect">
            <a:avLst/>
          </a:prstGeom>
        </p:spPr>
      </p:pic>
    </p:spTree>
    <p:extLst>
      <p:ext uri="{BB962C8B-B14F-4D97-AF65-F5344CB8AC3E}">
        <p14:creationId xmlns:p14="http://schemas.microsoft.com/office/powerpoint/2010/main" val="1988834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CDDAD2-ECB2-EAE5-8C5A-E1467252D0E0}"/>
              </a:ext>
            </a:extLst>
          </p:cNvPr>
          <p:cNvPicPr>
            <a:picLocks noChangeAspect="1"/>
          </p:cNvPicPr>
          <p:nvPr/>
        </p:nvPicPr>
        <p:blipFill>
          <a:blip r:embed="rId2"/>
          <a:stretch>
            <a:fillRect/>
          </a:stretch>
        </p:blipFill>
        <p:spPr>
          <a:xfrm>
            <a:off x="1051418" y="430886"/>
            <a:ext cx="9915509" cy="5843454"/>
          </a:xfrm>
          <a:prstGeom prst="rect">
            <a:avLst/>
          </a:prstGeom>
        </p:spPr>
      </p:pic>
    </p:spTree>
    <p:extLst>
      <p:ext uri="{BB962C8B-B14F-4D97-AF65-F5344CB8AC3E}">
        <p14:creationId xmlns:p14="http://schemas.microsoft.com/office/powerpoint/2010/main" val="3291017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2173</TotalTime>
  <Words>1134</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Narrow</vt:lpstr>
      <vt:lpstr>Calibri</vt:lpstr>
      <vt:lpstr>Calibri Light</vt:lpstr>
      <vt:lpstr>Graphik</vt:lpstr>
      <vt:lpstr>Roboto</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vigneshwaranphd@outlook.com</dc:creator>
  <cp:lastModifiedBy>Vikneswaran M</cp:lastModifiedBy>
  <cp:revision>49</cp:revision>
  <dcterms:created xsi:type="dcterms:W3CDTF">2023-08-20T17:05:48Z</dcterms:created>
  <dcterms:modified xsi:type="dcterms:W3CDTF">2023-09-26T08:39:01Z</dcterms:modified>
</cp:coreProperties>
</file>