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2" r:id="rId6"/>
    <p:sldId id="260" r:id="rId7"/>
    <p:sldId id="263" r:id="rId8"/>
    <p:sldId id="265" r:id="rId9"/>
    <p:sldId id="266" r:id="rId10"/>
    <p:sldId id="267" r:id="rId11"/>
    <p:sldId id="268" r:id="rId12"/>
    <p:sldId id="261" r:id="rId13"/>
    <p:sldId id="264" r:id="rId14"/>
    <p:sldId id="269" r:id="rId15"/>
    <p:sldId id="271" r:id="rId16"/>
    <p:sldId id="272" r:id="rId17"/>
    <p:sldId id="273" r:id="rId18"/>
    <p:sldId id="270"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CC"/>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8A2B-7B6E-8703-AEAF-6DF2D02A0C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768E9E-1C44-1165-D289-943F376B05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F77198-5413-F68D-4ED0-DCEA73B256D0}"/>
              </a:ext>
            </a:extLst>
          </p:cNvPr>
          <p:cNvSpPr>
            <a:spLocks noGrp="1"/>
          </p:cNvSpPr>
          <p:nvPr>
            <p:ph type="dt" sz="half" idx="10"/>
          </p:nvPr>
        </p:nvSpPr>
        <p:spPr/>
        <p:txBody>
          <a:bodyPr/>
          <a:lstStyle/>
          <a:p>
            <a:fld id="{CDC9E9C7-AF2D-41FB-9894-C5AABCFB9F2D}" type="datetimeFigureOut">
              <a:rPr lang="en-IN" smtClean="0"/>
              <a:t>06-11-2023</a:t>
            </a:fld>
            <a:endParaRPr lang="en-IN"/>
          </a:p>
        </p:txBody>
      </p:sp>
      <p:sp>
        <p:nvSpPr>
          <p:cNvPr id="5" name="Footer Placeholder 4">
            <a:extLst>
              <a:ext uri="{FF2B5EF4-FFF2-40B4-BE49-F238E27FC236}">
                <a16:creationId xmlns:a16="http://schemas.microsoft.com/office/drawing/2014/main" id="{DDE40C3C-4152-00E0-FBDE-7187184745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A6F5C0-B866-5D42-FC51-3D0763C1E7DC}"/>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2250350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D55D-431A-D671-40EA-151557FD48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AF7979-2C3D-EEE7-A611-F620BED32C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843450-8271-66F6-CB62-2A59CB766540}"/>
              </a:ext>
            </a:extLst>
          </p:cNvPr>
          <p:cNvSpPr>
            <a:spLocks noGrp="1"/>
          </p:cNvSpPr>
          <p:nvPr>
            <p:ph type="dt" sz="half" idx="10"/>
          </p:nvPr>
        </p:nvSpPr>
        <p:spPr/>
        <p:txBody>
          <a:bodyPr/>
          <a:lstStyle/>
          <a:p>
            <a:fld id="{CDC9E9C7-AF2D-41FB-9894-C5AABCFB9F2D}" type="datetimeFigureOut">
              <a:rPr lang="en-IN" smtClean="0"/>
              <a:t>06-11-2023</a:t>
            </a:fld>
            <a:endParaRPr lang="en-IN"/>
          </a:p>
        </p:txBody>
      </p:sp>
      <p:sp>
        <p:nvSpPr>
          <p:cNvPr id="5" name="Footer Placeholder 4">
            <a:extLst>
              <a:ext uri="{FF2B5EF4-FFF2-40B4-BE49-F238E27FC236}">
                <a16:creationId xmlns:a16="http://schemas.microsoft.com/office/drawing/2014/main" id="{7692C1DC-5DD2-A6AD-8948-DB36CB2F26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35FC68-8C28-16CE-2308-BED28806720D}"/>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380471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8D0BC-0627-61B6-20DB-284632D64D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8585CD-A0D0-B270-FB8E-00096B06F6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D3920C-7ACE-6D26-ACF6-5EE955DC74F3}"/>
              </a:ext>
            </a:extLst>
          </p:cNvPr>
          <p:cNvSpPr>
            <a:spLocks noGrp="1"/>
          </p:cNvSpPr>
          <p:nvPr>
            <p:ph type="dt" sz="half" idx="10"/>
          </p:nvPr>
        </p:nvSpPr>
        <p:spPr/>
        <p:txBody>
          <a:bodyPr/>
          <a:lstStyle/>
          <a:p>
            <a:fld id="{CDC9E9C7-AF2D-41FB-9894-C5AABCFB9F2D}" type="datetimeFigureOut">
              <a:rPr lang="en-IN" smtClean="0"/>
              <a:t>06-11-2023</a:t>
            </a:fld>
            <a:endParaRPr lang="en-IN"/>
          </a:p>
        </p:txBody>
      </p:sp>
      <p:sp>
        <p:nvSpPr>
          <p:cNvPr id="5" name="Footer Placeholder 4">
            <a:extLst>
              <a:ext uri="{FF2B5EF4-FFF2-40B4-BE49-F238E27FC236}">
                <a16:creationId xmlns:a16="http://schemas.microsoft.com/office/drawing/2014/main" id="{191996F2-FC2A-4FA6-0E17-C548EB88B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524586-955B-AE8C-5F68-6691AB881B78}"/>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215516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ADBDD-E147-046F-9BAF-CFAED9F40F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8BE953-DD33-D98C-D0CC-EA6FCDADE6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3927CD-6260-CA63-1DA3-88263C24E685}"/>
              </a:ext>
            </a:extLst>
          </p:cNvPr>
          <p:cNvSpPr>
            <a:spLocks noGrp="1"/>
          </p:cNvSpPr>
          <p:nvPr>
            <p:ph type="dt" sz="half" idx="10"/>
          </p:nvPr>
        </p:nvSpPr>
        <p:spPr/>
        <p:txBody>
          <a:bodyPr/>
          <a:lstStyle/>
          <a:p>
            <a:fld id="{CDC9E9C7-AF2D-41FB-9894-C5AABCFB9F2D}" type="datetimeFigureOut">
              <a:rPr lang="en-IN" smtClean="0"/>
              <a:t>06-11-2023</a:t>
            </a:fld>
            <a:endParaRPr lang="en-IN"/>
          </a:p>
        </p:txBody>
      </p:sp>
      <p:sp>
        <p:nvSpPr>
          <p:cNvPr id="5" name="Footer Placeholder 4">
            <a:extLst>
              <a:ext uri="{FF2B5EF4-FFF2-40B4-BE49-F238E27FC236}">
                <a16:creationId xmlns:a16="http://schemas.microsoft.com/office/drawing/2014/main" id="{28372D77-B176-DD2E-913E-F41904F713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38751A-4B40-9859-2624-93CA91C16948}"/>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488128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A67B-4BB0-92B4-C43F-F9CA19F8D4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A5EA56-CB79-073E-7D2C-B75BAD7E16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FFCB50-9AB0-9C4A-2321-FAB92D9FEF7E}"/>
              </a:ext>
            </a:extLst>
          </p:cNvPr>
          <p:cNvSpPr>
            <a:spLocks noGrp="1"/>
          </p:cNvSpPr>
          <p:nvPr>
            <p:ph type="dt" sz="half" idx="10"/>
          </p:nvPr>
        </p:nvSpPr>
        <p:spPr/>
        <p:txBody>
          <a:bodyPr/>
          <a:lstStyle/>
          <a:p>
            <a:fld id="{CDC9E9C7-AF2D-41FB-9894-C5AABCFB9F2D}" type="datetimeFigureOut">
              <a:rPr lang="en-IN" smtClean="0"/>
              <a:t>06-11-2023</a:t>
            </a:fld>
            <a:endParaRPr lang="en-IN"/>
          </a:p>
        </p:txBody>
      </p:sp>
      <p:sp>
        <p:nvSpPr>
          <p:cNvPr id="5" name="Footer Placeholder 4">
            <a:extLst>
              <a:ext uri="{FF2B5EF4-FFF2-40B4-BE49-F238E27FC236}">
                <a16:creationId xmlns:a16="http://schemas.microsoft.com/office/drawing/2014/main" id="{539CA8E7-D7C3-3BCB-0976-052781CFF4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2DF80F-810D-3B7B-8291-026921DD3293}"/>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2348603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BDFE4-9E1E-0807-8A7A-7BD272FD77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09FA68-58F7-D987-8742-D0AD7BE9BB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08EDC5-2973-B456-190A-44C9D40BD4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B9570A-D49B-1910-4D51-7AD9B57AE2EE}"/>
              </a:ext>
            </a:extLst>
          </p:cNvPr>
          <p:cNvSpPr>
            <a:spLocks noGrp="1"/>
          </p:cNvSpPr>
          <p:nvPr>
            <p:ph type="dt" sz="half" idx="10"/>
          </p:nvPr>
        </p:nvSpPr>
        <p:spPr/>
        <p:txBody>
          <a:bodyPr/>
          <a:lstStyle/>
          <a:p>
            <a:fld id="{CDC9E9C7-AF2D-41FB-9894-C5AABCFB9F2D}" type="datetimeFigureOut">
              <a:rPr lang="en-IN" smtClean="0"/>
              <a:t>06-11-2023</a:t>
            </a:fld>
            <a:endParaRPr lang="en-IN"/>
          </a:p>
        </p:txBody>
      </p:sp>
      <p:sp>
        <p:nvSpPr>
          <p:cNvPr id="6" name="Footer Placeholder 5">
            <a:extLst>
              <a:ext uri="{FF2B5EF4-FFF2-40B4-BE49-F238E27FC236}">
                <a16:creationId xmlns:a16="http://schemas.microsoft.com/office/drawing/2014/main" id="{667DEE8F-64BB-1D43-3F1A-34318AE457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DDD085-6E57-6C11-A3B9-A22493C86DA1}"/>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385176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A104-8BD3-906B-9C4B-8F1E92A069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2134D6-F011-D1A0-BECC-44BE855D44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F45E31-9FD6-0CF4-6053-BB10196EC8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C26006-09A8-70E9-D77D-518E232168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D5DC9C-235B-55D8-BE33-D443B2B184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9F4A88-F15D-0FD6-9ECA-82BA174EB3D0}"/>
              </a:ext>
            </a:extLst>
          </p:cNvPr>
          <p:cNvSpPr>
            <a:spLocks noGrp="1"/>
          </p:cNvSpPr>
          <p:nvPr>
            <p:ph type="dt" sz="half" idx="10"/>
          </p:nvPr>
        </p:nvSpPr>
        <p:spPr/>
        <p:txBody>
          <a:bodyPr/>
          <a:lstStyle/>
          <a:p>
            <a:fld id="{CDC9E9C7-AF2D-41FB-9894-C5AABCFB9F2D}" type="datetimeFigureOut">
              <a:rPr lang="en-IN" smtClean="0"/>
              <a:t>06-11-2023</a:t>
            </a:fld>
            <a:endParaRPr lang="en-IN"/>
          </a:p>
        </p:txBody>
      </p:sp>
      <p:sp>
        <p:nvSpPr>
          <p:cNvPr id="8" name="Footer Placeholder 7">
            <a:extLst>
              <a:ext uri="{FF2B5EF4-FFF2-40B4-BE49-F238E27FC236}">
                <a16:creationId xmlns:a16="http://schemas.microsoft.com/office/drawing/2014/main" id="{49807791-DD44-C8DD-5F56-33305D3530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5A1166-5E09-F8F3-7BB3-F4410F5DA4D6}"/>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91755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CDAC-BB1C-D55D-5C5C-8FEA6F623F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578C14-BC92-EB94-B406-DC6207D60D2C}"/>
              </a:ext>
            </a:extLst>
          </p:cNvPr>
          <p:cNvSpPr>
            <a:spLocks noGrp="1"/>
          </p:cNvSpPr>
          <p:nvPr>
            <p:ph type="dt" sz="half" idx="10"/>
          </p:nvPr>
        </p:nvSpPr>
        <p:spPr/>
        <p:txBody>
          <a:bodyPr/>
          <a:lstStyle/>
          <a:p>
            <a:fld id="{CDC9E9C7-AF2D-41FB-9894-C5AABCFB9F2D}" type="datetimeFigureOut">
              <a:rPr lang="en-IN" smtClean="0"/>
              <a:t>06-11-2023</a:t>
            </a:fld>
            <a:endParaRPr lang="en-IN"/>
          </a:p>
        </p:txBody>
      </p:sp>
      <p:sp>
        <p:nvSpPr>
          <p:cNvPr id="4" name="Footer Placeholder 3">
            <a:extLst>
              <a:ext uri="{FF2B5EF4-FFF2-40B4-BE49-F238E27FC236}">
                <a16:creationId xmlns:a16="http://schemas.microsoft.com/office/drawing/2014/main" id="{E1A1B627-2E02-017E-0005-872C3C8167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82B6F3-973B-9E4E-E811-5AC9E32E2B4E}"/>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272240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54747-5C7E-9942-0566-1F6D7B427EF9}"/>
              </a:ext>
            </a:extLst>
          </p:cNvPr>
          <p:cNvSpPr>
            <a:spLocks noGrp="1"/>
          </p:cNvSpPr>
          <p:nvPr>
            <p:ph type="dt" sz="half" idx="10"/>
          </p:nvPr>
        </p:nvSpPr>
        <p:spPr/>
        <p:txBody>
          <a:bodyPr/>
          <a:lstStyle/>
          <a:p>
            <a:fld id="{CDC9E9C7-AF2D-41FB-9894-C5AABCFB9F2D}" type="datetimeFigureOut">
              <a:rPr lang="en-IN" smtClean="0"/>
              <a:t>06-11-2023</a:t>
            </a:fld>
            <a:endParaRPr lang="en-IN"/>
          </a:p>
        </p:txBody>
      </p:sp>
      <p:sp>
        <p:nvSpPr>
          <p:cNvPr id="3" name="Footer Placeholder 2">
            <a:extLst>
              <a:ext uri="{FF2B5EF4-FFF2-40B4-BE49-F238E27FC236}">
                <a16:creationId xmlns:a16="http://schemas.microsoft.com/office/drawing/2014/main" id="{727D4839-DA3B-38F5-1FC6-4061AD362C3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2C44FC-0CD4-38E1-6CB6-AC8B2D24F6E3}"/>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133623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D86F-FBF6-10EA-DFFF-85FD2826D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260458-DC6E-0297-BD5B-22E0CB9C45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AD4205-BAD9-EC8C-933E-B37865B64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20500-54F0-D00B-F120-7475A4DEB383}"/>
              </a:ext>
            </a:extLst>
          </p:cNvPr>
          <p:cNvSpPr>
            <a:spLocks noGrp="1"/>
          </p:cNvSpPr>
          <p:nvPr>
            <p:ph type="dt" sz="half" idx="10"/>
          </p:nvPr>
        </p:nvSpPr>
        <p:spPr/>
        <p:txBody>
          <a:bodyPr/>
          <a:lstStyle/>
          <a:p>
            <a:fld id="{CDC9E9C7-AF2D-41FB-9894-C5AABCFB9F2D}" type="datetimeFigureOut">
              <a:rPr lang="en-IN" smtClean="0"/>
              <a:t>06-11-2023</a:t>
            </a:fld>
            <a:endParaRPr lang="en-IN"/>
          </a:p>
        </p:txBody>
      </p:sp>
      <p:sp>
        <p:nvSpPr>
          <p:cNvPr id="6" name="Footer Placeholder 5">
            <a:extLst>
              <a:ext uri="{FF2B5EF4-FFF2-40B4-BE49-F238E27FC236}">
                <a16:creationId xmlns:a16="http://schemas.microsoft.com/office/drawing/2014/main" id="{C3D6A390-9FE9-4AAD-F759-9EEEBF3587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BCA4DF-D457-76E9-3051-47BC94B950C3}"/>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178015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9934-4F18-57DC-AF84-FAE6883B4B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1EEB3D-8FB5-7207-1CCD-75DDB1DF30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2B30E4-6DE9-F8B0-0340-476558190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E3D3B-0D4D-7C5F-F4D6-6A1E00350676}"/>
              </a:ext>
            </a:extLst>
          </p:cNvPr>
          <p:cNvSpPr>
            <a:spLocks noGrp="1"/>
          </p:cNvSpPr>
          <p:nvPr>
            <p:ph type="dt" sz="half" idx="10"/>
          </p:nvPr>
        </p:nvSpPr>
        <p:spPr/>
        <p:txBody>
          <a:bodyPr/>
          <a:lstStyle/>
          <a:p>
            <a:fld id="{CDC9E9C7-AF2D-41FB-9894-C5AABCFB9F2D}" type="datetimeFigureOut">
              <a:rPr lang="en-IN" smtClean="0"/>
              <a:t>06-11-2023</a:t>
            </a:fld>
            <a:endParaRPr lang="en-IN"/>
          </a:p>
        </p:txBody>
      </p:sp>
      <p:sp>
        <p:nvSpPr>
          <p:cNvPr id="6" name="Footer Placeholder 5">
            <a:extLst>
              <a:ext uri="{FF2B5EF4-FFF2-40B4-BE49-F238E27FC236}">
                <a16:creationId xmlns:a16="http://schemas.microsoft.com/office/drawing/2014/main" id="{1AEDAEC9-44A1-E394-4D43-62A73B4DA7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52C97B-FB17-AC24-A3DF-7C7E316171AE}"/>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2118683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7675BE-8938-DF4C-1B90-39CDEB9FB4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D3A2D3-24E2-C40B-25B4-5F32C3CE0A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DCE2E8-FDB3-8D70-23D5-2D58A436B8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9E9C7-AF2D-41FB-9894-C5AABCFB9F2D}" type="datetimeFigureOut">
              <a:rPr lang="en-IN" smtClean="0"/>
              <a:t>06-11-2023</a:t>
            </a:fld>
            <a:endParaRPr lang="en-IN"/>
          </a:p>
        </p:txBody>
      </p:sp>
      <p:sp>
        <p:nvSpPr>
          <p:cNvPr id="5" name="Footer Placeholder 4">
            <a:extLst>
              <a:ext uri="{FF2B5EF4-FFF2-40B4-BE49-F238E27FC236}">
                <a16:creationId xmlns:a16="http://schemas.microsoft.com/office/drawing/2014/main" id="{2940DC46-B139-B673-6474-DC44CC94B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9B07FB-54F2-A190-EFA0-746025DC69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10A562-DF4E-4093-82DB-7B3A70E8D18B}" type="slidenum">
              <a:rPr lang="en-IN" smtClean="0"/>
              <a:t>‹#›</a:t>
            </a:fld>
            <a:endParaRPr lang="en-IN"/>
          </a:p>
        </p:txBody>
      </p:sp>
    </p:spTree>
    <p:extLst>
      <p:ext uri="{BB962C8B-B14F-4D97-AF65-F5344CB8AC3E}">
        <p14:creationId xmlns:p14="http://schemas.microsoft.com/office/powerpoint/2010/main" val="2575116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td.org/magazines/td-magazine/how-to-effectively-evaluate-e-learning"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Experience_architecture"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aihr.com/blog/measuring-training-effectiveness/" TargetMode="External"/><Relationship Id="rId2" Type="http://schemas.openxmlformats.org/officeDocument/2006/relationships/hyperlink" Target="https://www.aihr.com/blog/learning-and-developmen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283C4F-CBA1-85E8-2413-37981CC18499}"/>
              </a:ext>
            </a:extLst>
          </p:cNvPr>
          <p:cNvSpPr txBox="1"/>
          <p:nvPr/>
        </p:nvSpPr>
        <p:spPr>
          <a:xfrm>
            <a:off x="1715740" y="168113"/>
            <a:ext cx="8238931" cy="830997"/>
          </a:xfrm>
          <a:prstGeom prst="rect">
            <a:avLst/>
          </a:prstGeom>
          <a:noFill/>
        </p:spPr>
        <p:txBody>
          <a:bodyPr wrap="square" rtlCol="0">
            <a:spAutoFit/>
          </a:bodyPr>
          <a:lstStyle/>
          <a:p>
            <a:pPr algn="ctr"/>
            <a:r>
              <a:rPr lang="en-US" sz="4800" dirty="0">
                <a:solidFill>
                  <a:srgbClr val="C00000"/>
                </a:solidFill>
                <a:latin typeface="Times New Roman" panose="02020603050405020304" pitchFamily="18" charset="0"/>
                <a:cs typeface="Times New Roman" panose="02020603050405020304" pitchFamily="18" charset="0"/>
              </a:rPr>
              <a:t>Philosophy of Engineering</a:t>
            </a:r>
            <a:endParaRPr lang="en-IN" sz="4400" dirty="0">
              <a:solidFill>
                <a:srgbClr val="C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8C74589-C002-8A30-3CC9-3C14A478B9A3}"/>
              </a:ext>
            </a:extLst>
          </p:cNvPr>
          <p:cNvSpPr txBox="1"/>
          <p:nvPr/>
        </p:nvSpPr>
        <p:spPr>
          <a:xfrm>
            <a:off x="3291819" y="1084394"/>
            <a:ext cx="4814596" cy="584775"/>
          </a:xfrm>
          <a:prstGeom prst="rect">
            <a:avLst/>
          </a:prstGeom>
          <a:noFill/>
        </p:spPr>
        <p:txBody>
          <a:bodyPr wrap="square" rtlCol="0">
            <a:spAutoFit/>
          </a:bodyPr>
          <a:lstStyle/>
          <a:p>
            <a:pPr algn="ctr"/>
            <a:r>
              <a:rPr lang="en-US" sz="3200" b="1" dirty="0">
                <a:solidFill>
                  <a:srgbClr val="7030A0"/>
                </a:solidFill>
              </a:rPr>
              <a:t>Unit - 4</a:t>
            </a:r>
            <a:endParaRPr lang="en-IN" sz="3200" b="1" dirty="0">
              <a:solidFill>
                <a:srgbClr val="7030A0"/>
              </a:solidFill>
            </a:endParaRPr>
          </a:p>
        </p:txBody>
      </p:sp>
      <p:sp>
        <p:nvSpPr>
          <p:cNvPr id="4" name="TextBox 3">
            <a:extLst>
              <a:ext uri="{FF2B5EF4-FFF2-40B4-BE49-F238E27FC236}">
                <a16:creationId xmlns:a16="http://schemas.microsoft.com/office/drawing/2014/main" id="{0F02E9E0-061A-7F8A-3231-41FFBC320DA6}"/>
              </a:ext>
            </a:extLst>
          </p:cNvPr>
          <p:cNvSpPr txBox="1"/>
          <p:nvPr/>
        </p:nvSpPr>
        <p:spPr>
          <a:xfrm>
            <a:off x="2786428" y="1748777"/>
            <a:ext cx="6097554" cy="646331"/>
          </a:xfrm>
          <a:prstGeom prst="rect">
            <a:avLst/>
          </a:prstGeom>
          <a:noFill/>
        </p:spPr>
        <p:txBody>
          <a:bodyPr wrap="square">
            <a:spAutoFit/>
          </a:bodyPr>
          <a:lstStyle/>
          <a:p>
            <a:pPr algn="ctr"/>
            <a:r>
              <a:rPr lang="en-US" sz="3600" b="1" i="1" dirty="0">
                <a:solidFill>
                  <a:srgbClr val="FF0000"/>
                </a:solidFill>
                <a:effectLst/>
                <a:latin typeface="Arial Narrow" panose="020B0606020202030204" pitchFamily="34" charset="0"/>
                <a:ea typeface="Calibri" panose="020F0502020204030204" pitchFamily="34" charset="0"/>
                <a:cs typeface="Times New Roman" panose="02020603050405020304" pitchFamily="18" charset="0"/>
              </a:rPr>
              <a:t>Methodology of Engineering</a:t>
            </a:r>
            <a:endParaRPr lang="en-IN" sz="3600" dirty="0">
              <a:solidFill>
                <a:srgbClr val="FF0000"/>
              </a:solidFill>
            </a:endParaRPr>
          </a:p>
        </p:txBody>
      </p:sp>
      <p:sp>
        <p:nvSpPr>
          <p:cNvPr id="8" name="TextBox 7">
            <a:extLst>
              <a:ext uri="{FF2B5EF4-FFF2-40B4-BE49-F238E27FC236}">
                <a16:creationId xmlns:a16="http://schemas.microsoft.com/office/drawing/2014/main" id="{9F8BDAD1-63EF-118E-F615-2CFA5AB14432}"/>
              </a:ext>
            </a:extLst>
          </p:cNvPr>
          <p:cNvSpPr txBox="1"/>
          <p:nvPr/>
        </p:nvSpPr>
        <p:spPr>
          <a:xfrm>
            <a:off x="1287855" y="2577621"/>
            <a:ext cx="9461208" cy="1293816"/>
          </a:xfrm>
          <a:prstGeom prst="rect">
            <a:avLst/>
          </a:prstGeom>
          <a:noFill/>
          <a:ln w="28575">
            <a:solidFill>
              <a:srgbClr val="0070C0"/>
            </a:solidFill>
          </a:ln>
        </p:spPr>
        <p:txBody>
          <a:bodyPr wrap="square">
            <a:spAutoFit/>
          </a:bodyPr>
          <a:lstStyle/>
          <a:p>
            <a:pPr algn="just">
              <a:lnSpc>
                <a:spcPct val="150000"/>
              </a:lnSpc>
            </a:pPr>
            <a:r>
              <a:rPr lang="en-US" sz="1800" b="1" i="1" dirty="0">
                <a:effectLst/>
                <a:latin typeface="Arial Narrow" panose="020B0606020202030204" pitchFamily="34" charset="0"/>
                <a:ea typeface="Calibri" panose="020F0502020204030204" pitchFamily="34" charset="0"/>
                <a:cs typeface="Times New Roman" panose="02020603050405020304" pitchFamily="18" charset="0"/>
              </a:rPr>
              <a:t>Difference between Scientific Method and Engineering Design (ADDIE)- CDIO Engineers in Industry - Conceive and Design - Engineering Design Process - Implement and Operate - Operational Factors in System Design -</a:t>
            </a:r>
            <a:endParaRPr lang="en-IN" b="1" dirty="0"/>
          </a:p>
        </p:txBody>
      </p:sp>
      <p:sp>
        <p:nvSpPr>
          <p:cNvPr id="10" name="TextBox 9">
            <a:extLst>
              <a:ext uri="{FF2B5EF4-FFF2-40B4-BE49-F238E27FC236}">
                <a16:creationId xmlns:a16="http://schemas.microsoft.com/office/drawing/2014/main" id="{111B36BF-7F0B-5EB5-0E72-E614E7573A2B}"/>
              </a:ext>
            </a:extLst>
          </p:cNvPr>
          <p:cNvSpPr txBox="1"/>
          <p:nvPr/>
        </p:nvSpPr>
        <p:spPr>
          <a:xfrm>
            <a:off x="133539" y="4450160"/>
            <a:ext cx="8439772" cy="1286121"/>
          </a:xfrm>
          <a:prstGeom prst="rect">
            <a:avLst/>
          </a:prstGeom>
          <a:solidFill>
            <a:schemeClr val="bg1"/>
          </a:solidFill>
          <a:ln w="19050">
            <a:solidFill>
              <a:srgbClr val="C00000"/>
            </a:solidFill>
          </a:ln>
        </p:spPr>
        <p:txBody>
          <a:bodyPr wrap="square">
            <a:spAutoFit/>
          </a:bodyPr>
          <a:lstStyle/>
          <a:p>
            <a:pPr>
              <a:lnSpc>
                <a:spcPct val="150000"/>
              </a:lnSpc>
            </a:pPr>
            <a:r>
              <a:rPr lang="en-US" sz="1800" b="1" i="1" dirty="0">
                <a:solidFill>
                  <a:srgbClr val="002060"/>
                </a:solidFill>
                <a:effectLst/>
                <a:latin typeface="Arial Narrow" panose="020B0606020202030204" pitchFamily="34" charset="0"/>
                <a:ea typeface="Calibri" panose="020F0502020204030204" pitchFamily="34" charset="0"/>
                <a:cs typeface="Times New Roman" panose="02020603050405020304" pitchFamily="18" charset="0"/>
              </a:rPr>
              <a:t>Practice 10: Relate ADDIE and CDIO Methodology </a:t>
            </a:r>
          </a:p>
          <a:p>
            <a:pPr>
              <a:lnSpc>
                <a:spcPct val="150000"/>
              </a:lnSpc>
            </a:pPr>
            <a:r>
              <a:rPr lang="en-US" sz="1800" b="1" i="1" dirty="0">
                <a:solidFill>
                  <a:srgbClr val="002060"/>
                </a:solidFill>
                <a:effectLst/>
                <a:latin typeface="Arial Narrow" panose="020B0606020202030204" pitchFamily="34" charset="0"/>
                <a:ea typeface="Calibri" panose="020F0502020204030204" pitchFamily="34" charset="0"/>
                <a:cs typeface="Times New Roman" panose="02020603050405020304" pitchFamily="18" charset="0"/>
              </a:rPr>
              <a:t>Practice 11: Illustrate the Engineering Design Process for the given Application</a:t>
            </a:r>
          </a:p>
          <a:p>
            <a:pPr>
              <a:lnSpc>
                <a:spcPct val="150000"/>
              </a:lnSpc>
            </a:pPr>
            <a:r>
              <a:rPr lang="en-US" sz="1800" b="1" i="1" dirty="0">
                <a:solidFill>
                  <a:srgbClr val="002060"/>
                </a:solidFill>
                <a:effectLst/>
                <a:latin typeface="Arial Narrow" panose="020B0606020202030204" pitchFamily="34" charset="0"/>
                <a:ea typeface="Calibri" panose="020F0502020204030204" pitchFamily="34" charset="0"/>
                <a:cs typeface="Times New Roman" panose="02020603050405020304" pitchFamily="18" charset="0"/>
              </a:rPr>
              <a:t>Practice 12: Analyze the Requirements of Operational Engineers</a:t>
            </a:r>
          </a:p>
        </p:txBody>
      </p:sp>
      <p:sp>
        <p:nvSpPr>
          <p:cNvPr id="3" name="TextBox 2">
            <a:extLst>
              <a:ext uri="{FF2B5EF4-FFF2-40B4-BE49-F238E27FC236}">
                <a16:creationId xmlns:a16="http://schemas.microsoft.com/office/drawing/2014/main" id="{363007AE-C095-9743-7C6E-6F9E7ED7D512}"/>
              </a:ext>
            </a:extLst>
          </p:cNvPr>
          <p:cNvSpPr txBox="1"/>
          <p:nvPr/>
        </p:nvSpPr>
        <p:spPr>
          <a:xfrm>
            <a:off x="8573311" y="5740078"/>
            <a:ext cx="3618689" cy="1077218"/>
          </a:xfrm>
          <a:prstGeom prst="rect">
            <a:avLst/>
          </a:prstGeom>
          <a:noFill/>
        </p:spPr>
        <p:txBody>
          <a:bodyPr wrap="square" rtlCol="0">
            <a:spAutoFit/>
          </a:bodyPr>
          <a:lstStyle/>
          <a:p>
            <a:r>
              <a:rPr lang="en-US" sz="1600" b="1" i="1" dirty="0">
                <a:solidFill>
                  <a:schemeClr val="accent5">
                    <a:lumMod val="50000"/>
                  </a:schemeClr>
                </a:solidFill>
              </a:rPr>
              <a:t>Prepared by</a:t>
            </a:r>
          </a:p>
          <a:p>
            <a:pPr lvl="1"/>
            <a:r>
              <a:rPr lang="en-US" sz="1600" b="1" i="1" dirty="0">
                <a:solidFill>
                  <a:schemeClr val="accent5">
                    <a:lumMod val="50000"/>
                  </a:schemeClr>
                </a:solidFill>
              </a:rPr>
              <a:t>Dr. M . </a:t>
            </a:r>
            <a:r>
              <a:rPr lang="en-US" sz="1600" b="1" i="1" dirty="0" err="1">
                <a:solidFill>
                  <a:schemeClr val="accent5">
                    <a:lumMod val="50000"/>
                  </a:schemeClr>
                </a:solidFill>
              </a:rPr>
              <a:t>Vikneswaran</a:t>
            </a:r>
            <a:endParaRPr lang="en-US" sz="1600" b="1" i="1" dirty="0">
              <a:solidFill>
                <a:schemeClr val="accent5">
                  <a:lumMod val="50000"/>
                </a:schemeClr>
              </a:solidFill>
            </a:endParaRPr>
          </a:p>
          <a:p>
            <a:pPr lvl="1"/>
            <a:r>
              <a:rPr lang="en-US" sz="1600" b="1" i="1" dirty="0">
                <a:solidFill>
                  <a:schemeClr val="accent5">
                    <a:lumMod val="50000"/>
                  </a:schemeClr>
                </a:solidFill>
              </a:rPr>
              <a:t>Assistant Professor, Mechanical Engineering, SRMIST, Ramapuram</a:t>
            </a:r>
            <a:endParaRPr lang="en-IN" sz="1600" b="1" i="1" dirty="0">
              <a:solidFill>
                <a:schemeClr val="accent5">
                  <a:lumMod val="50000"/>
                </a:schemeClr>
              </a:solidFill>
            </a:endParaRPr>
          </a:p>
        </p:txBody>
      </p:sp>
    </p:spTree>
    <p:extLst>
      <p:ext uri="{BB962C8B-B14F-4D97-AF65-F5344CB8AC3E}">
        <p14:creationId xmlns:p14="http://schemas.microsoft.com/office/powerpoint/2010/main" val="4002162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2EAA44-D811-FD0E-98A4-E6E01CE44472}"/>
              </a:ext>
            </a:extLst>
          </p:cNvPr>
          <p:cNvSpPr txBox="1"/>
          <p:nvPr/>
        </p:nvSpPr>
        <p:spPr>
          <a:xfrm>
            <a:off x="307229" y="168349"/>
            <a:ext cx="11884771" cy="579967"/>
          </a:xfrm>
          <a:prstGeom prst="rect">
            <a:avLst/>
          </a:prstGeom>
          <a:noFill/>
        </p:spPr>
        <p:txBody>
          <a:bodyPr wrap="square">
            <a:spAutoFit/>
          </a:bodyPr>
          <a:lstStyle/>
          <a:p>
            <a:pPr algn="l">
              <a:lnSpc>
                <a:spcPct val="150000"/>
              </a:lnSpc>
              <a:tabLst>
                <a:tab pos="1887538" algn="l"/>
              </a:tabLst>
            </a:pPr>
            <a:r>
              <a:rPr lang="en-IN" sz="2400" b="1" dirty="0">
                <a:solidFill>
                  <a:srgbClr val="FF0000"/>
                </a:solidFill>
                <a:latin typeface="Times New Roman" panose="02020603050405020304" pitchFamily="18" charset="0"/>
                <a:cs typeface="Times New Roman" panose="02020603050405020304" pitchFamily="18" charset="0"/>
              </a:rPr>
              <a:t>Implement Phase</a:t>
            </a:r>
            <a:r>
              <a:rPr lang="en-IN" sz="2400" b="1" i="0" dirty="0">
                <a:solidFill>
                  <a:srgbClr val="FF0000"/>
                </a:solidFill>
                <a:effectLst/>
                <a:latin typeface="Times New Roman" panose="02020603050405020304" pitchFamily="18" charset="0"/>
                <a:cs typeface="Times New Roman" panose="02020603050405020304" pitchFamily="18" charset="0"/>
              </a:rPr>
              <a:t>: </a:t>
            </a:r>
            <a:r>
              <a:rPr lang="en-US" sz="2000" b="1" dirty="0">
                <a:solidFill>
                  <a:srgbClr val="3E4449"/>
                </a:solidFill>
                <a:latin typeface="Times New Roman" panose="02020603050405020304" pitchFamily="18" charset="0"/>
                <a:cs typeface="Times New Roman" panose="02020603050405020304" pitchFamily="18" charset="0"/>
              </a:rPr>
              <a:t>F</a:t>
            </a:r>
            <a:r>
              <a:rPr lang="en-US" sz="2000" b="1" i="0" dirty="0">
                <a:solidFill>
                  <a:srgbClr val="3E4449"/>
                </a:solidFill>
                <a:effectLst/>
                <a:latin typeface="Times New Roman" panose="02020603050405020304" pitchFamily="18" charset="0"/>
                <a:cs typeface="Times New Roman" panose="02020603050405020304" pitchFamily="18" charset="0"/>
              </a:rPr>
              <a:t>ocuses on the delivery of the training and project management.</a:t>
            </a:r>
            <a:endParaRPr lang="en-IN" b="1" i="0" dirty="0">
              <a:solidFill>
                <a:srgbClr val="FF0000"/>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BF633B-399A-A19E-A704-FB303588BEF1}"/>
              </a:ext>
            </a:extLst>
          </p:cNvPr>
          <p:cNvSpPr txBox="1"/>
          <p:nvPr/>
        </p:nvSpPr>
        <p:spPr>
          <a:xfrm>
            <a:off x="7149831" y="1882040"/>
            <a:ext cx="4834646" cy="4197559"/>
          </a:xfrm>
          <a:prstGeom prst="rect">
            <a:avLst/>
          </a:prstGeom>
          <a:solidFill>
            <a:schemeClr val="accent5">
              <a:lumMod val="20000"/>
              <a:lumOff val="80000"/>
            </a:schemeClr>
          </a:solidFill>
          <a:ln w="12700">
            <a:solidFill>
              <a:schemeClr val="tx1"/>
            </a:solidFill>
          </a:ln>
        </p:spPr>
        <p:txBody>
          <a:bodyPr wrap="square">
            <a:spAutoFit/>
          </a:bodyPr>
          <a:lstStyle/>
          <a:p>
            <a:pPr algn="just">
              <a:lnSpc>
                <a:spcPct val="150000"/>
              </a:lnSpc>
            </a:pPr>
            <a:r>
              <a:rPr lang="en-US" b="0" i="0" dirty="0">
                <a:solidFill>
                  <a:srgbClr val="FF0000"/>
                </a:solidFill>
                <a:effectLst/>
                <a:latin typeface="Times New Roman" panose="02020603050405020304" pitchFamily="18" charset="0"/>
                <a:cs typeface="Times New Roman" panose="02020603050405020304" pitchFamily="18" charset="0"/>
              </a:rPr>
              <a:t>These questions should be answered when carrying out the implementation phase:</a:t>
            </a:r>
          </a:p>
          <a:p>
            <a:pPr marL="273050" indent="-273050" algn="l">
              <a:lnSpc>
                <a:spcPct val="150000"/>
              </a:lnSpc>
              <a:buFont typeface="Arial" panose="020B0604020202020204" pitchFamily="34" charset="0"/>
              <a:buChar char="•"/>
            </a:pPr>
            <a:r>
              <a:rPr lang="en-US" b="0" i="0" dirty="0">
                <a:solidFill>
                  <a:srgbClr val="FF0000"/>
                </a:solidFill>
                <a:effectLst/>
                <a:latin typeface="Times New Roman" panose="02020603050405020304" pitchFamily="18" charset="0"/>
                <a:cs typeface="Times New Roman" panose="02020603050405020304" pitchFamily="18" charset="0"/>
              </a:rPr>
              <a:t>How do I motivate students</a:t>
            </a:r>
          </a:p>
          <a:p>
            <a:pPr marL="273050" indent="-273050" algn="l">
              <a:lnSpc>
                <a:spcPct val="150000"/>
              </a:lnSpc>
              <a:buFont typeface="Arial" panose="020B0604020202020204" pitchFamily="34" charset="0"/>
              <a:buChar char="•"/>
            </a:pPr>
            <a:r>
              <a:rPr lang="en-US" b="0" i="0" dirty="0">
                <a:solidFill>
                  <a:srgbClr val="FF0000"/>
                </a:solidFill>
                <a:effectLst/>
                <a:latin typeface="Times New Roman" panose="02020603050405020304" pitchFamily="18" charset="0"/>
                <a:cs typeface="Times New Roman" panose="02020603050405020304" pitchFamily="18" charset="0"/>
              </a:rPr>
              <a:t>How do I introduce the lesson</a:t>
            </a:r>
          </a:p>
          <a:p>
            <a:pPr marL="273050" indent="-273050" algn="l">
              <a:lnSpc>
                <a:spcPct val="150000"/>
              </a:lnSpc>
              <a:buFont typeface="Arial" panose="020B0604020202020204" pitchFamily="34" charset="0"/>
              <a:buChar char="•"/>
            </a:pPr>
            <a:r>
              <a:rPr lang="en-US" b="0" i="0" dirty="0">
                <a:solidFill>
                  <a:srgbClr val="FF0000"/>
                </a:solidFill>
                <a:effectLst/>
                <a:latin typeface="Times New Roman" panose="02020603050405020304" pitchFamily="18" charset="0"/>
                <a:cs typeface="Times New Roman" panose="02020603050405020304" pitchFamily="18" charset="0"/>
              </a:rPr>
              <a:t>What kinds of questions are best to use</a:t>
            </a:r>
          </a:p>
          <a:p>
            <a:pPr marL="273050" indent="-273050" algn="l">
              <a:lnSpc>
                <a:spcPct val="150000"/>
              </a:lnSpc>
              <a:buFont typeface="Arial" panose="020B0604020202020204" pitchFamily="34" charset="0"/>
              <a:buChar char="•"/>
            </a:pPr>
            <a:r>
              <a:rPr lang="en-US" b="0" i="0" dirty="0">
                <a:solidFill>
                  <a:srgbClr val="FF0000"/>
                </a:solidFill>
                <a:effectLst/>
                <a:latin typeface="Times New Roman" panose="02020603050405020304" pitchFamily="18" charset="0"/>
                <a:cs typeface="Times New Roman" panose="02020603050405020304" pitchFamily="18" charset="0"/>
              </a:rPr>
              <a:t>How do I use PowerPoint slides or other presentation media</a:t>
            </a:r>
          </a:p>
          <a:p>
            <a:pPr marL="273050" indent="-273050" algn="l">
              <a:lnSpc>
                <a:spcPct val="150000"/>
              </a:lnSpc>
              <a:buFont typeface="Arial" panose="020B0604020202020204" pitchFamily="34" charset="0"/>
              <a:buChar char="•"/>
            </a:pPr>
            <a:r>
              <a:rPr lang="en-US" b="0" i="0" dirty="0">
                <a:solidFill>
                  <a:srgbClr val="FF0000"/>
                </a:solidFill>
                <a:effectLst/>
                <a:latin typeface="Times New Roman" panose="02020603050405020304" pitchFamily="18" charset="0"/>
                <a:cs typeface="Times New Roman" panose="02020603050405020304" pitchFamily="18" charset="0"/>
              </a:rPr>
              <a:t>How do I summarize and review each lesson or presentation</a:t>
            </a:r>
          </a:p>
          <a:p>
            <a:pPr marL="273050" indent="-273050" algn="l">
              <a:lnSpc>
                <a:spcPct val="150000"/>
              </a:lnSpc>
              <a:buFont typeface="Arial" panose="020B0604020202020204" pitchFamily="34" charset="0"/>
              <a:buChar char="•"/>
            </a:pPr>
            <a:r>
              <a:rPr lang="en-US" b="0" i="0" dirty="0">
                <a:solidFill>
                  <a:srgbClr val="FF0000"/>
                </a:solidFill>
                <a:effectLst/>
                <a:latin typeface="Times New Roman" panose="02020603050405020304" pitchFamily="18" charset="0"/>
                <a:cs typeface="Times New Roman" panose="02020603050405020304" pitchFamily="18" charset="0"/>
              </a:rPr>
              <a:t>How do I use my time wisely during the lesson</a:t>
            </a:r>
          </a:p>
        </p:txBody>
      </p:sp>
      <p:sp>
        <p:nvSpPr>
          <p:cNvPr id="6" name="TextBox 5">
            <a:extLst>
              <a:ext uri="{FF2B5EF4-FFF2-40B4-BE49-F238E27FC236}">
                <a16:creationId xmlns:a16="http://schemas.microsoft.com/office/drawing/2014/main" id="{033D8A9B-C62B-B68F-6F7E-04CDEBE0643E}"/>
              </a:ext>
            </a:extLst>
          </p:cNvPr>
          <p:cNvSpPr txBox="1"/>
          <p:nvPr/>
        </p:nvSpPr>
        <p:spPr>
          <a:xfrm>
            <a:off x="-149971" y="748316"/>
            <a:ext cx="12134448" cy="960328"/>
          </a:xfrm>
          <a:prstGeom prst="rect">
            <a:avLst/>
          </a:prstGeom>
          <a:noFill/>
        </p:spPr>
        <p:txBody>
          <a:bodyPr wrap="square">
            <a:spAutoFit/>
          </a:bodyPr>
          <a:lstStyle/>
          <a:p>
            <a:pPr lvl="1">
              <a:lnSpc>
                <a:spcPct val="150000"/>
              </a:lnSpc>
            </a:pPr>
            <a:r>
              <a:rPr lang="en-US" sz="2000" b="0" i="0" dirty="0">
                <a:solidFill>
                  <a:srgbClr val="1A1818"/>
                </a:solidFill>
                <a:effectLst/>
                <a:latin typeface="Times New Roman" panose="02020603050405020304" pitchFamily="18" charset="0"/>
                <a:cs typeface="Times New Roman" panose="02020603050405020304" pitchFamily="18" charset="0"/>
              </a:rPr>
              <a:t>The facilitators’ training should cover the course curriculum, learning outcomes, methods of delivery, and testing procedures.</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15717C0-75E9-9ACE-653D-B500D7B94FB3}"/>
              </a:ext>
            </a:extLst>
          </p:cNvPr>
          <p:cNvSpPr txBox="1"/>
          <p:nvPr/>
        </p:nvSpPr>
        <p:spPr>
          <a:xfrm>
            <a:off x="168611" y="1790090"/>
            <a:ext cx="6601840" cy="2535566"/>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training delivery is the key element in this phase. </a:t>
            </a:r>
          </a:p>
          <a:p>
            <a:pPr marL="28575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Are there any extra guides or manuals the learners need? </a:t>
            </a:r>
          </a:p>
          <a:p>
            <a:pPr marL="28575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What is the protocol if users experience technical difficulties during the training? </a:t>
            </a:r>
          </a:p>
          <a:p>
            <a:pPr marL="28575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It’s a sensible idea to have additional IT support on hand and let learners know who to contact. </a:t>
            </a:r>
          </a:p>
        </p:txBody>
      </p:sp>
    </p:spTree>
    <p:extLst>
      <p:ext uri="{BB962C8B-B14F-4D97-AF65-F5344CB8AC3E}">
        <p14:creationId xmlns:p14="http://schemas.microsoft.com/office/powerpoint/2010/main" val="2032512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107250-E56C-13F5-2BC2-4D5AB362B5CC}"/>
              </a:ext>
            </a:extLst>
          </p:cNvPr>
          <p:cNvSpPr txBox="1"/>
          <p:nvPr/>
        </p:nvSpPr>
        <p:spPr>
          <a:xfrm>
            <a:off x="469358" y="287126"/>
            <a:ext cx="11427569" cy="461665"/>
          </a:xfrm>
          <a:prstGeom prst="rect">
            <a:avLst/>
          </a:prstGeom>
          <a:noFill/>
        </p:spPr>
        <p:txBody>
          <a:bodyPr wrap="square">
            <a:spAutoFit/>
          </a:bodyPr>
          <a:lstStyle/>
          <a:p>
            <a:pPr algn="l"/>
            <a:r>
              <a:rPr lang="en-IN" sz="2400" b="1" i="0" dirty="0">
                <a:solidFill>
                  <a:srgbClr val="FF0000"/>
                </a:solidFill>
                <a:effectLst/>
                <a:latin typeface="Times New Roman" panose="02020603050405020304" pitchFamily="18" charset="0"/>
                <a:cs typeface="Times New Roman" panose="02020603050405020304" pitchFamily="18" charset="0"/>
              </a:rPr>
              <a:t>Evaluation </a:t>
            </a:r>
            <a:r>
              <a:rPr lang="en-IN" sz="2400" b="1" dirty="0">
                <a:solidFill>
                  <a:srgbClr val="FF0000"/>
                </a:solidFill>
                <a:latin typeface="Times New Roman" panose="02020603050405020304" pitchFamily="18" charset="0"/>
                <a:cs typeface="Times New Roman" panose="02020603050405020304" pitchFamily="18" charset="0"/>
              </a:rPr>
              <a:t>- </a:t>
            </a:r>
            <a:r>
              <a:rPr lang="en-US" b="0" i="0" dirty="0">
                <a:solidFill>
                  <a:srgbClr val="0A0A0A"/>
                </a:solidFill>
                <a:effectLst/>
                <a:latin typeface="Times New Roman" panose="02020603050405020304" pitchFamily="18" charset="0"/>
                <a:cs typeface="Times New Roman" panose="02020603050405020304" pitchFamily="18" charset="0"/>
              </a:rPr>
              <a:t>makes sure - Is the course effective? Are your learners confused?</a:t>
            </a:r>
            <a:endParaRPr lang="en-IN" sz="2400" b="1" i="0" dirty="0">
              <a:solidFill>
                <a:srgbClr val="FF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BED6A87-AB25-CA23-90F6-C66EF49190DA}"/>
              </a:ext>
            </a:extLst>
          </p:cNvPr>
          <p:cNvSpPr txBox="1"/>
          <p:nvPr/>
        </p:nvSpPr>
        <p:spPr>
          <a:xfrm>
            <a:off x="245624" y="1012075"/>
            <a:ext cx="6291364" cy="502855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solidFill>
                  <a:srgbClr val="0A0A0A"/>
                </a:solidFill>
                <a:effectLst/>
                <a:latin typeface="Times New Roman" panose="02020603050405020304" pitchFamily="18" charset="0"/>
                <a:cs typeface="Times New Roman" panose="02020603050405020304" pitchFamily="18" charset="0"/>
              </a:rPr>
              <a:t>Evaluation objectives reflect much of the discoveries found in the Analysis process. </a:t>
            </a:r>
          </a:p>
          <a:p>
            <a:pPr marL="285750" indent="-285750" algn="just">
              <a:lnSpc>
                <a:spcPct val="150000"/>
              </a:lnSpc>
              <a:buFont typeface="Arial" panose="020B0604020202020204" pitchFamily="34" charset="0"/>
              <a:buChar char="•"/>
            </a:pPr>
            <a:r>
              <a:rPr lang="en-US" b="0" i="0" dirty="0">
                <a:solidFill>
                  <a:srgbClr val="0A0A0A"/>
                </a:solidFill>
                <a:effectLst/>
                <a:latin typeface="Times New Roman" panose="02020603050405020304" pitchFamily="18" charset="0"/>
                <a:cs typeface="Times New Roman" panose="02020603050405020304" pitchFamily="18" charset="0"/>
              </a:rPr>
              <a:t>These discoveries include the objectives and expectations of the learner.</a:t>
            </a:r>
          </a:p>
          <a:p>
            <a:pPr marL="285750" indent="-285750" algn="just">
              <a:lnSpc>
                <a:spcPct val="150000"/>
              </a:lnSpc>
              <a:buFont typeface="Arial" panose="020B0604020202020204" pitchFamily="34" charset="0"/>
              <a:buChar char="•"/>
            </a:pPr>
            <a:r>
              <a:rPr lang="en-US" b="0" i="0" dirty="0">
                <a:solidFill>
                  <a:srgbClr val="0A0A0A"/>
                </a:solidFill>
                <a:effectLst/>
                <a:latin typeface="Times New Roman" panose="02020603050405020304" pitchFamily="18" charset="0"/>
                <a:cs typeface="Times New Roman" panose="02020603050405020304" pitchFamily="18" charset="0"/>
              </a:rPr>
              <a:t>The evaluation phase is about </a:t>
            </a:r>
            <a:r>
              <a:rPr lang="en-US" b="0" i="0" u="none" strike="noStrike" dirty="0">
                <a:solidFill>
                  <a:srgbClr val="2EA3F2"/>
                </a:solidFill>
                <a:effectLst/>
                <a:latin typeface="Times New Roman" panose="02020603050405020304" pitchFamily="18" charset="0"/>
                <a:cs typeface="Times New Roman" panose="02020603050405020304" pitchFamily="18" charset="0"/>
                <a:hlinkClick r:id="rId2"/>
              </a:rPr>
              <a:t>gathering important information</a:t>
            </a:r>
            <a:r>
              <a:rPr lang="en-US" b="0" i="0" dirty="0">
                <a:solidFill>
                  <a:srgbClr val="0A0A0A"/>
                </a:solidFill>
                <a:effectLst/>
                <a:latin typeface="Times New Roman" panose="02020603050405020304" pitchFamily="18" charset="0"/>
                <a:cs typeface="Times New Roman" panose="02020603050405020304" pitchFamily="18" charset="0"/>
              </a:rPr>
              <a:t> to see if the course needs to be revised and improved.</a:t>
            </a:r>
          </a:p>
          <a:p>
            <a:pPr marL="285750" indent="-285750" algn="just">
              <a:lnSpc>
                <a:spcPct val="150000"/>
              </a:lnSpc>
              <a:buFont typeface="Arial" panose="020B0604020202020204" pitchFamily="34" charset="0"/>
              <a:buChar char="•"/>
            </a:pPr>
            <a:r>
              <a:rPr lang="en-US" dirty="0">
                <a:solidFill>
                  <a:srgbClr val="0A0A0A"/>
                </a:solidFill>
                <a:latin typeface="Times New Roman" panose="02020603050405020304" pitchFamily="18" charset="0"/>
                <a:cs typeface="Times New Roman" panose="02020603050405020304" pitchFamily="18" charset="0"/>
              </a:rPr>
              <a:t>G</a:t>
            </a:r>
            <a:r>
              <a:rPr lang="en-US" b="0" i="0" dirty="0">
                <a:solidFill>
                  <a:srgbClr val="0A0A0A"/>
                </a:solidFill>
                <a:effectLst/>
                <a:latin typeface="Times New Roman" panose="02020603050405020304" pitchFamily="18" charset="0"/>
                <a:cs typeface="Times New Roman" panose="02020603050405020304" pitchFamily="18" charset="0"/>
              </a:rPr>
              <a:t>ather this information by viewing back-end data on the LMS. </a:t>
            </a:r>
          </a:p>
          <a:p>
            <a:pPr marL="285750" indent="-285750" algn="just">
              <a:lnSpc>
                <a:spcPct val="150000"/>
              </a:lnSpc>
              <a:buFont typeface="Arial" panose="020B0604020202020204" pitchFamily="34" charset="0"/>
              <a:buChar char="•"/>
            </a:pPr>
            <a:r>
              <a:rPr lang="en-US" dirty="0">
                <a:solidFill>
                  <a:srgbClr val="0A0A0A"/>
                </a:solidFill>
                <a:latin typeface="Times New Roman" panose="02020603050405020304" pitchFamily="18" charset="0"/>
                <a:cs typeface="Times New Roman" panose="02020603050405020304" pitchFamily="18" charset="0"/>
              </a:rPr>
              <a:t>A</a:t>
            </a:r>
            <a:r>
              <a:rPr lang="en-US" b="0" i="0" dirty="0">
                <a:solidFill>
                  <a:srgbClr val="0A0A0A"/>
                </a:solidFill>
                <a:effectLst/>
                <a:latin typeface="Times New Roman" panose="02020603050405020304" pitchFamily="18" charset="0"/>
                <a:cs typeface="Times New Roman" panose="02020603050405020304" pitchFamily="18" charset="0"/>
              </a:rPr>
              <a:t>sking users to complete surveys after they’ve finished the course.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Then plop it right back into the beginning Analysis phase, which starts an entirely new iteration of your end-product. </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94C47F3-7096-44BF-7431-A23E0C8F309C}"/>
              </a:ext>
            </a:extLst>
          </p:cNvPr>
          <p:cNvSpPr txBox="1"/>
          <p:nvPr/>
        </p:nvSpPr>
        <p:spPr>
          <a:xfrm>
            <a:off x="7045257" y="1495028"/>
            <a:ext cx="5026769" cy="3885936"/>
          </a:xfrm>
          <a:prstGeom prst="rect">
            <a:avLst/>
          </a:prstGeom>
          <a:solidFill>
            <a:schemeClr val="accent3">
              <a:lumMod val="20000"/>
              <a:lumOff val="80000"/>
            </a:schemeClr>
          </a:solidFill>
          <a:ln w="28575">
            <a:solidFill>
              <a:schemeClr val="tx1"/>
            </a:solidFill>
          </a:ln>
        </p:spPr>
        <p:txBody>
          <a:bodyPr wrap="square">
            <a:spAutoFit/>
          </a:bodyPr>
          <a:lstStyle/>
          <a:p>
            <a:pPr algn="just">
              <a:lnSpc>
                <a:spcPct val="200000"/>
              </a:lnSpc>
            </a:pPr>
            <a:r>
              <a:rPr lang="en-US" i="0" dirty="0">
                <a:solidFill>
                  <a:srgbClr val="FF0000"/>
                </a:solidFill>
                <a:effectLst/>
                <a:latin typeface="Times New Roman" panose="02020603050405020304" pitchFamily="18" charset="0"/>
                <a:cs typeface="Times New Roman" panose="02020603050405020304" pitchFamily="18" charset="0"/>
              </a:rPr>
              <a:t>Here are some questions that should be answered during the evaluation phase:</a:t>
            </a:r>
          </a:p>
          <a:p>
            <a:pPr marL="174625" indent="-174625" algn="just">
              <a:lnSpc>
                <a:spcPct val="200000"/>
              </a:lnSpc>
              <a:buFont typeface="Arial" panose="020B0604020202020204" pitchFamily="34" charset="0"/>
              <a:buChar char="•"/>
            </a:pPr>
            <a:r>
              <a:rPr lang="en-US" i="0" dirty="0">
                <a:solidFill>
                  <a:srgbClr val="FF0000"/>
                </a:solidFill>
                <a:effectLst/>
                <a:latin typeface="Times New Roman" panose="02020603050405020304" pitchFamily="18" charset="0"/>
                <a:cs typeface="Times New Roman" panose="02020603050405020304" pitchFamily="18" charset="0"/>
              </a:rPr>
              <a:t>How do I know if my course has been successful</a:t>
            </a:r>
          </a:p>
          <a:p>
            <a:pPr marL="174625" indent="-174625" algn="just">
              <a:lnSpc>
                <a:spcPct val="200000"/>
              </a:lnSpc>
              <a:buFont typeface="Arial" panose="020B0604020202020204" pitchFamily="34" charset="0"/>
              <a:buChar char="•"/>
            </a:pPr>
            <a:r>
              <a:rPr lang="en-US" i="0" dirty="0">
                <a:solidFill>
                  <a:srgbClr val="FF0000"/>
                </a:solidFill>
                <a:effectLst/>
                <a:latin typeface="Times New Roman" panose="02020603050405020304" pitchFamily="18" charset="0"/>
                <a:cs typeface="Times New Roman" panose="02020603050405020304" pitchFamily="18" charset="0"/>
              </a:rPr>
              <a:t>Which experts should review the materials before a course is presented to students</a:t>
            </a:r>
          </a:p>
          <a:p>
            <a:pPr marL="174625" indent="-174625" algn="just">
              <a:lnSpc>
                <a:spcPct val="200000"/>
              </a:lnSpc>
              <a:buFont typeface="Arial" panose="020B0604020202020204" pitchFamily="34" charset="0"/>
              <a:buChar char="•"/>
            </a:pPr>
            <a:r>
              <a:rPr lang="en-US" i="0" dirty="0">
                <a:solidFill>
                  <a:srgbClr val="FF0000"/>
                </a:solidFill>
                <a:effectLst/>
                <a:latin typeface="Times New Roman" panose="02020603050405020304" pitchFamily="18" charset="0"/>
                <a:cs typeface="Times New Roman" panose="02020603050405020304" pitchFamily="18" charset="0"/>
              </a:rPr>
              <a:t>Which changes should be made to improve the course after it is presented</a:t>
            </a:r>
          </a:p>
        </p:txBody>
      </p:sp>
    </p:spTree>
    <p:extLst>
      <p:ext uri="{BB962C8B-B14F-4D97-AF65-F5344CB8AC3E}">
        <p14:creationId xmlns:p14="http://schemas.microsoft.com/office/powerpoint/2010/main" val="416360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020C9F-194C-87C5-8E10-C9E6F380AB0E}"/>
              </a:ext>
            </a:extLst>
          </p:cNvPr>
          <p:cNvSpPr txBox="1"/>
          <p:nvPr/>
        </p:nvSpPr>
        <p:spPr>
          <a:xfrm>
            <a:off x="410994" y="394129"/>
            <a:ext cx="6094378" cy="461665"/>
          </a:xfrm>
          <a:prstGeom prst="rect">
            <a:avLst/>
          </a:prstGeom>
          <a:noFill/>
        </p:spPr>
        <p:txBody>
          <a:bodyPr wrap="square">
            <a:spAutoFit/>
          </a:bodyPr>
          <a:lstStyle/>
          <a:p>
            <a:r>
              <a:rPr lang="en-IN" sz="2400" b="1" u="sng" dirty="0">
                <a:solidFill>
                  <a:srgbClr val="FF0000"/>
                </a:solidFill>
                <a:effectLst/>
                <a:latin typeface="Cambria" panose="02040503050406030204" pitchFamily="18" charset="0"/>
                <a:ea typeface="Times New Roman" panose="02020603050405020304" pitchFamily="18" charset="0"/>
              </a:rPr>
              <a:t>CDIO ENGINEERS IN INDUSTRY</a:t>
            </a:r>
            <a:endParaRPr lang="en-IN" sz="2400" dirty="0">
              <a:solidFill>
                <a:srgbClr val="FF0000"/>
              </a:solidFill>
              <a:effectLst/>
              <a:latin typeface="Times New Roman" panose="02020603050405020304" pitchFamily="18" charset="0"/>
              <a:ea typeface="Times New Roman" panose="02020603050405020304" pitchFamily="18" charset="0"/>
            </a:endParaRPr>
          </a:p>
        </p:txBody>
      </p:sp>
      <p:pic>
        <p:nvPicPr>
          <p:cNvPr id="4" name="Picture 3" descr="CDIO Initiative / TPU">
            <a:extLst>
              <a:ext uri="{FF2B5EF4-FFF2-40B4-BE49-F238E27FC236}">
                <a16:creationId xmlns:a16="http://schemas.microsoft.com/office/drawing/2014/main" id="{B2E02A10-39E2-466E-2F31-0DB38695BE98}"/>
              </a:ext>
            </a:extLst>
          </p:cNvPr>
          <p:cNvPicPr/>
          <p:nvPr/>
        </p:nvPicPr>
        <p:blipFill rotWithShape="1">
          <a:blip r:embed="rId2" cstate="print"/>
          <a:srcRect l="5845" t="11441" r="5425" b="10974"/>
          <a:stretch/>
        </p:blipFill>
        <p:spPr bwMode="auto">
          <a:xfrm>
            <a:off x="321012" y="2157673"/>
            <a:ext cx="5092504" cy="2110902"/>
          </a:xfrm>
          <a:prstGeom prst="rect">
            <a:avLst/>
          </a:prstGeom>
          <a:noFill/>
        </p:spPr>
      </p:pic>
      <p:pic>
        <p:nvPicPr>
          <p:cNvPr id="1026" name="Picture 2" descr="CDIO process Cycle in learning Environment (Nor Hayati S., 2013) | Download  Scientific Diagram">
            <a:extLst>
              <a:ext uri="{FF2B5EF4-FFF2-40B4-BE49-F238E27FC236}">
                <a16:creationId xmlns:a16="http://schemas.microsoft.com/office/drawing/2014/main" id="{226E8BC9-F491-4CFB-DE5A-E8EAAAB149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2516" y="1128168"/>
            <a:ext cx="6238471" cy="5242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80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AE310B-D22A-F304-E44A-7E3AC9162E57}"/>
              </a:ext>
            </a:extLst>
          </p:cNvPr>
          <p:cNvPicPr/>
          <p:nvPr/>
        </p:nvPicPr>
        <p:blipFill rotWithShape="1">
          <a:blip r:embed="rId2" cstate="print"/>
          <a:srcRect l="3084" t="2319" r="2992"/>
          <a:stretch/>
        </p:blipFill>
        <p:spPr bwMode="auto">
          <a:xfrm>
            <a:off x="5594214" y="977630"/>
            <a:ext cx="6472137" cy="4572000"/>
          </a:xfrm>
          <a:prstGeom prst="rect">
            <a:avLst/>
          </a:prstGeom>
          <a:noFill/>
          <a:ln w="9525">
            <a:noFill/>
            <a:miter lim="800000"/>
            <a:headEnd/>
            <a:tailEnd/>
          </a:ln>
        </p:spPr>
      </p:pic>
      <p:sp>
        <p:nvSpPr>
          <p:cNvPr id="4" name="TextBox 3">
            <a:extLst>
              <a:ext uri="{FF2B5EF4-FFF2-40B4-BE49-F238E27FC236}">
                <a16:creationId xmlns:a16="http://schemas.microsoft.com/office/drawing/2014/main" id="{1F0C7619-EBD4-531C-4006-DFF73C5BC472}"/>
              </a:ext>
            </a:extLst>
          </p:cNvPr>
          <p:cNvSpPr txBox="1"/>
          <p:nvPr/>
        </p:nvSpPr>
        <p:spPr>
          <a:xfrm>
            <a:off x="125649" y="151179"/>
            <a:ext cx="5594215" cy="6555641"/>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Conceive phase: </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Defining customer needs; </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Considering technology, </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Enterprise strategy and regulations; </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Developing concepts, techniques and </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Business plans. </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Design phase: </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Creating the design; </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Plans, drawings, and algorithms that describe what will be implemented.</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Implement phase: </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Transforming the design into the product, including manufacturing, coding, testing and validation. </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Operate phase: </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the implemented product to deliver the intended value, including maintaining, evolving and retiring the system.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571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826937-866E-8E36-D18F-79378E092D24}"/>
              </a:ext>
            </a:extLst>
          </p:cNvPr>
          <p:cNvSpPr txBox="1"/>
          <p:nvPr/>
        </p:nvSpPr>
        <p:spPr>
          <a:xfrm>
            <a:off x="99707" y="40902"/>
            <a:ext cx="11806947" cy="1468928"/>
          </a:xfrm>
          <a:prstGeom prst="rect">
            <a:avLst/>
          </a:prstGeom>
          <a:noFill/>
        </p:spPr>
        <p:txBody>
          <a:bodyPr wrap="square">
            <a:spAutoFit/>
          </a:bodyPr>
          <a:lstStyle/>
          <a:p>
            <a:pPr>
              <a:lnSpc>
                <a:spcPct val="115000"/>
              </a:lnSpc>
              <a:spcAft>
                <a:spcPts val="1000"/>
              </a:spcAft>
            </a:pPr>
            <a:r>
              <a:rPr lang="en-IN" sz="1800" b="1" u="sng" dirty="0">
                <a:solidFill>
                  <a:srgbClr val="FF0000"/>
                </a:solidFill>
                <a:effectLst/>
                <a:latin typeface="Cambria" panose="02040503050406030204" pitchFamily="18" charset="0"/>
                <a:ea typeface="Calibri" panose="020F0502020204030204" pitchFamily="34" charset="0"/>
                <a:cs typeface="Latha" panose="020B0604020202020204" pitchFamily="34" charset="0"/>
              </a:rPr>
              <a:t>ENGINEERING DESIGN PROCESS</a:t>
            </a:r>
            <a:endParaRPr lang="en-IN" sz="1600" b="1" u="sng" dirty="0">
              <a:solidFill>
                <a:srgbClr val="FF0000"/>
              </a:solidFill>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pPr>
            <a:r>
              <a:rPr lang="en-IN" sz="1800" dirty="0">
                <a:effectLst/>
                <a:latin typeface="Cambria" panose="02040503050406030204" pitchFamily="18" charset="0"/>
                <a:ea typeface="Times New Roman" panose="02020603050405020304" pitchFamily="18" charset="0"/>
                <a:cs typeface="Arial" panose="020B0604020202020204" pitchFamily="34" charset="0"/>
              </a:rPr>
              <a:t>The engineering design process is a series of steps that engineers follow to find a solution to a problem. The steps include problem solving processes such as, for example, determining your objectives and constraints, prototyping, testing and evaluation.</a:t>
            </a:r>
            <a:endParaRPr lang="en-IN" sz="1800" dirty="0">
              <a:effectLst/>
              <a:latin typeface="Times New Roman" panose="02020603050405020304" pitchFamily="18" charset="0"/>
              <a:ea typeface="Times New Roman" panose="02020603050405020304" pitchFamily="18" charset="0"/>
            </a:endParaRPr>
          </a:p>
        </p:txBody>
      </p:sp>
      <p:pic>
        <p:nvPicPr>
          <p:cNvPr id="4" name="Picture 3" descr="Engineering Design Process Diagram">
            <a:extLst>
              <a:ext uri="{FF2B5EF4-FFF2-40B4-BE49-F238E27FC236}">
                <a16:creationId xmlns:a16="http://schemas.microsoft.com/office/drawing/2014/main" id="{A26096CA-4A82-20F2-304A-BCC7A8E144F5}"/>
              </a:ext>
            </a:extLst>
          </p:cNvPr>
          <p:cNvPicPr>
            <a:picLocks noChangeAspect="1"/>
          </p:cNvPicPr>
          <p:nvPr/>
        </p:nvPicPr>
        <p:blipFill>
          <a:blip r:embed="rId2" cstate="print"/>
          <a:srcRect/>
          <a:stretch>
            <a:fillRect/>
          </a:stretch>
        </p:blipFill>
        <p:spPr bwMode="auto">
          <a:xfrm>
            <a:off x="3257265" y="1338924"/>
            <a:ext cx="5526811" cy="5526811"/>
          </a:xfrm>
          <a:prstGeom prst="rect">
            <a:avLst/>
          </a:prstGeom>
          <a:noFill/>
          <a:ln w="9525">
            <a:noFill/>
            <a:miter lim="800000"/>
            <a:headEnd/>
            <a:tailEnd/>
          </a:ln>
        </p:spPr>
      </p:pic>
    </p:spTree>
    <p:extLst>
      <p:ext uri="{BB962C8B-B14F-4D97-AF65-F5344CB8AC3E}">
        <p14:creationId xmlns:p14="http://schemas.microsoft.com/office/powerpoint/2010/main" val="506284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DEEB61-4671-412A-05FC-AF40E3149056}"/>
              </a:ext>
            </a:extLst>
          </p:cNvPr>
          <p:cNvSpPr txBox="1"/>
          <p:nvPr/>
        </p:nvSpPr>
        <p:spPr>
          <a:xfrm>
            <a:off x="348168" y="225607"/>
            <a:ext cx="11495661" cy="1241878"/>
          </a:xfrm>
          <a:prstGeom prst="rect">
            <a:avLst/>
          </a:prstGeom>
          <a:noFill/>
          <a:ln w="28575">
            <a:solidFill>
              <a:schemeClr val="tx1"/>
            </a:solidFill>
          </a:ln>
        </p:spPr>
        <p:txBody>
          <a:bodyPr wrap="square">
            <a:spAutoFit/>
          </a:bodyPr>
          <a:lstStyle/>
          <a:p>
            <a:pPr algn="just">
              <a:lnSpc>
                <a:spcPct val="115000"/>
              </a:lnSpc>
              <a:spcBef>
                <a:spcPts val="1000"/>
              </a:spcBef>
            </a:pPr>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Define The Problem – Engineers need to ask following questions:</a:t>
            </a:r>
            <a:endParaRPr lang="en-IN" sz="1600" b="1" dirty="0">
              <a:solidFill>
                <a:srgbClr val="4F81BD"/>
              </a:solidFill>
              <a:effectLst/>
              <a:latin typeface="Cambria" panose="02040503050406030204" pitchFamily="18" charset="0"/>
              <a:ea typeface="Times New Roman" panose="02020603050405020304" pitchFamily="18" charset="0"/>
              <a:cs typeface="Latha" panose="020B0604020202020204" pitchFamily="34" charset="0"/>
            </a:endParaRPr>
          </a:p>
          <a:p>
            <a:pPr marL="742950" lvl="1" indent="-285750" algn="jus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What is the problem that needs to be solved? </a:t>
            </a:r>
          </a:p>
          <a:p>
            <a:pPr marL="742950" lvl="1" indent="-285750" algn="jus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Who is the design product for, and why is it important to find a solution? </a:t>
            </a:r>
          </a:p>
          <a:p>
            <a:pPr marL="742950" lvl="1" indent="-285750" algn="jus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What are the limitations and requirements? </a:t>
            </a:r>
          </a:p>
        </p:txBody>
      </p:sp>
      <p:sp>
        <p:nvSpPr>
          <p:cNvPr id="5" name="TextBox 4">
            <a:extLst>
              <a:ext uri="{FF2B5EF4-FFF2-40B4-BE49-F238E27FC236}">
                <a16:creationId xmlns:a16="http://schemas.microsoft.com/office/drawing/2014/main" id="{246F77A9-E8A6-362F-2406-1A5312EBB8B9}"/>
              </a:ext>
            </a:extLst>
          </p:cNvPr>
          <p:cNvSpPr txBox="1"/>
          <p:nvPr/>
        </p:nvSpPr>
        <p:spPr>
          <a:xfrm>
            <a:off x="348167" y="1692337"/>
            <a:ext cx="11495662" cy="1241878"/>
          </a:xfrm>
          <a:prstGeom prst="rect">
            <a:avLst/>
          </a:prstGeom>
          <a:noFill/>
          <a:ln w="28575">
            <a:solidFill>
              <a:schemeClr val="accent1"/>
            </a:solidFill>
          </a:ln>
        </p:spPr>
        <p:txBody>
          <a:bodyPr wrap="square">
            <a:spAutoFit/>
          </a:bodyPr>
          <a:lstStyle/>
          <a:p>
            <a:pPr algn="just">
              <a:lnSpc>
                <a:spcPct val="115000"/>
              </a:lnSpc>
              <a:spcBef>
                <a:spcPts val="1000"/>
              </a:spcBef>
            </a:pPr>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Brainstorm Possible Solutions</a:t>
            </a:r>
            <a:endParaRPr lang="en-IN" sz="1600" b="1" dirty="0">
              <a:solidFill>
                <a:srgbClr val="4F81BD"/>
              </a:solidFill>
              <a:effectLst/>
              <a:latin typeface="Cambria" panose="02040503050406030204" pitchFamily="18" charset="0"/>
              <a:ea typeface="Times New Roman" panose="02020603050405020304" pitchFamily="18" charset="0"/>
              <a:cs typeface="Latha" panose="020B0604020202020204" pitchFamily="34" charset="0"/>
            </a:endParaRPr>
          </a:p>
          <a:p>
            <a:pPr marL="742950" lvl="1" indent="-285750" algn="jus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Good designers brainstorm possible solutions before opting to start a design, building a list of as many solutions as possible. </a:t>
            </a:r>
          </a:p>
          <a:p>
            <a:pPr marL="742950" lvl="1" indent="-285750" algn="jus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It is best to avoid judging the designs and instead just let the ideas flow.</a:t>
            </a:r>
            <a:endParaRPr lang="en-IN"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028C1E6E-F8F6-92A3-5C91-6CBF03DB7069}"/>
              </a:ext>
            </a:extLst>
          </p:cNvPr>
          <p:cNvSpPr txBox="1"/>
          <p:nvPr/>
        </p:nvSpPr>
        <p:spPr>
          <a:xfrm>
            <a:off x="348167" y="3207967"/>
            <a:ext cx="11495663" cy="1518877"/>
          </a:xfrm>
          <a:prstGeom prst="rect">
            <a:avLst/>
          </a:prstGeom>
          <a:noFill/>
          <a:ln w="28575">
            <a:solidFill>
              <a:schemeClr val="accent2">
                <a:lumMod val="75000"/>
              </a:schemeClr>
            </a:solidFill>
          </a:ln>
        </p:spPr>
        <p:txBody>
          <a:bodyPr wrap="square">
            <a:spAutoFit/>
          </a:bodyPr>
          <a:lstStyle/>
          <a:p>
            <a:pPr algn="just">
              <a:lnSpc>
                <a:spcPct val="115000"/>
              </a:lnSpc>
              <a:spcBef>
                <a:spcPts val="1000"/>
              </a:spcBef>
            </a:pPr>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Research Ideas / Explore Possibilities for your Engineering Design Project</a:t>
            </a:r>
            <a:endParaRPr lang="en-IN" sz="1600" b="1" dirty="0">
              <a:solidFill>
                <a:srgbClr val="4F81BD"/>
              </a:solidFill>
              <a:effectLst/>
              <a:latin typeface="Cambria" panose="02040503050406030204" pitchFamily="18" charset="0"/>
              <a:ea typeface="Times New Roman" panose="02020603050405020304" pitchFamily="18" charset="0"/>
              <a:cs typeface="Latha" panose="020B0604020202020204" pitchFamily="34" charset="0"/>
            </a:endParaRPr>
          </a:p>
          <a:p>
            <a:pPr marL="742950" lvl="1" indent="-285750" algn="jus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Use the experience of others to explore possibilities. </a:t>
            </a:r>
          </a:p>
          <a:p>
            <a:pPr marL="742950" lvl="1" indent="-285750" algn="jus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By researching past projects you can avoid the problems faced by others. </a:t>
            </a:r>
          </a:p>
          <a:p>
            <a:pPr marL="742950" lvl="1" indent="-285750" algn="jus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You should speak to people from various backgrounds, including users or customers. </a:t>
            </a:r>
          </a:p>
          <a:p>
            <a:pPr marL="742950" lvl="1" indent="-285750" algn="jus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You may find some solutions that you had not considered.</a:t>
            </a:r>
            <a:endParaRPr lang="en-IN"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907DCED6-CF42-E167-EC51-372B9A3B930C}"/>
              </a:ext>
            </a:extLst>
          </p:cNvPr>
          <p:cNvSpPr txBox="1"/>
          <p:nvPr/>
        </p:nvSpPr>
        <p:spPr>
          <a:xfrm>
            <a:off x="348169" y="4991951"/>
            <a:ext cx="11495661" cy="1518877"/>
          </a:xfrm>
          <a:prstGeom prst="rect">
            <a:avLst/>
          </a:prstGeom>
          <a:noFill/>
          <a:ln w="28575">
            <a:solidFill>
              <a:srgbClr val="0070C0"/>
            </a:solidFill>
          </a:ln>
        </p:spPr>
        <p:txBody>
          <a:bodyPr wrap="square">
            <a:spAutoFit/>
          </a:bodyPr>
          <a:lstStyle/>
          <a:p>
            <a:pPr algn="just">
              <a:lnSpc>
                <a:spcPct val="115000"/>
              </a:lnSpc>
              <a:spcBef>
                <a:spcPts val="1000"/>
              </a:spcBef>
            </a:pPr>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Establish Criteria and Constraints</a:t>
            </a:r>
            <a:endParaRPr lang="en-IN" sz="1600" b="1" dirty="0">
              <a:solidFill>
                <a:srgbClr val="4F81BD"/>
              </a:solidFill>
              <a:effectLst/>
              <a:latin typeface="Cambria" panose="02040503050406030204" pitchFamily="18" charset="0"/>
              <a:ea typeface="Times New Roman" panose="02020603050405020304" pitchFamily="18" charset="0"/>
              <a:cs typeface="Latha" panose="020B0604020202020204" pitchFamily="34" charset="0"/>
            </a:endParaRPr>
          </a:p>
          <a:p>
            <a:pPr marL="742950" lvl="1" indent="-285750" algn="jus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Having listed potential solutions and determined the needs of the project alongside your research, the next step is to establish any factors that may constrain your work. </a:t>
            </a:r>
          </a:p>
          <a:p>
            <a:pPr marL="742950" lvl="1" indent="-285750" algn="jus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This can be done by revisiting the requirements and bringing together your findings and ideas from previous steps.</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65485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D4882F-BBAA-30FE-50C8-88C20C25C2D5}"/>
              </a:ext>
            </a:extLst>
          </p:cNvPr>
          <p:cNvSpPr txBox="1"/>
          <p:nvPr/>
        </p:nvSpPr>
        <p:spPr>
          <a:xfrm>
            <a:off x="382215" y="422473"/>
            <a:ext cx="11427569" cy="964880"/>
          </a:xfrm>
          <a:prstGeom prst="rect">
            <a:avLst/>
          </a:prstGeom>
          <a:noFill/>
          <a:ln w="28575">
            <a:solidFill>
              <a:schemeClr val="accent4">
                <a:lumMod val="50000"/>
              </a:schemeClr>
            </a:solidFill>
          </a:ln>
        </p:spPr>
        <p:txBody>
          <a:bodyPr wrap="square">
            <a:spAutoFit/>
          </a:bodyPr>
          <a:lstStyle/>
          <a:p>
            <a:pPr algn="just">
              <a:lnSpc>
                <a:spcPct val="115000"/>
              </a:lnSpc>
              <a:spcBef>
                <a:spcPts val="1000"/>
              </a:spcBef>
            </a:pPr>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Consider Alternative Solutions</a:t>
            </a:r>
            <a:endParaRPr lang="en-IN" sz="1600" b="1" dirty="0">
              <a:solidFill>
                <a:srgbClr val="4F81BD"/>
              </a:solidFill>
              <a:effectLst/>
              <a:latin typeface="Cambria" panose="02040503050406030204" pitchFamily="18" charset="0"/>
              <a:ea typeface="Times New Roman" panose="02020603050405020304" pitchFamily="18" charset="0"/>
              <a:cs typeface="Latha" panose="020B0604020202020204" pitchFamily="34" charset="0"/>
            </a:endParaRPr>
          </a:p>
          <a:p>
            <a:pPr marL="742950" lvl="1" indent="-285750" algn="jus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You may wish to consider further solutions to compare the potential outcomes and find the best approach. </a:t>
            </a:r>
          </a:p>
          <a:p>
            <a:pPr marL="742950" lvl="1" indent="-285750" algn="jus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This will involve repeating some of the earlier steps for each viable idea.</a:t>
            </a:r>
            <a:endParaRPr lang="en-IN"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F3C42F0F-7F8D-B1D6-58F0-39F9C04D9B3C}"/>
              </a:ext>
            </a:extLst>
          </p:cNvPr>
          <p:cNvSpPr txBox="1"/>
          <p:nvPr/>
        </p:nvSpPr>
        <p:spPr>
          <a:xfrm>
            <a:off x="382215" y="1679653"/>
            <a:ext cx="11300704" cy="1241878"/>
          </a:xfrm>
          <a:prstGeom prst="rect">
            <a:avLst/>
          </a:prstGeom>
          <a:noFill/>
          <a:ln w="28575">
            <a:solidFill>
              <a:srgbClr val="FF0000"/>
            </a:solidFill>
          </a:ln>
        </p:spPr>
        <p:txBody>
          <a:bodyPr wrap="square">
            <a:spAutoFit/>
          </a:bodyPr>
          <a:lstStyle/>
          <a:p>
            <a:pPr algn="just">
              <a:lnSpc>
                <a:spcPct val="115000"/>
              </a:lnSpc>
              <a:spcBef>
                <a:spcPts val="1000"/>
              </a:spcBef>
            </a:pPr>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Select An Approach</a:t>
            </a:r>
            <a:endParaRPr lang="en-IN" sz="1600" b="1" dirty="0">
              <a:solidFill>
                <a:srgbClr val="4F81BD"/>
              </a:solidFill>
              <a:effectLst/>
              <a:latin typeface="Cambria" panose="02040503050406030204" pitchFamily="18" charset="0"/>
              <a:ea typeface="Times New Roman" panose="02020603050405020304" pitchFamily="18" charset="0"/>
              <a:cs typeface="Latha" panose="020B0604020202020204" pitchFamily="34" charset="0"/>
            </a:endParaRPr>
          </a:p>
          <a:p>
            <a:pPr marL="742950" lvl="1" indent="-285750" algn="jus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Once you have assessed your various options you can determine which approach best meets your requirements. </a:t>
            </a:r>
          </a:p>
          <a:p>
            <a:pPr marL="742950" lvl="1" indent="-285750" algn="jus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Reject those that don’t meet your requirements.</a:t>
            </a:r>
            <a:endParaRPr lang="en-IN"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166D7FE7-09B0-2438-4413-B332CB3BB0F6}"/>
              </a:ext>
            </a:extLst>
          </p:cNvPr>
          <p:cNvSpPr txBox="1"/>
          <p:nvPr/>
        </p:nvSpPr>
        <p:spPr>
          <a:xfrm>
            <a:off x="382215" y="3213831"/>
            <a:ext cx="11300704" cy="1518877"/>
          </a:xfrm>
          <a:prstGeom prst="rect">
            <a:avLst/>
          </a:prstGeom>
          <a:noFill/>
          <a:ln w="28575">
            <a:solidFill>
              <a:srgbClr val="7030A0"/>
            </a:solidFill>
          </a:ln>
        </p:spPr>
        <p:txBody>
          <a:bodyPr wrap="square">
            <a:spAutoFit/>
          </a:bodyPr>
          <a:lstStyle/>
          <a:p>
            <a:pPr algn="just">
              <a:lnSpc>
                <a:spcPct val="115000"/>
              </a:lnSpc>
              <a:spcBef>
                <a:spcPts val="1000"/>
              </a:spcBef>
            </a:pPr>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Develop A Design Proposal</a:t>
            </a:r>
            <a:endParaRPr lang="en-IN" sz="1600" b="1" dirty="0">
              <a:solidFill>
                <a:srgbClr val="4F81BD"/>
              </a:solidFill>
              <a:effectLst/>
              <a:latin typeface="Cambria" panose="02040503050406030204" pitchFamily="18" charset="0"/>
              <a:ea typeface="Times New Roman" panose="02020603050405020304" pitchFamily="18" charset="0"/>
              <a:cs typeface="Latha" panose="020B0604020202020204" pitchFamily="34" charset="0"/>
            </a:endParaRPr>
          </a:p>
          <a:p>
            <a:pPr marL="742950" lvl="1" indent="-285750" algn="jus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Having chosen your approach, the next step is to refine and improve the solution to create a design proposal. </a:t>
            </a:r>
          </a:p>
          <a:p>
            <a:pPr marL="742950" lvl="1" indent="-285750" algn="jus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This stage can be ongoing through the length of your project and even after a product has been delivered to customers.</a:t>
            </a:r>
            <a:endParaRPr lang="en-IN"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006595B7-75C4-86C8-6926-1BA57DEA1AF9}"/>
              </a:ext>
            </a:extLst>
          </p:cNvPr>
          <p:cNvSpPr txBox="1"/>
          <p:nvPr/>
        </p:nvSpPr>
        <p:spPr>
          <a:xfrm>
            <a:off x="382214" y="4911106"/>
            <a:ext cx="11504985" cy="1241878"/>
          </a:xfrm>
          <a:prstGeom prst="rect">
            <a:avLst/>
          </a:prstGeom>
          <a:noFill/>
          <a:ln w="28575">
            <a:solidFill>
              <a:srgbClr val="FFC000"/>
            </a:solidFill>
          </a:ln>
        </p:spPr>
        <p:txBody>
          <a:bodyPr wrap="square">
            <a:spAutoFit/>
          </a:bodyPr>
          <a:lstStyle/>
          <a:p>
            <a:pPr algn="just">
              <a:lnSpc>
                <a:spcPct val="115000"/>
              </a:lnSpc>
              <a:spcBef>
                <a:spcPts val="1000"/>
              </a:spcBef>
            </a:pPr>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Make A Model Or Prototype</a:t>
            </a:r>
            <a:endParaRPr lang="en-IN" sz="1600" b="1" dirty="0">
              <a:solidFill>
                <a:srgbClr val="4F81BD"/>
              </a:solidFill>
              <a:effectLst/>
              <a:latin typeface="Cambria" panose="02040503050406030204" pitchFamily="18" charset="0"/>
              <a:ea typeface="Times New Roman" panose="02020603050405020304" pitchFamily="18" charset="0"/>
              <a:cs typeface="Latha" panose="020B0604020202020204" pitchFamily="34" charset="0"/>
            </a:endParaRPr>
          </a:p>
          <a:p>
            <a:pPr marL="742950" lvl="1" indent="-285750" algn="jus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Use your design proposal to make a prototype that will allow you to test how the final product will perform. </a:t>
            </a:r>
          </a:p>
          <a:p>
            <a:pPr marL="742950" lvl="1" indent="-285750" algn="just">
              <a:buFont typeface="Arial" panose="020B0604020202020204" pitchFamily="34" charset="0"/>
              <a:buChar char="•"/>
              <a:tabLst>
                <a:tab pos="808038" algn="l"/>
              </a:tabLst>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Prototypes are often made from different materials than the final version and are generally finished to a lesser standard.</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849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8D8904-8B49-C638-9849-A485A15CA99E}"/>
              </a:ext>
            </a:extLst>
          </p:cNvPr>
          <p:cNvSpPr txBox="1"/>
          <p:nvPr/>
        </p:nvSpPr>
        <p:spPr>
          <a:xfrm>
            <a:off x="440175" y="308052"/>
            <a:ext cx="11057919" cy="964880"/>
          </a:xfrm>
          <a:prstGeom prst="rect">
            <a:avLst/>
          </a:prstGeom>
          <a:noFill/>
          <a:ln w="28575">
            <a:solidFill>
              <a:srgbClr val="7030A0"/>
            </a:solidFill>
          </a:ln>
        </p:spPr>
        <p:txBody>
          <a:bodyPr wrap="square">
            <a:spAutoFit/>
          </a:bodyPr>
          <a:lstStyle/>
          <a:p>
            <a:pPr algn="just">
              <a:lnSpc>
                <a:spcPct val="115000"/>
              </a:lnSpc>
              <a:spcBef>
                <a:spcPts val="1000"/>
              </a:spcBef>
            </a:pPr>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Test And Evaluate</a:t>
            </a:r>
            <a:endParaRPr lang="en-IN" sz="1600" b="1" dirty="0">
              <a:solidFill>
                <a:srgbClr val="4F81BD"/>
              </a:solidFill>
              <a:effectLst/>
              <a:latin typeface="Cambria" panose="02040503050406030204" pitchFamily="18" charset="0"/>
              <a:ea typeface="Times New Roman" panose="02020603050405020304" pitchFamily="18" charset="0"/>
              <a:cs typeface="Latha" panose="020B0604020202020204" pitchFamily="34" charset="0"/>
            </a:endParaRPr>
          </a:p>
          <a:p>
            <a:pPr marL="742950" lvl="1" indent="-285750" algn="jus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Each prototype will need testing, re-evaluation and improvement. </a:t>
            </a:r>
          </a:p>
          <a:p>
            <a:pPr marL="742950" lvl="1" indent="-285750" algn="jus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Testing and evaluation allows you to see where any improvements are needed.</a:t>
            </a:r>
            <a:endParaRPr lang="en-IN"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21B7DF2F-5439-4A83-914A-0E44F2C88FBE}"/>
              </a:ext>
            </a:extLst>
          </p:cNvPr>
          <p:cNvSpPr txBox="1"/>
          <p:nvPr/>
        </p:nvSpPr>
        <p:spPr>
          <a:xfrm>
            <a:off x="440174" y="1524010"/>
            <a:ext cx="11057919" cy="964880"/>
          </a:xfrm>
          <a:prstGeom prst="rect">
            <a:avLst/>
          </a:prstGeom>
          <a:noFill/>
          <a:ln w="28575">
            <a:solidFill>
              <a:srgbClr val="0000FF"/>
            </a:solidFill>
          </a:ln>
        </p:spPr>
        <p:txBody>
          <a:bodyPr wrap="square">
            <a:spAutoFit/>
          </a:bodyPr>
          <a:lstStyle/>
          <a:p>
            <a:pPr algn="just">
              <a:lnSpc>
                <a:spcPct val="115000"/>
              </a:lnSpc>
              <a:spcBef>
                <a:spcPts val="1000"/>
              </a:spcBef>
            </a:pPr>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Refine The Design</a:t>
            </a:r>
            <a:endParaRPr lang="en-IN" sz="1600" b="1" dirty="0">
              <a:solidFill>
                <a:srgbClr val="4F81BD"/>
              </a:solidFill>
              <a:effectLst/>
              <a:latin typeface="Cambria" panose="02040503050406030204" pitchFamily="18" charset="0"/>
              <a:ea typeface="Times New Roman" panose="02020603050405020304" pitchFamily="18" charset="0"/>
              <a:cs typeface="Latha" panose="020B0604020202020204" pitchFamily="34" charset="0"/>
            </a:endParaRPr>
          </a:p>
          <a:p>
            <a:pPr marL="742950" lvl="1" indent="-285750" algn="jus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Once testing has been completed, the design can be revised and improved. </a:t>
            </a:r>
          </a:p>
          <a:p>
            <a:pPr marL="742950" lvl="1" indent="-285750" algn="jus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This step can be repeated several times as more prototypes are created and evaluated.</a:t>
            </a:r>
            <a:endParaRPr lang="en-IN"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FF0CA140-0380-5CF8-FC3E-826D00F95281}"/>
              </a:ext>
            </a:extLst>
          </p:cNvPr>
          <p:cNvSpPr txBox="1"/>
          <p:nvPr/>
        </p:nvSpPr>
        <p:spPr>
          <a:xfrm>
            <a:off x="440173" y="2850234"/>
            <a:ext cx="11057919" cy="1241878"/>
          </a:xfrm>
          <a:prstGeom prst="rect">
            <a:avLst/>
          </a:prstGeom>
          <a:noFill/>
          <a:ln w="28575">
            <a:solidFill>
              <a:srgbClr val="FF0000"/>
            </a:solidFill>
          </a:ln>
        </p:spPr>
        <p:txBody>
          <a:bodyPr wrap="square">
            <a:spAutoFit/>
          </a:bodyPr>
          <a:lstStyle/>
          <a:p>
            <a:pPr algn="just">
              <a:lnSpc>
                <a:spcPct val="115000"/>
              </a:lnSpc>
              <a:spcBef>
                <a:spcPts val="1000"/>
              </a:spcBef>
            </a:pPr>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Create The Solution</a:t>
            </a:r>
            <a:endParaRPr lang="en-IN" sz="1600" b="1" dirty="0">
              <a:solidFill>
                <a:srgbClr val="4F81BD"/>
              </a:solidFill>
              <a:effectLst/>
              <a:latin typeface="Cambria" panose="02040503050406030204" pitchFamily="18" charset="0"/>
              <a:ea typeface="Times New Roman" panose="02020603050405020304" pitchFamily="18" charset="0"/>
              <a:cs typeface="Latha" panose="020B0604020202020204" pitchFamily="34" charset="0"/>
            </a:endParaRPr>
          </a:p>
          <a:p>
            <a:pPr marL="742950" lvl="1" indent="-285750" algn="jus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After your refinements have been completed and fully tested, you can decide upon and create your finished solution. </a:t>
            </a:r>
          </a:p>
          <a:p>
            <a:pPr marL="742950" lvl="1" indent="-285750" algn="jus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This may take the form of a polished prototype to demonstrate to customers.</a:t>
            </a:r>
            <a:endParaRPr lang="en-IN"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A00905C1-2EFF-A36A-DFF6-CC5F7514C947}"/>
              </a:ext>
            </a:extLst>
          </p:cNvPr>
          <p:cNvSpPr txBox="1"/>
          <p:nvPr/>
        </p:nvSpPr>
        <p:spPr>
          <a:xfrm>
            <a:off x="440172" y="4453456"/>
            <a:ext cx="11398389" cy="1518877"/>
          </a:xfrm>
          <a:prstGeom prst="rect">
            <a:avLst/>
          </a:prstGeom>
          <a:noFill/>
          <a:ln w="28575">
            <a:solidFill>
              <a:schemeClr val="tx1"/>
            </a:solidFill>
          </a:ln>
        </p:spPr>
        <p:txBody>
          <a:bodyPr wrap="square">
            <a:spAutoFit/>
          </a:bodyPr>
          <a:lstStyle/>
          <a:p>
            <a:pPr algn="just">
              <a:lnSpc>
                <a:spcPct val="115000"/>
              </a:lnSpc>
              <a:spcBef>
                <a:spcPts val="1000"/>
              </a:spcBef>
            </a:pPr>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Communicate The Results</a:t>
            </a:r>
            <a:endParaRPr lang="en-IN" sz="1600" b="1" dirty="0">
              <a:solidFill>
                <a:srgbClr val="4F81BD"/>
              </a:solidFill>
              <a:effectLst/>
              <a:latin typeface="Cambria" panose="02040503050406030204" pitchFamily="18" charset="0"/>
              <a:ea typeface="Times New Roman" panose="02020603050405020304" pitchFamily="18" charset="0"/>
              <a:cs typeface="Latha" panose="020B0604020202020204" pitchFamily="34" charset="0"/>
            </a:endParaRPr>
          </a:p>
          <a:p>
            <a:pPr marL="742950" lvl="1" indent="-285750" algn="jus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The final stage is to communicate your results. </a:t>
            </a:r>
          </a:p>
          <a:p>
            <a:pPr marL="742950" lvl="1" indent="-285750" algn="jus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This can be in the form of a report, presentation, display board, or a combination of methods. </a:t>
            </a:r>
          </a:p>
          <a:p>
            <a:pPr marL="742950" lvl="1" indent="-285750" algn="jus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Thorough documentation allows your finished product to be manufactured to the required quality standards.</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11711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8440EE3C-6500-BCE4-17B2-BD49AE63B10D}"/>
              </a:ext>
            </a:extLst>
          </p:cNvPr>
          <p:cNvGrpSpPr/>
          <p:nvPr/>
        </p:nvGrpSpPr>
        <p:grpSpPr>
          <a:xfrm>
            <a:off x="417682" y="1353689"/>
            <a:ext cx="11356636" cy="4973279"/>
            <a:chOff x="331146" y="808940"/>
            <a:chExt cx="11356636" cy="4973279"/>
          </a:xfrm>
        </p:grpSpPr>
        <p:sp>
          <p:nvSpPr>
            <p:cNvPr id="3" name="TextBox 2">
              <a:extLst>
                <a:ext uri="{FF2B5EF4-FFF2-40B4-BE49-F238E27FC236}">
                  <a16:creationId xmlns:a16="http://schemas.microsoft.com/office/drawing/2014/main" id="{F20B87D5-DC6D-9F14-D4CF-E81DB52F573C}"/>
                </a:ext>
              </a:extLst>
            </p:cNvPr>
            <p:cNvSpPr txBox="1"/>
            <p:nvPr/>
          </p:nvSpPr>
          <p:spPr>
            <a:xfrm>
              <a:off x="4151683" y="2941270"/>
              <a:ext cx="3616258" cy="708912"/>
            </a:xfrm>
            <a:prstGeom prst="rect">
              <a:avLst/>
            </a:prstGeom>
            <a:noFill/>
            <a:ln w="19050">
              <a:solidFill>
                <a:schemeClr val="tx1"/>
              </a:solidFill>
            </a:ln>
          </p:spPr>
          <p:txBody>
            <a:bodyPr wrap="square">
              <a:spAutoFit/>
            </a:bodyPr>
            <a:lstStyle/>
            <a:p>
              <a:pPr algn="ctr">
                <a:lnSpc>
                  <a:spcPct val="115000"/>
                </a:lnSpc>
                <a:spcBef>
                  <a:spcPts val="1250"/>
                </a:spcBef>
                <a:spcAft>
                  <a:spcPts val="625"/>
                </a:spcAft>
              </a:pPr>
              <a:r>
                <a:rPr lang="en-IN" sz="1800" b="1" u="sng" dirty="0">
                  <a:solidFill>
                    <a:srgbClr val="FF0000"/>
                  </a:solidFill>
                  <a:effectLst/>
                  <a:latin typeface="Cambria" panose="02040503050406030204" pitchFamily="18" charset="0"/>
                  <a:ea typeface="Calibri" panose="020F0502020204030204" pitchFamily="34" charset="0"/>
                  <a:cs typeface="Latha" panose="020B0604020202020204" pitchFamily="34" charset="0"/>
                </a:rPr>
                <a:t>OPERATIONAL FACTORS IN SYSTEM DESIGN</a:t>
              </a:r>
              <a:endParaRPr lang="en-IN" sz="1600" dirty="0">
                <a:solidFill>
                  <a:srgbClr val="FF0000"/>
                </a:solidFill>
                <a:effectLst/>
                <a:latin typeface="Calibri" panose="020F0502020204030204" pitchFamily="34" charset="0"/>
                <a:ea typeface="Calibri" panose="020F0502020204030204" pitchFamily="34" charset="0"/>
                <a:cs typeface="Latha" panose="020B0604020202020204" pitchFamily="34" charset="0"/>
              </a:endParaRPr>
            </a:p>
          </p:txBody>
        </p:sp>
        <p:sp>
          <p:nvSpPr>
            <p:cNvPr id="5" name="TextBox 4">
              <a:extLst>
                <a:ext uri="{FF2B5EF4-FFF2-40B4-BE49-F238E27FC236}">
                  <a16:creationId xmlns:a16="http://schemas.microsoft.com/office/drawing/2014/main" id="{6CB85486-15D6-7858-5A7E-DED185073F48}"/>
                </a:ext>
              </a:extLst>
            </p:cNvPr>
            <p:cNvSpPr txBox="1"/>
            <p:nvPr/>
          </p:nvSpPr>
          <p:spPr>
            <a:xfrm>
              <a:off x="4435407" y="808940"/>
              <a:ext cx="3048811" cy="383759"/>
            </a:xfrm>
            <a:prstGeom prst="rect">
              <a:avLst/>
            </a:prstGeom>
            <a:noFill/>
            <a:ln w="19050">
              <a:solidFill>
                <a:schemeClr val="tx1"/>
              </a:solidFill>
            </a:ln>
          </p:spPr>
          <p:txBody>
            <a:bodyPr wrap="square">
              <a:spAutoFit/>
            </a:bodyPr>
            <a:lstStyle/>
            <a:p>
              <a:pPr algn="just">
                <a:lnSpc>
                  <a:spcPct val="115000"/>
                </a:lnSpc>
                <a:spcBef>
                  <a:spcPts val="1250"/>
                </a:spcBef>
                <a:spcAft>
                  <a:spcPts val="625"/>
                </a:spcAft>
              </a:pPr>
              <a:r>
                <a:rPr lang="en-IN" sz="1800" b="1" dirty="0">
                  <a:solidFill>
                    <a:srgbClr val="000000"/>
                  </a:solidFill>
                  <a:effectLst/>
                  <a:latin typeface="Cambria" panose="02040503050406030204" pitchFamily="18" charset="0"/>
                  <a:ea typeface="Times New Roman" panose="02020603050405020304" pitchFamily="18" charset="0"/>
                  <a:cs typeface="Latha" panose="020B0604020202020204" pitchFamily="34" charset="0"/>
                </a:rPr>
                <a:t>Integrity and Consistency</a:t>
              </a:r>
              <a:endParaRPr lang="en-IN" sz="1600" b="1" dirty="0">
                <a:solidFill>
                  <a:srgbClr val="4F81BD"/>
                </a:solidFill>
                <a:effectLst/>
                <a:latin typeface="Cambria" panose="02040503050406030204" pitchFamily="18" charset="0"/>
                <a:ea typeface="Times New Roman" panose="02020603050405020304" pitchFamily="18" charset="0"/>
                <a:cs typeface="Latha" panose="020B0604020202020204" pitchFamily="34" charset="0"/>
              </a:endParaRPr>
            </a:p>
          </p:txBody>
        </p:sp>
        <p:sp>
          <p:nvSpPr>
            <p:cNvPr id="7" name="TextBox 6">
              <a:extLst>
                <a:ext uri="{FF2B5EF4-FFF2-40B4-BE49-F238E27FC236}">
                  <a16:creationId xmlns:a16="http://schemas.microsoft.com/office/drawing/2014/main" id="{3AA0BC68-BBF3-088D-DC42-6C30079B5241}"/>
                </a:ext>
              </a:extLst>
            </p:cNvPr>
            <p:cNvSpPr txBox="1"/>
            <p:nvPr/>
          </p:nvSpPr>
          <p:spPr>
            <a:xfrm>
              <a:off x="331146" y="1726174"/>
              <a:ext cx="3217424" cy="383759"/>
            </a:xfrm>
            <a:prstGeom prst="rect">
              <a:avLst/>
            </a:prstGeom>
            <a:noFill/>
            <a:ln w="19050">
              <a:solidFill>
                <a:schemeClr val="tx1"/>
              </a:solidFill>
            </a:ln>
          </p:spPr>
          <p:txBody>
            <a:bodyPr wrap="square">
              <a:spAutoFit/>
            </a:bodyPr>
            <a:lstStyle/>
            <a:p>
              <a:pPr algn="just">
                <a:lnSpc>
                  <a:spcPct val="115000"/>
                </a:lnSpc>
                <a:spcBef>
                  <a:spcPts val="1250"/>
                </a:spcBef>
                <a:spcAft>
                  <a:spcPts val="625"/>
                </a:spcAft>
              </a:pPr>
              <a:r>
                <a:rPr lang="en-IN" sz="1800" b="1" dirty="0">
                  <a:solidFill>
                    <a:srgbClr val="000000"/>
                  </a:solidFill>
                  <a:effectLst/>
                  <a:latin typeface="Cambria" panose="02040503050406030204" pitchFamily="18" charset="0"/>
                  <a:ea typeface="Times New Roman" panose="02020603050405020304" pitchFamily="18" charset="0"/>
                  <a:cs typeface="Latha" panose="020B0604020202020204" pitchFamily="34" charset="0"/>
                </a:rPr>
                <a:t>Performance and Scalability</a:t>
              </a:r>
              <a:endParaRPr lang="en-IN" sz="1600" b="1" dirty="0">
                <a:solidFill>
                  <a:srgbClr val="4F81BD"/>
                </a:solidFill>
                <a:effectLst/>
                <a:latin typeface="Cambria" panose="02040503050406030204" pitchFamily="18" charset="0"/>
                <a:ea typeface="Times New Roman" panose="02020603050405020304" pitchFamily="18" charset="0"/>
                <a:cs typeface="Latha" panose="020B0604020202020204" pitchFamily="34" charset="0"/>
              </a:endParaRPr>
            </a:p>
          </p:txBody>
        </p:sp>
        <p:sp>
          <p:nvSpPr>
            <p:cNvPr id="9" name="TextBox 8">
              <a:extLst>
                <a:ext uri="{FF2B5EF4-FFF2-40B4-BE49-F238E27FC236}">
                  <a16:creationId xmlns:a16="http://schemas.microsoft.com/office/drawing/2014/main" id="{C3FC0BBE-5522-9C5B-5BB3-62C1FFA5BA69}"/>
                </a:ext>
              </a:extLst>
            </p:cNvPr>
            <p:cNvSpPr txBox="1"/>
            <p:nvPr/>
          </p:nvSpPr>
          <p:spPr>
            <a:xfrm>
              <a:off x="513132" y="3098877"/>
              <a:ext cx="2439211" cy="383759"/>
            </a:xfrm>
            <a:prstGeom prst="rect">
              <a:avLst/>
            </a:prstGeom>
            <a:noFill/>
            <a:ln w="19050">
              <a:solidFill>
                <a:schemeClr val="tx1"/>
              </a:solidFill>
            </a:ln>
          </p:spPr>
          <p:txBody>
            <a:bodyPr wrap="square">
              <a:spAutoFit/>
            </a:bodyPr>
            <a:lstStyle/>
            <a:p>
              <a:pPr algn="just">
                <a:lnSpc>
                  <a:spcPct val="115000"/>
                </a:lnSpc>
                <a:spcBef>
                  <a:spcPts val="1250"/>
                </a:spcBef>
                <a:spcAft>
                  <a:spcPts val="625"/>
                </a:spcAft>
              </a:pPr>
              <a:r>
                <a:rPr lang="en-IN" sz="1800" b="1" dirty="0">
                  <a:solidFill>
                    <a:srgbClr val="000000"/>
                  </a:solidFill>
                  <a:effectLst/>
                  <a:latin typeface="Cambria" panose="02040503050406030204" pitchFamily="18" charset="0"/>
                  <a:ea typeface="Times New Roman" panose="02020603050405020304" pitchFamily="18" charset="0"/>
                  <a:cs typeface="Latha" panose="020B0604020202020204" pitchFamily="34" charset="0"/>
                </a:rPr>
                <a:t>Deployment Strategy</a:t>
              </a:r>
              <a:endParaRPr lang="en-IN" sz="1600" b="1" dirty="0">
                <a:solidFill>
                  <a:srgbClr val="4F81BD"/>
                </a:solidFill>
                <a:effectLst/>
                <a:latin typeface="Cambria" panose="02040503050406030204" pitchFamily="18" charset="0"/>
                <a:ea typeface="Times New Roman" panose="02020603050405020304" pitchFamily="18" charset="0"/>
                <a:cs typeface="Latha" panose="020B0604020202020204" pitchFamily="34" charset="0"/>
              </a:endParaRPr>
            </a:p>
          </p:txBody>
        </p:sp>
        <p:sp>
          <p:nvSpPr>
            <p:cNvPr id="11" name="TextBox 10">
              <a:extLst>
                <a:ext uri="{FF2B5EF4-FFF2-40B4-BE49-F238E27FC236}">
                  <a16:creationId xmlns:a16="http://schemas.microsoft.com/office/drawing/2014/main" id="{5CE09B4B-A66B-86E3-C0B8-834809197A50}"/>
                </a:ext>
              </a:extLst>
            </p:cNvPr>
            <p:cNvSpPr txBox="1"/>
            <p:nvPr/>
          </p:nvSpPr>
          <p:spPr>
            <a:xfrm>
              <a:off x="1091927" y="4461368"/>
              <a:ext cx="1456718" cy="383759"/>
            </a:xfrm>
            <a:prstGeom prst="rect">
              <a:avLst/>
            </a:prstGeom>
            <a:noFill/>
            <a:ln w="19050">
              <a:solidFill>
                <a:schemeClr val="tx1"/>
              </a:solidFill>
            </a:ln>
          </p:spPr>
          <p:txBody>
            <a:bodyPr wrap="square">
              <a:spAutoFit/>
            </a:bodyPr>
            <a:lstStyle/>
            <a:p>
              <a:pPr algn="ctr">
                <a:lnSpc>
                  <a:spcPct val="115000"/>
                </a:lnSpc>
                <a:spcBef>
                  <a:spcPts val="1250"/>
                </a:spcBef>
                <a:spcAft>
                  <a:spcPts val="625"/>
                </a:spcAft>
              </a:pPr>
              <a:r>
                <a:rPr lang="en-IN" sz="1800" b="1" dirty="0">
                  <a:solidFill>
                    <a:srgbClr val="000000"/>
                  </a:solidFill>
                  <a:effectLst/>
                  <a:latin typeface="Cambria" panose="02040503050406030204" pitchFamily="18" charset="0"/>
                  <a:ea typeface="Times New Roman" panose="02020603050405020304" pitchFamily="18" charset="0"/>
                  <a:cs typeface="Latha" panose="020B0604020202020204" pitchFamily="34" charset="0"/>
                </a:rPr>
                <a:t>Security</a:t>
              </a:r>
              <a:endParaRPr lang="en-IN" sz="1600" b="1" dirty="0">
                <a:solidFill>
                  <a:srgbClr val="4F81BD"/>
                </a:solidFill>
                <a:effectLst/>
                <a:latin typeface="Cambria" panose="02040503050406030204" pitchFamily="18" charset="0"/>
                <a:ea typeface="Times New Roman" panose="02020603050405020304" pitchFamily="18" charset="0"/>
                <a:cs typeface="Latha" panose="020B0604020202020204" pitchFamily="34" charset="0"/>
              </a:endParaRPr>
            </a:p>
          </p:txBody>
        </p:sp>
        <p:sp>
          <p:nvSpPr>
            <p:cNvPr id="13" name="TextBox 12">
              <a:extLst>
                <a:ext uri="{FF2B5EF4-FFF2-40B4-BE49-F238E27FC236}">
                  <a16:creationId xmlns:a16="http://schemas.microsoft.com/office/drawing/2014/main" id="{6003A0A4-81B7-F425-7C92-539AA1FE3916}"/>
                </a:ext>
              </a:extLst>
            </p:cNvPr>
            <p:cNvSpPr txBox="1"/>
            <p:nvPr/>
          </p:nvSpPr>
          <p:spPr>
            <a:xfrm>
              <a:off x="4103045" y="5398460"/>
              <a:ext cx="3713534" cy="383759"/>
            </a:xfrm>
            <a:prstGeom prst="rect">
              <a:avLst/>
            </a:prstGeom>
            <a:noFill/>
            <a:ln w="19050">
              <a:solidFill>
                <a:schemeClr val="tx1"/>
              </a:solidFill>
            </a:ln>
          </p:spPr>
          <p:txBody>
            <a:bodyPr wrap="square">
              <a:spAutoFit/>
            </a:bodyPr>
            <a:lstStyle/>
            <a:p>
              <a:pPr algn="just">
                <a:lnSpc>
                  <a:spcPct val="115000"/>
                </a:lnSpc>
                <a:spcBef>
                  <a:spcPts val="1250"/>
                </a:spcBef>
                <a:spcAft>
                  <a:spcPts val="625"/>
                </a:spcAft>
              </a:pPr>
              <a:r>
                <a:rPr lang="en-IN" sz="1800" b="1" dirty="0">
                  <a:solidFill>
                    <a:srgbClr val="000000"/>
                  </a:solidFill>
                  <a:effectLst/>
                  <a:latin typeface="Cambria" panose="02040503050406030204" pitchFamily="18" charset="0"/>
                  <a:ea typeface="Times New Roman" panose="02020603050405020304" pitchFamily="18" charset="0"/>
                  <a:cs typeface="Latha" panose="020B0604020202020204" pitchFamily="34" charset="0"/>
                </a:rPr>
                <a:t>User Experience and Inclusivity</a:t>
              </a:r>
              <a:endParaRPr lang="en-IN" sz="1600" b="1" dirty="0">
                <a:solidFill>
                  <a:srgbClr val="4F81BD"/>
                </a:solidFill>
                <a:effectLst/>
                <a:latin typeface="Cambria" panose="02040503050406030204" pitchFamily="18" charset="0"/>
                <a:ea typeface="Times New Roman" panose="02020603050405020304" pitchFamily="18" charset="0"/>
                <a:cs typeface="Latha" panose="020B0604020202020204" pitchFamily="34" charset="0"/>
              </a:endParaRPr>
            </a:p>
          </p:txBody>
        </p:sp>
        <p:sp>
          <p:nvSpPr>
            <p:cNvPr id="15" name="TextBox 14">
              <a:extLst>
                <a:ext uri="{FF2B5EF4-FFF2-40B4-BE49-F238E27FC236}">
                  <a16:creationId xmlns:a16="http://schemas.microsoft.com/office/drawing/2014/main" id="{F695C817-B45A-68C9-65C2-8C7BA41D7009}"/>
                </a:ext>
              </a:extLst>
            </p:cNvPr>
            <p:cNvSpPr txBox="1"/>
            <p:nvPr/>
          </p:nvSpPr>
          <p:spPr>
            <a:xfrm>
              <a:off x="8903240" y="4427356"/>
              <a:ext cx="2643492" cy="383759"/>
            </a:xfrm>
            <a:prstGeom prst="rect">
              <a:avLst/>
            </a:prstGeom>
            <a:noFill/>
            <a:ln w="19050">
              <a:solidFill>
                <a:schemeClr val="tx1"/>
              </a:solidFill>
            </a:ln>
          </p:spPr>
          <p:txBody>
            <a:bodyPr wrap="square">
              <a:spAutoFit/>
            </a:bodyPr>
            <a:lstStyle/>
            <a:p>
              <a:pPr algn="just">
                <a:lnSpc>
                  <a:spcPct val="115000"/>
                </a:lnSpc>
                <a:spcBef>
                  <a:spcPts val="1250"/>
                </a:spcBef>
                <a:spcAft>
                  <a:spcPts val="625"/>
                </a:spcAft>
              </a:pPr>
              <a:r>
                <a:rPr lang="en-IN" sz="1800" b="1" dirty="0">
                  <a:solidFill>
                    <a:srgbClr val="000000"/>
                  </a:solidFill>
                  <a:effectLst/>
                  <a:latin typeface="Cambria" panose="02040503050406030204" pitchFamily="18" charset="0"/>
                  <a:ea typeface="Times New Roman" panose="02020603050405020304" pitchFamily="18" charset="0"/>
                  <a:cs typeface="Latha" panose="020B0604020202020204" pitchFamily="34" charset="0"/>
                </a:rPr>
                <a:t>Recovery and Planning</a:t>
              </a:r>
              <a:endParaRPr lang="en-IN" sz="1600" b="1" dirty="0">
                <a:solidFill>
                  <a:srgbClr val="4F81BD"/>
                </a:solidFill>
                <a:effectLst/>
                <a:latin typeface="Cambria" panose="02040503050406030204" pitchFamily="18" charset="0"/>
                <a:ea typeface="Times New Roman" panose="02020603050405020304" pitchFamily="18" charset="0"/>
                <a:cs typeface="Latha" panose="020B0604020202020204" pitchFamily="34" charset="0"/>
              </a:endParaRPr>
            </a:p>
          </p:txBody>
        </p:sp>
        <p:sp>
          <p:nvSpPr>
            <p:cNvPr id="17" name="TextBox 16">
              <a:extLst>
                <a:ext uri="{FF2B5EF4-FFF2-40B4-BE49-F238E27FC236}">
                  <a16:creationId xmlns:a16="http://schemas.microsoft.com/office/drawing/2014/main" id="{ECA971A4-779D-858E-84AA-5FBE1ECD48EE}"/>
                </a:ext>
              </a:extLst>
            </p:cNvPr>
            <p:cNvSpPr txBox="1"/>
            <p:nvPr/>
          </p:nvSpPr>
          <p:spPr>
            <a:xfrm>
              <a:off x="9287481" y="3141180"/>
              <a:ext cx="1583177" cy="383759"/>
            </a:xfrm>
            <a:prstGeom prst="rect">
              <a:avLst/>
            </a:prstGeom>
            <a:noFill/>
            <a:ln w="19050">
              <a:solidFill>
                <a:schemeClr val="tx1"/>
              </a:solidFill>
            </a:ln>
          </p:spPr>
          <p:txBody>
            <a:bodyPr wrap="square">
              <a:spAutoFit/>
            </a:bodyPr>
            <a:lstStyle/>
            <a:p>
              <a:pPr algn="ctr">
                <a:lnSpc>
                  <a:spcPct val="115000"/>
                </a:lnSpc>
                <a:spcBef>
                  <a:spcPts val="1250"/>
                </a:spcBef>
                <a:spcAft>
                  <a:spcPts val="625"/>
                </a:spcAft>
              </a:pPr>
              <a:r>
                <a:rPr lang="en-IN" sz="1800" b="1" dirty="0">
                  <a:solidFill>
                    <a:srgbClr val="000000"/>
                  </a:solidFill>
                  <a:effectLst/>
                  <a:latin typeface="Cambria" panose="02040503050406030204" pitchFamily="18" charset="0"/>
                  <a:ea typeface="Times New Roman" panose="02020603050405020304" pitchFamily="18" charset="0"/>
                  <a:cs typeface="Latha" panose="020B0604020202020204" pitchFamily="34" charset="0"/>
                </a:rPr>
                <a:t>Unit Testing</a:t>
              </a:r>
              <a:endParaRPr lang="en-IN" sz="1600" b="1" dirty="0">
                <a:solidFill>
                  <a:srgbClr val="4F81BD"/>
                </a:solidFill>
                <a:effectLst/>
                <a:latin typeface="Cambria" panose="02040503050406030204" pitchFamily="18" charset="0"/>
                <a:ea typeface="Times New Roman" panose="02020603050405020304" pitchFamily="18" charset="0"/>
                <a:cs typeface="Latha" panose="020B0604020202020204" pitchFamily="34" charset="0"/>
              </a:endParaRPr>
            </a:p>
          </p:txBody>
        </p:sp>
        <p:sp>
          <p:nvSpPr>
            <p:cNvPr id="19" name="TextBox 18">
              <a:extLst>
                <a:ext uri="{FF2B5EF4-FFF2-40B4-BE49-F238E27FC236}">
                  <a16:creationId xmlns:a16="http://schemas.microsoft.com/office/drawing/2014/main" id="{D1D3F577-6990-BA7D-48D3-61AE1F5D8108}"/>
                </a:ext>
              </a:extLst>
            </p:cNvPr>
            <p:cNvSpPr txBox="1"/>
            <p:nvPr/>
          </p:nvSpPr>
          <p:spPr>
            <a:xfrm>
              <a:off x="8470358" y="1536455"/>
              <a:ext cx="3217424" cy="702308"/>
            </a:xfrm>
            <a:prstGeom prst="rect">
              <a:avLst/>
            </a:prstGeom>
            <a:noFill/>
            <a:ln w="19050">
              <a:solidFill>
                <a:schemeClr val="tx1"/>
              </a:solidFill>
            </a:ln>
          </p:spPr>
          <p:txBody>
            <a:bodyPr wrap="square">
              <a:spAutoFit/>
            </a:bodyPr>
            <a:lstStyle/>
            <a:p>
              <a:pPr algn="ctr">
                <a:lnSpc>
                  <a:spcPct val="115000"/>
                </a:lnSpc>
                <a:spcBef>
                  <a:spcPts val="1250"/>
                </a:spcBef>
                <a:spcAft>
                  <a:spcPts val="625"/>
                </a:spcAft>
              </a:pPr>
              <a:r>
                <a:rPr lang="en-IN" sz="1800" b="1" dirty="0">
                  <a:solidFill>
                    <a:srgbClr val="000000"/>
                  </a:solidFill>
                  <a:effectLst/>
                  <a:latin typeface="Cambria" panose="02040503050406030204" pitchFamily="18" charset="0"/>
                  <a:ea typeface="Times New Roman" panose="02020603050405020304" pitchFamily="18" charset="0"/>
                  <a:cs typeface="Latha" panose="020B0604020202020204" pitchFamily="34" charset="0"/>
                </a:rPr>
                <a:t>Application Performance Monitoring</a:t>
              </a:r>
              <a:endParaRPr lang="en-IN" sz="1600" b="1" dirty="0">
                <a:solidFill>
                  <a:srgbClr val="4F81BD"/>
                </a:solidFill>
                <a:effectLst/>
                <a:latin typeface="Cambria" panose="02040503050406030204" pitchFamily="18" charset="0"/>
                <a:ea typeface="Times New Roman" panose="02020603050405020304" pitchFamily="18" charset="0"/>
                <a:cs typeface="Latha" panose="020B0604020202020204" pitchFamily="34" charset="0"/>
              </a:endParaRPr>
            </a:p>
          </p:txBody>
        </p:sp>
        <p:cxnSp>
          <p:nvCxnSpPr>
            <p:cNvPr id="4" name="Straight Arrow Connector 3">
              <a:extLst>
                <a:ext uri="{FF2B5EF4-FFF2-40B4-BE49-F238E27FC236}">
                  <a16:creationId xmlns:a16="http://schemas.microsoft.com/office/drawing/2014/main" id="{C2DB9436-A941-7263-10C5-1A9207F88EAC}"/>
                </a:ext>
              </a:extLst>
            </p:cNvPr>
            <p:cNvCxnSpPr>
              <a:cxnSpLocks/>
              <a:stCxn id="3" idx="0"/>
              <a:endCxn id="5" idx="2"/>
            </p:cNvCxnSpPr>
            <p:nvPr/>
          </p:nvCxnSpPr>
          <p:spPr>
            <a:xfrm flipV="1">
              <a:off x="5959812" y="1192699"/>
              <a:ext cx="1" cy="1748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B53B7B9-85D2-6CE0-2592-BDBA2BC4CCC5}"/>
                </a:ext>
              </a:extLst>
            </p:cNvPr>
            <p:cNvCxnSpPr>
              <a:cxnSpLocks/>
              <a:endCxn id="7" idx="3"/>
            </p:cNvCxnSpPr>
            <p:nvPr/>
          </p:nvCxnSpPr>
          <p:spPr>
            <a:xfrm flipH="1" flipV="1">
              <a:off x="3548570" y="1918054"/>
              <a:ext cx="603113" cy="1018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44C966-F19D-4362-18C5-754ED5BB205A}"/>
                </a:ext>
              </a:extLst>
            </p:cNvPr>
            <p:cNvCxnSpPr>
              <a:cxnSpLocks/>
              <a:stCxn id="3" idx="1"/>
              <a:endCxn id="9" idx="3"/>
            </p:cNvCxnSpPr>
            <p:nvPr/>
          </p:nvCxnSpPr>
          <p:spPr>
            <a:xfrm flipH="1" flipV="1">
              <a:off x="2952343" y="3290757"/>
              <a:ext cx="1199340" cy="4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87DD1E-2669-A198-5E65-0571392D2070}"/>
                </a:ext>
              </a:extLst>
            </p:cNvPr>
            <p:cNvCxnSpPr>
              <a:cxnSpLocks/>
              <a:endCxn id="19" idx="1"/>
            </p:cNvCxnSpPr>
            <p:nvPr/>
          </p:nvCxnSpPr>
          <p:spPr>
            <a:xfrm flipV="1">
              <a:off x="7767941" y="1887609"/>
              <a:ext cx="702417" cy="1053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4BCA89C-611A-02DE-7099-FE5EE861ED3E}"/>
                </a:ext>
              </a:extLst>
            </p:cNvPr>
            <p:cNvCxnSpPr>
              <a:cxnSpLocks/>
              <a:endCxn id="11" idx="3"/>
            </p:cNvCxnSpPr>
            <p:nvPr/>
          </p:nvCxnSpPr>
          <p:spPr>
            <a:xfrm flipH="1">
              <a:off x="2548645" y="3650182"/>
              <a:ext cx="1603038" cy="1003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4A37187-2D39-61D2-F1D9-1A8D6418A3C5}"/>
                </a:ext>
              </a:extLst>
            </p:cNvPr>
            <p:cNvCxnSpPr>
              <a:stCxn id="3" idx="2"/>
              <a:endCxn id="13" idx="0"/>
            </p:cNvCxnSpPr>
            <p:nvPr/>
          </p:nvCxnSpPr>
          <p:spPr>
            <a:xfrm>
              <a:off x="5959812" y="3650182"/>
              <a:ext cx="0" cy="1748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D362D6-CDF5-CADC-2102-2F70B9842E92}"/>
                </a:ext>
              </a:extLst>
            </p:cNvPr>
            <p:cNvCxnSpPr>
              <a:cxnSpLocks/>
              <a:stCxn id="3" idx="3"/>
              <a:endCxn id="17" idx="1"/>
            </p:cNvCxnSpPr>
            <p:nvPr/>
          </p:nvCxnSpPr>
          <p:spPr>
            <a:xfrm>
              <a:off x="7767941" y="3295726"/>
              <a:ext cx="1519540" cy="37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E76256D-5542-77C3-017C-989FF4A5EF29}"/>
                </a:ext>
              </a:extLst>
            </p:cNvPr>
            <p:cNvCxnSpPr>
              <a:cxnSpLocks/>
              <a:endCxn id="15" idx="1"/>
            </p:cNvCxnSpPr>
            <p:nvPr/>
          </p:nvCxnSpPr>
          <p:spPr>
            <a:xfrm>
              <a:off x="7767941" y="3650182"/>
              <a:ext cx="1135299" cy="969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6ADDCF7C-9CD7-DC45-8256-F1694E276FFA}"/>
              </a:ext>
            </a:extLst>
          </p:cNvPr>
          <p:cNvSpPr txBox="1"/>
          <p:nvPr/>
        </p:nvSpPr>
        <p:spPr>
          <a:xfrm>
            <a:off x="-581229" y="296726"/>
            <a:ext cx="13032633" cy="489686"/>
          </a:xfrm>
          <a:prstGeom prst="rect">
            <a:avLst/>
          </a:prstGeom>
          <a:noFill/>
        </p:spPr>
        <p:txBody>
          <a:bodyPr wrap="square">
            <a:spAutoFit/>
          </a:bodyPr>
          <a:lstStyle/>
          <a:p>
            <a:pPr algn="ctr">
              <a:lnSpc>
                <a:spcPct val="115000"/>
              </a:lnSpc>
              <a:spcBef>
                <a:spcPts val="1250"/>
              </a:spcBef>
              <a:spcAft>
                <a:spcPts val="625"/>
              </a:spcAft>
            </a:pPr>
            <a:r>
              <a:rPr lang="en-IN" sz="2400" b="1" u="sng" dirty="0">
                <a:solidFill>
                  <a:srgbClr val="7030A0"/>
                </a:solidFill>
                <a:effectLst/>
                <a:latin typeface="Cambria" panose="02040503050406030204" pitchFamily="18" charset="0"/>
                <a:ea typeface="Calibri" panose="020F0502020204030204" pitchFamily="34" charset="0"/>
                <a:cs typeface="Latha" panose="020B0604020202020204" pitchFamily="34" charset="0"/>
              </a:rPr>
              <a:t>OPERATIONAL FACTORS IN SYSTEM DESIGN</a:t>
            </a:r>
            <a:endParaRPr lang="en-IN" sz="2000" dirty="0">
              <a:solidFill>
                <a:srgbClr val="7030A0"/>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690024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835CA5-C25E-DFA7-2C29-E798E0F49EB1}"/>
              </a:ext>
            </a:extLst>
          </p:cNvPr>
          <p:cNvSpPr txBox="1"/>
          <p:nvPr/>
        </p:nvSpPr>
        <p:spPr>
          <a:xfrm>
            <a:off x="270347" y="24895"/>
            <a:ext cx="11651305" cy="6808210"/>
          </a:xfrm>
          <a:prstGeom prst="rect">
            <a:avLst/>
          </a:prstGeom>
          <a:noFill/>
          <a:ln>
            <a:solidFill>
              <a:srgbClr val="FF0000"/>
            </a:solidFill>
          </a:ln>
        </p:spPr>
        <p:txBody>
          <a:bodyPr wrap="square">
            <a:spAutoFit/>
          </a:bodyPr>
          <a:lstStyle/>
          <a:p>
            <a:pPr algn="just">
              <a:lnSpc>
                <a:spcPct val="150000"/>
              </a:lnSpc>
              <a:spcBef>
                <a:spcPts val="1250"/>
              </a:spcBef>
              <a:spcAft>
                <a:spcPts val="625"/>
              </a:spcAft>
            </a:pPr>
            <a:r>
              <a:rPr lang="en-IN" sz="1800" b="1" dirty="0">
                <a:solidFill>
                  <a:srgbClr val="0070C0"/>
                </a:solidFill>
                <a:effectLst/>
                <a:latin typeface="Cambria" panose="02040503050406030204" pitchFamily="18" charset="0"/>
                <a:ea typeface="Times New Roman" panose="02020603050405020304" pitchFamily="18" charset="0"/>
                <a:cs typeface="Latha" panose="020B0604020202020204" pitchFamily="34" charset="0"/>
              </a:rPr>
              <a:t>Integrity and Consistency</a:t>
            </a:r>
            <a:endParaRPr lang="en-IN" sz="1600" b="1" dirty="0">
              <a:solidFill>
                <a:srgbClr val="0070C0"/>
              </a:solidFill>
              <a:effectLst/>
              <a:latin typeface="Cambria" panose="02040503050406030204" pitchFamily="18" charset="0"/>
              <a:ea typeface="Times New Roman" panose="02020603050405020304" pitchFamily="18" charset="0"/>
              <a:cs typeface="Latha" panose="020B0604020202020204" pitchFamily="34" charset="0"/>
            </a:endParaRPr>
          </a:p>
          <a:p>
            <a:pPr marL="742950" lvl="1" indent="-285750" algn="just">
              <a:lnSpc>
                <a:spcPct val="150000"/>
              </a:lnSpc>
              <a:spcAft>
                <a:spcPts val="625"/>
              </a:spcAft>
              <a:buFont typeface="Wingdings" panose="05000000000000000000" pitchFamily="2" charset="2"/>
              <a:buChar char="ü"/>
            </a:pPr>
            <a:r>
              <a:rPr lang="en-IN" dirty="0">
                <a:solidFill>
                  <a:srgbClr val="000000"/>
                </a:solidFill>
                <a:effectLst/>
                <a:latin typeface="Cambria" panose="02040503050406030204" pitchFamily="18" charset="0"/>
                <a:ea typeface="Times New Roman" panose="02020603050405020304" pitchFamily="18" charset="0"/>
              </a:rPr>
              <a:t>The integrity of the data the system operates on is of the highest consideration when designing a reliable and fault-tolerant architecture. </a:t>
            </a:r>
          </a:p>
          <a:p>
            <a:pPr marL="742950" lvl="1" indent="-285750" algn="just">
              <a:lnSpc>
                <a:spcPct val="150000"/>
              </a:lnSpc>
              <a:spcAft>
                <a:spcPts val="625"/>
              </a:spcAft>
              <a:buFont typeface="Wingdings" panose="05000000000000000000" pitchFamily="2" charset="2"/>
              <a:buChar char="ü"/>
            </a:pPr>
            <a:r>
              <a:rPr lang="en-IN" dirty="0">
                <a:solidFill>
                  <a:srgbClr val="000000"/>
                </a:solidFill>
                <a:effectLst/>
                <a:latin typeface="Cambria" panose="02040503050406030204" pitchFamily="18" charset="0"/>
                <a:ea typeface="Times New Roman" panose="02020603050405020304" pitchFamily="18" charset="0"/>
              </a:rPr>
              <a:t>The system should be designed to provide redundant backups that maintain data integrity and all-around consistency.</a:t>
            </a:r>
            <a:endParaRPr lang="en-IN" dirty="0">
              <a:effectLst/>
              <a:latin typeface="Times New Roman" panose="02020603050405020304" pitchFamily="18" charset="0"/>
              <a:ea typeface="Times New Roman" panose="02020603050405020304" pitchFamily="18" charset="0"/>
            </a:endParaRPr>
          </a:p>
          <a:p>
            <a:pPr algn="just">
              <a:lnSpc>
                <a:spcPct val="150000"/>
              </a:lnSpc>
              <a:spcBef>
                <a:spcPts val="1250"/>
              </a:spcBef>
              <a:spcAft>
                <a:spcPts val="625"/>
              </a:spcAft>
            </a:pPr>
            <a:r>
              <a:rPr lang="en-IN" sz="1800" b="1" dirty="0">
                <a:solidFill>
                  <a:srgbClr val="0070C0"/>
                </a:solidFill>
                <a:effectLst/>
                <a:latin typeface="Cambria" panose="02040503050406030204" pitchFamily="18" charset="0"/>
                <a:ea typeface="Times New Roman" panose="02020603050405020304" pitchFamily="18" charset="0"/>
                <a:cs typeface="Latha" panose="020B0604020202020204" pitchFamily="34" charset="0"/>
              </a:rPr>
              <a:t>Performance and Scalability</a:t>
            </a:r>
            <a:endParaRPr lang="en-IN" sz="1600" b="1" dirty="0">
              <a:solidFill>
                <a:srgbClr val="0070C0"/>
              </a:solidFill>
              <a:effectLst/>
              <a:latin typeface="Cambria" panose="02040503050406030204" pitchFamily="18" charset="0"/>
              <a:ea typeface="Times New Roman" panose="02020603050405020304" pitchFamily="18" charset="0"/>
              <a:cs typeface="Latha" panose="020B0604020202020204" pitchFamily="34" charset="0"/>
            </a:endParaRPr>
          </a:p>
          <a:p>
            <a:pPr marL="742950" lvl="1" indent="-285750" algn="just">
              <a:lnSpc>
                <a:spcPct val="150000"/>
              </a:lnSpc>
              <a:spcAft>
                <a:spcPts val="625"/>
              </a:spcAft>
              <a:buFont typeface="Wingdings" panose="05000000000000000000" pitchFamily="2" charset="2"/>
              <a:buChar char="ü"/>
            </a:pPr>
            <a:r>
              <a:rPr lang="en-IN" dirty="0">
                <a:solidFill>
                  <a:srgbClr val="000000"/>
                </a:solidFill>
                <a:effectLst/>
                <a:latin typeface="Cambria" panose="02040503050406030204" pitchFamily="18" charset="0"/>
                <a:ea typeface="Times New Roman" panose="02020603050405020304" pitchFamily="18" charset="0"/>
              </a:rPr>
              <a:t>Modern web applications are built to scale, and an elastic architecture that scales as the traffic grows ensures business needs are not impacted by a large customer base. </a:t>
            </a:r>
          </a:p>
          <a:p>
            <a:pPr marL="742950" lvl="1" indent="-285750" algn="just">
              <a:lnSpc>
                <a:spcPct val="150000"/>
              </a:lnSpc>
              <a:spcAft>
                <a:spcPts val="625"/>
              </a:spcAft>
              <a:buFont typeface="Wingdings" panose="05000000000000000000" pitchFamily="2" charset="2"/>
              <a:buChar char="ü"/>
            </a:pPr>
            <a:r>
              <a:rPr lang="en-IN" dirty="0">
                <a:solidFill>
                  <a:srgbClr val="000000"/>
                </a:solidFill>
                <a:effectLst/>
                <a:latin typeface="Cambria" panose="02040503050406030204" pitchFamily="18" charset="0"/>
                <a:ea typeface="Times New Roman" panose="02020603050405020304" pitchFamily="18" charset="0"/>
              </a:rPr>
              <a:t>The architecture should encompass scalability approaches in the design, code, and infrastructure phases.</a:t>
            </a:r>
          </a:p>
          <a:p>
            <a:pPr algn="just">
              <a:lnSpc>
                <a:spcPct val="150000"/>
              </a:lnSpc>
              <a:spcBef>
                <a:spcPts val="1250"/>
              </a:spcBef>
              <a:spcAft>
                <a:spcPts val="625"/>
              </a:spcAft>
            </a:pPr>
            <a:r>
              <a:rPr lang="en-IN" sz="1800" b="1" dirty="0">
                <a:solidFill>
                  <a:srgbClr val="0070C0"/>
                </a:solidFill>
                <a:effectLst/>
                <a:latin typeface="Cambria" panose="02040503050406030204" pitchFamily="18" charset="0"/>
                <a:ea typeface="Times New Roman" panose="02020603050405020304" pitchFamily="18" charset="0"/>
                <a:cs typeface="Latha" panose="020B0604020202020204" pitchFamily="34" charset="0"/>
              </a:rPr>
              <a:t>Deployment Strategy</a:t>
            </a:r>
          </a:p>
          <a:p>
            <a:pPr marL="742950" lvl="1" indent="-285750" algn="just">
              <a:lnSpc>
                <a:spcPct val="150000"/>
              </a:lnSpc>
              <a:spcAft>
                <a:spcPts val="625"/>
              </a:spcAft>
              <a:buFont typeface="Wingdings" panose="05000000000000000000" pitchFamily="2" charset="2"/>
              <a:buChar char="ü"/>
            </a:pPr>
            <a:r>
              <a:rPr lang="en-IN" dirty="0">
                <a:solidFill>
                  <a:srgbClr val="000000"/>
                </a:solidFill>
                <a:effectLst/>
                <a:latin typeface="Cambria" panose="02040503050406030204" pitchFamily="18" charset="0"/>
                <a:ea typeface="Times New Roman" panose="02020603050405020304" pitchFamily="18" charset="0"/>
              </a:rPr>
              <a:t>A deployment process, whether in the cloud or on-premises, should be an integral part of the architecture design. </a:t>
            </a:r>
          </a:p>
          <a:p>
            <a:pPr marL="742950" lvl="1" indent="-285750" algn="just">
              <a:lnSpc>
                <a:spcPct val="150000"/>
              </a:lnSpc>
              <a:spcAft>
                <a:spcPts val="625"/>
              </a:spcAft>
              <a:buFont typeface="Wingdings" panose="05000000000000000000" pitchFamily="2" charset="2"/>
              <a:buChar char="ü"/>
            </a:pPr>
            <a:r>
              <a:rPr lang="en-IN" dirty="0">
                <a:solidFill>
                  <a:srgbClr val="000000"/>
                </a:solidFill>
                <a:effectLst/>
                <a:latin typeface="Cambria" panose="02040503050406030204" pitchFamily="18" charset="0"/>
                <a:ea typeface="Times New Roman" panose="02020603050405020304" pitchFamily="18" charset="0"/>
              </a:rPr>
              <a:t>Deployment methodologies such as continuous integration and continuous deployment (CI/CD) should ideally be a fabric of this design to streamline the deployments of builds.</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78389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AE1C77-E09E-CB9C-00EC-55A5A22C2A4C}"/>
              </a:ext>
            </a:extLst>
          </p:cNvPr>
          <p:cNvSpPr txBox="1"/>
          <p:nvPr/>
        </p:nvSpPr>
        <p:spPr>
          <a:xfrm>
            <a:off x="761187" y="1272480"/>
            <a:ext cx="10746633" cy="4313040"/>
          </a:xfrm>
          <a:prstGeom prst="rect">
            <a:avLst/>
          </a:prstGeom>
          <a:noFill/>
        </p:spPr>
        <p:txBody>
          <a:bodyPr wrap="square">
            <a:spAutoFit/>
          </a:bodyPr>
          <a:lstStyle/>
          <a:p>
            <a:pPr marL="342900" indent="-342900" algn="just">
              <a:lnSpc>
                <a:spcPct val="200000"/>
              </a:lnSpc>
              <a:buFont typeface="Wingdings" panose="05000000000000000000" pitchFamily="2" charset="2"/>
              <a:buChar char="Ø"/>
            </a:pPr>
            <a:r>
              <a:rPr lang="en-IN" sz="2000" dirty="0">
                <a:latin typeface="Cambria" panose="02040503050406030204" pitchFamily="18" charset="0"/>
                <a:ea typeface="Calibri" panose="020F0502020204030204" pitchFamily="34" charset="0"/>
                <a:cs typeface="Latha" panose="020B0604020202020204" pitchFamily="34" charset="0"/>
              </a:rPr>
              <a:t>S</a:t>
            </a:r>
            <a:r>
              <a:rPr lang="en-IN" sz="2000" dirty="0">
                <a:effectLst/>
                <a:latin typeface="Cambria" panose="02040503050406030204" pitchFamily="18" charset="0"/>
                <a:ea typeface="Calibri" panose="020F0502020204030204" pitchFamily="34" charset="0"/>
                <a:cs typeface="Latha" panose="020B0604020202020204" pitchFamily="34" charset="0"/>
              </a:rPr>
              <a:t>cientists study how nature works and discover new knowledge about the universe, </a:t>
            </a:r>
          </a:p>
          <a:p>
            <a:pPr marL="342900" indent="-342900" algn="just">
              <a:lnSpc>
                <a:spcPct val="200000"/>
              </a:lnSpc>
              <a:buFont typeface="Wingdings" panose="05000000000000000000" pitchFamily="2" charset="2"/>
              <a:buChar char="Ø"/>
            </a:pPr>
            <a:r>
              <a:rPr lang="en-IN" sz="2000" dirty="0">
                <a:latin typeface="Cambria" panose="02040503050406030204" pitchFamily="18" charset="0"/>
                <a:ea typeface="Calibri" panose="020F0502020204030204" pitchFamily="34" charset="0"/>
                <a:cs typeface="Latha" panose="020B0604020202020204" pitchFamily="34" charset="0"/>
              </a:rPr>
              <a:t>E</a:t>
            </a:r>
            <a:r>
              <a:rPr lang="en-IN" sz="2000" dirty="0">
                <a:effectLst/>
                <a:latin typeface="Cambria" panose="02040503050406030204" pitchFamily="18" charset="0"/>
                <a:ea typeface="Calibri" panose="020F0502020204030204" pitchFamily="34" charset="0"/>
                <a:cs typeface="Latha" panose="020B0604020202020204" pitchFamily="34" charset="0"/>
              </a:rPr>
              <a:t>ngineers create or construct new things, such as products, websites, environments, and experiences. </a:t>
            </a:r>
          </a:p>
          <a:p>
            <a:pPr marL="342900" indent="-342900" algn="just">
              <a:lnSpc>
                <a:spcPct val="200000"/>
              </a:lnSpc>
              <a:buFont typeface="Wingdings" panose="05000000000000000000" pitchFamily="2" charset="2"/>
              <a:buChar char="Ø"/>
            </a:pPr>
            <a:r>
              <a:rPr lang="en-IN" sz="2000" dirty="0">
                <a:effectLst/>
                <a:latin typeface="Cambria" panose="02040503050406030204" pitchFamily="18" charset="0"/>
                <a:ea typeface="Calibri" panose="020F0502020204030204" pitchFamily="34" charset="0"/>
                <a:cs typeface="Latha" panose="020B0604020202020204" pitchFamily="34" charset="0"/>
              </a:rPr>
              <a:t>Because engineers and scientists have different objectives, they follow different processes in their work. </a:t>
            </a:r>
          </a:p>
          <a:p>
            <a:pPr marL="342900" indent="-342900" algn="just">
              <a:lnSpc>
                <a:spcPct val="200000"/>
              </a:lnSpc>
              <a:buFont typeface="Wingdings" panose="05000000000000000000" pitchFamily="2" charset="2"/>
              <a:buChar char="Ø"/>
            </a:pPr>
            <a:r>
              <a:rPr lang="en-IN" sz="2000" dirty="0">
                <a:effectLst/>
                <a:latin typeface="Cambria" panose="02040503050406030204" pitchFamily="18" charset="0"/>
                <a:ea typeface="Calibri" panose="020F0502020204030204" pitchFamily="34" charset="0"/>
                <a:cs typeface="Latha" panose="020B0604020202020204" pitchFamily="34" charset="0"/>
              </a:rPr>
              <a:t>Scientists perform experiments using the scientific method. </a:t>
            </a:r>
          </a:p>
          <a:p>
            <a:pPr marL="342900" indent="-342900" algn="just">
              <a:lnSpc>
                <a:spcPct val="200000"/>
              </a:lnSpc>
              <a:buFont typeface="Wingdings" panose="05000000000000000000" pitchFamily="2" charset="2"/>
              <a:buChar char="Ø"/>
            </a:pPr>
            <a:r>
              <a:rPr lang="en-IN" sz="2000" dirty="0">
                <a:latin typeface="Cambria" panose="02040503050406030204" pitchFamily="18" charset="0"/>
                <a:ea typeface="Calibri" panose="020F0502020204030204" pitchFamily="34" charset="0"/>
                <a:cs typeface="Latha" panose="020B0604020202020204" pitchFamily="34" charset="0"/>
              </a:rPr>
              <a:t>E</a:t>
            </a:r>
            <a:r>
              <a:rPr lang="en-IN" sz="2000" dirty="0">
                <a:effectLst/>
                <a:latin typeface="Cambria" panose="02040503050406030204" pitchFamily="18" charset="0"/>
                <a:ea typeface="Calibri" panose="020F0502020204030204" pitchFamily="34" charset="0"/>
                <a:cs typeface="Latha" panose="020B0604020202020204" pitchFamily="34" charset="0"/>
              </a:rPr>
              <a:t>ngineers follow the creativity-based engineering design process.</a:t>
            </a:r>
            <a:endParaRPr lang="en-IN" sz="2000" dirty="0"/>
          </a:p>
        </p:txBody>
      </p:sp>
      <p:sp>
        <p:nvSpPr>
          <p:cNvPr id="5" name="TextBox 4">
            <a:extLst>
              <a:ext uri="{FF2B5EF4-FFF2-40B4-BE49-F238E27FC236}">
                <a16:creationId xmlns:a16="http://schemas.microsoft.com/office/drawing/2014/main" id="{FCA52DDA-6DD6-228A-C013-E4EDB413682B}"/>
              </a:ext>
            </a:extLst>
          </p:cNvPr>
          <p:cNvSpPr txBox="1"/>
          <p:nvPr/>
        </p:nvSpPr>
        <p:spPr>
          <a:xfrm>
            <a:off x="216441" y="788544"/>
            <a:ext cx="10289432" cy="390363"/>
          </a:xfrm>
          <a:prstGeom prst="rect">
            <a:avLst/>
          </a:prstGeom>
          <a:noFill/>
        </p:spPr>
        <p:txBody>
          <a:bodyPr wrap="square">
            <a:spAutoFit/>
          </a:bodyPr>
          <a:lstStyle/>
          <a:p>
            <a:pPr>
              <a:lnSpc>
                <a:spcPct val="115000"/>
              </a:lnSpc>
              <a:spcBef>
                <a:spcPts val="1250"/>
              </a:spcBef>
              <a:spcAft>
                <a:spcPts val="625"/>
              </a:spcAft>
            </a:pPr>
            <a:r>
              <a:rPr lang="en-IN" sz="1800" b="1" u="sng" dirty="0">
                <a:solidFill>
                  <a:srgbClr val="FF0000"/>
                </a:solidFill>
                <a:effectLst/>
                <a:latin typeface="Cambria" panose="02040503050406030204" pitchFamily="18" charset="0"/>
                <a:ea typeface="Calibri" panose="020F0502020204030204" pitchFamily="34" charset="0"/>
                <a:cs typeface="Latha" panose="020B0604020202020204" pitchFamily="34" charset="0"/>
              </a:rPr>
              <a:t>DIFFERENCE BETWEEN SCIENTIFIC METHOD AND ENGINEERING DESIGN</a:t>
            </a:r>
            <a:endParaRPr lang="en-IN" dirty="0">
              <a:solidFill>
                <a:srgbClr val="FF0000"/>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964569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D36A11-73A0-AB23-1465-3C5554CE53C1}"/>
              </a:ext>
            </a:extLst>
          </p:cNvPr>
          <p:cNvSpPr txBox="1"/>
          <p:nvPr/>
        </p:nvSpPr>
        <p:spPr>
          <a:xfrm>
            <a:off x="284939" y="360004"/>
            <a:ext cx="11622121" cy="5656613"/>
          </a:xfrm>
          <a:prstGeom prst="rect">
            <a:avLst/>
          </a:prstGeom>
          <a:noFill/>
          <a:ln>
            <a:solidFill>
              <a:srgbClr val="FF0000"/>
            </a:solidFill>
          </a:ln>
        </p:spPr>
        <p:txBody>
          <a:bodyPr wrap="square">
            <a:spAutoFit/>
          </a:bodyPr>
          <a:lstStyle/>
          <a:p>
            <a:pPr algn="just">
              <a:lnSpc>
                <a:spcPct val="150000"/>
              </a:lnSpc>
              <a:spcBef>
                <a:spcPts val="1250"/>
              </a:spcBef>
              <a:spcAft>
                <a:spcPts val="625"/>
              </a:spcAft>
            </a:pPr>
            <a:r>
              <a:rPr lang="en-IN" sz="1800" b="1" dirty="0">
                <a:solidFill>
                  <a:srgbClr val="0070C0"/>
                </a:solidFill>
                <a:effectLst/>
                <a:latin typeface="Cambria" panose="02040503050406030204" pitchFamily="18" charset="0"/>
                <a:ea typeface="Times New Roman" panose="02020603050405020304" pitchFamily="18" charset="0"/>
                <a:cs typeface="Latha" panose="020B0604020202020204" pitchFamily="34" charset="0"/>
              </a:rPr>
              <a:t>Security</a:t>
            </a:r>
            <a:endParaRPr lang="en-IN" sz="1600" b="1" dirty="0">
              <a:solidFill>
                <a:srgbClr val="0070C0"/>
              </a:solidFill>
              <a:effectLst/>
              <a:latin typeface="Cambria" panose="02040503050406030204" pitchFamily="18" charset="0"/>
              <a:ea typeface="Times New Roman" panose="02020603050405020304" pitchFamily="18" charset="0"/>
              <a:cs typeface="Latha" panose="020B0604020202020204" pitchFamily="34" charset="0"/>
            </a:endParaRPr>
          </a:p>
          <a:p>
            <a:pPr marL="742950" lvl="1" indent="-285750" algn="just">
              <a:lnSpc>
                <a:spcPct val="150000"/>
              </a:lnSpc>
              <a:spcAft>
                <a:spcPts val="625"/>
              </a:spcAft>
              <a:buFont typeface="Wingdings" panose="05000000000000000000" pitchFamily="2" charset="2"/>
              <a:buChar char="ü"/>
            </a:pPr>
            <a:r>
              <a:rPr lang="en-IN" dirty="0">
                <a:solidFill>
                  <a:srgbClr val="000000"/>
                </a:solidFill>
                <a:effectLst/>
                <a:latin typeface="Cambria" panose="02040503050406030204" pitchFamily="18" charset="0"/>
                <a:ea typeface="Times New Roman" panose="02020603050405020304" pitchFamily="18" charset="0"/>
              </a:rPr>
              <a:t>In today’s world of ubiquitous and pervasive computing, a user’s sensitive information and overall data security is of paramount importance. </a:t>
            </a:r>
          </a:p>
          <a:p>
            <a:pPr marL="742950" lvl="1" indent="-285750" algn="just">
              <a:lnSpc>
                <a:spcPct val="150000"/>
              </a:lnSpc>
              <a:spcAft>
                <a:spcPts val="625"/>
              </a:spcAft>
              <a:buFont typeface="Wingdings" panose="05000000000000000000" pitchFamily="2" charset="2"/>
              <a:buChar char="ü"/>
            </a:pPr>
            <a:r>
              <a:rPr lang="en-IN" dirty="0">
                <a:solidFill>
                  <a:srgbClr val="000000"/>
                </a:solidFill>
                <a:effectLst/>
                <a:latin typeface="Cambria" panose="02040503050406030204" pitchFamily="18" charset="0"/>
                <a:ea typeface="Times New Roman" panose="02020603050405020304" pitchFamily="18" charset="0"/>
              </a:rPr>
              <a:t>An architectural design should insist on incorporating security procedures as a pattern and enforce strong security practices via configuration or convention.</a:t>
            </a:r>
            <a:endParaRPr lang="en-IN" dirty="0">
              <a:effectLst/>
              <a:latin typeface="Times New Roman" panose="02020603050405020304" pitchFamily="18" charset="0"/>
              <a:ea typeface="Times New Roman" panose="02020603050405020304" pitchFamily="18" charset="0"/>
            </a:endParaRPr>
          </a:p>
          <a:p>
            <a:pPr algn="just">
              <a:lnSpc>
                <a:spcPct val="150000"/>
              </a:lnSpc>
              <a:spcBef>
                <a:spcPts val="1250"/>
              </a:spcBef>
              <a:spcAft>
                <a:spcPts val="625"/>
              </a:spcAft>
            </a:pPr>
            <a:r>
              <a:rPr lang="en-IN" sz="1800" b="1" dirty="0">
                <a:solidFill>
                  <a:srgbClr val="0070C0"/>
                </a:solidFill>
                <a:effectLst/>
                <a:latin typeface="Cambria" panose="02040503050406030204" pitchFamily="18" charset="0"/>
                <a:ea typeface="Times New Roman" panose="02020603050405020304" pitchFamily="18" charset="0"/>
                <a:cs typeface="Latha" panose="020B0604020202020204" pitchFamily="34" charset="0"/>
              </a:rPr>
              <a:t>User Experience and Inclusivity</a:t>
            </a:r>
            <a:endParaRPr lang="en-IN" sz="1600" b="1" dirty="0">
              <a:solidFill>
                <a:srgbClr val="0070C0"/>
              </a:solidFill>
              <a:effectLst/>
              <a:latin typeface="Cambria" panose="02040503050406030204" pitchFamily="18" charset="0"/>
              <a:ea typeface="Times New Roman" panose="02020603050405020304" pitchFamily="18" charset="0"/>
              <a:cs typeface="Latha" panose="020B0604020202020204" pitchFamily="34" charset="0"/>
            </a:endParaRPr>
          </a:p>
          <a:p>
            <a:pPr marL="742950" lvl="1" indent="-285750" algn="just">
              <a:lnSpc>
                <a:spcPct val="150000"/>
              </a:lnSpc>
              <a:spcAft>
                <a:spcPts val="625"/>
              </a:spcAft>
              <a:buFont typeface="Wingdings" panose="05000000000000000000" pitchFamily="2" charset="2"/>
              <a:buChar char="ü"/>
            </a:pPr>
            <a:r>
              <a:rPr lang="en-IN" dirty="0">
                <a:solidFill>
                  <a:srgbClr val="000000"/>
                </a:solidFill>
                <a:effectLst/>
                <a:latin typeface="Cambria" panose="02040503050406030204" pitchFamily="18" charset="0"/>
                <a:ea typeface="Times New Roman" panose="02020603050405020304" pitchFamily="18" charset="0"/>
              </a:rPr>
              <a:t>Pertinent to user-facing systems, the end-user experience is paramount in architecture design. </a:t>
            </a:r>
          </a:p>
          <a:p>
            <a:pPr marL="742950" lvl="1" indent="-285750" algn="just">
              <a:lnSpc>
                <a:spcPct val="150000"/>
              </a:lnSpc>
              <a:spcAft>
                <a:spcPts val="625"/>
              </a:spcAft>
              <a:buFont typeface="Wingdings" panose="05000000000000000000" pitchFamily="2" charset="2"/>
              <a:buChar char="ü"/>
            </a:pPr>
            <a:r>
              <a:rPr lang="en-IN" u="sng" dirty="0">
                <a:solidFill>
                  <a:srgbClr val="000000"/>
                </a:solidFill>
                <a:effectLst/>
                <a:latin typeface="Cambria" panose="02040503050406030204" pitchFamily="18" charset="0"/>
                <a:ea typeface="Times New Roman" panose="02020603050405020304" pitchFamily="18" charset="0"/>
                <a:hlinkClick r:id="rId2"/>
              </a:rPr>
              <a:t>Experience architecture (XA)</a:t>
            </a:r>
            <a:r>
              <a:rPr lang="en-IN" dirty="0">
                <a:solidFill>
                  <a:srgbClr val="000000"/>
                </a:solidFill>
                <a:effectLst/>
                <a:latin typeface="Cambria" panose="02040503050406030204" pitchFamily="18" charset="0"/>
                <a:ea typeface="Times New Roman" panose="02020603050405020304" pitchFamily="18" charset="0"/>
              </a:rPr>
              <a:t> is the process of articulating the user’s journey from one subsystem to another within an application, and is vital in providing the user with helpful controls, hints, and other methods to navigate. </a:t>
            </a:r>
          </a:p>
          <a:p>
            <a:pPr marL="742950" lvl="1" indent="-285750" algn="just">
              <a:lnSpc>
                <a:spcPct val="150000"/>
              </a:lnSpc>
              <a:spcAft>
                <a:spcPts val="625"/>
              </a:spcAft>
              <a:buFont typeface="Wingdings" panose="05000000000000000000" pitchFamily="2" charset="2"/>
              <a:buChar char="ü"/>
            </a:pPr>
            <a:r>
              <a:rPr lang="en-IN" dirty="0">
                <a:solidFill>
                  <a:srgbClr val="000000"/>
                </a:solidFill>
                <a:effectLst/>
                <a:latin typeface="Cambria" panose="02040503050406030204" pitchFamily="18" charset="0"/>
                <a:ea typeface="Times New Roman" panose="02020603050405020304" pitchFamily="18" charset="0"/>
              </a:rPr>
              <a:t>The system architecture should also include accessibility design as a part of the user experience, so they can navigate an application thoroughly regardless of physical or cognitive differences.</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61551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09D324-1CFA-B75F-D200-8841D17BED8A}"/>
              </a:ext>
            </a:extLst>
          </p:cNvPr>
          <p:cNvSpPr txBox="1"/>
          <p:nvPr/>
        </p:nvSpPr>
        <p:spPr>
          <a:xfrm>
            <a:off x="77824" y="29187"/>
            <a:ext cx="11965022" cy="6823599"/>
          </a:xfrm>
          <a:prstGeom prst="rect">
            <a:avLst/>
          </a:prstGeom>
          <a:noFill/>
          <a:ln>
            <a:solidFill>
              <a:srgbClr val="FF0000"/>
            </a:solidFill>
          </a:ln>
        </p:spPr>
        <p:txBody>
          <a:bodyPr wrap="square">
            <a:spAutoFit/>
          </a:bodyPr>
          <a:lstStyle/>
          <a:p>
            <a:pPr algn="just">
              <a:lnSpc>
                <a:spcPct val="150000"/>
              </a:lnSpc>
              <a:spcBef>
                <a:spcPts val="1250"/>
              </a:spcBef>
              <a:spcAft>
                <a:spcPts val="625"/>
              </a:spcAft>
            </a:pPr>
            <a:r>
              <a:rPr lang="en-IN" sz="1800" b="1" dirty="0">
                <a:solidFill>
                  <a:srgbClr val="0070C0"/>
                </a:solidFill>
                <a:effectLst/>
                <a:latin typeface="Cambria" panose="02040503050406030204" pitchFamily="18" charset="0"/>
                <a:ea typeface="Times New Roman" panose="02020603050405020304" pitchFamily="18" charset="0"/>
                <a:cs typeface="Latha" panose="020B0604020202020204" pitchFamily="34" charset="0"/>
              </a:rPr>
              <a:t>Recovery and Planning</a:t>
            </a:r>
            <a:endParaRPr lang="en-IN" sz="1600" b="1" dirty="0">
              <a:solidFill>
                <a:srgbClr val="0070C0"/>
              </a:solidFill>
              <a:effectLst/>
              <a:latin typeface="Cambria" panose="02040503050406030204" pitchFamily="18" charset="0"/>
              <a:ea typeface="Times New Roman" panose="02020603050405020304" pitchFamily="18" charset="0"/>
              <a:cs typeface="Latha" panose="020B0604020202020204" pitchFamily="34" charset="0"/>
            </a:endParaRPr>
          </a:p>
          <a:p>
            <a:pPr marL="742950" lvl="1" indent="-285750" algn="just">
              <a:lnSpc>
                <a:spcPct val="150000"/>
              </a:lnSpc>
              <a:spcAft>
                <a:spcPts val="625"/>
              </a:spcAft>
              <a:buFont typeface="Wingdings" panose="05000000000000000000" pitchFamily="2" charset="2"/>
              <a:buChar char="ü"/>
            </a:pPr>
            <a:r>
              <a:rPr lang="en-IN" dirty="0">
                <a:solidFill>
                  <a:srgbClr val="000000"/>
                </a:solidFill>
                <a:effectLst/>
                <a:latin typeface="Cambria" panose="02040503050406030204" pitchFamily="18" charset="0"/>
                <a:ea typeface="Times New Roman" panose="02020603050405020304" pitchFamily="18" charset="0"/>
              </a:rPr>
              <a:t>Data recovery (DR) and business continuity planning (BCP) should be vital parts of an architectural design that ensures business needs are not largely affected when an unforeseen event occurs.</a:t>
            </a:r>
            <a:endParaRPr lang="en-IN" dirty="0">
              <a:effectLst/>
              <a:latin typeface="Times New Roman" panose="02020603050405020304" pitchFamily="18" charset="0"/>
              <a:ea typeface="Times New Roman" panose="02020603050405020304" pitchFamily="18" charset="0"/>
            </a:endParaRPr>
          </a:p>
          <a:p>
            <a:pPr algn="just">
              <a:lnSpc>
                <a:spcPct val="150000"/>
              </a:lnSpc>
              <a:spcBef>
                <a:spcPts val="1250"/>
              </a:spcBef>
              <a:spcAft>
                <a:spcPts val="625"/>
              </a:spcAft>
            </a:pPr>
            <a:r>
              <a:rPr lang="en-IN" sz="1800" b="1" dirty="0">
                <a:solidFill>
                  <a:srgbClr val="0070C0"/>
                </a:solidFill>
                <a:effectLst/>
                <a:latin typeface="Cambria" panose="02040503050406030204" pitchFamily="18" charset="0"/>
                <a:ea typeface="Times New Roman" panose="02020603050405020304" pitchFamily="18" charset="0"/>
                <a:cs typeface="Latha" panose="020B0604020202020204" pitchFamily="34" charset="0"/>
              </a:rPr>
              <a:t>Unit Testing</a:t>
            </a:r>
            <a:endParaRPr lang="en-IN" sz="1600" b="1" dirty="0">
              <a:solidFill>
                <a:srgbClr val="0070C0"/>
              </a:solidFill>
              <a:effectLst/>
              <a:latin typeface="Cambria" panose="02040503050406030204" pitchFamily="18" charset="0"/>
              <a:ea typeface="Times New Roman" panose="02020603050405020304" pitchFamily="18" charset="0"/>
              <a:cs typeface="Latha" panose="020B0604020202020204" pitchFamily="34" charset="0"/>
            </a:endParaRPr>
          </a:p>
          <a:p>
            <a:pPr marL="742950" lvl="1" indent="-285750" algn="just">
              <a:lnSpc>
                <a:spcPct val="150000"/>
              </a:lnSpc>
              <a:spcAft>
                <a:spcPts val="625"/>
              </a:spcAft>
              <a:buFont typeface="Wingdings" panose="05000000000000000000" pitchFamily="2" charset="2"/>
              <a:buChar char="ü"/>
            </a:pPr>
            <a:r>
              <a:rPr lang="en-IN" dirty="0">
                <a:solidFill>
                  <a:srgbClr val="000000"/>
                </a:solidFill>
                <a:effectLst/>
                <a:latin typeface="Cambria" panose="02040503050406030204" pitchFamily="18" charset="0"/>
                <a:ea typeface="Times New Roman" panose="02020603050405020304" pitchFamily="18" charset="0"/>
              </a:rPr>
              <a:t>A resilient architecture should incorporate unit testing as an essential component of its design. </a:t>
            </a:r>
          </a:p>
          <a:p>
            <a:pPr marL="742950" lvl="1" indent="-285750" algn="just">
              <a:lnSpc>
                <a:spcPct val="150000"/>
              </a:lnSpc>
              <a:spcAft>
                <a:spcPts val="625"/>
              </a:spcAft>
              <a:buFont typeface="Wingdings" panose="05000000000000000000" pitchFamily="2" charset="2"/>
              <a:buChar char="ü"/>
            </a:pPr>
            <a:r>
              <a:rPr lang="en-IN" dirty="0">
                <a:solidFill>
                  <a:srgbClr val="000000"/>
                </a:solidFill>
                <a:effectLst/>
                <a:latin typeface="Cambria" panose="02040503050406030204" pitchFamily="18" charset="0"/>
                <a:ea typeface="Times New Roman" panose="02020603050405020304" pitchFamily="18" charset="0"/>
              </a:rPr>
              <a:t>A code coverage report generated on each build provides opportunities for code reviews within the team where any inconsistencies can be discovered quickly. </a:t>
            </a:r>
          </a:p>
          <a:p>
            <a:pPr marL="742950" lvl="1" indent="-285750" algn="just">
              <a:lnSpc>
                <a:spcPct val="150000"/>
              </a:lnSpc>
              <a:spcAft>
                <a:spcPts val="625"/>
              </a:spcAft>
              <a:buFont typeface="Wingdings" panose="05000000000000000000" pitchFamily="2" charset="2"/>
              <a:buChar char="ü"/>
            </a:pPr>
            <a:r>
              <a:rPr lang="en-IN" dirty="0">
                <a:solidFill>
                  <a:srgbClr val="000000"/>
                </a:solidFill>
                <a:effectLst/>
                <a:latin typeface="Cambria" panose="02040503050406030204" pitchFamily="18" charset="0"/>
                <a:ea typeface="Times New Roman" panose="02020603050405020304" pitchFamily="18" charset="0"/>
              </a:rPr>
              <a:t>Automation should be explored as an integral element of the architecture wherever possible, and not as an afterthought.</a:t>
            </a:r>
            <a:endParaRPr lang="en-IN" dirty="0">
              <a:effectLst/>
              <a:latin typeface="Times New Roman" panose="02020603050405020304" pitchFamily="18" charset="0"/>
              <a:ea typeface="Times New Roman" panose="02020603050405020304" pitchFamily="18" charset="0"/>
            </a:endParaRPr>
          </a:p>
          <a:p>
            <a:pPr algn="just">
              <a:spcBef>
                <a:spcPts val="1250"/>
              </a:spcBef>
              <a:spcAft>
                <a:spcPts val="625"/>
              </a:spcAft>
            </a:pPr>
            <a:r>
              <a:rPr lang="en-IN" sz="1800" b="1" dirty="0">
                <a:solidFill>
                  <a:srgbClr val="0070C0"/>
                </a:solidFill>
                <a:effectLst/>
                <a:latin typeface="Cambria" panose="02040503050406030204" pitchFamily="18" charset="0"/>
                <a:ea typeface="Times New Roman" panose="02020603050405020304" pitchFamily="18" charset="0"/>
                <a:cs typeface="Latha" panose="020B0604020202020204" pitchFamily="34" charset="0"/>
              </a:rPr>
              <a:t>Application Performance Monitoring</a:t>
            </a:r>
            <a:endParaRPr lang="en-IN" sz="1600" b="1" dirty="0">
              <a:solidFill>
                <a:srgbClr val="0070C0"/>
              </a:solidFill>
              <a:effectLst/>
              <a:latin typeface="Cambria" panose="02040503050406030204" pitchFamily="18" charset="0"/>
              <a:ea typeface="Times New Roman" panose="02020603050405020304" pitchFamily="18" charset="0"/>
              <a:cs typeface="Latha" panose="020B0604020202020204" pitchFamily="34" charset="0"/>
            </a:endParaRPr>
          </a:p>
          <a:p>
            <a:pPr marL="742950" lvl="1" indent="-285750" algn="just">
              <a:lnSpc>
                <a:spcPct val="150000"/>
              </a:lnSpc>
              <a:spcAft>
                <a:spcPts val="625"/>
              </a:spcAft>
              <a:buFont typeface="Wingdings" panose="05000000000000000000" pitchFamily="2" charset="2"/>
              <a:buChar char="ü"/>
            </a:pPr>
            <a:r>
              <a:rPr lang="en-IN" dirty="0">
                <a:solidFill>
                  <a:srgbClr val="000000"/>
                </a:solidFill>
                <a:effectLst/>
                <a:latin typeface="Cambria" panose="02040503050406030204" pitchFamily="18" charset="0"/>
                <a:ea typeface="Times New Roman" panose="02020603050405020304" pitchFamily="18" charset="0"/>
              </a:rPr>
              <a:t>Even the best engineered systems fail. </a:t>
            </a:r>
          </a:p>
          <a:p>
            <a:pPr marL="742950" lvl="1" indent="-285750" algn="just">
              <a:lnSpc>
                <a:spcPct val="150000"/>
              </a:lnSpc>
              <a:spcAft>
                <a:spcPts val="625"/>
              </a:spcAft>
              <a:buFont typeface="Wingdings" panose="05000000000000000000" pitchFamily="2" charset="2"/>
              <a:buChar char="ü"/>
            </a:pPr>
            <a:r>
              <a:rPr lang="en-IN" dirty="0">
                <a:solidFill>
                  <a:srgbClr val="000000"/>
                </a:solidFill>
                <a:effectLst/>
                <a:latin typeface="Cambria" panose="02040503050406030204" pitchFamily="18" charset="0"/>
                <a:ea typeface="Times New Roman" panose="02020603050405020304" pitchFamily="18" charset="0"/>
              </a:rPr>
              <a:t>The architecture should be robust enough to offer the end-users and </a:t>
            </a:r>
          </a:p>
          <a:p>
            <a:pPr marL="742950" lvl="1" indent="-285750" algn="just">
              <a:lnSpc>
                <a:spcPct val="150000"/>
              </a:lnSpc>
              <a:spcAft>
                <a:spcPts val="625"/>
              </a:spcAft>
              <a:buFont typeface="Wingdings" panose="05000000000000000000" pitchFamily="2" charset="2"/>
              <a:buChar char="ü"/>
            </a:pPr>
            <a:r>
              <a:rPr lang="en-IN" dirty="0">
                <a:solidFill>
                  <a:srgbClr val="000000"/>
                </a:solidFill>
                <a:latin typeface="Cambria" panose="02040503050406030204" pitchFamily="18" charset="0"/>
                <a:ea typeface="Times New Roman" panose="02020603050405020304" pitchFamily="18" charset="0"/>
              </a:rPr>
              <a:t>T</a:t>
            </a:r>
            <a:r>
              <a:rPr lang="en-IN" dirty="0">
                <a:solidFill>
                  <a:srgbClr val="000000"/>
                </a:solidFill>
                <a:effectLst/>
                <a:latin typeface="Cambria" panose="02040503050406030204" pitchFamily="18" charset="0"/>
                <a:ea typeface="Times New Roman" panose="02020603050405020304" pitchFamily="18" charset="0"/>
              </a:rPr>
              <a:t>he development teams support information with what went wrong, when, and why. </a:t>
            </a:r>
          </a:p>
          <a:p>
            <a:pPr marL="742950" lvl="1" indent="-285750" algn="just">
              <a:lnSpc>
                <a:spcPct val="150000"/>
              </a:lnSpc>
              <a:spcAft>
                <a:spcPts val="625"/>
              </a:spcAft>
              <a:buFont typeface="Wingdings" panose="05000000000000000000" pitchFamily="2" charset="2"/>
              <a:buChar char="ü"/>
            </a:pPr>
            <a:r>
              <a:rPr lang="en-IN" dirty="0">
                <a:solidFill>
                  <a:srgbClr val="000000"/>
                </a:solidFill>
                <a:effectLst/>
                <a:latin typeface="Cambria" panose="02040503050406030204" pitchFamily="18" charset="0"/>
                <a:ea typeface="Times New Roman" panose="02020603050405020304" pitchFamily="18" charset="0"/>
              </a:rPr>
              <a:t>Application performance monitors (APMs) are useful in providing detailed insights on application issues.</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8102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0C41CE-1EEF-D551-760A-82063B9E51AC}"/>
              </a:ext>
            </a:extLst>
          </p:cNvPr>
          <p:cNvSpPr txBox="1"/>
          <p:nvPr/>
        </p:nvSpPr>
        <p:spPr>
          <a:xfrm>
            <a:off x="596224" y="832833"/>
            <a:ext cx="10853232" cy="5544146"/>
          </a:xfrm>
          <a:prstGeom prst="rect">
            <a:avLst/>
          </a:prstGeom>
          <a:noFill/>
        </p:spPr>
        <p:txBody>
          <a:bodyPr wrap="square">
            <a:spAutoFit/>
          </a:bodyPr>
          <a:lstStyle/>
          <a:p>
            <a:pPr marL="285750" indent="-285750" algn="just">
              <a:lnSpc>
                <a:spcPct val="200000"/>
              </a:lnSpc>
              <a:buFont typeface="Wingdings" panose="05000000000000000000" pitchFamily="2" charset="2"/>
              <a:buChar char="Ø"/>
            </a:pPr>
            <a:r>
              <a:rPr lang="en-IN" sz="20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Both scientists and engineers contribute to the world of human knowledge, but in different ways. </a:t>
            </a:r>
          </a:p>
          <a:p>
            <a:pPr marL="285750" indent="-285750" algn="just">
              <a:lnSpc>
                <a:spcPct val="200000"/>
              </a:lnSpc>
              <a:buFont typeface="Wingdings" panose="05000000000000000000" pitchFamily="2" charset="2"/>
              <a:buChar char="Ø"/>
            </a:pPr>
            <a:r>
              <a:rPr lang="en-IN" sz="20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Scientists use the scientific method to make testable explanations and predictions about the world. </a:t>
            </a:r>
          </a:p>
          <a:p>
            <a:pPr marL="285750" indent="-285750" algn="just">
              <a:lnSpc>
                <a:spcPct val="200000"/>
              </a:lnSpc>
              <a:buFont typeface="Wingdings" panose="05000000000000000000" pitchFamily="2" charset="2"/>
              <a:buChar char="Ø"/>
            </a:pPr>
            <a:r>
              <a:rPr lang="en-IN" sz="20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A scientist asks a question and develops an experiment, or set of experiments, to answer that question. </a:t>
            </a:r>
          </a:p>
          <a:p>
            <a:pPr marL="285750" indent="-285750" algn="just">
              <a:lnSpc>
                <a:spcPct val="200000"/>
              </a:lnSpc>
              <a:buFont typeface="Wingdings" panose="05000000000000000000" pitchFamily="2" charset="2"/>
              <a:buChar char="Ø"/>
            </a:pPr>
            <a:r>
              <a:rPr lang="en-IN" sz="20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Engineers use the engineering design process to create solutions to problems.</a:t>
            </a:r>
          </a:p>
          <a:p>
            <a:pPr marL="285750" indent="-285750" algn="just">
              <a:lnSpc>
                <a:spcPct val="200000"/>
              </a:lnSpc>
              <a:buFont typeface="Wingdings" panose="05000000000000000000" pitchFamily="2" charset="2"/>
              <a:buChar char="Ø"/>
            </a:pPr>
            <a:r>
              <a:rPr lang="en-IN" sz="20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An engineer identifies a specific need: </a:t>
            </a:r>
            <a:r>
              <a:rPr lang="en-IN" sz="2000" b="1" dirty="0">
                <a:solidFill>
                  <a:srgbClr val="000000"/>
                </a:solidFill>
                <a:effectLst/>
                <a:latin typeface="Cambria" panose="02040503050406030204" pitchFamily="18" charset="0"/>
                <a:ea typeface="Calibri" panose="020F0502020204030204" pitchFamily="34" charset="0"/>
                <a:cs typeface="Arial" panose="020B0604020202020204" pitchFamily="34" charset="0"/>
              </a:rPr>
              <a:t>Who</a:t>
            </a:r>
            <a:r>
              <a:rPr lang="en-IN" sz="20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need(s) </a:t>
            </a:r>
            <a:r>
              <a:rPr lang="en-IN" sz="2000" b="1" dirty="0">
                <a:solidFill>
                  <a:srgbClr val="000000"/>
                </a:solidFill>
                <a:effectLst/>
                <a:latin typeface="Cambria" panose="02040503050406030204" pitchFamily="18" charset="0"/>
                <a:ea typeface="Calibri" panose="020F0502020204030204" pitchFamily="34" charset="0"/>
                <a:cs typeface="Arial" panose="020B0604020202020204" pitchFamily="34" charset="0"/>
              </a:rPr>
              <a:t>what</a:t>
            </a:r>
            <a:r>
              <a:rPr lang="en-IN" sz="20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because </a:t>
            </a:r>
            <a:r>
              <a:rPr lang="en-IN" sz="2000" b="1" dirty="0">
                <a:solidFill>
                  <a:srgbClr val="000000"/>
                </a:solidFill>
                <a:effectLst/>
                <a:latin typeface="Cambria" panose="02040503050406030204" pitchFamily="18" charset="0"/>
                <a:ea typeface="Calibri" panose="020F0502020204030204" pitchFamily="34" charset="0"/>
                <a:cs typeface="Arial" panose="020B0604020202020204" pitchFamily="34" charset="0"/>
              </a:rPr>
              <a:t>why</a:t>
            </a:r>
            <a:r>
              <a:rPr lang="en-IN" sz="20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And then, he or she creates a solution that meets the need</a:t>
            </a:r>
            <a:endParaRPr lang="en-IN" sz="2000" dirty="0"/>
          </a:p>
        </p:txBody>
      </p:sp>
      <p:sp>
        <p:nvSpPr>
          <p:cNvPr id="4" name="TextBox 3">
            <a:extLst>
              <a:ext uri="{FF2B5EF4-FFF2-40B4-BE49-F238E27FC236}">
                <a16:creationId xmlns:a16="http://schemas.microsoft.com/office/drawing/2014/main" id="{66388288-A514-6BB8-9396-ABB108662E61}"/>
              </a:ext>
            </a:extLst>
          </p:cNvPr>
          <p:cNvSpPr txBox="1"/>
          <p:nvPr/>
        </p:nvSpPr>
        <p:spPr>
          <a:xfrm>
            <a:off x="206710" y="292434"/>
            <a:ext cx="9822505" cy="423514"/>
          </a:xfrm>
          <a:prstGeom prst="rect">
            <a:avLst/>
          </a:prstGeom>
          <a:noFill/>
        </p:spPr>
        <p:txBody>
          <a:bodyPr wrap="square">
            <a:spAutoFit/>
          </a:bodyPr>
          <a:lstStyle/>
          <a:p>
            <a:pPr>
              <a:lnSpc>
                <a:spcPct val="115000"/>
              </a:lnSpc>
              <a:spcBef>
                <a:spcPts val="1250"/>
              </a:spcBef>
              <a:spcAft>
                <a:spcPts val="625"/>
              </a:spcAft>
            </a:pPr>
            <a:r>
              <a:rPr lang="en-IN" sz="2000" b="1" u="sng" dirty="0">
                <a:solidFill>
                  <a:srgbClr val="FF0000"/>
                </a:solidFill>
                <a:effectLst/>
                <a:latin typeface="Cambria" panose="02040503050406030204" pitchFamily="18" charset="0"/>
                <a:ea typeface="Calibri" panose="020F0502020204030204" pitchFamily="34" charset="0"/>
                <a:cs typeface="Latha" panose="020B0604020202020204" pitchFamily="34" charset="0"/>
              </a:rPr>
              <a:t>DIFFERENCE BETWEEN SCIENTIFIC METHOD AND ENGINEERING DESIGN</a:t>
            </a:r>
            <a:endParaRPr lang="en-IN" dirty="0">
              <a:solidFill>
                <a:srgbClr val="FF0000"/>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913759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56924A-FA50-142A-D0E5-1D976EB6C929}"/>
              </a:ext>
            </a:extLst>
          </p:cNvPr>
          <p:cNvSpPr txBox="1"/>
          <p:nvPr/>
        </p:nvSpPr>
        <p:spPr>
          <a:xfrm>
            <a:off x="167800" y="204885"/>
            <a:ext cx="9822505" cy="423514"/>
          </a:xfrm>
          <a:prstGeom prst="rect">
            <a:avLst/>
          </a:prstGeom>
          <a:noFill/>
        </p:spPr>
        <p:txBody>
          <a:bodyPr wrap="square">
            <a:spAutoFit/>
          </a:bodyPr>
          <a:lstStyle/>
          <a:p>
            <a:pPr>
              <a:lnSpc>
                <a:spcPct val="115000"/>
              </a:lnSpc>
              <a:spcBef>
                <a:spcPts val="1250"/>
              </a:spcBef>
              <a:spcAft>
                <a:spcPts val="625"/>
              </a:spcAft>
            </a:pPr>
            <a:r>
              <a:rPr lang="en-IN" sz="2000" b="1" u="sng" dirty="0">
                <a:solidFill>
                  <a:srgbClr val="FF0000"/>
                </a:solidFill>
                <a:effectLst/>
                <a:latin typeface="Cambria" panose="02040503050406030204" pitchFamily="18" charset="0"/>
                <a:ea typeface="Calibri" panose="020F0502020204030204" pitchFamily="34" charset="0"/>
                <a:cs typeface="Latha" panose="020B0604020202020204" pitchFamily="34" charset="0"/>
              </a:rPr>
              <a:t>DIFFERENCE BETWEEN SCIENTIFIC METHOD AND ENGINEERING DESIGN</a:t>
            </a:r>
            <a:endParaRPr lang="en-IN" dirty="0">
              <a:solidFill>
                <a:srgbClr val="FF0000"/>
              </a:solidFill>
              <a:effectLst/>
              <a:latin typeface="Calibri" panose="020F0502020204030204" pitchFamily="34" charset="0"/>
              <a:ea typeface="Calibri" panose="020F0502020204030204" pitchFamily="34" charset="0"/>
              <a:cs typeface="Latha" panose="020B0604020202020204" pitchFamily="34" charset="0"/>
            </a:endParaRPr>
          </a:p>
        </p:txBody>
      </p:sp>
      <p:pic>
        <p:nvPicPr>
          <p:cNvPr id="4" name="Picture 3" descr="Flow chart of the Scientific Method">
            <a:extLst>
              <a:ext uri="{FF2B5EF4-FFF2-40B4-BE49-F238E27FC236}">
                <a16:creationId xmlns:a16="http://schemas.microsoft.com/office/drawing/2014/main" id="{8E09D2B3-5279-AE49-444E-0E1CBADC1EFE}"/>
              </a:ext>
            </a:extLst>
          </p:cNvPr>
          <p:cNvPicPr>
            <a:picLocks noChangeAspect="1"/>
          </p:cNvPicPr>
          <p:nvPr/>
        </p:nvPicPr>
        <p:blipFill>
          <a:blip r:embed="rId2" cstate="print"/>
          <a:srcRect/>
          <a:stretch>
            <a:fillRect/>
          </a:stretch>
        </p:blipFill>
        <p:spPr bwMode="auto">
          <a:xfrm>
            <a:off x="626758" y="814272"/>
            <a:ext cx="4811003" cy="6117960"/>
          </a:xfrm>
          <a:prstGeom prst="rect">
            <a:avLst/>
          </a:prstGeom>
          <a:noFill/>
          <a:ln w="9525">
            <a:noFill/>
            <a:miter lim="800000"/>
            <a:headEnd/>
            <a:tailEnd/>
          </a:ln>
        </p:spPr>
      </p:pic>
      <p:pic>
        <p:nvPicPr>
          <p:cNvPr id="5" name="Picture 4" descr="Flow chart of the Engineering Design Process">
            <a:extLst>
              <a:ext uri="{FF2B5EF4-FFF2-40B4-BE49-F238E27FC236}">
                <a16:creationId xmlns:a16="http://schemas.microsoft.com/office/drawing/2014/main" id="{DDEB2901-D27E-7443-45C3-63D1E5E51944}"/>
              </a:ext>
            </a:extLst>
          </p:cNvPr>
          <p:cNvPicPr>
            <a:picLocks noChangeAspect="1"/>
          </p:cNvPicPr>
          <p:nvPr/>
        </p:nvPicPr>
        <p:blipFill>
          <a:blip r:embed="rId3" cstate="print"/>
          <a:srcRect/>
          <a:stretch>
            <a:fillRect/>
          </a:stretch>
        </p:blipFill>
        <p:spPr bwMode="auto">
          <a:xfrm>
            <a:off x="6193275" y="800015"/>
            <a:ext cx="4885589" cy="6132217"/>
          </a:xfrm>
          <a:prstGeom prst="rect">
            <a:avLst/>
          </a:prstGeom>
          <a:noFill/>
          <a:ln w="9525">
            <a:noFill/>
            <a:miter lim="800000"/>
            <a:headEnd/>
            <a:tailEnd/>
          </a:ln>
        </p:spPr>
      </p:pic>
    </p:spTree>
    <p:extLst>
      <p:ext uri="{BB962C8B-B14F-4D97-AF65-F5344CB8AC3E}">
        <p14:creationId xmlns:p14="http://schemas.microsoft.com/office/powerpoint/2010/main" val="151315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9F7FA5-88CA-BBDD-1544-9676BE319800}"/>
              </a:ext>
            </a:extLst>
          </p:cNvPr>
          <p:cNvSpPr txBox="1"/>
          <p:nvPr/>
        </p:nvSpPr>
        <p:spPr>
          <a:xfrm>
            <a:off x="324052" y="1036957"/>
            <a:ext cx="11543896" cy="5554469"/>
          </a:xfrm>
          <a:prstGeom prst="rect">
            <a:avLst/>
          </a:prstGeom>
          <a:noFill/>
        </p:spPr>
        <p:txBody>
          <a:bodyPr wrap="square">
            <a:spAutoFit/>
          </a:bodyPr>
          <a:lstStyle/>
          <a:p>
            <a:pPr marL="342900" indent="-342900" algn="just">
              <a:lnSpc>
                <a:spcPct val="200000"/>
              </a:lnSpc>
              <a:buFont typeface="Wingdings" panose="05000000000000000000" pitchFamily="2" charset="2"/>
              <a:buChar char="v"/>
            </a:pPr>
            <a:r>
              <a:rPr lang="en-US" b="0" i="0" dirty="0">
                <a:solidFill>
                  <a:srgbClr val="3E4449"/>
                </a:solidFill>
                <a:effectLst/>
                <a:latin typeface="Open Sans" panose="020B0606030504020204" pitchFamily="34" charset="0"/>
              </a:rPr>
              <a:t>ADDIE is a </a:t>
            </a:r>
            <a:r>
              <a:rPr lang="en-US" b="1" i="0" dirty="0">
                <a:solidFill>
                  <a:srgbClr val="3E4449"/>
                </a:solidFill>
                <a:effectLst/>
                <a:latin typeface="Open Sans" panose="020B0606030504020204" pitchFamily="34" charset="0"/>
              </a:rPr>
              <a:t>leading learning development model used for instructional design</a:t>
            </a:r>
            <a:r>
              <a:rPr lang="en-US" b="0" i="0" dirty="0">
                <a:solidFill>
                  <a:srgbClr val="3E4449"/>
                </a:solidFill>
                <a:effectLst/>
                <a:latin typeface="Open Sans" panose="020B0606030504020204" pitchFamily="34" charset="0"/>
              </a:rPr>
              <a:t>, which is the complete process of designing, developing, and serving learning content. </a:t>
            </a:r>
          </a:p>
          <a:p>
            <a:pPr marL="342900" indent="-342900" algn="just">
              <a:lnSpc>
                <a:spcPct val="200000"/>
              </a:lnSpc>
              <a:buFont typeface="Wingdings" panose="05000000000000000000" pitchFamily="2" charset="2"/>
              <a:buChar char="v"/>
            </a:pPr>
            <a:r>
              <a:rPr lang="en-US" b="0" i="0" dirty="0">
                <a:solidFill>
                  <a:srgbClr val="3E4449"/>
                </a:solidFill>
                <a:effectLst/>
                <a:latin typeface="Open Sans" panose="020B0606030504020204" pitchFamily="34" charset="0"/>
              </a:rPr>
              <a:t>The model is often used to design training and </a:t>
            </a:r>
            <a:r>
              <a:rPr lang="en-US" b="0" i="0" dirty="0">
                <a:effectLst/>
                <a:latin typeface="Open Sans" panose="020B0606030504020204" pitchFamily="34" charset="0"/>
                <a:hlinkClick r:id="rId2"/>
              </a:rPr>
              <a:t>learning &amp; development</a:t>
            </a:r>
            <a:r>
              <a:rPr lang="en-US" b="0" i="0" dirty="0">
                <a:solidFill>
                  <a:srgbClr val="3E4449"/>
                </a:solidFill>
                <a:effectLst/>
                <a:latin typeface="Open Sans" panose="020B0606030504020204" pitchFamily="34" charset="0"/>
              </a:rPr>
              <a:t> programs in organizations.</a:t>
            </a:r>
          </a:p>
          <a:p>
            <a:pPr marL="342900" indent="-342900" algn="just">
              <a:lnSpc>
                <a:spcPct val="200000"/>
              </a:lnSpc>
              <a:buFont typeface="Wingdings" panose="05000000000000000000" pitchFamily="2" charset="2"/>
              <a:buChar char="v"/>
            </a:pPr>
            <a:r>
              <a:rPr lang="en-US" b="0" i="0" dirty="0">
                <a:solidFill>
                  <a:srgbClr val="3E4449"/>
                </a:solidFill>
                <a:effectLst/>
                <a:latin typeface="Open Sans" panose="020B0606030504020204" pitchFamily="34" charset="0"/>
              </a:rPr>
              <a:t> The ADDIE training model provides a streamlined, structured framework that helps you create an effective learning product, whether that’s delivered through an online or offline training program, a coaching session, a presentation, or an information booklet.</a:t>
            </a:r>
          </a:p>
          <a:p>
            <a:pPr marL="342900" indent="-342900" algn="just">
              <a:lnSpc>
                <a:spcPct val="200000"/>
              </a:lnSpc>
              <a:buFont typeface="Wingdings" panose="05000000000000000000" pitchFamily="2" charset="2"/>
              <a:buChar char="v"/>
            </a:pPr>
            <a:r>
              <a:rPr lang="en-US" b="0" i="0" dirty="0">
                <a:solidFill>
                  <a:srgbClr val="3E4449"/>
                </a:solidFill>
                <a:effectLst/>
                <a:latin typeface="Open Sans" panose="020B0606030504020204" pitchFamily="34" charset="0"/>
              </a:rPr>
              <a:t>ADDIE helps identify the learning need in a structured way and ensures all learning activities serve that goal, which offers an integrated approach to learning. </a:t>
            </a:r>
          </a:p>
          <a:p>
            <a:pPr marL="342900" indent="-342900" algn="just">
              <a:lnSpc>
                <a:spcPct val="200000"/>
              </a:lnSpc>
              <a:buFont typeface="Wingdings" panose="05000000000000000000" pitchFamily="2" charset="2"/>
              <a:buChar char="v"/>
            </a:pPr>
            <a:r>
              <a:rPr lang="en-US" b="0" i="0" dirty="0">
                <a:solidFill>
                  <a:srgbClr val="3E4449"/>
                </a:solidFill>
                <a:effectLst/>
                <a:latin typeface="Open Sans" panose="020B0606030504020204" pitchFamily="34" charset="0"/>
              </a:rPr>
              <a:t>It also guides </a:t>
            </a:r>
            <a:r>
              <a:rPr lang="en-US" b="0" i="0" dirty="0">
                <a:effectLst/>
                <a:latin typeface="Open Sans" panose="020B0606030504020204" pitchFamily="34" charset="0"/>
                <a:hlinkClick r:id="rId3"/>
              </a:rPr>
              <a:t>measuring learning effectiveness</a:t>
            </a:r>
            <a:r>
              <a:rPr lang="en-US" b="0" i="0" dirty="0">
                <a:solidFill>
                  <a:srgbClr val="3E4449"/>
                </a:solidFill>
                <a:effectLst/>
                <a:latin typeface="Open Sans" panose="020B0606030504020204" pitchFamily="34" charset="0"/>
              </a:rPr>
              <a:t> because job behaviors, knowledge, and skills are clearly defined within the framework.</a:t>
            </a:r>
            <a:endParaRPr lang="en-IN" dirty="0"/>
          </a:p>
        </p:txBody>
      </p:sp>
      <p:sp>
        <p:nvSpPr>
          <p:cNvPr id="4" name="TextBox 3">
            <a:extLst>
              <a:ext uri="{FF2B5EF4-FFF2-40B4-BE49-F238E27FC236}">
                <a16:creationId xmlns:a16="http://schemas.microsoft.com/office/drawing/2014/main" id="{F22A7088-5C71-4861-CF59-B9CC690D44EF}"/>
              </a:ext>
            </a:extLst>
          </p:cNvPr>
          <p:cNvSpPr txBox="1"/>
          <p:nvPr/>
        </p:nvSpPr>
        <p:spPr>
          <a:xfrm>
            <a:off x="178138" y="260944"/>
            <a:ext cx="11543896" cy="1077411"/>
          </a:xfrm>
          <a:prstGeom prst="rect">
            <a:avLst/>
          </a:prstGeom>
          <a:noFill/>
        </p:spPr>
        <p:txBody>
          <a:bodyPr wrap="square">
            <a:spAutoFit/>
          </a:bodyPr>
          <a:lstStyle/>
          <a:p>
            <a:pPr>
              <a:lnSpc>
                <a:spcPts val="1440"/>
              </a:lnSpc>
            </a:pPr>
            <a:r>
              <a:rPr lang="en-IN" sz="2400" b="1" dirty="0">
                <a:solidFill>
                  <a:srgbClr val="FF0000"/>
                </a:solidFill>
                <a:effectLst/>
                <a:latin typeface="Cambria" panose="02040503050406030204" pitchFamily="18" charset="0"/>
                <a:ea typeface="Times New Roman" panose="02020603050405020304" pitchFamily="18" charset="0"/>
                <a:cs typeface="Arial" panose="020B0604020202020204" pitchFamily="34" charset="0"/>
              </a:rPr>
              <a:t>ADDIE</a:t>
            </a:r>
            <a:r>
              <a:rPr lang="en-IN" sz="2400" b="1" dirty="0">
                <a:solidFill>
                  <a:srgbClr val="002060"/>
                </a:solidFill>
                <a:effectLst/>
                <a:latin typeface="Cambria" panose="02040503050406030204" pitchFamily="18" charset="0"/>
                <a:ea typeface="Times New Roman" panose="02020603050405020304" pitchFamily="18" charset="0"/>
                <a:cs typeface="Arial" panose="020B0604020202020204" pitchFamily="34" charset="0"/>
              </a:rPr>
              <a:t> MODEL: </a:t>
            </a:r>
          </a:p>
          <a:p>
            <a:pPr>
              <a:lnSpc>
                <a:spcPts val="1440"/>
              </a:lnSpc>
            </a:pPr>
            <a:r>
              <a:rPr lang="en-IN" sz="2400" b="1" dirty="0">
                <a:solidFill>
                  <a:srgbClr val="002060"/>
                </a:solidFill>
                <a:latin typeface="Cambria" panose="02040503050406030204" pitchFamily="18" charset="0"/>
                <a:ea typeface="Times New Roman" panose="02020603050405020304" pitchFamily="18" charset="0"/>
                <a:cs typeface="Arial" panose="020B0604020202020204" pitchFamily="34" charset="0"/>
              </a:rPr>
              <a:t> </a:t>
            </a:r>
          </a:p>
          <a:p>
            <a:pPr>
              <a:lnSpc>
                <a:spcPts val="1440"/>
              </a:lnSpc>
            </a:pPr>
            <a:endParaRPr lang="en-IN" sz="2400" b="1" dirty="0">
              <a:solidFill>
                <a:srgbClr val="002060"/>
              </a:solidFill>
              <a:effectLst/>
              <a:latin typeface="Cambria" panose="02040503050406030204" pitchFamily="18" charset="0"/>
              <a:ea typeface="Times New Roman" panose="02020603050405020304" pitchFamily="18" charset="0"/>
              <a:cs typeface="Arial" panose="020B0604020202020204" pitchFamily="34" charset="0"/>
            </a:endParaRPr>
          </a:p>
          <a:p>
            <a:pPr>
              <a:lnSpc>
                <a:spcPts val="1440"/>
              </a:lnSpc>
            </a:pPr>
            <a:r>
              <a:rPr lang="en-IN" sz="2400" b="1" dirty="0">
                <a:solidFill>
                  <a:srgbClr val="002060"/>
                </a:solidFill>
                <a:latin typeface="Cambria" panose="02040503050406030204" pitchFamily="18" charset="0"/>
                <a:ea typeface="Times New Roman" panose="02020603050405020304" pitchFamily="18" charset="0"/>
                <a:cs typeface="Arial" panose="020B0604020202020204" pitchFamily="34" charset="0"/>
              </a:rPr>
              <a:t>		</a:t>
            </a:r>
            <a:r>
              <a:rPr lang="en-IN" sz="2400" b="1" dirty="0">
                <a:solidFill>
                  <a:srgbClr val="FF0000"/>
                </a:solidFill>
                <a:effectLst/>
                <a:latin typeface="Cambria" panose="02040503050406030204" pitchFamily="18" charset="0"/>
                <a:ea typeface="Times New Roman" panose="02020603050405020304" pitchFamily="18" charset="0"/>
                <a:cs typeface="Arial" panose="020B0604020202020204" pitchFamily="34" charset="0"/>
              </a:rPr>
              <a:t>A</a:t>
            </a:r>
            <a:r>
              <a:rPr lang="en-IN" sz="2400" b="1" dirty="0">
                <a:effectLst/>
                <a:latin typeface="Cambria" panose="02040503050406030204" pitchFamily="18" charset="0"/>
                <a:ea typeface="Times New Roman" panose="02020603050405020304" pitchFamily="18" charset="0"/>
                <a:cs typeface="Arial" panose="020B0604020202020204" pitchFamily="34" charset="0"/>
              </a:rPr>
              <a:t>nalysis &gt; </a:t>
            </a:r>
            <a:r>
              <a:rPr lang="en-IN" sz="2400" b="1" dirty="0">
                <a:solidFill>
                  <a:srgbClr val="FF0000"/>
                </a:solidFill>
                <a:effectLst/>
                <a:latin typeface="Cambria" panose="02040503050406030204" pitchFamily="18" charset="0"/>
                <a:ea typeface="Times New Roman" panose="02020603050405020304" pitchFamily="18" charset="0"/>
                <a:cs typeface="Arial" panose="020B0604020202020204" pitchFamily="34" charset="0"/>
              </a:rPr>
              <a:t>D</a:t>
            </a:r>
            <a:r>
              <a:rPr lang="en-IN" sz="2400" b="1" dirty="0">
                <a:effectLst/>
                <a:latin typeface="Cambria" panose="02040503050406030204" pitchFamily="18" charset="0"/>
                <a:ea typeface="Times New Roman" panose="02020603050405020304" pitchFamily="18" charset="0"/>
                <a:cs typeface="Arial" panose="020B0604020202020204" pitchFamily="34" charset="0"/>
              </a:rPr>
              <a:t>esign &gt; </a:t>
            </a:r>
            <a:r>
              <a:rPr lang="en-IN" sz="2400" b="1" dirty="0">
                <a:solidFill>
                  <a:srgbClr val="FF0000"/>
                </a:solidFill>
                <a:effectLst/>
                <a:latin typeface="Cambria" panose="02040503050406030204" pitchFamily="18" charset="0"/>
                <a:ea typeface="Times New Roman" panose="02020603050405020304" pitchFamily="18" charset="0"/>
                <a:cs typeface="Arial" panose="020B0604020202020204" pitchFamily="34" charset="0"/>
              </a:rPr>
              <a:t>D</a:t>
            </a:r>
            <a:r>
              <a:rPr lang="en-IN" sz="2400" b="1" dirty="0">
                <a:effectLst/>
                <a:latin typeface="Cambria" panose="02040503050406030204" pitchFamily="18" charset="0"/>
                <a:ea typeface="Times New Roman" panose="02020603050405020304" pitchFamily="18" charset="0"/>
                <a:cs typeface="Arial" panose="020B0604020202020204" pitchFamily="34" charset="0"/>
              </a:rPr>
              <a:t>evelopment &gt; </a:t>
            </a:r>
            <a:r>
              <a:rPr lang="en-IN" sz="2400" b="1" dirty="0">
                <a:solidFill>
                  <a:srgbClr val="FF0000"/>
                </a:solidFill>
                <a:effectLst/>
                <a:latin typeface="Cambria" panose="02040503050406030204" pitchFamily="18" charset="0"/>
                <a:ea typeface="Times New Roman" panose="02020603050405020304" pitchFamily="18" charset="0"/>
                <a:cs typeface="Arial" panose="020B0604020202020204" pitchFamily="34" charset="0"/>
              </a:rPr>
              <a:t>I</a:t>
            </a:r>
            <a:r>
              <a:rPr lang="en-IN" sz="2400" b="1" dirty="0">
                <a:effectLst/>
                <a:latin typeface="Cambria" panose="02040503050406030204" pitchFamily="18" charset="0"/>
                <a:ea typeface="Times New Roman" panose="02020603050405020304" pitchFamily="18" charset="0"/>
                <a:cs typeface="Arial" panose="020B0604020202020204" pitchFamily="34" charset="0"/>
              </a:rPr>
              <a:t>mplementation &gt; </a:t>
            </a:r>
            <a:r>
              <a:rPr lang="en-IN" sz="2400" b="1" dirty="0">
                <a:solidFill>
                  <a:srgbClr val="FF0000"/>
                </a:solidFill>
                <a:effectLst/>
                <a:latin typeface="Cambria" panose="02040503050406030204" pitchFamily="18" charset="0"/>
                <a:ea typeface="Times New Roman" panose="02020603050405020304" pitchFamily="18" charset="0"/>
                <a:cs typeface="Arial" panose="020B0604020202020204" pitchFamily="34" charset="0"/>
              </a:rPr>
              <a:t>E</a:t>
            </a:r>
            <a:r>
              <a:rPr lang="en-IN" sz="2400" b="1" dirty="0">
                <a:effectLst/>
                <a:latin typeface="Cambria" panose="02040503050406030204" pitchFamily="18" charset="0"/>
                <a:ea typeface="Times New Roman" panose="02020603050405020304" pitchFamily="18" charset="0"/>
                <a:cs typeface="Arial" panose="020B0604020202020204" pitchFamily="34" charset="0"/>
              </a:rPr>
              <a:t>valuation</a:t>
            </a:r>
            <a:endParaRPr lang="en-IN" sz="1800" b="1" dirty="0">
              <a:effectLst/>
              <a:latin typeface="Times New Roman" panose="02020603050405020304" pitchFamily="18" charset="0"/>
              <a:ea typeface="Times New Roman" panose="02020603050405020304" pitchFamily="18" charset="0"/>
            </a:endParaRPr>
          </a:p>
          <a:p>
            <a:pPr>
              <a:lnSpc>
                <a:spcPts val="1440"/>
              </a:lnSpc>
            </a:pPr>
            <a:endParaRPr lang="en-IN" sz="4400" b="1" dirty="0">
              <a:solidFill>
                <a:srgbClr val="FF0000"/>
              </a:solidFill>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2DB6F891-9385-393B-4333-6997B8672561}"/>
              </a:ext>
            </a:extLst>
          </p:cNvPr>
          <p:cNvSpPr txBox="1"/>
          <p:nvPr/>
        </p:nvSpPr>
        <p:spPr>
          <a:xfrm>
            <a:off x="4708187" y="193010"/>
            <a:ext cx="7483813" cy="369332"/>
          </a:xfrm>
          <a:prstGeom prst="rect">
            <a:avLst/>
          </a:prstGeom>
          <a:noFill/>
        </p:spPr>
        <p:txBody>
          <a:bodyPr wrap="square" rtlCol="0">
            <a:spAutoFit/>
          </a:bodyPr>
          <a:lstStyle/>
          <a:p>
            <a:r>
              <a:rPr lang="en-IN" dirty="0">
                <a:solidFill>
                  <a:srgbClr val="FF0000"/>
                </a:solidFill>
              </a:rPr>
              <a:t>https://www.youtube.com/watch?v=JZdv5lrJs4U&amp;list=PL20E84CD77B301A20</a:t>
            </a:r>
          </a:p>
        </p:txBody>
      </p:sp>
    </p:spTree>
    <p:extLst>
      <p:ext uri="{BB962C8B-B14F-4D97-AF65-F5344CB8AC3E}">
        <p14:creationId xmlns:p14="http://schemas.microsoft.com/office/powerpoint/2010/main" val="794564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FA710AC-EE36-2A88-E48F-FE6C793F3F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65" y="160506"/>
            <a:ext cx="11835069" cy="653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144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AC11C7-C532-FED6-439D-CE0FBAE449CB}"/>
              </a:ext>
            </a:extLst>
          </p:cNvPr>
          <p:cNvSpPr txBox="1"/>
          <p:nvPr/>
        </p:nvSpPr>
        <p:spPr>
          <a:xfrm>
            <a:off x="107004" y="73276"/>
            <a:ext cx="11758310" cy="6741076"/>
          </a:xfrm>
          <a:prstGeom prst="rect">
            <a:avLst/>
          </a:prstGeom>
          <a:noFill/>
        </p:spPr>
        <p:txBody>
          <a:bodyPr wrap="square">
            <a:spAutoFit/>
          </a:bodyPr>
          <a:lstStyle/>
          <a:p>
            <a:pPr algn="l">
              <a:lnSpc>
                <a:spcPct val="150000"/>
              </a:lnSpc>
            </a:pPr>
            <a:r>
              <a:rPr lang="en-IN" sz="2000" b="1" i="0" dirty="0">
                <a:solidFill>
                  <a:srgbClr val="FF0000"/>
                </a:solidFill>
                <a:effectLst/>
                <a:latin typeface="Times New Roman" panose="02020603050405020304" pitchFamily="18" charset="0"/>
                <a:cs typeface="Times New Roman" panose="02020603050405020304" pitchFamily="18" charset="0"/>
              </a:rPr>
              <a:t>Analyze:</a:t>
            </a:r>
          </a:p>
          <a:p>
            <a:pPr marL="742950" lvl="1" indent="-285750" algn="just">
              <a:lnSpc>
                <a:spcPct val="150000"/>
              </a:lnSpc>
              <a:buFont typeface="Wingdings" panose="05000000000000000000" pitchFamily="2" charset="2"/>
              <a:buChar char="v"/>
            </a:pPr>
            <a:r>
              <a:rPr lang="en-IN" dirty="0">
                <a:solidFill>
                  <a:srgbClr val="FF0000"/>
                </a:solidFill>
                <a:latin typeface="Times New Roman" panose="02020603050405020304" pitchFamily="18" charset="0"/>
                <a:cs typeface="Times New Roman" panose="02020603050405020304" pitchFamily="18" charset="0"/>
              </a:rPr>
              <a:t>Step 1: </a:t>
            </a:r>
            <a:r>
              <a:rPr lang="en-US" dirty="0">
                <a:solidFill>
                  <a:srgbClr val="3E4449"/>
                </a:solidFill>
                <a:latin typeface="Times New Roman" panose="02020603050405020304" pitchFamily="18" charset="0"/>
                <a:cs typeface="Times New Roman" panose="02020603050405020304" pitchFamily="18" charset="0"/>
              </a:rPr>
              <a:t>I</a:t>
            </a:r>
            <a:r>
              <a:rPr lang="en-US" b="0" i="0" dirty="0">
                <a:solidFill>
                  <a:srgbClr val="3E4449"/>
                </a:solidFill>
                <a:effectLst/>
                <a:latin typeface="Times New Roman" panose="02020603050405020304" pitchFamily="18" charset="0"/>
                <a:cs typeface="Times New Roman" panose="02020603050405020304" pitchFamily="18" charset="0"/>
              </a:rPr>
              <a:t>dentify the problem to solve. (For example, maybe it’s poor sales, a non-inclusive culture, or a lack of skills to move to a more digitized organization).</a:t>
            </a:r>
          </a:p>
          <a:p>
            <a:pPr marL="742950" lvl="1" indent="-285750" algn="just">
              <a:lnSpc>
                <a:spcPct val="150000"/>
              </a:lnSpc>
              <a:buFont typeface="Wingdings" panose="05000000000000000000" pitchFamily="2" charset="2"/>
              <a:buChar char="v"/>
            </a:pPr>
            <a:r>
              <a:rPr lang="en-US" dirty="0">
                <a:solidFill>
                  <a:srgbClr val="FF0000"/>
                </a:solidFill>
                <a:latin typeface="Times New Roman" panose="02020603050405020304" pitchFamily="18" charset="0"/>
                <a:cs typeface="Times New Roman" panose="02020603050405020304" pitchFamily="18" charset="0"/>
              </a:rPr>
              <a:t>Step 2: </a:t>
            </a:r>
            <a:r>
              <a:rPr lang="en-US" b="0" i="0" dirty="0">
                <a:solidFill>
                  <a:srgbClr val="3E4449"/>
                </a:solidFill>
                <a:effectLst/>
                <a:latin typeface="Times New Roman" panose="02020603050405020304" pitchFamily="18" charset="0"/>
                <a:cs typeface="Times New Roman" panose="02020603050405020304" pitchFamily="18" charset="0"/>
              </a:rPr>
              <a:t>Decide whether it can be solved through effective training courses or other organizational development interventions will be more effective.</a:t>
            </a:r>
          </a:p>
          <a:p>
            <a:pPr marL="742950" lvl="1" indent="-285750" algn="just">
              <a:lnSpc>
                <a:spcPct val="150000"/>
              </a:lnSpc>
              <a:buFont typeface="Wingdings" panose="05000000000000000000" pitchFamily="2" charset="2"/>
              <a:buChar char="v"/>
            </a:pPr>
            <a:r>
              <a:rPr lang="en-US" dirty="0">
                <a:solidFill>
                  <a:srgbClr val="FF0000"/>
                </a:solidFill>
                <a:latin typeface="Times New Roman" panose="02020603050405020304" pitchFamily="18" charset="0"/>
                <a:cs typeface="Times New Roman" panose="02020603050405020304" pitchFamily="18" charset="0"/>
              </a:rPr>
              <a:t>Step 3: </a:t>
            </a:r>
            <a:r>
              <a:rPr lang="en-US" dirty="0">
                <a:solidFill>
                  <a:srgbClr val="3E4449"/>
                </a:solidFill>
                <a:latin typeface="Times New Roman" panose="02020603050405020304" pitchFamily="18" charset="0"/>
                <a:cs typeface="Times New Roman" panose="02020603050405020304" pitchFamily="18" charset="0"/>
              </a:rPr>
              <a:t>Identify the target audience. </a:t>
            </a:r>
            <a:r>
              <a:rPr lang="en-US" dirty="0">
                <a:solidFill>
                  <a:srgbClr val="7030A0"/>
                </a:solidFill>
                <a:latin typeface="Times New Roman" panose="02020603050405020304" pitchFamily="18" charset="0"/>
                <a:cs typeface="Times New Roman" panose="02020603050405020304" pitchFamily="18" charset="0"/>
              </a:rPr>
              <a:t>(</a:t>
            </a:r>
            <a:r>
              <a:rPr lang="en-US" b="0" i="1" dirty="0">
                <a:solidFill>
                  <a:srgbClr val="7030A0"/>
                </a:solidFill>
                <a:effectLst/>
                <a:latin typeface="Times New Roman" panose="02020603050405020304" pitchFamily="18" charset="0"/>
                <a:cs typeface="Times New Roman" panose="02020603050405020304" pitchFamily="18" charset="0"/>
              </a:rPr>
              <a:t>Who is the audience?)</a:t>
            </a:r>
            <a:endParaRPr lang="en-US" b="0" i="0" dirty="0">
              <a:solidFill>
                <a:srgbClr val="7030A0"/>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dirty="0">
                <a:solidFill>
                  <a:srgbClr val="FF0000"/>
                </a:solidFill>
                <a:latin typeface="Times New Roman" panose="02020603050405020304" pitchFamily="18" charset="0"/>
                <a:cs typeface="Times New Roman" panose="02020603050405020304" pitchFamily="18" charset="0"/>
              </a:rPr>
              <a:t>Step 4:</a:t>
            </a:r>
            <a:r>
              <a:rPr lang="en-US" dirty="0">
                <a:solidFill>
                  <a:srgbClr val="3E4449"/>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Before developing an effective course, first asses the current knowledge, skills, and background of the audience to find out the gaps that need to be filled. </a:t>
            </a:r>
            <a:r>
              <a:rPr lang="en-US" b="0" i="0" dirty="0">
                <a:effectLst/>
                <a:latin typeface="Times New Roman" panose="02020603050405020304" pitchFamily="18" charset="0"/>
                <a:cs typeface="Times New Roman" panose="02020603050405020304" pitchFamily="18" charset="0"/>
              </a:rPr>
              <a:t>Use the </a:t>
            </a:r>
            <a:r>
              <a:rPr lang="en-US" b="1" i="0" dirty="0">
                <a:effectLst/>
                <a:latin typeface="Times New Roman" panose="02020603050405020304" pitchFamily="18" charset="0"/>
                <a:cs typeface="Times New Roman" panose="02020603050405020304" pitchFamily="18" charset="0"/>
              </a:rPr>
              <a:t>training needs analysis (TNA) </a:t>
            </a:r>
            <a:r>
              <a:rPr lang="en-US" b="0" i="0" dirty="0">
                <a:effectLst/>
                <a:latin typeface="Times New Roman" panose="02020603050405020304" pitchFamily="18" charset="0"/>
                <a:cs typeface="Times New Roman" panose="02020603050405020304" pitchFamily="18" charset="0"/>
              </a:rPr>
              <a:t>process to identify the gap between the existing and desired skills, knowledge, and abilities.</a:t>
            </a:r>
          </a:p>
          <a:p>
            <a:pPr marL="742950" lvl="1" indent="-285750" algn="just">
              <a:lnSpc>
                <a:spcPct val="150000"/>
              </a:lnSpc>
              <a:buFont typeface="Wingdings" panose="05000000000000000000" pitchFamily="2" charset="2"/>
              <a:buChar char="v"/>
            </a:pPr>
            <a:r>
              <a:rPr lang="en-US" dirty="0">
                <a:solidFill>
                  <a:srgbClr val="FF0000"/>
                </a:solidFill>
                <a:latin typeface="Times New Roman" panose="02020603050405020304" pitchFamily="18" charset="0"/>
                <a:cs typeface="Times New Roman" panose="02020603050405020304" pitchFamily="18" charset="0"/>
              </a:rPr>
              <a:t>Step 5: </a:t>
            </a:r>
            <a:r>
              <a:rPr lang="en-US" dirty="0">
                <a:latin typeface="Times New Roman" panose="02020603050405020304" pitchFamily="18" charset="0"/>
                <a:cs typeface="Times New Roman" panose="02020603050405020304" pitchFamily="18" charset="0"/>
              </a:rPr>
              <a:t>By finding the gaps, </a:t>
            </a:r>
            <a:r>
              <a:rPr lang="en-US" b="1" dirty="0">
                <a:latin typeface="Times New Roman" panose="02020603050405020304" pitchFamily="18" charset="0"/>
                <a:cs typeface="Times New Roman" panose="02020603050405020304" pitchFamily="18" charset="0"/>
              </a:rPr>
              <a:t>Define the learning goals and objectives of the course </a:t>
            </a:r>
            <a:r>
              <a:rPr lang="en-US" dirty="0">
                <a:latin typeface="Times New Roman" panose="02020603050405020304" pitchFamily="18" charset="0"/>
                <a:cs typeface="Times New Roman" panose="02020603050405020304" pitchFamily="18" charset="0"/>
              </a:rPr>
              <a:t>(ex., After completion of this course, the audience can able to “Demonstrate, Describe, Explain, etc.) – </a:t>
            </a:r>
            <a:r>
              <a:rPr lang="en-US" dirty="0">
                <a:solidFill>
                  <a:srgbClr val="C00000"/>
                </a:solidFill>
                <a:latin typeface="Times New Roman" panose="02020603050405020304" pitchFamily="18" charset="0"/>
                <a:cs typeface="Times New Roman" panose="02020603050405020304" pitchFamily="18" charset="0"/>
              </a:rPr>
              <a:t>this helps guide the content development process and ensures that learners are achieving their desired learning outcomes</a:t>
            </a:r>
            <a:endParaRPr lang="en-US" b="0" i="0" dirty="0">
              <a:solidFill>
                <a:srgbClr val="C00000"/>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b="0" i="0" dirty="0">
                <a:solidFill>
                  <a:srgbClr val="FF0000"/>
                </a:solidFill>
                <a:effectLst/>
                <a:latin typeface="Times New Roman" panose="02020603050405020304" pitchFamily="18" charset="0"/>
                <a:cs typeface="Times New Roman" panose="02020603050405020304" pitchFamily="18" charset="0"/>
              </a:rPr>
              <a:t>Step 6: </a:t>
            </a:r>
            <a:r>
              <a:rPr lang="en-US" b="0" i="0" dirty="0">
                <a:effectLst/>
                <a:latin typeface="Times New Roman" panose="02020603050405020304" pitchFamily="18" charset="0"/>
                <a:cs typeface="Times New Roman" panose="02020603050405020304" pitchFamily="18" charset="0"/>
              </a:rPr>
              <a:t>Based on all the information gathered, map out the resources required for the training - include the </a:t>
            </a:r>
            <a:r>
              <a:rPr lang="en-US" b="1" i="0" dirty="0">
                <a:solidFill>
                  <a:srgbClr val="00B050"/>
                </a:solidFill>
                <a:effectLst/>
                <a:latin typeface="Times New Roman" panose="02020603050405020304" pitchFamily="18" charset="0"/>
                <a:cs typeface="Times New Roman" panose="02020603050405020304" pitchFamily="18" charset="0"/>
              </a:rPr>
              <a:t>number of training hours, duration, required budget, facilities, and additional information.</a:t>
            </a:r>
          </a:p>
          <a:p>
            <a:pPr marL="742950" lvl="1" indent="-285750" algn="just">
              <a:lnSpc>
                <a:spcPct val="150000"/>
              </a:lnSpc>
              <a:buFont typeface="Wingdings" panose="05000000000000000000" pitchFamily="2" charset="2"/>
              <a:buChar char="v"/>
            </a:pPr>
            <a:r>
              <a:rPr lang="en-US" dirty="0">
                <a:solidFill>
                  <a:srgbClr val="FF0000"/>
                </a:solidFill>
                <a:latin typeface="Times New Roman" panose="02020603050405020304" pitchFamily="18" charset="0"/>
                <a:cs typeface="Times New Roman" panose="02020603050405020304" pitchFamily="18" charset="0"/>
              </a:rPr>
              <a:t>Step 7: </a:t>
            </a:r>
            <a:r>
              <a:rPr lang="en-US" dirty="0">
                <a:latin typeface="Times New Roman" panose="02020603050405020304" pitchFamily="18" charset="0"/>
                <a:cs typeface="Times New Roman" panose="02020603050405020304" pitchFamily="18" charset="0"/>
              </a:rPr>
              <a:t>Once all of the information are collected, create a full training plan, which will </a:t>
            </a:r>
            <a:r>
              <a:rPr lang="en-US" b="1" dirty="0">
                <a:solidFill>
                  <a:srgbClr val="002060"/>
                </a:solidFill>
                <a:latin typeface="Times New Roman" panose="02020603050405020304" pitchFamily="18" charset="0"/>
                <a:cs typeface="Times New Roman" panose="02020603050405020304" pitchFamily="18" charset="0"/>
              </a:rPr>
              <a:t>include the who, what, when, where, why, and how of the training.</a:t>
            </a:r>
          </a:p>
        </p:txBody>
      </p:sp>
    </p:spTree>
    <p:extLst>
      <p:ext uri="{BB962C8B-B14F-4D97-AF65-F5344CB8AC3E}">
        <p14:creationId xmlns:p14="http://schemas.microsoft.com/office/powerpoint/2010/main" val="3634430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69BE5C-AA48-D90F-0248-ABCA7BD9A47D}"/>
              </a:ext>
            </a:extLst>
          </p:cNvPr>
          <p:cNvSpPr txBox="1"/>
          <p:nvPr/>
        </p:nvSpPr>
        <p:spPr>
          <a:xfrm>
            <a:off x="90384" y="-92092"/>
            <a:ext cx="11884771" cy="1519198"/>
          </a:xfrm>
          <a:prstGeom prst="rect">
            <a:avLst/>
          </a:prstGeom>
          <a:noFill/>
        </p:spPr>
        <p:txBody>
          <a:bodyPr wrap="square">
            <a:spAutoFit/>
          </a:bodyPr>
          <a:lstStyle/>
          <a:p>
            <a:pPr algn="l">
              <a:lnSpc>
                <a:spcPct val="150000"/>
              </a:lnSpc>
              <a:tabLst>
                <a:tab pos="1887538" algn="l"/>
              </a:tabLst>
            </a:pPr>
            <a:r>
              <a:rPr lang="en-IN" sz="2400" b="1" dirty="0">
                <a:solidFill>
                  <a:srgbClr val="FF0000"/>
                </a:solidFill>
                <a:latin typeface="Times New Roman" panose="02020603050405020304" pitchFamily="18" charset="0"/>
                <a:cs typeface="Times New Roman" panose="02020603050405020304" pitchFamily="18" charset="0"/>
              </a:rPr>
              <a:t>Design</a:t>
            </a:r>
            <a:r>
              <a:rPr lang="en-IN" sz="2400" b="1" i="0" dirty="0">
                <a:solidFill>
                  <a:srgbClr val="FF0000"/>
                </a:solidFill>
                <a:effectLst/>
                <a:latin typeface="Times New Roman" panose="02020603050405020304" pitchFamily="18" charset="0"/>
                <a:cs typeface="Times New Roman" panose="02020603050405020304" pitchFamily="18" charset="0"/>
              </a:rPr>
              <a:t>: </a:t>
            </a:r>
            <a:r>
              <a:rPr lang="en-US" dirty="0">
                <a:solidFill>
                  <a:srgbClr val="3E4449"/>
                </a:solidFill>
                <a:latin typeface="Times New Roman" panose="02020603050405020304" pitchFamily="18" charset="0"/>
                <a:cs typeface="Times New Roman" panose="02020603050405020304" pitchFamily="18" charset="0"/>
              </a:rPr>
              <a:t>T</a:t>
            </a:r>
            <a:r>
              <a:rPr lang="en-US" b="0" i="0" dirty="0">
                <a:solidFill>
                  <a:srgbClr val="3E4449"/>
                </a:solidFill>
                <a:effectLst/>
                <a:latin typeface="Times New Roman" panose="02020603050405020304" pitchFamily="18" charset="0"/>
                <a:cs typeface="Times New Roman" panose="02020603050405020304" pitchFamily="18" charset="0"/>
              </a:rPr>
              <a:t>ranslate Analyze phase </a:t>
            </a:r>
            <a:r>
              <a:rPr lang="en-US" dirty="0">
                <a:solidFill>
                  <a:srgbClr val="3E4449"/>
                </a:solidFill>
                <a:latin typeface="Times New Roman" panose="02020603050405020304" pitchFamily="18" charset="0"/>
                <a:cs typeface="Times New Roman" panose="02020603050405020304" pitchFamily="18" charset="0"/>
                <a:sym typeface="Wingdings" panose="05000000000000000000" pitchFamily="2" charset="2"/>
              </a:rPr>
              <a:t></a:t>
            </a:r>
            <a:r>
              <a:rPr lang="en-US" b="0" i="0" dirty="0">
                <a:solidFill>
                  <a:srgbClr val="3E4449"/>
                </a:solidFill>
                <a:effectLst/>
                <a:latin typeface="Times New Roman" panose="02020603050405020304" pitchFamily="18" charset="0"/>
                <a:cs typeface="Times New Roman" panose="02020603050405020304" pitchFamily="18" charset="0"/>
              </a:rPr>
              <a:t> learning design.</a:t>
            </a:r>
            <a:endParaRPr lang="en-IN" b="1" i="0" dirty="0">
              <a:solidFill>
                <a:srgbClr val="FF0000"/>
              </a:solidFill>
              <a:effectLst/>
              <a:latin typeface="Times New Roman" panose="02020603050405020304" pitchFamily="18" charset="0"/>
              <a:cs typeface="Times New Roman" panose="02020603050405020304" pitchFamily="18" charset="0"/>
            </a:endParaRPr>
          </a:p>
          <a:p>
            <a:pPr lvl="1" algn="just">
              <a:lnSpc>
                <a:spcPct val="150000"/>
              </a:lnSpc>
            </a:pPr>
            <a:r>
              <a:rPr lang="en-US" sz="2000" b="0" i="0" dirty="0">
                <a:solidFill>
                  <a:srgbClr val="1A1818"/>
                </a:solidFill>
                <a:effectLst/>
                <a:latin typeface="Times New Roman" panose="02020603050405020304" pitchFamily="18" charset="0"/>
                <a:cs typeface="Times New Roman" panose="02020603050405020304" pitchFamily="18" charset="0"/>
              </a:rPr>
              <a:t>The design phase deals with learning objectives, assessment instruments, exercises, content, subject matter analysis, lesson planning, and media selection.</a:t>
            </a:r>
            <a:endParaRPr lang="en-US" sz="2000" b="0" i="0" dirty="0">
              <a:solidFill>
                <a:srgbClr val="1A1818"/>
              </a:solidFill>
              <a:effectLst/>
              <a:latin typeface="Open Sans" panose="020B0606030504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F76DFEB7-96AC-F935-DA1C-D425ACEF0766}"/>
              </a:ext>
            </a:extLst>
          </p:cNvPr>
          <p:cNvSpPr txBox="1"/>
          <p:nvPr/>
        </p:nvSpPr>
        <p:spPr>
          <a:xfrm>
            <a:off x="90383" y="1427106"/>
            <a:ext cx="6239890" cy="5028556"/>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dirty="0">
                <a:solidFill>
                  <a:srgbClr val="1A1818"/>
                </a:solidFill>
                <a:latin typeface="Times New Roman" panose="02020603050405020304" pitchFamily="18" charset="0"/>
                <a:cs typeface="Times New Roman" panose="02020603050405020304" pitchFamily="18" charset="0"/>
              </a:rPr>
              <a:t>T</a:t>
            </a:r>
            <a:r>
              <a:rPr lang="en-US" b="0" i="0" dirty="0">
                <a:solidFill>
                  <a:srgbClr val="1A1818"/>
                </a:solidFill>
                <a:effectLst/>
                <a:latin typeface="Times New Roman" panose="02020603050405020304" pitchFamily="18" charset="0"/>
                <a:cs typeface="Times New Roman" panose="02020603050405020304" pitchFamily="18" charset="0"/>
              </a:rPr>
              <a:t>his phase is often time-intensive and requires attention to detail.</a:t>
            </a:r>
          </a:p>
          <a:p>
            <a:pPr marL="342900" indent="-342900" algn="just">
              <a:lnSpc>
                <a:spcPct val="150000"/>
              </a:lnSpc>
              <a:buFont typeface="Wingdings" panose="05000000000000000000" pitchFamily="2" charset="2"/>
              <a:buChar char="Ø"/>
            </a:pPr>
            <a:r>
              <a:rPr lang="en-US" b="0" i="0" dirty="0">
                <a:solidFill>
                  <a:srgbClr val="1A1818"/>
                </a:solidFill>
                <a:effectLst/>
                <a:latin typeface="Times New Roman" panose="02020603050405020304" pitchFamily="18" charset="0"/>
                <a:cs typeface="Times New Roman" panose="02020603050405020304" pitchFamily="18" charset="0"/>
              </a:rPr>
              <a:t>This will include strategy, delivery methods (e.g., online, offline, blended), lessons, duration, assessment, and feedback.</a:t>
            </a:r>
          </a:p>
          <a:p>
            <a:pPr marL="342900" indent="-342900" algn="just">
              <a:lnSpc>
                <a:spcPct val="150000"/>
              </a:lnSpc>
              <a:buFont typeface="Wingdings" panose="05000000000000000000" pitchFamily="2" charset="2"/>
              <a:buChar char="Ø"/>
            </a:pPr>
            <a:r>
              <a:rPr lang="en-US" dirty="0">
                <a:solidFill>
                  <a:srgbClr val="1A1818"/>
                </a:solidFill>
                <a:latin typeface="Times New Roman" panose="02020603050405020304" pitchFamily="18" charset="0"/>
                <a:cs typeface="Times New Roman" panose="02020603050405020304" pitchFamily="18" charset="0"/>
              </a:rPr>
              <a:t>Guides</a:t>
            </a:r>
            <a:r>
              <a:rPr lang="en-US" b="0" i="0" dirty="0">
                <a:solidFill>
                  <a:srgbClr val="1A1818"/>
                </a:solidFill>
                <a:effectLst/>
                <a:latin typeface="Times New Roman" panose="02020603050405020304" pitchFamily="18" charset="0"/>
                <a:cs typeface="Times New Roman" panose="02020603050405020304" pitchFamily="18" charset="0"/>
              </a:rPr>
              <a:t> to design </a:t>
            </a:r>
          </a:p>
          <a:p>
            <a:pPr marL="800100" lvl="1" indent="-342900" algn="just">
              <a:lnSpc>
                <a:spcPct val="150000"/>
              </a:lnSpc>
              <a:buFont typeface="+mj-lt"/>
              <a:buAutoNum type="arabicPeriod"/>
            </a:pPr>
            <a:r>
              <a:rPr lang="en-US" dirty="0">
                <a:solidFill>
                  <a:srgbClr val="1A1818"/>
                </a:solidFill>
                <a:latin typeface="Times New Roman" panose="02020603050405020304" pitchFamily="18" charset="0"/>
                <a:cs typeface="Times New Roman" panose="02020603050405020304" pitchFamily="18" charset="0"/>
              </a:rPr>
              <a:t>L</a:t>
            </a:r>
            <a:r>
              <a:rPr lang="en-US" b="0" i="0" dirty="0">
                <a:solidFill>
                  <a:srgbClr val="1A1818"/>
                </a:solidFill>
                <a:effectLst/>
                <a:latin typeface="Times New Roman" panose="02020603050405020304" pitchFamily="18" charset="0"/>
                <a:cs typeface="Times New Roman" panose="02020603050405020304" pitchFamily="18" charset="0"/>
              </a:rPr>
              <a:t>earning intervention for each workshop or lesson.</a:t>
            </a:r>
          </a:p>
          <a:p>
            <a:pPr marL="800100" lvl="1" indent="-342900" algn="just">
              <a:lnSpc>
                <a:spcPct val="150000"/>
              </a:lnSpc>
              <a:buFont typeface="+mj-lt"/>
              <a:buAutoNum type="arabicPeriod"/>
            </a:pPr>
            <a:r>
              <a:rPr lang="en-US" b="0" i="0" dirty="0">
                <a:solidFill>
                  <a:srgbClr val="1A1818"/>
                </a:solidFill>
                <a:effectLst/>
                <a:latin typeface="Times New Roman" panose="02020603050405020304" pitchFamily="18" charset="0"/>
                <a:cs typeface="Times New Roman" panose="02020603050405020304" pitchFamily="18" charset="0"/>
              </a:rPr>
              <a:t>Specific learning objectives for each workshop or lesson,</a:t>
            </a:r>
          </a:p>
          <a:p>
            <a:pPr marL="800100" lvl="1" indent="-342900" algn="just">
              <a:lnSpc>
                <a:spcPct val="150000"/>
              </a:lnSpc>
              <a:buFont typeface="+mj-lt"/>
              <a:buAutoNum type="arabicPeriod"/>
            </a:pPr>
            <a:r>
              <a:rPr lang="en-US" dirty="0">
                <a:solidFill>
                  <a:srgbClr val="1A1818"/>
                </a:solidFill>
                <a:latin typeface="Times New Roman" panose="02020603050405020304" pitchFamily="18" charset="0"/>
                <a:cs typeface="Times New Roman" panose="02020603050405020304" pitchFamily="18" charset="0"/>
              </a:rPr>
              <a:t>S</a:t>
            </a:r>
            <a:r>
              <a:rPr lang="en-US" b="0" i="0" dirty="0">
                <a:solidFill>
                  <a:srgbClr val="1A1818"/>
                </a:solidFill>
                <a:effectLst/>
                <a:latin typeface="Times New Roman" panose="02020603050405020304" pitchFamily="18" charset="0"/>
                <a:cs typeface="Times New Roman" panose="02020603050405020304" pitchFamily="18" charset="0"/>
              </a:rPr>
              <a:t>tructure of the content, </a:t>
            </a:r>
          </a:p>
          <a:p>
            <a:pPr marL="800100" lvl="1" indent="-342900" algn="just">
              <a:lnSpc>
                <a:spcPct val="150000"/>
              </a:lnSpc>
              <a:buFont typeface="+mj-lt"/>
              <a:buAutoNum type="arabicPeriod"/>
            </a:pPr>
            <a:r>
              <a:rPr lang="en-US" dirty="0">
                <a:solidFill>
                  <a:srgbClr val="1A1818"/>
                </a:solidFill>
                <a:latin typeface="Times New Roman" panose="02020603050405020304" pitchFamily="18" charset="0"/>
                <a:cs typeface="Times New Roman" panose="02020603050405020304" pitchFamily="18" charset="0"/>
              </a:rPr>
              <a:t>M</a:t>
            </a:r>
            <a:r>
              <a:rPr lang="en-US" b="0" i="0" dirty="0">
                <a:solidFill>
                  <a:srgbClr val="1A1818"/>
                </a:solidFill>
                <a:effectLst/>
                <a:latin typeface="Times New Roman" panose="02020603050405020304" pitchFamily="18" charset="0"/>
                <a:cs typeface="Times New Roman" panose="02020603050405020304" pitchFamily="18" charset="0"/>
              </a:rPr>
              <a:t>ental processes needed by participants, knowledge or skills participants need to retain, </a:t>
            </a:r>
          </a:p>
          <a:p>
            <a:pPr marL="800100" lvl="1" indent="-342900" algn="just">
              <a:lnSpc>
                <a:spcPct val="150000"/>
              </a:lnSpc>
              <a:buFont typeface="+mj-lt"/>
              <a:buAutoNum type="arabicPeriod"/>
            </a:pPr>
            <a:r>
              <a:rPr lang="en-US" dirty="0">
                <a:solidFill>
                  <a:srgbClr val="1A1818"/>
                </a:solidFill>
                <a:latin typeface="Times New Roman" panose="02020603050405020304" pitchFamily="18" charset="0"/>
                <a:cs typeface="Times New Roman" panose="02020603050405020304" pitchFamily="18" charset="0"/>
              </a:rPr>
              <a:t>B</a:t>
            </a:r>
            <a:r>
              <a:rPr lang="en-US" b="0" i="0" dirty="0">
                <a:solidFill>
                  <a:srgbClr val="1A1818"/>
                </a:solidFill>
                <a:effectLst/>
                <a:latin typeface="Times New Roman" panose="02020603050405020304" pitchFamily="18" charset="0"/>
                <a:cs typeface="Times New Roman" panose="02020603050405020304" pitchFamily="18" charset="0"/>
              </a:rPr>
              <a:t>est tools to use, videos or graphics, ppt to create, </a:t>
            </a:r>
          </a:p>
          <a:p>
            <a:pPr marL="800100" lvl="1" indent="-342900" algn="just">
              <a:lnSpc>
                <a:spcPct val="150000"/>
              </a:lnSpc>
              <a:buFont typeface="+mj-lt"/>
              <a:buAutoNum type="arabicPeriod"/>
            </a:pPr>
            <a:r>
              <a:rPr lang="en-US" dirty="0">
                <a:solidFill>
                  <a:srgbClr val="1A1818"/>
                </a:solidFill>
                <a:latin typeface="Times New Roman" panose="02020603050405020304" pitchFamily="18" charset="0"/>
                <a:cs typeface="Times New Roman" panose="02020603050405020304" pitchFamily="18" charset="0"/>
              </a:rPr>
              <a:t>L</a:t>
            </a:r>
            <a:r>
              <a:rPr lang="en-US" b="0" i="0" dirty="0">
                <a:solidFill>
                  <a:srgbClr val="1A1818"/>
                </a:solidFill>
                <a:effectLst/>
                <a:latin typeface="Times New Roman" panose="02020603050405020304" pitchFamily="18" charset="0"/>
                <a:cs typeface="Times New Roman" panose="02020603050405020304" pitchFamily="18" charset="0"/>
              </a:rPr>
              <a:t>ength of time for each lesson. </a:t>
            </a:r>
          </a:p>
        </p:txBody>
      </p:sp>
      <p:sp>
        <p:nvSpPr>
          <p:cNvPr id="6" name="TextBox 5">
            <a:extLst>
              <a:ext uri="{FF2B5EF4-FFF2-40B4-BE49-F238E27FC236}">
                <a16:creationId xmlns:a16="http://schemas.microsoft.com/office/drawing/2014/main" id="{1C16F855-076E-692A-C23F-DDAD074F3C26}"/>
              </a:ext>
            </a:extLst>
          </p:cNvPr>
          <p:cNvSpPr txBox="1"/>
          <p:nvPr/>
        </p:nvSpPr>
        <p:spPr>
          <a:xfrm>
            <a:off x="6605081" y="1264596"/>
            <a:ext cx="5370075" cy="5471489"/>
          </a:xfrm>
          <a:prstGeom prst="rect">
            <a:avLst/>
          </a:prstGeom>
          <a:solidFill>
            <a:schemeClr val="accent4">
              <a:lumMod val="20000"/>
              <a:lumOff val="80000"/>
            </a:schemeClr>
          </a:solidFill>
          <a:ln w="28575">
            <a:solidFill>
              <a:schemeClr val="tx1"/>
            </a:solidFill>
          </a:ln>
        </p:spPr>
        <p:txBody>
          <a:bodyPr wrap="square">
            <a:spAutoFit/>
          </a:bodyPr>
          <a:lstStyle/>
          <a:p>
            <a:pPr algn="just">
              <a:lnSpc>
                <a:spcPct val="150000"/>
              </a:lnSpc>
            </a:pPr>
            <a:r>
              <a:rPr lang="en-US" b="0" i="0" dirty="0">
                <a:solidFill>
                  <a:srgbClr val="1A1818"/>
                </a:solidFill>
                <a:effectLst/>
                <a:latin typeface="Times New Roman" panose="02020603050405020304" pitchFamily="18" charset="0"/>
                <a:cs typeface="Times New Roman" panose="02020603050405020304" pitchFamily="18" charset="0"/>
              </a:rPr>
              <a:t>Here are some questions that should be answered during the design phase:</a:t>
            </a:r>
          </a:p>
          <a:p>
            <a:pPr lvl="1" indent="-282575" algn="just">
              <a:lnSpc>
                <a:spcPct val="150000"/>
              </a:lnSpc>
              <a:buFont typeface="Arial" panose="020B0604020202020204" pitchFamily="34" charset="0"/>
              <a:buChar char="•"/>
            </a:pPr>
            <a:r>
              <a:rPr lang="en-US" b="0" i="0" dirty="0">
                <a:solidFill>
                  <a:srgbClr val="C00000"/>
                </a:solidFill>
                <a:effectLst/>
                <a:latin typeface="Times New Roman" panose="02020603050405020304" pitchFamily="18" charset="0"/>
                <a:cs typeface="Times New Roman" panose="02020603050405020304" pitchFamily="18" charset="0"/>
              </a:rPr>
              <a:t>How will the content and activities be sequenced, presented, and reinforced?</a:t>
            </a:r>
          </a:p>
          <a:p>
            <a:pPr lvl="1" indent="-282575" algn="just">
              <a:lnSpc>
                <a:spcPct val="150000"/>
              </a:lnSpc>
              <a:buFont typeface="Arial" panose="020B0604020202020204" pitchFamily="34" charset="0"/>
              <a:buChar char="•"/>
            </a:pPr>
            <a:r>
              <a:rPr lang="en-US" b="0" i="0" dirty="0">
                <a:solidFill>
                  <a:srgbClr val="C00000"/>
                </a:solidFill>
                <a:effectLst/>
                <a:latin typeface="Times New Roman" panose="02020603050405020304" pitchFamily="18" charset="0"/>
                <a:cs typeface="Times New Roman" panose="02020603050405020304" pitchFamily="18" charset="0"/>
              </a:rPr>
              <a:t>What are the objectives of each session/unit?</a:t>
            </a:r>
          </a:p>
          <a:p>
            <a:pPr lvl="1" indent="-282575" algn="just">
              <a:lnSpc>
                <a:spcPct val="150000"/>
              </a:lnSpc>
              <a:buFont typeface="Arial" panose="020B0604020202020204" pitchFamily="34" charset="0"/>
              <a:buChar char="•"/>
            </a:pPr>
            <a:r>
              <a:rPr lang="en-US" b="0" i="0" dirty="0">
                <a:solidFill>
                  <a:srgbClr val="C00000"/>
                </a:solidFill>
                <a:effectLst/>
                <a:latin typeface="Times New Roman" panose="02020603050405020304" pitchFamily="18" charset="0"/>
                <a:cs typeface="Times New Roman" panose="02020603050405020304" pitchFamily="18" charset="0"/>
              </a:rPr>
              <a:t>What skills or outcomes are you hoping to achieve for each?</a:t>
            </a:r>
          </a:p>
          <a:p>
            <a:pPr lvl="1" indent="-282575" algn="just">
              <a:lnSpc>
                <a:spcPct val="150000"/>
              </a:lnSpc>
              <a:buFont typeface="Arial" panose="020B0604020202020204" pitchFamily="34" charset="0"/>
              <a:buChar char="•"/>
            </a:pPr>
            <a:r>
              <a:rPr lang="en-US" b="0" i="0" dirty="0">
                <a:solidFill>
                  <a:srgbClr val="C00000"/>
                </a:solidFill>
                <a:effectLst/>
                <a:latin typeface="Times New Roman" panose="02020603050405020304" pitchFamily="18" charset="0"/>
                <a:cs typeface="Times New Roman" panose="02020603050405020304" pitchFamily="18" charset="0"/>
              </a:rPr>
              <a:t>What methodology will you use to achieve each objective?</a:t>
            </a:r>
          </a:p>
          <a:p>
            <a:pPr lvl="1" indent="-282575" algn="just">
              <a:lnSpc>
                <a:spcPct val="150000"/>
              </a:lnSpc>
              <a:buFont typeface="Arial" panose="020B0604020202020204" pitchFamily="34" charset="0"/>
              <a:buChar char="•"/>
            </a:pPr>
            <a:r>
              <a:rPr lang="en-US" b="0" i="0" dirty="0">
                <a:solidFill>
                  <a:srgbClr val="C00000"/>
                </a:solidFill>
                <a:effectLst/>
                <a:latin typeface="Times New Roman" panose="02020603050405020304" pitchFamily="18" charset="0"/>
                <a:cs typeface="Times New Roman" panose="02020603050405020304" pitchFamily="18" charset="0"/>
              </a:rPr>
              <a:t>What media/resources will be used in the instruction?</a:t>
            </a:r>
          </a:p>
          <a:p>
            <a:pPr lvl="1" indent="-282575" algn="just">
              <a:lnSpc>
                <a:spcPct val="150000"/>
              </a:lnSpc>
              <a:buFont typeface="Arial" panose="020B0604020202020204" pitchFamily="34" charset="0"/>
              <a:buChar char="•"/>
            </a:pPr>
            <a:r>
              <a:rPr lang="en-US" b="0" i="0" dirty="0">
                <a:solidFill>
                  <a:srgbClr val="C00000"/>
                </a:solidFill>
                <a:effectLst/>
                <a:latin typeface="Times New Roman" panose="02020603050405020304" pitchFamily="18" charset="0"/>
                <a:cs typeface="Times New Roman" panose="02020603050405020304" pitchFamily="18" charset="0"/>
              </a:rPr>
              <a:t>How will you assess the students’ understanding of the material?</a:t>
            </a:r>
          </a:p>
        </p:txBody>
      </p:sp>
    </p:spTree>
    <p:extLst>
      <p:ext uri="{BB962C8B-B14F-4D97-AF65-F5344CB8AC3E}">
        <p14:creationId xmlns:p14="http://schemas.microsoft.com/office/powerpoint/2010/main" val="1541449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C0783-0CEB-6F9A-1D46-3D6F27CA7707}"/>
              </a:ext>
            </a:extLst>
          </p:cNvPr>
          <p:cNvSpPr txBox="1"/>
          <p:nvPr/>
        </p:nvSpPr>
        <p:spPr>
          <a:xfrm>
            <a:off x="250893" y="155642"/>
            <a:ext cx="11884771" cy="579967"/>
          </a:xfrm>
          <a:prstGeom prst="rect">
            <a:avLst/>
          </a:prstGeom>
          <a:noFill/>
        </p:spPr>
        <p:txBody>
          <a:bodyPr wrap="square">
            <a:spAutoFit/>
          </a:bodyPr>
          <a:lstStyle/>
          <a:p>
            <a:pPr algn="l">
              <a:lnSpc>
                <a:spcPct val="150000"/>
              </a:lnSpc>
              <a:tabLst>
                <a:tab pos="1887538" algn="l"/>
              </a:tabLst>
            </a:pPr>
            <a:r>
              <a:rPr lang="en-IN" sz="2400" b="1" dirty="0">
                <a:solidFill>
                  <a:srgbClr val="FF0000"/>
                </a:solidFill>
                <a:latin typeface="Times New Roman" panose="02020603050405020304" pitchFamily="18" charset="0"/>
                <a:cs typeface="Times New Roman" panose="02020603050405020304" pitchFamily="18" charset="0"/>
              </a:rPr>
              <a:t>Development Phase</a:t>
            </a:r>
            <a:r>
              <a:rPr lang="en-IN" sz="2400" b="1" i="0" dirty="0">
                <a:solidFill>
                  <a:srgbClr val="FF0000"/>
                </a:solidFill>
                <a:effectLst/>
                <a:latin typeface="Times New Roman" panose="02020603050405020304" pitchFamily="18" charset="0"/>
                <a:cs typeface="Times New Roman" panose="02020603050405020304" pitchFamily="18" charset="0"/>
              </a:rPr>
              <a:t>: </a:t>
            </a:r>
            <a:r>
              <a:rPr lang="en-US" sz="2400" b="1" i="0" dirty="0">
                <a:solidFill>
                  <a:srgbClr val="3E4449"/>
                </a:solidFill>
                <a:effectLst/>
                <a:latin typeface="Times New Roman" panose="02020603050405020304" pitchFamily="18" charset="0"/>
                <a:cs typeface="Times New Roman" panose="02020603050405020304" pitchFamily="18" charset="0"/>
              </a:rPr>
              <a:t>C</a:t>
            </a:r>
            <a:r>
              <a:rPr lang="en-US" dirty="0">
                <a:solidFill>
                  <a:srgbClr val="3E4449"/>
                </a:solidFill>
                <a:latin typeface="Times New Roman" panose="02020603050405020304" pitchFamily="18" charset="0"/>
                <a:cs typeface="Times New Roman" panose="02020603050405020304" pitchFamily="18" charset="0"/>
              </a:rPr>
              <a:t>reate and Assemble the content assets that were blueprinted in the design phase</a:t>
            </a:r>
            <a:r>
              <a:rPr lang="en-US" b="0" i="0" dirty="0">
                <a:solidFill>
                  <a:srgbClr val="3E4449"/>
                </a:solidFill>
                <a:effectLst/>
                <a:latin typeface="Times New Roman" panose="02020603050405020304" pitchFamily="18" charset="0"/>
                <a:cs typeface="Times New Roman" panose="02020603050405020304" pitchFamily="18" charset="0"/>
              </a:rPr>
              <a:t>.</a:t>
            </a:r>
            <a:endParaRPr lang="en-IN" b="1" i="0" dirty="0">
              <a:solidFill>
                <a:srgbClr val="FF0000"/>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AA42F94-4979-75A3-CF2A-022C65ECAA72}"/>
              </a:ext>
            </a:extLst>
          </p:cNvPr>
          <p:cNvSpPr txBox="1"/>
          <p:nvPr/>
        </p:nvSpPr>
        <p:spPr>
          <a:xfrm>
            <a:off x="7149828" y="1057947"/>
            <a:ext cx="4781551" cy="4993931"/>
          </a:xfrm>
          <a:prstGeom prst="rect">
            <a:avLst/>
          </a:prstGeom>
          <a:solidFill>
            <a:schemeClr val="accent5">
              <a:lumMod val="20000"/>
              <a:lumOff val="80000"/>
            </a:schemeClr>
          </a:solidFill>
          <a:ln w="19050">
            <a:solidFill>
              <a:schemeClr val="tx1"/>
            </a:solidFill>
          </a:ln>
        </p:spPr>
        <p:txBody>
          <a:bodyPr wrap="square">
            <a:spAutoFit/>
          </a:bodyPr>
          <a:lstStyle/>
          <a:p>
            <a:pPr algn="just">
              <a:lnSpc>
                <a:spcPct val="200000"/>
              </a:lnSpc>
            </a:pPr>
            <a:r>
              <a:rPr lang="en-US" b="0" i="0" dirty="0">
                <a:solidFill>
                  <a:srgbClr val="FF0000"/>
                </a:solidFill>
                <a:effectLst/>
                <a:latin typeface="Times New Roman" panose="02020603050405020304" pitchFamily="18" charset="0"/>
                <a:cs typeface="Times New Roman" panose="02020603050405020304" pitchFamily="18" charset="0"/>
              </a:rPr>
              <a:t>During the development phase, these questions should be answered:</a:t>
            </a:r>
          </a:p>
          <a:p>
            <a:pPr lvl="1" indent="-282575" algn="just">
              <a:lnSpc>
                <a:spcPct val="200000"/>
              </a:lnSpc>
              <a:buFont typeface="Arial" panose="020B0604020202020204" pitchFamily="34" charset="0"/>
              <a:buChar char="•"/>
            </a:pPr>
            <a:r>
              <a:rPr lang="en-US" b="0" i="0" dirty="0">
                <a:solidFill>
                  <a:srgbClr val="FF0000"/>
                </a:solidFill>
                <a:effectLst/>
                <a:latin typeface="Times New Roman" panose="02020603050405020304" pitchFamily="18" charset="0"/>
                <a:cs typeface="Times New Roman" panose="02020603050405020304" pitchFamily="18" charset="0"/>
              </a:rPr>
              <a:t>How do I create a lesson plan</a:t>
            </a:r>
          </a:p>
          <a:p>
            <a:pPr lvl="1" indent="-282575" algn="just">
              <a:lnSpc>
                <a:spcPct val="200000"/>
              </a:lnSpc>
              <a:buFont typeface="Arial" panose="020B0604020202020204" pitchFamily="34" charset="0"/>
              <a:buChar char="•"/>
            </a:pPr>
            <a:r>
              <a:rPr lang="en-US" b="0" i="0" dirty="0">
                <a:solidFill>
                  <a:srgbClr val="FF0000"/>
                </a:solidFill>
                <a:effectLst/>
                <a:latin typeface="Times New Roman" panose="02020603050405020304" pitchFamily="18" charset="0"/>
                <a:cs typeface="Times New Roman" panose="02020603050405020304" pitchFamily="18" charset="0"/>
              </a:rPr>
              <a:t>How should the content be organized</a:t>
            </a:r>
          </a:p>
          <a:p>
            <a:pPr lvl="1" indent="-282575" algn="just">
              <a:lnSpc>
                <a:spcPct val="200000"/>
              </a:lnSpc>
              <a:buFont typeface="Arial" panose="020B0604020202020204" pitchFamily="34" charset="0"/>
              <a:buChar char="•"/>
            </a:pPr>
            <a:r>
              <a:rPr lang="en-US" b="0" i="0" dirty="0">
                <a:solidFill>
                  <a:srgbClr val="FF0000"/>
                </a:solidFill>
                <a:effectLst/>
                <a:latin typeface="Times New Roman" panose="02020603050405020304" pitchFamily="18" charset="0"/>
                <a:cs typeface="Times New Roman" panose="02020603050405020304" pitchFamily="18" charset="0"/>
              </a:rPr>
              <a:t>What instructor and student activities should be included</a:t>
            </a:r>
          </a:p>
          <a:p>
            <a:pPr lvl="1" indent="-282575" algn="just">
              <a:lnSpc>
                <a:spcPct val="200000"/>
              </a:lnSpc>
              <a:buFont typeface="Arial" panose="020B0604020202020204" pitchFamily="34" charset="0"/>
              <a:buChar char="•"/>
            </a:pPr>
            <a:r>
              <a:rPr lang="en-US" b="0" i="0" dirty="0">
                <a:solidFill>
                  <a:srgbClr val="FF0000"/>
                </a:solidFill>
                <a:effectLst/>
                <a:latin typeface="Times New Roman" panose="02020603050405020304" pitchFamily="18" charset="0"/>
                <a:cs typeface="Times New Roman" panose="02020603050405020304" pitchFamily="18" charset="0"/>
              </a:rPr>
              <a:t>How do I provide practice for students</a:t>
            </a:r>
          </a:p>
          <a:p>
            <a:pPr lvl="1" indent="-282575" algn="just">
              <a:lnSpc>
                <a:spcPct val="200000"/>
              </a:lnSpc>
              <a:buFont typeface="Arial" panose="020B0604020202020204" pitchFamily="34" charset="0"/>
              <a:buChar char="•"/>
            </a:pPr>
            <a:r>
              <a:rPr lang="en-US" b="0" i="0" dirty="0">
                <a:solidFill>
                  <a:srgbClr val="FF0000"/>
                </a:solidFill>
                <a:effectLst/>
                <a:latin typeface="Times New Roman" panose="02020603050405020304" pitchFamily="18" charset="0"/>
                <a:cs typeface="Times New Roman" panose="02020603050405020304" pitchFamily="18" charset="0"/>
              </a:rPr>
              <a:t>What media should I use when teaching</a:t>
            </a:r>
          </a:p>
          <a:p>
            <a:pPr lvl="1" indent="-282575" algn="just">
              <a:lnSpc>
                <a:spcPct val="200000"/>
              </a:lnSpc>
              <a:buFont typeface="Arial" panose="020B0604020202020204" pitchFamily="34" charset="0"/>
              <a:buChar char="•"/>
            </a:pPr>
            <a:r>
              <a:rPr lang="en-US" b="0" i="0" dirty="0">
                <a:solidFill>
                  <a:srgbClr val="FF0000"/>
                </a:solidFill>
                <a:effectLst/>
                <a:latin typeface="Times New Roman" panose="02020603050405020304" pitchFamily="18" charset="0"/>
                <a:cs typeface="Times New Roman" panose="02020603050405020304" pitchFamily="18" charset="0"/>
              </a:rPr>
              <a:t>How can I take corrective feedback</a:t>
            </a:r>
          </a:p>
        </p:txBody>
      </p:sp>
      <p:sp>
        <p:nvSpPr>
          <p:cNvPr id="6" name="TextBox 5">
            <a:extLst>
              <a:ext uri="{FF2B5EF4-FFF2-40B4-BE49-F238E27FC236}">
                <a16:creationId xmlns:a16="http://schemas.microsoft.com/office/drawing/2014/main" id="{EA2DA6C1-D44F-583D-42A6-7F6AC46B77A8}"/>
              </a:ext>
            </a:extLst>
          </p:cNvPr>
          <p:cNvSpPr txBox="1"/>
          <p:nvPr/>
        </p:nvSpPr>
        <p:spPr>
          <a:xfrm>
            <a:off x="163345" y="832885"/>
            <a:ext cx="6772477" cy="5444054"/>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b="0" i="0" dirty="0">
                <a:solidFill>
                  <a:srgbClr val="1A1818"/>
                </a:solidFill>
                <a:effectLst/>
                <a:latin typeface="Times New Roman" panose="02020603050405020304" pitchFamily="18" charset="0"/>
                <a:cs typeface="Times New Roman" panose="02020603050405020304" pitchFamily="18" charset="0"/>
              </a:rPr>
              <a:t>In this phase, storyboards are created, content is written, graphics, recording videos, and carefully selecting fonts and colors are designed. </a:t>
            </a:r>
          </a:p>
          <a:p>
            <a:pPr marL="342900" indent="-342900" algn="just">
              <a:lnSpc>
                <a:spcPct val="150000"/>
              </a:lnSpc>
              <a:buFont typeface="Wingdings" panose="05000000000000000000" pitchFamily="2" charset="2"/>
              <a:buChar char="Ø"/>
            </a:pPr>
            <a:r>
              <a:rPr lang="en-US" b="0" i="0" dirty="0">
                <a:solidFill>
                  <a:srgbClr val="1A1818"/>
                </a:solidFill>
                <a:effectLst/>
                <a:latin typeface="Times New Roman" panose="02020603050405020304" pitchFamily="18" charset="0"/>
                <a:cs typeface="Times New Roman" panose="02020603050405020304" pitchFamily="18" charset="0"/>
              </a:rPr>
              <a:t>If e-learning is involved, programmers work to develop and/or integrate technologies</a:t>
            </a:r>
            <a:r>
              <a:rPr lang="en-US" dirty="0">
                <a:solidFill>
                  <a:srgbClr val="1A1818"/>
                </a:solidFill>
                <a:latin typeface="Times New Roman" panose="02020603050405020304" pitchFamily="18" charset="0"/>
                <a:cs typeface="Times New Roman" panose="02020603050405020304" pitchFamily="18" charset="0"/>
              </a:rPr>
              <a:t>, (what software and tools will need (e.g.,) video conferencing software like Zoom, vendor’s platform, or an LMS).</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Once the course is created, test for errors like grammar and spelling and ease of navigation to ensure content accuracy and utility of navigation. </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Identify tools (online survey platform) to evaluate the training - Is your learner able to progress through the course in the way you designed? Is it engaging? What is the duration like?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067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2843</TotalTime>
  <Words>2494</Words>
  <Application>Microsoft Office PowerPoint</Application>
  <PresentationFormat>Widescreen</PresentationFormat>
  <Paragraphs>191</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Narrow</vt:lpstr>
      <vt:lpstr>Calibri</vt:lpstr>
      <vt:lpstr>Calibri Light</vt:lpstr>
      <vt:lpstr>Cambria</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vigneshwaranphd@outlook.com</dc:creator>
  <cp:lastModifiedBy>Vikneswaran M</cp:lastModifiedBy>
  <cp:revision>67</cp:revision>
  <dcterms:created xsi:type="dcterms:W3CDTF">2023-08-20T17:05:48Z</dcterms:created>
  <dcterms:modified xsi:type="dcterms:W3CDTF">2023-11-06T17:07:29Z</dcterms:modified>
</cp:coreProperties>
</file>