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300" r:id="rId4"/>
    <p:sldId id="301" r:id="rId5"/>
    <p:sldId id="302" r:id="rId6"/>
    <p:sldId id="278" r:id="rId7"/>
    <p:sldId id="279" r:id="rId8"/>
    <p:sldId id="280" r:id="rId9"/>
    <p:sldId id="282" r:id="rId10"/>
    <p:sldId id="283" r:id="rId11"/>
    <p:sldId id="281" r:id="rId12"/>
    <p:sldId id="284" r:id="rId13"/>
    <p:sldId id="285" r:id="rId14"/>
    <p:sldId id="287" r:id="rId15"/>
    <p:sldId id="288" r:id="rId16"/>
    <p:sldId id="289" r:id="rId17"/>
    <p:sldId id="286" r:id="rId18"/>
    <p:sldId id="290" r:id="rId19"/>
    <p:sldId id="291" r:id="rId20"/>
    <p:sldId id="292" r:id="rId21"/>
    <p:sldId id="293" r:id="rId22"/>
    <p:sldId id="294" r:id="rId23"/>
    <p:sldId id="295" r:id="rId24"/>
    <p:sldId id="296" r:id="rId25"/>
    <p:sldId id="297" r:id="rId26"/>
    <p:sldId id="298" r:id="rId27"/>
    <p:sldId id="299" r:id="rId28"/>
    <p:sldId id="30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8A2B-7B6E-8703-AEAF-6DF2D02A0C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768E9E-1C44-1165-D289-943F376B05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F77198-5413-F68D-4ED0-DCEA73B256D0}"/>
              </a:ext>
            </a:extLst>
          </p:cNvPr>
          <p:cNvSpPr>
            <a:spLocks noGrp="1"/>
          </p:cNvSpPr>
          <p:nvPr>
            <p:ph type="dt" sz="half" idx="10"/>
          </p:nvPr>
        </p:nvSpPr>
        <p:spPr/>
        <p:txBody>
          <a:bodyPr/>
          <a:lstStyle/>
          <a:p>
            <a:fld id="{CDC9E9C7-AF2D-41FB-9894-C5AABCFB9F2D}" type="datetimeFigureOut">
              <a:rPr lang="en-IN" smtClean="0"/>
              <a:t>18-11-2023</a:t>
            </a:fld>
            <a:endParaRPr lang="en-IN"/>
          </a:p>
        </p:txBody>
      </p:sp>
      <p:sp>
        <p:nvSpPr>
          <p:cNvPr id="5" name="Footer Placeholder 4">
            <a:extLst>
              <a:ext uri="{FF2B5EF4-FFF2-40B4-BE49-F238E27FC236}">
                <a16:creationId xmlns:a16="http://schemas.microsoft.com/office/drawing/2014/main" id="{DDE40C3C-4152-00E0-FBDE-7187184745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A6F5C0-B866-5D42-FC51-3D0763C1E7DC}"/>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2250350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D55D-431A-D671-40EA-151557FD48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AF7979-2C3D-EEE7-A611-F620BED32C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843450-8271-66F6-CB62-2A59CB766540}"/>
              </a:ext>
            </a:extLst>
          </p:cNvPr>
          <p:cNvSpPr>
            <a:spLocks noGrp="1"/>
          </p:cNvSpPr>
          <p:nvPr>
            <p:ph type="dt" sz="half" idx="10"/>
          </p:nvPr>
        </p:nvSpPr>
        <p:spPr/>
        <p:txBody>
          <a:bodyPr/>
          <a:lstStyle/>
          <a:p>
            <a:fld id="{CDC9E9C7-AF2D-41FB-9894-C5AABCFB9F2D}" type="datetimeFigureOut">
              <a:rPr lang="en-IN" smtClean="0"/>
              <a:t>18-11-2023</a:t>
            </a:fld>
            <a:endParaRPr lang="en-IN"/>
          </a:p>
        </p:txBody>
      </p:sp>
      <p:sp>
        <p:nvSpPr>
          <p:cNvPr id="5" name="Footer Placeholder 4">
            <a:extLst>
              <a:ext uri="{FF2B5EF4-FFF2-40B4-BE49-F238E27FC236}">
                <a16:creationId xmlns:a16="http://schemas.microsoft.com/office/drawing/2014/main" id="{7692C1DC-5DD2-A6AD-8948-DB36CB2F26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35FC68-8C28-16CE-2308-BED28806720D}"/>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380471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8D0BC-0627-61B6-20DB-284632D64D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585CD-A0D0-B270-FB8E-00096B06F6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D3920C-7ACE-6D26-ACF6-5EE955DC74F3}"/>
              </a:ext>
            </a:extLst>
          </p:cNvPr>
          <p:cNvSpPr>
            <a:spLocks noGrp="1"/>
          </p:cNvSpPr>
          <p:nvPr>
            <p:ph type="dt" sz="half" idx="10"/>
          </p:nvPr>
        </p:nvSpPr>
        <p:spPr/>
        <p:txBody>
          <a:bodyPr/>
          <a:lstStyle/>
          <a:p>
            <a:fld id="{CDC9E9C7-AF2D-41FB-9894-C5AABCFB9F2D}" type="datetimeFigureOut">
              <a:rPr lang="en-IN" smtClean="0"/>
              <a:t>18-11-2023</a:t>
            </a:fld>
            <a:endParaRPr lang="en-IN"/>
          </a:p>
        </p:txBody>
      </p:sp>
      <p:sp>
        <p:nvSpPr>
          <p:cNvPr id="5" name="Footer Placeholder 4">
            <a:extLst>
              <a:ext uri="{FF2B5EF4-FFF2-40B4-BE49-F238E27FC236}">
                <a16:creationId xmlns:a16="http://schemas.microsoft.com/office/drawing/2014/main" id="{191996F2-FC2A-4FA6-0E17-C548EB88B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524586-955B-AE8C-5F68-6691AB881B78}"/>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215516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DBDD-E147-046F-9BAF-CFAED9F40F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8BE953-DD33-D98C-D0CC-EA6FCDADE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3927CD-6260-CA63-1DA3-88263C24E685}"/>
              </a:ext>
            </a:extLst>
          </p:cNvPr>
          <p:cNvSpPr>
            <a:spLocks noGrp="1"/>
          </p:cNvSpPr>
          <p:nvPr>
            <p:ph type="dt" sz="half" idx="10"/>
          </p:nvPr>
        </p:nvSpPr>
        <p:spPr/>
        <p:txBody>
          <a:bodyPr/>
          <a:lstStyle/>
          <a:p>
            <a:fld id="{CDC9E9C7-AF2D-41FB-9894-C5AABCFB9F2D}" type="datetimeFigureOut">
              <a:rPr lang="en-IN" smtClean="0"/>
              <a:t>18-11-2023</a:t>
            </a:fld>
            <a:endParaRPr lang="en-IN"/>
          </a:p>
        </p:txBody>
      </p:sp>
      <p:sp>
        <p:nvSpPr>
          <p:cNvPr id="5" name="Footer Placeholder 4">
            <a:extLst>
              <a:ext uri="{FF2B5EF4-FFF2-40B4-BE49-F238E27FC236}">
                <a16:creationId xmlns:a16="http://schemas.microsoft.com/office/drawing/2014/main" id="{28372D77-B176-DD2E-913E-F41904F713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38751A-4B40-9859-2624-93CA91C16948}"/>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488128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A67B-4BB0-92B4-C43F-F9CA19F8D4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A5EA56-CB79-073E-7D2C-B75BAD7E16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FFCB50-9AB0-9C4A-2321-FAB92D9FEF7E}"/>
              </a:ext>
            </a:extLst>
          </p:cNvPr>
          <p:cNvSpPr>
            <a:spLocks noGrp="1"/>
          </p:cNvSpPr>
          <p:nvPr>
            <p:ph type="dt" sz="half" idx="10"/>
          </p:nvPr>
        </p:nvSpPr>
        <p:spPr/>
        <p:txBody>
          <a:bodyPr/>
          <a:lstStyle/>
          <a:p>
            <a:fld id="{CDC9E9C7-AF2D-41FB-9894-C5AABCFB9F2D}" type="datetimeFigureOut">
              <a:rPr lang="en-IN" smtClean="0"/>
              <a:t>18-11-2023</a:t>
            </a:fld>
            <a:endParaRPr lang="en-IN"/>
          </a:p>
        </p:txBody>
      </p:sp>
      <p:sp>
        <p:nvSpPr>
          <p:cNvPr id="5" name="Footer Placeholder 4">
            <a:extLst>
              <a:ext uri="{FF2B5EF4-FFF2-40B4-BE49-F238E27FC236}">
                <a16:creationId xmlns:a16="http://schemas.microsoft.com/office/drawing/2014/main" id="{539CA8E7-D7C3-3BCB-0976-052781CFF4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2DF80F-810D-3B7B-8291-026921DD3293}"/>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234860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BDFE4-9E1E-0807-8A7A-7BD272FD77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09FA68-58F7-D987-8742-D0AD7BE9BB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08EDC5-2973-B456-190A-44C9D40BD4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B9570A-D49B-1910-4D51-7AD9B57AE2EE}"/>
              </a:ext>
            </a:extLst>
          </p:cNvPr>
          <p:cNvSpPr>
            <a:spLocks noGrp="1"/>
          </p:cNvSpPr>
          <p:nvPr>
            <p:ph type="dt" sz="half" idx="10"/>
          </p:nvPr>
        </p:nvSpPr>
        <p:spPr/>
        <p:txBody>
          <a:bodyPr/>
          <a:lstStyle/>
          <a:p>
            <a:fld id="{CDC9E9C7-AF2D-41FB-9894-C5AABCFB9F2D}" type="datetimeFigureOut">
              <a:rPr lang="en-IN" smtClean="0"/>
              <a:t>18-11-2023</a:t>
            </a:fld>
            <a:endParaRPr lang="en-IN"/>
          </a:p>
        </p:txBody>
      </p:sp>
      <p:sp>
        <p:nvSpPr>
          <p:cNvPr id="6" name="Footer Placeholder 5">
            <a:extLst>
              <a:ext uri="{FF2B5EF4-FFF2-40B4-BE49-F238E27FC236}">
                <a16:creationId xmlns:a16="http://schemas.microsoft.com/office/drawing/2014/main" id="{667DEE8F-64BB-1D43-3F1A-34318AE457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DDD085-6E57-6C11-A3B9-A22493C86DA1}"/>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385176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A104-8BD3-906B-9C4B-8F1E92A069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2134D6-F011-D1A0-BECC-44BE855D44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F45E31-9FD6-0CF4-6053-BB10196EC8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C26006-09A8-70E9-D77D-518E232168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D5DC9C-235B-55D8-BE33-D443B2B184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9F4A88-F15D-0FD6-9ECA-82BA174EB3D0}"/>
              </a:ext>
            </a:extLst>
          </p:cNvPr>
          <p:cNvSpPr>
            <a:spLocks noGrp="1"/>
          </p:cNvSpPr>
          <p:nvPr>
            <p:ph type="dt" sz="half" idx="10"/>
          </p:nvPr>
        </p:nvSpPr>
        <p:spPr/>
        <p:txBody>
          <a:bodyPr/>
          <a:lstStyle/>
          <a:p>
            <a:fld id="{CDC9E9C7-AF2D-41FB-9894-C5AABCFB9F2D}" type="datetimeFigureOut">
              <a:rPr lang="en-IN" smtClean="0"/>
              <a:t>18-11-2023</a:t>
            </a:fld>
            <a:endParaRPr lang="en-IN"/>
          </a:p>
        </p:txBody>
      </p:sp>
      <p:sp>
        <p:nvSpPr>
          <p:cNvPr id="8" name="Footer Placeholder 7">
            <a:extLst>
              <a:ext uri="{FF2B5EF4-FFF2-40B4-BE49-F238E27FC236}">
                <a16:creationId xmlns:a16="http://schemas.microsoft.com/office/drawing/2014/main" id="{49807791-DD44-C8DD-5F56-33305D3530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5A1166-5E09-F8F3-7BB3-F4410F5DA4D6}"/>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91755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CDAC-BB1C-D55D-5C5C-8FEA6F623F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578C14-BC92-EB94-B406-DC6207D60D2C}"/>
              </a:ext>
            </a:extLst>
          </p:cNvPr>
          <p:cNvSpPr>
            <a:spLocks noGrp="1"/>
          </p:cNvSpPr>
          <p:nvPr>
            <p:ph type="dt" sz="half" idx="10"/>
          </p:nvPr>
        </p:nvSpPr>
        <p:spPr/>
        <p:txBody>
          <a:bodyPr/>
          <a:lstStyle/>
          <a:p>
            <a:fld id="{CDC9E9C7-AF2D-41FB-9894-C5AABCFB9F2D}" type="datetimeFigureOut">
              <a:rPr lang="en-IN" smtClean="0"/>
              <a:t>18-11-2023</a:t>
            </a:fld>
            <a:endParaRPr lang="en-IN"/>
          </a:p>
        </p:txBody>
      </p:sp>
      <p:sp>
        <p:nvSpPr>
          <p:cNvPr id="4" name="Footer Placeholder 3">
            <a:extLst>
              <a:ext uri="{FF2B5EF4-FFF2-40B4-BE49-F238E27FC236}">
                <a16:creationId xmlns:a16="http://schemas.microsoft.com/office/drawing/2014/main" id="{E1A1B627-2E02-017E-0005-872C3C8167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82B6F3-973B-9E4E-E811-5AC9E32E2B4E}"/>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272240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54747-5C7E-9942-0566-1F6D7B427EF9}"/>
              </a:ext>
            </a:extLst>
          </p:cNvPr>
          <p:cNvSpPr>
            <a:spLocks noGrp="1"/>
          </p:cNvSpPr>
          <p:nvPr>
            <p:ph type="dt" sz="half" idx="10"/>
          </p:nvPr>
        </p:nvSpPr>
        <p:spPr/>
        <p:txBody>
          <a:bodyPr/>
          <a:lstStyle/>
          <a:p>
            <a:fld id="{CDC9E9C7-AF2D-41FB-9894-C5AABCFB9F2D}" type="datetimeFigureOut">
              <a:rPr lang="en-IN" smtClean="0"/>
              <a:t>18-11-2023</a:t>
            </a:fld>
            <a:endParaRPr lang="en-IN"/>
          </a:p>
        </p:txBody>
      </p:sp>
      <p:sp>
        <p:nvSpPr>
          <p:cNvPr id="3" name="Footer Placeholder 2">
            <a:extLst>
              <a:ext uri="{FF2B5EF4-FFF2-40B4-BE49-F238E27FC236}">
                <a16:creationId xmlns:a16="http://schemas.microsoft.com/office/drawing/2014/main" id="{727D4839-DA3B-38F5-1FC6-4061AD362C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2C44FC-0CD4-38E1-6CB6-AC8B2D24F6E3}"/>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133623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D86F-FBF6-10EA-DFFF-85FD2826D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260458-DC6E-0297-BD5B-22E0CB9C45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AD4205-BAD9-EC8C-933E-B37865B64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20500-54F0-D00B-F120-7475A4DEB383}"/>
              </a:ext>
            </a:extLst>
          </p:cNvPr>
          <p:cNvSpPr>
            <a:spLocks noGrp="1"/>
          </p:cNvSpPr>
          <p:nvPr>
            <p:ph type="dt" sz="half" idx="10"/>
          </p:nvPr>
        </p:nvSpPr>
        <p:spPr/>
        <p:txBody>
          <a:bodyPr/>
          <a:lstStyle/>
          <a:p>
            <a:fld id="{CDC9E9C7-AF2D-41FB-9894-C5AABCFB9F2D}" type="datetimeFigureOut">
              <a:rPr lang="en-IN" smtClean="0"/>
              <a:t>18-11-2023</a:t>
            </a:fld>
            <a:endParaRPr lang="en-IN"/>
          </a:p>
        </p:txBody>
      </p:sp>
      <p:sp>
        <p:nvSpPr>
          <p:cNvPr id="6" name="Footer Placeholder 5">
            <a:extLst>
              <a:ext uri="{FF2B5EF4-FFF2-40B4-BE49-F238E27FC236}">
                <a16:creationId xmlns:a16="http://schemas.microsoft.com/office/drawing/2014/main" id="{C3D6A390-9FE9-4AAD-F759-9EEEBF3587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BCA4DF-D457-76E9-3051-47BC94B950C3}"/>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178015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9934-4F18-57DC-AF84-FAE6883B4B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1EEB3D-8FB5-7207-1CCD-75DDB1DF30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2B30E4-6DE9-F8B0-0340-476558190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E3D3B-0D4D-7C5F-F4D6-6A1E00350676}"/>
              </a:ext>
            </a:extLst>
          </p:cNvPr>
          <p:cNvSpPr>
            <a:spLocks noGrp="1"/>
          </p:cNvSpPr>
          <p:nvPr>
            <p:ph type="dt" sz="half" idx="10"/>
          </p:nvPr>
        </p:nvSpPr>
        <p:spPr/>
        <p:txBody>
          <a:bodyPr/>
          <a:lstStyle/>
          <a:p>
            <a:fld id="{CDC9E9C7-AF2D-41FB-9894-C5AABCFB9F2D}" type="datetimeFigureOut">
              <a:rPr lang="en-IN" smtClean="0"/>
              <a:t>18-11-2023</a:t>
            </a:fld>
            <a:endParaRPr lang="en-IN"/>
          </a:p>
        </p:txBody>
      </p:sp>
      <p:sp>
        <p:nvSpPr>
          <p:cNvPr id="6" name="Footer Placeholder 5">
            <a:extLst>
              <a:ext uri="{FF2B5EF4-FFF2-40B4-BE49-F238E27FC236}">
                <a16:creationId xmlns:a16="http://schemas.microsoft.com/office/drawing/2014/main" id="{1AEDAEC9-44A1-E394-4D43-62A73B4DA7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52C97B-FB17-AC24-A3DF-7C7E316171AE}"/>
              </a:ext>
            </a:extLst>
          </p:cNvPr>
          <p:cNvSpPr>
            <a:spLocks noGrp="1"/>
          </p:cNvSpPr>
          <p:nvPr>
            <p:ph type="sldNum" sz="quarter" idx="12"/>
          </p:nvPr>
        </p:nvSpPr>
        <p:spPr/>
        <p:txBody>
          <a:bodyPr/>
          <a:lstStyle/>
          <a:p>
            <a:fld id="{1210A562-DF4E-4093-82DB-7B3A70E8D18B}" type="slidenum">
              <a:rPr lang="en-IN" smtClean="0"/>
              <a:t>‹#›</a:t>
            </a:fld>
            <a:endParaRPr lang="en-IN"/>
          </a:p>
        </p:txBody>
      </p:sp>
    </p:spTree>
    <p:extLst>
      <p:ext uri="{BB962C8B-B14F-4D97-AF65-F5344CB8AC3E}">
        <p14:creationId xmlns:p14="http://schemas.microsoft.com/office/powerpoint/2010/main" val="2118683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7675BE-8938-DF4C-1B90-39CDEB9FB4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D3A2D3-24E2-C40B-25B4-5F32C3CE0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DCE2E8-FDB3-8D70-23D5-2D58A436B8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9E9C7-AF2D-41FB-9894-C5AABCFB9F2D}" type="datetimeFigureOut">
              <a:rPr lang="en-IN" smtClean="0"/>
              <a:t>18-11-2023</a:t>
            </a:fld>
            <a:endParaRPr lang="en-IN"/>
          </a:p>
        </p:txBody>
      </p:sp>
      <p:sp>
        <p:nvSpPr>
          <p:cNvPr id="5" name="Footer Placeholder 4">
            <a:extLst>
              <a:ext uri="{FF2B5EF4-FFF2-40B4-BE49-F238E27FC236}">
                <a16:creationId xmlns:a16="http://schemas.microsoft.com/office/drawing/2014/main" id="{2940DC46-B139-B673-6474-DC44CC94B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9B07FB-54F2-A190-EFA0-746025DC69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10A562-DF4E-4093-82DB-7B3A70E8D18B}" type="slidenum">
              <a:rPr lang="en-IN" smtClean="0"/>
              <a:t>‹#›</a:t>
            </a:fld>
            <a:endParaRPr lang="en-IN"/>
          </a:p>
        </p:txBody>
      </p:sp>
    </p:spTree>
    <p:extLst>
      <p:ext uri="{BB962C8B-B14F-4D97-AF65-F5344CB8AC3E}">
        <p14:creationId xmlns:p14="http://schemas.microsoft.com/office/powerpoint/2010/main" val="2575116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www.nspe.org/"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www.ieee.org/index.html"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www.aaes.org/"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ocietyofwomenengineers.swe.org/"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www.iec.org/"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283C4F-CBA1-85E8-2413-37981CC18499}"/>
              </a:ext>
            </a:extLst>
          </p:cNvPr>
          <p:cNvSpPr txBox="1"/>
          <p:nvPr/>
        </p:nvSpPr>
        <p:spPr>
          <a:xfrm>
            <a:off x="1715739" y="162140"/>
            <a:ext cx="8238931" cy="830997"/>
          </a:xfrm>
          <a:prstGeom prst="rect">
            <a:avLst/>
          </a:prstGeom>
          <a:noFill/>
        </p:spPr>
        <p:txBody>
          <a:bodyPr wrap="square" rtlCol="0">
            <a:spAutoFit/>
          </a:bodyPr>
          <a:lstStyle/>
          <a:p>
            <a:pPr algn="ctr"/>
            <a:r>
              <a:rPr lang="en-US" sz="4800" dirty="0">
                <a:solidFill>
                  <a:srgbClr val="C00000"/>
                </a:solidFill>
                <a:latin typeface="Times New Roman" panose="02020603050405020304" pitchFamily="18" charset="0"/>
                <a:cs typeface="Times New Roman" panose="02020603050405020304" pitchFamily="18" charset="0"/>
              </a:rPr>
              <a:t>Philosophy of Engineering</a:t>
            </a:r>
            <a:endParaRPr lang="en-IN" sz="4400" dirty="0">
              <a:solidFill>
                <a:srgbClr val="C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8C74589-C002-8A30-3CC9-3C14A478B9A3}"/>
              </a:ext>
            </a:extLst>
          </p:cNvPr>
          <p:cNvSpPr txBox="1"/>
          <p:nvPr/>
        </p:nvSpPr>
        <p:spPr>
          <a:xfrm>
            <a:off x="3291819" y="1084394"/>
            <a:ext cx="4814596" cy="584775"/>
          </a:xfrm>
          <a:prstGeom prst="rect">
            <a:avLst/>
          </a:prstGeom>
          <a:noFill/>
        </p:spPr>
        <p:txBody>
          <a:bodyPr wrap="square" rtlCol="0">
            <a:spAutoFit/>
          </a:bodyPr>
          <a:lstStyle/>
          <a:p>
            <a:pPr algn="ctr"/>
            <a:r>
              <a:rPr lang="en-US" sz="3200" b="1" dirty="0">
                <a:solidFill>
                  <a:srgbClr val="7030A0"/>
                </a:solidFill>
              </a:rPr>
              <a:t>Unit - 5</a:t>
            </a:r>
            <a:endParaRPr lang="en-IN" sz="3200" b="1" dirty="0">
              <a:solidFill>
                <a:srgbClr val="7030A0"/>
              </a:solidFill>
            </a:endParaRPr>
          </a:p>
        </p:txBody>
      </p:sp>
      <p:sp>
        <p:nvSpPr>
          <p:cNvPr id="4" name="TextBox 3">
            <a:extLst>
              <a:ext uri="{FF2B5EF4-FFF2-40B4-BE49-F238E27FC236}">
                <a16:creationId xmlns:a16="http://schemas.microsoft.com/office/drawing/2014/main" id="{0F02E9E0-061A-7F8A-3231-41FFBC320DA6}"/>
              </a:ext>
            </a:extLst>
          </p:cNvPr>
          <p:cNvSpPr txBox="1"/>
          <p:nvPr/>
        </p:nvSpPr>
        <p:spPr>
          <a:xfrm>
            <a:off x="2786428" y="1748777"/>
            <a:ext cx="6097554" cy="646331"/>
          </a:xfrm>
          <a:prstGeom prst="rect">
            <a:avLst/>
          </a:prstGeom>
          <a:noFill/>
        </p:spPr>
        <p:txBody>
          <a:bodyPr wrap="square">
            <a:spAutoFit/>
          </a:bodyPr>
          <a:lstStyle/>
          <a:p>
            <a:pPr algn="ctr"/>
            <a:r>
              <a:rPr lang="en-US" sz="3600" b="1" i="1" dirty="0">
                <a:solidFill>
                  <a:srgbClr val="FF0000"/>
                </a:solidFill>
                <a:effectLst/>
                <a:latin typeface="Arial Narrow" panose="020B0606020202030204" pitchFamily="34" charset="0"/>
                <a:ea typeface="Calibri" panose="020F0502020204030204" pitchFamily="34" charset="0"/>
                <a:cs typeface="Times New Roman" panose="02020603050405020304" pitchFamily="18" charset="0"/>
              </a:rPr>
              <a:t>Axiology of Engineering</a:t>
            </a:r>
            <a:endParaRPr lang="en-IN" sz="3600" dirty="0">
              <a:solidFill>
                <a:srgbClr val="FF0000"/>
              </a:solidFill>
            </a:endParaRPr>
          </a:p>
        </p:txBody>
      </p:sp>
      <p:sp>
        <p:nvSpPr>
          <p:cNvPr id="8" name="TextBox 7">
            <a:extLst>
              <a:ext uri="{FF2B5EF4-FFF2-40B4-BE49-F238E27FC236}">
                <a16:creationId xmlns:a16="http://schemas.microsoft.com/office/drawing/2014/main" id="{9F8BDAD1-63EF-118E-F615-2CFA5AB14432}"/>
              </a:ext>
            </a:extLst>
          </p:cNvPr>
          <p:cNvSpPr txBox="1"/>
          <p:nvPr/>
        </p:nvSpPr>
        <p:spPr>
          <a:xfrm>
            <a:off x="1287855" y="2577621"/>
            <a:ext cx="9461208" cy="1293816"/>
          </a:xfrm>
          <a:prstGeom prst="rect">
            <a:avLst/>
          </a:prstGeom>
          <a:noFill/>
          <a:ln w="28575">
            <a:solidFill>
              <a:srgbClr val="0070C0"/>
            </a:solidFill>
          </a:ln>
        </p:spPr>
        <p:txBody>
          <a:bodyPr wrap="square">
            <a:spAutoFit/>
          </a:bodyPr>
          <a:lstStyle/>
          <a:p>
            <a:pPr algn="just">
              <a:lnSpc>
                <a:spcPct val="150000"/>
              </a:lnSpc>
            </a:pPr>
            <a:r>
              <a:rPr lang="en-US" sz="1800" b="1" i="1" dirty="0">
                <a:effectLst/>
                <a:latin typeface="Arial Narrow" panose="020B0606020202030204" pitchFamily="34" charset="0"/>
                <a:ea typeface="Calibri" panose="020F0502020204030204" pitchFamily="34" charset="0"/>
                <a:cs typeface="Times New Roman" panose="02020603050405020304" pitchFamily="18" charset="0"/>
              </a:rPr>
              <a:t>Engineering and Society- Engineers Code of Ethics - Sustainability and Diversity - Engineer’s role to achieve Sustainable Development - Socio-Politics of Technology &amp; Engineering - Professional Engineering Organizations</a:t>
            </a:r>
            <a:endParaRPr lang="en-IN" b="1" dirty="0"/>
          </a:p>
        </p:txBody>
      </p:sp>
      <p:sp>
        <p:nvSpPr>
          <p:cNvPr id="10" name="TextBox 9">
            <a:extLst>
              <a:ext uri="{FF2B5EF4-FFF2-40B4-BE49-F238E27FC236}">
                <a16:creationId xmlns:a16="http://schemas.microsoft.com/office/drawing/2014/main" id="{111B36BF-7F0B-5EB5-0E72-E614E7573A2B}"/>
              </a:ext>
            </a:extLst>
          </p:cNvPr>
          <p:cNvSpPr txBox="1"/>
          <p:nvPr/>
        </p:nvSpPr>
        <p:spPr>
          <a:xfrm>
            <a:off x="172482" y="4287824"/>
            <a:ext cx="8222488" cy="1286121"/>
          </a:xfrm>
          <a:prstGeom prst="rect">
            <a:avLst/>
          </a:prstGeom>
          <a:solidFill>
            <a:schemeClr val="bg1"/>
          </a:solidFill>
          <a:ln w="19050">
            <a:solidFill>
              <a:srgbClr val="C00000"/>
            </a:solidFill>
          </a:ln>
        </p:spPr>
        <p:txBody>
          <a:bodyPr wrap="square">
            <a:spAutoFit/>
          </a:bodyPr>
          <a:lstStyle/>
          <a:p>
            <a:pPr>
              <a:lnSpc>
                <a:spcPct val="150000"/>
              </a:lnSpc>
            </a:pPr>
            <a:r>
              <a:rPr lang="en-US" sz="1800" b="1" i="1" dirty="0">
                <a:solidFill>
                  <a:srgbClr val="002060"/>
                </a:solidFill>
                <a:effectLst/>
                <a:latin typeface="Arial Narrow" panose="020B0606020202030204" pitchFamily="34" charset="0"/>
                <a:ea typeface="Calibri" panose="020F0502020204030204" pitchFamily="34" charset="0"/>
                <a:cs typeface="Times New Roman" panose="02020603050405020304" pitchFamily="18" charset="0"/>
              </a:rPr>
              <a:t>Practice 13: Evaluate Popular Inventions and apply their new point of view to Re-Design </a:t>
            </a:r>
          </a:p>
          <a:p>
            <a:pPr>
              <a:lnSpc>
                <a:spcPct val="150000"/>
              </a:lnSpc>
            </a:pPr>
            <a:r>
              <a:rPr lang="en-US" sz="1800" b="1" i="1" dirty="0">
                <a:solidFill>
                  <a:srgbClr val="002060"/>
                </a:solidFill>
                <a:effectLst/>
                <a:latin typeface="Arial Narrow" panose="020B0606020202030204" pitchFamily="34" charset="0"/>
                <a:ea typeface="Calibri" panose="020F0502020204030204" pitchFamily="34" charset="0"/>
                <a:cs typeface="Times New Roman" panose="02020603050405020304" pitchFamily="18" charset="0"/>
              </a:rPr>
              <a:t>Practice 14: Case Study on Achieving Sustainable Development Goals</a:t>
            </a:r>
          </a:p>
          <a:p>
            <a:pPr>
              <a:lnSpc>
                <a:spcPct val="150000"/>
              </a:lnSpc>
            </a:pPr>
            <a:r>
              <a:rPr lang="en-US" sz="1800" b="1" i="1" dirty="0">
                <a:solidFill>
                  <a:srgbClr val="002060"/>
                </a:solidFill>
                <a:effectLst/>
                <a:latin typeface="Arial Narrow" panose="020B0606020202030204" pitchFamily="34" charset="0"/>
                <a:ea typeface="Calibri" panose="020F0502020204030204" pitchFamily="34" charset="0"/>
                <a:cs typeface="Times New Roman" panose="02020603050405020304" pitchFamily="18" charset="0"/>
              </a:rPr>
              <a:t>Practice 15: Case Study on Professional Engineering Organizations</a:t>
            </a:r>
          </a:p>
        </p:txBody>
      </p:sp>
      <p:sp>
        <p:nvSpPr>
          <p:cNvPr id="3" name="TextBox 2">
            <a:extLst>
              <a:ext uri="{FF2B5EF4-FFF2-40B4-BE49-F238E27FC236}">
                <a16:creationId xmlns:a16="http://schemas.microsoft.com/office/drawing/2014/main" id="{363007AE-C095-9743-7C6E-6F9E7ED7D512}"/>
              </a:ext>
            </a:extLst>
          </p:cNvPr>
          <p:cNvSpPr txBox="1"/>
          <p:nvPr/>
        </p:nvSpPr>
        <p:spPr>
          <a:xfrm>
            <a:off x="8573311" y="5740078"/>
            <a:ext cx="3618689" cy="1077218"/>
          </a:xfrm>
          <a:prstGeom prst="rect">
            <a:avLst/>
          </a:prstGeom>
          <a:noFill/>
        </p:spPr>
        <p:txBody>
          <a:bodyPr wrap="square" rtlCol="0">
            <a:spAutoFit/>
          </a:bodyPr>
          <a:lstStyle/>
          <a:p>
            <a:r>
              <a:rPr lang="en-US" sz="1600" b="1" i="1" dirty="0">
                <a:solidFill>
                  <a:schemeClr val="accent5">
                    <a:lumMod val="50000"/>
                  </a:schemeClr>
                </a:solidFill>
              </a:rPr>
              <a:t>Prepared by</a:t>
            </a:r>
          </a:p>
          <a:p>
            <a:pPr lvl="1"/>
            <a:r>
              <a:rPr lang="en-US" sz="1600" b="1" i="1" dirty="0">
                <a:solidFill>
                  <a:schemeClr val="accent5">
                    <a:lumMod val="50000"/>
                  </a:schemeClr>
                </a:solidFill>
              </a:rPr>
              <a:t>Dr. M . </a:t>
            </a:r>
            <a:r>
              <a:rPr lang="en-US" sz="1600" b="1" i="1" dirty="0" err="1">
                <a:solidFill>
                  <a:schemeClr val="accent5">
                    <a:lumMod val="50000"/>
                  </a:schemeClr>
                </a:solidFill>
              </a:rPr>
              <a:t>Vikneswaran</a:t>
            </a:r>
            <a:endParaRPr lang="en-US" sz="1600" b="1" i="1" dirty="0">
              <a:solidFill>
                <a:schemeClr val="accent5">
                  <a:lumMod val="50000"/>
                </a:schemeClr>
              </a:solidFill>
            </a:endParaRPr>
          </a:p>
          <a:p>
            <a:pPr lvl="1"/>
            <a:r>
              <a:rPr lang="en-US" sz="1600" b="1" i="1" dirty="0">
                <a:solidFill>
                  <a:schemeClr val="accent5">
                    <a:lumMod val="50000"/>
                  </a:schemeClr>
                </a:solidFill>
              </a:rPr>
              <a:t>Assistant Professor, Mechanical Engineering, SRMIST, Ramapuram</a:t>
            </a:r>
            <a:endParaRPr lang="en-IN" sz="1600" b="1" i="1" dirty="0">
              <a:solidFill>
                <a:schemeClr val="accent5">
                  <a:lumMod val="50000"/>
                </a:schemeClr>
              </a:solidFill>
            </a:endParaRPr>
          </a:p>
        </p:txBody>
      </p:sp>
    </p:spTree>
    <p:extLst>
      <p:ext uri="{BB962C8B-B14F-4D97-AF65-F5344CB8AC3E}">
        <p14:creationId xmlns:p14="http://schemas.microsoft.com/office/powerpoint/2010/main" val="4002162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F631A8-E8E8-70FA-8064-1A1D8FD8E103}"/>
              </a:ext>
            </a:extLst>
          </p:cNvPr>
          <p:cNvSpPr txBox="1"/>
          <p:nvPr/>
        </p:nvSpPr>
        <p:spPr>
          <a:xfrm>
            <a:off x="184821" y="311633"/>
            <a:ext cx="8917833" cy="480837"/>
          </a:xfrm>
          <a:prstGeom prst="rect">
            <a:avLst/>
          </a:prstGeom>
          <a:noFill/>
        </p:spPr>
        <p:txBody>
          <a:bodyPr wrap="square">
            <a:spAutoFit/>
          </a:bodyPr>
          <a:lstStyle/>
          <a:p>
            <a:pPr fontAlgn="base">
              <a:lnSpc>
                <a:spcPct val="115000"/>
              </a:lnSpc>
              <a:spcAft>
                <a:spcPts val="1000"/>
              </a:spcAft>
            </a:pPr>
            <a:r>
              <a:rPr lang="en-IN" sz="2400" b="1" u="sng" dirty="0">
                <a:solidFill>
                  <a:srgbClr val="C00000"/>
                </a:solidFill>
                <a:effectLst/>
                <a:latin typeface="Cambria" panose="02040503050406030204" pitchFamily="18" charset="0"/>
                <a:ea typeface="Times New Roman" panose="02020603050405020304" pitchFamily="18" charset="0"/>
                <a:cs typeface="Arial" panose="020B0604020202020204" pitchFamily="34" charset="0"/>
              </a:rPr>
              <a:t>Things to consider under each fundamental canons</a:t>
            </a:r>
          </a:p>
        </p:txBody>
      </p:sp>
      <p:grpSp>
        <p:nvGrpSpPr>
          <p:cNvPr id="16" name="Group 15">
            <a:extLst>
              <a:ext uri="{FF2B5EF4-FFF2-40B4-BE49-F238E27FC236}">
                <a16:creationId xmlns:a16="http://schemas.microsoft.com/office/drawing/2014/main" id="{6DD8FD17-DF16-7080-C261-82E7500A4A5F}"/>
              </a:ext>
            </a:extLst>
          </p:cNvPr>
          <p:cNvGrpSpPr/>
          <p:nvPr/>
        </p:nvGrpSpPr>
        <p:grpSpPr>
          <a:xfrm>
            <a:off x="184821" y="1111094"/>
            <a:ext cx="11723864" cy="5145227"/>
            <a:chOff x="184821" y="974907"/>
            <a:chExt cx="11723864" cy="5145227"/>
          </a:xfrm>
        </p:grpSpPr>
        <p:grpSp>
          <p:nvGrpSpPr>
            <p:cNvPr id="17" name="Group 16">
              <a:extLst>
                <a:ext uri="{FF2B5EF4-FFF2-40B4-BE49-F238E27FC236}">
                  <a16:creationId xmlns:a16="http://schemas.microsoft.com/office/drawing/2014/main" id="{7E2F2B52-DBCA-8E8D-E838-91BB3464CAB4}"/>
                </a:ext>
              </a:extLst>
            </p:cNvPr>
            <p:cNvGrpSpPr/>
            <p:nvPr/>
          </p:nvGrpSpPr>
          <p:grpSpPr>
            <a:xfrm>
              <a:off x="184821" y="974907"/>
              <a:ext cx="11723864" cy="4311373"/>
              <a:chOff x="184821" y="823059"/>
              <a:chExt cx="11723864" cy="4311373"/>
            </a:xfrm>
          </p:grpSpPr>
          <p:sp>
            <p:nvSpPr>
              <p:cNvPr id="3" name="TextBox 2">
                <a:extLst>
                  <a:ext uri="{FF2B5EF4-FFF2-40B4-BE49-F238E27FC236}">
                    <a16:creationId xmlns:a16="http://schemas.microsoft.com/office/drawing/2014/main" id="{D3BC2A58-F0EE-A516-B616-D2A288896ADC}"/>
                  </a:ext>
                </a:extLst>
              </p:cNvPr>
              <p:cNvSpPr txBox="1"/>
              <p:nvPr/>
            </p:nvSpPr>
            <p:spPr>
              <a:xfrm>
                <a:off x="184821" y="2465016"/>
                <a:ext cx="3061783" cy="1027461"/>
              </a:xfrm>
              <a:prstGeom prst="rect">
                <a:avLst/>
              </a:prstGeom>
              <a:solidFill>
                <a:schemeClr val="accent4">
                  <a:lumMod val="20000"/>
                  <a:lumOff val="80000"/>
                </a:schemeClr>
              </a:solidFill>
              <a:ln w="28575">
                <a:solidFill>
                  <a:schemeClr val="accent6">
                    <a:lumMod val="50000"/>
                  </a:schemeClr>
                </a:solidFill>
              </a:ln>
            </p:spPr>
            <p:txBody>
              <a:bodyPr wrap="square">
                <a:spAutoFit/>
              </a:bodyPr>
              <a:lstStyle/>
              <a:p>
                <a:pPr marL="0" lvl="1" algn="just" fontAlgn="base">
                  <a:lnSpc>
                    <a:spcPct val="115000"/>
                  </a:lnSpc>
                  <a:spcAft>
                    <a:spcPts val="340"/>
                  </a:spcAft>
                  <a:tabLst>
                    <a:tab pos="457200" algn="l"/>
                  </a:tabLst>
                </a:pPr>
                <a:r>
                  <a:rPr lang="en-US"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Engineers shall act for each employer or client as faithful agents or trustees.</a:t>
                </a:r>
                <a:endParaRPr lang="en-IN" sz="1600" b="1" dirty="0">
                  <a:effectLst/>
                  <a:latin typeface="Calibri" panose="020F0502020204030204" pitchFamily="34" charset="0"/>
                  <a:ea typeface="Calibri" panose="020F0502020204030204" pitchFamily="34" charset="0"/>
                  <a:cs typeface="Latha" panose="020B0604020202020204" pitchFamily="34" charset="0"/>
                </a:endParaRPr>
              </a:p>
            </p:txBody>
          </p:sp>
          <p:sp>
            <p:nvSpPr>
              <p:cNvPr id="7" name="TextBox 6">
                <a:extLst>
                  <a:ext uri="{FF2B5EF4-FFF2-40B4-BE49-F238E27FC236}">
                    <a16:creationId xmlns:a16="http://schemas.microsoft.com/office/drawing/2014/main" id="{A212C863-16BF-2BAA-BEA2-523CC7D1F556}"/>
                  </a:ext>
                </a:extLst>
              </p:cNvPr>
              <p:cNvSpPr txBox="1"/>
              <p:nvPr/>
            </p:nvSpPr>
            <p:spPr>
              <a:xfrm>
                <a:off x="3815272" y="823059"/>
                <a:ext cx="8093413" cy="4311373"/>
              </a:xfrm>
              <a:prstGeom prst="rect">
                <a:avLst/>
              </a:prstGeom>
              <a:noFill/>
              <a:ln w="19050">
                <a:solidFill>
                  <a:srgbClr val="FF0000"/>
                </a:solidFill>
              </a:ln>
            </p:spPr>
            <p:txBody>
              <a:bodyPr wrap="square">
                <a:spAutoFit/>
              </a:bodyPr>
              <a:lstStyle/>
              <a:p>
                <a:pPr marL="285750" indent="-285750" algn="just" fontAlgn="base">
                  <a:lnSpc>
                    <a:spcPct val="150000"/>
                  </a:lnSpc>
                  <a:spcAft>
                    <a:spcPts val="340"/>
                  </a:spcAft>
                  <a:buFont typeface="Wingdings" panose="05000000000000000000" pitchFamily="2" charset="2"/>
                  <a:buChar char="Ø"/>
                </a:pPr>
                <a:r>
                  <a:rPr lang="en-US" b="1" dirty="0">
                    <a:solidFill>
                      <a:srgbClr val="00B050"/>
                    </a:solidFill>
                    <a:effectLst/>
                    <a:latin typeface="Cambria" panose="02040503050406030204" pitchFamily="18" charset="0"/>
                    <a:ea typeface="Times New Roman" panose="02020603050405020304" pitchFamily="18" charset="0"/>
                    <a:cs typeface="Arial" panose="020B0604020202020204" pitchFamily="34" charset="0"/>
                  </a:rPr>
                  <a:t>Engineers may not accept money or other compensation from several parties for the same project unless all parties are informed and agree.</a:t>
                </a:r>
              </a:p>
              <a:p>
                <a:pPr marL="285750" indent="-285750" algn="just" fontAlgn="base">
                  <a:lnSpc>
                    <a:spcPct val="150000"/>
                  </a:lnSpc>
                  <a:spcAft>
                    <a:spcPts val="340"/>
                  </a:spcAft>
                  <a:buFont typeface="Wingdings" panose="05000000000000000000" pitchFamily="2" charset="2"/>
                  <a:buChar char="Ø"/>
                </a:pPr>
                <a:r>
                  <a:rPr lang="en-US" dirty="0">
                    <a:solidFill>
                      <a:srgbClr val="7030A0"/>
                    </a:solidFill>
                    <a:effectLst/>
                    <a:latin typeface="Cambria" panose="02040503050406030204" pitchFamily="18" charset="0"/>
                    <a:ea typeface="Times New Roman" panose="02020603050405020304" pitchFamily="18" charset="0"/>
                    <a:cs typeface="Arial" panose="020B0604020202020204" pitchFamily="34" charset="0"/>
                  </a:rPr>
                  <a:t>Engineers may not solicit or accept cash or other valuable consideration from outside intermediaries for their work.</a:t>
                </a:r>
              </a:p>
              <a:p>
                <a:pPr marL="285750" indent="-285750" algn="just" fontAlgn="base">
                  <a:lnSpc>
                    <a:spcPct val="150000"/>
                  </a:lnSpc>
                  <a:spcAft>
                    <a:spcPts val="340"/>
                  </a:spcAft>
                  <a:buFont typeface="Wingdings" panose="05000000000000000000" pitchFamily="2" charset="2"/>
                  <a:buChar char="Ø"/>
                </a:pPr>
                <a:r>
                  <a:rPr lang="en-US" dirty="0">
                    <a:solidFill>
                      <a:srgbClr val="FF0000"/>
                    </a:solidFill>
                    <a:effectLst/>
                    <a:latin typeface="Cambria" panose="02040503050406030204" pitchFamily="18" charset="0"/>
                    <a:ea typeface="Times New Roman" panose="02020603050405020304" pitchFamily="18" charset="0"/>
                    <a:cs typeface="Arial" panose="020B0604020202020204" pitchFamily="34" charset="0"/>
                  </a:rPr>
                  <a:t>Engineers serving in public service as members, advisors, or employees of governmental or quasi-governmental bodies or departments cannot vote on services sought or supplied by them or their organizations in private or public engineering practice.</a:t>
                </a:r>
              </a:p>
              <a:p>
                <a:pPr marL="285750" indent="-285750" algn="just" fontAlgn="base">
                  <a:lnSpc>
                    <a:spcPct val="150000"/>
                  </a:lnSpc>
                  <a:spcAft>
                    <a:spcPts val="340"/>
                  </a:spcAft>
                  <a:buFont typeface="Wingdings" panose="05000000000000000000" pitchFamily="2" charset="2"/>
                  <a:buChar char="Ø"/>
                </a:pPr>
                <a:r>
                  <a:rPr lang="en-US" dirty="0">
                    <a:solidFill>
                      <a:srgbClr val="002060"/>
                    </a:solidFill>
                    <a:effectLst/>
                    <a:latin typeface="Cambria" panose="02040503050406030204" pitchFamily="18" charset="0"/>
                    <a:ea typeface="Times New Roman" panose="02020603050405020304" pitchFamily="18" charset="0"/>
                    <a:cs typeface="Arial" panose="020B0604020202020204" pitchFamily="34" charset="0"/>
                  </a:rPr>
                  <a:t>Engineers may not solicit or accept contracts from public bodies on which their principals or officers serve.</a:t>
                </a:r>
              </a:p>
            </p:txBody>
          </p:sp>
          <p:cxnSp>
            <p:nvCxnSpPr>
              <p:cNvPr id="9" name="Straight Arrow Connector 8">
                <a:extLst>
                  <a:ext uri="{FF2B5EF4-FFF2-40B4-BE49-F238E27FC236}">
                    <a16:creationId xmlns:a16="http://schemas.microsoft.com/office/drawing/2014/main" id="{C4D1D64A-432B-D442-6361-EE2AF61CEE91}"/>
                  </a:ext>
                </a:extLst>
              </p:cNvPr>
              <p:cNvCxnSpPr>
                <a:stCxn id="3" idx="3"/>
                <a:endCxn id="7" idx="1"/>
              </p:cNvCxnSpPr>
              <p:nvPr/>
            </p:nvCxnSpPr>
            <p:spPr>
              <a:xfrm flipV="1">
                <a:off x="3246604" y="2978746"/>
                <a:ext cx="5686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A24F989A-1B40-FC84-71B2-A9674B8CDE9D}"/>
                </a:ext>
              </a:extLst>
            </p:cNvPr>
            <p:cNvSpPr txBox="1"/>
            <p:nvPr/>
          </p:nvSpPr>
          <p:spPr>
            <a:xfrm>
              <a:off x="283315" y="4642806"/>
              <a:ext cx="2864797" cy="1477328"/>
            </a:xfrm>
            <a:prstGeom prst="rect">
              <a:avLst/>
            </a:prstGeom>
            <a:solidFill>
              <a:schemeClr val="accent6">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IN" dirty="0">
                  <a:solidFill>
                    <a:srgbClr val="FF0000"/>
                  </a:solidFill>
                </a:rPr>
                <a:t>Engineers must disclose all known or possible conflicts of interest that could affect their judgment or service quality.</a:t>
              </a:r>
            </a:p>
          </p:txBody>
        </p:sp>
        <p:cxnSp>
          <p:nvCxnSpPr>
            <p:cNvPr id="10" name="Straight Arrow Connector 9">
              <a:extLst>
                <a:ext uri="{FF2B5EF4-FFF2-40B4-BE49-F238E27FC236}">
                  <a16:creationId xmlns:a16="http://schemas.microsoft.com/office/drawing/2014/main" id="{86CD242B-B67D-CBAC-CBCD-3C1A86586CC2}"/>
                </a:ext>
              </a:extLst>
            </p:cNvPr>
            <p:cNvCxnSpPr>
              <a:stCxn id="3" idx="2"/>
              <a:endCxn id="4" idx="0"/>
            </p:cNvCxnSpPr>
            <p:nvPr/>
          </p:nvCxnSpPr>
          <p:spPr>
            <a:xfrm>
              <a:off x="1715713" y="3644325"/>
              <a:ext cx="1" cy="998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436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012D028-A3D9-96A2-BA7D-1EDD3945B39D}"/>
              </a:ext>
            </a:extLst>
          </p:cNvPr>
          <p:cNvGrpSpPr/>
          <p:nvPr/>
        </p:nvGrpSpPr>
        <p:grpSpPr>
          <a:xfrm>
            <a:off x="48641" y="1346604"/>
            <a:ext cx="11822350" cy="4349845"/>
            <a:chOff x="184825" y="3429000"/>
            <a:chExt cx="11822350" cy="4349845"/>
          </a:xfrm>
        </p:grpSpPr>
        <p:sp>
          <p:nvSpPr>
            <p:cNvPr id="3" name="TextBox 2">
              <a:extLst>
                <a:ext uri="{FF2B5EF4-FFF2-40B4-BE49-F238E27FC236}">
                  <a16:creationId xmlns:a16="http://schemas.microsoft.com/office/drawing/2014/main" id="{1A5507F5-4901-2607-5F30-23658338721B}"/>
                </a:ext>
              </a:extLst>
            </p:cNvPr>
            <p:cNvSpPr txBox="1"/>
            <p:nvPr/>
          </p:nvSpPr>
          <p:spPr>
            <a:xfrm>
              <a:off x="184825" y="5249466"/>
              <a:ext cx="3061783" cy="708912"/>
            </a:xfrm>
            <a:prstGeom prst="rect">
              <a:avLst/>
            </a:prstGeom>
            <a:solidFill>
              <a:schemeClr val="accent4">
                <a:lumMod val="20000"/>
                <a:lumOff val="80000"/>
              </a:schemeClr>
            </a:solidFill>
            <a:ln w="28575">
              <a:solidFill>
                <a:schemeClr val="accent6">
                  <a:lumMod val="50000"/>
                </a:schemeClr>
              </a:solidFill>
            </a:ln>
          </p:spPr>
          <p:txBody>
            <a:bodyPr wrap="square">
              <a:spAutoFit/>
            </a:bodyPr>
            <a:lstStyle/>
            <a:p>
              <a:pPr marL="0" lvl="1" algn="just" fontAlgn="base">
                <a:lnSpc>
                  <a:spcPct val="115000"/>
                </a:lnSpc>
                <a:spcAft>
                  <a:spcPts val="340"/>
                </a:spcAft>
                <a:tabLst>
                  <a:tab pos="457200" algn="l"/>
                </a:tabLst>
              </a:pPr>
              <a:r>
                <a:rPr lang="en-US" b="1" dirty="0">
                  <a:solidFill>
                    <a:srgbClr val="002060"/>
                  </a:solidFill>
                  <a:effectLst/>
                  <a:latin typeface="Cambria" panose="02040503050406030204" pitchFamily="18" charset="0"/>
                  <a:ea typeface="Times New Roman" panose="02020603050405020304" pitchFamily="18" charset="0"/>
                  <a:cs typeface="Arial" panose="020B0604020202020204" pitchFamily="34" charset="0"/>
                </a:rPr>
                <a:t>Engineers shall avoid deceptive acts.</a:t>
              </a:r>
              <a:endParaRPr lang="en-IN" sz="1600" b="1" dirty="0">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
          <p:nvSpPr>
            <p:cNvPr id="4" name="TextBox 3">
              <a:extLst>
                <a:ext uri="{FF2B5EF4-FFF2-40B4-BE49-F238E27FC236}">
                  <a16:creationId xmlns:a16="http://schemas.microsoft.com/office/drawing/2014/main" id="{A07EA1F1-3F7E-9344-04E1-C4DC05712AC8}"/>
                </a:ext>
              </a:extLst>
            </p:cNvPr>
            <p:cNvSpPr txBox="1"/>
            <p:nvPr/>
          </p:nvSpPr>
          <p:spPr>
            <a:xfrm>
              <a:off x="3913762" y="3429000"/>
              <a:ext cx="8093413" cy="4349845"/>
            </a:xfrm>
            <a:prstGeom prst="rect">
              <a:avLst/>
            </a:prstGeom>
            <a:noFill/>
            <a:ln w="19050">
              <a:solidFill>
                <a:srgbClr val="FF0000"/>
              </a:solidFill>
            </a:ln>
          </p:spPr>
          <p:txBody>
            <a:bodyPr wrap="square">
              <a:spAutoFit/>
            </a:bodyPr>
            <a:lstStyle/>
            <a:p>
              <a:pPr marL="285750" indent="-285750" algn="just" fontAlgn="base">
                <a:lnSpc>
                  <a:spcPct val="150000"/>
                </a:lnSpc>
                <a:spcAft>
                  <a:spcPts val="340"/>
                </a:spcAft>
                <a:buFont typeface="Wingdings" panose="05000000000000000000" pitchFamily="2" charset="2"/>
                <a:buChar char="Ø"/>
              </a:pPr>
              <a:r>
                <a:rPr lang="en-US" dirty="0">
                  <a:solidFill>
                    <a:schemeClr val="accent6">
                      <a:lumMod val="50000"/>
                    </a:schemeClr>
                  </a:solidFill>
                  <a:effectLst/>
                  <a:latin typeface="Cambria" panose="02040503050406030204" pitchFamily="18" charset="0"/>
                  <a:ea typeface="Times New Roman" panose="02020603050405020304" pitchFamily="18" charset="0"/>
                  <a:cs typeface="Arial" panose="020B0604020202020204" pitchFamily="34" charset="0"/>
                </a:rPr>
                <a:t>Engineers must not lie about their or their associates' qualifications. </a:t>
              </a:r>
            </a:p>
            <a:p>
              <a:pPr marL="285750" indent="-285750" algn="just" fontAlgn="base">
                <a:lnSpc>
                  <a:spcPct val="150000"/>
                </a:lnSpc>
                <a:spcAft>
                  <a:spcPts val="340"/>
                </a:spcAft>
                <a:buFont typeface="Wingdings" panose="05000000000000000000" pitchFamily="2" charset="2"/>
                <a:buChar char="Ø"/>
              </a:pPr>
              <a:r>
                <a:rPr lang="en-US" dirty="0">
                  <a:solidFill>
                    <a:srgbClr val="FF0000"/>
                  </a:solidFill>
                  <a:effectLst/>
                  <a:latin typeface="Cambria" panose="02040503050406030204" pitchFamily="18" charset="0"/>
                  <a:ea typeface="Times New Roman" panose="02020603050405020304" pitchFamily="18" charset="0"/>
                  <a:cs typeface="Arial" panose="020B0604020202020204" pitchFamily="34" charset="0"/>
                </a:rPr>
                <a:t>They may not inflate their responsibility for earlier assignments. </a:t>
              </a:r>
            </a:p>
            <a:p>
              <a:pPr marL="285750" indent="-285750" algn="just" fontAlgn="base">
                <a:lnSpc>
                  <a:spcPct val="150000"/>
                </a:lnSpc>
                <a:spcAft>
                  <a:spcPts val="340"/>
                </a:spcAft>
                <a:buFont typeface="Wingdings" panose="05000000000000000000" pitchFamily="2" charset="2"/>
                <a:buChar char="Ø"/>
              </a:pPr>
              <a:r>
                <a:rPr lang="en-US" dirty="0">
                  <a:solidFill>
                    <a:srgbClr val="002060"/>
                  </a:solidFill>
                  <a:effectLst/>
                  <a:latin typeface="Cambria" panose="02040503050406030204" pitchFamily="18" charset="0"/>
                  <a:ea typeface="Times New Roman" panose="02020603050405020304" pitchFamily="18" charset="0"/>
                  <a:cs typeface="Arial" panose="020B0604020202020204" pitchFamily="34" charset="0"/>
                </a:rPr>
                <a:t>Employers, workers, colleagues, joint venturers, and past accomplishments may not be misrepresented in employment brochures or other presentations.</a:t>
              </a:r>
            </a:p>
            <a:p>
              <a:pPr marL="285750" indent="-285750" algn="just" fontAlgn="base">
                <a:lnSpc>
                  <a:spcPct val="150000"/>
                </a:lnSpc>
                <a:spcAft>
                  <a:spcPts val="340"/>
                </a:spcAft>
                <a:buFont typeface="Wingdings" panose="05000000000000000000" pitchFamily="2" charset="2"/>
                <a:buChar char="Ø"/>
              </a:pPr>
              <a:r>
                <a:rPr lang="en-US" dirty="0">
                  <a:solidFill>
                    <a:srgbClr val="800000"/>
                  </a:solidFill>
                  <a:effectLst/>
                  <a:latin typeface="Cambria" panose="02040503050406030204" pitchFamily="18" charset="0"/>
                  <a:ea typeface="Times New Roman" panose="02020603050405020304" pitchFamily="18" charset="0"/>
                  <a:cs typeface="Arial" panose="020B0604020202020204" pitchFamily="34" charset="0"/>
                </a:rPr>
                <a:t>Engineers may not directly or indirectly offer, donate, solicit, or receive any contribution to influence public authority contract award or that may be properly interpreted by the public as influencing contract award. </a:t>
              </a:r>
            </a:p>
            <a:p>
              <a:pPr marL="285750" indent="-285750" algn="just" fontAlgn="base">
                <a:lnSpc>
                  <a:spcPct val="150000"/>
                </a:lnSpc>
                <a:spcAft>
                  <a:spcPts val="340"/>
                </a:spcAft>
                <a:buFont typeface="Wingdings" panose="05000000000000000000" pitchFamily="2" charset="2"/>
                <a:buChar char="Ø"/>
              </a:pPr>
              <a:r>
                <a:rPr lang="en-US" dirty="0">
                  <a:solidFill>
                    <a:srgbClr val="7030A0"/>
                  </a:solidFill>
                  <a:effectLst/>
                  <a:latin typeface="Cambria" panose="02040503050406030204" pitchFamily="18" charset="0"/>
                  <a:ea typeface="Times New Roman" panose="02020603050405020304" pitchFamily="18" charset="0"/>
                  <a:cs typeface="Arial" panose="020B0604020202020204" pitchFamily="34" charset="0"/>
                </a:rPr>
                <a:t>They may not offer gifts or other valued consideration for work. They may only pay a commission, percentage, or brokerage charge to a genuinely fide employee or established commercial or marketing agency to secure work.</a:t>
              </a:r>
            </a:p>
          </p:txBody>
        </p:sp>
        <p:cxnSp>
          <p:nvCxnSpPr>
            <p:cNvPr id="5" name="Straight Arrow Connector 4">
              <a:extLst>
                <a:ext uri="{FF2B5EF4-FFF2-40B4-BE49-F238E27FC236}">
                  <a16:creationId xmlns:a16="http://schemas.microsoft.com/office/drawing/2014/main" id="{0795FDB8-CD63-922B-DD84-3CBAA4A72F62}"/>
                </a:ext>
              </a:extLst>
            </p:cNvPr>
            <p:cNvCxnSpPr>
              <a:stCxn id="3" idx="3"/>
              <a:endCxn id="4" idx="1"/>
            </p:cNvCxnSpPr>
            <p:nvPr/>
          </p:nvCxnSpPr>
          <p:spPr>
            <a:xfrm>
              <a:off x="3246608" y="5603922"/>
              <a:ext cx="6671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D6D960D5-E101-777F-A71C-533B481967FC}"/>
              </a:ext>
            </a:extLst>
          </p:cNvPr>
          <p:cNvSpPr txBox="1"/>
          <p:nvPr/>
        </p:nvSpPr>
        <p:spPr>
          <a:xfrm>
            <a:off x="321009" y="428365"/>
            <a:ext cx="8917833" cy="480837"/>
          </a:xfrm>
          <a:prstGeom prst="rect">
            <a:avLst/>
          </a:prstGeom>
          <a:noFill/>
        </p:spPr>
        <p:txBody>
          <a:bodyPr wrap="square">
            <a:spAutoFit/>
          </a:bodyPr>
          <a:lstStyle/>
          <a:p>
            <a:pPr fontAlgn="base">
              <a:lnSpc>
                <a:spcPct val="115000"/>
              </a:lnSpc>
              <a:spcAft>
                <a:spcPts val="1000"/>
              </a:spcAft>
            </a:pPr>
            <a:r>
              <a:rPr lang="en-IN" sz="2400" b="1" u="sng" dirty="0">
                <a:solidFill>
                  <a:srgbClr val="C00000"/>
                </a:solidFill>
                <a:effectLst/>
                <a:latin typeface="Cambria" panose="02040503050406030204" pitchFamily="18" charset="0"/>
                <a:ea typeface="Times New Roman" panose="02020603050405020304" pitchFamily="18" charset="0"/>
                <a:cs typeface="Arial" panose="020B0604020202020204" pitchFamily="34" charset="0"/>
              </a:rPr>
              <a:t>Things to consider under each fundamental canons</a:t>
            </a:r>
          </a:p>
        </p:txBody>
      </p:sp>
    </p:spTree>
    <p:extLst>
      <p:ext uri="{BB962C8B-B14F-4D97-AF65-F5344CB8AC3E}">
        <p14:creationId xmlns:p14="http://schemas.microsoft.com/office/powerpoint/2010/main" val="3396209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283D72-78D3-2184-1CFA-6865F58B6F69}"/>
              </a:ext>
            </a:extLst>
          </p:cNvPr>
          <p:cNvSpPr txBox="1"/>
          <p:nvPr/>
        </p:nvSpPr>
        <p:spPr>
          <a:xfrm>
            <a:off x="3582210" y="130696"/>
            <a:ext cx="6094378" cy="489686"/>
          </a:xfrm>
          <a:prstGeom prst="rect">
            <a:avLst/>
          </a:prstGeom>
          <a:noFill/>
        </p:spPr>
        <p:txBody>
          <a:bodyPr wrap="square">
            <a:spAutoFit/>
          </a:bodyPr>
          <a:lstStyle/>
          <a:p>
            <a:pPr>
              <a:lnSpc>
                <a:spcPct val="115000"/>
              </a:lnSpc>
              <a:spcBef>
                <a:spcPts val="300"/>
              </a:spcBef>
              <a:spcAft>
                <a:spcPts val="300"/>
              </a:spcAft>
            </a:pPr>
            <a:r>
              <a:rPr lang="en-IN" sz="2400" b="1" u="sng" dirty="0">
                <a:solidFill>
                  <a:srgbClr val="FF0000"/>
                </a:solidFill>
                <a:effectLst/>
                <a:latin typeface="Cambria" panose="02040503050406030204" pitchFamily="18" charset="0"/>
                <a:ea typeface="Calibri" panose="020F0502020204030204" pitchFamily="34" charset="0"/>
                <a:cs typeface="Latha" panose="020B0604020202020204" pitchFamily="34" charset="0"/>
              </a:rPr>
              <a:t>SUSTAINABILITY AND DIVERSITY</a:t>
            </a:r>
            <a:endParaRPr lang="en-IN" sz="2000" dirty="0">
              <a:solidFill>
                <a:srgbClr val="FF0000"/>
              </a:solidFill>
              <a:effectLst/>
              <a:latin typeface="Calibri" panose="020F0502020204030204" pitchFamily="34" charset="0"/>
              <a:ea typeface="Calibri" panose="020F0502020204030204" pitchFamily="34" charset="0"/>
              <a:cs typeface="Latha" panose="020B0604020202020204" pitchFamily="34" charset="0"/>
            </a:endParaRPr>
          </a:p>
        </p:txBody>
      </p:sp>
      <p:grpSp>
        <p:nvGrpSpPr>
          <p:cNvPr id="15" name="Group 14">
            <a:extLst>
              <a:ext uri="{FF2B5EF4-FFF2-40B4-BE49-F238E27FC236}">
                <a16:creationId xmlns:a16="http://schemas.microsoft.com/office/drawing/2014/main" id="{270F27CE-45CA-2276-F94D-833F1615A1AC}"/>
              </a:ext>
            </a:extLst>
          </p:cNvPr>
          <p:cNvGrpSpPr/>
          <p:nvPr/>
        </p:nvGrpSpPr>
        <p:grpSpPr>
          <a:xfrm>
            <a:off x="196274" y="844761"/>
            <a:ext cx="11799452" cy="5882543"/>
            <a:chOff x="196274" y="737113"/>
            <a:chExt cx="11799452" cy="5882543"/>
          </a:xfrm>
        </p:grpSpPr>
        <p:pic>
          <p:nvPicPr>
            <p:cNvPr id="4" name="Picture 3" descr="sustainability diversity inclusion">
              <a:extLst>
                <a:ext uri="{FF2B5EF4-FFF2-40B4-BE49-F238E27FC236}">
                  <a16:creationId xmlns:a16="http://schemas.microsoft.com/office/drawing/2014/main" id="{7561E1AC-7920-9EB5-F0E2-535EBAC55B81}"/>
                </a:ext>
              </a:extLst>
            </p:cNvPr>
            <p:cNvPicPr>
              <a:picLocks noChangeAspect="1"/>
            </p:cNvPicPr>
            <p:nvPr/>
          </p:nvPicPr>
          <p:blipFill>
            <a:blip r:embed="rId2" cstate="print"/>
            <a:srcRect/>
            <a:stretch>
              <a:fillRect/>
            </a:stretch>
          </p:blipFill>
          <p:spPr bwMode="auto">
            <a:xfrm>
              <a:off x="8010766" y="3631143"/>
              <a:ext cx="3984960" cy="2988513"/>
            </a:xfrm>
            <a:prstGeom prst="rect">
              <a:avLst/>
            </a:prstGeom>
            <a:noFill/>
            <a:ln w="9525">
              <a:noFill/>
              <a:miter lim="800000"/>
              <a:headEnd/>
              <a:tailEnd/>
            </a:ln>
          </p:spPr>
        </p:pic>
        <p:sp>
          <p:nvSpPr>
            <p:cNvPr id="6" name="TextBox 5">
              <a:extLst>
                <a:ext uri="{FF2B5EF4-FFF2-40B4-BE49-F238E27FC236}">
                  <a16:creationId xmlns:a16="http://schemas.microsoft.com/office/drawing/2014/main" id="{BAEAE98C-6087-429A-43BF-3F03D897B5B2}"/>
                </a:ext>
              </a:extLst>
            </p:cNvPr>
            <p:cNvSpPr txBox="1"/>
            <p:nvPr/>
          </p:nvSpPr>
          <p:spPr>
            <a:xfrm>
              <a:off x="196274" y="737113"/>
              <a:ext cx="5899726" cy="3297516"/>
            </a:xfrm>
            <a:prstGeom prst="ellipse">
              <a:avLst/>
            </a:prstGeom>
            <a:solidFill>
              <a:schemeClr val="accent6">
                <a:lumMod val="20000"/>
                <a:lumOff val="80000"/>
              </a:schemeClr>
            </a:solidFill>
            <a:ln>
              <a:solidFill>
                <a:schemeClr val="accent6">
                  <a:lumMod val="50000"/>
                </a:schemeClr>
              </a:solidFill>
            </a:ln>
          </p:spPr>
          <p:txBody>
            <a:bodyPr wrap="square">
              <a:spAutoFit/>
            </a:bodyPr>
            <a:lstStyle/>
            <a:p>
              <a:pPr algn="ctr" fontAlgn="base">
                <a:lnSpc>
                  <a:spcPct val="150000"/>
                </a:lnSpc>
              </a:pPr>
              <a:r>
                <a:rPr lang="en-IN" sz="2000" b="1" dirty="0">
                  <a:solidFill>
                    <a:srgbClr val="002060"/>
                  </a:solidFill>
                  <a:effectLst/>
                  <a:latin typeface="Cambria" panose="02040503050406030204" pitchFamily="18" charset="0"/>
                  <a:ea typeface="Times New Roman" panose="02020603050405020304" pitchFamily="18" charset="0"/>
                  <a:cs typeface="Tahoma" panose="020B0604030504040204" pitchFamily="34" charset="0"/>
                </a:rPr>
                <a:t>Sustainability</a:t>
              </a:r>
              <a:endParaRPr lang="en-IN" sz="2000" b="1" dirty="0">
                <a:solidFill>
                  <a:srgbClr val="002060"/>
                </a:solidFill>
                <a:effectLst/>
                <a:latin typeface="Times New Roman" panose="02020603050405020304" pitchFamily="18" charset="0"/>
                <a:ea typeface="Times New Roman" panose="02020603050405020304" pitchFamily="18" charset="0"/>
              </a:endParaRPr>
            </a:p>
            <a:p>
              <a:pPr algn="ctr" fontAlgn="base">
                <a:lnSpc>
                  <a:spcPct val="150000"/>
                </a:lnSpc>
              </a:pPr>
              <a:r>
                <a:rPr lang="en-IN" sz="2000" i="1" dirty="0">
                  <a:solidFill>
                    <a:srgbClr val="002060"/>
                  </a:solidFill>
                  <a:effectLst/>
                  <a:latin typeface="Cambria" panose="02040503050406030204" pitchFamily="18" charset="0"/>
                  <a:ea typeface="Times New Roman" panose="02020603050405020304" pitchFamily="18" charset="0"/>
                  <a:cs typeface="Tahoma" panose="020B0604030504040204" pitchFamily="34" charset="0"/>
                </a:rPr>
                <a:t>“Development which meets the needs of current generations without compromising the ability of future generations to meet their own needs.”</a:t>
              </a:r>
              <a:endParaRPr lang="en-IN" sz="2000" dirty="0">
                <a:solidFill>
                  <a:srgbClr val="002060"/>
                </a:solidFill>
                <a:effectLst/>
                <a:latin typeface="Times New Roman" panose="02020603050405020304" pitchFamily="18" charset="0"/>
                <a:ea typeface="Times New Roman" panose="02020603050405020304" pitchFamily="18" charset="0"/>
              </a:endParaRPr>
            </a:p>
          </p:txBody>
        </p:sp>
        <p:sp>
          <p:nvSpPr>
            <p:cNvPr id="7" name="Arrow: Bent-Up 6">
              <a:extLst>
                <a:ext uri="{FF2B5EF4-FFF2-40B4-BE49-F238E27FC236}">
                  <a16:creationId xmlns:a16="http://schemas.microsoft.com/office/drawing/2014/main" id="{6800DCB4-9286-A417-3648-8C3066B6772B}"/>
                </a:ext>
              </a:extLst>
            </p:cNvPr>
            <p:cNvSpPr/>
            <p:nvPr/>
          </p:nvSpPr>
          <p:spPr>
            <a:xfrm flipV="1">
              <a:off x="6095999" y="2247087"/>
              <a:ext cx="4390417" cy="1384055"/>
            </a:xfrm>
            <a:prstGeom prst="bentUpArrow">
              <a:avLst>
                <a:gd name="adj1" fmla="val 21114"/>
                <a:gd name="adj2" fmla="val 32384"/>
                <a:gd name="adj3" fmla="val 2577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5C06E0D1-8C0B-AFBD-9881-4ECA5A25A312}"/>
                </a:ext>
              </a:extLst>
            </p:cNvPr>
            <p:cNvSpPr txBox="1"/>
            <p:nvPr/>
          </p:nvSpPr>
          <p:spPr>
            <a:xfrm>
              <a:off x="7913490" y="1210956"/>
              <a:ext cx="1590434" cy="919401"/>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solidFill>
                    <a:srgbClr val="C00000"/>
                  </a:solidFill>
                </a:rPr>
                <a:t>Explained by 3Es</a:t>
              </a:r>
              <a:endParaRPr lang="en-IN" sz="2400" b="1" dirty="0">
                <a:solidFill>
                  <a:srgbClr val="C00000"/>
                </a:solidFill>
              </a:endParaRPr>
            </a:p>
          </p:txBody>
        </p:sp>
        <p:sp>
          <p:nvSpPr>
            <p:cNvPr id="10" name="TextBox 9">
              <a:extLst>
                <a:ext uri="{FF2B5EF4-FFF2-40B4-BE49-F238E27FC236}">
                  <a16:creationId xmlns:a16="http://schemas.microsoft.com/office/drawing/2014/main" id="{B3B08DD5-6708-B33D-AC09-76FDA4FA7A6F}"/>
                </a:ext>
              </a:extLst>
            </p:cNvPr>
            <p:cNvSpPr txBox="1"/>
            <p:nvPr/>
          </p:nvSpPr>
          <p:spPr>
            <a:xfrm>
              <a:off x="2111039" y="4997175"/>
              <a:ext cx="3984960" cy="1123712"/>
            </a:xfrm>
            <a:prstGeom prst="round2DiagRect">
              <a:avLst/>
            </a:prstGeom>
            <a:solidFill>
              <a:schemeClr val="accent1">
                <a:lumMod val="20000"/>
                <a:lumOff val="80000"/>
              </a:schemeClr>
            </a:solidFill>
            <a:ln>
              <a:solidFill>
                <a:schemeClr val="accent6">
                  <a:lumMod val="50000"/>
                </a:schemeClr>
              </a:solidFill>
            </a:ln>
          </p:spPr>
          <p:txBody>
            <a:bodyPr wrap="square">
              <a:spAutoFit/>
            </a:bodyPr>
            <a:lstStyle/>
            <a:p>
              <a:pPr algn="ctr" fontAlgn="base"/>
              <a:r>
                <a:rPr lang="en-IN" sz="2000" b="1" dirty="0">
                  <a:solidFill>
                    <a:srgbClr val="C00000"/>
                  </a:solidFill>
                  <a:latin typeface="Cambria" panose="02040503050406030204" pitchFamily="18" charset="0"/>
                  <a:ea typeface="Times New Roman" panose="02020603050405020304" pitchFamily="18" charset="0"/>
                  <a:cs typeface="Tahoma" panose="020B0604030504040204" pitchFamily="34" charset="0"/>
                </a:rPr>
                <a:t>B</a:t>
              </a:r>
              <a:r>
                <a:rPr lang="en-IN" sz="2000" b="1" dirty="0">
                  <a:solidFill>
                    <a:srgbClr val="C00000"/>
                  </a:solidFill>
                  <a:effectLst/>
                  <a:latin typeface="Cambria" panose="02040503050406030204" pitchFamily="18" charset="0"/>
                  <a:ea typeface="Times New Roman" panose="02020603050405020304" pitchFamily="18" charset="0"/>
                  <a:cs typeface="Tahoma" panose="020B0604030504040204" pitchFamily="34" charset="0"/>
                </a:rPr>
                <a:t>alance between all these three aspects could lead to sustainable development. </a:t>
              </a:r>
              <a:endParaRPr lang="en-IN" sz="2000" b="1" dirty="0">
                <a:solidFill>
                  <a:srgbClr val="C00000"/>
                </a:solidFill>
                <a:effectLst/>
                <a:latin typeface="Times New Roman" panose="02020603050405020304" pitchFamily="18" charset="0"/>
                <a:ea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AA1D9F18-0E02-D8A8-09D9-79B0CDAB2614}"/>
                </a:ext>
              </a:extLst>
            </p:cNvPr>
            <p:cNvCxnSpPr>
              <a:cxnSpLocks/>
              <a:stCxn id="4" idx="1"/>
              <a:endCxn id="10" idx="0"/>
            </p:cNvCxnSpPr>
            <p:nvPr/>
          </p:nvCxnSpPr>
          <p:spPr>
            <a:xfrm flipH="1">
              <a:off x="6095999" y="5125400"/>
              <a:ext cx="1914767" cy="433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79264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25D732D-739A-584A-1ABA-641F02372D6C}"/>
              </a:ext>
            </a:extLst>
          </p:cNvPr>
          <p:cNvSpPr txBox="1"/>
          <p:nvPr/>
        </p:nvSpPr>
        <p:spPr>
          <a:xfrm>
            <a:off x="5077305" y="4931952"/>
            <a:ext cx="6911029" cy="1792798"/>
          </a:xfrm>
          <a:prstGeom prst="rect">
            <a:avLst/>
          </a:prstGeom>
          <a:noFill/>
          <a:ln w="28575">
            <a:solidFill>
              <a:srgbClr val="3333CC"/>
            </a:solidFill>
          </a:ln>
        </p:spPr>
        <p:txBody>
          <a:bodyPr wrap="square">
            <a:spAutoFit/>
          </a:bodyPr>
          <a:lstStyle/>
          <a:p>
            <a:pPr marL="285750" lvl="0" indent="-285750" algn="just" fontAlgn="base">
              <a:lnSpc>
                <a:spcPct val="115000"/>
              </a:lnSpc>
              <a:spcAft>
                <a:spcPts val="1000"/>
              </a:spcAft>
              <a:buFont typeface="Arial" panose="020B0604020202020204" pitchFamily="34" charset="0"/>
              <a:buChar char="•"/>
              <a:tabLst>
                <a:tab pos="457200" algn="l"/>
              </a:tabLst>
            </a:pPr>
            <a:r>
              <a:rPr lang="en-US" sz="1800" dirty="0">
                <a:solidFill>
                  <a:srgbClr val="000000"/>
                </a:solidFill>
                <a:effectLst/>
                <a:latin typeface="Cambria" panose="02040503050406030204" pitchFamily="18" charset="0"/>
                <a:ea typeface="Calibri" panose="020F0502020204030204" pitchFamily="34" charset="0"/>
                <a:cs typeface="Tahoma" panose="020B0604030504040204" pitchFamily="34" charset="0"/>
              </a:rPr>
              <a:t>Environmental activities frequently demand dramatic steps like rethinking product design, supply chain, and organizational behavior toward sustainability. </a:t>
            </a:r>
          </a:p>
          <a:p>
            <a:pPr marL="285750" lvl="0" indent="-285750" algn="just" fontAlgn="base">
              <a:lnSpc>
                <a:spcPct val="115000"/>
              </a:lnSpc>
              <a:spcAft>
                <a:spcPts val="1000"/>
              </a:spcAft>
              <a:buFont typeface="Arial" panose="020B0604020202020204" pitchFamily="34" charset="0"/>
              <a:buChar char="•"/>
              <a:tabLst>
                <a:tab pos="457200" algn="l"/>
              </a:tabLst>
            </a:pPr>
            <a:r>
              <a:rPr lang="en-US" sz="1800" dirty="0">
                <a:solidFill>
                  <a:srgbClr val="000000"/>
                </a:solidFill>
                <a:effectLst/>
                <a:latin typeface="Cambria" panose="02040503050406030204" pitchFamily="18" charset="0"/>
                <a:ea typeface="Calibri" panose="020F0502020204030204" pitchFamily="34" charset="0"/>
                <a:cs typeface="Tahoma" panose="020B0604030504040204" pitchFamily="34" charset="0"/>
              </a:rPr>
              <a:t>Ethnic and gender diverse firms are 20% more innovative and 35% more likely to outperform homogenous teams.</a:t>
            </a:r>
            <a:endParaRPr lang="en-IN" sz="1600" dirty="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p:txBody>
      </p:sp>
      <p:sp>
        <p:nvSpPr>
          <p:cNvPr id="15" name="TextBox 14">
            <a:extLst>
              <a:ext uri="{FF2B5EF4-FFF2-40B4-BE49-F238E27FC236}">
                <a16:creationId xmlns:a16="http://schemas.microsoft.com/office/drawing/2014/main" id="{1C216CD7-A614-67C7-0721-F2CE849635F0}"/>
              </a:ext>
            </a:extLst>
          </p:cNvPr>
          <p:cNvSpPr txBox="1"/>
          <p:nvPr/>
        </p:nvSpPr>
        <p:spPr>
          <a:xfrm>
            <a:off x="5077306" y="257577"/>
            <a:ext cx="6911024" cy="1467646"/>
          </a:xfrm>
          <a:prstGeom prst="rect">
            <a:avLst/>
          </a:prstGeom>
          <a:noFill/>
          <a:ln w="28575">
            <a:solidFill>
              <a:srgbClr val="FF0000"/>
            </a:solidFill>
          </a:ln>
        </p:spPr>
        <p:txBody>
          <a:bodyPr wrap="square">
            <a:spAutoFit/>
          </a:bodyPr>
          <a:lstStyle/>
          <a:p>
            <a:pPr marL="285750" lvl="0" indent="-285750" algn="just" fontAlgn="base">
              <a:lnSpc>
                <a:spcPct val="115000"/>
              </a:lnSpc>
              <a:spcAft>
                <a:spcPts val="1000"/>
              </a:spcAft>
              <a:buFont typeface="Wingdings" panose="05000000000000000000" pitchFamily="2" charset="2"/>
              <a:buChar char="§"/>
              <a:tabLst>
                <a:tab pos="457200" algn="l"/>
              </a:tabLst>
            </a:pPr>
            <a:r>
              <a:rPr lang="en-US" sz="1800" dirty="0">
                <a:solidFill>
                  <a:srgbClr val="000000"/>
                </a:solidFill>
                <a:effectLst/>
                <a:latin typeface="Cambria" panose="02040503050406030204" pitchFamily="18" charset="0"/>
                <a:ea typeface="Calibri" panose="020F0502020204030204" pitchFamily="34" charset="0"/>
                <a:cs typeface="Tahoma" panose="020B0604030504040204" pitchFamily="34" charset="0"/>
              </a:rPr>
              <a:t>To optimize the organization, stakeholders must be included and processes must support each individual. </a:t>
            </a:r>
          </a:p>
          <a:p>
            <a:pPr marL="285750" lvl="0" indent="-285750" algn="just" fontAlgn="base">
              <a:lnSpc>
                <a:spcPct val="115000"/>
              </a:lnSpc>
              <a:spcAft>
                <a:spcPts val="1000"/>
              </a:spcAft>
              <a:buFont typeface="Wingdings" panose="05000000000000000000" pitchFamily="2" charset="2"/>
              <a:buChar char="§"/>
              <a:tabLst>
                <a:tab pos="457200" algn="l"/>
              </a:tabLst>
            </a:pPr>
            <a:r>
              <a:rPr lang="en-US" sz="1800" dirty="0">
                <a:solidFill>
                  <a:srgbClr val="000000"/>
                </a:solidFill>
                <a:effectLst/>
                <a:latin typeface="Cambria" panose="02040503050406030204" pitchFamily="18" charset="0"/>
                <a:ea typeface="Calibri" panose="020F0502020204030204" pitchFamily="34" charset="0"/>
                <a:cs typeface="Tahoma" panose="020B0604030504040204" pitchFamily="34" charset="0"/>
              </a:rPr>
              <a:t>Without inclusive practices that support individual requirements, the organization will lose a significant stakeholder base.</a:t>
            </a:r>
          </a:p>
        </p:txBody>
      </p:sp>
      <p:sp>
        <p:nvSpPr>
          <p:cNvPr id="21" name="TextBox 20">
            <a:extLst>
              <a:ext uri="{FF2B5EF4-FFF2-40B4-BE49-F238E27FC236}">
                <a16:creationId xmlns:a16="http://schemas.microsoft.com/office/drawing/2014/main" id="{8AAFDF07-43A2-CEEB-46E8-ABAF26F4F52F}"/>
              </a:ext>
            </a:extLst>
          </p:cNvPr>
          <p:cNvSpPr txBox="1"/>
          <p:nvPr/>
        </p:nvSpPr>
        <p:spPr>
          <a:xfrm>
            <a:off x="5099963" y="1961354"/>
            <a:ext cx="6888371" cy="1467646"/>
          </a:xfrm>
          <a:prstGeom prst="rect">
            <a:avLst/>
          </a:prstGeom>
          <a:noFill/>
          <a:ln w="28575">
            <a:solidFill>
              <a:schemeClr val="accent6"/>
            </a:solidFill>
          </a:ln>
        </p:spPr>
        <p:txBody>
          <a:bodyPr wrap="square">
            <a:spAutoFit/>
          </a:bodyPr>
          <a:lstStyle/>
          <a:p>
            <a:pPr marL="285750" lvl="0" indent="-285750" algn="just" fontAlgn="base">
              <a:lnSpc>
                <a:spcPct val="115000"/>
              </a:lnSpc>
              <a:spcAft>
                <a:spcPts val="1000"/>
              </a:spcAft>
              <a:buFont typeface="Arial" panose="020B0604020202020204" pitchFamily="34" charset="0"/>
              <a:buChar char="•"/>
              <a:tabLst>
                <a:tab pos="457200" algn="l"/>
              </a:tabLst>
            </a:pPr>
            <a:r>
              <a:rPr lang="en-US" sz="1800" dirty="0">
                <a:solidFill>
                  <a:srgbClr val="000000"/>
                </a:solidFill>
                <a:effectLst/>
                <a:latin typeface="Cambria" panose="02040503050406030204" pitchFamily="18" charset="0"/>
                <a:ea typeface="Calibri" panose="020F0502020204030204" pitchFamily="34" charset="0"/>
                <a:cs typeface="Tahoma" panose="020B0604030504040204" pitchFamily="34" charset="0"/>
              </a:rPr>
              <a:t>Company leaders must communicate with many diverse people internally and externally to reduce their environmental impact. </a:t>
            </a:r>
          </a:p>
          <a:p>
            <a:pPr marL="285750" lvl="0" indent="-285750" algn="just" fontAlgn="base">
              <a:lnSpc>
                <a:spcPct val="115000"/>
              </a:lnSpc>
              <a:spcAft>
                <a:spcPts val="1000"/>
              </a:spcAft>
              <a:buFont typeface="Arial" panose="020B0604020202020204" pitchFamily="34" charset="0"/>
              <a:buChar char="•"/>
              <a:tabLst>
                <a:tab pos="457200" algn="l"/>
              </a:tabLst>
            </a:pPr>
            <a:r>
              <a:rPr lang="en-US" sz="1800" dirty="0">
                <a:solidFill>
                  <a:srgbClr val="000000"/>
                </a:solidFill>
                <a:effectLst/>
                <a:latin typeface="Cambria" panose="02040503050406030204" pitchFamily="18" charset="0"/>
                <a:ea typeface="Calibri" panose="020F0502020204030204" pitchFamily="34" charset="0"/>
                <a:cs typeface="Tahoma" panose="020B0604030504040204" pitchFamily="34" charset="0"/>
              </a:rPr>
              <a:t>To succeed, they must manage different teams and have cultural intelligence.</a:t>
            </a:r>
          </a:p>
        </p:txBody>
      </p:sp>
      <p:sp>
        <p:nvSpPr>
          <p:cNvPr id="25" name="TextBox 24">
            <a:extLst>
              <a:ext uri="{FF2B5EF4-FFF2-40B4-BE49-F238E27FC236}">
                <a16:creationId xmlns:a16="http://schemas.microsoft.com/office/drawing/2014/main" id="{3A64D87C-8092-5342-DE43-C9D44EE573E0}"/>
              </a:ext>
            </a:extLst>
          </p:cNvPr>
          <p:cNvSpPr txBox="1"/>
          <p:nvPr/>
        </p:nvSpPr>
        <p:spPr>
          <a:xfrm>
            <a:off x="5077306" y="3652394"/>
            <a:ext cx="6911031" cy="1020857"/>
          </a:xfrm>
          <a:prstGeom prst="rect">
            <a:avLst/>
          </a:prstGeom>
          <a:noFill/>
          <a:ln w="28575">
            <a:solidFill>
              <a:schemeClr val="accent2">
                <a:lumMod val="60000"/>
                <a:lumOff val="40000"/>
              </a:schemeClr>
            </a:solidFill>
          </a:ln>
        </p:spPr>
        <p:txBody>
          <a:bodyPr wrap="square">
            <a:spAutoFit/>
          </a:bodyPr>
          <a:lstStyle/>
          <a:p>
            <a:pPr marL="285750" lvl="0" indent="-285750" algn="just" fontAlgn="base">
              <a:lnSpc>
                <a:spcPct val="115000"/>
              </a:lnSpc>
              <a:spcAft>
                <a:spcPts val="1000"/>
              </a:spcAft>
              <a:buFont typeface="Arial" panose="020B0604020202020204" pitchFamily="34" charset="0"/>
              <a:buChar char="•"/>
              <a:tabLst>
                <a:tab pos="457200" algn="l"/>
              </a:tabLst>
            </a:pPr>
            <a:r>
              <a:rPr lang="en-US" sz="1800" dirty="0">
                <a:solidFill>
                  <a:srgbClr val="000000"/>
                </a:solidFill>
                <a:effectLst/>
                <a:latin typeface="Cambria" panose="02040503050406030204" pitchFamily="18" charset="0"/>
                <a:ea typeface="Calibri" panose="020F0502020204030204" pitchFamily="34" charset="0"/>
                <a:cs typeface="Tahoma" panose="020B0604030504040204" pitchFamily="34" charset="0"/>
              </a:rPr>
              <a:t>Employing people from local communities enhances understanding of the impact of activities on the environment, fostering trust and enabling stronger support measures.</a:t>
            </a:r>
          </a:p>
        </p:txBody>
      </p:sp>
      <p:cxnSp>
        <p:nvCxnSpPr>
          <p:cNvPr id="38" name="Straight Arrow Connector 37">
            <a:extLst>
              <a:ext uri="{FF2B5EF4-FFF2-40B4-BE49-F238E27FC236}">
                <a16:creationId xmlns:a16="http://schemas.microsoft.com/office/drawing/2014/main" id="{6095E2F3-3176-41E1-0508-38C0CD0FF17C}"/>
              </a:ext>
            </a:extLst>
          </p:cNvPr>
          <p:cNvCxnSpPr>
            <a:endCxn id="27" idx="1"/>
          </p:cNvCxnSpPr>
          <p:nvPr/>
        </p:nvCxnSpPr>
        <p:spPr>
          <a:xfrm>
            <a:off x="72650" y="6337298"/>
            <a:ext cx="382723" cy="14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7CBCE13-BE26-59A2-D2E6-B6D5B15EAF71}"/>
              </a:ext>
            </a:extLst>
          </p:cNvPr>
          <p:cNvGrpSpPr/>
          <p:nvPr/>
        </p:nvGrpSpPr>
        <p:grpSpPr>
          <a:xfrm>
            <a:off x="72648" y="114551"/>
            <a:ext cx="4305252" cy="6698896"/>
            <a:chOff x="228291" y="100232"/>
            <a:chExt cx="4305252" cy="6698896"/>
          </a:xfrm>
        </p:grpSpPr>
        <p:sp>
          <p:nvSpPr>
            <p:cNvPr id="3" name="TextBox 2">
              <a:extLst>
                <a:ext uri="{FF2B5EF4-FFF2-40B4-BE49-F238E27FC236}">
                  <a16:creationId xmlns:a16="http://schemas.microsoft.com/office/drawing/2014/main" id="{052999D1-1AB9-8869-FA1A-2EB21DE5D984}"/>
                </a:ext>
              </a:extLst>
            </p:cNvPr>
            <p:cNvSpPr txBox="1"/>
            <p:nvPr/>
          </p:nvSpPr>
          <p:spPr>
            <a:xfrm>
              <a:off x="1156677" y="100232"/>
              <a:ext cx="2769951" cy="545599"/>
            </a:xfrm>
            <a:prstGeom prst="rect">
              <a:avLst/>
            </a:prstGeom>
            <a:solidFill>
              <a:schemeClr val="bg2"/>
            </a:solidFill>
            <a:ln>
              <a:solidFill>
                <a:schemeClr val="accent6">
                  <a:lumMod val="50000"/>
                </a:schemeClr>
              </a:solidFill>
            </a:ln>
          </p:spPr>
          <p:txBody>
            <a:bodyPr wrap="square">
              <a:spAutoFit/>
            </a:bodyPr>
            <a:lstStyle/>
            <a:p>
              <a:pPr algn="ctr" fontAlgn="base">
                <a:lnSpc>
                  <a:spcPct val="115000"/>
                </a:lnSpc>
                <a:spcBef>
                  <a:spcPts val="1000"/>
                </a:spcBef>
              </a:pPr>
              <a:r>
                <a:rPr lang="en-IN" sz="2800" b="1" dirty="0">
                  <a:solidFill>
                    <a:srgbClr val="FF0000"/>
                  </a:solidFill>
                  <a:effectLst/>
                  <a:latin typeface="Cambria" panose="02040503050406030204" pitchFamily="18" charset="0"/>
                  <a:ea typeface="Times New Roman" panose="02020603050405020304" pitchFamily="18" charset="0"/>
                  <a:cs typeface="Tahoma" panose="020B0604030504040204" pitchFamily="34" charset="0"/>
                </a:rPr>
                <a:t>Environment</a:t>
              </a:r>
              <a:endParaRPr lang="en-IN" sz="2000" b="1" dirty="0">
                <a:solidFill>
                  <a:srgbClr val="FF0000"/>
                </a:solidFill>
                <a:effectLst/>
                <a:latin typeface="Cambria" panose="02040503050406030204" pitchFamily="18" charset="0"/>
                <a:ea typeface="Times New Roman" panose="02020603050405020304" pitchFamily="18" charset="0"/>
                <a:cs typeface="Latha" panose="020B0604020202020204" pitchFamily="34" charset="0"/>
              </a:endParaRPr>
            </a:p>
          </p:txBody>
        </p:sp>
        <p:sp>
          <p:nvSpPr>
            <p:cNvPr id="7" name="TextBox 6">
              <a:extLst>
                <a:ext uri="{FF2B5EF4-FFF2-40B4-BE49-F238E27FC236}">
                  <a16:creationId xmlns:a16="http://schemas.microsoft.com/office/drawing/2014/main" id="{EE99CAC1-C478-310A-BD4E-74435ED8D380}"/>
                </a:ext>
              </a:extLst>
            </p:cNvPr>
            <p:cNvSpPr txBox="1"/>
            <p:nvPr/>
          </p:nvSpPr>
          <p:spPr>
            <a:xfrm>
              <a:off x="549760" y="927393"/>
              <a:ext cx="3983783" cy="923330"/>
            </a:xfrm>
            <a:prstGeom prst="rect">
              <a:avLst/>
            </a:prstGeom>
            <a:solidFill>
              <a:schemeClr val="accent6">
                <a:lumMod val="20000"/>
                <a:lumOff val="80000"/>
              </a:schemeClr>
            </a:solidFill>
            <a:ln>
              <a:solidFill>
                <a:schemeClr val="accent6">
                  <a:lumMod val="50000"/>
                </a:schemeClr>
              </a:solidFill>
            </a:ln>
          </p:spPr>
          <p:txBody>
            <a:bodyPr wrap="square">
              <a:spAutoFit/>
            </a:bodyPr>
            <a:lstStyle/>
            <a:p>
              <a:pPr algn="ctr"/>
              <a:r>
                <a:rPr lang="en-IN" sz="1800" b="1" dirty="0">
                  <a:solidFill>
                    <a:srgbClr val="800000"/>
                  </a:solidFill>
                  <a:effectLst/>
                  <a:latin typeface="Cambria" panose="02040503050406030204" pitchFamily="18" charset="0"/>
                  <a:ea typeface="Calibri" panose="020F0502020204030204" pitchFamily="34" charset="0"/>
                  <a:cs typeface="Tahoma" panose="020B0604030504040204" pitchFamily="34" charset="0"/>
                </a:rPr>
                <a:t>diverse, equitable, and inclusive workplace improves the environmental impact of a company</a:t>
              </a:r>
              <a:endParaRPr lang="en-IN" dirty="0">
                <a:solidFill>
                  <a:srgbClr val="800000"/>
                </a:solidFill>
              </a:endParaRPr>
            </a:p>
          </p:txBody>
        </p:sp>
        <p:sp>
          <p:nvSpPr>
            <p:cNvPr id="11" name="TextBox 10">
              <a:extLst>
                <a:ext uri="{FF2B5EF4-FFF2-40B4-BE49-F238E27FC236}">
                  <a16:creationId xmlns:a16="http://schemas.microsoft.com/office/drawing/2014/main" id="{B425D467-B4B0-EE18-D34C-2D6913893A84}"/>
                </a:ext>
              </a:extLst>
            </p:cNvPr>
            <p:cNvSpPr txBox="1"/>
            <p:nvPr/>
          </p:nvSpPr>
          <p:spPr>
            <a:xfrm>
              <a:off x="1009545" y="2261632"/>
              <a:ext cx="3064214" cy="369332"/>
            </a:xfrm>
            <a:prstGeom prst="rect">
              <a:avLst/>
            </a:prstGeom>
            <a:noFill/>
            <a:ln>
              <a:solidFill>
                <a:schemeClr val="accent6">
                  <a:lumMod val="50000"/>
                </a:schemeClr>
              </a:solidFill>
            </a:ln>
          </p:spPr>
          <p:txBody>
            <a:bodyPr wrap="square">
              <a:spAutoFit/>
            </a:bodyPr>
            <a:lstStyle/>
            <a:p>
              <a:pPr algn="ctr" fontAlgn="base"/>
              <a:r>
                <a:rPr lang="en-IN" b="1" dirty="0">
                  <a:solidFill>
                    <a:srgbClr val="002060"/>
                  </a:solidFill>
                  <a:latin typeface="Cambria" panose="02040503050406030204" pitchFamily="18" charset="0"/>
                  <a:ea typeface="Times New Roman" panose="02020603050405020304" pitchFamily="18" charset="0"/>
                  <a:cs typeface="Tahoma" panose="020B0604030504040204" pitchFamily="34" charset="0"/>
                </a:rPr>
                <a:t>W</a:t>
              </a:r>
              <a:r>
                <a:rPr lang="en-IN" sz="1800" b="1" dirty="0">
                  <a:solidFill>
                    <a:srgbClr val="002060"/>
                  </a:solidFill>
                  <a:effectLst/>
                  <a:latin typeface="Cambria" panose="02040503050406030204" pitchFamily="18" charset="0"/>
                  <a:ea typeface="Times New Roman" panose="02020603050405020304" pitchFamily="18" charset="0"/>
                  <a:cs typeface="Tahoma" panose="020B0604030504040204" pitchFamily="34" charset="0"/>
                </a:rPr>
                <a:t>ays it can be achieved</a:t>
              </a:r>
              <a:endParaRPr lang="en-IN" sz="1800" dirty="0">
                <a:solidFill>
                  <a:srgbClr val="002060"/>
                </a:solidFill>
                <a:effectLst/>
                <a:latin typeface="Times New Roman" panose="02020603050405020304" pitchFamily="18" charset="0"/>
                <a:ea typeface="Times New Roman" panose="02020603050405020304" pitchFamily="18" charset="0"/>
              </a:endParaRPr>
            </a:p>
          </p:txBody>
        </p:sp>
        <p:sp>
          <p:nvSpPr>
            <p:cNvPr id="17" name="TextBox 16">
              <a:extLst>
                <a:ext uri="{FF2B5EF4-FFF2-40B4-BE49-F238E27FC236}">
                  <a16:creationId xmlns:a16="http://schemas.microsoft.com/office/drawing/2014/main" id="{46511F16-F477-B353-6D02-E6FCE49558E8}"/>
                </a:ext>
              </a:extLst>
            </p:cNvPr>
            <p:cNvSpPr txBox="1"/>
            <p:nvPr/>
          </p:nvSpPr>
          <p:spPr>
            <a:xfrm>
              <a:off x="611015" y="2968197"/>
              <a:ext cx="3747583" cy="646331"/>
            </a:xfrm>
            <a:prstGeom prst="rect">
              <a:avLst/>
            </a:prstGeom>
            <a:noFill/>
            <a:ln w="28575">
              <a:solidFill>
                <a:srgbClr val="FF0000"/>
              </a:solidFill>
            </a:ln>
          </p:spPr>
          <p:txBody>
            <a:bodyPr wrap="square">
              <a:spAutoFit/>
            </a:bodyPr>
            <a:lstStyle/>
            <a:p>
              <a:pPr algn="just"/>
              <a:r>
                <a:rPr lang="en-IN" sz="1800" b="1" i="1" dirty="0">
                  <a:solidFill>
                    <a:srgbClr val="000000"/>
                  </a:solidFill>
                  <a:effectLst/>
                  <a:latin typeface="Cambria" panose="02040503050406030204" pitchFamily="18" charset="0"/>
                  <a:ea typeface="Calibri" panose="020F0502020204030204" pitchFamily="34" charset="0"/>
                  <a:cs typeface="Tahoma" panose="020B0604030504040204" pitchFamily="34" charset="0"/>
                </a:rPr>
                <a:t>1. Equity and inclusion help create equitable and inclusive processes</a:t>
              </a:r>
              <a:endParaRPr lang="en-IN" dirty="0"/>
            </a:p>
          </p:txBody>
        </p:sp>
        <p:sp>
          <p:nvSpPr>
            <p:cNvPr id="19" name="TextBox 18">
              <a:extLst>
                <a:ext uri="{FF2B5EF4-FFF2-40B4-BE49-F238E27FC236}">
                  <a16:creationId xmlns:a16="http://schemas.microsoft.com/office/drawing/2014/main" id="{64186BBA-2DB5-29F4-64AC-0C1D5F50A094}"/>
                </a:ext>
              </a:extLst>
            </p:cNvPr>
            <p:cNvSpPr txBox="1"/>
            <p:nvPr/>
          </p:nvSpPr>
          <p:spPr>
            <a:xfrm>
              <a:off x="611015" y="3889803"/>
              <a:ext cx="3747583" cy="923330"/>
            </a:xfrm>
            <a:prstGeom prst="rect">
              <a:avLst/>
            </a:prstGeom>
            <a:noFill/>
            <a:ln w="28575">
              <a:solidFill>
                <a:schemeClr val="accent6"/>
              </a:solidFill>
            </a:ln>
          </p:spPr>
          <p:txBody>
            <a:bodyPr wrap="square">
              <a:spAutoFit/>
            </a:bodyPr>
            <a:lstStyle/>
            <a:p>
              <a:pPr algn="just"/>
              <a:r>
                <a:rPr lang="en-IN" sz="1800" b="1" i="1" dirty="0">
                  <a:solidFill>
                    <a:srgbClr val="000000"/>
                  </a:solidFill>
                  <a:effectLst/>
                  <a:latin typeface="Cambria" panose="02040503050406030204" pitchFamily="18" charset="0"/>
                  <a:ea typeface="Calibri" panose="020F0502020204030204" pitchFamily="34" charset="0"/>
                  <a:cs typeface="Tahoma" panose="020B0604030504040204" pitchFamily="34" charset="0"/>
                </a:rPr>
                <a:t>2. Inclusive leaders possess higher cultural intelligence and skills to manage diversity</a:t>
              </a:r>
              <a:endParaRPr lang="en-IN" dirty="0"/>
            </a:p>
          </p:txBody>
        </p:sp>
        <p:sp>
          <p:nvSpPr>
            <p:cNvPr id="23" name="TextBox 22">
              <a:extLst>
                <a:ext uri="{FF2B5EF4-FFF2-40B4-BE49-F238E27FC236}">
                  <a16:creationId xmlns:a16="http://schemas.microsoft.com/office/drawing/2014/main" id="{D59096E6-8FE5-5587-43AE-5C113A53094F}"/>
                </a:ext>
              </a:extLst>
            </p:cNvPr>
            <p:cNvSpPr txBox="1"/>
            <p:nvPr/>
          </p:nvSpPr>
          <p:spPr>
            <a:xfrm>
              <a:off x="611014" y="5064107"/>
              <a:ext cx="3747583" cy="646331"/>
            </a:xfrm>
            <a:prstGeom prst="rect">
              <a:avLst/>
            </a:prstGeom>
            <a:noFill/>
            <a:ln w="28575">
              <a:solidFill>
                <a:schemeClr val="accent2">
                  <a:lumMod val="60000"/>
                  <a:lumOff val="40000"/>
                </a:schemeClr>
              </a:solidFill>
            </a:ln>
          </p:spPr>
          <p:txBody>
            <a:bodyPr wrap="square">
              <a:spAutoFit/>
            </a:bodyPr>
            <a:lstStyle/>
            <a:p>
              <a:pPr algn="just"/>
              <a:r>
                <a:rPr lang="en-IN" sz="1800" b="1" i="1" dirty="0">
                  <a:solidFill>
                    <a:srgbClr val="000000"/>
                  </a:solidFill>
                  <a:effectLst/>
                  <a:latin typeface="Cambria" panose="02040503050406030204" pitchFamily="18" charset="0"/>
                  <a:ea typeface="Calibri" panose="020F0502020204030204" pitchFamily="34" charset="0"/>
                  <a:cs typeface="Tahoma" panose="020B0604030504040204" pitchFamily="34" charset="0"/>
                </a:rPr>
                <a:t>3. Diversity helps build better strategies</a:t>
              </a:r>
              <a:endParaRPr lang="en-IN" dirty="0"/>
            </a:p>
          </p:txBody>
        </p:sp>
        <p:sp>
          <p:nvSpPr>
            <p:cNvPr id="27" name="TextBox 26">
              <a:extLst>
                <a:ext uri="{FF2B5EF4-FFF2-40B4-BE49-F238E27FC236}">
                  <a16:creationId xmlns:a16="http://schemas.microsoft.com/office/drawing/2014/main" id="{F35BD8BB-9243-5F04-5DA9-4B7396D5944C}"/>
                </a:ext>
              </a:extLst>
            </p:cNvPr>
            <p:cNvSpPr txBox="1"/>
            <p:nvPr/>
          </p:nvSpPr>
          <p:spPr>
            <a:xfrm>
              <a:off x="611016" y="5875798"/>
              <a:ext cx="3747583" cy="923330"/>
            </a:xfrm>
            <a:prstGeom prst="rect">
              <a:avLst/>
            </a:prstGeom>
            <a:noFill/>
            <a:ln w="28575">
              <a:solidFill>
                <a:srgbClr val="3333CC"/>
              </a:solidFill>
            </a:ln>
          </p:spPr>
          <p:txBody>
            <a:bodyPr wrap="square">
              <a:spAutoFit/>
            </a:bodyPr>
            <a:lstStyle/>
            <a:p>
              <a:pPr algn="just"/>
              <a:r>
                <a:rPr lang="en-IN" sz="1800" b="1" i="1" dirty="0">
                  <a:solidFill>
                    <a:srgbClr val="000000"/>
                  </a:solidFill>
                  <a:effectLst/>
                  <a:latin typeface="Cambria" panose="02040503050406030204" pitchFamily="18" charset="0"/>
                  <a:ea typeface="Calibri" panose="020F0502020204030204" pitchFamily="34" charset="0"/>
                  <a:cs typeface="Tahoma" panose="020B0604030504040204" pitchFamily="34" charset="0"/>
                </a:rPr>
                <a:t>4. Diverse teams are more innovative and better prepared to take bold actions</a:t>
              </a:r>
              <a:endParaRPr lang="en-IN" dirty="0"/>
            </a:p>
          </p:txBody>
        </p:sp>
        <p:cxnSp>
          <p:nvCxnSpPr>
            <p:cNvPr id="29" name="Straight Arrow Connector 28">
              <a:extLst>
                <a:ext uri="{FF2B5EF4-FFF2-40B4-BE49-F238E27FC236}">
                  <a16:creationId xmlns:a16="http://schemas.microsoft.com/office/drawing/2014/main" id="{DD42373A-A420-E401-2814-39249E3255F5}"/>
                </a:ext>
              </a:extLst>
            </p:cNvPr>
            <p:cNvCxnSpPr>
              <a:cxnSpLocks/>
              <a:stCxn id="3" idx="2"/>
              <a:endCxn id="7" idx="0"/>
            </p:cNvCxnSpPr>
            <p:nvPr/>
          </p:nvCxnSpPr>
          <p:spPr>
            <a:xfrm flipH="1">
              <a:off x="2541652" y="645831"/>
              <a:ext cx="1" cy="281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61D06BF-19A7-7CE6-C8DE-A26D9446E261}"/>
                </a:ext>
              </a:extLst>
            </p:cNvPr>
            <p:cNvCxnSpPr>
              <a:cxnSpLocks/>
              <a:stCxn id="7" idx="2"/>
              <a:endCxn id="11" idx="0"/>
            </p:cNvCxnSpPr>
            <p:nvPr/>
          </p:nvCxnSpPr>
          <p:spPr>
            <a:xfrm>
              <a:off x="2541652" y="1850723"/>
              <a:ext cx="0" cy="410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8F411DF-DA09-754A-7681-118E9D6D251A}"/>
                </a:ext>
              </a:extLst>
            </p:cNvPr>
            <p:cNvCxnSpPr>
              <a:stCxn id="11" idx="1"/>
            </p:cNvCxnSpPr>
            <p:nvPr/>
          </p:nvCxnSpPr>
          <p:spPr>
            <a:xfrm flipH="1" flipV="1">
              <a:off x="228293" y="2441643"/>
              <a:ext cx="781252" cy="4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8D1C120-3F47-9D53-040F-0C0A83F681BD}"/>
                </a:ext>
              </a:extLst>
            </p:cNvPr>
            <p:cNvCxnSpPr/>
            <p:nvPr/>
          </p:nvCxnSpPr>
          <p:spPr>
            <a:xfrm>
              <a:off x="228293" y="2441643"/>
              <a:ext cx="0" cy="3891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0BA3485-B748-F317-99B0-F42A8406F635}"/>
                </a:ext>
              </a:extLst>
            </p:cNvPr>
            <p:cNvCxnSpPr>
              <a:cxnSpLocks/>
              <a:endCxn id="23" idx="1"/>
            </p:cNvCxnSpPr>
            <p:nvPr/>
          </p:nvCxnSpPr>
          <p:spPr>
            <a:xfrm>
              <a:off x="228291" y="5387273"/>
              <a:ext cx="3827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08C8F4C-331B-BF3D-E68F-46EC03DBFCE8}"/>
                </a:ext>
              </a:extLst>
            </p:cNvPr>
            <p:cNvCxnSpPr>
              <a:endCxn id="19" idx="1"/>
            </p:cNvCxnSpPr>
            <p:nvPr/>
          </p:nvCxnSpPr>
          <p:spPr>
            <a:xfrm flipV="1">
              <a:off x="228293" y="4351468"/>
              <a:ext cx="382722" cy="6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4575DF6-F2A6-89CB-93DD-DCD9E0A38DB1}"/>
                </a:ext>
              </a:extLst>
            </p:cNvPr>
            <p:cNvCxnSpPr>
              <a:cxnSpLocks/>
              <a:endCxn id="17" idx="1"/>
            </p:cNvCxnSpPr>
            <p:nvPr/>
          </p:nvCxnSpPr>
          <p:spPr>
            <a:xfrm>
              <a:off x="228291" y="3291363"/>
              <a:ext cx="3827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50" name="Straight Arrow Connector 49">
            <a:extLst>
              <a:ext uri="{FF2B5EF4-FFF2-40B4-BE49-F238E27FC236}">
                <a16:creationId xmlns:a16="http://schemas.microsoft.com/office/drawing/2014/main" id="{8A51A2A4-8273-FF1E-A943-A313210477BF}"/>
              </a:ext>
            </a:extLst>
          </p:cNvPr>
          <p:cNvCxnSpPr>
            <a:cxnSpLocks/>
            <a:stCxn id="27" idx="3"/>
            <a:endCxn id="13" idx="1"/>
          </p:cNvCxnSpPr>
          <p:nvPr/>
        </p:nvCxnSpPr>
        <p:spPr>
          <a:xfrm flipV="1">
            <a:off x="4202956" y="5828351"/>
            <a:ext cx="874349" cy="523431"/>
          </a:xfrm>
          <a:prstGeom prst="straightConnector1">
            <a:avLst/>
          </a:prstGeom>
          <a:ln w="28575">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A16D7B6-CE40-027B-3582-88D01DB00709}"/>
              </a:ext>
            </a:extLst>
          </p:cNvPr>
          <p:cNvCxnSpPr>
            <a:stCxn id="23" idx="3"/>
            <a:endCxn id="25" idx="1"/>
          </p:cNvCxnSpPr>
          <p:nvPr/>
        </p:nvCxnSpPr>
        <p:spPr>
          <a:xfrm flipV="1">
            <a:off x="4202954" y="4162823"/>
            <a:ext cx="874352" cy="1238769"/>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54" name="Straight Arrow Connector 53">
            <a:extLst>
              <a:ext uri="{FF2B5EF4-FFF2-40B4-BE49-F238E27FC236}">
                <a16:creationId xmlns:a16="http://schemas.microsoft.com/office/drawing/2014/main" id="{E0FFA31B-FB49-68C3-0EB1-3CE2A5C2AF8C}"/>
              </a:ext>
            </a:extLst>
          </p:cNvPr>
          <p:cNvCxnSpPr>
            <a:cxnSpLocks/>
            <a:stCxn id="19" idx="3"/>
            <a:endCxn id="21" idx="1"/>
          </p:cNvCxnSpPr>
          <p:nvPr/>
        </p:nvCxnSpPr>
        <p:spPr>
          <a:xfrm flipV="1">
            <a:off x="4202955" y="2695177"/>
            <a:ext cx="897008" cy="1670610"/>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cxnSp>
        <p:nvCxnSpPr>
          <p:cNvPr id="56" name="Straight Arrow Connector 55">
            <a:extLst>
              <a:ext uri="{FF2B5EF4-FFF2-40B4-BE49-F238E27FC236}">
                <a16:creationId xmlns:a16="http://schemas.microsoft.com/office/drawing/2014/main" id="{94E5AF7E-B80A-FB0C-0D7B-1AC6DA3D4E9D}"/>
              </a:ext>
            </a:extLst>
          </p:cNvPr>
          <p:cNvCxnSpPr>
            <a:cxnSpLocks/>
            <a:stCxn id="17" idx="3"/>
            <a:endCxn id="15" idx="1"/>
          </p:cNvCxnSpPr>
          <p:nvPr/>
        </p:nvCxnSpPr>
        <p:spPr>
          <a:xfrm flipV="1">
            <a:off x="4202955" y="991400"/>
            <a:ext cx="874351" cy="231428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24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25D732D-739A-584A-1ABA-641F02372D6C}"/>
              </a:ext>
            </a:extLst>
          </p:cNvPr>
          <p:cNvSpPr txBox="1"/>
          <p:nvPr/>
        </p:nvSpPr>
        <p:spPr>
          <a:xfrm>
            <a:off x="4746566" y="5494295"/>
            <a:ext cx="7204894" cy="1346010"/>
          </a:xfrm>
          <a:prstGeom prst="rect">
            <a:avLst/>
          </a:prstGeom>
          <a:noFill/>
          <a:ln w="28575">
            <a:solidFill>
              <a:srgbClr val="3333CC"/>
            </a:solidFill>
          </a:ln>
        </p:spPr>
        <p:txBody>
          <a:bodyPr wrap="square">
            <a:spAutoFit/>
          </a:bodyPr>
          <a:lstStyle/>
          <a:p>
            <a:pPr marL="285750" lvl="0" indent="-285750" algn="just" fontAlgn="base">
              <a:lnSpc>
                <a:spcPct val="115000"/>
              </a:lnSpc>
              <a:spcAft>
                <a:spcPts val="1000"/>
              </a:spcAft>
              <a:buFont typeface="Arial" panose="020B0604020202020204" pitchFamily="34" charset="0"/>
              <a:buChar char="•"/>
              <a:tabLst>
                <a:tab pos="457200" algn="l"/>
              </a:tabLst>
            </a:pPr>
            <a:r>
              <a:rPr lang="en-US" sz="1800" dirty="0">
                <a:solidFill>
                  <a:srgbClr val="000000"/>
                </a:solidFill>
                <a:effectLst/>
                <a:latin typeface="Cambria" panose="02040503050406030204" pitchFamily="18" charset="0"/>
                <a:ea typeface="Calibri" panose="020F0502020204030204" pitchFamily="34" charset="0"/>
                <a:cs typeface="Tahoma" panose="020B0604030504040204" pitchFamily="34" charset="0"/>
              </a:rPr>
              <a:t>A diverse workforce and minority stakeholders help the company identify untapped markets and discriminatory products, services, marketing campaigns, and practices, making it a responsible brand for customers and employees. </a:t>
            </a:r>
            <a:endParaRPr lang="en-IN" sz="1600" dirty="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p:txBody>
      </p:sp>
      <p:sp>
        <p:nvSpPr>
          <p:cNvPr id="15" name="TextBox 14">
            <a:extLst>
              <a:ext uri="{FF2B5EF4-FFF2-40B4-BE49-F238E27FC236}">
                <a16:creationId xmlns:a16="http://schemas.microsoft.com/office/drawing/2014/main" id="{1C216CD7-A614-67C7-0721-F2CE849635F0}"/>
              </a:ext>
            </a:extLst>
          </p:cNvPr>
          <p:cNvSpPr txBox="1"/>
          <p:nvPr/>
        </p:nvSpPr>
        <p:spPr>
          <a:xfrm>
            <a:off x="4709696" y="1816326"/>
            <a:ext cx="7241764" cy="1149097"/>
          </a:xfrm>
          <a:prstGeom prst="rect">
            <a:avLst/>
          </a:prstGeom>
          <a:noFill/>
          <a:ln w="28575">
            <a:solidFill>
              <a:srgbClr val="FF0000"/>
            </a:solidFill>
          </a:ln>
        </p:spPr>
        <p:txBody>
          <a:bodyPr wrap="square">
            <a:spAutoFit/>
          </a:bodyPr>
          <a:lstStyle/>
          <a:p>
            <a:pPr marL="285750" lvl="0" indent="-285750" algn="just" fontAlgn="base">
              <a:lnSpc>
                <a:spcPct val="115000"/>
              </a:lnSpc>
              <a:spcAft>
                <a:spcPts val="1000"/>
              </a:spcAft>
              <a:buFont typeface="Wingdings" panose="05000000000000000000" pitchFamily="2" charset="2"/>
              <a:buChar char="§"/>
              <a:tabLst>
                <a:tab pos="457200" algn="l"/>
              </a:tabLst>
            </a:pPr>
            <a:r>
              <a:rPr lang="en-US" sz="1800" dirty="0">
                <a:solidFill>
                  <a:srgbClr val="000000"/>
                </a:solidFill>
                <a:effectLst/>
                <a:latin typeface="Cambria" panose="02040503050406030204" pitchFamily="18" charset="0"/>
                <a:ea typeface="Calibri" panose="020F0502020204030204" pitchFamily="34" charset="0"/>
                <a:cs typeface="Tahoma" panose="020B0604030504040204" pitchFamily="34" charset="0"/>
              </a:rPr>
              <a:t>It lets everyone contribute to the company's sustainability. </a:t>
            </a:r>
          </a:p>
          <a:p>
            <a:pPr marL="285750" lvl="0" indent="-285750" algn="just" fontAlgn="base">
              <a:lnSpc>
                <a:spcPct val="115000"/>
              </a:lnSpc>
              <a:spcAft>
                <a:spcPts val="1000"/>
              </a:spcAft>
              <a:buFont typeface="Wingdings" panose="05000000000000000000" pitchFamily="2" charset="2"/>
              <a:buChar char="§"/>
              <a:tabLst>
                <a:tab pos="457200" algn="l"/>
              </a:tabLst>
            </a:pPr>
            <a:r>
              <a:rPr lang="en-US" sz="1800" dirty="0">
                <a:solidFill>
                  <a:srgbClr val="000000"/>
                </a:solidFill>
                <a:effectLst/>
                <a:latin typeface="Cambria" panose="02040503050406030204" pitchFamily="18" charset="0"/>
                <a:ea typeface="Calibri" panose="020F0502020204030204" pitchFamily="34" charset="0"/>
                <a:cs typeface="Tahoma" panose="020B0604030504040204" pitchFamily="34" charset="0"/>
              </a:rPr>
              <a:t>Employees who feel appreciated and heard are more inclined to support business policies and cooperate toward a common objective.</a:t>
            </a:r>
          </a:p>
        </p:txBody>
      </p:sp>
      <p:sp>
        <p:nvSpPr>
          <p:cNvPr id="21" name="TextBox 20">
            <a:extLst>
              <a:ext uri="{FF2B5EF4-FFF2-40B4-BE49-F238E27FC236}">
                <a16:creationId xmlns:a16="http://schemas.microsoft.com/office/drawing/2014/main" id="{8AAFDF07-43A2-CEEB-46E8-ABAF26F4F52F}"/>
              </a:ext>
            </a:extLst>
          </p:cNvPr>
          <p:cNvSpPr txBox="1"/>
          <p:nvPr/>
        </p:nvSpPr>
        <p:spPr>
          <a:xfrm>
            <a:off x="4728130" y="3157933"/>
            <a:ext cx="7241765" cy="702308"/>
          </a:xfrm>
          <a:prstGeom prst="rect">
            <a:avLst/>
          </a:prstGeom>
          <a:noFill/>
          <a:ln w="28575">
            <a:solidFill>
              <a:schemeClr val="accent6"/>
            </a:solidFill>
          </a:ln>
        </p:spPr>
        <p:txBody>
          <a:bodyPr wrap="square">
            <a:spAutoFit/>
          </a:bodyPr>
          <a:lstStyle/>
          <a:p>
            <a:pPr marL="285750" lvl="0" indent="-285750" algn="just" fontAlgn="base">
              <a:lnSpc>
                <a:spcPct val="115000"/>
              </a:lnSpc>
              <a:spcAft>
                <a:spcPts val="1000"/>
              </a:spcAft>
              <a:buFont typeface="Arial" panose="020B0604020202020204" pitchFamily="34" charset="0"/>
              <a:buChar char="•"/>
              <a:tabLst>
                <a:tab pos="457200" algn="l"/>
              </a:tabLst>
            </a:pPr>
            <a:r>
              <a:rPr lang="en-US" sz="1800" dirty="0">
                <a:solidFill>
                  <a:srgbClr val="000000"/>
                </a:solidFill>
                <a:effectLst/>
                <a:latin typeface="Cambria" panose="02040503050406030204" pitchFamily="18" charset="0"/>
                <a:ea typeface="Calibri" panose="020F0502020204030204" pitchFamily="34" charset="0"/>
                <a:cs typeface="Tahoma" panose="020B0604030504040204" pitchFamily="34" charset="0"/>
              </a:rPr>
              <a:t>Leaders that understand inclusive leadership and recognize their unconscious bias and privilege make more ethical decisions.</a:t>
            </a:r>
          </a:p>
        </p:txBody>
      </p:sp>
      <p:sp>
        <p:nvSpPr>
          <p:cNvPr id="25" name="TextBox 24">
            <a:extLst>
              <a:ext uri="{FF2B5EF4-FFF2-40B4-BE49-F238E27FC236}">
                <a16:creationId xmlns:a16="http://schemas.microsoft.com/office/drawing/2014/main" id="{3A64D87C-8092-5342-DE43-C9D44EE573E0}"/>
              </a:ext>
            </a:extLst>
          </p:cNvPr>
          <p:cNvSpPr txBox="1"/>
          <p:nvPr/>
        </p:nvSpPr>
        <p:spPr>
          <a:xfrm>
            <a:off x="4709695" y="4019471"/>
            <a:ext cx="7260199" cy="1339406"/>
          </a:xfrm>
          <a:prstGeom prst="rect">
            <a:avLst/>
          </a:prstGeom>
          <a:noFill/>
          <a:ln w="28575">
            <a:solidFill>
              <a:schemeClr val="accent2">
                <a:lumMod val="60000"/>
                <a:lumOff val="40000"/>
              </a:schemeClr>
            </a:solidFill>
          </a:ln>
        </p:spPr>
        <p:txBody>
          <a:bodyPr wrap="square">
            <a:spAutoFit/>
          </a:bodyPr>
          <a:lstStyle/>
          <a:p>
            <a:pPr marL="285750" lvl="0" indent="-285750" algn="just" fontAlgn="base">
              <a:lnSpc>
                <a:spcPct val="115000"/>
              </a:lnSpc>
              <a:spcAft>
                <a:spcPts val="1000"/>
              </a:spcAft>
              <a:buFont typeface="Arial" panose="020B0604020202020204" pitchFamily="34" charset="0"/>
              <a:buChar char="•"/>
              <a:tabLst>
                <a:tab pos="457200" algn="l"/>
              </a:tabLst>
            </a:pPr>
            <a:r>
              <a:rPr lang="en-US" sz="1800" dirty="0">
                <a:solidFill>
                  <a:srgbClr val="000000"/>
                </a:solidFill>
                <a:effectLst/>
                <a:latin typeface="Cambria" panose="02040503050406030204" pitchFamily="18" charset="0"/>
                <a:ea typeface="Calibri" panose="020F0502020204030204" pitchFamily="34" charset="0"/>
                <a:cs typeface="Tahoma" panose="020B0604030504040204" pitchFamily="34" charset="0"/>
              </a:rPr>
              <a:t>Feeling comfortable is essential for human performance. Safe workplaces allow employees to be themselves, discuss vulnerabilities, and fail without fear. This boosts team performance, risk-taking, and employee happiness.</a:t>
            </a:r>
          </a:p>
        </p:txBody>
      </p:sp>
      <p:cxnSp>
        <p:nvCxnSpPr>
          <p:cNvPr id="38" name="Straight Arrow Connector 37">
            <a:extLst>
              <a:ext uri="{FF2B5EF4-FFF2-40B4-BE49-F238E27FC236}">
                <a16:creationId xmlns:a16="http://schemas.microsoft.com/office/drawing/2014/main" id="{6095E2F3-3176-41E1-0508-38C0CD0FF17C}"/>
              </a:ext>
            </a:extLst>
          </p:cNvPr>
          <p:cNvCxnSpPr>
            <a:endCxn id="27" idx="1"/>
          </p:cNvCxnSpPr>
          <p:nvPr/>
        </p:nvCxnSpPr>
        <p:spPr>
          <a:xfrm>
            <a:off x="72649" y="6161163"/>
            <a:ext cx="382723" cy="14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7CBCE13-BE26-59A2-D2E6-B6D5B15EAF71}"/>
              </a:ext>
            </a:extLst>
          </p:cNvPr>
          <p:cNvGrpSpPr/>
          <p:nvPr/>
        </p:nvGrpSpPr>
        <p:grpSpPr>
          <a:xfrm>
            <a:off x="49991" y="114551"/>
            <a:ext cx="4329432" cy="6522761"/>
            <a:chOff x="205634" y="100232"/>
            <a:chExt cx="4329432" cy="6522761"/>
          </a:xfrm>
        </p:grpSpPr>
        <p:sp>
          <p:nvSpPr>
            <p:cNvPr id="3" name="TextBox 2">
              <a:extLst>
                <a:ext uri="{FF2B5EF4-FFF2-40B4-BE49-F238E27FC236}">
                  <a16:creationId xmlns:a16="http://schemas.microsoft.com/office/drawing/2014/main" id="{052999D1-1AB9-8869-FA1A-2EB21DE5D984}"/>
                </a:ext>
              </a:extLst>
            </p:cNvPr>
            <p:cNvSpPr txBox="1"/>
            <p:nvPr/>
          </p:nvSpPr>
          <p:spPr>
            <a:xfrm>
              <a:off x="1156677" y="100232"/>
              <a:ext cx="2769951" cy="545599"/>
            </a:xfrm>
            <a:prstGeom prst="rect">
              <a:avLst/>
            </a:prstGeom>
            <a:solidFill>
              <a:schemeClr val="bg2"/>
            </a:solidFill>
            <a:ln>
              <a:solidFill>
                <a:schemeClr val="accent6">
                  <a:lumMod val="50000"/>
                </a:schemeClr>
              </a:solidFill>
            </a:ln>
          </p:spPr>
          <p:txBody>
            <a:bodyPr wrap="square">
              <a:spAutoFit/>
            </a:bodyPr>
            <a:lstStyle/>
            <a:p>
              <a:pPr algn="ctr" fontAlgn="base">
                <a:lnSpc>
                  <a:spcPct val="115000"/>
                </a:lnSpc>
                <a:spcBef>
                  <a:spcPts val="1000"/>
                </a:spcBef>
              </a:pPr>
              <a:r>
                <a:rPr lang="en-IN" sz="2800" b="1" dirty="0">
                  <a:solidFill>
                    <a:srgbClr val="FF0000"/>
                  </a:solidFill>
                  <a:effectLst/>
                  <a:latin typeface="Cambria" panose="02040503050406030204" pitchFamily="18" charset="0"/>
                  <a:ea typeface="Times New Roman" panose="02020603050405020304" pitchFamily="18" charset="0"/>
                  <a:cs typeface="Tahoma" panose="020B0604030504040204" pitchFamily="34" charset="0"/>
                </a:rPr>
                <a:t>Ethics </a:t>
              </a:r>
              <a:endParaRPr lang="en-IN" sz="2000" b="1" dirty="0">
                <a:solidFill>
                  <a:srgbClr val="FF0000"/>
                </a:solidFill>
                <a:effectLst/>
                <a:latin typeface="Cambria" panose="02040503050406030204" pitchFamily="18" charset="0"/>
                <a:ea typeface="Times New Roman" panose="02020603050405020304" pitchFamily="18" charset="0"/>
                <a:cs typeface="Latha" panose="020B0604020202020204" pitchFamily="34" charset="0"/>
              </a:endParaRPr>
            </a:p>
          </p:txBody>
        </p:sp>
        <p:sp>
          <p:nvSpPr>
            <p:cNvPr id="7" name="TextBox 6">
              <a:extLst>
                <a:ext uri="{FF2B5EF4-FFF2-40B4-BE49-F238E27FC236}">
                  <a16:creationId xmlns:a16="http://schemas.microsoft.com/office/drawing/2014/main" id="{EE99CAC1-C478-310A-BD4E-74435ED8D380}"/>
                </a:ext>
              </a:extLst>
            </p:cNvPr>
            <p:cNvSpPr txBox="1"/>
            <p:nvPr/>
          </p:nvSpPr>
          <p:spPr>
            <a:xfrm>
              <a:off x="551283" y="869749"/>
              <a:ext cx="3983783" cy="923330"/>
            </a:xfrm>
            <a:prstGeom prst="rect">
              <a:avLst/>
            </a:prstGeom>
            <a:solidFill>
              <a:schemeClr val="accent6">
                <a:lumMod val="20000"/>
                <a:lumOff val="80000"/>
              </a:schemeClr>
            </a:solidFill>
            <a:ln>
              <a:solidFill>
                <a:schemeClr val="accent6">
                  <a:lumMod val="50000"/>
                </a:schemeClr>
              </a:solidFill>
            </a:ln>
          </p:spPr>
          <p:txBody>
            <a:bodyPr wrap="square">
              <a:spAutoFit/>
            </a:bodyPr>
            <a:lstStyle/>
            <a:p>
              <a:pPr algn="ctr"/>
              <a:r>
                <a:rPr lang="en-IN" sz="1800" b="1" dirty="0">
                  <a:solidFill>
                    <a:srgbClr val="800000"/>
                  </a:solidFill>
                  <a:effectLst/>
                  <a:latin typeface="Cambria" panose="02040503050406030204" pitchFamily="18" charset="0"/>
                  <a:ea typeface="Calibri" panose="020F0502020204030204" pitchFamily="34" charset="0"/>
                  <a:cs typeface="Tahoma" panose="020B0604030504040204" pitchFamily="34" charset="0"/>
                </a:rPr>
                <a:t>diverse, equitable, and inclusive workplace improves the ethical impact</a:t>
              </a:r>
              <a:endParaRPr lang="en-IN" dirty="0">
                <a:solidFill>
                  <a:srgbClr val="800000"/>
                </a:solidFill>
              </a:endParaRPr>
            </a:p>
          </p:txBody>
        </p:sp>
        <p:sp>
          <p:nvSpPr>
            <p:cNvPr id="11" name="TextBox 10">
              <a:extLst>
                <a:ext uri="{FF2B5EF4-FFF2-40B4-BE49-F238E27FC236}">
                  <a16:creationId xmlns:a16="http://schemas.microsoft.com/office/drawing/2014/main" id="{B425D467-B4B0-EE18-D34C-2D6913893A84}"/>
                </a:ext>
              </a:extLst>
            </p:cNvPr>
            <p:cNvSpPr txBox="1"/>
            <p:nvPr/>
          </p:nvSpPr>
          <p:spPr>
            <a:xfrm>
              <a:off x="1009543" y="2067554"/>
              <a:ext cx="3064214" cy="369332"/>
            </a:xfrm>
            <a:prstGeom prst="rect">
              <a:avLst/>
            </a:prstGeom>
            <a:noFill/>
            <a:ln>
              <a:solidFill>
                <a:schemeClr val="accent6">
                  <a:lumMod val="50000"/>
                </a:schemeClr>
              </a:solidFill>
            </a:ln>
          </p:spPr>
          <p:txBody>
            <a:bodyPr wrap="square">
              <a:spAutoFit/>
            </a:bodyPr>
            <a:lstStyle/>
            <a:p>
              <a:pPr algn="ctr" fontAlgn="base"/>
              <a:r>
                <a:rPr lang="en-IN" b="1" dirty="0">
                  <a:solidFill>
                    <a:srgbClr val="002060"/>
                  </a:solidFill>
                  <a:latin typeface="Cambria" panose="02040503050406030204" pitchFamily="18" charset="0"/>
                  <a:ea typeface="Times New Roman" panose="02020603050405020304" pitchFamily="18" charset="0"/>
                  <a:cs typeface="Tahoma" panose="020B0604030504040204" pitchFamily="34" charset="0"/>
                </a:rPr>
                <a:t>W</a:t>
              </a:r>
              <a:r>
                <a:rPr lang="en-IN" sz="1800" b="1" dirty="0">
                  <a:solidFill>
                    <a:srgbClr val="002060"/>
                  </a:solidFill>
                  <a:effectLst/>
                  <a:latin typeface="Cambria" panose="02040503050406030204" pitchFamily="18" charset="0"/>
                  <a:ea typeface="Times New Roman" panose="02020603050405020304" pitchFamily="18" charset="0"/>
                  <a:cs typeface="Tahoma" panose="020B0604030504040204" pitchFamily="34" charset="0"/>
                </a:rPr>
                <a:t>ays it can be achieved</a:t>
              </a:r>
              <a:endParaRPr lang="en-IN" sz="1800" dirty="0">
                <a:solidFill>
                  <a:srgbClr val="002060"/>
                </a:solidFill>
                <a:effectLst/>
                <a:latin typeface="Times New Roman" panose="02020603050405020304" pitchFamily="18" charset="0"/>
                <a:ea typeface="Times New Roman" panose="02020603050405020304" pitchFamily="18" charset="0"/>
              </a:endParaRPr>
            </a:p>
          </p:txBody>
        </p:sp>
        <p:sp>
          <p:nvSpPr>
            <p:cNvPr id="17" name="TextBox 16">
              <a:extLst>
                <a:ext uri="{FF2B5EF4-FFF2-40B4-BE49-F238E27FC236}">
                  <a16:creationId xmlns:a16="http://schemas.microsoft.com/office/drawing/2014/main" id="{46511F16-F477-B353-6D02-E6FCE49558E8}"/>
                </a:ext>
              </a:extLst>
            </p:cNvPr>
            <p:cNvSpPr txBox="1"/>
            <p:nvPr/>
          </p:nvSpPr>
          <p:spPr>
            <a:xfrm>
              <a:off x="649927" y="2627726"/>
              <a:ext cx="3747583" cy="923330"/>
            </a:xfrm>
            <a:prstGeom prst="rect">
              <a:avLst/>
            </a:prstGeom>
            <a:noFill/>
            <a:ln w="28575">
              <a:solidFill>
                <a:srgbClr val="FF0000"/>
              </a:solidFill>
            </a:ln>
          </p:spPr>
          <p:txBody>
            <a:bodyPr wrap="square">
              <a:spAutoFit/>
            </a:bodyPr>
            <a:lstStyle/>
            <a:p>
              <a:pPr algn="just"/>
              <a:r>
                <a:rPr lang="en-US" sz="1800" b="1" i="1" dirty="0">
                  <a:solidFill>
                    <a:srgbClr val="000000"/>
                  </a:solidFill>
                  <a:effectLst/>
                  <a:latin typeface="Cambria" panose="02040503050406030204" pitchFamily="18" charset="0"/>
                  <a:ea typeface="Calibri" panose="020F0502020204030204" pitchFamily="34" charset="0"/>
                  <a:cs typeface="Tahoma" panose="020B0604030504040204" pitchFamily="34" charset="0"/>
                </a:rPr>
                <a:t>1. Promoting equity in the firm offers equal chances and treatment for everybody.</a:t>
              </a:r>
              <a:endParaRPr lang="en-IN" dirty="0"/>
            </a:p>
          </p:txBody>
        </p:sp>
        <p:sp>
          <p:nvSpPr>
            <p:cNvPr id="19" name="TextBox 18">
              <a:extLst>
                <a:ext uri="{FF2B5EF4-FFF2-40B4-BE49-F238E27FC236}">
                  <a16:creationId xmlns:a16="http://schemas.microsoft.com/office/drawing/2014/main" id="{64186BBA-2DB5-29F4-64AC-0C1D5F50A094}"/>
                </a:ext>
              </a:extLst>
            </p:cNvPr>
            <p:cNvSpPr txBox="1"/>
            <p:nvPr/>
          </p:nvSpPr>
          <p:spPr>
            <a:xfrm>
              <a:off x="611015" y="3889803"/>
              <a:ext cx="3747583" cy="646331"/>
            </a:xfrm>
            <a:prstGeom prst="rect">
              <a:avLst/>
            </a:prstGeom>
            <a:noFill/>
            <a:ln w="28575">
              <a:solidFill>
                <a:schemeClr val="accent6"/>
              </a:solidFill>
            </a:ln>
          </p:spPr>
          <p:txBody>
            <a:bodyPr wrap="square">
              <a:spAutoFit/>
            </a:bodyPr>
            <a:lstStyle/>
            <a:p>
              <a:pPr algn="just"/>
              <a:r>
                <a:rPr lang="en-IN" sz="1800" b="1" i="1" dirty="0">
                  <a:solidFill>
                    <a:srgbClr val="000000"/>
                  </a:solidFill>
                  <a:effectLst/>
                  <a:latin typeface="Cambria" panose="02040503050406030204" pitchFamily="18" charset="0"/>
                  <a:ea typeface="Calibri" panose="020F0502020204030204" pitchFamily="34" charset="0"/>
                  <a:cs typeface="Tahoma" panose="020B0604030504040204" pitchFamily="34" charset="0"/>
                </a:rPr>
                <a:t>2. </a:t>
              </a:r>
              <a:r>
                <a:rPr lang="en-US" sz="1800" b="1" i="1" dirty="0">
                  <a:solidFill>
                    <a:srgbClr val="000000"/>
                  </a:solidFill>
                  <a:effectLst/>
                  <a:latin typeface="Cambria" panose="02040503050406030204" pitchFamily="18" charset="0"/>
                  <a:ea typeface="Calibri" panose="020F0502020204030204" pitchFamily="34" charset="0"/>
                  <a:cs typeface="Tahoma" panose="020B0604030504040204" pitchFamily="34" charset="0"/>
                </a:rPr>
                <a:t>Inclusion leads to conscious decision making</a:t>
              </a:r>
              <a:endParaRPr lang="en-IN" dirty="0"/>
            </a:p>
          </p:txBody>
        </p:sp>
        <p:sp>
          <p:nvSpPr>
            <p:cNvPr id="23" name="TextBox 22">
              <a:extLst>
                <a:ext uri="{FF2B5EF4-FFF2-40B4-BE49-F238E27FC236}">
                  <a16:creationId xmlns:a16="http://schemas.microsoft.com/office/drawing/2014/main" id="{D59096E6-8FE5-5587-43AE-5C113A53094F}"/>
                </a:ext>
              </a:extLst>
            </p:cNvPr>
            <p:cNvSpPr txBox="1"/>
            <p:nvPr/>
          </p:nvSpPr>
          <p:spPr>
            <a:xfrm>
              <a:off x="611015" y="4794733"/>
              <a:ext cx="3747583" cy="646331"/>
            </a:xfrm>
            <a:prstGeom prst="rect">
              <a:avLst/>
            </a:prstGeom>
            <a:noFill/>
            <a:ln w="28575">
              <a:solidFill>
                <a:schemeClr val="accent2">
                  <a:lumMod val="60000"/>
                  <a:lumOff val="40000"/>
                </a:schemeClr>
              </a:solidFill>
            </a:ln>
          </p:spPr>
          <p:txBody>
            <a:bodyPr wrap="square">
              <a:spAutoFit/>
            </a:bodyPr>
            <a:lstStyle/>
            <a:p>
              <a:pPr algn="just"/>
              <a:r>
                <a:rPr lang="en-IN" sz="1800" b="1" i="1" dirty="0">
                  <a:solidFill>
                    <a:srgbClr val="000000"/>
                  </a:solidFill>
                  <a:effectLst/>
                  <a:latin typeface="Cambria" panose="02040503050406030204" pitchFamily="18" charset="0"/>
                  <a:ea typeface="Calibri" panose="020F0502020204030204" pitchFamily="34" charset="0"/>
                  <a:cs typeface="Tahoma" panose="020B0604030504040204" pitchFamily="34" charset="0"/>
                </a:rPr>
                <a:t>3. </a:t>
              </a:r>
              <a:r>
                <a:rPr lang="en-US" sz="1800" b="1" i="1" dirty="0">
                  <a:solidFill>
                    <a:srgbClr val="000000"/>
                  </a:solidFill>
                  <a:effectLst/>
                  <a:latin typeface="Cambria" panose="02040503050406030204" pitchFamily="18" charset="0"/>
                  <a:ea typeface="Calibri" panose="020F0502020204030204" pitchFamily="34" charset="0"/>
                  <a:cs typeface="Tahoma" panose="020B0604030504040204" pitchFamily="34" charset="0"/>
                </a:rPr>
                <a:t>Inclusive workplaces have better psychological safety</a:t>
              </a:r>
              <a:endParaRPr lang="en-IN" dirty="0"/>
            </a:p>
          </p:txBody>
        </p:sp>
        <p:sp>
          <p:nvSpPr>
            <p:cNvPr id="27" name="TextBox 26">
              <a:extLst>
                <a:ext uri="{FF2B5EF4-FFF2-40B4-BE49-F238E27FC236}">
                  <a16:creationId xmlns:a16="http://schemas.microsoft.com/office/drawing/2014/main" id="{F35BD8BB-9243-5F04-5DA9-4B7396D5944C}"/>
                </a:ext>
              </a:extLst>
            </p:cNvPr>
            <p:cNvSpPr txBox="1"/>
            <p:nvPr/>
          </p:nvSpPr>
          <p:spPr>
            <a:xfrm>
              <a:off x="611015" y="5699663"/>
              <a:ext cx="3747583" cy="923330"/>
            </a:xfrm>
            <a:prstGeom prst="rect">
              <a:avLst/>
            </a:prstGeom>
            <a:noFill/>
            <a:ln w="28575">
              <a:solidFill>
                <a:srgbClr val="3333CC"/>
              </a:solidFill>
            </a:ln>
          </p:spPr>
          <p:txBody>
            <a:bodyPr wrap="square">
              <a:spAutoFit/>
            </a:bodyPr>
            <a:lstStyle/>
            <a:p>
              <a:pPr algn="just"/>
              <a:r>
                <a:rPr lang="en-US" sz="1800" b="1" i="1" dirty="0">
                  <a:solidFill>
                    <a:srgbClr val="000000"/>
                  </a:solidFill>
                  <a:effectLst/>
                  <a:latin typeface="Cambria" panose="02040503050406030204" pitchFamily="18" charset="0"/>
                  <a:ea typeface="Calibri" panose="020F0502020204030204" pitchFamily="34" charset="0"/>
                  <a:cs typeface="Tahoma" panose="020B0604030504040204" pitchFamily="34" charset="0"/>
                </a:rPr>
                <a:t>4. Diversity and inclusion promote company reach and prevent discrimination.</a:t>
              </a:r>
              <a:endParaRPr lang="en-IN" dirty="0"/>
            </a:p>
          </p:txBody>
        </p:sp>
        <p:cxnSp>
          <p:nvCxnSpPr>
            <p:cNvPr id="29" name="Straight Arrow Connector 28">
              <a:extLst>
                <a:ext uri="{FF2B5EF4-FFF2-40B4-BE49-F238E27FC236}">
                  <a16:creationId xmlns:a16="http://schemas.microsoft.com/office/drawing/2014/main" id="{DD42373A-A420-E401-2814-39249E3255F5}"/>
                </a:ext>
              </a:extLst>
            </p:cNvPr>
            <p:cNvCxnSpPr>
              <a:cxnSpLocks/>
              <a:stCxn id="3" idx="2"/>
              <a:endCxn id="7" idx="0"/>
            </p:cNvCxnSpPr>
            <p:nvPr/>
          </p:nvCxnSpPr>
          <p:spPr>
            <a:xfrm>
              <a:off x="2541653" y="645831"/>
              <a:ext cx="1522" cy="223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61D06BF-19A7-7CE6-C8DE-A26D9446E261}"/>
                </a:ext>
              </a:extLst>
            </p:cNvPr>
            <p:cNvCxnSpPr>
              <a:cxnSpLocks/>
              <a:stCxn id="7" idx="2"/>
              <a:endCxn id="11" idx="0"/>
            </p:cNvCxnSpPr>
            <p:nvPr/>
          </p:nvCxnSpPr>
          <p:spPr>
            <a:xfrm flipH="1">
              <a:off x="2541650" y="1793079"/>
              <a:ext cx="1525" cy="274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8F411DF-DA09-754A-7681-118E9D6D251A}"/>
                </a:ext>
              </a:extLst>
            </p:cNvPr>
            <p:cNvCxnSpPr>
              <a:stCxn id="11" idx="1"/>
            </p:cNvCxnSpPr>
            <p:nvPr/>
          </p:nvCxnSpPr>
          <p:spPr>
            <a:xfrm flipH="1" flipV="1">
              <a:off x="228291" y="2247565"/>
              <a:ext cx="781252" cy="4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8D1C120-3F47-9D53-040F-0C0A83F681BD}"/>
                </a:ext>
              </a:extLst>
            </p:cNvPr>
            <p:cNvCxnSpPr>
              <a:cxnSpLocks/>
            </p:cNvCxnSpPr>
            <p:nvPr/>
          </p:nvCxnSpPr>
          <p:spPr>
            <a:xfrm flipH="1">
              <a:off x="220916" y="2247565"/>
              <a:ext cx="7375" cy="3899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0BA3485-B748-F317-99B0-F42A8406F635}"/>
                </a:ext>
              </a:extLst>
            </p:cNvPr>
            <p:cNvCxnSpPr>
              <a:cxnSpLocks/>
              <a:endCxn id="23" idx="1"/>
            </p:cNvCxnSpPr>
            <p:nvPr/>
          </p:nvCxnSpPr>
          <p:spPr>
            <a:xfrm>
              <a:off x="228292" y="5117899"/>
              <a:ext cx="3827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08C8F4C-331B-BF3D-E68F-46EC03DBFCE8}"/>
                </a:ext>
              </a:extLst>
            </p:cNvPr>
            <p:cNvCxnSpPr>
              <a:cxnSpLocks/>
              <a:endCxn id="19" idx="1"/>
            </p:cNvCxnSpPr>
            <p:nvPr/>
          </p:nvCxnSpPr>
          <p:spPr>
            <a:xfrm>
              <a:off x="247749" y="4212969"/>
              <a:ext cx="3632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4575DF6-F2A6-89CB-93DD-DCD9E0A38DB1}"/>
                </a:ext>
              </a:extLst>
            </p:cNvPr>
            <p:cNvCxnSpPr>
              <a:cxnSpLocks/>
              <a:endCxn id="17" idx="1"/>
            </p:cNvCxnSpPr>
            <p:nvPr/>
          </p:nvCxnSpPr>
          <p:spPr>
            <a:xfrm>
              <a:off x="205634" y="3086867"/>
              <a:ext cx="444293" cy="2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50" name="Straight Arrow Connector 49">
            <a:extLst>
              <a:ext uri="{FF2B5EF4-FFF2-40B4-BE49-F238E27FC236}">
                <a16:creationId xmlns:a16="http://schemas.microsoft.com/office/drawing/2014/main" id="{8A51A2A4-8273-FF1E-A943-A313210477BF}"/>
              </a:ext>
            </a:extLst>
          </p:cNvPr>
          <p:cNvCxnSpPr>
            <a:cxnSpLocks/>
            <a:stCxn id="27" idx="3"/>
            <a:endCxn id="13" idx="1"/>
          </p:cNvCxnSpPr>
          <p:nvPr/>
        </p:nvCxnSpPr>
        <p:spPr>
          <a:xfrm flipV="1">
            <a:off x="4202955" y="6167300"/>
            <a:ext cx="543611" cy="8347"/>
          </a:xfrm>
          <a:prstGeom prst="straightConnector1">
            <a:avLst/>
          </a:prstGeom>
          <a:ln w="28575">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A16D7B6-CE40-027B-3582-88D01DB00709}"/>
              </a:ext>
            </a:extLst>
          </p:cNvPr>
          <p:cNvCxnSpPr>
            <a:cxnSpLocks/>
            <a:stCxn id="23" idx="3"/>
            <a:endCxn id="25" idx="1"/>
          </p:cNvCxnSpPr>
          <p:nvPr/>
        </p:nvCxnSpPr>
        <p:spPr>
          <a:xfrm flipV="1">
            <a:off x="4202955" y="4689174"/>
            <a:ext cx="506740" cy="443044"/>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54" name="Straight Arrow Connector 53">
            <a:extLst>
              <a:ext uri="{FF2B5EF4-FFF2-40B4-BE49-F238E27FC236}">
                <a16:creationId xmlns:a16="http://schemas.microsoft.com/office/drawing/2014/main" id="{E0FFA31B-FB49-68C3-0EB1-3CE2A5C2AF8C}"/>
              </a:ext>
            </a:extLst>
          </p:cNvPr>
          <p:cNvCxnSpPr>
            <a:cxnSpLocks/>
            <a:stCxn id="19" idx="3"/>
            <a:endCxn id="21" idx="1"/>
          </p:cNvCxnSpPr>
          <p:nvPr/>
        </p:nvCxnSpPr>
        <p:spPr>
          <a:xfrm flipV="1">
            <a:off x="4202955" y="3509087"/>
            <a:ext cx="525175" cy="718201"/>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cxnSp>
        <p:nvCxnSpPr>
          <p:cNvPr id="56" name="Straight Arrow Connector 55">
            <a:extLst>
              <a:ext uri="{FF2B5EF4-FFF2-40B4-BE49-F238E27FC236}">
                <a16:creationId xmlns:a16="http://schemas.microsoft.com/office/drawing/2014/main" id="{94E5AF7E-B80A-FB0C-0D7B-1AC6DA3D4E9D}"/>
              </a:ext>
            </a:extLst>
          </p:cNvPr>
          <p:cNvCxnSpPr>
            <a:cxnSpLocks/>
            <a:stCxn id="17" idx="3"/>
            <a:endCxn id="15" idx="1"/>
          </p:cNvCxnSpPr>
          <p:nvPr/>
        </p:nvCxnSpPr>
        <p:spPr>
          <a:xfrm flipV="1">
            <a:off x="4241867" y="2390875"/>
            <a:ext cx="467829" cy="7128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8" name="Picture 77">
            <a:extLst>
              <a:ext uri="{FF2B5EF4-FFF2-40B4-BE49-F238E27FC236}">
                <a16:creationId xmlns:a16="http://schemas.microsoft.com/office/drawing/2014/main" id="{0BCC88E3-3E07-1919-8A92-64D6C4EED542}"/>
              </a:ext>
            </a:extLst>
          </p:cNvPr>
          <p:cNvPicPr>
            <a:picLocks noChangeAspect="1"/>
          </p:cNvPicPr>
          <p:nvPr/>
        </p:nvPicPr>
        <p:blipFill>
          <a:blip r:embed="rId2"/>
          <a:stretch>
            <a:fillRect/>
          </a:stretch>
        </p:blipFill>
        <p:spPr>
          <a:xfrm>
            <a:off x="5031667" y="283318"/>
            <a:ext cx="6778699" cy="114909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cxnSp>
        <p:nvCxnSpPr>
          <p:cNvPr id="61" name="Straight Arrow Connector 60">
            <a:extLst>
              <a:ext uri="{FF2B5EF4-FFF2-40B4-BE49-F238E27FC236}">
                <a16:creationId xmlns:a16="http://schemas.microsoft.com/office/drawing/2014/main" id="{2049A0CD-A920-DF6F-89EC-2E8C686580E9}"/>
              </a:ext>
            </a:extLst>
          </p:cNvPr>
          <p:cNvCxnSpPr>
            <a:cxnSpLocks/>
            <a:stCxn id="3" idx="3"/>
          </p:cNvCxnSpPr>
          <p:nvPr/>
        </p:nvCxnSpPr>
        <p:spPr>
          <a:xfrm>
            <a:off x="3770985" y="387351"/>
            <a:ext cx="1122028" cy="47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048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25D732D-739A-584A-1ABA-641F02372D6C}"/>
              </a:ext>
            </a:extLst>
          </p:cNvPr>
          <p:cNvSpPr txBox="1"/>
          <p:nvPr/>
        </p:nvSpPr>
        <p:spPr>
          <a:xfrm>
            <a:off x="4735817" y="5647432"/>
            <a:ext cx="7204894" cy="1027461"/>
          </a:xfrm>
          <a:prstGeom prst="rect">
            <a:avLst/>
          </a:prstGeom>
          <a:noFill/>
          <a:ln w="28575">
            <a:solidFill>
              <a:srgbClr val="3333CC"/>
            </a:solidFill>
          </a:ln>
        </p:spPr>
        <p:txBody>
          <a:bodyPr wrap="square">
            <a:spAutoFit/>
          </a:bodyPr>
          <a:lstStyle/>
          <a:p>
            <a:pPr marL="285750" lvl="0" indent="-285750" algn="just" fontAlgn="base">
              <a:lnSpc>
                <a:spcPct val="115000"/>
              </a:lnSpc>
              <a:spcAft>
                <a:spcPts val="1000"/>
              </a:spcAft>
              <a:buFont typeface="Arial" panose="020B0604020202020204" pitchFamily="34" charset="0"/>
              <a:buChar char="•"/>
              <a:tabLst>
                <a:tab pos="457200" algn="l"/>
              </a:tabLst>
            </a:pPr>
            <a:r>
              <a:rPr lang="en-US" sz="1800" dirty="0">
                <a:solidFill>
                  <a:srgbClr val="000000"/>
                </a:solidFill>
                <a:effectLst/>
                <a:latin typeface="Cambria" panose="02040503050406030204" pitchFamily="18" charset="0"/>
                <a:ea typeface="Calibri" panose="020F0502020204030204" pitchFamily="34" charset="0"/>
                <a:cs typeface="Tahoma" panose="020B0604030504040204" pitchFamily="34" charset="0"/>
              </a:rPr>
              <a:t>The organization can better comprehend stakeholder, end-user, value-chain, customer, and other viewpoints with more diversity and representation. Maintaining trust and gaining support is easy.</a:t>
            </a:r>
            <a:endParaRPr lang="en-IN" sz="1600" dirty="0">
              <a:solidFill>
                <a:srgbClr val="000000"/>
              </a:solidFill>
              <a:effectLst/>
              <a:latin typeface="Calibri" panose="020F0502020204030204" pitchFamily="34" charset="0"/>
              <a:ea typeface="Calibri" panose="020F0502020204030204" pitchFamily="34" charset="0"/>
              <a:cs typeface="Latha" panose="020B0604020202020204" pitchFamily="34" charset="0"/>
            </a:endParaRPr>
          </a:p>
        </p:txBody>
      </p:sp>
      <p:sp>
        <p:nvSpPr>
          <p:cNvPr id="15" name="TextBox 14">
            <a:extLst>
              <a:ext uri="{FF2B5EF4-FFF2-40B4-BE49-F238E27FC236}">
                <a16:creationId xmlns:a16="http://schemas.microsoft.com/office/drawing/2014/main" id="{1C216CD7-A614-67C7-0721-F2CE849635F0}"/>
              </a:ext>
            </a:extLst>
          </p:cNvPr>
          <p:cNvSpPr txBox="1"/>
          <p:nvPr/>
        </p:nvSpPr>
        <p:spPr>
          <a:xfrm>
            <a:off x="4663503" y="2456205"/>
            <a:ext cx="7241764" cy="1020857"/>
          </a:xfrm>
          <a:prstGeom prst="rect">
            <a:avLst/>
          </a:prstGeom>
          <a:noFill/>
          <a:ln w="28575">
            <a:solidFill>
              <a:srgbClr val="FF0000"/>
            </a:solidFill>
          </a:ln>
        </p:spPr>
        <p:txBody>
          <a:bodyPr wrap="square">
            <a:spAutoFit/>
          </a:bodyPr>
          <a:lstStyle/>
          <a:p>
            <a:pPr marL="285750" lvl="0" indent="-285750" algn="just" fontAlgn="base">
              <a:lnSpc>
                <a:spcPct val="115000"/>
              </a:lnSpc>
              <a:spcAft>
                <a:spcPts val="1000"/>
              </a:spcAft>
              <a:buFont typeface="Wingdings" panose="05000000000000000000" pitchFamily="2" charset="2"/>
              <a:buChar char="§"/>
              <a:tabLst>
                <a:tab pos="457200" algn="l"/>
              </a:tabLst>
            </a:pPr>
            <a:r>
              <a:rPr lang="en-US" sz="1800" dirty="0">
                <a:solidFill>
                  <a:srgbClr val="000000"/>
                </a:solidFill>
                <a:effectLst/>
                <a:latin typeface="Cambria" panose="02040503050406030204" pitchFamily="18" charset="0"/>
                <a:ea typeface="Calibri" panose="020F0502020204030204" pitchFamily="34" charset="0"/>
                <a:cs typeface="Tahoma" panose="020B0604030504040204" pitchFamily="34" charset="0"/>
              </a:rPr>
              <a:t>Culturally diverse boards managed well worldwide earn 43% more than homogeneous boards. This demonstrates why diversity benefits the business.</a:t>
            </a:r>
          </a:p>
        </p:txBody>
      </p:sp>
      <p:sp>
        <p:nvSpPr>
          <p:cNvPr id="21" name="TextBox 20">
            <a:extLst>
              <a:ext uri="{FF2B5EF4-FFF2-40B4-BE49-F238E27FC236}">
                <a16:creationId xmlns:a16="http://schemas.microsoft.com/office/drawing/2014/main" id="{8AAFDF07-43A2-CEEB-46E8-ABAF26F4F52F}"/>
              </a:ext>
            </a:extLst>
          </p:cNvPr>
          <p:cNvSpPr txBox="1"/>
          <p:nvPr/>
        </p:nvSpPr>
        <p:spPr>
          <a:xfrm>
            <a:off x="4680512" y="3673326"/>
            <a:ext cx="7241765" cy="702308"/>
          </a:xfrm>
          <a:prstGeom prst="rect">
            <a:avLst/>
          </a:prstGeom>
          <a:noFill/>
          <a:ln w="28575">
            <a:solidFill>
              <a:schemeClr val="accent6"/>
            </a:solidFill>
          </a:ln>
        </p:spPr>
        <p:txBody>
          <a:bodyPr wrap="square">
            <a:spAutoFit/>
          </a:bodyPr>
          <a:lstStyle/>
          <a:p>
            <a:pPr marL="285750" lvl="0" indent="-285750" algn="just" fontAlgn="base">
              <a:lnSpc>
                <a:spcPct val="115000"/>
              </a:lnSpc>
              <a:spcAft>
                <a:spcPts val="1000"/>
              </a:spcAft>
              <a:buFont typeface="Arial" panose="020B0604020202020204" pitchFamily="34" charset="0"/>
              <a:buChar char="•"/>
              <a:tabLst>
                <a:tab pos="457200" algn="l"/>
              </a:tabLst>
            </a:pPr>
            <a:r>
              <a:rPr lang="en-US" sz="1800" dirty="0">
                <a:solidFill>
                  <a:srgbClr val="000000"/>
                </a:solidFill>
                <a:effectLst/>
                <a:latin typeface="Cambria" panose="02040503050406030204" pitchFamily="18" charset="0"/>
                <a:ea typeface="Calibri" panose="020F0502020204030204" pitchFamily="34" charset="0"/>
                <a:cs typeface="Tahoma" panose="020B0604030504040204" pitchFamily="34" charset="0"/>
              </a:rPr>
              <a:t>Inclusive organizations foster equitable opportunity and a safe atmosphere, ensuring honest communication and strong governance.</a:t>
            </a:r>
          </a:p>
        </p:txBody>
      </p:sp>
      <p:sp>
        <p:nvSpPr>
          <p:cNvPr id="25" name="TextBox 24">
            <a:extLst>
              <a:ext uri="{FF2B5EF4-FFF2-40B4-BE49-F238E27FC236}">
                <a16:creationId xmlns:a16="http://schemas.microsoft.com/office/drawing/2014/main" id="{3A64D87C-8092-5342-DE43-C9D44EE573E0}"/>
              </a:ext>
            </a:extLst>
          </p:cNvPr>
          <p:cNvSpPr txBox="1"/>
          <p:nvPr/>
        </p:nvSpPr>
        <p:spPr>
          <a:xfrm>
            <a:off x="4700478" y="4871235"/>
            <a:ext cx="7260199" cy="383759"/>
          </a:xfrm>
          <a:prstGeom prst="rect">
            <a:avLst/>
          </a:prstGeom>
          <a:noFill/>
          <a:ln w="28575">
            <a:solidFill>
              <a:schemeClr val="accent2">
                <a:lumMod val="60000"/>
                <a:lumOff val="40000"/>
              </a:schemeClr>
            </a:solidFill>
          </a:ln>
        </p:spPr>
        <p:txBody>
          <a:bodyPr wrap="square">
            <a:spAutoFit/>
          </a:bodyPr>
          <a:lstStyle/>
          <a:p>
            <a:pPr marL="285750" lvl="0" indent="-285750" algn="just" fontAlgn="base">
              <a:lnSpc>
                <a:spcPct val="115000"/>
              </a:lnSpc>
              <a:spcAft>
                <a:spcPts val="1000"/>
              </a:spcAft>
              <a:buFont typeface="Arial" panose="020B0604020202020204" pitchFamily="34" charset="0"/>
              <a:buChar char="•"/>
              <a:tabLst>
                <a:tab pos="457200" algn="l"/>
              </a:tabLst>
            </a:pPr>
            <a:r>
              <a:rPr lang="en-US" dirty="0">
                <a:solidFill>
                  <a:srgbClr val="000000"/>
                </a:solidFill>
                <a:latin typeface="Cambria" panose="02040503050406030204" pitchFamily="18" charset="0"/>
                <a:ea typeface="Calibri" panose="020F0502020204030204" pitchFamily="34" charset="0"/>
                <a:cs typeface="Tahoma" panose="020B0604030504040204" pitchFamily="34" charset="0"/>
              </a:rPr>
              <a:t>T</a:t>
            </a:r>
            <a:r>
              <a:rPr lang="en-US" sz="1800" dirty="0">
                <a:solidFill>
                  <a:srgbClr val="000000"/>
                </a:solidFill>
                <a:effectLst/>
                <a:latin typeface="Cambria" panose="02040503050406030204" pitchFamily="18" charset="0"/>
                <a:ea typeface="Calibri" panose="020F0502020204030204" pitchFamily="34" charset="0"/>
                <a:cs typeface="Tahoma" panose="020B0604030504040204" pitchFamily="34" charset="0"/>
              </a:rPr>
              <a:t>o maintain a fair governance and strong leadership.</a:t>
            </a:r>
          </a:p>
        </p:txBody>
      </p:sp>
      <p:cxnSp>
        <p:nvCxnSpPr>
          <p:cNvPr id="38" name="Straight Arrow Connector 37">
            <a:extLst>
              <a:ext uri="{FF2B5EF4-FFF2-40B4-BE49-F238E27FC236}">
                <a16:creationId xmlns:a16="http://schemas.microsoft.com/office/drawing/2014/main" id="{6095E2F3-3176-41E1-0508-38C0CD0FF17C}"/>
              </a:ext>
            </a:extLst>
          </p:cNvPr>
          <p:cNvCxnSpPr>
            <a:endCxn id="27" idx="1"/>
          </p:cNvCxnSpPr>
          <p:nvPr/>
        </p:nvCxnSpPr>
        <p:spPr>
          <a:xfrm>
            <a:off x="72649" y="6161163"/>
            <a:ext cx="382723" cy="14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7CBCE13-BE26-59A2-D2E6-B6D5B15EAF71}"/>
              </a:ext>
            </a:extLst>
          </p:cNvPr>
          <p:cNvGrpSpPr/>
          <p:nvPr/>
        </p:nvGrpSpPr>
        <p:grpSpPr>
          <a:xfrm>
            <a:off x="65273" y="114551"/>
            <a:ext cx="4314150" cy="6522761"/>
            <a:chOff x="220916" y="100232"/>
            <a:chExt cx="4314150" cy="6522761"/>
          </a:xfrm>
        </p:grpSpPr>
        <p:sp>
          <p:nvSpPr>
            <p:cNvPr id="3" name="TextBox 2">
              <a:extLst>
                <a:ext uri="{FF2B5EF4-FFF2-40B4-BE49-F238E27FC236}">
                  <a16:creationId xmlns:a16="http://schemas.microsoft.com/office/drawing/2014/main" id="{052999D1-1AB9-8869-FA1A-2EB21DE5D984}"/>
                </a:ext>
              </a:extLst>
            </p:cNvPr>
            <p:cNvSpPr txBox="1"/>
            <p:nvPr/>
          </p:nvSpPr>
          <p:spPr>
            <a:xfrm>
              <a:off x="1156677" y="100232"/>
              <a:ext cx="2769951" cy="545599"/>
            </a:xfrm>
            <a:prstGeom prst="rect">
              <a:avLst/>
            </a:prstGeom>
            <a:solidFill>
              <a:schemeClr val="bg2"/>
            </a:solidFill>
            <a:ln>
              <a:solidFill>
                <a:schemeClr val="accent6">
                  <a:lumMod val="50000"/>
                </a:schemeClr>
              </a:solidFill>
            </a:ln>
          </p:spPr>
          <p:txBody>
            <a:bodyPr wrap="square">
              <a:spAutoFit/>
            </a:bodyPr>
            <a:lstStyle/>
            <a:p>
              <a:pPr algn="ctr" fontAlgn="base">
                <a:lnSpc>
                  <a:spcPct val="115000"/>
                </a:lnSpc>
                <a:spcBef>
                  <a:spcPts val="1000"/>
                </a:spcBef>
              </a:pPr>
              <a:r>
                <a:rPr lang="en-IN" sz="2800" b="1" dirty="0">
                  <a:solidFill>
                    <a:srgbClr val="FF0000"/>
                  </a:solidFill>
                  <a:effectLst/>
                  <a:latin typeface="Cambria" panose="02040503050406030204" pitchFamily="18" charset="0"/>
                  <a:ea typeface="Times New Roman" panose="02020603050405020304" pitchFamily="18" charset="0"/>
                  <a:cs typeface="Tahoma" panose="020B0604030504040204" pitchFamily="34" charset="0"/>
                </a:rPr>
                <a:t>Economic</a:t>
              </a:r>
              <a:endParaRPr lang="en-IN" sz="2000" b="1" dirty="0">
                <a:solidFill>
                  <a:srgbClr val="FF0000"/>
                </a:solidFill>
                <a:effectLst/>
                <a:latin typeface="Cambria" panose="02040503050406030204" pitchFamily="18" charset="0"/>
                <a:ea typeface="Times New Roman" panose="02020603050405020304" pitchFamily="18" charset="0"/>
                <a:cs typeface="Latha" panose="020B0604020202020204" pitchFamily="34" charset="0"/>
              </a:endParaRPr>
            </a:p>
          </p:txBody>
        </p:sp>
        <p:sp>
          <p:nvSpPr>
            <p:cNvPr id="7" name="TextBox 6">
              <a:extLst>
                <a:ext uri="{FF2B5EF4-FFF2-40B4-BE49-F238E27FC236}">
                  <a16:creationId xmlns:a16="http://schemas.microsoft.com/office/drawing/2014/main" id="{EE99CAC1-C478-310A-BD4E-74435ED8D380}"/>
                </a:ext>
              </a:extLst>
            </p:cNvPr>
            <p:cNvSpPr txBox="1"/>
            <p:nvPr/>
          </p:nvSpPr>
          <p:spPr>
            <a:xfrm>
              <a:off x="551283" y="869749"/>
              <a:ext cx="3983783" cy="923330"/>
            </a:xfrm>
            <a:prstGeom prst="rect">
              <a:avLst/>
            </a:prstGeom>
            <a:solidFill>
              <a:schemeClr val="accent6">
                <a:lumMod val="20000"/>
                <a:lumOff val="80000"/>
              </a:schemeClr>
            </a:solidFill>
            <a:ln>
              <a:solidFill>
                <a:schemeClr val="accent6">
                  <a:lumMod val="50000"/>
                </a:schemeClr>
              </a:solidFill>
            </a:ln>
          </p:spPr>
          <p:txBody>
            <a:bodyPr wrap="square">
              <a:spAutoFit/>
            </a:bodyPr>
            <a:lstStyle/>
            <a:p>
              <a:pPr algn="ctr"/>
              <a:r>
                <a:rPr lang="en-IN" sz="1800" b="1" dirty="0">
                  <a:solidFill>
                    <a:srgbClr val="800000"/>
                  </a:solidFill>
                  <a:effectLst/>
                  <a:latin typeface="Cambria" panose="02040503050406030204" pitchFamily="18" charset="0"/>
                  <a:ea typeface="Calibri" panose="020F0502020204030204" pitchFamily="34" charset="0"/>
                  <a:cs typeface="Tahoma" panose="020B0604030504040204" pitchFamily="34" charset="0"/>
                </a:rPr>
                <a:t>diverse, equitable, and inclusive workplace improves the economic impact</a:t>
              </a:r>
              <a:endParaRPr lang="en-IN" dirty="0">
                <a:solidFill>
                  <a:srgbClr val="800000"/>
                </a:solidFill>
              </a:endParaRPr>
            </a:p>
          </p:txBody>
        </p:sp>
        <p:sp>
          <p:nvSpPr>
            <p:cNvPr id="11" name="TextBox 10">
              <a:extLst>
                <a:ext uri="{FF2B5EF4-FFF2-40B4-BE49-F238E27FC236}">
                  <a16:creationId xmlns:a16="http://schemas.microsoft.com/office/drawing/2014/main" id="{B425D467-B4B0-EE18-D34C-2D6913893A84}"/>
                </a:ext>
              </a:extLst>
            </p:cNvPr>
            <p:cNvSpPr txBox="1"/>
            <p:nvPr/>
          </p:nvSpPr>
          <p:spPr>
            <a:xfrm>
              <a:off x="1009543" y="2067554"/>
              <a:ext cx="3064214" cy="369332"/>
            </a:xfrm>
            <a:prstGeom prst="rect">
              <a:avLst/>
            </a:prstGeom>
            <a:noFill/>
            <a:ln>
              <a:solidFill>
                <a:schemeClr val="accent6">
                  <a:lumMod val="50000"/>
                </a:schemeClr>
              </a:solidFill>
            </a:ln>
          </p:spPr>
          <p:txBody>
            <a:bodyPr wrap="square">
              <a:spAutoFit/>
            </a:bodyPr>
            <a:lstStyle/>
            <a:p>
              <a:pPr algn="ctr" fontAlgn="base"/>
              <a:r>
                <a:rPr lang="en-IN" b="1" dirty="0">
                  <a:solidFill>
                    <a:srgbClr val="002060"/>
                  </a:solidFill>
                  <a:latin typeface="Cambria" panose="02040503050406030204" pitchFamily="18" charset="0"/>
                  <a:ea typeface="Times New Roman" panose="02020603050405020304" pitchFamily="18" charset="0"/>
                  <a:cs typeface="Tahoma" panose="020B0604030504040204" pitchFamily="34" charset="0"/>
                </a:rPr>
                <a:t>W</a:t>
              </a:r>
              <a:r>
                <a:rPr lang="en-IN" sz="1800" b="1" dirty="0">
                  <a:solidFill>
                    <a:srgbClr val="002060"/>
                  </a:solidFill>
                  <a:effectLst/>
                  <a:latin typeface="Cambria" panose="02040503050406030204" pitchFamily="18" charset="0"/>
                  <a:ea typeface="Times New Roman" panose="02020603050405020304" pitchFamily="18" charset="0"/>
                  <a:cs typeface="Tahoma" panose="020B0604030504040204" pitchFamily="34" charset="0"/>
                </a:rPr>
                <a:t>ays it can be achieved</a:t>
              </a:r>
              <a:endParaRPr lang="en-IN" sz="1800" dirty="0">
                <a:solidFill>
                  <a:srgbClr val="002060"/>
                </a:solidFill>
                <a:effectLst/>
                <a:latin typeface="Times New Roman" panose="02020603050405020304" pitchFamily="18" charset="0"/>
                <a:ea typeface="Times New Roman" panose="02020603050405020304" pitchFamily="18" charset="0"/>
              </a:endParaRPr>
            </a:p>
          </p:txBody>
        </p:sp>
        <p:sp>
          <p:nvSpPr>
            <p:cNvPr id="17" name="TextBox 16">
              <a:extLst>
                <a:ext uri="{FF2B5EF4-FFF2-40B4-BE49-F238E27FC236}">
                  <a16:creationId xmlns:a16="http://schemas.microsoft.com/office/drawing/2014/main" id="{46511F16-F477-B353-6D02-E6FCE49558E8}"/>
                </a:ext>
              </a:extLst>
            </p:cNvPr>
            <p:cNvSpPr txBox="1"/>
            <p:nvPr/>
          </p:nvSpPr>
          <p:spPr>
            <a:xfrm>
              <a:off x="649927" y="2627726"/>
              <a:ext cx="3747583" cy="646331"/>
            </a:xfrm>
            <a:prstGeom prst="rect">
              <a:avLst/>
            </a:prstGeom>
            <a:noFill/>
            <a:ln w="28575">
              <a:solidFill>
                <a:srgbClr val="FF0000"/>
              </a:solidFill>
            </a:ln>
          </p:spPr>
          <p:txBody>
            <a:bodyPr wrap="square">
              <a:spAutoFit/>
            </a:bodyPr>
            <a:lstStyle/>
            <a:p>
              <a:pPr algn="just"/>
              <a:r>
                <a:rPr lang="en-US" sz="1800" b="1" i="1" dirty="0">
                  <a:solidFill>
                    <a:srgbClr val="000000"/>
                  </a:solidFill>
                  <a:effectLst/>
                  <a:latin typeface="Cambria" panose="02040503050406030204" pitchFamily="18" charset="0"/>
                  <a:ea typeface="Calibri" panose="020F0502020204030204" pitchFamily="34" charset="0"/>
                  <a:cs typeface="Tahoma" panose="020B0604030504040204" pitchFamily="34" charset="0"/>
                </a:rPr>
                <a:t>1.Diversity with inclusion is profitable for the business</a:t>
              </a:r>
              <a:endParaRPr lang="en-IN" dirty="0"/>
            </a:p>
          </p:txBody>
        </p:sp>
        <p:sp>
          <p:nvSpPr>
            <p:cNvPr id="19" name="TextBox 18">
              <a:extLst>
                <a:ext uri="{FF2B5EF4-FFF2-40B4-BE49-F238E27FC236}">
                  <a16:creationId xmlns:a16="http://schemas.microsoft.com/office/drawing/2014/main" id="{64186BBA-2DB5-29F4-64AC-0C1D5F50A094}"/>
                </a:ext>
              </a:extLst>
            </p:cNvPr>
            <p:cNvSpPr txBox="1"/>
            <p:nvPr/>
          </p:nvSpPr>
          <p:spPr>
            <a:xfrm>
              <a:off x="601287" y="3676002"/>
              <a:ext cx="3747583" cy="646331"/>
            </a:xfrm>
            <a:prstGeom prst="rect">
              <a:avLst/>
            </a:prstGeom>
            <a:noFill/>
            <a:ln w="28575">
              <a:solidFill>
                <a:schemeClr val="accent6"/>
              </a:solidFill>
            </a:ln>
          </p:spPr>
          <p:txBody>
            <a:bodyPr wrap="square">
              <a:spAutoFit/>
            </a:bodyPr>
            <a:lstStyle/>
            <a:p>
              <a:pPr algn="just"/>
              <a:r>
                <a:rPr lang="en-IN" sz="1800" b="1" i="1" dirty="0">
                  <a:solidFill>
                    <a:srgbClr val="000000"/>
                  </a:solidFill>
                  <a:effectLst/>
                  <a:latin typeface="Cambria" panose="02040503050406030204" pitchFamily="18" charset="0"/>
                  <a:ea typeface="Calibri" panose="020F0502020204030204" pitchFamily="34" charset="0"/>
                  <a:cs typeface="Tahoma" panose="020B0604030504040204" pitchFamily="34" charset="0"/>
                </a:rPr>
                <a:t>2. </a:t>
              </a:r>
              <a:r>
                <a:rPr lang="en-US" sz="1800" b="1" i="1" dirty="0">
                  <a:solidFill>
                    <a:srgbClr val="000000"/>
                  </a:solidFill>
                  <a:effectLst/>
                  <a:latin typeface="Cambria" panose="02040503050406030204" pitchFamily="18" charset="0"/>
                  <a:ea typeface="Calibri" panose="020F0502020204030204" pitchFamily="34" charset="0"/>
                  <a:cs typeface="Tahoma" panose="020B0604030504040204" pitchFamily="34" charset="0"/>
                </a:rPr>
                <a:t>Inclusive organizations promote transparency</a:t>
              </a:r>
              <a:endParaRPr lang="en-IN" dirty="0"/>
            </a:p>
          </p:txBody>
        </p:sp>
        <p:sp>
          <p:nvSpPr>
            <p:cNvPr id="23" name="TextBox 22">
              <a:extLst>
                <a:ext uri="{FF2B5EF4-FFF2-40B4-BE49-F238E27FC236}">
                  <a16:creationId xmlns:a16="http://schemas.microsoft.com/office/drawing/2014/main" id="{D59096E6-8FE5-5587-43AE-5C113A53094F}"/>
                </a:ext>
              </a:extLst>
            </p:cNvPr>
            <p:cNvSpPr txBox="1"/>
            <p:nvPr/>
          </p:nvSpPr>
          <p:spPr>
            <a:xfrm>
              <a:off x="611015" y="4587131"/>
              <a:ext cx="3747583" cy="923330"/>
            </a:xfrm>
            <a:prstGeom prst="rect">
              <a:avLst/>
            </a:prstGeom>
            <a:noFill/>
            <a:ln w="28575">
              <a:solidFill>
                <a:schemeClr val="accent2">
                  <a:lumMod val="60000"/>
                  <a:lumOff val="40000"/>
                </a:schemeClr>
              </a:solidFill>
            </a:ln>
          </p:spPr>
          <p:txBody>
            <a:bodyPr wrap="square">
              <a:spAutoFit/>
            </a:bodyPr>
            <a:lstStyle/>
            <a:p>
              <a:pPr algn="just"/>
              <a:r>
                <a:rPr lang="en-IN" sz="1800" b="1" i="1" dirty="0">
                  <a:solidFill>
                    <a:srgbClr val="000000"/>
                  </a:solidFill>
                  <a:effectLst/>
                  <a:latin typeface="Cambria" panose="02040503050406030204" pitchFamily="18" charset="0"/>
                  <a:ea typeface="Calibri" panose="020F0502020204030204" pitchFamily="34" charset="0"/>
                  <a:cs typeface="Tahoma" panose="020B0604030504040204" pitchFamily="34" charset="0"/>
                </a:rPr>
                <a:t>3. </a:t>
              </a:r>
              <a:r>
                <a:rPr lang="en-US" sz="1800" b="1" i="1" dirty="0">
                  <a:solidFill>
                    <a:srgbClr val="000000"/>
                  </a:solidFill>
                  <a:effectLst/>
                  <a:latin typeface="Cambria" panose="02040503050406030204" pitchFamily="18" charset="0"/>
                  <a:ea typeface="Calibri" panose="020F0502020204030204" pitchFamily="34" charset="0"/>
                  <a:cs typeface="Tahoma" panose="020B0604030504040204" pitchFamily="34" charset="0"/>
                </a:rPr>
                <a:t>Empathetic teams handle conflicts and confrontations better. </a:t>
              </a:r>
              <a:endParaRPr lang="en-IN" dirty="0"/>
            </a:p>
          </p:txBody>
        </p:sp>
        <p:sp>
          <p:nvSpPr>
            <p:cNvPr id="27" name="TextBox 26">
              <a:extLst>
                <a:ext uri="{FF2B5EF4-FFF2-40B4-BE49-F238E27FC236}">
                  <a16:creationId xmlns:a16="http://schemas.microsoft.com/office/drawing/2014/main" id="{F35BD8BB-9243-5F04-5DA9-4B7396D5944C}"/>
                </a:ext>
              </a:extLst>
            </p:cNvPr>
            <p:cNvSpPr txBox="1"/>
            <p:nvPr/>
          </p:nvSpPr>
          <p:spPr>
            <a:xfrm>
              <a:off x="611015" y="5699663"/>
              <a:ext cx="3747583" cy="923330"/>
            </a:xfrm>
            <a:prstGeom prst="rect">
              <a:avLst/>
            </a:prstGeom>
            <a:noFill/>
            <a:ln w="28575">
              <a:solidFill>
                <a:srgbClr val="3333CC"/>
              </a:solidFill>
            </a:ln>
          </p:spPr>
          <p:txBody>
            <a:bodyPr wrap="square">
              <a:spAutoFit/>
            </a:bodyPr>
            <a:lstStyle/>
            <a:p>
              <a:pPr algn="just"/>
              <a:r>
                <a:rPr lang="en-US" sz="1800" b="1" i="1" dirty="0">
                  <a:solidFill>
                    <a:srgbClr val="000000"/>
                  </a:solidFill>
                  <a:effectLst/>
                  <a:latin typeface="Cambria" panose="02040503050406030204" pitchFamily="18" charset="0"/>
                  <a:ea typeface="Calibri" panose="020F0502020204030204" pitchFamily="34" charset="0"/>
                  <a:cs typeface="Tahoma" panose="020B0604030504040204" pitchFamily="34" charset="0"/>
                </a:rPr>
                <a:t>4. Diverse and inclusive teams promote a trustworthy brand image</a:t>
              </a:r>
              <a:endParaRPr lang="en-IN" dirty="0"/>
            </a:p>
          </p:txBody>
        </p:sp>
        <p:cxnSp>
          <p:nvCxnSpPr>
            <p:cNvPr id="29" name="Straight Arrow Connector 28">
              <a:extLst>
                <a:ext uri="{FF2B5EF4-FFF2-40B4-BE49-F238E27FC236}">
                  <a16:creationId xmlns:a16="http://schemas.microsoft.com/office/drawing/2014/main" id="{DD42373A-A420-E401-2814-39249E3255F5}"/>
                </a:ext>
              </a:extLst>
            </p:cNvPr>
            <p:cNvCxnSpPr>
              <a:cxnSpLocks/>
              <a:stCxn id="3" idx="2"/>
              <a:endCxn id="7" idx="0"/>
            </p:cNvCxnSpPr>
            <p:nvPr/>
          </p:nvCxnSpPr>
          <p:spPr>
            <a:xfrm>
              <a:off x="2541653" y="645831"/>
              <a:ext cx="1522" cy="223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61D06BF-19A7-7CE6-C8DE-A26D9446E261}"/>
                </a:ext>
              </a:extLst>
            </p:cNvPr>
            <p:cNvCxnSpPr>
              <a:cxnSpLocks/>
              <a:stCxn id="7" idx="2"/>
              <a:endCxn id="11" idx="0"/>
            </p:cNvCxnSpPr>
            <p:nvPr/>
          </p:nvCxnSpPr>
          <p:spPr>
            <a:xfrm flipH="1">
              <a:off x="2541650" y="1793079"/>
              <a:ext cx="1525" cy="274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8F411DF-DA09-754A-7681-118E9D6D251A}"/>
                </a:ext>
              </a:extLst>
            </p:cNvPr>
            <p:cNvCxnSpPr>
              <a:stCxn id="11" idx="1"/>
            </p:cNvCxnSpPr>
            <p:nvPr/>
          </p:nvCxnSpPr>
          <p:spPr>
            <a:xfrm flipH="1" flipV="1">
              <a:off x="228291" y="2247565"/>
              <a:ext cx="781252" cy="4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8D1C120-3F47-9D53-040F-0C0A83F681BD}"/>
                </a:ext>
              </a:extLst>
            </p:cNvPr>
            <p:cNvCxnSpPr>
              <a:cxnSpLocks/>
            </p:cNvCxnSpPr>
            <p:nvPr/>
          </p:nvCxnSpPr>
          <p:spPr>
            <a:xfrm flipH="1">
              <a:off x="220916" y="2247565"/>
              <a:ext cx="7375" cy="3899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0BA3485-B748-F317-99B0-F42A8406F635}"/>
                </a:ext>
              </a:extLst>
            </p:cNvPr>
            <p:cNvCxnSpPr>
              <a:cxnSpLocks/>
              <a:endCxn id="23" idx="1"/>
            </p:cNvCxnSpPr>
            <p:nvPr/>
          </p:nvCxnSpPr>
          <p:spPr>
            <a:xfrm>
              <a:off x="228292" y="5048796"/>
              <a:ext cx="3827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08C8F4C-331B-BF3D-E68F-46EC03DBFCE8}"/>
                </a:ext>
              </a:extLst>
            </p:cNvPr>
            <p:cNvCxnSpPr>
              <a:cxnSpLocks/>
              <a:endCxn id="19" idx="1"/>
            </p:cNvCxnSpPr>
            <p:nvPr/>
          </p:nvCxnSpPr>
          <p:spPr>
            <a:xfrm>
              <a:off x="238021" y="3999168"/>
              <a:ext cx="3632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4575DF6-F2A6-89CB-93DD-DCD9E0A38DB1}"/>
                </a:ext>
              </a:extLst>
            </p:cNvPr>
            <p:cNvCxnSpPr>
              <a:cxnSpLocks/>
              <a:endCxn id="17" idx="1"/>
            </p:cNvCxnSpPr>
            <p:nvPr/>
          </p:nvCxnSpPr>
          <p:spPr>
            <a:xfrm>
              <a:off x="247749" y="2950892"/>
              <a:ext cx="402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50" name="Straight Arrow Connector 49">
            <a:extLst>
              <a:ext uri="{FF2B5EF4-FFF2-40B4-BE49-F238E27FC236}">
                <a16:creationId xmlns:a16="http://schemas.microsoft.com/office/drawing/2014/main" id="{8A51A2A4-8273-FF1E-A943-A313210477BF}"/>
              </a:ext>
            </a:extLst>
          </p:cNvPr>
          <p:cNvCxnSpPr>
            <a:cxnSpLocks/>
            <a:stCxn id="27" idx="3"/>
            <a:endCxn id="13" idx="1"/>
          </p:cNvCxnSpPr>
          <p:nvPr/>
        </p:nvCxnSpPr>
        <p:spPr>
          <a:xfrm flipV="1">
            <a:off x="4202955" y="6161163"/>
            <a:ext cx="532862" cy="14484"/>
          </a:xfrm>
          <a:prstGeom prst="straightConnector1">
            <a:avLst/>
          </a:prstGeom>
          <a:ln w="28575">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A16D7B6-CE40-027B-3582-88D01DB00709}"/>
              </a:ext>
            </a:extLst>
          </p:cNvPr>
          <p:cNvCxnSpPr>
            <a:cxnSpLocks/>
            <a:stCxn id="23" idx="3"/>
            <a:endCxn id="25" idx="1"/>
          </p:cNvCxnSpPr>
          <p:nvPr/>
        </p:nvCxnSpPr>
        <p:spPr>
          <a:xfrm>
            <a:off x="4202955" y="5063115"/>
            <a:ext cx="497523" cy="0"/>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54" name="Straight Arrow Connector 53">
            <a:extLst>
              <a:ext uri="{FF2B5EF4-FFF2-40B4-BE49-F238E27FC236}">
                <a16:creationId xmlns:a16="http://schemas.microsoft.com/office/drawing/2014/main" id="{E0FFA31B-FB49-68C3-0EB1-3CE2A5C2AF8C}"/>
              </a:ext>
            </a:extLst>
          </p:cNvPr>
          <p:cNvCxnSpPr>
            <a:cxnSpLocks/>
            <a:stCxn id="19" idx="3"/>
            <a:endCxn id="21" idx="1"/>
          </p:cNvCxnSpPr>
          <p:nvPr/>
        </p:nvCxnSpPr>
        <p:spPr>
          <a:xfrm>
            <a:off x="4193227" y="4013487"/>
            <a:ext cx="487285" cy="10993"/>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cxnSp>
        <p:nvCxnSpPr>
          <p:cNvPr id="56" name="Straight Arrow Connector 55">
            <a:extLst>
              <a:ext uri="{FF2B5EF4-FFF2-40B4-BE49-F238E27FC236}">
                <a16:creationId xmlns:a16="http://schemas.microsoft.com/office/drawing/2014/main" id="{94E5AF7E-B80A-FB0C-0D7B-1AC6DA3D4E9D}"/>
              </a:ext>
            </a:extLst>
          </p:cNvPr>
          <p:cNvCxnSpPr>
            <a:cxnSpLocks/>
            <a:stCxn id="17" idx="3"/>
            <a:endCxn id="15" idx="1"/>
          </p:cNvCxnSpPr>
          <p:nvPr/>
        </p:nvCxnSpPr>
        <p:spPr>
          <a:xfrm>
            <a:off x="4241867" y="2965211"/>
            <a:ext cx="421636" cy="14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049A0CD-A920-DF6F-89EC-2E8C686580E9}"/>
              </a:ext>
            </a:extLst>
          </p:cNvPr>
          <p:cNvCxnSpPr>
            <a:cxnSpLocks/>
            <a:stCxn id="3" idx="3"/>
            <a:endCxn id="30" idx="1"/>
          </p:cNvCxnSpPr>
          <p:nvPr/>
        </p:nvCxnSpPr>
        <p:spPr>
          <a:xfrm>
            <a:off x="3770985" y="387351"/>
            <a:ext cx="1161082" cy="817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B697757-C9B9-0C09-F26B-726FE56B79D4}"/>
              </a:ext>
            </a:extLst>
          </p:cNvPr>
          <p:cNvSpPr txBox="1"/>
          <p:nvPr/>
        </p:nvSpPr>
        <p:spPr>
          <a:xfrm>
            <a:off x="4932067" y="327547"/>
            <a:ext cx="6797022" cy="1754326"/>
          </a:xfrm>
          <a:prstGeom prst="rect">
            <a:avLst/>
          </a:prstGeom>
          <a:noFill/>
          <a:ln w="28575">
            <a:solidFill>
              <a:srgbClr val="800000"/>
            </a:solidFill>
          </a:ln>
        </p:spPr>
        <p:txBody>
          <a:bodyPr wrap="square">
            <a:spAutoFit/>
          </a:bodyPr>
          <a:lstStyle/>
          <a:p>
            <a:pPr marL="285750" indent="-285750" algn="just" fontAlgn="base">
              <a:buFont typeface="Wingdings" panose="05000000000000000000" pitchFamily="2" charset="2"/>
              <a:buChar char="Ø"/>
            </a:pPr>
            <a:r>
              <a:rPr lang="en-IN" dirty="0">
                <a:solidFill>
                  <a:srgbClr val="000000"/>
                </a:solidFill>
                <a:latin typeface="Cambria" panose="02040503050406030204" pitchFamily="18" charset="0"/>
                <a:ea typeface="Times New Roman" panose="02020603050405020304" pitchFamily="18" charset="0"/>
                <a:cs typeface="Tahoma" panose="020B0604030504040204" pitchFamily="34" charset="0"/>
              </a:rPr>
              <a:t>E</a:t>
            </a:r>
            <a:r>
              <a:rPr lang="en-IN" sz="1800" dirty="0">
                <a:solidFill>
                  <a:srgbClr val="000000"/>
                </a:solidFill>
                <a:effectLst/>
                <a:latin typeface="Cambria" panose="02040503050406030204" pitchFamily="18" charset="0"/>
                <a:ea typeface="Times New Roman" panose="02020603050405020304" pitchFamily="18" charset="0"/>
                <a:cs typeface="Tahoma" panose="020B0604030504040204" pitchFamily="34" charset="0"/>
              </a:rPr>
              <a:t>conomic aspect of sustainability is not just about being profitable, but also about </a:t>
            </a:r>
            <a:r>
              <a:rPr lang="en-IN" sz="1800" b="1" dirty="0">
                <a:solidFill>
                  <a:srgbClr val="000000"/>
                </a:solidFill>
                <a:effectLst/>
                <a:latin typeface="Cambria" panose="02040503050406030204" pitchFamily="18" charset="0"/>
                <a:ea typeface="Times New Roman" panose="02020603050405020304" pitchFamily="18" charset="0"/>
                <a:cs typeface="Tahoma" panose="020B0604030504040204" pitchFamily="34" charset="0"/>
              </a:rPr>
              <a:t>having good governance within the company</a:t>
            </a:r>
            <a:r>
              <a:rPr lang="en-IN" sz="1800" dirty="0">
                <a:solidFill>
                  <a:srgbClr val="000000"/>
                </a:solidFill>
                <a:effectLst/>
                <a:latin typeface="Cambria" panose="02040503050406030204" pitchFamily="18" charset="0"/>
                <a:ea typeface="Times New Roman" panose="02020603050405020304" pitchFamily="18" charset="0"/>
                <a:cs typeface="Tahoma" panose="020B0604030504040204" pitchFamily="34" charset="0"/>
              </a:rPr>
              <a:t>. </a:t>
            </a:r>
          </a:p>
          <a:p>
            <a:pPr marL="285750" indent="-285750" algn="just" fontAlgn="base">
              <a:buFont typeface="Wingdings" panose="05000000000000000000" pitchFamily="2" charset="2"/>
              <a:buChar char="Ø"/>
            </a:pPr>
            <a:r>
              <a:rPr lang="en-IN" sz="1800" dirty="0">
                <a:solidFill>
                  <a:srgbClr val="000000"/>
                </a:solidFill>
                <a:effectLst/>
                <a:latin typeface="Cambria" panose="02040503050406030204" pitchFamily="18" charset="0"/>
                <a:ea typeface="Times New Roman" panose="02020603050405020304" pitchFamily="18" charset="0"/>
                <a:cs typeface="Tahoma" panose="020B0604030504040204" pitchFamily="34" charset="0"/>
              </a:rPr>
              <a:t>Management and other stakeholders like end-users, value chain, etc. are aligned on common interests. </a:t>
            </a:r>
          </a:p>
          <a:p>
            <a:pPr marL="285750" indent="-285750" algn="just" fontAlgn="base">
              <a:buFont typeface="Wingdings" panose="05000000000000000000" pitchFamily="2" charset="2"/>
              <a:buChar char="Ø"/>
            </a:pPr>
            <a:r>
              <a:rPr lang="en-IN" sz="1800" dirty="0">
                <a:solidFill>
                  <a:srgbClr val="000000"/>
                </a:solidFill>
                <a:effectLst/>
                <a:latin typeface="Cambria" panose="02040503050406030204" pitchFamily="18" charset="0"/>
                <a:ea typeface="Times New Roman" panose="02020603050405020304" pitchFamily="18" charset="0"/>
                <a:cs typeface="Tahoma" panose="020B0604030504040204" pitchFamily="34" charset="0"/>
              </a:rPr>
              <a:t>The company is transparent and avoids conflict of interest.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4501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6FFF3B-401D-2F56-3C82-92C010B47076}"/>
              </a:ext>
            </a:extLst>
          </p:cNvPr>
          <p:cNvSpPr txBox="1"/>
          <p:nvPr/>
        </p:nvSpPr>
        <p:spPr>
          <a:xfrm>
            <a:off x="926965" y="1533223"/>
            <a:ext cx="10338070" cy="2777620"/>
          </a:xfrm>
          <a:prstGeom prst="rect">
            <a:avLst/>
          </a:prstGeom>
          <a:noFill/>
        </p:spPr>
        <p:txBody>
          <a:bodyPr wrap="square">
            <a:spAutoFit/>
          </a:bodyPr>
          <a:lstStyle/>
          <a:p>
            <a:pPr marL="285750" indent="-285750" algn="just" fontAlgn="base">
              <a:lnSpc>
                <a:spcPct val="200000"/>
              </a:lnSpc>
              <a:buFont typeface="Wingdings" panose="05000000000000000000" pitchFamily="2" charset="2"/>
              <a:buChar char="Ø"/>
            </a:pPr>
            <a:r>
              <a:rPr lang="en-IN" sz="1800" b="1" dirty="0">
                <a:solidFill>
                  <a:srgbClr val="000000"/>
                </a:solidFill>
                <a:effectLst/>
                <a:latin typeface="Cambria" panose="02040503050406030204" pitchFamily="18" charset="0"/>
                <a:ea typeface="Times New Roman" panose="02020603050405020304" pitchFamily="18" charset="0"/>
                <a:cs typeface="Tahoma" panose="020B0604030504040204" pitchFamily="34" charset="0"/>
              </a:rPr>
              <a:t>Sustainability and Diversity, Equity and inclusion (DEI) are strictly intertwined.</a:t>
            </a:r>
            <a:r>
              <a:rPr lang="en-IN" sz="1800" dirty="0">
                <a:solidFill>
                  <a:srgbClr val="000000"/>
                </a:solidFill>
                <a:effectLst/>
                <a:latin typeface="Cambria" panose="02040503050406030204" pitchFamily="18" charset="0"/>
                <a:ea typeface="Times New Roman" panose="02020603050405020304" pitchFamily="18" charset="0"/>
                <a:cs typeface="Tahoma" panose="020B0604030504040204" pitchFamily="34" charset="0"/>
              </a:rPr>
              <a:t> </a:t>
            </a:r>
          </a:p>
          <a:p>
            <a:pPr marL="285750" indent="-285750" algn="just" fontAlgn="base">
              <a:lnSpc>
                <a:spcPct val="200000"/>
              </a:lnSpc>
              <a:buFont typeface="Wingdings" panose="05000000000000000000" pitchFamily="2" charset="2"/>
              <a:buChar char="Ø"/>
            </a:pPr>
            <a:r>
              <a:rPr lang="en-US" sz="1800" dirty="0">
                <a:solidFill>
                  <a:srgbClr val="000000"/>
                </a:solidFill>
                <a:effectLst/>
                <a:latin typeface="Cambria" panose="02040503050406030204" pitchFamily="18" charset="0"/>
                <a:ea typeface="Times New Roman" panose="02020603050405020304" pitchFamily="18" charset="0"/>
                <a:cs typeface="Tahoma" panose="020B0604030504040204" pitchFamily="34" charset="0"/>
              </a:rPr>
              <a:t>Creating a workplace where employees can be themselves and perform at their best is the first step to executing a sustainability strategy.</a:t>
            </a:r>
          </a:p>
          <a:p>
            <a:pPr marL="285750" indent="-285750" algn="just" fontAlgn="base">
              <a:lnSpc>
                <a:spcPct val="200000"/>
              </a:lnSpc>
              <a:buFont typeface="Wingdings" panose="05000000000000000000" pitchFamily="2" charset="2"/>
              <a:buChar char="Ø"/>
            </a:pPr>
            <a:r>
              <a:rPr lang="en-US" sz="1800" dirty="0">
                <a:solidFill>
                  <a:srgbClr val="000000"/>
                </a:solidFill>
                <a:effectLst/>
                <a:latin typeface="Cambria" panose="02040503050406030204" pitchFamily="18" charset="0"/>
                <a:ea typeface="Times New Roman" panose="02020603050405020304" pitchFamily="18" charset="0"/>
                <a:cs typeface="Tahoma" panose="020B0604030504040204" pitchFamily="34" charset="0"/>
              </a:rPr>
              <a:t>Inclusive workplaces foster a safe atmosphere for employees to adapt to structural and behavioral changes, boosting sustainability efforts.</a:t>
            </a:r>
          </a:p>
        </p:txBody>
      </p:sp>
      <p:sp>
        <p:nvSpPr>
          <p:cNvPr id="5" name="TextBox 4">
            <a:extLst>
              <a:ext uri="{FF2B5EF4-FFF2-40B4-BE49-F238E27FC236}">
                <a16:creationId xmlns:a16="http://schemas.microsoft.com/office/drawing/2014/main" id="{0765F4C3-F58F-946C-F308-0FDA54A35790}"/>
              </a:ext>
            </a:extLst>
          </p:cNvPr>
          <p:cNvSpPr txBox="1"/>
          <p:nvPr/>
        </p:nvSpPr>
        <p:spPr>
          <a:xfrm>
            <a:off x="333172" y="773509"/>
            <a:ext cx="6094378" cy="584775"/>
          </a:xfrm>
          <a:prstGeom prst="rect">
            <a:avLst/>
          </a:prstGeom>
          <a:noFill/>
        </p:spPr>
        <p:txBody>
          <a:bodyPr wrap="square">
            <a:spAutoFit/>
          </a:bodyPr>
          <a:lstStyle/>
          <a:p>
            <a:r>
              <a:rPr lang="en-IN" sz="3200" b="1" dirty="0">
                <a:solidFill>
                  <a:srgbClr val="FF0000"/>
                </a:solidFill>
                <a:latin typeface="Cambria" panose="02040503050406030204" pitchFamily="18" charset="0"/>
                <a:ea typeface="Times New Roman" panose="02020603050405020304" pitchFamily="18" charset="0"/>
                <a:cs typeface="Tahoma" panose="020B0604030504040204" pitchFamily="34" charset="0"/>
              </a:rPr>
              <a:t>S</a:t>
            </a:r>
            <a:r>
              <a:rPr lang="en-IN" sz="3200" b="1" dirty="0">
                <a:solidFill>
                  <a:srgbClr val="FF0000"/>
                </a:solidFill>
                <a:effectLst/>
                <a:latin typeface="Cambria" panose="02040503050406030204" pitchFamily="18" charset="0"/>
                <a:ea typeface="Times New Roman" panose="02020603050405020304" pitchFamily="18" charset="0"/>
                <a:cs typeface="Tahoma" panose="020B0604030504040204" pitchFamily="34" charset="0"/>
              </a:rPr>
              <a:t>ummar</a:t>
            </a:r>
            <a:r>
              <a:rPr lang="en-IN" sz="3200" b="1" dirty="0">
                <a:solidFill>
                  <a:srgbClr val="FF0000"/>
                </a:solidFill>
                <a:latin typeface="Cambria" panose="02040503050406030204" pitchFamily="18" charset="0"/>
                <a:ea typeface="Times New Roman" panose="02020603050405020304" pitchFamily="18" charset="0"/>
                <a:cs typeface="Tahoma" panose="020B0604030504040204" pitchFamily="34" charset="0"/>
              </a:rPr>
              <a:t>y</a:t>
            </a:r>
            <a:r>
              <a:rPr lang="en-IN" sz="3200" b="1" dirty="0">
                <a:solidFill>
                  <a:srgbClr val="FF0000"/>
                </a:solidFill>
                <a:effectLst/>
                <a:latin typeface="Cambria" panose="02040503050406030204" pitchFamily="18" charset="0"/>
                <a:ea typeface="Times New Roman" panose="02020603050405020304" pitchFamily="18" charset="0"/>
                <a:cs typeface="Tahoma" panose="020B0604030504040204" pitchFamily="34" charset="0"/>
              </a:rPr>
              <a:t>  - 3 Es</a:t>
            </a:r>
            <a:endParaRPr lang="en-IN" sz="3200" b="1" dirty="0">
              <a:solidFill>
                <a:srgbClr val="FF0000"/>
              </a:solidFill>
            </a:endParaRPr>
          </a:p>
        </p:txBody>
      </p:sp>
    </p:spTree>
    <p:extLst>
      <p:ext uri="{BB962C8B-B14F-4D97-AF65-F5344CB8AC3E}">
        <p14:creationId xmlns:p14="http://schemas.microsoft.com/office/powerpoint/2010/main" val="3715131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97B2B2-B255-7E43-E4C5-62A3AC294A2B}"/>
              </a:ext>
            </a:extLst>
          </p:cNvPr>
          <p:cNvSpPr txBox="1"/>
          <p:nvPr/>
        </p:nvSpPr>
        <p:spPr>
          <a:xfrm>
            <a:off x="1494817" y="176305"/>
            <a:ext cx="9202365" cy="461665"/>
          </a:xfrm>
          <a:prstGeom prst="rect">
            <a:avLst/>
          </a:prstGeom>
          <a:noFill/>
        </p:spPr>
        <p:txBody>
          <a:bodyPr wrap="square">
            <a:spAutoFit/>
          </a:bodyPr>
          <a:lstStyle/>
          <a:p>
            <a:pPr algn="ctr"/>
            <a:r>
              <a:rPr lang="en-IN" sz="2400" b="1" u="sng" dirty="0">
                <a:solidFill>
                  <a:srgbClr val="FF0000"/>
                </a:solidFill>
                <a:effectLst/>
                <a:latin typeface="Cambria" panose="02040503050406030204" pitchFamily="18" charset="0"/>
                <a:ea typeface="Calibri" panose="020F0502020204030204" pitchFamily="34" charset="0"/>
                <a:cs typeface="Latha" panose="020B0604020202020204" pitchFamily="34" charset="0"/>
              </a:rPr>
              <a:t>ENGINEER’S ROLE TO ACHIEVE SUSTAINABLE DEVELOPMENT</a:t>
            </a:r>
            <a:endParaRPr lang="en-IN" sz="2400" dirty="0">
              <a:solidFill>
                <a:srgbClr val="FF0000"/>
              </a:solidFill>
            </a:endParaRPr>
          </a:p>
        </p:txBody>
      </p:sp>
      <p:sp>
        <p:nvSpPr>
          <p:cNvPr id="5" name="TextBox 4">
            <a:extLst>
              <a:ext uri="{FF2B5EF4-FFF2-40B4-BE49-F238E27FC236}">
                <a16:creationId xmlns:a16="http://schemas.microsoft.com/office/drawing/2014/main" id="{A978EEB7-FCB6-C632-66CF-D2630F7C3E3E}"/>
              </a:ext>
            </a:extLst>
          </p:cNvPr>
          <p:cNvSpPr txBox="1"/>
          <p:nvPr/>
        </p:nvSpPr>
        <p:spPr>
          <a:xfrm>
            <a:off x="0" y="637970"/>
            <a:ext cx="8686800" cy="6106928"/>
          </a:xfrm>
          <a:prstGeom prst="rect">
            <a:avLst/>
          </a:prstGeom>
          <a:noFill/>
          <a:ln>
            <a:solidFill>
              <a:srgbClr val="800000"/>
            </a:solidFill>
          </a:ln>
        </p:spPr>
        <p:txBody>
          <a:bodyPr wrap="square">
            <a:spAutoFit/>
          </a:bodyPr>
          <a:lstStyle/>
          <a:p>
            <a:pPr marL="285750" indent="-285750" algn="just">
              <a:lnSpc>
                <a:spcPct val="200000"/>
              </a:lnSpc>
              <a:buFont typeface="Wingdings" panose="05000000000000000000" pitchFamily="2" charset="2"/>
              <a:buChar char="Ø"/>
            </a:pP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Engineers should carry out their role in abroad context that encompasses social, ethical, environmental, and economic challenges. </a:t>
            </a:r>
          </a:p>
          <a:p>
            <a:pPr marL="285750" indent="-285750" algn="just">
              <a:lnSpc>
                <a:spcPct val="200000"/>
              </a:lnSpc>
              <a:buFont typeface="Wingdings" panose="05000000000000000000" pitchFamily="2" charset="2"/>
              <a:buChar char="Ø"/>
            </a:pP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The</a:t>
            </a:r>
            <a:r>
              <a:rPr lang="en-IN" dirty="0">
                <a:solidFill>
                  <a:srgbClr val="000000"/>
                </a:solidFill>
                <a:latin typeface="Cambria" panose="02040503050406030204" pitchFamily="18" charset="0"/>
                <a:ea typeface="Calibri" panose="020F0502020204030204" pitchFamily="34" charset="0"/>
                <a:cs typeface="Latha" panose="020B0604020202020204" pitchFamily="34" charset="0"/>
              </a:rPr>
              <a:t>re</a:t>
            </a: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 are principles that will guide an engineer to achieve sustainable development. </a:t>
            </a:r>
          </a:p>
          <a:p>
            <a:pPr marL="285750" indent="-285750" algn="just">
              <a:lnSpc>
                <a:spcPct val="200000"/>
              </a:lnSpc>
              <a:buFont typeface="Wingdings" panose="05000000000000000000" pitchFamily="2" charset="2"/>
              <a:buChar char="Ø"/>
            </a:pP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They will help engineers meet their professional obligations to seek to achieve sustainability and ensure that this goal is integrated into all their engineering activities.</a:t>
            </a:r>
          </a:p>
          <a:p>
            <a:pPr marL="285750" indent="-285750" algn="just">
              <a:lnSpc>
                <a:spcPct val="200000"/>
              </a:lnSpc>
              <a:buFont typeface="Wingdings" panose="05000000000000000000" pitchFamily="2" charset="2"/>
              <a:buChar char="Ø"/>
            </a:pP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Contribute to building a sustainable society, present and future Engineers have a responsibility to maximize the value of their activity towards building a sustainable world. </a:t>
            </a:r>
          </a:p>
          <a:p>
            <a:pPr marL="285750" indent="-285750" algn="just">
              <a:lnSpc>
                <a:spcPct val="200000"/>
              </a:lnSpc>
              <a:buFont typeface="Wingdings" panose="05000000000000000000" pitchFamily="2" charset="2"/>
              <a:buChar char="Ø"/>
            </a:pP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This requires an understanding of what society demands and what is achievable, and are cognition that these change overtime.</a:t>
            </a:r>
            <a:endParaRPr lang="en-IN" dirty="0"/>
          </a:p>
        </p:txBody>
      </p:sp>
      <p:pic>
        <p:nvPicPr>
          <p:cNvPr id="6" name="Picture 5">
            <a:extLst>
              <a:ext uri="{FF2B5EF4-FFF2-40B4-BE49-F238E27FC236}">
                <a16:creationId xmlns:a16="http://schemas.microsoft.com/office/drawing/2014/main" id="{23655088-DC0C-CB9A-5D04-01A25B96D87E}"/>
              </a:ext>
            </a:extLst>
          </p:cNvPr>
          <p:cNvPicPr/>
          <p:nvPr/>
        </p:nvPicPr>
        <p:blipFill>
          <a:blip r:embed="rId2" cstate="print"/>
          <a:srcRect/>
          <a:stretch>
            <a:fillRect/>
          </a:stretch>
        </p:blipFill>
        <p:spPr bwMode="auto">
          <a:xfrm>
            <a:off x="8686800" y="2091447"/>
            <a:ext cx="3366581" cy="2474440"/>
          </a:xfrm>
          <a:prstGeom prst="rect">
            <a:avLst/>
          </a:prstGeom>
          <a:noFill/>
          <a:ln w="9525">
            <a:noFill/>
            <a:miter lim="800000"/>
            <a:headEnd/>
            <a:tailEnd/>
          </a:ln>
        </p:spPr>
      </p:pic>
    </p:spTree>
    <p:extLst>
      <p:ext uri="{BB962C8B-B14F-4D97-AF65-F5344CB8AC3E}">
        <p14:creationId xmlns:p14="http://schemas.microsoft.com/office/powerpoint/2010/main" val="3244995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7C697B-886D-D4B9-D2EE-2D5C227393C7}"/>
              </a:ext>
            </a:extLst>
          </p:cNvPr>
          <p:cNvSpPr txBox="1"/>
          <p:nvPr/>
        </p:nvSpPr>
        <p:spPr>
          <a:xfrm>
            <a:off x="177528" y="107385"/>
            <a:ext cx="11631849" cy="6643229"/>
          </a:xfrm>
          <a:prstGeom prst="rect">
            <a:avLst/>
          </a:prstGeom>
          <a:noFill/>
        </p:spPr>
        <p:txBody>
          <a:bodyPr wrap="square">
            <a:spAutoFit/>
          </a:bodyPr>
          <a:lstStyle/>
          <a:p>
            <a:pPr algn="just" fontAlgn="base">
              <a:lnSpc>
                <a:spcPct val="115000"/>
              </a:lnSpc>
              <a:spcAft>
                <a:spcPts val="625"/>
              </a:spcAft>
            </a:pPr>
            <a:r>
              <a:rPr lang="en-IN" sz="2400" b="1" dirty="0">
                <a:solidFill>
                  <a:srgbClr val="FF0000"/>
                </a:solidFill>
                <a:latin typeface="Cambria" panose="02040503050406030204" pitchFamily="18" charset="0"/>
                <a:ea typeface="Calibri" panose="020F0502020204030204" pitchFamily="34" charset="0"/>
                <a:cs typeface="Latha" panose="020B0604020202020204" pitchFamily="34" charset="0"/>
              </a:rPr>
              <a:t>P</a:t>
            </a:r>
            <a:r>
              <a:rPr lang="en-IN" sz="2400" b="1" dirty="0">
                <a:solidFill>
                  <a:srgbClr val="FF0000"/>
                </a:solidFill>
                <a:effectLst/>
                <a:latin typeface="Cambria" panose="02040503050406030204" pitchFamily="18" charset="0"/>
                <a:ea typeface="Calibri" panose="020F0502020204030204" pitchFamily="34" charset="0"/>
                <a:cs typeface="Latha" panose="020B0604020202020204" pitchFamily="34" charset="0"/>
              </a:rPr>
              <a:t>rofessional engineers should have the following principles:</a:t>
            </a:r>
          </a:p>
          <a:p>
            <a:pPr marL="285750" indent="-285750" algn="just" fontAlgn="base">
              <a:lnSpc>
                <a:spcPct val="150000"/>
              </a:lnSpc>
              <a:spcAft>
                <a:spcPts val="625"/>
              </a:spcAft>
              <a:buFont typeface="Wingdings" panose="05000000000000000000" pitchFamily="2" charset="2"/>
              <a:buChar char="Ø"/>
            </a:pP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Recognize that though their activity may be local and immediate, the potential impacts of their work may be global and long-lasting </a:t>
            </a:r>
            <a:endParaRPr lang="en-IN" sz="1600" dirty="0">
              <a:latin typeface="Calibri" panose="020F0502020204030204" pitchFamily="34" charset="0"/>
              <a:ea typeface="Calibri" panose="020F0502020204030204" pitchFamily="34" charset="0"/>
              <a:cs typeface="Latha" panose="020B0604020202020204" pitchFamily="34" charset="0"/>
            </a:endParaRPr>
          </a:p>
          <a:p>
            <a:pPr marL="285750" indent="-285750" algn="just" fontAlgn="base">
              <a:lnSpc>
                <a:spcPct val="150000"/>
              </a:lnSpc>
              <a:spcAft>
                <a:spcPts val="625"/>
              </a:spcAft>
              <a:buFont typeface="Wingdings" panose="05000000000000000000" pitchFamily="2" charset="2"/>
              <a:buChar char="Ø"/>
            </a:pP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have an understanding of other relevant social and cultural structures outside their own normal community of practice </a:t>
            </a:r>
            <a:endParaRPr lang="en-IN" sz="1600" dirty="0">
              <a:latin typeface="Calibri" panose="020F0502020204030204" pitchFamily="34" charset="0"/>
              <a:ea typeface="Calibri" panose="020F0502020204030204" pitchFamily="34" charset="0"/>
              <a:cs typeface="Latha" panose="020B0604020202020204" pitchFamily="34" charset="0"/>
            </a:endParaRPr>
          </a:p>
          <a:p>
            <a:pPr marL="285750" indent="-285750" algn="just" fontAlgn="base">
              <a:lnSpc>
                <a:spcPct val="150000"/>
              </a:lnSpc>
              <a:spcAft>
                <a:spcPts val="625"/>
              </a:spcAft>
              <a:buFont typeface="Wingdings" panose="05000000000000000000" pitchFamily="2" charset="2"/>
              <a:buChar char="Ø"/>
            </a:pP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understand their important role in the sustainable development of communities </a:t>
            </a:r>
            <a:endParaRPr lang="en-IN" sz="1600" dirty="0">
              <a:latin typeface="Calibri" panose="020F0502020204030204" pitchFamily="34" charset="0"/>
              <a:ea typeface="Calibri" panose="020F0502020204030204" pitchFamily="34" charset="0"/>
              <a:cs typeface="Latha" panose="020B0604020202020204" pitchFamily="34" charset="0"/>
            </a:endParaRPr>
          </a:p>
          <a:p>
            <a:pPr marL="285750" indent="-285750" algn="just" fontAlgn="base">
              <a:lnSpc>
                <a:spcPct val="150000"/>
              </a:lnSpc>
              <a:spcAft>
                <a:spcPts val="625"/>
              </a:spcAft>
              <a:buFont typeface="Wingdings" panose="05000000000000000000" pitchFamily="2" charset="2"/>
              <a:buChar char="Ø"/>
            </a:pP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recognize the impacts of an engineering project on communities, global or local, and incorporate the views and concerns of the communities</a:t>
            </a:r>
          </a:p>
          <a:p>
            <a:pPr marL="285750" indent="-285750" algn="just" fontAlgn="base">
              <a:lnSpc>
                <a:spcPct val="150000"/>
              </a:lnSpc>
              <a:spcAft>
                <a:spcPts val="625"/>
              </a:spcAft>
              <a:buFont typeface="Wingdings" panose="05000000000000000000" pitchFamily="2" charset="2"/>
              <a:buChar char="Ø"/>
            </a:pP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look at the broad picture </a:t>
            </a:r>
            <a:endParaRPr lang="en-IN" dirty="0">
              <a:latin typeface="Calibri" panose="020F0502020204030204" pitchFamily="34" charset="0"/>
              <a:ea typeface="Calibri" panose="020F0502020204030204" pitchFamily="34" charset="0"/>
              <a:cs typeface="Latha" panose="020B0604020202020204" pitchFamily="34" charset="0"/>
            </a:endParaRPr>
          </a:p>
          <a:p>
            <a:pPr marL="285750" indent="-285750" algn="just" fontAlgn="base">
              <a:lnSpc>
                <a:spcPct val="150000"/>
              </a:lnSpc>
              <a:spcAft>
                <a:spcPts val="625"/>
              </a:spcAft>
              <a:buFont typeface="Wingdings" panose="05000000000000000000" pitchFamily="2" charset="2"/>
              <a:buChar char="Ø"/>
            </a:pP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ensure that their knowledge about sustainable development is up-to-date</a:t>
            </a:r>
            <a:endParaRPr lang="en-IN" dirty="0">
              <a:latin typeface="Calibri" panose="020F0502020204030204" pitchFamily="34" charset="0"/>
              <a:ea typeface="Calibri" panose="020F0502020204030204" pitchFamily="34" charset="0"/>
              <a:cs typeface="Latha" panose="020B0604020202020204" pitchFamily="34" charset="0"/>
            </a:endParaRPr>
          </a:p>
          <a:p>
            <a:pPr marL="285750" indent="-285750" algn="just" fontAlgn="base">
              <a:lnSpc>
                <a:spcPct val="150000"/>
              </a:lnSpc>
              <a:spcAft>
                <a:spcPts val="625"/>
              </a:spcAft>
              <a:buFont typeface="Wingdings" panose="05000000000000000000" pitchFamily="2" charset="2"/>
              <a:buChar char="Ø"/>
            </a:pP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be prepared to influence the decision-maker for a project </a:t>
            </a:r>
            <a:endParaRPr lang="en-IN" dirty="0">
              <a:latin typeface="Calibri" panose="020F0502020204030204" pitchFamily="34" charset="0"/>
              <a:ea typeface="Calibri" panose="020F0502020204030204" pitchFamily="34" charset="0"/>
              <a:cs typeface="Latha" panose="020B0604020202020204" pitchFamily="34" charset="0"/>
            </a:endParaRPr>
          </a:p>
          <a:p>
            <a:pPr marL="285750" indent="-285750" algn="just" fontAlgn="base">
              <a:lnSpc>
                <a:spcPct val="150000"/>
              </a:lnSpc>
              <a:spcAft>
                <a:spcPts val="625"/>
              </a:spcAft>
              <a:buFont typeface="Wingdings" panose="05000000000000000000" pitchFamily="2" charset="2"/>
              <a:buChar char="Ø"/>
            </a:pP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Identify all the issues and options to the decision-maker about projects of that decisions are soundly based </a:t>
            </a:r>
            <a:endParaRPr lang="en-IN" dirty="0">
              <a:latin typeface="Calibri" panose="020F0502020204030204" pitchFamily="34" charset="0"/>
              <a:ea typeface="Calibri" panose="020F0502020204030204" pitchFamily="34" charset="0"/>
              <a:cs typeface="Latha" panose="020B0604020202020204" pitchFamily="34" charset="0"/>
            </a:endParaRPr>
          </a:p>
          <a:p>
            <a:pPr marL="285750" indent="-285750" algn="just" fontAlgn="base">
              <a:lnSpc>
                <a:spcPct val="150000"/>
              </a:lnSpc>
              <a:spcAft>
                <a:spcPts val="625"/>
              </a:spcAft>
              <a:buFont typeface="Wingdings" panose="05000000000000000000" pitchFamily="2" charset="2"/>
              <a:buChar char="Ø"/>
            </a:pP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Identify options that take account of economic, social, and environmental outcomes </a:t>
            </a:r>
            <a:endParaRPr lang="en-IN" dirty="0">
              <a:latin typeface="Calibri" panose="020F0502020204030204" pitchFamily="34" charset="0"/>
              <a:ea typeface="Calibri" panose="020F0502020204030204" pitchFamily="34" charset="0"/>
              <a:cs typeface="Latha" panose="020B0604020202020204" pitchFamily="34" charset="0"/>
            </a:endParaRPr>
          </a:p>
          <a:p>
            <a:pPr marL="285750" indent="-285750" algn="just" fontAlgn="base">
              <a:lnSpc>
                <a:spcPct val="150000"/>
              </a:lnSpc>
              <a:spcAft>
                <a:spcPts val="625"/>
              </a:spcAft>
              <a:buFont typeface="Wingdings" panose="05000000000000000000" pitchFamily="2" charset="2"/>
              <a:buChar char="Ø"/>
            </a:pP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Ensure that offered solutions and options will contribute to sustainability</a:t>
            </a:r>
            <a:endParaRPr lang="en-IN" dirty="0">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449022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D4D5E3-0AAE-8E0C-3B62-2C577803A004}"/>
              </a:ext>
            </a:extLst>
          </p:cNvPr>
          <p:cNvSpPr txBox="1"/>
          <p:nvPr/>
        </p:nvSpPr>
        <p:spPr>
          <a:xfrm>
            <a:off x="226979" y="572490"/>
            <a:ext cx="11622122" cy="5981061"/>
          </a:xfrm>
          <a:prstGeom prst="rect">
            <a:avLst/>
          </a:prstGeom>
          <a:noFill/>
        </p:spPr>
        <p:txBody>
          <a:bodyPr wrap="square">
            <a:spAutoFit/>
          </a:bodyPr>
          <a:lstStyle/>
          <a:p>
            <a:pPr marL="285750" indent="-285750" algn="just" fontAlgn="base">
              <a:lnSpc>
                <a:spcPct val="150000"/>
              </a:lnSpc>
              <a:spcAft>
                <a:spcPts val="625"/>
              </a:spcAft>
              <a:buFont typeface="Wingdings" panose="05000000000000000000" pitchFamily="2" charset="2"/>
              <a:buChar char="Ø"/>
            </a:pP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Be aware that there are inherently conflicting and un-measurable aspects of sustainability Do more than just comply with legislation and codes In seeking sustainable solutions, complying with current legislation, codes and environmental protection regulations may not be sufficient. </a:t>
            </a:r>
            <a:endParaRPr lang="en-IN" dirty="0">
              <a:solidFill>
                <a:srgbClr val="000000"/>
              </a:solidFill>
              <a:latin typeface="Cambria" panose="02040503050406030204" pitchFamily="18" charset="0"/>
              <a:ea typeface="Calibri" panose="020F0502020204030204" pitchFamily="34" charset="0"/>
              <a:cs typeface="Latha" panose="020B0604020202020204" pitchFamily="34" charset="0"/>
            </a:endParaRPr>
          </a:p>
          <a:p>
            <a:pPr marL="285750" indent="-285750" algn="just" fontAlgn="base">
              <a:lnSpc>
                <a:spcPct val="150000"/>
              </a:lnSpc>
              <a:spcAft>
                <a:spcPts val="625"/>
              </a:spcAft>
              <a:buFont typeface="Wingdings" panose="05000000000000000000" pitchFamily="2" charset="2"/>
              <a:buChar char="Ø"/>
            </a:pP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Go beyond the minimum wherever possible, anticipating future legislation that may be stronger</a:t>
            </a:r>
          </a:p>
          <a:p>
            <a:pPr marL="285750" indent="-285750" algn="just" fontAlgn="base">
              <a:lnSpc>
                <a:spcPct val="150000"/>
              </a:lnSpc>
              <a:spcAft>
                <a:spcPts val="625"/>
              </a:spcAft>
              <a:buFont typeface="Wingdings" panose="05000000000000000000" pitchFamily="2" charset="2"/>
              <a:buChar char="Ø"/>
            </a:pP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By their example, help others improve their performance </a:t>
            </a:r>
            <a:endParaRPr lang="en-IN" dirty="0">
              <a:latin typeface="Calibri" panose="020F0502020204030204" pitchFamily="34" charset="0"/>
              <a:ea typeface="Calibri" panose="020F0502020204030204" pitchFamily="34" charset="0"/>
              <a:cs typeface="Latha" panose="020B0604020202020204" pitchFamily="34" charset="0"/>
            </a:endParaRPr>
          </a:p>
          <a:p>
            <a:pPr marL="285750" indent="-285750" algn="just" fontAlgn="base">
              <a:lnSpc>
                <a:spcPct val="150000"/>
              </a:lnSpc>
              <a:spcAft>
                <a:spcPts val="625"/>
              </a:spcAft>
              <a:buFont typeface="Wingdings" panose="05000000000000000000" pitchFamily="2" charset="2"/>
              <a:buChar char="Ø"/>
            </a:pP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Alert the relevant authorities if there are deficiencies in legislation and if sustainable solutions and outcomes could been </a:t>
            </a:r>
            <a:r>
              <a:rPr lang="en-IN" sz="1800" dirty="0" err="1">
                <a:solidFill>
                  <a:srgbClr val="000000"/>
                </a:solidFill>
                <a:effectLst/>
                <a:latin typeface="Cambria" panose="02040503050406030204" pitchFamily="18" charset="0"/>
                <a:ea typeface="Calibri" panose="020F0502020204030204" pitchFamily="34" charset="0"/>
                <a:cs typeface="Latha" panose="020B0604020202020204" pitchFamily="34" charset="0"/>
              </a:rPr>
              <a:t>dangered</a:t>
            </a: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 by regulatory change </a:t>
            </a:r>
            <a:endParaRPr lang="en-IN" dirty="0">
              <a:latin typeface="Calibri" panose="020F0502020204030204" pitchFamily="34" charset="0"/>
              <a:ea typeface="Calibri" panose="020F0502020204030204" pitchFamily="34" charset="0"/>
              <a:cs typeface="Latha" panose="020B0604020202020204" pitchFamily="34" charset="0"/>
            </a:endParaRPr>
          </a:p>
          <a:p>
            <a:pPr marL="285750" indent="-285750" algn="just" fontAlgn="base">
              <a:lnSpc>
                <a:spcPct val="150000"/>
              </a:lnSpc>
              <a:spcAft>
                <a:spcPts val="625"/>
              </a:spcAft>
              <a:buFont typeface="Wingdings" panose="05000000000000000000" pitchFamily="2" charset="2"/>
              <a:buChar char="Ø"/>
            </a:pPr>
            <a:r>
              <a:rPr lang="en-IN"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Use their technical expertise to drive new legislation and codes Use resources efficiently and effectively Engineers have as towards hip role with respect to planetary resources, and a responsibility to society to create more useful products and services with the lowest possible consumption of raw materials, water and energy. </a:t>
            </a:r>
          </a:p>
          <a:p>
            <a:pPr marL="285750" indent="-285750" algn="just" fontAlgn="base">
              <a:lnSpc>
                <a:spcPct val="150000"/>
              </a:lnSpc>
              <a:spcAft>
                <a:spcPts val="625"/>
              </a:spcAft>
              <a:buFont typeface="Wingdings" panose="05000000000000000000" pitchFamily="2" charset="2"/>
              <a:buChar char="Ø"/>
            </a:pPr>
            <a:r>
              <a:rPr lang="en-US"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Understand that there are environmental limits and finite resources </a:t>
            </a:r>
          </a:p>
          <a:p>
            <a:pPr marL="285750" indent="-285750" algn="just" fontAlgn="base">
              <a:lnSpc>
                <a:spcPct val="150000"/>
              </a:lnSpc>
              <a:spcAft>
                <a:spcPts val="625"/>
              </a:spcAft>
              <a:buFont typeface="Wingdings" panose="05000000000000000000" pitchFamily="2" charset="2"/>
              <a:buChar char="Ø"/>
            </a:pPr>
            <a:r>
              <a:rPr lang="en-US"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Reduce resource demand by using less in the first place </a:t>
            </a:r>
          </a:p>
          <a:p>
            <a:pPr marL="285750" indent="-285750" algn="just" fontAlgn="base">
              <a:lnSpc>
                <a:spcPct val="150000"/>
              </a:lnSpc>
              <a:spcAft>
                <a:spcPts val="625"/>
              </a:spcAft>
              <a:buFont typeface="Wingdings" panose="05000000000000000000" pitchFamily="2" charset="2"/>
              <a:buChar char="Ø"/>
            </a:pPr>
            <a:r>
              <a:rPr lang="en-US"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Reduce waste production by being efficient with resources that are used </a:t>
            </a:r>
          </a:p>
        </p:txBody>
      </p:sp>
      <p:sp>
        <p:nvSpPr>
          <p:cNvPr id="5" name="TextBox 4">
            <a:extLst>
              <a:ext uri="{FF2B5EF4-FFF2-40B4-BE49-F238E27FC236}">
                <a16:creationId xmlns:a16="http://schemas.microsoft.com/office/drawing/2014/main" id="{140DBA8A-D232-453B-619F-E88C67597914}"/>
              </a:ext>
            </a:extLst>
          </p:cNvPr>
          <p:cNvSpPr txBox="1"/>
          <p:nvPr/>
        </p:nvSpPr>
        <p:spPr>
          <a:xfrm>
            <a:off x="129702" y="91653"/>
            <a:ext cx="10152434" cy="480837"/>
          </a:xfrm>
          <a:prstGeom prst="rect">
            <a:avLst/>
          </a:prstGeom>
          <a:noFill/>
        </p:spPr>
        <p:txBody>
          <a:bodyPr wrap="square">
            <a:spAutoFit/>
          </a:bodyPr>
          <a:lstStyle/>
          <a:p>
            <a:pPr algn="just" fontAlgn="base">
              <a:lnSpc>
                <a:spcPct val="115000"/>
              </a:lnSpc>
              <a:spcAft>
                <a:spcPts val="625"/>
              </a:spcAft>
            </a:pPr>
            <a:r>
              <a:rPr lang="en-IN" sz="2400" b="1" dirty="0">
                <a:solidFill>
                  <a:srgbClr val="FF0000"/>
                </a:solidFill>
                <a:latin typeface="Cambria" panose="02040503050406030204" pitchFamily="18" charset="0"/>
                <a:ea typeface="Calibri" panose="020F0502020204030204" pitchFamily="34" charset="0"/>
                <a:cs typeface="Latha" panose="020B0604020202020204" pitchFamily="34" charset="0"/>
              </a:rPr>
              <a:t>P</a:t>
            </a:r>
            <a:r>
              <a:rPr lang="en-IN" sz="2400" b="1" dirty="0">
                <a:solidFill>
                  <a:srgbClr val="FF0000"/>
                </a:solidFill>
                <a:effectLst/>
                <a:latin typeface="Cambria" panose="02040503050406030204" pitchFamily="18" charset="0"/>
                <a:ea typeface="Calibri" panose="020F0502020204030204" pitchFamily="34" charset="0"/>
                <a:cs typeface="Latha" panose="020B0604020202020204" pitchFamily="34" charset="0"/>
              </a:rPr>
              <a:t>rofessional engineers should have the following principles: (cont.)</a:t>
            </a:r>
          </a:p>
        </p:txBody>
      </p:sp>
    </p:spTree>
    <p:extLst>
      <p:ext uri="{BB962C8B-B14F-4D97-AF65-F5344CB8AC3E}">
        <p14:creationId xmlns:p14="http://schemas.microsoft.com/office/powerpoint/2010/main" val="321000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F0B632-CE36-F8E7-15EF-38C9B77C8F1D}"/>
              </a:ext>
            </a:extLst>
          </p:cNvPr>
          <p:cNvSpPr txBox="1"/>
          <p:nvPr/>
        </p:nvSpPr>
        <p:spPr>
          <a:xfrm>
            <a:off x="3048811" y="90380"/>
            <a:ext cx="6094378" cy="707886"/>
          </a:xfrm>
          <a:prstGeom prst="rect">
            <a:avLst/>
          </a:prstGeom>
          <a:noFill/>
        </p:spPr>
        <p:txBody>
          <a:bodyPr wrap="square">
            <a:spAutoFit/>
          </a:bodyPr>
          <a:lstStyle/>
          <a:p>
            <a:pPr algn="ctr"/>
            <a:r>
              <a:rPr lang="en-US" sz="4000" b="1" i="1" dirty="0">
                <a:solidFill>
                  <a:srgbClr val="002060"/>
                </a:solidFill>
                <a:effectLst/>
                <a:latin typeface="Arial Narrow" panose="020B0606020202030204" pitchFamily="34" charset="0"/>
                <a:ea typeface="Calibri" panose="020F0502020204030204" pitchFamily="34" charset="0"/>
                <a:cs typeface="Times New Roman" panose="02020603050405020304" pitchFamily="18" charset="0"/>
              </a:rPr>
              <a:t>Axiology </a:t>
            </a:r>
            <a:r>
              <a:rPr lang="en-US" sz="4000" b="1" i="1" dirty="0">
                <a:solidFill>
                  <a:srgbClr val="FF0000"/>
                </a:solidFill>
                <a:effectLst/>
                <a:latin typeface="Arial Narrow" panose="020B0606020202030204" pitchFamily="34" charset="0"/>
                <a:ea typeface="Calibri" panose="020F0502020204030204" pitchFamily="34" charset="0"/>
                <a:cs typeface="Times New Roman" panose="02020603050405020304" pitchFamily="18" charset="0"/>
              </a:rPr>
              <a:t>of Engineering</a:t>
            </a:r>
            <a:endParaRPr lang="en-IN" sz="4000" dirty="0">
              <a:solidFill>
                <a:srgbClr val="FF0000"/>
              </a:solidFill>
            </a:endParaRPr>
          </a:p>
        </p:txBody>
      </p:sp>
      <p:cxnSp>
        <p:nvCxnSpPr>
          <p:cNvPr id="5" name="Straight Arrow Connector 4">
            <a:extLst>
              <a:ext uri="{FF2B5EF4-FFF2-40B4-BE49-F238E27FC236}">
                <a16:creationId xmlns:a16="http://schemas.microsoft.com/office/drawing/2014/main" id="{D7AF51C9-4F22-E90A-A91D-14A75CB6BF52}"/>
              </a:ext>
            </a:extLst>
          </p:cNvPr>
          <p:cNvCxnSpPr>
            <a:cxnSpLocks/>
            <a:endCxn id="7" idx="0"/>
          </p:cNvCxnSpPr>
          <p:nvPr/>
        </p:nvCxnSpPr>
        <p:spPr>
          <a:xfrm flipH="1">
            <a:off x="2869659" y="700391"/>
            <a:ext cx="1011677" cy="1261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D3D06CC-D96F-8398-EA70-AD64C81EC46A}"/>
              </a:ext>
            </a:extLst>
          </p:cNvPr>
          <p:cNvSpPr txBox="1"/>
          <p:nvPr/>
        </p:nvSpPr>
        <p:spPr>
          <a:xfrm>
            <a:off x="1425101" y="1962039"/>
            <a:ext cx="2889115" cy="523220"/>
          </a:xfrm>
          <a:prstGeom prst="rect">
            <a:avLst/>
          </a:prstGeom>
          <a:noFill/>
          <a:ln>
            <a:solidFill>
              <a:schemeClr val="accent1"/>
            </a:solidFill>
          </a:ln>
        </p:spPr>
        <p:txBody>
          <a:bodyPr wrap="square" rtlCol="0">
            <a:spAutoFit/>
          </a:bodyPr>
          <a:lstStyle/>
          <a:p>
            <a:pPr algn="ctr"/>
            <a:r>
              <a:rPr lang="en-US" sz="2800" b="1" dirty="0">
                <a:solidFill>
                  <a:srgbClr val="002060"/>
                </a:solidFill>
              </a:rPr>
              <a:t>Theory of Value</a:t>
            </a:r>
            <a:endParaRPr lang="en-IN" sz="2800" b="1" dirty="0">
              <a:solidFill>
                <a:srgbClr val="002060"/>
              </a:solidFill>
            </a:endParaRPr>
          </a:p>
        </p:txBody>
      </p:sp>
      <p:cxnSp>
        <p:nvCxnSpPr>
          <p:cNvPr id="9" name="Straight Arrow Connector 8">
            <a:extLst>
              <a:ext uri="{FF2B5EF4-FFF2-40B4-BE49-F238E27FC236}">
                <a16:creationId xmlns:a16="http://schemas.microsoft.com/office/drawing/2014/main" id="{CCF799E9-2D81-15FA-A0A7-7A45104D13DE}"/>
              </a:ext>
            </a:extLst>
          </p:cNvPr>
          <p:cNvCxnSpPr>
            <a:cxnSpLocks/>
            <a:stCxn id="7" idx="2"/>
          </p:cNvCxnSpPr>
          <p:nvPr/>
        </p:nvCxnSpPr>
        <p:spPr>
          <a:xfrm>
            <a:off x="2869659" y="2485259"/>
            <a:ext cx="0" cy="770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7CFB431-38A6-1646-5C0C-AF8B92E5DB39}"/>
              </a:ext>
            </a:extLst>
          </p:cNvPr>
          <p:cNvSpPr txBox="1"/>
          <p:nvPr/>
        </p:nvSpPr>
        <p:spPr>
          <a:xfrm>
            <a:off x="1425101" y="3255818"/>
            <a:ext cx="2889115" cy="954107"/>
          </a:xfrm>
          <a:prstGeom prst="rect">
            <a:avLst/>
          </a:prstGeom>
          <a:noFill/>
          <a:ln>
            <a:solidFill>
              <a:schemeClr val="accent1"/>
            </a:solidFill>
          </a:ln>
        </p:spPr>
        <p:txBody>
          <a:bodyPr wrap="square" rtlCol="0">
            <a:spAutoFit/>
          </a:bodyPr>
          <a:lstStyle/>
          <a:p>
            <a:pPr algn="ctr"/>
            <a:r>
              <a:rPr lang="en-US" sz="2800" b="1" dirty="0">
                <a:solidFill>
                  <a:srgbClr val="002060"/>
                </a:solidFill>
              </a:rPr>
              <a:t>Study of values of things</a:t>
            </a:r>
            <a:endParaRPr lang="en-IN" sz="2800" b="1" dirty="0">
              <a:solidFill>
                <a:srgbClr val="002060"/>
              </a:solidFill>
            </a:endParaRPr>
          </a:p>
        </p:txBody>
      </p:sp>
      <p:sp>
        <p:nvSpPr>
          <p:cNvPr id="14" name="TextBox 13">
            <a:extLst>
              <a:ext uri="{FF2B5EF4-FFF2-40B4-BE49-F238E27FC236}">
                <a16:creationId xmlns:a16="http://schemas.microsoft.com/office/drawing/2014/main" id="{1E1A727F-AD33-5BD1-1D3E-30F0C09105E0}"/>
              </a:ext>
            </a:extLst>
          </p:cNvPr>
          <p:cNvSpPr txBox="1"/>
          <p:nvPr/>
        </p:nvSpPr>
        <p:spPr>
          <a:xfrm>
            <a:off x="5495320" y="2339704"/>
            <a:ext cx="5036496" cy="1323439"/>
          </a:xfrm>
          <a:prstGeom prst="rect">
            <a:avLst/>
          </a:prstGeom>
          <a:noFill/>
          <a:ln>
            <a:solidFill>
              <a:srgbClr val="FF0000"/>
            </a:solidFill>
          </a:ln>
        </p:spPr>
        <p:txBody>
          <a:bodyPr wrap="square">
            <a:spAutoFit/>
          </a:bodyPr>
          <a:lstStyle/>
          <a:p>
            <a:r>
              <a:rPr lang="en-US" sz="2000" b="1" i="0" dirty="0">
                <a:solidFill>
                  <a:srgbClr val="002060"/>
                </a:solidFill>
                <a:effectLst/>
                <a:latin typeface="Times New Roman" panose="02020603050405020304" pitchFamily="18" charset="0"/>
                <a:cs typeface="Times New Roman" panose="02020603050405020304" pitchFamily="18" charset="0"/>
              </a:rPr>
              <a:t>The two major subdivisions of axiology are </a:t>
            </a:r>
          </a:p>
          <a:p>
            <a:endParaRPr lang="en-US" sz="2000" b="1" dirty="0">
              <a:solidFill>
                <a:srgbClr val="002060"/>
              </a:solidFill>
              <a:latin typeface="Times New Roman" panose="02020603050405020304" pitchFamily="18" charset="0"/>
              <a:cs typeface="Times New Roman" panose="02020603050405020304" pitchFamily="18" charset="0"/>
            </a:endParaRPr>
          </a:p>
          <a:p>
            <a:pPr marL="342900" indent="-342900">
              <a:buAutoNum type="arabicPeriod"/>
            </a:pPr>
            <a:r>
              <a:rPr lang="en-US" sz="2000" b="1" dirty="0">
                <a:solidFill>
                  <a:srgbClr val="002060"/>
                </a:solidFill>
                <a:latin typeface="Times New Roman" panose="02020603050405020304" pitchFamily="18" charset="0"/>
                <a:cs typeface="Times New Roman" panose="02020603050405020304" pitchFamily="18" charset="0"/>
              </a:rPr>
              <a:t>A</a:t>
            </a:r>
            <a:r>
              <a:rPr lang="en-US" sz="2000" b="1" i="0" dirty="0">
                <a:solidFill>
                  <a:srgbClr val="002060"/>
                </a:solidFill>
                <a:effectLst/>
                <a:latin typeface="Times New Roman" panose="02020603050405020304" pitchFamily="18" charset="0"/>
                <a:cs typeface="Times New Roman" panose="02020603050405020304" pitchFamily="18" charset="0"/>
              </a:rPr>
              <a:t>esthetic</a:t>
            </a:r>
            <a:r>
              <a:rPr lang="en-US" sz="2000" b="1" dirty="0">
                <a:solidFill>
                  <a:srgbClr val="002060"/>
                </a:solidFill>
                <a:latin typeface="Times New Roman" panose="02020603050405020304" pitchFamily="18" charset="0"/>
                <a:cs typeface="Times New Roman" panose="02020603050405020304" pitchFamily="18" charset="0"/>
              </a:rPr>
              <a:t> value </a:t>
            </a:r>
            <a:r>
              <a:rPr lang="en-US" sz="2000" b="1" i="0" dirty="0">
                <a:solidFill>
                  <a:srgbClr val="002060"/>
                </a:solidFill>
                <a:effectLst/>
                <a:latin typeface="Times New Roman" panose="02020603050405020304" pitchFamily="18" charset="0"/>
                <a:cs typeface="Times New Roman" panose="02020603050405020304" pitchFamily="18" charset="0"/>
              </a:rPr>
              <a:t>and </a:t>
            </a:r>
          </a:p>
          <a:p>
            <a:pPr marL="342900" indent="-342900">
              <a:buAutoNum type="arabicPeriod"/>
            </a:pPr>
            <a:r>
              <a:rPr lang="en-US" sz="2000" b="1" dirty="0">
                <a:solidFill>
                  <a:srgbClr val="002060"/>
                </a:solidFill>
                <a:latin typeface="Times New Roman" panose="02020603050405020304" pitchFamily="18" charset="0"/>
                <a:cs typeface="Times New Roman" panose="02020603050405020304" pitchFamily="18" charset="0"/>
              </a:rPr>
              <a:t>E</a:t>
            </a:r>
            <a:r>
              <a:rPr lang="en-US" sz="2000" b="1" i="0" dirty="0">
                <a:solidFill>
                  <a:srgbClr val="002060"/>
                </a:solidFill>
                <a:effectLst/>
                <a:latin typeface="Times New Roman" panose="02020603050405020304" pitchFamily="18" charset="0"/>
                <a:cs typeface="Times New Roman" panose="02020603050405020304" pitchFamily="18" charset="0"/>
              </a:rPr>
              <a:t>thical value</a:t>
            </a:r>
            <a:endParaRPr lang="en-IN" sz="2000" b="1" dirty="0">
              <a:solidFill>
                <a:srgbClr val="002060"/>
              </a:solidFill>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87BADAD8-B220-18A8-853B-991AB866A4C7}"/>
              </a:ext>
            </a:extLst>
          </p:cNvPr>
          <p:cNvCxnSpPr>
            <a:stCxn id="12" idx="2"/>
          </p:cNvCxnSpPr>
          <p:nvPr/>
        </p:nvCxnSpPr>
        <p:spPr>
          <a:xfrm flipH="1">
            <a:off x="2869658" y="4209925"/>
            <a:ext cx="1" cy="641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E929813-4559-5B93-6104-FB2675104780}"/>
              </a:ext>
            </a:extLst>
          </p:cNvPr>
          <p:cNvSpPr txBox="1"/>
          <p:nvPr/>
        </p:nvSpPr>
        <p:spPr>
          <a:xfrm>
            <a:off x="1425101" y="4841028"/>
            <a:ext cx="8652756" cy="1754326"/>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b="1" dirty="0">
                <a:solidFill>
                  <a:srgbClr val="002060"/>
                </a:solidFill>
              </a:rPr>
              <a:t>What principles should one live by?</a:t>
            </a:r>
          </a:p>
          <a:p>
            <a:pPr marL="285750" indent="-285750">
              <a:buFont typeface="Arial" panose="020B0604020202020204" pitchFamily="34" charset="0"/>
              <a:buChar char="•"/>
            </a:pPr>
            <a:r>
              <a:rPr lang="en-US" b="1" dirty="0">
                <a:solidFill>
                  <a:srgbClr val="002060"/>
                </a:solidFill>
              </a:rPr>
              <a:t>What are the desirable values?</a:t>
            </a:r>
          </a:p>
          <a:p>
            <a:pPr marL="285750" indent="-285750">
              <a:buFont typeface="Arial" panose="020B0604020202020204" pitchFamily="34" charset="0"/>
              <a:buChar char="•"/>
            </a:pPr>
            <a:r>
              <a:rPr lang="en-US" b="1" dirty="0">
                <a:solidFill>
                  <a:srgbClr val="002060"/>
                </a:solidFill>
              </a:rPr>
              <a:t>Is morality defined by what we speak or feel?</a:t>
            </a:r>
          </a:p>
          <a:p>
            <a:pPr marL="285750" indent="-285750">
              <a:buFont typeface="Arial" panose="020B0604020202020204" pitchFamily="34" charset="0"/>
              <a:buChar char="•"/>
            </a:pPr>
            <a:r>
              <a:rPr lang="en-US" b="1" dirty="0">
                <a:solidFill>
                  <a:srgbClr val="002060"/>
                </a:solidFill>
              </a:rPr>
              <a:t>What is the blueprint of family values?</a:t>
            </a:r>
          </a:p>
          <a:p>
            <a:pPr marL="285750" indent="-285750">
              <a:buFont typeface="Arial" panose="020B0604020202020204" pitchFamily="34" charset="0"/>
              <a:buChar char="•"/>
            </a:pPr>
            <a:r>
              <a:rPr lang="en-US" b="1" dirty="0">
                <a:solidFill>
                  <a:srgbClr val="002060"/>
                </a:solidFill>
              </a:rPr>
              <a:t>What is true beauty?</a:t>
            </a:r>
          </a:p>
          <a:p>
            <a:pPr marL="285750" indent="-285750">
              <a:buFont typeface="Arial" panose="020B0604020202020204" pitchFamily="34" charset="0"/>
              <a:buChar char="•"/>
            </a:pPr>
            <a:r>
              <a:rPr lang="en-US" b="1" dirty="0">
                <a:solidFill>
                  <a:srgbClr val="002060"/>
                </a:solidFill>
              </a:rPr>
              <a:t>What is immoral and moral?</a:t>
            </a:r>
            <a:endParaRPr lang="en-IN" b="1" dirty="0">
              <a:solidFill>
                <a:srgbClr val="002060"/>
              </a:solidFill>
            </a:endParaRPr>
          </a:p>
        </p:txBody>
      </p:sp>
    </p:spTree>
    <p:extLst>
      <p:ext uri="{BB962C8B-B14F-4D97-AF65-F5344CB8AC3E}">
        <p14:creationId xmlns:p14="http://schemas.microsoft.com/office/powerpoint/2010/main" val="3270971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55FAEF-A02D-3388-4BD2-0EBA4D8F8404}"/>
              </a:ext>
            </a:extLst>
          </p:cNvPr>
          <p:cNvSpPr txBox="1"/>
          <p:nvPr/>
        </p:nvSpPr>
        <p:spPr>
          <a:xfrm>
            <a:off x="469358" y="720172"/>
            <a:ext cx="11722641" cy="5719451"/>
          </a:xfrm>
          <a:prstGeom prst="rect">
            <a:avLst/>
          </a:prstGeom>
          <a:noFill/>
        </p:spPr>
        <p:txBody>
          <a:bodyPr wrap="square">
            <a:spAutoFit/>
          </a:bodyPr>
          <a:lstStyle/>
          <a:p>
            <a:pPr marL="285750" indent="-285750" algn="just" fontAlgn="base">
              <a:lnSpc>
                <a:spcPct val="150000"/>
              </a:lnSpc>
              <a:spcAft>
                <a:spcPts val="625"/>
              </a:spcAft>
              <a:buFont typeface="Wingdings" panose="05000000000000000000" pitchFamily="2" charset="2"/>
              <a:buChar char="Ø"/>
            </a:pPr>
            <a:r>
              <a:rPr lang="en-US"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Use systems and products that reduce embedded carbon, energy and water use, waste and pollution </a:t>
            </a:r>
          </a:p>
          <a:p>
            <a:pPr marL="285750" indent="-285750" algn="just" fontAlgn="base">
              <a:lnSpc>
                <a:spcPct val="150000"/>
              </a:lnSpc>
              <a:spcAft>
                <a:spcPts val="625"/>
              </a:spcAft>
              <a:buFont typeface="Wingdings" panose="05000000000000000000" pitchFamily="2" charset="2"/>
              <a:buChar char="Ø"/>
            </a:pPr>
            <a:r>
              <a:rPr lang="en-US"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Adopt strategies for re-use, recycling, decommissioning and disposal of components and materials </a:t>
            </a:r>
          </a:p>
          <a:p>
            <a:pPr marL="285750" indent="-285750" algn="just" fontAlgn="base">
              <a:lnSpc>
                <a:spcPct val="150000"/>
              </a:lnSpc>
              <a:spcAft>
                <a:spcPts val="625"/>
              </a:spcAft>
              <a:buFont typeface="Wingdings" panose="05000000000000000000" pitchFamily="2" charset="2"/>
              <a:buChar char="Ø"/>
            </a:pPr>
            <a:r>
              <a:rPr lang="en-US"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Minimize any adverse impacts on sustainability at the design stage</a:t>
            </a:r>
          </a:p>
          <a:p>
            <a:pPr marL="285750" indent="-285750" algn="just" fontAlgn="base">
              <a:lnSpc>
                <a:spcPct val="150000"/>
              </a:lnSpc>
              <a:spcAft>
                <a:spcPts val="625"/>
              </a:spcAft>
              <a:buFont typeface="Wingdings" panose="05000000000000000000" pitchFamily="2" charset="2"/>
              <a:buChar char="Ø"/>
            </a:pPr>
            <a:r>
              <a:rPr lang="en-US"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Work to repair any damage</a:t>
            </a:r>
          </a:p>
          <a:p>
            <a:pPr marL="285750" indent="-285750" algn="just" fontAlgn="base">
              <a:lnSpc>
                <a:spcPct val="150000"/>
              </a:lnSpc>
              <a:spcAft>
                <a:spcPts val="625"/>
              </a:spcAft>
              <a:buFont typeface="Wingdings" panose="05000000000000000000" pitchFamily="2" charset="2"/>
              <a:buChar char="Ø"/>
            </a:pPr>
            <a:r>
              <a:rPr lang="en-US"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Engage with stakeholders, listening and recognizing the value of the perspectives of others, including non-specialists</a:t>
            </a:r>
          </a:p>
          <a:p>
            <a:pPr marL="285750" indent="-285750" algn="just" fontAlgn="base">
              <a:lnSpc>
                <a:spcPct val="150000"/>
              </a:lnSpc>
              <a:spcAft>
                <a:spcPts val="625"/>
              </a:spcAft>
              <a:buFont typeface="Wingdings" panose="05000000000000000000" pitchFamily="2" charset="2"/>
              <a:buChar char="Ø"/>
            </a:pPr>
            <a:r>
              <a:rPr lang="en-US"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 Avoid working in isolation, involving other professionals at all stages of a project </a:t>
            </a:r>
          </a:p>
          <a:p>
            <a:pPr marL="285750" indent="-285750" algn="just" fontAlgn="base">
              <a:lnSpc>
                <a:spcPct val="150000"/>
              </a:lnSpc>
              <a:spcAft>
                <a:spcPts val="625"/>
              </a:spcAft>
              <a:buFont typeface="Wingdings" panose="05000000000000000000" pitchFamily="2" charset="2"/>
              <a:buChar char="Ø"/>
            </a:pPr>
            <a:r>
              <a:rPr lang="en-US"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Utilize cross-disciplinary knowledge and diverse skills </a:t>
            </a:r>
          </a:p>
          <a:p>
            <a:pPr marL="285750" indent="-285750" algn="just" fontAlgn="base">
              <a:lnSpc>
                <a:spcPct val="150000"/>
              </a:lnSpc>
              <a:spcAft>
                <a:spcPts val="625"/>
              </a:spcAft>
              <a:buFont typeface="Wingdings" panose="05000000000000000000" pitchFamily="2" charset="2"/>
              <a:buChar char="Ø"/>
            </a:pPr>
            <a:r>
              <a:rPr lang="en-US"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Promote the important leadership role of the engineer in finding solutions to sustainability challenges for the benefit of society </a:t>
            </a:r>
          </a:p>
          <a:p>
            <a:pPr marL="285750" indent="-285750" algn="just" fontAlgn="base">
              <a:lnSpc>
                <a:spcPct val="150000"/>
              </a:lnSpc>
              <a:spcAft>
                <a:spcPts val="625"/>
              </a:spcAft>
              <a:buFont typeface="Wingdings" panose="05000000000000000000" pitchFamily="2" charset="2"/>
              <a:buChar char="Ø"/>
            </a:pPr>
            <a:r>
              <a:rPr lang="en-US" sz="1800" dirty="0">
                <a:solidFill>
                  <a:srgbClr val="000000"/>
                </a:solidFill>
                <a:effectLst/>
                <a:latin typeface="Cambria" panose="02040503050406030204" pitchFamily="18" charset="0"/>
                <a:ea typeface="Calibri" panose="020F0502020204030204" pitchFamily="34" charset="0"/>
                <a:cs typeface="Latha" panose="020B0604020202020204" pitchFamily="34" charset="0"/>
              </a:rPr>
              <a:t>Seek a balanced approach </a:t>
            </a:r>
          </a:p>
          <a:p>
            <a:pPr marL="285750" indent="-285750" algn="just" fontAlgn="base">
              <a:lnSpc>
                <a:spcPct val="150000"/>
              </a:lnSpc>
              <a:spcAft>
                <a:spcPts val="625"/>
              </a:spcAft>
              <a:buFont typeface="Wingdings" panose="05000000000000000000" pitchFamily="2" charset="2"/>
              <a:buChar char="Ø"/>
            </a:pPr>
            <a:endParaRPr lang="en-US" sz="1800" dirty="0">
              <a:solidFill>
                <a:srgbClr val="000000"/>
              </a:solidFill>
              <a:effectLst/>
              <a:latin typeface="Cambria" panose="02040503050406030204" pitchFamily="18" charset="0"/>
              <a:ea typeface="Calibri" panose="020F0502020204030204" pitchFamily="34" charset="0"/>
              <a:cs typeface="Latha" panose="020B0604020202020204" pitchFamily="34" charset="0"/>
            </a:endParaRPr>
          </a:p>
        </p:txBody>
      </p:sp>
      <p:sp>
        <p:nvSpPr>
          <p:cNvPr id="4" name="TextBox 3">
            <a:extLst>
              <a:ext uri="{FF2B5EF4-FFF2-40B4-BE49-F238E27FC236}">
                <a16:creationId xmlns:a16="http://schemas.microsoft.com/office/drawing/2014/main" id="{28FACC11-4F76-4BA9-C56A-05CB4CE94FB6}"/>
              </a:ext>
            </a:extLst>
          </p:cNvPr>
          <p:cNvSpPr txBox="1"/>
          <p:nvPr/>
        </p:nvSpPr>
        <p:spPr>
          <a:xfrm>
            <a:off x="226979" y="188731"/>
            <a:ext cx="10152434" cy="480837"/>
          </a:xfrm>
          <a:prstGeom prst="rect">
            <a:avLst/>
          </a:prstGeom>
          <a:noFill/>
        </p:spPr>
        <p:txBody>
          <a:bodyPr wrap="square">
            <a:spAutoFit/>
          </a:bodyPr>
          <a:lstStyle/>
          <a:p>
            <a:pPr algn="just" fontAlgn="base">
              <a:lnSpc>
                <a:spcPct val="115000"/>
              </a:lnSpc>
              <a:spcAft>
                <a:spcPts val="625"/>
              </a:spcAft>
            </a:pPr>
            <a:r>
              <a:rPr lang="en-IN" sz="2400" b="1" dirty="0">
                <a:solidFill>
                  <a:srgbClr val="FF0000"/>
                </a:solidFill>
                <a:latin typeface="Cambria" panose="02040503050406030204" pitchFamily="18" charset="0"/>
                <a:ea typeface="Calibri" panose="020F0502020204030204" pitchFamily="34" charset="0"/>
                <a:cs typeface="Latha" panose="020B0604020202020204" pitchFamily="34" charset="0"/>
              </a:rPr>
              <a:t>P</a:t>
            </a:r>
            <a:r>
              <a:rPr lang="en-IN" sz="2400" b="1" dirty="0">
                <a:solidFill>
                  <a:srgbClr val="FF0000"/>
                </a:solidFill>
                <a:effectLst/>
                <a:latin typeface="Cambria" panose="02040503050406030204" pitchFamily="18" charset="0"/>
                <a:ea typeface="Calibri" panose="020F0502020204030204" pitchFamily="34" charset="0"/>
                <a:cs typeface="Latha" panose="020B0604020202020204" pitchFamily="34" charset="0"/>
              </a:rPr>
              <a:t>rofessional engineers should have the following principles: (cont.)</a:t>
            </a:r>
          </a:p>
        </p:txBody>
      </p:sp>
    </p:spTree>
    <p:extLst>
      <p:ext uri="{BB962C8B-B14F-4D97-AF65-F5344CB8AC3E}">
        <p14:creationId xmlns:p14="http://schemas.microsoft.com/office/powerpoint/2010/main" val="2396802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1CAAB9-25C7-B54A-A8B1-0686E5E35CB2}"/>
              </a:ext>
            </a:extLst>
          </p:cNvPr>
          <p:cNvSpPr txBox="1"/>
          <p:nvPr/>
        </p:nvSpPr>
        <p:spPr>
          <a:xfrm>
            <a:off x="352626" y="387961"/>
            <a:ext cx="10503441" cy="4491101"/>
          </a:xfrm>
          <a:prstGeom prst="rect">
            <a:avLst/>
          </a:prstGeom>
          <a:noFill/>
        </p:spPr>
        <p:txBody>
          <a:bodyPr wrap="square">
            <a:spAutoFit/>
          </a:bodyPr>
          <a:lstStyle/>
          <a:p>
            <a:pPr algn="just" fontAlgn="base">
              <a:lnSpc>
                <a:spcPct val="200000"/>
              </a:lnSpc>
              <a:spcAft>
                <a:spcPts val="625"/>
              </a:spcAft>
            </a:pPr>
            <a:r>
              <a:rPr lang="en-IN" sz="2400" b="1" u="sng" dirty="0">
                <a:solidFill>
                  <a:srgbClr val="FF0000"/>
                </a:solidFill>
                <a:effectLst/>
                <a:latin typeface="Cambria" panose="02040503050406030204" pitchFamily="18" charset="0"/>
                <a:ea typeface="Calibri" panose="020F0502020204030204" pitchFamily="34" charset="0"/>
                <a:cs typeface="Latha" panose="020B0604020202020204" pitchFamily="34" charset="0"/>
              </a:rPr>
              <a:t>Manage risk to minimize adverse impact to people or the environment</a:t>
            </a:r>
            <a:endParaRPr lang="en-IN" sz="2000" b="1" u="sng" dirty="0">
              <a:solidFill>
                <a:srgbClr val="FF0000"/>
              </a:solidFill>
              <a:latin typeface="Calibri" panose="020F0502020204030204" pitchFamily="34" charset="0"/>
              <a:ea typeface="Calibri" panose="020F0502020204030204" pitchFamily="34" charset="0"/>
              <a:cs typeface="Latha" panose="020B0604020202020204" pitchFamily="34" charset="0"/>
            </a:endParaRPr>
          </a:p>
          <a:p>
            <a:pPr algn="just" fontAlgn="base">
              <a:lnSpc>
                <a:spcPct val="200000"/>
              </a:lnSpc>
              <a:spcAft>
                <a:spcPts val="625"/>
              </a:spcAft>
            </a:pPr>
            <a:r>
              <a:rPr lang="en-IN" dirty="0">
                <a:solidFill>
                  <a:srgbClr val="000000"/>
                </a:solidFill>
                <a:effectLst/>
                <a:latin typeface="Cambria" panose="02040503050406030204" pitchFamily="18" charset="0"/>
                <a:ea typeface="Calibri" panose="020F0502020204030204" pitchFamily="34" charset="0"/>
                <a:cs typeface="Latha" panose="020B0604020202020204" pitchFamily="34" charset="0"/>
              </a:rPr>
              <a:t>Engineers are routinely involved in planning and managing projects where they should: </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marL="800100" lvl="1" indent="-342900" algn="just" fontAlgn="base">
              <a:lnSpc>
                <a:spcPct val="200000"/>
              </a:lnSpc>
              <a:spcAft>
                <a:spcPts val="625"/>
              </a:spcAft>
              <a:buFont typeface="Wingdings" panose="05000000000000000000" pitchFamily="2" charset="2"/>
              <a:buChar char="v"/>
            </a:pPr>
            <a:r>
              <a:rPr lang="en-IN" dirty="0">
                <a:solidFill>
                  <a:srgbClr val="000000"/>
                </a:solidFill>
                <a:effectLst/>
                <a:latin typeface="Cambria" panose="02040503050406030204" pitchFamily="18" charset="0"/>
                <a:ea typeface="Calibri" panose="020F0502020204030204" pitchFamily="34" charset="0"/>
                <a:cs typeface="Latha" panose="020B0604020202020204" pitchFamily="34" charset="0"/>
              </a:rPr>
              <a:t>Harness their skills to minimize damage to people or the environment from engineering processes and products.</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marL="800100" lvl="1" indent="-342900" algn="just" fontAlgn="base">
              <a:lnSpc>
                <a:spcPct val="200000"/>
              </a:lnSpc>
              <a:spcAft>
                <a:spcPts val="625"/>
              </a:spcAft>
              <a:buFont typeface="Wingdings" panose="05000000000000000000" pitchFamily="2" charset="2"/>
              <a:buChar char="v"/>
            </a:pPr>
            <a:r>
              <a:rPr lang="en-IN" dirty="0">
                <a:solidFill>
                  <a:srgbClr val="000000"/>
                </a:solidFill>
                <a:effectLst/>
                <a:latin typeface="Cambria" panose="02040503050406030204" pitchFamily="18" charset="0"/>
                <a:ea typeface="Calibri" panose="020F0502020204030204" pitchFamily="34" charset="0"/>
                <a:cs typeface="Latha" panose="020B0604020202020204" pitchFamily="34" charset="0"/>
              </a:rPr>
              <a:t>Undertake a comprehensive risk assessment before a project begins.</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marL="800100" lvl="1" indent="-342900" algn="just" fontAlgn="base">
              <a:lnSpc>
                <a:spcPct val="200000"/>
              </a:lnSpc>
              <a:spcAft>
                <a:spcPts val="625"/>
              </a:spcAft>
              <a:buFont typeface="Wingdings" panose="05000000000000000000" pitchFamily="2" charset="2"/>
              <a:buChar char="v"/>
            </a:pPr>
            <a:r>
              <a:rPr lang="en-IN" dirty="0">
                <a:solidFill>
                  <a:srgbClr val="000000"/>
                </a:solidFill>
                <a:effectLst/>
                <a:latin typeface="Cambria" panose="02040503050406030204" pitchFamily="18" charset="0"/>
                <a:ea typeface="Calibri" panose="020F0502020204030204" pitchFamily="34" charset="0"/>
                <a:cs typeface="Latha" panose="020B0604020202020204" pitchFamily="34" charset="0"/>
              </a:rPr>
              <a:t>Ensure that the risk assessment includes the potential environmental, economic, and social impacts, beyond the lifetime of the engineering project.</a:t>
            </a:r>
            <a:endParaRPr lang="en-IN" sz="16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257315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201149-59E5-E52C-1C5D-BC59F5AC0F40}"/>
              </a:ext>
            </a:extLst>
          </p:cNvPr>
          <p:cNvSpPr txBox="1"/>
          <p:nvPr/>
        </p:nvSpPr>
        <p:spPr>
          <a:xfrm>
            <a:off x="99708" y="69816"/>
            <a:ext cx="8159075" cy="480837"/>
          </a:xfrm>
          <a:prstGeom prst="rect">
            <a:avLst/>
          </a:prstGeom>
          <a:noFill/>
        </p:spPr>
        <p:txBody>
          <a:bodyPr wrap="square">
            <a:spAutoFit/>
          </a:bodyPr>
          <a:lstStyle/>
          <a:p>
            <a:pPr>
              <a:lnSpc>
                <a:spcPct val="115000"/>
              </a:lnSpc>
              <a:spcBef>
                <a:spcPts val="1000"/>
              </a:spcBef>
              <a:spcAft>
                <a:spcPts val="840"/>
              </a:spcAft>
            </a:pPr>
            <a:r>
              <a:rPr lang="en-IN" sz="2400" b="1" u="sng" dirty="0">
                <a:solidFill>
                  <a:srgbClr val="FF0000"/>
                </a:solidFill>
                <a:effectLst/>
                <a:latin typeface="Cambria" panose="02040503050406030204" pitchFamily="18" charset="0"/>
                <a:ea typeface="Times New Roman" panose="02020603050405020304" pitchFamily="18" charset="0"/>
                <a:cs typeface="Arial" panose="020B0604020202020204" pitchFamily="34" charset="0"/>
              </a:rPr>
              <a:t>PROFESSIONAL ORGANIZATIONS FOR ENGINEERS</a:t>
            </a:r>
            <a:endParaRPr lang="en-IN" sz="2800" b="1" dirty="0">
              <a:solidFill>
                <a:srgbClr val="FF0000"/>
              </a:solidFill>
              <a:effectLst/>
              <a:latin typeface="Cambria" panose="02040503050406030204" pitchFamily="18" charset="0"/>
              <a:ea typeface="Times New Roman" panose="02020603050405020304" pitchFamily="18" charset="0"/>
              <a:cs typeface="Latha" panose="020B0604020202020204" pitchFamily="34" charset="0"/>
            </a:endParaRPr>
          </a:p>
        </p:txBody>
      </p:sp>
      <p:sp>
        <p:nvSpPr>
          <p:cNvPr id="5" name="TextBox 4">
            <a:extLst>
              <a:ext uri="{FF2B5EF4-FFF2-40B4-BE49-F238E27FC236}">
                <a16:creationId xmlns:a16="http://schemas.microsoft.com/office/drawing/2014/main" id="{F130C56F-002A-DABD-F1D6-21BD01E54C79}"/>
              </a:ext>
            </a:extLst>
          </p:cNvPr>
          <p:cNvSpPr txBox="1"/>
          <p:nvPr/>
        </p:nvSpPr>
        <p:spPr>
          <a:xfrm>
            <a:off x="342899" y="398636"/>
            <a:ext cx="11310837" cy="3081934"/>
          </a:xfrm>
          <a:prstGeom prst="rect">
            <a:avLst/>
          </a:prstGeom>
          <a:noFill/>
        </p:spPr>
        <p:txBody>
          <a:bodyPr wrap="square">
            <a:spAutoFit/>
          </a:bodyPr>
          <a:lstStyle/>
          <a:p>
            <a:pPr marL="285750" indent="-285750" algn="just">
              <a:lnSpc>
                <a:spcPct val="200000"/>
              </a:lnSpc>
              <a:buFont typeface="Wingdings" panose="05000000000000000000" pitchFamily="2" charset="2"/>
              <a:buChar char="v"/>
            </a:pPr>
            <a:r>
              <a:rPr lang="en-IN" sz="20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Engineering professional organizations provide important support to engineers. </a:t>
            </a:r>
          </a:p>
          <a:p>
            <a:pPr marL="285750" indent="-285750" algn="just">
              <a:lnSpc>
                <a:spcPct val="200000"/>
              </a:lnSpc>
              <a:buFont typeface="Wingdings" panose="05000000000000000000" pitchFamily="2" charset="2"/>
              <a:buChar char="v"/>
            </a:pPr>
            <a:r>
              <a:rPr lang="en-IN" sz="20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These groups work to advocate on behalf of engineers, provide professional development opportunities, publish updates on the latest innovations, and connect engineers to the community.</a:t>
            </a:r>
          </a:p>
          <a:p>
            <a:pPr marL="285750" indent="-285750" algn="just">
              <a:lnSpc>
                <a:spcPct val="200000"/>
              </a:lnSpc>
              <a:buFont typeface="Wingdings" panose="05000000000000000000" pitchFamily="2" charset="2"/>
              <a:buChar char="v"/>
            </a:pPr>
            <a:r>
              <a:rPr lang="en-IN" sz="2000" dirty="0">
                <a:solidFill>
                  <a:srgbClr val="000000"/>
                </a:solidFill>
                <a:effectLst/>
                <a:latin typeface="Cambria" panose="02040503050406030204" pitchFamily="18" charset="0"/>
                <a:ea typeface="Calibri" panose="020F0502020204030204" pitchFamily="34" charset="0"/>
                <a:cs typeface="Arial" panose="020B0604020202020204" pitchFamily="34" charset="0"/>
              </a:rPr>
              <a:t>Anyone pursuing a Master of Engineering Management degree would benefit from becoming a member of at least one of these organizations. </a:t>
            </a:r>
            <a:endParaRPr lang="en-IN" sz="2000" dirty="0"/>
          </a:p>
        </p:txBody>
      </p:sp>
      <p:sp>
        <p:nvSpPr>
          <p:cNvPr id="7" name="TextBox 6">
            <a:extLst>
              <a:ext uri="{FF2B5EF4-FFF2-40B4-BE49-F238E27FC236}">
                <a16:creationId xmlns:a16="http://schemas.microsoft.com/office/drawing/2014/main" id="{A5EF4C69-1456-406B-4D6E-4AF6CEF8D08A}"/>
              </a:ext>
            </a:extLst>
          </p:cNvPr>
          <p:cNvSpPr txBox="1"/>
          <p:nvPr/>
        </p:nvSpPr>
        <p:spPr>
          <a:xfrm>
            <a:off x="299531" y="3559443"/>
            <a:ext cx="11592938" cy="3154966"/>
          </a:xfrm>
          <a:prstGeom prst="rect">
            <a:avLst/>
          </a:prstGeom>
          <a:solidFill>
            <a:schemeClr val="accent4">
              <a:lumMod val="20000"/>
              <a:lumOff val="80000"/>
            </a:schemeClr>
          </a:solidFill>
          <a:ln>
            <a:solidFill>
              <a:srgbClr val="800000"/>
            </a:solidFill>
          </a:ln>
        </p:spPr>
        <p:txBody>
          <a:bodyPr wrap="square">
            <a:spAutoFit/>
          </a:bodyPr>
          <a:lstStyle/>
          <a:p>
            <a:pPr algn="just">
              <a:lnSpc>
                <a:spcPct val="115000"/>
              </a:lnSpc>
              <a:spcAft>
                <a:spcPts val="1000"/>
              </a:spcAft>
            </a:pPr>
            <a:r>
              <a:rPr lang="en-IN" sz="1800" b="1" dirty="0">
                <a:solidFill>
                  <a:srgbClr val="800000"/>
                </a:solidFill>
                <a:effectLst/>
                <a:latin typeface="Cambria" panose="02040503050406030204" pitchFamily="18" charset="0"/>
                <a:ea typeface="Calibri" panose="020F0502020204030204" pitchFamily="34" charset="0"/>
                <a:cs typeface="Arial" panose="020B0604020202020204" pitchFamily="34" charset="0"/>
              </a:rPr>
              <a:t>Following are the</a:t>
            </a:r>
            <a:r>
              <a:rPr lang="en-IN" sz="2000" b="1" dirty="0">
                <a:solidFill>
                  <a:srgbClr val="800000"/>
                </a:solidFill>
                <a:effectLst/>
                <a:latin typeface="Arial" panose="020B0604020202020204" pitchFamily="34" charset="0"/>
                <a:ea typeface="Calibri" panose="020F0502020204030204" pitchFamily="34" charset="0"/>
                <a:cs typeface="Latha" panose="020B0604020202020204" pitchFamily="34" charset="0"/>
              </a:rPr>
              <a:t> </a:t>
            </a:r>
            <a:r>
              <a:rPr lang="en-IN" sz="1800" b="1" dirty="0">
                <a:solidFill>
                  <a:srgbClr val="800000"/>
                </a:solidFill>
                <a:effectLst/>
                <a:latin typeface="Cambria" panose="02040503050406030204" pitchFamily="18" charset="0"/>
                <a:ea typeface="Calibri" panose="020F0502020204030204" pitchFamily="34" charset="0"/>
                <a:cs typeface="Arial" panose="020B0604020202020204" pitchFamily="34" charset="0"/>
              </a:rPr>
              <a:t>top 5 engineering associations, which serve both the general profession of engineering as well as specific industries within the field.</a:t>
            </a:r>
            <a:endParaRPr lang="en-IN" sz="1600" b="1" dirty="0">
              <a:solidFill>
                <a:srgbClr val="800000"/>
              </a:solidFill>
              <a:effectLst/>
              <a:latin typeface="Calibri" panose="020F0502020204030204" pitchFamily="34" charset="0"/>
              <a:ea typeface="Calibri" panose="020F0502020204030204" pitchFamily="34" charset="0"/>
              <a:cs typeface="Latha" panose="020B0604020202020204" pitchFamily="34" charset="0"/>
            </a:endParaRPr>
          </a:p>
          <a:p>
            <a:pPr marL="800100" lvl="1" indent="-342900" algn="just">
              <a:lnSpc>
                <a:spcPct val="115000"/>
              </a:lnSpc>
              <a:spcAft>
                <a:spcPts val="1000"/>
              </a:spcAft>
              <a:buSzPts val="1000"/>
              <a:buFont typeface="Wingdings" panose="05000000000000000000" pitchFamily="2" charset="2"/>
              <a:buChar char="Ø"/>
              <a:tabLst>
                <a:tab pos="457200" algn="l"/>
              </a:tabLst>
            </a:pPr>
            <a:r>
              <a:rPr lang="en-IN" sz="2000" b="1" dirty="0">
                <a:solidFill>
                  <a:srgbClr val="800000"/>
                </a:solidFill>
                <a:effectLst/>
                <a:ea typeface="Calibri" panose="020F0502020204030204" pitchFamily="34" charset="0"/>
                <a:cs typeface="Arial" panose="020B0604020202020204" pitchFamily="34" charset="0"/>
              </a:rPr>
              <a:t>National Society of Professional Engineers</a:t>
            </a:r>
            <a:endParaRPr lang="en-IN" b="1" dirty="0">
              <a:solidFill>
                <a:srgbClr val="800000"/>
              </a:solidFill>
              <a:effectLst/>
              <a:ea typeface="Calibri" panose="020F0502020204030204" pitchFamily="34" charset="0"/>
              <a:cs typeface="Latha" panose="020B0604020202020204" pitchFamily="34" charset="0"/>
            </a:endParaRPr>
          </a:p>
          <a:p>
            <a:pPr marL="800100" lvl="1" indent="-342900" algn="just">
              <a:lnSpc>
                <a:spcPct val="115000"/>
              </a:lnSpc>
              <a:spcAft>
                <a:spcPts val="1000"/>
              </a:spcAft>
              <a:buSzPts val="1000"/>
              <a:buFont typeface="Wingdings" panose="05000000000000000000" pitchFamily="2" charset="2"/>
              <a:buChar char="Ø"/>
              <a:tabLst>
                <a:tab pos="457200" algn="l"/>
              </a:tabLst>
            </a:pPr>
            <a:r>
              <a:rPr lang="en-IN" sz="2000" b="1" dirty="0">
                <a:solidFill>
                  <a:srgbClr val="800000"/>
                </a:solidFill>
                <a:effectLst/>
                <a:ea typeface="Calibri" panose="020F0502020204030204" pitchFamily="34" charset="0"/>
                <a:cs typeface="Arial" panose="020B0604020202020204" pitchFamily="34" charset="0"/>
              </a:rPr>
              <a:t>IEEE</a:t>
            </a:r>
            <a:endParaRPr lang="en-IN" b="1" dirty="0">
              <a:solidFill>
                <a:srgbClr val="800000"/>
              </a:solidFill>
              <a:effectLst/>
              <a:ea typeface="Calibri" panose="020F0502020204030204" pitchFamily="34" charset="0"/>
              <a:cs typeface="Latha" panose="020B0604020202020204" pitchFamily="34" charset="0"/>
            </a:endParaRPr>
          </a:p>
          <a:p>
            <a:pPr marL="800100" lvl="1" indent="-342900" algn="just">
              <a:lnSpc>
                <a:spcPct val="115000"/>
              </a:lnSpc>
              <a:spcAft>
                <a:spcPts val="1000"/>
              </a:spcAft>
              <a:buSzPts val="1000"/>
              <a:buFont typeface="Wingdings" panose="05000000000000000000" pitchFamily="2" charset="2"/>
              <a:buChar char="Ø"/>
              <a:tabLst>
                <a:tab pos="457200" algn="l"/>
              </a:tabLst>
            </a:pPr>
            <a:r>
              <a:rPr lang="en-IN" sz="2000" b="1" dirty="0">
                <a:solidFill>
                  <a:srgbClr val="800000"/>
                </a:solidFill>
                <a:effectLst/>
                <a:ea typeface="Calibri" panose="020F0502020204030204" pitchFamily="34" charset="0"/>
                <a:cs typeface="Arial" panose="020B0604020202020204" pitchFamily="34" charset="0"/>
              </a:rPr>
              <a:t>American Association of Engineering Societies</a:t>
            </a:r>
            <a:endParaRPr lang="en-IN" b="1" dirty="0">
              <a:solidFill>
                <a:srgbClr val="800000"/>
              </a:solidFill>
              <a:effectLst/>
              <a:ea typeface="Calibri" panose="020F0502020204030204" pitchFamily="34" charset="0"/>
              <a:cs typeface="Latha" panose="020B0604020202020204" pitchFamily="34" charset="0"/>
            </a:endParaRPr>
          </a:p>
          <a:p>
            <a:pPr marL="800100" lvl="1" indent="-342900" algn="just">
              <a:lnSpc>
                <a:spcPct val="115000"/>
              </a:lnSpc>
              <a:spcAft>
                <a:spcPts val="1000"/>
              </a:spcAft>
              <a:buSzPts val="1000"/>
              <a:buFont typeface="Wingdings" panose="05000000000000000000" pitchFamily="2" charset="2"/>
              <a:buChar char="Ø"/>
              <a:tabLst>
                <a:tab pos="457200" algn="l"/>
              </a:tabLst>
            </a:pPr>
            <a:r>
              <a:rPr lang="en-IN" sz="2000" b="1" dirty="0">
                <a:solidFill>
                  <a:srgbClr val="800000"/>
                </a:solidFill>
                <a:effectLst/>
                <a:ea typeface="Calibri" panose="020F0502020204030204" pitchFamily="34" charset="0"/>
                <a:cs typeface="Arial" panose="020B0604020202020204" pitchFamily="34" charset="0"/>
              </a:rPr>
              <a:t>Society of Women Engineers</a:t>
            </a:r>
            <a:endParaRPr lang="en-IN" b="1" dirty="0">
              <a:solidFill>
                <a:srgbClr val="800000"/>
              </a:solidFill>
              <a:effectLst/>
              <a:ea typeface="Calibri" panose="020F0502020204030204" pitchFamily="34" charset="0"/>
              <a:cs typeface="Latha" panose="020B0604020202020204" pitchFamily="34" charset="0"/>
            </a:endParaRPr>
          </a:p>
          <a:p>
            <a:pPr marL="800100" lvl="1" indent="-342900" algn="just">
              <a:lnSpc>
                <a:spcPct val="115000"/>
              </a:lnSpc>
              <a:spcAft>
                <a:spcPts val="1000"/>
              </a:spcAft>
              <a:buSzPts val="1000"/>
              <a:buFont typeface="Wingdings" panose="05000000000000000000" pitchFamily="2" charset="2"/>
              <a:buChar char="Ø"/>
              <a:tabLst>
                <a:tab pos="457200" algn="l"/>
              </a:tabLst>
            </a:pPr>
            <a:r>
              <a:rPr lang="en-IN" sz="2000" b="1" dirty="0">
                <a:solidFill>
                  <a:srgbClr val="800000"/>
                </a:solidFill>
                <a:effectLst/>
                <a:ea typeface="Calibri" panose="020F0502020204030204" pitchFamily="34" charset="0"/>
                <a:cs typeface="Arial" panose="020B0604020202020204" pitchFamily="34" charset="0"/>
              </a:rPr>
              <a:t>International Engineering Consortium</a:t>
            </a:r>
            <a:endParaRPr lang="en-IN" b="1" dirty="0">
              <a:solidFill>
                <a:srgbClr val="800000"/>
              </a:solidFill>
              <a:effectLst/>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4048227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9BAFF8-FCAE-0401-8452-B16051A88BD9}"/>
              </a:ext>
            </a:extLst>
          </p:cNvPr>
          <p:cNvSpPr txBox="1"/>
          <p:nvPr/>
        </p:nvSpPr>
        <p:spPr>
          <a:xfrm>
            <a:off x="255350" y="873204"/>
            <a:ext cx="10863365" cy="5111592"/>
          </a:xfrm>
          <a:prstGeom prst="rect">
            <a:avLst/>
          </a:prstGeom>
          <a:noFill/>
        </p:spPr>
        <p:txBody>
          <a:bodyPr wrap="square">
            <a:spAutoFit/>
          </a:bodyPr>
          <a:lstStyle/>
          <a:p>
            <a:pPr algn="just">
              <a:lnSpc>
                <a:spcPct val="200000"/>
              </a:lnSpc>
              <a:spcBef>
                <a:spcPts val="1200"/>
              </a:spcBef>
              <a:spcAft>
                <a:spcPts val="1200"/>
              </a:spcAft>
            </a:pPr>
            <a:r>
              <a:rPr lang="en-IN" sz="2400" b="1"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2"/>
              </a:rPr>
              <a:t>National Society of Professional Engineers</a:t>
            </a:r>
            <a:endParaRPr lang="en-IN" sz="20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a:p>
            <a:pPr marL="742950" lvl="1" indent="-285750" algn="just">
              <a:lnSpc>
                <a:spcPct val="200000"/>
              </a:lnSpc>
              <a:spcAft>
                <a:spcPts val="1250"/>
              </a:spcAft>
              <a:buFont typeface="Wingdings" panose="05000000000000000000" pitchFamily="2" charset="2"/>
              <a:buChar char="q"/>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National Society of Professional Engineers was established in 1934 and is one of the only professional organizations for engineers that has stated goal of addressing the non-technical concerns of professional and licensed engineers. </a:t>
            </a:r>
          </a:p>
          <a:p>
            <a:pPr marL="742950" lvl="1" indent="-285750" algn="just">
              <a:lnSpc>
                <a:spcPct val="200000"/>
              </a:lnSpc>
              <a:spcAft>
                <a:spcPts val="1250"/>
              </a:spcAft>
              <a:buFont typeface="Wingdings" panose="05000000000000000000" pitchFamily="2" charset="2"/>
              <a:buChar char="q"/>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It is a multidisciplinary national organization that encourages its members to discuss and critique its ability to create change for them within the field as well as providing continuing education and networking opportunities to support better career mobility. </a:t>
            </a:r>
          </a:p>
          <a:p>
            <a:pPr marL="742950" lvl="1" indent="-285750" algn="just">
              <a:lnSpc>
                <a:spcPct val="200000"/>
              </a:lnSpc>
              <a:spcAft>
                <a:spcPts val="1250"/>
              </a:spcAft>
              <a:buFont typeface="Wingdings" panose="05000000000000000000" pitchFamily="2" charset="2"/>
              <a:buChar char="q"/>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It is currently one of the only nontechnical organizations in the country to support engineers.</a:t>
            </a:r>
            <a:endParaRPr lang="en-IN"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48C20CC9-E644-8C27-49C1-D0E9D7852BED}"/>
              </a:ext>
            </a:extLst>
          </p:cNvPr>
          <p:cNvSpPr txBox="1"/>
          <p:nvPr/>
        </p:nvSpPr>
        <p:spPr>
          <a:xfrm>
            <a:off x="99707" y="374052"/>
            <a:ext cx="11875041" cy="400110"/>
          </a:xfrm>
          <a:prstGeom prst="rect">
            <a:avLst/>
          </a:prstGeom>
          <a:noFill/>
        </p:spPr>
        <p:txBody>
          <a:bodyPr wrap="square">
            <a:spAutoFit/>
          </a:bodyPr>
          <a:lstStyle/>
          <a:p>
            <a:pPr algn="just">
              <a:spcAft>
                <a:spcPts val="1250"/>
              </a:spcAft>
            </a:pPr>
            <a:r>
              <a:rPr lang="en-IN" sz="2000" b="1" dirty="0">
                <a:solidFill>
                  <a:srgbClr val="C00000"/>
                </a:solidFill>
                <a:effectLst/>
                <a:latin typeface="Cambria" panose="02040503050406030204" pitchFamily="18" charset="0"/>
                <a:ea typeface="Times New Roman" panose="02020603050405020304" pitchFamily="18" charset="0"/>
                <a:cs typeface="Arial" panose="020B0604020202020204" pitchFamily="34" charset="0"/>
              </a:rPr>
              <a:t>Top organizations that are highly rated by current professionals in the field are briefed:</a:t>
            </a:r>
            <a:endParaRPr lang="en-IN" sz="2000" b="1" dirty="0">
              <a:solidFill>
                <a:srgbClr val="C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87695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2C643E-267C-43E9-140C-A364237E3B6D}"/>
              </a:ext>
            </a:extLst>
          </p:cNvPr>
          <p:cNvSpPr txBox="1"/>
          <p:nvPr/>
        </p:nvSpPr>
        <p:spPr>
          <a:xfrm>
            <a:off x="401266" y="606820"/>
            <a:ext cx="11155194" cy="5110310"/>
          </a:xfrm>
          <a:prstGeom prst="rect">
            <a:avLst/>
          </a:prstGeom>
          <a:noFill/>
        </p:spPr>
        <p:txBody>
          <a:bodyPr wrap="square">
            <a:spAutoFit/>
          </a:bodyPr>
          <a:lstStyle/>
          <a:p>
            <a:pPr algn="just">
              <a:lnSpc>
                <a:spcPct val="200000"/>
              </a:lnSpc>
              <a:spcBef>
                <a:spcPts val="1200"/>
              </a:spcBef>
              <a:spcAft>
                <a:spcPts val="1200"/>
              </a:spcAft>
            </a:pPr>
            <a:r>
              <a:rPr lang="en-IN" sz="2400" b="1"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2"/>
              </a:rPr>
              <a:t>IEEE</a:t>
            </a:r>
            <a:endParaRPr lang="en-IN" sz="20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a:p>
            <a:pPr marL="742950" lvl="1" indent="-285750" algn="just">
              <a:lnSpc>
                <a:spcPct val="200000"/>
              </a:lnSpc>
              <a:spcAft>
                <a:spcPts val="1250"/>
              </a:spcAft>
              <a:buFont typeface="Wingdings" panose="05000000000000000000" pitchFamily="2" charset="2"/>
              <a:buChar char="Ø"/>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IEEE is noted for being the world's largest technical professional organization that prides itself on the advancement of technology in all fields of engineering. </a:t>
            </a:r>
          </a:p>
          <a:p>
            <a:pPr marL="742950" lvl="1" indent="-285750" algn="just">
              <a:lnSpc>
                <a:spcPct val="200000"/>
              </a:lnSpc>
              <a:spcAft>
                <a:spcPts val="1250"/>
              </a:spcAft>
              <a:buFont typeface="Wingdings" panose="05000000000000000000" pitchFamily="2" charset="2"/>
              <a:buChar char="Ø"/>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With over 420,000 members spanning 160 countries, it is an international organization that is active in corporate identity, governance, global public policy, and education. </a:t>
            </a:r>
          </a:p>
          <a:p>
            <a:pPr marL="742950" lvl="1" indent="-285750" algn="just">
              <a:lnSpc>
                <a:spcPct val="200000"/>
              </a:lnSpc>
              <a:spcAft>
                <a:spcPts val="1250"/>
              </a:spcAft>
              <a:buFont typeface="Wingdings" panose="05000000000000000000" pitchFamily="2" charset="2"/>
              <a:buChar char="Ø"/>
            </a:pPr>
            <a:r>
              <a:rPr lang="en-US"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IEEE's publications and conferences often lead to employment for its members, and professional engineers often join the society as one of their first memberships after college, reinforcing the idea that a global network of engineers is needed to advance engineering.</a:t>
            </a:r>
            <a:endPar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854874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AE3B53-43E2-16BB-E36E-D7EF15371568}"/>
              </a:ext>
            </a:extLst>
          </p:cNvPr>
          <p:cNvSpPr txBox="1"/>
          <p:nvPr/>
        </p:nvSpPr>
        <p:spPr>
          <a:xfrm>
            <a:off x="284533" y="392816"/>
            <a:ext cx="11505390" cy="6072368"/>
          </a:xfrm>
          <a:prstGeom prst="rect">
            <a:avLst/>
          </a:prstGeom>
          <a:noFill/>
        </p:spPr>
        <p:txBody>
          <a:bodyPr wrap="square">
            <a:spAutoFit/>
          </a:bodyPr>
          <a:lstStyle/>
          <a:p>
            <a:pPr algn="just">
              <a:lnSpc>
                <a:spcPct val="115000"/>
              </a:lnSpc>
              <a:spcBef>
                <a:spcPts val="1200"/>
              </a:spcBef>
              <a:spcAft>
                <a:spcPts val="1200"/>
              </a:spcAft>
            </a:pPr>
            <a:r>
              <a:rPr lang="en-IN" sz="2400" b="1"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2"/>
              </a:rPr>
              <a:t>American Association of Engineering Societies</a:t>
            </a:r>
            <a:endParaRPr lang="en-IN" sz="20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a:p>
            <a:pPr marL="742950" lvl="1" indent="-285750" algn="just">
              <a:lnSpc>
                <a:spcPct val="200000"/>
              </a:lnSpc>
              <a:spcAft>
                <a:spcPts val="1250"/>
              </a:spcAft>
              <a:buFont typeface="Wingdings" panose="05000000000000000000" pitchFamily="2" charset="2"/>
              <a:buChar char="v"/>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American Association of Engineering Societies was established in 1979 is one of the five best professional organizations for engineers; it is a multidisciplinary organization that is dedicated to the knowledge and practice of the field. </a:t>
            </a:r>
          </a:p>
          <a:p>
            <a:pPr marL="742950" lvl="1" indent="-285750" algn="just">
              <a:lnSpc>
                <a:spcPct val="200000"/>
              </a:lnSpc>
              <a:spcAft>
                <a:spcPts val="1250"/>
              </a:spcAft>
              <a:buFont typeface="Wingdings" panose="05000000000000000000" pitchFamily="2" charset="2"/>
              <a:buChar char="v"/>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It is also known for providing access to all professionals in the field, including educators, government workers, and researchers. </a:t>
            </a:r>
          </a:p>
          <a:p>
            <a:pPr marL="742950" lvl="1" indent="-285750" algn="just">
              <a:lnSpc>
                <a:spcPct val="200000"/>
              </a:lnSpc>
              <a:spcAft>
                <a:spcPts val="1250"/>
              </a:spcAft>
              <a:buFont typeface="Wingdings" panose="05000000000000000000" pitchFamily="2" charset="2"/>
              <a:buChar char="v"/>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It is a nonprofit organization that aims to be a collective voice for the engineering community within the United States. </a:t>
            </a:r>
          </a:p>
          <a:p>
            <a:pPr marL="742950" lvl="1" indent="-285750" algn="just">
              <a:lnSpc>
                <a:spcPct val="200000"/>
              </a:lnSpc>
              <a:spcAft>
                <a:spcPts val="1250"/>
              </a:spcAft>
              <a:buFont typeface="Wingdings" panose="05000000000000000000" pitchFamily="2" charset="2"/>
              <a:buChar char="v"/>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group also has a stated goal of working with international engineering societies, enabling the free flow of information and technology between countries, making it an exciting network for any professional.</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91789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13033B-3350-FAE1-09B6-06436E3F4DB6}"/>
              </a:ext>
            </a:extLst>
          </p:cNvPr>
          <p:cNvSpPr txBox="1"/>
          <p:nvPr/>
        </p:nvSpPr>
        <p:spPr>
          <a:xfrm>
            <a:off x="381810" y="385396"/>
            <a:ext cx="11116283" cy="5665590"/>
          </a:xfrm>
          <a:prstGeom prst="rect">
            <a:avLst/>
          </a:prstGeom>
          <a:noFill/>
        </p:spPr>
        <p:txBody>
          <a:bodyPr wrap="square">
            <a:spAutoFit/>
          </a:bodyPr>
          <a:lstStyle/>
          <a:p>
            <a:pPr algn="just">
              <a:lnSpc>
                <a:spcPct val="200000"/>
              </a:lnSpc>
              <a:spcBef>
                <a:spcPts val="1200"/>
              </a:spcBef>
              <a:spcAft>
                <a:spcPts val="1200"/>
              </a:spcAft>
            </a:pPr>
            <a:r>
              <a:rPr lang="en-IN" sz="2400" b="1"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2"/>
              </a:rPr>
              <a:t>Society of Women Engineers</a:t>
            </a:r>
            <a:endParaRPr lang="en-IN" sz="20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a:p>
            <a:pPr marL="742950" lvl="1" indent="-285750" algn="just">
              <a:lnSpc>
                <a:spcPct val="200000"/>
              </a:lnSpc>
              <a:spcAft>
                <a:spcPts val="1250"/>
              </a:spcAft>
              <a:buFont typeface="Wingdings" panose="05000000000000000000" pitchFamily="2" charset="2"/>
              <a:buChar char="v"/>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Society of Women Engineers focuses on women within the field; it is an association that delivers continuing education as well as networking opportunities to its members. </a:t>
            </a:r>
          </a:p>
          <a:p>
            <a:pPr marL="742950" lvl="1" indent="-285750" algn="just">
              <a:lnSpc>
                <a:spcPct val="200000"/>
              </a:lnSpc>
              <a:spcAft>
                <a:spcPts val="1250"/>
              </a:spcAft>
              <a:buFont typeface="Wingdings" panose="05000000000000000000" pitchFamily="2" charset="2"/>
              <a:buChar char="v"/>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It is one of best professional organizations for engineers because it provides leadership workshops, educational programs, and more in an inclusive manner for women who are interested in becoming the best in the field. </a:t>
            </a:r>
          </a:p>
          <a:p>
            <a:pPr marL="742950" lvl="1" indent="-285750" algn="just">
              <a:lnSpc>
                <a:spcPct val="200000"/>
              </a:lnSpc>
              <a:spcAft>
                <a:spcPts val="1250"/>
              </a:spcAft>
              <a:buFont typeface="Wingdings" panose="05000000000000000000" pitchFamily="2" charset="2"/>
              <a:buChar char="v"/>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Membership to the society includes resources, debate forums, awards and recognition programs, publication opportunities and more, enabling women engineers to do everything from further their career to opening up discussions about diversity in STEM.</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52322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6F6D71-691A-B442-E030-4CCB3B3DCE0D}"/>
              </a:ext>
            </a:extLst>
          </p:cNvPr>
          <p:cNvSpPr txBox="1"/>
          <p:nvPr/>
        </p:nvSpPr>
        <p:spPr>
          <a:xfrm>
            <a:off x="177529" y="171804"/>
            <a:ext cx="11690215" cy="6219588"/>
          </a:xfrm>
          <a:prstGeom prst="rect">
            <a:avLst/>
          </a:prstGeom>
          <a:noFill/>
        </p:spPr>
        <p:txBody>
          <a:bodyPr wrap="square">
            <a:spAutoFit/>
          </a:bodyPr>
          <a:lstStyle/>
          <a:p>
            <a:pPr algn="just">
              <a:lnSpc>
                <a:spcPct val="200000"/>
              </a:lnSpc>
              <a:spcBef>
                <a:spcPts val="1200"/>
              </a:spcBef>
              <a:spcAft>
                <a:spcPts val="1200"/>
              </a:spcAft>
            </a:pPr>
            <a:r>
              <a:rPr lang="en-IN" sz="2400" b="1" u="sng"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hlinkClick r:id="rId2"/>
              </a:rPr>
              <a:t>International Engineering Consortium</a:t>
            </a:r>
            <a:endParaRPr lang="en-IN" sz="2000" b="1" dirty="0">
              <a:solidFill>
                <a:srgbClr val="4F81BD"/>
              </a:solidFill>
              <a:effectLst/>
              <a:latin typeface="Cambria" panose="02040503050406030204" pitchFamily="18" charset="0"/>
              <a:ea typeface="Times New Roman" panose="02020603050405020304" pitchFamily="18" charset="0"/>
              <a:cs typeface="Latha" panose="020B0604020202020204" pitchFamily="34" charset="0"/>
            </a:endParaRPr>
          </a:p>
          <a:p>
            <a:pPr marL="742950" lvl="1" indent="-285750" algn="just">
              <a:lnSpc>
                <a:spcPct val="200000"/>
              </a:lnSpc>
              <a:spcAft>
                <a:spcPts val="1250"/>
              </a:spcAft>
              <a:buFont typeface="Wingdings" panose="05000000000000000000" pitchFamily="2" charset="2"/>
              <a:buChar char="v"/>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International Engineering Consortium was established in 1944 and is the leading nonprofit organization that brings together both universities and engineering societies for the purpose of the continuing education of engineers. </a:t>
            </a:r>
          </a:p>
          <a:p>
            <a:pPr marL="742950" lvl="1" indent="-285750" algn="just">
              <a:lnSpc>
                <a:spcPct val="200000"/>
              </a:lnSpc>
              <a:spcAft>
                <a:spcPts val="1250"/>
              </a:spcAft>
              <a:buFont typeface="Wingdings" panose="05000000000000000000" pitchFamily="2" charset="2"/>
              <a:buChar char="v"/>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By offering engineers the chance to take on post-professional education through its programs, the consortium is ensuring that the field continues to evolve as the understanding of engineering changes with new advancements and technologies. </a:t>
            </a:r>
          </a:p>
          <a:p>
            <a:pPr marL="742950" lvl="1" indent="-285750" algn="just">
              <a:lnSpc>
                <a:spcPct val="200000"/>
              </a:lnSpc>
              <a:spcAft>
                <a:spcPts val="1250"/>
              </a:spcAft>
              <a:buFont typeface="Wingdings" panose="05000000000000000000" pitchFamily="2" charset="2"/>
              <a:buChar char="v"/>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IEC is also the head of the Electrical and Computer Engineering Department Heads Association, which is dedicated to sharing information among American Universities about the industry and any changes it encounters, passing that information down to students at the undergraduate and graduate levels.</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82500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2241B3-CFB9-CA17-9548-A02079ED1ECF}"/>
              </a:ext>
            </a:extLst>
          </p:cNvPr>
          <p:cNvSpPr txBox="1"/>
          <p:nvPr/>
        </p:nvSpPr>
        <p:spPr>
          <a:xfrm>
            <a:off x="3741906" y="2558374"/>
            <a:ext cx="4708188" cy="1015663"/>
          </a:xfrm>
          <a:prstGeom prst="rect">
            <a:avLst/>
          </a:prstGeom>
          <a:noFill/>
        </p:spPr>
        <p:txBody>
          <a:bodyPr wrap="square" rtlCol="0">
            <a:spAutoFit/>
          </a:bodyPr>
          <a:lstStyle/>
          <a:p>
            <a:pPr algn="ctr"/>
            <a:r>
              <a:rPr lang="en-US" sz="6000" b="1" dirty="0">
                <a:solidFill>
                  <a:srgbClr val="FF0000"/>
                </a:solidFill>
              </a:rPr>
              <a:t>Thank you</a:t>
            </a:r>
            <a:endParaRPr lang="en-IN" sz="6000" b="1" dirty="0">
              <a:solidFill>
                <a:srgbClr val="FF0000"/>
              </a:solidFill>
            </a:endParaRPr>
          </a:p>
        </p:txBody>
      </p:sp>
    </p:spTree>
    <p:extLst>
      <p:ext uri="{BB962C8B-B14F-4D97-AF65-F5344CB8AC3E}">
        <p14:creationId xmlns:p14="http://schemas.microsoft.com/office/powerpoint/2010/main" val="3148192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B54BD8-943C-46FB-CEF5-BCE0F6781F39}"/>
              </a:ext>
            </a:extLst>
          </p:cNvPr>
          <p:cNvSpPr txBox="1"/>
          <p:nvPr/>
        </p:nvSpPr>
        <p:spPr>
          <a:xfrm>
            <a:off x="187256" y="238565"/>
            <a:ext cx="11291382" cy="3414204"/>
          </a:xfrm>
          <a:prstGeom prst="rect">
            <a:avLst/>
          </a:prstGeom>
          <a:noFill/>
        </p:spPr>
        <p:txBody>
          <a:bodyPr wrap="square">
            <a:spAutoFit/>
          </a:bodyPr>
          <a:lstStyle/>
          <a:p>
            <a:pPr algn="just">
              <a:lnSpc>
                <a:spcPct val="115000"/>
              </a:lnSpc>
              <a:spcBef>
                <a:spcPts val="1250"/>
              </a:spcBef>
              <a:spcAft>
                <a:spcPts val="625"/>
              </a:spcAft>
            </a:pPr>
            <a:r>
              <a:rPr lang="en-IN" sz="2800" b="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ENGINEERING AND SOCIETY</a:t>
            </a:r>
            <a:endParaRPr lang="en-IN"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200000"/>
              </a:lnSpc>
              <a:spcAft>
                <a:spcPts val="470"/>
              </a:spcAft>
              <a:buFont typeface="Wingdings" panose="05000000000000000000" pitchFamily="2" charset="2"/>
              <a:buChar char="Ø"/>
            </a:pPr>
            <a:r>
              <a:rPr lang="en-US" dirty="0">
                <a:solidFill>
                  <a:srgbClr val="000000"/>
                </a:solidFill>
                <a:effectLst/>
                <a:latin typeface="Cambria" panose="02040503050406030204" pitchFamily="18" charset="0"/>
                <a:ea typeface="Times New Roman" panose="02020603050405020304" pitchFamily="18" charset="0"/>
                <a:cs typeface="Tahoma" panose="020B0604030504040204" pitchFamily="34" charset="0"/>
              </a:rPr>
              <a:t>Engineering plays a profound and ubiquitous role in shaping the modern world and influencing society in countless ways. </a:t>
            </a:r>
          </a:p>
          <a:p>
            <a:pPr marL="742950" lvl="1" indent="-285750" algn="just">
              <a:lnSpc>
                <a:spcPct val="200000"/>
              </a:lnSpc>
              <a:spcAft>
                <a:spcPts val="470"/>
              </a:spcAft>
              <a:buFont typeface="Wingdings" panose="05000000000000000000" pitchFamily="2" charset="2"/>
              <a:buChar char="Ø"/>
            </a:pPr>
            <a:r>
              <a:rPr lang="en-US" dirty="0">
                <a:solidFill>
                  <a:srgbClr val="000000"/>
                </a:solidFill>
                <a:effectLst/>
                <a:latin typeface="Cambria" panose="02040503050406030204" pitchFamily="18" charset="0"/>
                <a:ea typeface="Times New Roman" panose="02020603050405020304" pitchFamily="18" charset="0"/>
                <a:cs typeface="Tahoma" panose="020B0604030504040204" pitchFamily="34" charset="0"/>
              </a:rPr>
              <a:t>From the towering skyscrapers that define our cities to the intricate microchips that power our devices, engineering solutions have revolutionized industries, transformed our daily lives, and propelled humanity forward.</a:t>
            </a:r>
            <a:endParaRPr lang="en-IN"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557DE21D-8C24-6172-9044-33295E808523}"/>
              </a:ext>
            </a:extLst>
          </p:cNvPr>
          <p:cNvSpPr txBox="1"/>
          <p:nvPr/>
        </p:nvSpPr>
        <p:spPr>
          <a:xfrm>
            <a:off x="187256" y="3816913"/>
            <a:ext cx="11544301" cy="2674065"/>
          </a:xfrm>
          <a:prstGeom prst="rect">
            <a:avLst/>
          </a:prstGeom>
          <a:noFill/>
        </p:spPr>
        <p:txBody>
          <a:bodyPr wrap="square">
            <a:spAutoFit/>
          </a:bodyPr>
          <a:lstStyle/>
          <a:p>
            <a:pPr algn="l">
              <a:lnSpc>
                <a:spcPct val="150000"/>
              </a:lnSpc>
            </a:pPr>
            <a:r>
              <a:rPr lang="en-US" sz="2400" b="1" dirty="0">
                <a:solidFill>
                  <a:srgbClr val="FF0000"/>
                </a:solidFill>
                <a:effectLst/>
                <a:latin typeface="Times New Roman" panose="02020603050405020304" pitchFamily="18" charset="0"/>
                <a:cs typeface="Times New Roman" panose="02020603050405020304" pitchFamily="18" charset="0"/>
              </a:rPr>
              <a:t>Impact of Engineering on Infrastructure and Development</a:t>
            </a:r>
          </a:p>
          <a:p>
            <a:pPr marL="800100" lvl="1" indent="-342900">
              <a:lnSpc>
                <a:spcPct val="150000"/>
              </a:lnSpc>
              <a:buFont typeface="+mj-lt"/>
              <a:buAutoNum type="arabicPeriod"/>
            </a:pPr>
            <a:r>
              <a:rPr lang="en-US" b="0" i="0" dirty="0">
                <a:solidFill>
                  <a:srgbClr val="1F1F1F"/>
                </a:solidFill>
                <a:effectLst/>
                <a:latin typeface="Times New Roman" panose="02020603050405020304" pitchFamily="18" charset="0"/>
                <a:cs typeface="Times New Roman" panose="02020603050405020304" pitchFamily="18" charset="0"/>
              </a:rPr>
              <a:t>Engineering has been instrumental in building the infrastructure that underpins our civilization. </a:t>
            </a:r>
          </a:p>
          <a:p>
            <a:pPr marL="800100" lvl="1" indent="-342900">
              <a:lnSpc>
                <a:spcPct val="150000"/>
              </a:lnSpc>
              <a:buFont typeface="+mj-lt"/>
              <a:buAutoNum type="arabicPeriod"/>
            </a:pPr>
            <a:r>
              <a:rPr lang="en-US" b="0" i="0" dirty="0">
                <a:solidFill>
                  <a:srgbClr val="1F1F1F"/>
                </a:solidFill>
                <a:effectLst/>
                <a:latin typeface="Times New Roman" panose="02020603050405020304" pitchFamily="18" charset="0"/>
                <a:cs typeface="Times New Roman" panose="02020603050405020304" pitchFamily="18" charset="0"/>
              </a:rPr>
              <a:t>From transportation networks that connect communities to energy systems that fuel our economies, engineers have designed and constructed the essential frameworks that support modern society. </a:t>
            </a:r>
          </a:p>
          <a:p>
            <a:pPr marL="800100" lvl="1" indent="-342900">
              <a:lnSpc>
                <a:spcPct val="150000"/>
              </a:lnSpc>
              <a:buFont typeface="+mj-lt"/>
              <a:buAutoNum type="arabicPeriod"/>
            </a:pPr>
            <a:r>
              <a:rPr lang="en-US" b="0" i="0" dirty="0">
                <a:solidFill>
                  <a:srgbClr val="1F1F1F"/>
                </a:solidFill>
                <a:effectLst/>
                <a:latin typeface="Times New Roman" panose="02020603050405020304" pitchFamily="18" charset="0"/>
                <a:cs typeface="Times New Roman" panose="02020603050405020304" pitchFamily="18" charset="0"/>
              </a:rPr>
              <a:t>Bridges, roads, railways, tunnels, airports, and power grids – all these marvels of engineering have enabled the movement of people, goods, and information, fostering economic growth and facilitating global connectivity.</a:t>
            </a:r>
          </a:p>
        </p:txBody>
      </p:sp>
    </p:spTree>
    <p:extLst>
      <p:ext uri="{BB962C8B-B14F-4D97-AF65-F5344CB8AC3E}">
        <p14:creationId xmlns:p14="http://schemas.microsoft.com/office/powerpoint/2010/main" val="2643372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D107E8-0850-FF32-E692-4009830C0D59}"/>
              </a:ext>
            </a:extLst>
          </p:cNvPr>
          <p:cNvSpPr txBox="1"/>
          <p:nvPr/>
        </p:nvSpPr>
        <p:spPr>
          <a:xfrm>
            <a:off x="138617" y="149576"/>
            <a:ext cx="11592939" cy="6558847"/>
          </a:xfrm>
          <a:prstGeom prst="rect">
            <a:avLst/>
          </a:prstGeom>
          <a:noFill/>
        </p:spPr>
        <p:txBody>
          <a:bodyPr wrap="square">
            <a:spAutoFit/>
          </a:bodyPr>
          <a:lstStyle/>
          <a:p>
            <a:pPr algn="l">
              <a:lnSpc>
                <a:spcPct val="150000"/>
              </a:lnSpc>
            </a:pPr>
            <a:r>
              <a:rPr lang="en-US" sz="2400" b="1" i="0" dirty="0">
                <a:solidFill>
                  <a:srgbClr val="FF0000"/>
                </a:solidFill>
                <a:effectLst/>
                <a:latin typeface="Times New Roman" panose="02020603050405020304" pitchFamily="18" charset="0"/>
                <a:cs typeface="Times New Roman" panose="02020603050405020304" pitchFamily="18" charset="0"/>
              </a:rPr>
              <a:t>Engineering for Sustainability and Environmental Protection</a:t>
            </a:r>
          </a:p>
          <a:p>
            <a:pPr marL="800100" lvl="1" indent="-342900">
              <a:lnSpc>
                <a:spcPct val="150000"/>
              </a:lnSpc>
              <a:buFont typeface="+mj-lt"/>
              <a:buAutoNum type="arabicPeriod"/>
            </a:pPr>
            <a:r>
              <a:rPr lang="en-US" b="0" i="0" dirty="0">
                <a:solidFill>
                  <a:srgbClr val="1F1F1F"/>
                </a:solidFill>
                <a:effectLst/>
                <a:latin typeface="Times New Roman" panose="02020603050405020304" pitchFamily="18" charset="0"/>
                <a:cs typeface="Times New Roman" panose="02020603050405020304" pitchFamily="18" charset="0"/>
              </a:rPr>
              <a:t>As we face the pressing challenges of climate change and environmental degradation, engineering solutions are becoming increasingly crucial. </a:t>
            </a:r>
          </a:p>
          <a:p>
            <a:pPr marL="800100" lvl="1" indent="-342900">
              <a:lnSpc>
                <a:spcPct val="150000"/>
              </a:lnSpc>
              <a:buFont typeface="+mj-lt"/>
              <a:buAutoNum type="arabicPeriod"/>
            </a:pPr>
            <a:r>
              <a:rPr lang="en-US" b="0" i="0" dirty="0">
                <a:solidFill>
                  <a:srgbClr val="1F1F1F"/>
                </a:solidFill>
                <a:effectLst/>
                <a:latin typeface="Times New Roman" panose="02020603050405020304" pitchFamily="18" charset="0"/>
                <a:cs typeface="Times New Roman" panose="02020603050405020304" pitchFamily="18" charset="0"/>
              </a:rPr>
              <a:t>Engineers are developing innovative technologies to harness renewable energy sources, reduce pollution, and promote sustainable practices. </a:t>
            </a:r>
          </a:p>
          <a:p>
            <a:pPr marL="800100" lvl="1" indent="-342900">
              <a:lnSpc>
                <a:spcPct val="150000"/>
              </a:lnSpc>
              <a:buFont typeface="+mj-lt"/>
              <a:buAutoNum type="arabicPeriod"/>
            </a:pPr>
            <a:r>
              <a:rPr lang="en-US" b="0" i="0" dirty="0">
                <a:solidFill>
                  <a:srgbClr val="1F1F1F"/>
                </a:solidFill>
                <a:effectLst/>
                <a:latin typeface="Times New Roman" panose="02020603050405020304" pitchFamily="18" charset="0"/>
                <a:cs typeface="Times New Roman" panose="02020603050405020304" pitchFamily="18" charset="0"/>
              </a:rPr>
              <a:t>From solar panels and wind turbines to smart buildings and energy-efficient appliances, engineering advancements are helping us transition to a greener future.</a:t>
            </a:r>
          </a:p>
          <a:p>
            <a:pPr algn="l">
              <a:lnSpc>
                <a:spcPct val="150000"/>
              </a:lnSpc>
            </a:pPr>
            <a:endParaRPr lang="en-US" b="0" i="0" dirty="0">
              <a:solidFill>
                <a:srgbClr val="1F1F1F"/>
              </a:solidFill>
              <a:effectLst/>
              <a:latin typeface="Times New Roman" panose="02020603050405020304" pitchFamily="18" charset="0"/>
              <a:cs typeface="Times New Roman" panose="02020603050405020304" pitchFamily="18" charset="0"/>
            </a:endParaRPr>
          </a:p>
          <a:p>
            <a:pPr algn="l">
              <a:lnSpc>
                <a:spcPct val="150000"/>
              </a:lnSpc>
            </a:pPr>
            <a:r>
              <a:rPr lang="en-US" sz="2400" b="1" i="0" dirty="0">
                <a:solidFill>
                  <a:srgbClr val="FF0000"/>
                </a:solidFill>
                <a:effectLst/>
                <a:latin typeface="Times New Roman" panose="02020603050405020304" pitchFamily="18" charset="0"/>
                <a:cs typeface="Times New Roman" panose="02020603050405020304" pitchFamily="18" charset="0"/>
              </a:rPr>
              <a:t>Engineering in Healthcare and Medical Technology</a:t>
            </a:r>
          </a:p>
          <a:p>
            <a:pPr marL="800100" lvl="1" indent="-342900" algn="just">
              <a:lnSpc>
                <a:spcPct val="150000"/>
              </a:lnSpc>
              <a:buFont typeface="+mj-lt"/>
              <a:buAutoNum type="arabicPeriod"/>
            </a:pPr>
            <a:r>
              <a:rPr lang="en-US" b="0" i="0" dirty="0">
                <a:solidFill>
                  <a:srgbClr val="1F1F1F"/>
                </a:solidFill>
                <a:effectLst/>
                <a:latin typeface="Times New Roman" panose="02020603050405020304" pitchFamily="18" charset="0"/>
                <a:cs typeface="Times New Roman" panose="02020603050405020304" pitchFamily="18" charset="0"/>
              </a:rPr>
              <a:t>Engineering has revolutionized the field of medicine, leading to breakthroughs that have improved human health and extended lifespans.</a:t>
            </a:r>
          </a:p>
          <a:p>
            <a:pPr marL="800100" lvl="1" indent="-342900" algn="just">
              <a:lnSpc>
                <a:spcPct val="150000"/>
              </a:lnSpc>
              <a:buFont typeface="+mj-lt"/>
              <a:buAutoNum type="arabicPeriod"/>
            </a:pPr>
            <a:r>
              <a:rPr lang="en-US" b="0" i="0" dirty="0">
                <a:solidFill>
                  <a:srgbClr val="1F1F1F"/>
                </a:solidFill>
                <a:effectLst/>
                <a:latin typeface="Times New Roman" panose="02020603050405020304" pitchFamily="18" charset="0"/>
                <a:cs typeface="Times New Roman" panose="02020603050405020304" pitchFamily="18" charset="0"/>
              </a:rPr>
              <a:t>From life-saving medical devices to advanced diagnostic tools, engineering innovations have transformed healthcare delivery and patient outcomes. </a:t>
            </a:r>
          </a:p>
          <a:p>
            <a:pPr marL="800100" lvl="1" indent="-342900" algn="just">
              <a:lnSpc>
                <a:spcPct val="150000"/>
              </a:lnSpc>
              <a:buFont typeface="+mj-lt"/>
              <a:buAutoNum type="arabicPeriod"/>
            </a:pPr>
            <a:r>
              <a:rPr lang="en-US" b="0" i="0" dirty="0">
                <a:solidFill>
                  <a:srgbClr val="1F1F1F"/>
                </a:solidFill>
                <a:effectLst/>
                <a:latin typeface="Times New Roman" panose="02020603050405020304" pitchFamily="18" charset="0"/>
                <a:cs typeface="Times New Roman" panose="02020603050405020304" pitchFamily="18" charset="0"/>
              </a:rPr>
              <a:t>Artificial limbs, prosthetics, and implantable devices have restored mobility and independence, while minimally invasive surgical techniques have reduced recovery times and improved patient well-being.</a:t>
            </a:r>
          </a:p>
        </p:txBody>
      </p:sp>
    </p:spTree>
    <p:extLst>
      <p:ext uri="{BB962C8B-B14F-4D97-AF65-F5344CB8AC3E}">
        <p14:creationId xmlns:p14="http://schemas.microsoft.com/office/powerpoint/2010/main" val="181958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3FB4A7-56DE-3FE5-27DC-D44A16C43072}"/>
              </a:ext>
            </a:extLst>
          </p:cNvPr>
          <p:cNvSpPr txBox="1"/>
          <p:nvPr/>
        </p:nvSpPr>
        <p:spPr>
          <a:xfrm>
            <a:off x="153007" y="357326"/>
            <a:ext cx="11885985" cy="6143348"/>
          </a:xfrm>
          <a:prstGeom prst="rect">
            <a:avLst/>
          </a:prstGeom>
          <a:noFill/>
        </p:spPr>
        <p:txBody>
          <a:bodyPr wrap="square">
            <a:spAutoFit/>
          </a:bodyPr>
          <a:lstStyle/>
          <a:p>
            <a:pPr algn="just">
              <a:lnSpc>
                <a:spcPct val="150000"/>
              </a:lnSpc>
            </a:pPr>
            <a:r>
              <a:rPr lang="en-US" sz="2400" b="1" i="0" dirty="0">
                <a:solidFill>
                  <a:srgbClr val="FF0000"/>
                </a:solidFill>
                <a:effectLst/>
                <a:latin typeface="Times New Roman" panose="02020603050405020304" pitchFamily="18" charset="0"/>
                <a:cs typeface="Times New Roman" panose="02020603050405020304" pitchFamily="18" charset="0"/>
              </a:rPr>
              <a:t>Engineering for Communication and Information Technology</a:t>
            </a:r>
          </a:p>
          <a:p>
            <a:pPr marL="800100" lvl="1" indent="-342900" algn="just">
              <a:lnSpc>
                <a:spcPct val="150000"/>
              </a:lnSpc>
              <a:buFont typeface="+mj-lt"/>
              <a:buAutoNum type="arabicPeriod"/>
            </a:pPr>
            <a:r>
              <a:rPr lang="en-US" b="0" i="0" dirty="0">
                <a:solidFill>
                  <a:srgbClr val="1F1F1F"/>
                </a:solidFill>
                <a:effectLst/>
                <a:latin typeface="Times New Roman" panose="02020603050405020304" pitchFamily="18" charset="0"/>
                <a:cs typeface="Times New Roman" panose="02020603050405020304" pitchFamily="18" charset="0"/>
              </a:rPr>
              <a:t>The digital age is a testament to the transformative power of engineering. </a:t>
            </a:r>
          </a:p>
          <a:p>
            <a:pPr marL="800100" lvl="1" indent="-342900" algn="just">
              <a:lnSpc>
                <a:spcPct val="150000"/>
              </a:lnSpc>
              <a:buFont typeface="+mj-lt"/>
              <a:buAutoNum type="arabicPeriod"/>
            </a:pPr>
            <a:r>
              <a:rPr lang="en-US" b="0" i="0" dirty="0">
                <a:solidFill>
                  <a:srgbClr val="1F1F1F"/>
                </a:solidFill>
                <a:effectLst/>
                <a:latin typeface="Times New Roman" panose="02020603050405020304" pitchFamily="18" charset="0"/>
                <a:cs typeface="Times New Roman" panose="02020603050405020304" pitchFamily="18" charset="0"/>
              </a:rPr>
              <a:t>Engineers have pioneered the technologies that underpin our interconnected world, from the invention of the telegraph and telephone to the development of the internet and mobile computing. </a:t>
            </a:r>
          </a:p>
          <a:p>
            <a:pPr marL="800100" lvl="1" indent="-342900" algn="just">
              <a:lnSpc>
                <a:spcPct val="150000"/>
              </a:lnSpc>
              <a:buFont typeface="+mj-lt"/>
              <a:buAutoNum type="arabicPeriod"/>
            </a:pPr>
            <a:r>
              <a:rPr lang="en-US" b="0" i="0" dirty="0">
                <a:solidFill>
                  <a:srgbClr val="1F1F1F"/>
                </a:solidFill>
                <a:effectLst/>
                <a:latin typeface="Times New Roman" panose="02020603050405020304" pitchFamily="18" charset="0"/>
                <a:cs typeface="Times New Roman" panose="02020603050405020304" pitchFamily="18" charset="0"/>
              </a:rPr>
              <a:t>These advancements have revolutionized communication, enabled real-time global collaboration, and fostered unprecedented access to information.</a:t>
            </a:r>
          </a:p>
          <a:p>
            <a:pPr marL="800100" lvl="1" indent="-342900" algn="just">
              <a:lnSpc>
                <a:spcPct val="150000"/>
              </a:lnSpc>
              <a:buFont typeface="+mj-lt"/>
              <a:buAutoNum type="arabicPeriod"/>
            </a:pPr>
            <a:endParaRPr lang="en-US" b="0" i="0" dirty="0">
              <a:solidFill>
                <a:srgbClr val="1F1F1F"/>
              </a:solidFill>
              <a:effectLst/>
              <a:latin typeface="Times New Roman" panose="02020603050405020304" pitchFamily="18" charset="0"/>
              <a:cs typeface="Times New Roman" panose="02020603050405020304" pitchFamily="18" charset="0"/>
            </a:endParaRPr>
          </a:p>
          <a:p>
            <a:pPr algn="just">
              <a:lnSpc>
                <a:spcPct val="150000"/>
              </a:lnSpc>
            </a:pPr>
            <a:r>
              <a:rPr lang="en-US" sz="2400" b="1" i="0" dirty="0">
                <a:solidFill>
                  <a:srgbClr val="FF0000"/>
                </a:solidFill>
                <a:effectLst/>
                <a:latin typeface="Times New Roman" panose="02020603050405020304" pitchFamily="18" charset="0"/>
                <a:cs typeface="Times New Roman" panose="02020603050405020304" pitchFamily="18" charset="0"/>
              </a:rPr>
              <a:t>Ethical Considerations and Societal Impact</a:t>
            </a:r>
          </a:p>
          <a:p>
            <a:pPr marL="800100" lvl="1" indent="-342900" algn="just">
              <a:lnSpc>
                <a:spcPct val="150000"/>
              </a:lnSpc>
              <a:buFont typeface="+mj-lt"/>
              <a:buAutoNum type="arabicPeriod"/>
            </a:pPr>
            <a:r>
              <a:rPr lang="en-US" b="0" i="0" dirty="0">
                <a:solidFill>
                  <a:srgbClr val="1F1F1F"/>
                </a:solidFill>
                <a:effectLst/>
                <a:latin typeface="Times New Roman" panose="02020603050405020304" pitchFamily="18" charset="0"/>
                <a:cs typeface="Times New Roman" panose="02020603050405020304" pitchFamily="18" charset="0"/>
              </a:rPr>
              <a:t>While engineering has undoubtedly brought about immense progress, it is also important to consider the ethical implications and societal impact of technological advancements. </a:t>
            </a:r>
          </a:p>
          <a:p>
            <a:pPr marL="800100" lvl="1" indent="-342900" algn="just">
              <a:lnSpc>
                <a:spcPct val="150000"/>
              </a:lnSpc>
              <a:buFont typeface="+mj-lt"/>
              <a:buAutoNum type="arabicPeriod"/>
            </a:pPr>
            <a:r>
              <a:rPr lang="en-US" b="0" i="0" dirty="0">
                <a:solidFill>
                  <a:srgbClr val="1F1F1F"/>
                </a:solidFill>
                <a:effectLst/>
                <a:latin typeface="Times New Roman" panose="02020603050405020304" pitchFamily="18" charset="0"/>
                <a:cs typeface="Times New Roman" panose="02020603050405020304" pitchFamily="18" charset="0"/>
              </a:rPr>
              <a:t>Engineers must be mindful of the potential unintended consequences of their work, ensuring that technological innovations are developed and deployed in a responsible and ethical manner. </a:t>
            </a:r>
          </a:p>
          <a:p>
            <a:pPr marL="800100" lvl="1" indent="-342900" algn="just">
              <a:lnSpc>
                <a:spcPct val="150000"/>
              </a:lnSpc>
              <a:buFont typeface="+mj-lt"/>
              <a:buAutoNum type="arabicPeriod"/>
            </a:pPr>
            <a:r>
              <a:rPr lang="en-US" b="0" i="0" dirty="0">
                <a:solidFill>
                  <a:srgbClr val="1F1F1F"/>
                </a:solidFill>
                <a:effectLst/>
                <a:latin typeface="Times New Roman" panose="02020603050405020304" pitchFamily="18" charset="0"/>
                <a:cs typeface="Times New Roman" panose="02020603050405020304" pitchFamily="18" charset="0"/>
              </a:rPr>
              <a:t>Social equity, environmental sustainability, and data privacy are just a few of the critical issues that engineers must address as they shape the future of technology.</a:t>
            </a:r>
          </a:p>
        </p:txBody>
      </p:sp>
    </p:spTree>
    <p:extLst>
      <p:ext uri="{BB962C8B-B14F-4D97-AF65-F5344CB8AC3E}">
        <p14:creationId xmlns:p14="http://schemas.microsoft.com/office/powerpoint/2010/main" val="1392742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EC8BBA-020A-0B23-74D5-37B4BF3F9587}"/>
              </a:ext>
            </a:extLst>
          </p:cNvPr>
          <p:cNvSpPr txBox="1"/>
          <p:nvPr/>
        </p:nvSpPr>
        <p:spPr>
          <a:xfrm>
            <a:off x="158074" y="821359"/>
            <a:ext cx="6094378" cy="489686"/>
          </a:xfrm>
          <a:prstGeom prst="rect">
            <a:avLst/>
          </a:prstGeom>
          <a:noFill/>
        </p:spPr>
        <p:txBody>
          <a:bodyPr wrap="square">
            <a:spAutoFit/>
          </a:bodyPr>
          <a:lstStyle/>
          <a:p>
            <a:pPr algn="just" fontAlgn="base">
              <a:lnSpc>
                <a:spcPct val="115000"/>
              </a:lnSpc>
              <a:spcAft>
                <a:spcPts val="1000"/>
              </a:spcAft>
            </a:pPr>
            <a:r>
              <a:rPr lang="en-IN" sz="2400" b="1" u="sng" dirty="0">
                <a:solidFill>
                  <a:srgbClr val="FF0000"/>
                </a:solidFill>
                <a:effectLst/>
                <a:latin typeface="Cambria" panose="02040503050406030204" pitchFamily="18" charset="0"/>
                <a:ea typeface="Calibri" panose="020F0502020204030204" pitchFamily="34" charset="0"/>
                <a:cs typeface="Latha" panose="020B0604020202020204" pitchFamily="34" charset="0"/>
              </a:rPr>
              <a:t>ENGINEERS CODE OF ETHICS</a:t>
            </a:r>
            <a:endParaRPr lang="en-IN" sz="2000" dirty="0">
              <a:solidFill>
                <a:srgbClr val="FF0000"/>
              </a:solidFill>
              <a:effectLst/>
              <a:latin typeface="Calibri" panose="020F0502020204030204" pitchFamily="34" charset="0"/>
              <a:ea typeface="Calibri" panose="020F0502020204030204" pitchFamily="34" charset="0"/>
              <a:cs typeface="Latha" panose="020B0604020202020204" pitchFamily="34" charset="0"/>
            </a:endParaRPr>
          </a:p>
        </p:txBody>
      </p:sp>
      <p:sp>
        <p:nvSpPr>
          <p:cNvPr id="5" name="TextBox 4">
            <a:extLst>
              <a:ext uri="{FF2B5EF4-FFF2-40B4-BE49-F238E27FC236}">
                <a16:creationId xmlns:a16="http://schemas.microsoft.com/office/drawing/2014/main" id="{6945837F-7133-29C3-99C3-7ADDB648162A}"/>
              </a:ext>
            </a:extLst>
          </p:cNvPr>
          <p:cNvSpPr txBox="1"/>
          <p:nvPr/>
        </p:nvSpPr>
        <p:spPr>
          <a:xfrm>
            <a:off x="469764" y="1486737"/>
            <a:ext cx="11252471" cy="3884525"/>
          </a:xfrm>
          <a:prstGeom prst="rect">
            <a:avLst/>
          </a:prstGeom>
          <a:noFill/>
        </p:spPr>
        <p:txBody>
          <a:bodyPr wrap="square">
            <a:spAutoFit/>
          </a:bodyPr>
          <a:lstStyle/>
          <a:p>
            <a:pPr marL="285750" indent="-285750" algn="just" fontAlgn="base">
              <a:lnSpc>
                <a:spcPct val="150000"/>
              </a:lnSpc>
              <a:spcAft>
                <a:spcPts val="1000"/>
              </a:spcAft>
              <a:buFont typeface="Wingdings" panose="05000000000000000000" pitchFamily="2" charset="2"/>
              <a:buChar char="Ø"/>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Engineering is an important and learned profession. </a:t>
            </a:r>
          </a:p>
          <a:p>
            <a:pPr marL="285750" indent="-285750" algn="just" fontAlgn="base">
              <a:lnSpc>
                <a:spcPct val="150000"/>
              </a:lnSpc>
              <a:spcAft>
                <a:spcPts val="1000"/>
              </a:spcAft>
              <a:buFont typeface="Wingdings" panose="05000000000000000000" pitchFamily="2" charset="2"/>
              <a:buChar char="Ø"/>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As members of this profession, engineers are expected to exhibit the highest standards of </a:t>
            </a: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honesty and integrity.</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t>
            </a:r>
          </a:p>
          <a:p>
            <a:pPr marL="285750" indent="-285750" algn="just" fontAlgn="base">
              <a:lnSpc>
                <a:spcPct val="150000"/>
              </a:lnSpc>
              <a:spcAft>
                <a:spcPts val="1000"/>
              </a:spcAft>
              <a:buFont typeface="Wingdings" panose="05000000000000000000" pitchFamily="2" charset="2"/>
              <a:buChar char="Ø"/>
            </a:pP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Engineering </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has a direct and vital </a:t>
            </a: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impact</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on the </a:t>
            </a: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quality of life </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for all people. </a:t>
            </a:r>
          </a:p>
          <a:p>
            <a:pPr marL="285750" indent="-285750" algn="just" fontAlgn="base">
              <a:lnSpc>
                <a:spcPct val="150000"/>
              </a:lnSpc>
              <a:spcAft>
                <a:spcPts val="1000"/>
              </a:spcAft>
              <a:buFont typeface="Wingdings" panose="05000000000000000000" pitchFamily="2" charset="2"/>
              <a:buChar char="Ø"/>
            </a:pP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Accordingly, the </a:t>
            </a:r>
            <a:r>
              <a:rPr lang="en-IN" sz="1800" b="1" dirty="0">
                <a:solidFill>
                  <a:srgbClr val="C00000"/>
                </a:solidFill>
                <a:effectLst/>
                <a:latin typeface="Cambria" panose="02040503050406030204" pitchFamily="18" charset="0"/>
                <a:ea typeface="Times New Roman" panose="02020603050405020304" pitchFamily="18" charset="0"/>
                <a:cs typeface="Arial" panose="020B0604020202020204" pitchFamily="34" charset="0"/>
              </a:rPr>
              <a:t>services engineers </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provide require </a:t>
            </a:r>
            <a:r>
              <a:rPr lang="en-IN" sz="1800" b="1" dirty="0">
                <a:solidFill>
                  <a:srgbClr val="002060"/>
                </a:solidFill>
                <a:effectLst/>
                <a:latin typeface="Cambria" panose="02040503050406030204" pitchFamily="18" charset="0"/>
                <a:ea typeface="Times New Roman" panose="02020603050405020304" pitchFamily="18" charset="0"/>
                <a:cs typeface="Arial" panose="020B0604020202020204" pitchFamily="34" charset="0"/>
              </a:rPr>
              <a:t>honesty, impartiality, fairness, and equity</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and must be dedicated to </a:t>
            </a:r>
            <a:r>
              <a:rPr lang="en-IN" sz="1800" b="1" dirty="0">
                <a:solidFill>
                  <a:srgbClr val="FF0000"/>
                </a:solidFill>
                <a:effectLst/>
                <a:latin typeface="Cambria" panose="02040503050406030204" pitchFamily="18" charset="0"/>
                <a:ea typeface="Times New Roman" panose="02020603050405020304" pitchFamily="18" charset="0"/>
                <a:cs typeface="Arial" panose="020B0604020202020204" pitchFamily="34" charset="0"/>
              </a:rPr>
              <a:t>protecting public health, safety, and welfare. </a:t>
            </a:r>
          </a:p>
          <a:p>
            <a:pPr marL="285750" indent="-285750" algn="just" fontAlgn="base">
              <a:lnSpc>
                <a:spcPct val="150000"/>
              </a:lnSpc>
              <a:spcAft>
                <a:spcPts val="1000"/>
              </a:spcAft>
              <a:buFont typeface="Wingdings" panose="05000000000000000000" pitchFamily="2" charset="2"/>
              <a:buChar char="Ø"/>
            </a:pP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Engineers</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must </a:t>
            </a: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perform</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under a standard of professional </a:t>
            </a:r>
            <a:r>
              <a:rPr lang="en-IN" sz="1800" dirty="0" err="1">
                <a:solidFill>
                  <a:srgbClr val="000000"/>
                </a:solidFill>
                <a:effectLst/>
                <a:latin typeface="Cambria" panose="02040503050406030204" pitchFamily="18" charset="0"/>
                <a:ea typeface="Times New Roman" panose="02020603050405020304" pitchFamily="18" charset="0"/>
                <a:cs typeface="Arial" panose="020B0604020202020204" pitchFamily="34" charset="0"/>
              </a:rPr>
              <a:t>behavior</a:t>
            </a:r>
            <a:r>
              <a:rPr lang="en-IN" sz="1800"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that requires adherence to the </a:t>
            </a:r>
            <a:r>
              <a:rPr lang="en-IN" sz="1800"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highest principles of ethical conduct.</a:t>
            </a:r>
            <a:endParaRPr lang="en-IN" sz="1600" b="1"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399523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010021-8587-1A2F-0376-222F5CC4F01F}"/>
              </a:ext>
            </a:extLst>
          </p:cNvPr>
          <p:cNvSpPr txBox="1"/>
          <p:nvPr/>
        </p:nvSpPr>
        <p:spPr>
          <a:xfrm>
            <a:off x="547179" y="445327"/>
            <a:ext cx="10124063" cy="5602688"/>
          </a:xfrm>
          <a:prstGeom prst="rect">
            <a:avLst/>
          </a:prstGeom>
          <a:noFill/>
        </p:spPr>
        <p:txBody>
          <a:bodyPr wrap="square">
            <a:spAutoFit/>
          </a:bodyPr>
          <a:lstStyle/>
          <a:p>
            <a:pPr fontAlgn="base">
              <a:lnSpc>
                <a:spcPct val="115000"/>
              </a:lnSpc>
              <a:spcAft>
                <a:spcPts val="1000"/>
              </a:spcAft>
            </a:pPr>
            <a:r>
              <a:rPr lang="en-IN" sz="2800" b="1" dirty="0">
                <a:solidFill>
                  <a:srgbClr val="C00000"/>
                </a:solidFill>
                <a:effectLst/>
                <a:latin typeface="Cambria" panose="02040503050406030204" pitchFamily="18" charset="0"/>
                <a:ea typeface="Times New Roman" panose="02020603050405020304" pitchFamily="18" charset="0"/>
                <a:cs typeface="Arial" panose="020B0604020202020204" pitchFamily="34" charset="0"/>
              </a:rPr>
              <a:t>Fundamental Canons</a:t>
            </a:r>
          </a:p>
          <a:p>
            <a:pPr lvl="1" fontAlgn="base">
              <a:lnSpc>
                <a:spcPct val="115000"/>
              </a:lnSpc>
              <a:spcAft>
                <a:spcPts val="1000"/>
              </a:spcAft>
            </a:pPr>
            <a:r>
              <a:rPr lang="en-IN" b="1" u="sng" dirty="0">
                <a:solidFill>
                  <a:srgbClr val="002060"/>
                </a:solidFill>
                <a:effectLst/>
                <a:latin typeface="Cambria" panose="02040503050406030204" pitchFamily="18" charset="0"/>
                <a:ea typeface="Times New Roman" panose="02020603050405020304" pitchFamily="18" charset="0"/>
                <a:cs typeface="Arial" panose="020B0604020202020204" pitchFamily="34" charset="0"/>
              </a:rPr>
              <a:t>Engineers, in the </a:t>
            </a:r>
            <a:r>
              <a:rPr lang="en-IN" b="1" u="sng" dirty="0" err="1">
                <a:solidFill>
                  <a:srgbClr val="002060"/>
                </a:solidFill>
                <a:effectLst/>
                <a:latin typeface="Cambria" panose="02040503050406030204" pitchFamily="18" charset="0"/>
                <a:ea typeface="Times New Roman" panose="02020603050405020304" pitchFamily="18" charset="0"/>
                <a:cs typeface="Arial" panose="020B0604020202020204" pitchFamily="34" charset="0"/>
              </a:rPr>
              <a:t>fulfillment</a:t>
            </a:r>
            <a:r>
              <a:rPr lang="en-IN" b="1" u="sng" dirty="0">
                <a:solidFill>
                  <a:srgbClr val="002060"/>
                </a:solidFill>
                <a:effectLst/>
                <a:latin typeface="Cambria" panose="02040503050406030204" pitchFamily="18" charset="0"/>
                <a:ea typeface="Times New Roman" panose="02020603050405020304" pitchFamily="18" charset="0"/>
                <a:cs typeface="Arial" panose="020B0604020202020204" pitchFamily="34" charset="0"/>
              </a:rPr>
              <a:t> of their professional duties, shall:</a:t>
            </a:r>
            <a:endParaRPr lang="en-IN" sz="1600" b="1" u="sng" dirty="0">
              <a:solidFill>
                <a:srgbClr val="002060"/>
              </a:solidFill>
              <a:effectLst/>
              <a:latin typeface="Calibri" panose="020F0502020204030204" pitchFamily="34" charset="0"/>
              <a:ea typeface="Calibri" panose="020F0502020204030204" pitchFamily="34" charset="0"/>
              <a:cs typeface="Latha" panose="020B0604020202020204" pitchFamily="34" charset="0"/>
            </a:endParaRPr>
          </a:p>
          <a:p>
            <a:pPr marL="1257300" lvl="2" indent="-342900" algn="just" fontAlgn="base">
              <a:lnSpc>
                <a:spcPct val="200000"/>
              </a:lnSpc>
              <a:spcAft>
                <a:spcPts val="1000"/>
              </a:spcAft>
              <a:buFont typeface="Wingdings" panose="05000000000000000000" pitchFamily="2" charset="2"/>
              <a:buChar char="Ø"/>
              <a:tabLst>
                <a:tab pos="457200" algn="l"/>
              </a:tabLst>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Hold paramount the safety, health, and welfare of the public.</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marL="1257300" lvl="2" indent="-342900" algn="just" fontAlgn="base">
              <a:lnSpc>
                <a:spcPct val="200000"/>
              </a:lnSpc>
              <a:spcAft>
                <a:spcPts val="1000"/>
              </a:spcAft>
              <a:buFont typeface="Wingdings" panose="05000000000000000000" pitchFamily="2" charset="2"/>
              <a:buChar char="Ø"/>
              <a:tabLst>
                <a:tab pos="457200" algn="l"/>
              </a:tabLst>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Perform services only in areas of their competence.</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marL="1257300" lvl="2" indent="-342900" algn="just" fontAlgn="base">
              <a:lnSpc>
                <a:spcPct val="200000"/>
              </a:lnSpc>
              <a:spcAft>
                <a:spcPts val="1000"/>
              </a:spcAft>
              <a:buFont typeface="Wingdings" panose="05000000000000000000" pitchFamily="2" charset="2"/>
              <a:buChar char="Ø"/>
              <a:tabLst>
                <a:tab pos="457200" algn="l"/>
              </a:tabLst>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Issue public statements only in an objective and truthful manner.</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marL="1257300" lvl="2" indent="-342900" algn="just" fontAlgn="base">
              <a:lnSpc>
                <a:spcPct val="200000"/>
              </a:lnSpc>
              <a:spcAft>
                <a:spcPts val="1000"/>
              </a:spcAft>
              <a:buFont typeface="Wingdings" panose="05000000000000000000" pitchFamily="2" charset="2"/>
              <a:buChar char="Ø"/>
              <a:tabLst>
                <a:tab pos="457200" algn="l"/>
              </a:tabLst>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Act for each employer or client as faithful agents or trustees.</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marL="1257300" lvl="2" indent="-342900" algn="just" fontAlgn="base">
              <a:lnSpc>
                <a:spcPct val="200000"/>
              </a:lnSpc>
              <a:spcAft>
                <a:spcPts val="1000"/>
              </a:spcAft>
              <a:buFont typeface="Wingdings" panose="05000000000000000000" pitchFamily="2" charset="2"/>
              <a:buChar char="Ø"/>
              <a:tabLst>
                <a:tab pos="457200" algn="l"/>
              </a:tabLst>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Avoid deceptive acts.</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marL="1257300" lvl="2" indent="-342900" algn="just" fontAlgn="base">
              <a:lnSpc>
                <a:spcPct val="200000"/>
              </a:lnSpc>
              <a:spcAft>
                <a:spcPts val="1000"/>
              </a:spcAft>
              <a:buFont typeface="Wingdings" panose="05000000000000000000" pitchFamily="2" charset="2"/>
              <a:buChar char="Ø"/>
              <a:tabLst>
                <a:tab pos="457200" algn="l"/>
              </a:tabLst>
            </a:pP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Conduct themselves </a:t>
            </a:r>
            <a:r>
              <a:rPr lang="en-IN" dirty="0" err="1">
                <a:solidFill>
                  <a:srgbClr val="000000"/>
                </a:solidFill>
                <a:effectLst/>
                <a:latin typeface="Cambria" panose="02040503050406030204" pitchFamily="18" charset="0"/>
                <a:ea typeface="Times New Roman" panose="02020603050405020304" pitchFamily="18" charset="0"/>
                <a:cs typeface="Arial" panose="020B0604020202020204" pitchFamily="34" charset="0"/>
              </a:rPr>
              <a:t>honorably</a:t>
            </a: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responsibly, ethically, and lawfully so as to enhance the </a:t>
            </a:r>
            <a:r>
              <a:rPr lang="en-IN" dirty="0" err="1">
                <a:solidFill>
                  <a:srgbClr val="000000"/>
                </a:solidFill>
                <a:effectLst/>
                <a:latin typeface="Cambria" panose="02040503050406030204" pitchFamily="18" charset="0"/>
                <a:ea typeface="Times New Roman" panose="02020603050405020304" pitchFamily="18" charset="0"/>
                <a:cs typeface="Arial" panose="020B0604020202020204" pitchFamily="34" charset="0"/>
              </a:rPr>
              <a:t>honor</a:t>
            </a:r>
            <a:r>
              <a:rPr lang="en-IN"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reputation, and usefulness of the profession.</a:t>
            </a:r>
            <a:endParaRPr lang="en-IN" sz="16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565879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BC2A58-F0EE-A516-B616-D2A288896ADC}"/>
              </a:ext>
            </a:extLst>
          </p:cNvPr>
          <p:cNvSpPr txBox="1"/>
          <p:nvPr/>
        </p:nvSpPr>
        <p:spPr>
          <a:xfrm>
            <a:off x="167800" y="2956580"/>
            <a:ext cx="3061783" cy="1346010"/>
          </a:xfrm>
          <a:prstGeom prst="rect">
            <a:avLst/>
          </a:prstGeom>
          <a:solidFill>
            <a:schemeClr val="accent4">
              <a:lumMod val="20000"/>
              <a:lumOff val="80000"/>
            </a:schemeClr>
          </a:solidFill>
          <a:ln w="28575">
            <a:solidFill>
              <a:schemeClr val="accent6">
                <a:lumMod val="50000"/>
              </a:schemeClr>
            </a:solidFill>
          </a:ln>
        </p:spPr>
        <p:txBody>
          <a:bodyPr wrap="square">
            <a:spAutoFit/>
          </a:bodyPr>
          <a:lstStyle/>
          <a:p>
            <a:pPr marL="0" lvl="1" algn="just" fontAlgn="base">
              <a:lnSpc>
                <a:spcPct val="115000"/>
              </a:lnSpc>
              <a:spcAft>
                <a:spcPts val="340"/>
              </a:spcAft>
              <a:tabLst>
                <a:tab pos="457200" algn="l"/>
              </a:tabLst>
            </a:pPr>
            <a:r>
              <a:rPr lang="en-IN"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Engineers shall hold paramount the safety, health, and welfare of the public.</a:t>
            </a:r>
            <a:endParaRPr lang="en-IN" sz="1600" b="1" dirty="0">
              <a:effectLst/>
              <a:latin typeface="Calibri" panose="020F0502020204030204" pitchFamily="34" charset="0"/>
              <a:ea typeface="Calibri" panose="020F0502020204030204" pitchFamily="34" charset="0"/>
              <a:cs typeface="Latha" panose="020B0604020202020204" pitchFamily="34" charset="0"/>
            </a:endParaRPr>
          </a:p>
        </p:txBody>
      </p:sp>
      <p:sp>
        <p:nvSpPr>
          <p:cNvPr id="5" name="TextBox 4">
            <a:extLst>
              <a:ext uri="{FF2B5EF4-FFF2-40B4-BE49-F238E27FC236}">
                <a16:creationId xmlns:a16="http://schemas.microsoft.com/office/drawing/2014/main" id="{4DF631A8-E8E8-70FA-8064-1A1D8FD8E103}"/>
              </a:ext>
            </a:extLst>
          </p:cNvPr>
          <p:cNvSpPr txBox="1"/>
          <p:nvPr/>
        </p:nvSpPr>
        <p:spPr>
          <a:xfrm>
            <a:off x="294260" y="289640"/>
            <a:ext cx="8917833" cy="480837"/>
          </a:xfrm>
          <a:prstGeom prst="rect">
            <a:avLst/>
          </a:prstGeom>
          <a:noFill/>
        </p:spPr>
        <p:txBody>
          <a:bodyPr wrap="square">
            <a:spAutoFit/>
          </a:bodyPr>
          <a:lstStyle/>
          <a:p>
            <a:pPr fontAlgn="base">
              <a:lnSpc>
                <a:spcPct val="115000"/>
              </a:lnSpc>
              <a:spcAft>
                <a:spcPts val="1000"/>
              </a:spcAft>
            </a:pPr>
            <a:r>
              <a:rPr lang="en-IN" sz="2400" b="1" u="sng" dirty="0">
                <a:solidFill>
                  <a:srgbClr val="C00000"/>
                </a:solidFill>
                <a:effectLst/>
                <a:latin typeface="Cambria" panose="02040503050406030204" pitchFamily="18" charset="0"/>
                <a:ea typeface="Times New Roman" panose="02020603050405020304" pitchFamily="18" charset="0"/>
                <a:cs typeface="Arial" panose="020B0604020202020204" pitchFamily="34" charset="0"/>
              </a:rPr>
              <a:t>Things to consider under each fundamental canons</a:t>
            </a:r>
          </a:p>
        </p:txBody>
      </p:sp>
      <p:sp>
        <p:nvSpPr>
          <p:cNvPr id="7" name="TextBox 6">
            <a:extLst>
              <a:ext uri="{FF2B5EF4-FFF2-40B4-BE49-F238E27FC236}">
                <a16:creationId xmlns:a16="http://schemas.microsoft.com/office/drawing/2014/main" id="{A212C863-16BF-2BAA-BEA2-523CC7D1F556}"/>
              </a:ext>
            </a:extLst>
          </p:cNvPr>
          <p:cNvSpPr txBox="1"/>
          <p:nvPr/>
        </p:nvSpPr>
        <p:spPr>
          <a:xfrm>
            <a:off x="3930787" y="1227677"/>
            <a:ext cx="8093413" cy="4803816"/>
          </a:xfrm>
          <a:prstGeom prst="rect">
            <a:avLst/>
          </a:prstGeom>
          <a:noFill/>
          <a:ln w="19050">
            <a:solidFill>
              <a:srgbClr val="FF0000"/>
            </a:solidFill>
          </a:ln>
        </p:spPr>
        <p:txBody>
          <a:bodyPr wrap="square">
            <a:spAutoFit/>
          </a:bodyPr>
          <a:lstStyle/>
          <a:p>
            <a:pPr marL="285750" indent="-285750" algn="just" fontAlgn="base">
              <a:lnSpc>
                <a:spcPct val="150000"/>
              </a:lnSpc>
              <a:spcAft>
                <a:spcPts val="340"/>
              </a:spcAft>
              <a:buFont typeface="Wingdings" panose="05000000000000000000" pitchFamily="2" charset="2"/>
              <a:buChar char="Ø"/>
            </a:pPr>
            <a:r>
              <a:rPr lang="en-US" dirty="0">
                <a:solidFill>
                  <a:srgbClr val="002060"/>
                </a:solidFill>
                <a:effectLst/>
                <a:latin typeface="Cambria" panose="02040503050406030204" pitchFamily="18" charset="0"/>
                <a:ea typeface="Times New Roman" panose="02020603050405020304" pitchFamily="18" charset="0"/>
                <a:cs typeface="Arial" panose="020B0604020202020204" pitchFamily="34" charset="0"/>
              </a:rPr>
              <a:t>Engineers must tell their employer, client, and other authorities if their judgment is overruled in life-threatening situations.</a:t>
            </a:r>
          </a:p>
          <a:p>
            <a:pPr marL="285750" indent="-285750" algn="just" fontAlgn="base">
              <a:lnSpc>
                <a:spcPct val="150000"/>
              </a:lnSpc>
              <a:spcAft>
                <a:spcPts val="340"/>
              </a:spcAft>
              <a:buFont typeface="Wingdings" panose="05000000000000000000" pitchFamily="2" charset="2"/>
              <a:buChar char="Ø"/>
            </a:pPr>
            <a:r>
              <a:rPr lang="en-US" dirty="0">
                <a:solidFill>
                  <a:srgbClr val="FF0000"/>
                </a:solidFill>
                <a:effectLst/>
                <a:latin typeface="Cambria" panose="02040503050406030204" pitchFamily="18" charset="0"/>
                <a:ea typeface="Times New Roman" panose="02020603050405020304" pitchFamily="18" charset="0"/>
                <a:cs typeface="Arial" panose="020B0604020202020204" pitchFamily="34" charset="0"/>
              </a:rPr>
              <a:t>Engineers should only accept standard-compliant engineering documents.</a:t>
            </a:r>
            <a:endParaRPr lang="en-IN" dirty="0">
              <a:solidFill>
                <a:srgbClr val="FF0000"/>
              </a:solidFill>
              <a:effectLst/>
              <a:latin typeface="Cambria" panose="02040503050406030204" pitchFamily="18" charset="0"/>
              <a:ea typeface="Times New Roman" panose="02020603050405020304" pitchFamily="18" charset="0"/>
              <a:cs typeface="Arial" panose="020B0604020202020204" pitchFamily="34" charset="0"/>
            </a:endParaRPr>
          </a:p>
          <a:p>
            <a:pPr marL="285750" indent="-285750" algn="just" fontAlgn="base">
              <a:lnSpc>
                <a:spcPct val="150000"/>
              </a:lnSpc>
              <a:spcAft>
                <a:spcPts val="340"/>
              </a:spcAft>
              <a:buFont typeface="Wingdings" panose="05000000000000000000" pitchFamily="2" charset="2"/>
              <a:buChar char="Ø"/>
            </a:pPr>
            <a:r>
              <a:rPr lang="en-US" dirty="0">
                <a:solidFill>
                  <a:srgbClr val="0070C0"/>
                </a:solidFill>
                <a:effectLst/>
                <a:latin typeface="Cambria" panose="02040503050406030204" pitchFamily="18" charset="0"/>
                <a:ea typeface="Times New Roman" panose="02020603050405020304" pitchFamily="18" charset="0"/>
                <a:cs typeface="Arial" panose="020B0604020202020204" pitchFamily="34" charset="0"/>
              </a:rPr>
              <a:t>Engineers may not disclose facts, data, or information without client or employer authorization unless authorized or required by law or this Code.</a:t>
            </a:r>
          </a:p>
          <a:p>
            <a:pPr marL="285750" indent="-285750" algn="just" fontAlgn="base">
              <a:lnSpc>
                <a:spcPct val="150000"/>
              </a:lnSpc>
              <a:spcAft>
                <a:spcPts val="340"/>
              </a:spcAft>
              <a:buFont typeface="Wingdings" panose="05000000000000000000" pitchFamily="2" charset="2"/>
              <a:buChar char="Ø"/>
            </a:pPr>
            <a:r>
              <a:rPr lang="en-US" dirty="0">
                <a:solidFill>
                  <a:srgbClr val="00B050"/>
                </a:solidFill>
                <a:effectLst/>
                <a:latin typeface="Cambria" panose="02040503050406030204" pitchFamily="18" charset="0"/>
                <a:ea typeface="Times New Roman" panose="02020603050405020304" pitchFamily="18" charset="0"/>
                <a:cs typeface="Arial" panose="020B0604020202020204" pitchFamily="34" charset="0"/>
              </a:rPr>
              <a:t>Engineers must not allow the use of their name or do business with fraudulent or dishonest companies.</a:t>
            </a:r>
          </a:p>
          <a:p>
            <a:pPr marL="285750" indent="-285750" algn="just" fontAlgn="base">
              <a:lnSpc>
                <a:spcPct val="150000"/>
              </a:lnSpc>
              <a:spcAft>
                <a:spcPts val="340"/>
              </a:spcAft>
              <a:buFont typeface="Wingdings" panose="05000000000000000000" pitchFamily="2" charset="2"/>
              <a:buChar char="Ø"/>
            </a:pPr>
            <a:r>
              <a:rPr lang="en-US" dirty="0">
                <a:solidFill>
                  <a:srgbClr val="7030A0"/>
                </a:solidFill>
                <a:effectLst/>
                <a:latin typeface="Cambria" panose="02040503050406030204" pitchFamily="18" charset="0"/>
                <a:ea typeface="Times New Roman" panose="02020603050405020304" pitchFamily="18" charset="0"/>
                <a:cs typeface="Arial" panose="020B0604020202020204" pitchFamily="34" charset="0"/>
              </a:rPr>
              <a:t>An engineer cannot assist a person or firm in illegal engineering.</a:t>
            </a:r>
          </a:p>
          <a:p>
            <a:pPr marL="285750" indent="-285750" algn="just" fontAlgn="base">
              <a:lnSpc>
                <a:spcPct val="150000"/>
              </a:lnSpc>
              <a:spcAft>
                <a:spcPts val="340"/>
              </a:spcAft>
              <a:buFont typeface="Wingdings" panose="05000000000000000000" pitchFamily="2" charset="2"/>
              <a:buChar char="Ø"/>
            </a:pPr>
            <a:r>
              <a:rPr lang="en-US" dirty="0">
                <a:solidFill>
                  <a:srgbClr val="0000FF"/>
                </a:solidFill>
                <a:effectLst/>
                <a:latin typeface="Cambria" panose="02040503050406030204" pitchFamily="18" charset="0"/>
                <a:ea typeface="Times New Roman" panose="02020603050405020304" pitchFamily="18" charset="0"/>
                <a:cs typeface="Arial" panose="020B0604020202020204" pitchFamily="34" charset="0"/>
              </a:rPr>
              <a:t>Engineers who know of any alleged Code infringement must notify competent professional bodies and, when needed, public authorities and cooperate with them in providing any necessary information or support.</a:t>
            </a:r>
          </a:p>
        </p:txBody>
      </p:sp>
      <p:cxnSp>
        <p:nvCxnSpPr>
          <p:cNvPr id="9" name="Straight Arrow Connector 8">
            <a:extLst>
              <a:ext uri="{FF2B5EF4-FFF2-40B4-BE49-F238E27FC236}">
                <a16:creationId xmlns:a16="http://schemas.microsoft.com/office/drawing/2014/main" id="{C4D1D64A-432B-D442-6361-EE2AF61CEE91}"/>
              </a:ext>
            </a:extLst>
          </p:cNvPr>
          <p:cNvCxnSpPr>
            <a:stCxn id="3" idx="3"/>
            <a:endCxn id="7" idx="1"/>
          </p:cNvCxnSpPr>
          <p:nvPr/>
        </p:nvCxnSpPr>
        <p:spPr>
          <a:xfrm>
            <a:off x="3229583" y="3629585"/>
            <a:ext cx="701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675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F631A8-E8E8-70FA-8064-1A1D8FD8E103}"/>
              </a:ext>
            </a:extLst>
          </p:cNvPr>
          <p:cNvSpPr txBox="1"/>
          <p:nvPr/>
        </p:nvSpPr>
        <p:spPr>
          <a:xfrm>
            <a:off x="0" y="163837"/>
            <a:ext cx="8917833" cy="480837"/>
          </a:xfrm>
          <a:prstGeom prst="rect">
            <a:avLst/>
          </a:prstGeom>
          <a:noFill/>
        </p:spPr>
        <p:txBody>
          <a:bodyPr wrap="square">
            <a:spAutoFit/>
          </a:bodyPr>
          <a:lstStyle/>
          <a:p>
            <a:pPr fontAlgn="base">
              <a:lnSpc>
                <a:spcPct val="115000"/>
              </a:lnSpc>
              <a:spcAft>
                <a:spcPts val="1000"/>
              </a:spcAft>
            </a:pPr>
            <a:r>
              <a:rPr lang="en-IN" sz="2400" b="1" u="sng" dirty="0">
                <a:solidFill>
                  <a:srgbClr val="C00000"/>
                </a:solidFill>
                <a:effectLst/>
                <a:latin typeface="Cambria" panose="02040503050406030204" pitchFamily="18" charset="0"/>
                <a:ea typeface="Times New Roman" panose="02020603050405020304" pitchFamily="18" charset="0"/>
                <a:cs typeface="Arial" panose="020B0604020202020204" pitchFamily="34" charset="0"/>
              </a:rPr>
              <a:t>Things to consider under each fundamental canons</a:t>
            </a:r>
          </a:p>
        </p:txBody>
      </p:sp>
      <p:grpSp>
        <p:nvGrpSpPr>
          <p:cNvPr id="17" name="Group 16">
            <a:extLst>
              <a:ext uri="{FF2B5EF4-FFF2-40B4-BE49-F238E27FC236}">
                <a16:creationId xmlns:a16="http://schemas.microsoft.com/office/drawing/2014/main" id="{7E2F2B52-DBCA-8E8D-E838-91BB3464CAB4}"/>
              </a:ext>
            </a:extLst>
          </p:cNvPr>
          <p:cNvGrpSpPr/>
          <p:nvPr/>
        </p:nvGrpSpPr>
        <p:grpSpPr>
          <a:xfrm>
            <a:off x="150775" y="1025048"/>
            <a:ext cx="11839375" cy="2156937"/>
            <a:chOff x="167800" y="579191"/>
            <a:chExt cx="11839375" cy="2156937"/>
          </a:xfrm>
        </p:grpSpPr>
        <p:sp>
          <p:nvSpPr>
            <p:cNvPr id="3" name="TextBox 2">
              <a:extLst>
                <a:ext uri="{FF2B5EF4-FFF2-40B4-BE49-F238E27FC236}">
                  <a16:creationId xmlns:a16="http://schemas.microsoft.com/office/drawing/2014/main" id="{D3BC2A58-F0EE-A516-B616-D2A288896ADC}"/>
                </a:ext>
              </a:extLst>
            </p:cNvPr>
            <p:cNvSpPr txBox="1"/>
            <p:nvPr/>
          </p:nvSpPr>
          <p:spPr>
            <a:xfrm>
              <a:off x="167800" y="1143928"/>
              <a:ext cx="3061783" cy="1027461"/>
            </a:xfrm>
            <a:prstGeom prst="rect">
              <a:avLst/>
            </a:prstGeom>
            <a:solidFill>
              <a:schemeClr val="accent4">
                <a:lumMod val="20000"/>
                <a:lumOff val="80000"/>
              </a:schemeClr>
            </a:solidFill>
            <a:ln w="28575">
              <a:solidFill>
                <a:schemeClr val="accent6">
                  <a:lumMod val="50000"/>
                </a:schemeClr>
              </a:solidFill>
            </a:ln>
          </p:spPr>
          <p:txBody>
            <a:bodyPr wrap="square">
              <a:spAutoFit/>
            </a:bodyPr>
            <a:lstStyle/>
            <a:p>
              <a:pPr marL="0" lvl="1" algn="just" fontAlgn="base">
                <a:lnSpc>
                  <a:spcPct val="115000"/>
                </a:lnSpc>
                <a:spcAft>
                  <a:spcPts val="340"/>
                </a:spcAft>
                <a:tabLst>
                  <a:tab pos="457200" algn="l"/>
                </a:tabLst>
              </a:pPr>
              <a:r>
                <a:rPr lang="en-US" b="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Engineers shall perform services only in the areas of their competence.</a:t>
              </a:r>
              <a:endParaRPr lang="en-IN" sz="1600" b="1" dirty="0">
                <a:effectLst/>
                <a:latin typeface="Calibri" panose="020F0502020204030204" pitchFamily="34" charset="0"/>
                <a:ea typeface="Calibri" panose="020F0502020204030204" pitchFamily="34" charset="0"/>
                <a:cs typeface="Latha" panose="020B0604020202020204" pitchFamily="34" charset="0"/>
              </a:endParaRPr>
            </a:p>
          </p:txBody>
        </p:sp>
        <p:sp>
          <p:nvSpPr>
            <p:cNvPr id="7" name="TextBox 6">
              <a:extLst>
                <a:ext uri="{FF2B5EF4-FFF2-40B4-BE49-F238E27FC236}">
                  <a16:creationId xmlns:a16="http://schemas.microsoft.com/office/drawing/2014/main" id="{A212C863-16BF-2BAA-BEA2-523CC7D1F556}"/>
                </a:ext>
              </a:extLst>
            </p:cNvPr>
            <p:cNvSpPr txBox="1"/>
            <p:nvPr/>
          </p:nvSpPr>
          <p:spPr>
            <a:xfrm>
              <a:off x="3913762" y="579191"/>
              <a:ext cx="8093413" cy="2156937"/>
            </a:xfrm>
            <a:prstGeom prst="rect">
              <a:avLst/>
            </a:prstGeom>
            <a:noFill/>
            <a:ln w="19050">
              <a:solidFill>
                <a:srgbClr val="FF0000"/>
              </a:solidFill>
            </a:ln>
          </p:spPr>
          <p:txBody>
            <a:bodyPr wrap="square">
              <a:spAutoFit/>
            </a:bodyPr>
            <a:lstStyle/>
            <a:p>
              <a:pPr marL="285750" indent="-285750" algn="just" fontAlgn="base">
                <a:lnSpc>
                  <a:spcPct val="150000"/>
                </a:lnSpc>
                <a:spcAft>
                  <a:spcPts val="340"/>
                </a:spcAft>
                <a:buFont typeface="Wingdings" panose="05000000000000000000" pitchFamily="2" charset="2"/>
                <a:buChar char="Ø"/>
              </a:pPr>
              <a:r>
                <a:rPr lang="en-US" dirty="0">
                  <a:solidFill>
                    <a:srgbClr val="002060"/>
                  </a:solidFill>
                  <a:effectLst/>
                  <a:latin typeface="Cambria" panose="02040503050406030204" pitchFamily="18" charset="0"/>
                  <a:ea typeface="Times New Roman" panose="02020603050405020304" pitchFamily="18" charset="0"/>
                  <a:cs typeface="Arial" panose="020B0604020202020204" pitchFamily="34" charset="0"/>
                </a:rPr>
                <a:t>Engineers cannot sign designs or documents they are unfamiliar with or that were not developed under their guidance and control.</a:t>
              </a:r>
            </a:p>
            <a:p>
              <a:pPr marL="285750" indent="-285750" algn="just" fontAlgn="base">
                <a:lnSpc>
                  <a:spcPct val="150000"/>
                </a:lnSpc>
                <a:spcAft>
                  <a:spcPts val="340"/>
                </a:spcAft>
                <a:buFont typeface="Wingdings" panose="05000000000000000000" pitchFamily="2" charset="2"/>
                <a:buChar char="Ø"/>
              </a:pPr>
              <a:r>
                <a:rPr lang="en-US" dirty="0">
                  <a:solidFill>
                    <a:srgbClr val="C00000"/>
                  </a:solidFill>
                  <a:effectLst/>
                  <a:latin typeface="Cambria" panose="02040503050406030204" pitchFamily="18" charset="0"/>
                  <a:ea typeface="Times New Roman" panose="02020603050405020304" pitchFamily="18" charset="0"/>
                  <a:cs typeface="Arial" panose="020B0604020202020204" pitchFamily="34" charset="0"/>
                </a:rPr>
                <a:t>Engineers can accept assignments, coordinate a complete project, and sign and seal engineering documents for the entire project if each technical segment is signed and sealed by the qualified engineers who created it.</a:t>
              </a:r>
            </a:p>
          </p:txBody>
        </p:sp>
        <p:cxnSp>
          <p:nvCxnSpPr>
            <p:cNvPr id="9" name="Straight Arrow Connector 8">
              <a:extLst>
                <a:ext uri="{FF2B5EF4-FFF2-40B4-BE49-F238E27FC236}">
                  <a16:creationId xmlns:a16="http://schemas.microsoft.com/office/drawing/2014/main" id="{C4D1D64A-432B-D442-6361-EE2AF61CEE91}"/>
                </a:ext>
              </a:extLst>
            </p:cNvPr>
            <p:cNvCxnSpPr>
              <a:stCxn id="3" idx="3"/>
              <a:endCxn id="7" idx="1"/>
            </p:cNvCxnSpPr>
            <p:nvPr/>
          </p:nvCxnSpPr>
          <p:spPr>
            <a:xfrm>
              <a:off x="3229583" y="1657659"/>
              <a:ext cx="6841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8C627439-787A-A3FF-47D6-45BFAD630D72}"/>
              </a:ext>
            </a:extLst>
          </p:cNvPr>
          <p:cNvGrpSpPr/>
          <p:nvPr/>
        </p:nvGrpSpPr>
        <p:grpSpPr>
          <a:xfrm>
            <a:off x="167800" y="3993737"/>
            <a:ext cx="11822350" cy="2156937"/>
            <a:chOff x="184825" y="3429000"/>
            <a:chExt cx="11822350" cy="2156937"/>
          </a:xfrm>
        </p:grpSpPr>
        <p:sp>
          <p:nvSpPr>
            <p:cNvPr id="13" name="TextBox 12">
              <a:extLst>
                <a:ext uri="{FF2B5EF4-FFF2-40B4-BE49-F238E27FC236}">
                  <a16:creationId xmlns:a16="http://schemas.microsoft.com/office/drawing/2014/main" id="{2E72BDD7-ED09-6926-AE47-2A639955A0BC}"/>
                </a:ext>
              </a:extLst>
            </p:cNvPr>
            <p:cNvSpPr txBox="1"/>
            <p:nvPr/>
          </p:nvSpPr>
          <p:spPr>
            <a:xfrm>
              <a:off x="184825" y="3834464"/>
              <a:ext cx="3061783" cy="1346010"/>
            </a:xfrm>
            <a:prstGeom prst="rect">
              <a:avLst/>
            </a:prstGeom>
            <a:solidFill>
              <a:schemeClr val="accent4">
                <a:lumMod val="20000"/>
                <a:lumOff val="80000"/>
              </a:schemeClr>
            </a:solidFill>
            <a:ln w="28575">
              <a:solidFill>
                <a:schemeClr val="accent6">
                  <a:lumMod val="50000"/>
                </a:schemeClr>
              </a:solidFill>
            </a:ln>
          </p:spPr>
          <p:txBody>
            <a:bodyPr wrap="square">
              <a:spAutoFit/>
            </a:bodyPr>
            <a:lstStyle/>
            <a:p>
              <a:pPr marL="0" lvl="1" algn="just" fontAlgn="base">
                <a:lnSpc>
                  <a:spcPct val="115000"/>
                </a:lnSpc>
                <a:spcAft>
                  <a:spcPts val="340"/>
                </a:spcAft>
                <a:tabLst>
                  <a:tab pos="457200" algn="l"/>
                </a:tabLst>
              </a:pPr>
              <a:r>
                <a:rPr lang="en-US" b="1" dirty="0">
                  <a:solidFill>
                    <a:srgbClr val="002060"/>
                  </a:solidFill>
                  <a:effectLst/>
                  <a:latin typeface="Cambria" panose="02040503050406030204" pitchFamily="18" charset="0"/>
                  <a:ea typeface="Times New Roman" panose="02020603050405020304" pitchFamily="18" charset="0"/>
                  <a:cs typeface="Arial" panose="020B0604020202020204" pitchFamily="34" charset="0"/>
                </a:rPr>
                <a:t>Engineers shall issue public statements only in an objective and truthful manner.</a:t>
              </a:r>
              <a:endParaRPr lang="en-IN" sz="1600" b="1" dirty="0">
                <a:solidFill>
                  <a:srgbClr val="002060"/>
                </a:solidFill>
                <a:effectLst/>
                <a:latin typeface="Calibri" panose="020F0502020204030204" pitchFamily="34" charset="0"/>
                <a:ea typeface="Calibri" panose="020F0502020204030204" pitchFamily="34" charset="0"/>
                <a:cs typeface="Latha" panose="020B0604020202020204" pitchFamily="34" charset="0"/>
              </a:endParaRPr>
            </a:p>
          </p:txBody>
        </p:sp>
        <p:sp>
          <p:nvSpPr>
            <p:cNvPr id="14" name="TextBox 13">
              <a:extLst>
                <a:ext uri="{FF2B5EF4-FFF2-40B4-BE49-F238E27FC236}">
                  <a16:creationId xmlns:a16="http://schemas.microsoft.com/office/drawing/2014/main" id="{2E54D30E-D326-4E36-4D48-5D759A375B4A}"/>
                </a:ext>
              </a:extLst>
            </p:cNvPr>
            <p:cNvSpPr txBox="1"/>
            <p:nvPr/>
          </p:nvSpPr>
          <p:spPr>
            <a:xfrm>
              <a:off x="3913762" y="3429000"/>
              <a:ext cx="8093413" cy="2156937"/>
            </a:xfrm>
            <a:prstGeom prst="rect">
              <a:avLst/>
            </a:prstGeom>
            <a:noFill/>
            <a:ln w="19050">
              <a:solidFill>
                <a:srgbClr val="FF0000"/>
              </a:solidFill>
            </a:ln>
          </p:spPr>
          <p:txBody>
            <a:bodyPr wrap="square">
              <a:spAutoFit/>
            </a:bodyPr>
            <a:lstStyle/>
            <a:p>
              <a:pPr marL="285750" indent="-285750" algn="just" fontAlgn="base">
                <a:lnSpc>
                  <a:spcPct val="150000"/>
                </a:lnSpc>
                <a:spcAft>
                  <a:spcPts val="340"/>
                </a:spcAft>
                <a:buFont typeface="Wingdings" panose="05000000000000000000" pitchFamily="2" charset="2"/>
                <a:buChar char="Ø"/>
              </a:pPr>
              <a:r>
                <a:rPr lang="en-US" dirty="0">
                  <a:solidFill>
                    <a:schemeClr val="accent6">
                      <a:lumMod val="50000"/>
                    </a:schemeClr>
                  </a:solidFill>
                  <a:effectLst/>
                  <a:latin typeface="Cambria" panose="02040503050406030204" pitchFamily="18" charset="0"/>
                  <a:ea typeface="Times New Roman" panose="02020603050405020304" pitchFamily="18" charset="0"/>
                  <a:cs typeface="Arial" panose="020B0604020202020204" pitchFamily="34" charset="0"/>
                </a:rPr>
                <a:t>Engineers can publicly voice technical opinions based on facts and expertise.</a:t>
              </a:r>
            </a:p>
            <a:p>
              <a:pPr marL="285750" indent="-285750" algn="just" fontAlgn="base">
                <a:lnSpc>
                  <a:spcPct val="150000"/>
                </a:lnSpc>
                <a:spcAft>
                  <a:spcPts val="340"/>
                </a:spcAft>
                <a:buFont typeface="Wingdings" panose="05000000000000000000" pitchFamily="2" charset="2"/>
                <a:buChar char="Ø"/>
              </a:pPr>
              <a:r>
                <a:rPr lang="en-US" dirty="0">
                  <a:solidFill>
                    <a:srgbClr val="0070C0"/>
                  </a:solidFill>
                  <a:effectLst/>
                  <a:latin typeface="Cambria" panose="02040503050406030204" pitchFamily="18" charset="0"/>
                  <a:ea typeface="Times New Roman" panose="02020603050405020304" pitchFamily="18" charset="0"/>
                  <a:cs typeface="Arial" panose="020B0604020202020204" pitchFamily="34" charset="0"/>
                </a:rPr>
                <a:t>Engineers shall not issue statements, criticisms, or arguments on technical matters inspired or paid for by interested parties unless they shall first identify the interested parties on whose behalf they are speaking and disclose any interest they may have in the matters.</a:t>
              </a:r>
            </a:p>
          </p:txBody>
        </p:sp>
        <p:cxnSp>
          <p:nvCxnSpPr>
            <p:cNvPr id="15" name="Straight Arrow Connector 14">
              <a:extLst>
                <a:ext uri="{FF2B5EF4-FFF2-40B4-BE49-F238E27FC236}">
                  <a16:creationId xmlns:a16="http://schemas.microsoft.com/office/drawing/2014/main" id="{2BDFA7C4-185C-5996-B449-2EC096B3BDF8}"/>
                </a:ext>
              </a:extLst>
            </p:cNvPr>
            <p:cNvCxnSpPr>
              <a:stCxn id="13" idx="3"/>
              <a:endCxn id="14" idx="1"/>
            </p:cNvCxnSpPr>
            <p:nvPr/>
          </p:nvCxnSpPr>
          <p:spPr>
            <a:xfrm>
              <a:off x="3246608" y="4507469"/>
              <a:ext cx="667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73836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3157</TotalTime>
  <Words>3272</Words>
  <Application>Microsoft Office PowerPoint</Application>
  <PresentationFormat>Widescreen</PresentationFormat>
  <Paragraphs>214</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Narrow</vt:lpstr>
      <vt:lpstr>Calibri</vt:lpstr>
      <vt:lpstr>Calibri Light</vt:lpstr>
      <vt:lpstr>Cambria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vigneshwaranphd@outlook.com</dc:creator>
  <cp:lastModifiedBy>Vikneswaran M</cp:lastModifiedBy>
  <cp:revision>78</cp:revision>
  <dcterms:created xsi:type="dcterms:W3CDTF">2023-08-20T17:05:48Z</dcterms:created>
  <dcterms:modified xsi:type="dcterms:W3CDTF">2023-11-18T17:30:23Z</dcterms:modified>
</cp:coreProperties>
</file>