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  <p:sldId id="386" r:id="rId127"/>
    <p:sldId id="387" r:id="rId128"/>
    <p:sldId id="388" r:id="rId129"/>
    <p:sldId id="389" r:id="rId130"/>
    <p:sldId id="390" r:id="rId131"/>
    <p:sldId id="391" r:id="rId132"/>
    <p:sldId id="392" r:id="rId133"/>
  </p:sldIdLst>
  <p:sldSz cx="9144000" cy="6858000" type="screen4x3"/>
  <p:notesSz cx="9144000" cy="6858000"/>
  <p:embeddedFontLst>
    <p:embeddedFont>
      <p:font typeface="Cambria Math" panose="02040503050406030204" pitchFamily="18" charset="0"/>
      <p:regular r:id="rId135"/>
    </p:embeddedFont>
    <p:embeddedFont>
      <p:font typeface="Libre Baskerville" panose="020B0604020202020204" charset="0"/>
      <p:regular r:id="rId136"/>
      <p:bold r:id="rId137"/>
      <p:italic r:id="rId138"/>
    </p:embeddedFont>
    <p:embeddedFont>
      <p:font typeface="Cambria" panose="02040503050406030204" pitchFamily="18" charset="0"/>
      <p:regular r:id="rId139"/>
      <p:bold r:id="rId140"/>
      <p:italic r:id="rId141"/>
      <p:boldItalic r:id="rId142"/>
    </p:embeddedFont>
    <p:embeddedFont>
      <p:font typeface="Franklin Gothic" panose="020B0604020202020204" charset="0"/>
      <p:bold r:id="rId143"/>
    </p:embeddedFont>
    <p:embeddedFont>
      <p:font typeface="Calibri" panose="020F0502020204030204" pitchFamily="34" charset="0"/>
      <p:regular r:id="rId144"/>
      <p:bold r:id="rId145"/>
      <p:italic r:id="rId146"/>
      <p:boldItalic r:id="rId1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9" roundtripDataSignature="AMtx7mivgodx6CTLzS9iJNERmiZ6ZHzZ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CFB98F-7105-4A2B-9ED1-C55C775508CA}">
  <a:tblStyle styleId="{ACCFB98F-7105-4A2B-9ED1-C55C775508C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4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customschemas.google.com/relationships/presentationmetadata" Target="meta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font" Target="fonts/font5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6.fntdata"/><Relationship Id="rId14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font" Target="fonts/font1.fntdata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7.fntdata"/><Relationship Id="rId146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font" Target="fonts/font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8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10.fntdata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1702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0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9"/>
          <p:cNvSpPr txBox="1">
            <a:spLocks noGrp="1"/>
          </p:cNvSpPr>
          <p:nvPr>
            <p:ph type="title"/>
          </p:nvPr>
        </p:nvSpPr>
        <p:spPr>
          <a:xfrm>
            <a:off x="4155694" y="51307"/>
            <a:ext cx="84772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9"/>
          <p:cNvSpPr txBox="1">
            <a:spLocks noGrp="1"/>
          </p:cNvSpPr>
          <p:nvPr>
            <p:ph type="body" idx="1"/>
          </p:nvPr>
        </p:nvSpPr>
        <p:spPr>
          <a:xfrm>
            <a:off x="1201864" y="2702560"/>
            <a:ext cx="6583680" cy="380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1"/>
          <p:cNvSpPr txBox="1">
            <a:spLocks noGrp="1"/>
          </p:cNvSpPr>
          <p:nvPr>
            <p:ph type="title"/>
          </p:nvPr>
        </p:nvSpPr>
        <p:spPr>
          <a:xfrm>
            <a:off x="4155694" y="51307"/>
            <a:ext cx="84772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2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2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3"/>
          <p:cNvSpPr txBox="1">
            <a:spLocks noGrp="1"/>
          </p:cNvSpPr>
          <p:nvPr>
            <p:ph type="title"/>
          </p:nvPr>
        </p:nvSpPr>
        <p:spPr>
          <a:xfrm>
            <a:off x="4155694" y="51307"/>
            <a:ext cx="84772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3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3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8"/>
          <p:cNvSpPr/>
          <p:nvPr/>
        </p:nvSpPr>
        <p:spPr>
          <a:xfrm>
            <a:off x="64007" y="69722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 extrusionOk="0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3498" y="0"/>
                </a:lnTo>
                <a:lnTo>
                  <a:pt x="8732228" y="3576"/>
                </a:lnTo>
                <a:lnTo>
                  <a:pt x="8778740" y="13967"/>
                </a:lnTo>
                <a:lnTo>
                  <a:pt x="8822525" y="30662"/>
                </a:lnTo>
                <a:lnTo>
                  <a:pt x="8863071" y="53151"/>
                </a:lnTo>
                <a:lnTo>
                  <a:pt x="8899868" y="80923"/>
                </a:lnTo>
                <a:lnTo>
                  <a:pt x="8932405" y="113468"/>
                </a:lnTo>
                <a:lnTo>
                  <a:pt x="8960172" y="150277"/>
                </a:lnTo>
                <a:lnTo>
                  <a:pt x="8982656" y="190840"/>
                </a:lnTo>
                <a:lnTo>
                  <a:pt x="8999349" y="234645"/>
                </a:lnTo>
                <a:lnTo>
                  <a:pt x="9009740" y="281184"/>
                </a:lnTo>
                <a:lnTo>
                  <a:pt x="9013317" y="329946"/>
                </a:lnTo>
                <a:lnTo>
                  <a:pt x="9013317" y="6363525"/>
                </a:lnTo>
                <a:lnTo>
                  <a:pt x="9009740" y="6412277"/>
                </a:lnTo>
                <a:lnTo>
                  <a:pt x="8999349" y="6458809"/>
                </a:lnTo>
                <a:lnTo>
                  <a:pt x="8982656" y="6502609"/>
                </a:lnTo>
                <a:lnTo>
                  <a:pt x="8960172" y="6543167"/>
                </a:lnTo>
                <a:lnTo>
                  <a:pt x="8932405" y="6579973"/>
                </a:lnTo>
                <a:lnTo>
                  <a:pt x="8899868" y="6612517"/>
                </a:lnTo>
                <a:lnTo>
                  <a:pt x="8863071" y="6640288"/>
                </a:lnTo>
                <a:lnTo>
                  <a:pt x="8822525" y="6662776"/>
                </a:lnTo>
                <a:lnTo>
                  <a:pt x="8778740" y="6679471"/>
                </a:lnTo>
                <a:lnTo>
                  <a:pt x="8732228" y="6689862"/>
                </a:lnTo>
                <a:lnTo>
                  <a:pt x="8683498" y="6693439"/>
                </a:lnTo>
                <a:lnTo>
                  <a:pt x="329920" y="6693439"/>
                </a:lnTo>
                <a:lnTo>
                  <a:pt x="281168" y="6689862"/>
                </a:lnTo>
                <a:lnTo>
                  <a:pt x="234636" y="6679471"/>
                </a:lnTo>
                <a:lnTo>
                  <a:pt x="190835" y="6662776"/>
                </a:lnTo>
                <a:lnTo>
                  <a:pt x="150276" y="6640288"/>
                </a:lnTo>
                <a:lnTo>
                  <a:pt x="113469" y="6612517"/>
                </a:lnTo>
                <a:lnTo>
                  <a:pt x="80925" y="6579973"/>
                </a:lnTo>
                <a:lnTo>
                  <a:pt x="53153" y="6543167"/>
                </a:lnTo>
                <a:lnTo>
                  <a:pt x="30664" y="6502609"/>
                </a:lnTo>
                <a:lnTo>
                  <a:pt x="13968" y="6458809"/>
                </a:lnTo>
                <a:lnTo>
                  <a:pt x="3577" y="6412277"/>
                </a:lnTo>
                <a:lnTo>
                  <a:pt x="0" y="6363525"/>
                </a:lnTo>
                <a:lnTo>
                  <a:pt x="0" y="32994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38"/>
          <p:cNvSpPr txBox="1">
            <a:spLocks noGrp="1"/>
          </p:cNvSpPr>
          <p:nvPr>
            <p:ph type="title"/>
          </p:nvPr>
        </p:nvSpPr>
        <p:spPr>
          <a:xfrm>
            <a:off x="4155694" y="51307"/>
            <a:ext cx="84772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38"/>
          <p:cNvSpPr txBox="1">
            <a:spLocks noGrp="1"/>
          </p:cNvSpPr>
          <p:nvPr>
            <p:ph type="body" idx="1"/>
          </p:nvPr>
        </p:nvSpPr>
        <p:spPr>
          <a:xfrm>
            <a:off x="1201864" y="2702560"/>
            <a:ext cx="6583680" cy="380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8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8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m.bell-labs.com/who/dmr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"/>
          <p:cNvGrpSpPr/>
          <p:nvPr/>
        </p:nvGrpSpPr>
        <p:grpSpPr>
          <a:xfrm>
            <a:off x="56799" y="81170"/>
            <a:ext cx="9022080" cy="6692265"/>
            <a:chOff x="62931" y="69722"/>
            <a:chExt cx="9022080" cy="6692265"/>
          </a:xfrm>
        </p:grpSpPr>
        <p:pic>
          <p:nvPicPr>
            <p:cNvPr id="45" name="Google Shape;4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313" y="69722"/>
              <a:ext cx="9013408" cy="66922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1"/>
            <p:cNvSpPr/>
            <p:nvPr/>
          </p:nvSpPr>
          <p:spPr>
            <a:xfrm>
              <a:off x="65313" y="69722"/>
              <a:ext cx="9013825" cy="6692265"/>
            </a:xfrm>
            <a:custGeom>
              <a:avLst/>
              <a:gdLst/>
              <a:ahLst/>
              <a:cxnLst/>
              <a:rect l="l" t="t" r="r" b="b"/>
              <a:pathLst>
                <a:path w="9013825" h="6692265" extrusionOk="0">
                  <a:moveTo>
                    <a:pt x="0" y="329946"/>
                  </a:moveTo>
                  <a:lnTo>
                    <a:pt x="3576" y="281184"/>
                  </a:lnTo>
                  <a:lnTo>
                    <a:pt x="13965" y="234645"/>
                  </a:lnTo>
                  <a:lnTo>
                    <a:pt x="30657" y="190840"/>
                  </a:lnTo>
                  <a:lnTo>
                    <a:pt x="53141" y="150277"/>
                  </a:lnTo>
                  <a:lnTo>
                    <a:pt x="80907" y="113468"/>
                  </a:lnTo>
                  <a:lnTo>
                    <a:pt x="113445" y="80923"/>
                  </a:lnTo>
                  <a:lnTo>
                    <a:pt x="150245" y="53151"/>
                  </a:lnTo>
                  <a:lnTo>
                    <a:pt x="190796" y="30662"/>
                  </a:lnTo>
                  <a:lnTo>
                    <a:pt x="234589" y="13967"/>
                  </a:lnTo>
                  <a:lnTo>
                    <a:pt x="281114" y="3576"/>
                  </a:lnTo>
                  <a:lnTo>
                    <a:pt x="329859" y="0"/>
                  </a:lnTo>
                  <a:lnTo>
                    <a:pt x="8683462" y="0"/>
                  </a:lnTo>
                  <a:lnTo>
                    <a:pt x="8732224" y="3576"/>
                  </a:lnTo>
                  <a:lnTo>
                    <a:pt x="8778762" y="13967"/>
                  </a:lnTo>
                  <a:lnTo>
                    <a:pt x="8822568" y="30662"/>
                  </a:lnTo>
                  <a:lnTo>
                    <a:pt x="8863130" y="53151"/>
                  </a:lnTo>
                  <a:lnTo>
                    <a:pt x="8899939" y="80923"/>
                  </a:lnTo>
                  <a:lnTo>
                    <a:pt x="8932485" y="113468"/>
                  </a:lnTo>
                  <a:lnTo>
                    <a:pt x="8960257" y="150277"/>
                  </a:lnTo>
                  <a:lnTo>
                    <a:pt x="8982745" y="190840"/>
                  </a:lnTo>
                  <a:lnTo>
                    <a:pt x="8999440" y="234645"/>
                  </a:lnTo>
                  <a:lnTo>
                    <a:pt x="9009831" y="281184"/>
                  </a:lnTo>
                  <a:lnTo>
                    <a:pt x="9013408" y="329946"/>
                  </a:lnTo>
                  <a:lnTo>
                    <a:pt x="9013408" y="6362369"/>
                  </a:lnTo>
                  <a:lnTo>
                    <a:pt x="9009831" y="6411115"/>
                  </a:lnTo>
                  <a:lnTo>
                    <a:pt x="8999440" y="6457639"/>
                  </a:lnTo>
                  <a:lnTo>
                    <a:pt x="8982745" y="6501432"/>
                  </a:lnTo>
                  <a:lnTo>
                    <a:pt x="8960257" y="6541984"/>
                  </a:lnTo>
                  <a:lnTo>
                    <a:pt x="8932485" y="6578785"/>
                  </a:lnTo>
                  <a:lnTo>
                    <a:pt x="8899939" y="6611323"/>
                  </a:lnTo>
                  <a:lnTo>
                    <a:pt x="8863130" y="6639090"/>
                  </a:lnTo>
                  <a:lnTo>
                    <a:pt x="8822568" y="6661574"/>
                  </a:lnTo>
                  <a:lnTo>
                    <a:pt x="8778762" y="6678266"/>
                  </a:lnTo>
                  <a:lnTo>
                    <a:pt x="8732224" y="6688655"/>
                  </a:lnTo>
                  <a:lnTo>
                    <a:pt x="8683462" y="6692231"/>
                  </a:lnTo>
                  <a:lnTo>
                    <a:pt x="329859" y="6692231"/>
                  </a:lnTo>
                  <a:lnTo>
                    <a:pt x="281114" y="6688655"/>
                  </a:lnTo>
                  <a:lnTo>
                    <a:pt x="234589" y="6678266"/>
                  </a:lnTo>
                  <a:lnTo>
                    <a:pt x="190796" y="6661574"/>
                  </a:lnTo>
                  <a:lnTo>
                    <a:pt x="150245" y="6639090"/>
                  </a:lnTo>
                  <a:lnTo>
                    <a:pt x="113445" y="6611323"/>
                  </a:lnTo>
                  <a:lnTo>
                    <a:pt x="80907" y="6578785"/>
                  </a:lnTo>
                  <a:lnTo>
                    <a:pt x="53141" y="6541984"/>
                  </a:lnTo>
                  <a:lnTo>
                    <a:pt x="30657" y="6501432"/>
                  </a:lnTo>
                  <a:lnTo>
                    <a:pt x="13965" y="6457639"/>
                  </a:lnTo>
                  <a:lnTo>
                    <a:pt x="3576" y="6411115"/>
                  </a:lnTo>
                  <a:lnTo>
                    <a:pt x="0" y="6362369"/>
                  </a:lnTo>
                  <a:lnTo>
                    <a:pt x="0" y="329946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62931" y="1396688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 extrusionOk="0">
                  <a:moveTo>
                    <a:pt x="9021572" y="0"/>
                  </a:moveTo>
                  <a:lnTo>
                    <a:pt x="0" y="0"/>
                  </a:lnTo>
                  <a:lnTo>
                    <a:pt x="0" y="120580"/>
                  </a:lnTo>
                  <a:lnTo>
                    <a:pt x="9021572" y="120580"/>
                  </a:lnTo>
                  <a:lnTo>
                    <a:pt x="9021572" y="0"/>
                  </a:lnTo>
                  <a:close/>
                </a:path>
              </a:pathLst>
            </a:custGeom>
            <a:solidFill>
              <a:srgbClr val="E6B0A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62931" y="2976711"/>
              <a:ext cx="9022080" cy="111125"/>
            </a:xfrm>
            <a:custGeom>
              <a:avLst/>
              <a:gdLst/>
              <a:ahLst/>
              <a:cxnLst/>
              <a:rect l="l" t="t" r="r" b="b"/>
              <a:pathLst>
                <a:path w="9022080" h="111125" extrusionOk="0">
                  <a:moveTo>
                    <a:pt x="9021572" y="0"/>
                  </a:moveTo>
                  <a:lnTo>
                    <a:pt x="0" y="0"/>
                  </a:lnTo>
                  <a:lnTo>
                    <a:pt x="0" y="110531"/>
                  </a:lnTo>
                  <a:lnTo>
                    <a:pt x="9021572" y="110531"/>
                  </a:lnTo>
                  <a:lnTo>
                    <a:pt x="9021572" y="0"/>
                  </a:lnTo>
                  <a:close/>
                </a:path>
              </a:pathLst>
            </a:custGeom>
            <a:solidFill>
              <a:srgbClr val="91848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" name="Google Shape;4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326" y="188607"/>
            <a:ext cx="1040815" cy="1080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>
            <a:spLocks noGrp="1"/>
          </p:cNvSpPr>
          <p:nvPr>
            <p:ph type="title"/>
          </p:nvPr>
        </p:nvSpPr>
        <p:spPr>
          <a:xfrm>
            <a:off x="4155706" y="51301"/>
            <a:ext cx="16524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SRM</a:t>
            </a:r>
            <a:endParaRPr dirty="0"/>
          </a:p>
        </p:txBody>
      </p:sp>
      <p:sp>
        <p:nvSpPr>
          <p:cNvPr id="51" name="Google Shape;51;p1"/>
          <p:cNvSpPr txBox="1"/>
          <p:nvPr/>
        </p:nvSpPr>
        <p:spPr>
          <a:xfrm>
            <a:off x="1422653" y="549605"/>
            <a:ext cx="6311900" cy="7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SCIENCE AND TECHNOLOGY,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CHENNAI.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67563" y="2129175"/>
            <a:ext cx="9022080" cy="1228734"/>
          </a:xfrm>
          <a:prstGeom prst="rect">
            <a:avLst/>
          </a:prstGeom>
          <a:solidFill>
            <a:srgbClr val="D24717"/>
          </a:solidFill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514350" marR="935989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Department of Computer Science and Engineering</a:t>
            </a:r>
            <a:endParaRPr sz="2800" b="1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56641" y="4343400"/>
            <a:ext cx="9022080" cy="1308692"/>
          </a:xfrm>
          <a:prstGeom prst="rect">
            <a:avLst/>
          </a:prstGeom>
          <a:solidFill>
            <a:srgbClr val="D24717"/>
          </a:solidFill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463550" marR="935989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21CSS101J </a:t>
            </a:r>
            <a:r>
              <a:rPr lang="en-US" sz="2800" b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– Programming for Problem Solving  Unit I</a:t>
            </a:r>
            <a:endParaRPr sz="2800" b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/>
          <p:nvPr/>
        </p:nvSpPr>
        <p:spPr>
          <a:xfrm>
            <a:off x="383540" y="1438953"/>
            <a:ext cx="8383270" cy="470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2 Problem Solving through Programming </a:t>
            </a:r>
            <a:r>
              <a:rPr lang="en-US" sz="24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Program -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Set of instructions that instructs the computer to do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768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task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Programming Process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ambria"/>
              <a:buAutoNum type="alphaLcParenR"/>
            </a:pPr>
            <a:r>
              <a:rPr lang="en-US" sz="2200" b="0" i="1" u="none" strike="noStrike" cap="none" dirty="0">
                <a:solidFill>
                  <a:srgbClr val="FF0066"/>
                </a:solidFill>
                <a:latin typeface="Cambria"/>
                <a:ea typeface="Cambria"/>
                <a:cs typeface="Cambria"/>
                <a:sym typeface="Cambria"/>
              </a:rPr>
              <a:t>Defining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Problem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ambria"/>
              <a:buAutoNum type="alphaLcParenR"/>
            </a:pPr>
            <a:r>
              <a:rPr lang="en-US" sz="2200" b="0" i="1" u="none" strike="noStrike" cap="none" dirty="0">
                <a:solidFill>
                  <a:srgbClr val="FF0066"/>
                </a:solidFill>
                <a:latin typeface="Cambria"/>
                <a:ea typeface="Cambria"/>
                <a:cs typeface="Cambria"/>
                <a:sym typeface="Cambria"/>
              </a:rPr>
              <a:t>Planning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Solution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ambria"/>
              <a:buAutoNum type="alphaLcParenR"/>
            </a:pPr>
            <a:r>
              <a:rPr lang="en-US" sz="2200" b="0" i="1" u="none" strike="noStrike" cap="none" dirty="0">
                <a:solidFill>
                  <a:srgbClr val="FF0066"/>
                </a:solidFill>
                <a:latin typeface="Cambria"/>
                <a:ea typeface="Cambria"/>
                <a:cs typeface="Cambria"/>
                <a:sym typeface="Cambria"/>
              </a:rPr>
              <a:t>Coding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Program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ambria"/>
              <a:buAutoNum type="alphaLcParenR"/>
            </a:pPr>
            <a:r>
              <a:rPr lang="en-US" sz="2200" b="0" i="1" u="none" strike="noStrike" cap="none" dirty="0">
                <a:solidFill>
                  <a:srgbClr val="FF0066"/>
                </a:solidFill>
                <a:latin typeface="Cambria"/>
                <a:ea typeface="Cambria"/>
                <a:cs typeface="Cambria"/>
                <a:sym typeface="Cambria"/>
              </a:rPr>
              <a:t>Testing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Program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ambria"/>
              <a:buAutoNum type="alphaLcParenR"/>
            </a:pPr>
            <a:r>
              <a:rPr lang="en-US" sz="2200" b="0" i="1" u="none" strike="noStrike" cap="none" dirty="0">
                <a:solidFill>
                  <a:srgbClr val="FF0066"/>
                </a:solidFill>
                <a:latin typeface="Cambria"/>
                <a:ea typeface="Cambria"/>
                <a:cs typeface="Cambria"/>
                <a:sym typeface="Cambria"/>
              </a:rPr>
              <a:t>Documenting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Program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105"/>
          <p:cNvSpPr txBox="1"/>
          <p:nvPr/>
        </p:nvSpPr>
        <p:spPr>
          <a:xfrm>
            <a:off x="483748" y="1403506"/>
            <a:ext cx="7350759" cy="527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14 Input and Output Functions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just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Example 1 – Using </a:t>
            </a:r>
            <a:r>
              <a:rPr lang="en-US" sz="2200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printf</a:t>
            </a: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( ) &amp; </a:t>
            </a:r>
            <a:r>
              <a:rPr lang="en-US" sz="2200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( ) function */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4193540" lvl="0" indent="0" algn="just" rtl="0">
              <a:lnSpc>
                <a:spcPct val="122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stdio.h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void main( 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2466975" lvl="0" indent="0" algn="l" rtl="0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(“Enter the Value of a”);  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(“%d”, &amp;a);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2677795" lvl="0" indent="0" algn="l" rtl="0">
              <a:lnSpc>
                <a:spcPct val="122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(“Value of a is %d”, a);  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getch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 );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106"/>
          <p:cNvSpPr txBox="1"/>
          <p:nvPr/>
        </p:nvSpPr>
        <p:spPr>
          <a:xfrm>
            <a:off x="383539" y="1164015"/>
            <a:ext cx="7350759" cy="569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14 Input and Output Functions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just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Example 2 – Using </a:t>
            </a:r>
            <a:r>
              <a:rPr lang="en-US" sz="2200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printf</a:t>
            </a: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( ) &amp; </a:t>
            </a:r>
            <a:r>
              <a:rPr lang="en-US" sz="2200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( ) function */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4193540" lvl="0" indent="0" algn="just" rtl="0">
              <a:lnSpc>
                <a:spcPct val="122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stdio.h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void main( 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a, b, c;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1747520" lvl="0" indent="0" algn="l" rtl="0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(“Enter the Value of a, b &amp; c”);  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(“%d %d %d”, &amp;a, &amp;b, &amp;c);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642620" lvl="0" indent="0" algn="l" rtl="0">
              <a:lnSpc>
                <a:spcPct val="122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(“Value of a, b &amp; c is %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d%d%d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”, a, b, c);  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getch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 );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7"/>
          <p:cNvSpPr txBox="1"/>
          <p:nvPr/>
        </p:nvSpPr>
        <p:spPr>
          <a:xfrm>
            <a:off x="1326896" y="130200"/>
            <a:ext cx="6314440" cy="619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Example 3 – Using printf ( ) &amp; scanf ( ) function */ 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4070984" lvl="0" indent="0" algn="l" rtl="0">
              <a:lnSpc>
                <a:spcPct val="147272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#include&lt;conio.h&gt;  void main( )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4964430" lvl="0" indent="0" algn="l" rtl="0">
              <a:lnSpc>
                <a:spcPct val="147272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a, b;  float c;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1875789" lvl="0" indent="0" algn="l" rtl="0">
              <a:lnSpc>
                <a:spcPct val="147272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printf(“Enter the Value of a &amp; b”);  scanf(“%d %d”, &amp;a, &amp;b);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printf(“Enter the Value of a &amp; b”);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scanf(“%f ”, &amp;c);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1607820" lvl="0" indent="0" algn="l" rtl="0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printf(“Value of a, b is %d%d”, a, b);  printf(“Value of  c is %f”, c);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getch ( );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08"/>
          <p:cNvSpPr txBox="1"/>
          <p:nvPr/>
        </p:nvSpPr>
        <p:spPr>
          <a:xfrm>
            <a:off x="383540" y="1013068"/>
            <a:ext cx="7350759" cy="5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14 Input and Output Functions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just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Example 4 – Using </a:t>
            </a:r>
            <a:r>
              <a:rPr lang="en-US" sz="2200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printf</a:t>
            </a: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( ) &amp; </a:t>
            </a:r>
            <a:r>
              <a:rPr lang="en-US" sz="2200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( ) function */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4193540" lvl="0" indent="0" algn="just" rtl="0">
              <a:lnSpc>
                <a:spcPct val="114999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stdio.h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void main( 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5085715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a, b;  float c;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(“Enter the Value of a, b &amp; c”);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(“%d %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d%f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”, &amp;a, &amp;b, &amp;c);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689610" lvl="0" indent="0" algn="l" rtl="0">
              <a:lnSpc>
                <a:spcPct val="138636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(“Value of a, b &amp; c is %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d%d%f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”, a, b, c);  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getch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 );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09"/>
          <p:cNvSpPr txBox="1"/>
          <p:nvPr/>
        </p:nvSpPr>
        <p:spPr>
          <a:xfrm>
            <a:off x="383540" y="1839786"/>
            <a:ext cx="7350759" cy="356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14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Input and Output Functions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Try it Out Yourself ! Write a C program to: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2" indent="-457833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Add two numbers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2" indent="-457833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Multiply two floating point numbers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2" indent="-457833" algn="l" rtl="0">
              <a:lnSpc>
                <a:spcPct val="100000"/>
              </a:lnSpc>
              <a:spcBef>
                <a:spcPts val="19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compute Quotient and Remainder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2" indent="-457833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Swap two numbers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Google Shape;871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110"/>
          <p:cNvSpPr txBox="1"/>
          <p:nvPr/>
        </p:nvSpPr>
        <p:spPr>
          <a:xfrm>
            <a:off x="383540" y="1150854"/>
            <a:ext cx="7432040" cy="35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14 Input and Output Functions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2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Unformatted Input / Output Statements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Works only with Character Data type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need of Format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Specifier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Unformatted Input Statements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2085" marR="0" lvl="2" indent="-5156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/>
            </a:pPr>
            <a:r>
              <a:rPr lang="en-US" sz="2200" b="1" i="0" u="none" strike="noStrike" cap="none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getch</a:t>
            </a: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	(	)	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	Reads	alphanumeric	characters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3" name="Google Shape;873;p110"/>
          <p:cNvSpPr txBox="1"/>
          <p:nvPr/>
        </p:nvSpPr>
        <p:spPr>
          <a:xfrm>
            <a:off x="7405878" y="4021708"/>
            <a:ext cx="60071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from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4" name="Google Shape;874;p110"/>
          <p:cNvSpPr txBox="1"/>
          <p:nvPr/>
        </p:nvSpPr>
        <p:spPr>
          <a:xfrm>
            <a:off x="1298194" y="4536826"/>
            <a:ext cx="7310755" cy="153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5276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Keyboard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ii.	getchar ( )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Reads one character at a time till enter key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768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pressed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111"/>
          <p:cNvSpPr txBox="1"/>
          <p:nvPr/>
        </p:nvSpPr>
        <p:spPr>
          <a:xfrm>
            <a:off x="383540" y="1304830"/>
            <a:ext cx="8223884" cy="460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14 Input and Output Functions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iii.	gets ( )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Accepts any string from Keyboard until Enter Key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488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pressed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Unformatted Output Statements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4885" marR="0" lvl="1" indent="-51562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/>
            </a:pPr>
            <a:r>
              <a:rPr lang="en-US" sz="2200" b="1" i="0" u="none" strike="noStrike" cap="none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putch</a:t>
            </a: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	(	)	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	Writes	alphanumeric	characters	to	Monitor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488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(Output Device)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4885" marR="0" lvl="1" indent="-5156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/>
            </a:pPr>
            <a:r>
              <a:rPr lang="en-US" sz="2200" b="1" i="0" u="none" strike="noStrike" cap="none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putchar</a:t>
            </a: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( )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Prints one character at a time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4885" marR="0" lvl="1" indent="-5156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puts ( )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Prints a String to Monitor (Output Device)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" name="Google Shape;887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112"/>
          <p:cNvSpPr txBox="1"/>
          <p:nvPr/>
        </p:nvSpPr>
        <p:spPr>
          <a:xfrm>
            <a:off x="382778" y="1125894"/>
            <a:ext cx="8225155" cy="40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16 Single Line and Multiline Comments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Comment – Definition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to provide information about lines of code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Provide clarity to the C source code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Allows	others	to	better	understand	what	the	code	was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intended to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Helps in debugging the code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9" name="Google Shape;889;p112"/>
          <p:cNvSpPr txBox="1"/>
          <p:nvPr/>
        </p:nvSpPr>
        <p:spPr>
          <a:xfrm>
            <a:off x="6910578" y="5207965"/>
            <a:ext cx="169735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hundreds	or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0" name="Google Shape;890;p112"/>
          <p:cNvSpPr txBox="1"/>
          <p:nvPr/>
        </p:nvSpPr>
        <p:spPr>
          <a:xfrm>
            <a:off x="841044" y="5039643"/>
            <a:ext cx="5829300" cy="153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46926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Important	in	large	projects	containing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thousands of lines of source code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Types – Single line and multiline comment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13"/>
          <p:cNvSpPr txBox="1"/>
          <p:nvPr/>
        </p:nvSpPr>
        <p:spPr>
          <a:xfrm>
            <a:off x="383540" y="1256266"/>
            <a:ext cx="8054340" cy="173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16 Single Line and Multiline Comments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Single Line Comment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Represented by double slash \\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8" name="Google Shape;898;p113"/>
          <p:cNvSpPr txBox="1"/>
          <p:nvPr/>
        </p:nvSpPr>
        <p:spPr>
          <a:xfrm>
            <a:off x="1835657" y="3356965"/>
            <a:ext cx="4680585" cy="309753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7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main( ){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38455" marR="160401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//printing information  printf("Hello C");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Google Shape;904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114"/>
          <p:cNvSpPr txBox="1"/>
          <p:nvPr/>
        </p:nvSpPr>
        <p:spPr>
          <a:xfrm>
            <a:off x="715733" y="1256266"/>
            <a:ext cx="8054340" cy="173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16 Single Line and Multiline Comments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2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Multi-Line Comment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Represented by slash asterisk \* ... *\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6" name="Google Shape;906;p114"/>
          <p:cNvSpPr txBox="1"/>
          <p:nvPr/>
        </p:nvSpPr>
        <p:spPr>
          <a:xfrm>
            <a:off x="1979676" y="3119725"/>
            <a:ext cx="4680585" cy="36474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7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main( ){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3845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/*printing information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38455" marR="1519555" lvl="0" indent="124460" algn="l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Multi Line Comment*/  printf("Hello C");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383540" y="1489057"/>
            <a:ext cx="8383270" cy="470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2 Problem Solving through Programming </a:t>
            </a:r>
            <a:r>
              <a:rPr lang="en-US" sz="24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typical programming task can be divided into two phases: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Problem solving phase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Produce an ordered sequence of steps that describe solution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57785" lvl="0" indent="0" algn="ctr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of problem this sequence of steps is called an </a:t>
            </a:r>
            <a:r>
              <a:rPr lang="en-US" sz="2200" b="1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Algorithm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 startAt="2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Implementation phase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Implement the program in some programming language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Steps in Problem Solving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Produce a general algorithm (one can use </a:t>
            </a:r>
            <a:r>
              <a:rPr lang="en-US" sz="2200" b="1" i="1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pseudocode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" name="Google Shape;912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4" name="Google Shape;914;p115"/>
          <p:cNvGraphicFramePr/>
          <p:nvPr>
            <p:extLst>
              <p:ext uri="{D42A27DB-BD31-4B8C-83A1-F6EECF244321}">
                <p14:modId xmlns:p14="http://schemas.microsoft.com/office/powerpoint/2010/main" val="818389298"/>
              </p:ext>
            </p:extLst>
          </p:nvPr>
        </p:nvGraphicFramePr>
        <p:xfrm>
          <a:off x="405775" y="1593963"/>
          <a:ext cx="8349600" cy="4518690"/>
        </p:xfrm>
        <a:graphic>
          <a:graphicData uri="http://schemas.openxmlformats.org/drawingml/2006/table">
            <a:tbl>
              <a:tblPr firstRow="1" bandRow="1">
                <a:noFill/>
                <a:tableStyleId>{ACCFB98F-7105-4A2B-9ED1-C55C775508CA}</a:tableStyleId>
              </a:tblPr>
              <a:tblGrid>
                <a:gridCol w="437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MULTI</a:t>
                      </a:r>
                      <a:r>
                        <a:rPr lang="en-US" sz="2200" b="1" u="none" strike="noStrike" cap="none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-Line Comments</a:t>
                      </a:r>
                      <a:endParaRPr sz="22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25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SINGLE</a:t>
                      </a:r>
                      <a:r>
                        <a:rPr lang="en-US" sz="2200" b="1" u="none" strike="noStrike" cap="none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-Line Comment</a:t>
                      </a:r>
                      <a:endParaRPr sz="22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25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1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Starts with /* and ends with */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25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Starts with //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25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7325">
                <a:tc>
                  <a:txBody>
                    <a:bodyPr/>
                    <a:lstStyle/>
                    <a:p>
                      <a:pPr marL="91440" marR="25527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All Words and Statements written  between /* and */ are ignored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75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462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Statements after the symbol //  upto the end of line are ignored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75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Comment ends when */ Occures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4643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Comment Ends whenever  ENTER is Pressed and New  Line Starts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e.g /* Program for Factorial */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5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 dirty="0" err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e.g</a:t>
                      </a:r>
                      <a:r>
                        <a:rPr lang="en-US" sz="2200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// Program for Fibonacci</a:t>
                      </a:r>
                      <a:endParaRPr sz="22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" name="Google Shape;920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16"/>
          <p:cNvSpPr txBox="1"/>
          <p:nvPr/>
        </p:nvSpPr>
        <p:spPr>
          <a:xfrm>
            <a:off x="283332" y="1539161"/>
            <a:ext cx="8222615" cy="42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4175" marR="0" lvl="0" indent="-37211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15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Operators in C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supports rich set of built in Operators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to manipulate Constants (Data) &amp; Variables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 of Mathematical (or) Logical expressions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Operands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Operator – Definition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Symbol (or) Special character that instructs the compiler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19405" marR="0" lvl="0" indent="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perform mathematical (or) Logical operations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117"/>
          <p:cNvSpPr txBox="1"/>
          <p:nvPr/>
        </p:nvSpPr>
        <p:spPr>
          <a:xfrm>
            <a:off x="508800" y="1501583"/>
            <a:ext cx="7350759" cy="540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4175" marR="0" lvl="0" indent="-37211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15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Operators in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60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Classification of Operators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Increment &amp; Decrement Operators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Comma Operator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Arrow Operator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Assignment Operators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Bitwise Operators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Sizeof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</a:p>
          <a:p>
            <a:pPr marL="1384300" marR="0" lvl="2" indent="-45783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Arithmetic Operators</a:t>
            </a:r>
          </a:p>
          <a:p>
            <a:pPr marL="1384300" marR="0" lvl="2" indent="-45783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Relational Operators</a:t>
            </a:r>
          </a:p>
          <a:p>
            <a:pPr marL="1384300" marR="0" lvl="2" indent="-45783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Logical Operators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Google Shape;934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18"/>
          <p:cNvSpPr txBox="1"/>
          <p:nvPr/>
        </p:nvSpPr>
        <p:spPr>
          <a:xfrm>
            <a:off x="383540" y="1254726"/>
            <a:ext cx="8223900" cy="540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15 Operators in C </a:t>
            </a:r>
            <a:r>
              <a:rPr lang="en-US" sz="24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Increment and Decrement Operators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508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Increment	and	decrement	operators	are	unary	operators  that add or subtract one from their operand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languages feature two versions (pre- and post-) of each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 placed before variable (Pre)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 placed 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AFTER THE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 (Post)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increment operator is written as ++ and the decrement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 is written as --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119"/>
          <p:cNvSpPr txBox="1"/>
          <p:nvPr/>
        </p:nvSpPr>
        <p:spPr>
          <a:xfrm>
            <a:off x="383550" y="1701994"/>
            <a:ext cx="7526400" cy="375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15 Operators in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Increment and Decrement Operators </a:t>
            </a:r>
            <a:r>
              <a:rPr lang="en-US" sz="2200" b="1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Classification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 Increment Operator(++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Post Increment Operator(i++)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 Decrement Operator(--i)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Post Decrement Operator(i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948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120"/>
          <p:cNvSpPr txBox="1"/>
          <p:nvPr/>
        </p:nvSpPr>
        <p:spPr>
          <a:xfrm>
            <a:off x="620903" y="1417163"/>
            <a:ext cx="7350759" cy="17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15 Operators in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Increment and Decrement Operators </a:t>
            </a:r>
            <a:r>
              <a:rPr lang="en-US" sz="2200" b="1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 dirty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Syntax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0" name="Google Shape;950;p120"/>
          <p:cNvSpPr txBox="1"/>
          <p:nvPr/>
        </p:nvSpPr>
        <p:spPr>
          <a:xfrm>
            <a:off x="1298194" y="4841189"/>
            <a:ext cx="4128770" cy="153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Examples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++count, ++a, ++i, ++count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Count++, a++, i++, count++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1" name="Google Shape;951;p120"/>
          <p:cNvSpPr txBox="1"/>
          <p:nvPr/>
        </p:nvSpPr>
        <p:spPr>
          <a:xfrm>
            <a:off x="685800" y="3344900"/>
            <a:ext cx="7901940" cy="4622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(pre)++variable_name;	(pre)- -variable_name;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2" name="Google Shape;952;p120"/>
          <p:cNvSpPr txBox="1"/>
          <p:nvPr/>
        </p:nvSpPr>
        <p:spPr>
          <a:xfrm>
            <a:off x="4296283" y="3832986"/>
            <a:ext cx="58356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(Or)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3" name="Google Shape;953;p120"/>
          <p:cNvSpPr txBox="1"/>
          <p:nvPr/>
        </p:nvSpPr>
        <p:spPr>
          <a:xfrm>
            <a:off x="685800" y="4335500"/>
            <a:ext cx="8049895" cy="38215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variable_name</a:t>
            </a:r>
            <a:r>
              <a:rPr lang="en-US" sz="24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++ (post);	</a:t>
            </a:r>
            <a:r>
              <a:rPr lang="en-US" sz="2400" b="1" i="1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variable_name</a:t>
            </a:r>
            <a:r>
              <a:rPr lang="en-US" sz="24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–- </a:t>
            </a:r>
            <a:r>
              <a:rPr lang="en-US" sz="24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(Post);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" name="Google Shape;959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121"/>
          <p:cNvSpPr txBox="1"/>
          <p:nvPr/>
        </p:nvSpPr>
        <p:spPr>
          <a:xfrm>
            <a:off x="533851" y="1002634"/>
            <a:ext cx="7350759" cy="12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15 Operators in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a)	Increment and Decrement Operators </a:t>
            </a:r>
            <a:r>
              <a:rPr lang="en-US" sz="2200" b="1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961" name="Google Shape;961;p121"/>
          <p:cNvGraphicFramePr/>
          <p:nvPr>
            <p:extLst>
              <p:ext uri="{D42A27DB-BD31-4B8C-83A1-F6EECF244321}">
                <p14:modId xmlns:p14="http://schemas.microsoft.com/office/powerpoint/2010/main" val="3719905880"/>
              </p:ext>
            </p:extLst>
          </p:nvPr>
        </p:nvGraphicFramePr>
        <p:xfrm>
          <a:off x="195326" y="2397210"/>
          <a:ext cx="8672850" cy="4262640"/>
        </p:xfrm>
        <a:graphic>
          <a:graphicData uri="http://schemas.openxmlformats.org/drawingml/2006/table">
            <a:tbl>
              <a:tblPr firstRow="1" bandRow="1">
                <a:noFill/>
                <a:tableStyleId>{ACCFB98F-7105-4A2B-9ED1-C55C775508CA}</a:tableStyleId>
              </a:tblPr>
              <a:tblGrid>
                <a:gridCol w="93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025">
                <a:tc>
                  <a:txBody>
                    <a:bodyPr/>
                    <a:lstStyle/>
                    <a:p>
                      <a:pPr marL="1676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S. No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87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Operator type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87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Operator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87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Description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87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450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 Increment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++i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3589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of i is incremented before  assigning it to variable i.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965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32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Post Increment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i++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	of	i	is	incremented	after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435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assigning it to variable i.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965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842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 Decrement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-- i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1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3589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of i is decremented before  assigning it to variable i.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965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3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68897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Post  Decrement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965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 --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64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3716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of i is decremented after  assigning it to variable i.</a:t>
                      </a:r>
                      <a:endParaRPr sz="22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965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22"/>
          <p:cNvSpPr/>
          <p:nvPr/>
        </p:nvSpPr>
        <p:spPr>
          <a:xfrm>
            <a:off x="304800" y="152400"/>
            <a:ext cx="8610600" cy="4935220"/>
          </a:xfrm>
          <a:custGeom>
            <a:avLst/>
            <a:gdLst/>
            <a:ahLst/>
            <a:cxnLst/>
            <a:rect l="l" t="t" r="r" b="b"/>
            <a:pathLst>
              <a:path w="8610600" h="4935220" extrusionOk="0">
                <a:moveTo>
                  <a:pt x="0" y="4934712"/>
                </a:moveTo>
                <a:lnTo>
                  <a:pt x="8610600" y="4934712"/>
                </a:lnTo>
                <a:lnTo>
                  <a:pt x="8610600" y="0"/>
                </a:lnTo>
                <a:lnTo>
                  <a:pt x="0" y="0"/>
                </a:lnTo>
                <a:lnTo>
                  <a:pt x="0" y="4934712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122"/>
          <p:cNvSpPr txBox="1"/>
          <p:nvPr/>
        </p:nvSpPr>
        <p:spPr>
          <a:xfrm>
            <a:off x="1298194" y="125482"/>
            <a:ext cx="5728335" cy="394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1821814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for Post Increment*/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3484879" lvl="0" indent="0" algn="just" rtl="0">
              <a:lnSpc>
                <a:spcPct val="114999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stdio.h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void main( 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8480" marR="0" lvl="0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</a:t>
            </a:r>
            <a:r>
              <a:rPr lang="en-US" sz="24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0;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while (</a:t>
            </a: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++&lt;5)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(“%d”, </a:t>
            </a: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);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8" name="Google Shape;968;p122"/>
          <p:cNvSpPr txBox="1"/>
          <p:nvPr/>
        </p:nvSpPr>
        <p:spPr>
          <a:xfrm>
            <a:off x="3127375" y="3739972"/>
            <a:ext cx="17208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9" name="Google Shape;969;p122"/>
          <p:cNvSpPr txBox="1"/>
          <p:nvPr/>
        </p:nvSpPr>
        <p:spPr>
          <a:xfrm>
            <a:off x="1298194" y="3689690"/>
            <a:ext cx="1039494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850" rIns="0" bIns="0" anchor="t" anchorCtr="0">
            <a:spAutoFit/>
          </a:bodyPr>
          <a:lstStyle/>
          <a:p>
            <a:pPr marL="463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getch ( );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859789" lvl="0" indent="0" algn="ctr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0" name="Google Shape;970;p122"/>
          <p:cNvSpPr txBox="1"/>
          <p:nvPr/>
        </p:nvSpPr>
        <p:spPr>
          <a:xfrm>
            <a:off x="304800" y="5264264"/>
            <a:ext cx="8610600" cy="8194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0058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1 2 3 4 </a:t>
            </a:r>
            <a:r>
              <a:rPr lang="en-US" sz="24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123"/>
          <p:cNvSpPr txBox="1"/>
          <p:nvPr/>
        </p:nvSpPr>
        <p:spPr>
          <a:xfrm>
            <a:off x="471222" y="1091887"/>
            <a:ext cx="8224500" cy="565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15 Operators in C </a:t>
            </a:r>
            <a:r>
              <a:rPr lang="en-US" sz="24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a)	Increment and Decrement Operators </a:t>
            </a:r>
            <a:r>
              <a:rPr lang="en-US" sz="2000" b="1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5715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1 : 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this program, value of	i “1” is compared with 5 in  while expression.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2 : 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Then, value of “i” is incremented from 0 to 1 using post-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increment operator.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	3	:	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Then,	this	incremented	value	“1”	is	assigned	to	the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 “i”.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762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Above	3	steps	are	continued	until	while	expression	becomes  false and output is displayed as “1 2 3 4 5”.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24"/>
          <p:cNvSpPr/>
          <p:nvPr/>
        </p:nvSpPr>
        <p:spPr>
          <a:xfrm>
            <a:off x="304800" y="453025"/>
            <a:ext cx="8610600" cy="4935220"/>
          </a:xfrm>
          <a:custGeom>
            <a:avLst/>
            <a:gdLst/>
            <a:ahLst/>
            <a:cxnLst/>
            <a:rect l="l" t="t" r="r" b="b"/>
            <a:pathLst>
              <a:path w="8610600" h="4935220" extrusionOk="0">
                <a:moveTo>
                  <a:pt x="0" y="4934712"/>
                </a:moveTo>
                <a:lnTo>
                  <a:pt x="8610600" y="4934712"/>
                </a:lnTo>
                <a:lnTo>
                  <a:pt x="8610600" y="0"/>
                </a:lnTo>
                <a:lnTo>
                  <a:pt x="0" y="0"/>
                </a:lnTo>
                <a:lnTo>
                  <a:pt x="0" y="4934712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124"/>
          <p:cNvSpPr txBox="1"/>
          <p:nvPr/>
        </p:nvSpPr>
        <p:spPr>
          <a:xfrm>
            <a:off x="1298194" y="453025"/>
            <a:ext cx="5673090" cy="358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187642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for Pre Increment*/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3429000" lvl="0" indent="0" algn="just" rtl="0">
              <a:lnSpc>
                <a:spcPct val="114999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stdio.h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void main( 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8480" marR="0" lvl="0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 = 1;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while (++i&lt;5)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(“%d”, i );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4" name="Google Shape;984;p124"/>
          <p:cNvSpPr txBox="1"/>
          <p:nvPr/>
        </p:nvSpPr>
        <p:spPr>
          <a:xfrm>
            <a:off x="3127375" y="3739972"/>
            <a:ext cx="17208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5" name="Google Shape;985;p124"/>
          <p:cNvSpPr txBox="1"/>
          <p:nvPr/>
        </p:nvSpPr>
        <p:spPr>
          <a:xfrm>
            <a:off x="1298194" y="3689690"/>
            <a:ext cx="1039494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850" rIns="0" bIns="0" anchor="t" anchorCtr="0">
            <a:spAutoFit/>
          </a:bodyPr>
          <a:lstStyle/>
          <a:p>
            <a:pPr marL="463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getch ( );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859789" lvl="0" indent="0" algn="ctr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6" name="Google Shape;986;p124"/>
          <p:cNvSpPr txBox="1"/>
          <p:nvPr/>
        </p:nvSpPr>
        <p:spPr>
          <a:xfrm>
            <a:off x="304800" y="5577415"/>
            <a:ext cx="8610600" cy="908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0058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1 2 3 4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383540" y="2215567"/>
            <a:ext cx="8383270" cy="319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4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Problem Solving through Programming </a:t>
            </a:r>
            <a:r>
              <a:rPr lang="en-US" sz="24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 startAt="2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Refine the algorithm successively to get step by step detailed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algorithm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that is very close to a computer language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 startAt="2"/>
            </a:pPr>
            <a:r>
              <a:rPr lang="en-US" sz="2200" b="1" i="1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Pseudocode</a:t>
            </a:r>
            <a:r>
              <a:rPr lang="en-US" sz="2200" b="1" i="1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an artificial and informal language that helps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programmers develop algorithms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Pseudocode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very similar to everyday English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" name="Google Shape;99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125"/>
          <p:cNvSpPr txBox="1"/>
          <p:nvPr/>
        </p:nvSpPr>
        <p:spPr>
          <a:xfrm>
            <a:off x="433644" y="1208725"/>
            <a:ext cx="8224520" cy="5622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15 Operators in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a)	Increment and Decrement Operators </a:t>
            </a:r>
            <a:r>
              <a:rPr lang="en-US" sz="2200" b="1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5715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1 :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above program, value of “i” is incremented from 0 to 1  using pre-increment operator.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2 :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incremented value “1” is compared with 5 in while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expression.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	3	:	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Then,	this	incremented	value	“1”	is	assigned	to	the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 “i”.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63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Above 3 steps are continued until while expression becomes false  and output is displayed as “1 2 3 4”.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26"/>
          <p:cNvSpPr/>
          <p:nvPr/>
        </p:nvSpPr>
        <p:spPr>
          <a:xfrm>
            <a:off x="304800" y="152400"/>
            <a:ext cx="8610600" cy="4935220"/>
          </a:xfrm>
          <a:custGeom>
            <a:avLst/>
            <a:gdLst/>
            <a:ahLst/>
            <a:cxnLst/>
            <a:rect l="l" t="t" r="r" b="b"/>
            <a:pathLst>
              <a:path w="8610600" h="4935220" extrusionOk="0">
                <a:moveTo>
                  <a:pt x="0" y="4934712"/>
                </a:moveTo>
                <a:lnTo>
                  <a:pt x="8610600" y="4934712"/>
                </a:lnTo>
                <a:lnTo>
                  <a:pt x="8610600" y="0"/>
                </a:lnTo>
                <a:lnTo>
                  <a:pt x="0" y="0"/>
                </a:lnTo>
                <a:lnTo>
                  <a:pt x="0" y="4934712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126"/>
          <p:cNvSpPr txBox="1"/>
          <p:nvPr/>
        </p:nvSpPr>
        <p:spPr>
          <a:xfrm>
            <a:off x="1298194" y="125482"/>
            <a:ext cx="5765165" cy="394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1783714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for Post Decrement*/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3521709" lvl="0" indent="0" algn="just" rtl="0">
              <a:lnSpc>
                <a:spcPct val="114999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stdio.h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void main( 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8480" marR="0" lvl="0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</a:t>
            </a:r>
            <a:r>
              <a:rPr lang="en-US" sz="24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10;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while (</a:t>
            </a:r>
            <a:r>
              <a:rPr lang="en-US" sz="2400" dirty="0" err="1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en-US" sz="24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--&gt;5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(“%d”, </a:t>
            </a: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);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0" name="Google Shape;1000;p126"/>
          <p:cNvSpPr txBox="1"/>
          <p:nvPr/>
        </p:nvSpPr>
        <p:spPr>
          <a:xfrm>
            <a:off x="3127375" y="3739972"/>
            <a:ext cx="17208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1" name="Google Shape;1001;p126"/>
          <p:cNvSpPr txBox="1"/>
          <p:nvPr/>
        </p:nvSpPr>
        <p:spPr>
          <a:xfrm>
            <a:off x="1298194" y="3689690"/>
            <a:ext cx="1039494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850" rIns="0" bIns="0" anchor="t" anchorCtr="0">
            <a:spAutoFit/>
          </a:bodyPr>
          <a:lstStyle/>
          <a:p>
            <a:pPr marL="463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getch ( );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859789" lvl="0" indent="0" algn="ctr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2" name="Google Shape;1002;p126"/>
          <p:cNvSpPr txBox="1"/>
          <p:nvPr/>
        </p:nvSpPr>
        <p:spPr>
          <a:xfrm>
            <a:off x="304800" y="5264264"/>
            <a:ext cx="8610600" cy="908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0058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9 8 7 6 5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127"/>
          <p:cNvSpPr txBox="1"/>
          <p:nvPr/>
        </p:nvSpPr>
        <p:spPr>
          <a:xfrm>
            <a:off x="402581" y="1011528"/>
            <a:ext cx="8225155" cy="565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15 Operators in C </a:t>
            </a:r>
            <a:r>
              <a:rPr lang="en-US" sz="24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a)	Increment and Decrement Operators </a:t>
            </a:r>
            <a:r>
              <a:rPr lang="en-US" sz="2000" b="1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1 : 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this program, value of	i “10” is compared with 5 in  while expression.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2 : 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Then, value of “i” is decremented from 10 to 9 using post-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decrement operator.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	3	:	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Then,	this	decremented	value	“9”	is	assigned	to	the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 “i”.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8255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Above	3	steps	are	continued	until	while	expression	becomes  false and output is displayed as “9 8 7 6 5”.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28"/>
          <p:cNvSpPr/>
          <p:nvPr/>
        </p:nvSpPr>
        <p:spPr>
          <a:xfrm>
            <a:off x="304800" y="152400"/>
            <a:ext cx="8610600" cy="4935220"/>
          </a:xfrm>
          <a:custGeom>
            <a:avLst/>
            <a:gdLst/>
            <a:ahLst/>
            <a:cxnLst/>
            <a:rect l="l" t="t" r="r" b="b"/>
            <a:pathLst>
              <a:path w="8610600" h="4935220" extrusionOk="0">
                <a:moveTo>
                  <a:pt x="0" y="4934712"/>
                </a:moveTo>
                <a:lnTo>
                  <a:pt x="8610600" y="4934712"/>
                </a:lnTo>
                <a:lnTo>
                  <a:pt x="8610600" y="0"/>
                </a:lnTo>
                <a:lnTo>
                  <a:pt x="0" y="0"/>
                </a:lnTo>
                <a:lnTo>
                  <a:pt x="0" y="4934712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128"/>
          <p:cNvSpPr txBox="1"/>
          <p:nvPr/>
        </p:nvSpPr>
        <p:spPr>
          <a:xfrm>
            <a:off x="1298194" y="125482"/>
            <a:ext cx="5709920" cy="394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183832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for Pre Decrement*/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3466465" lvl="0" indent="0" algn="just" rtl="0">
              <a:lnSpc>
                <a:spcPct val="114999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stdio.h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void main( 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8480" marR="0" lvl="0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</a:t>
            </a:r>
            <a:r>
              <a:rPr lang="en-US" sz="24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10;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while (--</a:t>
            </a:r>
            <a:r>
              <a:rPr lang="en-US" sz="2400" dirty="0" err="1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&gt;</a:t>
            </a:r>
            <a:r>
              <a:rPr lang="en-US" sz="240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(“%d”, </a:t>
            </a:r>
            <a:r>
              <a:rPr lang="en-US" sz="2400" dirty="0" err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);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6" name="Google Shape;1016;p128"/>
          <p:cNvSpPr txBox="1"/>
          <p:nvPr/>
        </p:nvSpPr>
        <p:spPr>
          <a:xfrm>
            <a:off x="3127375" y="3739972"/>
            <a:ext cx="17208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7" name="Google Shape;1017;p128"/>
          <p:cNvSpPr txBox="1"/>
          <p:nvPr/>
        </p:nvSpPr>
        <p:spPr>
          <a:xfrm>
            <a:off x="1298194" y="3689690"/>
            <a:ext cx="1039494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850" rIns="0" bIns="0" anchor="t" anchorCtr="0">
            <a:spAutoFit/>
          </a:bodyPr>
          <a:lstStyle/>
          <a:p>
            <a:pPr marL="463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getch ( );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859789" lvl="0" indent="0" algn="ctr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8" name="Google Shape;1018;p128"/>
          <p:cNvSpPr txBox="1"/>
          <p:nvPr/>
        </p:nvSpPr>
        <p:spPr>
          <a:xfrm>
            <a:off x="304800" y="5264264"/>
            <a:ext cx="8610600" cy="908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0058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9 8 7 6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Google Shape;1024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129"/>
          <p:cNvSpPr txBox="1"/>
          <p:nvPr/>
        </p:nvSpPr>
        <p:spPr>
          <a:xfrm>
            <a:off x="383540" y="1233777"/>
            <a:ext cx="8223884" cy="5622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15 Operators in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a)	Increment and Decrement Operators </a:t>
            </a:r>
            <a:r>
              <a:rPr lang="en-US" sz="2200" b="1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762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1 :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above program, value of “i” is decremented from 10 to  9 using pre-decrement operator.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2 :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decremented value “9” is compared with 5 in while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expression.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	3	:	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Then,	this	decremented	value	“9”	is	assigned	to	the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 “i”.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Above 3 steps are continued until while expression becomes false  and output is displayed as “9 8 7 6”.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130"/>
          <p:cNvSpPr txBox="1"/>
          <p:nvPr/>
        </p:nvSpPr>
        <p:spPr>
          <a:xfrm>
            <a:off x="433320" y="1256266"/>
            <a:ext cx="8225155" cy="528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15 Operators in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2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Comma Operator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762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Special operator which separates the declaration of multiple  variables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Has Lowest Precedence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i.e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it is having lowest priority so it is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evaluated at last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Returns the value of the rightmost operand when multiple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comma operators are used inside an expression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508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Acts as Operator	in an Expression and as a Separator while  Declaring Variables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Google Shape;1038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131"/>
          <p:cNvSpPr txBox="1"/>
          <p:nvPr/>
        </p:nvSpPr>
        <p:spPr>
          <a:xfrm>
            <a:off x="821951" y="1256266"/>
            <a:ext cx="7350759" cy="12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15 Operators in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b)	Comma Operator </a:t>
            </a:r>
            <a:r>
              <a:rPr lang="en-US" sz="2200" b="1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0" name="Google Shape;1040;p131"/>
          <p:cNvSpPr txBox="1"/>
          <p:nvPr/>
        </p:nvSpPr>
        <p:spPr>
          <a:xfrm>
            <a:off x="1835657" y="2719412"/>
            <a:ext cx="4680585" cy="38779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main( )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2869565" lvl="0" indent="0" algn="l" rtl="0">
              <a:lnSpc>
                <a:spcPct val="14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i, j;  i=(j=10, j+20);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printf(“i = %d\n j = %d\n” , i,j );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0;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132"/>
          <p:cNvSpPr txBox="1"/>
          <p:nvPr/>
        </p:nvSpPr>
        <p:spPr>
          <a:xfrm>
            <a:off x="383540" y="1676948"/>
            <a:ext cx="8223250" cy="376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15 Operators in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3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Arrow Operator (-&gt;)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5715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Arrow	operator	is	used	to	access	the	structure	members  when we use pointer variable to access it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When pointer to a structure is used then arrow operator is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Google Shape;105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133"/>
          <p:cNvSpPr txBox="1"/>
          <p:nvPr/>
        </p:nvSpPr>
        <p:spPr>
          <a:xfrm>
            <a:off x="470204" y="1256266"/>
            <a:ext cx="7350759" cy="325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15 Operators in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4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Assignment Operators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Assigns result of expression to a variable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Performs Arithmetic and Assignment operations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Commonly used Assignment operator: </a:t>
            </a:r>
            <a:r>
              <a:rPr lang="en-US" sz="2200" b="1" i="1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Syntax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5" name="Google Shape;1055;p133"/>
          <p:cNvSpPr txBox="1"/>
          <p:nvPr/>
        </p:nvSpPr>
        <p:spPr>
          <a:xfrm>
            <a:off x="841044" y="5039643"/>
            <a:ext cx="6609080" cy="103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46926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Examples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6464" marR="0" lvl="1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num = 25; age = 18; pi = 31.4; area = 3.14 * r * r;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6" name="Google Shape;1056;p133"/>
          <p:cNvSpPr txBox="1"/>
          <p:nvPr/>
        </p:nvSpPr>
        <p:spPr>
          <a:xfrm>
            <a:off x="2627757" y="4581118"/>
            <a:ext cx="3300095" cy="4622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variable = expression;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" name="Google Shape;1062;p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134"/>
          <p:cNvSpPr txBox="1"/>
          <p:nvPr/>
        </p:nvSpPr>
        <p:spPr>
          <a:xfrm>
            <a:off x="583957" y="1363797"/>
            <a:ext cx="7350759" cy="12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15 Operators in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Shorthand Assignment Operators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064" name="Google Shape;1064;p134"/>
          <p:cNvGraphicFramePr/>
          <p:nvPr/>
        </p:nvGraphicFramePr>
        <p:xfrm>
          <a:off x="1201864" y="2702560"/>
          <a:ext cx="6564000" cy="3788500"/>
        </p:xfrm>
        <a:graphic>
          <a:graphicData uri="http://schemas.openxmlformats.org/drawingml/2006/table">
            <a:tbl>
              <a:tblPr firstRow="1" bandRow="1">
                <a:noFill/>
                <a:tableStyleId>{ACCFB98F-7105-4A2B-9ED1-C55C775508CA}</a:tableStyleId>
              </a:tblPr>
              <a:tblGrid>
                <a:gridCol w="379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2550">
                <a:tc>
                  <a:txBody>
                    <a:bodyPr/>
                    <a:lstStyle/>
                    <a:p>
                      <a:pPr marL="1314450" marR="666750" lvl="0" indent="-64071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Simple Assignment  Operator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Shorthand Operator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2108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00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 = a + 1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a+=1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75"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 = a – 1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a-=1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 = a * 2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a*=2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 = a / b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a/=b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 = a % b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a%=b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 = c * (a + b)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 *= (a + b)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850"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 = b / (a + b)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 /=(a + b)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6223" y="4606321"/>
            <a:ext cx="3609975" cy="185144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228600" y="3262376"/>
            <a:ext cx="8382000" cy="1022350"/>
          </a:xfrm>
          <a:prstGeom prst="rect">
            <a:avLst/>
          </a:prstGeom>
          <a:solidFill>
            <a:srgbClr val="99FF33"/>
          </a:solidFill>
          <a:ln w="76200" cap="flat" cmpd="sng">
            <a:solidFill>
              <a:srgbClr val="00C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2457450" marR="838200" lvl="0" indent="-161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 a step-by-step method for solving a  problem or doing a task.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744220" y="1347609"/>
            <a:ext cx="7350759" cy="178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3 Creating Algorithms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informal definition of an algorithm is: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95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41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9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35"/>
          <p:cNvSpPr/>
          <p:nvPr/>
        </p:nvSpPr>
        <p:spPr>
          <a:xfrm>
            <a:off x="304800" y="152387"/>
            <a:ext cx="8610600" cy="6617334"/>
          </a:xfrm>
          <a:custGeom>
            <a:avLst/>
            <a:gdLst/>
            <a:ahLst/>
            <a:cxnLst/>
            <a:rect l="l" t="t" r="r" b="b"/>
            <a:pathLst>
              <a:path w="8610600" h="6617334" extrusionOk="0">
                <a:moveTo>
                  <a:pt x="0" y="6617208"/>
                </a:moveTo>
                <a:lnTo>
                  <a:pt x="8610600" y="6617208"/>
                </a:lnTo>
                <a:lnTo>
                  <a:pt x="8610600" y="0"/>
                </a:lnTo>
                <a:lnTo>
                  <a:pt x="0" y="0"/>
                </a:lnTo>
                <a:lnTo>
                  <a:pt x="0" y="6617208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135"/>
          <p:cNvSpPr txBox="1"/>
          <p:nvPr/>
        </p:nvSpPr>
        <p:spPr>
          <a:xfrm>
            <a:off x="1298194" y="125482"/>
            <a:ext cx="6211570" cy="650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133731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for Assignment Operations*/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3967479" lvl="0" indent="0" algn="just" rtl="0">
              <a:lnSpc>
                <a:spcPct val="114999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#include&lt;stdio.h&gt;  #include&lt;conio.h&gt;  void main( )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8480" marR="0" lvl="0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a;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= 11;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a+ = 4;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1897379" lvl="0" indent="457200" algn="l" rtl="0">
              <a:lnSpc>
                <a:spcPct val="137083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printf(“Value of A is %d\n”,a);  a = 11;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a- = 4;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1897379" lvl="0" indent="457200" algn="l" rtl="0">
              <a:lnSpc>
                <a:spcPct val="137083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printf(“Value of A is %d\n”,a);  a = 11;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a* = 4;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69900" marR="1897379" lvl="0" indent="457200" algn="l" rtl="0">
              <a:lnSpc>
                <a:spcPct val="137083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printf(“Value of A is %d\n”,a);  a = 11; a/ = 4;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36"/>
          <p:cNvSpPr txBox="1"/>
          <p:nvPr/>
        </p:nvSpPr>
        <p:spPr>
          <a:xfrm>
            <a:off x="304800" y="152400"/>
            <a:ext cx="8610600" cy="25647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9202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printf(“Value of A is %d\n”,a);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53162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= 11;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46304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a% = 4;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463040" marR="3235325" lvl="0" indent="525780" algn="l" rtl="0">
              <a:lnSpc>
                <a:spcPct val="113799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printf(“Value of A is %d\n”,a);  getch ( );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76" name="Google Shape;1076;p136"/>
          <p:cNvSpPr txBox="1"/>
          <p:nvPr/>
        </p:nvSpPr>
        <p:spPr>
          <a:xfrm>
            <a:off x="304800" y="2819400"/>
            <a:ext cx="8610600" cy="269303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0058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5902325" lvl="0" indent="0" algn="l" rtl="0">
              <a:lnSpc>
                <a:spcPct val="144958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Value of A is 15  Value of A is 7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5902325" lvl="0" indent="0" algn="l" rtl="0">
              <a:lnSpc>
                <a:spcPct val="144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Value of A is 44  Value of A is 2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05839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Value of A is 3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37"/>
          <p:cNvSpPr txBox="1">
            <a:spLocks noGrp="1"/>
          </p:cNvSpPr>
          <p:nvPr>
            <p:ph type="title"/>
          </p:nvPr>
        </p:nvSpPr>
        <p:spPr>
          <a:xfrm>
            <a:off x="2460364" y="3100528"/>
            <a:ext cx="4253587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336600"/>
                </a:solidFill>
              </a:rPr>
              <a:t>THANK YOU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/>
        </p:nvSpPr>
        <p:spPr>
          <a:xfrm>
            <a:off x="383539" y="1317356"/>
            <a:ext cx="8225155" cy="528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3 Creating Algorithms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What are Algorithms for?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6985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	way	to	communicate	about	your	problem/solution	with  others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possible way to solve a given problem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"formalization" of a method, that will be proved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mandatory first step before implementing a solution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Algorithm Definition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“A finite sequence of unambiguous,  executable steps or instructions, which, if followed would  ultimately terminate and give the solution of the problem”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/>
        </p:nvSpPr>
        <p:spPr>
          <a:xfrm>
            <a:off x="715733" y="1489057"/>
            <a:ext cx="7350759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3 Creating Algorithms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Notations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Starting point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Numbers – Positions in Algorithm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20090" marR="0" lvl="1" indent="-250825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Incoming Information - Input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Control Flow – Order of evaluating Instructions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Statements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Outgoing Information	- Output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Ending Point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383540" y="1426427"/>
            <a:ext cx="7995920" cy="510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3 Creating Algorithms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Properties of an algorithm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Finite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The algorithm must eventually terminate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Complete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Always give a solution when one exists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Correct (sound)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Always give a correct solution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Rules of Writing an Algorithm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 consistent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Have well Defined input and output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 not use any syntax of any specific programming language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/>
        </p:nvSpPr>
        <p:spPr>
          <a:xfrm>
            <a:off x="383540" y="1577784"/>
            <a:ext cx="7444800" cy="40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3 Creating Algorithms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Algorithm development process consists of five major steps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1</a:t>
            </a:r>
            <a:r>
              <a:rPr lang="en-US" sz="2200" b="0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Obtain a description of the problem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2: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Analyze the problem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3: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Develop a high-level algorithm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4: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Refine the algorithm by adding more detail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5: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Review the algorithm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383540" y="1576739"/>
            <a:ext cx="8230800" cy="494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3 Creating Algorithms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9055" marR="0" lvl="0" indent="0" algn="ctr" rtl="0">
              <a:lnSpc>
                <a:spcPct val="100000"/>
              </a:lnSpc>
              <a:spcBef>
                <a:spcPts val="2365"/>
              </a:spcBef>
              <a:spcAft>
                <a:spcPts val="0"/>
              </a:spcAft>
              <a:buNone/>
            </a:pPr>
            <a:r>
              <a:rPr lang="en-US" sz="2400" b="1" i="1" u="sng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3300"/>
              </a:buClr>
              <a:buSzPts val="2050"/>
              <a:buFont typeface="Noto Sans Symbols"/>
              <a:buChar char="❑"/>
            </a:pPr>
            <a:r>
              <a:rPr lang="en-US" sz="2400" b="1" i="1" dirty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Problem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50264" marR="6350" lvl="1" indent="-457833" algn="l" rtl="0">
              <a:lnSpc>
                <a:spcPct val="1501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Develop an algorithm for finding the largest integer among a  list of positive integers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50264" marR="5080" lvl="1" indent="-4578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algorithm should find the largest integer among a list of  any values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50264" marR="5080" lvl="1" indent="-4578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	algorithm	should	be	general	 and	not	depend	on	the  number of integers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383538" y="1506515"/>
            <a:ext cx="8228965" cy="495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3 Creating Algorithms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14019" marR="0" lvl="0" indent="-341629" algn="l" rtl="0">
              <a:lnSpc>
                <a:spcPct val="100000"/>
              </a:lnSpc>
              <a:spcBef>
                <a:spcPts val="2365"/>
              </a:spcBef>
              <a:spcAft>
                <a:spcPts val="0"/>
              </a:spcAft>
              <a:buClr>
                <a:srgbClr val="C00000"/>
              </a:buClr>
              <a:buSzPts val="2050"/>
              <a:buFont typeface="Noto Sans Symbols"/>
              <a:buChar char="❑"/>
            </a:pPr>
            <a:r>
              <a:rPr lang="en-US" sz="24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Solution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50264" marR="0" lvl="1" indent="-457833" algn="l" rtl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solve this problem, we need an intuitive approach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50264" marR="5080" lvl="1" indent="-457833" algn="l" rtl="0">
              <a:lnSpc>
                <a:spcPct val="180000"/>
              </a:lnSpc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First use a small number of integers (for example, five), then  extend the solution to any number of integers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50264" marR="5080" lvl="1" indent="-45783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 algorithm	receives	a  list	of	five	integers	as	input	and  gives the largest integer as output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  <p:sp>
        <p:nvSpPr>
          <p:cNvPr id="83" name="Google Shape;83;p5"/>
          <p:cNvSpPr txBox="1"/>
          <p:nvPr/>
        </p:nvSpPr>
        <p:spPr>
          <a:xfrm>
            <a:off x="383540" y="1279778"/>
            <a:ext cx="8227059" cy="497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995295" marR="2991485" lvl="0" indent="-1270" algn="ctr" rtl="0">
              <a:lnSpc>
                <a:spcPct val="150100"/>
              </a:lnSpc>
              <a:spcBef>
                <a:spcPts val="894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UNIT 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  </a:t>
            </a:r>
            <a:r>
              <a:rPr lang="en-US" sz="24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5080" algn="just">
              <a:lnSpc>
                <a:spcPct val="150000"/>
              </a:lnSpc>
            </a:pPr>
            <a:r>
              <a:rPr lang="en-US" sz="1800" dirty="0" smtClean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Evolution of Programming &amp; Languages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-US" sz="1800" dirty="0" smtClean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Problem Solving  through Programming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 </a:t>
            </a:r>
            <a:r>
              <a:rPr lang="en-US" sz="1800" dirty="0" smtClean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Writing Algorithms &amp; Pseudo code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</a:t>
            </a:r>
            <a:r>
              <a:rPr lang="en-US" sz="1800" dirty="0" smtClean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 Single line and  multiline comments-Introduction to C :  Structure of C the Program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-US" sz="1800" dirty="0" smtClean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Input and output statements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 </a:t>
            </a:r>
            <a:r>
              <a:rPr lang="en-US" sz="1800" dirty="0" smtClean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Variables and identifiers, Constants, Keywords –</a:t>
            </a:r>
            <a:r>
              <a:rPr lang="en-IN" sz="1800" dirty="0" smtClean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Values, Names,  Scope, Binding, Storage Classes - Numeric Data types: </a:t>
            </a:r>
            <a:r>
              <a:rPr lang="en-IN" sz="1800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integer, floating point </a:t>
            </a:r>
            <a:r>
              <a:rPr lang="en-IN" sz="1800" dirty="0" smtClean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– Non-Numeric Data types</a:t>
            </a:r>
            <a:r>
              <a:rPr lang="en-IN" sz="1800" dirty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 : </a:t>
            </a:r>
            <a:r>
              <a:rPr lang="en-IN" sz="1800" dirty="0" smtClean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char and string- L value and R value in expression, Increment and Decrement operator-Comma, Arrow and Assignment operator – Arithmetic, Relational and Logical Operators – Condition Operators, Operator Precedence – Expressions with pre/post increment operator.</a:t>
            </a:r>
            <a:r>
              <a:rPr lang="en-US" sz="1800" dirty="0" smtClean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5007" y="1506396"/>
            <a:ext cx="5277705" cy="5122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618" y="1573172"/>
            <a:ext cx="6480683" cy="51006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947014"/>
            <a:ext cx="8272399" cy="39571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879" y="2015816"/>
            <a:ext cx="8510524" cy="31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/>
        </p:nvSpPr>
        <p:spPr>
          <a:xfrm>
            <a:off x="715733" y="1639370"/>
            <a:ext cx="7350759" cy="432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3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Creating Algorithms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630805" marR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 2: </a:t>
            </a:r>
            <a:r>
              <a:rPr lang="en-US" sz="22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 1 to 20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1: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2: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Initialize X as 0,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3: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Increment X by 1,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4: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 X,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5: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X is less than 20 then go back to step 2.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6: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Stop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/>
          <p:nvPr/>
        </p:nvSpPr>
        <p:spPr>
          <a:xfrm>
            <a:off x="383540" y="1564213"/>
            <a:ext cx="8384679" cy="432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3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Creating Algorithms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81965" marR="0" lvl="0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 3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42925" marR="0" lvl="0" indent="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Convert Temperature from Fahrenheit (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℉</a:t>
            </a:r>
            <a:r>
              <a:rPr lang="en-US" sz="22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to Celsius (</a:t>
            </a:r>
            <a:r>
              <a:rPr lang="en-US" sz="22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℃</a:t>
            </a:r>
            <a:r>
              <a:rPr lang="en-US" sz="22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1: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2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Read temperature in Fahrenheit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3: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Calculate temperature with formula C=5/9*(F-32)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4: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 C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44855" marR="0" lvl="1" indent="-35242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5: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Stop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/>
        </p:nvSpPr>
        <p:spPr>
          <a:xfrm>
            <a:off x="383540" y="1413901"/>
            <a:ext cx="7575550" cy="505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3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Creating Algorithms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14375" marR="0" lvl="0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 4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13740" marR="0" lvl="0" indent="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Algorithm to Add Two Numbers Entered by User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1: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Step2: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Declare variables num1, num2 and sum.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3: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Read values num1 and num2.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4530" marR="5080" lvl="1" indent="-684530" algn="l" rtl="0">
              <a:lnSpc>
                <a:spcPct val="1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4: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Add num1 and num2 and assign the result to sum.  sum←num1+num2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Step 5: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Display sum Step 6: Stop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 txBox="1"/>
          <p:nvPr/>
        </p:nvSpPr>
        <p:spPr>
          <a:xfrm>
            <a:off x="483748" y="1752104"/>
            <a:ext cx="7350759" cy="407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3 Creating Algorithms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C00000"/>
              </a:buClr>
              <a:buSzPts val="185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Write an Algorithm to: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Find the Largest among three different numbers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Find the roots of a Quadratic Equation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Find the Factorial of a Number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Check whether a number entered is Prime or not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Find the Fibonacci Series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 txBox="1"/>
          <p:nvPr/>
        </p:nvSpPr>
        <p:spPr>
          <a:xfrm>
            <a:off x="508800" y="1476531"/>
            <a:ext cx="7350759" cy="51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Flowcharts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Diagrammatic representation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Illustrates sequence of operations to be performed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step represented by a different symbol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Symbol contains short description of the Process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Symbols linked together by arrows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Easy to understand diagrams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Clear Documentation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70534" marR="0" lvl="0" indent="-398145" algn="l" rtl="0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Helps clarify the understanding of the process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1" y="0"/>
            <a:ext cx="9132888" cy="685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/>
        </p:nvSpPr>
        <p:spPr>
          <a:xfrm>
            <a:off x="383540" y="1449939"/>
            <a:ext cx="8224520" cy="470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0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 Evolution of Programming &amp; Languages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	Computer	needs	to	be	given	instructions	in	a	programming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language that it understands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Programming Language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Artificial language that controls the behavior of computer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Defined through the use of syntactic and semantic rules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to facilitate communication about the task of organizing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manipulating information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to express algorithms precisely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257" y="1476492"/>
            <a:ext cx="8519237" cy="51748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/>
        </p:nvSpPr>
        <p:spPr>
          <a:xfrm>
            <a:off x="383540" y="1575199"/>
            <a:ext cx="8148955" cy="51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Flowcharts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Guidelines for Preparing Flowchart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Logical order of requirements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Ensure that Flowchart has logical 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Stop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Direction is from Top to bottom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Only one flow line is used with Terminal Symbol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Only one flow line should come out of a Process symbol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21665" marR="5080" lvl="1" indent="-229235" algn="l" rtl="0">
              <a:lnSpc>
                <a:spcPct val="15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Only one flow line should enter a Decision symbol but multiple  lines may leave the Decision symbol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7"/>
          <p:cNvSpPr txBox="1"/>
          <p:nvPr/>
        </p:nvSpPr>
        <p:spPr>
          <a:xfrm>
            <a:off x="383540" y="1852312"/>
            <a:ext cx="7350759" cy="407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3 Drawing Flowcharts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Guidelines for Preparing Flowchart </a:t>
            </a:r>
            <a:r>
              <a:rPr lang="en-US" sz="2200" b="1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44855" marR="0" lvl="1" indent="-352425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Write briefly within Symbols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connectors to reduce number of flow lines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Avoid intersection of flow lines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Test Flowchart through simple test data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83895" marR="0" lvl="1" indent="-291465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Clear, Neat and easy to follow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4549" y="2221257"/>
            <a:ext cx="2790825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2747" y="357161"/>
            <a:ext cx="6448425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9144000" cy="685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1"/>
          <p:cNvSpPr txBox="1"/>
          <p:nvPr/>
        </p:nvSpPr>
        <p:spPr>
          <a:xfrm>
            <a:off x="383540" y="1256266"/>
            <a:ext cx="7354570" cy="506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4 Writing </a:t>
            </a:r>
            <a:r>
              <a:rPr lang="en-US" sz="24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Pseudocode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Pseudo – Imitation / False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Code – Instructions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925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Goal: 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provide a high level description of the Algorithm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Benefit: 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Enables programmer to concentrate on Algorithm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Similar to programming code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Description of the Algorithm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specific Programming language notations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7345" marR="0" lvl="0" indent="-274955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Pseudo Code transformed into actual program code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2"/>
          <p:cNvSpPr txBox="1"/>
          <p:nvPr/>
        </p:nvSpPr>
        <p:spPr>
          <a:xfrm>
            <a:off x="383540" y="1256266"/>
            <a:ext cx="7907020" cy="546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Writing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Pseudocode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0225" marR="0" lvl="1" indent="-457833" algn="l" rtl="0">
              <a:lnSpc>
                <a:spcPct val="100000"/>
              </a:lnSpc>
              <a:spcBef>
                <a:spcPts val="2365"/>
              </a:spcBef>
              <a:spcAft>
                <a:spcPts val="0"/>
              </a:spcAft>
              <a:buClr>
                <a:srgbClr val="D24717"/>
              </a:buClr>
              <a:buSzPts val="2050"/>
              <a:buFont typeface="Cambria"/>
              <a:buAutoNum type="alphaLcParenR"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Guidelines for Writing Pseudo Code</a:t>
            </a: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90245" marR="0" lvl="2" indent="-297815" algn="l" rtl="0">
              <a:lnSpc>
                <a:spcPct val="100000"/>
              </a:lnSpc>
              <a:spcBef>
                <a:spcPts val="1835"/>
              </a:spcBef>
              <a:spcAft>
                <a:spcPts val="0"/>
              </a:spcAft>
              <a:buClr>
                <a:srgbClr val="9B2C1F"/>
              </a:buClr>
              <a:buSzPts val="2050"/>
              <a:buFont typeface="Noto Sans Symbols"/>
              <a:buChar char="❑"/>
            </a:pPr>
            <a:r>
              <a:rPr lang="en-US" sz="24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Write only one Statement per line</a:t>
            </a: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64564" marR="0" lvl="3" indent="-297814" algn="l" rtl="0">
              <a:lnSpc>
                <a:spcPct val="100000"/>
              </a:lnSpc>
              <a:spcBef>
                <a:spcPts val="185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– Pseudo Code for calculating Salary</a:t>
            </a: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969135" marR="0" lvl="4" indent="-525145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AutoNum type="arabicPeriod"/>
            </a:pPr>
            <a:r>
              <a:rPr lang="en-US" sz="20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READ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name, hourly rate, hours worked, deduction rate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901825" marR="0" lvl="4" indent="-457833" algn="l" rtl="0">
              <a:lnSpc>
                <a:spcPct val="100000"/>
              </a:lnSpc>
              <a:spcBef>
                <a:spcPts val="16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Gross pay = hourly rate * hours worked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957070" marR="0" lvl="4" indent="-512445" algn="l" rtl="0">
              <a:lnSpc>
                <a:spcPct val="100000"/>
              </a:lnSpc>
              <a:spcBef>
                <a:spcPts val="16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deduction = gross pay * deduction rate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957070" marR="0" lvl="4" indent="-512445" algn="l" rtl="0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net pay = gross pay – deduction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957070" marR="0" lvl="4" indent="-512445" algn="l" rtl="0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AutoNum type="arabicPeriod"/>
            </a:pPr>
            <a:r>
              <a:rPr lang="en-US" sz="20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WRITE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name, gross, deduction, net pay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3"/>
          <p:cNvSpPr txBox="1"/>
          <p:nvPr/>
        </p:nvSpPr>
        <p:spPr>
          <a:xfrm>
            <a:off x="508801" y="1254726"/>
            <a:ext cx="7825105" cy="548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Writing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Pseudocode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258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Cambria"/>
              <a:buAutoNum type="alphaLcParenR" startAt="2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Capitalize Initial Keyword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Keywords to be written in capital letters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Examples: </a:t>
            </a:r>
            <a:r>
              <a:rPr lang="en-US" sz="19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READ, WRITE, IF, ELSE, WHILE, REPEAT, PRINT</a:t>
            </a:r>
            <a:endParaRPr sz="19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Cambria"/>
              <a:buAutoNum type="alphaLcParenR" startAt="2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Indent to show Hierarchy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Indentation shows the structure boundaries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Sequence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Selection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Looping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4"/>
          <p:cNvSpPr txBox="1"/>
          <p:nvPr/>
        </p:nvSpPr>
        <p:spPr>
          <a:xfrm>
            <a:off x="383539" y="1764630"/>
            <a:ext cx="8228965" cy="4032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Writing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Pseudocode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258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Cambria"/>
              <a:buAutoNum type="alphaLcParenR" startAt="4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End Multiline structures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structure must end properly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Example: IF statement must end with ENDIF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Cambria"/>
              <a:buAutoNum type="alphaLcParenR" startAt="4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Keep Statements Language independent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5080" lvl="2" indent="-457200" algn="l" rtl="0">
              <a:lnSpc>
                <a:spcPct val="1501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Resist	the	urge	to	write	Pseudo	Code	in	any  programming language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5"/>
            <a:ext cx="9143992" cy="685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5"/>
          <p:cNvSpPr txBox="1"/>
          <p:nvPr/>
        </p:nvSpPr>
        <p:spPr>
          <a:xfrm>
            <a:off x="383540" y="1489057"/>
            <a:ext cx="7350759" cy="519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Writing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Pseudocode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258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Advantages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Easily typed in a Word document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Easily modified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Simple to Use and understand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Implements Structured Concepts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special symbols are used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specific syntax is used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Easy to translate into Program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6"/>
          <p:cNvSpPr txBox="1"/>
          <p:nvPr/>
        </p:nvSpPr>
        <p:spPr>
          <a:xfrm>
            <a:off x="383540" y="2177989"/>
            <a:ext cx="7350759" cy="240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Writing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Pseudocode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258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Disadvantages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accepted Standard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Cannot be compiled and executed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7"/>
          <p:cNvSpPr txBox="1"/>
          <p:nvPr/>
        </p:nvSpPr>
        <p:spPr>
          <a:xfrm>
            <a:off x="383539" y="1564213"/>
            <a:ext cx="8157845" cy="495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32409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4 Writing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Pseudocode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09575" marR="0" lvl="0" indent="-337185" algn="l" rtl="0">
              <a:lnSpc>
                <a:spcPct val="100000"/>
              </a:lnSpc>
              <a:spcBef>
                <a:spcPts val="219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Write an Pseudo Code to: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Add three numbers and Display the result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Calculate Sum and product of two numbers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5080" lvl="1" indent="-457834" algn="l" rtl="0">
              <a:lnSpc>
                <a:spcPct val="13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rabi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Input examination marks and award grades according to the  following criteria: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= 80 Distinction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= 60 First Class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= 50 Second Class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444625" marR="0" lvl="2" indent="-457833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&lt; 40 Fail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8"/>
          <p:cNvSpPr txBox="1"/>
          <p:nvPr/>
        </p:nvSpPr>
        <p:spPr>
          <a:xfrm>
            <a:off x="383539" y="1689474"/>
            <a:ext cx="7482205" cy="441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Writing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Pseudocode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0225" marR="0" lvl="1" indent="-457833" algn="l" rtl="0">
              <a:lnSpc>
                <a:spcPct val="100000"/>
              </a:lnSpc>
              <a:spcBef>
                <a:spcPts val="2585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Cambria"/>
              <a:buAutoNum type="arabicPeriod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Pseudo Code to Add Three Numbers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Variables: sum, num1, num2, num3 of type integer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ACCEPT num1,num2,num3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 = num1+num2+num3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 sum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End Program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9"/>
          <p:cNvSpPr txBox="1"/>
          <p:nvPr/>
        </p:nvSpPr>
        <p:spPr>
          <a:xfrm>
            <a:off x="483747" y="1335344"/>
            <a:ext cx="7350759" cy="552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Writing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Pseudocode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0225" marR="0" lvl="0" indent="-457833" algn="l" rtl="0">
              <a:lnSpc>
                <a:spcPct val="100000"/>
              </a:lnSpc>
              <a:spcBef>
                <a:spcPts val="2190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Cambria"/>
              <a:buAutoNum type="arabicPeriod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Calculate Sum and product of two numbers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Variables: sum, product, num1, num2 of type real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DISPLAY “Input two Numbers”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ACCEPT num1,num2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 = num1+num2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 “The sum is”, sum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= num1*num2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 “The product is”, product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1" indent="-457834" algn="l" rtl="0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End Program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0"/>
          <p:cNvSpPr txBox="1"/>
          <p:nvPr/>
        </p:nvSpPr>
        <p:spPr>
          <a:xfrm>
            <a:off x="383539" y="1852312"/>
            <a:ext cx="7350759" cy="463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4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Writing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Pseudocode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0225" marR="0" lvl="1" indent="-457833" algn="l" rtl="0">
              <a:lnSpc>
                <a:spcPct val="100000"/>
              </a:lnSpc>
              <a:spcBef>
                <a:spcPts val="2585"/>
              </a:spcBef>
              <a:spcAft>
                <a:spcPts val="0"/>
              </a:spcAft>
              <a:buClr>
                <a:srgbClr val="D24717"/>
              </a:buClr>
              <a:buSzPts val="1850"/>
              <a:buFont typeface="Cambria"/>
              <a:buAutoNum type="arabicPeriod" startAt="3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Input examination marks and award grades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Variables: mark of type integer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mark &gt;=80 DISPLAY “Distinction”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mark &gt;=60 and mark &lt;80 DISPLAY “First Class”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14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mark &gt;=50 and mark &lt;60 DISPLAY “Second Class”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mark &lt;50 DISPLAY “Fail”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7425" marR="0" lvl="2" indent="-457834" algn="l" rtl="0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rgbClr val="9B2C1F"/>
              </a:buClr>
              <a:buSzPts val="1850"/>
              <a:buFont typeface="Noto Sans Symbols"/>
              <a:buChar char="⚫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End Program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6375" y="2917393"/>
            <a:ext cx="3632200" cy="361040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1"/>
          <p:cNvSpPr txBox="1"/>
          <p:nvPr/>
        </p:nvSpPr>
        <p:spPr>
          <a:xfrm>
            <a:off x="383539" y="1564213"/>
            <a:ext cx="7350759" cy="481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5 History &amp; Evolution of C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– General Purpose Programming Language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Developed by Dennis Ritchie in 1972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Developed at Bell Laboratories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Principles taken from BCPL and CPL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Structured Programming Language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Program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Collection of Functions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Supported by C library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2"/>
          <p:cNvSpPr txBox="1"/>
          <p:nvPr/>
        </p:nvSpPr>
        <p:spPr>
          <a:xfrm>
            <a:off x="884581" y="1740734"/>
            <a:ext cx="7350759" cy="116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5 History &amp; Evolution of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567815" marR="0" lvl="0" indent="0" algn="l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Father of C Programming : Dennis Ritchie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19" name="Google Shape;419;p52"/>
          <p:cNvGraphicFramePr/>
          <p:nvPr/>
        </p:nvGraphicFramePr>
        <p:xfrm>
          <a:off x="896637" y="3017940"/>
          <a:ext cx="7350750" cy="3319725"/>
        </p:xfrm>
        <a:graphic>
          <a:graphicData uri="http://schemas.openxmlformats.org/drawingml/2006/table">
            <a:tbl>
              <a:tblPr firstRow="1" bandRow="1">
                <a:noFill/>
                <a:tableStyleId>{ACCFB98F-7105-4A2B-9ED1-C55C775508CA}</a:tableStyleId>
              </a:tblPr>
              <a:tblGrid>
                <a:gridCol w="23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Born On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September 9 1941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Born in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Bronxville – New York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Full Name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Dennis MacAlistair Ritchie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Nickname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DMR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Nationality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American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Graduate From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Harvard University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45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Graduate In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Physics and Applied Mathematics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Webpage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rgbClr val="CC99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4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http://cm.bell-labs.com/who/dmr/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Dead On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77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0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October 12 2011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64775" marB="0">
                    <a:lnL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777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Google Shape;82;p5"/>
          <p:cNvSpPr txBox="1">
            <a:spLocks/>
          </p:cNvSpPr>
          <p:nvPr/>
        </p:nvSpPr>
        <p:spPr>
          <a:xfrm>
            <a:off x="1236139" y="26746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3195" algn="ctr"/>
            <a:r>
              <a:rPr lang="en-IN" sz="2200" dirty="0" smtClean="0"/>
              <a:t>SRM INSTITUTE OF SCIENCE AND TECHNOLOGY,</a:t>
            </a:r>
            <a:r>
              <a:rPr lang="en-IN" sz="2200" dirty="0" smtClean="0">
                <a:solidFill>
                  <a:schemeClr val="dk1"/>
                </a:solidFill>
              </a:rPr>
              <a:t/>
            </a:r>
            <a:br>
              <a:rPr lang="en-IN" sz="2200" dirty="0" smtClean="0">
                <a:solidFill>
                  <a:schemeClr val="dk1"/>
                </a:solidFill>
              </a:rPr>
            </a:br>
            <a:r>
              <a:rPr lang="en-IN" sz="2200" dirty="0" smtClean="0"/>
              <a:t>CHENNAI.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3"/>
          <p:cNvSpPr txBox="1"/>
          <p:nvPr/>
        </p:nvSpPr>
        <p:spPr>
          <a:xfrm>
            <a:off x="549147" y="1363797"/>
            <a:ext cx="7350759" cy="106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5 History &amp; Evolution of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27" name="Google Shape;427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2900" y="2628850"/>
            <a:ext cx="4620900" cy="35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3"/>
          <p:cNvSpPr txBox="1"/>
          <p:nvPr/>
        </p:nvSpPr>
        <p:spPr>
          <a:xfrm>
            <a:off x="3289808" y="6258255"/>
            <a:ext cx="1869439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 of C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29" name="Google Shape;429;p53"/>
          <p:cNvGraphicFramePr/>
          <p:nvPr/>
        </p:nvGraphicFramePr>
        <p:xfrm>
          <a:off x="1316355" y="2628850"/>
          <a:ext cx="1524000" cy="3460800"/>
        </p:xfrm>
        <a:graphic>
          <a:graphicData uri="http://schemas.openxmlformats.org/drawingml/2006/table">
            <a:tbl>
              <a:tblPr firstRow="1" bandRow="1">
                <a:noFill/>
                <a:tableStyleId>{ACCFB98F-7105-4A2B-9ED1-C55C775508CA}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1960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1967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1970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C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1972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1978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1989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1990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600">
                <a:tc>
                  <a:txBody>
                    <a:bodyPr/>
                    <a:lstStyle/>
                    <a:p>
                      <a:pPr marL="0" marR="474344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1999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3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4"/>
          <p:cNvSpPr txBox="1"/>
          <p:nvPr/>
        </p:nvSpPr>
        <p:spPr>
          <a:xfrm>
            <a:off x="383540" y="1438953"/>
            <a:ext cx="8227800" cy="528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5 History &amp; Evolution of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Why the Name “C” was given ?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10795" lvl="1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Many of C’s principles and ideas were derived from the earlier  language B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10795" lvl="1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BCPL and CPL are the earlier ancestors of B Language (CPL is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common Programming Language)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1050" marR="0" lvl="1" indent="-31178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1967, BCPL Language ( Basic CPL ) was created as a scaled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down version of CPL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7620" lvl="1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 many of the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features were derived from “B” Language  the new language was named as “C”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p9"/>
          <p:cNvGraphicFramePr/>
          <p:nvPr>
            <p:extLst>
              <p:ext uri="{D42A27DB-BD31-4B8C-83A1-F6EECF244321}">
                <p14:modId xmlns:p14="http://schemas.microsoft.com/office/powerpoint/2010/main" val="3886414491"/>
              </p:ext>
            </p:extLst>
          </p:nvPr>
        </p:nvGraphicFramePr>
        <p:xfrm>
          <a:off x="195326" y="1495213"/>
          <a:ext cx="8641725" cy="4334800"/>
        </p:xfrm>
        <a:graphic>
          <a:graphicData uri="http://schemas.openxmlformats.org/drawingml/2006/table">
            <a:tbl>
              <a:tblPr firstRow="1" bandRow="1">
                <a:noFill/>
                <a:tableStyleId>{ACCFB98F-7105-4A2B-9ED1-C55C775508CA}</a:tableStyleId>
              </a:tblPr>
              <a:tblGrid>
                <a:gridCol w="118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Period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Programming Langugaes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1950’s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Creation of high-level languages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1960’s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Forth. Simula I. Lisp, Cobol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1970’s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Pascal, C language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1980’s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ML. Smalltalk, C++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1990’s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Java, Perl, Python languages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2000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Internet Programming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2010</a:t>
                      </a:r>
                      <a:endParaRPr sz="2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Concurrency and asynchronicity. JavaScript and Go language</a:t>
                      </a:r>
                      <a:endParaRPr sz="22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5"/>
          <p:cNvSpPr txBox="1"/>
          <p:nvPr/>
        </p:nvSpPr>
        <p:spPr>
          <a:xfrm>
            <a:off x="383540" y="1501583"/>
            <a:ext cx="7350759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5 History &amp; Evolution of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Characteristics of ‘C’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Low Level Language Support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Structured Programming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Extensive use of Functions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Efficient use of Pointers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Compactness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 Portability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Loose Typing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6"/>
          <p:cNvSpPr txBox="1"/>
          <p:nvPr/>
        </p:nvSpPr>
        <p:spPr>
          <a:xfrm>
            <a:off x="396067" y="1426427"/>
            <a:ext cx="7350900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5 History &amp; Evolution of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Advantages of C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Compiler based Language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Programming – Easy &amp; Fast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Powerful and Efficient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Portable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Supports Graphics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Supports large number of Operators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to Implement Data structures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"/>
          <p:cNvSpPr txBox="1">
            <a:spLocks noGrp="1"/>
          </p:cNvSpPr>
          <p:nvPr>
            <p:ph type="title"/>
          </p:nvPr>
        </p:nvSpPr>
        <p:spPr>
          <a:xfrm>
            <a:off x="4155707" y="51300"/>
            <a:ext cx="18069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456" name="Google Shape;45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7"/>
          <p:cNvSpPr txBox="1"/>
          <p:nvPr/>
        </p:nvSpPr>
        <p:spPr>
          <a:xfrm>
            <a:off x="383540" y="549605"/>
            <a:ext cx="7350759" cy="351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endParaRPr sz="26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39494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5 History &amp; Evolution of C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Disadvantages of C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 a strongly typed Language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of Same operator for multiple purposes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82320" marR="0" lvl="1" indent="-31305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 Object Oriented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 txBox="1">
            <a:spLocks noGrp="1"/>
          </p:cNvSpPr>
          <p:nvPr>
            <p:ph type="title"/>
          </p:nvPr>
        </p:nvSpPr>
        <p:spPr>
          <a:xfrm>
            <a:off x="4155707" y="51300"/>
            <a:ext cx="17892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463" name="Google Shape;46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8"/>
          <p:cNvSpPr txBox="1"/>
          <p:nvPr/>
        </p:nvSpPr>
        <p:spPr>
          <a:xfrm>
            <a:off x="383540" y="549605"/>
            <a:ext cx="7350759" cy="250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39494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Structure based on Set of rules defined by the Compiler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</a:pPr>
            <a:r>
              <a:rPr lang="en-US" sz="2200" b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Sections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5" name="Google Shape;465;p58"/>
          <p:cNvSpPr txBox="1"/>
          <p:nvPr/>
        </p:nvSpPr>
        <p:spPr>
          <a:xfrm>
            <a:off x="993444" y="3248050"/>
            <a:ext cx="2684145" cy="203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46926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Documentation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Preprocessor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Global Declaration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main( ) function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6" name="Google Shape;466;p58"/>
          <p:cNvSpPr txBox="1"/>
          <p:nvPr/>
        </p:nvSpPr>
        <p:spPr>
          <a:xfrm>
            <a:off x="5032628" y="3248050"/>
            <a:ext cx="291401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 startAt="5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Local Declaration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rabicParenR" startAt="5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 Statements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>
            <a:spLocks noGrp="1"/>
          </p:cNvSpPr>
          <p:nvPr>
            <p:ph type="title"/>
          </p:nvPr>
        </p:nvSpPr>
        <p:spPr>
          <a:xfrm>
            <a:off x="4155703" y="51300"/>
            <a:ext cx="12519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472" name="Google Shape;472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9"/>
          <p:cNvSpPr txBox="1"/>
          <p:nvPr/>
        </p:nvSpPr>
        <p:spPr>
          <a:xfrm>
            <a:off x="221691" y="549605"/>
            <a:ext cx="8552815" cy="6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606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61925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7399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 Contd…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0520" marR="0" lvl="0" indent="-338455" algn="l" rtl="0">
              <a:lnSpc>
                <a:spcPct val="100000"/>
              </a:lnSpc>
              <a:spcBef>
                <a:spcPts val="2045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200" b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Rules for Writing a C Program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statements should be written in lower case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statements should end with a semicolon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Upper case letters are used for symbolic constants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Blank spaces can be inserted between words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blank space while declaring a variable, keyword, constant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write one  or more statement in  same line separated by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comma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 startAt="7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Opening and closing of braces should be balanced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0"/>
          <p:cNvSpPr txBox="1">
            <a:spLocks noGrp="1"/>
          </p:cNvSpPr>
          <p:nvPr>
            <p:ph type="title"/>
          </p:nvPr>
        </p:nvSpPr>
        <p:spPr>
          <a:xfrm>
            <a:off x="4155706" y="51300"/>
            <a:ext cx="17052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479" name="Google Shape;47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0"/>
          <p:cNvSpPr txBox="1"/>
          <p:nvPr/>
        </p:nvSpPr>
        <p:spPr>
          <a:xfrm>
            <a:off x="383550" y="549600"/>
            <a:ext cx="85695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r>
              <a:rPr lang="en-US" sz="2400" b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r>
              <a:rPr lang="en-US" sz="2800" b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1" name="Google Shape;481;p60"/>
          <p:cNvSpPr txBox="1"/>
          <p:nvPr/>
        </p:nvSpPr>
        <p:spPr>
          <a:xfrm>
            <a:off x="2635123" y="2084654"/>
            <a:ext cx="371919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to Find Area of Circle */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2" name="Google Shape;482;p60"/>
          <p:cNvSpPr txBox="1"/>
          <p:nvPr/>
        </p:nvSpPr>
        <p:spPr>
          <a:xfrm>
            <a:off x="383540" y="2357755"/>
            <a:ext cx="1998980" cy="245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104775" lvl="0" indent="0" algn="l" rtl="0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#include &lt;stdio.h&gt;  #include &lt;conio.h&gt;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5080" lvl="0" indent="0" algn="l" rtl="0">
              <a:lnSpc>
                <a:spcPct val="177777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const float pi = 3.14;  void main( 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541655" lvl="0" indent="0" algn="l" rtl="0">
              <a:lnSpc>
                <a:spcPct val="1183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float area;  int r;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841044" y="4849740"/>
            <a:ext cx="4106545" cy="165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8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printf(“Enter the Radius of the Circle”);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scanf(“%d”, &amp;r);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area = pi * r * r;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5080" lvl="0" indent="0" algn="l" rtl="0">
              <a:lnSpc>
                <a:spcPct val="1183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printf(“The area of the Circle is %f”, area);  getch( );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4" name="Google Shape;484;p60"/>
          <p:cNvSpPr txBox="1"/>
          <p:nvPr/>
        </p:nvSpPr>
        <p:spPr>
          <a:xfrm>
            <a:off x="383540" y="6524955"/>
            <a:ext cx="1143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5" name="Google Shape;485;p60"/>
          <p:cNvSpPr/>
          <p:nvPr/>
        </p:nvSpPr>
        <p:spPr>
          <a:xfrm>
            <a:off x="6587870" y="2008885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 extrusionOk="0">
                <a:moveTo>
                  <a:pt x="457200" y="0"/>
                </a:moveTo>
                <a:lnTo>
                  <a:pt x="4572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457200" y="342900"/>
                </a:lnTo>
                <a:lnTo>
                  <a:pt x="457200" y="457200"/>
                </a:lnTo>
                <a:lnTo>
                  <a:pt x="6858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6" name="Google Shape;486;p60"/>
          <p:cNvGrpSpPr/>
          <p:nvPr/>
        </p:nvGrpSpPr>
        <p:grpSpPr>
          <a:xfrm>
            <a:off x="318649" y="2357814"/>
            <a:ext cx="6158865" cy="1577036"/>
            <a:chOff x="318655" y="2043556"/>
            <a:chExt cx="6158865" cy="1891157"/>
          </a:xfrm>
        </p:grpSpPr>
        <p:sp>
          <p:nvSpPr>
            <p:cNvPr id="487" name="Google Shape;487;p60"/>
            <p:cNvSpPr/>
            <p:nvPr/>
          </p:nvSpPr>
          <p:spPr>
            <a:xfrm>
              <a:off x="318655" y="2043556"/>
              <a:ext cx="6158865" cy="1066800"/>
            </a:xfrm>
            <a:custGeom>
              <a:avLst/>
              <a:gdLst/>
              <a:ahLst/>
              <a:cxnLst/>
              <a:rect l="l" t="t" r="r" b="b"/>
              <a:pathLst>
                <a:path w="6158865" h="1066800" extrusionOk="0">
                  <a:moveTo>
                    <a:pt x="2119744" y="535686"/>
                  </a:moveTo>
                  <a:lnTo>
                    <a:pt x="2111400" y="494347"/>
                  </a:lnTo>
                  <a:lnTo>
                    <a:pt x="2088654" y="460603"/>
                  </a:lnTo>
                  <a:lnTo>
                    <a:pt x="2054910" y="437857"/>
                  </a:lnTo>
                  <a:lnTo>
                    <a:pt x="2013572" y="429514"/>
                  </a:lnTo>
                  <a:lnTo>
                    <a:pt x="106222" y="429514"/>
                  </a:lnTo>
                  <a:lnTo>
                    <a:pt x="64871" y="437857"/>
                  </a:lnTo>
                  <a:lnTo>
                    <a:pt x="31102" y="460603"/>
                  </a:lnTo>
                  <a:lnTo>
                    <a:pt x="8343" y="494347"/>
                  </a:lnTo>
                  <a:lnTo>
                    <a:pt x="0" y="535686"/>
                  </a:lnTo>
                  <a:lnTo>
                    <a:pt x="0" y="960628"/>
                  </a:lnTo>
                  <a:lnTo>
                    <a:pt x="8343" y="1001928"/>
                  </a:lnTo>
                  <a:lnTo>
                    <a:pt x="31102" y="1035672"/>
                  </a:lnTo>
                  <a:lnTo>
                    <a:pt x="64871" y="1058456"/>
                  </a:lnTo>
                  <a:lnTo>
                    <a:pt x="106222" y="1066800"/>
                  </a:lnTo>
                  <a:lnTo>
                    <a:pt x="2013572" y="1066800"/>
                  </a:lnTo>
                  <a:lnTo>
                    <a:pt x="2054910" y="1058456"/>
                  </a:lnTo>
                  <a:lnTo>
                    <a:pt x="2088654" y="1035672"/>
                  </a:lnTo>
                  <a:lnTo>
                    <a:pt x="2111400" y="1001928"/>
                  </a:lnTo>
                  <a:lnTo>
                    <a:pt x="2119744" y="960628"/>
                  </a:lnTo>
                  <a:lnTo>
                    <a:pt x="2119744" y="535686"/>
                  </a:lnTo>
                  <a:close/>
                </a:path>
                <a:path w="6158865" h="1066800" extrusionOk="0">
                  <a:moveTo>
                    <a:pt x="6158344" y="76200"/>
                  </a:moveTo>
                  <a:lnTo>
                    <a:pt x="6152337" y="46570"/>
                  </a:lnTo>
                  <a:lnTo>
                    <a:pt x="6136005" y="22339"/>
                  </a:lnTo>
                  <a:lnTo>
                    <a:pt x="6111773" y="6007"/>
                  </a:lnTo>
                  <a:lnTo>
                    <a:pt x="6082144" y="0"/>
                  </a:lnTo>
                  <a:lnTo>
                    <a:pt x="2195944" y="0"/>
                  </a:lnTo>
                  <a:lnTo>
                    <a:pt x="2166302" y="6007"/>
                  </a:lnTo>
                  <a:lnTo>
                    <a:pt x="2142071" y="22339"/>
                  </a:lnTo>
                  <a:lnTo>
                    <a:pt x="2125738" y="46570"/>
                  </a:lnTo>
                  <a:lnTo>
                    <a:pt x="2119744" y="76200"/>
                  </a:lnTo>
                  <a:lnTo>
                    <a:pt x="2119744" y="381000"/>
                  </a:lnTo>
                  <a:lnTo>
                    <a:pt x="2125738" y="410641"/>
                  </a:lnTo>
                  <a:lnTo>
                    <a:pt x="2142071" y="434873"/>
                  </a:lnTo>
                  <a:lnTo>
                    <a:pt x="2166302" y="451205"/>
                  </a:lnTo>
                  <a:lnTo>
                    <a:pt x="2195944" y="457200"/>
                  </a:lnTo>
                  <a:lnTo>
                    <a:pt x="6082144" y="457200"/>
                  </a:lnTo>
                  <a:lnTo>
                    <a:pt x="6111773" y="451205"/>
                  </a:lnTo>
                  <a:lnTo>
                    <a:pt x="6136005" y="434873"/>
                  </a:lnTo>
                  <a:lnTo>
                    <a:pt x="6152337" y="410641"/>
                  </a:lnTo>
                  <a:lnTo>
                    <a:pt x="6158344" y="381000"/>
                  </a:lnTo>
                  <a:lnTo>
                    <a:pt x="6158344" y="76200"/>
                  </a:lnTo>
                  <a:close/>
                </a:path>
              </a:pathLst>
            </a:custGeom>
            <a:solidFill>
              <a:srgbClr val="92D050">
                <a:alpha val="4352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60"/>
            <p:cNvSpPr/>
            <p:nvPr/>
          </p:nvSpPr>
          <p:spPr>
            <a:xfrm>
              <a:off x="1814957" y="256311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 extrusionOk="0">
                  <a:moveTo>
                    <a:pt x="685800" y="1143000"/>
                  </a:moveTo>
                  <a:lnTo>
                    <a:pt x="457200" y="914400"/>
                  </a:lnTo>
                  <a:lnTo>
                    <a:pt x="457200" y="1028700"/>
                  </a:lnTo>
                  <a:lnTo>
                    <a:pt x="0" y="1028700"/>
                  </a:lnTo>
                  <a:lnTo>
                    <a:pt x="0" y="1257300"/>
                  </a:lnTo>
                  <a:lnTo>
                    <a:pt x="457200" y="1257300"/>
                  </a:lnTo>
                  <a:lnTo>
                    <a:pt x="457200" y="1371600"/>
                  </a:lnTo>
                  <a:lnTo>
                    <a:pt x="685800" y="1143000"/>
                  </a:lnTo>
                  <a:close/>
                </a:path>
                <a:path w="1371600" h="1371600" extrusionOk="0">
                  <a:moveTo>
                    <a:pt x="1371600" y="228600"/>
                  </a:moveTo>
                  <a:lnTo>
                    <a:pt x="1143000" y="0"/>
                  </a:lnTo>
                  <a:lnTo>
                    <a:pt x="1143000" y="114300"/>
                  </a:lnTo>
                  <a:lnTo>
                    <a:pt x="685800" y="114300"/>
                  </a:lnTo>
                  <a:lnTo>
                    <a:pt x="685800" y="342900"/>
                  </a:lnTo>
                  <a:lnTo>
                    <a:pt x="1143000" y="342900"/>
                  </a:lnTo>
                  <a:lnTo>
                    <a:pt x="1143000" y="457200"/>
                  </a:lnTo>
                  <a:lnTo>
                    <a:pt x="1371600" y="22860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60"/>
            <p:cNvSpPr/>
            <p:nvPr/>
          </p:nvSpPr>
          <p:spPr>
            <a:xfrm>
              <a:off x="353288" y="3186557"/>
              <a:ext cx="2071370" cy="256540"/>
            </a:xfrm>
            <a:custGeom>
              <a:avLst/>
              <a:gdLst/>
              <a:ahLst/>
              <a:cxnLst/>
              <a:rect l="l" t="t" r="r" b="b"/>
              <a:pathLst>
                <a:path w="2071370" h="256539" extrusionOk="0">
                  <a:moveTo>
                    <a:pt x="2028596" y="0"/>
                  </a:moveTo>
                  <a:lnTo>
                    <a:pt x="42722" y="0"/>
                  </a:lnTo>
                  <a:lnTo>
                    <a:pt x="26092" y="3363"/>
                  </a:lnTo>
                  <a:lnTo>
                    <a:pt x="12512" y="12525"/>
                  </a:lnTo>
                  <a:lnTo>
                    <a:pt x="3357" y="26092"/>
                  </a:lnTo>
                  <a:lnTo>
                    <a:pt x="0" y="42671"/>
                  </a:lnTo>
                  <a:lnTo>
                    <a:pt x="0" y="213613"/>
                  </a:lnTo>
                  <a:lnTo>
                    <a:pt x="3357" y="230193"/>
                  </a:lnTo>
                  <a:lnTo>
                    <a:pt x="12512" y="243760"/>
                  </a:lnTo>
                  <a:lnTo>
                    <a:pt x="26092" y="252922"/>
                  </a:lnTo>
                  <a:lnTo>
                    <a:pt x="42722" y="256285"/>
                  </a:lnTo>
                  <a:lnTo>
                    <a:pt x="2028596" y="256285"/>
                  </a:lnTo>
                  <a:lnTo>
                    <a:pt x="2045175" y="252922"/>
                  </a:lnTo>
                  <a:lnTo>
                    <a:pt x="2058743" y="243760"/>
                  </a:lnTo>
                  <a:lnTo>
                    <a:pt x="2067904" y="230193"/>
                  </a:lnTo>
                  <a:lnTo>
                    <a:pt x="2071268" y="213613"/>
                  </a:lnTo>
                  <a:lnTo>
                    <a:pt x="2071268" y="42671"/>
                  </a:lnTo>
                  <a:lnTo>
                    <a:pt x="2067904" y="26092"/>
                  </a:lnTo>
                  <a:lnTo>
                    <a:pt x="2058743" y="12525"/>
                  </a:lnTo>
                  <a:lnTo>
                    <a:pt x="2045175" y="3363"/>
                  </a:lnTo>
                  <a:lnTo>
                    <a:pt x="2028596" y="0"/>
                  </a:lnTo>
                  <a:close/>
                </a:path>
              </a:pathLst>
            </a:custGeom>
            <a:solidFill>
              <a:srgbClr val="92D050">
                <a:alpha val="4352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60"/>
            <p:cNvSpPr/>
            <p:nvPr/>
          </p:nvSpPr>
          <p:spPr>
            <a:xfrm>
              <a:off x="2474976" y="3061843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 extrusionOk="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858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60"/>
          <p:cNvSpPr txBox="1"/>
          <p:nvPr/>
        </p:nvSpPr>
        <p:spPr>
          <a:xfrm>
            <a:off x="7395209" y="2005711"/>
            <a:ext cx="95948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Comment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2" name="Google Shape;492;p60"/>
          <p:cNvSpPr/>
          <p:nvPr/>
        </p:nvSpPr>
        <p:spPr>
          <a:xfrm>
            <a:off x="381000" y="3553714"/>
            <a:ext cx="1358265" cy="332740"/>
          </a:xfrm>
          <a:custGeom>
            <a:avLst/>
            <a:gdLst/>
            <a:ahLst/>
            <a:cxnLst/>
            <a:rect l="l" t="t" r="r" b="b"/>
            <a:pathLst>
              <a:path w="1358264" h="332739" extrusionOk="0">
                <a:moveTo>
                  <a:pt x="1302385" y="0"/>
                </a:moveTo>
                <a:lnTo>
                  <a:pt x="55422" y="0"/>
                </a:lnTo>
                <a:lnTo>
                  <a:pt x="33850" y="4347"/>
                </a:lnTo>
                <a:lnTo>
                  <a:pt x="16233" y="16208"/>
                </a:lnTo>
                <a:lnTo>
                  <a:pt x="4355" y="33807"/>
                </a:lnTo>
                <a:lnTo>
                  <a:pt x="0" y="55372"/>
                </a:lnTo>
                <a:lnTo>
                  <a:pt x="0" y="277113"/>
                </a:lnTo>
                <a:lnTo>
                  <a:pt x="4355" y="298678"/>
                </a:lnTo>
                <a:lnTo>
                  <a:pt x="16233" y="316277"/>
                </a:lnTo>
                <a:lnTo>
                  <a:pt x="33850" y="328138"/>
                </a:lnTo>
                <a:lnTo>
                  <a:pt x="55422" y="332486"/>
                </a:lnTo>
                <a:lnTo>
                  <a:pt x="1302385" y="332486"/>
                </a:lnTo>
                <a:lnTo>
                  <a:pt x="1323949" y="328138"/>
                </a:lnTo>
                <a:lnTo>
                  <a:pt x="1341548" y="316277"/>
                </a:lnTo>
                <a:lnTo>
                  <a:pt x="1353409" y="298678"/>
                </a:lnTo>
                <a:lnTo>
                  <a:pt x="1357757" y="277113"/>
                </a:lnTo>
                <a:lnTo>
                  <a:pt x="1357757" y="55372"/>
                </a:lnTo>
                <a:lnTo>
                  <a:pt x="1353409" y="33807"/>
                </a:lnTo>
                <a:lnTo>
                  <a:pt x="1341548" y="16208"/>
                </a:lnTo>
                <a:lnTo>
                  <a:pt x="1323949" y="4347"/>
                </a:lnTo>
                <a:lnTo>
                  <a:pt x="1302385" y="0"/>
                </a:lnTo>
                <a:close/>
              </a:path>
            </a:pathLst>
          </a:custGeom>
          <a:solidFill>
            <a:srgbClr val="92D050">
              <a:alpha val="4352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3" name="Google Shape;493;p60"/>
          <p:cNvGrpSpPr/>
          <p:nvPr/>
        </p:nvGrpSpPr>
        <p:grpSpPr>
          <a:xfrm>
            <a:off x="775855" y="4038600"/>
            <a:ext cx="2162924" cy="762000"/>
            <a:chOff x="775855" y="4038600"/>
            <a:chExt cx="2162924" cy="762000"/>
          </a:xfrm>
        </p:grpSpPr>
        <p:sp>
          <p:nvSpPr>
            <p:cNvPr id="494" name="Google Shape;494;p60"/>
            <p:cNvSpPr/>
            <p:nvPr/>
          </p:nvSpPr>
          <p:spPr>
            <a:xfrm>
              <a:off x="775855" y="4038600"/>
              <a:ext cx="1434465" cy="762000"/>
            </a:xfrm>
            <a:custGeom>
              <a:avLst/>
              <a:gdLst/>
              <a:ahLst/>
              <a:cxnLst/>
              <a:rect l="l" t="t" r="r" b="b"/>
              <a:pathLst>
                <a:path w="1434464" h="762000" extrusionOk="0">
                  <a:moveTo>
                    <a:pt x="1306944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8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1306944" y="762000"/>
                  </a:lnTo>
                  <a:lnTo>
                    <a:pt x="1356363" y="752014"/>
                  </a:lnTo>
                  <a:lnTo>
                    <a:pt x="1396733" y="724789"/>
                  </a:lnTo>
                  <a:lnTo>
                    <a:pt x="1423958" y="684418"/>
                  </a:lnTo>
                  <a:lnTo>
                    <a:pt x="1433944" y="635000"/>
                  </a:lnTo>
                  <a:lnTo>
                    <a:pt x="1433944" y="127000"/>
                  </a:lnTo>
                  <a:lnTo>
                    <a:pt x="1423958" y="77581"/>
                  </a:lnTo>
                  <a:lnTo>
                    <a:pt x="1396733" y="37211"/>
                  </a:lnTo>
                  <a:lnTo>
                    <a:pt x="1356363" y="9985"/>
                  </a:lnTo>
                  <a:lnTo>
                    <a:pt x="1306944" y="0"/>
                  </a:lnTo>
                  <a:close/>
                </a:path>
              </a:pathLst>
            </a:custGeom>
            <a:solidFill>
              <a:srgbClr val="92D050">
                <a:alpha val="4352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60"/>
            <p:cNvSpPr/>
            <p:nvPr/>
          </p:nvSpPr>
          <p:spPr>
            <a:xfrm>
              <a:off x="2252979" y="41910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 extrusionOk="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858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6" name="Google Shape;496;p60"/>
          <p:cNvSpPr txBox="1"/>
          <p:nvPr/>
        </p:nvSpPr>
        <p:spPr>
          <a:xfrm>
            <a:off x="2942082" y="4196841"/>
            <a:ext cx="3045460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Local Declaration &amp; Initialization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7" name="Google Shape;497;p60"/>
          <p:cNvSpPr/>
          <p:nvPr/>
        </p:nvSpPr>
        <p:spPr>
          <a:xfrm>
            <a:off x="762000" y="4876800"/>
            <a:ext cx="4343400" cy="1676400"/>
          </a:xfrm>
          <a:custGeom>
            <a:avLst/>
            <a:gdLst/>
            <a:ahLst/>
            <a:cxnLst/>
            <a:rect l="l" t="t" r="r" b="b"/>
            <a:pathLst>
              <a:path w="4343400" h="1676400" extrusionOk="0">
                <a:moveTo>
                  <a:pt x="4064000" y="0"/>
                </a:moveTo>
                <a:lnTo>
                  <a:pt x="279400" y="0"/>
                </a:lnTo>
                <a:lnTo>
                  <a:pt x="234080" y="3656"/>
                </a:lnTo>
                <a:lnTo>
                  <a:pt x="191089" y="14244"/>
                </a:lnTo>
                <a:lnTo>
                  <a:pt x="151001" y="31186"/>
                </a:lnTo>
                <a:lnTo>
                  <a:pt x="114391" y="53908"/>
                </a:lnTo>
                <a:lnTo>
                  <a:pt x="81835" y="81835"/>
                </a:lnTo>
                <a:lnTo>
                  <a:pt x="53908" y="114391"/>
                </a:lnTo>
                <a:lnTo>
                  <a:pt x="31186" y="151001"/>
                </a:lnTo>
                <a:lnTo>
                  <a:pt x="14244" y="191089"/>
                </a:lnTo>
                <a:lnTo>
                  <a:pt x="3656" y="234080"/>
                </a:lnTo>
                <a:lnTo>
                  <a:pt x="0" y="279400"/>
                </a:lnTo>
                <a:lnTo>
                  <a:pt x="0" y="1396987"/>
                </a:lnTo>
                <a:lnTo>
                  <a:pt x="3656" y="1442310"/>
                </a:lnTo>
                <a:lnTo>
                  <a:pt x="14244" y="1485304"/>
                </a:lnTo>
                <a:lnTo>
                  <a:pt x="31186" y="1525394"/>
                </a:lnTo>
                <a:lnTo>
                  <a:pt x="53908" y="1562005"/>
                </a:lnTo>
                <a:lnTo>
                  <a:pt x="81835" y="1594562"/>
                </a:lnTo>
                <a:lnTo>
                  <a:pt x="114391" y="1622490"/>
                </a:lnTo>
                <a:lnTo>
                  <a:pt x="151001" y="1645212"/>
                </a:lnTo>
                <a:lnTo>
                  <a:pt x="191089" y="1662155"/>
                </a:lnTo>
                <a:lnTo>
                  <a:pt x="234080" y="1672743"/>
                </a:lnTo>
                <a:lnTo>
                  <a:pt x="279400" y="1676400"/>
                </a:lnTo>
                <a:lnTo>
                  <a:pt x="4064000" y="1676400"/>
                </a:lnTo>
                <a:lnTo>
                  <a:pt x="4109319" y="1672743"/>
                </a:lnTo>
                <a:lnTo>
                  <a:pt x="4152310" y="1662155"/>
                </a:lnTo>
                <a:lnTo>
                  <a:pt x="4192398" y="1645212"/>
                </a:lnTo>
                <a:lnTo>
                  <a:pt x="4229008" y="1622490"/>
                </a:lnTo>
                <a:lnTo>
                  <a:pt x="4261564" y="1594562"/>
                </a:lnTo>
                <a:lnTo>
                  <a:pt x="4289491" y="1562005"/>
                </a:lnTo>
                <a:lnTo>
                  <a:pt x="4312213" y="1525394"/>
                </a:lnTo>
                <a:lnTo>
                  <a:pt x="4329155" y="1485304"/>
                </a:lnTo>
                <a:lnTo>
                  <a:pt x="4339743" y="1442310"/>
                </a:lnTo>
                <a:lnTo>
                  <a:pt x="4343400" y="1396987"/>
                </a:lnTo>
                <a:lnTo>
                  <a:pt x="4343400" y="279400"/>
                </a:lnTo>
                <a:lnTo>
                  <a:pt x="4339743" y="234080"/>
                </a:lnTo>
                <a:lnTo>
                  <a:pt x="4329155" y="191089"/>
                </a:lnTo>
                <a:lnTo>
                  <a:pt x="4312213" y="151001"/>
                </a:lnTo>
                <a:lnTo>
                  <a:pt x="4289491" y="114391"/>
                </a:lnTo>
                <a:lnTo>
                  <a:pt x="4261564" y="81835"/>
                </a:lnTo>
                <a:lnTo>
                  <a:pt x="4229008" y="53908"/>
                </a:lnTo>
                <a:lnTo>
                  <a:pt x="4192398" y="31186"/>
                </a:lnTo>
                <a:lnTo>
                  <a:pt x="4152310" y="14244"/>
                </a:lnTo>
                <a:lnTo>
                  <a:pt x="4109319" y="3656"/>
                </a:lnTo>
                <a:lnTo>
                  <a:pt x="4064000" y="0"/>
                </a:lnTo>
                <a:close/>
              </a:path>
            </a:pathLst>
          </a:custGeom>
          <a:solidFill>
            <a:srgbClr val="92D050">
              <a:alpha val="4352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60"/>
          <p:cNvSpPr/>
          <p:nvPr/>
        </p:nvSpPr>
        <p:spPr>
          <a:xfrm>
            <a:off x="5171440" y="5257800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 extrusionOk="0">
                <a:moveTo>
                  <a:pt x="457200" y="0"/>
                </a:moveTo>
                <a:lnTo>
                  <a:pt x="4572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457200" y="342900"/>
                </a:lnTo>
                <a:lnTo>
                  <a:pt x="457200" y="457200"/>
                </a:lnTo>
                <a:lnTo>
                  <a:pt x="685800" y="2286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60"/>
          <p:cNvSpPr txBox="1"/>
          <p:nvPr/>
        </p:nvSpPr>
        <p:spPr>
          <a:xfrm>
            <a:off x="5860796" y="5264022"/>
            <a:ext cx="94932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Execution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0" name="Google Shape;500;p60"/>
          <p:cNvSpPr txBox="1"/>
          <p:nvPr/>
        </p:nvSpPr>
        <p:spPr>
          <a:xfrm>
            <a:off x="2484963" y="2601900"/>
            <a:ext cx="3959700" cy="1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7169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Preprocessor Directives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2700" marR="498475" lvl="0" indent="659765" algn="l" rtl="0">
              <a:lnSpc>
                <a:spcPct val="1364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Global Declaration  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498475" lvl="0" indent="0" algn="l" rtl="0">
              <a:lnSpc>
                <a:spcPct val="1364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main Function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1" name="Google Shape;501;p60"/>
          <p:cNvSpPr txBox="1"/>
          <p:nvPr/>
        </p:nvSpPr>
        <p:spPr>
          <a:xfrm>
            <a:off x="195325" y="1431575"/>
            <a:ext cx="835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3886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6 Structure of ‘C’ Program Contd…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1"/>
          <p:cNvSpPr txBox="1">
            <a:spLocks noGrp="1"/>
          </p:cNvSpPr>
          <p:nvPr>
            <p:ph type="title"/>
          </p:nvPr>
        </p:nvSpPr>
        <p:spPr>
          <a:xfrm>
            <a:off x="4155705" y="127500"/>
            <a:ext cx="15384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507" name="Google Shape;507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1"/>
          <p:cNvSpPr txBox="1"/>
          <p:nvPr/>
        </p:nvSpPr>
        <p:spPr>
          <a:xfrm>
            <a:off x="276390" y="565030"/>
            <a:ext cx="7950300" cy="54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400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40690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 Contd…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2130" marR="0" lvl="0" indent="-520065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rabicParenR"/>
            </a:pPr>
            <a:r>
              <a:rPr lang="en-US" sz="2200" b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Documentation Section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for providing Comments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Comment treated as a single white space by Compiler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Ignored at time of Execution: Not Executable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Comment: Sequence of Characters given between </a:t>
            </a:r>
            <a:r>
              <a:rPr lang="en-US" sz="220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*/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Example: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 Name, Statement description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01041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to Find Area of a Circle*/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2"/>
          <p:cNvSpPr txBox="1">
            <a:spLocks noGrp="1"/>
          </p:cNvSpPr>
          <p:nvPr>
            <p:ph type="title"/>
          </p:nvPr>
        </p:nvSpPr>
        <p:spPr>
          <a:xfrm>
            <a:off x="4155707" y="51300"/>
            <a:ext cx="18249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514" name="Google Shape;514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2"/>
          <p:cNvSpPr txBox="1"/>
          <p:nvPr/>
        </p:nvSpPr>
        <p:spPr>
          <a:xfrm>
            <a:off x="383540" y="549605"/>
            <a:ext cx="7350759" cy="552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39494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 Contd…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2130" marR="0" lvl="0" indent="-520065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rabicParenR" startAt="2"/>
            </a:pPr>
            <a:r>
              <a:rPr lang="en-US" sz="2200" b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Preprocessor Section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Also called as Preprocessor Directive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Also called as Header Files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 a part of Compiler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Separate step in Compilation Process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Instructs Compiler to do required Preprocessing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Begins with </a:t>
            </a: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#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symbol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Preprocessor written within </a:t>
            </a:r>
            <a:r>
              <a:rPr lang="en-US" sz="2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&lt; &gt;</a:t>
            </a:r>
            <a:endParaRPr sz="2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3"/>
          <p:cNvSpPr txBox="1">
            <a:spLocks noGrp="1"/>
          </p:cNvSpPr>
          <p:nvPr>
            <p:ph type="title"/>
          </p:nvPr>
        </p:nvSpPr>
        <p:spPr>
          <a:xfrm>
            <a:off x="4155706" y="51300"/>
            <a:ext cx="16281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521" name="Google Shape;521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3"/>
          <p:cNvSpPr txBox="1"/>
          <p:nvPr/>
        </p:nvSpPr>
        <p:spPr>
          <a:xfrm>
            <a:off x="383540" y="549605"/>
            <a:ext cx="7350759" cy="492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endParaRPr sz="26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39494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stdio.h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conio.h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math.h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</a:t>
            </a:r>
            <a:r>
              <a:rPr lang="en-US" sz="2200" b="0" i="0" u="none" strike="noStrike" cap="none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string.h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#define PI 3.1412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>
            <a:spLocks noGrp="1"/>
          </p:cNvSpPr>
          <p:nvPr>
            <p:ph type="title"/>
          </p:nvPr>
        </p:nvSpPr>
        <p:spPr>
          <a:xfrm>
            <a:off x="4155707" y="51300"/>
            <a:ext cx="1860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</a:t>
            </a:r>
            <a:endParaRPr/>
          </a:p>
        </p:txBody>
      </p:sp>
      <p:pic>
        <p:nvPicPr>
          <p:cNvPr id="528" name="Google Shape;52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4"/>
          <p:cNvSpPr txBox="1"/>
          <p:nvPr/>
        </p:nvSpPr>
        <p:spPr>
          <a:xfrm>
            <a:off x="383540" y="549605"/>
            <a:ext cx="7350900" cy="11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38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INSTITUTE OF SCIENCE AND TECHNOLOGY,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039493" marR="0" lvl="0" indent="0" algn="ctr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CHENNAI.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530" name="Google Shape;530;p64"/>
          <p:cNvGraphicFramePr/>
          <p:nvPr/>
        </p:nvGraphicFramePr>
        <p:xfrm>
          <a:off x="480339" y="2149475"/>
          <a:ext cx="8228975" cy="4419575"/>
        </p:xfrm>
        <a:graphic>
          <a:graphicData uri="http://schemas.openxmlformats.org/drawingml/2006/table">
            <a:tbl>
              <a:tblPr firstRow="1" bandRow="1">
                <a:noFill/>
                <a:tableStyleId>{ACCFB98F-7105-4A2B-9ED1-C55C775508CA}</a:tableStyleId>
              </a:tblPr>
              <a:tblGrid>
                <a:gridCol w="182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Directive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198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2C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2400" u="none" strike="noStrike" cap="non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198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2C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#define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Substitutes a preprocessor macro.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#include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Inserts a particular header from another file.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7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0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#undef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Undefines a preprocessor macro.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#ifdef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Returns true if this macro is defined.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#ifndef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Returns true if this macro is not defined.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#if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Tests if a compile time condition is true.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#else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The alternative for #if.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#elif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#else and #if in one statement.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#endif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Ends preprocessor conditional.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1" name="Google Shape;531;p64"/>
          <p:cNvSpPr txBox="1"/>
          <p:nvPr/>
        </p:nvSpPr>
        <p:spPr>
          <a:xfrm>
            <a:off x="100388" y="1611550"/>
            <a:ext cx="898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39493" lvl="0" indent="0" algn="ctr" rtl="0"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1. 6 Structure of ‘C’ Program Contd…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/>
        </p:nvSpPr>
        <p:spPr>
          <a:xfrm>
            <a:off x="383540" y="1401375"/>
            <a:ext cx="8224520" cy="528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2 Problem Solving through Programming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5080" lvl="0" indent="-342900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Problem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Defined as any question, something involving doubt,  uncertainty, difficulty, situation whose solution is not immediately  obvious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Computer Problem Solving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Understand and apply logic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Success in solving any problem is only possible after we have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made the effort to understand the problem at hand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635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Extract from the problem statement a set of precisely defined  tasks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5"/>
          <p:cNvSpPr txBox="1"/>
          <p:nvPr/>
        </p:nvSpPr>
        <p:spPr>
          <a:xfrm>
            <a:off x="383540" y="1703528"/>
            <a:ext cx="7350759" cy="66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6 Structure of ‘C’ Program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539" name="Google Shape;539;p65"/>
          <p:cNvGraphicFramePr/>
          <p:nvPr>
            <p:extLst>
              <p:ext uri="{D42A27DB-BD31-4B8C-83A1-F6EECF244321}">
                <p14:modId xmlns:p14="http://schemas.microsoft.com/office/powerpoint/2010/main" val="1616673946"/>
              </p:ext>
            </p:extLst>
          </p:nvPr>
        </p:nvGraphicFramePr>
        <p:xfrm>
          <a:off x="333922" y="2791153"/>
          <a:ext cx="8228975" cy="2297170"/>
        </p:xfrm>
        <a:graphic>
          <a:graphicData uri="http://schemas.openxmlformats.org/drawingml/2006/table">
            <a:tbl>
              <a:tblPr firstRow="1" bandRow="1">
                <a:noFill/>
                <a:tableStyleId>{ACCFB98F-7105-4A2B-9ED1-C55C775508CA}</a:tableStyleId>
              </a:tblPr>
              <a:tblGrid>
                <a:gridCol w="144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Directive</a:t>
                      </a:r>
                      <a:endParaRPr sz="2400" u="none" strike="noStrike" cap="none" dirty="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224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2C1F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2400" u="none" strike="noStrike" cap="none" dirty="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2248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2C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#error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Prints error message on stderr.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#pragma</a:t>
                      </a:r>
                      <a:endParaRPr sz="20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9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Issues special commands to the compiler, using a standardized</a:t>
                      </a:r>
                      <a:endParaRPr sz="20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9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method.</a:t>
                      </a:r>
                      <a:endParaRPr sz="2000" u="none" strike="noStrike" cap="none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6"/>
          <p:cNvSpPr txBox="1"/>
          <p:nvPr/>
        </p:nvSpPr>
        <p:spPr>
          <a:xfrm>
            <a:off x="383539" y="1990098"/>
            <a:ext cx="7699375" cy="35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6 Structure of ‘C’ Program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rabicParenR" startAt="3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Global Declaration Section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to Declare Global variable (or) Public variable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 are declared outside all functions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 can be accessed by all functions in the program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Same variable used my more than one function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67"/>
          <p:cNvSpPr txBox="1"/>
          <p:nvPr/>
        </p:nvSpPr>
        <p:spPr>
          <a:xfrm>
            <a:off x="383539" y="1564213"/>
            <a:ext cx="7369175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6 Structure of ‘C’ Program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rabicParenR" startAt="4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main( ) Section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main( ) written in all small letters (No Capital Letters)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Execution starts with a Opening Brace : </a:t>
            </a:r>
            <a:r>
              <a:rPr lang="en-US" sz="2200" b="0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Divided into two sections: Declaration &amp; Execution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Declaration 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Declare Variables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Executable: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Statements within the Braces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Execution ends with a Closing Brace : </a:t>
            </a:r>
            <a:r>
              <a:rPr lang="en-US" sz="2200" b="0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Note: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main( ) does not end with a semicolon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8"/>
          <p:cNvSpPr txBox="1"/>
          <p:nvPr/>
        </p:nvSpPr>
        <p:spPr>
          <a:xfrm>
            <a:off x="383540" y="1946885"/>
            <a:ext cx="7350759" cy="274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6 Structure of ‘C’ Program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rabicParenR" startAt="5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Local Declaration Section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 declared within the main( ) program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These variables are called Local Variables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 initialized with basic data types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733" y="1894256"/>
            <a:ext cx="789622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2362200"/>
            <a:ext cx="72769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1"/>
          <p:cNvSpPr txBox="1"/>
          <p:nvPr/>
        </p:nvSpPr>
        <p:spPr>
          <a:xfrm>
            <a:off x="383540" y="1454628"/>
            <a:ext cx="7350759" cy="496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8 C Programming Fundamentals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4784090" lvl="0" indent="-139700" algn="l" rtl="0">
              <a:lnSpc>
                <a:spcPct val="150000"/>
              </a:lnSpc>
              <a:spcBef>
                <a:spcPts val="231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 Token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Smallest  individual unit of a C  program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4324350" lvl="0" indent="-139700" algn="l" rtl="0">
              <a:lnSpc>
                <a:spcPct val="1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program broken into  many C tokens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4654550" lvl="0" indent="-1397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Building Blocks of C  program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84" name="Google Shape;584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2875" y="2219325"/>
            <a:ext cx="474345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2"/>
          <p:cNvSpPr txBox="1"/>
          <p:nvPr/>
        </p:nvSpPr>
        <p:spPr>
          <a:xfrm>
            <a:off x="195326" y="1256266"/>
            <a:ext cx="7350759" cy="173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9 Keywords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Keywords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Conveys special meaning to Compiler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25120" marR="0" lvl="0" indent="-3124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Cannot be used as variable names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92" name="Google Shape;592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2633" y="3172825"/>
            <a:ext cx="4952999" cy="31887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73"/>
          <p:cNvSpPr txBox="1"/>
          <p:nvPr/>
        </p:nvSpPr>
        <p:spPr>
          <a:xfrm>
            <a:off x="383540" y="1267252"/>
            <a:ext cx="7350759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10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Constants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 :Value does not change during execution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be a Number (or) a Letter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Types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Integer Constants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Real Constants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Character Constant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3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Single Character Constants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3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String Constants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6141" y="1825307"/>
            <a:ext cx="6216352" cy="449130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/>
        </p:nvSpPr>
        <p:spPr>
          <a:xfrm>
            <a:off x="383540" y="1401375"/>
            <a:ext cx="8383270" cy="471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2 Problem Solving through Programming </a:t>
            </a:r>
            <a:r>
              <a:rPr lang="en-US" sz="24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7685" marR="0" lvl="0" indent="-515619" algn="just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Creative Thinking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165735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Proven method for approaching a challenge or opportunity in  an imaginative way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163195" lvl="1" indent="-342900" algn="just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 for innovation that helps explore and reframe the  problems faced, come up with new, innovative responses and  solutions and then take action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is generative, nonjudgmental and expansive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Thinking creatively, a lists of new ideas are generated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8" name="Google Shape;11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75"/>
          <p:cNvSpPr txBox="1"/>
          <p:nvPr/>
        </p:nvSpPr>
        <p:spPr>
          <a:xfrm>
            <a:off x="471222" y="1279778"/>
            <a:ext cx="8225155" cy="663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11 Variables &amp; Identifiers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Identifier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6985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	string	of	alphanumeric	characters	that	begins	with	an  alphabetic character or an underscore character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There	are	63	alphanumeric	characters,	i.e.,	53	alphabetic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characters and 10 digits (i.e., 0-9)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to represent various programming elements such as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variables, functions, arrays, structures, unions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635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	underscore	character	is	considered	as	a	letter	in  identifiers (Usually used in the middle of an identifier)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76"/>
          <p:cNvSpPr txBox="1"/>
          <p:nvPr/>
        </p:nvSpPr>
        <p:spPr>
          <a:xfrm>
            <a:off x="383539" y="1317356"/>
            <a:ext cx="8129905" cy="527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11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Variables &amp; Identifiers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Rules for </a:t>
            </a:r>
            <a:r>
              <a:rPr lang="en-US" sz="2200" b="1" i="0" u="none" strike="noStrike" cap="none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Identifers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Combination of alphabets, digits (or) underscore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First character should be a Alphabet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special characters other than underscore can be used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comma / spaces allowed within variable name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variable name cannot be a keyword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 names are case sensitive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Variable Definition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:Value changes during execution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Identifier for a memory location where data is stored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7"/>
          <p:cNvSpPr txBox="1"/>
          <p:nvPr/>
        </p:nvSpPr>
        <p:spPr>
          <a:xfrm>
            <a:off x="383540" y="1442672"/>
            <a:ext cx="8223884" cy="426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11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Variables &amp; Identifiers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 name length cannot be more than 31 characters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508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Examples:	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AVERAGE,	height,	a,	b,	sum,	mark_1,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gross_pay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Variable Declaration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variable must be declared before it is used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Declaration consists of a data type followed by one or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240665" lvl="0" indent="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more variable names separated by commas.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9" name="Google Shape;629;p77"/>
          <p:cNvSpPr txBox="1"/>
          <p:nvPr/>
        </p:nvSpPr>
        <p:spPr>
          <a:xfrm>
            <a:off x="1298194" y="5711138"/>
            <a:ext cx="127698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Syntax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0" name="Google Shape;630;p77"/>
          <p:cNvSpPr txBox="1"/>
          <p:nvPr/>
        </p:nvSpPr>
        <p:spPr>
          <a:xfrm>
            <a:off x="2788121" y="5770463"/>
            <a:ext cx="5286300" cy="43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82245" marR="0" lvl="0" indent="0" algn="l" rtl="0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 err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datatype</a:t>
            </a:r>
            <a:r>
              <a:rPr lang="en-US" sz="2800" b="1" i="1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variablename</a:t>
            </a:r>
            <a:r>
              <a:rPr lang="en-US" sz="2800" b="1" i="1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</a:t>
            </a:r>
            <a:endParaRPr sz="28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78"/>
          <p:cNvSpPr txBox="1"/>
          <p:nvPr/>
        </p:nvSpPr>
        <p:spPr>
          <a:xfrm>
            <a:off x="383540" y="1514109"/>
            <a:ext cx="7786370" cy="460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11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Variables &amp; Identifiers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423481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-US" sz="2200" i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a, b, c, sum;  float </a:t>
            </a:r>
            <a:r>
              <a:rPr lang="en-US" sz="2200" i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avg</a:t>
            </a:r>
            <a:r>
              <a:rPr lang="en-US" sz="2200" i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char name;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Variable Initialization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Assigning a value to the declared variable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Values assigned during declaration / after declaration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9"/>
          <p:cNvSpPr txBox="1"/>
          <p:nvPr/>
        </p:nvSpPr>
        <p:spPr>
          <a:xfrm>
            <a:off x="533852" y="1889890"/>
            <a:ext cx="7350759" cy="42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084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11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Variables &amp; Identifiers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99285" marR="0" lvl="2" indent="-51562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Cambria"/>
              <a:buAutoNum type="romanLcPeriod"/>
            </a:pPr>
            <a:r>
              <a:rPr lang="en-US" sz="2200" b="0" i="1" u="none" strike="noStrike" cap="none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-US" sz="2200" b="0" i="1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a, b, c;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99285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a=10, b=20, c=30;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ii.	</a:t>
            </a:r>
            <a:r>
              <a:rPr lang="en-US" sz="2200" i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-US" sz="2200" i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a=10 ,b=10, c=10;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6565" marR="4095750" lvl="0" indent="-456565" algn="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Scope of Variables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6565" marR="4163059" lvl="1" indent="-456565" algn="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Local Variables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6565" marR="4034790" lvl="1" indent="-456565" algn="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Global Variables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80"/>
          <p:cNvSpPr txBox="1"/>
          <p:nvPr/>
        </p:nvSpPr>
        <p:spPr>
          <a:xfrm>
            <a:off x="383540" y="1501583"/>
            <a:ext cx="8223250" cy="522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12 Scope of Variables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just" rtl="0">
              <a:lnSpc>
                <a:spcPct val="100000"/>
              </a:lnSpc>
              <a:spcBef>
                <a:spcPts val="155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Definition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5080" lvl="1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scope in any programming is a region of the program  where a defined variable can have its existence and beyond  that variable it cannot be accessed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5080" lvl="0" indent="-45783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 Scope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a region in a program where a variable is  declared and used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200" b="1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scope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of a variable is the range of program statements that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access that variable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variable is </a:t>
            </a:r>
            <a:r>
              <a:rPr lang="en-US" sz="2200" b="1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visible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within its scope and </a:t>
            </a:r>
            <a:r>
              <a:rPr lang="en-US" sz="2200" b="1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invisible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outside it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81"/>
          <p:cNvSpPr txBox="1"/>
          <p:nvPr/>
        </p:nvSpPr>
        <p:spPr>
          <a:xfrm>
            <a:off x="383540" y="1767276"/>
            <a:ext cx="7350759" cy="123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12 Scope of Variables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32130" marR="0" lvl="0" indent="-520065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There are three places where variables can be declared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9" name="Google Shape;659;p81"/>
          <p:cNvSpPr txBox="1"/>
          <p:nvPr/>
        </p:nvSpPr>
        <p:spPr>
          <a:xfrm>
            <a:off x="903607" y="3151485"/>
            <a:ext cx="7336800" cy="15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46926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Inside a function or a block which is called </a:t>
            </a:r>
            <a:r>
              <a:rPr lang="en-US" sz="2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local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Outside of all functions which is called </a:t>
            </a:r>
            <a:r>
              <a:rPr lang="en-US" sz="2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global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c)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0" name="Google Shape;660;p81"/>
          <p:cNvSpPr txBox="1"/>
          <p:nvPr/>
        </p:nvSpPr>
        <p:spPr>
          <a:xfrm>
            <a:off x="1236150" y="4264599"/>
            <a:ext cx="73107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	the	definition	of	function	parameters	which	are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called </a:t>
            </a:r>
            <a:r>
              <a:rPr lang="en-US" sz="2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formal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parameters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oogle Shape;666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82"/>
          <p:cNvSpPr txBox="1"/>
          <p:nvPr/>
        </p:nvSpPr>
        <p:spPr>
          <a:xfrm>
            <a:off x="383550" y="1438948"/>
            <a:ext cx="8225100" cy="519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12 Scope of Variables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b="1" dirty="0">
              <a:solidFill>
                <a:srgbClr val="3366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Local Variables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508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Variables	that  are  declared	inside  a  function  or  block	are  called local variables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They can be used only by statements that are inside that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function or block of code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6985" lvl="1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Local variables are created when the control reaches the  block or function containing the local variables and then they  get destroyed after that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6985" lvl="1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Local variables are not known to functions outside their own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3"/>
          <p:cNvSpPr/>
          <p:nvPr/>
        </p:nvSpPr>
        <p:spPr>
          <a:xfrm>
            <a:off x="304800" y="152369"/>
            <a:ext cx="8610600" cy="6694170"/>
          </a:xfrm>
          <a:custGeom>
            <a:avLst/>
            <a:gdLst/>
            <a:ahLst/>
            <a:cxnLst/>
            <a:rect l="l" t="t" r="r" b="b"/>
            <a:pathLst>
              <a:path w="8610600" h="6694170" extrusionOk="0">
                <a:moveTo>
                  <a:pt x="0" y="6694170"/>
                </a:moveTo>
                <a:lnTo>
                  <a:pt x="8610600" y="6694170"/>
                </a:lnTo>
                <a:lnTo>
                  <a:pt x="8610600" y="0"/>
                </a:lnTo>
                <a:lnTo>
                  <a:pt x="0" y="0"/>
                </a:lnTo>
                <a:lnTo>
                  <a:pt x="0" y="669417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83"/>
          <p:cNvSpPr txBox="1"/>
          <p:nvPr/>
        </p:nvSpPr>
        <p:spPr>
          <a:xfrm>
            <a:off x="841044" y="284479"/>
            <a:ext cx="7096759" cy="627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363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Program for Demonstrating Local Variables*/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&lt;stdio.h&gt;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main ( )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05380" marR="0" lvl="0" indent="0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/* local variable declaration */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5746750" lvl="0" indent="0" algn="l" rtl="0">
              <a:lnSpc>
                <a:spcPct val="174545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a, b;  int c;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30475" marR="0" lvl="0" indent="0" algn="l" rtl="0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/* actual initialization */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= 10; b = 20;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= a + b;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 ("value of a = %d, b = %d and c = %d\n", a, b, c);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0;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493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84"/>
          <p:cNvSpPr txBox="1"/>
          <p:nvPr/>
        </p:nvSpPr>
        <p:spPr>
          <a:xfrm>
            <a:off x="383540" y="1438952"/>
            <a:ext cx="8225155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12 Scope of Variables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2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Global Variables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Defined outside a function, usually on top of the program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Hold their values throughout the lifetime of the program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be accessed inside any of the functions defined for the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be accessed by any function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That is, a global variable is available for use throughout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entire program after its declaration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/>
        </p:nvSpPr>
        <p:spPr>
          <a:xfrm>
            <a:off x="383540" y="1256266"/>
            <a:ext cx="8383270" cy="4563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63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Problem Solving through Programming </a:t>
            </a:r>
            <a:r>
              <a:rPr lang="en-US" sz="24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7685" marR="0" lvl="0" indent="-515619" algn="just" rtl="0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 startAt="2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Critical Thinking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16256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Engages a diverse range of intellectual skills and activities  that are concerned with evaluating information, our  assumptions and our thinking processes in a disciplined way  so that we can think and assess information more  comprehensively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just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is Analytical, Judgmental and Selective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12800" marR="0" lvl="1" indent="-343535" algn="just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Thinking critically allows a programmer in making choices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2" name="Google Shape;13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5"/>
          <p:cNvSpPr/>
          <p:nvPr/>
        </p:nvSpPr>
        <p:spPr>
          <a:xfrm>
            <a:off x="304800" y="152361"/>
            <a:ext cx="8610600" cy="6417310"/>
          </a:xfrm>
          <a:custGeom>
            <a:avLst/>
            <a:gdLst/>
            <a:ahLst/>
            <a:cxnLst/>
            <a:rect l="l" t="t" r="r" b="b"/>
            <a:pathLst>
              <a:path w="8610600" h="6417309" extrusionOk="0">
                <a:moveTo>
                  <a:pt x="0" y="6417183"/>
                </a:moveTo>
                <a:lnTo>
                  <a:pt x="8610600" y="6417183"/>
                </a:lnTo>
                <a:lnTo>
                  <a:pt x="8610600" y="0"/>
                </a:lnTo>
                <a:lnTo>
                  <a:pt x="0" y="0"/>
                </a:lnTo>
                <a:lnTo>
                  <a:pt x="0" y="6417183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85"/>
          <p:cNvSpPr txBox="1">
            <a:spLocks noGrp="1"/>
          </p:cNvSpPr>
          <p:nvPr>
            <p:ph type="title"/>
          </p:nvPr>
        </p:nvSpPr>
        <p:spPr>
          <a:xfrm>
            <a:off x="2130298" y="284479"/>
            <a:ext cx="587057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latin typeface="Cambria"/>
                <a:ea typeface="Cambria"/>
                <a:cs typeface="Cambria"/>
                <a:sym typeface="Cambria"/>
              </a:rPr>
              <a:t>/* Program for Demonstrating Global Variables*/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7" name="Google Shape;687;p85"/>
          <p:cNvSpPr txBox="1"/>
          <p:nvPr/>
        </p:nvSpPr>
        <p:spPr>
          <a:xfrm>
            <a:off x="1090294" y="1042269"/>
            <a:ext cx="6963300" cy="54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&lt;stdio.h&gt;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094229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/* global variable declaration */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g;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main ( )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1767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/* local variable declaration */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a, b;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3047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/* actual initialization */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= 10; b = 20;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 = a + b;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printf ("value of a = %d, b = %d and g = %d\n", a, b, g);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return 0;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86"/>
          <p:cNvSpPr txBox="1"/>
          <p:nvPr/>
        </p:nvSpPr>
        <p:spPr>
          <a:xfrm>
            <a:off x="383540" y="2177989"/>
            <a:ext cx="8223250" cy="224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12 Scope of Variables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5080" lvl="0" indent="-457833" algn="just" rtl="0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Note: 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program can have same name for local and global  variables but the value of local variable inside a function will  take preference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87"/>
          <p:cNvSpPr txBox="1"/>
          <p:nvPr/>
        </p:nvSpPr>
        <p:spPr>
          <a:xfrm>
            <a:off x="383539" y="1501583"/>
            <a:ext cx="8070215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12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Datatypes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Defines a variable before use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Specifies the type of data to be stored in variables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Basic Data Types – 4 Classes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– Signed or unsigned number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float – Signed or unsigned number having Decimal Point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double – Double Precision Floating point number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 – A Character in the character Set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Qualifiers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750" y="1608675"/>
            <a:ext cx="7426475" cy="48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89"/>
          <p:cNvSpPr txBox="1"/>
          <p:nvPr/>
        </p:nvSpPr>
        <p:spPr>
          <a:xfrm>
            <a:off x="383539" y="1626843"/>
            <a:ext cx="7350759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12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Datatypes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Integer Data Type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Whole numbers with a range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fractional parts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Integer variable holds integer values only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Keyword: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Memory: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Bytes (16 bits) or 4 Bytes (32 bits)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Qualifiers: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Signed, unsigned, short, long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Examples: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34012, 0, -2457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90"/>
          <p:cNvSpPr txBox="1"/>
          <p:nvPr/>
        </p:nvSpPr>
        <p:spPr>
          <a:xfrm>
            <a:off x="383540" y="1639369"/>
            <a:ext cx="7350759" cy="42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12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Datatypes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2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Floating Point Data Type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Numbers having Fractional part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Float provides precision of 6 digits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Integer variable holds integer values only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Keyword: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float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Memory: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 Bytes (32 bits)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Examples: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5.6, 0.375, 3.14756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91"/>
          <p:cNvSpPr txBox="1"/>
          <p:nvPr/>
        </p:nvSpPr>
        <p:spPr>
          <a:xfrm>
            <a:off x="383540" y="1489057"/>
            <a:ext cx="7350759" cy="42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12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Datatypes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3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Double Data Type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Also handles floating point numbers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Double provides precision of 14 digits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Integer variable holds integer values only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Keyword: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float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Memory: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 Bytes (64 bits) or 10 Bytes (80 bits)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Qualifiers: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long, short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92"/>
          <p:cNvSpPr txBox="1"/>
          <p:nvPr/>
        </p:nvSpPr>
        <p:spPr>
          <a:xfrm>
            <a:off x="383540" y="1814734"/>
            <a:ext cx="7350759" cy="274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12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Datatypes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4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Character Data Type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handles one character at a time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Keyword: char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Memory: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 Byte (8 bits)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93"/>
          <p:cNvSpPr txBox="1"/>
          <p:nvPr/>
        </p:nvSpPr>
        <p:spPr>
          <a:xfrm>
            <a:off x="383539" y="1116939"/>
            <a:ext cx="8222615" cy="55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4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13 Expressions</a:t>
            </a:r>
            <a:endParaRPr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Expression	:	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	Expression	is	a	collection	of	operators	and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operands that represents a specific value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Operator	</a:t>
            </a:r>
            <a:r>
              <a:rPr lang="en-US" sz="20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:	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	symbol	which	performs	tasks	like	arithmetic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operations, logical operations and conditional operations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0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Operands </a:t>
            </a:r>
            <a:r>
              <a:rPr lang="en-US" sz="20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values on which the operators perform the task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Expression Types in C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Infix Expression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Postfix Expression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1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Prefix Expression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94"/>
          <p:cNvSpPr txBox="1"/>
          <p:nvPr/>
        </p:nvSpPr>
        <p:spPr>
          <a:xfrm>
            <a:off x="508800" y="1426427"/>
            <a:ext cx="7350759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13 Expressions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Infix Expression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operator is used between operands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 dirty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General Structure 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Operand1 Operator Operand2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 dirty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Example 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+ b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Postfix Expression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 is used after operands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 dirty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General Structure 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Operand1 Operand2 Operator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 dirty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Example 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326" y="1784852"/>
            <a:ext cx="8610092" cy="46660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95"/>
          <p:cNvSpPr txBox="1"/>
          <p:nvPr/>
        </p:nvSpPr>
        <p:spPr>
          <a:xfrm>
            <a:off x="508800" y="1959411"/>
            <a:ext cx="7350759" cy="274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13 Expressions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83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 startAt="3"/>
            </a:pPr>
            <a:r>
              <a:rPr lang="en-US" sz="2200" b="1" i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Prefix Expression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 is used before operands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 dirty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General Structure 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 Operand1 Operand2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003300"/>
              </a:buClr>
              <a:buSzPts val="2200"/>
              <a:buFont typeface="Noto Sans Symbols"/>
              <a:buChar char="❑"/>
            </a:pPr>
            <a:r>
              <a:rPr lang="en-US" sz="2200" b="1" i="1" u="none" strike="noStrike" cap="none" dirty="0">
                <a:solidFill>
                  <a:srgbClr val="003300"/>
                </a:solidFill>
                <a:latin typeface="Cambria"/>
                <a:ea typeface="Cambria"/>
                <a:cs typeface="Cambria"/>
                <a:sym typeface="Cambria"/>
              </a:rPr>
              <a:t>Example :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Google Shape;764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96"/>
          <p:cNvSpPr txBox="1"/>
          <p:nvPr/>
        </p:nvSpPr>
        <p:spPr>
          <a:xfrm>
            <a:off x="483748" y="1413901"/>
            <a:ext cx="7350759" cy="476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14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Input and Output Functions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Ability to Communicate with Users during execution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Input Operation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Feeding data into program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Transfer from Input device to Memory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Output Operation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Getting result from Program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Transfer from Memory to Output device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Header File : #include</a:t>
            </a:r>
            <a:r>
              <a:rPr lang="en-US" sz="2200" b="0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&lt;</a:t>
            </a:r>
            <a:r>
              <a:rPr lang="en-US" sz="2200" b="1" i="0" u="none" strike="noStrike" cap="none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stdio.h</a:t>
            </a: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&gt;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97"/>
          <p:cNvSpPr txBox="1"/>
          <p:nvPr/>
        </p:nvSpPr>
        <p:spPr>
          <a:xfrm>
            <a:off x="533852" y="2152937"/>
            <a:ext cx="7350759" cy="224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14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Input and Output Functions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Input / Output Function Types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Formatted Input / Output Statements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AutoNum type="alphaLcParenR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Unformatted Input / Output Statements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99"/>
          <p:cNvSpPr txBox="1"/>
          <p:nvPr/>
        </p:nvSpPr>
        <p:spPr>
          <a:xfrm>
            <a:off x="383539" y="1426427"/>
            <a:ext cx="7350759" cy="497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14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Input and Output Functions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lphaLcParenR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Formatted Input / Output Statements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Reads and writes all types of data values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Arranges data in particular format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Requires </a:t>
            </a: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Format </a:t>
            </a:r>
            <a:r>
              <a:rPr lang="en-US" sz="2200" b="1" i="0" u="none" strike="noStrike" cap="none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Specifier</a:t>
            </a: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identify Data type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Basic Format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Specifiers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3" indent="-457833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%d – Integer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3" indent="-45783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%f – Float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3" indent="-45783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%c – Character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41500" marR="0" lvl="3" indent="-45783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%s - String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100"/>
          <p:cNvSpPr txBox="1"/>
          <p:nvPr/>
        </p:nvSpPr>
        <p:spPr>
          <a:xfrm>
            <a:off x="383539" y="1256266"/>
            <a:ext cx="7350759" cy="274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14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Input and Output Functions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4885" marR="0" lvl="1" indent="-51562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200" b="1" i="0" u="none" strike="noStrike" cap="none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( ) Function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Reads all types of input data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Assignment of value to variable during Runtime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-457834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Syntax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2" name="Google Shape;792;p100"/>
          <p:cNvSpPr txBox="1"/>
          <p:nvPr/>
        </p:nvSpPr>
        <p:spPr>
          <a:xfrm>
            <a:off x="1298194" y="4787849"/>
            <a:ext cx="5543550" cy="153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325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Control String / Format Specifier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arg1, arg2.,,, arg n – Arguments (Variables)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 - Address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3" name="Google Shape;793;p100"/>
          <p:cNvSpPr txBox="1"/>
          <p:nvPr/>
        </p:nvSpPr>
        <p:spPr>
          <a:xfrm>
            <a:off x="195326" y="4178454"/>
            <a:ext cx="8791200" cy="74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479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scanf</a:t>
            </a:r>
            <a:r>
              <a:rPr lang="en-US" sz="2400" b="1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(“Control String/Format </a:t>
            </a:r>
            <a:r>
              <a:rPr lang="en-US" sz="2400" b="1" dirty="0" err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Specifier</a:t>
            </a:r>
            <a:r>
              <a:rPr lang="en-US" sz="2400" b="1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”, &amp;arg1, &amp;arg2,… &amp;</a:t>
            </a:r>
            <a:r>
              <a:rPr lang="en-US" sz="2400" b="1" dirty="0" err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argn</a:t>
            </a:r>
            <a:r>
              <a:rPr lang="en-US" sz="2400" b="1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 sz="24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9" name="Google Shape;799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101"/>
          <p:cNvSpPr txBox="1"/>
          <p:nvPr/>
        </p:nvSpPr>
        <p:spPr>
          <a:xfrm>
            <a:off x="886748" y="1732915"/>
            <a:ext cx="289814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Giving Direct Input in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001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Program */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2" name="Google Shape;802;p101"/>
          <p:cNvSpPr txBox="1"/>
          <p:nvPr/>
        </p:nvSpPr>
        <p:spPr>
          <a:xfrm>
            <a:off x="1192014" y="2940049"/>
            <a:ext cx="2248535" cy="290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2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stdio.h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void main( 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1099185" lvl="0" indent="0" algn="l" rtl="0">
              <a:lnSpc>
                <a:spcPct val="122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a;  a=10;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3" name="Google Shape;803;p101"/>
          <p:cNvSpPr txBox="1"/>
          <p:nvPr/>
        </p:nvSpPr>
        <p:spPr>
          <a:xfrm>
            <a:off x="5008879" y="1823326"/>
            <a:ext cx="35921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69900" marR="508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/*Getting Input using </a:t>
            </a:r>
            <a:r>
              <a:rPr lang="en-US" sz="2200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( )  function */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4" name="Google Shape;804;p101"/>
          <p:cNvSpPr txBox="1"/>
          <p:nvPr/>
        </p:nvSpPr>
        <p:spPr>
          <a:xfrm>
            <a:off x="5008879" y="2940049"/>
            <a:ext cx="2421890" cy="290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178435" lvl="0" indent="0" algn="just" rtl="0">
              <a:lnSpc>
                <a:spcPct val="12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stdio.h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void main( 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(“%d”, &amp;a);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5" name="Google Shape;805;p101"/>
          <p:cNvSpPr/>
          <p:nvPr/>
        </p:nvSpPr>
        <p:spPr>
          <a:xfrm>
            <a:off x="4389373" y="2428875"/>
            <a:ext cx="81280" cy="3929379"/>
          </a:xfrm>
          <a:custGeom>
            <a:avLst/>
            <a:gdLst/>
            <a:ahLst/>
            <a:cxnLst/>
            <a:rect l="l" t="t" r="r" b="b"/>
            <a:pathLst>
              <a:path w="81279" h="3929379" extrusionOk="0">
                <a:moveTo>
                  <a:pt x="81025" y="0"/>
                </a:moveTo>
                <a:lnTo>
                  <a:pt x="65150" y="0"/>
                </a:lnTo>
                <a:lnTo>
                  <a:pt x="63500" y="3929087"/>
                </a:lnTo>
                <a:lnTo>
                  <a:pt x="79375" y="3929087"/>
                </a:lnTo>
                <a:lnTo>
                  <a:pt x="81025" y="0"/>
                </a:lnTo>
                <a:close/>
              </a:path>
              <a:path w="81279" h="3929379" extrusionOk="0">
                <a:moveTo>
                  <a:pt x="49275" y="0"/>
                </a:moveTo>
                <a:lnTo>
                  <a:pt x="1650" y="0"/>
                </a:lnTo>
                <a:lnTo>
                  <a:pt x="0" y="3929062"/>
                </a:lnTo>
                <a:lnTo>
                  <a:pt x="47625" y="3929087"/>
                </a:lnTo>
                <a:lnTo>
                  <a:pt x="492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Google Shape;811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102"/>
          <p:cNvSpPr txBox="1"/>
          <p:nvPr/>
        </p:nvSpPr>
        <p:spPr>
          <a:xfrm>
            <a:off x="309373" y="1860576"/>
            <a:ext cx="3942079" cy="357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045844" marR="118745" lvl="0" indent="-89788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Getting Multiple Input using  </a:t>
            </a:r>
            <a:r>
              <a:rPr lang="en-US" sz="2200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( ) function */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1697989" lvl="0" indent="0" algn="just" rtl="0">
              <a:lnSpc>
                <a:spcPct val="147272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stdio.h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void main( 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a, b, c;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(“%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d%d%d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”,&amp;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a,&amp;b,&amp;c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4" name="Google Shape;814;p102"/>
          <p:cNvSpPr txBox="1"/>
          <p:nvPr/>
        </p:nvSpPr>
        <p:spPr>
          <a:xfrm>
            <a:off x="4680330" y="1860576"/>
            <a:ext cx="4269740" cy="3576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3339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Getting Multiple Different Inputs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66139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using </a:t>
            </a:r>
            <a:r>
              <a:rPr lang="en-US" sz="2200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( ) function */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2026285" lvl="0" indent="0" algn="just" rtl="0">
              <a:lnSpc>
                <a:spcPct val="122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stdio.h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void main( 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2919730" lvl="0" indent="0" algn="l" rtl="0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a, b;  float c;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(“%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d%d%f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”,&amp;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a,&amp;b,&amp;c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5" name="Google Shape;815;p102"/>
          <p:cNvSpPr txBox="1"/>
          <p:nvPr/>
        </p:nvSpPr>
        <p:spPr>
          <a:xfrm>
            <a:off x="4780537" y="5853860"/>
            <a:ext cx="342607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6" name="Google Shape;816;p102"/>
          <p:cNvSpPr/>
          <p:nvPr/>
        </p:nvSpPr>
        <p:spPr>
          <a:xfrm>
            <a:off x="4364321" y="2028042"/>
            <a:ext cx="81280" cy="3929379"/>
          </a:xfrm>
          <a:custGeom>
            <a:avLst/>
            <a:gdLst/>
            <a:ahLst/>
            <a:cxnLst/>
            <a:rect l="l" t="t" r="r" b="b"/>
            <a:pathLst>
              <a:path w="81279" h="3929379" extrusionOk="0">
                <a:moveTo>
                  <a:pt x="81025" y="0"/>
                </a:moveTo>
                <a:lnTo>
                  <a:pt x="65150" y="0"/>
                </a:lnTo>
                <a:lnTo>
                  <a:pt x="63500" y="3929087"/>
                </a:lnTo>
                <a:lnTo>
                  <a:pt x="79375" y="3929087"/>
                </a:lnTo>
                <a:lnTo>
                  <a:pt x="81025" y="0"/>
                </a:lnTo>
                <a:close/>
              </a:path>
              <a:path w="81279" h="3929379" extrusionOk="0">
                <a:moveTo>
                  <a:pt x="49275" y="0"/>
                </a:moveTo>
                <a:lnTo>
                  <a:pt x="1650" y="0"/>
                </a:lnTo>
                <a:lnTo>
                  <a:pt x="0" y="3929062"/>
                </a:lnTo>
                <a:lnTo>
                  <a:pt x="47625" y="3929087"/>
                </a:lnTo>
                <a:lnTo>
                  <a:pt x="492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03"/>
          <p:cNvSpPr txBox="1"/>
          <p:nvPr/>
        </p:nvSpPr>
        <p:spPr>
          <a:xfrm>
            <a:off x="383540" y="1388849"/>
            <a:ext cx="7614284" cy="486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. 14 Input and Output Functions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536700" marR="0" lvl="0" indent="0" algn="just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/* Getting Multiple Input using </a:t>
            </a:r>
            <a:r>
              <a:rPr lang="en-US" sz="2200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( ) function */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4455795" lvl="0" indent="0" algn="just" rtl="0">
              <a:lnSpc>
                <a:spcPct val="122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stdio.h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#include&lt;</a:t>
            </a: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conio.h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  void main( )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5348605" lvl="0" indent="0" algn="l" rtl="0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a, b;  float c;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(“%d %d”, &amp;a, &amp;b);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scanf</a:t>
            </a: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(“%f ”, &amp;c);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26" y="188607"/>
            <a:ext cx="1040815" cy="1067659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104"/>
          <p:cNvSpPr txBox="1"/>
          <p:nvPr/>
        </p:nvSpPr>
        <p:spPr>
          <a:xfrm>
            <a:off x="383540" y="988016"/>
            <a:ext cx="8223884" cy="35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83540" marR="0" lvl="0" indent="-371475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Cambria"/>
              <a:buAutoNum type="arabicPeriod"/>
            </a:pPr>
            <a:r>
              <a:rPr lang="en-US" sz="2800" b="1" dirty="0" smtClean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14 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Input and Output Functions </a:t>
            </a:r>
            <a:r>
              <a:rPr lang="en-US" sz="2800" b="1" dirty="0" err="1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Contd</a:t>
            </a:r>
            <a:r>
              <a:rPr lang="en-US" sz="28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84885" marR="0" lvl="1" indent="-51562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romanLcPeriod" startAt="2"/>
            </a:pP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200" b="1" i="0" u="none" strike="noStrike" cap="none" dirty="0" err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printf</a:t>
            </a:r>
            <a:r>
              <a:rPr lang="en-US" sz="22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( ) Function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print Instructions / Output onto the Screen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2" indent="-457833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Requires	Format	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Specifiers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&amp;	Variable	names	to	print</a:t>
            </a:r>
            <a:endParaRPr sz="22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8430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27100" marR="0" lvl="0" indent="-457834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6600"/>
              </a:buClr>
              <a:buSzPts val="2200"/>
              <a:buFont typeface="Noto Sans Symbols"/>
              <a:buChar char="❑"/>
            </a:pPr>
            <a:r>
              <a:rPr lang="en-US" sz="2200" b="1" dirty="0">
                <a:solidFill>
                  <a:srgbClr val="336600"/>
                </a:solidFill>
                <a:latin typeface="Cambria"/>
                <a:ea typeface="Cambria"/>
                <a:cs typeface="Cambria"/>
                <a:sym typeface="Cambria"/>
              </a:rPr>
              <a:t>Syntax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1" name="Google Shape;831;p104"/>
          <p:cNvSpPr txBox="1"/>
          <p:nvPr/>
        </p:nvSpPr>
        <p:spPr>
          <a:xfrm>
            <a:off x="1298194" y="5115308"/>
            <a:ext cx="5543550" cy="109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44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ontrol String / Format Specifier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arg1, arg2.,,, arg n – Arguments (Variables)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2" name="Google Shape;832;p104"/>
          <p:cNvSpPr txBox="1"/>
          <p:nvPr/>
        </p:nvSpPr>
        <p:spPr>
          <a:xfrm>
            <a:off x="228600" y="4671613"/>
            <a:ext cx="8763000" cy="4622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504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printf(“Control String/Format Specifier”,arg1,arg2,… argn)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2;p5"/>
          <p:cNvSpPr txBox="1">
            <a:spLocks noGrp="1"/>
          </p:cNvSpPr>
          <p:nvPr>
            <p:ph type="title"/>
          </p:nvPr>
        </p:nvSpPr>
        <p:spPr>
          <a:xfrm>
            <a:off x="1236141" y="188607"/>
            <a:ext cx="770744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lvl="0" algn="ctr"/>
            <a:r>
              <a:rPr lang="en-US" sz="2200" dirty="0" smtClean="0"/>
              <a:t>SRM </a:t>
            </a:r>
            <a:r>
              <a:rPr lang="en-IN" sz="2200" dirty="0"/>
              <a:t>INSTITUTE OF SCIENCE AND TECHNOLOGY,</a:t>
            </a:r>
            <a:r>
              <a:rPr lang="en-IN" sz="2200" dirty="0">
                <a:solidFill>
                  <a:schemeClr val="dk1"/>
                </a:solidFill>
              </a:rPr>
              <a:t/>
            </a:r>
            <a:br>
              <a:rPr lang="en-IN" sz="2200" dirty="0">
                <a:solidFill>
                  <a:schemeClr val="dk1"/>
                </a:solidFill>
              </a:rPr>
            </a:br>
            <a:r>
              <a:rPr lang="en-IN" sz="2200" dirty="0"/>
              <a:t>CHENNAI</a:t>
            </a:r>
            <a:r>
              <a:rPr lang="en-IN" sz="2200" dirty="0" smtClean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7726</Words>
  <Application>Microsoft Office PowerPoint</Application>
  <PresentationFormat>On-screen Show (4:3)</PresentationFormat>
  <Paragraphs>1139</Paragraphs>
  <Slides>132</Slides>
  <Notes>132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41" baseType="lpstr">
      <vt:lpstr>Times New Roman</vt:lpstr>
      <vt:lpstr>Cambria Math</vt:lpstr>
      <vt:lpstr>Libre Baskerville</vt:lpstr>
      <vt:lpstr>Cambria</vt:lpstr>
      <vt:lpstr>Franklin Gothic</vt:lpstr>
      <vt:lpstr>Noto Sans Symbols</vt:lpstr>
      <vt:lpstr>Calibri</vt:lpstr>
      <vt:lpstr>Arial</vt:lpstr>
      <vt:lpstr>Office Theme</vt:lpstr>
      <vt:lpstr>SRM</vt:lpstr>
      <vt:lpstr>SRM INSTITUTE OF SCIENCE AND TECHNOLOGY, CHENNAI.</vt:lpstr>
      <vt:lpstr>SRM INSTITUTE OF SCIENCE AND TECHNOLOGY, CHENNAI.</vt:lpstr>
      <vt:lpstr>PowerPoint Presentation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PowerPoint Presentation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</vt:lpstr>
      <vt:lpstr>SRM</vt:lpstr>
      <vt:lpstr>SRM</vt:lpstr>
      <vt:lpstr>SRM</vt:lpstr>
      <vt:lpstr>SRM</vt:lpstr>
      <vt:lpstr>SRM</vt:lpstr>
      <vt:lpstr>SRM</vt:lpstr>
      <vt:lpstr>SRM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SRM INSTITUTE OF SCIENCE AND TECHNOLOGY, CHENNAI.</vt:lpstr>
      <vt:lpstr>/* Program for Demonstrating Global Variables*/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SRM INSTITUTE OF SCIENCE AND TECHNOLOGY, CHENNAI.</vt:lpstr>
      <vt:lpstr>PowerPoint Presentation</vt:lpstr>
      <vt:lpstr>SRM INSTITUTE OF SCIENCE AND TECHNOLOGY, CHENNAI.</vt:lpstr>
      <vt:lpstr>PowerPoint Presentation</vt:lpstr>
      <vt:lpstr>SRM INSTITUTE OF SCIENCE AND TECHNOLOGY, CHENNAI.</vt:lpstr>
      <vt:lpstr>PowerPoint Presentation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SRM INSTITUTE OF SCIENCE AND TECHNOLOGY, CHENNAI.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</dc:title>
  <dc:creator>prabhu</dc:creator>
  <cp:lastModifiedBy>Subashka Ramesh</cp:lastModifiedBy>
  <cp:revision>39</cp:revision>
  <dcterms:created xsi:type="dcterms:W3CDTF">2021-03-18T04:46:27Z</dcterms:created>
  <dcterms:modified xsi:type="dcterms:W3CDTF">2023-09-07T03:06:29Z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2021-03-18T00:00:00Z</vt:filetime>
  </property>
</Properties>
</file>