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379" r:id="rId86"/>
    <p:sldId id="380" r:id="rId87"/>
    <p:sldId id="381" r:id="rId88"/>
    <p:sldId id="382" r:id="rId89"/>
    <p:sldId id="383" r:id="rId90"/>
    <p:sldId id="384" r:id="rId91"/>
    <p:sldId id="385" r:id="rId92"/>
    <p:sldId id="386" r:id="rId93"/>
    <p:sldId id="387" r:id="rId94"/>
    <p:sldId id="388" r:id="rId95"/>
    <p:sldId id="389" r:id="rId96"/>
    <p:sldId id="390" r:id="rId97"/>
    <p:sldId id="391" r:id="rId98"/>
    <p:sldId id="392" r:id="rId99"/>
    <p:sldId id="393" r:id="rId100"/>
    <p:sldId id="394" r:id="rId101"/>
    <p:sldId id="395" r:id="rId102"/>
    <p:sldId id="396" r:id="rId103"/>
    <p:sldId id="397" r:id="rId104"/>
    <p:sldId id="398" r:id="rId105"/>
    <p:sldId id="399" r:id="rId106"/>
    <p:sldId id="400" r:id="rId10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3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0" Type="http://schemas.openxmlformats.org/officeDocument/2006/relationships/tableStyles" Target="tableStyles.xml"/><Relationship Id="rId11" Type="http://schemas.openxmlformats.org/officeDocument/2006/relationships/slide" Target="slides/slide9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79" y="69860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5"/>
                </a:moveTo>
                <a:lnTo>
                  <a:pt x="3571" y="281177"/>
                </a:lnTo>
                <a:lnTo>
                  <a:pt x="13966" y="234695"/>
                </a:lnTo>
                <a:lnTo>
                  <a:pt x="30670" y="190865"/>
                </a:lnTo>
                <a:lnTo>
                  <a:pt x="53149" y="150235"/>
                </a:lnTo>
                <a:lnTo>
                  <a:pt x="80926" y="113385"/>
                </a:lnTo>
                <a:lnTo>
                  <a:pt x="113466" y="80893"/>
                </a:lnTo>
                <a:lnTo>
                  <a:pt x="150268" y="53065"/>
                </a:lnTo>
                <a:lnTo>
                  <a:pt x="190833" y="30601"/>
                </a:lnTo>
                <a:lnTo>
                  <a:pt x="234636" y="13959"/>
                </a:lnTo>
                <a:lnTo>
                  <a:pt x="281167" y="3535"/>
                </a:lnTo>
                <a:lnTo>
                  <a:pt x="329923" y="0"/>
                </a:lnTo>
                <a:lnTo>
                  <a:pt x="8683558" y="0"/>
                </a:lnTo>
                <a:lnTo>
                  <a:pt x="8732204" y="3535"/>
                </a:lnTo>
                <a:lnTo>
                  <a:pt x="8778686" y="13959"/>
                </a:lnTo>
                <a:lnTo>
                  <a:pt x="8822486" y="30601"/>
                </a:lnTo>
                <a:lnTo>
                  <a:pt x="8863146" y="53065"/>
                </a:lnTo>
                <a:lnTo>
                  <a:pt x="8899844" y="80893"/>
                </a:lnTo>
                <a:lnTo>
                  <a:pt x="8932336" y="113385"/>
                </a:lnTo>
                <a:lnTo>
                  <a:pt x="8960164" y="150235"/>
                </a:lnTo>
                <a:lnTo>
                  <a:pt x="8982628" y="190865"/>
                </a:lnTo>
                <a:lnTo>
                  <a:pt x="8999392" y="234695"/>
                </a:lnTo>
                <a:lnTo>
                  <a:pt x="9009694" y="281177"/>
                </a:lnTo>
                <a:lnTo>
                  <a:pt x="9013382" y="329945"/>
                </a:lnTo>
                <a:lnTo>
                  <a:pt x="9013382" y="6363504"/>
                </a:lnTo>
                <a:lnTo>
                  <a:pt x="9009694" y="6412260"/>
                </a:lnTo>
                <a:lnTo>
                  <a:pt x="8999392" y="6458788"/>
                </a:lnTo>
                <a:lnTo>
                  <a:pt x="8982628" y="6502592"/>
                </a:lnTo>
                <a:lnTo>
                  <a:pt x="8960164" y="6543144"/>
                </a:lnTo>
                <a:lnTo>
                  <a:pt x="8932336" y="6579946"/>
                </a:lnTo>
                <a:lnTo>
                  <a:pt x="8899844" y="6612498"/>
                </a:lnTo>
                <a:lnTo>
                  <a:pt x="8863146" y="6640276"/>
                </a:lnTo>
                <a:lnTo>
                  <a:pt x="8822486" y="6662755"/>
                </a:lnTo>
                <a:lnTo>
                  <a:pt x="8778686" y="6679447"/>
                </a:lnTo>
                <a:lnTo>
                  <a:pt x="8732204" y="6689841"/>
                </a:lnTo>
                <a:lnTo>
                  <a:pt x="8683558" y="6693413"/>
                </a:lnTo>
                <a:lnTo>
                  <a:pt x="329923" y="6693413"/>
                </a:lnTo>
                <a:lnTo>
                  <a:pt x="281167" y="6689841"/>
                </a:lnTo>
                <a:lnTo>
                  <a:pt x="234636" y="6679447"/>
                </a:lnTo>
                <a:lnTo>
                  <a:pt x="190833" y="6662755"/>
                </a:lnTo>
                <a:lnTo>
                  <a:pt x="150268" y="6640276"/>
                </a:lnTo>
                <a:lnTo>
                  <a:pt x="113466" y="6612498"/>
                </a:lnTo>
                <a:lnTo>
                  <a:pt x="80926" y="6579946"/>
                </a:lnTo>
                <a:lnTo>
                  <a:pt x="53149" y="6543144"/>
                </a:lnTo>
                <a:lnTo>
                  <a:pt x="30670" y="6502592"/>
                </a:lnTo>
                <a:lnTo>
                  <a:pt x="13966" y="6458788"/>
                </a:lnTo>
                <a:lnTo>
                  <a:pt x="3571" y="6412260"/>
                </a:lnTo>
                <a:lnTo>
                  <a:pt x="0" y="6363504"/>
                </a:lnTo>
                <a:lnTo>
                  <a:pt x="0" y="329945"/>
                </a:lnTo>
                <a:close/>
              </a:path>
            </a:pathLst>
          </a:custGeom>
          <a:ln w="6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6918" y="2770116"/>
            <a:ext cx="3642995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56433" y="1797757"/>
            <a:ext cx="3400425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79" y="69860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5"/>
                </a:moveTo>
                <a:lnTo>
                  <a:pt x="3571" y="281177"/>
                </a:lnTo>
                <a:lnTo>
                  <a:pt x="13966" y="234695"/>
                </a:lnTo>
                <a:lnTo>
                  <a:pt x="30670" y="190865"/>
                </a:lnTo>
                <a:lnTo>
                  <a:pt x="53149" y="150235"/>
                </a:lnTo>
                <a:lnTo>
                  <a:pt x="80926" y="113385"/>
                </a:lnTo>
                <a:lnTo>
                  <a:pt x="113466" y="80893"/>
                </a:lnTo>
                <a:lnTo>
                  <a:pt x="150268" y="53065"/>
                </a:lnTo>
                <a:lnTo>
                  <a:pt x="190833" y="30601"/>
                </a:lnTo>
                <a:lnTo>
                  <a:pt x="234636" y="13959"/>
                </a:lnTo>
                <a:lnTo>
                  <a:pt x="281167" y="3535"/>
                </a:lnTo>
                <a:lnTo>
                  <a:pt x="329923" y="0"/>
                </a:lnTo>
                <a:lnTo>
                  <a:pt x="8683558" y="0"/>
                </a:lnTo>
                <a:lnTo>
                  <a:pt x="8732204" y="3535"/>
                </a:lnTo>
                <a:lnTo>
                  <a:pt x="8778686" y="13959"/>
                </a:lnTo>
                <a:lnTo>
                  <a:pt x="8822486" y="30601"/>
                </a:lnTo>
                <a:lnTo>
                  <a:pt x="8863146" y="53065"/>
                </a:lnTo>
                <a:lnTo>
                  <a:pt x="8899844" y="80893"/>
                </a:lnTo>
                <a:lnTo>
                  <a:pt x="8932336" y="113385"/>
                </a:lnTo>
                <a:lnTo>
                  <a:pt x="8960164" y="150235"/>
                </a:lnTo>
                <a:lnTo>
                  <a:pt x="8982628" y="190865"/>
                </a:lnTo>
                <a:lnTo>
                  <a:pt x="8999392" y="234695"/>
                </a:lnTo>
                <a:lnTo>
                  <a:pt x="9009694" y="281177"/>
                </a:lnTo>
                <a:lnTo>
                  <a:pt x="9013382" y="329945"/>
                </a:lnTo>
                <a:lnTo>
                  <a:pt x="9013382" y="6363504"/>
                </a:lnTo>
                <a:lnTo>
                  <a:pt x="9009694" y="6412260"/>
                </a:lnTo>
                <a:lnTo>
                  <a:pt x="8999392" y="6458788"/>
                </a:lnTo>
                <a:lnTo>
                  <a:pt x="8982628" y="6502592"/>
                </a:lnTo>
                <a:lnTo>
                  <a:pt x="8960164" y="6543144"/>
                </a:lnTo>
                <a:lnTo>
                  <a:pt x="8932336" y="6579946"/>
                </a:lnTo>
                <a:lnTo>
                  <a:pt x="8899844" y="6612498"/>
                </a:lnTo>
                <a:lnTo>
                  <a:pt x="8863146" y="6640276"/>
                </a:lnTo>
                <a:lnTo>
                  <a:pt x="8822486" y="6662755"/>
                </a:lnTo>
                <a:lnTo>
                  <a:pt x="8778686" y="6679447"/>
                </a:lnTo>
                <a:lnTo>
                  <a:pt x="8732204" y="6689841"/>
                </a:lnTo>
                <a:lnTo>
                  <a:pt x="8683558" y="6693413"/>
                </a:lnTo>
                <a:lnTo>
                  <a:pt x="329923" y="6693413"/>
                </a:lnTo>
                <a:lnTo>
                  <a:pt x="281167" y="6689841"/>
                </a:lnTo>
                <a:lnTo>
                  <a:pt x="234636" y="6679447"/>
                </a:lnTo>
                <a:lnTo>
                  <a:pt x="190833" y="6662755"/>
                </a:lnTo>
                <a:lnTo>
                  <a:pt x="150268" y="6640276"/>
                </a:lnTo>
                <a:lnTo>
                  <a:pt x="113466" y="6612498"/>
                </a:lnTo>
                <a:lnTo>
                  <a:pt x="80926" y="6579946"/>
                </a:lnTo>
                <a:lnTo>
                  <a:pt x="53149" y="6543144"/>
                </a:lnTo>
                <a:lnTo>
                  <a:pt x="30670" y="6502592"/>
                </a:lnTo>
                <a:lnTo>
                  <a:pt x="13966" y="6458788"/>
                </a:lnTo>
                <a:lnTo>
                  <a:pt x="3571" y="6412260"/>
                </a:lnTo>
                <a:lnTo>
                  <a:pt x="0" y="6363504"/>
                </a:lnTo>
                <a:lnTo>
                  <a:pt x="0" y="329945"/>
                </a:lnTo>
                <a:close/>
              </a:path>
            </a:pathLst>
          </a:custGeom>
          <a:ln w="6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106" y="285998"/>
            <a:ext cx="7923786" cy="78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6706" y="2164464"/>
            <a:ext cx="5323205" cy="277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2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2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2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programiz.com/c-programming/c-for-loop" TargetMode="External"/><Relationship Id="rId1" Type="http://schemas.openxmlformats.org/officeDocument/2006/relationships/image" Target="../media/image2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70" y="0"/>
            <a:ext cx="9081770" cy="6765925"/>
            <a:chOff x="61670" y="0"/>
            <a:chExt cx="9081770" cy="67659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38" y="0"/>
              <a:ext cx="9012295" cy="6674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162" y="69860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945"/>
                  </a:moveTo>
                  <a:lnTo>
                    <a:pt x="3571" y="281177"/>
                  </a:lnTo>
                  <a:lnTo>
                    <a:pt x="13965" y="234695"/>
                  </a:lnTo>
                  <a:lnTo>
                    <a:pt x="30658" y="190865"/>
                  </a:lnTo>
                  <a:lnTo>
                    <a:pt x="53137" y="150235"/>
                  </a:lnTo>
                  <a:lnTo>
                    <a:pt x="80903" y="113385"/>
                  </a:lnTo>
                  <a:lnTo>
                    <a:pt x="113442" y="80893"/>
                  </a:lnTo>
                  <a:lnTo>
                    <a:pt x="150245" y="53065"/>
                  </a:lnTo>
                  <a:lnTo>
                    <a:pt x="190797" y="30601"/>
                  </a:lnTo>
                  <a:lnTo>
                    <a:pt x="234576" y="13959"/>
                  </a:lnTo>
                  <a:lnTo>
                    <a:pt x="281117" y="3535"/>
                  </a:lnTo>
                  <a:lnTo>
                    <a:pt x="329864" y="0"/>
                  </a:lnTo>
                  <a:lnTo>
                    <a:pt x="8683480" y="0"/>
                  </a:lnTo>
                  <a:lnTo>
                    <a:pt x="8732248" y="3535"/>
                  </a:lnTo>
                  <a:lnTo>
                    <a:pt x="8778730" y="13959"/>
                  </a:lnTo>
                  <a:lnTo>
                    <a:pt x="8822561" y="30601"/>
                  </a:lnTo>
                  <a:lnTo>
                    <a:pt x="8863068" y="53065"/>
                  </a:lnTo>
                  <a:lnTo>
                    <a:pt x="8899888" y="80893"/>
                  </a:lnTo>
                  <a:lnTo>
                    <a:pt x="8932532" y="113385"/>
                  </a:lnTo>
                  <a:lnTo>
                    <a:pt x="8960208" y="150235"/>
                  </a:lnTo>
                  <a:lnTo>
                    <a:pt x="8982702" y="190865"/>
                  </a:lnTo>
                  <a:lnTo>
                    <a:pt x="8999466" y="234695"/>
                  </a:lnTo>
                  <a:lnTo>
                    <a:pt x="9009891" y="281177"/>
                  </a:lnTo>
                  <a:lnTo>
                    <a:pt x="9013426" y="329945"/>
                  </a:lnTo>
                  <a:lnTo>
                    <a:pt x="9013426" y="6362349"/>
                  </a:lnTo>
                  <a:lnTo>
                    <a:pt x="9009891" y="6411092"/>
                  </a:lnTo>
                  <a:lnTo>
                    <a:pt x="8999466" y="6457620"/>
                  </a:lnTo>
                  <a:lnTo>
                    <a:pt x="8982702" y="6501413"/>
                  </a:lnTo>
                  <a:lnTo>
                    <a:pt x="8960208" y="6541966"/>
                  </a:lnTo>
                  <a:lnTo>
                    <a:pt x="8932532" y="6578768"/>
                  </a:lnTo>
                  <a:lnTo>
                    <a:pt x="8899888" y="6611308"/>
                  </a:lnTo>
                  <a:lnTo>
                    <a:pt x="8863068" y="6639061"/>
                  </a:lnTo>
                  <a:lnTo>
                    <a:pt x="8822561" y="6661552"/>
                  </a:lnTo>
                  <a:lnTo>
                    <a:pt x="8778730" y="6678244"/>
                  </a:lnTo>
                  <a:lnTo>
                    <a:pt x="8732248" y="6688639"/>
                  </a:lnTo>
                  <a:lnTo>
                    <a:pt x="8683480" y="6692210"/>
                  </a:lnTo>
                  <a:lnTo>
                    <a:pt x="329864" y="6692210"/>
                  </a:lnTo>
                  <a:lnTo>
                    <a:pt x="281117" y="6688639"/>
                  </a:lnTo>
                  <a:lnTo>
                    <a:pt x="234576" y="6678244"/>
                  </a:lnTo>
                  <a:lnTo>
                    <a:pt x="190797" y="6661552"/>
                  </a:lnTo>
                  <a:lnTo>
                    <a:pt x="150245" y="6639061"/>
                  </a:lnTo>
                  <a:lnTo>
                    <a:pt x="113442" y="6611308"/>
                  </a:lnTo>
                  <a:lnTo>
                    <a:pt x="80903" y="6578768"/>
                  </a:lnTo>
                  <a:lnTo>
                    <a:pt x="53137" y="6541966"/>
                  </a:lnTo>
                  <a:lnTo>
                    <a:pt x="30658" y="6501413"/>
                  </a:lnTo>
                  <a:lnTo>
                    <a:pt x="13965" y="6457620"/>
                  </a:lnTo>
                  <a:lnTo>
                    <a:pt x="3571" y="6411092"/>
                  </a:lnTo>
                  <a:lnTo>
                    <a:pt x="0" y="6362349"/>
                  </a:lnTo>
                  <a:lnTo>
                    <a:pt x="0" y="329945"/>
                  </a:lnTo>
                  <a:close/>
                </a:path>
              </a:pathLst>
            </a:custGeom>
            <a:ln w="6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996" y="1396814"/>
              <a:ext cx="9020810" cy="120014"/>
            </a:xfrm>
            <a:custGeom>
              <a:avLst/>
              <a:gdLst/>
              <a:ahLst/>
              <a:cxnLst/>
              <a:rect l="l" t="t" r="r" b="b"/>
              <a:pathLst>
                <a:path w="9020810" h="120015">
                  <a:moveTo>
                    <a:pt x="9020433" y="0"/>
                  </a:moveTo>
                  <a:lnTo>
                    <a:pt x="0" y="0"/>
                  </a:lnTo>
                  <a:lnTo>
                    <a:pt x="0" y="119443"/>
                  </a:lnTo>
                  <a:lnTo>
                    <a:pt x="9020433" y="119443"/>
                  </a:lnTo>
                  <a:lnTo>
                    <a:pt x="9020433" y="0"/>
                  </a:lnTo>
                  <a:close/>
                </a:path>
              </a:pathLst>
            </a:custGeom>
            <a:solidFill>
              <a:srgbClr val="E6AF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996" y="2976770"/>
              <a:ext cx="9020810" cy="109855"/>
            </a:xfrm>
            <a:custGeom>
              <a:avLst/>
              <a:gdLst/>
              <a:ahLst/>
              <a:cxnLst/>
              <a:rect l="l" t="t" r="r" b="b"/>
              <a:pathLst>
                <a:path w="9020810" h="109855">
                  <a:moveTo>
                    <a:pt x="9020433" y="0"/>
                  </a:moveTo>
                  <a:lnTo>
                    <a:pt x="0" y="0"/>
                  </a:lnTo>
                  <a:lnTo>
                    <a:pt x="0" y="109573"/>
                  </a:lnTo>
                  <a:lnTo>
                    <a:pt x="9020433" y="109573"/>
                  </a:lnTo>
                  <a:lnTo>
                    <a:pt x="9020433" y="0"/>
                  </a:lnTo>
                  <a:close/>
                </a:path>
              </a:pathLst>
            </a:custGeom>
            <a:solidFill>
              <a:srgbClr val="9083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996" y="1517376"/>
              <a:ext cx="9021445" cy="1336040"/>
            </a:xfrm>
            <a:custGeom>
              <a:avLst/>
              <a:gdLst/>
              <a:ahLst/>
              <a:cxnLst/>
              <a:rect l="l" t="t" r="r" b="b"/>
              <a:pathLst>
                <a:path w="9021445" h="1336039">
                  <a:moveTo>
                    <a:pt x="9020952" y="0"/>
                  </a:moveTo>
                  <a:lnTo>
                    <a:pt x="0" y="0"/>
                  </a:lnTo>
                  <a:lnTo>
                    <a:pt x="0" y="1335917"/>
                  </a:lnTo>
                  <a:lnTo>
                    <a:pt x="9020952" y="1335917"/>
                  </a:lnTo>
                  <a:lnTo>
                    <a:pt x="9020952" y="0"/>
                  </a:lnTo>
                  <a:close/>
                </a:path>
              </a:pathLst>
            </a:custGeom>
            <a:solidFill>
              <a:srgbClr val="D246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996" y="1517376"/>
            <a:ext cx="9021445" cy="13360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941705">
              <a:lnSpc>
                <a:spcPct val="100000"/>
              </a:lnSpc>
              <a:spcBef>
                <a:spcPts val="1110"/>
              </a:spcBef>
              <a:tabLst>
                <a:tab pos="749554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18CSS101J</a:t>
            </a:r>
            <a:r>
              <a:rPr sz="28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7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–</a:t>
            </a:r>
            <a:r>
              <a:rPr sz="28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Programming</a:t>
            </a:r>
            <a:r>
              <a:rPr sz="28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8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Problem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Solving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67945" algn="ctr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Unit</a:t>
            </a:r>
            <a:r>
              <a:rPr sz="28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III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879" y="200482"/>
            <a:ext cx="5364480" cy="5892165"/>
            <a:chOff x="56879" y="200482"/>
            <a:chExt cx="5364480" cy="5892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1941" y="3716996"/>
              <a:ext cx="2288919" cy="23752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9" y="200482"/>
              <a:ext cx="1039684" cy="107891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98064" y="5531"/>
            <a:ext cx="84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5" dirty="0"/>
              <a:t>SRM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1854836" y="512439"/>
            <a:ext cx="6255385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2600" b="1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b="1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SCIENCE</a:t>
            </a:r>
            <a:r>
              <a:rPr sz="2600" b="1" spc="-3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ANDTECHNOLOGY,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6289"/>
            <a:ext cx="871474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770" lvl="2" indent="-814705" algn="just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827405" algn="l"/>
              </a:tabLst>
            </a:pP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Initializing</a:t>
            </a:r>
            <a:r>
              <a:rPr sz="2800" b="1" i="1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[Character Array]</a:t>
            </a:r>
            <a:r>
              <a:rPr sz="2800" b="1" i="1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5080" lvl="3" indent="-325120" algn="just">
              <a:lnSpc>
                <a:spcPct val="100000"/>
              </a:lnSpc>
              <a:spcBef>
                <a:spcPts val="5"/>
              </a:spcBef>
              <a:buSzPct val="45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Whenever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declare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then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will</a:t>
            </a:r>
            <a:r>
              <a:rPr sz="2800" spc="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contain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garbage values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inside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it. 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have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initialize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before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using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it.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2800" spc="6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6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Assigning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some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legal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default data to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 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Called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Initialization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String. There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are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ways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initializing String in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–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021715" marR="2015490" lvl="4">
              <a:lnSpc>
                <a:spcPct val="100000"/>
              </a:lnSpc>
              <a:buSzPct val="96000"/>
              <a:buAutoNum type="arabicParenR"/>
              <a:tabLst>
                <a:tab pos="1310640" algn="l"/>
                <a:tab pos="293433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Initializing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Unsized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2)Initializing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 Directly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021715">
              <a:lnSpc>
                <a:spcPct val="100000"/>
              </a:lnSpc>
              <a:spcBef>
                <a:spcPts val="5"/>
              </a:spcBef>
              <a:tabLst>
                <a:tab pos="293433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3)Initializing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Pointer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8135" y="1243706"/>
            <a:ext cx="511111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Example: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#include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&lt;stdio.h&gt;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77952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sum(int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n);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 main()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number,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printf("Enter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positive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integer: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275971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scanf("%d",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&amp;number);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result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sum(number);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printf("sum=%d",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sum(int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num)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(num!=0)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num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sum(num-1);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sum()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calls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itself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else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num;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Output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Enter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positive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integer: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049" y="2057805"/>
            <a:ext cx="47625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95325" y="188631"/>
            <a:ext cx="7120255" cy="6374130"/>
            <a:chOff x="195325" y="188631"/>
            <a:chExt cx="7120255" cy="63741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5325" y="188631"/>
              <a:ext cx="1040815" cy="10676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446" y="1145788"/>
              <a:ext cx="6367790" cy="5416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8135" y="1623436"/>
            <a:ext cx="7988300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Warning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recursive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 panose="020F0502020204030204"/>
              <a:cs typeface="Calibri" panose="020F0502020204030204"/>
            </a:endParaRPr>
          </a:p>
          <a:p>
            <a:pPr marL="927100" marR="5080">
              <a:lnSpc>
                <a:spcPct val="150000"/>
              </a:lnSpc>
              <a:buFont typeface="Wingdings" panose="05000000000000000000"/>
              <a:buChar char=""/>
              <a:tabLst>
                <a:tab pos="123571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Recursive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must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least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terminating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condition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satisfied.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27100" marR="144145">
              <a:lnSpc>
                <a:spcPts val="324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123571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Otherwise,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recursive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itself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repeatably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until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run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time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stack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overflows.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9612" y="4335539"/>
            <a:ext cx="4597374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8135" y="1479371"/>
            <a:ext cx="7977505" cy="2769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15" dirty="0">
                <a:latin typeface="Calibri" panose="020F0502020204030204"/>
                <a:cs typeface="Calibri" panose="020F0502020204030204"/>
              </a:rPr>
              <a:t>Advantages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Disadvantages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Recursion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730" indent="-342265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"/>
              <a:tabLst>
                <a:tab pos="126936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Recursion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makes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program elegant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cleaner.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algorithms can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be defined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recursively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makes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easier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visualize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prove.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 marR="162560">
              <a:lnSpc>
                <a:spcPct val="150000"/>
              </a:lnSpc>
              <a:buFont typeface="Wingdings" panose="05000000000000000000"/>
              <a:buChar char=""/>
              <a:tabLst>
                <a:tab pos="126936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speed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vital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then,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avoid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recursion.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Recursions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000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generally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slow.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Instead,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</a:t>
            </a: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loop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462" y="2597857"/>
            <a:ext cx="2640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943735"/>
                </a:solidFill>
                <a:latin typeface="Microsoft Sans Serif" panose="020B0604020202020204"/>
                <a:cs typeface="Microsoft Sans Serif" panose="020B0604020202020204"/>
              </a:rPr>
              <a:t>Thank</a:t>
            </a:r>
            <a:r>
              <a:rPr sz="4400" b="0" spc="-15" dirty="0">
                <a:solidFill>
                  <a:srgbClr val="94373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dirty="0">
                <a:solidFill>
                  <a:srgbClr val="943735"/>
                </a:solidFill>
                <a:latin typeface="Microsoft Sans Serif" panose="020B0604020202020204"/>
                <a:cs typeface="Microsoft Sans Serif" panose="020B0604020202020204"/>
              </a:rPr>
              <a:t>you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6289"/>
            <a:ext cx="871601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1</a:t>
            </a:r>
            <a:r>
              <a:rPr sz="2800" b="1" i="1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8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Unsized</a:t>
            </a:r>
            <a:r>
              <a:rPr sz="28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2800" b="1" i="1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8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6985" indent="-3251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tabLst>
                <a:tab pos="444500" algn="l"/>
                <a:tab pos="445770" algn="l"/>
                <a:tab pos="1798955" algn="l"/>
                <a:tab pos="2827655" algn="l"/>
                <a:tab pos="3131185" algn="l"/>
                <a:tab pos="4109720" algn="l"/>
                <a:tab pos="5293995" algn="l"/>
                <a:tab pos="5723890" algn="l"/>
                <a:tab pos="6424930" algn="l"/>
                <a:tab pos="7920355" algn="l"/>
              </a:tabLst>
            </a:pPr>
            <a:r>
              <a:rPr sz="28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Unsi</a:t>
            </a:r>
            <a:r>
              <a:rPr sz="2800" b="1" i="1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800" b="1" i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8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Ar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y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Len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g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pec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le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initializing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using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approach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indent="-32512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Automatically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calculated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Compiler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5080" indent="-325120" algn="just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Individual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Characters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written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inside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Single Quotes ,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Separated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by</a:t>
            </a:r>
            <a:r>
              <a:rPr sz="2800" spc="6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comma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6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form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list</a:t>
            </a:r>
            <a:r>
              <a:rPr sz="2800" spc="6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characters.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list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wrapped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inside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Pair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Curly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braces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8890" indent="-3251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8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NULL </a:t>
            </a:r>
            <a:r>
              <a:rPr sz="2800" b="1" i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Character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should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written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list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because it 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ending or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terminating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String/Character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Array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indent="-325120" algn="just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name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{'P','P','S','\0'};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885006"/>
            <a:ext cx="871474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2</a:t>
            </a:r>
            <a:r>
              <a:rPr sz="2800" b="1" i="1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 Directly</a:t>
            </a:r>
            <a:r>
              <a:rPr sz="2800" b="1" i="1" spc="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initialize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800" b="1" i="1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Variable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6350" indent="-325120" algn="just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In this method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are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directly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assigning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writing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text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double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quotes.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5080" indent="-325120" algn="just">
              <a:lnSpc>
                <a:spcPct val="100000"/>
              </a:lnSpc>
              <a:spcBef>
                <a:spcPts val="5"/>
              </a:spcBef>
              <a:buSzPct val="45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2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initialization</a:t>
            </a:r>
            <a:r>
              <a:rPr sz="28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don’t</a:t>
            </a:r>
            <a:r>
              <a:rPr sz="28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need</a:t>
            </a:r>
            <a:r>
              <a:rPr sz="28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put</a:t>
            </a:r>
            <a:r>
              <a:rPr sz="28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NULL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Ending</a:t>
            </a:r>
            <a:r>
              <a:rPr sz="28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28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Terminating</a:t>
            </a:r>
            <a:r>
              <a:rPr sz="28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at</a:t>
            </a:r>
            <a:r>
              <a:rPr sz="28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end</a:t>
            </a:r>
            <a:r>
              <a:rPr sz="28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string.</a:t>
            </a:r>
            <a:r>
              <a:rPr sz="28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appended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automatically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compiler.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indent="-325120" algn="just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char name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]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"PPS";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6289"/>
            <a:ext cx="871283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8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800" b="1" i="1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8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</a:t>
            </a:r>
            <a:r>
              <a:rPr sz="2800" b="1" i="1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Pointer</a:t>
            </a:r>
            <a:r>
              <a:rPr sz="28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Variable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6350" indent="-325120">
              <a:lnSpc>
                <a:spcPct val="100000"/>
              </a:lnSpc>
              <a:spcBef>
                <a:spcPts val="5"/>
              </a:spcBef>
              <a:buSzPct val="45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Declare</a:t>
            </a:r>
            <a:r>
              <a:rPr sz="28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8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pointer</a:t>
            </a:r>
            <a:r>
              <a:rPr sz="28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type</a:t>
            </a:r>
            <a:r>
              <a:rPr sz="28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so</a:t>
            </a:r>
            <a:r>
              <a:rPr sz="28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hold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base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“String”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marR="5080" indent="-32512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  <a:tab pos="445770" algn="l"/>
                <a:tab pos="1280795" algn="l"/>
                <a:tab pos="2554605" algn="l"/>
                <a:tab pos="3667125" algn="l"/>
                <a:tab pos="4941570" algn="l"/>
                <a:tab pos="5393055" algn="l"/>
                <a:tab pos="6109970" algn="l"/>
                <a:tab pos="6999605" algn="l"/>
                <a:tab pos="835215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Base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mea</a:t>
            </a:r>
            <a:r>
              <a:rPr sz="280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ar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y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ele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.e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(address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name[0]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indent="-32512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NULL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appended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Automatically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45135" indent="-32512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char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*name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"PPS";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" y="1257696"/>
            <a:ext cx="4179570" cy="40506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0"/>
              </a:spcBef>
            </a:pPr>
            <a:r>
              <a:rPr sz="2800" b="1" i="1" spc="-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3.9</a:t>
            </a:r>
            <a:r>
              <a:rPr sz="2800" b="1" i="1" spc="-2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10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2800" b="1" i="1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10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579120">
              <a:lnSpc>
                <a:spcPct val="100000"/>
              </a:lnSpc>
              <a:spcBef>
                <a:spcPts val="725"/>
              </a:spcBef>
              <a:tabLst>
                <a:tab pos="993775" algn="l"/>
              </a:tabLst>
            </a:pPr>
            <a:r>
              <a:rPr sz="3150" spc="-337" baseline="19000" dirty="0">
                <a:latin typeface="Symbol" panose="05050102010706020507"/>
                <a:cs typeface="Symbol" panose="05050102010706020507"/>
              </a:rPr>
              <a:t></a:t>
            </a:r>
            <a:r>
              <a:rPr sz="2100" spc="-225" dirty="0">
                <a:latin typeface="Symbol" panose="05050102010706020507"/>
                <a:cs typeface="Symbol" panose="05050102010706020507"/>
              </a:rPr>
              <a:t></a:t>
            </a:r>
            <a:r>
              <a:rPr sz="2100" spc="-2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gets()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93775" indent="-325755">
              <a:lnSpc>
                <a:spcPct val="100000"/>
              </a:lnSpc>
              <a:spcBef>
                <a:spcPts val="5"/>
              </a:spcBef>
              <a:buSzPct val="75000"/>
              <a:buFont typeface="Symbol" panose="05050102010706020507"/>
              <a:buChar char=""/>
              <a:tabLst>
                <a:tab pos="993775" algn="l"/>
                <a:tab pos="99441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puts()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93775" indent="-32575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993775" algn="l"/>
                <a:tab pos="99441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Getchar()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93775" indent="-32575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993775" algn="l"/>
                <a:tab pos="99441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Putchar()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93775" indent="-32575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993775" algn="l"/>
                <a:tab pos="99441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Printf()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93775" indent="-32575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993775" algn="l"/>
                <a:tab pos="99441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Atoi()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93775" indent="-32575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993775" algn="l"/>
                <a:tab pos="99441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Strlen()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93775" indent="-325755">
              <a:lnSpc>
                <a:spcPct val="100000"/>
              </a:lnSpc>
              <a:spcBef>
                <a:spcPts val="5"/>
              </a:spcBef>
              <a:buSzPct val="75000"/>
              <a:buFont typeface="Symbol" panose="05050102010706020507"/>
              <a:buChar char=""/>
              <a:tabLst>
                <a:tab pos="993775" algn="l"/>
                <a:tab pos="99441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Strcat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3811" y="1793566"/>
            <a:ext cx="147955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5"/>
              </a:spcBef>
              <a:buSzPct val="75000"/>
              <a:buFont typeface="Symbol" panose="05050102010706020507"/>
              <a:buChar char=""/>
              <a:tabLst>
                <a:tab pos="2292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St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cm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2292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Sprintf()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2292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Sscanf()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SzPct val="75000"/>
              <a:buFont typeface="Symbol" panose="05050102010706020507"/>
              <a:buChar char=""/>
              <a:tabLst>
                <a:tab pos="2292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Strrev()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2292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Strcpy()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2292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Strstr()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2292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strtok()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7813"/>
            <a:ext cx="6251575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3.9.1</a:t>
            </a:r>
            <a:r>
              <a:rPr sz="2600" b="1" i="1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GETS():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Syntax </a:t>
            </a:r>
            <a:r>
              <a:rPr sz="26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6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Accepting</a:t>
            </a:r>
            <a:r>
              <a:rPr sz="26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6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776220" marR="5080" indent="-304800">
              <a:lnSpc>
                <a:spcPct val="100000"/>
              </a:lnSpc>
              <a:tabLst>
                <a:tab pos="5839460" algn="l"/>
              </a:tabLst>
            </a:pP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600" spc="-6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600" spc="-6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6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ts</a:t>
            </a:r>
            <a:r>
              <a:rPr sz="2600" spc="-8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600" spc="-6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600" spc="-7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600" spc="-6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600" spc="-8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26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6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gets(</a:t>
            </a:r>
            <a:r>
              <a:rPr sz="26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&lt;variable-name&gt;</a:t>
            </a:r>
            <a:r>
              <a:rPr sz="2600" spc="-4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3845560">
              <a:lnSpc>
                <a:spcPct val="100000"/>
              </a:lnSpc>
            </a:pPr>
            <a:r>
              <a:rPr sz="26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 </a:t>
            </a:r>
            <a:r>
              <a:rPr sz="2600" b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600" b="1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#</a:t>
            </a:r>
            <a:r>
              <a:rPr sz="2600" dirty="0">
                <a:latin typeface="Calibri" panose="020F0502020204030204"/>
                <a:cs typeface="Calibri" panose="020F0502020204030204"/>
              </a:rPr>
              <a:t>i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nc</a:t>
            </a:r>
            <a:r>
              <a:rPr sz="2600" dirty="0">
                <a:latin typeface="Calibri" panose="020F0502020204030204"/>
                <a:cs typeface="Calibri" panose="020F0502020204030204"/>
              </a:rPr>
              <a:t>l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ude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&lt;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2600" dirty="0">
                <a:latin typeface="Calibri" panose="020F0502020204030204"/>
                <a:cs typeface="Calibri" panose="020F0502020204030204"/>
              </a:rPr>
              <a:t>i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o.</a:t>
            </a:r>
            <a:r>
              <a:rPr sz="2600" dirty="0">
                <a:latin typeface="Calibri" panose="020F0502020204030204"/>
                <a:cs typeface="Calibri" panose="020F0502020204030204"/>
              </a:rPr>
              <a:t>h&gt;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void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main()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 panose="020F0502020204030204"/>
                <a:cs typeface="Calibri" panose="020F0502020204030204"/>
              </a:rPr>
              <a:t>{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2280285">
              <a:lnSpc>
                <a:spcPct val="100000"/>
              </a:lnSpc>
            </a:pPr>
            <a:r>
              <a:rPr sz="2600" dirty="0">
                <a:latin typeface="Calibri" panose="020F0502020204030204"/>
                <a:cs typeface="Calibri" panose="020F0502020204030204"/>
              </a:rPr>
              <a:t>char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name[20]; 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printf("\nEnter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: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"); </a:t>
            </a:r>
            <a:r>
              <a:rPr sz="2600" spc="-5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gets(name);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}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Enter</a:t>
            </a:r>
            <a:r>
              <a:rPr sz="26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name:</a:t>
            </a:r>
            <a:r>
              <a:rPr sz="2600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26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6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816" y="1116528"/>
            <a:ext cx="1550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Explanation</a:t>
            </a:r>
            <a:r>
              <a:rPr sz="2200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20" y="1453637"/>
            <a:ext cx="8149590" cy="530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8890" indent="-325120" algn="just">
              <a:lnSpc>
                <a:spcPct val="150000"/>
              </a:lnSpc>
              <a:spcBef>
                <a:spcPts val="100"/>
              </a:spcBef>
              <a:buSzPct val="45000"/>
              <a:buFont typeface="Wingdings" panose="05000000000000000000"/>
              <a:buChar char=""/>
              <a:tabLst>
                <a:tab pos="33782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Whenever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gets()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statement encounters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then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characters entered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by user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(the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string</a:t>
            </a:r>
            <a:r>
              <a:rPr sz="2100" dirty="0">
                <a:latin typeface="Calibri" panose="020F0502020204030204"/>
                <a:cs typeface="Calibri" panose="020F0502020204030204"/>
              </a:rPr>
              <a:t> with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spaces)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be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copied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variable.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37185" marR="8255" indent="-325120" algn="just">
              <a:lnSpc>
                <a:spcPct val="150000"/>
              </a:lnSpc>
              <a:buSzPct val="45000"/>
              <a:buFont typeface="Wingdings" panose="05000000000000000000"/>
              <a:buChar char=""/>
              <a:tabLst>
                <a:tab pos="33782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If user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start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accepting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if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new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line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1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appears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then the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newline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100" dirty="0">
                <a:latin typeface="Calibri" panose="020F0502020204030204"/>
                <a:cs typeface="Calibri" panose="020F0502020204030204"/>
              </a:rPr>
              <a:t>will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not </a:t>
            </a:r>
            <a:r>
              <a:rPr sz="2100" dirty="0">
                <a:latin typeface="Calibri" panose="020F0502020204030204"/>
                <a:cs typeface="Calibri" panose="020F0502020204030204"/>
              </a:rPr>
              <a:t>be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copied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into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variable(i.e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name).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37185" indent="-325120" algn="just">
              <a:lnSpc>
                <a:spcPct val="100000"/>
              </a:lnSpc>
              <a:spcBef>
                <a:spcPts val="1265"/>
              </a:spcBef>
              <a:buSzPct val="45000"/>
              <a:buFont typeface="Wingdings" panose="05000000000000000000"/>
              <a:buChar char=""/>
              <a:tabLst>
                <a:tab pos="33782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8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terminating</a:t>
            </a:r>
            <a:r>
              <a:rPr sz="2100" spc="8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null</a:t>
            </a:r>
            <a:r>
              <a:rPr sz="2100" spc="8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100" spc="8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spc="8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automatically</a:t>
            </a:r>
            <a:r>
              <a:rPr sz="2100" spc="8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appended</a:t>
            </a:r>
            <a:r>
              <a:rPr sz="2100" spc="8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after</a:t>
            </a:r>
            <a:r>
              <a:rPr sz="2100" spc="8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37185" algn="just">
              <a:lnSpc>
                <a:spcPct val="100000"/>
              </a:lnSpc>
              <a:spcBef>
                <a:spcPts val="1260"/>
              </a:spcBef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copied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to string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vriable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(i.e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name)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37185" indent="-325120" algn="just">
              <a:lnSpc>
                <a:spcPct val="100000"/>
              </a:lnSpc>
              <a:spcBef>
                <a:spcPts val="1260"/>
              </a:spcBef>
              <a:buSzPct val="45000"/>
              <a:buFont typeface="Wingdings" panose="05000000000000000000"/>
              <a:buChar char=""/>
              <a:tabLst>
                <a:tab pos="337820" algn="l"/>
              </a:tabLst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gets()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uses</a:t>
            </a:r>
            <a:r>
              <a:rPr sz="21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stdin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(Standered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Input</a:t>
            </a:r>
            <a:r>
              <a:rPr sz="21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Output)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as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source,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1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does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not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37185" marR="5080" algn="just">
              <a:lnSpc>
                <a:spcPct val="150000"/>
              </a:lnSpc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include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ending newline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in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resulting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1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does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21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allow</a:t>
            </a:r>
            <a:r>
              <a:rPr sz="21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specify</a:t>
            </a:r>
            <a:r>
              <a:rPr sz="21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maximum</a:t>
            </a:r>
            <a:r>
              <a:rPr sz="21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size</a:t>
            </a:r>
            <a:r>
              <a:rPr sz="21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1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1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1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(which</a:t>
            </a:r>
            <a:r>
              <a:rPr sz="21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1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lead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buffer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overflows).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579" y="1493007"/>
            <a:ext cx="2647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Some </a:t>
            </a:r>
            <a:r>
              <a:rPr sz="22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Rules</a:t>
            </a:r>
            <a:r>
              <a:rPr sz="2200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2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Facts </a:t>
            </a:r>
            <a:r>
              <a:rPr sz="22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579" y="1995928"/>
            <a:ext cx="2541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A.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%s is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not</a:t>
            </a:r>
            <a:r>
              <a:rPr sz="22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Required</a:t>
            </a:r>
            <a:r>
              <a:rPr sz="22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573" y="2330425"/>
            <a:ext cx="4050029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643255" algn="l"/>
                <a:tab pos="1425575" algn="l"/>
                <a:tab pos="2776855" algn="l"/>
                <a:tab pos="3281045" algn="l"/>
                <a:tab pos="3649345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200" spc="-85" dirty="0">
                <a:latin typeface="Calibri" panose="020F0502020204030204"/>
                <a:cs typeface="Calibri" panose="020F0502020204030204"/>
              </a:rPr>
              <a:t>k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c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2200" dirty="0">
                <a:latin typeface="Calibri" panose="020F0502020204030204"/>
                <a:cs typeface="Calibri" panose="020F0502020204030204"/>
              </a:rPr>
              <a:t>e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%s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not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necessary while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accepting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string.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scanf("%s",name);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5715">
              <a:lnSpc>
                <a:spcPct val="15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here</a:t>
            </a:r>
            <a:r>
              <a:rPr sz="22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gets()</a:t>
            </a:r>
            <a:r>
              <a:rPr sz="2200" spc="4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syntax</a:t>
            </a:r>
            <a:r>
              <a:rPr sz="2200" spc="43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2200" spc="409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200" spc="-4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simpler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than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scanf()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–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gets(name);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300" y="1414648"/>
            <a:ext cx="2941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B.</a:t>
            </a:r>
            <a:r>
              <a:rPr sz="18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Spaces</a:t>
            </a:r>
            <a:r>
              <a:rPr sz="18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are</a:t>
            </a:r>
            <a:r>
              <a:rPr sz="1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allowed</a:t>
            </a:r>
            <a:r>
              <a:rPr sz="1800" spc="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gets() </a:t>
            </a:r>
            <a:r>
              <a:rPr sz="18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1800" spc="-39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gets(name);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300" y="2237990"/>
            <a:ext cx="4043045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Whenever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above line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encounters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then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interrupt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will wait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enter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some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text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screen. When user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starts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typing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then all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will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be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copied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string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when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enters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newline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800" spc="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accepting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stopped.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726" y="5506012"/>
            <a:ext cx="58667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Sample</a:t>
            </a:r>
            <a:r>
              <a:rPr sz="2000" spc="-5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Input</a:t>
            </a:r>
            <a:r>
              <a:rPr sz="2000" spc="-125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Accepted</a:t>
            </a:r>
            <a:r>
              <a:rPr sz="2000" spc="-25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000" spc="-110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Above </a:t>
            </a:r>
            <a:r>
              <a:rPr sz="2000" spc="-5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r>
              <a:rPr sz="2000" spc="-20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CC0000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443865" indent="-21590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3865" algn="l"/>
                <a:tab pos="444500" algn="l"/>
              </a:tabLst>
            </a:pPr>
            <a:r>
              <a:rPr sz="2000" spc="-150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alu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Ac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epte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Problem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\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n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443865" indent="-21590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3865" algn="l"/>
                <a:tab pos="444500" algn="l"/>
                <a:tab pos="2099945" algn="l"/>
                <a:tab pos="4254500" algn="l"/>
              </a:tabLst>
            </a:pPr>
            <a:r>
              <a:rPr sz="2000" spc="-35" dirty="0"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Stored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Problem 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solving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(\n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Neglected)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046830"/>
            <a:ext cx="8713470" cy="58489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63905" lvl="2" indent="-751840">
              <a:lnSpc>
                <a:spcPct val="100000"/>
              </a:lnSpc>
              <a:spcBef>
                <a:spcPts val="1180"/>
              </a:spcBef>
              <a:buAutoNum type="arabicPeriod" startAt="2"/>
              <a:tabLst>
                <a:tab pos="764540" algn="l"/>
              </a:tabLst>
            </a:pPr>
            <a:r>
              <a:rPr sz="26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PUTS():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00" b="1" spc="-5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6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600" b="1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:Messaging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5135" lvl="3" indent="-325120">
              <a:lnSpc>
                <a:spcPct val="100000"/>
              </a:lnSpc>
              <a:spcBef>
                <a:spcPts val="1560"/>
              </a:spcBef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puts("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Type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your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Message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/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Instruction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");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5135" lvl="3" indent="-325120">
              <a:lnSpc>
                <a:spcPct val="100000"/>
              </a:lnSpc>
              <a:spcBef>
                <a:spcPts val="1560"/>
              </a:spcBef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600" spc="-20" dirty="0">
                <a:latin typeface="Calibri" panose="020F0502020204030204"/>
                <a:cs typeface="Calibri" panose="020F0502020204030204"/>
              </a:rPr>
              <a:t>Like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Statement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puts()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to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message.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600" b="1" spc="-5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6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6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6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Display</a:t>
            </a:r>
            <a:r>
              <a:rPr sz="26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5135" lvl="3" indent="-325120">
              <a:lnSpc>
                <a:spcPct val="100000"/>
              </a:lnSpc>
              <a:spcBef>
                <a:spcPts val="1560"/>
              </a:spcBef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puts(string_Variable_name)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;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Notes</a:t>
            </a:r>
            <a:r>
              <a:rPr sz="26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600" b="1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Facts</a:t>
            </a:r>
            <a:r>
              <a:rPr sz="2600" b="1" spc="-4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5135" lvl="3" indent="-325120">
              <a:lnSpc>
                <a:spcPct val="100000"/>
              </a:lnSpc>
              <a:spcBef>
                <a:spcPts val="1560"/>
              </a:spcBef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puts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included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header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file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“stdio.h”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5135" marR="5080" lvl="3" indent="-325120">
              <a:lnSpc>
                <a:spcPct val="150000"/>
              </a:lnSpc>
              <a:spcBef>
                <a:spcPts val="5"/>
              </a:spcBef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26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name</a:t>
            </a:r>
            <a:r>
              <a:rPr sz="26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suggest</a:t>
            </a:r>
            <a:r>
              <a:rPr sz="26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it</a:t>
            </a:r>
            <a:r>
              <a:rPr sz="26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used</a:t>
            </a:r>
            <a:r>
              <a:rPr sz="26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for</a:t>
            </a:r>
            <a:r>
              <a:rPr sz="26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Printing</a:t>
            </a:r>
            <a:r>
              <a:rPr sz="26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6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Displaying</a:t>
            </a:r>
            <a:r>
              <a:rPr sz="26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Messages </a:t>
            </a:r>
            <a:r>
              <a:rPr sz="2600" spc="-5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Instructions.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562292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5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3263265" algn="just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#include&lt;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stdio.h&gt;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#include&lt;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conio.h&gt; </a:t>
            </a:r>
            <a:r>
              <a:rPr sz="2400" spc="-5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void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main()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795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string[]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"This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an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string\n";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693" y="3534542"/>
            <a:ext cx="3655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Here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4145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Double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Quotes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40" y="3534542"/>
            <a:ext cx="1797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puts(string);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puts("Str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ng");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getch();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4631899"/>
            <a:ext cx="43446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400" b="1" i="1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24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b="1" i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b="1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b="1" i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This is</a:t>
            </a:r>
            <a:r>
              <a:rPr sz="2400" b="1" i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400" b="1" i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example</a:t>
            </a:r>
            <a:r>
              <a:rPr sz="2400" b="1" i="1" spc="-4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 </a:t>
            </a:r>
            <a:r>
              <a:rPr sz="2400" b="1" i="1" spc="-5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 is </a:t>
            </a:r>
            <a:r>
              <a:rPr sz="2400" b="1" i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b="1" i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349" y="435350"/>
            <a:ext cx="70313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S</a:t>
            </a:r>
            <a:r>
              <a:rPr spc="-250" dirty="0"/>
              <a:t>R</a:t>
            </a:r>
            <a:r>
              <a:rPr spc="-100" dirty="0"/>
              <a:t>M</a:t>
            </a:r>
            <a:r>
              <a:rPr b="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75" dirty="0"/>
              <a:t>INST</a:t>
            </a:r>
            <a:r>
              <a:rPr spc="-125" dirty="0"/>
              <a:t>I</a:t>
            </a:r>
            <a:r>
              <a:rPr spc="-240" dirty="0"/>
              <a:t>TUTE</a:t>
            </a:r>
            <a:r>
              <a:rPr b="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80" dirty="0"/>
              <a:t>O</a:t>
            </a:r>
            <a:r>
              <a:rPr spc="-220" dirty="0"/>
              <a:t>F</a:t>
            </a:r>
            <a:r>
              <a:rPr b="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20" dirty="0"/>
              <a:t>SCIE</a:t>
            </a:r>
            <a:r>
              <a:rPr spc="-265" dirty="0"/>
              <a:t>N</a:t>
            </a:r>
            <a:r>
              <a:rPr spc="-360" dirty="0"/>
              <a:t>C</a:t>
            </a:r>
            <a:r>
              <a:rPr spc="-330" dirty="0"/>
              <a:t>E</a:t>
            </a:r>
            <a:r>
              <a:rPr b="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0" dirty="0"/>
              <a:t>AND</a:t>
            </a:r>
            <a:r>
              <a:rPr b="0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10" dirty="0"/>
              <a:t>TE</a:t>
            </a:r>
            <a:r>
              <a:rPr spc="-330" dirty="0"/>
              <a:t>C</a:t>
            </a:r>
            <a:r>
              <a:rPr spc="-195" dirty="0"/>
              <a:t>HNOLOG</a:t>
            </a:r>
            <a:r>
              <a:rPr spc="-560" dirty="0"/>
              <a:t>Y</a:t>
            </a:r>
            <a:r>
              <a:rPr spc="25" dirty="0"/>
              <a:t>,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71375" y="810255"/>
            <a:ext cx="8681720" cy="42557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46050" algn="ctr">
              <a:lnSpc>
                <a:spcPct val="100000"/>
              </a:lnSpc>
              <a:spcBef>
                <a:spcPts val="305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3690" algn="ctr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solidFill>
                  <a:srgbClr val="326500"/>
                </a:solidFill>
                <a:latin typeface="Cambria" panose="02040503050406030204"/>
                <a:cs typeface="Cambria" panose="02040503050406030204"/>
              </a:rPr>
              <a:t>UNIT</a:t>
            </a:r>
            <a:r>
              <a:rPr sz="2400" b="1" spc="-65" dirty="0">
                <a:solidFill>
                  <a:srgbClr val="3265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solidFill>
                  <a:srgbClr val="326500"/>
                </a:solidFill>
                <a:latin typeface="Cambria" panose="02040503050406030204"/>
                <a:cs typeface="Cambria" panose="02040503050406030204"/>
              </a:rPr>
              <a:t>III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  <a:tabLst>
                <a:tab pos="288290" algn="l"/>
                <a:tab pos="1556385" algn="l"/>
                <a:tab pos="2997835" algn="l"/>
                <a:tab pos="3594100" algn="l"/>
                <a:tab pos="4855210" algn="l"/>
                <a:tab pos="5099050" algn="l"/>
                <a:tab pos="5991225" algn="l"/>
                <a:tab pos="6569075" algn="l"/>
                <a:tab pos="7010400" algn="l"/>
                <a:tab pos="7874000" algn="l"/>
                <a:tab pos="8455025" algn="l"/>
              </a:tabLst>
            </a:pPr>
            <a:r>
              <a:rPr sz="2400" spc="-5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Basics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String 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Declaration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Initialization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2400" spc="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Functions: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gets(),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puts(),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getchar(),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putchar(),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printf()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spc="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Functions: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atoi,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strlen,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strcat 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strcmp 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String Functions: </a:t>
            </a:r>
            <a:r>
              <a:rPr sz="2400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sprintf, </a:t>
            </a:r>
            <a:r>
              <a:rPr sz="2400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sscanf, </a:t>
            </a:r>
            <a:r>
              <a:rPr sz="2400" spc="-4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strrev, </a:t>
            </a:r>
            <a:r>
              <a:rPr sz="2400" spc="-4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strcpy, </a:t>
            </a:r>
            <a:r>
              <a:rPr sz="2400" spc="-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strstr, 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strtok 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– </a:t>
            </a:r>
            <a:r>
              <a:rPr sz="2400" spc="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Arithmetic</a:t>
            </a:r>
            <a:r>
              <a:rPr sz="2400" spc="-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characters</a:t>
            </a:r>
            <a:r>
              <a:rPr sz="2400" spc="-6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strings.</a:t>
            </a:r>
            <a:endParaRPr sz="2400" spc="-10" dirty="0">
              <a:solidFill>
                <a:srgbClr val="005728"/>
              </a:solidFill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  <a:tabLst>
                <a:tab pos="288290" algn="l"/>
                <a:tab pos="1556385" algn="l"/>
                <a:tab pos="2997835" algn="l"/>
                <a:tab pos="3594100" algn="l"/>
                <a:tab pos="4855210" algn="l"/>
                <a:tab pos="5099050" algn="l"/>
                <a:tab pos="5991225" algn="l"/>
                <a:tab pos="6569075" algn="l"/>
                <a:tab pos="7010400" algn="l"/>
                <a:tab pos="7874000" algn="l"/>
                <a:tab pos="8455025" algn="l"/>
              </a:tabLst>
            </a:pP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Fun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ti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on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s</a:t>
            </a:r>
            <a:r>
              <a:rPr lang="en-US"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de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la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r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t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i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on</a:t>
            </a:r>
            <a:r>
              <a:rPr lang="en-US"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d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f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i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iti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  <a:sym typeface="+mn-ea"/>
              </a:rPr>
              <a:t>n</a:t>
            </a:r>
            <a:r>
              <a: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400" spc="-5" dirty="0">
                <a:solidFill>
                  <a:srgbClr val="003200"/>
                </a:solidFill>
                <a:latin typeface="Calibri" panose="020F0502020204030204"/>
                <a:cs typeface="Calibri" panose="020F0502020204030204"/>
                <a:sym typeface="+mn-ea"/>
              </a:rPr>
              <a:t>: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400" spc="-10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T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ype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s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:</a:t>
            </a:r>
            <a:r>
              <a:rPr sz="2400" dirty="0">
                <a:solidFill>
                  <a:srgbClr val="005728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C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2400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l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l</a:t>
            </a:r>
            <a:r>
              <a:rPr sz="2400" dirty="0">
                <a:solidFill>
                  <a:srgbClr val="005728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400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b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y</a:t>
            </a:r>
            <a:r>
              <a:rPr sz="2400" dirty="0">
                <a:solidFill>
                  <a:srgbClr val="005728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400" spc="-1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V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al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u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e,</a:t>
            </a:r>
            <a:r>
              <a:rPr sz="2400" dirty="0">
                <a:solidFill>
                  <a:srgbClr val="005728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C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ll</a:t>
            </a:r>
            <a:r>
              <a:rPr sz="2400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by </a:t>
            </a:r>
            <a:r>
              <a:rPr sz="2400" spc="-20" dirty="0">
                <a:solidFill>
                  <a:srgbClr val="005728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Reference</a:t>
            </a:r>
            <a:r>
              <a:rPr sz="2400" spc="26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–</a:t>
            </a:r>
            <a:r>
              <a:rPr sz="2400" spc="26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Function</a:t>
            </a:r>
            <a:r>
              <a:rPr sz="2400" spc="2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with</a:t>
            </a:r>
            <a:r>
              <a:rPr sz="2400" spc="2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400" spc="2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without</a:t>
            </a:r>
            <a:r>
              <a:rPr sz="2400" spc="2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Arguments</a:t>
            </a:r>
            <a:r>
              <a:rPr sz="2400" spc="26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400" spc="24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no</a:t>
            </a:r>
            <a:r>
              <a:rPr sz="2400" spc="254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Return</a:t>
            </a:r>
            <a:r>
              <a:rPr sz="2400" spc="2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values</a:t>
            </a:r>
            <a:r>
              <a:rPr sz="2400" spc="26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–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Functions</a:t>
            </a:r>
            <a:r>
              <a:rPr sz="2400" spc="9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with</a:t>
            </a:r>
            <a:r>
              <a:rPr sz="2400" spc="8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400" spc="9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without</a:t>
            </a:r>
            <a:r>
              <a:rPr sz="2400" spc="8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Arguments</a:t>
            </a:r>
            <a:r>
              <a:rPr sz="2400" spc="1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400" spc="9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Return</a:t>
            </a:r>
            <a:r>
              <a:rPr sz="2400" spc="8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Values</a:t>
            </a:r>
            <a:r>
              <a:rPr sz="2400" spc="8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–</a:t>
            </a:r>
            <a:r>
              <a:rPr sz="2400" spc="8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Passing</a:t>
            </a:r>
            <a:r>
              <a:rPr sz="2400" spc="9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Array</a:t>
            </a:r>
            <a:r>
              <a:rPr sz="2400" spc="8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to</a:t>
            </a:r>
            <a:r>
              <a:rPr lang="en-US" sz="2400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function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with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return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type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–</a:t>
            </a:r>
            <a:r>
              <a:rPr sz="2400" spc="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Recursion</a:t>
            </a:r>
            <a:r>
              <a:rPr sz="240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  <a:sym typeface="+mn-ea"/>
              </a:rPr>
              <a:t>Function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478" y="188573"/>
            <a:ext cx="1039684" cy="10666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336289"/>
            <a:ext cx="2552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3.9.3 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GETCHAR():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1764610"/>
            <a:ext cx="8714740" cy="3471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5135" marR="10160" indent="-3251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44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6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Getchar()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is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also </a:t>
            </a:r>
            <a:r>
              <a:rPr sz="2600" dirty="0">
                <a:latin typeface="Calibri" panose="020F0502020204030204"/>
                <a:cs typeface="Calibri" panose="020F0502020204030204"/>
              </a:rPr>
              <a:t>one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of the function </a:t>
            </a:r>
            <a:r>
              <a:rPr sz="2600" dirty="0">
                <a:latin typeface="Calibri" panose="020F0502020204030204"/>
                <a:cs typeface="Calibri" panose="020F0502020204030204"/>
              </a:rPr>
              <a:t>which is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used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accept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single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user.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5135" marR="5080" indent="-325120" algn="just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accepted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getchar()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are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buffered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until 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RETURN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hit means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getchar()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does not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see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characters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until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user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presses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return.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(i.e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Enter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Key)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600" b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600" b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for </a:t>
            </a:r>
            <a:r>
              <a:rPr sz="26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Accepting </a:t>
            </a:r>
            <a:r>
              <a:rPr sz="2600" b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600" b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600" b="1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Working </a:t>
            </a:r>
            <a:r>
              <a:rPr sz="2600" b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 panose="020F0502020204030204"/>
                <a:cs typeface="Calibri" panose="020F0502020204030204"/>
              </a:rPr>
              <a:t>/*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getchar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accepts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stores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ch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*/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044190">
              <a:lnSpc>
                <a:spcPct val="100000"/>
              </a:lnSpc>
            </a:pPr>
            <a:r>
              <a:rPr sz="26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6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26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6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getchar();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871410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5" marR="5080" indent="-325120" algn="just">
              <a:lnSpc>
                <a:spcPct val="100000"/>
              </a:lnSpc>
              <a:spcBef>
                <a:spcPts val="100"/>
              </a:spcBef>
              <a:buSzPct val="44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above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line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getchar()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accept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 single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character.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After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accepting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remains 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same line.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presses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enter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key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then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getchar()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will read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that character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assigned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variable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‘ch’.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  <a:tabLst>
                <a:tab pos="2824480" algn="l"/>
              </a:tabLst>
            </a:pPr>
            <a:r>
              <a:rPr sz="2400" b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Parameter</a:t>
            </a:r>
            <a:r>
              <a:rPr sz="2400" spc="-2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Explanation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20" y="3808854"/>
            <a:ext cx="15170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Header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File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Type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379" y="3808854"/>
            <a:ext cx="49460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100"/>
              </a:spcBef>
              <a:buChar char="-"/>
              <a:tabLst>
                <a:tab pos="927100" algn="l"/>
                <a:tab pos="92773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stdio.h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735" indent="-915670">
              <a:lnSpc>
                <a:spcPct val="100000"/>
              </a:lnSpc>
              <a:buChar char="-"/>
              <a:tabLst>
                <a:tab pos="927735" algn="l"/>
                <a:tab pos="9277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(ASCII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character)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5035">
              <a:lnSpc>
                <a:spcPct val="100000"/>
              </a:lnSpc>
              <a:buChar char="-"/>
              <a:tabLst>
                <a:tab pos="927100" algn="l"/>
                <a:tab pos="92773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Void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1280">
              <a:lnSpc>
                <a:spcPct val="100000"/>
              </a:lnSpc>
              <a:tabLst>
                <a:tab pos="92773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Accepting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08" y="1336289"/>
            <a:ext cx="871156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800" b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800" b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  <a:tabLst>
                <a:tab pos="428625" algn="l"/>
                <a:tab pos="1052195" algn="l"/>
                <a:tab pos="2517140" algn="l"/>
                <a:tab pos="3871595" algn="l"/>
                <a:tab pos="4441825" algn="l"/>
                <a:tab pos="5048250" algn="l"/>
                <a:tab pos="5714365" algn="l"/>
                <a:tab pos="7242175" algn="l"/>
                <a:tab pos="7864475" algn="l"/>
              </a:tabLst>
            </a:pP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7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8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lo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wi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28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ju</a:t>
            </a:r>
            <a:r>
              <a:rPr sz="28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ac</a:t>
            </a:r>
            <a:r>
              <a:rPr sz="28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8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gle 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printing</a:t>
            </a:r>
            <a:r>
              <a:rPr sz="2800" spc="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8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console</a:t>
            </a:r>
            <a:r>
              <a:rPr sz="28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–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main()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{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54635">
              <a:lnSpc>
                <a:spcPct val="100000"/>
              </a:lnSpc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ch;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54635">
              <a:lnSpc>
                <a:spcPct val="10000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ch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getchar();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54635">
              <a:lnSpc>
                <a:spcPct val="100000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printf("Accepted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%c",ch);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}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Accepted </a:t>
            </a:r>
            <a:r>
              <a:rPr sz="28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 A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336289"/>
            <a:ext cx="735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800" b="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800" b="0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800" b="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Accepting</a:t>
            </a:r>
            <a:r>
              <a:rPr sz="2800" b="0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800" b="0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(Use</a:t>
            </a:r>
            <a:r>
              <a:rPr sz="2800" b="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800" b="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Loop)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12" y="1766134"/>
            <a:ext cx="871410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#include&lt;stdio.h&gt;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main()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0;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name[20];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4627245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printf("\nEnter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Name :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"); </a:t>
            </a:r>
            <a:r>
              <a:rPr sz="2400" dirty="0">
                <a:latin typeface="Calibri" panose="020F0502020204030204"/>
                <a:cs typeface="Calibri" panose="020F0502020204030204"/>
              </a:rPr>
              <a:t> while((name[i]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getchar())!='\n')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478155" algn="just">
              <a:lnSpc>
                <a:spcPct val="100000"/>
              </a:lnSpc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i++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;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/*while loop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accept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one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character at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time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and check </a:t>
            </a:r>
            <a:r>
              <a:rPr sz="2400" spc="-5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with newline </a:t>
            </a:r>
            <a:r>
              <a:rPr sz="24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character.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Whenever user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enters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newline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character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control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comes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loop.*/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getch();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6289"/>
            <a:ext cx="869188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3.9.4</a:t>
            </a:r>
            <a:r>
              <a:rPr sz="2800" b="1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PUTCHAR():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Displaying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Programming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0320" algn="ctr">
              <a:lnSpc>
                <a:spcPct val="100000"/>
              </a:lnSpc>
              <a:spcBef>
                <a:spcPts val="2160"/>
              </a:spcBef>
            </a:pPr>
            <a:r>
              <a:rPr sz="28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8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1590" algn="ctr">
              <a:lnSpc>
                <a:spcPct val="100000"/>
              </a:lnSpc>
            </a:pPr>
            <a:r>
              <a:rPr sz="28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28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putchar(int</a:t>
            </a:r>
            <a:r>
              <a:rPr sz="2800" spc="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c);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3157220">
              <a:lnSpc>
                <a:spcPct val="100000"/>
              </a:lnSpc>
              <a:spcBef>
                <a:spcPts val="2160"/>
              </a:spcBef>
              <a:tabLst>
                <a:tab pos="2010410" algn="l"/>
              </a:tabLst>
            </a:pPr>
            <a:r>
              <a:rPr sz="2800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8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8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8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8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 </a:t>
            </a:r>
            <a:r>
              <a:rPr sz="28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8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Parameter </a:t>
            </a:r>
            <a:r>
              <a:rPr sz="2800" spc="-6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putchar('a')</a:t>
            </a:r>
            <a:r>
              <a:rPr sz="2800" spc="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Displays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SzPct val="45000"/>
              <a:buFont typeface="Wingdings" panose="05000000000000000000"/>
              <a:buChar char=""/>
              <a:tabLst>
                <a:tab pos="2292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Individual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function.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8600" indent="-216535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229235" algn="l"/>
              </a:tabLst>
            </a:pPr>
            <a:r>
              <a:rPr sz="2800" spc="-65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have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explicitly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mention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Character.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871283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Variable</a:t>
            </a:r>
            <a:r>
              <a:rPr sz="24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Parameter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66776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putchar(a);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Stored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86435" indent="-21717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6870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Input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“Character”.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86435" indent="-21717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68707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putchar()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displays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stored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variable.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"/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Way3:Displaying</a:t>
            </a:r>
            <a:r>
              <a:rPr sz="24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4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Array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465195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putchar(a[0])</a:t>
            </a:r>
            <a:r>
              <a:rPr sz="2400" spc="-7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a[0]</a:t>
            </a:r>
            <a:r>
              <a:rPr sz="2400" dirty="0">
                <a:latin typeface="Calibri" panose="020F0502020204030204"/>
                <a:cs typeface="Calibri" panose="020F0502020204030204"/>
              </a:rPr>
              <a:t> th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86435" indent="-217170">
              <a:lnSpc>
                <a:spcPct val="100000"/>
              </a:lnSpc>
              <a:spcBef>
                <a:spcPts val="5"/>
              </a:spcBef>
              <a:buSzPct val="44000"/>
              <a:buFont typeface="Wingdings" panose="05000000000000000000"/>
              <a:buChar char=""/>
              <a:tabLst>
                <a:tab pos="68707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consists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collection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86435" marR="5080" indent="-21717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687070" algn="l"/>
                <a:tab pos="1341755" algn="l"/>
                <a:tab pos="2682875" algn="l"/>
                <a:tab pos="4063365" algn="l"/>
                <a:tab pos="4869180" algn="l"/>
                <a:tab pos="6072505" algn="l"/>
                <a:tab pos="6323965" algn="l"/>
                <a:tab pos="7780020" algn="l"/>
                <a:tab pos="838771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k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Calibri" panose="020F0502020204030204"/>
                <a:cs typeface="Calibri" panose="020F0502020204030204"/>
              </a:rPr>
              <a:t>es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nd</a:t>
            </a:r>
            <a:r>
              <a:rPr sz="2400" dirty="0">
                <a:latin typeface="Calibri" panose="020F0502020204030204"/>
                <a:cs typeface="Calibri" panose="020F0502020204030204"/>
              </a:rPr>
              <a:t>ivi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latin typeface="Calibri" panose="020F0502020204030204"/>
                <a:cs typeface="Calibri" panose="020F0502020204030204"/>
              </a:rPr>
              <a:t>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displayed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putchar().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42385"/>
            <a:ext cx="4144645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1983740" algn="just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#include&lt; stdio.h&gt;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#include&lt; conio.h&gt; </a:t>
            </a:r>
            <a:r>
              <a:rPr sz="2200" spc="-48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main()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{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03200" marR="5080" indent="-635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string[]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 "C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programming\n"; </a:t>
            </a:r>
            <a:r>
              <a:rPr sz="2200" spc="-48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i=0;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03200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while(string[i]!='\0')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03200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{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29565" marR="1812925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pu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tri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ng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[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]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)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i++;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}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0;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}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2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339337"/>
            <a:ext cx="189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3.9.5</a:t>
            </a:r>
            <a:r>
              <a:rPr sz="2400" i="1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PRINTF():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16" y="1982847"/>
            <a:ext cx="8608060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 panose="020F0502020204030204"/>
                <a:cs typeface="Calibri" panose="020F0502020204030204"/>
              </a:rPr>
              <a:t>Syntax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2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Messaging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830705">
              <a:lnSpc>
                <a:spcPct val="100000"/>
              </a:lnSpc>
            </a:pP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printf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("</a:t>
            </a:r>
            <a:r>
              <a:rPr sz="22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Message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2200" spc="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Instruction</a:t>
            </a:r>
            <a:r>
              <a:rPr sz="22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Display</a:t>
            </a:r>
            <a:r>
              <a:rPr sz="22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printf ("Name</a:t>
            </a:r>
            <a:r>
              <a:rPr sz="2200" spc="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Person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%s</a:t>
            </a:r>
            <a:r>
              <a:rPr sz="2200" spc="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",</a:t>
            </a:r>
            <a:r>
              <a:rPr sz="22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name</a:t>
            </a:r>
            <a:r>
              <a:rPr sz="22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b="1" i="1" spc="-10" dirty="0">
                <a:latin typeface="Calibri" panose="020F0502020204030204"/>
                <a:cs typeface="Calibri" panose="020F0502020204030204"/>
              </a:rPr>
              <a:t>Notes </a:t>
            </a:r>
            <a:r>
              <a:rPr sz="2200" b="1" i="1" dirty="0">
                <a:latin typeface="Calibri" panose="020F0502020204030204"/>
                <a:cs typeface="Calibri" panose="020F0502020204030204"/>
              </a:rPr>
              <a:t>or</a:t>
            </a:r>
            <a:r>
              <a:rPr sz="22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i="1" spc="-10" dirty="0">
                <a:latin typeface="Calibri" panose="020F0502020204030204"/>
                <a:cs typeface="Calibri" panose="020F0502020204030204"/>
              </a:rPr>
              <a:t>Facts</a:t>
            </a:r>
            <a:r>
              <a:rPr sz="22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i="1" spc="-5" dirty="0"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is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included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header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“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stdio.h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”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5080" indent="-635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name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suggest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used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Printing</a:t>
            </a:r>
            <a:r>
              <a:rPr sz="22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2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Displaying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Messages</a:t>
            </a:r>
            <a:r>
              <a:rPr sz="22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2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Instructions </a:t>
            </a:r>
            <a:r>
              <a:rPr sz="2200" b="1" spc="-4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Uses</a:t>
            </a:r>
            <a:r>
              <a:rPr sz="22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spcBef>
                <a:spcPts val="5"/>
              </a:spcBef>
              <a:buSzPct val="45000"/>
              <a:buFont typeface="Wingdings" panose="05000000000000000000"/>
              <a:buChar char=""/>
              <a:tabLst>
                <a:tab pos="4445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Printing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Message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</a:tabLst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Ask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user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entering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data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Labels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Instructions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Printing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Results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336289"/>
            <a:ext cx="344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3.10.1</a:t>
            </a:r>
            <a:r>
              <a:rPr sz="2800" i="1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7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ATOI</a:t>
            </a:r>
            <a:r>
              <a:rPr sz="2800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1769182"/>
            <a:ext cx="545274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0" indent="-217170">
              <a:lnSpc>
                <a:spcPct val="100000"/>
              </a:lnSpc>
              <a:spcBef>
                <a:spcPts val="95"/>
              </a:spcBef>
              <a:buSzPct val="45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200" spc="-30" dirty="0">
                <a:latin typeface="Calibri" panose="020F0502020204030204"/>
                <a:cs typeface="Calibri" panose="020F0502020204030204"/>
              </a:rPr>
              <a:t>Atoi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 A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 =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Alphabet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Integer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200" b="1" spc="-15" dirty="0">
                <a:latin typeface="Calibri" panose="020F0502020204030204"/>
                <a:cs typeface="Calibri" panose="020F0502020204030204"/>
              </a:rPr>
              <a:t>Convert</a:t>
            </a:r>
            <a:r>
              <a:rPr sz="22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 of</a:t>
            </a:r>
            <a:r>
              <a:rPr sz="22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latin typeface="Calibri" panose="020F0502020204030204"/>
                <a:cs typeface="Calibri" panose="020F0502020204030204"/>
              </a:rPr>
              <a:t>Integer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258185" algn="ctr">
              <a:lnSpc>
                <a:spcPct val="100000"/>
              </a:lnSpc>
            </a:pPr>
            <a:r>
              <a:rPr sz="22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260090" algn="ctr">
              <a:lnSpc>
                <a:spcPct val="100000"/>
              </a:lnSpc>
            </a:pPr>
            <a:r>
              <a:rPr sz="22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num</a:t>
            </a:r>
            <a:r>
              <a:rPr sz="2200" b="1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2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atoi(String);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18185" algn="l"/>
              </a:tabLst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num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Integer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Variable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String-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Numbers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65430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a[10]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"100";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65430" marR="1854200">
              <a:lnSpc>
                <a:spcPct val="100000"/>
              </a:lnSpc>
            </a:pPr>
            <a:r>
              <a:rPr sz="2200" spc="-15" dirty="0">
                <a:latin typeface="Calibri" panose="020F0502020204030204"/>
                <a:cs typeface="Calibri" panose="020F0502020204030204"/>
              </a:rPr>
              <a:t>int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atoi(a);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printf("Value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 %d\n",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value); </a:t>
            </a:r>
            <a:r>
              <a:rPr sz="2200" spc="-48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0;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200" spc="-40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Value </a:t>
            </a:r>
            <a:r>
              <a:rPr sz="2200" spc="-5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spc="-35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3200"/>
                </a:solidFill>
                <a:latin typeface="Calibri" panose="020F0502020204030204"/>
                <a:cs typeface="Calibri" panose="020F0502020204030204"/>
              </a:rPr>
              <a:t>100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06444"/>
            <a:ext cx="8711565" cy="4994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Significance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</a:tabLst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Convert</a:t>
            </a:r>
            <a:r>
              <a:rPr sz="2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any</a:t>
            </a:r>
            <a:r>
              <a:rPr sz="2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2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2200" spc="2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200" spc="2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can</a:t>
            </a:r>
            <a:r>
              <a:rPr sz="2200" spc="2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Perform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arithmetic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Operations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like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integer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4445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Header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 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stdlib.h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Ways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2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Atoi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1 :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Passing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Variable</a:t>
            </a:r>
            <a:r>
              <a:rPr sz="22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Atoi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 panose="020F0502020204030204"/>
                <a:cs typeface="Calibri" panose="020F0502020204030204"/>
              </a:rPr>
              <a:t>int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num;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6286500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marks[3]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 "98"; </a:t>
            </a:r>
            <a:r>
              <a:rPr sz="2200" spc="-49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num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atoi(marks);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printf("\nMarks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%d",num);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 marR="3648710">
              <a:lnSpc>
                <a:spcPct val="10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2 :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Passing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Direct</a:t>
            </a:r>
            <a:r>
              <a:rPr sz="22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 in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Atoi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200" spc="-484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num;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num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atoi("98");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printf("\nMarks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%d",num);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955" y="249168"/>
            <a:ext cx="699643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S</a:t>
            </a:r>
            <a:r>
              <a:rPr spc="-250" dirty="0"/>
              <a:t>R</a:t>
            </a:r>
            <a:r>
              <a:rPr spc="-100" dirty="0"/>
              <a:t>M</a:t>
            </a:r>
            <a:r>
              <a:rPr b="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75" dirty="0"/>
              <a:t>INST</a:t>
            </a:r>
            <a:r>
              <a:rPr spc="-125" dirty="0"/>
              <a:t>I</a:t>
            </a:r>
            <a:r>
              <a:rPr spc="-240" dirty="0"/>
              <a:t>TUTE</a:t>
            </a:r>
            <a:r>
              <a:rPr b="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80" dirty="0"/>
              <a:t>O</a:t>
            </a:r>
            <a:r>
              <a:rPr spc="-220" dirty="0"/>
              <a:t>F</a:t>
            </a:r>
            <a:r>
              <a:rPr b="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20" dirty="0"/>
              <a:t>SCIE</a:t>
            </a:r>
            <a:r>
              <a:rPr spc="-265" dirty="0"/>
              <a:t>N</a:t>
            </a:r>
            <a:r>
              <a:rPr spc="-360" dirty="0"/>
              <a:t>C</a:t>
            </a:r>
            <a:r>
              <a:rPr spc="-330" dirty="0"/>
              <a:t>E</a:t>
            </a:r>
            <a:r>
              <a:rPr b="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95" dirty="0"/>
              <a:t>ANDT</a:t>
            </a:r>
            <a:r>
              <a:rPr spc="-180" dirty="0"/>
              <a:t>E</a:t>
            </a:r>
            <a:r>
              <a:rPr spc="-210" dirty="0"/>
              <a:t>CHNO</a:t>
            </a:r>
            <a:r>
              <a:rPr spc="-175" dirty="0"/>
              <a:t>L</a:t>
            </a:r>
            <a:r>
              <a:rPr spc="-225" dirty="0"/>
              <a:t>OG</a:t>
            </a:r>
            <a:r>
              <a:rPr spc="-560" dirty="0"/>
              <a:t>Y</a:t>
            </a:r>
            <a:r>
              <a:rPr spc="25" dirty="0"/>
              <a:t>,</a:t>
            </a:r>
            <a:endParaRPr spc="25" dirty="0"/>
          </a:p>
          <a:p>
            <a:pPr marR="876935" algn="ctr">
              <a:lnSpc>
                <a:spcPct val="100000"/>
              </a:lnSpc>
              <a:spcBef>
                <a:spcPts val="30"/>
              </a:spcBef>
            </a:pPr>
            <a:r>
              <a:rPr sz="2400" spc="-145" dirty="0"/>
              <a:t>CHENNAI.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73812" y="1293356"/>
            <a:ext cx="8738870" cy="102298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R="399415" algn="ctr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326500"/>
                </a:solidFill>
                <a:latin typeface="Cambria" panose="02040503050406030204"/>
                <a:cs typeface="Cambria" panose="02040503050406030204"/>
              </a:rPr>
              <a:t>UNIT</a:t>
            </a:r>
            <a:r>
              <a:rPr sz="2400" b="1" spc="-65" dirty="0">
                <a:solidFill>
                  <a:srgbClr val="3265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solidFill>
                  <a:srgbClr val="326500"/>
                </a:solidFill>
                <a:latin typeface="Cambria" panose="02040503050406030204"/>
                <a:cs typeface="Cambria" panose="02040503050406030204"/>
              </a:rPr>
              <a:t>III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ts val="4060"/>
              </a:lnSpc>
              <a:spcBef>
                <a:spcPts val="50"/>
              </a:spcBef>
              <a:tabLst>
                <a:tab pos="288290" algn="l"/>
                <a:tab pos="1556385" algn="l"/>
                <a:tab pos="2997835" algn="l"/>
                <a:tab pos="3594100" algn="l"/>
                <a:tab pos="4855210" algn="l"/>
                <a:tab pos="5099050" algn="l"/>
                <a:tab pos="5991225" algn="l"/>
                <a:tab pos="6569075" algn="l"/>
                <a:tab pos="7010400" algn="l"/>
                <a:tab pos="7874000" algn="l"/>
                <a:tab pos="8455025" algn="l"/>
              </a:tabLst>
            </a:pPr>
            <a:r>
              <a:rPr sz="2400" dirty="0">
                <a:solidFill>
                  <a:srgbClr val="0032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478" y="188573"/>
            <a:ext cx="1039684" cy="10666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871347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38555" algn="l"/>
                <a:tab pos="2390775" algn="l"/>
                <a:tab pos="3900170" algn="l"/>
                <a:tab pos="5640070" algn="l"/>
                <a:tab pos="6184265" algn="l"/>
                <a:tab pos="6607175" algn="l"/>
              </a:tabLst>
            </a:pPr>
            <a:r>
              <a:rPr sz="2400" b="1" i="1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BU</a:t>
            </a:r>
            <a:r>
              <a:rPr sz="24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spc="-17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TY</a:t>
            </a:r>
            <a:r>
              <a:rPr sz="24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i="1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CA</a:t>
            </a:r>
            <a:r>
              <a:rPr sz="2400" b="1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i="1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TION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RAMMING </a:t>
            </a:r>
            <a:r>
              <a:rPr sz="2400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LANGUAGE: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686435" marR="6350" indent="-21717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687070" algn="l"/>
                <a:tab pos="2373630" algn="l"/>
                <a:tab pos="3765550" algn="l"/>
                <a:tab pos="4233545" algn="l"/>
                <a:tab pos="4635500" algn="l"/>
                <a:tab pos="5991225" algn="l"/>
                <a:tab pos="7362825" algn="l"/>
                <a:tab pos="8147050" algn="l"/>
              </a:tabLst>
            </a:pPr>
            <a:r>
              <a:rPr sz="24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yp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gua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pe</a:t>
            </a:r>
            <a:r>
              <a:rPr sz="240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f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orm</a:t>
            </a:r>
            <a:r>
              <a:rPr sz="24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ty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latin typeface="Calibri" panose="020F0502020204030204"/>
                <a:cs typeface="Calibri" panose="020F0502020204030204"/>
              </a:rPr>
              <a:t>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conversion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another.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86435" indent="-21717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68707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Click</a:t>
            </a:r>
            <a:r>
              <a:rPr sz="24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24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4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below</a:t>
            </a:r>
            <a:r>
              <a:rPr sz="24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description</a:t>
            </a:r>
            <a:r>
              <a:rPr sz="24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example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86435">
              <a:lnSpc>
                <a:spcPct val="100000"/>
              </a:lnSpc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programs.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093470" lvl="1" indent="-216535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109347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atof()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Converts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float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93470" lvl="1" indent="-216535">
              <a:lnSpc>
                <a:spcPct val="100000"/>
              </a:lnSpc>
              <a:spcBef>
                <a:spcPts val="5"/>
              </a:spcBef>
              <a:buSzPct val="44000"/>
              <a:buFont typeface="Wingdings" panose="05000000000000000000"/>
              <a:buChar char=""/>
              <a:tabLst>
                <a:tab pos="109347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atoi()</a:t>
            </a:r>
            <a:r>
              <a:rPr sz="24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Converts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93470" lvl="1" indent="-216535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109347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atol()</a:t>
            </a:r>
            <a:r>
              <a:rPr sz="24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Converts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long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93470" lvl="1" indent="-216535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109347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itoa()</a:t>
            </a:r>
            <a:r>
              <a:rPr sz="24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Converts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93470" lvl="1" indent="-216535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109347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ltoa()</a:t>
            </a:r>
            <a:r>
              <a:rPr sz="24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Converts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long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339337"/>
            <a:ext cx="329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3.10.2</a:t>
            </a:r>
            <a:r>
              <a:rPr sz="2400" i="1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STRLEN</a:t>
            </a:r>
            <a:r>
              <a:rPr sz="2400" i="1" spc="-6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31" y="2071239"/>
            <a:ext cx="42665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215265">
              <a:lnSpc>
                <a:spcPct val="100000"/>
              </a:lnSpc>
              <a:spcBef>
                <a:spcPts val="100"/>
              </a:spcBef>
              <a:buSzPct val="44000"/>
              <a:buFont typeface="Wingdings" panose="05000000000000000000"/>
              <a:buChar char=""/>
              <a:tabLst>
                <a:tab pos="393700" algn="l"/>
              </a:tabLst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Finding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sz="2400" b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400" spc="-15" dirty="0">
                <a:solidFill>
                  <a:srgbClr val="0065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Explanation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620" y="3351661"/>
            <a:ext cx="21837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No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Parameters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 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Taken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Type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Description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 Header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file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5151" y="3351661"/>
            <a:ext cx="50615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1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5035">
              <a:lnSpc>
                <a:spcPct val="100000"/>
              </a:lnSpc>
              <a:buChar char="-"/>
              <a:tabLst>
                <a:tab pos="927100" algn="l"/>
                <a:tab pos="9277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5035">
              <a:lnSpc>
                <a:spcPct val="100000"/>
              </a:lnSpc>
              <a:buChar char="-"/>
              <a:tabLst>
                <a:tab pos="927100" algn="l"/>
                <a:tab pos="92773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Integer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4400">
              <a:lnSpc>
                <a:spcPct val="100000"/>
              </a:lnSpc>
              <a:buChar char="-"/>
              <a:tabLst>
                <a:tab pos="926465" algn="l"/>
                <a:tab pos="9271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Compute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Length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5035">
              <a:lnSpc>
                <a:spcPct val="100000"/>
              </a:lnSpc>
              <a:buChar char="-"/>
              <a:tabLst>
                <a:tab pos="927100" algn="l"/>
                <a:tab pos="9277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string.h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08" y="1339337"/>
            <a:ext cx="871474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400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Ways</a:t>
            </a:r>
            <a:r>
              <a:rPr sz="2400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4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400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strlen()</a:t>
            </a:r>
            <a:r>
              <a:rPr sz="2400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4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400" spc="3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ways</a:t>
            </a:r>
            <a:r>
              <a:rPr sz="24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4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strlen</a:t>
            </a:r>
            <a:r>
              <a:rPr sz="24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function.</a:t>
            </a:r>
            <a:r>
              <a:rPr sz="24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4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pass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>
              <a:lnSpc>
                <a:spcPct val="100000"/>
              </a:lnSpc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strlen()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i="1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4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400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Variable</a:t>
            </a:r>
            <a:r>
              <a:rPr sz="2400" i="1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400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Parameter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str[20];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66665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printf("\nEnter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String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gets(str);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strlen(str);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3674110" indent="-635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printf("\nLength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String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: %d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", length);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930900">
              <a:lnSpc>
                <a:spcPct val="100000"/>
              </a:lnSpc>
            </a:pP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Enter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hello </a:t>
            </a:r>
            <a:r>
              <a:rPr sz="2400" spc="-5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Length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42385"/>
            <a:ext cx="7940675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String </a:t>
            </a:r>
            <a:r>
              <a:rPr sz="22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Variable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which is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Already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Initialized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Pointer </a:t>
            </a:r>
            <a:r>
              <a:rPr sz="2200" spc="-48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*str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"priteshtaral";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libri" panose="020F0502020204030204"/>
                <a:cs typeface="Calibri" panose="020F0502020204030204"/>
              </a:rPr>
              <a:t>int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strlen(str);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printf("\nLength</a:t>
            </a:r>
            <a:r>
              <a:rPr sz="2200" dirty="0">
                <a:latin typeface="Calibri" panose="020F0502020204030204"/>
                <a:cs typeface="Calibri" panose="020F0502020204030204"/>
              </a:rPr>
              <a:t> of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 %d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",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length);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 marR="4838700">
              <a:lnSpc>
                <a:spcPct val="100000"/>
              </a:lnSpc>
              <a:spcBef>
                <a:spcPts val="5"/>
              </a:spcBef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3 :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Direct</a:t>
            </a:r>
            <a:r>
              <a:rPr sz="22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 </a:t>
            </a:r>
            <a:r>
              <a:rPr sz="2200" spc="-48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344932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strlen("pritesh");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printf("\nLength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%d",length);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 marR="2928620">
              <a:lnSpc>
                <a:spcPct val="10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4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Writing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Statement </a:t>
            </a:r>
            <a:r>
              <a:rPr sz="2200" spc="-48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*str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"pritesh";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printf("\nLength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%d",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strlen(str));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283055"/>
            <a:ext cx="7473315" cy="48272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58520" lvl="2" indent="-846455">
              <a:lnSpc>
                <a:spcPct val="100000"/>
              </a:lnSpc>
              <a:spcBef>
                <a:spcPts val="1540"/>
              </a:spcBef>
              <a:buAutoNum type="arabicPeriod" startAt="3"/>
              <a:tabLst>
                <a:tab pos="859155" algn="l"/>
              </a:tabLst>
            </a:pPr>
            <a:r>
              <a:rPr sz="2400" b="1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STRCAT</a:t>
            </a:r>
            <a:r>
              <a:rPr sz="2400" b="1" i="1" spc="-7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4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strcat</a:t>
            </a:r>
            <a:r>
              <a:rPr sz="24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Actually</a:t>
            </a:r>
            <a:r>
              <a:rPr sz="24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does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lvl="3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takes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885825" lvl="3" indent="431165">
              <a:lnSpc>
                <a:spcPct val="150000"/>
              </a:lnSpc>
              <a:spcBef>
                <a:spcPts val="5"/>
              </a:spcBef>
              <a:buSzPct val="44000"/>
              <a:buFont typeface="Wingdings" panose="05000000000000000000"/>
              <a:buChar char=""/>
              <a:tabLst>
                <a:tab pos="661035" algn="l"/>
                <a:tab pos="282511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Appends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second string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end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First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String.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Taken</a:t>
            </a:r>
            <a:r>
              <a:rPr sz="24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Arrays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Strings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-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236980" algn="ctr">
              <a:lnSpc>
                <a:spcPct val="100000"/>
              </a:lnSpc>
              <a:spcBef>
                <a:spcPts val="1750"/>
              </a:spcBef>
            </a:pP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400" b="1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37615"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char*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strlen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s1,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s2);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871410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Ways</a:t>
            </a:r>
            <a:r>
              <a:rPr sz="24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400" b="1" i="1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Strcat</a:t>
            </a:r>
            <a:r>
              <a:rPr sz="2400" b="1" i="1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4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Variable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Parameter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95680" marR="2503805" indent="-63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str1[20]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“Don” </a:t>
            </a:r>
            <a:r>
              <a:rPr sz="2400" dirty="0">
                <a:latin typeface="Calibri" panose="020F0502020204030204"/>
                <a:cs typeface="Calibri" panose="020F0502020204030204"/>
              </a:rPr>
              <a:t>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str2[20]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“Bosqo”;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strcat(str1,str2);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9568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puts(str1);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Taking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Variable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4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Already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Initialized</a:t>
            </a:r>
            <a:r>
              <a:rPr sz="24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4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Pointer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9568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*str1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“Ind”,*str2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“ia”;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203835">
              <a:lnSpc>
                <a:spcPct val="100000"/>
              </a:lnSpc>
              <a:tabLst>
                <a:tab pos="5568315" algn="l"/>
                <a:tab pos="7107555" algn="l"/>
                <a:tab pos="7599045" algn="l"/>
                <a:tab pos="861885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;/</a:t>
            </a:r>
            <a:r>
              <a:rPr sz="24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esult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ed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tr1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puts(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esu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: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India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995680" marR="3241040" indent="-983615">
              <a:lnSpc>
                <a:spcPct val="100000"/>
              </a:lnSpc>
              <a:tabLst>
                <a:tab pos="2999740" algn="l"/>
              </a:tabLst>
            </a:pPr>
            <a:r>
              <a:rPr sz="24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 : 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Writing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 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Statement </a:t>
            </a:r>
            <a:r>
              <a:rPr sz="2400" spc="-5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pr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tf(“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nStr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25" dirty="0">
                <a:latin typeface="Calibri" panose="020F0502020204030204"/>
                <a:cs typeface="Calibri" panose="020F0502020204030204"/>
              </a:rPr>
              <a:t>“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t(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“</a:t>
            </a:r>
            <a:r>
              <a:rPr sz="2400" dirty="0">
                <a:latin typeface="Calibri" panose="020F0502020204030204"/>
                <a:cs typeface="Calibri" panose="020F0502020204030204"/>
              </a:rPr>
              <a:t>Ind</a:t>
            </a:r>
            <a:r>
              <a:rPr sz="2400" spc="-240" dirty="0">
                <a:latin typeface="Calibri" panose="020F0502020204030204"/>
                <a:cs typeface="Calibri" panose="020F0502020204030204"/>
              </a:rPr>
              <a:t>”</a:t>
            </a:r>
            <a:r>
              <a:rPr sz="2400" spc="-17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”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”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63671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3.10.4</a:t>
            </a:r>
            <a:r>
              <a:rPr sz="24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STRCMP</a:t>
            </a:r>
            <a:r>
              <a:rPr sz="2400" b="1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strcmp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Actually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?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takes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parameter.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343150" algn="ctr">
              <a:lnSpc>
                <a:spcPct val="100000"/>
              </a:lnSpc>
            </a:pPr>
            <a:r>
              <a:rPr sz="24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400" spc="-7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34442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strcmp</a:t>
            </a:r>
            <a:r>
              <a:rPr sz="24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*s1,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*s2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20" y="3808854"/>
            <a:ext cx="15570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400" b="1" spc="-9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Type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-ve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Value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+ve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Value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Value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5347" y="3808854"/>
            <a:ext cx="29787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Condition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4400">
              <a:lnSpc>
                <a:spcPct val="100000"/>
              </a:lnSpc>
              <a:buChar char="-"/>
              <a:tabLst>
                <a:tab pos="926465" algn="l"/>
                <a:tab pos="9271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String1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&lt;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4400">
              <a:lnSpc>
                <a:spcPct val="100000"/>
              </a:lnSpc>
              <a:buChar char="-"/>
              <a:tabLst>
                <a:tab pos="926465" algn="l"/>
                <a:tab pos="9271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String1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&gt;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914400">
              <a:lnSpc>
                <a:spcPct val="100000"/>
              </a:lnSpc>
              <a:buChar char="-"/>
              <a:tabLst>
                <a:tab pos="926465" algn="l"/>
                <a:tab pos="9271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String1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16" y="1339337"/>
            <a:ext cx="87134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443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 : </a:t>
            </a:r>
            <a:r>
              <a:rPr sz="24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strings 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are Equal 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s1[10]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"SAM",s2[10]="SAM"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len;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621284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len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strcmp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(s1,s2);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tabLst>
                <a:tab pos="716915" algn="l"/>
                <a:tab pos="1262380" algn="l"/>
                <a:tab pos="2231390" algn="l"/>
                <a:tab pos="2799080" algn="l"/>
                <a:tab pos="3241040" algn="l"/>
                <a:tab pos="3609340" algn="l"/>
                <a:tab pos="3912870" algn="l"/>
                <a:tab pos="4210050" algn="l"/>
                <a:tab pos="4978400" algn="l"/>
                <a:tab pos="5374640" algn="l"/>
                <a:tab pos="6100445" algn="l"/>
                <a:tab pos="6644640" algn="l"/>
                <a:tab pos="7489190" algn="l"/>
                <a:tab pos="8191500" algn="l"/>
              </a:tabLst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utp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ut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pr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tri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ive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condition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like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*/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s1[10]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"SAM",s2[10]="SAM"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len;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621284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len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strcmp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(s1,s2);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(len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0)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("Two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Equal");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4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Strings</a:t>
            </a:r>
            <a:r>
              <a:rPr sz="2400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Equal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16" y="1339337"/>
            <a:ext cx="529463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String1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Greater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 marR="89217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s1[10]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"SAM",s2[10]="sam"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len;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len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strcmp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(s1,s2);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("%d",len);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//-ve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-32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104521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Reason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ASCII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“SAM”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smaller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“sam”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ASCII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‘S’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smaller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‘s’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16" y="1339337"/>
            <a:ext cx="528701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String1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Smaller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String1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 marR="88392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s1[10]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"sam",s2[10]="SAM"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len;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len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strcmp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(s1,s2);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("%d",len);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//+ve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85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104521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Reason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ASCII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“SAM”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greater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“sam”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ASCII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‘S’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greater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‘s’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333241"/>
            <a:ext cx="3161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3.7</a:t>
            </a:r>
            <a:r>
              <a:rPr sz="3200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3200" spc="-5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24" y="1824046"/>
            <a:ext cx="86067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 algn="just">
              <a:lnSpc>
                <a:spcPct val="100000"/>
              </a:lnSpc>
              <a:spcBef>
                <a:spcPts val="95"/>
              </a:spcBef>
              <a:buSzPct val="45000"/>
              <a:buFont typeface="Wingdings" panose="05000000000000000000"/>
              <a:buChar char=""/>
              <a:tabLst>
                <a:tab pos="337820" algn="l"/>
              </a:tabLst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Strings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in C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represented</a:t>
            </a:r>
            <a:r>
              <a:rPr sz="2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arrays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characters.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37185" marR="5080" indent="-325120" algn="just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3378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String 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nothing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but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collection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individual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elements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or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stored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at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contiguous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memory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locations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15950" lvl="1" indent="-279400" algn="just">
              <a:lnSpc>
                <a:spcPct val="100000"/>
              </a:lnSpc>
              <a:spcBef>
                <a:spcPts val="5"/>
              </a:spcBef>
              <a:buAutoNum type="romanLcParenR"/>
              <a:tabLst>
                <a:tab pos="616585" algn="l"/>
              </a:tabLst>
            </a:pPr>
            <a:r>
              <a:rPr sz="2800" b="1" i="1" spc="-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–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'P','P','S'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02945" lvl="1" indent="-366395" algn="just">
              <a:lnSpc>
                <a:spcPct val="100000"/>
              </a:lnSpc>
              <a:buAutoNum type="romanLcParenR"/>
              <a:tabLst>
                <a:tab pos="703580" algn="l"/>
              </a:tabLst>
            </a:pPr>
            <a:r>
              <a:rPr sz="2800" b="1" i="1" spc="-10" dirty="0">
                <a:latin typeface="Calibri" panose="020F0502020204030204"/>
                <a:cs typeface="Calibri" panose="020F0502020204030204"/>
              </a:rPr>
              <a:t>Double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quotes</a:t>
            </a:r>
            <a:r>
              <a:rPr sz="2800" b="1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“PPS"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68350" marR="5715" lvl="2" indent="-323215" algn="just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7689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string contains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double quote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 part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then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can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escape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keep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double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quote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 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part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string.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68350" lvl="2" indent="-323215" algn="just">
              <a:lnSpc>
                <a:spcPct val="100000"/>
              </a:lnSpc>
              <a:buSzPct val="75000"/>
              <a:buFont typeface="Symbol" panose="05050102010706020507"/>
              <a:buChar char=""/>
              <a:tabLst>
                <a:tab pos="7689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“PP\S"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String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87141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8520" lvl="2" indent="-846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859155" algn="l"/>
              </a:tabLst>
            </a:pP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SPRINTF</a:t>
            </a:r>
            <a:r>
              <a:rPr sz="2400" b="1" i="1" spc="-6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955800" lvl="3" indent="-215265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1956435" algn="l"/>
              </a:tabLst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sends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formatted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output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Features</a:t>
            </a:r>
            <a:r>
              <a:rPr sz="24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marR="6985" indent="-21717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661035" algn="l"/>
                <a:tab pos="1695450" algn="l"/>
                <a:tab pos="2033270" algn="l"/>
                <a:tab pos="3131820" algn="l"/>
                <a:tab pos="3763645" algn="l"/>
                <a:tab pos="4634230" algn="l"/>
                <a:tab pos="5685790" algn="l"/>
                <a:tab pos="6088380" algn="l"/>
                <a:tab pos="7494905" algn="l"/>
                <a:tab pos="7814945" algn="l"/>
                <a:tab pos="828484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Outpu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Calibri" panose="020F0502020204030204"/>
                <a:cs typeface="Calibri" panose="020F0502020204030204"/>
              </a:rPr>
              <a:t>ri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en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nt</a:t>
            </a:r>
            <a:r>
              <a:rPr sz="240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yi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Output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Devices.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spcBef>
                <a:spcPts val="5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i.e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actually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placed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).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terminated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‘\0’.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Main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Per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pose</a:t>
            </a:r>
            <a:r>
              <a:rPr sz="2400" dirty="0">
                <a:latin typeface="Calibri" panose="020F0502020204030204"/>
                <a:cs typeface="Calibri" panose="020F0502020204030204"/>
              </a:rPr>
              <a:t> :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Sending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Formatted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output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Header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Stdio.h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400" b="1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sprintf(char 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*buf,char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format,arg_list);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16" y="1339337"/>
            <a:ext cx="8713470" cy="527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age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23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str[100];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4647565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sprintf(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"My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age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%d",age);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puts(str);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My</a:t>
            </a:r>
            <a:r>
              <a:rPr sz="24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age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23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400" b="1" u="heavy" spc="-5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Analysis</a:t>
            </a:r>
            <a:r>
              <a:rPr sz="2400" b="1" u="heavy" spc="-15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u="heavy" spc="-20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spc="-10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Source</a:t>
            </a:r>
            <a:r>
              <a:rPr sz="2400" b="1" u="heavy" spc="-15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spc="-5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Code: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Just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keep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mind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that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spcBef>
                <a:spcPts val="1445"/>
              </a:spcBef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Assume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printf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then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output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“My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age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23”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What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 </a:t>
            </a:r>
            <a:r>
              <a:rPr sz="2400" dirty="0">
                <a:latin typeface="Calibri" panose="020F0502020204030204"/>
                <a:cs typeface="Calibri" panose="020F0502020204030204"/>
              </a:rPr>
              <a:t>?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—–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Just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Print</a:t>
            </a:r>
            <a:r>
              <a:rPr sz="24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Result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Screen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marR="5080" indent="-215265">
              <a:lnSpc>
                <a:spcPts val="4320"/>
              </a:lnSpc>
              <a:spcBef>
                <a:spcPts val="180"/>
              </a:spcBef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Similarly</a:t>
            </a:r>
            <a:r>
              <a:rPr sz="24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Sprintf</a:t>
            </a:r>
            <a:r>
              <a:rPr sz="24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stores</a:t>
            </a:r>
            <a:r>
              <a:rPr sz="2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result</a:t>
            </a:r>
            <a:r>
              <a:rPr sz="2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“My</a:t>
            </a:r>
            <a:r>
              <a:rPr sz="24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age</a:t>
            </a:r>
            <a:r>
              <a:rPr sz="24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23”</a:t>
            </a:r>
            <a:r>
              <a:rPr sz="2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4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</a:t>
            </a:r>
            <a:r>
              <a:rPr sz="2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instead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printing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610305"/>
            <a:ext cx="3864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3.11.2</a:t>
            </a:r>
            <a:r>
              <a:rPr sz="2800" i="1" spc="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SSCANF</a:t>
            </a:r>
            <a:r>
              <a:rPr sz="2800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4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2315079"/>
            <a:ext cx="8713470" cy="371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400" b="1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2400" b="1" spc="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sscanf(const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*buffer,</a:t>
            </a:r>
            <a:r>
              <a:rPr sz="2400" b="1" spc="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const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*format[,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address,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...]);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actually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?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read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from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Pointed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by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buffer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rather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stdin.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Integer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marR="5080" indent="-217170">
              <a:lnSpc>
                <a:spcPct val="150000"/>
              </a:lnSpc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value</a:t>
            </a:r>
            <a:r>
              <a:rPr sz="24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nothing</a:t>
            </a:r>
            <a:r>
              <a:rPr sz="24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24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4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fields</a:t>
            </a:r>
            <a:r>
              <a:rPr sz="24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were</a:t>
            </a:r>
            <a:r>
              <a:rPr sz="24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actually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assigned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590423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#include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&lt;stdio.h&gt;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main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 marR="134366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buffer[30]="Fresh2refresh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5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[20];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age;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sscanf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(buffer,"%s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%d",name,&amp;age);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 marR="508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("Name </a:t>
            </a:r>
            <a:r>
              <a:rPr sz="2400" dirty="0">
                <a:latin typeface="Calibri" panose="020F0502020204030204"/>
                <a:cs typeface="Calibri" panose="020F0502020204030204"/>
              </a:rPr>
              <a:t>: %s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\n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Age </a:t>
            </a:r>
            <a:r>
              <a:rPr sz="2400" dirty="0">
                <a:latin typeface="Calibri" panose="020F0502020204030204"/>
                <a:cs typeface="Calibri" panose="020F0502020204030204"/>
              </a:rPr>
              <a:t>: %d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\n",name,age); </a:t>
            </a:r>
            <a:r>
              <a:rPr sz="2400" spc="-5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0;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Name</a:t>
            </a:r>
            <a:r>
              <a:rPr sz="24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Fresh2refresh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Age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283055"/>
            <a:ext cx="8713470" cy="55130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58520" lvl="2" indent="-846455">
              <a:lnSpc>
                <a:spcPct val="100000"/>
              </a:lnSpc>
              <a:spcBef>
                <a:spcPts val="1540"/>
              </a:spcBef>
              <a:buAutoNum type="arabicPeriod" startAt="3"/>
              <a:tabLst>
                <a:tab pos="859155" algn="l"/>
              </a:tabLst>
            </a:pPr>
            <a:r>
              <a:rPr sz="24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STRSTR</a:t>
            </a:r>
            <a:r>
              <a:rPr sz="2400" b="1" i="1" spc="-6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lvl="3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Finds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first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occurrence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sub-string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Features</a:t>
            </a:r>
            <a:r>
              <a:rPr sz="2400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lvl="3" indent="-217170">
              <a:lnSpc>
                <a:spcPct val="100000"/>
              </a:lnSpc>
              <a:spcBef>
                <a:spcPts val="1445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Finds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first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occurrence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sub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string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another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lvl="3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Main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Purpose</a:t>
            </a:r>
            <a:r>
              <a:rPr sz="2400" dirty="0">
                <a:latin typeface="Calibri" panose="020F0502020204030204"/>
                <a:cs typeface="Calibri" panose="020F0502020204030204"/>
              </a:rPr>
              <a:t> :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Finding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Substring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lvl="3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Header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String.h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lvl="3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Checks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whether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s2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present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s1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not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marR="5080" lvl="3" indent="-217170">
              <a:lnSpc>
                <a:spcPts val="4320"/>
              </a:lnSpc>
              <a:spcBef>
                <a:spcPts val="385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success,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strstr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returns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pointer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s1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where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s2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begins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(points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s2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s1).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lvl="3" indent="-217170">
              <a:lnSpc>
                <a:spcPct val="100000"/>
              </a:lnSpc>
              <a:spcBef>
                <a:spcPts val="106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error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(if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s2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 not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occur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s1),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strstr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null.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7084059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6235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400" b="1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626235" algn="ctr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*strstr(const</a:t>
            </a:r>
            <a:r>
              <a:rPr sz="24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*s1,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const</a:t>
            </a:r>
            <a:r>
              <a:rPr sz="24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*s2);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4703445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#include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&lt;stdio.h&gt;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#include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&lt;string.h&gt;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7955" marR="243332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string[55]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="This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a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test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*p;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7955" marR="401129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strstr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(string,"test");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if(p)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795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printf("string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found\n");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613657"/>
            <a:ext cx="7636509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537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printf("First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\"test\"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\"%s\"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"\"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\"%s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\""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,string,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795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7955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else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 marR="3175635" indent="70993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printf("string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not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found\n"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0;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7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found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First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“test”</a:t>
            </a:r>
            <a:r>
              <a:rPr sz="24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“This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is a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test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string”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“test</a:t>
            </a:r>
            <a:r>
              <a:rPr sz="24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string”.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726630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5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Parameters</a:t>
            </a:r>
            <a:r>
              <a:rPr sz="2400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initialized</a:t>
            </a:r>
            <a:r>
              <a:rPr sz="24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4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Pointers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4952365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#include&lt;stdio.h&gt;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#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ude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&lt;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h&gt;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main(void)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 marR="508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*str1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"c4learn.blogspot.com",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*str2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"spot", *ptr;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ptr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strstr(str1,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str2);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 marR="2762885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printf("The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substring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is: %sn", ptr);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0;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1033780" algn="l"/>
              </a:tabLst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4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substring</a:t>
            </a:r>
            <a:r>
              <a:rPr sz="2400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is: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spot.com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557403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5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Passing</a:t>
            </a:r>
            <a:r>
              <a:rPr sz="2400" spc="-3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Direct</a:t>
            </a:r>
            <a:r>
              <a:rPr sz="24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 marR="3260725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#include&lt;stdio.h&gt;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#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ude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&lt;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h&gt;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main()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*ptr;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 marR="508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ptr</a:t>
            </a:r>
            <a:r>
              <a:rPr sz="2400" dirty="0">
                <a:latin typeface="Calibri" panose="020F0502020204030204"/>
                <a:cs typeface="Calibri" panose="020F0502020204030204"/>
              </a:rPr>
              <a:t> =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strstr("c4learn.blogspot.com","spot");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printf("The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substring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is: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%sn", ptr);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1033780" algn="l"/>
              </a:tabLst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4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substring</a:t>
            </a:r>
            <a:r>
              <a:rPr sz="2400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is: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spot.com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180" y="1339337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3.11.4</a:t>
            </a:r>
            <a:r>
              <a:rPr sz="2400" i="1" spc="-8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STRREV():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80" y="1708221"/>
            <a:ext cx="871347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0" indent="-216535">
              <a:lnSpc>
                <a:spcPct val="100000"/>
              </a:lnSpc>
              <a:spcBef>
                <a:spcPts val="95"/>
              </a:spcBef>
              <a:buSzPct val="45000"/>
              <a:buFont typeface="Wingdings" panose="05000000000000000000"/>
              <a:buChar char=""/>
              <a:tabLst>
                <a:tab pos="660400" algn="l"/>
              </a:tabLst>
            </a:pPr>
            <a:r>
              <a:rPr sz="2200" spc="-20" dirty="0">
                <a:latin typeface="Calibri" panose="020F0502020204030204"/>
                <a:cs typeface="Calibri" panose="020F0502020204030204"/>
              </a:rPr>
              <a:t>reverses</a:t>
            </a:r>
            <a:r>
              <a:rPr sz="22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2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200" spc="3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22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language.</a:t>
            </a:r>
            <a:r>
              <a:rPr sz="22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Syntax</a:t>
            </a:r>
            <a:r>
              <a:rPr sz="22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2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strrev(</a:t>
            </a:r>
            <a:r>
              <a:rPr sz="22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2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2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below.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860040">
              <a:lnSpc>
                <a:spcPct val="100000"/>
              </a:lnSpc>
            </a:pPr>
            <a:r>
              <a:rPr sz="22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2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*strrev(char</a:t>
            </a:r>
            <a:r>
              <a:rPr sz="2200" b="1" spc="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*string);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"/>
              <a:tabLst>
                <a:tab pos="6604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strrev()</a:t>
            </a:r>
            <a:r>
              <a:rPr sz="22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2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3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nonstandard</a:t>
            </a:r>
            <a:r>
              <a:rPr sz="22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2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22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may</a:t>
            </a:r>
            <a:r>
              <a:rPr sz="22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not</a:t>
            </a:r>
            <a:r>
              <a:rPr sz="22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available</a:t>
            </a:r>
            <a:r>
              <a:rPr sz="22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in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libri" panose="020F0502020204030204"/>
                <a:cs typeface="Calibri" panose="020F0502020204030204"/>
              </a:rPr>
              <a:t>standard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library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22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latin typeface="Calibri" panose="020F0502020204030204"/>
                <a:cs typeface="Calibri" panose="020F0502020204030204"/>
              </a:rPr>
              <a:t>Reverse</a:t>
            </a:r>
            <a:r>
              <a:rPr sz="22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2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Start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-65" dirty="0">
                <a:latin typeface="Calibri" panose="020F0502020204030204"/>
                <a:cs typeface="Calibri" panose="020F0502020204030204"/>
              </a:rPr>
              <a:t>Take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Subscript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Variables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‘i’,’j’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5" dirty="0">
                <a:latin typeface="Calibri" panose="020F0502020204030204"/>
                <a:cs typeface="Calibri" panose="020F0502020204030204"/>
              </a:rPr>
              <a:t>‘j’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is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Positioned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Last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Character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5" dirty="0">
                <a:latin typeface="Calibri" panose="020F0502020204030204"/>
                <a:cs typeface="Calibri" panose="020F0502020204030204"/>
              </a:rPr>
              <a:t>‘i’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is positioned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first character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str[i]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interchanged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str[j]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Increment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‘i’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spcBef>
                <a:spcPts val="5"/>
              </a:spcBef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-15" dirty="0">
                <a:latin typeface="Calibri" panose="020F0502020204030204"/>
                <a:cs typeface="Calibri" panose="020F0502020204030204"/>
              </a:rPr>
              <a:t>Decrement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‘j’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‘i’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‘j’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goto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step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3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660400" indent="-216535">
              <a:lnSpc>
                <a:spcPct val="100000"/>
              </a:lnSpc>
              <a:buSzPct val="45000"/>
              <a:buFont typeface="Wingdings" panose="05000000000000000000"/>
              <a:buChar char=""/>
              <a:tabLst>
                <a:tab pos="660400" algn="l"/>
              </a:tabLst>
            </a:pPr>
            <a:r>
              <a:rPr sz="2200" spc="-15" dirty="0">
                <a:latin typeface="Calibri" panose="020F0502020204030204"/>
                <a:cs typeface="Calibri" panose="020F0502020204030204"/>
              </a:rPr>
              <a:t>Stop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824" y="1317086"/>
            <a:ext cx="8605520" cy="49295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300"/>
              </a:spcBef>
              <a:buAutoNum type="romanLcParenR" startAt="3"/>
              <a:tabLst>
                <a:tab pos="334645" algn="l"/>
              </a:tabLst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Null</a:t>
            </a:r>
            <a:r>
              <a:rPr sz="2000" b="1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Character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68350" marR="5080" lvl="1" indent="-323215">
              <a:lnSpc>
                <a:spcPct val="100000"/>
              </a:lnSpc>
              <a:spcBef>
                <a:spcPts val="205"/>
              </a:spcBef>
              <a:buSzPct val="75000"/>
              <a:buFont typeface="Symbol" panose="05050102010706020507"/>
              <a:buChar char=""/>
              <a:tabLst>
                <a:tab pos="768350" algn="l"/>
                <a:tab pos="76898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end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0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marked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special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character,</a:t>
            </a:r>
            <a:r>
              <a:rPr sz="20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null</a:t>
            </a:r>
            <a:r>
              <a:rPr sz="2000" i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whose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bits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zero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i.e.,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NULL.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68350" lvl="1" indent="-323215">
              <a:lnSpc>
                <a:spcPct val="100000"/>
              </a:lnSpc>
              <a:spcBef>
                <a:spcPts val="195"/>
              </a:spcBef>
              <a:buSzPct val="75000"/>
              <a:buFont typeface="Symbol" panose="05050102010706020507"/>
              <a:buChar char=""/>
              <a:tabLst>
                <a:tab pos="768350" algn="l"/>
                <a:tab pos="76898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always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Terminated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dirty="0">
                <a:latin typeface="Calibri" panose="020F0502020204030204"/>
                <a:cs typeface="Calibri" panose="020F0502020204030204"/>
              </a:rPr>
              <a:t> NULL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(‘/0′)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626995">
              <a:lnSpc>
                <a:spcPct val="100000"/>
              </a:lnSpc>
              <a:spcBef>
                <a:spcPts val="205"/>
              </a:spcBef>
            </a:pPr>
            <a:r>
              <a:rPr sz="20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000" b="1" i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name[10]</a:t>
            </a:r>
            <a:r>
              <a:rPr sz="2000" b="1" i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000" b="1" i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{'P','P','S','\0'}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00150" lvl="2" indent="-287020">
              <a:lnSpc>
                <a:spcPct val="100000"/>
              </a:lnSpc>
              <a:spcBef>
                <a:spcPts val="205"/>
              </a:spcBef>
              <a:buSzPct val="45000"/>
              <a:buFont typeface="Wingdings" panose="05000000000000000000"/>
              <a:buChar char=""/>
              <a:tabLst>
                <a:tab pos="1199515" algn="l"/>
                <a:tab pos="12001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NULL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having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ASCII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00150" lvl="2" indent="-287020">
              <a:lnSpc>
                <a:spcPct val="100000"/>
              </a:lnSpc>
              <a:spcBef>
                <a:spcPts val="195"/>
              </a:spcBef>
              <a:buSzPct val="45000"/>
              <a:buFont typeface="Wingdings" panose="05000000000000000000"/>
              <a:buChar char=""/>
              <a:tabLst>
                <a:tab pos="1199515" algn="l"/>
                <a:tab pos="12001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ASCII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'\0'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00150" marR="309245" lvl="2" indent="-287020">
              <a:lnSpc>
                <a:spcPct val="100000"/>
              </a:lnSpc>
              <a:spcBef>
                <a:spcPts val="200"/>
              </a:spcBef>
              <a:buSzPct val="45000"/>
              <a:buFont typeface="Wingdings" panose="05000000000000000000"/>
              <a:buChar char=""/>
              <a:tabLst>
                <a:tab pos="1199515" algn="l"/>
                <a:tab pos="12001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nothing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but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Possible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Individual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Character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275965">
              <a:lnSpc>
                <a:spcPct val="100000"/>
              </a:lnSpc>
              <a:spcBef>
                <a:spcPts val="205"/>
              </a:spcBef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name[10]</a:t>
            </a:r>
            <a:r>
              <a:rPr sz="2000" b="1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"PPS";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68350" lvl="1" indent="-323215">
              <a:lnSpc>
                <a:spcPct val="100000"/>
              </a:lnSpc>
              <a:spcBef>
                <a:spcPts val="195"/>
              </a:spcBef>
              <a:buSzPct val="75000"/>
              <a:buFont typeface="Symbol" panose="05050102010706020507"/>
              <a:buChar char=""/>
              <a:tabLst>
                <a:tab pos="768350" algn="l"/>
                <a:tab pos="76898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possible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access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individual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character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102870" algn="ctr">
              <a:lnSpc>
                <a:spcPct val="100000"/>
              </a:lnSpc>
              <a:spcBef>
                <a:spcPts val="205"/>
              </a:spcBef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name[0]</a:t>
            </a:r>
            <a:r>
              <a:rPr sz="20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'P';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102870" algn="ctr">
              <a:lnSpc>
                <a:spcPct val="100000"/>
              </a:lnSpc>
              <a:spcBef>
                <a:spcPts val="205"/>
              </a:spcBef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name[1]</a:t>
            </a:r>
            <a:r>
              <a:rPr sz="20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'P';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104140" algn="ctr">
              <a:lnSpc>
                <a:spcPct val="100000"/>
              </a:lnSpc>
              <a:spcBef>
                <a:spcPts val="190"/>
              </a:spcBef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name[2]</a:t>
            </a:r>
            <a:r>
              <a:rPr sz="20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5" dirty="0">
                <a:latin typeface="Calibri" panose="020F0502020204030204"/>
                <a:cs typeface="Calibri" panose="020F0502020204030204"/>
              </a:rPr>
              <a:t>'S';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103505" algn="ctr">
              <a:lnSpc>
                <a:spcPct val="100000"/>
              </a:lnSpc>
              <a:spcBef>
                <a:spcPts val="205"/>
              </a:spcBef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name[3]</a:t>
            </a:r>
            <a:r>
              <a:rPr sz="2000" b="1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'\0';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647763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6433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 </a:t>
            </a:r>
            <a:r>
              <a:rPr sz="24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#include&lt;stdio.h&gt;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#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ude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&lt;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h&gt;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main()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name[30]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"Hello";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marR="508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printf("String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before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strrev()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:%s\n",name);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printf("String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after strrev(%s", strrev(name));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0;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3031490">
              <a:lnSpc>
                <a:spcPct val="100000"/>
              </a:lnSpc>
              <a:tabLst>
                <a:tab pos="2497455" algn="l"/>
              </a:tabLst>
            </a:pP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before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strrev()</a:t>
            </a:r>
            <a:r>
              <a:rPr sz="24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Hello </a:t>
            </a:r>
            <a:r>
              <a:rPr sz="2400" spc="-5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2400" spc="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strrev()</a:t>
            </a:r>
            <a:r>
              <a:rPr sz="2400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5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olleH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715137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3.11.5</a:t>
            </a:r>
            <a:r>
              <a:rPr sz="2400" b="1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STRCPY</a:t>
            </a:r>
            <a:r>
              <a:rPr sz="2400" b="1" i="1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62100" algn="ctr">
              <a:lnSpc>
                <a:spcPct val="100000"/>
              </a:lnSpc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Copy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second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First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strcmp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Actually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?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takes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parameter.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Header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String.h.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returns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Purpose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Copies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String2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String1.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Original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contents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String1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lost.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3865" indent="-215900">
              <a:lnSpc>
                <a:spcPct val="100000"/>
              </a:lnSpc>
              <a:spcBef>
                <a:spcPts val="5"/>
              </a:spcBef>
              <a:buSzPct val="44000"/>
              <a:buFont typeface="Wingdings" panose="05000000000000000000"/>
              <a:buChar char=""/>
              <a:tabLst>
                <a:tab pos="4445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Original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contents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String2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remains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59560" algn="ctr">
              <a:lnSpc>
                <a:spcPct val="100000"/>
              </a:lnSpc>
            </a:pP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400" b="1" spc="-4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57655" algn="ctr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strcpy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(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char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*string1,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*string2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)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12" y="1283055"/>
            <a:ext cx="8282940" cy="44157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1540"/>
              </a:spcBef>
              <a:buSzPct val="44000"/>
              <a:buFont typeface="Wingdings" panose="05000000000000000000"/>
              <a:buChar char=""/>
              <a:tabLst>
                <a:tab pos="22987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strcpy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str1, str2)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–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copies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contents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str2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str1.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29235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22987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strcpy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str2,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str1)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–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It copies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contents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str1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str2.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29235" marR="6985" indent="-217170">
              <a:lnSpc>
                <a:spcPts val="4320"/>
              </a:lnSpc>
              <a:spcBef>
                <a:spcPts val="385"/>
              </a:spcBef>
              <a:buSzPct val="44000"/>
              <a:buFont typeface="Wingdings" panose="05000000000000000000"/>
              <a:buChar char=""/>
              <a:tabLst>
                <a:tab pos="229870" algn="l"/>
                <a:tab pos="550545" algn="l"/>
                <a:tab pos="2097405" algn="l"/>
                <a:tab pos="2947670" algn="l"/>
                <a:tab pos="3882390" algn="l"/>
                <a:tab pos="4224020" algn="l"/>
                <a:tab pos="4849495" algn="l"/>
                <a:tab pos="5584190" algn="l"/>
                <a:tab pos="6572250" algn="l"/>
                <a:tab pos="751522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ti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Calibri" panose="020F0502020204030204"/>
                <a:cs typeface="Calibri" panose="020F0502020204030204"/>
              </a:rPr>
              <a:t>th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less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sou</a:t>
            </a:r>
            <a:r>
              <a:rPr sz="2400" b="1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tri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ti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source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won’t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copied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destination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29235" marR="5715" indent="-217170">
              <a:lnSpc>
                <a:spcPts val="4320"/>
              </a:lnSpc>
              <a:buSzPct val="44000"/>
              <a:buFont typeface="Wingdings" panose="05000000000000000000"/>
              <a:buChar char=""/>
              <a:tabLst>
                <a:tab pos="22987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example,</a:t>
            </a:r>
            <a:r>
              <a:rPr sz="24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consider</a:t>
            </a:r>
            <a:r>
              <a:rPr sz="24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destination</a:t>
            </a:r>
            <a:r>
              <a:rPr sz="24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4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20</a:t>
            </a:r>
            <a:r>
              <a:rPr sz="24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source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4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30.</a:t>
            </a:r>
            <a:r>
              <a:rPr sz="24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Then,</a:t>
            </a:r>
            <a:r>
              <a:rPr sz="24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only</a:t>
            </a:r>
            <a:r>
              <a:rPr sz="24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20</a:t>
            </a:r>
            <a:r>
              <a:rPr sz="24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4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2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source</a:t>
            </a:r>
            <a:r>
              <a:rPr sz="2400" spc="2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29235">
              <a:lnSpc>
                <a:spcPct val="100000"/>
              </a:lnSpc>
              <a:spcBef>
                <a:spcPts val="1060"/>
              </a:spcBef>
              <a:tabLst>
                <a:tab pos="892175" algn="l"/>
                <a:tab pos="1437640" algn="l"/>
                <a:tab pos="2500630" algn="l"/>
                <a:tab pos="3219450" algn="l"/>
                <a:tab pos="4848860" algn="l"/>
                <a:tab pos="5780405" algn="l"/>
                <a:tab pos="6480175" algn="l"/>
                <a:tab pos="796163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co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latin typeface="Calibri" panose="020F0502020204030204"/>
                <a:cs typeface="Calibri" panose="020F0502020204030204"/>
              </a:rPr>
              <a:t>ied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tri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emai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10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29235">
              <a:lnSpc>
                <a:spcPct val="100000"/>
              </a:lnSpc>
              <a:spcBef>
                <a:spcPts val="1440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won’t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 copied</a:t>
            </a:r>
            <a:r>
              <a:rPr sz="2400" dirty="0">
                <a:latin typeface="Calibri" panose="020F0502020204030204"/>
                <a:cs typeface="Calibri" panose="020F0502020204030204"/>
              </a:rPr>
              <a:t> and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truncated.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16" y="1283055"/>
            <a:ext cx="272986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5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s1[10]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"SAM"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char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s2[10]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"MIKE"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strcpy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(s1,s2);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924" y="3478153"/>
            <a:ext cx="190246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Prints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MIKE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Prints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MIKE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612" y="3478153"/>
            <a:ext cx="1241425" cy="2769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puts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(s1)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-635">
              <a:lnSpc>
                <a:spcPts val="4320"/>
              </a:lnSpc>
              <a:spcBef>
                <a:spcPts val="38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puts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(s2)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75945">
              <a:lnSpc>
                <a:spcPts val="4320"/>
              </a:lnSpc>
            </a:pP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MIKE 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KE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339337"/>
            <a:ext cx="2182495" cy="1400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b="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Example </a:t>
            </a:r>
            <a:r>
              <a:rPr sz="2400" b="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 </a:t>
            </a:r>
            <a:r>
              <a:rPr sz="2400" b="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#include </a:t>
            </a:r>
            <a:r>
              <a:rPr sz="22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&lt;stdio.h&gt; </a:t>
            </a:r>
            <a:r>
              <a:rPr sz="22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#include &lt;string.h&gt; </a:t>
            </a:r>
            <a:r>
              <a:rPr sz="2200" b="0" spc="-484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22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main(</a:t>
            </a:r>
            <a:r>
              <a:rPr sz="2200" b="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2714367"/>
            <a:ext cx="5337175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{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39065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source[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] = "hihello"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39065">
              <a:lnSpc>
                <a:spcPct val="100000"/>
              </a:lnSpc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target[20]=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""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39065" marR="671830">
              <a:lnSpc>
                <a:spcPct val="100000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(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"\nsource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%s",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source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) ; </a:t>
            </a:r>
            <a:r>
              <a:rPr sz="2200" spc="-4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printf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"\ntarget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%s",</a:t>
            </a:r>
            <a:r>
              <a:rPr sz="2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target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 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strcpy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target,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source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) 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03200" marR="5080" indent="-1270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libri" panose="020F0502020204030204"/>
                <a:cs typeface="Calibri" panose="020F0502020204030204"/>
              </a:rPr>
              <a:t>printf("target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after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strcpy()=%s",target)</a:t>
            </a:r>
            <a:r>
              <a:rPr sz="2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 </a:t>
            </a:r>
            <a:r>
              <a:rPr sz="2200" spc="-4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0;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}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source</a:t>
            </a:r>
            <a:r>
              <a:rPr sz="2200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hihello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target</a:t>
            </a:r>
            <a:r>
              <a:rPr sz="22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=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target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200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strcpy(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) =</a:t>
            </a:r>
            <a:r>
              <a:rPr sz="22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hihello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283055"/>
            <a:ext cx="8579485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3.11.6</a:t>
            </a:r>
            <a:r>
              <a:rPr sz="2400" b="1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STRTOK</a:t>
            </a:r>
            <a:r>
              <a:rPr sz="2400" b="1" i="1" spc="-5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FUNCTION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b="1" spc="-15" dirty="0">
                <a:latin typeface="Calibri" panose="020F0502020204030204"/>
                <a:cs typeface="Calibri" panose="020F0502020204030204"/>
              </a:rPr>
              <a:t>tokenizes/parses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given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string using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delimiter.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0810" algn="ctr">
              <a:lnSpc>
                <a:spcPct val="100000"/>
              </a:lnSpc>
              <a:spcBef>
                <a:spcPts val="1440"/>
              </a:spcBef>
            </a:pP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Syntax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50315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strtok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(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char</a:t>
            </a:r>
            <a:r>
              <a:rPr sz="2400" b="1" spc="-1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str,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const</a:t>
            </a:r>
            <a:r>
              <a:rPr sz="2400" b="1" spc="-2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2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delimiters</a:t>
            </a:r>
            <a:r>
              <a:rPr sz="2400" b="1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50000"/>
              </a:lnSpc>
            </a:pPr>
            <a:r>
              <a:rPr sz="2400" i="1" spc="-15" dirty="0">
                <a:latin typeface="Calibri" panose="020F0502020204030204"/>
                <a:cs typeface="Calibri" panose="020F0502020204030204"/>
              </a:rPr>
              <a:t>For example,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have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comma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separated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list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of items from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file and </a:t>
            </a:r>
            <a:r>
              <a:rPr sz="2400" i="1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want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individual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items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an 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array.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i="1" spc="-5" dirty="0">
                <a:latin typeface="Calibri" panose="020F0502020204030204"/>
                <a:cs typeface="Calibri" panose="020F0502020204030204"/>
              </a:rPr>
              <a:t>Splits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str[]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according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given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delimiters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returns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next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token.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spcBef>
                <a:spcPts val="1440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needs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loop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get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all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tokens.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 indent="-217170">
              <a:lnSpc>
                <a:spcPct val="100000"/>
              </a:lnSpc>
              <a:spcBef>
                <a:spcPts val="1445"/>
              </a:spcBef>
              <a:buSzPct val="44000"/>
              <a:buFont typeface="Wingdings" panose="05000000000000000000"/>
              <a:buChar char=""/>
              <a:tabLst>
                <a:tab pos="661035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returns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NULL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when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there</a:t>
            </a:r>
            <a:r>
              <a:rPr sz="24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5" dirty="0">
                <a:latin typeface="Calibri" panose="020F0502020204030204"/>
                <a:cs typeface="Calibri" panose="020F0502020204030204"/>
              </a:rPr>
              <a:t>no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more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tokens.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699" y="1105657"/>
            <a:ext cx="982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200" spc="-5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ample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99" y="1428081"/>
            <a:ext cx="2584450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#include </a:t>
            </a:r>
            <a:r>
              <a:rPr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&lt;stdio.h&gt; </a:t>
            </a:r>
            <a:r>
              <a:rPr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#include</a:t>
            </a:r>
            <a:r>
              <a:rPr b="0" spc="-7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&lt;string.h&gt; </a:t>
            </a:r>
            <a:r>
              <a:rPr b="0" spc="-57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b="0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main()</a:t>
            </a:r>
            <a:endParaRPr b="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99" y="3211039"/>
            <a:ext cx="8713470" cy="3592829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600" dirty="0">
                <a:latin typeface="Calibri" panose="020F0502020204030204"/>
                <a:cs typeface="Calibri" panose="020F0502020204030204"/>
              </a:rPr>
              <a:t>{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927100" marR="5080">
              <a:lnSpc>
                <a:spcPct val="150000"/>
              </a:lnSpc>
              <a:spcBef>
                <a:spcPts val="5"/>
              </a:spcBef>
            </a:pPr>
            <a:r>
              <a:rPr sz="2600" dirty="0">
                <a:latin typeface="Calibri" panose="020F0502020204030204"/>
                <a:cs typeface="Calibri" panose="020F0502020204030204"/>
              </a:rPr>
              <a:t>char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str[] </a:t>
            </a:r>
            <a:r>
              <a:rPr sz="2600" dirty="0">
                <a:latin typeface="Calibri" panose="020F0502020204030204"/>
                <a:cs typeface="Calibri" panose="020F0502020204030204"/>
              </a:rPr>
              <a:t>=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"Problem_Solving_in_c";//Returns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first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char*</a:t>
            </a:r>
            <a:r>
              <a:rPr sz="26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token</a:t>
            </a:r>
            <a:r>
              <a:rPr sz="26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=</a:t>
            </a:r>
            <a:r>
              <a:rPr sz="26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strtok(str,</a:t>
            </a:r>
            <a:r>
              <a:rPr sz="26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"_");//Keep</a:t>
            </a:r>
            <a:r>
              <a:rPr sz="26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printing</a:t>
            </a:r>
            <a:r>
              <a:rPr sz="26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tokens</a:t>
            </a:r>
            <a:r>
              <a:rPr sz="26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while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927100" marR="3765550" indent="-914400">
              <a:lnSpc>
                <a:spcPct val="150000"/>
              </a:lnSpc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delimiters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present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str[]. </a:t>
            </a:r>
            <a:r>
              <a:rPr sz="2600" spc="-5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while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(token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!=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NULL)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{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841500">
              <a:lnSpc>
                <a:spcPct val="100000"/>
              </a:lnSpc>
              <a:spcBef>
                <a:spcPts val="1560"/>
              </a:spcBef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printf("%s\n",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token);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612133"/>
            <a:ext cx="346138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token</a:t>
            </a:r>
            <a:r>
              <a:rPr b="0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b="0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strtok(NULL,</a:t>
            </a:r>
            <a:r>
              <a:rPr b="0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"_");</a:t>
            </a:r>
            <a:endParaRPr b="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}</a:t>
            </a:r>
            <a:endParaRPr b="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2404995"/>
            <a:ext cx="2117090" cy="3197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0;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libri" panose="020F0502020204030204"/>
                <a:cs typeface="Calibri" panose="020F0502020204030204"/>
              </a:rPr>
              <a:t>}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1024890">
              <a:lnSpc>
                <a:spcPct val="100000"/>
              </a:lnSpc>
              <a:spcBef>
                <a:spcPts val="2160"/>
              </a:spcBef>
            </a:pP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3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oblem </a:t>
            </a:r>
            <a:r>
              <a:rPr sz="24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Solving </a:t>
            </a:r>
            <a:r>
              <a:rPr sz="2400" b="1" spc="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in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891891"/>
            <a:ext cx="8714740" cy="299847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600" b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3.12</a:t>
            </a:r>
            <a:r>
              <a:rPr sz="2600" b="1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ARITHMETIC</a:t>
            </a:r>
            <a:r>
              <a:rPr sz="2600" b="1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CHARACTERS</a:t>
            </a:r>
            <a:r>
              <a:rPr sz="2600" b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600" b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3865" indent="-215900" algn="just">
              <a:lnSpc>
                <a:spcPct val="100000"/>
              </a:lnSpc>
              <a:spcBef>
                <a:spcPts val="1560"/>
              </a:spcBef>
              <a:buSzPct val="44000"/>
              <a:buFont typeface="Wingdings" panose="05000000000000000000"/>
              <a:buChar char=""/>
              <a:tabLst>
                <a:tab pos="44450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C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Programming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Allows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you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Manipulate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String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443865" marR="5080" indent="-215265" algn="just">
              <a:lnSpc>
                <a:spcPct val="150000"/>
              </a:lnSpc>
              <a:buSzPct val="44000"/>
              <a:buFont typeface="Wingdings" panose="05000000000000000000"/>
              <a:buChar char=""/>
              <a:tabLst>
                <a:tab pos="444500" algn="l"/>
              </a:tabLst>
            </a:pPr>
            <a:r>
              <a:rPr sz="2600" spc="-10" dirty="0">
                <a:latin typeface="Calibri" panose="020F0502020204030204"/>
                <a:cs typeface="Calibri" panose="020F0502020204030204"/>
              </a:rPr>
              <a:t>Whenever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Character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is variable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used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 the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expression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then </a:t>
            </a:r>
            <a:r>
              <a:rPr sz="2600" dirty="0">
                <a:latin typeface="Calibri" panose="020F0502020204030204"/>
                <a:cs typeface="Calibri" panose="020F0502020204030204"/>
              </a:rPr>
              <a:t>it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automatically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Converted into</a:t>
            </a:r>
            <a:r>
              <a:rPr sz="2600" spc="5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Integer 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called </a:t>
            </a:r>
            <a:r>
              <a:rPr sz="2600" dirty="0">
                <a:latin typeface="Calibri" panose="020F0502020204030204"/>
                <a:cs typeface="Calibri" panose="020F0502020204030204"/>
              </a:rPr>
              <a:t> ASCII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value.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3804" y="4061838"/>
            <a:ext cx="2662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5030" algn="l"/>
                <a:tab pos="169227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wi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dirty="0">
                <a:latin typeface="Calibri" panose="020F0502020204030204"/>
                <a:cs typeface="Calibri" panose="020F0502020204030204"/>
              </a:rPr>
              <a:t>h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dirty="0">
                <a:latin typeface="Calibri" panose="020F0502020204030204"/>
                <a:cs typeface="Calibri" panose="020F0502020204030204"/>
              </a:rPr>
              <a:t>th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dirty="0">
                <a:latin typeface="Calibri" panose="020F0502020204030204"/>
                <a:cs typeface="Calibri" panose="020F0502020204030204"/>
              </a:rPr>
              <a:t>I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dirty="0">
                <a:latin typeface="Calibri" panose="020F0502020204030204"/>
                <a:cs typeface="Calibri" panose="020F0502020204030204"/>
              </a:rPr>
              <a:t>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2600" dirty="0">
                <a:latin typeface="Calibri" panose="020F0502020204030204"/>
                <a:cs typeface="Calibri" panose="020F0502020204030204"/>
              </a:rPr>
              <a:t>er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620" y="3864433"/>
            <a:ext cx="5810885" cy="299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 marR="5080" indent="-215265">
              <a:lnSpc>
                <a:spcPct val="150000"/>
              </a:lnSpc>
              <a:spcBef>
                <a:spcPts val="95"/>
              </a:spcBef>
              <a:buSzPct val="44000"/>
              <a:buFont typeface="Wingdings" panose="05000000000000000000"/>
              <a:buChar char=""/>
              <a:tabLst>
                <a:tab pos="444500" algn="l"/>
                <a:tab pos="1055370" algn="l"/>
                <a:tab pos="2745740" algn="l"/>
                <a:tab pos="3479800" algn="l"/>
                <a:tab pos="408368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All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ha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r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dirty="0">
                <a:latin typeface="Calibri" panose="020F0502020204030204"/>
                <a:cs typeface="Calibri" panose="020F0502020204030204"/>
              </a:rPr>
              <a:t>e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600" dirty="0">
                <a:latin typeface="Calibri" panose="020F0502020204030204"/>
                <a:cs typeface="Calibri" panose="020F0502020204030204"/>
              </a:rPr>
              <a:t>s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600" dirty="0">
                <a:latin typeface="Calibri" panose="020F0502020204030204"/>
                <a:cs typeface="Calibri" panose="020F0502020204030204"/>
              </a:rPr>
              <a:t>an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2600" dirty="0">
                <a:latin typeface="Calibri" panose="020F0502020204030204"/>
                <a:cs typeface="Calibri" panose="020F0502020204030204"/>
              </a:rPr>
              <a:t>e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dirty="0">
                <a:latin typeface="Calibri" panose="020F0502020204030204"/>
                <a:cs typeface="Calibri" panose="020F0502020204030204"/>
              </a:rPr>
              <a:t>Mani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p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2600" dirty="0">
                <a:latin typeface="Calibri" panose="020F0502020204030204"/>
                <a:cs typeface="Calibri" panose="020F0502020204030204"/>
              </a:rPr>
              <a:t>l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2600" dirty="0">
                <a:latin typeface="Calibri" panose="020F0502020204030204"/>
                <a:cs typeface="Calibri" panose="020F0502020204030204"/>
              </a:rPr>
              <a:t>ed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Value.(Addition,Subtraction)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b="1" spc="-5" dirty="0">
                <a:latin typeface="Calibri" panose="020F0502020204030204"/>
                <a:cs typeface="Calibri" panose="020F0502020204030204"/>
              </a:rPr>
              <a:t>Examples</a:t>
            </a:r>
            <a:r>
              <a:rPr sz="26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12700" marR="2503805">
              <a:lnSpc>
                <a:spcPct val="150000"/>
              </a:lnSpc>
            </a:pPr>
            <a:r>
              <a:rPr sz="2600" b="1" dirty="0">
                <a:latin typeface="Calibri" panose="020F0502020204030204"/>
                <a:cs typeface="Calibri" panose="020F0502020204030204"/>
              </a:rPr>
              <a:t>ASCII </a:t>
            </a:r>
            <a:r>
              <a:rPr sz="2600" b="1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of : </a:t>
            </a:r>
            <a:r>
              <a:rPr sz="2600" b="1" spc="-25" dirty="0">
                <a:latin typeface="Calibri" panose="020F0502020204030204"/>
                <a:cs typeface="Calibri" panose="020F0502020204030204"/>
              </a:rPr>
              <a:t>‘a’ </a:t>
            </a:r>
            <a:r>
              <a:rPr sz="2600" b="1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97 </a:t>
            </a:r>
            <a:r>
              <a:rPr sz="26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ASCII</a:t>
            </a:r>
            <a:r>
              <a:rPr sz="26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6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:</a:t>
            </a:r>
            <a:r>
              <a:rPr sz="26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10" dirty="0">
                <a:latin typeface="Calibri" panose="020F0502020204030204"/>
                <a:cs typeface="Calibri" panose="020F0502020204030204"/>
              </a:rPr>
              <a:t>‘z’</a:t>
            </a:r>
            <a:r>
              <a:rPr sz="2600" b="1" spc="-5" dirty="0">
                <a:latin typeface="Calibri" panose="020F0502020204030204"/>
                <a:cs typeface="Calibri" panose="020F0502020204030204"/>
              </a:rPr>
              <a:t> is</a:t>
            </a:r>
            <a:r>
              <a:rPr sz="26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121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39" y="66620"/>
            <a:ext cx="9019862" cy="66998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620" y="1474973"/>
            <a:ext cx="42824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Possible</a:t>
            </a:r>
            <a:r>
              <a:rPr b="0" spc="-5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Ways</a:t>
            </a:r>
            <a:r>
              <a:rPr b="0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of Manipulation</a:t>
            </a:r>
            <a:r>
              <a:rPr b="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b="0" dirty="0">
              <a:solidFill>
                <a:srgbClr val="0065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1884273"/>
            <a:ext cx="6501130" cy="45535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1:Displays</a:t>
            </a: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ASCII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value[</a:t>
            </a:r>
            <a:r>
              <a:rPr sz="22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Note</a:t>
            </a:r>
            <a:r>
              <a:rPr sz="2200" spc="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%d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Printf]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'a';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printf("%d",x);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//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Result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 97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299085">
              <a:lnSpc>
                <a:spcPct val="15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:Displays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value[Note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%c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 Printf] </a:t>
            </a:r>
            <a:r>
              <a:rPr sz="2200" spc="-48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'a';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printf("%c",x);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Display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Result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=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5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3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Displays</a:t>
            </a:r>
            <a:r>
              <a:rPr sz="2200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2200" spc="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ASCII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value[ Note</a:t>
            </a:r>
            <a:r>
              <a:rPr sz="2200" spc="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%d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] </a:t>
            </a:r>
            <a:r>
              <a:rPr sz="2200" spc="-48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'a' +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printf("%d",x);</a:t>
            </a:r>
            <a:r>
              <a:rPr sz="2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//Display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Result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98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(ascii of 'b'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)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13379"/>
            <a:ext cx="7981315" cy="393890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iv)</a:t>
            </a:r>
            <a:r>
              <a:rPr sz="2400" b="1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MEMORY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205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Each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Occupy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byte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Memory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205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"PPS"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'P'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+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522855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'P'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+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marR="3941445" indent="1595755">
              <a:lnSpc>
                <a:spcPts val="3090"/>
              </a:lnSpc>
              <a:spcBef>
                <a:spcPts val="13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'S'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;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"PPS”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3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BYTES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algn="just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Each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stored</a:t>
            </a:r>
            <a:r>
              <a:rPr sz="2400" dirty="0">
                <a:latin typeface="Calibri" panose="020F0502020204030204"/>
                <a:cs typeface="Calibri" panose="020F0502020204030204"/>
              </a:rPr>
              <a:t> in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consecutive </a:t>
            </a:r>
            <a:r>
              <a:rPr sz="2400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location.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841500" marR="3556635" indent="-635" algn="just">
              <a:lnSpc>
                <a:spcPct val="107000"/>
              </a:lnSpc>
              <a:spcBef>
                <a:spcPts val="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'P'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2000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'P'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2001 </a:t>
            </a:r>
            <a:r>
              <a:rPr sz="2400" spc="-5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'S'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2002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003555"/>
            <a:ext cx="8638540" cy="555879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Displays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2200" spc="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Character value[Note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%c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]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 'a'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+ 1;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printf("%c",x);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//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Result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'b‘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 panose="020F0502020204030204"/>
              <a:cs typeface="Calibri" panose="020F0502020204030204"/>
            </a:endParaRPr>
          </a:p>
          <a:p>
            <a:pPr marL="12700" marR="346710">
              <a:lnSpc>
                <a:spcPct val="15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Displays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Difference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2200" spc="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ASCII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Integer[Note</a:t>
            </a:r>
            <a:r>
              <a:rPr sz="2200" spc="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%d in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] </a:t>
            </a:r>
            <a:r>
              <a:rPr sz="2200" spc="-484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'z'</a:t>
            </a:r>
            <a:r>
              <a:rPr sz="2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- 'a';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printf("%d",x);/*Display Result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25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(difference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ASCII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z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and a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*/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6</a:t>
            </a:r>
            <a:r>
              <a:rPr sz="220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Displays</a:t>
            </a:r>
            <a:r>
              <a:rPr sz="2200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Difference</a:t>
            </a:r>
            <a:r>
              <a:rPr sz="2200" spc="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2200" spc="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ASCII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 Char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[Note</a:t>
            </a:r>
            <a:r>
              <a:rPr sz="2200" spc="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200" spc="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%c in </a:t>
            </a:r>
            <a:r>
              <a:rPr sz="2200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Printf</a:t>
            </a:r>
            <a:r>
              <a:rPr sz="2200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]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libri" panose="020F0502020204030204"/>
                <a:cs typeface="Calibri" panose="020F0502020204030204"/>
              </a:rPr>
              <a:t>char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=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'z'</a:t>
            </a:r>
            <a:r>
              <a:rPr sz="2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'a';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printf("%c",x);/*Display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Result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=(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difference</a:t>
            </a:r>
            <a:r>
              <a:rPr sz="2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ASCII</a:t>
            </a:r>
            <a:r>
              <a:rPr sz="2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of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 z</a:t>
            </a:r>
            <a:r>
              <a:rPr sz="2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*/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979" y="285998"/>
            <a:ext cx="7194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5" dirty="0"/>
              <a:t> </a:t>
            </a:r>
            <a:r>
              <a:rPr spc="-125" dirty="0"/>
              <a:t>OF</a:t>
            </a:r>
            <a:r>
              <a:rPr spc="-195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sp>
        <p:nvSpPr>
          <p:cNvPr id="4" name="object 4"/>
          <p:cNvSpPr txBox="1"/>
          <p:nvPr/>
        </p:nvSpPr>
        <p:spPr>
          <a:xfrm>
            <a:off x="261620" y="683763"/>
            <a:ext cx="8714740" cy="544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080" algn="ctr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3.13</a:t>
            </a:r>
            <a:r>
              <a:rPr sz="24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400" b="1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DECLARATION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DEFINITION: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900" marR="6985" algn="just">
              <a:lnSpc>
                <a:spcPct val="100000"/>
              </a:lnSpc>
              <a:spcBef>
                <a:spcPts val="230"/>
              </a:spcBef>
              <a:buFont typeface="Wingdings" panose="05000000000000000000"/>
              <a:buChar char=""/>
              <a:tabLst>
                <a:tab pos="81343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is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group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statements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 together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perform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task.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Every </a:t>
            </a:r>
            <a:r>
              <a:rPr sz="2000" dirty="0">
                <a:latin typeface="Calibri" panose="020F0502020204030204"/>
                <a:cs typeface="Calibri" panose="020F0502020204030204"/>
              </a:rPr>
              <a:t>C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least one function, which is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main()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all the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most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trivial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programs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define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additional</a:t>
            </a:r>
            <a:r>
              <a:rPr sz="2000" dirty="0">
                <a:latin typeface="Calibri" panose="020F0502020204030204"/>
                <a:cs typeface="Calibri" panose="020F0502020204030204"/>
              </a:rPr>
              <a:t> functions.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265" marR="6985" algn="just">
              <a:lnSpc>
                <a:spcPct val="100000"/>
              </a:lnSpc>
              <a:spcBef>
                <a:spcPts val="195"/>
              </a:spcBef>
              <a:buFont typeface="Wingdings" panose="05000000000000000000"/>
              <a:buChar char=""/>
              <a:tabLst>
                <a:tab pos="813435" algn="l"/>
              </a:tabLst>
            </a:pPr>
            <a:r>
              <a:rPr sz="2000" spc="-55" dirty="0">
                <a:latin typeface="Calibri" panose="020F0502020204030204"/>
                <a:cs typeface="Calibri" panose="020F0502020204030204"/>
              </a:rPr>
              <a:t>You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 divide up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your code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into separate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functions.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How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divide </a:t>
            </a:r>
            <a:r>
              <a:rPr sz="2000" dirty="0">
                <a:latin typeface="Calibri" panose="020F0502020204030204"/>
                <a:cs typeface="Calibri" panose="020F0502020204030204"/>
              </a:rPr>
              <a:t>up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your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code</a:t>
            </a:r>
            <a:r>
              <a:rPr sz="20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among</a:t>
            </a:r>
            <a:r>
              <a:rPr sz="20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0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0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up</a:t>
            </a:r>
            <a:r>
              <a:rPr sz="20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you,</a:t>
            </a:r>
            <a:r>
              <a:rPr sz="20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20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logically</a:t>
            </a:r>
            <a:r>
              <a:rPr sz="20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division</a:t>
            </a:r>
            <a:r>
              <a:rPr sz="20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dirty="0">
                <a:latin typeface="Calibri" panose="020F0502020204030204"/>
                <a:cs typeface="Calibri" panose="020F0502020204030204"/>
              </a:rPr>
              <a:t> each function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performs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specific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task.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6985" algn="just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81343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declaration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tells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compiler about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function's name,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return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type,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parameters.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definition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provides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actual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body 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5080" algn="just">
              <a:lnSpc>
                <a:spcPct val="100000"/>
              </a:lnSpc>
              <a:spcBef>
                <a:spcPts val="210"/>
              </a:spcBef>
              <a:buFont typeface="Wingdings" panose="05000000000000000000"/>
              <a:buChar char=""/>
              <a:tabLst>
                <a:tab pos="81343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C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standard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library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provides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numerous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built-in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your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 call.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For example,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strcat()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concatenate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two strings,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memcpy()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copy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location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another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location,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many more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800" indent="-343535" algn="just">
              <a:lnSpc>
                <a:spcPct val="100000"/>
              </a:lnSpc>
              <a:spcBef>
                <a:spcPts val="190"/>
              </a:spcBef>
              <a:buFont typeface="Wingdings" panose="05000000000000000000"/>
              <a:buChar char=""/>
              <a:tabLst>
                <a:tab pos="81343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referred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method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sub-routine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procedure,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etc.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9343" y="396056"/>
            <a:ext cx="719518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SR</a:t>
            </a:r>
            <a:r>
              <a:rPr spc="5" dirty="0"/>
              <a:t>M</a:t>
            </a:r>
            <a:r>
              <a:rPr spc="35" dirty="0"/>
              <a:t> </a:t>
            </a:r>
            <a:r>
              <a:rPr spc="-215" dirty="0"/>
              <a:t>I</a:t>
            </a:r>
            <a:r>
              <a:rPr spc="-204" dirty="0"/>
              <a:t>NST</a:t>
            </a:r>
            <a:r>
              <a:rPr spc="-215" dirty="0"/>
              <a:t>I</a:t>
            </a:r>
            <a:r>
              <a:rPr spc="-204" dirty="0"/>
              <a:t>TUT</a:t>
            </a:r>
            <a:r>
              <a:rPr dirty="0"/>
              <a:t>E</a:t>
            </a:r>
            <a:r>
              <a:rPr spc="75" dirty="0"/>
              <a:t> </a:t>
            </a:r>
            <a:r>
              <a:rPr spc="-250" dirty="0"/>
              <a:t>O</a:t>
            </a:r>
            <a:r>
              <a:rPr dirty="0"/>
              <a:t>F</a:t>
            </a:r>
            <a:r>
              <a:rPr spc="-204" dirty="0"/>
              <a:t> </a:t>
            </a:r>
            <a:r>
              <a:rPr spc="-265" dirty="0"/>
              <a:t>SC</a:t>
            </a:r>
            <a:r>
              <a:rPr spc="-275" dirty="0"/>
              <a:t>I</a:t>
            </a:r>
            <a:r>
              <a:rPr spc="-265" dirty="0"/>
              <a:t>ENC</a:t>
            </a:r>
            <a:r>
              <a:rPr dirty="0"/>
              <a:t>E</a:t>
            </a:r>
            <a:r>
              <a:rPr spc="105" dirty="0"/>
              <a:t> </a:t>
            </a:r>
            <a:r>
              <a:rPr spc="-95" dirty="0"/>
              <a:t>AN</a:t>
            </a:r>
            <a:r>
              <a:rPr spc="50" dirty="0"/>
              <a:t>D</a:t>
            </a:r>
            <a:r>
              <a:rPr spc="-240" dirty="0"/>
              <a:t>TEC</a:t>
            </a:r>
            <a:r>
              <a:rPr spc="-235" dirty="0"/>
              <a:t>H</a:t>
            </a:r>
            <a:r>
              <a:rPr spc="-240" dirty="0"/>
              <a:t>N</a:t>
            </a:r>
            <a:r>
              <a:rPr spc="-235" dirty="0"/>
              <a:t>O</a:t>
            </a:r>
            <a:r>
              <a:rPr spc="-240" dirty="0"/>
              <a:t>L</a:t>
            </a:r>
            <a:r>
              <a:rPr spc="-235" dirty="0"/>
              <a:t>OG</a:t>
            </a:r>
            <a:r>
              <a:rPr spc="-480" dirty="0"/>
              <a:t>Y</a:t>
            </a:r>
            <a:r>
              <a:rPr dirty="0"/>
              <a:t>,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61616" y="614674"/>
            <a:ext cx="8702675" cy="520827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635000" algn="ctr">
              <a:lnSpc>
                <a:spcPct val="100000"/>
              </a:lnSpc>
              <a:spcBef>
                <a:spcPts val="151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765">
              <a:lnSpc>
                <a:spcPct val="100000"/>
              </a:lnSpc>
              <a:spcBef>
                <a:spcPts val="1415"/>
              </a:spcBef>
            </a:pPr>
            <a:r>
              <a:rPr sz="2400" b="1" spc="-165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3.13.</a:t>
            </a:r>
            <a:r>
              <a:rPr sz="2400" b="1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spc="-405" dirty="0">
                <a:solidFill>
                  <a:srgbClr val="32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60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165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160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finin</a:t>
            </a:r>
            <a:r>
              <a:rPr sz="2400" b="1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409" dirty="0">
                <a:solidFill>
                  <a:srgbClr val="32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385" dirty="0">
                <a:solidFill>
                  <a:srgbClr val="32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60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fun</a:t>
            </a:r>
            <a:r>
              <a:rPr sz="2400" b="1" spc="-155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spc="-160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400" b="1" spc="-155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dirty="0">
                <a:solidFill>
                  <a:srgbClr val="326500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general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form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2400" dirty="0">
                <a:latin typeface="Calibri" panose="020F0502020204030204"/>
                <a:cs typeface="Calibri" panose="020F0502020204030204"/>
              </a:rPr>
              <a:t> in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language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follows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−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255" algn="ctr">
              <a:lnSpc>
                <a:spcPct val="100000"/>
              </a:lnSpc>
            </a:pP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return_type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function_name(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parameter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list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6835" algn="ctr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3360" algn="ctr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body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160" algn="ctr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12890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definition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C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programming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consists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header</a:t>
            </a:r>
            <a:r>
              <a:rPr sz="2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i="1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body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Here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all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parts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function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−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300">
              <a:latin typeface="Calibri" panose="020F0502020204030204"/>
              <a:cs typeface="Calibri" panose="020F0502020204030204"/>
            </a:endParaRPr>
          </a:p>
          <a:p>
            <a:pPr marL="12700" marR="3556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−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may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value. 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return_type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dirty="0">
                <a:latin typeface="Calibri" panose="020F0502020204030204"/>
                <a:cs typeface="Calibri" panose="020F0502020204030204"/>
              </a:rPr>
              <a:t> type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function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returns. </a:t>
            </a:r>
            <a:r>
              <a:rPr sz="2000" dirty="0">
                <a:latin typeface="Calibri" panose="020F0502020204030204"/>
                <a:cs typeface="Calibri" panose="020F0502020204030204"/>
              </a:rPr>
              <a:t>Some functions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perform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desired operations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without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returning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value.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case,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return_type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keyword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39" y="188573"/>
            <a:ext cx="1039684" cy="10666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1620" y="1705174"/>
            <a:ext cx="87147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indent="-63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 Name </a:t>
            </a:r>
            <a:r>
              <a:rPr sz="2400" dirty="0">
                <a:latin typeface="Calibri" panose="020F0502020204030204"/>
                <a:cs typeface="Calibri" panose="020F0502020204030204"/>
              </a:rPr>
              <a:t>−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This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actual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name of the function. The function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dirty="0">
                <a:latin typeface="Calibri" panose="020F0502020204030204"/>
                <a:cs typeface="Calibri" panose="020F0502020204030204"/>
              </a:rPr>
              <a:t> and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list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together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constitute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the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function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signature.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Parameters </a:t>
            </a:r>
            <a:r>
              <a:rPr sz="2400" dirty="0">
                <a:latin typeface="Calibri" panose="020F0502020204030204"/>
                <a:cs typeface="Calibri" panose="020F0502020204030204"/>
              </a:rPr>
              <a:t>− A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like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placeholder.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 a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invoked,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you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pass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parameter.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This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referred to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actual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argument.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list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refers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type,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order,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number 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parameters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function.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Parameters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optional;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is,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function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may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contain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no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parameters.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12700" marR="762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4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Body</a:t>
            </a:r>
            <a:r>
              <a:rPr sz="24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−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body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5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collection</a:t>
            </a:r>
            <a:r>
              <a:rPr sz="24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statements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define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9" y="69860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5"/>
                </a:moveTo>
                <a:lnTo>
                  <a:pt x="3571" y="281177"/>
                </a:lnTo>
                <a:lnTo>
                  <a:pt x="13966" y="234695"/>
                </a:lnTo>
                <a:lnTo>
                  <a:pt x="30670" y="190865"/>
                </a:lnTo>
                <a:lnTo>
                  <a:pt x="53149" y="150235"/>
                </a:lnTo>
                <a:lnTo>
                  <a:pt x="80926" y="113385"/>
                </a:lnTo>
                <a:lnTo>
                  <a:pt x="113466" y="80893"/>
                </a:lnTo>
                <a:lnTo>
                  <a:pt x="150268" y="53065"/>
                </a:lnTo>
                <a:lnTo>
                  <a:pt x="190833" y="30601"/>
                </a:lnTo>
                <a:lnTo>
                  <a:pt x="234636" y="13959"/>
                </a:lnTo>
                <a:lnTo>
                  <a:pt x="281167" y="3535"/>
                </a:lnTo>
                <a:lnTo>
                  <a:pt x="329923" y="0"/>
                </a:lnTo>
                <a:lnTo>
                  <a:pt x="8683558" y="0"/>
                </a:lnTo>
                <a:lnTo>
                  <a:pt x="8732204" y="3535"/>
                </a:lnTo>
                <a:lnTo>
                  <a:pt x="8778686" y="13959"/>
                </a:lnTo>
                <a:lnTo>
                  <a:pt x="8822486" y="30601"/>
                </a:lnTo>
                <a:lnTo>
                  <a:pt x="8863146" y="53065"/>
                </a:lnTo>
                <a:lnTo>
                  <a:pt x="8899844" y="80893"/>
                </a:lnTo>
                <a:lnTo>
                  <a:pt x="8932336" y="113385"/>
                </a:lnTo>
                <a:lnTo>
                  <a:pt x="8960164" y="150235"/>
                </a:lnTo>
                <a:lnTo>
                  <a:pt x="8982628" y="190865"/>
                </a:lnTo>
                <a:lnTo>
                  <a:pt x="8999392" y="234695"/>
                </a:lnTo>
                <a:lnTo>
                  <a:pt x="9009694" y="281177"/>
                </a:lnTo>
                <a:lnTo>
                  <a:pt x="9013382" y="329945"/>
                </a:lnTo>
                <a:lnTo>
                  <a:pt x="9013382" y="6363504"/>
                </a:lnTo>
                <a:lnTo>
                  <a:pt x="9009694" y="6412260"/>
                </a:lnTo>
                <a:lnTo>
                  <a:pt x="8999392" y="6458788"/>
                </a:lnTo>
                <a:lnTo>
                  <a:pt x="8982628" y="6502592"/>
                </a:lnTo>
                <a:lnTo>
                  <a:pt x="8960164" y="6543144"/>
                </a:lnTo>
                <a:lnTo>
                  <a:pt x="8932336" y="6579946"/>
                </a:lnTo>
                <a:lnTo>
                  <a:pt x="8899844" y="6612498"/>
                </a:lnTo>
                <a:lnTo>
                  <a:pt x="8863146" y="6640276"/>
                </a:lnTo>
                <a:lnTo>
                  <a:pt x="8822486" y="6662755"/>
                </a:lnTo>
                <a:lnTo>
                  <a:pt x="8778686" y="6679447"/>
                </a:lnTo>
                <a:lnTo>
                  <a:pt x="8732204" y="6689841"/>
                </a:lnTo>
                <a:lnTo>
                  <a:pt x="8683558" y="6693413"/>
                </a:lnTo>
                <a:lnTo>
                  <a:pt x="329923" y="6693413"/>
                </a:lnTo>
                <a:lnTo>
                  <a:pt x="281167" y="6689841"/>
                </a:lnTo>
                <a:lnTo>
                  <a:pt x="234636" y="6679447"/>
                </a:lnTo>
                <a:lnTo>
                  <a:pt x="190833" y="6662755"/>
                </a:lnTo>
                <a:lnTo>
                  <a:pt x="150268" y="6640276"/>
                </a:lnTo>
                <a:lnTo>
                  <a:pt x="113466" y="6612498"/>
                </a:lnTo>
                <a:lnTo>
                  <a:pt x="80926" y="6579946"/>
                </a:lnTo>
                <a:lnTo>
                  <a:pt x="53149" y="6543144"/>
                </a:lnTo>
                <a:lnTo>
                  <a:pt x="30670" y="6502592"/>
                </a:lnTo>
                <a:lnTo>
                  <a:pt x="13966" y="6458788"/>
                </a:lnTo>
                <a:lnTo>
                  <a:pt x="3571" y="6412260"/>
                </a:lnTo>
                <a:lnTo>
                  <a:pt x="0" y="6363504"/>
                </a:lnTo>
                <a:lnTo>
                  <a:pt x="0" y="329945"/>
                </a:lnTo>
                <a:close/>
              </a:path>
            </a:pathLst>
          </a:custGeom>
          <a:ln w="6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4013" y="1285108"/>
            <a:ext cx="1925320" cy="551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main()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display();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mumbai()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printf("In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mumbai");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pune()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india();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display()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pune();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india()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mumbai();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We </a:t>
            </a:r>
            <a:r>
              <a:rPr spc="-15" dirty="0"/>
              <a:t>have </a:t>
            </a:r>
            <a:r>
              <a:rPr spc="-10" dirty="0"/>
              <a:t>written </a:t>
            </a:r>
            <a:r>
              <a:rPr dirty="0"/>
              <a:t>functions in the </a:t>
            </a:r>
            <a:r>
              <a:rPr spc="-440" dirty="0"/>
              <a:t> </a:t>
            </a:r>
            <a:r>
              <a:rPr spc="-10" dirty="0"/>
              <a:t>above</a:t>
            </a:r>
            <a:r>
              <a:rPr spc="-5" dirty="0"/>
              <a:t> specified</a:t>
            </a:r>
            <a:r>
              <a:rPr dirty="0"/>
              <a:t> </a:t>
            </a:r>
            <a:r>
              <a:rPr spc="-5" dirty="0"/>
              <a:t>sequence </a:t>
            </a:r>
            <a:r>
              <a:rPr dirty="0"/>
              <a:t>, </a:t>
            </a:r>
            <a:r>
              <a:rPr spc="5" dirty="0"/>
              <a:t> </a:t>
            </a:r>
            <a:r>
              <a:rPr spc="-10" dirty="0"/>
              <a:t>however </a:t>
            </a:r>
            <a:r>
              <a:rPr spc="-5" dirty="0"/>
              <a:t>functions</a:t>
            </a:r>
            <a:r>
              <a:rPr spc="-25" dirty="0"/>
              <a:t> </a:t>
            </a:r>
            <a:r>
              <a:rPr spc="-10" dirty="0"/>
              <a:t>are</a:t>
            </a:r>
            <a:r>
              <a:rPr spc="10" dirty="0"/>
              <a:t> </a:t>
            </a:r>
            <a:r>
              <a:rPr spc="-5" dirty="0"/>
              <a:t>called </a:t>
            </a:r>
            <a:r>
              <a:rPr dirty="0"/>
              <a:t>in </a:t>
            </a:r>
            <a:r>
              <a:rPr spc="5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spc="-10" dirty="0"/>
              <a:t>order</a:t>
            </a:r>
            <a:r>
              <a:rPr spc="-15" dirty="0"/>
              <a:t> </a:t>
            </a:r>
            <a:r>
              <a:rPr spc="-10" dirty="0"/>
              <a:t>we</a:t>
            </a:r>
            <a:r>
              <a:rPr spc="-15" dirty="0"/>
              <a:t> </a:t>
            </a:r>
            <a:r>
              <a:rPr spc="-5" dirty="0"/>
              <a:t>call</a:t>
            </a:r>
            <a:r>
              <a:rPr spc="-15" dirty="0"/>
              <a:t> </a:t>
            </a:r>
            <a:r>
              <a:rPr dirty="0"/>
              <a:t>them.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/>
          </a:p>
          <a:p>
            <a:pPr marL="12700" marR="260985" indent="55880">
              <a:lnSpc>
                <a:spcPct val="100000"/>
              </a:lnSpc>
            </a:pPr>
            <a:r>
              <a:rPr spc="-10" dirty="0"/>
              <a:t>Here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functions </a:t>
            </a:r>
            <a:r>
              <a:rPr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are </a:t>
            </a:r>
            <a:r>
              <a:rPr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called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this </a:t>
            </a:r>
            <a:r>
              <a:rPr b="1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sequence</a:t>
            </a:r>
            <a:r>
              <a:rPr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dirty="0"/>
              <a:t>–</a:t>
            </a:r>
            <a:endParaRPr dirty="0"/>
          </a:p>
          <a:p>
            <a:pPr marL="12700" marR="230632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main() 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display() </a:t>
            </a:r>
            <a:r>
              <a:rPr dirty="0">
                <a:solidFill>
                  <a:srgbClr val="FF0000"/>
                </a:solidFill>
              </a:rPr>
              <a:t> pune() 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india() </a:t>
            </a:r>
            <a:r>
              <a:rPr dirty="0">
                <a:solidFill>
                  <a:srgbClr val="FF0000"/>
                </a:solidFill>
              </a:rPr>
              <a:t> mu</a:t>
            </a:r>
            <a:r>
              <a:rPr spc="-10" dirty="0">
                <a:solidFill>
                  <a:srgbClr val="FF0000"/>
                </a:solidFill>
              </a:rPr>
              <a:t>m</a:t>
            </a:r>
            <a:r>
              <a:rPr spc="-5" dirty="0">
                <a:solidFill>
                  <a:srgbClr val="FF0000"/>
                </a:solidFill>
              </a:rPr>
              <a:t>bai</a:t>
            </a:r>
            <a:r>
              <a:rPr dirty="0">
                <a:solidFill>
                  <a:srgbClr val="FF0000"/>
                </a:solidFill>
              </a:rPr>
              <a:t>().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2331" y="1470782"/>
            <a:ext cx="7987665" cy="449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Why</a:t>
            </a:r>
            <a:r>
              <a:rPr sz="2000" b="1" spc="-2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Funtion</a:t>
            </a:r>
            <a:r>
              <a:rPr sz="2000" b="1" spc="-3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1" spc="-2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used???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Advantages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Writing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Programming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Modular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Structural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be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done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19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divide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smaller</a:t>
            </a:r>
            <a:r>
              <a:rPr sz="1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modules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265" marR="5080" lvl="1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module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whenever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require.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e.g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suppose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calculator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can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write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modules (i.e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add,sub,multiply,divide)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5270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Modular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makes</a:t>
            </a:r>
            <a:r>
              <a:rPr sz="1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1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more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readable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190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Modules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once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created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re-used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other</a:t>
            </a:r>
            <a:r>
              <a:rPr sz="1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programs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"/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follows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Top-Down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Execution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So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main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be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kept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very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small.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19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Every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starts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main</a:t>
            </a:r>
            <a:r>
              <a:rPr sz="1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Every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called</a:t>
            </a:r>
            <a:r>
              <a:rPr sz="1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directly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indirectly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through</a:t>
            </a:r>
            <a:r>
              <a:rPr sz="1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main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200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Top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down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approach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(functions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executed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top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bottom)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sp>
        <p:nvSpPr>
          <p:cNvPr id="4" name="object 4"/>
          <p:cNvSpPr txBox="1"/>
          <p:nvPr/>
        </p:nvSpPr>
        <p:spPr>
          <a:xfrm>
            <a:off x="350322" y="683763"/>
            <a:ext cx="8411210" cy="599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665" algn="ctr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Individual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can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be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easily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built,tested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developed</a:t>
            </a:r>
            <a:r>
              <a:rPr sz="1800" spc="4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18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modules</a:t>
            </a:r>
            <a:r>
              <a:rPr sz="18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1800" b="1" spc="4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800" b="1" spc="4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test</a:t>
            </a:r>
            <a:r>
              <a:rPr sz="1800" b="1" spc="3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800" b="1" spc="40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b="1" spc="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every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module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5270">
              <a:lnSpc>
                <a:spcPct val="100000"/>
              </a:lnSpc>
              <a:spcBef>
                <a:spcPts val="200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Unit</a:t>
            </a:r>
            <a:r>
              <a:rPr sz="1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testing</a:t>
            </a:r>
            <a:r>
              <a:rPr sz="1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possible.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19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Writing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code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enhance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application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1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45"/>
              </a:spcBef>
              <a:buAutoNum type="arabicPeriod" startAt="3"/>
              <a:tabLst>
                <a:tab pos="241300" algn="l"/>
              </a:tabLst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become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easy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290"/>
              </a:spcBef>
              <a:buAutoNum type="arabicPeriod" startAt="3"/>
              <a:tabLst>
                <a:tab pos="24130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Frequently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used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be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put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together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customized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library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52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put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frequently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our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custom</a:t>
            </a:r>
            <a:r>
              <a:rPr sz="1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header</a:t>
            </a:r>
            <a:r>
              <a:rPr sz="1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file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6985" lvl="1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After</a:t>
            </a:r>
            <a:r>
              <a:rPr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creating</a:t>
            </a:r>
            <a:r>
              <a:rPr sz="18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header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1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header</a:t>
            </a:r>
            <a:r>
              <a:rPr sz="1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file.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include</a:t>
            </a:r>
            <a:r>
              <a:rPr sz="1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header</a:t>
            </a:r>
            <a:r>
              <a:rPr sz="1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file</a:t>
            </a:r>
            <a:r>
              <a:rPr sz="18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program.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50"/>
              </a:spcBef>
              <a:buAutoNum type="arabicPeriod" startAt="3"/>
              <a:tabLst>
                <a:tab pos="24130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function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call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other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&amp;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also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itself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530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 other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200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itself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“recursive”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Recursive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useful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order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write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50"/>
              </a:spcBef>
              <a:buAutoNum type="arabicPeriod" startAt="3"/>
              <a:tabLst>
                <a:tab pos="24130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easier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understand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topic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23900" lvl="1" indent="-254635">
              <a:lnSpc>
                <a:spcPct val="100000"/>
              </a:lnSpc>
              <a:spcBef>
                <a:spcPts val="530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overall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idea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just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reviewing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names.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392" y="327274"/>
            <a:ext cx="72326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70"/>
              </a:lnSpc>
            </a:pPr>
            <a:r>
              <a:rPr sz="4400" spc="-215" dirty="0">
                <a:latin typeface="Microsoft Sans Serif" panose="020B0604020202020204"/>
                <a:cs typeface="Microsoft Sans Serif" panose="020B0604020202020204"/>
              </a:rPr>
              <a:t>SR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0322" y="1584701"/>
            <a:ext cx="82924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2000" b="1" spc="-2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4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works</a:t>
            </a:r>
            <a:r>
              <a:rPr sz="20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2000" b="1" spc="-1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C </a:t>
            </a:r>
            <a:r>
              <a:rPr sz="2000" b="1" spc="-1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Programming?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modular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language.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396240">
              <a:lnSpc>
                <a:spcPct val="100000"/>
              </a:lnSpc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must</a:t>
            </a:r>
            <a:r>
              <a:rPr sz="2000" dirty="0">
                <a:latin typeface="Calibri" panose="020F0502020204030204"/>
                <a:cs typeface="Calibri" panose="020F0502020204030204"/>
              </a:rPr>
              <a:t> divide C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modules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order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create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readable,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eye catching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,effective,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optimized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code.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article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we are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going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how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programming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works</a:t>
            </a:r>
            <a:r>
              <a:rPr sz="2000" dirty="0">
                <a:latin typeface="Calibri" panose="020F0502020204030204"/>
                <a:cs typeface="Calibri" panose="020F0502020204030204"/>
              </a:rPr>
              <a:t> ?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266" y="3106796"/>
            <a:ext cx="2457450" cy="35607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321" y="188631"/>
            <a:ext cx="8644255" cy="6330950"/>
            <a:chOff x="195321" y="188631"/>
            <a:chExt cx="8644255" cy="633095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5325" y="188631"/>
              <a:ext cx="1040815" cy="10676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5321" y="1291952"/>
              <a:ext cx="8644255" cy="5227320"/>
            </a:xfrm>
            <a:custGeom>
              <a:avLst/>
              <a:gdLst/>
              <a:ahLst/>
              <a:cxnLst/>
              <a:rect l="l" t="t" r="r" b="b"/>
              <a:pathLst>
                <a:path w="8644255" h="5227320">
                  <a:moveTo>
                    <a:pt x="8643883" y="0"/>
                  </a:moveTo>
                  <a:lnTo>
                    <a:pt x="0" y="0"/>
                  </a:lnTo>
                  <a:lnTo>
                    <a:pt x="0" y="5227076"/>
                  </a:lnTo>
                  <a:lnTo>
                    <a:pt x="8643883" y="5227076"/>
                  </a:lnTo>
                  <a:lnTo>
                    <a:pt x="864388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497734" y="1917569"/>
            <a:ext cx="353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(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82" y="1267778"/>
            <a:ext cx="8140700" cy="26073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Explanation</a:t>
            </a:r>
            <a:r>
              <a:rPr sz="1800" b="1" spc="-4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1800" b="1" spc="-1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1800" b="1" spc="-3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works</a:t>
            </a:r>
            <a:r>
              <a:rPr sz="1800" b="1" spc="-2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-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C </a:t>
            </a:r>
            <a:r>
              <a:rPr sz="1800" b="1" spc="-1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1800" b="1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?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spcBef>
                <a:spcPts val="19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Firstly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Operating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System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 our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spcBef>
                <a:spcPts val="19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When</a:t>
            </a:r>
            <a:r>
              <a:rPr sz="2000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0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comes</a:t>
            </a:r>
            <a:r>
              <a:rPr sz="20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inside</a:t>
            </a:r>
            <a:r>
              <a:rPr sz="20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execution</a:t>
            </a:r>
            <a:r>
              <a:rPr sz="20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starts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execution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starts)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6465" marR="5440045" indent="-457200">
              <a:lnSpc>
                <a:spcPct val="109000"/>
              </a:lnSpc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Consider Line </a:t>
            </a:r>
            <a:r>
              <a:rPr sz="2000" dirty="0">
                <a:latin typeface="Calibri" panose="020F0502020204030204"/>
                <a:cs typeface="Calibri" panose="020F0502020204030204"/>
              </a:rPr>
              <a:t>4 :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num</a:t>
            </a:r>
            <a:r>
              <a:rPr sz="20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0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square(4);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spcBef>
                <a:spcPts val="19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square(4).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[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How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?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].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have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passed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“4”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682" y="3875021"/>
            <a:ext cx="867092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alibri" panose="020F0502020204030204"/>
                <a:cs typeface="Calibri" panose="020F0502020204030204"/>
              </a:rPr>
              <a:t>Note</a:t>
            </a:r>
            <a:r>
              <a:rPr sz="2000" i="1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i="1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2000" i="1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i="1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i="1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halts</a:t>
            </a:r>
            <a:r>
              <a:rPr sz="2000" i="1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execution</a:t>
            </a:r>
            <a:r>
              <a:rPr sz="2000" i="1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i="1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i="1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000" i="1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i="1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i="1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i="1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i="1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execute </a:t>
            </a:r>
            <a:r>
              <a:rPr sz="2000" i="1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function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spcBef>
                <a:spcPts val="190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after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execution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returned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back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will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16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function.(i.e.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4480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Returned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copied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variable.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4480">
              <a:lnSpc>
                <a:spcPct val="100000"/>
              </a:lnSpc>
              <a:spcBef>
                <a:spcPts val="190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gets</a:t>
            </a:r>
            <a:r>
              <a:rPr sz="2000" spc="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executed.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4480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main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ends.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4480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terminates.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sp>
        <p:nvSpPr>
          <p:cNvPr id="9" name="object 9"/>
          <p:cNvSpPr txBox="1"/>
          <p:nvPr/>
        </p:nvSpPr>
        <p:spPr>
          <a:xfrm>
            <a:off x="4224912" y="683763"/>
            <a:ext cx="141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1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1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1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NNA</a:t>
            </a:r>
            <a:r>
              <a:rPr sz="2400" b="1" spc="-1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5325" y="188631"/>
            <a:ext cx="8949055" cy="6420485"/>
            <a:chOff x="195325" y="188631"/>
            <a:chExt cx="8949055" cy="64204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5325" y="188631"/>
              <a:ext cx="1040815" cy="1067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8298" y="1068627"/>
              <a:ext cx="8945880" cy="5540375"/>
            </a:xfrm>
            <a:custGeom>
              <a:avLst/>
              <a:gdLst/>
              <a:ahLst/>
              <a:cxnLst/>
              <a:rect l="l" t="t" r="r" b="b"/>
              <a:pathLst>
                <a:path w="8945880" h="5540375">
                  <a:moveTo>
                    <a:pt x="0" y="5539984"/>
                  </a:moveTo>
                  <a:lnTo>
                    <a:pt x="8945701" y="5539984"/>
                  </a:lnTo>
                  <a:lnTo>
                    <a:pt x="8945701" y="0"/>
                  </a:lnTo>
                  <a:lnTo>
                    <a:pt x="0" y="0"/>
                  </a:lnTo>
                  <a:lnTo>
                    <a:pt x="0" y="553998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5730" y="663686"/>
            <a:ext cx="8989060" cy="59162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99745" algn="ctr">
              <a:lnSpc>
                <a:spcPct val="100000"/>
              </a:lnSpc>
              <a:spcBef>
                <a:spcPts val="255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PROGRAMMING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 marR="5080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prototype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is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order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information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compiler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about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function,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type,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list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name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etc.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Important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Points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 marR="284480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Our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starts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function.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Each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every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called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directly 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indirectly through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10310" indent="-283845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spc="-20" dirty="0">
                <a:latin typeface="Calibri" panose="020F0502020204030204"/>
                <a:cs typeface="Calibri" panose="020F0502020204030204"/>
              </a:rPr>
              <a:t>Like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we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also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declare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before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program.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10310" indent="-28384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called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10310" indent="-283845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is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 function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prototype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Points</a:t>
            </a:r>
            <a:r>
              <a:rPr sz="20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remember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10310" indent="-283845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Below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some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important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notable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things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related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prototype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–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 marR="225425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tells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name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function,return</a:t>
            </a:r>
            <a:r>
              <a:rPr sz="2000" dirty="0">
                <a:latin typeface="Calibri" panose="020F0502020204030204"/>
                <a:cs typeface="Calibri" panose="020F0502020204030204"/>
              </a:rPr>
              <a:t> type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list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related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compiler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10310" indent="-283845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always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ends with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semicolon.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10310" indent="-283845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list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optional.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10310" indent="-283845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Default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000" dirty="0">
                <a:latin typeface="Calibri" panose="020F0502020204030204"/>
                <a:cs typeface="Calibri" panose="020F0502020204030204"/>
              </a:rPr>
              <a:t> type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integer.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13379"/>
            <a:ext cx="8713470" cy="49041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900" lvl="1" indent="-457200" algn="just">
              <a:lnSpc>
                <a:spcPct val="100000"/>
              </a:lnSpc>
              <a:spcBef>
                <a:spcPts val="305"/>
              </a:spcBef>
              <a:buAutoNum type="arabicPeriod" startAt="8"/>
              <a:tabLst>
                <a:tab pos="469900" algn="l"/>
              </a:tabLst>
            </a:pP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b="1" i="1" spc="-4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DECLARATION</a:t>
            </a:r>
            <a:r>
              <a:rPr sz="2400" b="1" i="1" spc="-4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i="1" spc="-1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INITIALIZATION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5135" lvl="2" indent="-325120" algn="just">
              <a:lnSpc>
                <a:spcPct val="100000"/>
              </a:lnSpc>
              <a:spcBef>
                <a:spcPts val="205"/>
              </a:spcBef>
              <a:buClr>
                <a:srgbClr val="000000"/>
              </a:buClr>
              <a:buSzPct val="44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400" b="1" i="1" spc="-1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3.8.1</a:t>
            </a:r>
            <a:r>
              <a:rPr sz="2400" b="1" i="1" spc="-3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b="1" i="1" spc="-20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6500"/>
                </a:solidFill>
                <a:latin typeface="Calibri" panose="020F0502020204030204"/>
                <a:cs typeface="Calibri" panose="020F0502020204030204"/>
              </a:rPr>
              <a:t>Declaration: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76935" marR="5080" lvl="3" indent="-323215" algn="just">
              <a:lnSpc>
                <a:spcPct val="100000"/>
              </a:lnSpc>
              <a:spcBef>
                <a:spcPts val="205"/>
              </a:spcBef>
              <a:buSzPct val="75000"/>
              <a:buFont typeface="Symbol" panose="05050102010706020507"/>
              <a:buChar char=""/>
              <a:tabLst>
                <a:tab pos="8769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supported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Programming.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String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means</a:t>
            </a:r>
            <a:r>
              <a:rPr sz="24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Collection</a:t>
            </a:r>
            <a:r>
              <a:rPr sz="24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Characters</a:t>
            </a:r>
            <a:r>
              <a:rPr sz="24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form</a:t>
            </a:r>
            <a:r>
              <a:rPr sz="24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particular</a:t>
            </a:r>
            <a:r>
              <a:rPr sz="24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word.</a:t>
            </a:r>
            <a:r>
              <a:rPr sz="24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useful whenever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accept name 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person,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Address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person,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some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descriptive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information.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cannot declare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 String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Type,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instead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use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type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76935" lvl="3" indent="-323850" algn="just">
              <a:lnSpc>
                <a:spcPct val="100000"/>
              </a:lnSpc>
              <a:spcBef>
                <a:spcPts val="195"/>
              </a:spcBef>
              <a:buSzPct val="75000"/>
              <a:buFont typeface="Symbol" panose="05050102010706020507"/>
              <a:buChar char=""/>
              <a:tabLst>
                <a:tab pos="8769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‘String’.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76935" lvl="3" indent="-323850" algn="just">
              <a:lnSpc>
                <a:spcPct val="100000"/>
              </a:lnSpc>
              <a:spcBef>
                <a:spcPts val="205"/>
              </a:spcBef>
              <a:buSzPct val="75000"/>
              <a:buFont typeface="Symbol" panose="05050102010706020507"/>
              <a:buChar char=""/>
              <a:tabLst>
                <a:tab pos="8769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Declared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Before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Program.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369185" algn="just">
              <a:lnSpc>
                <a:spcPct val="100000"/>
              </a:lnSpc>
              <a:spcBef>
                <a:spcPts val="1190"/>
              </a:spcBef>
            </a:pPr>
            <a:r>
              <a:rPr sz="24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i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String_Variable_name</a:t>
            </a:r>
            <a:r>
              <a:rPr sz="2400" b="1" i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[</a:t>
            </a:r>
            <a:r>
              <a:rPr sz="2400" b="1" i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SIZE</a:t>
            </a:r>
            <a:r>
              <a:rPr sz="2400" b="1" i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]</a:t>
            </a:r>
            <a:r>
              <a:rPr sz="2400" b="1" i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41020" algn="ctr">
              <a:lnSpc>
                <a:spcPct val="100000"/>
              </a:lnSpc>
              <a:spcBef>
                <a:spcPts val="1645"/>
              </a:spcBef>
            </a:pPr>
            <a:r>
              <a:rPr sz="2400" b="1" i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Eg:</a:t>
            </a:r>
            <a:r>
              <a:rPr sz="2400" b="1" i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i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city[30];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808" y="1622044"/>
            <a:ext cx="441643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5584" y="1311054"/>
            <a:ext cx="8538210" cy="5217160"/>
          </a:xfrm>
          <a:custGeom>
            <a:avLst/>
            <a:gdLst/>
            <a:ahLst/>
            <a:cxnLst/>
            <a:rect l="l" t="t" r="r" b="b"/>
            <a:pathLst>
              <a:path w="8538210" h="5217159">
                <a:moveTo>
                  <a:pt x="8538087" y="0"/>
                </a:moveTo>
                <a:lnTo>
                  <a:pt x="0" y="0"/>
                </a:lnTo>
                <a:lnTo>
                  <a:pt x="0" y="5216773"/>
                </a:lnTo>
                <a:lnTo>
                  <a:pt x="8538087" y="5216773"/>
                </a:lnTo>
                <a:lnTo>
                  <a:pt x="8538087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2872" y="683763"/>
            <a:ext cx="8350884" cy="577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905" algn="ctr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11455" algn="ctr">
              <a:lnSpc>
                <a:spcPct val="100000"/>
              </a:lnSpc>
              <a:spcBef>
                <a:spcPts val="2030"/>
              </a:spcBef>
            </a:pP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Syntax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08915" algn="ctr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return_type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function_name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0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arg1,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arg2......</a:t>
            </a:r>
            <a:r>
              <a:rPr sz="20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3077845" marR="5080" indent="-2858135">
              <a:lnSpc>
                <a:spcPct val="100000"/>
              </a:lnSpc>
            </a:pP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prototype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declaration</a:t>
            </a:r>
            <a:r>
              <a:rPr sz="20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comprised of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three</a:t>
            </a:r>
            <a:r>
              <a:rPr sz="20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parts</a:t>
            </a:r>
            <a:r>
              <a:rPr sz="2000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i.e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name</a:t>
            </a:r>
            <a:r>
              <a:rPr sz="20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function,return </a:t>
            </a:r>
            <a:r>
              <a:rPr sz="2000" spc="-43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parameter</a:t>
            </a:r>
            <a:r>
              <a:rPr sz="20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list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Examples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declaration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237490">
              <a:lnSpc>
                <a:spcPts val="3340"/>
              </a:lnSpc>
              <a:spcBef>
                <a:spcPts val="160"/>
              </a:spcBef>
              <a:buSzPct val="111000"/>
              <a:buFont typeface="Wingdings" panose="05000000000000000000"/>
              <a:buChar char=""/>
              <a:tabLst>
                <a:tab pos="81216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arguments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represented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syntax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sum(int,int);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74370" indent="-205105">
              <a:lnSpc>
                <a:spcPct val="100000"/>
              </a:lnSpc>
              <a:spcBef>
                <a:spcPts val="770"/>
              </a:spcBef>
              <a:buSzPct val="94000"/>
              <a:buFont typeface="Wingdings" panose="05000000000000000000"/>
              <a:buChar char=""/>
              <a:tabLst>
                <a:tab pos="67500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return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represented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syntax</a:t>
            </a:r>
            <a:r>
              <a:rPr sz="18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square(int);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236855">
              <a:lnSpc>
                <a:spcPct val="150000"/>
              </a:lnSpc>
              <a:buSzPct val="94000"/>
              <a:buFont typeface="Wingdings" panose="05000000000000000000"/>
              <a:buChar char=""/>
              <a:tabLst>
                <a:tab pos="67500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In 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below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void</a:t>
            </a:r>
            <a:r>
              <a:rPr sz="1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display(void);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387350">
              <a:lnSpc>
                <a:spcPts val="3240"/>
              </a:lnSpc>
              <a:spcBef>
                <a:spcPts val="105"/>
              </a:spcBef>
              <a:buSzPct val="94000"/>
              <a:buFont typeface="Wingdings" panose="05000000000000000000"/>
              <a:buChar char=""/>
              <a:tabLst>
                <a:tab pos="67500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below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delclared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1800" dirty="0">
                <a:latin typeface="Calibri" panose="020F0502020204030204"/>
                <a:cs typeface="Calibri" panose="020F0502020204030204"/>
              </a:rPr>
              <a:t> as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getValue(void);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3388" y="1310993"/>
            <a:ext cx="8670290" cy="4925060"/>
          </a:xfrm>
          <a:custGeom>
            <a:avLst/>
            <a:gdLst/>
            <a:ahLst/>
            <a:cxnLst/>
            <a:rect l="l" t="t" r="r" b="b"/>
            <a:pathLst>
              <a:path w="8670290" h="4925060">
                <a:moveTo>
                  <a:pt x="8670279" y="0"/>
                </a:moveTo>
                <a:lnTo>
                  <a:pt x="0" y="0"/>
                </a:lnTo>
                <a:lnTo>
                  <a:pt x="0" y="4924440"/>
                </a:lnTo>
                <a:lnTo>
                  <a:pt x="8670279" y="4924440"/>
                </a:lnTo>
                <a:lnTo>
                  <a:pt x="86702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0588" y="1305250"/>
            <a:ext cx="847852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Positioning</a:t>
            </a:r>
            <a:r>
              <a:rPr sz="20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declaration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 marR="5080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If function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is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after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then only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write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global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 marR="21590">
              <a:lnSpc>
                <a:spcPct val="100000"/>
              </a:lnSpc>
              <a:buFont typeface="Wingdings" panose="05000000000000000000"/>
              <a:buChar char=""/>
              <a:tabLst>
                <a:tab pos="12109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If function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definition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written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above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main function then ,no need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write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1 :</a:t>
            </a:r>
            <a:r>
              <a:rPr sz="20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before</a:t>
            </a:r>
            <a:r>
              <a:rPr sz="20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main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#include&lt;stdio.h&gt;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displayMessage()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printf(“welcome");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displayMessage();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1686" y="1311003"/>
            <a:ext cx="8472170" cy="5540375"/>
          </a:xfrm>
          <a:custGeom>
            <a:avLst/>
            <a:gdLst/>
            <a:ahLst/>
            <a:cxnLst/>
            <a:rect l="l" t="t" r="r" b="b"/>
            <a:pathLst>
              <a:path w="8472170" h="5540375">
                <a:moveTo>
                  <a:pt x="8471915" y="0"/>
                </a:moveTo>
                <a:lnTo>
                  <a:pt x="0" y="0"/>
                </a:lnTo>
                <a:lnTo>
                  <a:pt x="0" y="5539983"/>
                </a:lnTo>
                <a:lnTo>
                  <a:pt x="8471915" y="5539983"/>
                </a:lnTo>
                <a:lnTo>
                  <a:pt x="8471915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9011" y="683763"/>
            <a:ext cx="8475345" cy="583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algn="ctr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608705">
              <a:lnSpc>
                <a:spcPct val="100000"/>
              </a:lnSpc>
              <a:spcBef>
                <a:spcPts val="204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Case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2 :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Function definition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written after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main </a:t>
            </a:r>
            <a:r>
              <a:rPr sz="2000" b="1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#include&lt;stdio.h&gt;</a:t>
            </a:r>
            <a:r>
              <a:rPr sz="2000" spc="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//Prototype</a:t>
            </a:r>
            <a:r>
              <a:rPr sz="200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displayMessage();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main()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displayMessage();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displayMessage()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printf(“welcome");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Need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declaration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5080">
              <a:lnSpc>
                <a:spcPct val="100000"/>
              </a:lnSpc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Execution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always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starts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during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lexical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(1st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Phase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Compiler)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token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generation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starts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left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right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top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bottom.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304165">
              <a:lnSpc>
                <a:spcPct val="100000"/>
              </a:lnSpc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During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code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generation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phase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compiler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it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may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face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issue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backward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reference.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0426" y="1372868"/>
            <a:ext cx="7900670" cy="46964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812165" algn="l"/>
              </a:tabLst>
            </a:pPr>
            <a:r>
              <a:rPr sz="28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3.14</a:t>
            </a:r>
            <a:r>
              <a:rPr sz="2800" spc="-5" dirty="0">
                <a:solidFill>
                  <a:srgbClr val="005728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TYPES</a:t>
            </a:r>
            <a:r>
              <a:rPr sz="2800" b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CALLING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9900" marR="125730">
              <a:lnSpc>
                <a:spcPts val="3240"/>
              </a:lnSpc>
              <a:spcBef>
                <a:spcPts val="25"/>
              </a:spcBef>
              <a:buFont typeface="Wingdings" panose="05000000000000000000"/>
              <a:buChar char=""/>
              <a:tabLst>
                <a:tab pos="736600" algn="l"/>
              </a:tabLst>
            </a:pP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While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creating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function,</a:t>
            </a:r>
            <a:r>
              <a:rPr sz="18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give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definition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8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has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do.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9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function,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18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5" dirty="0"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call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perform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defined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task.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469900" marR="5080">
              <a:lnSpc>
                <a:spcPct val="150000"/>
              </a:lnSpc>
              <a:buFont typeface="Wingdings" panose="05000000000000000000"/>
              <a:buChar char=""/>
              <a:tabLst>
                <a:tab pos="736600" algn="l"/>
              </a:tabLst>
            </a:pP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When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program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calls</a:t>
            </a:r>
            <a:r>
              <a:rPr sz="18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function,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program</a:t>
            </a:r>
            <a:r>
              <a:rPr sz="18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control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transferred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called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function.</a:t>
            </a:r>
            <a:r>
              <a:rPr sz="18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called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performs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defined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task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latin typeface="Microsoft Sans Serif" panose="020B0604020202020204"/>
                <a:cs typeface="Microsoft Sans Serif" panose="020B0604020202020204"/>
              </a:rPr>
              <a:t>when</a:t>
            </a:r>
            <a:r>
              <a:rPr sz="18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its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return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statement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executed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latin typeface="Microsoft Sans Serif" panose="020B0604020202020204"/>
                <a:cs typeface="Microsoft Sans Serif" panose="020B0604020202020204"/>
              </a:rPr>
              <a:t>when</a:t>
            </a:r>
            <a:r>
              <a:rPr sz="18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its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function-ending</a:t>
            </a:r>
            <a:r>
              <a:rPr sz="18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closing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brace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is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reached,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returns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program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control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back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main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program.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469900" marR="9525">
              <a:lnSpc>
                <a:spcPct val="150000"/>
              </a:lnSpc>
              <a:buFont typeface="Wingdings" panose="05000000000000000000"/>
              <a:buChar char=""/>
              <a:tabLst>
                <a:tab pos="732155" algn="l"/>
              </a:tabLst>
            </a:pPr>
            <a:r>
              <a:rPr sz="1800" spc="-9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call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function,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simply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need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pass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required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parameters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along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8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name,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returns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value,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then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latin typeface="Microsoft Sans Serif" panose="020B0604020202020204"/>
                <a:cs typeface="Microsoft Sans Serif" panose="020B0604020202020204"/>
              </a:rPr>
              <a:t>you </a:t>
            </a:r>
            <a:r>
              <a:rPr sz="1800" spc="-4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8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store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returned</a:t>
            </a:r>
            <a:r>
              <a:rPr sz="18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value.</a:t>
            </a:r>
            <a:r>
              <a:rPr sz="18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example</a:t>
            </a:r>
            <a:r>
              <a:rPr sz="18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−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6706" y="683763"/>
            <a:ext cx="4498975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55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#include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&lt;stdio.h&gt;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8034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/*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1800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*/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 max(int num1, int num2);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071" y="2138549"/>
            <a:ext cx="1865630" cy="609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Max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1800" spc="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800" spc="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: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200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{</a:t>
            </a:r>
            <a:endParaRPr dirty="0"/>
          </a:p>
          <a:p>
            <a:pPr marL="64135" marR="2620645" indent="-52070">
              <a:lnSpc>
                <a:spcPts val="2140"/>
              </a:lnSpc>
              <a:spcBef>
                <a:spcPts val="160"/>
              </a:spcBef>
            </a:pPr>
            <a:r>
              <a:rPr dirty="0"/>
              <a:t>/*</a:t>
            </a:r>
            <a:r>
              <a:rPr spc="-5" dirty="0"/>
              <a:t> </a:t>
            </a:r>
            <a:r>
              <a:rPr spc="-10" dirty="0"/>
              <a:t>local </a:t>
            </a:r>
            <a:r>
              <a:rPr spc="-5" dirty="0"/>
              <a:t>variable definition</a:t>
            </a:r>
            <a:r>
              <a:rPr dirty="0"/>
              <a:t> */ </a:t>
            </a:r>
            <a:r>
              <a:rPr spc="-395" dirty="0"/>
              <a:t> </a:t>
            </a:r>
            <a:r>
              <a:rPr spc="-5" dirty="0"/>
              <a:t>int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/>
              <a:t>100;</a:t>
            </a:r>
            <a:endParaRPr spc="-5" dirty="0"/>
          </a:p>
          <a:p>
            <a:pPr marL="64135">
              <a:lnSpc>
                <a:spcPts val="2090"/>
              </a:lnSpc>
            </a:pPr>
            <a:r>
              <a:rPr spc="-5" dirty="0"/>
              <a:t>int</a:t>
            </a:r>
            <a:r>
              <a:rPr spc="-25" dirty="0"/>
              <a:t> </a:t>
            </a:r>
            <a:r>
              <a:rPr dirty="0"/>
              <a:t>b</a:t>
            </a:r>
            <a:r>
              <a:rPr spc="-3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200;</a:t>
            </a:r>
            <a:endParaRPr spc="-5" dirty="0"/>
          </a:p>
          <a:p>
            <a:pPr marL="64135" marR="733425">
              <a:lnSpc>
                <a:spcPct val="100000"/>
              </a:lnSpc>
              <a:tabLst>
                <a:tab pos="901065" algn="l"/>
              </a:tabLst>
            </a:pPr>
            <a:r>
              <a:rPr spc="-5" dirty="0"/>
              <a:t>int</a:t>
            </a:r>
            <a:r>
              <a:rPr spc="10" dirty="0"/>
              <a:t> </a:t>
            </a:r>
            <a:r>
              <a:rPr spc="-15" dirty="0"/>
              <a:t>ret;</a:t>
            </a:r>
            <a:r>
              <a:rPr spc="-1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dirty="0"/>
              <a:t>/*</a:t>
            </a:r>
            <a:r>
              <a:rPr spc="10" dirty="0"/>
              <a:t> </a:t>
            </a:r>
            <a:r>
              <a:rPr spc="-10" dirty="0"/>
              <a:t>calling</a:t>
            </a:r>
            <a:r>
              <a:rPr spc="30" dirty="0"/>
              <a:t> </a:t>
            </a:r>
            <a:r>
              <a:rPr dirty="0"/>
              <a:t>a</a:t>
            </a:r>
            <a:r>
              <a:rPr spc="-5" dirty="0"/>
              <a:t> function</a:t>
            </a:r>
            <a:r>
              <a:rPr spc="2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get</a:t>
            </a:r>
            <a:r>
              <a:rPr spc="-5" dirty="0"/>
              <a:t> max</a:t>
            </a:r>
            <a:r>
              <a:rPr spc="-15" dirty="0"/>
              <a:t> </a:t>
            </a:r>
            <a:r>
              <a:rPr spc="-10" dirty="0"/>
              <a:t>value</a:t>
            </a:r>
            <a:r>
              <a:rPr spc="10" dirty="0"/>
              <a:t> </a:t>
            </a:r>
            <a:r>
              <a:rPr dirty="0"/>
              <a:t>*/ </a:t>
            </a:r>
            <a:r>
              <a:rPr spc="-390" dirty="0"/>
              <a:t> </a:t>
            </a:r>
            <a:r>
              <a:rPr spc="-15" dirty="0"/>
              <a:t>ret</a:t>
            </a:r>
            <a:r>
              <a:rPr spc="5" dirty="0"/>
              <a:t> </a:t>
            </a:r>
            <a:r>
              <a:rPr dirty="0"/>
              <a:t>= </a:t>
            </a:r>
            <a:r>
              <a:rPr spc="-5" dirty="0"/>
              <a:t>max(a,</a:t>
            </a:r>
            <a:r>
              <a:rPr spc="5" dirty="0"/>
              <a:t> </a:t>
            </a:r>
            <a:r>
              <a:rPr spc="-5" dirty="0"/>
              <a:t>b);</a:t>
            </a:r>
            <a:endParaRPr spc="-5" dirty="0"/>
          </a:p>
          <a:p>
            <a:pPr marL="12700" marR="2116455">
              <a:lnSpc>
                <a:spcPct val="100000"/>
              </a:lnSpc>
            </a:pPr>
            <a:r>
              <a:rPr spc="-5" dirty="0"/>
              <a:t>printf( "Max</a:t>
            </a:r>
            <a:r>
              <a:rPr spc="-10" dirty="0"/>
              <a:t> value</a:t>
            </a:r>
            <a:r>
              <a:rPr spc="10" dirty="0"/>
              <a:t> </a:t>
            </a:r>
            <a:r>
              <a:rPr spc="-5" dirty="0"/>
              <a:t>is </a:t>
            </a:r>
            <a:r>
              <a:rPr dirty="0"/>
              <a:t>: </a:t>
            </a:r>
            <a:r>
              <a:rPr spc="-5" dirty="0"/>
              <a:t>%d\n",</a:t>
            </a:r>
            <a:r>
              <a:rPr spc="10" dirty="0"/>
              <a:t> </a:t>
            </a:r>
            <a:r>
              <a:rPr spc="-15" dirty="0"/>
              <a:t>ret</a:t>
            </a:r>
            <a:r>
              <a:rPr dirty="0"/>
              <a:t> </a:t>
            </a:r>
            <a:r>
              <a:rPr spc="-5" dirty="0"/>
              <a:t>); </a:t>
            </a:r>
            <a:r>
              <a:rPr spc="-390" dirty="0"/>
              <a:t> </a:t>
            </a:r>
            <a:r>
              <a:rPr spc="-10" dirty="0"/>
              <a:t>return</a:t>
            </a:r>
            <a:r>
              <a:rPr spc="5" dirty="0"/>
              <a:t> </a:t>
            </a:r>
            <a:r>
              <a:rPr spc="-5" dirty="0"/>
              <a:t>0;</a:t>
            </a:r>
            <a:endParaRPr spc="-5" dirty="0"/>
          </a:p>
          <a:p>
            <a:pPr marL="12700" marR="5080">
              <a:lnSpc>
                <a:spcPct val="100000"/>
              </a:lnSpc>
            </a:pPr>
            <a:r>
              <a:rPr dirty="0"/>
              <a:t>}</a:t>
            </a:r>
            <a:r>
              <a:rPr spc="-5" dirty="0"/>
              <a:t> </a:t>
            </a:r>
            <a:r>
              <a:rPr dirty="0"/>
              <a:t>/*</a:t>
            </a:r>
            <a:r>
              <a:rPr spc="10" dirty="0"/>
              <a:t> </a:t>
            </a:r>
            <a:r>
              <a:rPr spc="-5" dirty="0"/>
              <a:t>function</a:t>
            </a:r>
            <a:r>
              <a:rPr spc="30" dirty="0"/>
              <a:t> </a:t>
            </a:r>
            <a:r>
              <a:rPr spc="-10" dirty="0"/>
              <a:t>returning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max</a:t>
            </a:r>
            <a:r>
              <a:rPr spc="-10" dirty="0"/>
              <a:t> </a:t>
            </a:r>
            <a:r>
              <a:rPr spc="-5" dirty="0"/>
              <a:t>between</a:t>
            </a:r>
            <a:r>
              <a:rPr spc="15" dirty="0"/>
              <a:t> </a:t>
            </a:r>
            <a:r>
              <a:rPr spc="-10" dirty="0"/>
              <a:t>two</a:t>
            </a:r>
            <a:r>
              <a:rPr dirty="0"/>
              <a:t> </a:t>
            </a:r>
            <a:r>
              <a:rPr spc="-10" dirty="0"/>
              <a:t>numbers</a:t>
            </a:r>
            <a:r>
              <a:rPr spc="20" dirty="0"/>
              <a:t> </a:t>
            </a:r>
            <a:r>
              <a:rPr dirty="0"/>
              <a:t>*/ </a:t>
            </a:r>
            <a:r>
              <a:rPr spc="-390" dirty="0"/>
              <a:t> </a:t>
            </a:r>
            <a:r>
              <a:rPr spc="-5" dirty="0"/>
              <a:t>int</a:t>
            </a:r>
            <a:r>
              <a:rPr spc="5" dirty="0"/>
              <a:t> </a:t>
            </a:r>
            <a:r>
              <a:rPr spc="-5" dirty="0"/>
              <a:t>max(int</a:t>
            </a:r>
            <a:r>
              <a:rPr spc="-10" dirty="0"/>
              <a:t> </a:t>
            </a:r>
            <a:r>
              <a:rPr spc="-5" dirty="0"/>
              <a:t>num1,</a:t>
            </a:r>
            <a:r>
              <a:rPr spc="10" dirty="0"/>
              <a:t> </a:t>
            </a:r>
            <a:r>
              <a:rPr spc="-5" dirty="0"/>
              <a:t>int</a:t>
            </a:r>
            <a:r>
              <a:rPr spc="-10" dirty="0"/>
              <a:t> </a:t>
            </a:r>
            <a:r>
              <a:rPr spc="-5" dirty="0"/>
              <a:t>num2)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136717" y="4914386"/>
            <a:ext cx="308356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/*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local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*/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result;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450975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if (num1 </a:t>
            </a:r>
            <a:r>
              <a:rPr sz="1800" dirty="0">
                <a:latin typeface="Calibri" panose="020F0502020204030204"/>
                <a:cs typeface="Calibri" panose="020F0502020204030204"/>
              </a:rPr>
              <a:t>&gt;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num2)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result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num1;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else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result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num2;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result;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764" y="1739007"/>
            <a:ext cx="8173084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have</a:t>
            </a:r>
            <a:r>
              <a:rPr sz="20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20" dirty="0">
                <a:latin typeface="Calibri" panose="020F0502020204030204"/>
                <a:cs typeface="Calibri" panose="020F0502020204030204"/>
              </a:rPr>
              <a:t>kept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max()</a:t>
            </a:r>
            <a:r>
              <a:rPr sz="2000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along</a:t>
            </a:r>
            <a:r>
              <a:rPr sz="20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 main()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compiled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source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code.</a:t>
            </a:r>
            <a:r>
              <a:rPr sz="20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While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Calibri" panose="020F0502020204030204"/>
                <a:cs typeface="Calibri" panose="020F0502020204030204"/>
              </a:rPr>
              <a:t>running</a:t>
            </a:r>
            <a:r>
              <a:rPr sz="20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final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 executable,</a:t>
            </a:r>
            <a:r>
              <a:rPr sz="2000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would</a:t>
            </a:r>
            <a:r>
              <a:rPr sz="2000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produce</a:t>
            </a:r>
            <a:r>
              <a:rPr sz="20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20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result</a:t>
            </a:r>
            <a:r>
              <a:rPr sz="20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−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Calibri" panose="020F0502020204030204"/>
                <a:cs typeface="Calibri" panose="020F0502020204030204"/>
              </a:rPr>
              <a:t>Max</a:t>
            </a:r>
            <a:r>
              <a:rPr sz="2000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200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469900" marR="5080" algn="just">
              <a:lnSpc>
                <a:spcPct val="100000"/>
              </a:lnSpc>
              <a:buFont typeface="Wingdings" panose="05000000000000000000"/>
              <a:buChar char=""/>
              <a:tabLst>
                <a:tab pos="75501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is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arguments,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must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declare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variables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accept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arguments.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variables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called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formal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parameters</a:t>
            </a:r>
            <a:r>
              <a:rPr sz="2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5715" algn="just">
              <a:lnSpc>
                <a:spcPct val="100000"/>
              </a:lnSpc>
              <a:buFont typeface="Wingdings" panose="05000000000000000000"/>
              <a:buChar char=""/>
              <a:tabLst>
                <a:tab pos="75501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Formal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parameters behave like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other local variables inside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created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upon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entry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destroyed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upon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exit.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3110" indent="-283845" algn="just">
              <a:lnSpc>
                <a:spcPct val="100000"/>
              </a:lnSpc>
              <a:buFont typeface="Wingdings" panose="05000000000000000000"/>
              <a:buChar char=""/>
              <a:tabLst>
                <a:tab pos="75374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While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function,</a:t>
            </a:r>
            <a:r>
              <a:rPr sz="20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ways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arguments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0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passed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−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5080" indent="-635" algn="just">
              <a:lnSpc>
                <a:spcPct val="100000"/>
              </a:lnSpc>
              <a:buFont typeface="Wingdings" panose="05000000000000000000"/>
              <a:buChar char=""/>
              <a:tabLst>
                <a:tab pos="755015" algn="l"/>
              </a:tabLst>
            </a:pPr>
            <a:r>
              <a:rPr sz="2000" spc="-20" dirty="0">
                <a:latin typeface="Calibri" panose="020F0502020204030204"/>
                <a:cs typeface="Calibri" panose="020F0502020204030204"/>
              </a:rPr>
              <a:t>By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default, </a:t>
            </a:r>
            <a:r>
              <a:rPr sz="2000" dirty="0">
                <a:latin typeface="Calibri" panose="020F0502020204030204"/>
                <a:cs typeface="Calibri" panose="020F0502020204030204"/>
              </a:rPr>
              <a:t>C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uses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call by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pass arguments. In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general,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means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code </a:t>
            </a:r>
            <a:r>
              <a:rPr sz="2000" dirty="0">
                <a:latin typeface="Calibri" panose="020F0502020204030204"/>
                <a:cs typeface="Calibri" panose="020F0502020204030204"/>
              </a:rPr>
              <a:t>within 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cannot alter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used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3028" y="1162987"/>
          <a:ext cx="8541385" cy="555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5090"/>
                <a:gridCol w="5901690"/>
              </a:tblGrid>
              <a:tr h="3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Microsoft Sans Serif" panose="020B0604020202020204"/>
                          <a:cs typeface="Microsoft Sans Serif" panose="020B0604020202020204"/>
                        </a:rPr>
                        <a:t>Sr.No.</a:t>
                      </a:r>
                      <a:endParaRPr sz="12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latin typeface="Microsoft Sans Serif" panose="020B0604020202020204"/>
                          <a:cs typeface="Microsoft Sans Serif" panose="020B0604020202020204"/>
                        </a:rPr>
                        <a:t>Call</a:t>
                      </a:r>
                      <a:r>
                        <a:rPr sz="1200" spc="-3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200" spc="-20" dirty="0">
                          <a:latin typeface="Microsoft Sans Serif" panose="020B0604020202020204"/>
                          <a:cs typeface="Microsoft Sans Serif" panose="020B0604020202020204"/>
                        </a:rPr>
                        <a:t>Type</a:t>
                      </a:r>
                      <a:r>
                        <a:rPr sz="1200" spc="-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200" dirty="0">
                          <a:latin typeface="Microsoft Sans Serif" panose="020B0604020202020204"/>
                          <a:cs typeface="Microsoft Sans Serif" panose="020B0604020202020204"/>
                        </a:rPr>
                        <a:t>&amp; </a:t>
                      </a:r>
                      <a:r>
                        <a:rPr sz="1200" spc="-10" dirty="0">
                          <a:latin typeface="Microsoft Sans Serif" panose="020B0604020202020204"/>
                          <a:cs typeface="Microsoft Sans Serif" panose="020B0604020202020204"/>
                        </a:rPr>
                        <a:t>Description</a:t>
                      </a:r>
                      <a:endParaRPr sz="12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2503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Microsoft Sans Serif" panose="020B0604020202020204"/>
                          <a:cs typeface="Microsoft Sans Serif" panose="020B0604020202020204"/>
                        </a:rPr>
                        <a:t>1</a:t>
                      </a:r>
                      <a:endParaRPr sz="12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1275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Call </a:t>
                      </a:r>
                      <a:r>
                        <a:rPr sz="1400" b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by value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This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method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copies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the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actual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value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an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argument</a:t>
                      </a:r>
                      <a:r>
                        <a:rPr sz="1400" spc="3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into</a:t>
                      </a:r>
                      <a:r>
                        <a:rPr sz="1400" spc="3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formal parameter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 function. In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this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case, changes made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 parameter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inside the</a:t>
                      </a:r>
                      <a:r>
                        <a:rPr sz="1400" spc="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have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no 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effect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argument.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 marR="2720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/*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definition</a:t>
                      </a:r>
                      <a:r>
                        <a:rPr sz="1400" spc="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swap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values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*/ </a:t>
                      </a:r>
                      <a:r>
                        <a:rPr sz="1400" spc="-3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void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swap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 (int</a:t>
                      </a:r>
                      <a:r>
                        <a:rPr sz="14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x,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 int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y)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{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int temp;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temp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x;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/*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save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the value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*/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y;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/*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put</a:t>
                      </a:r>
                      <a:r>
                        <a:rPr sz="14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into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*/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 marR="36150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y =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temp;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/* put temp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into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y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*/ </a:t>
                      </a:r>
                      <a:r>
                        <a:rPr sz="1400" spc="-3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return;</a:t>
                      </a:r>
                      <a:r>
                        <a:rPr sz="1400" spc="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}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27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2659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Microsoft Sans Serif" panose="020B0604020202020204"/>
                          <a:cs typeface="Microsoft Sans Serif" panose="020B0604020202020204"/>
                        </a:rPr>
                        <a:t>2</a:t>
                      </a:r>
                      <a:endParaRPr sz="12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68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0005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Call</a:t>
                      </a:r>
                      <a:r>
                        <a:rPr sz="1400" b="1" u="sng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by</a:t>
                      </a:r>
                      <a:r>
                        <a:rPr sz="1400" b="1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reference</a:t>
                      </a:r>
                      <a:r>
                        <a:rPr sz="14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This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method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copies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the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address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of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an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argument</a:t>
                      </a:r>
                      <a:r>
                        <a:rPr sz="1400" spc="3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into</a:t>
                      </a:r>
                      <a:r>
                        <a:rPr sz="1400" spc="2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400" spc="-3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formal 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parameter.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Inside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function, 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address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is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used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access the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actual 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argument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used 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in the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call.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This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means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that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changes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made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400" spc="3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parameter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affect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400" spc="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argument.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 algn="just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/*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definition</a:t>
                      </a:r>
                      <a:r>
                        <a:rPr sz="1400" spc="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swap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values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*/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void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swap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(int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x,</a:t>
                      </a:r>
                      <a:r>
                        <a:rPr sz="14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int y)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{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 marR="507936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int temp;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temp</a:t>
                      </a:r>
                      <a:r>
                        <a:rPr sz="14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4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*x;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*x</a:t>
                      </a:r>
                      <a:r>
                        <a:rPr sz="14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*y;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*y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temp;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return;</a:t>
                      </a:r>
                      <a:r>
                        <a:rPr sz="1400" spc="2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}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3102" y="640201"/>
            <a:ext cx="8185784" cy="33185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83185" algn="ctr">
              <a:lnSpc>
                <a:spcPct val="100000"/>
              </a:lnSpc>
              <a:spcBef>
                <a:spcPts val="44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8520" lvl="2" indent="-84645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859155" algn="l"/>
              </a:tabLst>
            </a:pPr>
            <a:r>
              <a:rPr sz="2400" b="1" spc="-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CALL</a:t>
            </a:r>
            <a:r>
              <a:rPr sz="2400" b="1" spc="-4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5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b="1" spc="-3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0" dirty="0">
                <a:solidFill>
                  <a:srgbClr val="4F6128"/>
                </a:solidFill>
                <a:latin typeface="Calibri" panose="020F0502020204030204"/>
                <a:cs typeface="Calibri" panose="020F0502020204030204"/>
              </a:rPr>
              <a:t>VALUE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900" marR="10795" lvl="3" algn="just">
              <a:lnSpc>
                <a:spcPct val="100000"/>
              </a:lnSpc>
              <a:spcBef>
                <a:spcPts val="3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While</a:t>
            </a:r>
            <a:r>
              <a:rPr sz="1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1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Parameters</a:t>
            </a:r>
            <a:r>
              <a:rPr sz="18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</a:t>
            </a:r>
            <a:r>
              <a:rPr sz="1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xerox</a:t>
            </a:r>
            <a:r>
              <a:rPr sz="1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copy</a:t>
            </a:r>
            <a:r>
              <a:rPr sz="1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original</a:t>
            </a:r>
            <a:r>
              <a:rPr sz="18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parameter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created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passed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10160" lvl="3" algn="just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Any update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made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inside method will not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affect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original value of variable in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5080" lvl="3" indent="-635" algn="just">
              <a:lnSpc>
                <a:spcPct val="100000"/>
              </a:lnSpc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In 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above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example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num1 and num2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original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values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xerox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copy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these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passed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these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copied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number1,number2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sum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respectively.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10160" lvl="3" algn="just">
              <a:lnSpc>
                <a:spcPct val="100000"/>
              </a:lnSpc>
              <a:buFont typeface="Wingdings" panose="05000000000000000000"/>
              <a:buChar char=""/>
              <a:tabLst>
                <a:tab pos="72453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As their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scope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limited 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only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so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they cannot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alter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values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inside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main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40" y="4235869"/>
            <a:ext cx="7231796" cy="2200633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056" y="509426"/>
            <a:ext cx="8709025" cy="604837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509270" algn="ctr">
              <a:lnSpc>
                <a:spcPct val="100000"/>
              </a:lnSpc>
              <a:spcBef>
                <a:spcPts val="147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#include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&lt;stdio.h&gt;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3721735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void swap(int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x,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int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y);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/*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*/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a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 100;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/*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local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*/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200;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printf("Before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swap, value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: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%d\n",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printf("Before swap,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b :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%d\n",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);/*calling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swap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values */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swap(a,</a:t>
            </a:r>
            <a:r>
              <a:rPr sz="2000" dirty="0">
                <a:latin typeface="Calibri" panose="020F0502020204030204"/>
                <a:cs typeface="Calibri" panose="020F0502020204030204"/>
              </a:rPr>
              <a:t> b);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440055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printf("After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swap, value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 a 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%d\n",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printf("After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swap, value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b : %d\n", b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000" dirty="0">
                <a:latin typeface="Calibri" panose="020F0502020204030204"/>
                <a:cs typeface="Calibri" panose="020F0502020204030204"/>
              </a:rPr>
              <a:t> 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606107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Before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swap,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:100 </a:t>
            </a:r>
            <a:r>
              <a:rPr sz="1800" spc="-3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Before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swap,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:200 </a:t>
            </a:r>
            <a:r>
              <a:rPr sz="1800" spc="-3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swap,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:100 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swap,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:200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178" y="1577462"/>
            <a:ext cx="578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oi</a:t>
            </a:r>
            <a:r>
              <a:rPr sz="20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4971" y="1577462"/>
            <a:ext cx="127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Explanation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178" y="2156837"/>
            <a:ext cx="1246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Significance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0620" y="2156837"/>
            <a:ext cx="4949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declared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character[i.e String]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178" y="2766437"/>
            <a:ext cx="1329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string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0177" y="2766437"/>
            <a:ext cx="1035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30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Bytes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178" y="3376419"/>
            <a:ext cx="1659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Bound</a:t>
            </a:r>
            <a:r>
              <a:rPr sz="20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checking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0300" y="3376419"/>
            <a:ext cx="60318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- C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Does not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Support Bound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Checking i.e if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store </a:t>
            </a:r>
            <a:r>
              <a:rPr sz="2000" dirty="0">
                <a:latin typeface="Calibri" panose="020F0502020204030204"/>
                <a:cs typeface="Calibri" panose="020F0502020204030204"/>
              </a:rPr>
              <a:t>City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greater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than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30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 not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give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any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error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178" y="4290515"/>
            <a:ext cx="10236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type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0166" y="4290515"/>
            <a:ext cx="6127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char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178" y="4900674"/>
            <a:ext cx="2247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15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Maximum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30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056" y="541208"/>
            <a:ext cx="8747125" cy="383412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71805" algn="ctr">
              <a:lnSpc>
                <a:spcPct val="100000"/>
              </a:lnSpc>
              <a:spcBef>
                <a:spcPts val="122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3.14.2</a:t>
            </a:r>
            <a:r>
              <a:rPr sz="2400" b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CALL</a:t>
            </a:r>
            <a:r>
              <a:rPr sz="2400" b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REFERENCE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900" marR="5715" algn="just">
              <a:lnSpc>
                <a:spcPct val="153000"/>
              </a:lnSpc>
              <a:spcBef>
                <a:spcPts val="140"/>
              </a:spcBef>
              <a:buSzPct val="120000"/>
              <a:buFont typeface="Wingdings" panose="05000000000000000000"/>
              <a:buChar char=""/>
              <a:tabLst>
                <a:tab pos="81026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call by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reference </a:t>
            </a:r>
            <a:r>
              <a:rPr sz="2000" dirty="0">
                <a:latin typeface="Calibri" panose="020F0502020204030204"/>
                <a:cs typeface="Calibri" panose="020F0502020204030204"/>
              </a:rPr>
              <a:t>method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passing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 copies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address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formal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parameter.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Inside 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function,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address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 used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access the actual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used 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call. 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means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changes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made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affect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passed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argument.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5015" indent="-285750" algn="just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"/>
              <a:tabLst>
                <a:tab pos="755650" algn="l"/>
              </a:tabLst>
            </a:pPr>
            <a:r>
              <a:rPr sz="2000" spc="-9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pass</a:t>
            </a:r>
            <a:r>
              <a:rPr sz="20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reference,</a:t>
            </a:r>
            <a:r>
              <a:rPr sz="20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20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pointers</a:t>
            </a:r>
            <a:r>
              <a:rPr sz="20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passed</a:t>
            </a:r>
            <a:r>
              <a:rPr sz="2000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7200" algn="ctr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just</a:t>
            </a:r>
            <a:r>
              <a:rPr sz="2000" spc="5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like</a:t>
            </a:r>
            <a:r>
              <a:rPr sz="2000" spc="5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any</a:t>
            </a:r>
            <a:r>
              <a:rPr sz="2000" spc="5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000" spc="5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value.</a:t>
            </a:r>
            <a:r>
              <a:rPr sz="20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</a:t>
            </a:r>
            <a:r>
              <a:rPr sz="20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accordingly</a:t>
            </a:r>
            <a:r>
              <a:rPr sz="2000" spc="5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you</a:t>
            </a:r>
            <a:r>
              <a:rPr sz="2000" spc="509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need</a:t>
            </a:r>
            <a:r>
              <a:rPr sz="20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09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declare</a:t>
            </a:r>
            <a:r>
              <a:rPr sz="20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561" y="4349849"/>
            <a:ext cx="76314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242060" algn="l"/>
                <a:tab pos="1355090" algn="l"/>
                <a:tab pos="1735455" algn="l"/>
                <a:tab pos="2560955" algn="l"/>
                <a:tab pos="2649220" algn="l"/>
                <a:tab pos="2934335" algn="l"/>
                <a:tab pos="3368675" algn="l"/>
                <a:tab pos="3441700" algn="l"/>
                <a:tab pos="3749675" algn="l"/>
                <a:tab pos="4001135" algn="l"/>
                <a:tab pos="4100195" algn="l"/>
                <a:tab pos="4605020" algn="l"/>
                <a:tab pos="4892675" algn="l"/>
                <a:tab pos="5711825" algn="l"/>
                <a:tab pos="5977255" algn="l"/>
                <a:tab pos="6734175" algn="l"/>
                <a:tab pos="6939280" algn="l"/>
                <a:tab pos="7374255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parameters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pointer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000" dirty="0">
                <a:latin typeface="Calibri" panose="020F0502020204030204"/>
                <a:cs typeface="Calibri" panose="020F0502020204030204"/>
              </a:rPr>
              <a:t>types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swap()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dirty="0">
                <a:latin typeface="Calibri" panose="020F0502020204030204"/>
                <a:cs typeface="Calibri" panose="020F0502020204030204"/>
              </a:rPr>
              <a:t>anges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2000" dirty="0">
                <a:latin typeface="Calibri" panose="020F0502020204030204"/>
                <a:cs typeface="Calibri" panose="020F0502020204030204"/>
              </a:rPr>
              <a:t>al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ue</a:t>
            </a:r>
            <a:r>
              <a:rPr sz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nt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g</a:t>
            </a:r>
            <a:r>
              <a:rPr sz="2000" dirty="0">
                <a:latin typeface="Calibri" panose="020F0502020204030204"/>
                <a:cs typeface="Calibri" panose="020F0502020204030204"/>
              </a:rPr>
              <a:t>er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2000" dirty="0">
                <a:latin typeface="Calibri" panose="020F0502020204030204"/>
                <a:cs typeface="Calibri" panose="020F0502020204030204"/>
              </a:rPr>
              <a:t>ar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dirty="0">
                <a:latin typeface="Calibri" panose="020F0502020204030204"/>
                <a:cs typeface="Calibri" panose="020F0502020204030204"/>
              </a:rPr>
              <a:t>abl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po</a:t>
            </a:r>
            <a:r>
              <a:rPr sz="200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nt</a:t>
            </a:r>
            <a:r>
              <a:rPr sz="2000" dirty="0">
                <a:latin typeface="Calibri" panose="020F0502020204030204"/>
                <a:cs typeface="Calibri" panose="020F0502020204030204"/>
              </a:rPr>
              <a:t>ed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by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742" y="4349849"/>
            <a:ext cx="6394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whi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Calibri" panose="020F0502020204030204"/>
                <a:cs typeface="Calibri" panose="020F0502020204030204"/>
              </a:rPr>
              <a:t>h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</a:t>
            </a:r>
            <a:r>
              <a:rPr sz="2000" dirty="0">
                <a:latin typeface="Calibri" panose="020F0502020204030204"/>
                <a:cs typeface="Calibri" panose="020F0502020204030204"/>
              </a:rPr>
              <a:t>ir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66" y="5434377"/>
            <a:ext cx="1209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gume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056" y="487665"/>
            <a:ext cx="8745855" cy="622236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73075" algn="ctr">
              <a:lnSpc>
                <a:spcPct val="100000"/>
              </a:lnSpc>
              <a:spcBef>
                <a:spcPts val="1645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#include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&lt;stdio.h&gt;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4017010" indent="-635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swap(int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*x,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*y);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/*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*/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100;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/*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local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*/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200;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printf("Before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swap,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%d\n",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 indent="-635" algn="just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printf("Before swap, value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b :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%d\n", </a:t>
            </a:r>
            <a:r>
              <a:rPr sz="1800" dirty="0">
                <a:latin typeface="Calibri" panose="020F0502020204030204"/>
                <a:cs typeface="Calibri" panose="020F0502020204030204"/>
              </a:rPr>
              <a:t>b );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/*calling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swap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values. </a:t>
            </a:r>
            <a:r>
              <a:rPr sz="1800" dirty="0">
                <a:latin typeface="Calibri" panose="020F0502020204030204"/>
                <a:cs typeface="Calibri" panose="020F0502020204030204"/>
              </a:rPr>
              <a:t>*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&amp;a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indicates pointer 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ie. address of variable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*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&amp;b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indicates pointer 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b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ie. address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b.*/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swap(&amp;a,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&amp;b);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4857115" algn="just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printf("After swap, value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: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%d\n",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printf("After swap, value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b :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%d\n", </a:t>
            </a:r>
            <a:r>
              <a:rPr sz="1800" dirty="0">
                <a:latin typeface="Calibri" panose="020F0502020204030204"/>
                <a:cs typeface="Calibri" panose="020F0502020204030204"/>
              </a:rPr>
              <a:t>b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0;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6049645">
              <a:lnSpc>
                <a:spcPct val="100000"/>
              </a:lnSpc>
            </a:pP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Before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swap,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a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:100 </a:t>
            </a:r>
            <a:r>
              <a:rPr sz="1800" b="1" spc="-3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Before</a:t>
            </a:r>
            <a:r>
              <a:rPr sz="1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swap,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18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:200 </a:t>
            </a:r>
            <a:r>
              <a:rPr sz="1800" b="1" spc="-3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 swap,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a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:200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swap,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 b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:100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056" y="509426"/>
            <a:ext cx="8660130" cy="568261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558165" algn="ctr">
              <a:lnSpc>
                <a:spcPct val="100000"/>
              </a:lnSpc>
              <a:spcBef>
                <a:spcPts val="147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3.15</a:t>
            </a:r>
            <a:r>
              <a:rPr sz="2000" b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.1</a:t>
            </a: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0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ARGUMENTS</a:t>
            </a:r>
            <a:r>
              <a:rPr sz="2000" b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0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000" b="1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2000" b="1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674370" indent="-205105">
              <a:lnSpc>
                <a:spcPct val="100000"/>
              </a:lnSpc>
              <a:buSzPct val="94000"/>
              <a:buFont typeface="Wingdings" panose="05000000000000000000"/>
              <a:buChar char=""/>
              <a:tabLst>
                <a:tab pos="67500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accepts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does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back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74370" indent="-205105">
              <a:lnSpc>
                <a:spcPct val="100000"/>
              </a:lnSpc>
              <a:buSzPct val="94000"/>
              <a:buFont typeface="Wingdings" panose="05000000000000000000"/>
              <a:buChar char=""/>
              <a:tabLst>
                <a:tab pos="67500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Single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One-way)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Type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Communication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74370" indent="-205105">
              <a:lnSpc>
                <a:spcPct val="100000"/>
              </a:lnSpc>
              <a:buSzPct val="94000"/>
              <a:buFont typeface="Wingdings" panose="05000000000000000000"/>
              <a:buChar char=""/>
              <a:tabLst>
                <a:tab pos="675005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Generally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Output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printed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Called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42290" algn="ctr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declaration</a:t>
            </a:r>
            <a:r>
              <a:rPr sz="18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void</a:t>
            </a:r>
            <a:r>
              <a:rPr sz="1800" spc="2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function();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541020" algn="ctr">
              <a:lnSpc>
                <a:spcPts val="2135"/>
              </a:lnSpc>
            </a:pP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800" b="1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1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function();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542290" algn="ctr">
              <a:lnSpc>
                <a:spcPts val="2135"/>
              </a:lnSpc>
            </a:pP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800" b="1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definition</a:t>
            </a:r>
            <a:r>
              <a:rPr sz="1800" b="1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void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function()</a:t>
            </a:r>
            <a:r>
              <a:rPr sz="1800" spc="3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{</a:t>
            </a:r>
            <a:r>
              <a:rPr sz="1800" spc="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statements;</a:t>
            </a:r>
            <a:r>
              <a:rPr sz="1800" spc="2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}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#include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&lt;stdio.h&gt;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checkPrimeAndDisplay(int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main()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4942205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n;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printf("Enter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positive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integer: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");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scanf("%d",&amp;n);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//</a:t>
            </a:r>
            <a:r>
              <a:rPr sz="1800" dirty="0">
                <a:latin typeface="Calibri" panose="020F0502020204030204"/>
                <a:cs typeface="Calibri" panose="020F0502020204030204"/>
              </a:rPr>
              <a:t> 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passed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checkPrimeAndDisplay(n);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056" y="509426"/>
            <a:ext cx="6176010" cy="61995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916045">
              <a:lnSpc>
                <a:spcPct val="100000"/>
              </a:lnSpc>
              <a:spcBef>
                <a:spcPts val="147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//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indicates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dirty="0">
                <a:latin typeface="Calibri" panose="020F0502020204030204"/>
                <a:cs typeface="Calibri" panose="020F0502020204030204"/>
              </a:rPr>
              <a:t> no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dirty="0">
                <a:latin typeface="Calibri" panose="020F0502020204030204"/>
                <a:cs typeface="Calibri" panose="020F0502020204030204"/>
              </a:rPr>
              <a:t> is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returned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checkPrimeAndDisplay(int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flag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for(i=2;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n/2;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++i)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if(n%i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==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0){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33908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flag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1;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break;</a:t>
            </a:r>
            <a:r>
              <a:rPr sz="2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if(flag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==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1)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225171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printf("%d is not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prime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number.",n);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else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printf("%d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prime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number.",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281295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3454400">
              <a:lnSpc>
                <a:spcPct val="100000"/>
              </a:lnSpc>
            </a:pP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Enter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positive</a:t>
            </a:r>
            <a:r>
              <a:rPr sz="20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integer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 </a:t>
            </a:r>
            <a:r>
              <a:rPr sz="2000" spc="-434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prime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number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056" y="509426"/>
            <a:ext cx="8280400" cy="61995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937895" algn="ctr">
              <a:lnSpc>
                <a:spcPct val="100000"/>
              </a:lnSpc>
              <a:spcBef>
                <a:spcPts val="147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3.15.2</a:t>
            </a:r>
            <a:r>
              <a:rPr sz="2000" b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4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0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000" b="1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ARGUMENTS</a:t>
            </a:r>
            <a:r>
              <a:rPr sz="20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0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000" b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VALUE</a:t>
            </a:r>
            <a:r>
              <a:rPr sz="2000" b="1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b="1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When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function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has no arguments,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does not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receive any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 from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calling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Similarly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when it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does not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return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value,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calling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does not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receive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data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called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464820" algn="ctr">
              <a:lnSpc>
                <a:spcPct val="100000"/>
              </a:lnSpc>
            </a:pP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0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1645" algn="ctr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declaration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void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function();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2280" algn="ctr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call</a:t>
            </a:r>
            <a:r>
              <a:rPr sz="2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function();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2915" algn="ctr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definition</a:t>
            </a:r>
            <a:r>
              <a:rPr sz="2000" b="1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void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function()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4820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3550" algn="ctr">
              <a:lnSpc>
                <a:spcPct val="100000"/>
              </a:lnSpc>
            </a:pP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statements;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4820" algn="ctr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#include&lt;stdio.h&gt;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area();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//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Prototype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Declaration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main()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area();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938" y="1199382"/>
            <a:ext cx="3948429" cy="49650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area()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float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area_circle;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float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rad;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 marR="909955" indent="53340">
              <a:lnSpc>
                <a:spcPts val="3240"/>
              </a:lnSpc>
              <a:spcBef>
                <a:spcPts val="29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printf("\nEnter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radius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");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scanf("%f",&amp;rad);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74320" marR="5080">
              <a:lnSpc>
                <a:spcPts val="324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area_circle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3.14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*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*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printf("Area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Circle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%f",area_circle);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1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Enter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radius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Area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Circle</a:t>
            </a:r>
            <a:r>
              <a:rPr sz="1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28.260000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40" y="683763"/>
            <a:ext cx="8906510" cy="547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6290" algn="ctr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3.16.1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400" b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WITHOUT </a:t>
            </a:r>
            <a:r>
              <a:rPr sz="24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ARGUMENTS</a:t>
            </a:r>
            <a:r>
              <a:rPr sz="2400" b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400" b="1" spc="-4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VALUE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914400">
              <a:lnSpc>
                <a:spcPct val="150000"/>
              </a:lnSpc>
              <a:spcBef>
                <a:spcPts val="15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could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occasions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where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may</a:t>
            </a:r>
            <a:r>
              <a:rPr sz="1800" dirty="0">
                <a:latin typeface="Calibri" panose="020F0502020204030204"/>
                <a:cs typeface="Calibri" panose="020F0502020204030204"/>
              </a:rPr>
              <a:t> need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may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take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any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arguments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function.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getchar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has no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parameters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represents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character.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80035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1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declaration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9375" algn="ctr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1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call</a:t>
            </a:r>
            <a:r>
              <a:rPr sz="1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776095">
              <a:lnSpc>
                <a:spcPct val="100000"/>
              </a:lnSpc>
              <a:spcBef>
                <a:spcPts val="1085"/>
              </a:spcBef>
            </a:pP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definition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function()</a:t>
            </a:r>
            <a:r>
              <a:rPr sz="1800" spc="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{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statements;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x;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#include&lt;stdio.h&gt;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4135">
              <a:lnSpc>
                <a:spcPct val="100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sum();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4135">
              <a:lnSpc>
                <a:spcPct val="100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main()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addition;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addition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sum();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printf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("\nSum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two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given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values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%d",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addition);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8135" y="1305555"/>
            <a:ext cx="314706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sum()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41300" marR="558800">
              <a:lnSpc>
                <a:spcPct val="100000"/>
              </a:lnSpc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50,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80,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sum;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+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b;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ct val="100000"/>
              </a:lnSpc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20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sum;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Sum</a:t>
            </a:r>
            <a:r>
              <a:rPr sz="2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given</a:t>
            </a:r>
            <a:r>
              <a:rPr sz="2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values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130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2331" y="683763"/>
            <a:ext cx="7261859" cy="605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b="1" spc="-5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3.16.2</a:t>
            </a:r>
            <a:r>
              <a:rPr sz="2000" b="1" spc="-40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2000" b="1" spc="-20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b="1" spc="-105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ARGUMENTS</a:t>
            </a:r>
            <a:r>
              <a:rPr sz="2000" b="1" spc="-90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20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2000" b="1" spc="-5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0" dirty="0">
                <a:solidFill>
                  <a:srgbClr val="005728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6339840" algn="ctr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Syntax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09625"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declaration</a:t>
            </a: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:</a:t>
            </a:r>
            <a:r>
              <a:rPr sz="1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int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int</a:t>
            </a:r>
            <a:r>
              <a:rPr sz="1800" spc="2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);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807720"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800" b="1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call </a:t>
            </a: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function(</a:t>
            </a:r>
            <a:r>
              <a:rPr sz="1800" spc="2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800" spc="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);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808990"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8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definition:</a:t>
            </a:r>
            <a:r>
              <a:rPr sz="18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int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function(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int</a:t>
            </a:r>
            <a:r>
              <a:rPr sz="1800" spc="3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800" spc="2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{</a:t>
            </a:r>
            <a:r>
              <a:rPr sz="1800" spc="1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statements;</a:t>
            </a:r>
            <a:r>
              <a:rPr sz="1800" spc="2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return</a:t>
            </a:r>
            <a:r>
              <a:rPr sz="1800" spc="2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x;</a:t>
            </a:r>
            <a:r>
              <a:rPr sz="1800" spc="35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Microsoft Sans Serif" panose="020B0604020202020204"/>
                <a:cs typeface="Microsoft Sans Serif" panose="020B0604020202020204"/>
              </a:rPr>
              <a:t>}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#include&lt;stdio.h&gt;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float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calculate_area(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main()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41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radius;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float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area;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338195">
              <a:lnSpc>
                <a:spcPct val="15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printf("\nEnter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radius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circle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");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scanf("%d",&amp;radius);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971925">
              <a:lnSpc>
                <a:spcPct val="15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area</a:t>
            </a:r>
            <a:r>
              <a:rPr sz="1800" dirty="0">
                <a:latin typeface="Calibri" panose="020F0502020204030204"/>
                <a:cs typeface="Calibri" panose="020F0502020204030204"/>
              </a:rPr>
              <a:t> =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calculate_area(radius);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printf("\nArea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Circle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%f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",area);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938" y="1199382"/>
            <a:ext cx="3426460" cy="45535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(0);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float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calculate_area(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radius)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float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areaOfCircle;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areaOfCircle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3.14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*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radius </a:t>
            </a:r>
            <a:r>
              <a:rPr sz="1800" dirty="0">
                <a:latin typeface="Calibri" panose="020F0502020204030204"/>
                <a:cs typeface="Calibri" panose="020F0502020204030204"/>
              </a:rPr>
              <a:t>*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radius;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(areaOfCircle);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4135" marR="457835" indent="-52070">
              <a:lnSpc>
                <a:spcPct val="150000"/>
              </a:lnSpc>
            </a:pP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Enter</a:t>
            </a:r>
            <a:r>
              <a:rPr sz="1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radius</a:t>
            </a:r>
            <a:r>
              <a:rPr sz="1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circle</a:t>
            </a:r>
            <a:r>
              <a:rPr sz="1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 </a:t>
            </a:r>
            <a:r>
              <a:rPr sz="1800" b="1" spc="-3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Area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Circle</a:t>
            </a:r>
            <a:r>
              <a:rPr sz="18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 12.56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339337"/>
            <a:ext cx="871410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Precautions</a:t>
            </a:r>
            <a:r>
              <a:rPr sz="2400" b="1" i="1" spc="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i="1" spc="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b="1" i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taken</a:t>
            </a:r>
            <a:r>
              <a:rPr sz="2400" b="1" i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while</a:t>
            </a:r>
            <a:r>
              <a:rPr sz="2400" b="1" i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declaring</a:t>
            </a:r>
            <a:r>
              <a:rPr sz="2400" b="1" i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Character </a:t>
            </a:r>
            <a:r>
              <a:rPr sz="2400" b="1" i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Variable</a:t>
            </a:r>
            <a:r>
              <a:rPr sz="2400" b="1" i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5135" indent="-32512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name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legal 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Identifier.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5135" indent="-32512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must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Size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specified.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741170" lvl="1" indent="-215265">
              <a:lnSpc>
                <a:spcPct val="100000"/>
              </a:lnSpc>
              <a:buClr>
                <a:srgbClr val="000000"/>
              </a:buClr>
              <a:buSzPct val="75000"/>
              <a:buFont typeface="Symbol" panose="05050102010706020507"/>
              <a:buChar char=""/>
              <a:tabLst>
                <a:tab pos="174117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24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city[];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5135" indent="-325120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444500" algn="l"/>
                <a:tab pos="44577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Above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Statement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cause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compile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time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error.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740535" marR="5080" lvl="1" indent="-215265" algn="just">
              <a:lnSpc>
                <a:spcPct val="100000"/>
              </a:lnSpc>
              <a:spcBef>
                <a:spcPts val="5"/>
              </a:spcBef>
              <a:buSzPct val="75000"/>
              <a:buFont typeface="Symbol" panose="05050102010706020507"/>
              <a:buChar char=""/>
              <a:tabLst>
                <a:tab pos="174117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Do not use String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because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included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 later languages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 C++ /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Java. </a:t>
            </a:r>
            <a:r>
              <a:rPr sz="2400" dirty="0">
                <a:latin typeface="Calibri" panose="020F0502020204030204"/>
                <a:cs typeface="Calibri" panose="020F0502020204030204"/>
              </a:rPr>
              <a:t>C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does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741170" lvl="1" indent="-215265" algn="just">
              <a:lnSpc>
                <a:spcPct val="100000"/>
              </a:lnSpc>
              <a:buClr>
                <a:srgbClr val="000000"/>
              </a:buClr>
              <a:buSzPct val="75000"/>
              <a:buFont typeface="Symbol" panose="05050102010706020507"/>
              <a:buChar char=""/>
              <a:tabLst>
                <a:tab pos="174117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4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city;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5135" marR="5080" indent="-325120" algn="just">
              <a:lnSpc>
                <a:spcPct val="100000"/>
              </a:lnSpc>
              <a:buSzPct val="44000"/>
              <a:buFont typeface="Wingdings" panose="05000000000000000000"/>
              <a:buChar char=""/>
              <a:tabLst>
                <a:tab pos="44577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you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other purpose than accepting and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printing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you must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include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following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header file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your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code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–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741170" lvl="1" indent="-215265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75000"/>
              <a:buFont typeface="Symbol" panose="05050102010706020507"/>
              <a:buChar char=""/>
              <a:tabLst>
                <a:tab pos="174117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#include&lt;string.h&gt;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933" y="496945"/>
            <a:ext cx="7481570" cy="601281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965200" algn="ctr">
              <a:lnSpc>
                <a:spcPct val="100000"/>
              </a:lnSpc>
              <a:spcBef>
                <a:spcPts val="157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3.17</a:t>
            </a:r>
            <a:r>
              <a:rPr sz="24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PASSING </a:t>
            </a:r>
            <a:r>
              <a:rPr sz="2400" b="1" spc="-4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2400" b="1" spc="-2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400" b="1" spc="-5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b="1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is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collection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elements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similar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dirty="0">
                <a:latin typeface="Calibri" panose="020F0502020204030204"/>
                <a:cs typeface="Calibri" panose="020F0502020204030204"/>
              </a:rPr>
              <a:t> types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dirty="0">
                <a:latin typeface="Calibri" panose="020F0502020204030204"/>
                <a:cs typeface="Calibri" panose="020F0502020204030204"/>
              </a:rPr>
              <a:t>passed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ways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183130" indent="-3422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2183765" algn="l"/>
              </a:tabLst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Entire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array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183130" indent="-342265">
              <a:lnSpc>
                <a:spcPct val="100000"/>
              </a:lnSpc>
              <a:buFont typeface="Wingdings" panose="05000000000000000000"/>
              <a:buChar char=""/>
              <a:tabLst>
                <a:tab pos="2183765" algn="l"/>
              </a:tabLst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element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element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Entire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array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68095" indent="-342265" algn="just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Here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entire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000" dirty="0">
                <a:latin typeface="Calibri" panose="020F0502020204030204"/>
                <a:cs typeface="Calibri" panose="020F0502020204030204"/>
              </a:rPr>
              <a:t> passed as 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argument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function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 algn="just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gets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complete</a:t>
            </a:r>
            <a:r>
              <a:rPr sz="2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access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original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6465" marR="5080" algn="just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While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passing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entire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Address of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first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element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passed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 ,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any </a:t>
            </a:r>
            <a:r>
              <a:rPr sz="2000" dirty="0">
                <a:latin typeface="Calibri" panose="020F0502020204030204"/>
                <a:cs typeface="Calibri" panose="020F0502020204030204"/>
              </a:rPr>
              <a:t>changes made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inside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 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directly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affects </a:t>
            </a:r>
            <a:r>
              <a:rPr sz="2000" b="1" spc="-4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Original</a:t>
            </a:r>
            <a:r>
              <a:rPr sz="2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2000" b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 algn="just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method</a:t>
            </a:r>
            <a:r>
              <a:rPr sz="2000" dirty="0">
                <a:latin typeface="Calibri" panose="020F0502020204030204"/>
                <a:cs typeface="Calibri" panose="020F0502020204030204"/>
              </a:rPr>
              <a:t> :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“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Address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“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933" y="683763"/>
            <a:ext cx="7673340" cy="557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3430" algn="ctr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element: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Here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individual elements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passed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function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argument.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Duplicate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carbon</a:t>
            </a: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copy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Original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variable</a:t>
            </a:r>
            <a:r>
              <a:rPr sz="20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passed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6465" marR="441960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So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any </a:t>
            </a:r>
            <a:r>
              <a:rPr sz="2000" dirty="0">
                <a:latin typeface="Calibri" panose="020F0502020204030204"/>
                <a:cs typeface="Calibri" panose="020F0502020204030204"/>
              </a:rPr>
              <a:t>changes made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inside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does not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affects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4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original</a:t>
            </a:r>
            <a:r>
              <a:rPr sz="2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doesn’t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000" dirty="0">
                <a:latin typeface="Calibri" panose="020F0502020204030204"/>
                <a:cs typeface="Calibri" panose="020F0502020204030204"/>
              </a:rPr>
              <a:t> access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original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array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element.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method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“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2000" b="1" spc="-65" dirty="0">
                <a:latin typeface="Calibri" panose="020F0502020204030204"/>
                <a:cs typeface="Calibri" panose="020F0502020204030204"/>
              </a:rPr>
              <a:t>“.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anose="05000000000000000000"/>
              <a:buChar char=""/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entire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Scheme</a:t>
            </a:r>
            <a:r>
              <a:rPr sz="2000" dirty="0">
                <a:latin typeface="Calibri" panose="020F0502020204030204"/>
                <a:cs typeface="Calibri" panose="020F0502020204030204"/>
              </a:rPr>
              <a:t> :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Reference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Pass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name of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20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Name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contains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base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i.e</a:t>
            </a:r>
            <a:r>
              <a:rPr sz="2000" dirty="0">
                <a:latin typeface="Calibri" panose="020F0502020204030204"/>
                <a:cs typeface="Calibri" panose="020F0502020204030204"/>
              </a:rPr>
              <a:t> (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Address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0th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spcBef>
                <a:spcPts val="190"/>
              </a:spcBef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values are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updated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095" indent="-342265">
              <a:lnSpc>
                <a:spcPct val="100000"/>
              </a:lnSpc>
              <a:spcBef>
                <a:spcPts val="205"/>
              </a:spcBef>
              <a:buFont typeface="Wingdings" panose="05000000000000000000"/>
              <a:buChar char=""/>
              <a:tabLst>
                <a:tab pos="1268730" algn="l"/>
              </a:tabLst>
            </a:pPr>
            <a:r>
              <a:rPr sz="2000" spc="-2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are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reflected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inside</a:t>
            </a:r>
            <a:r>
              <a:rPr sz="2000" dirty="0">
                <a:latin typeface="Calibri" panose="020F0502020204030204"/>
                <a:cs typeface="Calibri" panose="020F0502020204030204"/>
              </a:rPr>
              <a:t> main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also.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938" y="1199382"/>
            <a:ext cx="3601085" cy="537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579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#include&lt;stdio.h&gt;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#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de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o.</a:t>
            </a:r>
            <a:r>
              <a:rPr sz="1800" dirty="0">
                <a:latin typeface="Calibri" panose="020F0502020204030204"/>
                <a:cs typeface="Calibri" panose="020F0502020204030204"/>
              </a:rPr>
              <a:t>h&gt;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fun(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arr[])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927860">
              <a:lnSpc>
                <a:spcPct val="15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(i=0;i&lt;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5;i++)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arr[i]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arr[i]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10;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main()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int</a:t>
            </a:r>
            <a:r>
              <a:rPr sz="18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arr[5],i;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clrscr();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printf("\nEnter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array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elements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274" y="629716"/>
            <a:ext cx="5281930" cy="62122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(i=0;i&lt;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5;i++)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368550">
              <a:lnSpc>
                <a:spcPct val="150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scanf("%d",&amp;arr[i]);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printf("\nPassing entire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.....");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fun(arr);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// Pass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only name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array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(i=0;i&lt;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5;i++)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1299845">
              <a:lnSpc>
                <a:spcPct val="15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printf("\nAfter Function call a[%d] : %d",i,arr[i]);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getch();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Enter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elements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 1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4 5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3035935">
              <a:lnSpc>
                <a:spcPct val="150000"/>
              </a:lnSpc>
            </a:pP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Passing</a:t>
            </a:r>
            <a:r>
              <a:rPr sz="1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entire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16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..... 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 Function call a[0] :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11 </a:t>
            </a:r>
            <a:r>
              <a:rPr sz="1600" spc="-3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 Function call a[1] :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12 </a:t>
            </a:r>
            <a:r>
              <a:rPr sz="1600" spc="-3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 Function call a[2] :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13 </a:t>
            </a:r>
            <a:r>
              <a:rPr sz="1600" spc="-3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 Function call a[3] :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14 </a:t>
            </a:r>
            <a:r>
              <a:rPr sz="1600" spc="-3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16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16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call</a:t>
            </a:r>
            <a:r>
              <a:rPr sz="1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a[4]</a:t>
            </a:r>
            <a:r>
              <a:rPr sz="16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15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246" y="1309625"/>
            <a:ext cx="3657600" cy="266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9158" y="3916169"/>
            <a:ext cx="5612130" cy="2413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Entire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1-D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Function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Programming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34440" indent="-307975">
              <a:lnSpc>
                <a:spcPct val="100000"/>
              </a:lnSpc>
              <a:spcBef>
                <a:spcPts val="755"/>
              </a:spcBef>
              <a:buFont typeface="Wingdings" panose="05000000000000000000"/>
              <a:buChar char=""/>
              <a:tabLst>
                <a:tab pos="1235075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passed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Completely.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34440" indent="-307975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"/>
              <a:tabLst>
                <a:tab pos="1235075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Parameter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Passing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Method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Pass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Reference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34440" indent="-307975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"/>
              <a:tabLst>
                <a:tab pos="123507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is Also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“</a:t>
            </a:r>
            <a:r>
              <a:rPr sz="1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Pass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Address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“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34440" indent="-307975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"/>
              <a:tabLst>
                <a:tab pos="123507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Original Copy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Passed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34440" indent="-307975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"/>
              <a:tabLst>
                <a:tab pos="123507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Body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Modify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Original</a:t>
            </a:r>
            <a:r>
              <a:rPr sz="1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Value</a:t>
            </a:r>
            <a:r>
              <a:rPr sz="1800" b="1" u="sng" spc="-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274" y="1100704"/>
            <a:ext cx="6879590" cy="563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Example</a:t>
            </a:r>
            <a:r>
              <a:rPr sz="1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: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5088255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#include&lt;stdio.h&gt; 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#include&lt;conio.h&gt;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void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modify(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int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b[3]);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main()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5337810">
              <a:lnSpc>
                <a:spcPct val="100000"/>
              </a:lnSpc>
            </a:pPr>
            <a:r>
              <a:rPr sz="1600" b="1" spc="-10" dirty="0">
                <a:latin typeface="Calibri" panose="020F0502020204030204"/>
                <a:cs typeface="Calibri" panose="020F0502020204030204"/>
              </a:rPr>
              <a:t>int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arr[3] =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{1,2,3};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modify(arr); 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(i=0;i&lt;3;i++) 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printf("%d",arr[i]);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getch();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 panose="020F0502020204030204"/>
                <a:cs typeface="Calibri" panose="020F0502020204030204"/>
              </a:rPr>
              <a:t>void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modify(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16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a[3])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5634355">
              <a:lnSpc>
                <a:spcPct val="100000"/>
              </a:lnSpc>
            </a:pPr>
            <a:r>
              <a:rPr sz="1600" b="1" spc="-10" dirty="0">
                <a:latin typeface="Calibri" panose="020F0502020204030204"/>
                <a:cs typeface="Calibri" panose="020F0502020204030204"/>
              </a:rPr>
              <a:t>int </a:t>
            </a:r>
            <a:r>
              <a:rPr sz="1600" dirty="0">
                <a:latin typeface="Calibri" panose="020F0502020204030204"/>
                <a:cs typeface="Calibri" panose="020F0502020204030204"/>
              </a:rPr>
              <a:t>i; 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dirty="0">
                <a:latin typeface="Calibri" panose="020F0502020204030204"/>
                <a:cs typeface="Calibri" panose="020F0502020204030204"/>
              </a:rPr>
              <a:t>i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;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3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;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600" dirty="0">
                <a:latin typeface="Calibri" panose="020F0502020204030204"/>
                <a:cs typeface="Calibri" panose="020F0502020204030204"/>
              </a:rPr>
              <a:t>+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+)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a[i]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a[i]*a[i];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57785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 panose="020F0502020204030204"/>
                <a:cs typeface="Calibri" panose="020F0502020204030204"/>
              </a:rPr>
              <a:t>Output</a:t>
            </a:r>
            <a:r>
              <a:rPr sz="160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 panose="020F0502020204030204"/>
                <a:cs typeface="Calibri" panose="020F0502020204030204"/>
              </a:rPr>
              <a:t> :</a:t>
            </a:r>
            <a:r>
              <a:rPr sz="1600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 panose="020F0502020204030204"/>
                <a:cs typeface="Calibri" panose="020F0502020204030204"/>
              </a:rPr>
              <a:t>Here</a:t>
            </a:r>
            <a:r>
              <a:rPr sz="16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“arr”</a:t>
            </a:r>
            <a:r>
              <a:rPr sz="16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same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20" dirty="0">
                <a:latin typeface="Calibri" panose="020F0502020204030204"/>
                <a:cs typeface="Calibri" panose="020F0502020204030204"/>
              </a:rPr>
              <a:t>“a”</a:t>
            </a:r>
            <a:r>
              <a:rPr sz="16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because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Base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16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“arr”</a:t>
            </a:r>
            <a:r>
              <a:rPr sz="16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stored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1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20" dirty="0">
                <a:latin typeface="Calibri" panose="020F0502020204030204"/>
                <a:cs typeface="Calibri" panose="020F0502020204030204"/>
              </a:rPr>
              <a:t>“a”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Alternate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Way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of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Writing</a:t>
            </a:r>
            <a:r>
              <a:rPr sz="1600" b="1" u="sng" spc="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Function</a:t>
            </a:r>
            <a:r>
              <a:rPr sz="1600" b="1" u="sng" spc="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Header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: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modify(int a[3])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1600" b="1" spc="3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void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modify(int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*a)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270" y="562301"/>
            <a:ext cx="7945755" cy="327596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00" algn="ctr">
              <a:lnSpc>
                <a:spcPct val="100000"/>
              </a:lnSpc>
              <a:spcBef>
                <a:spcPts val="1055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Passing array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element</a:t>
            </a:r>
            <a:r>
              <a:rPr sz="16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by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element</a:t>
            </a:r>
            <a:r>
              <a:rPr sz="16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to function</a:t>
            </a:r>
            <a:r>
              <a:rPr sz="16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927100" marR="21399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1223645" algn="l"/>
              </a:tabLst>
            </a:pP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Individual</a:t>
            </a:r>
            <a:r>
              <a:rPr sz="16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element</a:t>
            </a:r>
            <a:r>
              <a:rPr sz="16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6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passed</a:t>
            </a:r>
            <a:r>
              <a:rPr sz="16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6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6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6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Pass</a:t>
            </a:r>
            <a:r>
              <a:rPr sz="16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600" b="1" spc="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b="1" spc="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parameter </a:t>
            </a:r>
            <a:r>
              <a:rPr sz="1600" spc="-40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passing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scheme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927100" marR="87630">
              <a:lnSpc>
                <a:spcPct val="100000"/>
              </a:lnSpc>
              <a:buFont typeface="Wingdings" panose="05000000000000000000"/>
              <a:buChar char=""/>
              <a:tabLst>
                <a:tab pos="1223645" algn="l"/>
              </a:tabLst>
            </a:pP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Original</a:t>
            </a:r>
            <a:r>
              <a:rPr sz="16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Array</a:t>
            </a:r>
            <a:r>
              <a:rPr sz="16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elements</a:t>
            </a:r>
            <a:r>
              <a:rPr sz="16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remains</a:t>
            </a:r>
            <a:r>
              <a:rPr sz="16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same</a:t>
            </a:r>
            <a:r>
              <a:rPr sz="16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6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Actual</a:t>
            </a:r>
            <a:r>
              <a:rPr sz="16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Element</a:t>
            </a:r>
            <a:r>
              <a:rPr sz="16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6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never</a:t>
            </a:r>
            <a:r>
              <a:rPr sz="16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Passed </a:t>
            </a:r>
            <a:r>
              <a:rPr sz="1600" spc="-40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6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Function.</a:t>
            </a:r>
            <a:r>
              <a:rPr sz="16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thus</a:t>
            </a:r>
            <a:r>
              <a:rPr sz="16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6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body</a:t>
            </a:r>
            <a:r>
              <a:rPr sz="16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cannot</a:t>
            </a:r>
            <a:r>
              <a:rPr sz="16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modify</a:t>
            </a:r>
            <a:r>
              <a:rPr sz="16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600" b="1" spc="4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927100" marR="5080" algn="just">
              <a:lnSpc>
                <a:spcPct val="100000"/>
              </a:lnSpc>
              <a:buFont typeface="Wingdings" panose="05000000000000000000"/>
              <a:buChar char=""/>
              <a:tabLst>
                <a:tab pos="1223645" algn="l"/>
              </a:tabLst>
            </a:pP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Suppose </a:t>
            </a:r>
            <a:r>
              <a:rPr sz="1600" spc="-15" dirty="0"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have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declared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array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‘arr[5]’ then its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individual elements are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latin typeface="Microsoft Sans Serif" panose="020B0604020202020204"/>
                <a:cs typeface="Microsoft Sans Serif" panose="020B0604020202020204"/>
              </a:rPr>
              <a:t>arr[0],arr[1]…arr[4].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Thus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need 5 function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calls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to pass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complete array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to a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function.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latin typeface="Arial" panose="020B0604020202020204"/>
                <a:cs typeface="Arial" panose="020B0604020202020204"/>
              </a:rPr>
              <a:t>Tabular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Explanation</a:t>
            </a:r>
            <a:r>
              <a:rPr sz="1600" b="1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Consider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following</a:t>
            </a:r>
            <a:r>
              <a:rPr sz="16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array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4416" y="3860550"/>
          <a:ext cx="5998210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2630"/>
                <a:gridCol w="1992630"/>
                <a:gridCol w="1992630"/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Iteration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29920" marR="218440" indent="-4038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Element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Passed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Value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Element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3533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arr[0]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2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7353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arr[1]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2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2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267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353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arr[2]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33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7353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arr[3]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44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353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arr[4]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55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20" dirty="0"/>
              <a:t> </a:t>
            </a:r>
            <a:r>
              <a:rPr spc="-200" dirty="0"/>
              <a:t>ANDTECHNOLOGY,</a:t>
            </a:r>
            <a:endParaRPr spc="-2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274" y="627944"/>
            <a:ext cx="6085840" cy="59823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83025">
              <a:lnSpc>
                <a:spcPct val="100000"/>
              </a:lnSpc>
              <a:spcBef>
                <a:spcPts val="540"/>
              </a:spcBef>
            </a:pPr>
            <a:r>
              <a:rPr sz="2400" b="1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370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Pass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Element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4109720" algn="just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#include&lt;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stdio.h&gt;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#include&lt; conio.h&gt;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fun(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num)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printf("\nElement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: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%d",num);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20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main()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 panose="020F0502020204030204"/>
                <a:cs typeface="Calibri" panose="020F0502020204030204"/>
              </a:rPr>
              <a:t>int</a:t>
            </a:r>
            <a:r>
              <a:rPr sz="20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arr[5],i;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clrscr();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printf("\nEnter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elements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");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4034155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(i=0;i&lt; 5;i++)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scanf("%d",&amp;arr[i]);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printf("\nPassing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element.....");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(i=0;i&lt;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5;i++)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fun(arr[i]);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974725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getch();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2331" y="1229990"/>
            <a:ext cx="7945755" cy="519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1800" b="1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4505960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Enter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elements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5 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Passing 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</a:t>
            </a:r>
            <a:r>
              <a:rPr sz="18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element..... </a:t>
            </a:r>
            <a:r>
              <a:rPr sz="1800" spc="-39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 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</a:t>
            </a:r>
            <a:r>
              <a:rPr sz="1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</a:t>
            </a:r>
            <a:r>
              <a:rPr sz="1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</a:t>
            </a:r>
            <a:r>
              <a:rPr sz="1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Element</a:t>
            </a:r>
            <a:r>
              <a:rPr sz="18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Calibri" panose="020F0502020204030204"/>
                <a:cs typeface="Calibri" panose="020F0502020204030204"/>
              </a:rPr>
              <a:t>DISADVANTAGE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SCHEME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34440" indent="-307975">
              <a:lnSpc>
                <a:spcPct val="100000"/>
              </a:lnSpc>
              <a:spcBef>
                <a:spcPts val="760"/>
              </a:spcBef>
              <a:buFont typeface="Wingdings" panose="05000000000000000000"/>
              <a:buChar char=""/>
              <a:tabLst>
                <a:tab pos="123507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scheme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again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again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27100" marR="462280" indent="-635">
              <a:lnSpc>
                <a:spcPct val="15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but with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array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element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too much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time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consuming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 this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scheme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call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pushing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status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into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stack.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34440" indent="-307975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"/>
              <a:tabLst>
                <a:tab pos="123507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better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pass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save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some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time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pushing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popping.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8980" algn="ctr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SRM</a:t>
            </a:r>
            <a:r>
              <a:rPr spc="40" dirty="0"/>
              <a:t> </a:t>
            </a:r>
            <a:r>
              <a:rPr spc="-185" dirty="0"/>
              <a:t>INSTITUTE</a:t>
            </a:r>
            <a:r>
              <a:rPr spc="80" dirty="0"/>
              <a:t> </a:t>
            </a:r>
            <a:r>
              <a:rPr spc="-125" dirty="0"/>
              <a:t>OF</a:t>
            </a:r>
            <a:r>
              <a:rPr spc="-200" dirty="0"/>
              <a:t> </a:t>
            </a:r>
            <a:r>
              <a:rPr spc="-229" dirty="0"/>
              <a:t>SCIENCE</a:t>
            </a:r>
            <a:r>
              <a:rPr spc="114" dirty="0"/>
              <a:t> </a:t>
            </a:r>
            <a:r>
              <a:rPr spc="-200" dirty="0"/>
              <a:t>ANDTECHNOLOGY,</a:t>
            </a:r>
            <a:endParaRPr spc="-200" dirty="0"/>
          </a:p>
          <a:p>
            <a:pPr marL="728345" marR="4445" algn="ctr">
              <a:lnSpc>
                <a:spcPct val="100000"/>
              </a:lnSpc>
              <a:spcBef>
                <a:spcPts val="5"/>
              </a:spcBef>
            </a:pPr>
            <a:r>
              <a:rPr sz="2400" spc="-130" dirty="0"/>
              <a:t>CHENNAI.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325" y="188631"/>
            <a:ext cx="1040815" cy="1067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113" y="1302507"/>
            <a:ext cx="7671434" cy="405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3.18</a:t>
            </a:r>
            <a:r>
              <a:rPr sz="2400" b="1" spc="-2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RECURSION</a:t>
            </a:r>
            <a:r>
              <a:rPr sz="2400" b="1" spc="-35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CONCEPT </a:t>
            </a:r>
            <a:r>
              <a:rPr sz="2400" b="1" dirty="0">
                <a:solidFill>
                  <a:srgbClr val="005728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68730" indent="-342265"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"/>
              <a:tabLst>
                <a:tab pos="126936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Recursion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basic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concept</a:t>
            </a:r>
            <a:r>
              <a:rPr sz="20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Programming.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730" indent="-3422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126936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When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defined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terms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itself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 is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called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“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Recursion</a:t>
            </a:r>
            <a:r>
              <a:rPr sz="20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“.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8730" indent="-342265">
              <a:lnSpc>
                <a:spcPct val="100000"/>
              </a:lnSpc>
              <a:buFont typeface="Wingdings" panose="05000000000000000000"/>
              <a:buChar char=""/>
              <a:tabLst>
                <a:tab pos="1269365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Recursive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contains</a:t>
            </a:r>
            <a:r>
              <a:rPr sz="2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call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itself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factorial(int</a:t>
            </a:r>
            <a:r>
              <a:rPr sz="20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 marR="5730875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if(n==0)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turn</a:t>
            </a:r>
            <a:r>
              <a:rPr sz="20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0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;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else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return(</a:t>
            </a:r>
            <a:r>
              <a:rPr sz="20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0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factorial(n-1));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744" y="4988013"/>
            <a:ext cx="3718925" cy="1636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41969</Words>
  <Application>WPS Presentation</Application>
  <PresentationFormat>On-screen Show (4:3)</PresentationFormat>
  <Paragraphs>1354</Paragraphs>
  <Slides>105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8" baseType="lpstr">
      <vt:lpstr>Arial</vt:lpstr>
      <vt:lpstr>SimSun</vt:lpstr>
      <vt:lpstr>Wingdings</vt:lpstr>
      <vt:lpstr>Times New Roman</vt:lpstr>
      <vt:lpstr>Calibri</vt:lpstr>
      <vt:lpstr>Microsoft Sans Serif</vt:lpstr>
      <vt:lpstr>Cambria</vt:lpstr>
      <vt:lpstr>Wingdings</vt:lpstr>
      <vt:lpstr>Microsoft YaHei</vt:lpstr>
      <vt:lpstr>Arial Unicode MS</vt:lpstr>
      <vt:lpstr>Symbol</vt:lpstr>
      <vt:lpstr>Arial</vt:lpstr>
      <vt:lpstr>Office Theme</vt:lpstr>
      <vt:lpstr>SRM</vt:lpstr>
      <vt:lpstr>SRM INSTITUTE OF SCIENCE AND TECHNOLOGY,</vt:lpstr>
      <vt:lpstr>CHENNAI.</vt:lpstr>
      <vt:lpstr>3.7 STRING BASICS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Explanation :</vt:lpstr>
      <vt:lpstr>Some Rules and Facts :</vt:lpstr>
      <vt:lpstr>PowerPoint 演示文稿</vt:lpstr>
      <vt:lpstr>PowerPoint 演示文稿</vt:lpstr>
      <vt:lpstr>3.9.3 GETCHAR():</vt:lpstr>
      <vt:lpstr>PowerPoint 演示文稿</vt:lpstr>
      <vt:lpstr>PowerPoint 演示文稿</vt:lpstr>
      <vt:lpstr>Example 2 : Accepting String (Use One of the Loop)</vt:lpstr>
      <vt:lpstr>PowerPoint 演示文稿</vt:lpstr>
      <vt:lpstr>PowerPoint 演示文稿</vt:lpstr>
      <vt:lpstr>PowerPoint 演示文稿</vt:lpstr>
      <vt:lpstr>3.9.5 PRINTF():</vt:lpstr>
      <vt:lpstr>3.10.1 ATOI FUNCTION:</vt:lpstr>
      <vt:lpstr>PowerPoint 演示文稿</vt:lpstr>
      <vt:lpstr>PowerPoint 演示文稿</vt:lpstr>
      <vt:lpstr>3.10.2 STRLEN FUNCTION: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3.11.2 SSCANF FUNCTION: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3.11.4 STRREV():</vt:lpstr>
      <vt:lpstr>PowerPoint 演示文稿</vt:lpstr>
      <vt:lpstr>PowerPoint 演示文稿</vt:lpstr>
      <vt:lpstr>PowerPoint 演示文稿</vt:lpstr>
      <vt:lpstr>PowerPoint 演示文稿</vt:lpstr>
      <vt:lpstr>Example 2  #include &lt;stdio.h&gt;  #include &lt;string.h&gt;  int main( )</vt:lpstr>
      <vt:lpstr>PowerPoint 演示文稿</vt:lpstr>
      <vt:lpstr>#include &lt;stdio.h&gt;  #include &lt;string.h&gt;  int main()</vt:lpstr>
      <vt:lpstr>}</vt:lpstr>
      <vt:lpstr>PowerPoint 演示文稿</vt:lpstr>
      <vt:lpstr>Possible Ways of Manipulation :</vt:lpstr>
      <vt:lpstr>PowerPoint 演示文稿</vt:lpstr>
      <vt:lpstr>SRM INSTITUTE OF SCIENCE ANDTECHNOLOGY,</vt:lpstr>
      <vt:lpstr>SRM INSTITUTE OF SCIENCE ANDTECHNOLOGY,</vt:lpstr>
      <vt:lpstr>CHENNAI.</vt:lpstr>
      <vt:lpstr>CHENNAI.</vt:lpstr>
      <vt:lpstr>CHENNAI.</vt:lpstr>
      <vt:lpstr>SRM INSTITUTE OF SCIENCE ANDTECHNOLOGY,</vt:lpstr>
      <vt:lpstr>CHENNAI.</vt:lpstr>
      <vt:lpstr>SRM INSTITUTE OF SCIENCE ANDTECHNOLOGY,</vt:lpstr>
      <vt:lpstr>SRM INSTITUTE OF SCIENCE ANDTECHNOLOGY,</vt:lpstr>
      <vt:lpstr>CHENNAI.</vt:lpstr>
      <vt:lpstr>SRM INSTITUTE OF SCIENCE ANDTECHNOLOGY,</vt:lpstr>
      <vt:lpstr>CHENNAI.</vt:lpstr>
      <vt:lpstr>SRM INSTITUTE OF SCIENCE ANDTECHNOLOGY,</vt:lpstr>
      <vt:lpstr>CHENNAI.</vt:lpstr>
      <vt:lpstr>SRM INSTITUTE OF SCIENCE ANDTECHNOLOGY,</vt:lpstr>
      <vt:lpstr>CHENNAI.</vt:lpstr>
      <vt:lpstr>CHENNAI.</vt:lpstr>
      <vt:lpstr>SRM INSTITUTE OF SCIENCE ANDTECHNOLOGY,</vt:lpstr>
      <vt:lpstr>SRM INSTITUTE OF SCIENCE ANDTECHNOLOGY,</vt:lpstr>
      <vt:lpstr>SRM INSTITUTE OF SCIENCE ANDTECHNOLOGY,</vt:lpstr>
      <vt:lpstr>SRM INSTITUTE OF SCIENCE ANDTECHNOLOGY,</vt:lpstr>
      <vt:lpstr>SRM INSTITUTE OF SCIENCE ANDTECHNOLOGY,</vt:lpstr>
      <vt:lpstr>SRM INSTITUTE OF SCIENCE ANDTECHNOLOGY,</vt:lpstr>
      <vt:lpstr>SRM INSTITUTE OF SCIENCE ANDTECHNOLOGY,</vt:lpstr>
      <vt:lpstr>CHENNAI.</vt:lpstr>
      <vt:lpstr>SRM INSTITUTE OF SCIENCE ANDTECHNOLOGY,</vt:lpstr>
      <vt:lpstr>CHENNAI.</vt:lpstr>
      <vt:lpstr>SRM INSTITUTE OF SCIENCE ANDTECHNOLOGY,</vt:lpstr>
      <vt:lpstr>CHENNAI.</vt:lpstr>
      <vt:lpstr>SRM INSTITUTE OF SCIENCE ANDTECHNOLOGY,</vt:lpstr>
      <vt:lpstr>SRM INSTITUTE OF SCIENCE ANDTECHNOLOGY,</vt:lpstr>
      <vt:lpstr>CHENNAI.</vt:lpstr>
      <vt:lpstr>SRM INSTITUTE OF SCIENCE ANDTECHNOLOGY,</vt:lpstr>
      <vt:lpstr>CHENNAI.</vt:lpstr>
      <vt:lpstr>CHENNAI.</vt:lpstr>
      <vt:lpstr>SRM INSTITUTE OF SCIENCE ANDTECHNOLOGY,</vt:lpstr>
      <vt:lpstr>SRM INSTITUTE OF SCIENCE ANDTECHNOLOGY,</vt:lpstr>
      <vt:lpstr>CHENNAI.</vt:lpstr>
      <vt:lpstr>CHENNAI.</vt:lpstr>
      <vt:lpstr>CHENNAI.</vt:lpstr>
      <vt:lpstr>CHENNAI.</vt:lpstr>
      <vt:lpstr>CHENNAI.</vt:lpstr>
      <vt:lpstr>CHENNAI.</vt:lpstr>
      <vt:lpstr>CHENNAI.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</dc:title>
  <dc:creator>admin</dc:creator>
  <cp:lastModifiedBy>Admin</cp:lastModifiedBy>
  <cp:revision>3</cp:revision>
  <dcterms:created xsi:type="dcterms:W3CDTF">2021-05-27T02:11:00Z</dcterms:created>
  <dcterms:modified xsi:type="dcterms:W3CDTF">2023-10-16T05:54:37Z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2018-09-12T05:30:00Z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2021-05-27T05:30:00Z</vt:filetime>
  </property>
  <property fmtid="{D5CDD505-2E9C-101B-9397-08002B2CF9AE}" pid="5" name="ICV">
    <vt:lpwstr>3F12BA18C6524A46B40B4278817A0297_13</vt:lpwstr>
  </property>
  <property fmtid="{D5CDD505-2E9C-101B-9397-08002B2CF9AE}" pid="6" name="KSOProductBuildVer">
    <vt:lpwstr>1033-12.2.0.13215</vt:lpwstr>
  </property>
</Properties>
</file>