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16" r:id="rId41"/>
    <p:sldId id="317" r:id="rId42"/>
    <p:sldId id="318" r:id="rId43"/>
    <p:sldId id="319" r:id="rId44"/>
    <p:sldId id="320" r:id="rId45"/>
    <p:sldId id="321" r:id="rId46"/>
    <p:sldId id="322" r:id="rId47"/>
    <p:sldId id="323"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3" roundtripDataSignature="AMtx7miMwF3tqeieIt/FqfJN7pSJV2uU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70" d="100"/>
          <a:sy n="70" d="100"/>
        </p:scale>
        <p:origin x="762" y="72"/>
      </p:cViewPr>
      <p:guideLst>
        <p:guide orient="horz" pos="2160"/>
        <p:guide pos="2880"/>
      </p:guideLst>
    </p:cSldViewPr>
  </p:slideViewPr>
  <p:notesTextViewPr>
    <p:cViewPr>
      <p:scale>
        <a:sx n="1" d="1"/>
        <a:sy n="1" d="1"/>
      </p:scale>
      <p:origin x="0" y="0"/>
    </p:cViewPr>
  </p:notesTextViewPr>
  <p:sorterViewPr>
    <p:cViewPr>
      <p:scale>
        <a:sx n="100" d="100"/>
        <a:sy n="100" d="100"/>
      </p:scale>
      <p:origin x="0" y="-1094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a:p>
            <a:pPr eaLnBrk="1" fontAlgn="auto" hangingPunct="1">
              <a:spcBef>
                <a:spcPts val="0"/>
              </a:spcBef>
              <a:spcAft>
                <a:spcPts val="0"/>
              </a:spcAft>
              <a:defRPr/>
            </a:pPr>
            <a:r>
              <a:rPr lang="en-IN" spc="-1">
                <a:solidFill>
                  <a:srgbClr val="000000"/>
                </a:solidFill>
                <a:uFill>
                  <a:solidFill>
                    <a:srgbClr val="FFFFFF"/>
                  </a:solidFill>
                </a:uFill>
              </a:rPr>
              <a:t>To enhance the teacher presentations and the overall comprehension of students, it allows to present their lessons in a more dynamic and effective way. Set a Learning Objective:</a:t>
            </a:r>
          </a:p>
          <a:p>
            <a:pPr eaLnBrk="1" fontAlgn="auto" hangingPunct="1">
              <a:spcBef>
                <a:spcPts val="0"/>
              </a:spcBef>
              <a:spcAft>
                <a:spcPts val="0"/>
              </a:spcAft>
              <a:defRPr/>
            </a:pPr>
            <a:endParaRPr lang="en-IN" spc="-1">
              <a:solidFill>
                <a:srgbClr val="000000"/>
              </a:solidFill>
              <a:uFill>
                <a:solidFill>
                  <a:srgbClr val="FFFFFF"/>
                </a:solidFill>
              </a:uFill>
            </a:endParaRPr>
          </a:p>
          <a:p>
            <a:pPr eaLnBrk="1" fontAlgn="auto" hangingPunct="1">
              <a:spcBef>
                <a:spcPts val="0"/>
              </a:spcBef>
              <a:spcAft>
                <a:spcPts val="0"/>
              </a:spcAft>
              <a:defRPr/>
            </a:pPr>
            <a:r>
              <a:rPr lang="en-IN" spc="-1">
                <a:solidFill>
                  <a:srgbClr val="000000"/>
                </a:solidFill>
                <a:uFill>
                  <a:solidFill>
                    <a:srgbClr val="FFFFFF"/>
                  </a:solidFill>
                </a:uFill>
              </a:rPr>
              <a:t>1. Write an Outline for Key Ideas</a:t>
            </a:r>
          </a:p>
          <a:p>
            <a:pPr eaLnBrk="1" fontAlgn="auto" hangingPunct="1">
              <a:spcBef>
                <a:spcPts val="0"/>
              </a:spcBef>
              <a:spcAft>
                <a:spcPts val="0"/>
              </a:spcAft>
              <a:defRPr/>
            </a:pPr>
            <a:r>
              <a:rPr lang="en-IN" spc="-1">
                <a:solidFill>
                  <a:srgbClr val="000000"/>
                </a:solidFill>
                <a:uFill>
                  <a:solidFill>
                    <a:srgbClr val="FFFFFF"/>
                  </a:solidFill>
                </a:uFill>
              </a:rPr>
              <a:t>2. Give the Presentation About Education a "Why"</a:t>
            </a:r>
          </a:p>
          <a:p>
            <a:pPr eaLnBrk="1" fontAlgn="auto" hangingPunct="1">
              <a:spcBef>
                <a:spcPts val="0"/>
              </a:spcBef>
              <a:spcAft>
                <a:spcPts val="0"/>
              </a:spcAft>
              <a:defRPr/>
            </a:pPr>
            <a:r>
              <a:rPr lang="en-IN" spc="-1">
                <a:solidFill>
                  <a:srgbClr val="000000"/>
                </a:solidFill>
                <a:uFill>
                  <a:solidFill>
                    <a:srgbClr val="FFFFFF"/>
                  </a:solidFill>
                </a:uFill>
              </a:rPr>
              <a:t>3. Share Techniques and Tips for the Topic</a:t>
            </a:r>
          </a:p>
          <a:p>
            <a:pPr eaLnBrk="1" fontAlgn="auto" hangingPunct="1">
              <a:spcBef>
                <a:spcPts val="0"/>
              </a:spcBef>
              <a:spcAft>
                <a:spcPts val="0"/>
              </a:spcAft>
              <a:defRPr/>
            </a:pPr>
            <a:r>
              <a:rPr lang="en-IN" spc="-1">
                <a:solidFill>
                  <a:srgbClr val="000000"/>
                </a:solidFill>
                <a:uFill>
                  <a:solidFill>
                    <a:srgbClr val="FFFFFF"/>
                  </a:solidFill>
                </a:uFill>
              </a:rPr>
              <a:t>4. Teach With Visualizations</a:t>
            </a:r>
          </a:p>
          <a:p>
            <a:pPr eaLnBrk="1" fontAlgn="auto" hangingPunct="1">
              <a:spcBef>
                <a:spcPts val="0"/>
              </a:spcBef>
              <a:spcAft>
                <a:spcPts val="0"/>
              </a:spcAft>
              <a:defRPr/>
            </a:pPr>
            <a:r>
              <a:rPr lang="en-IN" spc="-1">
                <a:solidFill>
                  <a:srgbClr val="000000"/>
                </a:solidFill>
                <a:uFill>
                  <a:solidFill>
                    <a:srgbClr val="FFFFFF"/>
                  </a:solidFill>
                </a:uFill>
              </a:rPr>
              <a:t>5. Use Animations Carefully </a:t>
            </a:r>
          </a:p>
          <a:p>
            <a:pPr eaLnBrk="1" fontAlgn="auto" hangingPunct="1">
              <a:spcBef>
                <a:spcPts val="0"/>
              </a:spcBef>
              <a:spcAft>
                <a:spcPts val="0"/>
              </a:spcAft>
              <a:defRPr/>
            </a:pPr>
            <a:endParaRPr lang="en-IN" spc="-1">
              <a:solidFill>
                <a:srgbClr val="000000"/>
              </a:solidFill>
              <a:uFill>
                <a:solidFill>
                  <a:srgbClr val="FFFFFF"/>
                </a:solidFill>
              </a:uFill>
            </a:endParaRPr>
          </a:p>
        </p:txBody>
      </p:sp>
      <p:sp>
        <p:nvSpPr>
          <p:cNvPr id="29699" name="TextShape 2"/>
          <p:cNvSpPr txBox="1">
            <a:spLocks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DejaVu Sans"/>
                <a:cs typeface="DejaVu Sans"/>
              </a:defRPr>
            </a:lvl1pPr>
            <a:lvl2pPr marL="742950" indent="-285750">
              <a:spcBef>
                <a:spcPct val="30000"/>
              </a:spcBef>
              <a:defRPr sz="1200">
                <a:solidFill>
                  <a:schemeClr val="tx1"/>
                </a:solidFill>
                <a:latin typeface="Arial" panose="020B0604020202020204" pitchFamily="34" charset="0"/>
                <a:ea typeface="DejaVu Sans"/>
                <a:cs typeface="DejaVu Sans"/>
              </a:defRPr>
            </a:lvl2pPr>
            <a:lvl3pPr marL="1143000" indent="-228600">
              <a:spcBef>
                <a:spcPct val="30000"/>
              </a:spcBef>
              <a:defRPr sz="1200">
                <a:solidFill>
                  <a:schemeClr val="tx1"/>
                </a:solidFill>
                <a:latin typeface="Arial" panose="020B0604020202020204" pitchFamily="34" charset="0"/>
                <a:ea typeface="DejaVu Sans"/>
                <a:cs typeface="DejaVu Sans"/>
              </a:defRPr>
            </a:lvl3pPr>
            <a:lvl4pPr marL="1600200" indent="-228600">
              <a:spcBef>
                <a:spcPct val="30000"/>
              </a:spcBef>
              <a:defRPr sz="1200">
                <a:solidFill>
                  <a:schemeClr val="tx1"/>
                </a:solidFill>
                <a:latin typeface="Arial" panose="020B0604020202020204" pitchFamily="34" charset="0"/>
                <a:ea typeface="DejaVu Sans"/>
                <a:cs typeface="DejaVu Sans"/>
              </a:defRPr>
            </a:lvl4pPr>
            <a:lvl5pPr marL="2057400" indent="-228600">
              <a:spcBef>
                <a:spcPct val="30000"/>
              </a:spcBef>
              <a:defRPr sz="1200">
                <a:solidFill>
                  <a:schemeClr val="tx1"/>
                </a:solidFill>
                <a:latin typeface="Arial" panose="020B0604020202020204" pitchFamily="34" charset="0"/>
                <a:ea typeface="DejaVu Sans"/>
                <a:cs typeface="DejaVu Sans"/>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9pPr>
          </a:lstStyle>
          <a:p>
            <a:pPr algn="r" eaLnBrk="1" hangingPunct="1">
              <a:spcBef>
                <a:spcPct val="0"/>
              </a:spcBef>
            </a:pPr>
            <a:fld id="{D88C5B88-64DB-4F4D-BC8B-CB1459F80B3A}" type="slidenum">
              <a:rPr lang="en-IN" altLang="en-US">
                <a:solidFill>
                  <a:srgbClr val="000000"/>
                </a:solidFill>
              </a:rPr>
              <a:pPr algn="r" eaLnBrk="1" hangingPunct="1">
                <a:spcBef>
                  <a:spcPct val="0"/>
                </a:spcBef>
              </a:pPr>
              <a:t>13</a:t>
            </a:fld>
            <a:endParaRPr lang="en-IN" altLang="en-US">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34046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31747" name="TextShape 2"/>
          <p:cNvSpPr txBox="1">
            <a:spLocks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DejaVu Sans"/>
                <a:cs typeface="DejaVu Sans"/>
              </a:defRPr>
            </a:lvl1pPr>
            <a:lvl2pPr marL="742950" indent="-285750">
              <a:spcBef>
                <a:spcPct val="30000"/>
              </a:spcBef>
              <a:defRPr sz="1200">
                <a:solidFill>
                  <a:schemeClr val="tx1"/>
                </a:solidFill>
                <a:latin typeface="Arial" panose="020B0604020202020204" pitchFamily="34" charset="0"/>
                <a:ea typeface="DejaVu Sans"/>
                <a:cs typeface="DejaVu Sans"/>
              </a:defRPr>
            </a:lvl2pPr>
            <a:lvl3pPr marL="1143000" indent="-228600">
              <a:spcBef>
                <a:spcPct val="30000"/>
              </a:spcBef>
              <a:defRPr sz="1200">
                <a:solidFill>
                  <a:schemeClr val="tx1"/>
                </a:solidFill>
                <a:latin typeface="Arial" panose="020B0604020202020204" pitchFamily="34" charset="0"/>
                <a:ea typeface="DejaVu Sans"/>
                <a:cs typeface="DejaVu Sans"/>
              </a:defRPr>
            </a:lvl3pPr>
            <a:lvl4pPr marL="1600200" indent="-228600">
              <a:spcBef>
                <a:spcPct val="30000"/>
              </a:spcBef>
              <a:defRPr sz="1200">
                <a:solidFill>
                  <a:schemeClr val="tx1"/>
                </a:solidFill>
                <a:latin typeface="Arial" panose="020B0604020202020204" pitchFamily="34" charset="0"/>
                <a:ea typeface="DejaVu Sans"/>
                <a:cs typeface="DejaVu Sans"/>
              </a:defRPr>
            </a:lvl4pPr>
            <a:lvl5pPr marL="2057400" indent="-228600">
              <a:spcBef>
                <a:spcPct val="30000"/>
              </a:spcBef>
              <a:defRPr sz="1200">
                <a:solidFill>
                  <a:schemeClr val="tx1"/>
                </a:solidFill>
                <a:latin typeface="Arial" panose="020B0604020202020204" pitchFamily="34" charset="0"/>
                <a:ea typeface="DejaVu Sans"/>
                <a:cs typeface="DejaVu Sans"/>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9pPr>
          </a:lstStyle>
          <a:p>
            <a:pPr algn="r" eaLnBrk="1" hangingPunct="1">
              <a:spcBef>
                <a:spcPct val="0"/>
              </a:spcBef>
            </a:pPr>
            <a:fld id="{6863E153-87B8-4BDB-AEB8-A8092F027AEC}" type="slidenum">
              <a:rPr lang="en-IN" altLang="en-US">
                <a:solidFill>
                  <a:srgbClr val="000000"/>
                </a:solidFill>
              </a:rPr>
              <a:pPr algn="r" eaLnBrk="1" hangingPunct="1">
                <a:spcBef>
                  <a:spcPct val="0"/>
                </a:spcBef>
              </a:pPr>
              <a:t>14</a:t>
            </a:fld>
            <a:endParaRPr lang="en-IN" altLang="en-US">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23625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33795" name="TextShape 2"/>
          <p:cNvSpPr txBox="1">
            <a:spLocks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DejaVu Sans"/>
                <a:cs typeface="DejaVu Sans"/>
              </a:defRPr>
            </a:lvl1pPr>
            <a:lvl2pPr marL="742950" indent="-285750">
              <a:spcBef>
                <a:spcPct val="30000"/>
              </a:spcBef>
              <a:defRPr sz="1200">
                <a:solidFill>
                  <a:schemeClr val="tx1"/>
                </a:solidFill>
                <a:latin typeface="Arial" panose="020B0604020202020204" pitchFamily="34" charset="0"/>
                <a:ea typeface="DejaVu Sans"/>
                <a:cs typeface="DejaVu Sans"/>
              </a:defRPr>
            </a:lvl2pPr>
            <a:lvl3pPr marL="1143000" indent="-228600">
              <a:spcBef>
                <a:spcPct val="30000"/>
              </a:spcBef>
              <a:defRPr sz="1200">
                <a:solidFill>
                  <a:schemeClr val="tx1"/>
                </a:solidFill>
                <a:latin typeface="Arial" panose="020B0604020202020204" pitchFamily="34" charset="0"/>
                <a:ea typeface="DejaVu Sans"/>
                <a:cs typeface="DejaVu Sans"/>
              </a:defRPr>
            </a:lvl3pPr>
            <a:lvl4pPr marL="1600200" indent="-228600">
              <a:spcBef>
                <a:spcPct val="30000"/>
              </a:spcBef>
              <a:defRPr sz="1200">
                <a:solidFill>
                  <a:schemeClr val="tx1"/>
                </a:solidFill>
                <a:latin typeface="Arial" panose="020B0604020202020204" pitchFamily="34" charset="0"/>
                <a:ea typeface="DejaVu Sans"/>
                <a:cs typeface="DejaVu Sans"/>
              </a:defRPr>
            </a:lvl4pPr>
            <a:lvl5pPr marL="2057400" indent="-228600">
              <a:spcBef>
                <a:spcPct val="30000"/>
              </a:spcBef>
              <a:defRPr sz="1200">
                <a:solidFill>
                  <a:schemeClr val="tx1"/>
                </a:solidFill>
                <a:latin typeface="Arial" panose="020B0604020202020204" pitchFamily="34" charset="0"/>
                <a:ea typeface="DejaVu Sans"/>
                <a:cs typeface="DejaVu Sans"/>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9pPr>
          </a:lstStyle>
          <a:p>
            <a:pPr algn="r" eaLnBrk="1" hangingPunct="1">
              <a:spcBef>
                <a:spcPct val="0"/>
              </a:spcBef>
            </a:pPr>
            <a:fld id="{A236AAC2-C459-4F2D-86DF-E3E6654BAC01}" type="slidenum">
              <a:rPr lang="en-IN" altLang="en-US">
                <a:solidFill>
                  <a:srgbClr val="000000"/>
                </a:solidFill>
              </a:rPr>
              <a:pPr algn="r" eaLnBrk="1" hangingPunct="1">
                <a:spcBef>
                  <a:spcPct val="0"/>
                </a:spcBef>
              </a:pPr>
              <a:t>15</a:t>
            </a:fld>
            <a:endParaRPr lang="en-IN" altLang="en-US">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63938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35843" name="TextShape 2"/>
          <p:cNvSpPr txBox="1">
            <a:spLocks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DejaVu Sans"/>
                <a:cs typeface="DejaVu Sans"/>
              </a:defRPr>
            </a:lvl1pPr>
            <a:lvl2pPr marL="742950" indent="-285750">
              <a:spcBef>
                <a:spcPct val="30000"/>
              </a:spcBef>
              <a:defRPr sz="1200">
                <a:solidFill>
                  <a:schemeClr val="tx1"/>
                </a:solidFill>
                <a:latin typeface="Arial" panose="020B0604020202020204" pitchFamily="34" charset="0"/>
                <a:ea typeface="DejaVu Sans"/>
                <a:cs typeface="DejaVu Sans"/>
              </a:defRPr>
            </a:lvl2pPr>
            <a:lvl3pPr marL="1143000" indent="-228600">
              <a:spcBef>
                <a:spcPct val="30000"/>
              </a:spcBef>
              <a:defRPr sz="1200">
                <a:solidFill>
                  <a:schemeClr val="tx1"/>
                </a:solidFill>
                <a:latin typeface="Arial" panose="020B0604020202020204" pitchFamily="34" charset="0"/>
                <a:ea typeface="DejaVu Sans"/>
                <a:cs typeface="DejaVu Sans"/>
              </a:defRPr>
            </a:lvl3pPr>
            <a:lvl4pPr marL="1600200" indent="-228600">
              <a:spcBef>
                <a:spcPct val="30000"/>
              </a:spcBef>
              <a:defRPr sz="1200">
                <a:solidFill>
                  <a:schemeClr val="tx1"/>
                </a:solidFill>
                <a:latin typeface="Arial" panose="020B0604020202020204" pitchFamily="34" charset="0"/>
                <a:ea typeface="DejaVu Sans"/>
                <a:cs typeface="DejaVu Sans"/>
              </a:defRPr>
            </a:lvl4pPr>
            <a:lvl5pPr marL="2057400" indent="-228600">
              <a:spcBef>
                <a:spcPct val="30000"/>
              </a:spcBef>
              <a:defRPr sz="1200">
                <a:solidFill>
                  <a:schemeClr val="tx1"/>
                </a:solidFill>
                <a:latin typeface="Arial" panose="020B0604020202020204" pitchFamily="34" charset="0"/>
                <a:ea typeface="DejaVu Sans"/>
                <a:cs typeface="DejaVu Sans"/>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9pPr>
          </a:lstStyle>
          <a:p>
            <a:pPr algn="r" eaLnBrk="1" hangingPunct="1">
              <a:spcBef>
                <a:spcPct val="0"/>
              </a:spcBef>
            </a:pPr>
            <a:fld id="{3758D44E-3A75-45C5-9085-81F2E1F232C5}" type="slidenum">
              <a:rPr lang="en-IN" altLang="en-US">
                <a:solidFill>
                  <a:srgbClr val="000000"/>
                </a:solidFill>
              </a:rPr>
              <a:pPr algn="r" eaLnBrk="1" hangingPunct="1">
                <a:spcBef>
                  <a:spcPct val="0"/>
                </a:spcBef>
              </a:pPr>
              <a:t>16</a:t>
            </a:fld>
            <a:endParaRPr lang="en-IN" altLang="en-US">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389351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37891" name="TextShape 2"/>
          <p:cNvSpPr txBox="1">
            <a:spLocks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DejaVu Sans"/>
                <a:cs typeface="DejaVu Sans"/>
              </a:defRPr>
            </a:lvl1pPr>
            <a:lvl2pPr marL="742950" indent="-285750">
              <a:spcBef>
                <a:spcPct val="30000"/>
              </a:spcBef>
              <a:defRPr sz="1200">
                <a:solidFill>
                  <a:schemeClr val="tx1"/>
                </a:solidFill>
                <a:latin typeface="Arial" panose="020B0604020202020204" pitchFamily="34" charset="0"/>
                <a:ea typeface="DejaVu Sans"/>
                <a:cs typeface="DejaVu Sans"/>
              </a:defRPr>
            </a:lvl2pPr>
            <a:lvl3pPr marL="1143000" indent="-228600">
              <a:spcBef>
                <a:spcPct val="30000"/>
              </a:spcBef>
              <a:defRPr sz="1200">
                <a:solidFill>
                  <a:schemeClr val="tx1"/>
                </a:solidFill>
                <a:latin typeface="Arial" panose="020B0604020202020204" pitchFamily="34" charset="0"/>
                <a:ea typeface="DejaVu Sans"/>
                <a:cs typeface="DejaVu Sans"/>
              </a:defRPr>
            </a:lvl3pPr>
            <a:lvl4pPr marL="1600200" indent="-228600">
              <a:spcBef>
                <a:spcPct val="30000"/>
              </a:spcBef>
              <a:defRPr sz="1200">
                <a:solidFill>
                  <a:schemeClr val="tx1"/>
                </a:solidFill>
                <a:latin typeface="Arial" panose="020B0604020202020204" pitchFamily="34" charset="0"/>
                <a:ea typeface="DejaVu Sans"/>
                <a:cs typeface="DejaVu Sans"/>
              </a:defRPr>
            </a:lvl4pPr>
            <a:lvl5pPr marL="2057400" indent="-228600">
              <a:spcBef>
                <a:spcPct val="30000"/>
              </a:spcBef>
              <a:defRPr sz="1200">
                <a:solidFill>
                  <a:schemeClr val="tx1"/>
                </a:solidFill>
                <a:latin typeface="Arial" panose="020B0604020202020204" pitchFamily="34" charset="0"/>
                <a:ea typeface="DejaVu Sans"/>
                <a:cs typeface="DejaVu Sans"/>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9pPr>
          </a:lstStyle>
          <a:p>
            <a:pPr algn="r" eaLnBrk="1" hangingPunct="1">
              <a:spcBef>
                <a:spcPct val="0"/>
              </a:spcBef>
            </a:pPr>
            <a:fld id="{F1FE544A-C98B-4AFF-83B8-16E2D2CC9D8C}" type="slidenum">
              <a:rPr lang="en-IN" altLang="en-US">
                <a:solidFill>
                  <a:srgbClr val="000000"/>
                </a:solidFill>
              </a:rPr>
              <a:pPr algn="r" eaLnBrk="1" hangingPunct="1">
                <a:spcBef>
                  <a:spcPct val="0"/>
                </a:spcBef>
              </a:pPr>
              <a:t>17</a:t>
            </a:fld>
            <a:endParaRPr lang="en-IN" altLang="en-US">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65197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39939" name="TextShape 2"/>
          <p:cNvSpPr txBox="1">
            <a:spLocks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DejaVu Sans"/>
                <a:cs typeface="DejaVu Sans"/>
              </a:defRPr>
            </a:lvl1pPr>
            <a:lvl2pPr marL="742950" indent="-285750">
              <a:spcBef>
                <a:spcPct val="30000"/>
              </a:spcBef>
              <a:defRPr sz="1200">
                <a:solidFill>
                  <a:schemeClr val="tx1"/>
                </a:solidFill>
                <a:latin typeface="Arial" panose="020B0604020202020204" pitchFamily="34" charset="0"/>
                <a:ea typeface="DejaVu Sans"/>
                <a:cs typeface="DejaVu Sans"/>
              </a:defRPr>
            </a:lvl2pPr>
            <a:lvl3pPr marL="1143000" indent="-228600">
              <a:spcBef>
                <a:spcPct val="30000"/>
              </a:spcBef>
              <a:defRPr sz="1200">
                <a:solidFill>
                  <a:schemeClr val="tx1"/>
                </a:solidFill>
                <a:latin typeface="Arial" panose="020B0604020202020204" pitchFamily="34" charset="0"/>
                <a:ea typeface="DejaVu Sans"/>
                <a:cs typeface="DejaVu Sans"/>
              </a:defRPr>
            </a:lvl3pPr>
            <a:lvl4pPr marL="1600200" indent="-228600">
              <a:spcBef>
                <a:spcPct val="30000"/>
              </a:spcBef>
              <a:defRPr sz="1200">
                <a:solidFill>
                  <a:schemeClr val="tx1"/>
                </a:solidFill>
                <a:latin typeface="Arial" panose="020B0604020202020204" pitchFamily="34" charset="0"/>
                <a:ea typeface="DejaVu Sans"/>
                <a:cs typeface="DejaVu Sans"/>
              </a:defRPr>
            </a:lvl4pPr>
            <a:lvl5pPr marL="2057400" indent="-228600">
              <a:spcBef>
                <a:spcPct val="30000"/>
              </a:spcBef>
              <a:defRPr sz="1200">
                <a:solidFill>
                  <a:schemeClr val="tx1"/>
                </a:solidFill>
                <a:latin typeface="Arial" panose="020B0604020202020204" pitchFamily="34" charset="0"/>
                <a:ea typeface="DejaVu Sans"/>
                <a:cs typeface="DejaVu Sans"/>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9pPr>
          </a:lstStyle>
          <a:p>
            <a:pPr algn="r" eaLnBrk="1" hangingPunct="1">
              <a:spcBef>
                <a:spcPct val="0"/>
              </a:spcBef>
            </a:pPr>
            <a:fld id="{1FC071E9-400F-466A-AFE1-743B1FACFBDE}" type="slidenum">
              <a:rPr lang="en-IN" altLang="en-US">
                <a:solidFill>
                  <a:srgbClr val="000000"/>
                </a:solidFill>
              </a:rPr>
              <a:pPr algn="r" eaLnBrk="1" hangingPunct="1">
                <a:spcBef>
                  <a:spcPct val="0"/>
                </a:spcBef>
              </a:pPr>
              <a:t>18</a:t>
            </a:fld>
            <a:endParaRPr lang="en-IN" altLang="en-US">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55744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41987" name="TextShape 2"/>
          <p:cNvSpPr txBox="1">
            <a:spLocks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DejaVu Sans"/>
                <a:cs typeface="DejaVu Sans"/>
              </a:defRPr>
            </a:lvl1pPr>
            <a:lvl2pPr marL="742950" indent="-285750">
              <a:spcBef>
                <a:spcPct val="30000"/>
              </a:spcBef>
              <a:defRPr sz="1200">
                <a:solidFill>
                  <a:schemeClr val="tx1"/>
                </a:solidFill>
                <a:latin typeface="Arial" panose="020B0604020202020204" pitchFamily="34" charset="0"/>
                <a:ea typeface="DejaVu Sans"/>
                <a:cs typeface="DejaVu Sans"/>
              </a:defRPr>
            </a:lvl2pPr>
            <a:lvl3pPr marL="1143000" indent="-228600">
              <a:spcBef>
                <a:spcPct val="30000"/>
              </a:spcBef>
              <a:defRPr sz="1200">
                <a:solidFill>
                  <a:schemeClr val="tx1"/>
                </a:solidFill>
                <a:latin typeface="Arial" panose="020B0604020202020204" pitchFamily="34" charset="0"/>
                <a:ea typeface="DejaVu Sans"/>
                <a:cs typeface="DejaVu Sans"/>
              </a:defRPr>
            </a:lvl3pPr>
            <a:lvl4pPr marL="1600200" indent="-228600">
              <a:spcBef>
                <a:spcPct val="30000"/>
              </a:spcBef>
              <a:defRPr sz="1200">
                <a:solidFill>
                  <a:schemeClr val="tx1"/>
                </a:solidFill>
                <a:latin typeface="Arial" panose="020B0604020202020204" pitchFamily="34" charset="0"/>
                <a:ea typeface="DejaVu Sans"/>
                <a:cs typeface="DejaVu Sans"/>
              </a:defRPr>
            </a:lvl4pPr>
            <a:lvl5pPr marL="2057400" indent="-228600">
              <a:spcBef>
                <a:spcPct val="30000"/>
              </a:spcBef>
              <a:defRPr sz="1200">
                <a:solidFill>
                  <a:schemeClr val="tx1"/>
                </a:solidFill>
                <a:latin typeface="Arial" panose="020B0604020202020204" pitchFamily="34" charset="0"/>
                <a:ea typeface="DejaVu Sans"/>
                <a:cs typeface="DejaVu Sans"/>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9pPr>
          </a:lstStyle>
          <a:p>
            <a:pPr algn="r" eaLnBrk="1" hangingPunct="1">
              <a:spcBef>
                <a:spcPct val="0"/>
              </a:spcBef>
            </a:pPr>
            <a:fld id="{7FB65070-5816-4510-A0C9-2523E60CAB09}" type="slidenum">
              <a:rPr lang="en-IN" altLang="en-US">
                <a:solidFill>
                  <a:srgbClr val="000000"/>
                </a:solidFill>
              </a:rPr>
              <a:pPr algn="r" eaLnBrk="1" hangingPunct="1">
                <a:spcBef>
                  <a:spcPct val="0"/>
                </a:spcBef>
              </a:pPr>
              <a:t>19</a:t>
            </a:fld>
            <a:endParaRPr lang="en-IN" altLang="en-US">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08076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44035" name="TextShape 2"/>
          <p:cNvSpPr txBox="1">
            <a:spLocks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DejaVu Sans"/>
                <a:cs typeface="DejaVu Sans"/>
              </a:defRPr>
            </a:lvl1pPr>
            <a:lvl2pPr marL="742950" indent="-285750">
              <a:spcBef>
                <a:spcPct val="30000"/>
              </a:spcBef>
              <a:defRPr sz="1200">
                <a:solidFill>
                  <a:schemeClr val="tx1"/>
                </a:solidFill>
                <a:latin typeface="Arial" panose="020B0604020202020204" pitchFamily="34" charset="0"/>
                <a:ea typeface="DejaVu Sans"/>
                <a:cs typeface="DejaVu Sans"/>
              </a:defRPr>
            </a:lvl2pPr>
            <a:lvl3pPr marL="1143000" indent="-228600">
              <a:spcBef>
                <a:spcPct val="30000"/>
              </a:spcBef>
              <a:defRPr sz="1200">
                <a:solidFill>
                  <a:schemeClr val="tx1"/>
                </a:solidFill>
                <a:latin typeface="Arial" panose="020B0604020202020204" pitchFamily="34" charset="0"/>
                <a:ea typeface="DejaVu Sans"/>
                <a:cs typeface="DejaVu Sans"/>
              </a:defRPr>
            </a:lvl3pPr>
            <a:lvl4pPr marL="1600200" indent="-228600">
              <a:spcBef>
                <a:spcPct val="30000"/>
              </a:spcBef>
              <a:defRPr sz="1200">
                <a:solidFill>
                  <a:schemeClr val="tx1"/>
                </a:solidFill>
                <a:latin typeface="Arial" panose="020B0604020202020204" pitchFamily="34" charset="0"/>
                <a:ea typeface="DejaVu Sans"/>
                <a:cs typeface="DejaVu Sans"/>
              </a:defRPr>
            </a:lvl4pPr>
            <a:lvl5pPr marL="2057400" indent="-228600">
              <a:spcBef>
                <a:spcPct val="30000"/>
              </a:spcBef>
              <a:defRPr sz="1200">
                <a:solidFill>
                  <a:schemeClr val="tx1"/>
                </a:solidFill>
                <a:latin typeface="Arial" panose="020B0604020202020204" pitchFamily="34" charset="0"/>
                <a:ea typeface="DejaVu Sans"/>
                <a:cs typeface="DejaVu Sans"/>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9pPr>
          </a:lstStyle>
          <a:p>
            <a:pPr algn="r" eaLnBrk="1" hangingPunct="1">
              <a:spcBef>
                <a:spcPct val="0"/>
              </a:spcBef>
            </a:pPr>
            <a:fld id="{70D7C9C7-6DA4-49F5-BC44-01CEAC897D22}" type="slidenum">
              <a:rPr lang="en-IN" altLang="en-US">
                <a:solidFill>
                  <a:srgbClr val="000000"/>
                </a:solidFill>
              </a:rPr>
              <a:pPr algn="r" eaLnBrk="1" hangingPunct="1">
                <a:spcBef>
                  <a:spcPct val="0"/>
                </a:spcBef>
              </a:pPr>
              <a:t>20</a:t>
            </a:fld>
            <a:endParaRPr lang="en-IN" altLang="en-US">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65621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46083" name="TextShape 2"/>
          <p:cNvSpPr txBox="1">
            <a:spLocks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DejaVu Sans"/>
                <a:cs typeface="DejaVu Sans"/>
              </a:defRPr>
            </a:lvl1pPr>
            <a:lvl2pPr marL="742950" indent="-285750">
              <a:spcBef>
                <a:spcPct val="30000"/>
              </a:spcBef>
              <a:defRPr sz="1200">
                <a:solidFill>
                  <a:schemeClr val="tx1"/>
                </a:solidFill>
                <a:latin typeface="Arial" panose="020B0604020202020204" pitchFamily="34" charset="0"/>
                <a:ea typeface="DejaVu Sans"/>
                <a:cs typeface="DejaVu Sans"/>
              </a:defRPr>
            </a:lvl2pPr>
            <a:lvl3pPr marL="1143000" indent="-228600">
              <a:spcBef>
                <a:spcPct val="30000"/>
              </a:spcBef>
              <a:defRPr sz="1200">
                <a:solidFill>
                  <a:schemeClr val="tx1"/>
                </a:solidFill>
                <a:latin typeface="Arial" panose="020B0604020202020204" pitchFamily="34" charset="0"/>
                <a:ea typeface="DejaVu Sans"/>
                <a:cs typeface="DejaVu Sans"/>
              </a:defRPr>
            </a:lvl3pPr>
            <a:lvl4pPr marL="1600200" indent="-228600">
              <a:spcBef>
                <a:spcPct val="30000"/>
              </a:spcBef>
              <a:defRPr sz="1200">
                <a:solidFill>
                  <a:schemeClr val="tx1"/>
                </a:solidFill>
                <a:latin typeface="Arial" panose="020B0604020202020204" pitchFamily="34" charset="0"/>
                <a:ea typeface="DejaVu Sans"/>
                <a:cs typeface="DejaVu Sans"/>
              </a:defRPr>
            </a:lvl4pPr>
            <a:lvl5pPr marL="2057400" indent="-228600">
              <a:spcBef>
                <a:spcPct val="30000"/>
              </a:spcBef>
              <a:defRPr sz="1200">
                <a:solidFill>
                  <a:schemeClr val="tx1"/>
                </a:solidFill>
                <a:latin typeface="Arial" panose="020B0604020202020204" pitchFamily="34" charset="0"/>
                <a:ea typeface="DejaVu Sans"/>
                <a:cs typeface="DejaVu Sans"/>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9pPr>
          </a:lstStyle>
          <a:p>
            <a:pPr algn="r" eaLnBrk="1" hangingPunct="1">
              <a:spcBef>
                <a:spcPct val="0"/>
              </a:spcBef>
            </a:pPr>
            <a:fld id="{FE9A1999-2C7E-438B-89FA-A6EB3238AD84}" type="slidenum">
              <a:rPr lang="en-IN" altLang="en-US">
                <a:solidFill>
                  <a:srgbClr val="000000"/>
                </a:solidFill>
              </a:rPr>
              <a:pPr algn="r" eaLnBrk="1" hangingPunct="1">
                <a:spcBef>
                  <a:spcPct val="0"/>
                </a:spcBef>
              </a:pPr>
              <a:t>21</a:t>
            </a:fld>
            <a:endParaRPr lang="en-IN" altLang="en-US">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90974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48131" name="TextShape 2"/>
          <p:cNvSpPr txBox="1">
            <a:spLocks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DejaVu Sans"/>
                <a:cs typeface="DejaVu Sans"/>
              </a:defRPr>
            </a:lvl1pPr>
            <a:lvl2pPr marL="742950" indent="-285750">
              <a:spcBef>
                <a:spcPct val="30000"/>
              </a:spcBef>
              <a:defRPr sz="1200">
                <a:solidFill>
                  <a:schemeClr val="tx1"/>
                </a:solidFill>
                <a:latin typeface="Arial" panose="020B0604020202020204" pitchFamily="34" charset="0"/>
                <a:ea typeface="DejaVu Sans"/>
                <a:cs typeface="DejaVu Sans"/>
              </a:defRPr>
            </a:lvl2pPr>
            <a:lvl3pPr marL="1143000" indent="-228600">
              <a:spcBef>
                <a:spcPct val="30000"/>
              </a:spcBef>
              <a:defRPr sz="1200">
                <a:solidFill>
                  <a:schemeClr val="tx1"/>
                </a:solidFill>
                <a:latin typeface="Arial" panose="020B0604020202020204" pitchFamily="34" charset="0"/>
                <a:ea typeface="DejaVu Sans"/>
                <a:cs typeface="DejaVu Sans"/>
              </a:defRPr>
            </a:lvl3pPr>
            <a:lvl4pPr marL="1600200" indent="-228600">
              <a:spcBef>
                <a:spcPct val="30000"/>
              </a:spcBef>
              <a:defRPr sz="1200">
                <a:solidFill>
                  <a:schemeClr val="tx1"/>
                </a:solidFill>
                <a:latin typeface="Arial" panose="020B0604020202020204" pitchFamily="34" charset="0"/>
                <a:ea typeface="DejaVu Sans"/>
                <a:cs typeface="DejaVu Sans"/>
              </a:defRPr>
            </a:lvl4pPr>
            <a:lvl5pPr marL="2057400" indent="-228600">
              <a:spcBef>
                <a:spcPct val="30000"/>
              </a:spcBef>
              <a:defRPr sz="1200">
                <a:solidFill>
                  <a:schemeClr val="tx1"/>
                </a:solidFill>
                <a:latin typeface="Arial" panose="020B0604020202020204" pitchFamily="34" charset="0"/>
                <a:ea typeface="DejaVu Sans"/>
                <a:cs typeface="DejaVu Sans"/>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9pPr>
          </a:lstStyle>
          <a:p>
            <a:pPr algn="r" eaLnBrk="1" hangingPunct="1">
              <a:spcBef>
                <a:spcPct val="0"/>
              </a:spcBef>
            </a:pPr>
            <a:fld id="{998B5463-AA8D-40AA-9EC3-6C9E0B85CC6D}" type="slidenum">
              <a:rPr lang="en-IN" altLang="en-US">
                <a:solidFill>
                  <a:srgbClr val="000000"/>
                </a:solidFill>
              </a:rPr>
              <a:pPr algn="r" eaLnBrk="1" hangingPunct="1">
                <a:spcBef>
                  <a:spcPct val="0"/>
                </a:spcBef>
              </a:pPr>
              <a:t>22</a:t>
            </a:fld>
            <a:endParaRPr lang="en-IN" altLang="en-US">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70713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50179" name="TextShape 2"/>
          <p:cNvSpPr txBox="1">
            <a:spLocks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DejaVu Sans"/>
                <a:cs typeface="DejaVu Sans"/>
              </a:defRPr>
            </a:lvl1pPr>
            <a:lvl2pPr marL="742950" indent="-285750">
              <a:spcBef>
                <a:spcPct val="30000"/>
              </a:spcBef>
              <a:defRPr sz="1200">
                <a:solidFill>
                  <a:schemeClr val="tx1"/>
                </a:solidFill>
                <a:latin typeface="Arial" panose="020B0604020202020204" pitchFamily="34" charset="0"/>
                <a:ea typeface="DejaVu Sans"/>
                <a:cs typeface="DejaVu Sans"/>
              </a:defRPr>
            </a:lvl2pPr>
            <a:lvl3pPr marL="1143000" indent="-228600">
              <a:spcBef>
                <a:spcPct val="30000"/>
              </a:spcBef>
              <a:defRPr sz="1200">
                <a:solidFill>
                  <a:schemeClr val="tx1"/>
                </a:solidFill>
                <a:latin typeface="Arial" panose="020B0604020202020204" pitchFamily="34" charset="0"/>
                <a:ea typeface="DejaVu Sans"/>
                <a:cs typeface="DejaVu Sans"/>
              </a:defRPr>
            </a:lvl3pPr>
            <a:lvl4pPr marL="1600200" indent="-228600">
              <a:spcBef>
                <a:spcPct val="30000"/>
              </a:spcBef>
              <a:defRPr sz="1200">
                <a:solidFill>
                  <a:schemeClr val="tx1"/>
                </a:solidFill>
                <a:latin typeface="Arial" panose="020B0604020202020204" pitchFamily="34" charset="0"/>
                <a:ea typeface="DejaVu Sans"/>
                <a:cs typeface="DejaVu Sans"/>
              </a:defRPr>
            </a:lvl4pPr>
            <a:lvl5pPr marL="2057400" indent="-228600">
              <a:spcBef>
                <a:spcPct val="30000"/>
              </a:spcBef>
              <a:defRPr sz="1200">
                <a:solidFill>
                  <a:schemeClr val="tx1"/>
                </a:solidFill>
                <a:latin typeface="Arial" panose="020B0604020202020204" pitchFamily="34" charset="0"/>
                <a:ea typeface="DejaVu Sans"/>
                <a:cs typeface="DejaVu Sans"/>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9pPr>
          </a:lstStyle>
          <a:p>
            <a:pPr algn="r" eaLnBrk="1" hangingPunct="1">
              <a:spcBef>
                <a:spcPct val="0"/>
              </a:spcBef>
            </a:pPr>
            <a:fld id="{DC845588-109C-4C55-B301-047F4AE549F4}" type="slidenum">
              <a:rPr lang="en-IN" altLang="en-US">
                <a:solidFill>
                  <a:srgbClr val="000000"/>
                </a:solidFill>
              </a:rPr>
              <a:pPr algn="r" eaLnBrk="1" hangingPunct="1">
                <a:spcBef>
                  <a:spcPct val="0"/>
                </a:spcBef>
              </a:pPr>
              <a:t>23</a:t>
            </a:fld>
            <a:endParaRPr lang="en-IN" altLang="en-US">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47624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52227" name="TextShape 2"/>
          <p:cNvSpPr txBox="1">
            <a:spLocks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DejaVu Sans"/>
                <a:cs typeface="DejaVu Sans"/>
              </a:defRPr>
            </a:lvl1pPr>
            <a:lvl2pPr marL="742950" indent="-285750">
              <a:spcBef>
                <a:spcPct val="30000"/>
              </a:spcBef>
              <a:defRPr sz="1200">
                <a:solidFill>
                  <a:schemeClr val="tx1"/>
                </a:solidFill>
                <a:latin typeface="Arial" panose="020B0604020202020204" pitchFamily="34" charset="0"/>
                <a:ea typeface="DejaVu Sans"/>
                <a:cs typeface="DejaVu Sans"/>
              </a:defRPr>
            </a:lvl2pPr>
            <a:lvl3pPr marL="1143000" indent="-228600">
              <a:spcBef>
                <a:spcPct val="30000"/>
              </a:spcBef>
              <a:defRPr sz="1200">
                <a:solidFill>
                  <a:schemeClr val="tx1"/>
                </a:solidFill>
                <a:latin typeface="Arial" panose="020B0604020202020204" pitchFamily="34" charset="0"/>
                <a:ea typeface="DejaVu Sans"/>
                <a:cs typeface="DejaVu Sans"/>
              </a:defRPr>
            </a:lvl3pPr>
            <a:lvl4pPr marL="1600200" indent="-228600">
              <a:spcBef>
                <a:spcPct val="30000"/>
              </a:spcBef>
              <a:defRPr sz="1200">
                <a:solidFill>
                  <a:schemeClr val="tx1"/>
                </a:solidFill>
                <a:latin typeface="Arial" panose="020B0604020202020204" pitchFamily="34" charset="0"/>
                <a:ea typeface="DejaVu Sans"/>
                <a:cs typeface="DejaVu Sans"/>
              </a:defRPr>
            </a:lvl4pPr>
            <a:lvl5pPr marL="2057400" indent="-228600">
              <a:spcBef>
                <a:spcPct val="30000"/>
              </a:spcBef>
              <a:defRPr sz="1200">
                <a:solidFill>
                  <a:schemeClr val="tx1"/>
                </a:solidFill>
                <a:latin typeface="Arial" panose="020B0604020202020204" pitchFamily="34" charset="0"/>
                <a:ea typeface="DejaVu Sans"/>
                <a:cs typeface="DejaVu Sans"/>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DejaVu Sans"/>
                <a:cs typeface="DejaVu Sans"/>
              </a:defRPr>
            </a:lvl9pPr>
          </a:lstStyle>
          <a:p>
            <a:pPr algn="r" eaLnBrk="1" hangingPunct="1">
              <a:spcBef>
                <a:spcPct val="0"/>
              </a:spcBef>
            </a:pPr>
            <a:fld id="{60CACBC1-AA08-451D-BF27-2FC07305F2E7}" type="slidenum">
              <a:rPr lang="en-IN" altLang="en-US">
                <a:solidFill>
                  <a:srgbClr val="000000"/>
                </a:solidFill>
              </a:rPr>
              <a:pPr algn="r" eaLnBrk="1" hangingPunct="1">
                <a:spcBef>
                  <a:spcPct val="0"/>
                </a:spcBef>
              </a:pPr>
              <a:t>24</a:t>
            </a:fld>
            <a:endParaRPr lang="en-IN" altLang="en-US">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4318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8211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2999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06493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8295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784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9701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714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4635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1356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43233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47866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336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76539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8036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807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9778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036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71154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a:p>
            <a:pPr eaLnBrk="1" fontAlgn="auto" hangingPunct="1">
              <a:spcBef>
                <a:spcPts val="0"/>
              </a:spcBef>
              <a:spcAft>
                <a:spcPts val="0"/>
              </a:spcAft>
              <a:defRPr/>
            </a:pPr>
            <a:r>
              <a:rPr lang="en-IN" spc="-1">
                <a:solidFill>
                  <a:srgbClr val="000000"/>
                </a:solidFill>
                <a:uFill>
                  <a:solidFill>
                    <a:srgbClr val="FFFFFF"/>
                  </a:solidFill>
                </a:uFill>
              </a:rPr>
              <a:t>To enhance the teacher presentations and the overall comprehension of students, it allows to present their lessons in a more dynamic and effective way. Set a Learning Objective:</a:t>
            </a:r>
          </a:p>
          <a:p>
            <a:pPr eaLnBrk="1" fontAlgn="auto" hangingPunct="1">
              <a:spcBef>
                <a:spcPts val="0"/>
              </a:spcBef>
              <a:spcAft>
                <a:spcPts val="0"/>
              </a:spcAft>
              <a:defRPr/>
            </a:pPr>
            <a:endParaRPr lang="en-IN" spc="-1">
              <a:solidFill>
                <a:srgbClr val="000000"/>
              </a:solidFill>
              <a:uFill>
                <a:solidFill>
                  <a:srgbClr val="FFFFFF"/>
                </a:solidFill>
              </a:uFill>
            </a:endParaRPr>
          </a:p>
          <a:p>
            <a:pPr eaLnBrk="1" fontAlgn="auto" hangingPunct="1">
              <a:spcBef>
                <a:spcPts val="0"/>
              </a:spcBef>
              <a:spcAft>
                <a:spcPts val="0"/>
              </a:spcAft>
              <a:defRPr/>
            </a:pPr>
            <a:r>
              <a:rPr lang="en-IN" spc="-1">
                <a:solidFill>
                  <a:srgbClr val="000000"/>
                </a:solidFill>
                <a:uFill>
                  <a:solidFill>
                    <a:srgbClr val="FFFFFF"/>
                  </a:solidFill>
                </a:uFill>
              </a:rPr>
              <a:t>1. Write an Outline for Key Ideas</a:t>
            </a:r>
          </a:p>
          <a:p>
            <a:pPr eaLnBrk="1" fontAlgn="auto" hangingPunct="1">
              <a:spcBef>
                <a:spcPts val="0"/>
              </a:spcBef>
              <a:spcAft>
                <a:spcPts val="0"/>
              </a:spcAft>
              <a:defRPr/>
            </a:pPr>
            <a:r>
              <a:rPr lang="en-IN" spc="-1">
                <a:solidFill>
                  <a:srgbClr val="000000"/>
                </a:solidFill>
                <a:uFill>
                  <a:solidFill>
                    <a:srgbClr val="FFFFFF"/>
                  </a:solidFill>
                </a:uFill>
              </a:rPr>
              <a:t>2. Give the Presentation About Education a "Why"</a:t>
            </a:r>
          </a:p>
          <a:p>
            <a:pPr eaLnBrk="1" fontAlgn="auto" hangingPunct="1">
              <a:spcBef>
                <a:spcPts val="0"/>
              </a:spcBef>
              <a:spcAft>
                <a:spcPts val="0"/>
              </a:spcAft>
              <a:defRPr/>
            </a:pPr>
            <a:r>
              <a:rPr lang="en-IN" spc="-1">
                <a:solidFill>
                  <a:srgbClr val="000000"/>
                </a:solidFill>
                <a:uFill>
                  <a:solidFill>
                    <a:srgbClr val="FFFFFF"/>
                  </a:solidFill>
                </a:uFill>
              </a:rPr>
              <a:t>3. Share Techniques and Tips for the Topic</a:t>
            </a:r>
          </a:p>
          <a:p>
            <a:pPr eaLnBrk="1" fontAlgn="auto" hangingPunct="1">
              <a:spcBef>
                <a:spcPts val="0"/>
              </a:spcBef>
              <a:spcAft>
                <a:spcPts val="0"/>
              </a:spcAft>
              <a:defRPr/>
            </a:pPr>
            <a:r>
              <a:rPr lang="en-IN" spc="-1">
                <a:solidFill>
                  <a:srgbClr val="000000"/>
                </a:solidFill>
                <a:uFill>
                  <a:solidFill>
                    <a:srgbClr val="FFFFFF"/>
                  </a:solidFill>
                </a:uFill>
              </a:rPr>
              <a:t>4. Teach With Visualizations</a:t>
            </a:r>
          </a:p>
          <a:p>
            <a:pPr eaLnBrk="1" fontAlgn="auto" hangingPunct="1">
              <a:spcBef>
                <a:spcPts val="0"/>
              </a:spcBef>
              <a:spcAft>
                <a:spcPts val="0"/>
              </a:spcAft>
              <a:defRPr/>
            </a:pPr>
            <a:r>
              <a:rPr lang="en-IN" spc="-1">
                <a:solidFill>
                  <a:srgbClr val="000000"/>
                </a:solidFill>
                <a:uFill>
                  <a:solidFill>
                    <a:srgbClr val="FFFFFF"/>
                  </a:solidFill>
                </a:uFill>
              </a:rPr>
              <a:t>5. Use Animations Carefully </a:t>
            </a:r>
          </a:p>
          <a:p>
            <a:pPr eaLnBrk="1" fontAlgn="auto" hangingPunct="1">
              <a:spcBef>
                <a:spcPts val="0"/>
              </a:spcBef>
              <a:spcAft>
                <a:spcPts val="0"/>
              </a:spcAft>
              <a:defRPr/>
            </a:pPr>
            <a:endParaRPr lang="en-IN" spc="-1">
              <a:solidFill>
                <a:srgbClr val="000000"/>
              </a:solidFill>
              <a:uFill>
                <a:solidFill>
                  <a:srgbClr val="FFFFFF"/>
                </a:solidFill>
              </a:uFill>
            </a:endParaRPr>
          </a:p>
        </p:txBody>
      </p:sp>
      <p:sp>
        <p:nvSpPr>
          <p:cNvPr id="96" name="TextShape 2"/>
          <p:cNvSpPr txBox="1"/>
          <p:nvPr/>
        </p:nvSpPr>
        <p:spPr>
          <a:xfrm>
            <a:off x="3884613" y="8685213"/>
            <a:ext cx="2971800" cy="458787"/>
          </a:xfrm>
          <a:prstGeom prst="rect">
            <a:avLst/>
          </a:prstGeom>
          <a:noFill/>
          <a:ln>
            <a:noFill/>
          </a:ln>
        </p:spPr>
        <p:txBody>
          <a:bodyPr anchor="b"/>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B0036969-6197-4491-BB3B-69786A9279F3}" type="slidenum">
              <a:rPr lang="en-IN" altLang="en-US" sz="1200">
                <a:solidFill>
                  <a:srgbClr val="000000"/>
                </a:solidFill>
              </a:rPr>
              <a:pPr algn="r" eaLnBrk="1" hangingPunct="1"/>
              <a:t>48</a:t>
            </a:fld>
            <a:endParaRPr lang="en-IN" altLang="en-US"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478518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98" name="TextShape 2"/>
          <p:cNvSpPr txBox="1"/>
          <p:nvPr/>
        </p:nvSpPr>
        <p:spPr>
          <a:xfrm>
            <a:off x="3884613" y="8685213"/>
            <a:ext cx="2971800" cy="458787"/>
          </a:xfrm>
          <a:prstGeom prst="rect">
            <a:avLst/>
          </a:prstGeom>
          <a:noFill/>
          <a:ln>
            <a:noFill/>
          </a:ln>
        </p:spPr>
        <p:txBody>
          <a:bodyPr anchor="b"/>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D6A508B4-7DFF-419C-980E-B1C45D777674}" type="slidenum">
              <a:rPr lang="en-IN" altLang="en-US" sz="1200">
                <a:solidFill>
                  <a:srgbClr val="000000"/>
                </a:solidFill>
              </a:rPr>
              <a:pPr algn="r" eaLnBrk="1" hangingPunct="1"/>
              <a:t>49</a:t>
            </a:fld>
            <a:endParaRPr lang="en-IN" altLang="en-US"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175876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98" name="TextShape 2"/>
          <p:cNvSpPr txBox="1"/>
          <p:nvPr/>
        </p:nvSpPr>
        <p:spPr>
          <a:xfrm>
            <a:off x="3884613" y="8685213"/>
            <a:ext cx="2971800" cy="458787"/>
          </a:xfrm>
          <a:prstGeom prst="rect">
            <a:avLst/>
          </a:prstGeom>
          <a:noFill/>
          <a:ln>
            <a:noFill/>
          </a:ln>
        </p:spPr>
        <p:txBody>
          <a:bodyPr anchor="b"/>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A24BC641-CC11-42C7-80C0-B05F78C53AD6}" type="slidenum">
              <a:rPr lang="en-IN" altLang="en-US" sz="1200">
                <a:solidFill>
                  <a:srgbClr val="000000"/>
                </a:solidFill>
              </a:rPr>
              <a:pPr algn="r" eaLnBrk="1" hangingPunct="1"/>
              <a:t>50</a:t>
            </a:fld>
            <a:endParaRPr lang="en-IN" altLang="en-US"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468606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98" name="TextShape 2"/>
          <p:cNvSpPr txBox="1"/>
          <p:nvPr/>
        </p:nvSpPr>
        <p:spPr>
          <a:xfrm>
            <a:off x="3884613" y="8685213"/>
            <a:ext cx="2971800" cy="458787"/>
          </a:xfrm>
          <a:prstGeom prst="rect">
            <a:avLst/>
          </a:prstGeom>
          <a:noFill/>
          <a:ln>
            <a:noFill/>
          </a:ln>
        </p:spPr>
        <p:txBody>
          <a:bodyPr anchor="b"/>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AB2AD638-4765-4201-A3C5-1A2E064C48D6}" type="slidenum">
              <a:rPr lang="en-IN" altLang="en-US" sz="1200">
                <a:solidFill>
                  <a:srgbClr val="000000"/>
                </a:solidFill>
              </a:rPr>
              <a:pPr algn="r" eaLnBrk="1" hangingPunct="1"/>
              <a:t>51</a:t>
            </a:fld>
            <a:endParaRPr lang="en-IN" altLang="en-US"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958931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98" name="TextShape 2"/>
          <p:cNvSpPr txBox="1"/>
          <p:nvPr/>
        </p:nvSpPr>
        <p:spPr>
          <a:xfrm>
            <a:off x="3884613" y="8685213"/>
            <a:ext cx="2971800" cy="458787"/>
          </a:xfrm>
          <a:prstGeom prst="rect">
            <a:avLst/>
          </a:prstGeom>
          <a:noFill/>
          <a:ln>
            <a:noFill/>
          </a:ln>
        </p:spPr>
        <p:txBody>
          <a:bodyPr anchor="b"/>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8440C406-FBD9-4FD2-BC8A-345B1ABC4B86}" type="slidenum">
              <a:rPr lang="en-IN" altLang="en-US" sz="1200">
                <a:solidFill>
                  <a:srgbClr val="000000"/>
                </a:solidFill>
              </a:rPr>
              <a:pPr algn="r" eaLnBrk="1" hangingPunct="1"/>
              <a:t>52</a:t>
            </a:fld>
            <a:endParaRPr lang="en-IN" altLang="en-US"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024623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98" name="TextShape 2"/>
          <p:cNvSpPr txBox="1"/>
          <p:nvPr/>
        </p:nvSpPr>
        <p:spPr>
          <a:xfrm>
            <a:off x="3884613" y="8685213"/>
            <a:ext cx="2971800" cy="458787"/>
          </a:xfrm>
          <a:prstGeom prst="rect">
            <a:avLst/>
          </a:prstGeom>
          <a:noFill/>
          <a:ln>
            <a:noFill/>
          </a:ln>
        </p:spPr>
        <p:txBody>
          <a:bodyPr anchor="b"/>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3CED0FE3-DCDD-42A6-AC6A-8958DD81F0D4}" type="slidenum">
              <a:rPr lang="en-IN" altLang="en-US" sz="1200">
                <a:solidFill>
                  <a:srgbClr val="000000"/>
                </a:solidFill>
              </a:rPr>
              <a:pPr algn="r" eaLnBrk="1" hangingPunct="1"/>
              <a:t>53</a:t>
            </a:fld>
            <a:endParaRPr lang="en-IN" altLang="en-US"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294291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98" name="TextShape 2"/>
          <p:cNvSpPr txBox="1"/>
          <p:nvPr/>
        </p:nvSpPr>
        <p:spPr>
          <a:xfrm>
            <a:off x="3884613" y="8685213"/>
            <a:ext cx="2971800" cy="458787"/>
          </a:xfrm>
          <a:prstGeom prst="rect">
            <a:avLst/>
          </a:prstGeom>
          <a:noFill/>
          <a:ln>
            <a:noFill/>
          </a:ln>
        </p:spPr>
        <p:txBody>
          <a:bodyPr anchor="b"/>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76B2E819-0540-4C90-B9D6-C9983106C359}" type="slidenum">
              <a:rPr lang="en-IN" altLang="en-US" sz="1200">
                <a:solidFill>
                  <a:srgbClr val="000000"/>
                </a:solidFill>
              </a:rPr>
              <a:pPr algn="r" eaLnBrk="1" hangingPunct="1"/>
              <a:t>54</a:t>
            </a:fld>
            <a:endParaRPr lang="en-IN" altLang="en-US"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99598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98" name="TextShape 2"/>
          <p:cNvSpPr txBox="1"/>
          <p:nvPr/>
        </p:nvSpPr>
        <p:spPr>
          <a:xfrm>
            <a:off x="3884613" y="8685213"/>
            <a:ext cx="2971800" cy="458787"/>
          </a:xfrm>
          <a:prstGeom prst="rect">
            <a:avLst/>
          </a:prstGeom>
          <a:noFill/>
          <a:ln>
            <a:noFill/>
          </a:ln>
        </p:spPr>
        <p:txBody>
          <a:bodyPr anchor="b"/>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166C8E1D-2712-40F1-9972-6172B92B8B4D}" type="slidenum">
              <a:rPr lang="en-IN" altLang="en-US" sz="1200">
                <a:solidFill>
                  <a:srgbClr val="000000"/>
                </a:solidFill>
              </a:rPr>
              <a:pPr algn="r" eaLnBrk="1" hangingPunct="1"/>
              <a:t>55</a:t>
            </a:fld>
            <a:endParaRPr lang="en-IN" altLang="en-US"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79042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98" name="TextShape 2"/>
          <p:cNvSpPr txBox="1"/>
          <p:nvPr/>
        </p:nvSpPr>
        <p:spPr>
          <a:xfrm>
            <a:off x="3884613" y="8685213"/>
            <a:ext cx="2971800" cy="458787"/>
          </a:xfrm>
          <a:prstGeom prst="rect">
            <a:avLst/>
          </a:prstGeom>
          <a:noFill/>
          <a:ln>
            <a:noFill/>
          </a:ln>
        </p:spPr>
        <p:txBody>
          <a:bodyPr anchor="b"/>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D637AF0A-0C65-4DD5-B9FA-360497F10C36}" type="slidenum">
              <a:rPr lang="en-IN" altLang="en-US" sz="1200">
                <a:solidFill>
                  <a:srgbClr val="000000"/>
                </a:solidFill>
              </a:rPr>
              <a:pPr algn="r" eaLnBrk="1" hangingPunct="1"/>
              <a:t>56</a:t>
            </a:fld>
            <a:endParaRPr lang="en-IN" altLang="en-US"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789718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98" name="TextShape 2"/>
          <p:cNvSpPr txBox="1"/>
          <p:nvPr/>
        </p:nvSpPr>
        <p:spPr>
          <a:xfrm>
            <a:off x="3884613" y="8685213"/>
            <a:ext cx="2971800" cy="458787"/>
          </a:xfrm>
          <a:prstGeom prst="rect">
            <a:avLst/>
          </a:prstGeom>
          <a:noFill/>
          <a:ln>
            <a:noFill/>
          </a:ln>
        </p:spPr>
        <p:txBody>
          <a:bodyPr anchor="b"/>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81DFD429-0051-4BB4-9C78-47B37A83A289}" type="slidenum">
              <a:rPr lang="en-IN" altLang="en-US" sz="1200">
                <a:solidFill>
                  <a:srgbClr val="000000"/>
                </a:solidFill>
              </a:rPr>
              <a:pPr algn="r" eaLnBrk="1" hangingPunct="1"/>
              <a:t>57</a:t>
            </a:fld>
            <a:endParaRPr lang="en-IN" altLang="en-US"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892099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98" name="TextShape 2"/>
          <p:cNvSpPr txBox="1"/>
          <p:nvPr/>
        </p:nvSpPr>
        <p:spPr>
          <a:xfrm>
            <a:off x="3884613" y="8685213"/>
            <a:ext cx="2971800" cy="458787"/>
          </a:xfrm>
          <a:prstGeom prst="rect">
            <a:avLst/>
          </a:prstGeom>
          <a:noFill/>
          <a:ln>
            <a:noFill/>
          </a:ln>
        </p:spPr>
        <p:txBody>
          <a:bodyPr anchor="b"/>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7CCCBF7E-A2EF-41B1-AC68-12C56A4D057B}" type="slidenum">
              <a:rPr lang="en-IN" altLang="en-US" sz="1200">
                <a:solidFill>
                  <a:srgbClr val="000000"/>
                </a:solidFill>
              </a:rPr>
              <a:pPr algn="r" eaLnBrk="1" hangingPunct="1"/>
              <a:t>58</a:t>
            </a:fld>
            <a:endParaRPr lang="en-IN" altLang="en-US"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096717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98" name="TextShape 2"/>
          <p:cNvSpPr txBox="1"/>
          <p:nvPr/>
        </p:nvSpPr>
        <p:spPr>
          <a:xfrm>
            <a:off x="3884613" y="8685213"/>
            <a:ext cx="2971800" cy="458787"/>
          </a:xfrm>
          <a:prstGeom prst="rect">
            <a:avLst/>
          </a:prstGeom>
          <a:noFill/>
          <a:ln>
            <a:noFill/>
          </a:ln>
        </p:spPr>
        <p:txBody>
          <a:bodyPr anchor="b"/>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E49DFF87-952F-4B49-B5C3-2681CE2B9417}" type="slidenum">
              <a:rPr lang="en-IN" altLang="en-US" sz="1200">
                <a:solidFill>
                  <a:srgbClr val="000000"/>
                </a:solidFill>
              </a:rPr>
              <a:pPr algn="r" eaLnBrk="1" hangingPunct="1"/>
              <a:t>59</a:t>
            </a:fld>
            <a:endParaRPr lang="en-IN" altLang="en-US"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0298442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body"/>
          </p:nvPr>
        </p:nvSpPr>
        <p:spPr>
          <a:xfrm>
            <a:off x="685800" y="4400550"/>
            <a:ext cx="5486400" cy="3600450"/>
          </a:xfrm>
        </p:spPr>
        <p:txBody>
          <a:bodyPr/>
          <a:lstStyle/>
          <a:p>
            <a:pPr eaLnBrk="1" fontAlgn="auto" hangingPunct="1">
              <a:spcBef>
                <a:spcPts val="0"/>
              </a:spcBef>
              <a:spcAft>
                <a:spcPts val="0"/>
              </a:spcAft>
              <a:defRPr/>
            </a:pPr>
            <a:r>
              <a:rPr lang="en-IN" sz="2000" spc="-1">
                <a:solidFill>
                  <a:srgbClr val="000000"/>
                </a:solidFill>
                <a:uFill>
                  <a:solidFill>
                    <a:srgbClr val="FFFFFF"/>
                  </a:solidFill>
                </a:uFill>
              </a:rPr>
              <a:t>Pl use Font Family : Arial Narrow</a:t>
            </a:r>
          </a:p>
        </p:txBody>
      </p:sp>
      <p:sp>
        <p:nvSpPr>
          <p:cNvPr id="98" name="TextShape 2"/>
          <p:cNvSpPr txBox="1"/>
          <p:nvPr/>
        </p:nvSpPr>
        <p:spPr>
          <a:xfrm>
            <a:off x="3884613" y="8685213"/>
            <a:ext cx="2971800" cy="458787"/>
          </a:xfrm>
          <a:prstGeom prst="rect">
            <a:avLst/>
          </a:prstGeom>
          <a:noFill/>
          <a:ln>
            <a:noFill/>
          </a:ln>
        </p:spPr>
        <p:txBody>
          <a:bodyPr anchor="b"/>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18E85191-D205-45C0-8671-3A7B3A024321}" type="slidenum">
              <a:rPr lang="en-IN" altLang="en-US" sz="1200">
                <a:solidFill>
                  <a:srgbClr val="000000"/>
                </a:solidFill>
              </a:rPr>
              <a:pPr algn="r" eaLnBrk="1" hangingPunct="1"/>
              <a:t>60</a:t>
            </a:fld>
            <a:endParaRPr lang="en-IN" altLang="en-US"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648899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715680"/>
          </a:xfrm>
          <a:prstGeom prst="rect">
            <a:avLst/>
          </a:prstGeom>
        </p:spPr>
        <p:txBody>
          <a:bodyPr lIns="0" tIns="0" rIns="0" bIns="0"/>
          <a:lstStyle/>
          <a:p>
            <a:endParaRPr lang="en-US"/>
          </a:p>
        </p:txBody>
      </p:sp>
      <p:sp>
        <p:nvSpPr>
          <p:cNvPr id="6" name="PlaceHolder 2"/>
          <p:cNvSpPr>
            <a:spLocks noGrp="1"/>
          </p:cNvSpPr>
          <p:nvPr>
            <p:ph type="subTitle"/>
          </p:nvPr>
        </p:nvSpPr>
        <p:spPr>
          <a:xfrm>
            <a:off x="457200" y="1143000"/>
            <a:ext cx="8229240" cy="4982760"/>
          </a:xfrm>
          <a:prstGeom prst="rect">
            <a:avLst/>
          </a:prstGeom>
        </p:spPr>
        <p:txBody>
          <a:bodyPr anchor="ctr"/>
          <a:lstStyle/>
          <a:p>
            <a:endParaRPr lang="en-IN"/>
          </a:p>
        </p:txBody>
      </p:sp>
    </p:spTree>
    <p:extLst>
      <p:ext uri="{BB962C8B-B14F-4D97-AF65-F5344CB8AC3E}">
        <p14:creationId xmlns:p14="http://schemas.microsoft.com/office/powerpoint/2010/main" val="4377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5" name="Google Shape;2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1" name="Google Shape;3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4" name="Google Shape;44;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 name="Google Shape;45;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1792288" y="612775"/>
            <a:ext cx="5486400" cy="4114800"/>
          </a:xfrm>
          <a:prstGeom prst="rect">
            <a:avLst/>
          </a:prstGeom>
          <a:noFill/>
          <a:ln>
            <a:noFill/>
          </a:ln>
        </p:spPr>
      </p:sp>
      <p:sp>
        <p:nvSpPr>
          <p:cNvPr id="64" name="Google Shape;64;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w3schools.com/python/gloss_python_function_keyword_arguments.as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w3schools.com/python/pandas/pandas_dataframes.asp"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457200" y="274638"/>
            <a:ext cx="8229600" cy="60499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21CSS101J-PROGRAMMINGFORPROBLEMSOLVING</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Unit – 05 : Session – 01  : SLO - 01</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457200" y="152400"/>
            <a:ext cx="8229600" cy="304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
            </a:r>
            <a:br>
              <a:rPr lang="en-US" sz="3200" b="1">
                <a:latin typeface="Times New Roman"/>
                <a:ea typeface="Times New Roman"/>
                <a:cs typeface="Times New Roman"/>
                <a:sym typeface="Times New Roman"/>
              </a:rPr>
            </a:br>
            <a:r>
              <a:rPr lang="en-US" sz="3200" b="1">
                <a:latin typeface="Times New Roman"/>
                <a:ea typeface="Times New Roman"/>
                <a:cs typeface="Times New Roman"/>
                <a:sym typeface="Times New Roman"/>
              </a:rPr>
              <a:t>Multi-dimensional Array Indexing:</a:t>
            </a:r>
            <a:r>
              <a:rPr lang="en-US" sz="3200">
                <a:latin typeface="Times New Roman"/>
                <a:ea typeface="Times New Roman"/>
                <a:cs typeface="Times New Roman"/>
                <a:sym typeface="Times New Roman"/>
              </a:rPr>
              <a:t/>
            </a:r>
            <a:br>
              <a:rPr lang="en-US" sz="3200">
                <a:latin typeface="Times New Roman"/>
                <a:ea typeface="Times New Roman"/>
                <a:cs typeface="Times New Roman"/>
                <a:sym typeface="Times New Roman"/>
              </a:rPr>
            </a:br>
            <a:endParaRPr sz="3200">
              <a:latin typeface="Times New Roman"/>
              <a:ea typeface="Times New Roman"/>
              <a:cs typeface="Times New Roman"/>
              <a:sym typeface="Times New Roman"/>
            </a:endParaRPr>
          </a:p>
        </p:txBody>
      </p:sp>
      <p:sp>
        <p:nvSpPr>
          <p:cNvPr id="139" name="Google Shape;139;p10"/>
          <p:cNvSpPr txBox="1">
            <a:spLocks noGrp="1"/>
          </p:cNvSpPr>
          <p:nvPr>
            <p:ph type="body" idx="1"/>
          </p:nvPr>
        </p:nvSpPr>
        <p:spPr>
          <a:xfrm>
            <a:off x="228600" y="533400"/>
            <a:ext cx="8686800" cy="6096000"/>
          </a:xfrm>
          <a:prstGeom prst="rect">
            <a:avLst/>
          </a:prstGeom>
          <a:noFill/>
          <a:ln>
            <a:noFill/>
          </a:ln>
        </p:spPr>
        <p:txBody>
          <a:bodyPr spcFirstLastPara="1" wrap="square" lIns="91425" tIns="45700" rIns="91425" bIns="45700" anchor="t" anchorCtr="0">
            <a:normAutofit fontScale="25000" lnSpcReduction="20000"/>
          </a:bodyPr>
          <a:lstStyle/>
          <a:p>
            <a:pPr marL="342900" lvl="0" indent="-342900" algn="l" rtl="0">
              <a:spcBef>
                <a:spcPts val="0"/>
              </a:spcBef>
              <a:spcAft>
                <a:spcPts val="0"/>
              </a:spcAft>
              <a:buClr>
                <a:schemeClr val="dk1"/>
              </a:buClr>
              <a:buSzPct val="100000"/>
              <a:buChar char="•"/>
            </a:pPr>
            <a:r>
              <a:rPr lang="en-US" sz="7200">
                <a:latin typeface="Times New Roman"/>
                <a:ea typeface="Times New Roman"/>
                <a:cs typeface="Times New Roman"/>
                <a:sym typeface="Times New Roman"/>
              </a:rPr>
              <a:t>Multi-dimensional arrays can be indexed as well. A simple 2-D array is defined by a list of lists.</a:t>
            </a:r>
            <a:endParaRPr/>
          </a:p>
          <a:p>
            <a:pPr marL="342900" lvl="0" indent="-342900" algn="l" rtl="0">
              <a:spcBef>
                <a:spcPts val="360"/>
              </a:spcBef>
              <a:spcAft>
                <a:spcPts val="0"/>
              </a:spcAft>
              <a:buClr>
                <a:schemeClr val="dk1"/>
              </a:buClr>
              <a:buSzPct val="100000"/>
              <a:buNone/>
            </a:pPr>
            <a:r>
              <a:rPr lang="en-US" sz="7200">
                <a:latin typeface="Times New Roman"/>
                <a:ea typeface="Times New Roman"/>
                <a:cs typeface="Times New Roman"/>
                <a:sym typeface="Times New Roman"/>
              </a:rPr>
              <a:t>	import numpy as np</a:t>
            </a:r>
            <a:endParaRPr sz="7200">
              <a:latin typeface="Times New Roman"/>
              <a:ea typeface="Times New Roman"/>
              <a:cs typeface="Times New Roman"/>
              <a:sym typeface="Times New Roman"/>
            </a:endParaRPr>
          </a:p>
          <a:p>
            <a:pPr marL="342900" lvl="0" indent="-342900" algn="l" rtl="0">
              <a:spcBef>
                <a:spcPts val="360"/>
              </a:spcBef>
              <a:spcAft>
                <a:spcPts val="0"/>
              </a:spcAft>
              <a:buClr>
                <a:schemeClr val="dk1"/>
              </a:buClr>
              <a:buSzPct val="100000"/>
              <a:buNone/>
            </a:pPr>
            <a:r>
              <a:rPr lang="en-US" sz="7200">
                <a:latin typeface="Times New Roman"/>
                <a:ea typeface="Times New Roman"/>
                <a:cs typeface="Times New Roman"/>
                <a:sym typeface="Times New Roman"/>
              </a:rPr>
              <a:t> 	a = np.array([[2,3,4],[6,7,8]])</a:t>
            </a:r>
            <a:endParaRPr/>
          </a:p>
          <a:p>
            <a:pPr marL="342900" lvl="0" indent="-342900" algn="l" rtl="0">
              <a:spcBef>
                <a:spcPts val="360"/>
              </a:spcBef>
              <a:spcAft>
                <a:spcPts val="0"/>
              </a:spcAft>
              <a:buClr>
                <a:schemeClr val="dk1"/>
              </a:buClr>
              <a:buSzPct val="100000"/>
              <a:buNone/>
            </a:pPr>
            <a:r>
              <a:rPr lang="en-US" sz="7200">
                <a:latin typeface="Times New Roman"/>
                <a:ea typeface="Times New Roman"/>
                <a:cs typeface="Times New Roman"/>
                <a:sym typeface="Times New Roman"/>
              </a:rPr>
              <a:t>	print(a)</a:t>
            </a:r>
            <a:endParaRPr/>
          </a:p>
          <a:p>
            <a:pPr marL="342900" lvl="0" indent="-342900" algn="l" rtl="0">
              <a:spcBef>
                <a:spcPts val="360"/>
              </a:spcBef>
              <a:spcAft>
                <a:spcPts val="0"/>
              </a:spcAft>
              <a:buClr>
                <a:schemeClr val="dk1"/>
              </a:buClr>
              <a:buSzPct val="100000"/>
              <a:buNone/>
            </a:pPr>
            <a:r>
              <a:rPr lang="en-US" sz="7200">
                <a:latin typeface="Times New Roman"/>
                <a:ea typeface="Times New Roman"/>
                <a:cs typeface="Times New Roman"/>
                <a:sym typeface="Times New Roman"/>
              </a:rPr>
              <a:t>	[[2 3 4]</a:t>
            </a:r>
            <a:endParaRPr/>
          </a:p>
          <a:p>
            <a:pPr marL="342900" lvl="0" indent="-342900" algn="l" rtl="0">
              <a:spcBef>
                <a:spcPts val="360"/>
              </a:spcBef>
              <a:spcAft>
                <a:spcPts val="0"/>
              </a:spcAft>
              <a:buClr>
                <a:schemeClr val="dk1"/>
              </a:buClr>
              <a:buSzPct val="100000"/>
              <a:buNone/>
            </a:pPr>
            <a:r>
              <a:rPr lang="en-US" sz="7200">
                <a:latin typeface="Times New Roman"/>
                <a:ea typeface="Times New Roman"/>
                <a:cs typeface="Times New Roman"/>
                <a:sym typeface="Times New Roman"/>
              </a:rPr>
              <a:t>	 [6 7 8]]</a:t>
            </a:r>
            <a:endParaRPr/>
          </a:p>
          <a:p>
            <a:pPr marL="342900" lvl="0" indent="-342900" algn="l" rtl="0">
              <a:spcBef>
                <a:spcPts val="360"/>
              </a:spcBef>
              <a:spcAft>
                <a:spcPts val="0"/>
              </a:spcAft>
              <a:buClr>
                <a:schemeClr val="dk1"/>
              </a:buClr>
              <a:buSzPct val="100000"/>
              <a:buNone/>
            </a:pPr>
            <a:r>
              <a:rPr lang="en-US" sz="7200">
                <a:latin typeface="Times New Roman"/>
                <a:ea typeface="Times New Roman"/>
                <a:cs typeface="Times New Roman"/>
                <a:sym typeface="Times New Roman"/>
              </a:rPr>
              <a:t>Values in a 2-D array can be accessed using the general notation below:</a:t>
            </a:r>
            <a:endParaRPr/>
          </a:p>
          <a:p>
            <a:pPr marL="342900" lvl="0" indent="-342900" algn="l" rtl="0">
              <a:spcBef>
                <a:spcPts val="360"/>
              </a:spcBef>
              <a:spcAft>
                <a:spcPts val="0"/>
              </a:spcAft>
              <a:buClr>
                <a:schemeClr val="dk1"/>
              </a:buClr>
              <a:buSzPct val="100000"/>
              <a:buNone/>
            </a:pPr>
            <a:r>
              <a:rPr lang="en-US" sz="7200">
                <a:latin typeface="Times New Roman"/>
                <a:ea typeface="Times New Roman"/>
                <a:cs typeface="Times New Roman"/>
                <a:sym typeface="Times New Roman"/>
              </a:rPr>
              <a:t>		&lt;value&gt; = &lt;array&gt;[row,col]</a:t>
            </a:r>
            <a:endParaRPr/>
          </a:p>
          <a:p>
            <a:pPr marL="342900" lvl="0" indent="-342900" algn="l" rtl="0">
              <a:spcBef>
                <a:spcPts val="360"/>
              </a:spcBef>
              <a:spcAft>
                <a:spcPts val="0"/>
              </a:spcAft>
              <a:buClr>
                <a:schemeClr val="dk1"/>
              </a:buClr>
              <a:buSzPct val="100000"/>
              <a:buChar char="•"/>
            </a:pPr>
            <a:r>
              <a:rPr lang="en-US" sz="7200">
                <a:latin typeface="Times New Roman"/>
                <a:ea typeface="Times New Roman"/>
                <a:cs typeface="Times New Roman"/>
                <a:sym typeface="Times New Roman"/>
              </a:rPr>
              <a:t>Where &lt;value&gt; is the value pulled out of the 2-D array and [row,col] specifies the row and column index of the value. </a:t>
            </a:r>
            <a:endParaRPr/>
          </a:p>
          <a:p>
            <a:pPr marL="342900" lvl="0" indent="-342900" algn="l" rtl="0">
              <a:spcBef>
                <a:spcPts val="360"/>
              </a:spcBef>
              <a:spcAft>
                <a:spcPts val="0"/>
              </a:spcAft>
              <a:buClr>
                <a:schemeClr val="dk1"/>
              </a:buClr>
              <a:buSzPct val="100000"/>
              <a:buChar char="•"/>
            </a:pPr>
            <a:r>
              <a:rPr lang="en-US" sz="7200">
                <a:latin typeface="Times New Roman"/>
                <a:ea typeface="Times New Roman"/>
                <a:cs typeface="Times New Roman"/>
                <a:sym typeface="Times New Roman"/>
              </a:rPr>
              <a:t>We can access the value 8 in the array above by calling the row and column index [1,2]. This corresponds to the 2nd row (remember row 0 is the first row) and the 3rd column (column 0 is the first column).</a:t>
            </a:r>
            <a:endParaRPr/>
          </a:p>
          <a:p>
            <a:pPr marL="342900" lvl="0" indent="-342900" algn="l" rtl="0">
              <a:spcBef>
                <a:spcPts val="360"/>
              </a:spcBef>
              <a:spcAft>
                <a:spcPts val="0"/>
              </a:spcAft>
              <a:buClr>
                <a:schemeClr val="dk1"/>
              </a:buClr>
              <a:buSzPct val="100000"/>
              <a:buNone/>
            </a:pPr>
            <a:r>
              <a:rPr lang="en-US" sz="7200">
                <a:latin typeface="Times New Roman"/>
                <a:ea typeface="Times New Roman"/>
                <a:cs typeface="Times New Roman"/>
                <a:sym typeface="Times New Roman"/>
              </a:rPr>
              <a:t> </a:t>
            </a:r>
            <a:endParaRPr/>
          </a:p>
          <a:p>
            <a:pPr marL="342900" lvl="0" indent="-342900" algn="l" rtl="0">
              <a:spcBef>
                <a:spcPts val="360"/>
              </a:spcBef>
              <a:spcAft>
                <a:spcPts val="0"/>
              </a:spcAft>
              <a:buClr>
                <a:schemeClr val="dk1"/>
              </a:buClr>
              <a:buSzPct val="100000"/>
              <a:buNone/>
            </a:pPr>
            <a:r>
              <a:rPr lang="en-US" sz="7200">
                <a:latin typeface="Times New Roman"/>
                <a:ea typeface="Times New Roman"/>
                <a:cs typeface="Times New Roman"/>
                <a:sym typeface="Times New Roman"/>
              </a:rPr>
              <a:t>		import numpy as np</a:t>
            </a:r>
            <a:endParaRPr sz="7200">
              <a:latin typeface="Times New Roman"/>
              <a:ea typeface="Times New Roman"/>
              <a:cs typeface="Times New Roman"/>
              <a:sym typeface="Times New Roman"/>
            </a:endParaRPr>
          </a:p>
          <a:p>
            <a:pPr marL="342900" lvl="0" indent="-342900" algn="l" rtl="0">
              <a:spcBef>
                <a:spcPts val="360"/>
              </a:spcBef>
              <a:spcAft>
                <a:spcPts val="0"/>
              </a:spcAft>
              <a:buClr>
                <a:schemeClr val="dk1"/>
              </a:buClr>
              <a:buSzPct val="100000"/>
              <a:buNone/>
            </a:pPr>
            <a:r>
              <a:rPr lang="en-US" sz="7200">
                <a:latin typeface="Times New Roman"/>
                <a:ea typeface="Times New Roman"/>
                <a:cs typeface="Times New Roman"/>
                <a:sym typeface="Times New Roman"/>
              </a:rPr>
              <a:t>		a = np.array([[2,3,4],[6,7,8]])</a:t>
            </a:r>
            <a:endParaRPr/>
          </a:p>
          <a:p>
            <a:pPr marL="342900" lvl="0" indent="-342900" algn="l" rtl="0">
              <a:spcBef>
                <a:spcPts val="360"/>
              </a:spcBef>
              <a:spcAft>
                <a:spcPts val="0"/>
              </a:spcAft>
              <a:buClr>
                <a:schemeClr val="dk1"/>
              </a:buClr>
              <a:buSzPct val="100000"/>
              <a:buNone/>
            </a:pPr>
            <a:r>
              <a:rPr lang="en-US" sz="7200">
                <a:latin typeface="Times New Roman"/>
                <a:ea typeface="Times New Roman"/>
                <a:cs typeface="Times New Roman"/>
                <a:sym typeface="Times New Roman"/>
              </a:rPr>
              <a:t>		print(a)</a:t>
            </a:r>
            <a:endParaRPr/>
          </a:p>
          <a:p>
            <a:pPr marL="342900" lvl="0" indent="-342900" algn="l" rtl="0">
              <a:spcBef>
                <a:spcPts val="360"/>
              </a:spcBef>
              <a:spcAft>
                <a:spcPts val="0"/>
              </a:spcAft>
              <a:buClr>
                <a:schemeClr val="dk1"/>
              </a:buClr>
              <a:buSzPct val="100000"/>
              <a:buNone/>
            </a:pPr>
            <a:r>
              <a:rPr lang="en-US" sz="7200">
                <a:latin typeface="Times New Roman"/>
                <a:ea typeface="Times New Roman"/>
                <a:cs typeface="Times New Roman"/>
                <a:sym typeface="Times New Roman"/>
              </a:rPr>
              <a:t>		value = a[1,2]</a:t>
            </a:r>
            <a:endParaRPr/>
          </a:p>
          <a:p>
            <a:pPr marL="342900" lvl="0" indent="-342900" algn="l" rtl="0">
              <a:spcBef>
                <a:spcPts val="360"/>
              </a:spcBef>
              <a:spcAft>
                <a:spcPts val="0"/>
              </a:spcAft>
              <a:buClr>
                <a:schemeClr val="dk1"/>
              </a:buClr>
              <a:buSzPct val="100000"/>
              <a:buNone/>
            </a:pPr>
            <a:r>
              <a:rPr lang="en-US" sz="7200">
                <a:latin typeface="Times New Roman"/>
                <a:ea typeface="Times New Roman"/>
                <a:cs typeface="Times New Roman"/>
                <a:sym typeface="Times New Roman"/>
              </a:rPr>
              <a:t>		print(value)</a:t>
            </a:r>
            <a:endParaRPr/>
          </a:p>
          <a:p>
            <a:pPr marL="342900" lvl="0" indent="-342900" algn="l" rtl="0">
              <a:spcBef>
                <a:spcPts val="360"/>
              </a:spcBef>
              <a:spcAft>
                <a:spcPts val="0"/>
              </a:spcAft>
              <a:buClr>
                <a:schemeClr val="dk1"/>
              </a:buClr>
              <a:buSzPct val="100000"/>
              <a:buNone/>
            </a:pPr>
            <a:r>
              <a:rPr lang="en-US" sz="7200">
                <a:latin typeface="Times New Roman"/>
                <a:ea typeface="Times New Roman"/>
                <a:cs typeface="Times New Roman"/>
                <a:sym typeface="Times New Roman"/>
              </a:rPr>
              <a:t>		[[2 3 4]</a:t>
            </a:r>
            <a:endParaRPr/>
          </a:p>
          <a:p>
            <a:pPr marL="342900" lvl="0" indent="-342900" algn="l" rtl="0">
              <a:spcBef>
                <a:spcPts val="360"/>
              </a:spcBef>
              <a:spcAft>
                <a:spcPts val="0"/>
              </a:spcAft>
              <a:buClr>
                <a:schemeClr val="dk1"/>
              </a:buClr>
              <a:buSzPct val="100000"/>
              <a:buNone/>
            </a:pPr>
            <a:r>
              <a:rPr lang="en-US" sz="7200">
                <a:latin typeface="Times New Roman"/>
                <a:ea typeface="Times New Roman"/>
                <a:cs typeface="Times New Roman"/>
                <a:sym typeface="Times New Roman"/>
              </a:rPr>
              <a:t> 		[6 7 8]]</a:t>
            </a:r>
            <a:endParaRPr/>
          </a:p>
          <a:p>
            <a:pPr marL="342900" lvl="0" indent="-342900" algn="l" rtl="0">
              <a:spcBef>
                <a:spcPts val="360"/>
              </a:spcBef>
              <a:spcAft>
                <a:spcPts val="0"/>
              </a:spcAft>
              <a:buClr>
                <a:schemeClr val="dk1"/>
              </a:buClr>
              <a:buSzPct val="100000"/>
              <a:buNone/>
            </a:pPr>
            <a:r>
              <a:rPr lang="en-US" sz="7200">
                <a:latin typeface="Times New Roman"/>
                <a:ea typeface="Times New Roman"/>
                <a:cs typeface="Times New Roman"/>
                <a:sym typeface="Times New Roman"/>
              </a:rPr>
              <a:t>		8</a:t>
            </a:r>
            <a:endParaRPr sz="7200">
              <a:latin typeface="Times New Roman"/>
              <a:ea typeface="Times New Roman"/>
              <a:cs typeface="Times New Roman"/>
              <a:sym typeface="Times New Roman"/>
            </a:endParaRPr>
          </a:p>
          <a:p>
            <a:pPr marL="342900" lvl="0" indent="-292100" algn="l" rtl="0">
              <a:spcBef>
                <a:spcPts val="160"/>
              </a:spcBef>
              <a:spcAft>
                <a:spcPts val="0"/>
              </a:spcAft>
              <a:buClr>
                <a:schemeClr val="dk1"/>
              </a:buClr>
              <a:buSzPct val="10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1"/>
          <p:cNvSpPr txBox="1">
            <a:spLocks noGrp="1"/>
          </p:cNvSpPr>
          <p:nvPr>
            <p:ph type="title"/>
          </p:nvPr>
        </p:nvSpPr>
        <p:spPr>
          <a:xfrm>
            <a:off x="457200" y="152400"/>
            <a:ext cx="8229600" cy="381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
            </a:r>
            <a:br>
              <a:rPr lang="en-US" sz="3200" b="1">
                <a:latin typeface="Times New Roman"/>
                <a:ea typeface="Times New Roman"/>
                <a:cs typeface="Times New Roman"/>
                <a:sym typeface="Times New Roman"/>
              </a:rPr>
            </a:br>
            <a:r>
              <a:rPr lang="en-US" sz="3200" b="1">
                <a:latin typeface="Times New Roman"/>
                <a:ea typeface="Times New Roman"/>
                <a:cs typeface="Times New Roman"/>
                <a:sym typeface="Times New Roman"/>
              </a:rPr>
              <a:t>Assigning Values with Indexing</a:t>
            </a:r>
            <a:br>
              <a:rPr lang="en-US" sz="3200" b="1">
                <a:latin typeface="Times New Roman"/>
                <a:ea typeface="Times New Roman"/>
                <a:cs typeface="Times New Roman"/>
                <a:sym typeface="Times New Roman"/>
              </a:rPr>
            </a:br>
            <a:endParaRPr sz="3200" b="1">
              <a:latin typeface="Times New Roman"/>
              <a:ea typeface="Times New Roman"/>
              <a:cs typeface="Times New Roman"/>
              <a:sym typeface="Times New Roman"/>
            </a:endParaRPr>
          </a:p>
        </p:txBody>
      </p:sp>
      <p:sp>
        <p:nvSpPr>
          <p:cNvPr id="145" name="Google Shape;145;p11"/>
          <p:cNvSpPr txBox="1">
            <a:spLocks noGrp="1"/>
          </p:cNvSpPr>
          <p:nvPr>
            <p:ph type="body" idx="1"/>
          </p:nvPr>
        </p:nvSpPr>
        <p:spPr>
          <a:xfrm>
            <a:off x="228600" y="685800"/>
            <a:ext cx="8763000" cy="5943600"/>
          </a:xfrm>
          <a:prstGeom prst="rect">
            <a:avLst/>
          </a:prstGeom>
          <a:noFill/>
          <a:ln>
            <a:noFill/>
          </a:ln>
        </p:spPr>
        <p:txBody>
          <a:bodyPr spcFirstLastPara="1" wrap="square" lIns="91425" tIns="45700" rIns="91425" bIns="45700" anchor="t" anchorCtr="0">
            <a:normAutofit fontScale="40000" lnSpcReduction="20000"/>
          </a:bodyPr>
          <a:lstStyle/>
          <a:p>
            <a:pPr marL="342900" lvl="0" indent="-342900" algn="l" rtl="0">
              <a:spcBef>
                <a:spcPts val="0"/>
              </a:spcBef>
              <a:spcAft>
                <a:spcPts val="0"/>
              </a:spcAft>
              <a:buClr>
                <a:schemeClr val="dk1"/>
              </a:buClr>
              <a:buSzPct val="100000"/>
              <a:buChar char="•"/>
            </a:pPr>
            <a:r>
              <a:rPr lang="en-US" sz="3400">
                <a:latin typeface="Times New Roman"/>
                <a:ea typeface="Times New Roman"/>
                <a:cs typeface="Times New Roman"/>
                <a:sym typeface="Times New Roman"/>
              </a:rPr>
              <a:t>Array indexing is used to </a:t>
            </a:r>
            <a:r>
              <a:rPr lang="en-US" sz="3400" i="1">
                <a:latin typeface="Times New Roman"/>
                <a:ea typeface="Times New Roman"/>
                <a:cs typeface="Times New Roman"/>
                <a:sym typeface="Times New Roman"/>
              </a:rPr>
              <a:t>access</a:t>
            </a:r>
            <a:r>
              <a:rPr lang="en-US" sz="3400">
                <a:latin typeface="Times New Roman"/>
                <a:ea typeface="Times New Roman"/>
                <a:cs typeface="Times New Roman"/>
                <a:sym typeface="Times New Roman"/>
              </a:rPr>
              <a:t> values in an array. And array indexing can also be used for </a:t>
            </a:r>
            <a:r>
              <a:rPr lang="en-US" sz="3400" i="1">
                <a:latin typeface="Times New Roman"/>
                <a:ea typeface="Times New Roman"/>
                <a:cs typeface="Times New Roman"/>
                <a:sym typeface="Times New Roman"/>
              </a:rPr>
              <a:t>assigning</a:t>
            </a:r>
            <a:r>
              <a:rPr lang="en-US" sz="3400">
                <a:latin typeface="Times New Roman"/>
                <a:ea typeface="Times New Roman"/>
                <a:cs typeface="Times New Roman"/>
                <a:sym typeface="Times New Roman"/>
              </a:rPr>
              <a:t> values of an array.</a:t>
            </a:r>
            <a:endParaRPr/>
          </a:p>
          <a:p>
            <a:pPr marL="342900" lvl="0" indent="-342900" algn="l" rtl="0">
              <a:spcBef>
                <a:spcPts val="272"/>
              </a:spcBef>
              <a:spcAft>
                <a:spcPts val="0"/>
              </a:spcAft>
              <a:buClr>
                <a:schemeClr val="dk1"/>
              </a:buClr>
              <a:buSzPct val="100000"/>
              <a:buChar char="•"/>
            </a:pPr>
            <a:r>
              <a:rPr lang="en-US" sz="3400">
                <a:latin typeface="Times New Roman"/>
                <a:ea typeface="Times New Roman"/>
                <a:cs typeface="Times New Roman"/>
                <a:sym typeface="Times New Roman"/>
              </a:rPr>
              <a:t>The general form used to assign a value to a particular index or location in an array is below:</a:t>
            </a:r>
            <a:endParaRPr/>
          </a:p>
          <a:p>
            <a:pPr marL="342900" lvl="0" indent="-342900" algn="l" rtl="0">
              <a:spcBef>
                <a:spcPts val="272"/>
              </a:spcBef>
              <a:spcAft>
                <a:spcPts val="0"/>
              </a:spcAft>
              <a:buClr>
                <a:schemeClr val="dk1"/>
              </a:buClr>
              <a:buSzPct val="100000"/>
              <a:buNone/>
            </a:pPr>
            <a:r>
              <a:rPr lang="en-US" sz="3400">
                <a:latin typeface="Times New Roman"/>
                <a:ea typeface="Times New Roman"/>
                <a:cs typeface="Times New Roman"/>
                <a:sym typeface="Times New Roman"/>
              </a:rPr>
              <a:t>		&lt;array&gt;[index] = &lt;value&gt;</a:t>
            </a:r>
            <a:endParaRPr/>
          </a:p>
          <a:p>
            <a:pPr marL="342900" lvl="0" indent="-342900" algn="l" rtl="0">
              <a:spcBef>
                <a:spcPts val="272"/>
              </a:spcBef>
              <a:spcAft>
                <a:spcPts val="0"/>
              </a:spcAft>
              <a:buClr>
                <a:schemeClr val="dk1"/>
              </a:buClr>
              <a:buSzPct val="100000"/>
              <a:buChar char="•"/>
            </a:pPr>
            <a:r>
              <a:rPr lang="en-US" sz="3400">
                <a:latin typeface="Times New Roman"/>
                <a:ea typeface="Times New Roman"/>
                <a:cs typeface="Times New Roman"/>
                <a:sym typeface="Times New Roman"/>
              </a:rPr>
              <a:t>Where &lt;value&gt; is the new value going into the array and [index] is the location the new value will occupy.</a:t>
            </a:r>
            <a:endParaRPr/>
          </a:p>
          <a:p>
            <a:pPr marL="342900" lvl="0" indent="-342900" algn="l" rtl="0">
              <a:spcBef>
                <a:spcPts val="272"/>
              </a:spcBef>
              <a:spcAft>
                <a:spcPts val="0"/>
              </a:spcAft>
              <a:buClr>
                <a:schemeClr val="dk1"/>
              </a:buClr>
              <a:buSzPct val="100000"/>
              <a:buChar char="•"/>
            </a:pPr>
            <a:r>
              <a:rPr lang="en-US" sz="3400">
                <a:latin typeface="Times New Roman"/>
                <a:ea typeface="Times New Roman"/>
                <a:cs typeface="Times New Roman"/>
                <a:sym typeface="Times New Roman"/>
              </a:rPr>
              <a:t>The code below puts the value 10 into the second index or location of the array a.</a:t>
            </a:r>
            <a:endParaRPr/>
          </a:p>
          <a:p>
            <a:pPr marL="342900" lvl="0" indent="-342900" algn="l" rtl="0">
              <a:spcBef>
                <a:spcPts val="272"/>
              </a:spcBef>
              <a:spcAft>
                <a:spcPts val="0"/>
              </a:spcAft>
              <a:buClr>
                <a:schemeClr val="dk1"/>
              </a:buClr>
              <a:buSzPct val="100000"/>
              <a:buNone/>
            </a:pPr>
            <a:endParaRPr sz="3400">
              <a:latin typeface="Times New Roman"/>
              <a:ea typeface="Times New Roman"/>
              <a:cs typeface="Times New Roman"/>
              <a:sym typeface="Times New Roman"/>
            </a:endParaRPr>
          </a:p>
          <a:p>
            <a:pPr marL="342900" lvl="0" indent="-342900" algn="l" rtl="0">
              <a:spcBef>
                <a:spcPts val="272"/>
              </a:spcBef>
              <a:spcAft>
                <a:spcPts val="0"/>
              </a:spcAft>
              <a:buClr>
                <a:schemeClr val="dk1"/>
              </a:buClr>
              <a:buSzPct val="100000"/>
              <a:buNone/>
            </a:pPr>
            <a:r>
              <a:rPr lang="en-US" sz="3400">
                <a:latin typeface="Times New Roman"/>
                <a:ea typeface="Times New Roman"/>
                <a:cs typeface="Times New Roman"/>
                <a:sym typeface="Times New Roman"/>
              </a:rPr>
              <a:t>		import numpy as np</a:t>
            </a:r>
            <a:endParaRPr sz="3400">
              <a:latin typeface="Times New Roman"/>
              <a:ea typeface="Times New Roman"/>
              <a:cs typeface="Times New Roman"/>
              <a:sym typeface="Times New Roman"/>
            </a:endParaRPr>
          </a:p>
          <a:p>
            <a:pPr marL="342900" lvl="0" indent="-342900" algn="l" rtl="0">
              <a:spcBef>
                <a:spcPts val="272"/>
              </a:spcBef>
              <a:spcAft>
                <a:spcPts val="0"/>
              </a:spcAft>
              <a:buClr>
                <a:schemeClr val="dk1"/>
              </a:buClr>
              <a:buSzPct val="100000"/>
              <a:buNone/>
            </a:pPr>
            <a:r>
              <a:rPr lang="en-US" sz="3400">
                <a:latin typeface="Times New Roman"/>
                <a:ea typeface="Times New Roman"/>
                <a:cs typeface="Times New Roman"/>
                <a:sym typeface="Times New Roman"/>
              </a:rPr>
              <a:t>		a = np.array([2,4,6])</a:t>
            </a:r>
            <a:endParaRPr/>
          </a:p>
          <a:p>
            <a:pPr marL="342900" lvl="0" indent="-342900" algn="l" rtl="0">
              <a:spcBef>
                <a:spcPts val="272"/>
              </a:spcBef>
              <a:spcAft>
                <a:spcPts val="0"/>
              </a:spcAft>
              <a:buClr>
                <a:schemeClr val="dk1"/>
              </a:buClr>
              <a:buSzPct val="100000"/>
              <a:buNone/>
            </a:pPr>
            <a:r>
              <a:rPr lang="en-US" sz="3400">
                <a:latin typeface="Times New Roman"/>
                <a:ea typeface="Times New Roman"/>
                <a:cs typeface="Times New Roman"/>
                <a:sym typeface="Times New Roman"/>
              </a:rPr>
              <a:t>		a[2] = 10</a:t>
            </a:r>
            <a:endParaRPr/>
          </a:p>
          <a:p>
            <a:pPr marL="342900" lvl="0" indent="-342900" algn="l" rtl="0">
              <a:spcBef>
                <a:spcPts val="272"/>
              </a:spcBef>
              <a:spcAft>
                <a:spcPts val="0"/>
              </a:spcAft>
              <a:buClr>
                <a:schemeClr val="dk1"/>
              </a:buClr>
              <a:buSzPct val="100000"/>
              <a:buNone/>
            </a:pPr>
            <a:r>
              <a:rPr lang="en-US" sz="3400">
                <a:latin typeface="Times New Roman"/>
                <a:ea typeface="Times New Roman"/>
                <a:cs typeface="Times New Roman"/>
                <a:sym typeface="Times New Roman"/>
              </a:rPr>
              <a:t>		print(a)</a:t>
            </a:r>
            <a:endParaRPr/>
          </a:p>
          <a:p>
            <a:pPr marL="342900" lvl="0" indent="-342900" algn="l" rtl="0">
              <a:spcBef>
                <a:spcPts val="272"/>
              </a:spcBef>
              <a:spcAft>
                <a:spcPts val="0"/>
              </a:spcAft>
              <a:buClr>
                <a:schemeClr val="dk1"/>
              </a:buClr>
              <a:buSzPct val="100000"/>
              <a:buNone/>
            </a:pPr>
            <a:r>
              <a:rPr lang="en-US" sz="3400">
                <a:latin typeface="Times New Roman"/>
                <a:ea typeface="Times New Roman"/>
                <a:cs typeface="Times New Roman"/>
                <a:sym typeface="Times New Roman"/>
              </a:rPr>
              <a:t>		[ 2  4 10]</a:t>
            </a:r>
            <a:endParaRPr/>
          </a:p>
          <a:p>
            <a:pPr marL="342900" lvl="0" indent="-342900" algn="l" rtl="0">
              <a:spcBef>
                <a:spcPts val="272"/>
              </a:spcBef>
              <a:spcAft>
                <a:spcPts val="0"/>
              </a:spcAft>
              <a:buClr>
                <a:schemeClr val="dk1"/>
              </a:buClr>
              <a:buSzPct val="100000"/>
              <a:buChar char="•"/>
            </a:pPr>
            <a:r>
              <a:rPr lang="en-US" sz="3400">
                <a:latin typeface="Times New Roman"/>
                <a:ea typeface="Times New Roman"/>
                <a:cs typeface="Times New Roman"/>
                <a:sym typeface="Times New Roman"/>
              </a:rPr>
              <a:t>Values can also be assigned to a particular location in a 2-D arrays using the form:</a:t>
            </a:r>
            <a:endParaRPr/>
          </a:p>
          <a:p>
            <a:pPr marL="342900" lvl="0" indent="-342900" algn="l" rtl="0">
              <a:spcBef>
                <a:spcPts val="272"/>
              </a:spcBef>
              <a:spcAft>
                <a:spcPts val="0"/>
              </a:spcAft>
              <a:buClr>
                <a:schemeClr val="dk1"/>
              </a:buClr>
              <a:buSzPct val="100000"/>
              <a:buNone/>
            </a:pPr>
            <a:r>
              <a:rPr lang="en-US" sz="3400">
                <a:latin typeface="Times New Roman"/>
                <a:ea typeface="Times New Roman"/>
                <a:cs typeface="Times New Roman"/>
                <a:sym typeface="Times New Roman"/>
              </a:rPr>
              <a:t>          &lt;array&gt;[row,col] = &lt;value&gt;</a:t>
            </a:r>
            <a:endParaRPr/>
          </a:p>
          <a:p>
            <a:pPr marL="342900" lvl="0" indent="-342900" algn="l" rtl="0">
              <a:spcBef>
                <a:spcPts val="272"/>
              </a:spcBef>
              <a:spcAft>
                <a:spcPts val="0"/>
              </a:spcAft>
              <a:buClr>
                <a:schemeClr val="dk1"/>
              </a:buClr>
              <a:buSzPct val="100000"/>
              <a:buChar char="•"/>
            </a:pPr>
            <a:r>
              <a:rPr lang="en-US" sz="3400">
                <a:latin typeface="Times New Roman"/>
                <a:ea typeface="Times New Roman"/>
                <a:cs typeface="Times New Roman"/>
                <a:sym typeface="Times New Roman"/>
              </a:rPr>
              <a:t>The code example below shows the value 20 assigned to the 2nd row (index 1) and 3rd column (index 2) of the array.</a:t>
            </a:r>
            <a:endParaRPr/>
          </a:p>
          <a:p>
            <a:pPr marL="342900" lvl="0" indent="-342900" algn="l" rtl="0">
              <a:spcBef>
                <a:spcPts val="272"/>
              </a:spcBef>
              <a:spcAft>
                <a:spcPts val="0"/>
              </a:spcAft>
              <a:buClr>
                <a:schemeClr val="dk1"/>
              </a:buClr>
              <a:buSzPct val="100000"/>
              <a:buNone/>
            </a:pPr>
            <a:r>
              <a:rPr lang="en-US" sz="3400">
                <a:latin typeface="Times New Roman"/>
                <a:ea typeface="Times New Roman"/>
                <a:cs typeface="Times New Roman"/>
                <a:sym typeface="Times New Roman"/>
              </a:rPr>
              <a:t>		import numpy as np</a:t>
            </a:r>
            <a:endParaRPr sz="3400">
              <a:latin typeface="Times New Roman"/>
              <a:ea typeface="Times New Roman"/>
              <a:cs typeface="Times New Roman"/>
              <a:sym typeface="Times New Roman"/>
            </a:endParaRPr>
          </a:p>
          <a:p>
            <a:pPr marL="342900" lvl="0" indent="-342900" algn="l" rtl="0">
              <a:spcBef>
                <a:spcPts val="272"/>
              </a:spcBef>
              <a:spcAft>
                <a:spcPts val="0"/>
              </a:spcAft>
              <a:buClr>
                <a:schemeClr val="dk1"/>
              </a:buClr>
              <a:buSzPct val="100000"/>
              <a:buNone/>
            </a:pPr>
            <a:r>
              <a:rPr lang="en-US" sz="3400">
                <a:latin typeface="Times New Roman"/>
                <a:ea typeface="Times New Roman"/>
                <a:cs typeface="Times New Roman"/>
                <a:sym typeface="Times New Roman"/>
              </a:rPr>
              <a:t>		a = np.array([[2,3,4],[6,7,8]])</a:t>
            </a:r>
            <a:endParaRPr/>
          </a:p>
          <a:p>
            <a:pPr marL="342900" lvl="0" indent="-342900" algn="l" rtl="0">
              <a:spcBef>
                <a:spcPts val="272"/>
              </a:spcBef>
              <a:spcAft>
                <a:spcPts val="0"/>
              </a:spcAft>
              <a:buClr>
                <a:schemeClr val="dk1"/>
              </a:buClr>
              <a:buSzPct val="100000"/>
              <a:buNone/>
            </a:pPr>
            <a:r>
              <a:rPr lang="en-US" sz="3400">
                <a:latin typeface="Times New Roman"/>
                <a:ea typeface="Times New Roman"/>
                <a:cs typeface="Times New Roman"/>
                <a:sym typeface="Times New Roman"/>
              </a:rPr>
              <a:t>		print(a)</a:t>
            </a:r>
            <a:endParaRPr/>
          </a:p>
          <a:p>
            <a:pPr marL="342900" lvl="0" indent="-342900" algn="l" rtl="0">
              <a:spcBef>
                <a:spcPts val="272"/>
              </a:spcBef>
              <a:spcAft>
                <a:spcPts val="0"/>
              </a:spcAft>
              <a:buClr>
                <a:schemeClr val="dk1"/>
              </a:buClr>
              <a:buSzPct val="100000"/>
              <a:buNone/>
            </a:pPr>
            <a:r>
              <a:rPr lang="en-US" sz="3400">
                <a:latin typeface="Times New Roman"/>
                <a:ea typeface="Times New Roman"/>
                <a:cs typeface="Times New Roman"/>
                <a:sym typeface="Times New Roman"/>
              </a:rPr>
              <a:t> 		a[1,2]=20</a:t>
            </a:r>
            <a:endParaRPr/>
          </a:p>
          <a:p>
            <a:pPr marL="342900" lvl="0" indent="-342900" algn="l" rtl="0">
              <a:spcBef>
                <a:spcPts val="272"/>
              </a:spcBef>
              <a:spcAft>
                <a:spcPts val="0"/>
              </a:spcAft>
              <a:buClr>
                <a:schemeClr val="dk1"/>
              </a:buClr>
              <a:buSzPct val="100000"/>
              <a:buNone/>
            </a:pPr>
            <a:r>
              <a:rPr lang="en-US" sz="3400">
                <a:latin typeface="Times New Roman"/>
                <a:ea typeface="Times New Roman"/>
                <a:cs typeface="Times New Roman"/>
                <a:sym typeface="Times New Roman"/>
              </a:rPr>
              <a:t>		print(a)</a:t>
            </a:r>
            <a:endParaRPr/>
          </a:p>
          <a:p>
            <a:pPr marL="342900" lvl="0" indent="-342900" algn="l" rtl="0">
              <a:spcBef>
                <a:spcPts val="272"/>
              </a:spcBef>
              <a:spcAft>
                <a:spcPts val="0"/>
              </a:spcAft>
              <a:buClr>
                <a:schemeClr val="dk1"/>
              </a:buClr>
              <a:buSzPct val="100000"/>
              <a:buNone/>
            </a:pPr>
            <a:r>
              <a:rPr lang="en-US" sz="3400">
                <a:latin typeface="Times New Roman"/>
                <a:ea typeface="Times New Roman"/>
                <a:cs typeface="Times New Roman"/>
                <a:sym typeface="Times New Roman"/>
              </a:rPr>
              <a:t>		[[2 3 4]</a:t>
            </a:r>
            <a:endParaRPr/>
          </a:p>
          <a:p>
            <a:pPr marL="342900" lvl="0" indent="-342900" algn="l" rtl="0">
              <a:spcBef>
                <a:spcPts val="272"/>
              </a:spcBef>
              <a:spcAft>
                <a:spcPts val="0"/>
              </a:spcAft>
              <a:buClr>
                <a:schemeClr val="dk1"/>
              </a:buClr>
              <a:buSzPct val="100000"/>
              <a:buNone/>
            </a:pPr>
            <a:r>
              <a:rPr lang="en-US" sz="3400">
                <a:latin typeface="Times New Roman"/>
                <a:ea typeface="Times New Roman"/>
                <a:cs typeface="Times New Roman"/>
                <a:sym typeface="Times New Roman"/>
              </a:rPr>
              <a:t> 		[6 7 8]]</a:t>
            </a:r>
            <a:endParaRPr/>
          </a:p>
          <a:p>
            <a:pPr marL="342900" lvl="0" indent="-342900" algn="l" rtl="0">
              <a:spcBef>
                <a:spcPts val="272"/>
              </a:spcBef>
              <a:spcAft>
                <a:spcPts val="0"/>
              </a:spcAft>
              <a:buClr>
                <a:schemeClr val="dk1"/>
              </a:buClr>
              <a:buSzPct val="100000"/>
              <a:buNone/>
            </a:pPr>
            <a:r>
              <a:rPr lang="en-US" sz="3400">
                <a:latin typeface="Times New Roman"/>
                <a:ea typeface="Times New Roman"/>
                <a:cs typeface="Times New Roman"/>
                <a:sym typeface="Times New Roman"/>
              </a:rPr>
              <a:t>		[[ 2  3  4]</a:t>
            </a:r>
            <a:endParaRPr/>
          </a:p>
          <a:p>
            <a:pPr marL="342900" lvl="0" indent="-342900" algn="l" rtl="0">
              <a:spcBef>
                <a:spcPts val="272"/>
              </a:spcBef>
              <a:spcAft>
                <a:spcPts val="0"/>
              </a:spcAft>
              <a:buClr>
                <a:schemeClr val="dk1"/>
              </a:buClr>
              <a:buSzPct val="100000"/>
              <a:buNone/>
            </a:pPr>
            <a:r>
              <a:rPr lang="en-US" sz="3400">
                <a:latin typeface="Times New Roman"/>
                <a:ea typeface="Times New Roman"/>
                <a:cs typeface="Times New Roman"/>
                <a:sym typeface="Times New Roman"/>
              </a:rPr>
              <a:t> 		[ 6  7 20]]</a:t>
            </a:r>
            <a:endParaRPr/>
          </a:p>
          <a:p>
            <a:pPr marL="342900" lvl="0" indent="-342900" algn="l" rtl="0">
              <a:spcBef>
                <a:spcPts val="256"/>
              </a:spcBef>
              <a:spcAft>
                <a:spcPts val="0"/>
              </a:spcAft>
              <a:buClr>
                <a:schemeClr val="dk1"/>
              </a:buClr>
              <a:buSzPct val="100000"/>
              <a:buNone/>
            </a:pPr>
            <a:r>
              <a:rPr lang="en-US"/>
              <a:t> </a:t>
            </a:r>
            <a:endParaRPr/>
          </a:p>
          <a:p>
            <a:pPr marL="342900" lvl="0" indent="-261620" algn="l" rtl="0">
              <a:spcBef>
                <a:spcPts val="256"/>
              </a:spcBef>
              <a:spcAft>
                <a:spcPts val="0"/>
              </a:spcAft>
              <a:buClr>
                <a:schemeClr val="dk1"/>
              </a:buClr>
              <a:buSzPct val="100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
            </a:r>
            <a:br>
              <a:rPr lang="en-US" sz="3200" b="1">
                <a:latin typeface="Times New Roman"/>
                <a:ea typeface="Times New Roman"/>
                <a:cs typeface="Times New Roman"/>
                <a:sym typeface="Times New Roman"/>
              </a:rPr>
            </a:br>
            <a:r>
              <a:rPr lang="en-US" sz="3200" b="1">
                <a:latin typeface="Times New Roman"/>
                <a:ea typeface="Times New Roman"/>
                <a:cs typeface="Times New Roman"/>
                <a:sym typeface="Times New Roman"/>
              </a:rPr>
              <a:t>Negative Indexing</a:t>
            </a:r>
            <a:r>
              <a:rPr lang="en-US" sz="3200">
                <a:latin typeface="Times New Roman"/>
                <a:ea typeface="Times New Roman"/>
                <a:cs typeface="Times New Roman"/>
                <a:sym typeface="Times New Roman"/>
              </a:rPr>
              <a:t/>
            </a:r>
            <a:br>
              <a:rPr lang="en-US" sz="3200">
                <a:latin typeface="Times New Roman"/>
                <a:ea typeface="Times New Roman"/>
                <a:cs typeface="Times New Roman"/>
                <a:sym typeface="Times New Roman"/>
              </a:rPr>
            </a:br>
            <a:endParaRPr sz="3200">
              <a:latin typeface="Times New Roman"/>
              <a:ea typeface="Times New Roman"/>
              <a:cs typeface="Times New Roman"/>
              <a:sym typeface="Times New Roman"/>
            </a:endParaRPr>
          </a:p>
        </p:txBody>
      </p:sp>
      <p:sp>
        <p:nvSpPr>
          <p:cNvPr id="151" name="Google Shape;151;p12"/>
          <p:cNvSpPr txBox="1">
            <a:spLocks noGrp="1"/>
          </p:cNvSpPr>
          <p:nvPr>
            <p:ph type="body" idx="1"/>
          </p:nvPr>
        </p:nvSpPr>
        <p:spPr>
          <a:xfrm>
            <a:off x="228600" y="914400"/>
            <a:ext cx="8686800" cy="5715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Use negative indexing to access an array from the end.</a:t>
            </a:r>
            <a:endParaRPr/>
          </a:p>
          <a:p>
            <a:pPr marL="342900" lvl="0" indent="-342900" algn="l" rtl="0">
              <a:spcBef>
                <a:spcPts val="480"/>
              </a:spcBef>
              <a:spcAft>
                <a:spcPts val="0"/>
              </a:spcAft>
              <a:buClr>
                <a:schemeClr val="dk1"/>
              </a:buClr>
              <a:buSzPts val="2400"/>
              <a:buNone/>
            </a:pPr>
            <a:r>
              <a:rPr lang="en-US" sz="2400" b="1">
                <a:latin typeface="Times New Roman"/>
                <a:ea typeface="Times New Roman"/>
                <a:cs typeface="Times New Roman"/>
                <a:sym typeface="Times New Roman"/>
              </a:rPr>
              <a:t>Example</a:t>
            </a:r>
            <a:r>
              <a:rPr lang="en-US" sz="2400">
                <a:latin typeface="Times New Roman"/>
                <a:ea typeface="Times New Roman"/>
                <a:cs typeface="Times New Roman"/>
                <a:sym typeface="Times New Roman"/>
              </a:rPr>
              <a:t>:</a:t>
            </a:r>
            <a:endParaRPr/>
          </a:p>
          <a:p>
            <a:pPr marL="342900" lvl="0" indent="-342900" algn="l" rtl="0">
              <a:spcBef>
                <a:spcPts val="480"/>
              </a:spcBef>
              <a:spcAft>
                <a:spcPts val="0"/>
              </a:spcAft>
              <a:buClr>
                <a:schemeClr val="dk1"/>
              </a:buClr>
              <a:buSzPts val="2400"/>
              <a:buNone/>
            </a:pPr>
            <a:r>
              <a:rPr lang="en-US" sz="2400" b="1">
                <a:latin typeface="Times New Roman"/>
                <a:ea typeface="Times New Roman"/>
                <a:cs typeface="Times New Roman"/>
                <a:sym typeface="Times New Roman"/>
              </a:rPr>
              <a:t>Print the last element from the 2nd dim:</a:t>
            </a:r>
            <a:endParaRPr sz="24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None/>
            </a:pPr>
            <a:r>
              <a:rPr lang="en-US" sz="2400">
                <a:latin typeface="Times New Roman"/>
                <a:ea typeface="Times New Roman"/>
                <a:cs typeface="Times New Roman"/>
                <a:sym typeface="Times New Roman"/>
              </a:rPr>
              <a:t>	import numpy as np</a:t>
            </a:r>
            <a:endParaRPr sz="24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None/>
            </a:pPr>
            <a:r>
              <a:rPr lang="en-US" sz="2400">
                <a:latin typeface="Times New Roman"/>
                <a:ea typeface="Times New Roman"/>
                <a:cs typeface="Times New Roman"/>
                <a:sym typeface="Times New Roman"/>
              </a:rPr>
              <a:t>	arr = np.array([[1,2,3,4,5], [6,7,8,9,10]])</a:t>
            </a:r>
            <a:endParaRPr/>
          </a:p>
          <a:p>
            <a:pPr marL="342900" lvl="0" indent="-342900" algn="l" rtl="0">
              <a:spcBef>
                <a:spcPts val="480"/>
              </a:spcBef>
              <a:spcAft>
                <a:spcPts val="0"/>
              </a:spcAft>
              <a:buClr>
                <a:schemeClr val="dk1"/>
              </a:buClr>
              <a:buSzPts val="2400"/>
              <a:buNone/>
            </a:pPr>
            <a:r>
              <a:rPr lang="en-US" sz="2400">
                <a:latin typeface="Times New Roman"/>
                <a:ea typeface="Times New Roman"/>
                <a:cs typeface="Times New Roman"/>
                <a:sym typeface="Times New Roman"/>
              </a:rPr>
              <a:t>	print('Last element from 2nd dim: ', arr[1, -1])</a:t>
            </a:r>
            <a:endParaRPr/>
          </a:p>
          <a:p>
            <a:pPr marL="342900" lvl="0" indent="-342900" algn="l" rtl="0">
              <a:spcBef>
                <a:spcPts val="480"/>
              </a:spcBef>
              <a:spcAft>
                <a:spcPts val="0"/>
              </a:spcAft>
              <a:buClr>
                <a:schemeClr val="dk1"/>
              </a:buClr>
              <a:buSzPts val="2400"/>
              <a:buNone/>
            </a:pPr>
            <a:r>
              <a:rPr lang="en-US" sz="2400" b="1">
                <a:latin typeface="Times New Roman"/>
                <a:ea typeface="Times New Roman"/>
                <a:cs typeface="Times New Roman"/>
                <a:sym typeface="Times New Roman"/>
              </a:rPr>
              <a:t>Output:</a:t>
            </a:r>
            <a:endParaRPr sz="24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None/>
            </a:pPr>
            <a:r>
              <a:rPr lang="en-US" sz="2400">
                <a:latin typeface="Times New Roman"/>
                <a:ea typeface="Times New Roman"/>
                <a:cs typeface="Times New Roman"/>
                <a:sym typeface="Times New Roman"/>
              </a:rPr>
              <a:t>	Last element from 2nd dim:  10</a:t>
            </a:r>
            <a:endParaRPr/>
          </a:p>
          <a:p>
            <a:pPr marL="342900" lvl="0" indent="-342900" algn="l" rtl="0">
              <a:spcBef>
                <a:spcPts val="640"/>
              </a:spcBef>
              <a:spcAft>
                <a:spcPts val="0"/>
              </a:spcAft>
              <a:buClr>
                <a:schemeClr val="dk1"/>
              </a:buClr>
              <a:buSzPts val="32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685800" y="1635125"/>
            <a:ext cx="7772400" cy="985838"/>
          </a:xfrm>
          <a:prstGeom prst="rect">
            <a:avLst/>
          </a:prstGeom>
          <a:noFill/>
          <a:ln>
            <a:noFill/>
          </a:ln>
        </p:spPr>
        <p:txBody>
          <a:bodyPr anchor="ctr"/>
          <a:lstStyle/>
          <a:p>
            <a:pPr algn="ctr" eaLnBrk="1" fontAlgn="auto" hangingPunct="1">
              <a:spcBef>
                <a:spcPts val="0"/>
              </a:spcBef>
              <a:spcAft>
                <a:spcPts val="0"/>
              </a:spcAft>
              <a:defRPr/>
            </a:pPr>
            <a:r>
              <a:rPr lang="en-US" sz="2400" spc="-1" dirty="0">
                <a:uFill>
                  <a:solidFill>
                    <a:srgbClr val="FFFFFF"/>
                  </a:solidFill>
                </a:uFill>
                <a:latin typeface="Times New Roman" panose="02020603050405020304" pitchFamily="18" charset="0"/>
                <a:ea typeface="Arial"/>
                <a:cs typeface="Times New Roman" panose="02020603050405020304" pitchFamily="18" charset="0"/>
              </a:rPr>
              <a:t>21CSS101J – PROGRAMMING FOR PROBLEM SOLVNG</a:t>
            </a:r>
            <a:endParaRPr lang="en-US" sz="2400" spc="-1" dirty="0">
              <a:uFill>
                <a:solidFill>
                  <a:srgbClr val="FFFFFF"/>
                </a:solidFill>
              </a:uFill>
              <a:latin typeface="Times New Roman" panose="02020603050405020304" pitchFamily="18" charset="0"/>
              <a:ea typeface="+mn-ea"/>
              <a:cs typeface="Times New Roman" panose="02020603050405020304" pitchFamily="18" charset="0"/>
            </a:endParaRPr>
          </a:p>
        </p:txBody>
      </p:sp>
      <p:sp>
        <p:nvSpPr>
          <p:cNvPr id="88" name="CustomShape 2"/>
          <p:cNvSpPr/>
          <p:nvPr/>
        </p:nvSpPr>
        <p:spPr>
          <a:xfrm>
            <a:off x="700088" y="2468563"/>
            <a:ext cx="7770812" cy="154305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eaLnBrk="1" fontAlgn="auto" hangingPunct="1">
              <a:spcBef>
                <a:spcPts val="0"/>
              </a:spcBef>
              <a:spcAft>
                <a:spcPts val="0"/>
              </a:spcAft>
              <a:defRPr/>
            </a:pPr>
            <a:r>
              <a:rPr lang="en-IN" sz="2400" spc="-1" dirty="0">
                <a:uFill>
                  <a:solidFill>
                    <a:srgbClr val="FFFFFF"/>
                  </a:solidFill>
                </a:uFill>
                <a:latin typeface="Times New Roman" panose="02020603050405020304" pitchFamily="18" charset="0"/>
                <a:ea typeface="Arial"/>
                <a:cs typeface="Times New Roman" panose="02020603050405020304" pitchFamily="18" charset="0"/>
              </a:rPr>
              <a:t>Unit – 05 : Session – 02: SLO - 1</a:t>
            </a:r>
            <a:r>
              <a:rPr lang="en-IN" sz="3200" spc="-1" dirty="0">
                <a:solidFill>
                  <a:srgbClr val="0433FF"/>
                </a:solidFill>
                <a:uFill>
                  <a:solidFill>
                    <a:srgbClr val="FFFFFF"/>
                  </a:solidFill>
                </a:uFill>
                <a:latin typeface="Arial Narrow"/>
                <a:ea typeface="Arial"/>
              </a:rPr>
              <a:t> </a:t>
            </a:r>
            <a:endParaRPr lang="en-IN" sz="3200" spc="-1" dirty="0">
              <a:solidFill>
                <a:srgbClr val="000000"/>
              </a:solidFill>
              <a:uFill>
                <a:solidFill>
                  <a:srgbClr val="FFFFFF"/>
                </a:solidFill>
              </a:uFill>
            </a:endParaRPr>
          </a:p>
        </p:txBody>
      </p:sp>
      <p:sp>
        <p:nvSpPr>
          <p:cNvPr id="89" name="TextShape 3"/>
          <p:cNvSpPr txBox="1"/>
          <p:nvPr/>
        </p:nvSpPr>
        <p:spPr>
          <a:xfrm>
            <a:off x="1588" y="6356350"/>
            <a:ext cx="9142412" cy="365125"/>
          </a:xfrm>
          <a:prstGeom prst="rect">
            <a:avLst/>
          </a:prstGeom>
          <a:noFill/>
          <a:ln>
            <a:noFill/>
          </a:ln>
        </p:spPr>
        <p:txBody>
          <a:bodyPr anchor="ctr"/>
          <a:lstStyle/>
          <a:p>
            <a:pPr algn="ctr" eaLnBrk="1" fontAlgn="auto" hangingPunct="1">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28677" name="TextShape 4"/>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lgn="r" eaLnBrk="1" hangingPunct="1">
              <a:lnSpc>
                <a:spcPct val="100000"/>
              </a:lnSpc>
              <a:spcBef>
                <a:spcPct val="0"/>
              </a:spcBef>
              <a:buFontTx/>
              <a:buNone/>
            </a:pPr>
            <a:fld id="{14B376B5-C203-48CF-9394-86110ECB0ADC}" type="slidenum">
              <a:rPr lang="en-IN" altLang="en-US" sz="1200">
                <a:solidFill>
                  <a:srgbClr val="8B8B8B"/>
                </a:solidFill>
                <a:latin typeface="Arial Narrow" panose="020B0606020202030204" pitchFamily="34" charset="0"/>
              </a:rPr>
              <a:pPr algn="r" eaLnBrk="1" hangingPunct="1">
                <a:lnSpc>
                  <a:spcPct val="100000"/>
                </a:lnSpc>
                <a:spcBef>
                  <a:spcPct val="0"/>
                </a:spcBef>
                <a:buFontTx/>
                <a:buNone/>
              </a:pPr>
              <a:t>13</a:t>
            </a:fld>
            <a:endParaRPr lang="en-IN" altLang="en-US"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147106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3"/>
          <p:cNvSpPr txBox="1"/>
          <p:nvPr/>
        </p:nvSpPr>
        <p:spPr>
          <a:xfrm>
            <a:off x="3124200" y="6356350"/>
            <a:ext cx="2895600" cy="365125"/>
          </a:xfrm>
          <a:prstGeom prst="rect">
            <a:avLst/>
          </a:prstGeom>
          <a:noFill/>
          <a:ln>
            <a:noFill/>
          </a:ln>
        </p:spPr>
        <p:txBody>
          <a:bodyPr anchor="ctr"/>
          <a:lstStyle/>
          <a:p>
            <a:pPr algn="ctr" eaLnBrk="1" fontAlgn="auto" hangingPunct="1">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30723" name="TextShape 4"/>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lgn="r" eaLnBrk="1" hangingPunct="1">
              <a:lnSpc>
                <a:spcPct val="100000"/>
              </a:lnSpc>
              <a:spcBef>
                <a:spcPct val="0"/>
              </a:spcBef>
              <a:buFontTx/>
              <a:buNone/>
            </a:pPr>
            <a:fld id="{AD5F64E1-E87E-43CB-B3B7-5F76871914ED}" type="slidenum">
              <a:rPr lang="en-IN" altLang="en-US" sz="1200">
                <a:solidFill>
                  <a:srgbClr val="8B8B8B"/>
                </a:solidFill>
                <a:latin typeface="Arial Narrow" panose="020B0606020202030204" pitchFamily="34" charset="0"/>
              </a:rPr>
              <a:pPr algn="r" eaLnBrk="1" hangingPunct="1">
                <a:lnSpc>
                  <a:spcPct val="100000"/>
                </a:lnSpc>
                <a:spcBef>
                  <a:spcPct val="0"/>
                </a:spcBef>
                <a:buFontTx/>
                <a:buNone/>
              </a:pPr>
              <a:t>14</a:t>
            </a:fld>
            <a:endParaRPr lang="en-IN" altLang="en-US" sz="1200">
              <a:solidFill>
                <a:srgbClr val="000000"/>
              </a:solidFill>
              <a:latin typeface="Times New Roman" panose="02020603050405020304" pitchFamily="18" charset="0"/>
            </a:endParaRPr>
          </a:p>
        </p:txBody>
      </p:sp>
      <p:sp>
        <p:nvSpPr>
          <p:cNvPr id="30724" name="Title 1"/>
          <p:cNvSpPr txBox="1">
            <a:spLocks noChangeArrowheads="1"/>
          </p:cNvSpPr>
          <p:nvPr/>
        </p:nvSpPr>
        <p:spPr bwMode="auto">
          <a:xfrm>
            <a:off x="457200" y="677863"/>
            <a:ext cx="6827838"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spcBef>
                <a:spcPct val="0"/>
              </a:spcBef>
              <a:buFontTx/>
              <a:buNone/>
            </a:pPr>
            <a:r>
              <a:rPr lang="en-US" altLang="en-US" sz="3600">
                <a:latin typeface="Times New Roman" panose="02020603050405020304" pitchFamily="18" charset="0"/>
                <a:cs typeface="Times New Roman" panose="02020603050405020304" pitchFamily="18" charset="0"/>
              </a:rPr>
              <a:t>Numpy Array attributes</a:t>
            </a:r>
          </a:p>
        </p:txBody>
      </p:sp>
      <p:sp>
        <p:nvSpPr>
          <p:cNvPr id="4" name="TextShape 2"/>
          <p:cNvSpPr txBox="1"/>
          <p:nvPr/>
        </p:nvSpPr>
        <p:spPr>
          <a:xfrm>
            <a:off x="457200" y="1143000"/>
            <a:ext cx="8229600" cy="4983163"/>
          </a:xfrm>
          <a:prstGeom prst="rect">
            <a:avLst/>
          </a:prstGeom>
          <a:noFill/>
          <a:ln>
            <a:noFill/>
          </a:ln>
        </p:spPr>
        <p:txBody>
          <a:bodyPr/>
          <a:lstStyle/>
          <a:p>
            <a:pPr eaLnBrk="1" fontAlgn="auto" hangingPunct="1">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30726" name="Content Placeholder 2"/>
          <p:cNvSpPr txBox="1">
            <a:spLocks noChangeArrowheads="1"/>
          </p:cNvSpPr>
          <p:nvPr/>
        </p:nvSpPr>
        <p:spPr bwMode="auto">
          <a:xfrm>
            <a:off x="304800" y="1828800"/>
            <a:ext cx="8382000" cy="3565525"/>
          </a:xfrm>
          <a:prstGeom prst="rect">
            <a:avLst/>
          </a:prstGeom>
          <a:noFill/>
          <a:ln>
            <a:noFill/>
          </a:ln>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defRPr/>
            </a:pPr>
            <a:r>
              <a:rPr lang="en-US" altLang="en-US" sz="2400" dirty="0">
                <a:latin typeface="Times New Roman" panose="02020603050405020304" pitchFamily="18" charset="0"/>
                <a:cs typeface="Times New Roman" panose="02020603050405020304" pitchFamily="18" charset="0"/>
              </a:rPr>
              <a:t>We are going to learn about different array attributes in Numpy that are essential to know if you want to transform your arrays.</a:t>
            </a:r>
          </a:p>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a:defRPr/>
            </a:pPr>
            <a:r>
              <a:rPr lang="en-US" altLang="en-US" sz="2400" dirty="0">
                <a:latin typeface="Times New Roman" panose="02020603050405020304" pitchFamily="18" charset="0"/>
                <a:cs typeface="Times New Roman" panose="02020603050405020304" pitchFamily="18" charset="0"/>
              </a:rPr>
              <a:t>Array attributes in Numpy</a:t>
            </a:r>
          </a:p>
          <a:p>
            <a:pPr>
              <a:defRPr/>
            </a:pPr>
            <a:r>
              <a:rPr lang="en-US" altLang="en-US" sz="2400" dirty="0" err="1">
                <a:latin typeface="Times New Roman" panose="02020603050405020304" pitchFamily="18" charset="0"/>
                <a:cs typeface="Times New Roman" panose="02020603050405020304" pitchFamily="18" charset="0"/>
              </a:rPr>
              <a:t>ndarray.shape</a:t>
            </a:r>
            <a:endParaRPr lang="en-US" altLang="en-US" sz="2400" dirty="0">
              <a:latin typeface="Times New Roman" panose="02020603050405020304" pitchFamily="18" charset="0"/>
              <a:cs typeface="Times New Roman" panose="02020603050405020304" pitchFamily="18" charset="0"/>
            </a:endParaRPr>
          </a:p>
          <a:p>
            <a:pPr>
              <a:defRPr/>
            </a:pPr>
            <a:r>
              <a:rPr lang="en-US" altLang="en-US" sz="2400" dirty="0" err="1">
                <a:latin typeface="Times New Roman" panose="02020603050405020304" pitchFamily="18" charset="0"/>
                <a:cs typeface="Times New Roman" panose="02020603050405020304" pitchFamily="18" charset="0"/>
              </a:rPr>
              <a:t>ndarray.ndim</a:t>
            </a:r>
            <a:endParaRPr lang="en-US" altLang="en-US" sz="2400" dirty="0">
              <a:latin typeface="Times New Roman" panose="02020603050405020304" pitchFamily="18" charset="0"/>
              <a:cs typeface="Times New Roman" panose="02020603050405020304" pitchFamily="18" charset="0"/>
            </a:endParaRPr>
          </a:p>
          <a:p>
            <a:pPr>
              <a:defRPr/>
            </a:pPr>
            <a:r>
              <a:rPr lang="en-US" altLang="en-US" sz="2400" dirty="0" err="1">
                <a:latin typeface="Times New Roman" panose="02020603050405020304" pitchFamily="18" charset="0"/>
                <a:cs typeface="Times New Roman" panose="02020603050405020304" pitchFamily="18" charset="0"/>
              </a:rPr>
              <a:t>ndarray.itemsize</a:t>
            </a:r>
            <a:endParaRPr lang="en-US" altLang="en-US" sz="2400" dirty="0">
              <a:latin typeface="Times New Roman" panose="02020603050405020304" pitchFamily="18" charset="0"/>
              <a:cs typeface="Times New Roman" panose="02020603050405020304" pitchFamily="18" charset="0"/>
            </a:endParaRPr>
          </a:p>
          <a:p>
            <a:pPr>
              <a:defRPr/>
            </a:pPr>
            <a:r>
              <a:rPr lang="en-US" altLang="en-US" sz="2400" dirty="0" err="1">
                <a:latin typeface="Times New Roman" panose="02020603050405020304" pitchFamily="18" charset="0"/>
                <a:cs typeface="Times New Roman" panose="02020603050405020304" pitchFamily="18" charset="0"/>
              </a:rPr>
              <a:t>ndarray.T</a:t>
            </a: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2299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65125" y="319088"/>
            <a:ext cx="8229600" cy="1189037"/>
          </a:xfrm>
          <a:prstGeom prst="rect">
            <a:avLst/>
          </a:prstGeom>
          <a:noFill/>
          <a:ln>
            <a:noFill/>
          </a:ln>
        </p:spPr>
        <p:txBody>
          <a:bodyPr anchor="ctr">
            <a:normAutofit/>
          </a:bodyPr>
          <a:lstStyle/>
          <a:p>
            <a:pPr eaLnBrk="1" fontAlgn="auto" hangingPunct="1">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93" name="TextShape 3"/>
          <p:cNvSpPr txBox="1"/>
          <p:nvPr/>
        </p:nvSpPr>
        <p:spPr>
          <a:xfrm>
            <a:off x="3124200" y="6356350"/>
            <a:ext cx="2895600" cy="365125"/>
          </a:xfrm>
          <a:prstGeom prst="rect">
            <a:avLst/>
          </a:prstGeom>
          <a:noFill/>
          <a:ln>
            <a:noFill/>
          </a:ln>
        </p:spPr>
        <p:txBody>
          <a:bodyPr anchor="ctr"/>
          <a:lstStyle/>
          <a:p>
            <a:pPr algn="ctr" eaLnBrk="1" fontAlgn="auto" hangingPunct="1">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32772" name="TextShape 4"/>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lgn="r" eaLnBrk="1" hangingPunct="1">
              <a:lnSpc>
                <a:spcPct val="100000"/>
              </a:lnSpc>
              <a:spcBef>
                <a:spcPct val="0"/>
              </a:spcBef>
              <a:buFontTx/>
              <a:buNone/>
            </a:pPr>
            <a:fld id="{07F8832B-C59F-4FC3-8D71-8EA90ECBF9E1}" type="slidenum">
              <a:rPr lang="en-IN" altLang="en-US" sz="1200">
                <a:solidFill>
                  <a:srgbClr val="8B8B8B"/>
                </a:solidFill>
                <a:latin typeface="Arial Narrow" panose="020B0606020202030204" pitchFamily="34" charset="0"/>
              </a:rPr>
              <a:pPr algn="r" eaLnBrk="1" hangingPunct="1">
                <a:lnSpc>
                  <a:spcPct val="100000"/>
                </a:lnSpc>
                <a:spcBef>
                  <a:spcPct val="0"/>
                </a:spcBef>
                <a:buFontTx/>
                <a:buNone/>
              </a:pPr>
              <a:t>15</a:t>
            </a:fld>
            <a:endParaRPr lang="en-IN" altLang="en-US" sz="1200">
              <a:solidFill>
                <a:srgbClr val="000000"/>
              </a:solidFill>
              <a:latin typeface="Times New Roman" panose="02020603050405020304" pitchFamily="18" charset="0"/>
            </a:endParaRPr>
          </a:p>
        </p:txBody>
      </p:sp>
      <p:sp>
        <p:nvSpPr>
          <p:cNvPr id="32773" name="Title 1"/>
          <p:cNvSpPr txBox="1">
            <a:spLocks noChangeArrowheads="1"/>
          </p:cNvSpPr>
          <p:nvPr/>
        </p:nvSpPr>
        <p:spPr bwMode="auto">
          <a:xfrm>
            <a:off x="457200" y="365125"/>
            <a:ext cx="82296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spcBef>
                <a:spcPct val="0"/>
              </a:spcBef>
              <a:buFontTx/>
              <a:buNone/>
            </a:pPr>
            <a:r>
              <a:rPr lang="en-US" altLang="en-US" sz="3600">
                <a:latin typeface="Times New Roman" panose="02020603050405020304" pitchFamily="18" charset="0"/>
                <a:cs typeface="Times New Roman" panose="02020603050405020304" pitchFamily="18" charset="0"/>
              </a:rPr>
              <a:t>Array Attributes in Numpy</a:t>
            </a:r>
          </a:p>
        </p:txBody>
      </p:sp>
      <p:sp>
        <p:nvSpPr>
          <p:cNvPr id="32774" name="Content Placeholder 2"/>
          <p:cNvSpPr txBox="1">
            <a:spLocks noChangeArrowheads="1"/>
          </p:cNvSpPr>
          <p:nvPr/>
        </p:nvSpPr>
        <p:spPr bwMode="auto">
          <a:xfrm>
            <a:off x="457200" y="1246188"/>
            <a:ext cx="7832725"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buFont typeface="Arial" panose="020B0604020202020204" pitchFamily="34" charset="0"/>
              <a:buNone/>
            </a:pPr>
            <a:endParaRPr lang="en-US" altLang="en-US">
              <a:latin typeface="Times New Roman" panose="02020603050405020304" pitchFamily="18" charset="0"/>
              <a:cs typeface="Times New Roman" panose="02020603050405020304" pitchFamily="18" charset="0"/>
            </a:endParaRPr>
          </a:p>
          <a:p>
            <a:pPr lvl="1">
              <a:buFont typeface="Arial" panose="020B0604020202020204" pitchFamily="34" charset="0"/>
              <a:buNone/>
            </a:pPr>
            <a:endParaRPr lang="en-US" altLang="en-US">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en-US"/>
          </a:p>
          <a:p>
            <a:pPr>
              <a:buFont typeface="Arial" panose="020B0604020202020204" pitchFamily="34" charset="0"/>
              <a:buNone/>
            </a:pPr>
            <a:endParaRPr lang="en-US" altLang="en-US"/>
          </a:p>
        </p:txBody>
      </p:sp>
      <p:sp>
        <p:nvSpPr>
          <p:cNvPr id="2" name="TextShape 2"/>
          <p:cNvSpPr txBox="1"/>
          <p:nvPr/>
        </p:nvSpPr>
        <p:spPr>
          <a:xfrm>
            <a:off x="457200" y="1196975"/>
            <a:ext cx="8229600" cy="4983163"/>
          </a:xfrm>
          <a:prstGeom prst="rect">
            <a:avLst/>
          </a:prstGeom>
          <a:noFill/>
          <a:ln>
            <a:noFill/>
          </a:ln>
        </p:spPr>
        <p:txBody>
          <a:bodyPr/>
          <a:lstStyle/>
          <a:p>
            <a:pPr marL="457200" indent="-457200" eaLnBrk="1" fontAlgn="auto" hangingPunct="1">
              <a:spcBef>
                <a:spcPts val="0"/>
              </a:spcBef>
              <a:spcAft>
                <a:spcPts val="0"/>
              </a:spcAft>
              <a:buFont typeface="Arial" panose="020B0604020202020204" pitchFamily="34" charset="0"/>
              <a:buChar char="•"/>
              <a:defRPr/>
            </a:pPr>
            <a:r>
              <a:rPr lang="en-US" sz="2400" spc="-1" dirty="0">
                <a:solidFill>
                  <a:srgbClr val="000000"/>
                </a:solidFill>
                <a:uFill>
                  <a:solidFill>
                    <a:srgbClr val="FFFFFF"/>
                  </a:solidFill>
                </a:uFill>
                <a:latin typeface="Times New Roman" panose="02020603050405020304" pitchFamily="18" charset="0"/>
                <a:ea typeface="+mn-ea"/>
                <a:cs typeface="Times New Roman" panose="02020603050405020304" pitchFamily="18" charset="0"/>
              </a:rPr>
              <a:t>Array attributes are essential to find out the shape ,dimension ,item size etc.</a:t>
            </a:r>
          </a:p>
          <a:p>
            <a:pPr marL="457200" indent="-457200" eaLnBrk="1" fontAlgn="auto" hangingPunct="1">
              <a:spcBef>
                <a:spcPts val="0"/>
              </a:spcBef>
              <a:spcAft>
                <a:spcPts val="0"/>
              </a:spcAft>
              <a:buFont typeface="Arial" panose="020B0604020202020204" pitchFamily="34" charset="0"/>
              <a:buChar char="•"/>
              <a:defRPr/>
            </a:pPr>
            <a:r>
              <a:rPr lang="en-US" sz="2400" spc="-1" dirty="0">
                <a:solidFill>
                  <a:srgbClr val="000000"/>
                </a:solidFill>
                <a:uFill>
                  <a:solidFill>
                    <a:srgbClr val="FFFFFF"/>
                  </a:solidFill>
                </a:uFill>
                <a:latin typeface="Times New Roman" panose="02020603050405020304" pitchFamily="18" charset="0"/>
                <a:ea typeface="+mn-ea"/>
                <a:cs typeface="Times New Roman" panose="02020603050405020304" pitchFamily="18" charset="0"/>
              </a:rPr>
              <a:t>If connected with </a:t>
            </a:r>
            <a:r>
              <a:rPr lang="en-US" sz="2400" spc="-1" dirty="0" err="1">
                <a:solidFill>
                  <a:srgbClr val="000000"/>
                </a:solidFill>
                <a:uFill>
                  <a:solidFill>
                    <a:srgbClr val="FFFFFF"/>
                  </a:solidFill>
                </a:uFill>
                <a:latin typeface="Times New Roman" panose="02020603050405020304" pitchFamily="18" charset="0"/>
                <a:ea typeface="+mn-ea"/>
                <a:cs typeface="Times New Roman" panose="02020603050405020304" pitchFamily="18" charset="0"/>
              </a:rPr>
              <a:t>ndarray</a:t>
            </a:r>
            <a:r>
              <a:rPr lang="en-US" sz="2400" spc="-1" dirty="0">
                <a:solidFill>
                  <a:srgbClr val="000000"/>
                </a:solidFill>
                <a:uFill>
                  <a:solidFill>
                    <a:srgbClr val="FFFFFF"/>
                  </a:solidFill>
                </a:uFill>
                <a:latin typeface="Times New Roman" panose="02020603050405020304" pitchFamily="18" charset="0"/>
                <a:ea typeface="+mn-ea"/>
                <a:cs typeface="Times New Roman" panose="02020603050405020304" pitchFamily="18" charset="0"/>
              </a:rPr>
              <a:t> object of numpy then we can find about these in detail.</a:t>
            </a:r>
          </a:p>
        </p:txBody>
      </p:sp>
    </p:spTree>
    <p:extLst>
      <p:ext uri="{BB962C8B-B14F-4D97-AF65-F5344CB8AC3E}">
        <p14:creationId xmlns:p14="http://schemas.microsoft.com/office/powerpoint/2010/main" val="5393629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3"/>
          <p:cNvSpPr txBox="1"/>
          <p:nvPr/>
        </p:nvSpPr>
        <p:spPr>
          <a:xfrm>
            <a:off x="3124200" y="6356350"/>
            <a:ext cx="2895600" cy="365125"/>
          </a:xfrm>
          <a:prstGeom prst="rect">
            <a:avLst/>
          </a:prstGeom>
          <a:noFill/>
          <a:ln>
            <a:noFill/>
          </a:ln>
        </p:spPr>
        <p:txBody>
          <a:bodyPr anchor="ctr"/>
          <a:lstStyle/>
          <a:p>
            <a:pPr algn="ctr" eaLnBrk="1" fontAlgn="auto" hangingPunct="1">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34819" name="TextShape 4"/>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lgn="r" eaLnBrk="1" hangingPunct="1">
              <a:lnSpc>
                <a:spcPct val="100000"/>
              </a:lnSpc>
              <a:spcBef>
                <a:spcPct val="0"/>
              </a:spcBef>
              <a:buFontTx/>
              <a:buNone/>
            </a:pPr>
            <a:fld id="{04750ECF-5E00-4C42-9B8C-869F3E80A4E5}" type="slidenum">
              <a:rPr lang="en-IN" altLang="en-US" sz="1200">
                <a:solidFill>
                  <a:srgbClr val="8B8B8B"/>
                </a:solidFill>
                <a:latin typeface="Arial Narrow" panose="020B0606020202030204" pitchFamily="34" charset="0"/>
              </a:rPr>
              <a:pPr algn="r" eaLnBrk="1" hangingPunct="1">
                <a:lnSpc>
                  <a:spcPct val="100000"/>
                </a:lnSpc>
                <a:spcBef>
                  <a:spcPct val="0"/>
                </a:spcBef>
                <a:buFontTx/>
                <a:buNone/>
              </a:pPr>
              <a:t>16</a:t>
            </a:fld>
            <a:endParaRPr lang="en-IN" altLang="en-US" sz="1200">
              <a:solidFill>
                <a:srgbClr val="000000"/>
              </a:solidFill>
              <a:latin typeface="Times New Roman" panose="02020603050405020304" pitchFamily="18" charset="0"/>
            </a:endParaRPr>
          </a:p>
        </p:txBody>
      </p:sp>
      <p:sp>
        <p:nvSpPr>
          <p:cNvPr id="2" name="TextShape 1"/>
          <p:cNvSpPr txBox="1"/>
          <p:nvPr/>
        </p:nvSpPr>
        <p:spPr>
          <a:xfrm>
            <a:off x="387350" y="358775"/>
            <a:ext cx="8229600" cy="1189038"/>
          </a:xfrm>
          <a:prstGeom prst="rect">
            <a:avLst/>
          </a:prstGeom>
          <a:noFill/>
          <a:ln>
            <a:noFill/>
          </a:ln>
        </p:spPr>
        <p:txBody>
          <a:bodyPr anchor="ctr">
            <a:normAutofit/>
          </a:bodyPr>
          <a:lstStyle/>
          <a:p>
            <a:pPr eaLnBrk="1" fontAlgn="auto" hangingPunct="1">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34821" name="Title 1"/>
          <p:cNvSpPr txBox="1">
            <a:spLocks noChangeArrowheads="1"/>
          </p:cNvSpPr>
          <p:nvPr/>
        </p:nvSpPr>
        <p:spPr bwMode="auto">
          <a:xfrm>
            <a:off x="457200" y="365125"/>
            <a:ext cx="69897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spcBef>
                <a:spcPct val="0"/>
              </a:spcBef>
              <a:buFontTx/>
              <a:buNone/>
            </a:pPr>
            <a:r>
              <a:rPr lang="en-US" altLang="en-US" sz="3600">
                <a:latin typeface="Times New Roman" panose="02020603050405020304" pitchFamily="18" charset="0"/>
                <a:cs typeface="Times New Roman" panose="02020603050405020304" pitchFamily="18" charset="0"/>
              </a:rPr>
              <a:t>Ndarray.Shape</a:t>
            </a:r>
          </a:p>
        </p:txBody>
      </p:sp>
      <p:sp>
        <p:nvSpPr>
          <p:cNvPr id="4" name="TextShape 2"/>
          <p:cNvSpPr txBox="1"/>
          <p:nvPr/>
        </p:nvSpPr>
        <p:spPr>
          <a:xfrm>
            <a:off x="457200" y="1143000"/>
            <a:ext cx="8229600" cy="4181475"/>
          </a:xfrm>
          <a:prstGeom prst="rect">
            <a:avLst/>
          </a:prstGeom>
          <a:noFill/>
          <a:ln>
            <a:noFill/>
          </a:ln>
        </p:spPr>
        <p:txBody>
          <a:bodyPr/>
          <a:lstStyle/>
          <a:p>
            <a:pPr eaLnBrk="1" fontAlgn="auto" hangingPunct="1">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34823" name="Content Placeholder 2"/>
          <p:cNvSpPr txBox="1">
            <a:spLocks noChangeArrowheads="1"/>
          </p:cNvSpPr>
          <p:nvPr/>
        </p:nvSpPr>
        <p:spPr bwMode="auto">
          <a:xfrm>
            <a:off x="457200" y="1114425"/>
            <a:ext cx="8026400" cy="5241925"/>
          </a:xfrm>
          <a:prstGeom prst="rect">
            <a:avLst/>
          </a:prstGeom>
          <a:noFill/>
          <a:ln>
            <a:noFill/>
          </a:ln>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defRPr/>
            </a:pPr>
            <a:r>
              <a:rPr lang="en-US" altLang="en-US" sz="2400" dirty="0">
                <a:latin typeface="Times New Roman" panose="02020603050405020304" pitchFamily="18" charset="0"/>
                <a:cs typeface="Times New Roman" panose="02020603050405020304" pitchFamily="18" charset="0"/>
              </a:rPr>
              <a:t>By using this method in numpy you can know the array dimensions. It can also be used to resize the array.</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1.  import numpy as np</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2.  arr = np.array([[1,2,3,4],[5,6,7,8]])</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3.  arr</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O/P: array([[1,2,3,4], [5,6,7,8]])</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You can change the shape of the array by rearranging the tuple</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1. </a:t>
            </a:r>
            <a:r>
              <a:rPr lang="en-US" altLang="en-US" sz="2400" dirty="0" err="1">
                <a:latin typeface="Times New Roman" panose="02020603050405020304" pitchFamily="18" charset="0"/>
                <a:cs typeface="Times New Roman" panose="02020603050405020304" pitchFamily="18" charset="0"/>
              </a:rPr>
              <a:t>arr.shape</a:t>
            </a:r>
            <a:r>
              <a:rPr lang="en-US" altLang="en-US" sz="2400" dirty="0">
                <a:latin typeface="Times New Roman" panose="02020603050405020304" pitchFamily="18" charset="0"/>
                <a:cs typeface="Times New Roman" panose="02020603050405020304" pitchFamily="18" charset="0"/>
              </a:rPr>
              <a:t> = (4,2)</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2. arr</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O/P: array([[1,2],[3,4], [5,6],7,8]])</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a:defRPr/>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6824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3"/>
          <p:cNvSpPr txBox="1"/>
          <p:nvPr/>
        </p:nvSpPr>
        <p:spPr>
          <a:xfrm>
            <a:off x="3124200" y="6356350"/>
            <a:ext cx="2895600" cy="365125"/>
          </a:xfrm>
          <a:prstGeom prst="rect">
            <a:avLst/>
          </a:prstGeom>
          <a:noFill/>
          <a:ln>
            <a:noFill/>
          </a:ln>
        </p:spPr>
        <p:txBody>
          <a:bodyPr anchor="ctr"/>
          <a:lstStyle/>
          <a:p>
            <a:pPr algn="ctr" eaLnBrk="1" fontAlgn="auto" hangingPunct="1">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36867" name="TextShape 4"/>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lgn="r" eaLnBrk="1" hangingPunct="1">
              <a:lnSpc>
                <a:spcPct val="100000"/>
              </a:lnSpc>
              <a:spcBef>
                <a:spcPct val="0"/>
              </a:spcBef>
              <a:buFontTx/>
              <a:buNone/>
            </a:pPr>
            <a:fld id="{1D2A71A2-1F12-4D4C-A9C7-85B31804DC2B}" type="slidenum">
              <a:rPr lang="en-IN" altLang="en-US" sz="1200">
                <a:solidFill>
                  <a:srgbClr val="8B8B8B"/>
                </a:solidFill>
                <a:latin typeface="Arial Narrow" panose="020B0606020202030204" pitchFamily="34" charset="0"/>
              </a:rPr>
              <a:pPr algn="r" eaLnBrk="1" hangingPunct="1">
                <a:lnSpc>
                  <a:spcPct val="100000"/>
                </a:lnSpc>
                <a:spcBef>
                  <a:spcPct val="0"/>
                </a:spcBef>
                <a:buFontTx/>
                <a:buNone/>
              </a:pPr>
              <a:t>17</a:t>
            </a:fld>
            <a:endParaRPr lang="en-IN" altLang="en-US" sz="1200">
              <a:solidFill>
                <a:srgbClr val="000000"/>
              </a:solidFill>
              <a:latin typeface="Times New Roman" panose="02020603050405020304" pitchFamily="18" charset="0"/>
            </a:endParaRPr>
          </a:p>
        </p:txBody>
      </p:sp>
      <p:sp>
        <p:nvSpPr>
          <p:cNvPr id="2" name="TextShape 1"/>
          <p:cNvSpPr txBox="1"/>
          <p:nvPr/>
        </p:nvSpPr>
        <p:spPr>
          <a:xfrm>
            <a:off x="387350" y="358775"/>
            <a:ext cx="8229600" cy="1189038"/>
          </a:xfrm>
          <a:prstGeom prst="rect">
            <a:avLst/>
          </a:prstGeom>
          <a:noFill/>
          <a:ln>
            <a:noFill/>
          </a:ln>
        </p:spPr>
        <p:txBody>
          <a:bodyPr anchor="ctr">
            <a:normAutofit/>
          </a:bodyPr>
          <a:lstStyle/>
          <a:p>
            <a:pPr eaLnBrk="1" fontAlgn="auto" hangingPunct="1">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36869" name="Title 1"/>
          <p:cNvSpPr txBox="1">
            <a:spLocks noChangeArrowheads="1"/>
          </p:cNvSpPr>
          <p:nvPr/>
        </p:nvSpPr>
        <p:spPr bwMode="auto">
          <a:xfrm>
            <a:off x="457200" y="365125"/>
            <a:ext cx="69897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spcBef>
                <a:spcPct val="0"/>
              </a:spcBef>
              <a:buFontTx/>
              <a:buNone/>
            </a:pPr>
            <a:r>
              <a:rPr lang="en-US" altLang="en-US" sz="3600">
                <a:latin typeface="Times New Roman" panose="02020603050405020304" pitchFamily="18" charset="0"/>
                <a:cs typeface="Times New Roman" panose="02020603050405020304" pitchFamily="18" charset="0"/>
              </a:rPr>
              <a:t>Ndarray.ndim</a:t>
            </a:r>
          </a:p>
        </p:txBody>
      </p:sp>
      <p:sp>
        <p:nvSpPr>
          <p:cNvPr id="4" name="TextShape 2"/>
          <p:cNvSpPr txBox="1"/>
          <p:nvPr/>
        </p:nvSpPr>
        <p:spPr>
          <a:xfrm>
            <a:off x="457200" y="1143000"/>
            <a:ext cx="8229600" cy="4181475"/>
          </a:xfrm>
          <a:prstGeom prst="rect">
            <a:avLst/>
          </a:prstGeom>
          <a:noFill/>
          <a:ln>
            <a:noFill/>
          </a:ln>
        </p:spPr>
        <p:txBody>
          <a:bodyPr/>
          <a:lstStyle/>
          <a:p>
            <a:pPr eaLnBrk="1" fontAlgn="auto" hangingPunct="1">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34823" name="Content Placeholder 2"/>
          <p:cNvSpPr txBox="1">
            <a:spLocks noChangeArrowheads="1"/>
          </p:cNvSpPr>
          <p:nvPr/>
        </p:nvSpPr>
        <p:spPr bwMode="auto">
          <a:xfrm>
            <a:off x="457200" y="1114425"/>
            <a:ext cx="8026400" cy="5241925"/>
          </a:xfrm>
          <a:prstGeom prst="rect">
            <a:avLst/>
          </a:prstGeom>
          <a:noFill/>
          <a:ln>
            <a:noFill/>
          </a:ln>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defRPr/>
            </a:pPr>
            <a:r>
              <a:rPr lang="en-US" altLang="en-US" sz="2400" dirty="0">
                <a:latin typeface="Times New Roman" panose="02020603050405020304" pitchFamily="18" charset="0"/>
                <a:cs typeface="Times New Roman" panose="02020603050405020304" pitchFamily="18" charset="0"/>
              </a:rPr>
              <a:t>This method returns the number of dimensions of array.</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1.  arr = </a:t>
            </a:r>
            <a:r>
              <a:rPr lang="en-US" altLang="en-US" sz="2400" dirty="0" err="1">
                <a:latin typeface="Times New Roman" panose="02020603050405020304" pitchFamily="18" charset="0"/>
                <a:cs typeface="Times New Roman" panose="02020603050405020304" pitchFamily="18" charset="0"/>
              </a:rPr>
              <a:t>n.array</a:t>
            </a:r>
            <a:r>
              <a:rPr lang="en-US" altLang="en-US" sz="2400" dirty="0">
                <a:latin typeface="Times New Roman" panose="02020603050405020304" pitchFamily="18" charset="0"/>
                <a:cs typeface="Times New Roman" panose="02020603050405020304" pitchFamily="18" charset="0"/>
              </a:rPr>
              <a:t> ([[1,2,3,4],[5,6,7,8]])</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2.  arr</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O/P: array([[1,2,3,4], [5,6,7,8]])</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1. </a:t>
            </a:r>
            <a:r>
              <a:rPr lang="en-US" altLang="en-US" sz="2400" dirty="0" err="1">
                <a:latin typeface="Times New Roman" panose="02020603050405020304" pitchFamily="18" charset="0"/>
                <a:cs typeface="Times New Roman" panose="02020603050405020304" pitchFamily="18" charset="0"/>
              </a:rPr>
              <a:t>arr.np.arrange</a:t>
            </a:r>
            <a:r>
              <a:rPr lang="en-US" altLang="en-US" sz="2400" dirty="0">
                <a:latin typeface="Times New Roman" panose="02020603050405020304" pitchFamily="18" charset="0"/>
                <a:cs typeface="Times New Roman" panose="02020603050405020304" pitchFamily="18" charset="0"/>
              </a:rPr>
              <a:t>(10). Reshape(2,5)</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2. arr</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O/P: array([0,1,2,3,4],[5,6,7,8]])</a:t>
            </a:r>
          </a:p>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arr.ndim</a:t>
            </a: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O/P: 2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a:defRPr/>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4844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3"/>
          <p:cNvSpPr txBox="1"/>
          <p:nvPr/>
        </p:nvSpPr>
        <p:spPr>
          <a:xfrm>
            <a:off x="3124200" y="6356350"/>
            <a:ext cx="2895600" cy="365125"/>
          </a:xfrm>
          <a:prstGeom prst="rect">
            <a:avLst/>
          </a:prstGeom>
          <a:noFill/>
          <a:ln>
            <a:noFill/>
          </a:ln>
        </p:spPr>
        <p:txBody>
          <a:bodyPr anchor="ctr"/>
          <a:lstStyle/>
          <a:p>
            <a:pPr algn="ctr" eaLnBrk="1" fontAlgn="auto" hangingPunct="1">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38915" name="TextShape 4"/>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lgn="r" eaLnBrk="1" hangingPunct="1">
              <a:lnSpc>
                <a:spcPct val="100000"/>
              </a:lnSpc>
              <a:spcBef>
                <a:spcPct val="0"/>
              </a:spcBef>
              <a:buFontTx/>
              <a:buNone/>
            </a:pPr>
            <a:fld id="{5B49BAB0-1ECA-4CE9-B568-F7425D6810FE}" type="slidenum">
              <a:rPr lang="en-IN" altLang="en-US" sz="1200">
                <a:solidFill>
                  <a:srgbClr val="8B8B8B"/>
                </a:solidFill>
                <a:latin typeface="Arial Narrow" panose="020B0606020202030204" pitchFamily="34" charset="0"/>
              </a:rPr>
              <a:pPr algn="r" eaLnBrk="1" hangingPunct="1">
                <a:lnSpc>
                  <a:spcPct val="100000"/>
                </a:lnSpc>
                <a:spcBef>
                  <a:spcPct val="0"/>
                </a:spcBef>
                <a:buFontTx/>
                <a:buNone/>
              </a:pPr>
              <a:t>18</a:t>
            </a:fld>
            <a:endParaRPr lang="en-IN" altLang="en-US" sz="1200">
              <a:solidFill>
                <a:srgbClr val="000000"/>
              </a:solidFill>
              <a:latin typeface="Times New Roman" panose="02020603050405020304" pitchFamily="18" charset="0"/>
            </a:endParaRPr>
          </a:p>
        </p:txBody>
      </p:sp>
      <p:sp>
        <p:nvSpPr>
          <p:cNvPr id="2" name="TextShape 1"/>
          <p:cNvSpPr txBox="1"/>
          <p:nvPr/>
        </p:nvSpPr>
        <p:spPr>
          <a:xfrm>
            <a:off x="387350" y="358775"/>
            <a:ext cx="8229600" cy="1189038"/>
          </a:xfrm>
          <a:prstGeom prst="rect">
            <a:avLst/>
          </a:prstGeom>
          <a:noFill/>
          <a:ln>
            <a:noFill/>
          </a:ln>
        </p:spPr>
        <p:txBody>
          <a:bodyPr anchor="ctr">
            <a:normAutofit/>
          </a:bodyPr>
          <a:lstStyle/>
          <a:p>
            <a:pPr eaLnBrk="1" fontAlgn="auto" hangingPunct="1">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38917" name="Title 1"/>
          <p:cNvSpPr txBox="1">
            <a:spLocks noChangeArrowheads="1"/>
          </p:cNvSpPr>
          <p:nvPr/>
        </p:nvSpPr>
        <p:spPr bwMode="auto">
          <a:xfrm>
            <a:off x="457200" y="365125"/>
            <a:ext cx="69897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spcBef>
                <a:spcPct val="0"/>
              </a:spcBef>
              <a:buFontTx/>
              <a:buNone/>
            </a:pPr>
            <a:r>
              <a:rPr lang="en-US" altLang="en-US" sz="3600">
                <a:latin typeface="Times New Roman" panose="02020603050405020304" pitchFamily="18" charset="0"/>
                <a:cs typeface="Times New Roman" panose="02020603050405020304" pitchFamily="18" charset="0"/>
              </a:rPr>
              <a:t>Ndarray.itemsize</a:t>
            </a:r>
          </a:p>
        </p:txBody>
      </p:sp>
      <p:sp>
        <p:nvSpPr>
          <p:cNvPr id="4" name="TextShape 2"/>
          <p:cNvSpPr txBox="1"/>
          <p:nvPr/>
        </p:nvSpPr>
        <p:spPr>
          <a:xfrm>
            <a:off x="457200" y="1143000"/>
            <a:ext cx="8229600" cy="4181475"/>
          </a:xfrm>
          <a:prstGeom prst="rect">
            <a:avLst/>
          </a:prstGeom>
          <a:noFill/>
          <a:ln>
            <a:noFill/>
          </a:ln>
        </p:spPr>
        <p:txBody>
          <a:bodyPr/>
          <a:lstStyle/>
          <a:p>
            <a:pPr eaLnBrk="1" fontAlgn="auto" hangingPunct="1">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34823" name="Content Placeholder 2"/>
          <p:cNvSpPr txBox="1">
            <a:spLocks noChangeArrowheads="1"/>
          </p:cNvSpPr>
          <p:nvPr/>
        </p:nvSpPr>
        <p:spPr bwMode="auto">
          <a:xfrm>
            <a:off x="457200" y="1114425"/>
            <a:ext cx="8026400" cy="5241925"/>
          </a:xfrm>
          <a:prstGeom prst="rect">
            <a:avLst/>
          </a:prstGeom>
          <a:noFill/>
          <a:ln>
            <a:noFill/>
          </a:ln>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defRPr/>
            </a:pPr>
            <a:r>
              <a:rPr lang="en-US" altLang="en-US" sz="2400" dirty="0">
                <a:latin typeface="Times New Roman" panose="02020603050405020304" pitchFamily="18" charset="0"/>
                <a:cs typeface="Times New Roman" panose="02020603050405020304" pitchFamily="18" charset="0"/>
              </a:rPr>
              <a:t>This method returns the length of the array of each component in bytes.</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1.  import numpy as np</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2.  arr = np.array([1,2,3,4,5])</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3.  </a:t>
            </a:r>
            <a:r>
              <a:rPr lang="en-US" altLang="en-US" sz="2400" dirty="0" err="1">
                <a:latin typeface="Times New Roman" panose="02020603050405020304" pitchFamily="18" charset="0"/>
                <a:cs typeface="Times New Roman" panose="02020603050405020304" pitchFamily="18" charset="0"/>
              </a:rPr>
              <a:t>arr.itemsize</a:t>
            </a: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O/P: 8</a:t>
            </a:r>
          </a:p>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a:defRPr/>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9631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3"/>
          <p:cNvSpPr txBox="1"/>
          <p:nvPr/>
        </p:nvSpPr>
        <p:spPr>
          <a:xfrm>
            <a:off x="3124200" y="6356350"/>
            <a:ext cx="2895600" cy="365125"/>
          </a:xfrm>
          <a:prstGeom prst="rect">
            <a:avLst/>
          </a:prstGeom>
          <a:noFill/>
          <a:ln>
            <a:noFill/>
          </a:ln>
        </p:spPr>
        <p:txBody>
          <a:bodyPr anchor="ctr"/>
          <a:lstStyle/>
          <a:p>
            <a:pPr algn="ctr" eaLnBrk="1" fontAlgn="auto" hangingPunct="1">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40963" name="TextShape 4"/>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lgn="r" eaLnBrk="1" hangingPunct="1">
              <a:lnSpc>
                <a:spcPct val="100000"/>
              </a:lnSpc>
              <a:spcBef>
                <a:spcPct val="0"/>
              </a:spcBef>
              <a:buFontTx/>
              <a:buNone/>
            </a:pPr>
            <a:fld id="{9F3ADD95-9B2B-4F0A-9712-C5B035947D96}" type="slidenum">
              <a:rPr lang="en-IN" altLang="en-US" sz="1200">
                <a:solidFill>
                  <a:srgbClr val="8B8B8B"/>
                </a:solidFill>
                <a:latin typeface="Arial Narrow" panose="020B0606020202030204" pitchFamily="34" charset="0"/>
              </a:rPr>
              <a:pPr algn="r" eaLnBrk="1" hangingPunct="1">
                <a:lnSpc>
                  <a:spcPct val="100000"/>
                </a:lnSpc>
                <a:spcBef>
                  <a:spcPct val="0"/>
                </a:spcBef>
                <a:buFontTx/>
                <a:buNone/>
              </a:pPr>
              <a:t>19</a:t>
            </a:fld>
            <a:endParaRPr lang="en-IN" altLang="en-US" sz="1200">
              <a:solidFill>
                <a:srgbClr val="000000"/>
              </a:solidFill>
              <a:latin typeface="Times New Roman" panose="02020603050405020304" pitchFamily="18" charset="0"/>
            </a:endParaRPr>
          </a:p>
        </p:txBody>
      </p:sp>
      <p:sp>
        <p:nvSpPr>
          <p:cNvPr id="2" name="TextShape 1"/>
          <p:cNvSpPr txBox="1"/>
          <p:nvPr/>
        </p:nvSpPr>
        <p:spPr>
          <a:xfrm>
            <a:off x="387350" y="358775"/>
            <a:ext cx="8229600" cy="1189038"/>
          </a:xfrm>
          <a:prstGeom prst="rect">
            <a:avLst/>
          </a:prstGeom>
          <a:noFill/>
          <a:ln>
            <a:noFill/>
          </a:ln>
        </p:spPr>
        <p:txBody>
          <a:bodyPr anchor="ctr">
            <a:normAutofit/>
          </a:bodyPr>
          <a:lstStyle/>
          <a:p>
            <a:pPr eaLnBrk="1" fontAlgn="auto" hangingPunct="1">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40965" name="Title 1"/>
          <p:cNvSpPr txBox="1">
            <a:spLocks noChangeArrowheads="1"/>
          </p:cNvSpPr>
          <p:nvPr/>
        </p:nvSpPr>
        <p:spPr bwMode="auto">
          <a:xfrm>
            <a:off x="457200" y="365125"/>
            <a:ext cx="69897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spcBef>
                <a:spcPct val="0"/>
              </a:spcBef>
              <a:buFontTx/>
              <a:buNone/>
            </a:pPr>
            <a:r>
              <a:rPr lang="en-US" altLang="en-US" sz="3600">
                <a:latin typeface="Times New Roman" panose="02020603050405020304" pitchFamily="18" charset="0"/>
                <a:cs typeface="Times New Roman" panose="02020603050405020304" pitchFamily="18" charset="0"/>
              </a:rPr>
              <a:t>Ndarray.T</a:t>
            </a:r>
          </a:p>
        </p:txBody>
      </p:sp>
      <p:sp>
        <p:nvSpPr>
          <p:cNvPr id="4" name="TextShape 2"/>
          <p:cNvSpPr txBox="1"/>
          <p:nvPr/>
        </p:nvSpPr>
        <p:spPr>
          <a:xfrm>
            <a:off x="457200" y="1143000"/>
            <a:ext cx="8229600" cy="4181475"/>
          </a:xfrm>
          <a:prstGeom prst="rect">
            <a:avLst/>
          </a:prstGeom>
          <a:noFill/>
          <a:ln>
            <a:noFill/>
          </a:ln>
        </p:spPr>
        <p:txBody>
          <a:bodyPr/>
          <a:lstStyle/>
          <a:p>
            <a:pPr eaLnBrk="1" fontAlgn="auto" hangingPunct="1">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34823" name="Content Placeholder 2"/>
          <p:cNvSpPr txBox="1">
            <a:spLocks noChangeArrowheads="1"/>
          </p:cNvSpPr>
          <p:nvPr/>
        </p:nvSpPr>
        <p:spPr bwMode="auto">
          <a:xfrm>
            <a:off x="457200" y="1114425"/>
            <a:ext cx="8026400" cy="4737100"/>
          </a:xfrm>
          <a:prstGeom prst="rect">
            <a:avLst/>
          </a:prstGeom>
          <a:noFill/>
          <a:ln>
            <a:noFill/>
          </a:ln>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defRPr/>
            </a:pPr>
            <a:r>
              <a:rPr lang="en-US" altLang="en-US" sz="2400" dirty="0">
                <a:latin typeface="Times New Roman" panose="02020603050405020304" pitchFamily="18" charset="0"/>
                <a:cs typeface="Times New Roman" panose="02020603050405020304" pitchFamily="18" charset="0"/>
              </a:rPr>
              <a:t>This method creates the transpose method for array. It converts rows into columns and columns into rows.</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1.  arr = np.array([[1,2,3,4] , [5,6,7,8]])</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2.  arr</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O/P: [[1,2,3,4], [5,6,7,8]]</a:t>
            </a:r>
          </a:p>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Apply the transpose method</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1. arr.T</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O/P: array([[1,5], [2,6], [3,7], [4,8]])</a:t>
            </a:r>
          </a:p>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a:defRPr/>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1386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152400" y="152400"/>
            <a:ext cx="88392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Creating NumPy Array</a:t>
            </a:r>
            <a:endParaRPr sz="3200" b="1">
              <a:latin typeface="Times New Roman"/>
              <a:ea typeface="Times New Roman"/>
              <a:cs typeface="Times New Roman"/>
              <a:sym typeface="Times New Roman"/>
            </a:endParaRPr>
          </a:p>
        </p:txBody>
      </p:sp>
      <p:sp>
        <p:nvSpPr>
          <p:cNvPr id="90" name="Google Shape;90;p2"/>
          <p:cNvSpPr txBox="1">
            <a:spLocks noGrp="1"/>
          </p:cNvSpPr>
          <p:nvPr>
            <p:ph type="body" idx="1"/>
          </p:nvPr>
        </p:nvSpPr>
        <p:spPr>
          <a:xfrm>
            <a:off x="228600" y="914400"/>
            <a:ext cx="8686800" cy="5715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There are various ways to create or initialize arrays in NumPy, one most used approach is using numpy.array() function. This method takes the list of values or a tuple as an argument and returns a ndarray object (NumPy array).</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In Python, matrix-like data structures are most commonly used with numpy arrays.</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The numpy Python package is well-developed for efficient computation of matrices. </a:t>
            </a:r>
            <a:endParaRPr sz="24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N-Dimensional arrays play a major role in machine learning and data science. </a:t>
            </a:r>
            <a:endParaRPr sz="24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In order to use NumPy arrays, we have to initialize or create NumPy arrays. </a:t>
            </a:r>
            <a:endParaRPr sz="24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None/>
            </a:pPr>
            <a:r>
              <a:rPr lang="en-US" sz="2400">
                <a:latin typeface="Times New Roman"/>
                <a:ea typeface="Times New Roman"/>
                <a:cs typeface="Times New Roman"/>
                <a:sym typeface="Times New Roman"/>
              </a:rPr>
              <a:t>	# Import numpy module</a:t>
            </a:r>
            <a:endParaRPr/>
          </a:p>
          <a:p>
            <a:pPr marL="342900" lvl="0" indent="-342900" algn="l" rtl="0">
              <a:spcBef>
                <a:spcPts val="480"/>
              </a:spcBef>
              <a:spcAft>
                <a:spcPts val="0"/>
              </a:spcAft>
              <a:buClr>
                <a:schemeClr val="dk1"/>
              </a:buClr>
              <a:buSzPts val="2400"/>
              <a:buNone/>
            </a:pPr>
            <a:r>
              <a:rPr lang="en-US" sz="2400">
                <a:latin typeface="Times New Roman"/>
                <a:ea typeface="Times New Roman"/>
                <a:cs typeface="Times New Roman"/>
                <a:sym typeface="Times New Roman"/>
              </a:rPr>
              <a:t>	import numpy as np</a:t>
            </a:r>
            <a:endParaRPr sz="24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3"/>
          <p:cNvSpPr txBox="1"/>
          <p:nvPr/>
        </p:nvSpPr>
        <p:spPr>
          <a:xfrm>
            <a:off x="3124200" y="6356350"/>
            <a:ext cx="2895600" cy="365125"/>
          </a:xfrm>
          <a:prstGeom prst="rect">
            <a:avLst/>
          </a:prstGeom>
          <a:noFill/>
          <a:ln>
            <a:noFill/>
          </a:ln>
        </p:spPr>
        <p:txBody>
          <a:bodyPr anchor="ctr"/>
          <a:lstStyle/>
          <a:p>
            <a:pPr algn="ctr" eaLnBrk="1" fontAlgn="auto" hangingPunct="1">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43011" name="TextShape 4"/>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lgn="r" eaLnBrk="1" hangingPunct="1">
              <a:lnSpc>
                <a:spcPct val="100000"/>
              </a:lnSpc>
              <a:spcBef>
                <a:spcPct val="0"/>
              </a:spcBef>
              <a:buFontTx/>
              <a:buNone/>
            </a:pPr>
            <a:fld id="{51EF3374-443C-4C15-AE49-657D4CCB4DC5}" type="slidenum">
              <a:rPr lang="en-IN" altLang="en-US" sz="1200">
                <a:solidFill>
                  <a:srgbClr val="8B8B8B"/>
                </a:solidFill>
                <a:latin typeface="Arial Narrow" panose="020B0606020202030204" pitchFamily="34" charset="0"/>
              </a:rPr>
              <a:pPr algn="r" eaLnBrk="1" hangingPunct="1">
                <a:lnSpc>
                  <a:spcPct val="100000"/>
                </a:lnSpc>
                <a:spcBef>
                  <a:spcPct val="0"/>
                </a:spcBef>
                <a:buFontTx/>
                <a:buNone/>
              </a:pPr>
              <a:t>20</a:t>
            </a:fld>
            <a:endParaRPr lang="en-IN" altLang="en-US" sz="1200">
              <a:solidFill>
                <a:srgbClr val="000000"/>
              </a:solidFill>
              <a:latin typeface="Times New Roman" panose="02020603050405020304" pitchFamily="18" charset="0"/>
            </a:endParaRPr>
          </a:p>
        </p:txBody>
      </p:sp>
      <p:sp>
        <p:nvSpPr>
          <p:cNvPr id="2" name="TextShape 1"/>
          <p:cNvSpPr txBox="1"/>
          <p:nvPr/>
        </p:nvSpPr>
        <p:spPr>
          <a:xfrm>
            <a:off x="387350" y="358775"/>
            <a:ext cx="8229600" cy="1189038"/>
          </a:xfrm>
          <a:prstGeom prst="rect">
            <a:avLst/>
          </a:prstGeom>
          <a:noFill/>
          <a:ln>
            <a:noFill/>
          </a:ln>
        </p:spPr>
        <p:txBody>
          <a:bodyPr anchor="ctr">
            <a:normAutofit/>
          </a:bodyPr>
          <a:lstStyle/>
          <a:p>
            <a:pPr eaLnBrk="1" fontAlgn="auto" hangingPunct="1">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43013" name="Title 1"/>
          <p:cNvSpPr txBox="1">
            <a:spLocks noChangeArrowheads="1"/>
          </p:cNvSpPr>
          <p:nvPr/>
        </p:nvSpPr>
        <p:spPr bwMode="auto">
          <a:xfrm>
            <a:off x="457200" y="365125"/>
            <a:ext cx="69897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spcBef>
                <a:spcPct val="0"/>
              </a:spcBef>
              <a:buFontTx/>
              <a:buNone/>
            </a:pPr>
            <a:r>
              <a:rPr lang="en-US" altLang="en-US" sz="3600">
                <a:latin typeface="Times New Roman" panose="02020603050405020304" pitchFamily="18" charset="0"/>
                <a:cs typeface="Times New Roman" panose="02020603050405020304" pitchFamily="18" charset="0"/>
              </a:rPr>
              <a:t>Slicing using Numpy</a:t>
            </a:r>
          </a:p>
        </p:txBody>
      </p:sp>
      <p:sp>
        <p:nvSpPr>
          <p:cNvPr id="4" name="TextShape 2"/>
          <p:cNvSpPr txBox="1"/>
          <p:nvPr/>
        </p:nvSpPr>
        <p:spPr>
          <a:xfrm>
            <a:off x="457200" y="1143000"/>
            <a:ext cx="8229600" cy="4181475"/>
          </a:xfrm>
          <a:prstGeom prst="rect">
            <a:avLst/>
          </a:prstGeom>
          <a:noFill/>
          <a:ln>
            <a:noFill/>
          </a:ln>
        </p:spPr>
        <p:txBody>
          <a:bodyPr/>
          <a:lstStyle/>
          <a:p>
            <a:pPr eaLnBrk="1" fontAlgn="auto" hangingPunct="1">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34823" name="Content Placeholder 2"/>
          <p:cNvSpPr txBox="1">
            <a:spLocks noChangeArrowheads="1"/>
          </p:cNvSpPr>
          <p:nvPr/>
        </p:nvSpPr>
        <p:spPr bwMode="auto">
          <a:xfrm>
            <a:off x="457200" y="1114425"/>
            <a:ext cx="8026400" cy="5241925"/>
          </a:xfrm>
          <a:prstGeom prst="rect">
            <a:avLst/>
          </a:prstGeom>
          <a:noFill/>
          <a:ln>
            <a:noFill/>
          </a:ln>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defRPr/>
            </a:pPr>
            <a:r>
              <a:rPr lang="en-US" altLang="en-US" sz="2400" dirty="0">
                <a:latin typeface="Times New Roman" panose="02020603050405020304" pitchFamily="18" charset="0"/>
                <a:cs typeface="Times New Roman" panose="02020603050405020304" pitchFamily="18" charset="0"/>
              </a:rPr>
              <a:t>Slicing in python means taking elements from one given index to another given index.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we pass slice instead of index like this:</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start:end</a:t>
            </a:r>
            <a:r>
              <a:rPr lang="en-US" altLang="en-US" sz="2400"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We can also define the step, like this</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start:end:step</a:t>
            </a: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a:defRPr/>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29001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3"/>
          <p:cNvSpPr txBox="1"/>
          <p:nvPr/>
        </p:nvSpPr>
        <p:spPr>
          <a:xfrm>
            <a:off x="3124200" y="6356350"/>
            <a:ext cx="2895600" cy="365125"/>
          </a:xfrm>
          <a:prstGeom prst="rect">
            <a:avLst/>
          </a:prstGeom>
          <a:noFill/>
          <a:ln>
            <a:noFill/>
          </a:ln>
        </p:spPr>
        <p:txBody>
          <a:bodyPr anchor="ctr"/>
          <a:lstStyle/>
          <a:p>
            <a:pPr algn="ctr" eaLnBrk="1" fontAlgn="auto" hangingPunct="1">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45059" name="TextShape 4"/>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lgn="r" eaLnBrk="1" hangingPunct="1">
              <a:lnSpc>
                <a:spcPct val="100000"/>
              </a:lnSpc>
              <a:spcBef>
                <a:spcPct val="0"/>
              </a:spcBef>
              <a:buFontTx/>
              <a:buNone/>
            </a:pPr>
            <a:fld id="{4F34822F-9FA5-4A54-BF78-05D2D5D5FA75}" type="slidenum">
              <a:rPr lang="en-IN" altLang="en-US" sz="1200">
                <a:solidFill>
                  <a:srgbClr val="8B8B8B"/>
                </a:solidFill>
                <a:latin typeface="Arial Narrow" panose="020B0606020202030204" pitchFamily="34" charset="0"/>
              </a:rPr>
              <a:pPr algn="r" eaLnBrk="1" hangingPunct="1">
                <a:lnSpc>
                  <a:spcPct val="100000"/>
                </a:lnSpc>
                <a:spcBef>
                  <a:spcPct val="0"/>
                </a:spcBef>
                <a:buFontTx/>
                <a:buNone/>
              </a:pPr>
              <a:t>21</a:t>
            </a:fld>
            <a:endParaRPr lang="en-IN" altLang="en-US" sz="1200">
              <a:solidFill>
                <a:srgbClr val="000000"/>
              </a:solidFill>
              <a:latin typeface="Times New Roman" panose="02020603050405020304" pitchFamily="18" charset="0"/>
            </a:endParaRPr>
          </a:p>
        </p:txBody>
      </p:sp>
      <p:sp>
        <p:nvSpPr>
          <p:cNvPr id="2" name="TextShape 1"/>
          <p:cNvSpPr txBox="1"/>
          <p:nvPr/>
        </p:nvSpPr>
        <p:spPr>
          <a:xfrm>
            <a:off x="387350" y="358775"/>
            <a:ext cx="8229600" cy="1189038"/>
          </a:xfrm>
          <a:prstGeom prst="rect">
            <a:avLst/>
          </a:prstGeom>
          <a:noFill/>
          <a:ln>
            <a:noFill/>
          </a:ln>
        </p:spPr>
        <p:txBody>
          <a:bodyPr anchor="ctr">
            <a:normAutofit/>
          </a:bodyPr>
          <a:lstStyle/>
          <a:p>
            <a:pPr eaLnBrk="1" fontAlgn="auto" hangingPunct="1">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45061" name="Title 1"/>
          <p:cNvSpPr txBox="1">
            <a:spLocks noChangeArrowheads="1"/>
          </p:cNvSpPr>
          <p:nvPr/>
        </p:nvSpPr>
        <p:spPr bwMode="auto">
          <a:xfrm>
            <a:off x="457200" y="365125"/>
            <a:ext cx="69897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spcBef>
                <a:spcPct val="0"/>
              </a:spcBef>
              <a:buFontTx/>
              <a:buNone/>
            </a:pPr>
            <a:r>
              <a:rPr lang="en-US" altLang="en-US" sz="3600">
                <a:latin typeface="Times New Roman" panose="02020603050405020304" pitchFamily="18" charset="0"/>
                <a:cs typeface="Times New Roman" panose="02020603050405020304" pitchFamily="18" charset="0"/>
              </a:rPr>
              <a:t>Slicing using numpy</a:t>
            </a:r>
          </a:p>
        </p:txBody>
      </p:sp>
      <p:sp>
        <p:nvSpPr>
          <p:cNvPr id="4" name="TextShape 2"/>
          <p:cNvSpPr txBox="1"/>
          <p:nvPr/>
        </p:nvSpPr>
        <p:spPr>
          <a:xfrm>
            <a:off x="457200" y="1143000"/>
            <a:ext cx="8229600" cy="4181475"/>
          </a:xfrm>
          <a:prstGeom prst="rect">
            <a:avLst/>
          </a:prstGeom>
          <a:noFill/>
          <a:ln>
            <a:noFill/>
          </a:ln>
        </p:spPr>
        <p:txBody>
          <a:bodyPr/>
          <a:lstStyle/>
          <a:p>
            <a:pPr eaLnBrk="1" fontAlgn="auto" hangingPunct="1">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34823" name="Content Placeholder 2"/>
          <p:cNvSpPr txBox="1">
            <a:spLocks noChangeArrowheads="1"/>
          </p:cNvSpPr>
          <p:nvPr/>
        </p:nvSpPr>
        <p:spPr bwMode="auto">
          <a:xfrm>
            <a:off x="457200" y="903288"/>
            <a:ext cx="8026400" cy="4629150"/>
          </a:xfrm>
          <a:prstGeom prst="rect">
            <a:avLst/>
          </a:prstGeom>
          <a:noFill/>
          <a:ln>
            <a:noFill/>
          </a:ln>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Example:</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Slice elements from index 1 to index 5 from the following     array: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import numpy as np</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arr = np.array([1,2,3,4,5,6,7])</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print(arr[1:5])</a:t>
            </a:r>
          </a:p>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O/P: [2,3,4,5]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a:defRPr/>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05760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3"/>
          <p:cNvSpPr txBox="1"/>
          <p:nvPr/>
        </p:nvSpPr>
        <p:spPr>
          <a:xfrm>
            <a:off x="3124200" y="6356350"/>
            <a:ext cx="2895600" cy="365125"/>
          </a:xfrm>
          <a:prstGeom prst="rect">
            <a:avLst/>
          </a:prstGeom>
          <a:noFill/>
          <a:ln>
            <a:noFill/>
          </a:ln>
        </p:spPr>
        <p:txBody>
          <a:bodyPr anchor="ctr"/>
          <a:lstStyle/>
          <a:p>
            <a:pPr algn="ctr" eaLnBrk="1" fontAlgn="auto" hangingPunct="1">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47107" name="TextShape 4"/>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lgn="r" eaLnBrk="1" hangingPunct="1">
              <a:lnSpc>
                <a:spcPct val="100000"/>
              </a:lnSpc>
              <a:spcBef>
                <a:spcPct val="0"/>
              </a:spcBef>
              <a:buFontTx/>
              <a:buNone/>
            </a:pPr>
            <a:fld id="{0A571C55-9992-4A6E-99C7-BB854917B96B}" type="slidenum">
              <a:rPr lang="en-IN" altLang="en-US" sz="1200">
                <a:solidFill>
                  <a:srgbClr val="8B8B8B"/>
                </a:solidFill>
                <a:latin typeface="Arial Narrow" panose="020B0606020202030204" pitchFamily="34" charset="0"/>
              </a:rPr>
              <a:pPr algn="r" eaLnBrk="1" hangingPunct="1">
                <a:lnSpc>
                  <a:spcPct val="100000"/>
                </a:lnSpc>
                <a:spcBef>
                  <a:spcPct val="0"/>
                </a:spcBef>
                <a:buFontTx/>
                <a:buNone/>
              </a:pPr>
              <a:t>22</a:t>
            </a:fld>
            <a:endParaRPr lang="en-IN" altLang="en-US" sz="1200">
              <a:solidFill>
                <a:srgbClr val="000000"/>
              </a:solidFill>
              <a:latin typeface="Times New Roman" panose="02020603050405020304" pitchFamily="18" charset="0"/>
            </a:endParaRPr>
          </a:p>
        </p:txBody>
      </p:sp>
      <p:sp>
        <p:nvSpPr>
          <p:cNvPr id="2" name="TextShape 1"/>
          <p:cNvSpPr txBox="1"/>
          <p:nvPr/>
        </p:nvSpPr>
        <p:spPr>
          <a:xfrm>
            <a:off x="387350" y="358775"/>
            <a:ext cx="8229600" cy="1189038"/>
          </a:xfrm>
          <a:prstGeom prst="rect">
            <a:avLst/>
          </a:prstGeom>
          <a:noFill/>
          <a:ln>
            <a:noFill/>
          </a:ln>
        </p:spPr>
        <p:txBody>
          <a:bodyPr anchor="ctr">
            <a:normAutofit/>
          </a:bodyPr>
          <a:lstStyle/>
          <a:p>
            <a:pPr eaLnBrk="1" fontAlgn="auto" hangingPunct="1">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47109" name="Title 1"/>
          <p:cNvSpPr txBox="1">
            <a:spLocks noChangeArrowheads="1"/>
          </p:cNvSpPr>
          <p:nvPr/>
        </p:nvSpPr>
        <p:spPr bwMode="auto">
          <a:xfrm>
            <a:off x="457200" y="365125"/>
            <a:ext cx="69897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spcBef>
                <a:spcPct val="0"/>
              </a:spcBef>
              <a:buFontTx/>
              <a:buNone/>
            </a:pPr>
            <a:r>
              <a:rPr lang="en-US" altLang="en-US" sz="3600">
                <a:latin typeface="Times New Roman" panose="02020603050405020304" pitchFamily="18" charset="0"/>
                <a:cs typeface="Times New Roman" panose="02020603050405020304" pitchFamily="18" charset="0"/>
              </a:rPr>
              <a:t>Negative Slicing</a:t>
            </a:r>
          </a:p>
        </p:txBody>
      </p:sp>
      <p:sp>
        <p:nvSpPr>
          <p:cNvPr id="4" name="TextShape 2"/>
          <p:cNvSpPr txBox="1"/>
          <p:nvPr/>
        </p:nvSpPr>
        <p:spPr>
          <a:xfrm>
            <a:off x="457200" y="1143000"/>
            <a:ext cx="8229600" cy="4181475"/>
          </a:xfrm>
          <a:prstGeom prst="rect">
            <a:avLst/>
          </a:prstGeom>
          <a:noFill/>
          <a:ln>
            <a:noFill/>
          </a:ln>
        </p:spPr>
        <p:txBody>
          <a:bodyPr/>
          <a:lstStyle/>
          <a:p>
            <a:pPr eaLnBrk="1" fontAlgn="auto" hangingPunct="1">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34823" name="Content Placeholder 2"/>
          <p:cNvSpPr txBox="1">
            <a:spLocks noChangeArrowheads="1"/>
          </p:cNvSpPr>
          <p:nvPr/>
        </p:nvSpPr>
        <p:spPr bwMode="auto">
          <a:xfrm>
            <a:off x="457200" y="903288"/>
            <a:ext cx="8026400" cy="4629150"/>
          </a:xfrm>
          <a:prstGeom prst="rect">
            <a:avLst/>
          </a:prstGeom>
          <a:noFill/>
          <a:ln>
            <a:noFill/>
          </a:ln>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The minus operator to refer to an index from the end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Example:</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Slice elements from index 3 from the end of index 1 from the end: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import numpy as np</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arr = np.array([1,2,3,4,5,6,7])</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print(arr[-3:-1])</a:t>
            </a:r>
          </a:p>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O/P: [5,6]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a:defRPr/>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7705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3"/>
          <p:cNvSpPr txBox="1"/>
          <p:nvPr/>
        </p:nvSpPr>
        <p:spPr>
          <a:xfrm>
            <a:off x="3124200" y="6356350"/>
            <a:ext cx="2895600" cy="365125"/>
          </a:xfrm>
          <a:prstGeom prst="rect">
            <a:avLst/>
          </a:prstGeom>
          <a:noFill/>
          <a:ln>
            <a:noFill/>
          </a:ln>
        </p:spPr>
        <p:txBody>
          <a:bodyPr anchor="ctr"/>
          <a:lstStyle/>
          <a:p>
            <a:pPr algn="ctr" eaLnBrk="1" fontAlgn="auto" hangingPunct="1">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49155" name="TextShape 4"/>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lgn="r" eaLnBrk="1" hangingPunct="1">
              <a:lnSpc>
                <a:spcPct val="100000"/>
              </a:lnSpc>
              <a:spcBef>
                <a:spcPct val="0"/>
              </a:spcBef>
              <a:buFontTx/>
              <a:buNone/>
            </a:pPr>
            <a:fld id="{6B05A980-046E-403F-A43B-CD2C393337C8}" type="slidenum">
              <a:rPr lang="en-IN" altLang="en-US" sz="1200">
                <a:solidFill>
                  <a:srgbClr val="8B8B8B"/>
                </a:solidFill>
                <a:latin typeface="Arial Narrow" panose="020B0606020202030204" pitchFamily="34" charset="0"/>
              </a:rPr>
              <a:pPr algn="r" eaLnBrk="1" hangingPunct="1">
                <a:lnSpc>
                  <a:spcPct val="100000"/>
                </a:lnSpc>
                <a:spcBef>
                  <a:spcPct val="0"/>
                </a:spcBef>
                <a:buFontTx/>
                <a:buNone/>
              </a:pPr>
              <a:t>23</a:t>
            </a:fld>
            <a:endParaRPr lang="en-IN" altLang="en-US" sz="1200">
              <a:solidFill>
                <a:srgbClr val="000000"/>
              </a:solidFill>
              <a:latin typeface="Times New Roman" panose="02020603050405020304" pitchFamily="18" charset="0"/>
            </a:endParaRPr>
          </a:p>
        </p:txBody>
      </p:sp>
      <p:sp>
        <p:nvSpPr>
          <p:cNvPr id="2" name="TextShape 1"/>
          <p:cNvSpPr txBox="1"/>
          <p:nvPr/>
        </p:nvSpPr>
        <p:spPr>
          <a:xfrm>
            <a:off x="387350" y="358775"/>
            <a:ext cx="8229600" cy="1189038"/>
          </a:xfrm>
          <a:prstGeom prst="rect">
            <a:avLst/>
          </a:prstGeom>
          <a:noFill/>
          <a:ln>
            <a:noFill/>
          </a:ln>
        </p:spPr>
        <p:txBody>
          <a:bodyPr anchor="ctr">
            <a:normAutofit/>
          </a:bodyPr>
          <a:lstStyle/>
          <a:p>
            <a:pPr eaLnBrk="1" fontAlgn="auto" hangingPunct="1">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49157" name="Title 1"/>
          <p:cNvSpPr txBox="1">
            <a:spLocks noChangeArrowheads="1"/>
          </p:cNvSpPr>
          <p:nvPr/>
        </p:nvSpPr>
        <p:spPr bwMode="auto">
          <a:xfrm>
            <a:off x="457200" y="365125"/>
            <a:ext cx="69897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spcBef>
                <a:spcPct val="0"/>
              </a:spcBef>
              <a:buFontTx/>
              <a:buNone/>
            </a:pPr>
            <a:r>
              <a:rPr lang="en-US" altLang="en-US" sz="3600">
                <a:latin typeface="Times New Roman" panose="02020603050405020304" pitchFamily="18" charset="0"/>
                <a:cs typeface="Times New Roman" panose="02020603050405020304" pitchFamily="18" charset="0"/>
              </a:rPr>
              <a:t>STEP</a:t>
            </a:r>
          </a:p>
        </p:txBody>
      </p:sp>
      <p:sp>
        <p:nvSpPr>
          <p:cNvPr id="4" name="TextShape 2"/>
          <p:cNvSpPr txBox="1"/>
          <p:nvPr/>
        </p:nvSpPr>
        <p:spPr>
          <a:xfrm>
            <a:off x="457200" y="1143000"/>
            <a:ext cx="8229600" cy="4181475"/>
          </a:xfrm>
          <a:prstGeom prst="rect">
            <a:avLst/>
          </a:prstGeom>
          <a:noFill/>
          <a:ln>
            <a:noFill/>
          </a:ln>
        </p:spPr>
        <p:txBody>
          <a:bodyPr/>
          <a:lstStyle/>
          <a:p>
            <a:pPr eaLnBrk="1" fontAlgn="auto" hangingPunct="1">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34823" name="Content Placeholder 2"/>
          <p:cNvSpPr txBox="1">
            <a:spLocks noChangeArrowheads="1"/>
          </p:cNvSpPr>
          <p:nvPr/>
        </p:nvSpPr>
        <p:spPr bwMode="auto">
          <a:xfrm>
            <a:off x="457200" y="903288"/>
            <a:ext cx="8026400" cy="4629150"/>
          </a:xfrm>
          <a:prstGeom prst="rect">
            <a:avLst/>
          </a:prstGeom>
          <a:noFill/>
          <a:ln>
            <a:noFill/>
          </a:ln>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Use the step value to determine the step of the slicing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Example:</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Return every other element from index 1 to index 5:</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import numpy as np</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arr = np.array([1,2,3,4,5,6,7])</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print(arr[1:5:2])</a:t>
            </a:r>
          </a:p>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O/P: [2,4]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a:defRPr/>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3147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3"/>
          <p:cNvSpPr txBox="1"/>
          <p:nvPr/>
        </p:nvSpPr>
        <p:spPr>
          <a:xfrm>
            <a:off x="3124200" y="6356350"/>
            <a:ext cx="2895600" cy="365125"/>
          </a:xfrm>
          <a:prstGeom prst="rect">
            <a:avLst/>
          </a:prstGeom>
          <a:noFill/>
          <a:ln>
            <a:noFill/>
          </a:ln>
        </p:spPr>
        <p:txBody>
          <a:bodyPr anchor="ctr"/>
          <a:lstStyle/>
          <a:p>
            <a:pPr algn="ctr" eaLnBrk="1" fontAlgn="auto" hangingPunct="1">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51203" name="TextShape 4"/>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lgn="r" eaLnBrk="1" hangingPunct="1">
              <a:lnSpc>
                <a:spcPct val="100000"/>
              </a:lnSpc>
              <a:spcBef>
                <a:spcPct val="0"/>
              </a:spcBef>
              <a:buFontTx/>
              <a:buNone/>
            </a:pPr>
            <a:fld id="{AECE08D2-59AC-4D90-A58C-3E1E55C0D26E}" type="slidenum">
              <a:rPr lang="en-IN" altLang="en-US" sz="1200">
                <a:solidFill>
                  <a:srgbClr val="8B8B8B"/>
                </a:solidFill>
                <a:latin typeface="Arial Narrow" panose="020B0606020202030204" pitchFamily="34" charset="0"/>
              </a:rPr>
              <a:pPr algn="r" eaLnBrk="1" hangingPunct="1">
                <a:lnSpc>
                  <a:spcPct val="100000"/>
                </a:lnSpc>
                <a:spcBef>
                  <a:spcPct val="0"/>
                </a:spcBef>
                <a:buFontTx/>
                <a:buNone/>
              </a:pPr>
              <a:t>24</a:t>
            </a:fld>
            <a:endParaRPr lang="en-IN" altLang="en-US" sz="1200">
              <a:solidFill>
                <a:srgbClr val="000000"/>
              </a:solidFill>
              <a:latin typeface="Times New Roman" panose="02020603050405020304" pitchFamily="18" charset="0"/>
            </a:endParaRPr>
          </a:p>
        </p:txBody>
      </p:sp>
      <p:sp>
        <p:nvSpPr>
          <p:cNvPr id="2" name="TextShape 1"/>
          <p:cNvSpPr txBox="1"/>
          <p:nvPr/>
        </p:nvSpPr>
        <p:spPr>
          <a:xfrm>
            <a:off x="387350" y="358775"/>
            <a:ext cx="8229600" cy="1189038"/>
          </a:xfrm>
          <a:prstGeom prst="rect">
            <a:avLst/>
          </a:prstGeom>
          <a:noFill/>
          <a:ln>
            <a:noFill/>
          </a:ln>
        </p:spPr>
        <p:txBody>
          <a:bodyPr anchor="ctr">
            <a:normAutofit/>
          </a:bodyPr>
          <a:lstStyle/>
          <a:p>
            <a:pPr eaLnBrk="1" fontAlgn="auto" hangingPunct="1">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51205" name="Title 1"/>
          <p:cNvSpPr txBox="1">
            <a:spLocks noChangeArrowheads="1"/>
          </p:cNvSpPr>
          <p:nvPr/>
        </p:nvSpPr>
        <p:spPr bwMode="auto">
          <a:xfrm>
            <a:off x="457200" y="358775"/>
            <a:ext cx="69897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a:spcBef>
                <a:spcPct val="0"/>
              </a:spcBef>
              <a:buFontTx/>
              <a:buNone/>
            </a:pPr>
            <a:r>
              <a:rPr lang="en-US" altLang="en-US" sz="3600">
                <a:latin typeface="Times New Roman" panose="02020603050405020304" pitchFamily="18" charset="0"/>
                <a:cs typeface="Times New Roman" panose="02020603050405020304" pitchFamily="18" charset="0"/>
              </a:rPr>
              <a:t>Slicing 2D Array</a:t>
            </a:r>
          </a:p>
        </p:txBody>
      </p:sp>
      <p:sp>
        <p:nvSpPr>
          <p:cNvPr id="4" name="TextShape 2"/>
          <p:cNvSpPr txBox="1"/>
          <p:nvPr/>
        </p:nvSpPr>
        <p:spPr>
          <a:xfrm>
            <a:off x="457200" y="1143000"/>
            <a:ext cx="8229600" cy="4181475"/>
          </a:xfrm>
          <a:prstGeom prst="rect">
            <a:avLst/>
          </a:prstGeom>
          <a:noFill/>
          <a:ln>
            <a:noFill/>
          </a:ln>
        </p:spPr>
        <p:txBody>
          <a:bodyPr/>
          <a:lstStyle/>
          <a:p>
            <a:pPr eaLnBrk="1" fontAlgn="auto" hangingPunct="1">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34823" name="Content Placeholder 2"/>
          <p:cNvSpPr txBox="1">
            <a:spLocks noChangeArrowheads="1"/>
          </p:cNvSpPr>
          <p:nvPr/>
        </p:nvSpPr>
        <p:spPr bwMode="auto">
          <a:xfrm>
            <a:off x="457200" y="903288"/>
            <a:ext cx="8026400" cy="4629150"/>
          </a:xfrm>
          <a:prstGeom prst="rect">
            <a:avLst/>
          </a:prstGeom>
          <a:noFill/>
          <a:ln>
            <a:noFill/>
          </a:ln>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DejaVu Sans"/>
                <a:cs typeface="DejaVu Sans"/>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DejaVu Sans"/>
                <a:cs typeface="DejaVu Sans"/>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3pPr>
            <a:lvl4pPr marL="16002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4pPr>
            <a:lvl5pPr marL="20574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DejaVu Sans"/>
                <a:cs typeface="DejaVu Sans"/>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DejaVu Sans"/>
                <a:cs typeface="DejaVu Sans"/>
              </a:defRPr>
            </a:lvl9pPr>
          </a:lstStyle>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Example:</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From the second element, slice elements from index 1 to index 4</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import numpy as np</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arr = np.array([1,2,3,4,5], [6,7,8,9,10]])</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print(arr[1, 1:42])</a:t>
            </a:r>
          </a:p>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O/P: [7,8,9]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a:defRPr/>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0517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457200" y="274638"/>
            <a:ext cx="8229600" cy="60499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US" sz="2800" b="1"/>
              <a:t>21CSS101J-PROGRAMMINGFORPROBLEMSOLVING</a:t>
            </a:r>
            <a:br>
              <a:rPr lang="en-US" sz="2800" b="1"/>
            </a:br>
            <a:r>
              <a:rPr lang="en-US" sz="2800" b="1"/>
              <a:t>Unit – 05 : Session – 03  : SLO - 03</a:t>
            </a:r>
            <a:endParaRPr sz="2800" b="1"/>
          </a:p>
        </p:txBody>
      </p:sp>
    </p:spTree>
    <p:extLst>
      <p:ext uri="{BB962C8B-B14F-4D97-AF65-F5344CB8AC3E}">
        <p14:creationId xmlns:p14="http://schemas.microsoft.com/office/powerpoint/2010/main" val="3491404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152400" y="152400"/>
            <a:ext cx="88392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Descriptive Statistics in NumPy</a:t>
            </a:r>
            <a:endParaRPr sz="3200" b="1"/>
          </a:p>
        </p:txBody>
      </p:sp>
      <p:sp>
        <p:nvSpPr>
          <p:cNvPr id="90" name="Google Shape;90;p2"/>
          <p:cNvSpPr txBox="1">
            <a:spLocks noGrp="1"/>
          </p:cNvSpPr>
          <p:nvPr>
            <p:ph type="body" idx="1"/>
          </p:nvPr>
        </p:nvSpPr>
        <p:spPr>
          <a:xfrm>
            <a:off x="228600" y="914400"/>
            <a:ext cx="8686800" cy="57150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000"/>
              <a:buChar char="•"/>
            </a:pPr>
            <a:r>
              <a:rPr lang="en-US" sz="2000"/>
              <a:t>Descriptive Statistics is the building block of data science.</a:t>
            </a:r>
            <a:endParaRPr/>
          </a:p>
          <a:p>
            <a:pPr marL="342900" lvl="0" indent="-342900" algn="just" rtl="0">
              <a:spcBef>
                <a:spcPts val="400"/>
              </a:spcBef>
              <a:spcAft>
                <a:spcPts val="0"/>
              </a:spcAft>
              <a:buClr>
                <a:schemeClr val="dk1"/>
              </a:buClr>
              <a:buSzPts val="2000"/>
              <a:buChar char="•"/>
            </a:pPr>
            <a:r>
              <a:rPr lang="en-US" sz="2000"/>
              <a:t>Advanced analytics is often incomplete without analyzing descriptive statistics of the key metrics. </a:t>
            </a:r>
            <a:endParaRPr sz="2000"/>
          </a:p>
          <a:p>
            <a:pPr marL="342900" lvl="0" indent="-342900" algn="just" rtl="0">
              <a:spcBef>
                <a:spcPts val="400"/>
              </a:spcBef>
              <a:spcAft>
                <a:spcPts val="0"/>
              </a:spcAft>
              <a:buClr>
                <a:schemeClr val="dk1"/>
              </a:buClr>
              <a:buSzPts val="2000"/>
              <a:buChar char="•"/>
            </a:pPr>
            <a:r>
              <a:rPr lang="en-US" sz="2000"/>
              <a:t>In simple terms, descriptive statistics can be defined as the measures that summarize a given data, and these measures can be broken down further into the measures of central tendency and the measures of dispersion.</a:t>
            </a:r>
            <a:endParaRPr/>
          </a:p>
          <a:p>
            <a:pPr marL="342900" lvl="0" indent="-342900" algn="l" rtl="0">
              <a:spcBef>
                <a:spcPts val="400"/>
              </a:spcBef>
              <a:spcAft>
                <a:spcPts val="0"/>
              </a:spcAft>
              <a:buClr>
                <a:schemeClr val="dk1"/>
              </a:buClr>
              <a:buSzPts val="2000"/>
              <a:buChar char="•"/>
            </a:pPr>
            <a:r>
              <a:rPr lang="en-US" sz="2000"/>
              <a:t>Measures of dispersion are values that describe how the data varies. </a:t>
            </a:r>
            <a:endParaRPr sz="2000"/>
          </a:p>
          <a:p>
            <a:pPr marL="342900" lvl="0" indent="-342900" algn="l" rtl="0">
              <a:spcBef>
                <a:spcPts val="400"/>
              </a:spcBef>
              <a:spcAft>
                <a:spcPts val="0"/>
              </a:spcAft>
              <a:buClr>
                <a:schemeClr val="dk1"/>
              </a:buClr>
              <a:buSzPts val="2000"/>
              <a:buChar char="•"/>
            </a:pPr>
            <a:r>
              <a:rPr lang="en-US" sz="2000"/>
              <a:t>It gives us a sense of how much the data tends to diverge from the typical value, while central measures give us an idea about the typical value of the distribution.</a:t>
            </a:r>
            <a:endParaRPr sz="2000"/>
          </a:p>
          <a:p>
            <a:pPr marL="342900" lvl="0" indent="-342900" algn="just" rtl="0">
              <a:spcBef>
                <a:spcPts val="400"/>
              </a:spcBef>
              <a:spcAft>
                <a:spcPts val="0"/>
              </a:spcAft>
              <a:buClr>
                <a:schemeClr val="dk1"/>
              </a:buClr>
              <a:buSzPts val="2000"/>
              <a:buChar char="•"/>
            </a:pPr>
            <a:r>
              <a:rPr lang="en-US" sz="2000"/>
              <a:t>Measures of central tendency include mean, median, and the mode.</a:t>
            </a:r>
            <a:endParaRPr/>
          </a:p>
          <a:p>
            <a:pPr marL="342900" lvl="0" indent="-342900" algn="just" rtl="0">
              <a:spcBef>
                <a:spcPts val="400"/>
              </a:spcBef>
              <a:spcAft>
                <a:spcPts val="0"/>
              </a:spcAft>
              <a:buClr>
                <a:schemeClr val="dk1"/>
              </a:buClr>
              <a:buSzPts val="2000"/>
              <a:buChar char="•"/>
            </a:pPr>
            <a:r>
              <a:rPr lang="en-US" sz="2000"/>
              <a:t>On the other hand, the measures of dispersion include standard deviation, variance, and the interquartile range. </a:t>
            </a:r>
            <a:endParaRPr sz="2000"/>
          </a:p>
          <a:p>
            <a:pPr marL="342900" lvl="0" indent="-342900" algn="just" rtl="0">
              <a:spcBef>
                <a:spcPts val="400"/>
              </a:spcBef>
              <a:spcAft>
                <a:spcPts val="0"/>
              </a:spcAft>
              <a:buClr>
                <a:schemeClr val="dk1"/>
              </a:buClr>
              <a:buSzPts val="2000"/>
              <a:buChar char="•"/>
            </a:pPr>
            <a:r>
              <a:rPr lang="en-US" sz="2000"/>
              <a:t>We will cover the following topics in detail:</a:t>
            </a:r>
            <a:endParaRPr/>
          </a:p>
          <a:p>
            <a:pPr marL="457200" lvl="0" indent="-457200" algn="just" rtl="0">
              <a:spcBef>
                <a:spcPts val="400"/>
              </a:spcBef>
              <a:spcAft>
                <a:spcPts val="0"/>
              </a:spcAft>
              <a:buClr>
                <a:schemeClr val="dk1"/>
              </a:buClr>
              <a:buSzPts val="2000"/>
              <a:buAutoNum type="arabicPeriod"/>
            </a:pPr>
            <a:r>
              <a:rPr lang="en-US" sz="2000"/>
              <a:t>Percentile in NumPy.</a:t>
            </a:r>
            <a:endParaRPr/>
          </a:p>
          <a:p>
            <a:pPr marL="457200" lvl="0" indent="-457200" algn="just" rtl="0">
              <a:spcBef>
                <a:spcPts val="400"/>
              </a:spcBef>
              <a:spcAft>
                <a:spcPts val="0"/>
              </a:spcAft>
              <a:buClr>
                <a:schemeClr val="dk1"/>
              </a:buClr>
              <a:buSzPts val="2000"/>
              <a:buAutoNum type="arabicPeriod"/>
            </a:pPr>
            <a:r>
              <a:rPr lang="en-US" sz="2000"/>
              <a:t>Variance in Numpy.</a:t>
            </a:r>
            <a:endParaRPr/>
          </a:p>
          <a:p>
            <a:pPr marL="0" lvl="0" indent="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p:txBody>
      </p:sp>
    </p:spTree>
    <p:extLst>
      <p:ext uri="{BB962C8B-B14F-4D97-AF65-F5344CB8AC3E}">
        <p14:creationId xmlns:p14="http://schemas.microsoft.com/office/powerpoint/2010/main" val="806845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3200" b="1"/>
              <a:t>Percentile </a:t>
            </a:r>
            <a:endParaRPr/>
          </a:p>
        </p:txBody>
      </p:sp>
      <p:sp>
        <p:nvSpPr>
          <p:cNvPr id="96" name="Google Shape;96;p3"/>
          <p:cNvSpPr txBox="1">
            <a:spLocks noGrp="1"/>
          </p:cNvSpPr>
          <p:nvPr>
            <p:ph type="body" idx="1"/>
          </p:nvPr>
        </p:nvSpPr>
        <p:spPr>
          <a:xfrm>
            <a:off x="228600" y="914400"/>
            <a:ext cx="8763000" cy="57912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1800"/>
              <a:buChar char="•"/>
            </a:pPr>
            <a:r>
              <a:rPr lang="en-US" sz="1800" b="1"/>
              <a:t>Percentile </a:t>
            </a:r>
            <a:r>
              <a:rPr lang="en-US" sz="1800"/>
              <a:t>is</a:t>
            </a:r>
            <a:r>
              <a:rPr lang="en-US" sz="1800" b="1"/>
              <a:t> </a:t>
            </a:r>
            <a:r>
              <a:rPr lang="en-US" sz="1800"/>
              <a:t>a measure which indicates the value below which a given percentage of points in a dataset fall. For instance, the 35th percentile(\(P_{35}\)) is the score below which 35% of the data points may be found. </a:t>
            </a:r>
            <a:endParaRPr sz="1800"/>
          </a:p>
          <a:p>
            <a:pPr marL="342900" lvl="0" indent="-342900" algn="just" rtl="0">
              <a:spcBef>
                <a:spcPts val="360"/>
              </a:spcBef>
              <a:spcAft>
                <a:spcPts val="0"/>
              </a:spcAft>
              <a:buClr>
                <a:schemeClr val="dk1"/>
              </a:buClr>
              <a:buSzPts val="1800"/>
              <a:buChar char="•"/>
            </a:pPr>
            <a:r>
              <a:rPr lang="en-US" sz="1800"/>
              <a:t>We can observe that median represents the 50th percentile. Similarly, we can have 0th percentile representing the minimum and 100th percentile representing the maximum of all data points.</a:t>
            </a:r>
            <a:endParaRPr/>
          </a:p>
          <a:p>
            <a:pPr marL="342900" lvl="0" indent="-342900" algn="just" rtl="0">
              <a:spcBef>
                <a:spcPts val="360"/>
              </a:spcBef>
              <a:spcAft>
                <a:spcPts val="0"/>
              </a:spcAft>
              <a:buClr>
                <a:schemeClr val="dk1"/>
              </a:buClr>
              <a:buSzPts val="1800"/>
              <a:buChar char="•"/>
            </a:pPr>
            <a:r>
              <a:rPr lang="en-US" sz="1800"/>
              <a:t>There are various methods of calculation of quartiles and percentiles, but we will stick to the one below. To calculate \(k^{th}\) percentile(\(P_{k}\)) for a data set of \(N\) observations which is arranged in increasing order, go through the following steps:</a:t>
            </a:r>
            <a:endParaRPr/>
          </a:p>
          <a:p>
            <a:pPr marL="342900" lvl="0" indent="-342900" algn="just" rtl="0">
              <a:spcBef>
                <a:spcPts val="360"/>
              </a:spcBef>
              <a:spcAft>
                <a:spcPts val="0"/>
              </a:spcAft>
              <a:buClr>
                <a:schemeClr val="dk1"/>
              </a:buClr>
              <a:buSzPts val="1800"/>
              <a:buChar char="•"/>
            </a:pPr>
            <a:r>
              <a:rPr lang="en-US" sz="1800"/>
              <a:t>Step 1: Calculate \(\displaystyle i=\frac{k}{100}\times N\)</a:t>
            </a:r>
            <a:endParaRPr/>
          </a:p>
          <a:p>
            <a:pPr marL="342900" lvl="0" indent="-342900" algn="just" rtl="0">
              <a:spcBef>
                <a:spcPts val="360"/>
              </a:spcBef>
              <a:spcAft>
                <a:spcPts val="0"/>
              </a:spcAft>
              <a:buClr>
                <a:schemeClr val="dk1"/>
              </a:buClr>
              <a:buSzPts val="1800"/>
              <a:buChar char="•"/>
            </a:pPr>
            <a:r>
              <a:rPr lang="en-US" sz="1800"/>
              <a:t>Step 2: If \(i\) is a whole number, then count the observations in the data set from left to right till we reach the \(i^{th}\) data point. The \(k^{th}\) percentile, in this case, is equal to the average of the value of \(i^{th}\) data point and the value of the data point that follows it.</a:t>
            </a:r>
            <a:endParaRPr/>
          </a:p>
          <a:p>
            <a:pPr marL="342900" lvl="0" indent="-342900" algn="just" rtl="0">
              <a:spcBef>
                <a:spcPts val="360"/>
              </a:spcBef>
              <a:spcAft>
                <a:spcPts val="0"/>
              </a:spcAft>
              <a:buClr>
                <a:schemeClr val="dk1"/>
              </a:buClr>
              <a:buSzPts val="1800"/>
              <a:buChar char="•"/>
            </a:pPr>
            <a:r>
              <a:rPr lang="en-US" sz="1800"/>
              <a:t>Step 3: If \(i\) is not a whole number, then round it up to the nearest integer and count the observations in the data set from left to right till we reach the \(i^{th}\) data point. The \(k^{th}\) percentile now is just equal to the value corresponding this data point.</a:t>
            </a:r>
            <a:endParaRPr/>
          </a:p>
          <a:p>
            <a:pPr marL="0" lvl="0" indent="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3429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p:txBody>
      </p:sp>
    </p:spTree>
    <p:extLst>
      <p:ext uri="{BB962C8B-B14F-4D97-AF65-F5344CB8AC3E}">
        <p14:creationId xmlns:p14="http://schemas.microsoft.com/office/powerpoint/2010/main" val="996693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457200" y="152400"/>
            <a:ext cx="8229600" cy="304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US" sz="3200" b="1"/>
              <a:t>Example</a:t>
            </a:r>
            <a:endParaRPr sz="3200" b="1"/>
          </a:p>
        </p:txBody>
      </p:sp>
      <p:sp>
        <p:nvSpPr>
          <p:cNvPr id="102" name="Google Shape;102;p4"/>
          <p:cNvSpPr txBox="1">
            <a:spLocks noGrp="1"/>
          </p:cNvSpPr>
          <p:nvPr>
            <p:ph type="body" idx="1"/>
          </p:nvPr>
        </p:nvSpPr>
        <p:spPr>
          <a:xfrm>
            <a:off x="152400" y="533400"/>
            <a:ext cx="8839200" cy="6096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3429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US" sz="2000"/>
              <a:t>Suppose we want to calculate \(P_{27}\) for the marks of students in Subject 2. Let us first arrange the data in increasing order which results in the following dataset {8,9,12,14.5,15.5,17,18}.</a:t>
            </a:r>
            <a:endParaRPr sz="2000"/>
          </a:p>
          <a:p>
            <a:pPr marL="342900" lvl="0" indent="-342900" algn="l" rtl="0">
              <a:spcBef>
                <a:spcPts val="400"/>
              </a:spcBef>
              <a:spcAft>
                <a:spcPts val="0"/>
              </a:spcAft>
              <a:buClr>
                <a:schemeClr val="dk1"/>
              </a:buClr>
              <a:buSzPts val="2000"/>
              <a:buChar char="•"/>
            </a:pPr>
            <a:r>
              <a:rPr lang="en-US" sz="2000"/>
              <a:t>Following the steps above,</a:t>
            </a:r>
            <a:endParaRPr/>
          </a:p>
          <a:p>
            <a:pPr marL="0" lvl="0" indent="0" algn="l" rtl="0">
              <a:spcBef>
                <a:spcPts val="400"/>
              </a:spcBef>
              <a:spcAft>
                <a:spcPts val="0"/>
              </a:spcAft>
              <a:buClr>
                <a:schemeClr val="dk1"/>
              </a:buClr>
              <a:buSzPts val="2000"/>
              <a:buNone/>
            </a:pPr>
            <a:r>
              <a:rPr lang="en-US" sz="2000"/>
              <a:t>	Step 1: \(\displaystyle i=\frac{27}{100}\times 7 = 1.89\)</a:t>
            </a:r>
            <a:endParaRPr/>
          </a:p>
          <a:p>
            <a:pPr marL="0" lvl="0" indent="0" algn="l" rtl="0">
              <a:spcBef>
                <a:spcPts val="400"/>
              </a:spcBef>
              <a:spcAft>
                <a:spcPts val="0"/>
              </a:spcAft>
              <a:buClr>
                <a:schemeClr val="dk1"/>
              </a:buClr>
              <a:buSzPts val="2000"/>
              <a:buNone/>
            </a:pPr>
            <a:r>
              <a:rPr lang="en-US" sz="2000"/>
              <a:t/>
            </a:r>
            <a:br>
              <a:rPr lang="en-US" sz="2000"/>
            </a:br>
            <a:r>
              <a:rPr lang="en-US" sz="2000"/>
              <a:t>	Step 2: Not applicable here as 1.89 is not a whole number, so let us move to step 3</a:t>
            </a:r>
            <a:endParaRPr/>
          </a:p>
          <a:p>
            <a:pPr marL="0" lvl="0" indent="0" algn="l" rtl="0">
              <a:spcBef>
                <a:spcPts val="400"/>
              </a:spcBef>
              <a:spcAft>
                <a:spcPts val="0"/>
              </a:spcAft>
              <a:buClr>
                <a:schemeClr val="dk1"/>
              </a:buClr>
              <a:buSzPts val="2000"/>
              <a:buNone/>
            </a:pPr>
            <a:r>
              <a:rPr lang="en-US" sz="2000"/>
              <a:t/>
            </a:r>
            <a:br>
              <a:rPr lang="en-US" sz="2000"/>
            </a:br>
            <a:r>
              <a:rPr lang="en-US" sz="2000"/>
              <a:t>	Step 3: Rounding up 1.89 gives 2, hence 27th percentile is the value of second observation, i.e., 9</a:t>
            </a:r>
            <a:br>
              <a:rPr lang="en-US" sz="2000"/>
            </a:br>
            <a:endParaRPr sz="2000"/>
          </a:p>
          <a:p>
            <a:pPr marL="0" lvl="0" indent="0" algn="l" rtl="0">
              <a:spcBef>
                <a:spcPts val="400"/>
              </a:spcBef>
              <a:spcAft>
                <a:spcPts val="0"/>
              </a:spcAft>
              <a:buClr>
                <a:schemeClr val="dk1"/>
              </a:buClr>
              <a:buSzPts val="2000"/>
              <a:buNone/>
            </a:pPr>
            <a:r>
              <a:rPr lang="en-US" sz="2000"/>
              <a:t>Therefore, 9 is \(27^{th}\) percentile which means that 27% of the students have scored below 9.</a:t>
            </a:r>
            <a:endParaRPr/>
          </a:p>
          <a:p>
            <a:pPr marL="0" lvl="0" indent="0" algn="l" rtl="0">
              <a:spcBef>
                <a:spcPts val="360"/>
              </a:spcBef>
              <a:spcAft>
                <a:spcPts val="0"/>
              </a:spcAft>
              <a:buClr>
                <a:schemeClr val="dk1"/>
              </a:buClr>
              <a:buSzPts val="1800"/>
              <a:buNone/>
            </a:pPr>
            <a:r>
              <a:rPr lang="en-US" sz="1800"/>
              <a:t/>
            </a:r>
            <a:br>
              <a:rPr lang="en-US" sz="1800"/>
            </a:br>
            <a:endParaRPr sz="1800">
              <a:latin typeface="Times New Roman"/>
              <a:ea typeface="Times New Roman"/>
              <a:cs typeface="Times New Roman"/>
              <a:sym typeface="Times New Roman"/>
            </a:endParaRPr>
          </a:p>
        </p:txBody>
      </p:sp>
    </p:spTree>
    <p:extLst>
      <p:ext uri="{BB962C8B-B14F-4D97-AF65-F5344CB8AC3E}">
        <p14:creationId xmlns:p14="http://schemas.microsoft.com/office/powerpoint/2010/main" val="981161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457200" y="152400"/>
            <a:ext cx="8229600"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US" sz="3200" b="1"/>
              <a:t>Percentiles with NumPy</a:t>
            </a:r>
            <a:endParaRPr sz="3200" b="1">
              <a:latin typeface="Times New Roman"/>
              <a:ea typeface="Times New Roman"/>
              <a:cs typeface="Times New Roman"/>
              <a:sym typeface="Times New Roman"/>
            </a:endParaRPr>
          </a:p>
        </p:txBody>
      </p:sp>
      <p:sp>
        <p:nvSpPr>
          <p:cNvPr id="108" name="Google Shape;108;p5"/>
          <p:cNvSpPr txBox="1">
            <a:spLocks noGrp="1"/>
          </p:cNvSpPr>
          <p:nvPr>
            <p:ph type="body" idx="1"/>
          </p:nvPr>
        </p:nvSpPr>
        <p:spPr>
          <a:xfrm>
            <a:off x="228600" y="685800"/>
            <a:ext cx="8763000" cy="5943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b="1"/>
              <a:t>numpy.percentile(a, q, axis=None,iterpolation=’linear’)</a:t>
            </a:r>
            <a:endParaRPr/>
          </a:p>
          <a:p>
            <a:pPr marL="342900" lvl="0" indent="-342900" algn="l" rtl="0">
              <a:spcBef>
                <a:spcPts val="400"/>
              </a:spcBef>
              <a:spcAft>
                <a:spcPts val="0"/>
              </a:spcAft>
              <a:buClr>
                <a:schemeClr val="dk1"/>
              </a:buClr>
              <a:buSzPts val="2000"/>
              <a:buChar char="•"/>
            </a:pPr>
            <a:r>
              <a:rPr lang="en-US" sz="2000" b="1"/>
              <a:t>a</a:t>
            </a:r>
            <a:r>
              <a:rPr lang="en-US" sz="2000"/>
              <a:t>: array containing numbers whose range is required</a:t>
            </a:r>
            <a:br>
              <a:rPr lang="en-US" sz="2000"/>
            </a:br>
            <a:r>
              <a:rPr lang="en-US" sz="2000" b="1"/>
              <a:t>q</a:t>
            </a:r>
            <a:r>
              <a:rPr lang="en-US" sz="2000"/>
              <a:t>: percentile to compute(must be between 0 and 100)</a:t>
            </a:r>
            <a:br>
              <a:rPr lang="en-US" sz="2000"/>
            </a:br>
            <a:r>
              <a:rPr lang="en-US" sz="2000" b="1"/>
              <a:t>axis</a:t>
            </a:r>
            <a:r>
              <a:rPr lang="en-US" sz="2000"/>
              <a:t>: axis or axes along which the range is computed, default is to compute the range of the flattened array</a:t>
            </a:r>
            <a:br>
              <a:rPr lang="en-US" sz="2000"/>
            </a:br>
            <a:r>
              <a:rPr lang="en-US" sz="2000" b="1"/>
              <a:t>interpolation</a:t>
            </a:r>
            <a:r>
              <a:rPr lang="en-US" sz="2000"/>
              <a:t>: it can take the values as ‘linear’, ‘lower’, ‘higher’, ‘midpoint’or ‘nearest’. This parameter specifies the method which is to be used when the desired quartile lies between two data points, say i and j.</a:t>
            </a:r>
            <a:endParaRPr/>
          </a:p>
          <a:p>
            <a:pPr marL="342900" lvl="0" indent="-342900" algn="l" rtl="0">
              <a:spcBef>
                <a:spcPts val="400"/>
              </a:spcBef>
              <a:spcAft>
                <a:spcPts val="0"/>
              </a:spcAft>
              <a:buClr>
                <a:schemeClr val="dk1"/>
              </a:buClr>
              <a:buSzPts val="2000"/>
              <a:buChar char="•"/>
            </a:pPr>
            <a:r>
              <a:rPr lang="en-US" sz="2000"/>
              <a:t>linear: returns i + (j-i)*fraction, fraction here is the fractional part of the index surrounded by i and j</a:t>
            </a:r>
            <a:endParaRPr/>
          </a:p>
          <a:p>
            <a:pPr marL="342900" lvl="0" indent="-342900" algn="l" rtl="0">
              <a:spcBef>
                <a:spcPts val="400"/>
              </a:spcBef>
              <a:spcAft>
                <a:spcPts val="0"/>
              </a:spcAft>
              <a:buClr>
                <a:schemeClr val="dk1"/>
              </a:buClr>
              <a:buSzPts val="2000"/>
              <a:buChar char="•"/>
            </a:pPr>
            <a:r>
              <a:rPr lang="en-US" sz="2000"/>
              <a:t>lower: returns i</a:t>
            </a:r>
            <a:endParaRPr sz="2000"/>
          </a:p>
          <a:p>
            <a:pPr marL="342900" lvl="0" indent="-342900" algn="l" rtl="0">
              <a:spcBef>
                <a:spcPts val="400"/>
              </a:spcBef>
              <a:spcAft>
                <a:spcPts val="0"/>
              </a:spcAft>
              <a:buClr>
                <a:schemeClr val="dk1"/>
              </a:buClr>
              <a:buSzPts val="2000"/>
              <a:buChar char="•"/>
            </a:pPr>
            <a:r>
              <a:rPr lang="en-US" sz="2000"/>
              <a:t>higher: returns j</a:t>
            </a:r>
            <a:endParaRPr/>
          </a:p>
          <a:p>
            <a:pPr marL="342900" lvl="0" indent="-342900" algn="l" rtl="0">
              <a:spcBef>
                <a:spcPts val="400"/>
              </a:spcBef>
              <a:spcAft>
                <a:spcPts val="0"/>
              </a:spcAft>
              <a:buClr>
                <a:schemeClr val="dk1"/>
              </a:buClr>
              <a:buSzPts val="2000"/>
              <a:buChar char="•"/>
            </a:pPr>
            <a:r>
              <a:rPr lang="en-US" sz="2000"/>
              <a:t>midpoint: returns (i+j)/2</a:t>
            </a:r>
            <a:endParaRPr/>
          </a:p>
          <a:p>
            <a:pPr marL="342900" lvl="0" indent="-342900" algn="l" rtl="0">
              <a:spcBef>
                <a:spcPts val="400"/>
              </a:spcBef>
              <a:spcAft>
                <a:spcPts val="0"/>
              </a:spcAft>
              <a:buClr>
                <a:schemeClr val="dk1"/>
              </a:buClr>
              <a:buSzPts val="2000"/>
              <a:buChar char="•"/>
            </a:pPr>
            <a:r>
              <a:rPr lang="en-US" sz="2000"/>
              <a:t>nearest: returns the nearest point whether i or j</a:t>
            </a:r>
            <a:endParaRPr/>
          </a:p>
          <a:p>
            <a:pPr marL="342900" lvl="0" indent="-342900" algn="l" rtl="0">
              <a:spcBef>
                <a:spcPts val="400"/>
              </a:spcBef>
              <a:spcAft>
                <a:spcPts val="0"/>
              </a:spcAft>
              <a:buClr>
                <a:schemeClr val="dk1"/>
              </a:buClr>
              <a:buSzPts val="2000"/>
              <a:buChar char="•"/>
            </a:pPr>
            <a:r>
              <a:rPr lang="en-US" sz="2000"/>
              <a:t>numpy.percentile() agrees with the manual calculation of percentiles (as shown above) only when interpolation is set as ‘lower’.</a:t>
            </a:r>
            <a:endParaRPr/>
          </a:p>
          <a:p>
            <a:pPr marL="342900" lvl="0" indent="-215900" algn="l" rtl="0">
              <a:spcBef>
                <a:spcPts val="400"/>
              </a:spcBef>
              <a:spcAft>
                <a:spcPts val="0"/>
              </a:spcAft>
              <a:buClr>
                <a:schemeClr val="dk1"/>
              </a:buClr>
              <a:buSzPts val="2000"/>
              <a:buNone/>
            </a:pPr>
            <a:endParaRPr sz="2000" b="1"/>
          </a:p>
          <a:p>
            <a:pPr marL="342900" lvl="0" indent="-21590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p:txBody>
      </p:sp>
    </p:spTree>
    <p:extLst>
      <p:ext uri="{BB962C8B-B14F-4D97-AF65-F5344CB8AC3E}">
        <p14:creationId xmlns:p14="http://schemas.microsoft.com/office/powerpoint/2010/main" val="3841651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Cont…</a:t>
            </a:r>
            <a:endParaRPr/>
          </a:p>
        </p:txBody>
      </p:sp>
      <p:sp>
        <p:nvSpPr>
          <p:cNvPr id="96" name="Google Shape;96;p3"/>
          <p:cNvSpPr txBox="1">
            <a:spLocks noGrp="1"/>
          </p:cNvSpPr>
          <p:nvPr>
            <p:ph type="body" idx="1"/>
          </p:nvPr>
        </p:nvSpPr>
        <p:spPr>
          <a:xfrm>
            <a:off x="228600" y="914400"/>
            <a:ext cx="8763000" cy="5791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800"/>
              <a:buNone/>
            </a:pPr>
            <a:r>
              <a:rPr lang="en-US" sz="1800" b="1">
                <a:latin typeface="Times New Roman"/>
                <a:ea typeface="Times New Roman"/>
                <a:cs typeface="Times New Roman"/>
                <a:sym typeface="Times New Roman"/>
              </a:rPr>
              <a:t>Create NumPy Array</a:t>
            </a:r>
            <a:endParaRPr sz="1800">
              <a:latin typeface="Times New Roman"/>
              <a:ea typeface="Times New Roman"/>
              <a:cs typeface="Times New Roman"/>
              <a:sym typeface="Times New Roman"/>
            </a:endParaRPr>
          </a:p>
          <a:p>
            <a:pPr marL="342900" lvl="0" indent="-342900" algn="l"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NumPy arrays support N-dimensional arrays, let’s see how to initialize single and multi-dimensional arrays using numpy.array() function. This function returns ndarray object.</a:t>
            </a:r>
            <a:endParaRPr/>
          </a:p>
          <a:p>
            <a:pPr marL="342900" lvl="0" indent="-342900" algn="l" rtl="0">
              <a:spcBef>
                <a:spcPts val="360"/>
              </a:spcBef>
              <a:spcAft>
                <a:spcPts val="0"/>
              </a:spcAft>
              <a:buClr>
                <a:schemeClr val="dk1"/>
              </a:buClr>
              <a:buSzPts val="1800"/>
              <a:buNone/>
            </a:pPr>
            <a:r>
              <a:rPr lang="en-US" sz="1800" b="1">
                <a:latin typeface="Times New Roman"/>
                <a:ea typeface="Times New Roman"/>
                <a:cs typeface="Times New Roman"/>
                <a:sym typeface="Times New Roman"/>
              </a:rPr>
              <a:t>Syntax of numpy.array()</a:t>
            </a:r>
            <a:endParaRPr/>
          </a:p>
          <a:p>
            <a:pPr marL="342900" lvl="0" indent="-34290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	numpy.array(object, dtype=None, *, copy=True, order='K', subok=False, ndmin=0, like=None)</a:t>
            </a:r>
            <a:endParaRPr/>
          </a:p>
          <a:p>
            <a:pPr marL="342900" lvl="0" indent="-3429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342900" algn="l" rtl="0">
              <a:spcBef>
                <a:spcPts val="360"/>
              </a:spcBef>
              <a:spcAft>
                <a:spcPts val="0"/>
              </a:spcAft>
              <a:buClr>
                <a:schemeClr val="dk1"/>
              </a:buClr>
              <a:buSzPts val="1800"/>
              <a:buNone/>
            </a:pPr>
            <a:r>
              <a:rPr lang="en-US" sz="1800" b="1">
                <a:latin typeface="Times New Roman"/>
                <a:ea typeface="Times New Roman"/>
                <a:cs typeface="Times New Roman"/>
                <a:sym typeface="Times New Roman"/>
              </a:rPr>
              <a:t>Create a Single Dimension NumPy Array</a:t>
            </a:r>
            <a:endParaRPr sz="1800">
              <a:latin typeface="Times New Roman"/>
              <a:ea typeface="Times New Roman"/>
              <a:cs typeface="Times New Roman"/>
              <a:sym typeface="Times New Roman"/>
            </a:endParaRPr>
          </a:p>
          <a:p>
            <a:pPr marL="342900" lvl="0" indent="-342900" algn="l"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We can create a single-dimensional array using a list of numbers. </a:t>
            </a:r>
            <a:endParaRPr sz="1800">
              <a:latin typeface="Times New Roman"/>
              <a:ea typeface="Times New Roman"/>
              <a:cs typeface="Times New Roman"/>
              <a:sym typeface="Times New Roman"/>
            </a:endParaRPr>
          </a:p>
          <a:p>
            <a:pPr marL="342900" lvl="0" indent="-342900" algn="l"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Use numpy.array() function which is the most familiar way to create a NumPy array from other array-like objects. For example, you can use this function to create an array from a python list and tuple.</a:t>
            </a:r>
            <a:endParaRPr/>
          </a:p>
          <a:p>
            <a:pPr marL="342900" lvl="0" indent="-34290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Import numpy module</a:t>
            </a:r>
            <a:endParaRPr/>
          </a:p>
          <a:p>
            <a:pPr marL="342900" lvl="0" indent="-34290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import numpy as np</a:t>
            </a:r>
            <a:endParaRPr sz="1800">
              <a:latin typeface="Times New Roman"/>
              <a:ea typeface="Times New Roman"/>
              <a:cs typeface="Times New Roman"/>
              <a:sym typeface="Times New Roman"/>
            </a:endParaRPr>
          </a:p>
          <a:p>
            <a:pPr marL="342900" lvl="0" indent="-3429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342900" algn="l" rtl="0">
              <a:spcBef>
                <a:spcPts val="360"/>
              </a:spcBef>
              <a:spcAft>
                <a:spcPts val="0"/>
              </a:spcAft>
              <a:buClr>
                <a:schemeClr val="dk1"/>
              </a:buClr>
              <a:buSzPts val="1800"/>
              <a:buNone/>
            </a:pPr>
            <a:r>
              <a:rPr lang="en-US" sz="1800" b="1">
                <a:latin typeface="Times New Roman"/>
                <a:ea typeface="Times New Roman"/>
                <a:cs typeface="Times New Roman"/>
                <a:sym typeface="Times New Roman"/>
              </a:rPr>
              <a:t>Creation of 1D numpy array</a:t>
            </a:r>
            <a:endParaRPr/>
          </a:p>
          <a:p>
            <a:pPr marL="342900" lvl="0" indent="-34290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arr1=np.array([10,20,30])</a:t>
            </a:r>
            <a:endParaRPr/>
          </a:p>
          <a:p>
            <a:pPr marL="342900" lvl="0" indent="-342900" algn="l" rtl="0">
              <a:spcBef>
                <a:spcPts val="360"/>
              </a:spcBef>
              <a:spcAft>
                <a:spcPts val="0"/>
              </a:spcAft>
              <a:buClr>
                <a:schemeClr val="dk1"/>
              </a:buClr>
              <a:buSzPts val="1800"/>
              <a:buNone/>
            </a:pPr>
            <a:r>
              <a:rPr lang="en-US" sz="1800">
                <a:latin typeface="Times New Roman"/>
                <a:ea typeface="Times New Roman"/>
                <a:cs typeface="Times New Roman"/>
                <a:sym typeface="Times New Roman"/>
              </a:rPr>
              <a:t>print("My 1D array:\n",arr1)</a:t>
            </a:r>
            <a:endParaRPr/>
          </a:p>
          <a:p>
            <a:pPr marL="342900" lvl="0" indent="-3429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a:p>
            <a:pPr marL="342900" lvl="0" indent="-342900" algn="l" rtl="0">
              <a:spcBef>
                <a:spcPts val="360"/>
              </a:spcBef>
              <a:spcAft>
                <a:spcPts val="0"/>
              </a:spcAft>
              <a:buClr>
                <a:schemeClr val="dk1"/>
              </a:buClr>
              <a:buSzPts val="1800"/>
              <a:buNone/>
            </a:pPr>
            <a:endParaRPr sz="1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title"/>
          </p:nvPr>
        </p:nvSpPr>
        <p:spPr>
          <a:xfrm>
            <a:off x="457200" y="152400"/>
            <a:ext cx="8229600" cy="381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US" sz="3200" b="1"/>
              <a:t>Example</a:t>
            </a:r>
            <a:endParaRPr sz="3200" b="1"/>
          </a:p>
        </p:txBody>
      </p:sp>
      <p:sp>
        <p:nvSpPr>
          <p:cNvPr id="114" name="Google Shape;114;p6"/>
          <p:cNvSpPr txBox="1">
            <a:spLocks noGrp="1"/>
          </p:cNvSpPr>
          <p:nvPr>
            <p:ph type="body" idx="1"/>
          </p:nvPr>
        </p:nvSpPr>
        <p:spPr>
          <a:xfrm>
            <a:off x="228600" y="1726675"/>
            <a:ext cx="6836743" cy="378565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212529"/>
              </a:buClr>
              <a:buSzPts val="2000"/>
              <a:buFont typeface="Calibri"/>
              <a:buNone/>
            </a:pPr>
            <a:r>
              <a:rPr lang="en-US" sz="2000" b="0" i="0" u="none" strike="noStrike" cap="none">
                <a:solidFill>
                  <a:srgbClr val="212529"/>
                </a:solidFill>
              </a:rPr>
              <a:t>&gt;&gt;&gt; import numpy as np </a:t>
            </a:r>
            <a:endParaRPr/>
          </a:p>
          <a:p>
            <a:pPr marL="0" marR="0" lvl="0" indent="0" algn="l" rtl="0">
              <a:lnSpc>
                <a:spcPct val="100000"/>
              </a:lnSpc>
              <a:spcBef>
                <a:spcPts val="0"/>
              </a:spcBef>
              <a:spcAft>
                <a:spcPts val="0"/>
              </a:spcAft>
              <a:buClr>
                <a:srgbClr val="212529"/>
              </a:buClr>
              <a:buSzPts val="2000"/>
              <a:buFont typeface="Calibri"/>
              <a:buNone/>
            </a:pPr>
            <a:r>
              <a:rPr lang="en-US" sz="2000" b="0" i="0" u="none" strike="noStrike" cap="none">
                <a:solidFill>
                  <a:srgbClr val="212529"/>
                </a:solidFill>
              </a:rPr>
              <a:t>&gt;&gt;&gt; A=np.array([[10,14,11,7,9.5,15,19],[8,9,17,14.5,12,18,15.5],</a:t>
            </a:r>
            <a:endParaRPr/>
          </a:p>
          <a:p>
            <a:pPr marL="0" marR="0" lvl="0" indent="0" algn="l" rtl="0">
              <a:lnSpc>
                <a:spcPct val="100000"/>
              </a:lnSpc>
              <a:spcBef>
                <a:spcPts val="0"/>
              </a:spcBef>
              <a:spcAft>
                <a:spcPts val="0"/>
              </a:spcAft>
              <a:buClr>
                <a:srgbClr val="212529"/>
              </a:buClr>
              <a:buSzPts val="2000"/>
              <a:buFont typeface="Calibri"/>
              <a:buNone/>
            </a:pPr>
            <a:r>
              <a:rPr lang="en-US" sz="2000" b="0" i="0" u="none" strike="noStrike" cap="none">
                <a:solidFill>
                  <a:srgbClr val="212529"/>
                </a:solidFill>
              </a:rPr>
              <a:t> [15,7.5,11.5,10,10.5,7,11],[11.5,11,9,12,14,12,7.5]]) </a:t>
            </a:r>
            <a:endParaRPr/>
          </a:p>
          <a:p>
            <a:pPr marL="0" marR="0" lvl="0" indent="0" algn="l" rtl="0">
              <a:lnSpc>
                <a:spcPct val="100000"/>
              </a:lnSpc>
              <a:spcBef>
                <a:spcPts val="0"/>
              </a:spcBef>
              <a:spcAft>
                <a:spcPts val="0"/>
              </a:spcAft>
              <a:buClr>
                <a:srgbClr val="212529"/>
              </a:buClr>
              <a:buSzPts val="2000"/>
              <a:buFont typeface="Calibri"/>
              <a:buNone/>
            </a:pPr>
            <a:r>
              <a:rPr lang="en-US" sz="2000" b="0" i="0" u="none" strike="noStrike" cap="none">
                <a:solidFill>
                  <a:srgbClr val="212529"/>
                </a:solidFill>
              </a:rPr>
              <a:t>&gt;&gt;&gt; B=A.T </a:t>
            </a:r>
            <a:endParaRPr/>
          </a:p>
          <a:p>
            <a:pPr marL="0" marR="0" lvl="0" indent="0" algn="l" rtl="0">
              <a:lnSpc>
                <a:spcPct val="100000"/>
              </a:lnSpc>
              <a:spcBef>
                <a:spcPts val="0"/>
              </a:spcBef>
              <a:spcAft>
                <a:spcPts val="0"/>
              </a:spcAft>
              <a:buClr>
                <a:srgbClr val="212529"/>
              </a:buClr>
              <a:buSzPts val="2000"/>
              <a:buFont typeface="Calibri"/>
              <a:buNone/>
            </a:pPr>
            <a:r>
              <a:rPr lang="en-US" sz="2000" b="0" i="0" u="none" strike="noStrike" cap="none">
                <a:solidFill>
                  <a:srgbClr val="212529"/>
                </a:solidFill>
              </a:rPr>
              <a:t>&gt;&gt;&gt; a=np.percentile(B,27,axis=0, interpolation='lower') </a:t>
            </a:r>
            <a:endParaRPr/>
          </a:p>
          <a:p>
            <a:pPr marL="0" marR="0" lvl="0" indent="0" algn="l" rtl="0">
              <a:lnSpc>
                <a:spcPct val="100000"/>
              </a:lnSpc>
              <a:spcBef>
                <a:spcPts val="0"/>
              </a:spcBef>
              <a:spcAft>
                <a:spcPts val="0"/>
              </a:spcAft>
              <a:buClr>
                <a:srgbClr val="212529"/>
              </a:buClr>
              <a:buSzPts val="2000"/>
              <a:buFont typeface="Calibri"/>
              <a:buNone/>
            </a:pPr>
            <a:r>
              <a:rPr lang="en-US" sz="2000" b="0" i="0" u="none" strike="noStrike" cap="none">
                <a:solidFill>
                  <a:srgbClr val="212529"/>
                </a:solidFill>
              </a:rPr>
              <a:t>&gt;&gt;&gt; b=np.percentile(B,25,axis=1, interpolation='lower') </a:t>
            </a:r>
            <a:endParaRPr/>
          </a:p>
          <a:p>
            <a:pPr marL="0" marR="0" lvl="0" indent="0" algn="l" rtl="0">
              <a:lnSpc>
                <a:spcPct val="100000"/>
              </a:lnSpc>
              <a:spcBef>
                <a:spcPts val="0"/>
              </a:spcBef>
              <a:spcAft>
                <a:spcPts val="0"/>
              </a:spcAft>
              <a:buClr>
                <a:srgbClr val="212529"/>
              </a:buClr>
              <a:buSzPts val="2000"/>
              <a:buFont typeface="Calibri"/>
              <a:buNone/>
            </a:pPr>
            <a:r>
              <a:rPr lang="en-US" sz="2000" b="0" i="0" u="none" strike="noStrike" cap="none">
                <a:solidFill>
                  <a:srgbClr val="212529"/>
                </a:solidFill>
              </a:rPr>
              <a:t>&gt;&gt;&gt; c=np.percentile(B,75,axis=0, interpolation='lower')</a:t>
            </a:r>
            <a:endParaRPr/>
          </a:p>
          <a:p>
            <a:pPr marL="0" marR="0" lvl="0" indent="0" algn="l" rtl="0">
              <a:lnSpc>
                <a:spcPct val="100000"/>
              </a:lnSpc>
              <a:spcBef>
                <a:spcPts val="0"/>
              </a:spcBef>
              <a:spcAft>
                <a:spcPts val="0"/>
              </a:spcAft>
              <a:buClr>
                <a:srgbClr val="212529"/>
              </a:buClr>
              <a:buSzPts val="2000"/>
              <a:buFont typeface="Calibri"/>
              <a:buNone/>
            </a:pPr>
            <a:r>
              <a:rPr lang="en-US" sz="2000" b="0" i="0" u="none" strike="noStrike" cap="none">
                <a:solidFill>
                  <a:srgbClr val="212529"/>
                </a:solidFill>
              </a:rPr>
              <a:t> &gt;&gt;&gt; d=np.percentile(B,50,axis=0, interpolation='lower') </a:t>
            </a:r>
            <a:endParaRPr sz="2000">
              <a:solidFill>
                <a:srgbClr val="212529"/>
              </a:solidFill>
            </a:endParaRPr>
          </a:p>
          <a:p>
            <a:pPr marL="0" marR="0" lvl="0" indent="0" algn="l" rtl="0">
              <a:lnSpc>
                <a:spcPct val="100000"/>
              </a:lnSpc>
              <a:spcBef>
                <a:spcPts val="0"/>
              </a:spcBef>
              <a:spcAft>
                <a:spcPts val="0"/>
              </a:spcAft>
              <a:buClr>
                <a:srgbClr val="212529"/>
              </a:buClr>
              <a:buSzPts val="2000"/>
              <a:buFont typeface="Calibri"/>
              <a:buNone/>
            </a:pPr>
            <a:r>
              <a:rPr lang="en-US" sz="2000" b="0" i="0" u="none" strike="noStrike" cap="none">
                <a:solidFill>
                  <a:srgbClr val="212529"/>
                </a:solidFill>
              </a:rPr>
              <a:t>&gt;&gt;&gt; print(a) [ 9.5 9. 7.5 9. ] </a:t>
            </a:r>
            <a:endParaRPr/>
          </a:p>
          <a:p>
            <a:pPr marL="0" marR="0" lvl="0" indent="0" algn="l" rtl="0">
              <a:lnSpc>
                <a:spcPct val="100000"/>
              </a:lnSpc>
              <a:spcBef>
                <a:spcPts val="0"/>
              </a:spcBef>
              <a:spcAft>
                <a:spcPts val="0"/>
              </a:spcAft>
              <a:buClr>
                <a:srgbClr val="212529"/>
              </a:buClr>
              <a:buSzPts val="2000"/>
              <a:buFont typeface="Calibri"/>
              <a:buNone/>
            </a:pPr>
            <a:r>
              <a:rPr lang="en-US" sz="2000" b="0" i="0" u="none" strike="noStrike" cap="none">
                <a:solidFill>
                  <a:srgbClr val="212529"/>
                </a:solidFill>
              </a:rPr>
              <a:t>&gt;&gt;&gt; print(b) [ 8. 7.5 9. 7. 9.5 7. 7.5] </a:t>
            </a:r>
            <a:endParaRPr/>
          </a:p>
          <a:p>
            <a:pPr marL="0" marR="0" lvl="0" indent="0" algn="l" rtl="0">
              <a:lnSpc>
                <a:spcPct val="100000"/>
              </a:lnSpc>
              <a:spcBef>
                <a:spcPts val="0"/>
              </a:spcBef>
              <a:spcAft>
                <a:spcPts val="0"/>
              </a:spcAft>
              <a:buClr>
                <a:srgbClr val="212529"/>
              </a:buClr>
              <a:buSzPts val="2000"/>
              <a:buFont typeface="Calibri"/>
              <a:buNone/>
            </a:pPr>
            <a:r>
              <a:rPr lang="en-US" sz="2000" b="0" i="0" u="none" strike="noStrike" cap="none">
                <a:solidFill>
                  <a:srgbClr val="212529"/>
                </a:solidFill>
              </a:rPr>
              <a:t>&gt;&gt;&gt; print(c) [ 14. 15.5 11. 12. ] </a:t>
            </a:r>
            <a:endParaRPr/>
          </a:p>
          <a:p>
            <a:pPr marL="0" marR="0" lvl="0" indent="0" algn="l" rtl="0">
              <a:lnSpc>
                <a:spcPct val="100000"/>
              </a:lnSpc>
              <a:spcBef>
                <a:spcPts val="0"/>
              </a:spcBef>
              <a:spcAft>
                <a:spcPts val="0"/>
              </a:spcAft>
              <a:buClr>
                <a:srgbClr val="212529"/>
              </a:buClr>
              <a:buSzPts val="2000"/>
              <a:buFont typeface="Calibri"/>
              <a:buNone/>
            </a:pPr>
            <a:r>
              <a:rPr lang="en-US" sz="2000" b="0" i="0" u="none" strike="noStrike" cap="none">
                <a:solidFill>
                  <a:srgbClr val="212529"/>
                </a:solidFill>
              </a:rPr>
              <a:t>&gt;&gt;&gt; print(d) [ 11. 14.5 10.5 11.5]</a:t>
            </a:r>
            <a:r>
              <a:rPr lang="en-US" sz="2000" b="0" i="0" u="none" strike="noStrike" cap="none">
                <a:solidFill>
                  <a:schemeClr val="dk1"/>
                </a:solidFill>
              </a:rPr>
              <a:t> </a:t>
            </a:r>
            <a:endParaRPr/>
          </a:p>
        </p:txBody>
      </p:sp>
    </p:spTree>
    <p:extLst>
      <p:ext uri="{BB962C8B-B14F-4D97-AF65-F5344CB8AC3E}">
        <p14:creationId xmlns:p14="http://schemas.microsoft.com/office/powerpoint/2010/main" val="3578246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457200" y="152400"/>
            <a:ext cx="82296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US" sz="3200" b="1"/>
              <a:t>Importance of Percentile</a:t>
            </a:r>
            <a:endParaRPr sz="3200" b="1"/>
          </a:p>
        </p:txBody>
      </p:sp>
      <p:sp>
        <p:nvSpPr>
          <p:cNvPr id="120" name="Google Shape;120;p7"/>
          <p:cNvSpPr txBox="1">
            <a:spLocks noGrp="1"/>
          </p:cNvSpPr>
          <p:nvPr>
            <p:ph type="body" idx="1"/>
          </p:nvPr>
        </p:nvSpPr>
        <p:spPr>
          <a:xfrm>
            <a:off x="228600" y="762000"/>
            <a:ext cx="8686800" cy="57912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000"/>
              <a:buChar char="•"/>
            </a:pPr>
            <a:r>
              <a:rPr lang="en-US" sz="2000"/>
              <a:t>Percentile gives the relative position of a particular value within the dataset. </a:t>
            </a:r>
            <a:endParaRPr sz="2000"/>
          </a:p>
          <a:p>
            <a:pPr marL="342900" lvl="0" indent="-342900" algn="just" rtl="0">
              <a:spcBef>
                <a:spcPts val="400"/>
              </a:spcBef>
              <a:spcAft>
                <a:spcPts val="0"/>
              </a:spcAft>
              <a:buClr>
                <a:schemeClr val="dk1"/>
              </a:buClr>
              <a:buSzPts val="2000"/>
              <a:buChar char="•"/>
            </a:pPr>
            <a:r>
              <a:rPr lang="en-US" sz="2000"/>
              <a:t>If we are interested in relative positions, then mean and standard deviations does not make sense.</a:t>
            </a:r>
            <a:endParaRPr/>
          </a:p>
          <a:p>
            <a:pPr marL="342900" lvl="0" indent="-342900" algn="just" rtl="0">
              <a:spcBef>
                <a:spcPts val="400"/>
              </a:spcBef>
              <a:spcAft>
                <a:spcPts val="0"/>
              </a:spcAft>
              <a:buClr>
                <a:schemeClr val="dk1"/>
              </a:buClr>
              <a:buSzPts val="2000"/>
              <a:buChar char="•"/>
            </a:pPr>
            <a:r>
              <a:rPr lang="en-US" sz="2000"/>
              <a:t> In the case of exam scores, we do not know if it might have been a difficult exam and 7 points out of 20 was an amazing score. </a:t>
            </a:r>
            <a:endParaRPr sz="2000"/>
          </a:p>
          <a:p>
            <a:pPr marL="342900" lvl="0" indent="-342900" algn="just" rtl="0">
              <a:spcBef>
                <a:spcPts val="400"/>
              </a:spcBef>
              <a:spcAft>
                <a:spcPts val="0"/>
              </a:spcAft>
              <a:buClr>
                <a:schemeClr val="dk1"/>
              </a:buClr>
              <a:buSzPts val="2000"/>
              <a:buChar char="•"/>
            </a:pPr>
            <a:r>
              <a:rPr lang="en-US" sz="2000"/>
              <a:t>In this case, personal scores in itself are meaningless, but the percentile would reflect everything. </a:t>
            </a:r>
            <a:endParaRPr sz="2000"/>
          </a:p>
          <a:p>
            <a:pPr marL="342900" lvl="0" indent="-342900" algn="just" rtl="0">
              <a:spcBef>
                <a:spcPts val="400"/>
              </a:spcBef>
              <a:spcAft>
                <a:spcPts val="0"/>
              </a:spcAft>
              <a:buClr>
                <a:schemeClr val="dk1"/>
              </a:buClr>
              <a:buSzPts val="2000"/>
              <a:buChar char="•"/>
            </a:pPr>
            <a:r>
              <a:rPr lang="en-US" sz="2000"/>
              <a:t>For example, GRE and GMAT scores are all in terms of percentiles.</a:t>
            </a:r>
            <a:endParaRPr/>
          </a:p>
          <a:p>
            <a:pPr marL="342900" lvl="0" indent="-342900" algn="just" rtl="0">
              <a:spcBef>
                <a:spcPts val="400"/>
              </a:spcBef>
              <a:spcAft>
                <a:spcPts val="0"/>
              </a:spcAft>
              <a:buClr>
                <a:schemeClr val="dk1"/>
              </a:buClr>
              <a:buSzPts val="2000"/>
              <a:buChar char="•"/>
            </a:pPr>
            <a:r>
              <a:rPr lang="en-US" sz="2000"/>
              <a:t>Another good property of percentiles is that it has a universal interpretation; </a:t>
            </a:r>
            <a:endParaRPr sz="2000"/>
          </a:p>
          <a:p>
            <a:pPr marL="342900" lvl="0" indent="-342900" algn="just" rtl="0">
              <a:spcBef>
                <a:spcPts val="400"/>
              </a:spcBef>
              <a:spcAft>
                <a:spcPts val="0"/>
              </a:spcAft>
              <a:buClr>
                <a:schemeClr val="dk1"/>
              </a:buClr>
              <a:buSzPts val="2000"/>
              <a:buChar char="•"/>
            </a:pPr>
            <a:r>
              <a:rPr lang="en-US" sz="2000"/>
              <a:t>i.e., it does not depend on whether we are looking at exam scores or the height of the players across a few basketball teams. </a:t>
            </a:r>
            <a:endParaRPr sz="2000"/>
          </a:p>
          <a:p>
            <a:pPr marL="342900" lvl="0" indent="-342900" algn="just" rtl="0">
              <a:spcBef>
                <a:spcPts val="400"/>
              </a:spcBef>
              <a:spcAft>
                <a:spcPts val="0"/>
              </a:spcAft>
              <a:buClr>
                <a:schemeClr val="dk1"/>
              </a:buClr>
              <a:buSzPts val="2000"/>
              <a:buChar char="•"/>
            </a:pPr>
            <a:r>
              <a:rPr lang="en-US" sz="2000"/>
              <a:t>55th percentile would always mean that 55 % would always be found below the value and other 45% would be above it. </a:t>
            </a:r>
            <a:endParaRPr sz="2000"/>
          </a:p>
          <a:p>
            <a:pPr marL="342900" lvl="0" indent="-342900" algn="just" rtl="0">
              <a:spcBef>
                <a:spcPts val="400"/>
              </a:spcBef>
              <a:spcAft>
                <a:spcPts val="0"/>
              </a:spcAft>
              <a:buClr>
                <a:schemeClr val="dk1"/>
              </a:buClr>
              <a:buSzPts val="2000"/>
              <a:buChar char="•"/>
            </a:pPr>
            <a:r>
              <a:rPr lang="en-US" sz="2000"/>
              <a:t>It helps in comparing the data sets which have different means and deviations.</a:t>
            </a:r>
            <a:endParaRPr/>
          </a:p>
          <a:p>
            <a:pPr marL="342900" lvl="0" indent="-342900" algn="just" rtl="0">
              <a:spcBef>
                <a:spcPts val="400"/>
              </a:spcBef>
              <a:spcAft>
                <a:spcPts val="0"/>
              </a:spcAft>
              <a:buClr>
                <a:schemeClr val="dk1"/>
              </a:buClr>
              <a:buSzPts val="2000"/>
              <a:buChar char="•"/>
            </a:pPr>
            <a:r>
              <a:rPr lang="en-US" sz="2000"/>
              <a:t/>
            </a:r>
            <a:br>
              <a:rPr lang="en-US" sz="2000"/>
            </a:br>
            <a:endParaRPr sz="2000">
              <a:latin typeface="Times New Roman"/>
              <a:ea typeface="Times New Roman"/>
              <a:cs typeface="Times New Roman"/>
              <a:sym typeface="Times New Roman"/>
            </a:endParaRPr>
          </a:p>
        </p:txBody>
      </p:sp>
    </p:spTree>
    <p:extLst>
      <p:ext uri="{BB962C8B-B14F-4D97-AF65-F5344CB8AC3E}">
        <p14:creationId xmlns:p14="http://schemas.microsoft.com/office/powerpoint/2010/main" val="3886167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txBox="1">
            <a:spLocks noGrp="1"/>
          </p:cNvSpPr>
          <p:nvPr>
            <p:ph type="title"/>
          </p:nvPr>
        </p:nvSpPr>
        <p:spPr>
          <a:xfrm>
            <a:off x="457200" y="152400"/>
            <a:ext cx="8229600"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US" sz="3200" b="1"/>
              <a:t>Variance</a:t>
            </a:r>
            <a:endParaRPr sz="3200" b="1"/>
          </a:p>
        </p:txBody>
      </p:sp>
      <p:sp>
        <p:nvSpPr>
          <p:cNvPr id="126" name="Google Shape;126;p8"/>
          <p:cNvSpPr txBox="1">
            <a:spLocks noGrp="1"/>
          </p:cNvSpPr>
          <p:nvPr>
            <p:ph type="body" idx="1"/>
          </p:nvPr>
        </p:nvSpPr>
        <p:spPr>
          <a:xfrm>
            <a:off x="228600" y="762000"/>
            <a:ext cx="8763000" cy="58674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000"/>
              <a:buChar char="•"/>
            </a:pPr>
            <a:r>
              <a:rPr lang="en-US" sz="2000"/>
              <a:t>Variance is another measure of dispersion. </a:t>
            </a:r>
            <a:endParaRPr sz="2000"/>
          </a:p>
          <a:p>
            <a:pPr marL="0" lvl="0" indent="0" algn="just" rtl="0">
              <a:spcBef>
                <a:spcPts val="400"/>
              </a:spcBef>
              <a:spcAft>
                <a:spcPts val="0"/>
              </a:spcAft>
              <a:buClr>
                <a:schemeClr val="dk1"/>
              </a:buClr>
              <a:buSzPts val="2000"/>
              <a:buNone/>
            </a:pPr>
            <a:endParaRPr sz="2000"/>
          </a:p>
          <a:p>
            <a:pPr marL="342900" lvl="0" indent="-342900" algn="just" rtl="0">
              <a:spcBef>
                <a:spcPts val="400"/>
              </a:spcBef>
              <a:spcAft>
                <a:spcPts val="0"/>
              </a:spcAft>
              <a:buClr>
                <a:schemeClr val="dk1"/>
              </a:buClr>
              <a:buSzPts val="2000"/>
              <a:buChar char="•"/>
            </a:pPr>
            <a:r>
              <a:rPr lang="en-US" sz="2000"/>
              <a:t>It is the square of the standard deviation and the covariance of the random variable with itself. </a:t>
            </a:r>
            <a:endParaRPr sz="2000"/>
          </a:p>
          <a:p>
            <a:pPr marL="0" lvl="0" indent="0" algn="just" rtl="0">
              <a:spcBef>
                <a:spcPts val="400"/>
              </a:spcBef>
              <a:spcAft>
                <a:spcPts val="0"/>
              </a:spcAft>
              <a:buClr>
                <a:schemeClr val="dk1"/>
              </a:buClr>
              <a:buSzPts val="2000"/>
              <a:buNone/>
            </a:pPr>
            <a:endParaRPr sz="2000"/>
          </a:p>
          <a:p>
            <a:pPr marL="342900" lvl="0" indent="-342900" algn="l" rtl="0">
              <a:spcBef>
                <a:spcPts val="400"/>
              </a:spcBef>
              <a:spcAft>
                <a:spcPts val="0"/>
              </a:spcAft>
              <a:buClr>
                <a:schemeClr val="dk1"/>
              </a:buClr>
              <a:buSzPts val="2000"/>
              <a:buChar char="•"/>
            </a:pPr>
            <a:r>
              <a:rPr lang="en-US" sz="2000" b="1"/>
              <a:t>numpy.var(a, axis=None, dtype=None, ddof=0)</a:t>
            </a:r>
            <a:endParaRPr/>
          </a:p>
          <a:p>
            <a:pPr marL="0" lvl="0" indent="0" algn="l" rtl="0">
              <a:spcBef>
                <a:spcPts val="400"/>
              </a:spcBef>
              <a:spcAft>
                <a:spcPts val="0"/>
              </a:spcAft>
              <a:buClr>
                <a:schemeClr val="dk1"/>
              </a:buClr>
              <a:buSzPts val="2000"/>
              <a:buNone/>
            </a:pPr>
            <a:endParaRPr sz="2000"/>
          </a:p>
          <a:p>
            <a:pPr marL="342900" lvl="0" indent="-342900" algn="l" rtl="0">
              <a:spcBef>
                <a:spcPts val="400"/>
              </a:spcBef>
              <a:spcAft>
                <a:spcPts val="0"/>
              </a:spcAft>
              <a:buClr>
                <a:schemeClr val="dk1"/>
              </a:buClr>
              <a:buSzPts val="2000"/>
              <a:buChar char="•"/>
            </a:pPr>
            <a:r>
              <a:rPr lang="en-US" sz="2000"/>
              <a:t>Parameters are the same as numpy.mean except</a:t>
            </a:r>
            <a:endParaRPr/>
          </a:p>
          <a:p>
            <a:pPr marL="342900" lvl="0" indent="-342900" algn="l" rtl="0">
              <a:spcBef>
                <a:spcPts val="400"/>
              </a:spcBef>
              <a:spcAft>
                <a:spcPts val="0"/>
              </a:spcAft>
              <a:buClr>
                <a:schemeClr val="dk1"/>
              </a:buClr>
              <a:buSzPts val="2000"/>
              <a:buChar char="•"/>
            </a:pPr>
            <a:r>
              <a:rPr lang="en-US" sz="2000" b="1"/>
              <a:t>ddof</a:t>
            </a:r>
            <a:r>
              <a:rPr lang="en-US" sz="2000"/>
              <a:t> : int, optional(ddof stands for delta degrees of freedom. It is the divisor used in the calculation, which is N – ddof, where N is the number of elements. The default value of ddof is 0)</a:t>
            </a:r>
            <a:endParaRPr/>
          </a:p>
          <a:p>
            <a:pPr marL="0" lvl="0" indent="0" algn="l" rtl="0">
              <a:spcBef>
                <a:spcPts val="400"/>
              </a:spcBef>
              <a:spcAft>
                <a:spcPts val="0"/>
              </a:spcAft>
              <a:buClr>
                <a:schemeClr val="dk1"/>
              </a:buClr>
              <a:buSzPts val="2000"/>
              <a:buNone/>
            </a:pPr>
            <a:r>
              <a:rPr lang="en-US" sz="2000"/>
              <a:t/>
            </a:r>
            <a:br>
              <a:rPr lang="en-US" sz="2000"/>
            </a:br>
            <a:endParaRPr sz="2000"/>
          </a:p>
        </p:txBody>
      </p:sp>
    </p:spTree>
    <p:extLst>
      <p:ext uri="{BB962C8B-B14F-4D97-AF65-F5344CB8AC3E}">
        <p14:creationId xmlns:p14="http://schemas.microsoft.com/office/powerpoint/2010/main" val="3407306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457200" y="152400"/>
            <a:ext cx="8229600" cy="304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US" sz="3200" b="1"/>
              <a:t>Variance with Numpy</a:t>
            </a:r>
            <a:endParaRPr sz="3200" b="1"/>
          </a:p>
        </p:txBody>
      </p:sp>
      <p:sp>
        <p:nvSpPr>
          <p:cNvPr id="132" name="Google Shape;132;p9"/>
          <p:cNvSpPr txBox="1">
            <a:spLocks noGrp="1"/>
          </p:cNvSpPr>
          <p:nvPr>
            <p:ph type="body" idx="1"/>
          </p:nvPr>
        </p:nvSpPr>
        <p:spPr>
          <a:xfrm>
            <a:off x="152400" y="1265012"/>
            <a:ext cx="7928004" cy="470898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000"/>
              <a:buFont typeface="Calibri"/>
              <a:buNone/>
            </a:pPr>
            <a:r>
              <a:rPr lang="en-US" sz="2000" b="0" i="0" u="none" strike="noStrike" cap="none"/>
              <a:t>&gt;&gt;&gt; import numpy as np </a:t>
            </a:r>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p>
          <a:p>
            <a:pPr marL="0" marR="0" lvl="0" indent="0" algn="l" rtl="0">
              <a:lnSpc>
                <a:spcPct val="100000"/>
              </a:lnSpc>
              <a:spcBef>
                <a:spcPts val="0"/>
              </a:spcBef>
              <a:spcAft>
                <a:spcPts val="0"/>
              </a:spcAft>
              <a:buClr>
                <a:schemeClr val="dk1"/>
              </a:buClr>
              <a:buSzPts val="2000"/>
              <a:buFont typeface="Calibri"/>
              <a:buNone/>
            </a:pPr>
            <a:r>
              <a:rPr lang="en-US" sz="2000" b="0" i="0" u="none" strike="noStrike" cap="none"/>
              <a:t>&gt;&gt;&gt; A=np.array([[10,14,11,7,9.5,15,19],[8,9,17,14.5,12,18,15.5],</a:t>
            </a:r>
            <a:endParaRPr/>
          </a:p>
          <a:p>
            <a:pPr marL="0" marR="0" lvl="0" indent="0" algn="l" rtl="0">
              <a:lnSpc>
                <a:spcPct val="100000"/>
              </a:lnSpc>
              <a:spcBef>
                <a:spcPts val="0"/>
              </a:spcBef>
              <a:spcAft>
                <a:spcPts val="0"/>
              </a:spcAft>
              <a:buClr>
                <a:schemeClr val="dk1"/>
              </a:buClr>
              <a:buSzPts val="2000"/>
              <a:buFont typeface="Calibri"/>
              <a:buNone/>
            </a:pPr>
            <a:r>
              <a:rPr lang="en-US" sz="2000" b="0" i="0" u="none" strike="noStrike" cap="none"/>
              <a:t> [15,7.5,11.5,10,10.5,7,11],[11.5,11,9,12,14,12,7.5]]) </a:t>
            </a:r>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p>
          <a:p>
            <a:pPr marL="0" marR="0" lvl="0" indent="0" algn="l" rtl="0">
              <a:lnSpc>
                <a:spcPct val="100000"/>
              </a:lnSpc>
              <a:spcBef>
                <a:spcPts val="0"/>
              </a:spcBef>
              <a:spcAft>
                <a:spcPts val="0"/>
              </a:spcAft>
              <a:buClr>
                <a:schemeClr val="dk1"/>
              </a:buClr>
              <a:buSzPts val="2000"/>
              <a:buFont typeface="Calibri"/>
              <a:buNone/>
            </a:pPr>
            <a:r>
              <a:rPr lang="en-US" sz="2000" b="0" i="0" u="none" strike="noStrike" cap="none"/>
              <a:t>&gt;&gt;&gt; B=A.T </a:t>
            </a:r>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p>
          <a:p>
            <a:pPr marL="0" marR="0" lvl="0" indent="0" algn="l" rtl="0">
              <a:lnSpc>
                <a:spcPct val="100000"/>
              </a:lnSpc>
              <a:spcBef>
                <a:spcPts val="0"/>
              </a:spcBef>
              <a:spcAft>
                <a:spcPts val="0"/>
              </a:spcAft>
              <a:buClr>
                <a:schemeClr val="dk1"/>
              </a:buClr>
              <a:buSzPts val="2000"/>
              <a:buFont typeface="Calibri"/>
              <a:buNone/>
            </a:pPr>
            <a:r>
              <a:rPr lang="en-US" sz="2000" b="0" i="0" u="none" strike="noStrike" cap="none"/>
              <a:t>&gt;&gt;&gt; a = np.var(B,axis=0) </a:t>
            </a:r>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p>
          <a:p>
            <a:pPr marL="0" marR="0" lvl="0" indent="0" algn="l" rtl="0">
              <a:lnSpc>
                <a:spcPct val="100000"/>
              </a:lnSpc>
              <a:spcBef>
                <a:spcPts val="0"/>
              </a:spcBef>
              <a:spcAft>
                <a:spcPts val="0"/>
              </a:spcAft>
              <a:buClr>
                <a:schemeClr val="dk1"/>
              </a:buClr>
              <a:buSzPts val="2000"/>
              <a:buFont typeface="Calibri"/>
              <a:buNone/>
            </a:pPr>
            <a:r>
              <a:rPr lang="en-US" sz="2000" b="0" i="0" u="none" strike="noStrike" cap="none"/>
              <a:t>&gt;&gt;&gt; b = np.var(B,axis=1) </a:t>
            </a:r>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p>
          <a:p>
            <a:pPr marL="0" marR="0" lvl="0" indent="0" algn="l" rtl="0">
              <a:lnSpc>
                <a:spcPct val="100000"/>
              </a:lnSpc>
              <a:spcBef>
                <a:spcPts val="0"/>
              </a:spcBef>
              <a:spcAft>
                <a:spcPts val="0"/>
              </a:spcAft>
              <a:buClr>
                <a:schemeClr val="dk1"/>
              </a:buClr>
              <a:buSzPts val="2000"/>
              <a:buFont typeface="Calibri"/>
              <a:buNone/>
            </a:pPr>
            <a:r>
              <a:rPr lang="en-US" sz="2000" b="0" i="0" u="none" strike="noStrike" cap="none"/>
              <a:t>&gt;&gt;&gt; print(a) [ 13.98979592 12.8877551 6.12244898 3.92857143] </a:t>
            </a:r>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p>
          <a:p>
            <a:pPr marL="0" marR="0" lvl="0" indent="0" algn="l" rtl="0">
              <a:lnSpc>
                <a:spcPct val="100000"/>
              </a:lnSpc>
              <a:spcBef>
                <a:spcPts val="0"/>
              </a:spcBef>
              <a:spcAft>
                <a:spcPts val="0"/>
              </a:spcAft>
              <a:buClr>
                <a:schemeClr val="dk1"/>
              </a:buClr>
              <a:buSzPts val="2000"/>
              <a:buFont typeface="Calibri"/>
              <a:buNone/>
            </a:pPr>
            <a:r>
              <a:rPr lang="en-US" sz="2000" b="0" i="0" u="none" strike="noStrike" cap="none"/>
              <a:t>&gt;&gt;&gt; print(b) [ 6.546875 5.921875 8.796875 7.546875 2.875 16.5 19.0625 ] </a:t>
            </a:r>
            <a:br>
              <a:rPr lang="en-US" sz="2000" b="0" i="0" u="none" strike="noStrike" cap="none"/>
            </a:br>
            <a:endParaRPr sz="2000" b="0" i="0" u="none" strike="noStrike" cap="none"/>
          </a:p>
        </p:txBody>
      </p:sp>
    </p:spTree>
    <p:extLst>
      <p:ext uri="{BB962C8B-B14F-4D97-AF65-F5344CB8AC3E}">
        <p14:creationId xmlns:p14="http://schemas.microsoft.com/office/powerpoint/2010/main" val="1183102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0"/>
          <p:cNvSpPr txBox="1">
            <a:spLocks noGrp="1"/>
          </p:cNvSpPr>
          <p:nvPr>
            <p:ph type="title"/>
          </p:nvPr>
        </p:nvSpPr>
        <p:spPr>
          <a:xfrm>
            <a:off x="457200" y="152400"/>
            <a:ext cx="82296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US" sz="3200" b="1"/>
              <a:t>Cont..</a:t>
            </a:r>
            <a:endParaRPr sz="3200" b="1"/>
          </a:p>
        </p:txBody>
      </p:sp>
      <p:sp>
        <p:nvSpPr>
          <p:cNvPr id="138" name="Google Shape;138;p10"/>
          <p:cNvSpPr txBox="1">
            <a:spLocks noGrp="1"/>
          </p:cNvSpPr>
          <p:nvPr>
            <p:ph type="body" idx="1"/>
          </p:nvPr>
        </p:nvSpPr>
        <p:spPr>
          <a:xfrm>
            <a:off x="228600" y="609600"/>
            <a:ext cx="8686800" cy="6019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b="1">
                <a:latin typeface="Times New Roman"/>
                <a:ea typeface="Times New Roman"/>
                <a:cs typeface="Times New Roman"/>
                <a:sym typeface="Times New Roman"/>
              </a:rPr>
              <a:t>Importance of Variance:</a:t>
            </a:r>
            <a:endParaRPr sz="2400" b="1"/>
          </a:p>
          <a:p>
            <a:pPr marL="342900" lvl="0" indent="-342900" algn="just" rtl="0">
              <a:spcBef>
                <a:spcPts val="400"/>
              </a:spcBef>
              <a:spcAft>
                <a:spcPts val="0"/>
              </a:spcAft>
              <a:buClr>
                <a:schemeClr val="dk1"/>
              </a:buClr>
              <a:buSzPts val="2000"/>
              <a:buChar char="•"/>
            </a:pPr>
            <a:r>
              <a:rPr lang="en-US" sz="2000"/>
              <a:t>It is an important measure in descriptive statistics because it allows us to measure the spread of a data set around its mean. </a:t>
            </a:r>
            <a:endParaRPr/>
          </a:p>
          <a:p>
            <a:pPr marL="342900" lvl="0" indent="-342900" algn="just" rtl="0">
              <a:spcBef>
                <a:spcPts val="400"/>
              </a:spcBef>
              <a:spcAft>
                <a:spcPts val="0"/>
              </a:spcAft>
              <a:buClr>
                <a:schemeClr val="dk1"/>
              </a:buClr>
              <a:buSzPts val="2000"/>
              <a:buChar char="•"/>
            </a:pPr>
            <a:r>
              <a:rPr lang="en-US" sz="2000"/>
              <a:t>The observations may or may not be meaningful if observations in data sets are highly spread.</a:t>
            </a:r>
            <a:endParaRPr/>
          </a:p>
          <a:p>
            <a:pPr marL="342900" lvl="0" indent="-215900" algn="just" rtl="0">
              <a:spcBef>
                <a:spcPts val="400"/>
              </a:spcBef>
              <a:spcAft>
                <a:spcPts val="0"/>
              </a:spcAft>
              <a:buClr>
                <a:schemeClr val="dk1"/>
              </a:buClr>
              <a:buSzPts val="2000"/>
              <a:buNone/>
            </a:pPr>
            <a:endParaRPr sz="2000"/>
          </a:p>
          <a:p>
            <a:pPr marL="0" lvl="0" indent="0" algn="l" rtl="0">
              <a:spcBef>
                <a:spcPts val="480"/>
              </a:spcBef>
              <a:spcAft>
                <a:spcPts val="0"/>
              </a:spcAft>
              <a:buClr>
                <a:schemeClr val="dk1"/>
              </a:buClr>
              <a:buSzPts val="2400"/>
              <a:buNone/>
            </a:pPr>
            <a:r>
              <a:rPr lang="en-US" sz="2400" b="1"/>
              <a:t>Limitations of descriptive statistics</a:t>
            </a:r>
            <a:endParaRPr/>
          </a:p>
          <a:p>
            <a:pPr marL="342900" lvl="0" indent="-342900" algn="just" rtl="0">
              <a:spcBef>
                <a:spcPts val="400"/>
              </a:spcBef>
              <a:spcAft>
                <a:spcPts val="0"/>
              </a:spcAft>
              <a:buClr>
                <a:schemeClr val="dk1"/>
              </a:buClr>
              <a:buSzPts val="2000"/>
              <a:buChar char="•"/>
            </a:pPr>
            <a:r>
              <a:rPr lang="en-US" sz="2000"/>
              <a:t>Descriptive statistics measures are limited in the way that we can only make the summary about the people or objects that are actually measured. </a:t>
            </a:r>
            <a:endParaRPr sz="2000"/>
          </a:p>
          <a:p>
            <a:pPr marL="342900" lvl="0" indent="-342900" algn="just" rtl="0">
              <a:spcBef>
                <a:spcPts val="400"/>
              </a:spcBef>
              <a:spcAft>
                <a:spcPts val="0"/>
              </a:spcAft>
              <a:buClr>
                <a:schemeClr val="dk1"/>
              </a:buClr>
              <a:buSzPts val="2000"/>
              <a:buChar char="•"/>
            </a:pPr>
            <a:r>
              <a:rPr lang="en-US" sz="2000"/>
              <a:t>The data cannot be used to generalize to other people or objects. </a:t>
            </a:r>
            <a:endParaRPr sz="2000"/>
          </a:p>
          <a:p>
            <a:pPr marL="342900" lvl="0" indent="-342900" algn="just" rtl="0">
              <a:spcBef>
                <a:spcPts val="400"/>
              </a:spcBef>
              <a:spcAft>
                <a:spcPts val="0"/>
              </a:spcAft>
              <a:buClr>
                <a:schemeClr val="dk1"/>
              </a:buClr>
              <a:buSzPts val="2000"/>
              <a:buChar char="•"/>
            </a:pPr>
            <a:r>
              <a:rPr lang="en-US" sz="2000"/>
              <a:t>For example, if we have recorded the marks of the students for the past few years and would want to predict the marks for next exam, we cannot do that only relying on descriptive statistics; inferential statistics would help. </a:t>
            </a:r>
            <a:endParaRPr sz="2000"/>
          </a:p>
          <a:p>
            <a:pPr marL="342900" lvl="0" indent="-342900" algn="just" rtl="0">
              <a:spcBef>
                <a:spcPts val="400"/>
              </a:spcBef>
              <a:spcAft>
                <a:spcPts val="0"/>
              </a:spcAft>
              <a:buClr>
                <a:schemeClr val="dk1"/>
              </a:buClr>
              <a:buSzPts val="2000"/>
              <a:buChar char="•"/>
            </a:pPr>
            <a:r>
              <a:rPr lang="en-US" sz="2000"/>
              <a:t>Descriptive statistics can often be difficult when we are dealing with a large dataset.</a:t>
            </a:r>
            <a:endParaRPr/>
          </a:p>
          <a:p>
            <a:pPr marL="0" lvl="0" indent="0" algn="l" rtl="0">
              <a:spcBef>
                <a:spcPts val="400"/>
              </a:spcBef>
              <a:spcAft>
                <a:spcPts val="0"/>
              </a:spcAft>
              <a:buClr>
                <a:schemeClr val="dk1"/>
              </a:buClr>
              <a:buSzPts val="2000"/>
              <a:buNone/>
            </a:pPr>
            <a:r>
              <a:rPr lang="en-US" sz="2000"/>
              <a:t/>
            </a:r>
            <a:br>
              <a:rPr lang="en-US" sz="2000"/>
            </a:br>
            <a:endParaRPr sz="2000"/>
          </a:p>
        </p:txBody>
      </p:sp>
    </p:spTree>
    <p:extLst>
      <p:ext uri="{BB962C8B-B14F-4D97-AF65-F5344CB8AC3E}">
        <p14:creationId xmlns:p14="http://schemas.microsoft.com/office/powerpoint/2010/main" val="556144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3648" y="1999364"/>
            <a:ext cx="6120680" cy="3785652"/>
          </a:xfrm>
          <a:prstGeom prst="rect">
            <a:avLst/>
          </a:prstGeom>
          <a:noFill/>
        </p:spPr>
        <p:txBody>
          <a:bodyPr wrap="square" rtlCol="0">
            <a:spAutoFit/>
          </a:bodyPr>
          <a:lstStyle/>
          <a:p>
            <a:pPr algn="ctr"/>
            <a:r>
              <a:rPr lang="en-US" sz="4000" dirty="0" smtClean="0">
                <a:solidFill>
                  <a:srgbClr val="0070C0"/>
                </a:solidFill>
              </a:rPr>
              <a:t>21CSS101J – Programming for Problem Solving</a:t>
            </a:r>
          </a:p>
          <a:p>
            <a:pPr algn="ctr"/>
            <a:endParaRPr lang="en-US" sz="4000" dirty="0">
              <a:solidFill>
                <a:srgbClr val="0070C0"/>
              </a:solidFill>
            </a:endParaRPr>
          </a:p>
          <a:p>
            <a:pPr algn="ctr"/>
            <a:r>
              <a:rPr lang="en-US" sz="4000" dirty="0" smtClean="0">
                <a:solidFill>
                  <a:srgbClr val="0070C0"/>
                </a:solidFill>
              </a:rPr>
              <a:t>Unit-5 </a:t>
            </a:r>
          </a:p>
          <a:p>
            <a:pPr algn="ctr"/>
            <a:r>
              <a:rPr lang="en-US" sz="4000" dirty="0">
                <a:solidFill>
                  <a:srgbClr val="0070C0"/>
                </a:solidFill>
              </a:rPr>
              <a:t>Querying from Data Frames</a:t>
            </a:r>
            <a:endParaRPr lang="en-IN" sz="4000" dirty="0">
              <a:solidFill>
                <a:srgbClr val="0070C0"/>
              </a:solidFill>
            </a:endParaRPr>
          </a:p>
          <a:p>
            <a:pPr algn="ctr"/>
            <a:endParaRPr lang="en-US" sz="4000" dirty="0" smtClean="0">
              <a:solidFill>
                <a:srgbClr val="0070C0"/>
              </a:solidFill>
            </a:endParaRPr>
          </a:p>
        </p:txBody>
      </p:sp>
    </p:spTree>
    <p:extLst>
      <p:ext uri="{BB962C8B-B14F-4D97-AF65-F5344CB8AC3E}">
        <p14:creationId xmlns:p14="http://schemas.microsoft.com/office/powerpoint/2010/main" val="110940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2747" y="332656"/>
            <a:ext cx="3632340" cy="461665"/>
          </a:xfrm>
          <a:prstGeom prst="rect">
            <a:avLst/>
          </a:prstGeom>
        </p:spPr>
        <p:txBody>
          <a:bodyPr wrap="none">
            <a:spAutoFit/>
          </a:bodyPr>
          <a:lstStyle/>
          <a:p>
            <a:pPr algn="ctr"/>
            <a:r>
              <a:rPr lang="en-US" sz="2400" dirty="0" smtClean="0">
                <a:solidFill>
                  <a:srgbClr val="FF0000"/>
                </a:solidFill>
              </a:rPr>
              <a:t>Querying from Data Frames</a:t>
            </a:r>
            <a:endParaRPr lang="en-IN" sz="2400" dirty="0">
              <a:solidFill>
                <a:srgbClr val="FF0000"/>
              </a:solidFill>
            </a:endParaRPr>
          </a:p>
        </p:txBody>
      </p:sp>
      <p:sp>
        <p:nvSpPr>
          <p:cNvPr id="5" name="Rectangle 1"/>
          <p:cNvSpPr>
            <a:spLocks noChangeArrowheads="1"/>
          </p:cNvSpPr>
          <p:nvPr/>
        </p:nvSpPr>
        <p:spPr bwMode="auto">
          <a:xfrm>
            <a:off x="251520" y="789864"/>
            <a:ext cx="8568952" cy="28551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6329" tIns="179331" rIns="-106329" bIns="179331"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B050"/>
                </a:solidFill>
                <a:effectLst/>
                <a:latin typeface="Segoe UI" pitchFamily="34" charset="0"/>
                <a:cs typeface="Segoe UI" pitchFamily="34" charset="0"/>
              </a:rPr>
              <a:t>Definition and Usage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	The </a:t>
            </a:r>
            <a:r>
              <a:rPr kumimoji="0" lang="en-US" b="0" i="0" u="none" strike="noStrike" cap="none" normalizeH="0" baseline="0" dirty="0" smtClean="0">
                <a:ln>
                  <a:noFill/>
                </a:ln>
                <a:solidFill>
                  <a:srgbClr val="DC143C"/>
                </a:solidFill>
                <a:effectLst/>
                <a:latin typeface="Consolas" pitchFamily="49" charset="0"/>
                <a:cs typeface="Arial" pitchFamily="34" charset="0"/>
              </a:rPr>
              <a:t>query()</a:t>
            </a:r>
            <a:r>
              <a:rPr kumimoji="0" lang="en-US" b="0" i="0" u="none" strike="noStrike" cap="none" normalizeH="0" baseline="0" dirty="0" smtClean="0">
                <a:ln>
                  <a:noFill/>
                </a:ln>
                <a:solidFill>
                  <a:srgbClr val="000000"/>
                </a:solidFill>
                <a:effectLst/>
                <a:latin typeface="Verdana" pitchFamily="34" charset="0"/>
                <a:cs typeface="Arial" pitchFamily="34" charset="0"/>
              </a:rPr>
              <a:t> method allows you to query the </a:t>
            </a:r>
            <a:r>
              <a:rPr kumimoji="0" lang="en-US" b="0" i="0" u="none" strike="noStrike" cap="none" normalizeH="0" baseline="0" dirty="0" err="1" smtClean="0">
                <a:ln>
                  <a:noFill/>
                </a:ln>
                <a:solidFill>
                  <a:srgbClr val="000000"/>
                </a:solidFill>
                <a:effectLst/>
                <a:latin typeface="Verdana" pitchFamily="34" charset="0"/>
                <a:cs typeface="Arial" pitchFamily="34" charset="0"/>
              </a:rPr>
              <a:t>DataFrame</a:t>
            </a:r>
            <a:r>
              <a:rPr kumimoji="0" lang="en-US" b="0" i="0" u="none" strike="noStrike" cap="none" normalizeH="0" baseline="0" dirty="0" smtClean="0">
                <a:ln>
                  <a:noFill/>
                </a:ln>
                <a:solidFill>
                  <a:srgbClr val="000000"/>
                </a:solidFill>
                <a:effectLst/>
                <a:latin typeface="Verdana" pitchFamily="34" charset="0"/>
                <a:cs typeface="Arial" pitchFamily="34"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Verdana" pitchFamily="34" charset="0"/>
                <a:cs typeface="Arial" pitchFamily="34" charset="0"/>
              </a:rPr>
              <a:t>	</a:t>
            </a:r>
            <a:r>
              <a:rPr kumimoji="0" lang="en-US" b="0" i="0" u="none" strike="noStrike" cap="none" normalizeH="0" baseline="0" dirty="0" smtClean="0">
                <a:ln>
                  <a:noFill/>
                </a:ln>
                <a:solidFill>
                  <a:srgbClr val="000000"/>
                </a:solidFill>
                <a:effectLst/>
                <a:latin typeface="Verdana" pitchFamily="34" charset="0"/>
                <a:cs typeface="Arial" pitchFamily="34" charset="0"/>
              </a:rPr>
              <a:t>The </a:t>
            </a:r>
            <a:r>
              <a:rPr kumimoji="0" lang="en-US" b="0" i="0" u="none" strike="noStrike" cap="none" normalizeH="0" baseline="0" dirty="0" smtClean="0">
                <a:ln>
                  <a:noFill/>
                </a:ln>
                <a:solidFill>
                  <a:srgbClr val="DC143C"/>
                </a:solidFill>
                <a:effectLst/>
                <a:latin typeface="Consolas" pitchFamily="49" charset="0"/>
                <a:cs typeface="Arial" pitchFamily="34" charset="0"/>
              </a:rPr>
              <a:t>query()</a:t>
            </a:r>
            <a:r>
              <a:rPr kumimoji="0" lang="en-US" b="0" i="0" u="none" strike="noStrike" cap="none" normalizeH="0" baseline="0" dirty="0" smtClean="0">
                <a:ln>
                  <a:noFill/>
                </a:ln>
                <a:solidFill>
                  <a:srgbClr val="000000"/>
                </a:solidFill>
                <a:effectLst/>
                <a:latin typeface="Verdana" pitchFamily="34" charset="0"/>
                <a:cs typeface="Arial" pitchFamily="34" charset="0"/>
              </a:rPr>
              <a:t> method takes a query expression as a string 	parameter, which has to evaluate to either True of False.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Verdana" pitchFamily="34" charset="0"/>
                <a:cs typeface="Arial" pitchFamily="34" charset="0"/>
              </a:rPr>
              <a:t>	</a:t>
            </a:r>
            <a:r>
              <a:rPr kumimoji="0" lang="en-US" b="0" i="0" u="none" strike="noStrike" cap="none" normalizeH="0" baseline="0" dirty="0" smtClean="0">
                <a:ln>
                  <a:noFill/>
                </a:ln>
                <a:solidFill>
                  <a:srgbClr val="000000"/>
                </a:solidFill>
                <a:effectLst/>
                <a:latin typeface="Verdana" pitchFamily="34" charset="0"/>
                <a:cs typeface="Arial" pitchFamily="34" charset="0"/>
              </a:rPr>
              <a:t>It returns the </a:t>
            </a:r>
            <a:r>
              <a:rPr kumimoji="0" lang="en-US" b="0" i="0" u="none" strike="noStrike" cap="none" normalizeH="0" baseline="0" dirty="0" err="1" smtClean="0">
                <a:ln>
                  <a:noFill/>
                </a:ln>
                <a:solidFill>
                  <a:srgbClr val="000000"/>
                </a:solidFill>
                <a:effectLst/>
                <a:latin typeface="Verdana" pitchFamily="34" charset="0"/>
                <a:cs typeface="Arial" pitchFamily="34" charset="0"/>
              </a:rPr>
              <a:t>DataFrame</a:t>
            </a:r>
            <a:r>
              <a:rPr kumimoji="0" lang="en-US" b="0" i="0" u="none" strike="noStrike" cap="none" normalizeH="0" baseline="0" dirty="0" smtClean="0">
                <a:ln>
                  <a:noFill/>
                </a:ln>
                <a:solidFill>
                  <a:srgbClr val="000000"/>
                </a:solidFill>
                <a:effectLst/>
                <a:latin typeface="Verdana" pitchFamily="34" charset="0"/>
                <a:cs typeface="Arial" pitchFamily="34" charset="0"/>
              </a:rPr>
              <a:t> where the result is True according to the 	query expression.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3"/>
          <p:cNvSpPr>
            <a:spLocks noChangeArrowheads="1"/>
          </p:cNvSpPr>
          <p:nvPr/>
        </p:nvSpPr>
        <p:spPr bwMode="auto">
          <a:xfrm>
            <a:off x="1475656" y="4074848"/>
            <a:ext cx="6192688" cy="7334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egoe UI" pitchFamily="34" charset="0"/>
                <a:cs typeface="Segoe UI"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err="1" smtClean="0">
                <a:ln>
                  <a:noFill/>
                </a:ln>
                <a:solidFill>
                  <a:srgbClr val="000000"/>
                </a:solidFill>
                <a:effectLst/>
                <a:latin typeface="Consolas" pitchFamily="49" charset="0"/>
                <a:cs typeface="Arial" pitchFamily="34" charset="0"/>
              </a:rPr>
              <a:t>dataframe</a:t>
            </a:r>
            <a:r>
              <a:rPr kumimoji="0" lang="en-US" b="0" i="0" u="none" strike="noStrike" cap="none" normalizeH="0" baseline="0" dirty="0" err="1" smtClean="0">
                <a:ln>
                  <a:noFill/>
                </a:ln>
                <a:solidFill>
                  <a:srgbClr val="000000"/>
                </a:solidFill>
                <a:effectLst/>
                <a:latin typeface="Consolas" pitchFamily="49" charset="0"/>
                <a:cs typeface="Arial" pitchFamily="34" charset="0"/>
              </a:rPr>
              <a:t>.query</a:t>
            </a:r>
            <a:r>
              <a:rPr kumimoji="0" lang="en-US" b="0" i="0" u="none" strike="noStrike" cap="none" normalizeH="0" baseline="0" dirty="0" smtClean="0">
                <a:ln>
                  <a:noFill/>
                </a:ln>
                <a:solidFill>
                  <a:srgbClr val="000000"/>
                </a:solidFill>
                <a:effectLst/>
                <a:latin typeface="Consolas" pitchFamily="49" charset="0"/>
                <a:cs typeface="Arial" pitchFamily="34" charset="0"/>
              </a:rPr>
              <a:t>(</a:t>
            </a:r>
            <a:r>
              <a:rPr kumimoji="0" lang="en-US" b="0" i="1" u="none" strike="noStrike" cap="none" normalizeH="0" baseline="0" dirty="0" err="1" smtClean="0">
                <a:ln>
                  <a:noFill/>
                </a:ln>
                <a:solidFill>
                  <a:srgbClr val="000000"/>
                </a:solidFill>
                <a:effectLst/>
                <a:latin typeface="Consolas" pitchFamily="49" charset="0"/>
                <a:cs typeface="Arial" pitchFamily="34" charset="0"/>
              </a:rPr>
              <a:t>expr</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err="1" smtClean="0">
                <a:ln>
                  <a:noFill/>
                </a:ln>
                <a:solidFill>
                  <a:srgbClr val="000000"/>
                </a:solidFill>
                <a:effectLst/>
                <a:latin typeface="Consolas" pitchFamily="49" charset="0"/>
                <a:cs typeface="Arial" pitchFamily="34" charset="0"/>
              </a:rPr>
              <a:t>inplace</a:t>
            </a:r>
            <a:r>
              <a:rPr kumimoji="0" lang="en-US" b="0" i="0" u="none" strike="noStrike" cap="none" normalizeH="0" baseline="0" dirty="0" smtClean="0">
                <a:ln>
                  <a:noFill/>
                </a:ln>
                <a:solidFill>
                  <a:srgbClr val="000000"/>
                </a:solidFill>
                <a:effectLst/>
                <a:latin typeface="Consolas" pitchFamily="49" charset="0"/>
                <a:cs typeface="Arial" pitchFamily="34"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95554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87487" y="2262981"/>
          <a:ext cx="7369026" cy="3200400"/>
        </p:xfrm>
        <a:graphic>
          <a:graphicData uri="http://schemas.openxmlformats.org/drawingml/2006/table">
            <a:tbl>
              <a:tblPr/>
              <a:tblGrid>
                <a:gridCol w="1471908">
                  <a:extLst>
                    <a:ext uri="{9D8B030D-6E8A-4147-A177-3AD203B41FA5}">
                      <a16:colId xmlns:a16="http://schemas.microsoft.com/office/drawing/2014/main" val="20000"/>
                    </a:ext>
                  </a:extLst>
                </a:gridCol>
                <a:gridCol w="1471908">
                  <a:extLst>
                    <a:ext uri="{9D8B030D-6E8A-4147-A177-3AD203B41FA5}">
                      <a16:colId xmlns:a16="http://schemas.microsoft.com/office/drawing/2014/main" val="20001"/>
                    </a:ext>
                  </a:extLst>
                </a:gridCol>
                <a:gridCol w="4425210">
                  <a:extLst>
                    <a:ext uri="{9D8B030D-6E8A-4147-A177-3AD203B41FA5}">
                      <a16:colId xmlns:a16="http://schemas.microsoft.com/office/drawing/2014/main" val="20002"/>
                    </a:ext>
                  </a:extLst>
                </a:gridCol>
              </a:tblGrid>
              <a:tr h="0">
                <a:tc>
                  <a:txBody>
                    <a:bodyPr/>
                    <a:lstStyle/>
                    <a:p>
                      <a:pPr algn="l" fontAlgn="t"/>
                      <a:r>
                        <a:rPr lang="en-IN">
                          <a:effectLst/>
                        </a:rPr>
                        <a:t>Parameter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Values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fontAlgn="t"/>
                      <a:r>
                        <a:rPr lang="en-IN" i="1">
                          <a:effectLst/>
                        </a:rPr>
                        <a:t>expr</a:t>
                      </a:r>
                      <a:endParaRPr lang="en-IN">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Required. A string that represents a query expression.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1"/>
                  </a:ext>
                </a:extLst>
              </a:tr>
              <a:tr h="0">
                <a:tc>
                  <a:txBody>
                    <a:bodyPr/>
                    <a:lstStyle/>
                    <a:p>
                      <a:pPr algn="l" fontAlgn="t"/>
                      <a:r>
                        <a:rPr lang="en-IN">
                          <a:effectLst/>
                        </a:rPr>
                        <a:t>inplace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True|False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Optional. A </a:t>
                      </a:r>
                      <a:r>
                        <a:rPr lang="en-US" dirty="0" err="1">
                          <a:effectLst/>
                        </a:rPr>
                        <a:t>boolean</a:t>
                      </a:r>
                      <a:r>
                        <a:rPr lang="en-US" dirty="0">
                          <a:effectLst/>
                        </a:rPr>
                        <a:t> value that specifies if the query() method should leave the original </a:t>
                      </a:r>
                      <a:r>
                        <a:rPr lang="en-US" dirty="0" err="1">
                          <a:effectLst/>
                        </a:rPr>
                        <a:t>DataFrame</a:t>
                      </a:r>
                      <a:r>
                        <a:rPr lang="en-US" dirty="0">
                          <a:effectLst/>
                        </a:rPr>
                        <a:t> untouched and return a copy (</a:t>
                      </a:r>
                      <a:r>
                        <a:rPr lang="en-US" dirty="0" err="1">
                          <a:effectLst/>
                        </a:rPr>
                        <a:t>inplace</a:t>
                      </a:r>
                      <a:r>
                        <a:rPr lang="en-US" dirty="0">
                          <a:effectLst/>
                        </a:rPr>
                        <a:t> = False). This is Default.</a:t>
                      </a:r>
                      <a:br>
                        <a:rPr lang="en-US" dirty="0">
                          <a:effectLst/>
                        </a:rPr>
                      </a:br>
                      <a:r>
                        <a:rPr lang="en-US" dirty="0">
                          <a:effectLst/>
                        </a:rPr>
                        <a:t>Or:</a:t>
                      </a:r>
                      <a:br>
                        <a:rPr lang="en-US" dirty="0">
                          <a:effectLst/>
                        </a:rPr>
                      </a:br>
                      <a:r>
                        <a:rPr lang="en-US" dirty="0">
                          <a:effectLst/>
                        </a:rPr>
                        <a:t>Make the changes in the original </a:t>
                      </a:r>
                      <a:r>
                        <a:rPr lang="en-US" dirty="0" err="1">
                          <a:effectLst/>
                        </a:rPr>
                        <a:t>DataFrame</a:t>
                      </a:r>
                      <a:r>
                        <a:rPr lang="en-US" dirty="0">
                          <a:effectLst/>
                        </a:rPr>
                        <a:t> (</a:t>
                      </a:r>
                      <a:r>
                        <a:rPr lang="en-US" dirty="0" err="1">
                          <a:effectLst/>
                        </a:rPr>
                        <a:t>inplace</a:t>
                      </a:r>
                      <a:r>
                        <a:rPr lang="en-US" dirty="0">
                          <a:effectLst/>
                        </a:rPr>
                        <a:t> = True)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179512" y="499487"/>
            <a:ext cx="8069172" cy="7950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B050"/>
                </a:solidFill>
                <a:effectLst/>
                <a:latin typeface="Segoe UI" pitchFamily="34" charset="0"/>
                <a:cs typeface="Segoe UI" pitchFamily="34" charset="0"/>
              </a:rPr>
              <a:t>Parameters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	The </a:t>
            </a:r>
            <a:r>
              <a:rPr kumimoji="0" lang="en-US" sz="2000" b="0" i="0" u="none" strike="noStrike" cap="none" normalizeH="0" baseline="0" dirty="0" err="1" smtClean="0">
                <a:ln>
                  <a:noFill/>
                </a:ln>
                <a:solidFill>
                  <a:srgbClr val="DC143C"/>
                </a:solidFill>
                <a:effectLst/>
                <a:latin typeface="Consolas" pitchFamily="49" charset="0"/>
                <a:cs typeface="Arial" pitchFamily="34" charset="0"/>
              </a:rPr>
              <a:t>inplace</a:t>
            </a:r>
            <a:r>
              <a:rPr kumimoji="0" lang="en-US" sz="2000" b="0" i="0" u="none" strike="noStrike" cap="none" normalizeH="0" baseline="0" dirty="0" smtClean="0">
                <a:ln>
                  <a:noFill/>
                </a:ln>
                <a:solidFill>
                  <a:srgbClr val="000000"/>
                </a:solidFill>
                <a:effectLst/>
                <a:latin typeface="Verdana" pitchFamily="34" charset="0"/>
                <a:cs typeface="Arial" pitchFamily="34" charset="0"/>
              </a:rPr>
              <a:t> </a:t>
            </a:r>
            <a:r>
              <a:rPr kumimoji="0" lang="en-US" sz="2000" b="0" i="0" u="none" strike="noStrike" cap="none" normalizeH="0" baseline="0" dirty="0" err="1" smtClean="0">
                <a:ln>
                  <a:noFill/>
                </a:ln>
                <a:solidFill>
                  <a:srgbClr val="000000"/>
                </a:solidFill>
                <a:effectLst/>
                <a:latin typeface="Verdana" pitchFamily="34" charset="0"/>
                <a:cs typeface="Arial" pitchFamily="34" charset="0"/>
              </a:rPr>
              <a:t>paramater</a:t>
            </a:r>
            <a:r>
              <a:rPr kumimoji="0" lang="en-US" sz="2000" b="0" i="0" u="none" strike="noStrike" cap="none" normalizeH="0" baseline="0" dirty="0" smtClean="0">
                <a:ln>
                  <a:noFill/>
                </a:ln>
                <a:solidFill>
                  <a:srgbClr val="000000"/>
                </a:solidFill>
                <a:effectLst/>
                <a:latin typeface="Verdana" pitchFamily="34" charset="0"/>
                <a:cs typeface="Arial" pitchFamily="34" charset="0"/>
              </a:rPr>
              <a:t> is a </a:t>
            </a:r>
            <a:r>
              <a:rPr kumimoji="0" lang="en-US" sz="2000" b="0" i="0" u="none" strike="noStrike" cap="none" normalizeH="0" baseline="0" dirty="0" smtClean="0">
                <a:ln>
                  <a:noFill/>
                </a:ln>
                <a:solidFill>
                  <a:srgbClr val="000000"/>
                </a:solidFill>
                <a:effectLst/>
                <a:latin typeface="Verdana" pitchFamily="34" charset="0"/>
                <a:cs typeface="Arial" pitchFamily="34" charset="0"/>
                <a:hlinkClick r:id="rId2"/>
              </a:rPr>
              <a:t>keyword argument</a:t>
            </a:r>
            <a:r>
              <a:rPr kumimoji="0" lang="en-US" sz="2000" b="0" i="0" u="none" strike="noStrike" cap="none" normalizeH="0" baseline="0" dirty="0" smtClean="0">
                <a:ln>
                  <a:noFill/>
                </a:ln>
                <a:solidFill>
                  <a:srgbClr val="000000"/>
                </a:solidFill>
                <a:effectLst/>
                <a:latin typeface="Verdana" pitchFamily="34" charset="0"/>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70074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51520" y="235645"/>
            <a:ext cx="8460432" cy="14105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B050"/>
                </a:solidFill>
                <a:effectLst/>
                <a:latin typeface="Segoe UI" pitchFamily="34" charset="0"/>
                <a:cs typeface="Segoe UI" pitchFamily="34" charset="0"/>
              </a:rPr>
              <a:t>Return Value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A </a:t>
            </a:r>
            <a:r>
              <a:rPr kumimoji="0" lang="en-US" sz="2000" b="0" i="0" u="none" strike="noStrike" cap="none" normalizeH="0" baseline="0" dirty="0" err="1" smtClean="0">
                <a:ln>
                  <a:noFill/>
                </a:ln>
                <a:solidFill>
                  <a:srgbClr val="000000"/>
                </a:solidFill>
                <a:effectLst/>
                <a:latin typeface="Verdana" pitchFamily="34" charset="0"/>
                <a:cs typeface="Arial" pitchFamily="34" charset="0"/>
                <a:hlinkClick r:id="rId2"/>
              </a:rPr>
              <a:t>DataFrame</a:t>
            </a:r>
            <a:r>
              <a:rPr kumimoji="0" lang="en-US" sz="2000" b="0" i="0" u="none" strike="noStrike" cap="none" normalizeH="0" baseline="0" dirty="0" smtClean="0">
                <a:ln>
                  <a:noFill/>
                </a:ln>
                <a:solidFill>
                  <a:srgbClr val="000000"/>
                </a:solidFill>
                <a:effectLst/>
                <a:latin typeface="Verdana" pitchFamily="34" charset="0"/>
                <a:cs typeface="Arial" pitchFamily="34" charset="0"/>
              </a:rPr>
              <a:t> with the new result, or </a:t>
            </a:r>
            <a:r>
              <a:rPr kumimoji="0" lang="en-US" sz="2000" b="0" i="0" u="none" strike="noStrike" cap="none" normalizeH="0" baseline="0" dirty="0" smtClean="0">
                <a:ln>
                  <a:noFill/>
                </a:ln>
                <a:solidFill>
                  <a:srgbClr val="DC143C"/>
                </a:solidFill>
                <a:effectLst/>
                <a:latin typeface="Consolas" pitchFamily="49" charset="0"/>
                <a:cs typeface="Arial" pitchFamily="34" charset="0"/>
              </a:rPr>
              <a:t>None</a:t>
            </a:r>
            <a:r>
              <a:rPr kumimoji="0" lang="en-US" sz="2000" b="0" i="0" u="none" strike="noStrike" cap="none" normalizeH="0" baseline="0" dirty="0" smtClean="0">
                <a:ln>
                  <a:noFill/>
                </a:ln>
                <a:solidFill>
                  <a:srgbClr val="000000"/>
                </a:solidFill>
                <a:effectLst/>
                <a:latin typeface="Verdana" pitchFamily="34" charset="0"/>
                <a:cs typeface="Arial" pitchFamily="34" charset="0"/>
              </a:rPr>
              <a:t> if the changes were made in the original </a:t>
            </a:r>
            <a:r>
              <a:rPr kumimoji="0" lang="en-US" sz="2000" b="0" i="0" u="none" strike="noStrike" cap="none" normalizeH="0" baseline="0" dirty="0" err="1" smtClean="0">
                <a:ln>
                  <a:noFill/>
                </a:ln>
                <a:solidFill>
                  <a:srgbClr val="000000"/>
                </a:solidFill>
                <a:effectLst/>
                <a:latin typeface="Verdana" pitchFamily="34" charset="0"/>
                <a:cs typeface="Arial" pitchFamily="34" charset="0"/>
              </a:rPr>
              <a:t>DataFrame</a:t>
            </a:r>
            <a:r>
              <a:rPr kumimoji="0" lang="en-US" sz="2000" b="0" i="0" u="none" strike="noStrike" cap="none" normalizeH="0" baseline="0" dirty="0" smtClean="0">
                <a:ln>
                  <a:noFill/>
                </a:ln>
                <a:solidFill>
                  <a:srgbClr val="000000"/>
                </a:solidFill>
                <a:effectLst/>
                <a:latin typeface="Verdana" pitchFamily="34" charset="0"/>
                <a:cs typeface="Arial" pitchFamily="34" charset="0"/>
              </a:rPr>
              <a:t> </a:t>
            </a:r>
            <a:r>
              <a:rPr kumimoji="0" lang="en-US" sz="2000" b="0" i="0" u="none" strike="noStrike" cap="none" normalizeH="0" baseline="0" dirty="0" smtClean="0">
                <a:ln>
                  <a:noFill/>
                </a:ln>
                <a:solidFill>
                  <a:srgbClr val="DC143C"/>
                </a:solidFill>
                <a:effectLst/>
                <a:latin typeface="Consolas" pitchFamily="49" charset="0"/>
                <a:cs typeface="Arial" pitchFamily="34" charset="0"/>
              </a:rPr>
              <a:t>(</a:t>
            </a:r>
            <a:r>
              <a:rPr kumimoji="0" lang="en-US" sz="2000" b="0" i="0" u="none" strike="noStrike" cap="none" normalizeH="0" baseline="0" dirty="0" err="1" smtClean="0">
                <a:ln>
                  <a:noFill/>
                </a:ln>
                <a:solidFill>
                  <a:srgbClr val="DC143C"/>
                </a:solidFill>
                <a:effectLst/>
                <a:latin typeface="Consolas" pitchFamily="49" charset="0"/>
                <a:cs typeface="Arial" pitchFamily="34" charset="0"/>
              </a:rPr>
              <a:t>inplace</a:t>
            </a:r>
            <a:r>
              <a:rPr kumimoji="0" lang="en-US" sz="2000" b="0" i="0" u="none" strike="noStrike" cap="none" normalizeH="0" baseline="0" dirty="0" smtClean="0">
                <a:ln>
                  <a:noFill/>
                </a:ln>
                <a:solidFill>
                  <a:srgbClr val="DC143C"/>
                </a:solidFill>
                <a:effectLst/>
                <a:latin typeface="Consolas" pitchFamily="49" charset="0"/>
                <a:cs typeface="Arial" pitchFamily="34" charset="0"/>
              </a:rPr>
              <a:t> = True)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467544" y="2420888"/>
            <a:ext cx="5904656" cy="3785652"/>
          </a:xfrm>
          <a:prstGeom prst="rect">
            <a:avLst/>
          </a:prstGeom>
        </p:spPr>
        <p:txBody>
          <a:bodyPr wrap="square">
            <a:spAutoFit/>
          </a:bodyPr>
          <a:lstStyle/>
          <a:p>
            <a:r>
              <a:rPr lang="en-US" sz="2400" dirty="0" smtClean="0"/>
              <a:t>import pandas as </a:t>
            </a:r>
            <a:r>
              <a:rPr lang="en-US" sz="2400" dirty="0" err="1" smtClean="0"/>
              <a:t>pd</a:t>
            </a:r>
            <a:endParaRPr lang="en-US" sz="2400" dirty="0" smtClean="0"/>
          </a:p>
          <a:p>
            <a:endParaRPr lang="en-US" sz="2400" dirty="0" smtClean="0"/>
          </a:p>
          <a:p>
            <a:r>
              <a:rPr lang="en-US" sz="2400" dirty="0" smtClean="0"/>
              <a:t>data = {</a:t>
            </a:r>
          </a:p>
          <a:p>
            <a:r>
              <a:rPr lang="en-US" sz="2400" dirty="0" smtClean="0"/>
              <a:t>  "name": ["Sally", "Mary", "John"],</a:t>
            </a:r>
          </a:p>
          <a:p>
            <a:r>
              <a:rPr lang="en-US" sz="2400" dirty="0" smtClean="0"/>
              <a:t>  "age": [50, 40, 30]</a:t>
            </a:r>
          </a:p>
          <a:p>
            <a:r>
              <a:rPr lang="en-US" sz="2400" dirty="0" smtClean="0"/>
              <a:t>}</a:t>
            </a:r>
          </a:p>
          <a:p>
            <a:endParaRPr lang="en-US" sz="2400" dirty="0" smtClean="0"/>
          </a:p>
          <a:p>
            <a:r>
              <a:rPr lang="en-US" sz="2400" dirty="0" err="1" smtClean="0"/>
              <a:t>df</a:t>
            </a:r>
            <a:r>
              <a:rPr lang="en-US" sz="2400" dirty="0" smtClean="0"/>
              <a:t> = </a:t>
            </a:r>
            <a:r>
              <a:rPr lang="en-US" sz="2400" dirty="0" err="1" smtClean="0"/>
              <a:t>pd.DataFrame</a:t>
            </a:r>
            <a:r>
              <a:rPr lang="en-US" sz="2400" dirty="0" smtClean="0"/>
              <a:t>(data)</a:t>
            </a:r>
          </a:p>
          <a:p>
            <a:endParaRPr lang="en-US" sz="2400" dirty="0" smtClean="0"/>
          </a:p>
          <a:p>
            <a:r>
              <a:rPr lang="en-US" sz="2400" dirty="0" smtClean="0"/>
              <a:t>print(</a:t>
            </a:r>
            <a:r>
              <a:rPr lang="en-US" sz="2400" dirty="0" err="1" smtClean="0"/>
              <a:t>df.query</a:t>
            </a:r>
            <a:r>
              <a:rPr lang="en-US" sz="2400" dirty="0" smtClean="0"/>
              <a:t>('age &gt; 35'))</a:t>
            </a:r>
            <a:endParaRPr lang="en-IN" sz="2400" dirty="0"/>
          </a:p>
        </p:txBody>
      </p:sp>
    </p:spTree>
    <p:extLst>
      <p:ext uri="{BB962C8B-B14F-4D97-AF65-F5344CB8AC3E}">
        <p14:creationId xmlns:p14="http://schemas.microsoft.com/office/powerpoint/2010/main" val="132979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980728"/>
            <a:ext cx="4572000" cy="1477328"/>
          </a:xfrm>
          <a:prstGeom prst="rect">
            <a:avLst/>
          </a:prstGeom>
        </p:spPr>
        <p:txBody>
          <a:bodyPr>
            <a:spAutoFit/>
          </a:bodyPr>
          <a:lstStyle/>
          <a:p>
            <a:r>
              <a:rPr lang="en-US" dirty="0" smtClean="0"/>
              <a:t>Output: </a:t>
            </a:r>
          </a:p>
          <a:p>
            <a:endParaRPr lang="en-US" dirty="0"/>
          </a:p>
          <a:p>
            <a:r>
              <a:rPr lang="en-US" dirty="0" smtClean="0"/>
              <a:t>	     name  age</a:t>
            </a:r>
          </a:p>
          <a:p>
            <a:r>
              <a:rPr lang="en-US" dirty="0" smtClean="0"/>
              <a:t>  	0   Sally     50</a:t>
            </a:r>
          </a:p>
          <a:p>
            <a:r>
              <a:rPr lang="en-US" dirty="0" smtClean="0"/>
              <a:t> 	1   Mary    40</a:t>
            </a:r>
            <a:endParaRPr lang="en-IN" dirty="0"/>
          </a:p>
        </p:txBody>
      </p:sp>
    </p:spTree>
    <p:extLst>
      <p:ext uri="{BB962C8B-B14F-4D97-AF65-F5344CB8AC3E}">
        <p14:creationId xmlns:p14="http://schemas.microsoft.com/office/powerpoint/2010/main" val="258111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457200" y="152400"/>
            <a:ext cx="8229600" cy="3048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Cont…</a:t>
            </a:r>
            <a:endParaRPr/>
          </a:p>
        </p:txBody>
      </p:sp>
      <p:sp>
        <p:nvSpPr>
          <p:cNvPr id="102" name="Google Shape;102;p4"/>
          <p:cNvSpPr txBox="1">
            <a:spLocks noGrp="1"/>
          </p:cNvSpPr>
          <p:nvPr>
            <p:ph type="body" idx="1"/>
          </p:nvPr>
        </p:nvSpPr>
        <p:spPr>
          <a:xfrm>
            <a:off x="152400" y="533400"/>
            <a:ext cx="8839200" cy="6096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300"/>
              <a:buNone/>
            </a:pPr>
            <a:r>
              <a:rPr lang="en-US" sz="1300" b="1">
                <a:latin typeface="Times New Roman"/>
                <a:ea typeface="Times New Roman"/>
                <a:cs typeface="Times New Roman"/>
                <a:sym typeface="Times New Roman"/>
              </a:rPr>
              <a:t>Create Multi-Dimensional NumPy Array</a:t>
            </a:r>
            <a:endParaRPr sz="1300" b="1">
              <a:latin typeface="Times New Roman"/>
              <a:ea typeface="Times New Roman"/>
              <a:cs typeface="Times New Roman"/>
              <a:sym typeface="Times New Roman"/>
            </a:endParaRPr>
          </a:p>
          <a:p>
            <a:pPr marL="342900" lvl="0" indent="-342900" algn="l" rtl="0">
              <a:spcBef>
                <a:spcPts val="260"/>
              </a:spcBef>
              <a:spcAft>
                <a:spcPts val="0"/>
              </a:spcAft>
              <a:buClr>
                <a:schemeClr val="dk1"/>
              </a:buClr>
              <a:buSzPts val="1300"/>
              <a:buChar char="•"/>
            </a:pPr>
            <a:r>
              <a:rPr lang="en-US" sz="1300">
                <a:latin typeface="Times New Roman"/>
                <a:ea typeface="Times New Roman"/>
                <a:cs typeface="Times New Roman"/>
                <a:sym typeface="Times New Roman"/>
              </a:rPr>
              <a:t>A list of lists will create a 2D Numpy array, similarly, we can also create N-dimensional arrays. </a:t>
            </a:r>
            <a:endParaRPr sz="1300">
              <a:latin typeface="Times New Roman"/>
              <a:ea typeface="Times New Roman"/>
              <a:cs typeface="Times New Roman"/>
              <a:sym typeface="Times New Roman"/>
            </a:endParaRPr>
          </a:p>
          <a:p>
            <a:pPr marL="342900" lvl="0" indent="-342900" algn="l" rtl="0">
              <a:spcBef>
                <a:spcPts val="260"/>
              </a:spcBef>
              <a:spcAft>
                <a:spcPts val="0"/>
              </a:spcAft>
              <a:buClr>
                <a:schemeClr val="dk1"/>
              </a:buClr>
              <a:buSzPts val="1300"/>
              <a:buNone/>
            </a:pPr>
            <a:endParaRPr sz="1300">
              <a:latin typeface="Times New Roman"/>
              <a:ea typeface="Times New Roman"/>
              <a:cs typeface="Times New Roman"/>
              <a:sym typeface="Times New Roman"/>
            </a:endParaRPr>
          </a:p>
          <a:p>
            <a:pPr marL="342900" lvl="0" indent="-342900" algn="l" rtl="0">
              <a:spcBef>
                <a:spcPts val="260"/>
              </a:spcBef>
              <a:spcAft>
                <a:spcPts val="0"/>
              </a:spcAft>
              <a:buClr>
                <a:schemeClr val="dk1"/>
              </a:buClr>
              <a:buSzPts val="1300"/>
              <a:buNone/>
            </a:pPr>
            <a:r>
              <a:rPr lang="en-US" sz="1300" b="1">
                <a:latin typeface="Times New Roman"/>
                <a:ea typeface="Times New Roman"/>
                <a:cs typeface="Times New Roman"/>
                <a:sym typeface="Times New Roman"/>
              </a:rPr>
              <a:t>Create a 2D array by using numpy.array() function</a:t>
            </a:r>
            <a:endParaRPr/>
          </a:p>
          <a:p>
            <a:pPr marL="342900" lvl="0" indent="-342900" algn="l" rtl="0">
              <a:spcBef>
                <a:spcPts val="260"/>
              </a:spcBef>
              <a:spcAft>
                <a:spcPts val="0"/>
              </a:spcAft>
              <a:buClr>
                <a:schemeClr val="dk1"/>
              </a:buClr>
              <a:buSzPts val="1300"/>
              <a:buNone/>
            </a:pPr>
            <a:endParaRPr sz="1300" b="1">
              <a:latin typeface="Times New Roman"/>
              <a:ea typeface="Times New Roman"/>
              <a:cs typeface="Times New Roman"/>
              <a:sym typeface="Times New Roman"/>
            </a:endParaRPr>
          </a:p>
          <a:p>
            <a:pPr marL="342900" lvl="0" indent="-342900" algn="l" rtl="0">
              <a:spcBef>
                <a:spcPts val="260"/>
              </a:spcBef>
              <a:spcAft>
                <a:spcPts val="0"/>
              </a:spcAft>
              <a:buClr>
                <a:schemeClr val="dk1"/>
              </a:buClr>
              <a:buSzPts val="1300"/>
              <a:buNone/>
            </a:pPr>
            <a:r>
              <a:rPr lang="en-US" sz="1300">
                <a:latin typeface="Times New Roman"/>
                <a:ea typeface="Times New Roman"/>
                <a:cs typeface="Times New Roman"/>
                <a:sym typeface="Times New Roman"/>
              </a:rPr>
              <a:t>arr2 = np.array([[10,20,30],[40,50,60]])</a:t>
            </a:r>
            <a:endParaRPr/>
          </a:p>
          <a:p>
            <a:pPr marL="342900" lvl="0" indent="-342900" algn="l" rtl="0">
              <a:spcBef>
                <a:spcPts val="260"/>
              </a:spcBef>
              <a:spcAft>
                <a:spcPts val="0"/>
              </a:spcAft>
              <a:buClr>
                <a:schemeClr val="dk1"/>
              </a:buClr>
              <a:buSzPts val="1300"/>
              <a:buNone/>
            </a:pPr>
            <a:r>
              <a:rPr lang="en-US" sz="1300">
                <a:latin typeface="Times New Roman"/>
                <a:ea typeface="Times New Roman"/>
                <a:cs typeface="Times New Roman"/>
                <a:sym typeface="Times New Roman"/>
              </a:rPr>
              <a:t>print("My 2D numpy array:\n", arr2)</a:t>
            </a:r>
            <a:endParaRPr/>
          </a:p>
          <a:p>
            <a:pPr marL="342900" lvl="0" indent="-342900" algn="l" rtl="0">
              <a:spcBef>
                <a:spcPts val="260"/>
              </a:spcBef>
              <a:spcAft>
                <a:spcPts val="0"/>
              </a:spcAft>
              <a:buClr>
                <a:schemeClr val="dk1"/>
              </a:buClr>
              <a:buSzPts val="1300"/>
              <a:buNone/>
            </a:pPr>
            <a:endParaRPr sz="1300">
              <a:latin typeface="Times New Roman"/>
              <a:ea typeface="Times New Roman"/>
              <a:cs typeface="Times New Roman"/>
              <a:sym typeface="Times New Roman"/>
            </a:endParaRPr>
          </a:p>
          <a:p>
            <a:pPr marL="342900" lvl="0" indent="-342900" algn="l" rtl="0">
              <a:spcBef>
                <a:spcPts val="260"/>
              </a:spcBef>
              <a:spcAft>
                <a:spcPts val="0"/>
              </a:spcAft>
              <a:buClr>
                <a:schemeClr val="dk1"/>
              </a:buClr>
              <a:buSzPts val="1300"/>
              <a:buNone/>
            </a:pPr>
            <a:r>
              <a:rPr lang="en-US" sz="1300" b="1">
                <a:latin typeface="Times New Roman"/>
                <a:ea typeface="Times New Roman"/>
                <a:cs typeface="Times New Roman"/>
                <a:sym typeface="Times New Roman"/>
              </a:rPr>
              <a:t>Creating a Three-dimensional Array and Beyond</a:t>
            </a:r>
            <a:endParaRPr/>
          </a:p>
          <a:p>
            <a:pPr marL="342900" lvl="0" indent="-342900" algn="l" rtl="0">
              <a:spcBef>
                <a:spcPts val="260"/>
              </a:spcBef>
              <a:spcAft>
                <a:spcPts val="0"/>
              </a:spcAft>
              <a:buClr>
                <a:schemeClr val="dk1"/>
              </a:buClr>
              <a:buSzPts val="1300"/>
              <a:buChar char="•"/>
            </a:pPr>
            <a:r>
              <a:rPr lang="en-US" sz="1300">
                <a:latin typeface="Times New Roman"/>
                <a:ea typeface="Times New Roman"/>
                <a:cs typeface="Times New Roman"/>
                <a:sym typeface="Times New Roman"/>
              </a:rPr>
              <a:t>To create a three-dimensional array, specify 3 parameters to the reshape function.</a:t>
            </a:r>
            <a:endParaRPr/>
          </a:p>
          <a:p>
            <a:pPr marL="342900" lvl="0" indent="-342900" algn="l" rtl="0">
              <a:spcBef>
                <a:spcPts val="260"/>
              </a:spcBef>
              <a:spcAft>
                <a:spcPts val="0"/>
              </a:spcAft>
              <a:buClr>
                <a:schemeClr val="dk1"/>
              </a:buClr>
              <a:buSzPts val="1300"/>
              <a:buNone/>
            </a:pPr>
            <a:r>
              <a:rPr lang="en-US" sz="1300">
                <a:latin typeface="Times New Roman"/>
                <a:ea typeface="Times New Roman"/>
                <a:cs typeface="Times New Roman"/>
                <a:sym typeface="Times New Roman"/>
              </a:rPr>
              <a:t>array = np.arange(27).reshape(3,3,3) </a:t>
            </a:r>
            <a:endParaRPr sz="1300">
              <a:latin typeface="Times New Roman"/>
              <a:ea typeface="Times New Roman"/>
              <a:cs typeface="Times New Roman"/>
              <a:sym typeface="Times New Roman"/>
            </a:endParaRPr>
          </a:p>
          <a:p>
            <a:pPr marL="342900" lvl="0" indent="-342900" algn="l" rtl="0">
              <a:spcBef>
                <a:spcPts val="260"/>
              </a:spcBef>
              <a:spcAft>
                <a:spcPts val="0"/>
              </a:spcAft>
              <a:buClr>
                <a:schemeClr val="dk1"/>
              </a:buClr>
              <a:buSzPts val="1300"/>
              <a:buNone/>
            </a:pPr>
            <a:r>
              <a:rPr lang="en-US" sz="1300">
                <a:latin typeface="Times New Roman"/>
                <a:ea typeface="Times New Roman"/>
                <a:cs typeface="Times New Roman"/>
                <a:sym typeface="Times New Roman"/>
              </a:rPr>
              <a:t>Arraypython</a:t>
            </a:r>
            <a:endParaRPr sz="1300">
              <a:latin typeface="Times New Roman"/>
              <a:ea typeface="Times New Roman"/>
              <a:cs typeface="Times New Roman"/>
              <a:sym typeface="Times New Roman"/>
            </a:endParaRPr>
          </a:p>
          <a:p>
            <a:pPr marL="342900" lvl="0" indent="-342900" algn="l" rtl="0">
              <a:spcBef>
                <a:spcPts val="260"/>
              </a:spcBef>
              <a:spcAft>
                <a:spcPts val="0"/>
              </a:spcAft>
              <a:buClr>
                <a:schemeClr val="dk1"/>
              </a:buClr>
              <a:buSzPts val="1300"/>
              <a:buNone/>
            </a:pPr>
            <a:endParaRPr sz="1300">
              <a:latin typeface="Times New Roman"/>
              <a:ea typeface="Times New Roman"/>
              <a:cs typeface="Times New Roman"/>
              <a:sym typeface="Times New Roman"/>
            </a:endParaRPr>
          </a:p>
          <a:p>
            <a:pPr marL="342900" lvl="0" indent="-342900" algn="l" rtl="0">
              <a:spcBef>
                <a:spcPts val="260"/>
              </a:spcBef>
              <a:spcAft>
                <a:spcPts val="0"/>
              </a:spcAft>
              <a:buClr>
                <a:schemeClr val="dk1"/>
              </a:buClr>
              <a:buSzPts val="1300"/>
              <a:buNone/>
            </a:pPr>
            <a:r>
              <a:rPr lang="en-US" sz="1300" b="1">
                <a:latin typeface="Times New Roman"/>
                <a:ea typeface="Times New Roman"/>
                <a:cs typeface="Times New Roman"/>
                <a:sym typeface="Times New Roman"/>
              </a:rPr>
              <a:t>Output</a:t>
            </a:r>
            <a:r>
              <a:rPr lang="en-US" sz="1300">
                <a:latin typeface="Times New Roman"/>
                <a:ea typeface="Times New Roman"/>
                <a:cs typeface="Times New Roman"/>
                <a:sym typeface="Times New Roman"/>
              </a:rPr>
              <a:t>:</a:t>
            </a:r>
            <a:endParaRPr/>
          </a:p>
          <a:p>
            <a:pPr marL="342900" lvl="0" indent="-342900" algn="l" rtl="0">
              <a:spcBef>
                <a:spcPts val="260"/>
              </a:spcBef>
              <a:spcAft>
                <a:spcPts val="0"/>
              </a:spcAft>
              <a:buClr>
                <a:schemeClr val="dk1"/>
              </a:buClr>
              <a:buSzPts val="1300"/>
              <a:buNone/>
            </a:pPr>
            <a:r>
              <a:rPr lang="en-US" sz="1300">
                <a:latin typeface="Times New Roman"/>
                <a:ea typeface="Times New Roman"/>
                <a:cs typeface="Times New Roman"/>
                <a:sym typeface="Times New Roman"/>
              </a:rPr>
              <a:t>array([[[ 0, 1, 2], </a:t>
            </a:r>
            <a:endParaRPr sz="1300">
              <a:latin typeface="Times New Roman"/>
              <a:ea typeface="Times New Roman"/>
              <a:cs typeface="Times New Roman"/>
              <a:sym typeface="Times New Roman"/>
            </a:endParaRPr>
          </a:p>
          <a:p>
            <a:pPr marL="342900" lvl="0" indent="-342900" algn="l" rtl="0">
              <a:spcBef>
                <a:spcPts val="260"/>
              </a:spcBef>
              <a:spcAft>
                <a:spcPts val="0"/>
              </a:spcAft>
              <a:buClr>
                <a:schemeClr val="dk1"/>
              </a:buClr>
              <a:buSzPts val="1300"/>
              <a:buNone/>
            </a:pPr>
            <a:r>
              <a:rPr lang="en-US" sz="1300">
                <a:latin typeface="Times New Roman"/>
                <a:ea typeface="Times New Roman"/>
                <a:cs typeface="Times New Roman"/>
                <a:sym typeface="Times New Roman"/>
              </a:rPr>
              <a:t>	       [ 3, 4, 5], </a:t>
            </a:r>
            <a:endParaRPr sz="1300">
              <a:latin typeface="Times New Roman"/>
              <a:ea typeface="Times New Roman"/>
              <a:cs typeface="Times New Roman"/>
              <a:sym typeface="Times New Roman"/>
            </a:endParaRPr>
          </a:p>
          <a:p>
            <a:pPr marL="342900" lvl="0" indent="-342900" algn="l" rtl="0">
              <a:spcBef>
                <a:spcPts val="260"/>
              </a:spcBef>
              <a:spcAft>
                <a:spcPts val="0"/>
              </a:spcAft>
              <a:buClr>
                <a:schemeClr val="dk1"/>
              </a:buClr>
              <a:buSzPts val="1300"/>
              <a:buNone/>
            </a:pPr>
            <a:r>
              <a:rPr lang="en-US" sz="1300">
                <a:latin typeface="Times New Roman"/>
                <a:ea typeface="Times New Roman"/>
                <a:cs typeface="Times New Roman"/>
                <a:sym typeface="Times New Roman"/>
              </a:rPr>
              <a:t>	       [ 6, 7, 8]], </a:t>
            </a:r>
            <a:endParaRPr/>
          </a:p>
          <a:p>
            <a:pPr marL="342900" lvl="0" indent="-342900" algn="l" rtl="0">
              <a:spcBef>
                <a:spcPts val="260"/>
              </a:spcBef>
              <a:spcAft>
                <a:spcPts val="0"/>
              </a:spcAft>
              <a:buClr>
                <a:schemeClr val="dk1"/>
              </a:buClr>
              <a:buSzPts val="1300"/>
              <a:buNone/>
            </a:pPr>
            <a:r>
              <a:rPr lang="en-US" sz="1300">
                <a:latin typeface="Times New Roman"/>
                <a:ea typeface="Times New Roman"/>
                <a:cs typeface="Times New Roman"/>
                <a:sym typeface="Times New Roman"/>
              </a:rPr>
              <a:t>	     </a:t>
            </a:r>
            <a:endParaRPr/>
          </a:p>
          <a:p>
            <a:pPr marL="342900" lvl="0" indent="-342900" algn="l" rtl="0">
              <a:spcBef>
                <a:spcPts val="260"/>
              </a:spcBef>
              <a:spcAft>
                <a:spcPts val="0"/>
              </a:spcAft>
              <a:buClr>
                <a:schemeClr val="dk1"/>
              </a:buClr>
              <a:buSzPts val="1300"/>
              <a:buNone/>
            </a:pPr>
            <a:r>
              <a:rPr lang="en-US" sz="1300">
                <a:latin typeface="Times New Roman"/>
                <a:ea typeface="Times New Roman"/>
                <a:cs typeface="Times New Roman"/>
                <a:sym typeface="Times New Roman"/>
              </a:rPr>
              <a:t>	       [[ 9, 10, 11],</a:t>
            </a:r>
            <a:endParaRPr/>
          </a:p>
          <a:p>
            <a:pPr marL="342900" lvl="0" indent="-342900" algn="l" rtl="0">
              <a:spcBef>
                <a:spcPts val="260"/>
              </a:spcBef>
              <a:spcAft>
                <a:spcPts val="0"/>
              </a:spcAft>
              <a:buClr>
                <a:schemeClr val="dk1"/>
              </a:buClr>
              <a:buSzPts val="1300"/>
              <a:buNone/>
            </a:pPr>
            <a:r>
              <a:rPr lang="en-US" sz="1300">
                <a:latin typeface="Times New Roman"/>
                <a:ea typeface="Times New Roman"/>
                <a:cs typeface="Times New Roman"/>
                <a:sym typeface="Times New Roman"/>
              </a:rPr>
              <a:t>	         [12, 13, 14], </a:t>
            </a:r>
            <a:endParaRPr sz="1300">
              <a:latin typeface="Times New Roman"/>
              <a:ea typeface="Times New Roman"/>
              <a:cs typeface="Times New Roman"/>
              <a:sym typeface="Times New Roman"/>
            </a:endParaRPr>
          </a:p>
          <a:p>
            <a:pPr marL="342900" lvl="0" indent="-342900" algn="l" rtl="0">
              <a:spcBef>
                <a:spcPts val="260"/>
              </a:spcBef>
              <a:spcAft>
                <a:spcPts val="0"/>
              </a:spcAft>
              <a:buClr>
                <a:schemeClr val="dk1"/>
              </a:buClr>
              <a:buSzPts val="1300"/>
              <a:buNone/>
            </a:pPr>
            <a:r>
              <a:rPr lang="en-US" sz="1300">
                <a:latin typeface="Times New Roman"/>
                <a:ea typeface="Times New Roman"/>
                <a:cs typeface="Times New Roman"/>
                <a:sym typeface="Times New Roman"/>
              </a:rPr>
              <a:t>                 [15, 16, 17]],</a:t>
            </a:r>
            <a:endParaRPr/>
          </a:p>
          <a:p>
            <a:pPr marL="342900" lvl="0" indent="-342900" algn="l" rtl="0">
              <a:spcBef>
                <a:spcPts val="260"/>
              </a:spcBef>
              <a:spcAft>
                <a:spcPts val="0"/>
              </a:spcAft>
              <a:buClr>
                <a:schemeClr val="dk1"/>
              </a:buClr>
              <a:buSzPts val="1300"/>
              <a:buNone/>
            </a:pPr>
            <a:endParaRPr sz="1300">
              <a:latin typeface="Times New Roman"/>
              <a:ea typeface="Times New Roman"/>
              <a:cs typeface="Times New Roman"/>
              <a:sym typeface="Times New Roman"/>
            </a:endParaRPr>
          </a:p>
          <a:p>
            <a:pPr marL="342900" lvl="0" indent="-342900" algn="l" rtl="0">
              <a:spcBef>
                <a:spcPts val="260"/>
              </a:spcBef>
              <a:spcAft>
                <a:spcPts val="0"/>
              </a:spcAft>
              <a:buClr>
                <a:schemeClr val="dk1"/>
              </a:buClr>
              <a:buSzPts val="1300"/>
              <a:buNone/>
            </a:pPr>
            <a:r>
              <a:rPr lang="en-US" sz="1300">
                <a:latin typeface="Times New Roman"/>
                <a:ea typeface="Times New Roman"/>
                <a:cs typeface="Times New Roman"/>
                <a:sym typeface="Times New Roman"/>
              </a:rPr>
              <a:t>                 [[18, 19, 20],</a:t>
            </a:r>
            <a:endParaRPr/>
          </a:p>
          <a:p>
            <a:pPr marL="342900" lvl="0" indent="-342900" algn="l" rtl="0">
              <a:spcBef>
                <a:spcPts val="260"/>
              </a:spcBef>
              <a:spcAft>
                <a:spcPts val="0"/>
              </a:spcAft>
              <a:buClr>
                <a:schemeClr val="dk1"/>
              </a:buClr>
              <a:buSzPts val="1300"/>
              <a:buNone/>
            </a:pPr>
            <a:r>
              <a:rPr lang="en-US" sz="1300">
                <a:latin typeface="Times New Roman"/>
                <a:ea typeface="Times New Roman"/>
                <a:cs typeface="Times New Roman"/>
                <a:sym typeface="Times New Roman"/>
              </a:rPr>
              <a:t>	          [21, 22, 23], </a:t>
            </a:r>
            <a:endParaRPr/>
          </a:p>
          <a:p>
            <a:pPr marL="342900" lvl="0" indent="-342900" algn="l" rtl="0">
              <a:spcBef>
                <a:spcPts val="260"/>
              </a:spcBef>
              <a:spcAft>
                <a:spcPts val="0"/>
              </a:spcAft>
              <a:buClr>
                <a:schemeClr val="dk1"/>
              </a:buClr>
              <a:buSzPts val="1300"/>
              <a:buNone/>
            </a:pPr>
            <a:r>
              <a:rPr lang="en-US" sz="1300">
                <a:latin typeface="Times New Roman"/>
                <a:ea typeface="Times New Roman"/>
                <a:cs typeface="Times New Roman"/>
                <a:sym typeface="Times New Roman"/>
              </a:rPr>
              <a:t>	          [24, 25, 26]]])</a:t>
            </a:r>
            <a:endParaRPr/>
          </a:p>
          <a:p>
            <a:pPr marL="342900" lvl="0" indent="-342900" algn="l" rtl="0">
              <a:spcBef>
                <a:spcPts val="260"/>
              </a:spcBef>
              <a:spcAft>
                <a:spcPts val="0"/>
              </a:spcAft>
              <a:buClr>
                <a:schemeClr val="dk1"/>
              </a:buClr>
              <a:buSzPts val="1300"/>
              <a:buNone/>
            </a:pPr>
            <a:endParaRPr sz="1300">
              <a:latin typeface="Times New Roman"/>
              <a:ea typeface="Times New Roman"/>
              <a:cs typeface="Times New Roman"/>
              <a:sym typeface="Times New Roman"/>
            </a:endParaRPr>
          </a:p>
          <a:p>
            <a:pPr marL="342900" lvl="0" indent="-342900" algn="l" rtl="0">
              <a:spcBef>
                <a:spcPts val="260"/>
              </a:spcBef>
              <a:spcAft>
                <a:spcPts val="0"/>
              </a:spcAft>
              <a:buClr>
                <a:schemeClr val="dk1"/>
              </a:buClr>
              <a:buSzPts val="1300"/>
              <a:buNone/>
            </a:pPr>
            <a:endParaRPr sz="1300">
              <a:latin typeface="Times New Roman"/>
              <a:ea typeface="Times New Roman"/>
              <a:cs typeface="Times New Roman"/>
              <a:sym typeface="Times New Roman"/>
            </a:endParaRPr>
          </a:p>
          <a:p>
            <a:pPr marL="342900" lvl="0" indent="-260350" algn="l" rtl="0">
              <a:spcBef>
                <a:spcPts val="260"/>
              </a:spcBef>
              <a:spcAft>
                <a:spcPts val="0"/>
              </a:spcAft>
              <a:buClr>
                <a:schemeClr val="dk1"/>
              </a:buClr>
              <a:buSzPts val="1300"/>
              <a:buNone/>
            </a:pPr>
            <a:endParaRPr sz="13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457200" y="274638"/>
            <a:ext cx="8229600" cy="60499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21CSS101J-PROGRAMMING FOR PROBLEM SOLVING</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Unit – 05 : Session – 08 : SLO - 01</a:t>
            </a:r>
            <a:endParaRPr sz="2400">
              <a:latin typeface="Times New Roman"/>
              <a:ea typeface="Times New Roman"/>
              <a:cs typeface="Times New Roman"/>
              <a:sym typeface="Times New Roman"/>
            </a:endParaRPr>
          </a:p>
        </p:txBody>
      </p:sp>
    </p:spTree>
    <p:extLst>
      <p:ext uri="{BB962C8B-B14F-4D97-AF65-F5344CB8AC3E}">
        <p14:creationId xmlns:p14="http://schemas.microsoft.com/office/powerpoint/2010/main" val="1105660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304800" y="152400"/>
            <a:ext cx="86106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Times New Roman"/>
              <a:buNone/>
            </a:pPr>
            <a:r>
              <a:rPr lang="en-US" sz="2800" b="1">
                <a:latin typeface="Times New Roman"/>
                <a:ea typeface="Times New Roman"/>
                <a:cs typeface="Times New Roman"/>
                <a:sym typeface="Times New Roman"/>
              </a:rPr>
              <a:t>Speed Testing between NumPy and Pandas</a:t>
            </a:r>
            <a:endParaRPr sz="2800" b="1">
              <a:latin typeface="Times New Roman"/>
              <a:ea typeface="Times New Roman"/>
              <a:cs typeface="Times New Roman"/>
              <a:sym typeface="Times New Roman"/>
            </a:endParaRPr>
          </a:p>
        </p:txBody>
      </p:sp>
      <p:sp>
        <p:nvSpPr>
          <p:cNvPr id="90" name="Google Shape;90;p2"/>
          <p:cNvSpPr txBox="1">
            <a:spLocks noGrp="1"/>
          </p:cNvSpPr>
          <p:nvPr>
            <p:ph type="body" idx="1"/>
          </p:nvPr>
        </p:nvSpPr>
        <p:spPr>
          <a:xfrm>
            <a:off x="304800" y="914400"/>
            <a:ext cx="8610600" cy="5715000"/>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just" rtl="0">
              <a:lnSpc>
                <a:spcPct val="160000"/>
              </a:lnSpc>
              <a:spcBef>
                <a:spcPts val="0"/>
              </a:spcBef>
              <a:spcAft>
                <a:spcPts val="0"/>
              </a:spcAft>
              <a:buClr>
                <a:schemeClr val="dk1"/>
              </a:buClr>
              <a:buSzPct val="100000"/>
              <a:buChar char="•"/>
            </a:pPr>
            <a:r>
              <a:rPr lang="en-US" sz="4600">
                <a:latin typeface="Times New Roman"/>
                <a:ea typeface="Times New Roman"/>
                <a:cs typeface="Times New Roman"/>
                <a:sym typeface="Times New Roman"/>
              </a:rPr>
              <a:t>Pandas and NumPy are both essential tools in Python.</a:t>
            </a:r>
            <a:endParaRPr/>
          </a:p>
          <a:p>
            <a:pPr marL="342900" lvl="0" indent="-342900" algn="just" rtl="0">
              <a:lnSpc>
                <a:spcPct val="160000"/>
              </a:lnSpc>
              <a:spcBef>
                <a:spcPts val="437"/>
              </a:spcBef>
              <a:spcAft>
                <a:spcPts val="0"/>
              </a:spcAft>
              <a:buClr>
                <a:schemeClr val="dk1"/>
              </a:buClr>
              <a:buSzPct val="100000"/>
              <a:buChar char="•"/>
            </a:pPr>
            <a:r>
              <a:rPr lang="en-US" sz="4600">
                <a:latin typeface="Times New Roman"/>
                <a:ea typeface="Times New Roman"/>
                <a:cs typeface="Times New Roman"/>
                <a:sym typeface="Times New Roman"/>
              </a:rPr>
              <a:t>Numpy runs vector and matrix operations very efficiently, while Pandas provides the R-like data frames allowing intuitive tabular data analysis. </a:t>
            </a:r>
            <a:endParaRPr/>
          </a:p>
          <a:p>
            <a:pPr marL="342900" lvl="0" indent="-342900" algn="just" rtl="0">
              <a:lnSpc>
                <a:spcPct val="160000"/>
              </a:lnSpc>
              <a:spcBef>
                <a:spcPts val="437"/>
              </a:spcBef>
              <a:spcAft>
                <a:spcPts val="0"/>
              </a:spcAft>
              <a:buClr>
                <a:schemeClr val="dk1"/>
              </a:buClr>
              <a:buSzPct val="100000"/>
              <a:buChar char="•"/>
            </a:pPr>
            <a:r>
              <a:rPr lang="en-US" sz="4600">
                <a:latin typeface="Times New Roman"/>
                <a:ea typeface="Times New Roman"/>
                <a:cs typeface="Times New Roman"/>
                <a:sym typeface="Times New Roman"/>
              </a:rPr>
              <a:t>Numpy is more optimized for arithmetic computations.</a:t>
            </a:r>
            <a:endParaRPr sz="4600">
              <a:latin typeface="Times New Roman"/>
              <a:ea typeface="Times New Roman"/>
              <a:cs typeface="Times New Roman"/>
              <a:sym typeface="Times New Roman"/>
            </a:endParaRPr>
          </a:p>
          <a:p>
            <a:pPr marL="342900" lvl="0" indent="-342900" algn="just" rtl="0">
              <a:lnSpc>
                <a:spcPct val="160000"/>
              </a:lnSpc>
              <a:spcBef>
                <a:spcPts val="437"/>
              </a:spcBef>
              <a:spcAft>
                <a:spcPts val="0"/>
              </a:spcAft>
              <a:buClr>
                <a:schemeClr val="dk1"/>
              </a:buClr>
              <a:buSzPct val="100000"/>
              <a:buChar char="•"/>
            </a:pPr>
            <a:r>
              <a:rPr lang="en-US" sz="4600">
                <a:latin typeface="Times New Roman"/>
                <a:ea typeface="Times New Roman"/>
                <a:cs typeface="Times New Roman"/>
                <a:sym typeface="Times New Roman"/>
              </a:rPr>
              <a:t>Pandas has a better performance when a number of rows is 500K or more. </a:t>
            </a:r>
            <a:endParaRPr/>
          </a:p>
          <a:p>
            <a:pPr marL="342900" lvl="0" indent="-342900" algn="just" rtl="0">
              <a:lnSpc>
                <a:spcPct val="160000"/>
              </a:lnSpc>
              <a:spcBef>
                <a:spcPts val="437"/>
              </a:spcBef>
              <a:spcAft>
                <a:spcPts val="0"/>
              </a:spcAft>
              <a:buClr>
                <a:schemeClr val="dk1"/>
              </a:buClr>
              <a:buSzPct val="100000"/>
              <a:buChar char="•"/>
            </a:pPr>
            <a:r>
              <a:rPr lang="en-US" sz="4600">
                <a:latin typeface="Times New Roman"/>
                <a:ea typeface="Times New Roman"/>
                <a:cs typeface="Times New Roman"/>
                <a:sym typeface="Times New Roman"/>
              </a:rPr>
              <a:t>NumPy has a better performance when number of rows is 50K or less. </a:t>
            </a:r>
            <a:endParaRPr/>
          </a:p>
          <a:p>
            <a:pPr marL="342900" lvl="0" indent="-342900" algn="just" rtl="0">
              <a:lnSpc>
                <a:spcPct val="160000"/>
              </a:lnSpc>
              <a:spcBef>
                <a:spcPts val="437"/>
              </a:spcBef>
              <a:spcAft>
                <a:spcPts val="0"/>
              </a:spcAft>
              <a:buClr>
                <a:schemeClr val="dk1"/>
              </a:buClr>
              <a:buSzPct val="100000"/>
              <a:buChar char="•"/>
            </a:pPr>
            <a:r>
              <a:rPr lang="en-US" sz="4600">
                <a:latin typeface="Times New Roman"/>
                <a:ea typeface="Times New Roman"/>
                <a:cs typeface="Times New Roman"/>
                <a:sym typeface="Times New Roman"/>
              </a:rPr>
              <a:t>Indexing of the Pandas series is very slow as compared to NumPy arrays. </a:t>
            </a:r>
            <a:endParaRPr/>
          </a:p>
          <a:p>
            <a:pPr marL="342900" lvl="0" indent="-342900" algn="just" rtl="0">
              <a:lnSpc>
                <a:spcPct val="160000"/>
              </a:lnSpc>
              <a:spcBef>
                <a:spcPts val="437"/>
              </a:spcBef>
              <a:spcAft>
                <a:spcPts val="0"/>
              </a:spcAft>
              <a:buClr>
                <a:schemeClr val="dk1"/>
              </a:buClr>
              <a:buSzPct val="100000"/>
              <a:buChar char="•"/>
            </a:pPr>
            <a:r>
              <a:rPr lang="en-US" sz="4600">
                <a:latin typeface="Times New Roman"/>
                <a:ea typeface="Times New Roman"/>
                <a:cs typeface="Times New Roman"/>
                <a:sym typeface="Times New Roman"/>
              </a:rPr>
              <a:t>Indexing of NumPy Arrays is very fast.</a:t>
            </a:r>
            <a:endParaRPr/>
          </a:p>
          <a:p>
            <a:pPr marL="342900" lvl="0" indent="-270510" algn="l" rtl="0">
              <a:spcBef>
                <a:spcPts val="228"/>
              </a:spcBef>
              <a:spcAft>
                <a:spcPts val="0"/>
              </a:spcAft>
              <a:buClr>
                <a:schemeClr val="dk1"/>
              </a:buClr>
              <a:buSzPct val="100000"/>
              <a:buNone/>
            </a:pPr>
            <a:endParaRPr sz="2400">
              <a:latin typeface="Times New Roman"/>
              <a:ea typeface="Times New Roman"/>
              <a:cs typeface="Times New Roman"/>
              <a:sym typeface="Times New Roman"/>
            </a:endParaRPr>
          </a:p>
          <a:p>
            <a:pPr marL="342900" lvl="0" indent="-342900" algn="l" rtl="0">
              <a:spcBef>
                <a:spcPts val="228"/>
              </a:spcBef>
              <a:spcAft>
                <a:spcPts val="0"/>
              </a:spcAft>
              <a:buClr>
                <a:schemeClr val="dk1"/>
              </a:buClr>
              <a:buSzPct val="100000"/>
              <a:buNone/>
            </a:pPr>
            <a:endParaRPr sz="2400">
              <a:latin typeface="Times New Roman"/>
              <a:ea typeface="Times New Roman"/>
              <a:cs typeface="Times New Roman"/>
              <a:sym typeface="Times New Roman"/>
            </a:endParaRPr>
          </a:p>
        </p:txBody>
      </p:sp>
    </p:spTree>
    <p:extLst>
      <p:ext uri="{BB962C8B-B14F-4D97-AF65-F5344CB8AC3E}">
        <p14:creationId xmlns:p14="http://schemas.microsoft.com/office/powerpoint/2010/main" val="1397117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304800" y="152400"/>
            <a:ext cx="8534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Times New Roman"/>
              <a:buNone/>
            </a:pPr>
            <a:r>
              <a:rPr lang="en-US" sz="2800" b="1">
                <a:latin typeface="Times New Roman"/>
                <a:ea typeface="Times New Roman"/>
                <a:cs typeface="Times New Roman"/>
                <a:sym typeface="Times New Roman"/>
              </a:rPr>
              <a:t>Speed Testing between NumPy and Pandas</a:t>
            </a:r>
            <a:endParaRPr sz="2800" b="1">
              <a:latin typeface="Times New Roman"/>
              <a:ea typeface="Times New Roman"/>
              <a:cs typeface="Times New Roman"/>
              <a:sym typeface="Times New Roman"/>
            </a:endParaRPr>
          </a:p>
        </p:txBody>
      </p:sp>
      <p:sp>
        <p:nvSpPr>
          <p:cNvPr id="96" name="Google Shape;96;p3"/>
          <p:cNvSpPr txBox="1">
            <a:spLocks noGrp="1"/>
          </p:cNvSpPr>
          <p:nvPr>
            <p:ph type="body" idx="1"/>
          </p:nvPr>
        </p:nvSpPr>
        <p:spPr>
          <a:xfrm>
            <a:off x="228600" y="1143000"/>
            <a:ext cx="8686800" cy="5486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p:txBody>
      </p:sp>
      <p:sp>
        <p:nvSpPr>
          <p:cNvPr id="97" name="Google Shape;97;p3"/>
          <p:cNvSpPr txBox="1"/>
          <p:nvPr/>
        </p:nvSpPr>
        <p:spPr>
          <a:xfrm>
            <a:off x="228600" y="838200"/>
            <a:ext cx="8686800" cy="5791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1600"/>
              <a:buFont typeface="Arial"/>
              <a:buChar char="•"/>
            </a:pPr>
            <a:r>
              <a:rPr lang="en-US" sz="1600" b="0" i="0" u="none" strike="noStrike" cap="none">
                <a:solidFill>
                  <a:schemeClr val="dk1"/>
                </a:solidFill>
                <a:latin typeface="Times New Roman"/>
                <a:ea typeface="Times New Roman"/>
                <a:cs typeface="Times New Roman"/>
                <a:sym typeface="Times New Roman"/>
              </a:rPr>
              <a:t>To Understand the speed test comparison between NumPy and Pandas, Lets take an example of, indexing on Pandas Series objects and NumPy .</a:t>
            </a:r>
            <a:endParaRPr/>
          </a:p>
          <a:p>
            <a:pPr marL="342900" marR="0" lvl="0" indent="-342900" algn="l" rtl="0">
              <a:lnSpc>
                <a:spcPct val="150000"/>
              </a:lnSpc>
              <a:spcBef>
                <a:spcPts val="320"/>
              </a:spcBef>
              <a:spcAft>
                <a:spcPts val="0"/>
              </a:spcAft>
              <a:buClr>
                <a:schemeClr val="dk1"/>
              </a:buClr>
              <a:buSzPts val="1600"/>
              <a:buFont typeface="Arial"/>
              <a:buChar char="•"/>
            </a:pPr>
            <a:r>
              <a:rPr lang="en-US" sz="1600" b="0" i="0" u="none" strike="noStrike" cap="none">
                <a:solidFill>
                  <a:schemeClr val="dk1"/>
                </a:solidFill>
                <a:latin typeface="Times New Roman"/>
                <a:ea typeface="Times New Roman"/>
                <a:cs typeface="Times New Roman"/>
                <a:sym typeface="Times New Roman"/>
              </a:rPr>
              <a:t>Example:</a:t>
            </a:r>
            <a:endParaRPr/>
          </a:p>
          <a:p>
            <a:pPr marL="342900" marR="0" lvl="0" indent="-342900" algn="l" rtl="0">
              <a:lnSpc>
                <a:spcPct val="150000"/>
              </a:lnSpc>
              <a:spcBef>
                <a:spcPts val="320"/>
              </a:spcBef>
              <a:spcAft>
                <a:spcPts val="0"/>
              </a:spcAft>
              <a:buNone/>
            </a:pPr>
            <a:r>
              <a:rPr lang="en-US" sz="1600" b="0" i="0" u="none" strike="noStrike" cap="none">
                <a:solidFill>
                  <a:schemeClr val="dk1"/>
                </a:solidFill>
                <a:latin typeface="Times New Roman"/>
                <a:ea typeface="Times New Roman"/>
                <a:cs typeface="Times New Roman"/>
                <a:sym typeface="Times New Roman"/>
              </a:rPr>
              <a:t>In [1]: import numpy as np </a:t>
            </a:r>
            <a:endParaRPr/>
          </a:p>
          <a:p>
            <a:pPr marL="342900" marR="0" lvl="0" indent="-342900" algn="l" rtl="0">
              <a:lnSpc>
                <a:spcPct val="150000"/>
              </a:lnSpc>
              <a:spcBef>
                <a:spcPts val="320"/>
              </a:spcBef>
              <a:spcAft>
                <a:spcPts val="0"/>
              </a:spcAft>
              <a:buNone/>
            </a:pPr>
            <a:r>
              <a:rPr lang="en-US" sz="1600" b="0" i="0" u="none" strike="noStrike" cap="none">
                <a:solidFill>
                  <a:schemeClr val="dk1"/>
                </a:solidFill>
                <a:latin typeface="Times New Roman"/>
                <a:ea typeface="Times New Roman"/>
                <a:cs typeface="Times New Roman"/>
                <a:sym typeface="Times New Roman"/>
              </a:rPr>
              <a:t>In [2]: import pandas as pd </a:t>
            </a:r>
            <a:endParaRPr sz="16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50000"/>
              </a:lnSpc>
              <a:spcBef>
                <a:spcPts val="320"/>
              </a:spcBef>
              <a:spcAft>
                <a:spcPts val="0"/>
              </a:spcAft>
              <a:buNone/>
            </a:pPr>
            <a:r>
              <a:rPr lang="en-US" sz="1600" b="0" i="0" u="none" strike="noStrike" cap="none">
                <a:solidFill>
                  <a:schemeClr val="dk1"/>
                </a:solidFill>
                <a:latin typeface="Times New Roman"/>
                <a:ea typeface="Times New Roman"/>
                <a:cs typeface="Times New Roman"/>
                <a:sym typeface="Times New Roman"/>
              </a:rPr>
              <a:t>In [3]: np.version.version </a:t>
            </a:r>
            <a:endParaRPr/>
          </a:p>
          <a:p>
            <a:pPr marL="342900" marR="0" lvl="0" indent="-342900" algn="l" rtl="0">
              <a:lnSpc>
                <a:spcPct val="150000"/>
              </a:lnSpc>
              <a:spcBef>
                <a:spcPts val="320"/>
              </a:spcBef>
              <a:spcAft>
                <a:spcPts val="0"/>
              </a:spcAft>
              <a:buNone/>
            </a:pPr>
            <a:r>
              <a:rPr lang="en-US" sz="1600" b="1" i="0" u="none" strike="noStrike" cap="none">
                <a:solidFill>
                  <a:schemeClr val="dk1"/>
                </a:solidFill>
                <a:latin typeface="Times New Roman"/>
                <a:ea typeface="Times New Roman"/>
                <a:cs typeface="Times New Roman"/>
                <a:sym typeface="Times New Roman"/>
              </a:rPr>
              <a:t>Out[3]: '1.8.2‘</a:t>
            </a:r>
            <a:endParaRPr/>
          </a:p>
          <a:p>
            <a:pPr marL="342900" marR="0" lvl="0" indent="-342900" algn="l" rtl="0">
              <a:lnSpc>
                <a:spcPct val="150000"/>
              </a:lnSpc>
              <a:spcBef>
                <a:spcPts val="320"/>
              </a:spcBef>
              <a:spcAft>
                <a:spcPts val="0"/>
              </a:spcAft>
              <a:buNone/>
            </a:pPr>
            <a:r>
              <a:rPr lang="en-US" sz="1600" b="0" i="0" u="none" strike="noStrike" cap="none">
                <a:solidFill>
                  <a:schemeClr val="dk1"/>
                </a:solidFill>
                <a:latin typeface="Times New Roman"/>
                <a:ea typeface="Times New Roman"/>
                <a:cs typeface="Times New Roman"/>
                <a:sym typeface="Times New Roman"/>
              </a:rPr>
              <a:t> In [4]: pd.version.version </a:t>
            </a:r>
            <a:endParaRPr/>
          </a:p>
          <a:p>
            <a:pPr marL="342900" marR="0" lvl="0" indent="-342900" algn="l" rtl="0">
              <a:lnSpc>
                <a:spcPct val="150000"/>
              </a:lnSpc>
              <a:spcBef>
                <a:spcPts val="320"/>
              </a:spcBef>
              <a:spcAft>
                <a:spcPts val="0"/>
              </a:spcAft>
              <a:buNone/>
            </a:pPr>
            <a:r>
              <a:rPr lang="en-US" sz="1600" b="1" i="0" u="none" strike="noStrike" cap="none">
                <a:solidFill>
                  <a:schemeClr val="dk1"/>
                </a:solidFill>
                <a:latin typeface="Times New Roman"/>
                <a:ea typeface="Times New Roman"/>
                <a:cs typeface="Times New Roman"/>
                <a:sym typeface="Times New Roman"/>
              </a:rPr>
              <a:t>Out[4]: '0.14.1' </a:t>
            </a:r>
            <a:endParaRPr/>
          </a:p>
          <a:p>
            <a:pPr marL="342900" marR="0" lvl="0" indent="-342900" algn="l" rtl="0">
              <a:lnSpc>
                <a:spcPct val="150000"/>
              </a:lnSpc>
              <a:spcBef>
                <a:spcPts val="320"/>
              </a:spcBef>
              <a:spcAft>
                <a:spcPts val="0"/>
              </a:spcAft>
              <a:buNone/>
            </a:pPr>
            <a:r>
              <a:rPr lang="en-US" sz="1600" b="0" i="0" u="none" strike="noStrike" cap="none">
                <a:solidFill>
                  <a:schemeClr val="dk1"/>
                </a:solidFill>
                <a:latin typeface="Times New Roman"/>
                <a:ea typeface="Times New Roman"/>
                <a:cs typeface="Times New Roman"/>
                <a:sym typeface="Times New Roman"/>
              </a:rPr>
              <a:t>In [5]: a = np.arange(100) </a:t>
            </a:r>
            <a:endParaRPr/>
          </a:p>
          <a:p>
            <a:pPr marL="342900" marR="0" lvl="0" indent="-342900" algn="l" rtl="0">
              <a:lnSpc>
                <a:spcPct val="150000"/>
              </a:lnSpc>
              <a:spcBef>
                <a:spcPts val="320"/>
              </a:spcBef>
              <a:spcAft>
                <a:spcPts val="0"/>
              </a:spcAft>
              <a:buNone/>
            </a:pPr>
            <a:r>
              <a:rPr lang="en-US" sz="1600" b="0" i="0" u="none" strike="noStrike" cap="none">
                <a:solidFill>
                  <a:schemeClr val="dk1"/>
                </a:solidFill>
                <a:latin typeface="Times New Roman"/>
                <a:ea typeface="Times New Roman"/>
                <a:cs typeface="Times New Roman"/>
                <a:sym typeface="Times New Roman"/>
              </a:rPr>
              <a:t>In [6]: aa = np.arange(100, 200) </a:t>
            </a:r>
            <a:endParaRPr/>
          </a:p>
          <a:p>
            <a:pPr marL="342900" marR="0" lvl="0" indent="-342900" algn="l" rtl="0">
              <a:lnSpc>
                <a:spcPct val="150000"/>
              </a:lnSpc>
              <a:spcBef>
                <a:spcPts val="320"/>
              </a:spcBef>
              <a:spcAft>
                <a:spcPts val="0"/>
              </a:spcAft>
              <a:buNone/>
            </a:pPr>
            <a:r>
              <a:rPr lang="en-US" sz="1600" b="0" i="0" u="none" strike="noStrike" cap="none">
                <a:solidFill>
                  <a:schemeClr val="dk1"/>
                </a:solidFill>
                <a:latin typeface="Times New Roman"/>
                <a:ea typeface="Times New Roman"/>
                <a:cs typeface="Times New Roman"/>
                <a:sym typeface="Times New Roman"/>
              </a:rPr>
              <a:t>In [7]: s = pd.Series(a) </a:t>
            </a:r>
            <a:endParaRPr/>
          </a:p>
          <a:p>
            <a:pPr marL="342900" marR="0" lvl="0" indent="-342900" algn="l" rtl="0">
              <a:lnSpc>
                <a:spcPct val="150000"/>
              </a:lnSpc>
              <a:spcBef>
                <a:spcPts val="320"/>
              </a:spcBef>
              <a:spcAft>
                <a:spcPts val="0"/>
              </a:spcAft>
              <a:buNone/>
            </a:pPr>
            <a:r>
              <a:rPr lang="en-US" sz="1600" b="0" i="0" u="none" strike="noStrike" cap="none">
                <a:solidFill>
                  <a:schemeClr val="dk1"/>
                </a:solidFill>
                <a:latin typeface="Times New Roman"/>
                <a:ea typeface="Times New Roman"/>
                <a:cs typeface="Times New Roman"/>
                <a:sym typeface="Times New Roman"/>
              </a:rPr>
              <a:t>In [8]: ss = pd.Series(aa) </a:t>
            </a:r>
            <a:endParaRPr/>
          </a:p>
          <a:p>
            <a:pPr marL="342900" marR="0" lvl="0" indent="-342900" algn="l" rtl="0">
              <a:lnSpc>
                <a:spcPct val="150000"/>
              </a:lnSpc>
              <a:spcBef>
                <a:spcPts val="320"/>
              </a:spcBef>
              <a:spcAft>
                <a:spcPts val="0"/>
              </a:spcAft>
              <a:buNone/>
            </a:pPr>
            <a:r>
              <a:rPr lang="en-US" sz="1600" b="0" i="0" u="none" strike="noStrike" cap="none">
                <a:solidFill>
                  <a:schemeClr val="dk1"/>
                </a:solidFill>
                <a:latin typeface="Times New Roman"/>
                <a:ea typeface="Times New Roman"/>
                <a:cs typeface="Times New Roman"/>
                <a:sym typeface="Times New Roman"/>
              </a:rPr>
              <a:t>In [9]: i = np.random.choice(a, size=10)</a:t>
            </a:r>
            <a:endParaRPr/>
          </a:p>
        </p:txBody>
      </p:sp>
    </p:spTree>
    <p:extLst>
      <p:ext uri="{BB962C8B-B14F-4D97-AF65-F5344CB8AC3E}">
        <p14:creationId xmlns:p14="http://schemas.microsoft.com/office/powerpoint/2010/main" val="3575029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381000" y="152400"/>
            <a:ext cx="84582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Speed Testing between NumPy and Pandas</a:t>
            </a:r>
            <a:endParaRPr sz="3200" b="1">
              <a:latin typeface="Times New Roman"/>
              <a:ea typeface="Times New Roman"/>
              <a:cs typeface="Times New Roman"/>
              <a:sym typeface="Times New Roman"/>
            </a:endParaRPr>
          </a:p>
        </p:txBody>
      </p:sp>
      <p:sp>
        <p:nvSpPr>
          <p:cNvPr id="103" name="Google Shape;103;p4"/>
          <p:cNvSpPr txBox="1">
            <a:spLocks noGrp="1"/>
          </p:cNvSpPr>
          <p:nvPr>
            <p:ph type="body" idx="1"/>
          </p:nvPr>
        </p:nvSpPr>
        <p:spPr>
          <a:xfrm>
            <a:off x="228600" y="914400"/>
            <a:ext cx="8686800" cy="5715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104" name="Google Shape;104;p4"/>
          <p:cNvSpPr txBox="1"/>
          <p:nvPr/>
        </p:nvSpPr>
        <p:spPr>
          <a:xfrm>
            <a:off x="228600" y="914400"/>
            <a:ext cx="8686800" cy="56388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5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Performance Comparison of  NumPy and Pandas,</a:t>
            </a:r>
            <a:endParaRPr/>
          </a:p>
          <a:p>
            <a:pPr marL="342900" marR="0" lvl="0" indent="-342900" algn="l" rtl="0">
              <a:lnSpc>
                <a:spcPct val="150000"/>
              </a:lnSpc>
              <a:spcBef>
                <a:spcPts val="480"/>
              </a:spcBef>
              <a:spcAft>
                <a:spcPts val="0"/>
              </a:spcAft>
              <a:buNone/>
            </a:pPr>
            <a:r>
              <a:rPr lang="en-US" sz="2400" b="0" i="0" u="none" strike="noStrike" cap="none">
                <a:solidFill>
                  <a:schemeClr val="dk1"/>
                </a:solidFill>
                <a:latin typeface="Times New Roman"/>
                <a:ea typeface="Times New Roman"/>
                <a:cs typeface="Times New Roman"/>
                <a:sym typeface="Times New Roman"/>
              </a:rPr>
              <a:t>In [10]: %timeit a[i] </a:t>
            </a:r>
            <a:endParaRPr sz="24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50000"/>
              </a:lnSpc>
              <a:spcBef>
                <a:spcPts val="480"/>
              </a:spcBef>
              <a:spcAft>
                <a:spcPts val="0"/>
              </a:spcAft>
              <a:buNone/>
            </a:pPr>
            <a:r>
              <a:rPr lang="en-US" sz="2400" b="0" i="0" u="none" strike="noStrike" cap="none">
                <a:solidFill>
                  <a:schemeClr val="dk1"/>
                </a:solidFill>
                <a:latin typeface="Times New Roman"/>
                <a:ea typeface="Times New Roman"/>
                <a:cs typeface="Times New Roman"/>
                <a:sym typeface="Times New Roman"/>
              </a:rPr>
              <a:t>1000000 loops, best of 3: </a:t>
            </a:r>
            <a:r>
              <a:rPr lang="en-US" sz="2400" b="1" i="0" u="none" strike="noStrike" cap="none">
                <a:solidFill>
                  <a:schemeClr val="dk1"/>
                </a:solidFill>
                <a:latin typeface="Times New Roman"/>
                <a:ea typeface="Times New Roman"/>
                <a:cs typeface="Times New Roman"/>
                <a:sym typeface="Times New Roman"/>
              </a:rPr>
              <a:t>998</a:t>
            </a:r>
            <a:r>
              <a:rPr lang="en-US" sz="2400" b="0" i="0" u="none" strike="noStrike" cap="none">
                <a:solidFill>
                  <a:schemeClr val="dk1"/>
                </a:solidFill>
                <a:latin typeface="Times New Roman"/>
                <a:ea typeface="Times New Roman"/>
                <a:cs typeface="Times New Roman"/>
                <a:sym typeface="Times New Roman"/>
              </a:rPr>
              <a:t> ns per loop </a:t>
            </a:r>
            <a:endParaRPr/>
          </a:p>
          <a:p>
            <a:pPr marL="342900" marR="0" lvl="0" indent="-342900" algn="l" rtl="0">
              <a:lnSpc>
                <a:spcPct val="150000"/>
              </a:lnSpc>
              <a:spcBef>
                <a:spcPts val="480"/>
              </a:spcBef>
              <a:spcAft>
                <a:spcPts val="0"/>
              </a:spcAft>
              <a:buNone/>
            </a:pPr>
            <a:r>
              <a:rPr lang="en-US" sz="2400" b="0" i="0" u="none" strike="noStrike" cap="none">
                <a:solidFill>
                  <a:schemeClr val="dk1"/>
                </a:solidFill>
                <a:latin typeface="Times New Roman"/>
                <a:ea typeface="Times New Roman"/>
                <a:cs typeface="Times New Roman"/>
                <a:sym typeface="Times New Roman"/>
              </a:rPr>
              <a:t>In [11]: %timeit s[i] </a:t>
            </a:r>
            <a:endParaRPr sz="24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50000"/>
              </a:lnSpc>
              <a:spcBef>
                <a:spcPts val="480"/>
              </a:spcBef>
              <a:spcAft>
                <a:spcPts val="0"/>
              </a:spcAft>
              <a:buNone/>
            </a:pPr>
            <a:r>
              <a:rPr lang="en-US" sz="2400" b="0" i="0" u="none" strike="noStrike" cap="none">
                <a:solidFill>
                  <a:schemeClr val="dk1"/>
                </a:solidFill>
                <a:latin typeface="Times New Roman"/>
                <a:ea typeface="Times New Roman"/>
                <a:cs typeface="Times New Roman"/>
                <a:sym typeface="Times New Roman"/>
              </a:rPr>
              <a:t>10000 loops, best of 3: </a:t>
            </a:r>
            <a:r>
              <a:rPr lang="en-US" sz="2400" b="1" i="0" u="none" strike="noStrike" cap="none">
                <a:solidFill>
                  <a:schemeClr val="dk1"/>
                </a:solidFill>
                <a:latin typeface="Times New Roman"/>
                <a:ea typeface="Times New Roman"/>
                <a:cs typeface="Times New Roman"/>
                <a:sym typeface="Times New Roman"/>
              </a:rPr>
              <a:t>168</a:t>
            </a:r>
            <a:r>
              <a:rPr lang="en-US" sz="2400" b="0" i="0" u="none" strike="noStrike" cap="none">
                <a:solidFill>
                  <a:schemeClr val="dk1"/>
                </a:solidFill>
                <a:latin typeface="Times New Roman"/>
                <a:ea typeface="Times New Roman"/>
                <a:cs typeface="Times New Roman"/>
                <a:sym typeface="Times New Roman"/>
              </a:rPr>
              <a:t> µs per loop </a:t>
            </a:r>
            <a:endParaRPr sz="24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50000"/>
              </a:lnSpc>
              <a:spcBef>
                <a:spcPts val="480"/>
              </a:spcBef>
              <a:spcAft>
                <a:spcPts val="0"/>
              </a:spcAft>
              <a:buNone/>
            </a:pPr>
            <a:r>
              <a:rPr lang="en-US" sz="2400" b="0" i="0" u="none" strike="noStrike" cap="none">
                <a:solidFill>
                  <a:schemeClr val="dk1"/>
                </a:solidFill>
                <a:latin typeface="Times New Roman"/>
                <a:ea typeface="Times New Roman"/>
                <a:cs typeface="Times New Roman"/>
                <a:sym typeface="Times New Roman"/>
              </a:rPr>
              <a:t>Indexing the array is over 100 times faster than indexing the Series.</a:t>
            </a:r>
            <a:endParaRPr/>
          </a:p>
          <a:p>
            <a:pPr marL="342900" marR="0" lvl="0" indent="-342900" algn="l" rtl="0">
              <a:lnSpc>
                <a:spcPct val="150000"/>
              </a:lnSpc>
              <a:spcBef>
                <a:spcPts val="480"/>
              </a:spcBef>
              <a:spcAft>
                <a:spcPts val="0"/>
              </a:spcAft>
              <a:buNone/>
            </a:pPr>
            <a:r>
              <a:rPr lang="en-US" sz="2400" b="0" i="0" u="none" strike="noStrike" cap="none">
                <a:solidFill>
                  <a:schemeClr val="dk1"/>
                </a:solidFill>
                <a:latin typeface="Times New Roman"/>
                <a:ea typeface="Times New Roman"/>
                <a:cs typeface="Times New Roman"/>
                <a:sym typeface="Times New Roman"/>
              </a:rPr>
              <a:t>In [12]: %timeit a * aa 1000000 loops, best of 3: 1.21 µs per loop </a:t>
            </a:r>
            <a:endParaRPr/>
          </a:p>
          <a:p>
            <a:pPr marL="342900" marR="0" lvl="0" indent="-342900" algn="l" rtl="0">
              <a:lnSpc>
                <a:spcPct val="150000"/>
              </a:lnSpc>
              <a:spcBef>
                <a:spcPts val="480"/>
              </a:spcBef>
              <a:spcAft>
                <a:spcPts val="0"/>
              </a:spcAft>
              <a:buNone/>
            </a:pPr>
            <a:r>
              <a:rPr lang="en-US" sz="2400" b="0" i="0" u="none" strike="noStrike" cap="none">
                <a:solidFill>
                  <a:schemeClr val="dk1"/>
                </a:solidFill>
                <a:latin typeface="Times New Roman"/>
                <a:ea typeface="Times New Roman"/>
                <a:cs typeface="Times New Roman"/>
                <a:sym typeface="Times New Roman"/>
              </a:rPr>
              <a:t>In [13]: %timeit s * ss 10000 loops, best of 3: 88.5 µs per loop</a:t>
            </a:r>
            <a:endParaRPr/>
          </a:p>
        </p:txBody>
      </p:sp>
    </p:spTree>
    <p:extLst>
      <p:ext uri="{BB962C8B-B14F-4D97-AF65-F5344CB8AC3E}">
        <p14:creationId xmlns:p14="http://schemas.microsoft.com/office/powerpoint/2010/main" val="19577645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152400"/>
            <a:ext cx="8229600" cy="609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Cont…</a:t>
            </a:r>
            <a:endParaRPr/>
          </a:p>
        </p:txBody>
      </p:sp>
      <p:sp>
        <p:nvSpPr>
          <p:cNvPr id="110" name="Google Shape;110;p5"/>
          <p:cNvSpPr txBox="1">
            <a:spLocks noGrp="1"/>
          </p:cNvSpPr>
          <p:nvPr>
            <p:ph type="body" idx="1"/>
          </p:nvPr>
        </p:nvSpPr>
        <p:spPr>
          <a:xfrm>
            <a:off x="304800" y="990600"/>
            <a:ext cx="85344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400"/>
              <a:buNone/>
            </a:pPr>
            <a:r>
              <a:rPr lang="en-US" sz="2400" b="1">
                <a:latin typeface="Times New Roman"/>
                <a:ea typeface="Times New Roman"/>
                <a:cs typeface="Times New Roman"/>
                <a:sym typeface="Times New Roman"/>
              </a:rPr>
              <a:t>Why is Pandas so much slower than NumPy? </a:t>
            </a:r>
            <a:endParaRPr sz="2400" b="1">
              <a:latin typeface="Times New Roman"/>
              <a:ea typeface="Times New Roman"/>
              <a:cs typeface="Times New Roman"/>
              <a:sym typeface="Times New Roman"/>
            </a:endParaRPr>
          </a:p>
          <a:p>
            <a:pPr marL="342900" lvl="0" indent="-342900" algn="l" rtl="0">
              <a:lnSpc>
                <a:spcPct val="15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	Pandas is doing a lot of stuff when you index into a Series, and it’s doing that stuff in Python.</a:t>
            </a:r>
            <a:endParaRPr/>
          </a:p>
          <a:p>
            <a:pPr marL="342900" lvl="0" indent="-342900" algn="l" rtl="0">
              <a:lnSpc>
                <a:spcPct val="15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As an illustration, here’s a visualization made by profiling s[i]:</a:t>
            </a:r>
            <a:endParaRPr/>
          </a:p>
          <a:p>
            <a:pPr marL="342900" lvl="0" indent="-342900" algn="l" rtl="0">
              <a:lnSpc>
                <a:spcPct val="15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Refer the below picture.</a:t>
            </a:r>
            <a:endParaRPr/>
          </a:p>
          <a:p>
            <a:pPr marL="342900" lvl="0" indent="-342900" algn="l" rtl="0">
              <a:lnSpc>
                <a:spcPct val="15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Each colored arc is a different function call in Python. There are about 100 calls there.</a:t>
            </a:r>
            <a:endParaRPr/>
          </a:p>
        </p:txBody>
      </p:sp>
    </p:spTree>
    <p:extLst>
      <p:ext uri="{BB962C8B-B14F-4D97-AF65-F5344CB8AC3E}">
        <p14:creationId xmlns:p14="http://schemas.microsoft.com/office/powerpoint/2010/main" val="4266729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6" descr="pic1.PNG"/>
          <p:cNvPicPr preferRelativeResize="0">
            <a:picLocks noGrp="1"/>
          </p:cNvPicPr>
          <p:nvPr>
            <p:ph type="body" idx="1"/>
          </p:nvPr>
        </p:nvPicPr>
        <p:blipFill rotWithShape="1">
          <a:blip r:embed="rId3">
            <a:alphaModFix/>
          </a:blip>
          <a:srcRect/>
          <a:stretch/>
        </p:blipFill>
        <p:spPr>
          <a:xfrm>
            <a:off x="1219200" y="1447800"/>
            <a:ext cx="7010400" cy="4953000"/>
          </a:xfrm>
          <a:prstGeom prst="rect">
            <a:avLst/>
          </a:prstGeom>
          <a:noFill/>
          <a:ln>
            <a:noFill/>
          </a:ln>
        </p:spPr>
      </p:pic>
      <p:sp>
        <p:nvSpPr>
          <p:cNvPr id="116" name="Google Shape;116;p6"/>
          <p:cNvSpPr txBox="1">
            <a:spLocks noGrp="1"/>
          </p:cNvSpPr>
          <p:nvPr>
            <p:ph type="title"/>
          </p:nvPr>
        </p:nvSpPr>
        <p:spPr>
          <a:xfrm>
            <a:off x="457200" y="152400"/>
            <a:ext cx="8229600" cy="609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Cont…</a:t>
            </a:r>
            <a:endParaRPr/>
          </a:p>
        </p:txBody>
      </p:sp>
    </p:spTree>
    <p:extLst>
      <p:ext uri="{BB962C8B-B14F-4D97-AF65-F5344CB8AC3E}">
        <p14:creationId xmlns:p14="http://schemas.microsoft.com/office/powerpoint/2010/main" val="2323737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57200" y="152400"/>
            <a:ext cx="8229600" cy="609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Cont…</a:t>
            </a:r>
            <a:endParaRPr/>
          </a:p>
        </p:txBody>
      </p:sp>
      <p:sp>
        <p:nvSpPr>
          <p:cNvPr id="122" name="Google Shape;122;p7"/>
          <p:cNvSpPr txBox="1">
            <a:spLocks noGrp="1"/>
          </p:cNvSpPr>
          <p:nvPr>
            <p:ph type="body" idx="1"/>
          </p:nvPr>
        </p:nvSpPr>
        <p:spPr>
          <a:xfrm>
            <a:off x="457200" y="838200"/>
            <a:ext cx="8229600" cy="5791200"/>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By contrast, here’s the visualization made by profiling a[i]:</a:t>
            </a:r>
            <a:endParaRPr/>
          </a:p>
          <a:p>
            <a:pPr marL="342900" lvl="0" indent="-190500" algn="l" rtl="0">
              <a:lnSpc>
                <a:spcPct val="150000"/>
              </a:lnSpc>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lnSpc>
                <a:spcPct val="150000"/>
              </a:lnSpc>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lnSpc>
                <a:spcPct val="150000"/>
              </a:lnSpc>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342900" algn="l" rtl="0">
              <a:lnSpc>
                <a:spcPct val="150000"/>
              </a:lnSpc>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342900" algn="l" rtl="0">
              <a:lnSpc>
                <a:spcPct val="150000"/>
              </a:lnSpc>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342900" algn="l" rtl="0">
              <a:lnSpc>
                <a:spcPct val="15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There’s actually nothing to see because array indexing goes straight into the NumPy C extensions, and the Python profiler can’t see what’s going on there.</a:t>
            </a:r>
            <a:endParaRPr/>
          </a:p>
          <a:p>
            <a:pPr marL="342900" lvl="0" indent="-139700" algn="l" rtl="0">
              <a:spcBef>
                <a:spcPts val="640"/>
              </a:spcBef>
              <a:spcAft>
                <a:spcPts val="0"/>
              </a:spcAft>
              <a:buClr>
                <a:schemeClr val="dk1"/>
              </a:buClr>
              <a:buSzPts val="3200"/>
              <a:buNone/>
            </a:pPr>
            <a:endParaRPr/>
          </a:p>
        </p:txBody>
      </p:sp>
      <p:pic>
        <p:nvPicPr>
          <p:cNvPr id="123" name="Google Shape;123;p7" descr="pic2.PNG"/>
          <p:cNvPicPr preferRelativeResize="0"/>
          <p:nvPr/>
        </p:nvPicPr>
        <p:blipFill rotWithShape="1">
          <a:blip r:embed="rId3">
            <a:alphaModFix/>
          </a:blip>
          <a:srcRect/>
          <a:stretch/>
        </p:blipFill>
        <p:spPr>
          <a:xfrm>
            <a:off x="2514600" y="1752600"/>
            <a:ext cx="3743773" cy="2514601"/>
          </a:xfrm>
          <a:prstGeom prst="rect">
            <a:avLst/>
          </a:prstGeom>
          <a:noFill/>
          <a:ln>
            <a:noFill/>
          </a:ln>
        </p:spPr>
      </p:pic>
    </p:spTree>
    <p:extLst>
      <p:ext uri="{BB962C8B-B14F-4D97-AF65-F5344CB8AC3E}">
        <p14:creationId xmlns:p14="http://schemas.microsoft.com/office/powerpoint/2010/main" val="1792002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body" idx="1"/>
          </p:nvPr>
        </p:nvSpPr>
        <p:spPr>
          <a:xfrm>
            <a:off x="381000" y="1066800"/>
            <a:ext cx="8610600" cy="4495800"/>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Pandas is fast enough most of the time, and you get the benefit of Pandas’ sophisticated indexing features. </a:t>
            </a:r>
            <a:endParaRPr sz="2400">
              <a:latin typeface="Times New Roman"/>
              <a:ea typeface="Times New Roman"/>
              <a:cs typeface="Times New Roman"/>
              <a:sym typeface="Times New Roman"/>
            </a:endParaRPr>
          </a:p>
          <a:p>
            <a:pPr marL="342900" lvl="0" indent="-342900" algn="l" rtl="0">
              <a:lnSpc>
                <a:spcPct val="15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It’s only in loops that the microseconds start to add up to minutes.</a:t>
            </a:r>
            <a:endParaRPr sz="2400">
              <a:latin typeface="Times New Roman"/>
              <a:ea typeface="Times New Roman"/>
              <a:cs typeface="Times New Roman"/>
              <a:sym typeface="Times New Roman"/>
            </a:endParaRPr>
          </a:p>
        </p:txBody>
      </p:sp>
      <p:sp>
        <p:nvSpPr>
          <p:cNvPr id="129" name="Google Shape;129;p8"/>
          <p:cNvSpPr txBox="1">
            <a:spLocks noGrp="1"/>
          </p:cNvSpPr>
          <p:nvPr>
            <p:ph type="title"/>
          </p:nvPr>
        </p:nvSpPr>
        <p:spPr>
          <a:xfrm>
            <a:off x="533400" y="228600"/>
            <a:ext cx="8229600" cy="609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Cont…</a:t>
            </a:r>
            <a:endParaRPr/>
          </a:p>
        </p:txBody>
      </p:sp>
    </p:spTree>
    <p:extLst>
      <p:ext uri="{BB962C8B-B14F-4D97-AF65-F5344CB8AC3E}">
        <p14:creationId xmlns:p14="http://schemas.microsoft.com/office/powerpoint/2010/main" val="14552348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685800" y="2130425"/>
            <a:ext cx="7772400" cy="1470025"/>
          </a:xfrm>
          <a:prstGeom prst="rect">
            <a:avLst/>
          </a:prstGeom>
          <a:noFill/>
          <a:ln>
            <a:noFill/>
          </a:ln>
        </p:spPr>
        <p:txBody>
          <a:bodyPr anchor="ctr"/>
          <a:lstStyle/>
          <a:p>
            <a:pPr algn="ctr" fontAlgn="auto">
              <a:spcBef>
                <a:spcPts val="0"/>
              </a:spcBef>
              <a:spcAft>
                <a:spcPts val="0"/>
              </a:spcAft>
              <a:defRPr/>
            </a:pPr>
            <a:r>
              <a:rPr lang="en-US" sz="4400" spc="-1" dirty="0">
                <a:solidFill>
                  <a:srgbClr val="0433FF"/>
                </a:solidFill>
                <a:uFill>
                  <a:solidFill>
                    <a:srgbClr val="FFFFFF"/>
                  </a:solidFill>
                </a:uFill>
                <a:latin typeface="Arial Narrow"/>
                <a:ea typeface="Arial"/>
                <a:cs typeface="+mn-cs"/>
              </a:rPr>
              <a:t>21CSS101J </a:t>
            </a:r>
            <a:r>
              <a:rPr lang="en-US" sz="4400" spc="-1" dirty="0">
                <a:solidFill>
                  <a:srgbClr val="0433FF"/>
                </a:solidFill>
                <a:uFill>
                  <a:solidFill>
                    <a:srgbClr val="FFFFFF"/>
                  </a:solidFill>
                </a:uFill>
                <a:latin typeface="Arial Narrow"/>
                <a:ea typeface="Arial"/>
                <a:cs typeface="+mn-cs"/>
              </a:rPr>
              <a:t>– </a:t>
            </a:r>
            <a:r>
              <a:rPr lang="en-US" sz="4400" spc="-1" dirty="0">
                <a:solidFill>
                  <a:srgbClr val="0433FF"/>
                </a:solidFill>
                <a:uFill>
                  <a:solidFill>
                    <a:srgbClr val="FFFFFF"/>
                  </a:solidFill>
                </a:uFill>
                <a:latin typeface="Arial Narrow"/>
                <a:ea typeface="Arial"/>
                <a:cs typeface="+mn-cs"/>
              </a:rPr>
              <a:t>PROGRAMMING FOR PROBLEM SOLVNG</a:t>
            </a:r>
            <a:endParaRPr lang="en-US" sz="4400" spc="-1" dirty="0">
              <a:solidFill>
                <a:srgbClr val="000000"/>
              </a:solidFill>
              <a:uFill>
                <a:solidFill>
                  <a:srgbClr val="FFFFFF"/>
                </a:solidFill>
              </a:uFill>
              <a:latin typeface="Arial Narrow"/>
              <a:ea typeface="+mn-ea"/>
              <a:cs typeface="+mn-cs"/>
            </a:endParaRPr>
          </a:p>
        </p:txBody>
      </p:sp>
      <p:sp>
        <p:nvSpPr>
          <p:cNvPr id="88" name="CustomShape 2"/>
          <p:cNvSpPr/>
          <p:nvPr/>
        </p:nvSpPr>
        <p:spPr>
          <a:xfrm>
            <a:off x="701675" y="3563938"/>
            <a:ext cx="7770813" cy="1470025"/>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fontAlgn="auto">
              <a:spcBef>
                <a:spcPts val="0"/>
              </a:spcBef>
              <a:spcAft>
                <a:spcPts val="0"/>
              </a:spcAft>
              <a:defRPr/>
            </a:pPr>
            <a:r>
              <a:rPr lang="en-IN" sz="3200" spc="-1" dirty="0">
                <a:solidFill>
                  <a:srgbClr val="0433FF"/>
                </a:solidFill>
                <a:uFill>
                  <a:solidFill>
                    <a:srgbClr val="FFFFFF"/>
                  </a:solidFill>
                </a:uFill>
                <a:latin typeface="Arial Narrow"/>
                <a:ea typeface="Arial"/>
              </a:rPr>
              <a:t>Unit – 05 : Session – 02	  : SLO - 02 </a:t>
            </a:r>
            <a:endParaRPr lang="en-IN" sz="3200" spc="-1" dirty="0">
              <a:solidFill>
                <a:srgbClr val="000000"/>
              </a:solidFill>
              <a:uFill>
                <a:solidFill>
                  <a:srgbClr val="FFFFFF"/>
                </a:solidFill>
              </a:uFill>
            </a:endParaRPr>
          </a:p>
        </p:txBody>
      </p:sp>
      <p:sp>
        <p:nvSpPr>
          <p:cNvPr id="89" name="TextShape 3"/>
          <p:cNvSpPr txBox="1"/>
          <p:nvPr/>
        </p:nvSpPr>
        <p:spPr>
          <a:xfrm>
            <a:off x="14288" y="6356350"/>
            <a:ext cx="9142412" cy="365125"/>
          </a:xfrm>
          <a:prstGeom prst="rect">
            <a:avLst/>
          </a:prstGeom>
          <a:noFill/>
          <a:ln>
            <a:noFill/>
          </a:ln>
        </p:spPr>
        <p:txBody>
          <a:bodyPr anchor="ctr"/>
          <a:lstStyle/>
          <a:p>
            <a:pPr algn="ctr" fontAlgn="auto">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90" name="TextShape 4"/>
          <p:cNvSpPr txBox="1"/>
          <p:nvPr/>
        </p:nvSpPr>
        <p:spPr>
          <a:xfrm>
            <a:off x="6553200" y="6356350"/>
            <a:ext cx="2133600" cy="365125"/>
          </a:xfrm>
          <a:prstGeom prst="rect">
            <a:avLst/>
          </a:prstGeom>
          <a:noFill/>
          <a:ln>
            <a:noFill/>
          </a:ln>
        </p:spPr>
        <p:txBody>
          <a:bodyPr anchor="ct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D695359D-3ED5-48C4-B529-9680B185FE38}" type="slidenum">
              <a:rPr lang="en-IN" altLang="en-US" sz="1200">
                <a:solidFill>
                  <a:srgbClr val="8B8B8B"/>
                </a:solidFill>
                <a:latin typeface="Arial Narrow" panose="020B0606020202030204" pitchFamily="34" charset="0"/>
              </a:rPr>
              <a:pPr algn="r" eaLnBrk="1" hangingPunct="1"/>
              <a:t>48</a:t>
            </a:fld>
            <a:endParaRPr lang="en-IN" altLang="en-US"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07384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87350" y="358775"/>
            <a:ext cx="8229600" cy="1189038"/>
          </a:xfrm>
          <a:prstGeom prst="rect">
            <a:avLst/>
          </a:prstGeom>
          <a:noFill/>
          <a:ln>
            <a:noFill/>
          </a:ln>
        </p:spPr>
        <p:txBody>
          <a:bodyPr anchor="ctr">
            <a:normAutofit/>
          </a:bodyPr>
          <a:lstStyle/>
          <a:p>
            <a:pPr fontAlgn="auto">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92" name="TextShape 2"/>
          <p:cNvSpPr txBox="1"/>
          <p:nvPr/>
        </p:nvSpPr>
        <p:spPr>
          <a:xfrm>
            <a:off x="457200" y="1143000"/>
            <a:ext cx="8229600" cy="4983163"/>
          </a:xfrm>
          <a:prstGeom prst="rect">
            <a:avLst/>
          </a:prstGeom>
          <a:noFill/>
          <a:ln>
            <a:noFill/>
          </a:ln>
        </p:spPr>
        <p:txBody>
          <a:bodyPr/>
          <a:lstStyle/>
          <a:p>
            <a:pPr fontAlgn="auto">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93" name="TextShape 3"/>
          <p:cNvSpPr txBox="1"/>
          <p:nvPr/>
        </p:nvSpPr>
        <p:spPr>
          <a:xfrm>
            <a:off x="3124200" y="6356350"/>
            <a:ext cx="2895600" cy="365125"/>
          </a:xfrm>
          <a:prstGeom prst="rect">
            <a:avLst/>
          </a:prstGeom>
          <a:noFill/>
          <a:ln>
            <a:noFill/>
          </a:ln>
        </p:spPr>
        <p:txBody>
          <a:bodyPr anchor="ctr"/>
          <a:lstStyle/>
          <a:p>
            <a:pPr algn="ctr" fontAlgn="auto">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94" name="TextShape 4"/>
          <p:cNvSpPr txBox="1"/>
          <p:nvPr/>
        </p:nvSpPr>
        <p:spPr>
          <a:xfrm>
            <a:off x="6553200" y="6356350"/>
            <a:ext cx="2133600" cy="365125"/>
          </a:xfrm>
          <a:prstGeom prst="rect">
            <a:avLst/>
          </a:prstGeom>
          <a:noFill/>
          <a:ln>
            <a:noFill/>
          </a:ln>
        </p:spPr>
        <p:txBody>
          <a:bodyPr anchor="ct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B7C9294E-F403-4BB5-97BD-6D6AB1387EEF}" type="slidenum">
              <a:rPr lang="en-IN" altLang="en-US" sz="1200">
                <a:solidFill>
                  <a:srgbClr val="8B8B8B"/>
                </a:solidFill>
                <a:latin typeface="Arial Narrow" panose="020B0606020202030204" pitchFamily="34" charset="0"/>
              </a:rPr>
              <a:pPr algn="r" eaLnBrk="1" hangingPunct="1"/>
              <a:t>49</a:t>
            </a:fld>
            <a:endParaRPr lang="en-IN" altLang="en-US" sz="1200">
              <a:solidFill>
                <a:srgbClr val="000000"/>
              </a:solidFill>
              <a:latin typeface="Times New Roman" panose="02020603050405020304" pitchFamily="18" charset="0"/>
            </a:endParaRPr>
          </a:p>
        </p:txBody>
      </p:sp>
      <p:sp>
        <p:nvSpPr>
          <p:cNvPr id="28678" name="Rectangle 5"/>
          <p:cNvSpPr>
            <a:spLocks noChangeArrowheads="1"/>
          </p:cNvSpPr>
          <p:nvPr/>
        </p:nvSpPr>
        <p:spPr bwMode="auto">
          <a:xfrm>
            <a:off x="365125" y="1450975"/>
            <a:ext cx="8567738"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Python's syntax, semantics, and tokens are all part of the Python standard library.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It comes with built-in modules that allow users to access basic functions such as I/O and other important modules.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The Python library is mostly written in his C language.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The Python standard library has over 200 core modules.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All these factors make Python a powerful programming language.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The Python standard library is very important. </a:t>
            </a:r>
          </a:p>
        </p:txBody>
      </p:sp>
      <p:sp>
        <p:nvSpPr>
          <p:cNvPr id="28679" name="Rectangle 6"/>
          <p:cNvSpPr>
            <a:spLocks noChangeArrowheads="1"/>
          </p:cNvSpPr>
          <p:nvPr/>
        </p:nvSpPr>
        <p:spPr bwMode="auto">
          <a:xfrm>
            <a:off x="436563" y="576263"/>
            <a:ext cx="8397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ctr" eaLnBrk="1" hangingPunct="1"/>
            <a:r>
              <a:rPr lang="en-US" altLang="en-US" sz="3600">
                <a:latin typeface="Times New Roman" panose="02020603050405020304" pitchFamily="18" charset="0"/>
                <a:cs typeface="Times New Roman" panose="02020603050405020304" pitchFamily="18" charset="0"/>
              </a:rPr>
              <a:t>Other Python Libraries (1/12)</a:t>
            </a:r>
          </a:p>
        </p:txBody>
      </p:sp>
    </p:spTree>
    <p:extLst>
      <p:ext uri="{BB962C8B-B14F-4D97-AF65-F5344CB8AC3E}">
        <p14:creationId xmlns:p14="http://schemas.microsoft.com/office/powerpoint/2010/main" val="295232504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457200" y="152400"/>
            <a:ext cx="8229600"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Example</a:t>
            </a:r>
            <a:endParaRPr sz="3200" b="1">
              <a:latin typeface="Times New Roman"/>
              <a:ea typeface="Times New Roman"/>
              <a:cs typeface="Times New Roman"/>
              <a:sym typeface="Times New Roman"/>
            </a:endParaRPr>
          </a:p>
        </p:txBody>
      </p:sp>
      <p:sp>
        <p:nvSpPr>
          <p:cNvPr id="108" name="Google Shape;108;p5"/>
          <p:cNvSpPr txBox="1">
            <a:spLocks noGrp="1"/>
          </p:cNvSpPr>
          <p:nvPr>
            <p:ph type="body" idx="1"/>
          </p:nvPr>
        </p:nvSpPr>
        <p:spPr>
          <a:xfrm>
            <a:off x="228600" y="685800"/>
            <a:ext cx="8763000" cy="5943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200"/>
              <a:buNone/>
            </a:pPr>
            <a:r>
              <a:rPr lang="en-US" sz="2200" b="1">
                <a:latin typeface="Times New Roman"/>
                <a:ea typeface="Times New Roman"/>
                <a:cs typeface="Times New Roman"/>
                <a:sym typeface="Times New Roman"/>
              </a:rPr>
              <a:t>Create a sequence of integers from 0 to 20 with steps of 3</a:t>
            </a:r>
            <a:endParaRPr sz="2200" b="1">
              <a:latin typeface="Times New Roman"/>
              <a:ea typeface="Times New Roman"/>
              <a:cs typeface="Times New Roman"/>
              <a:sym typeface="Times New Roman"/>
            </a:endParaRPr>
          </a:p>
          <a:p>
            <a:pPr marL="342900" lvl="0" indent="-342900" algn="l" rtl="0">
              <a:spcBef>
                <a:spcPts val="0"/>
              </a:spcBef>
              <a:spcAft>
                <a:spcPts val="0"/>
              </a:spcAft>
              <a:buClr>
                <a:schemeClr val="dk1"/>
              </a:buClr>
              <a:buSzPts val="2200"/>
              <a:buNone/>
            </a:pPr>
            <a:endParaRPr sz="2200" b="1">
              <a:latin typeface="Times New Roman"/>
              <a:ea typeface="Times New Roman"/>
              <a:cs typeface="Times New Roman"/>
              <a:sym typeface="Times New Roman"/>
            </a:endParaRPr>
          </a:p>
          <a:p>
            <a:pPr marL="342900" lvl="0" indent="-342900" algn="l" rtl="0">
              <a:spcBef>
                <a:spcPts val="0"/>
              </a:spcBef>
              <a:spcAft>
                <a:spcPts val="0"/>
              </a:spcAft>
              <a:buClr>
                <a:schemeClr val="dk1"/>
              </a:buClr>
              <a:buSzPts val="2200"/>
              <a:buNone/>
            </a:pPr>
            <a:endParaRPr sz="2200" b="1">
              <a:latin typeface="Times New Roman"/>
              <a:ea typeface="Times New Roman"/>
              <a:cs typeface="Times New Roman"/>
              <a:sym typeface="Times New Roman"/>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arr= np.arange(0, 20, 3)</a:t>
            </a:r>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print ("A sequential array with steps of 3:\n", arr)</a:t>
            </a:r>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marL="342900" lvl="0" indent="-342900" algn="l" rtl="0">
              <a:spcBef>
                <a:spcPts val="440"/>
              </a:spcBef>
              <a:spcAft>
                <a:spcPts val="0"/>
              </a:spcAft>
              <a:buClr>
                <a:schemeClr val="dk1"/>
              </a:buClr>
              <a:buSzPts val="2200"/>
              <a:buNone/>
            </a:pPr>
            <a:r>
              <a:rPr lang="en-US" sz="2200" b="1">
                <a:latin typeface="Times New Roman"/>
                <a:ea typeface="Times New Roman"/>
                <a:cs typeface="Times New Roman"/>
                <a:sym typeface="Times New Roman"/>
              </a:rPr>
              <a:t>Create a sequence of 5 values in range 0 to 3</a:t>
            </a:r>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arr= np.linspace(0, 3, 5)</a:t>
            </a:r>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print ("A sequential array with 5 values between 0 and 5:\n", arr)</a:t>
            </a:r>
            <a:endParaRPr/>
          </a:p>
          <a:p>
            <a:pPr marL="342900" lvl="0" indent="-342900" algn="l" rtl="0">
              <a:spcBef>
                <a:spcPts val="440"/>
              </a:spcBef>
              <a:spcAft>
                <a:spcPts val="0"/>
              </a:spcAft>
              <a:buClr>
                <a:schemeClr val="dk1"/>
              </a:buClr>
              <a:buSzPts val="2200"/>
              <a:buNone/>
            </a:pPr>
            <a:endParaRPr sz="2200">
              <a:latin typeface="Times New Roman"/>
              <a:ea typeface="Times New Roman"/>
              <a:cs typeface="Times New Roman"/>
              <a:sym typeface="Times New Roman"/>
            </a:endParaRPr>
          </a:p>
          <a:p>
            <a:pPr marL="342900" lvl="0" indent="-342900" algn="l" rtl="0">
              <a:spcBef>
                <a:spcPts val="440"/>
              </a:spcBef>
              <a:spcAft>
                <a:spcPts val="0"/>
              </a:spcAft>
              <a:buClr>
                <a:schemeClr val="dk1"/>
              </a:buClr>
              <a:buSzPts val="2200"/>
              <a:buNone/>
            </a:pPr>
            <a:r>
              <a:rPr lang="en-US" sz="2200" b="1">
                <a:latin typeface="Times New Roman"/>
                <a:ea typeface="Times New Roman"/>
                <a:cs typeface="Times New Roman"/>
                <a:sym typeface="Times New Roman"/>
              </a:rPr>
              <a:t>Use asarray() convert array</a:t>
            </a:r>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list = [20,40,60,80]</a:t>
            </a:r>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array = np.asarray(list)</a:t>
            </a:r>
            <a:endParaRPr sz="2200">
              <a:latin typeface="Times New Roman"/>
              <a:ea typeface="Times New Roman"/>
              <a:cs typeface="Times New Roman"/>
              <a:sym typeface="Times New Roman"/>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print(" Array:", array)</a:t>
            </a:r>
            <a:endParaRPr/>
          </a:p>
          <a:p>
            <a:pPr marL="342900" lvl="0" indent="-203200" algn="l" rtl="0">
              <a:spcBef>
                <a:spcPts val="440"/>
              </a:spcBef>
              <a:spcAft>
                <a:spcPts val="0"/>
              </a:spcAft>
              <a:buClr>
                <a:schemeClr val="dk1"/>
              </a:buClr>
              <a:buSzPts val="2200"/>
              <a:buNone/>
            </a:pPr>
            <a:endParaRPr sz="2200">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87350" y="358775"/>
            <a:ext cx="8229600" cy="1189038"/>
          </a:xfrm>
          <a:prstGeom prst="rect">
            <a:avLst/>
          </a:prstGeom>
          <a:noFill/>
          <a:ln>
            <a:noFill/>
          </a:ln>
        </p:spPr>
        <p:txBody>
          <a:bodyPr anchor="ctr">
            <a:normAutofit/>
          </a:bodyPr>
          <a:lstStyle/>
          <a:p>
            <a:pPr fontAlgn="auto">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92" name="TextShape 2"/>
          <p:cNvSpPr txBox="1"/>
          <p:nvPr/>
        </p:nvSpPr>
        <p:spPr>
          <a:xfrm>
            <a:off x="457200" y="1143000"/>
            <a:ext cx="8229600" cy="4983163"/>
          </a:xfrm>
          <a:prstGeom prst="rect">
            <a:avLst/>
          </a:prstGeom>
          <a:noFill/>
          <a:ln>
            <a:noFill/>
          </a:ln>
        </p:spPr>
        <p:txBody>
          <a:bodyPr/>
          <a:lstStyle/>
          <a:p>
            <a:pPr fontAlgn="auto">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93" name="TextShape 3"/>
          <p:cNvSpPr txBox="1"/>
          <p:nvPr/>
        </p:nvSpPr>
        <p:spPr>
          <a:xfrm>
            <a:off x="3124200" y="6356350"/>
            <a:ext cx="2895600" cy="365125"/>
          </a:xfrm>
          <a:prstGeom prst="rect">
            <a:avLst/>
          </a:prstGeom>
          <a:noFill/>
          <a:ln>
            <a:noFill/>
          </a:ln>
        </p:spPr>
        <p:txBody>
          <a:bodyPr anchor="ctr"/>
          <a:lstStyle/>
          <a:p>
            <a:pPr algn="ctr" fontAlgn="auto">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94" name="TextShape 4"/>
          <p:cNvSpPr txBox="1"/>
          <p:nvPr/>
        </p:nvSpPr>
        <p:spPr>
          <a:xfrm>
            <a:off x="6553200" y="6356350"/>
            <a:ext cx="2133600" cy="365125"/>
          </a:xfrm>
          <a:prstGeom prst="rect">
            <a:avLst/>
          </a:prstGeom>
          <a:noFill/>
          <a:ln>
            <a:noFill/>
          </a:ln>
        </p:spPr>
        <p:txBody>
          <a:bodyPr anchor="ct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C0F72447-A63A-485B-8C0B-967E86084D0C}" type="slidenum">
              <a:rPr lang="en-IN" altLang="en-US" sz="1200">
                <a:solidFill>
                  <a:srgbClr val="8B8B8B"/>
                </a:solidFill>
                <a:latin typeface="Arial Narrow" panose="020B0606020202030204" pitchFamily="34" charset="0"/>
              </a:rPr>
              <a:pPr algn="r" eaLnBrk="1" hangingPunct="1"/>
              <a:t>50</a:t>
            </a:fld>
            <a:endParaRPr lang="en-IN" altLang="en-US" sz="1200">
              <a:solidFill>
                <a:srgbClr val="000000"/>
              </a:solidFill>
              <a:latin typeface="Times New Roman" panose="02020603050405020304" pitchFamily="18" charset="0"/>
            </a:endParaRPr>
          </a:p>
        </p:txBody>
      </p:sp>
      <p:sp>
        <p:nvSpPr>
          <p:cNvPr id="29702" name="Rectangle 5"/>
          <p:cNvSpPr>
            <a:spLocks noChangeArrowheads="1"/>
          </p:cNvSpPr>
          <p:nvPr/>
        </p:nvSpPr>
        <p:spPr bwMode="auto">
          <a:xfrm>
            <a:off x="365125" y="1450975"/>
            <a:ext cx="856773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Programmers can only use it if they have Python capabilities.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Apart from that, Python has several libraries that make the programmer's life easier.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Let's explore some of the most popular libraries.</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Matplotlib</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SciPy</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Scikit- learn</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Seaborn</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TensorFlow</a:t>
            </a:r>
          </a:p>
          <a:p>
            <a:pPr algn="just" eaLnBrk="1" hangingPunct="1">
              <a:lnSpc>
                <a:spcPct val="150000"/>
              </a:lnSpc>
              <a:buFont typeface="Wingdings" panose="05000000000000000000" pitchFamily="2" charset="2"/>
              <a:buChar char="§"/>
            </a:pPr>
            <a:endParaRPr lang="en-US" altLang="en-US" sz="2400">
              <a:latin typeface="Times New Roman" panose="02020603050405020304" pitchFamily="18" charset="0"/>
              <a:cs typeface="Times New Roman" panose="02020603050405020304" pitchFamily="18" charset="0"/>
            </a:endParaRPr>
          </a:p>
        </p:txBody>
      </p:sp>
      <p:sp>
        <p:nvSpPr>
          <p:cNvPr id="29703" name="Rectangle 6"/>
          <p:cNvSpPr>
            <a:spLocks noChangeArrowheads="1"/>
          </p:cNvSpPr>
          <p:nvPr/>
        </p:nvSpPr>
        <p:spPr bwMode="auto">
          <a:xfrm>
            <a:off x="436563" y="576263"/>
            <a:ext cx="8397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ctr" eaLnBrk="1" hangingPunct="1"/>
            <a:r>
              <a:rPr lang="en-US" altLang="en-US" sz="3600">
                <a:latin typeface="Times New Roman" panose="02020603050405020304" pitchFamily="18" charset="0"/>
                <a:cs typeface="Times New Roman" panose="02020603050405020304" pitchFamily="18" charset="0"/>
              </a:rPr>
              <a:t>Other Python Libraries (2/12)</a:t>
            </a:r>
          </a:p>
        </p:txBody>
      </p:sp>
      <p:sp>
        <p:nvSpPr>
          <p:cNvPr id="29704" name="Rectangle 5"/>
          <p:cNvSpPr>
            <a:spLocks noChangeArrowheads="1"/>
          </p:cNvSpPr>
          <p:nvPr/>
        </p:nvSpPr>
        <p:spPr bwMode="auto">
          <a:xfrm>
            <a:off x="3530600" y="3686175"/>
            <a:ext cx="525938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Keras</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Scrapy</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PyGame</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PyBrain</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Statsmodels</a:t>
            </a:r>
          </a:p>
          <a:p>
            <a:pPr algn="just" eaLnBrk="1" hangingPunct="1">
              <a:lnSpc>
                <a:spcPct val="150000"/>
              </a:lnSpc>
              <a:buFont typeface="Wingdings" panose="05000000000000000000" pitchFamily="2" charset="2"/>
              <a:buChar char="§"/>
            </a:pPr>
            <a:endParaRPr lang="en-US" altLang="en-US" sz="2400">
              <a:latin typeface="Times New Roman" panose="02020603050405020304" pitchFamily="18" charset="0"/>
              <a:cs typeface="Times New Roman" panose="02020603050405020304" pitchFamily="18" charset="0"/>
            </a:endParaRPr>
          </a:p>
          <a:p>
            <a:pPr algn="just" eaLnBrk="1" hangingPunct="1">
              <a:lnSpc>
                <a:spcPct val="150000"/>
              </a:lnSpc>
              <a:buFont typeface="Wingdings" panose="05000000000000000000" pitchFamily="2" charset="2"/>
              <a:buChar char="§"/>
            </a:pPr>
            <a:endParaRPr lang="en-US"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175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87350" y="358775"/>
            <a:ext cx="8229600" cy="1189038"/>
          </a:xfrm>
          <a:prstGeom prst="rect">
            <a:avLst/>
          </a:prstGeom>
          <a:noFill/>
          <a:ln>
            <a:noFill/>
          </a:ln>
        </p:spPr>
        <p:txBody>
          <a:bodyPr anchor="ctr">
            <a:normAutofit/>
          </a:bodyPr>
          <a:lstStyle/>
          <a:p>
            <a:pPr fontAlgn="auto">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92" name="TextShape 2"/>
          <p:cNvSpPr txBox="1"/>
          <p:nvPr/>
        </p:nvSpPr>
        <p:spPr>
          <a:xfrm>
            <a:off x="457200" y="1143000"/>
            <a:ext cx="8229600" cy="4983163"/>
          </a:xfrm>
          <a:prstGeom prst="rect">
            <a:avLst/>
          </a:prstGeom>
          <a:noFill/>
          <a:ln>
            <a:noFill/>
          </a:ln>
        </p:spPr>
        <p:txBody>
          <a:bodyPr/>
          <a:lstStyle/>
          <a:p>
            <a:pPr fontAlgn="auto">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93" name="TextShape 3"/>
          <p:cNvSpPr txBox="1"/>
          <p:nvPr/>
        </p:nvSpPr>
        <p:spPr>
          <a:xfrm>
            <a:off x="3124200" y="6356350"/>
            <a:ext cx="2895600" cy="365125"/>
          </a:xfrm>
          <a:prstGeom prst="rect">
            <a:avLst/>
          </a:prstGeom>
          <a:noFill/>
          <a:ln>
            <a:noFill/>
          </a:ln>
        </p:spPr>
        <p:txBody>
          <a:bodyPr anchor="ctr"/>
          <a:lstStyle/>
          <a:p>
            <a:pPr algn="ctr" fontAlgn="auto">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94" name="TextShape 4"/>
          <p:cNvSpPr txBox="1"/>
          <p:nvPr/>
        </p:nvSpPr>
        <p:spPr>
          <a:xfrm>
            <a:off x="6553200" y="6356350"/>
            <a:ext cx="2133600" cy="365125"/>
          </a:xfrm>
          <a:prstGeom prst="rect">
            <a:avLst/>
          </a:prstGeom>
          <a:noFill/>
          <a:ln>
            <a:noFill/>
          </a:ln>
        </p:spPr>
        <p:txBody>
          <a:bodyPr anchor="ct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56AC6D00-BD67-4442-A6BC-8290C6CFAC98}" type="slidenum">
              <a:rPr lang="en-IN" altLang="en-US" sz="1200">
                <a:solidFill>
                  <a:srgbClr val="8B8B8B"/>
                </a:solidFill>
                <a:latin typeface="Arial Narrow" panose="020B0606020202030204" pitchFamily="34" charset="0"/>
              </a:rPr>
              <a:pPr algn="r" eaLnBrk="1" hangingPunct="1"/>
              <a:t>51</a:t>
            </a:fld>
            <a:endParaRPr lang="en-IN" altLang="en-US" sz="1200">
              <a:solidFill>
                <a:srgbClr val="000000"/>
              </a:solidFill>
              <a:latin typeface="Times New Roman" panose="02020603050405020304" pitchFamily="18" charset="0"/>
            </a:endParaRPr>
          </a:p>
        </p:txBody>
      </p:sp>
      <p:sp>
        <p:nvSpPr>
          <p:cNvPr id="30726" name="Rectangle 5"/>
          <p:cNvSpPr>
            <a:spLocks noChangeArrowheads="1"/>
          </p:cNvSpPr>
          <p:nvPr/>
        </p:nvSpPr>
        <p:spPr bwMode="auto">
          <a:xfrm>
            <a:off x="365125" y="1450975"/>
            <a:ext cx="8567738"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just" eaLnBrk="1" hangingPunct="1">
              <a:lnSpc>
                <a:spcPct val="150000"/>
              </a:lnSpc>
            </a:pPr>
            <a:r>
              <a:rPr lang="en-US" altLang="en-US" sz="2400">
                <a:latin typeface="Times New Roman" panose="02020603050405020304" pitchFamily="18" charset="0"/>
                <a:cs typeface="Times New Roman" panose="02020603050405020304" pitchFamily="18" charset="0"/>
              </a:rPr>
              <a:t>Matplotlib:</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Numerical data plotting is handled by this library.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For this reason, it is used to analyze data.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This is an open source library for plotting high resolution numbers such as pie charts, scatterplots, boxplots and graphs..</a:t>
            </a:r>
          </a:p>
        </p:txBody>
      </p:sp>
      <p:sp>
        <p:nvSpPr>
          <p:cNvPr id="30727" name="Rectangle 6"/>
          <p:cNvSpPr>
            <a:spLocks noChangeArrowheads="1"/>
          </p:cNvSpPr>
          <p:nvPr/>
        </p:nvSpPr>
        <p:spPr bwMode="auto">
          <a:xfrm>
            <a:off x="436563" y="576263"/>
            <a:ext cx="8397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ctr" eaLnBrk="1" hangingPunct="1"/>
            <a:r>
              <a:rPr lang="en-US" altLang="en-US" sz="3600">
                <a:latin typeface="Times New Roman" panose="02020603050405020304" pitchFamily="18" charset="0"/>
                <a:cs typeface="Times New Roman" panose="02020603050405020304" pitchFamily="18" charset="0"/>
              </a:rPr>
              <a:t>Other Python Libraries (3/12)</a:t>
            </a:r>
          </a:p>
        </p:txBody>
      </p:sp>
    </p:spTree>
    <p:extLst>
      <p:ext uri="{BB962C8B-B14F-4D97-AF65-F5344CB8AC3E}">
        <p14:creationId xmlns:p14="http://schemas.microsoft.com/office/powerpoint/2010/main" val="19982259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87350" y="358775"/>
            <a:ext cx="8229600" cy="1189038"/>
          </a:xfrm>
          <a:prstGeom prst="rect">
            <a:avLst/>
          </a:prstGeom>
          <a:noFill/>
          <a:ln>
            <a:noFill/>
          </a:ln>
        </p:spPr>
        <p:txBody>
          <a:bodyPr anchor="ctr">
            <a:normAutofit/>
          </a:bodyPr>
          <a:lstStyle/>
          <a:p>
            <a:pPr fontAlgn="auto">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92" name="TextShape 2"/>
          <p:cNvSpPr txBox="1"/>
          <p:nvPr/>
        </p:nvSpPr>
        <p:spPr>
          <a:xfrm>
            <a:off x="457200" y="1143000"/>
            <a:ext cx="8229600" cy="4983163"/>
          </a:xfrm>
          <a:prstGeom prst="rect">
            <a:avLst/>
          </a:prstGeom>
          <a:noFill/>
          <a:ln>
            <a:noFill/>
          </a:ln>
        </p:spPr>
        <p:txBody>
          <a:bodyPr/>
          <a:lstStyle/>
          <a:p>
            <a:pPr fontAlgn="auto">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93" name="TextShape 3"/>
          <p:cNvSpPr txBox="1"/>
          <p:nvPr/>
        </p:nvSpPr>
        <p:spPr>
          <a:xfrm>
            <a:off x="3124200" y="6356350"/>
            <a:ext cx="2895600" cy="365125"/>
          </a:xfrm>
          <a:prstGeom prst="rect">
            <a:avLst/>
          </a:prstGeom>
          <a:noFill/>
          <a:ln>
            <a:noFill/>
          </a:ln>
        </p:spPr>
        <p:txBody>
          <a:bodyPr anchor="ctr"/>
          <a:lstStyle/>
          <a:p>
            <a:pPr algn="ctr" fontAlgn="auto">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94" name="TextShape 4"/>
          <p:cNvSpPr txBox="1"/>
          <p:nvPr/>
        </p:nvSpPr>
        <p:spPr>
          <a:xfrm>
            <a:off x="6553200" y="6356350"/>
            <a:ext cx="2133600" cy="365125"/>
          </a:xfrm>
          <a:prstGeom prst="rect">
            <a:avLst/>
          </a:prstGeom>
          <a:noFill/>
          <a:ln>
            <a:noFill/>
          </a:ln>
        </p:spPr>
        <p:txBody>
          <a:bodyPr anchor="ct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F7BAD16A-31BA-49B1-8602-DEABF2DE3188}" type="slidenum">
              <a:rPr lang="en-IN" altLang="en-US" sz="1200">
                <a:solidFill>
                  <a:srgbClr val="8B8B8B"/>
                </a:solidFill>
                <a:latin typeface="Arial Narrow" panose="020B0606020202030204" pitchFamily="34" charset="0"/>
              </a:rPr>
              <a:pPr algn="r" eaLnBrk="1" hangingPunct="1"/>
              <a:t>52</a:t>
            </a:fld>
            <a:endParaRPr lang="en-IN" altLang="en-US" sz="1200">
              <a:solidFill>
                <a:srgbClr val="000000"/>
              </a:solidFill>
              <a:latin typeface="Times New Roman" panose="02020603050405020304" pitchFamily="18" charset="0"/>
            </a:endParaRPr>
          </a:p>
        </p:txBody>
      </p:sp>
      <p:sp>
        <p:nvSpPr>
          <p:cNvPr id="31750" name="Rectangle 5"/>
          <p:cNvSpPr>
            <a:spLocks noChangeArrowheads="1"/>
          </p:cNvSpPr>
          <p:nvPr/>
        </p:nvSpPr>
        <p:spPr bwMode="auto">
          <a:xfrm>
            <a:off x="365125" y="1450975"/>
            <a:ext cx="8567738"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r>
              <a:rPr lang="en-US" altLang="en-US" sz="2400"/>
              <a:t>SciPy:</a:t>
            </a: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Scipy is a Python library.</a:t>
            </a: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 It is an open-source library, especially designed for scientific computing, information processing, and high-level computing. </a:t>
            </a: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A large number of user-friendly methods and functions for quick and convinient computation are included in the library. </a:t>
            </a: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Scipy can be used for mathematical computations alongside NumPy.</a:t>
            </a: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Cluster, fftpack, constants, integrate, io, linalg, interpolate, ndimage, odr, optimise, signal, spatial, special, sparse, and stats are just a few of the subpackages available in SciPy.</a:t>
            </a:r>
          </a:p>
        </p:txBody>
      </p:sp>
      <p:sp>
        <p:nvSpPr>
          <p:cNvPr id="31751" name="Rectangle 6"/>
          <p:cNvSpPr>
            <a:spLocks noChangeArrowheads="1"/>
          </p:cNvSpPr>
          <p:nvPr/>
        </p:nvSpPr>
        <p:spPr bwMode="auto">
          <a:xfrm>
            <a:off x="436563" y="576263"/>
            <a:ext cx="8397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ctr" eaLnBrk="1" hangingPunct="1"/>
            <a:r>
              <a:rPr lang="en-US" altLang="en-US" sz="3600">
                <a:latin typeface="Times New Roman" panose="02020603050405020304" pitchFamily="18" charset="0"/>
                <a:cs typeface="Times New Roman" panose="02020603050405020304" pitchFamily="18" charset="0"/>
              </a:rPr>
              <a:t>Other Python Libraries (4/12)</a:t>
            </a:r>
          </a:p>
        </p:txBody>
      </p:sp>
    </p:spTree>
    <p:extLst>
      <p:ext uri="{BB962C8B-B14F-4D97-AF65-F5344CB8AC3E}">
        <p14:creationId xmlns:p14="http://schemas.microsoft.com/office/powerpoint/2010/main" val="24490392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87350" y="358775"/>
            <a:ext cx="8229600" cy="1189038"/>
          </a:xfrm>
          <a:prstGeom prst="rect">
            <a:avLst/>
          </a:prstGeom>
          <a:noFill/>
          <a:ln>
            <a:noFill/>
          </a:ln>
        </p:spPr>
        <p:txBody>
          <a:bodyPr anchor="ctr">
            <a:normAutofit/>
          </a:bodyPr>
          <a:lstStyle/>
          <a:p>
            <a:pPr fontAlgn="auto">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92" name="TextShape 2"/>
          <p:cNvSpPr txBox="1"/>
          <p:nvPr/>
        </p:nvSpPr>
        <p:spPr>
          <a:xfrm>
            <a:off x="457200" y="1143000"/>
            <a:ext cx="8229600" cy="4983163"/>
          </a:xfrm>
          <a:prstGeom prst="rect">
            <a:avLst/>
          </a:prstGeom>
          <a:noFill/>
          <a:ln>
            <a:noFill/>
          </a:ln>
        </p:spPr>
        <p:txBody>
          <a:bodyPr/>
          <a:lstStyle/>
          <a:p>
            <a:pPr fontAlgn="auto">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93" name="TextShape 3"/>
          <p:cNvSpPr txBox="1"/>
          <p:nvPr/>
        </p:nvSpPr>
        <p:spPr>
          <a:xfrm>
            <a:off x="3124200" y="6356350"/>
            <a:ext cx="2895600" cy="365125"/>
          </a:xfrm>
          <a:prstGeom prst="rect">
            <a:avLst/>
          </a:prstGeom>
          <a:noFill/>
          <a:ln>
            <a:noFill/>
          </a:ln>
        </p:spPr>
        <p:txBody>
          <a:bodyPr anchor="ctr"/>
          <a:lstStyle/>
          <a:p>
            <a:pPr algn="ctr" fontAlgn="auto">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94" name="TextShape 4"/>
          <p:cNvSpPr txBox="1"/>
          <p:nvPr/>
        </p:nvSpPr>
        <p:spPr>
          <a:xfrm>
            <a:off x="6553200" y="6356350"/>
            <a:ext cx="2133600" cy="365125"/>
          </a:xfrm>
          <a:prstGeom prst="rect">
            <a:avLst/>
          </a:prstGeom>
          <a:noFill/>
          <a:ln>
            <a:noFill/>
          </a:ln>
        </p:spPr>
        <p:txBody>
          <a:bodyPr anchor="ct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CF83747D-A3F9-40F0-8BD9-C9EE8A6D583E}" type="slidenum">
              <a:rPr lang="en-IN" altLang="en-US" sz="1200">
                <a:solidFill>
                  <a:srgbClr val="8B8B8B"/>
                </a:solidFill>
                <a:latin typeface="Arial Narrow" panose="020B0606020202030204" pitchFamily="34" charset="0"/>
              </a:rPr>
              <a:pPr algn="r" eaLnBrk="1" hangingPunct="1"/>
              <a:t>53</a:t>
            </a:fld>
            <a:endParaRPr lang="en-IN" altLang="en-US" sz="1200">
              <a:solidFill>
                <a:srgbClr val="000000"/>
              </a:solidFill>
              <a:latin typeface="Times New Roman" panose="02020603050405020304" pitchFamily="18" charset="0"/>
            </a:endParaRPr>
          </a:p>
        </p:txBody>
      </p:sp>
      <p:sp>
        <p:nvSpPr>
          <p:cNvPr id="32774" name="Rectangle 5"/>
          <p:cNvSpPr>
            <a:spLocks noChangeArrowheads="1"/>
          </p:cNvSpPr>
          <p:nvPr/>
        </p:nvSpPr>
        <p:spPr bwMode="auto">
          <a:xfrm>
            <a:off x="379413" y="1071563"/>
            <a:ext cx="8567737"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endParaRPr lang="en-US" altLang="en-US" sz="2400"/>
          </a:p>
          <a:p>
            <a:pPr algn="just" eaLnBrk="1" hangingPunct="1">
              <a:lnSpc>
                <a:spcPct val="150000"/>
              </a:lnSpc>
            </a:pPr>
            <a:r>
              <a:rPr lang="en-US" altLang="en-US" sz="2400">
                <a:latin typeface="Times New Roman" panose="02020603050405020304" pitchFamily="18" charset="0"/>
                <a:cs typeface="Times New Roman" panose="02020603050405020304" pitchFamily="18" charset="0"/>
              </a:rPr>
              <a:t>scikit - learn</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scikit-learn is also a Python-based open source machine learning library.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Both supervised and unsupervised learning methods are available in this library.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Common algorithms and packages SciPy, NumPy, Matplotlib are already included in this library.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The most famous Scikit Most Learn application is for Spotify music recommendations.</a:t>
            </a:r>
          </a:p>
        </p:txBody>
      </p:sp>
      <p:sp>
        <p:nvSpPr>
          <p:cNvPr id="32775" name="Rectangle 6"/>
          <p:cNvSpPr>
            <a:spLocks noChangeArrowheads="1"/>
          </p:cNvSpPr>
          <p:nvPr/>
        </p:nvSpPr>
        <p:spPr bwMode="auto">
          <a:xfrm>
            <a:off x="436563" y="576263"/>
            <a:ext cx="8397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ctr" eaLnBrk="1" hangingPunct="1"/>
            <a:r>
              <a:rPr lang="en-US" altLang="en-US" sz="3600">
                <a:latin typeface="Times New Roman" panose="02020603050405020304" pitchFamily="18" charset="0"/>
                <a:cs typeface="Times New Roman" panose="02020603050405020304" pitchFamily="18" charset="0"/>
              </a:rPr>
              <a:t>Other Python Libraries (5/12)</a:t>
            </a:r>
          </a:p>
        </p:txBody>
      </p:sp>
    </p:spTree>
    <p:extLst>
      <p:ext uri="{BB962C8B-B14F-4D97-AF65-F5344CB8AC3E}">
        <p14:creationId xmlns:p14="http://schemas.microsoft.com/office/powerpoint/2010/main" val="12938962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87350" y="358775"/>
            <a:ext cx="8229600" cy="1189038"/>
          </a:xfrm>
          <a:prstGeom prst="rect">
            <a:avLst/>
          </a:prstGeom>
          <a:noFill/>
          <a:ln>
            <a:noFill/>
          </a:ln>
        </p:spPr>
        <p:txBody>
          <a:bodyPr anchor="ctr">
            <a:normAutofit/>
          </a:bodyPr>
          <a:lstStyle/>
          <a:p>
            <a:pPr fontAlgn="auto">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92" name="TextShape 2"/>
          <p:cNvSpPr txBox="1"/>
          <p:nvPr/>
        </p:nvSpPr>
        <p:spPr>
          <a:xfrm>
            <a:off x="457200" y="1143000"/>
            <a:ext cx="8229600" cy="4983163"/>
          </a:xfrm>
          <a:prstGeom prst="rect">
            <a:avLst/>
          </a:prstGeom>
          <a:noFill/>
          <a:ln>
            <a:noFill/>
          </a:ln>
        </p:spPr>
        <p:txBody>
          <a:bodyPr/>
          <a:lstStyle/>
          <a:p>
            <a:pPr fontAlgn="auto">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93" name="TextShape 3"/>
          <p:cNvSpPr txBox="1"/>
          <p:nvPr/>
        </p:nvSpPr>
        <p:spPr>
          <a:xfrm>
            <a:off x="3124200" y="6356350"/>
            <a:ext cx="2895600" cy="365125"/>
          </a:xfrm>
          <a:prstGeom prst="rect">
            <a:avLst/>
          </a:prstGeom>
          <a:noFill/>
          <a:ln>
            <a:noFill/>
          </a:ln>
        </p:spPr>
        <p:txBody>
          <a:bodyPr anchor="ctr"/>
          <a:lstStyle/>
          <a:p>
            <a:pPr algn="ctr" fontAlgn="auto">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94" name="TextShape 4"/>
          <p:cNvSpPr txBox="1"/>
          <p:nvPr/>
        </p:nvSpPr>
        <p:spPr>
          <a:xfrm>
            <a:off x="6553200" y="6356350"/>
            <a:ext cx="2133600" cy="365125"/>
          </a:xfrm>
          <a:prstGeom prst="rect">
            <a:avLst/>
          </a:prstGeom>
          <a:noFill/>
          <a:ln>
            <a:noFill/>
          </a:ln>
        </p:spPr>
        <p:txBody>
          <a:bodyPr anchor="ct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C92EA757-314D-4081-8E51-E09AD00FE564}" type="slidenum">
              <a:rPr lang="en-IN" altLang="en-US" sz="1200">
                <a:solidFill>
                  <a:srgbClr val="8B8B8B"/>
                </a:solidFill>
                <a:latin typeface="Arial Narrow" panose="020B0606020202030204" pitchFamily="34" charset="0"/>
              </a:rPr>
              <a:pPr algn="r" eaLnBrk="1" hangingPunct="1"/>
              <a:t>54</a:t>
            </a:fld>
            <a:endParaRPr lang="en-IN" altLang="en-US" sz="1200">
              <a:solidFill>
                <a:srgbClr val="000000"/>
              </a:solidFill>
              <a:latin typeface="Times New Roman" panose="02020603050405020304" pitchFamily="18" charset="0"/>
            </a:endParaRPr>
          </a:p>
        </p:txBody>
      </p:sp>
      <p:sp>
        <p:nvSpPr>
          <p:cNvPr id="33798" name="Rectangle 5"/>
          <p:cNvSpPr>
            <a:spLocks noChangeArrowheads="1"/>
          </p:cNvSpPr>
          <p:nvPr/>
        </p:nvSpPr>
        <p:spPr bwMode="auto">
          <a:xfrm>
            <a:off x="379413" y="1071563"/>
            <a:ext cx="856773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endParaRPr lang="en-US" altLang="en-US" sz="2400"/>
          </a:p>
          <a:p>
            <a:pPr algn="just" eaLnBrk="1" hangingPunct="1">
              <a:lnSpc>
                <a:spcPct val="150000"/>
              </a:lnSpc>
            </a:pPr>
            <a:r>
              <a:rPr lang="en-US" altLang="en-US" sz="2400">
                <a:latin typeface="Times New Roman" panose="02020603050405020304" pitchFamily="18" charset="0"/>
                <a:cs typeface="Times New Roman" panose="02020603050405020304" pitchFamily="18" charset="0"/>
              </a:rPr>
              <a:t>Seaborn:</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This package allows visualization of statistical models. This library is mainly based on Matplotlib and allows you to create statistical graphs in the following ways:</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 Variable comparison with dataset-based API</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 Easily create complex visualizations, including multiplot rasters.</a:t>
            </a: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 Univariate and bivariate visualizations are used to compare subsets of data.</a:t>
            </a:r>
          </a:p>
        </p:txBody>
      </p:sp>
      <p:sp>
        <p:nvSpPr>
          <p:cNvPr id="33799" name="Rectangle 6"/>
          <p:cNvSpPr>
            <a:spLocks noChangeArrowheads="1"/>
          </p:cNvSpPr>
          <p:nvPr/>
        </p:nvSpPr>
        <p:spPr bwMode="auto">
          <a:xfrm>
            <a:off x="436563" y="576263"/>
            <a:ext cx="8397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ctr" eaLnBrk="1" hangingPunct="1"/>
            <a:r>
              <a:rPr lang="en-US" altLang="en-US" sz="3600">
                <a:latin typeface="Times New Roman" panose="02020603050405020304" pitchFamily="18" charset="0"/>
                <a:cs typeface="Times New Roman" panose="02020603050405020304" pitchFamily="18" charset="0"/>
              </a:rPr>
              <a:t>Other Python Libraries (6/12)</a:t>
            </a:r>
          </a:p>
        </p:txBody>
      </p:sp>
    </p:spTree>
    <p:extLst>
      <p:ext uri="{BB962C8B-B14F-4D97-AF65-F5344CB8AC3E}">
        <p14:creationId xmlns:p14="http://schemas.microsoft.com/office/powerpoint/2010/main" val="239930484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87350" y="358775"/>
            <a:ext cx="8229600" cy="1189038"/>
          </a:xfrm>
          <a:prstGeom prst="rect">
            <a:avLst/>
          </a:prstGeom>
          <a:noFill/>
          <a:ln>
            <a:noFill/>
          </a:ln>
        </p:spPr>
        <p:txBody>
          <a:bodyPr anchor="ctr">
            <a:normAutofit/>
          </a:bodyPr>
          <a:lstStyle/>
          <a:p>
            <a:pPr fontAlgn="auto">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92" name="TextShape 2"/>
          <p:cNvSpPr txBox="1"/>
          <p:nvPr/>
        </p:nvSpPr>
        <p:spPr>
          <a:xfrm>
            <a:off x="457200" y="1143000"/>
            <a:ext cx="8229600" cy="4983163"/>
          </a:xfrm>
          <a:prstGeom prst="rect">
            <a:avLst/>
          </a:prstGeom>
          <a:noFill/>
          <a:ln>
            <a:noFill/>
          </a:ln>
        </p:spPr>
        <p:txBody>
          <a:bodyPr/>
          <a:lstStyle/>
          <a:p>
            <a:pPr fontAlgn="auto">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93" name="TextShape 3"/>
          <p:cNvSpPr txBox="1"/>
          <p:nvPr/>
        </p:nvSpPr>
        <p:spPr>
          <a:xfrm>
            <a:off x="3124200" y="6356350"/>
            <a:ext cx="2895600" cy="365125"/>
          </a:xfrm>
          <a:prstGeom prst="rect">
            <a:avLst/>
          </a:prstGeom>
          <a:noFill/>
          <a:ln>
            <a:noFill/>
          </a:ln>
        </p:spPr>
        <p:txBody>
          <a:bodyPr anchor="ctr"/>
          <a:lstStyle/>
          <a:p>
            <a:pPr algn="ctr" fontAlgn="auto">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94" name="TextShape 4"/>
          <p:cNvSpPr txBox="1"/>
          <p:nvPr/>
        </p:nvSpPr>
        <p:spPr>
          <a:xfrm>
            <a:off x="6553200" y="6356350"/>
            <a:ext cx="2133600" cy="365125"/>
          </a:xfrm>
          <a:prstGeom prst="rect">
            <a:avLst/>
          </a:prstGeom>
          <a:noFill/>
          <a:ln>
            <a:noFill/>
          </a:ln>
        </p:spPr>
        <p:txBody>
          <a:bodyPr anchor="ct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3DE25925-5BDA-4746-A568-AC25A653A81A}" type="slidenum">
              <a:rPr lang="en-IN" altLang="en-US" sz="1200">
                <a:solidFill>
                  <a:srgbClr val="8B8B8B"/>
                </a:solidFill>
                <a:latin typeface="Arial Narrow" panose="020B0606020202030204" pitchFamily="34" charset="0"/>
              </a:rPr>
              <a:pPr algn="r" eaLnBrk="1" hangingPunct="1"/>
              <a:t>55</a:t>
            </a:fld>
            <a:endParaRPr lang="en-IN" altLang="en-US" sz="1200">
              <a:solidFill>
                <a:srgbClr val="000000"/>
              </a:solidFill>
              <a:latin typeface="Times New Roman" panose="02020603050405020304" pitchFamily="18" charset="0"/>
            </a:endParaRPr>
          </a:p>
        </p:txBody>
      </p:sp>
      <p:sp>
        <p:nvSpPr>
          <p:cNvPr id="34822" name="Rectangle 5"/>
          <p:cNvSpPr>
            <a:spLocks noChangeArrowheads="1"/>
          </p:cNvSpPr>
          <p:nvPr/>
        </p:nvSpPr>
        <p:spPr bwMode="auto">
          <a:xfrm>
            <a:off x="379413" y="1071563"/>
            <a:ext cx="8567737"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endParaRPr lang="en-US" altLang="en-US" sz="2400"/>
          </a:p>
          <a:p>
            <a:pPr algn="just" eaLnBrk="1" hangingPunct="1">
              <a:lnSpc>
                <a:spcPct val="150000"/>
              </a:lnSpc>
            </a:pPr>
            <a:r>
              <a:rPr lang="en-US" altLang="en-US" sz="2400">
                <a:latin typeface="Times New Roman" panose="02020603050405020304" pitchFamily="18" charset="0"/>
                <a:cs typeface="Times New Roman" panose="02020603050405020304" pitchFamily="18" charset="0"/>
              </a:rPr>
              <a:t>TensorFlow:</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TensorFlow is an open source library for high performance numerical computing.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Deep learning and ML algorithms also make use of it.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It was developed by a researcher in his Google Brain Group within the Google AI organization and is now widely used by mathematicians, physicists and machine learning researchers for complex mathematical calculations.</a:t>
            </a:r>
          </a:p>
        </p:txBody>
      </p:sp>
      <p:sp>
        <p:nvSpPr>
          <p:cNvPr id="34823" name="Rectangle 6"/>
          <p:cNvSpPr>
            <a:spLocks noChangeArrowheads="1"/>
          </p:cNvSpPr>
          <p:nvPr/>
        </p:nvSpPr>
        <p:spPr bwMode="auto">
          <a:xfrm>
            <a:off x="436563" y="576263"/>
            <a:ext cx="8397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ctr" eaLnBrk="1" hangingPunct="1"/>
            <a:r>
              <a:rPr lang="en-US" altLang="en-US" sz="3600">
                <a:latin typeface="Times New Roman" panose="02020603050405020304" pitchFamily="18" charset="0"/>
                <a:cs typeface="Times New Roman" panose="02020603050405020304" pitchFamily="18" charset="0"/>
              </a:rPr>
              <a:t>Other Python Libraries (7/12)</a:t>
            </a:r>
          </a:p>
        </p:txBody>
      </p:sp>
    </p:spTree>
    <p:extLst>
      <p:ext uri="{BB962C8B-B14F-4D97-AF65-F5344CB8AC3E}">
        <p14:creationId xmlns:p14="http://schemas.microsoft.com/office/powerpoint/2010/main" val="33119922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87350" y="358775"/>
            <a:ext cx="8229600" cy="1189038"/>
          </a:xfrm>
          <a:prstGeom prst="rect">
            <a:avLst/>
          </a:prstGeom>
          <a:noFill/>
          <a:ln>
            <a:noFill/>
          </a:ln>
        </p:spPr>
        <p:txBody>
          <a:bodyPr anchor="ctr">
            <a:normAutofit/>
          </a:bodyPr>
          <a:lstStyle/>
          <a:p>
            <a:pPr fontAlgn="auto">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92" name="TextShape 2"/>
          <p:cNvSpPr txBox="1"/>
          <p:nvPr/>
        </p:nvSpPr>
        <p:spPr>
          <a:xfrm>
            <a:off x="457200" y="1143000"/>
            <a:ext cx="8229600" cy="4983163"/>
          </a:xfrm>
          <a:prstGeom prst="rect">
            <a:avLst/>
          </a:prstGeom>
          <a:noFill/>
          <a:ln>
            <a:noFill/>
          </a:ln>
        </p:spPr>
        <p:txBody>
          <a:bodyPr/>
          <a:lstStyle/>
          <a:p>
            <a:pPr fontAlgn="auto">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93" name="TextShape 3"/>
          <p:cNvSpPr txBox="1"/>
          <p:nvPr/>
        </p:nvSpPr>
        <p:spPr>
          <a:xfrm>
            <a:off x="3124200" y="6356350"/>
            <a:ext cx="2895600" cy="365125"/>
          </a:xfrm>
          <a:prstGeom prst="rect">
            <a:avLst/>
          </a:prstGeom>
          <a:noFill/>
          <a:ln>
            <a:noFill/>
          </a:ln>
        </p:spPr>
        <p:txBody>
          <a:bodyPr anchor="ctr"/>
          <a:lstStyle/>
          <a:p>
            <a:pPr algn="ctr" fontAlgn="auto">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94" name="TextShape 4"/>
          <p:cNvSpPr txBox="1"/>
          <p:nvPr/>
        </p:nvSpPr>
        <p:spPr>
          <a:xfrm>
            <a:off x="6553200" y="6356350"/>
            <a:ext cx="2133600" cy="365125"/>
          </a:xfrm>
          <a:prstGeom prst="rect">
            <a:avLst/>
          </a:prstGeom>
          <a:noFill/>
          <a:ln>
            <a:noFill/>
          </a:ln>
        </p:spPr>
        <p:txBody>
          <a:bodyPr anchor="ct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5BE7D4C6-8C71-4AC5-A361-1C8CD14DEBAC}" type="slidenum">
              <a:rPr lang="en-IN" altLang="en-US" sz="1200">
                <a:solidFill>
                  <a:srgbClr val="8B8B8B"/>
                </a:solidFill>
                <a:latin typeface="Arial Narrow" panose="020B0606020202030204" pitchFamily="34" charset="0"/>
              </a:rPr>
              <a:pPr algn="r" eaLnBrk="1" hangingPunct="1"/>
              <a:t>56</a:t>
            </a:fld>
            <a:endParaRPr lang="en-IN" altLang="en-US" sz="1200">
              <a:solidFill>
                <a:srgbClr val="000000"/>
              </a:solidFill>
              <a:latin typeface="Times New Roman" panose="02020603050405020304" pitchFamily="18" charset="0"/>
            </a:endParaRPr>
          </a:p>
        </p:txBody>
      </p:sp>
      <p:sp>
        <p:nvSpPr>
          <p:cNvPr id="35846" name="Rectangle 5"/>
          <p:cNvSpPr>
            <a:spLocks noChangeArrowheads="1"/>
          </p:cNvSpPr>
          <p:nvPr/>
        </p:nvSpPr>
        <p:spPr bwMode="auto">
          <a:xfrm>
            <a:off x="336550" y="579438"/>
            <a:ext cx="8567738"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endParaRPr lang="en-US" altLang="en-US" sz="2400"/>
          </a:p>
          <a:p>
            <a:pPr algn="just" eaLnBrk="1" hangingPunct="1">
              <a:buFont typeface="Wingdings" panose="05000000000000000000" pitchFamily="2" charset="2"/>
              <a:buChar char="§"/>
            </a:pPr>
            <a:endParaRPr lang="en-US" altLang="en-US" sz="2400">
              <a:latin typeface="Times New Roman" panose="02020603050405020304" pitchFamily="18" charset="0"/>
              <a:cs typeface="Times New Roman" panose="02020603050405020304" pitchFamily="18" charset="0"/>
            </a:endParaRPr>
          </a:p>
          <a:p>
            <a:pPr algn="just" eaLnBrk="1" hangingPunct="1"/>
            <a:r>
              <a:rPr lang="en-US" altLang="en-US" sz="2400">
                <a:latin typeface="Times New Roman" panose="02020603050405020304" pitchFamily="18" charset="0"/>
                <a:cs typeface="Times New Roman" panose="02020603050405020304" pitchFamily="18" charset="0"/>
              </a:rPr>
              <a:t>Keras:</a:t>
            </a: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Keras is an open-source, Python-based neural network library that allows deep exploration of deep neural networks. </a:t>
            </a: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As deep learning becomes more popular, Keras is emerging as a viable option. </a:t>
            </a: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According to its developers, Keras is an API (application programming interface) designed for humans, not machines. </a:t>
            </a: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Compared to TensorFlow and Theano, Keras has a higher acceptance rate in the research community and industry. </a:t>
            </a: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Before installing Keras, users must first download the TensorFlow backend engine.</a:t>
            </a:r>
          </a:p>
        </p:txBody>
      </p:sp>
      <p:sp>
        <p:nvSpPr>
          <p:cNvPr id="35847" name="Rectangle 6"/>
          <p:cNvSpPr>
            <a:spLocks noChangeArrowheads="1"/>
          </p:cNvSpPr>
          <p:nvPr/>
        </p:nvSpPr>
        <p:spPr bwMode="auto">
          <a:xfrm>
            <a:off x="436563" y="576263"/>
            <a:ext cx="8397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ctr" eaLnBrk="1" hangingPunct="1"/>
            <a:r>
              <a:rPr lang="en-US" altLang="en-US" sz="3600">
                <a:latin typeface="Times New Roman" panose="02020603050405020304" pitchFamily="18" charset="0"/>
                <a:cs typeface="Times New Roman" panose="02020603050405020304" pitchFamily="18" charset="0"/>
              </a:rPr>
              <a:t>Other Python Libraries (8/12)</a:t>
            </a:r>
          </a:p>
        </p:txBody>
      </p:sp>
    </p:spTree>
    <p:extLst>
      <p:ext uri="{BB962C8B-B14F-4D97-AF65-F5344CB8AC3E}">
        <p14:creationId xmlns:p14="http://schemas.microsoft.com/office/powerpoint/2010/main" val="3570375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87350" y="358775"/>
            <a:ext cx="8229600" cy="1189038"/>
          </a:xfrm>
          <a:prstGeom prst="rect">
            <a:avLst/>
          </a:prstGeom>
          <a:noFill/>
          <a:ln>
            <a:noFill/>
          </a:ln>
        </p:spPr>
        <p:txBody>
          <a:bodyPr anchor="ctr">
            <a:normAutofit/>
          </a:bodyPr>
          <a:lstStyle/>
          <a:p>
            <a:pPr fontAlgn="auto">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92" name="TextShape 2"/>
          <p:cNvSpPr txBox="1"/>
          <p:nvPr/>
        </p:nvSpPr>
        <p:spPr>
          <a:xfrm>
            <a:off x="457200" y="1143000"/>
            <a:ext cx="8229600" cy="4983163"/>
          </a:xfrm>
          <a:prstGeom prst="rect">
            <a:avLst/>
          </a:prstGeom>
          <a:noFill/>
          <a:ln>
            <a:noFill/>
          </a:ln>
        </p:spPr>
        <p:txBody>
          <a:bodyPr/>
          <a:lstStyle/>
          <a:p>
            <a:pPr fontAlgn="auto">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93" name="TextShape 3"/>
          <p:cNvSpPr txBox="1"/>
          <p:nvPr/>
        </p:nvSpPr>
        <p:spPr>
          <a:xfrm>
            <a:off x="3124200" y="6356350"/>
            <a:ext cx="2895600" cy="365125"/>
          </a:xfrm>
          <a:prstGeom prst="rect">
            <a:avLst/>
          </a:prstGeom>
          <a:noFill/>
          <a:ln>
            <a:noFill/>
          </a:ln>
        </p:spPr>
        <p:txBody>
          <a:bodyPr anchor="ctr"/>
          <a:lstStyle/>
          <a:p>
            <a:pPr algn="ctr" fontAlgn="auto">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94" name="TextShape 4"/>
          <p:cNvSpPr txBox="1"/>
          <p:nvPr/>
        </p:nvSpPr>
        <p:spPr>
          <a:xfrm>
            <a:off x="6553200" y="6356350"/>
            <a:ext cx="2133600" cy="365125"/>
          </a:xfrm>
          <a:prstGeom prst="rect">
            <a:avLst/>
          </a:prstGeom>
          <a:noFill/>
          <a:ln>
            <a:noFill/>
          </a:ln>
        </p:spPr>
        <p:txBody>
          <a:bodyPr anchor="ct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408DE969-7D58-430D-A28A-03A63CD48C26}" type="slidenum">
              <a:rPr lang="en-IN" altLang="en-US" sz="1200">
                <a:solidFill>
                  <a:srgbClr val="8B8B8B"/>
                </a:solidFill>
                <a:latin typeface="Arial Narrow" panose="020B0606020202030204" pitchFamily="34" charset="0"/>
              </a:rPr>
              <a:pPr algn="r" eaLnBrk="1" hangingPunct="1"/>
              <a:t>57</a:t>
            </a:fld>
            <a:endParaRPr lang="en-IN" altLang="en-US" sz="1200">
              <a:solidFill>
                <a:srgbClr val="000000"/>
              </a:solidFill>
              <a:latin typeface="Times New Roman" panose="02020603050405020304" pitchFamily="18" charset="0"/>
            </a:endParaRPr>
          </a:p>
        </p:txBody>
      </p:sp>
      <p:sp>
        <p:nvSpPr>
          <p:cNvPr id="36870" name="Rectangle 5"/>
          <p:cNvSpPr>
            <a:spLocks noChangeArrowheads="1"/>
          </p:cNvSpPr>
          <p:nvPr/>
        </p:nvSpPr>
        <p:spPr bwMode="auto">
          <a:xfrm>
            <a:off x="336550" y="579438"/>
            <a:ext cx="8567738"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endParaRPr lang="en-US" altLang="en-US" sz="2400"/>
          </a:p>
          <a:p>
            <a:pPr algn="just" eaLnBrk="1" hangingPunct="1">
              <a:buFont typeface="Wingdings" panose="05000000000000000000" pitchFamily="2" charset="2"/>
              <a:buChar char="§"/>
            </a:pPr>
            <a:endParaRPr lang="en-US" altLang="en-US" sz="240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Scrapy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Scrapy is a web scraping tool that scrapes multiple pages within a minute.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Scrapy is also an open source Python library framework for extracting data from websites.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Named Scrapinghub ltd, it's a fast, high-level scraping and crawling web library.</a:t>
            </a:r>
          </a:p>
          <a:p>
            <a:pPr algn="just" eaLnBrk="1" hangingPunct="1">
              <a:lnSpc>
                <a:spcPct val="150000"/>
              </a:lnSpc>
            </a:pPr>
            <a:r>
              <a:rPr lang="en-US" altLang="en-US" sz="2400">
                <a:latin typeface="Times New Roman" panose="02020603050405020304" pitchFamily="18" charset="0"/>
                <a:cs typeface="Times New Roman" panose="02020603050405020304" pitchFamily="18" charset="0"/>
              </a:rPr>
              <a:t>.</a:t>
            </a:r>
          </a:p>
        </p:txBody>
      </p:sp>
      <p:sp>
        <p:nvSpPr>
          <p:cNvPr id="36871" name="Rectangle 6"/>
          <p:cNvSpPr>
            <a:spLocks noChangeArrowheads="1"/>
          </p:cNvSpPr>
          <p:nvPr/>
        </p:nvSpPr>
        <p:spPr bwMode="auto">
          <a:xfrm>
            <a:off x="436563" y="576263"/>
            <a:ext cx="8397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ctr" eaLnBrk="1" hangingPunct="1"/>
            <a:r>
              <a:rPr lang="en-US" altLang="en-US" sz="3600">
                <a:latin typeface="Times New Roman" panose="02020603050405020304" pitchFamily="18" charset="0"/>
                <a:cs typeface="Times New Roman" panose="02020603050405020304" pitchFamily="18" charset="0"/>
              </a:rPr>
              <a:t>Other Python Libraries (9/12)</a:t>
            </a:r>
          </a:p>
        </p:txBody>
      </p:sp>
    </p:spTree>
    <p:extLst>
      <p:ext uri="{BB962C8B-B14F-4D97-AF65-F5344CB8AC3E}">
        <p14:creationId xmlns:p14="http://schemas.microsoft.com/office/powerpoint/2010/main" val="4673117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87350" y="358775"/>
            <a:ext cx="8229600" cy="1189038"/>
          </a:xfrm>
          <a:prstGeom prst="rect">
            <a:avLst/>
          </a:prstGeom>
          <a:noFill/>
          <a:ln>
            <a:noFill/>
          </a:ln>
        </p:spPr>
        <p:txBody>
          <a:bodyPr anchor="ctr">
            <a:normAutofit/>
          </a:bodyPr>
          <a:lstStyle/>
          <a:p>
            <a:pPr fontAlgn="auto">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92" name="TextShape 2"/>
          <p:cNvSpPr txBox="1"/>
          <p:nvPr/>
        </p:nvSpPr>
        <p:spPr>
          <a:xfrm>
            <a:off x="457200" y="1143000"/>
            <a:ext cx="8229600" cy="4983163"/>
          </a:xfrm>
          <a:prstGeom prst="rect">
            <a:avLst/>
          </a:prstGeom>
          <a:noFill/>
          <a:ln>
            <a:noFill/>
          </a:ln>
        </p:spPr>
        <p:txBody>
          <a:bodyPr/>
          <a:lstStyle/>
          <a:p>
            <a:pPr fontAlgn="auto">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93" name="TextShape 3"/>
          <p:cNvSpPr txBox="1"/>
          <p:nvPr/>
        </p:nvSpPr>
        <p:spPr>
          <a:xfrm>
            <a:off x="3124200" y="6356350"/>
            <a:ext cx="2895600" cy="365125"/>
          </a:xfrm>
          <a:prstGeom prst="rect">
            <a:avLst/>
          </a:prstGeom>
          <a:noFill/>
          <a:ln>
            <a:noFill/>
          </a:ln>
        </p:spPr>
        <p:txBody>
          <a:bodyPr anchor="ctr"/>
          <a:lstStyle/>
          <a:p>
            <a:pPr algn="ctr" fontAlgn="auto">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94" name="TextShape 4"/>
          <p:cNvSpPr txBox="1"/>
          <p:nvPr/>
        </p:nvSpPr>
        <p:spPr>
          <a:xfrm>
            <a:off x="6553200" y="6356350"/>
            <a:ext cx="2133600" cy="365125"/>
          </a:xfrm>
          <a:prstGeom prst="rect">
            <a:avLst/>
          </a:prstGeom>
          <a:noFill/>
          <a:ln>
            <a:noFill/>
          </a:ln>
        </p:spPr>
        <p:txBody>
          <a:bodyPr anchor="ct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E49792E6-76D1-437B-96A1-E216BDF5DC62}" type="slidenum">
              <a:rPr lang="en-IN" altLang="en-US" sz="1200">
                <a:solidFill>
                  <a:srgbClr val="8B8B8B"/>
                </a:solidFill>
                <a:latin typeface="Arial Narrow" panose="020B0606020202030204" pitchFamily="34" charset="0"/>
              </a:rPr>
              <a:pPr algn="r" eaLnBrk="1" hangingPunct="1"/>
              <a:t>58</a:t>
            </a:fld>
            <a:endParaRPr lang="en-IN" altLang="en-US" sz="1200">
              <a:solidFill>
                <a:srgbClr val="000000"/>
              </a:solidFill>
              <a:latin typeface="Times New Roman" panose="02020603050405020304" pitchFamily="18" charset="0"/>
            </a:endParaRPr>
          </a:p>
        </p:txBody>
      </p:sp>
      <p:sp>
        <p:nvSpPr>
          <p:cNvPr id="37894" name="Rectangle 5"/>
          <p:cNvSpPr>
            <a:spLocks noChangeArrowheads="1"/>
          </p:cNvSpPr>
          <p:nvPr/>
        </p:nvSpPr>
        <p:spPr bwMode="auto">
          <a:xfrm>
            <a:off x="336550" y="579438"/>
            <a:ext cx="8567738"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endParaRPr lang="en-US" altLang="en-US" sz="2400"/>
          </a:p>
          <a:p>
            <a:pPr algn="just" eaLnBrk="1" hangingPunct="1">
              <a:buFont typeface="Wingdings" panose="05000000000000000000" pitchFamily="2" charset="2"/>
              <a:buChar char="§"/>
            </a:pPr>
            <a:endParaRPr lang="en-US" altLang="en-US" sz="240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
            </a:pPr>
            <a:endParaRPr lang="en-US" altLang="en-US" sz="240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pygame</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This library provides a simple interface to the standard Directmedia Library (SDL) graphics, audio, and input libraries that work on any platform.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It is used to create video games, computer graphics and sound libraries using the Python programming language. </a:t>
            </a:r>
          </a:p>
        </p:txBody>
      </p:sp>
      <p:sp>
        <p:nvSpPr>
          <p:cNvPr id="37895" name="Rectangle 6"/>
          <p:cNvSpPr>
            <a:spLocks noChangeArrowheads="1"/>
          </p:cNvSpPr>
          <p:nvPr/>
        </p:nvSpPr>
        <p:spPr bwMode="auto">
          <a:xfrm>
            <a:off x="436563" y="576263"/>
            <a:ext cx="8397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ctr" eaLnBrk="1" hangingPunct="1"/>
            <a:r>
              <a:rPr lang="en-US" altLang="en-US" sz="3600">
                <a:latin typeface="Times New Roman" panose="02020603050405020304" pitchFamily="18" charset="0"/>
                <a:cs typeface="Times New Roman" panose="02020603050405020304" pitchFamily="18" charset="0"/>
              </a:rPr>
              <a:t>Other Python Libraries (10/12)</a:t>
            </a:r>
          </a:p>
        </p:txBody>
      </p:sp>
    </p:spTree>
    <p:extLst>
      <p:ext uri="{BB962C8B-B14F-4D97-AF65-F5344CB8AC3E}">
        <p14:creationId xmlns:p14="http://schemas.microsoft.com/office/powerpoint/2010/main" val="7448416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87350" y="358775"/>
            <a:ext cx="8229600" cy="1189038"/>
          </a:xfrm>
          <a:prstGeom prst="rect">
            <a:avLst/>
          </a:prstGeom>
          <a:noFill/>
          <a:ln>
            <a:noFill/>
          </a:ln>
        </p:spPr>
        <p:txBody>
          <a:bodyPr anchor="ctr">
            <a:normAutofit/>
          </a:bodyPr>
          <a:lstStyle/>
          <a:p>
            <a:pPr fontAlgn="auto">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92" name="TextShape 2"/>
          <p:cNvSpPr txBox="1"/>
          <p:nvPr/>
        </p:nvSpPr>
        <p:spPr>
          <a:xfrm>
            <a:off x="457200" y="1143000"/>
            <a:ext cx="8229600" cy="4983163"/>
          </a:xfrm>
          <a:prstGeom prst="rect">
            <a:avLst/>
          </a:prstGeom>
          <a:noFill/>
          <a:ln>
            <a:noFill/>
          </a:ln>
        </p:spPr>
        <p:txBody>
          <a:bodyPr/>
          <a:lstStyle/>
          <a:p>
            <a:pPr fontAlgn="auto">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93" name="TextShape 3"/>
          <p:cNvSpPr txBox="1"/>
          <p:nvPr/>
        </p:nvSpPr>
        <p:spPr>
          <a:xfrm>
            <a:off x="3124200" y="6356350"/>
            <a:ext cx="2895600" cy="365125"/>
          </a:xfrm>
          <a:prstGeom prst="rect">
            <a:avLst/>
          </a:prstGeom>
          <a:noFill/>
          <a:ln>
            <a:noFill/>
          </a:ln>
        </p:spPr>
        <p:txBody>
          <a:bodyPr anchor="ctr"/>
          <a:lstStyle/>
          <a:p>
            <a:pPr algn="ctr" fontAlgn="auto">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94" name="TextShape 4"/>
          <p:cNvSpPr txBox="1"/>
          <p:nvPr/>
        </p:nvSpPr>
        <p:spPr>
          <a:xfrm>
            <a:off x="6553200" y="6356350"/>
            <a:ext cx="2133600" cy="365125"/>
          </a:xfrm>
          <a:prstGeom prst="rect">
            <a:avLst/>
          </a:prstGeom>
          <a:noFill/>
          <a:ln>
            <a:noFill/>
          </a:ln>
        </p:spPr>
        <p:txBody>
          <a:bodyPr anchor="ct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7175AA49-CD24-4D1D-B9ED-8B15F4869505}" type="slidenum">
              <a:rPr lang="en-IN" altLang="en-US" sz="1200">
                <a:solidFill>
                  <a:srgbClr val="8B8B8B"/>
                </a:solidFill>
                <a:latin typeface="Arial Narrow" panose="020B0606020202030204" pitchFamily="34" charset="0"/>
              </a:rPr>
              <a:pPr algn="r" eaLnBrk="1" hangingPunct="1"/>
              <a:t>59</a:t>
            </a:fld>
            <a:endParaRPr lang="en-IN" altLang="en-US" sz="1200">
              <a:solidFill>
                <a:srgbClr val="000000"/>
              </a:solidFill>
              <a:latin typeface="Times New Roman" panose="02020603050405020304" pitchFamily="18" charset="0"/>
            </a:endParaRPr>
          </a:p>
        </p:txBody>
      </p:sp>
      <p:sp>
        <p:nvSpPr>
          <p:cNvPr id="38918" name="Rectangle 5"/>
          <p:cNvSpPr>
            <a:spLocks noChangeArrowheads="1"/>
          </p:cNvSpPr>
          <p:nvPr/>
        </p:nvSpPr>
        <p:spPr bwMode="auto">
          <a:xfrm>
            <a:off x="336550" y="579438"/>
            <a:ext cx="8567738" cy="563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endParaRPr lang="en-US" altLang="en-US" sz="2400"/>
          </a:p>
          <a:p>
            <a:pPr algn="just" eaLnBrk="1" hangingPunct="1">
              <a:buFont typeface="Wingdings" panose="05000000000000000000" pitchFamily="2" charset="2"/>
              <a:buChar char="§"/>
            </a:pPr>
            <a:endParaRPr lang="en-US" altLang="en-US" sz="240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
            </a:pPr>
            <a:endParaRPr lang="en-US" altLang="en-US" sz="240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PyBrain </a:t>
            </a: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PyBrain is a fast and easy machine learning library compared to other Python learning libraries.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PyBrain is also an open source ML algorithm library for beginners to research from available Python libraries.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PyBrain's main goal is to provide ML algorithms that are flexible and easy to use even for novice programmers. </a:t>
            </a:r>
          </a:p>
          <a:p>
            <a:pPr algn="just" eaLnBrk="1" hangingPunct="1">
              <a:lnSpc>
                <a:spcPct val="15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It also includes a ready-made environment for comparing algorithms.</a:t>
            </a:r>
          </a:p>
        </p:txBody>
      </p:sp>
      <p:sp>
        <p:nvSpPr>
          <p:cNvPr id="38919" name="Rectangle 6"/>
          <p:cNvSpPr>
            <a:spLocks noChangeArrowheads="1"/>
          </p:cNvSpPr>
          <p:nvPr/>
        </p:nvSpPr>
        <p:spPr bwMode="auto">
          <a:xfrm>
            <a:off x="436563" y="576263"/>
            <a:ext cx="8397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ctr" eaLnBrk="1" hangingPunct="1"/>
            <a:r>
              <a:rPr lang="en-US" altLang="en-US" sz="3600">
                <a:latin typeface="Times New Roman" panose="02020603050405020304" pitchFamily="18" charset="0"/>
                <a:cs typeface="Times New Roman" panose="02020603050405020304" pitchFamily="18" charset="0"/>
              </a:rPr>
              <a:t>Other Python Libraries (11/12)</a:t>
            </a:r>
          </a:p>
        </p:txBody>
      </p:sp>
    </p:spTree>
    <p:extLst>
      <p:ext uri="{BB962C8B-B14F-4D97-AF65-F5344CB8AC3E}">
        <p14:creationId xmlns:p14="http://schemas.microsoft.com/office/powerpoint/2010/main" val="35566015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title"/>
          </p:nvPr>
        </p:nvSpPr>
        <p:spPr>
          <a:xfrm>
            <a:off x="457200" y="152400"/>
            <a:ext cx="8229600" cy="381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Example</a:t>
            </a:r>
            <a:endParaRPr sz="3200" b="1">
              <a:latin typeface="Times New Roman"/>
              <a:ea typeface="Times New Roman"/>
              <a:cs typeface="Times New Roman"/>
              <a:sym typeface="Times New Roman"/>
            </a:endParaRPr>
          </a:p>
        </p:txBody>
      </p:sp>
      <p:sp>
        <p:nvSpPr>
          <p:cNvPr id="114" name="Google Shape;114;p6"/>
          <p:cNvSpPr txBox="1">
            <a:spLocks noGrp="1"/>
          </p:cNvSpPr>
          <p:nvPr>
            <p:ph type="body" idx="1"/>
          </p:nvPr>
        </p:nvSpPr>
        <p:spPr>
          <a:xfrm>
            <a:off x="228600" y="609600"/>
            <a:ext cx="8686800" cy="6019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200"/>
              <a:buNone/>
            </a:pPr>
            <a:r>
              <a:rPr lang="en-US" sz="2200" b="1">
                <a:latin typeface="Times New Roman"/>
                <a:ea typeface="Times New Roman"/>
                <a:cs typeface="Times New Roman"/>
                <a:sym typeface="Times New Roman"/>
              </a:rPr>
              <a:t>Use empty() create array</a:t>
            </a:r>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arr = (3, 4)  # 3 rows and 4 columns</a:t>
            </a:r>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rr1 = np.empty(arr)</a:t>
            </a:r>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print(" Array with values:\n",arr1)</a:t>
            </a:r>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marL="342900" lvl="0" indent="-342900" algn="l" rtl="0">
              <a:spcBef>
                <a:spcPts val="440"/>
              </a:spcBef>
              <a:spcAft>
                <a:spcPts val="0"/>
              </a:spcAft>
              <a:buClr>
                <a:schemeClr val="dk1"/>
              </a:buClr>
              <a:buSzPts val="2200"/>
              <a:buNone/>
            </a:pPr>
            <a:r>
              <a:rPr lang="en-US" sz="2200" b="1">
                <a:latin typeface="Times New Roman"/>
                <a:ea typeface="Times New Roman"/>
                <a:cs typeface="Times New Roman"/>
                <a:sym typeface="Times New Roman"/>
              </a:rPr>
              <a:t>Use zero() create array</a:t>
            </a:r>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arr = np.zeros((3,2))</a:t>
            </a:r>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print("numpy array:\n", arr)</a:t>
            </a:r>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print("Type:", type(arr))</a:t>
            </a:r>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 </a:t>
            </a:r>
            <a:endParaRPr/>
          </a:p>
          <a:p>
            <a:pPr marL="342900" lvl="0" indent="-342900" algn="l" rtl="0">
              <a:spcBef>
                <a:spcPts val="440"/>
              </a:spcBef>
              <a:spcAft>
                <a:spcPts val="0"/>
              </a:spcAft>
              <a:buClr>
                <a:schemeClr val="dk1"/>
              </a:buClr>
              <a:buSzPts val="2200"/>
              <a:buNone/>
            </a:pPr>
            <a:r>
              <a:rPr lang="en-US" sz="2200" b="1">
                <a:latin typeface="Times New Roman"/>
                <a:ea typeface="Times New Roman"/>
                <a:cs typeface="Times New Roman"/>
                <a:sym typeface="Times New Roman"/>
              </a:rPr>
              <a:t>Use ones() create array</a:t>
            </a:r>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arr = np.ones((2,3))</a:t>
            </a:r>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print("numpy array:\n", arr)</a:t>
            </a:r>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print("Type:", type(arr))</a:t>
            </a:r>
            <a:endParaRPr/>
          </a:p>
          <a:p>
            <a:pPr marL="342900" lvl="0" indent="-342900" algn="l" rtl="0">
              <a:spcBef>
                <a:spcPts val="440"/>
              </a:spcBef>
              <a:spcAft>
                <a:spcPts val="0"/>
              </a:spcAft>
              <a:buClr>
                <a:schemeClr val="dk1"/>
              </a:buClr>
              <a:buSzPts val="2200"/>
              <a:buNone/>
            </a:pPr>
            <a:r>
              <a:rPr lang="en-US" sz="2200">
                <a:latin typeface="Times New Roman"/>
                <a:ea typeface="Times New Roman"/>
                <a:cs typeface="Times New Roman"/>
                <a:sym typeface="Times New Roman"/>
              </a:rPr>
              <a:t> </a:t>
            </a:r>
            <a:endParaRPr/>
          </a:p>
          <a:p>
            <a:pPr marL="342900" lvl="0" indent="-203200" algn="l" rtl="0">
              <a:spcBef>
                <a:spcPts val="440"/>
              </a:spcBef>
              <a:spcAft>
                <a:spcPts val="0"/>
              </a:spcAft>
              <a:buClr>
                <a:schemeClr val="dk1"/>
              </a:buClr>
              <a:buSzPts val="2200"/>
              <a:buNone/>
            </a:pPr>
            <a:endParaRPr sz="2200">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87350" y="358775"/>
            <a:ext cx="8229600" cy="1189038"/>
          </a:xfrm>
          <a:prstGeom prst="rect">
            <a:avLst/>
          </a:prstGeom>
          <a:noFill/>
          <a:ln>
            <a:noFill/>
          </a:ln>
        </p:spPr>
        <p:txBody>
          <a:bodyPr anchor="ctr">
            <a:normAutofit/>
          </a:bodyPr>
          <a:lstStyle/>
          <a:p>
            <a:pPr fontAlgn="auto">
              <a:spcBef>
                <a:spcPts val="0"/>
              </a:spcBef>
              <a:spcAft>
                <a:spcPts val="0"/>
              </a:spcAft>
              <a:defRPr/>
            </a:pPr>
            <a:endParaRPr lang="en-US" spc="-1">
              <a:solidFill>
                <a:srgbClr val="000000"/>
              </a:solidFill>
              <a:uFill>
                <a:solidFill>
                  <a:srgbClr val="FFFFFF"/>
                </a:solidFill>
              </a:uFill>
              <a:latin typeface="Arial Narrow"/>
              <a:ea typeface="+mn-ea"/>
              <a:cs typeface="+mn-cs"/>
            </a:endParaRPr>
          </a:p>
        </p:txBody>
      </p:sp>
      <p:sp>
        <p:nvSpPr>
          <p:cNvPr id="92" name="TextShape 2"/>
          <p:cNvSpPr txBox="1"/>
          <p:nvPr/>
        </p:nvSpPr>
        <p:spPr>
          <a:xfrm>
            <a:off x="457200" y="1143000"/>
            <a:ext cx="8229600" cy="4983163"/>
          </a:xfrm>
          <a:prstGeom prst="rect">
            <a:avLst/>
          </a:prstGeom>
          <a:noFill/>
          <a:ln>
            <a:noFill/>
          </a:ln>
        </p:spPr>
        <p:txBody>
          <a:bodyPr/>
          <a:lstStyle/>
          <a:p>
            <a:pPr fontAlgn="auto">
              <a:spcBef>
                <a:spcPts val="0"/>
              </a:spcBef>
              <a:spcAft>
                <a:spcPts val="0"/>
              </a:spcAft>
              <a:defRPr/>
            </a:pPr>
            <a:endParaRPr lang="en-US" sz="3200" spc="-1">
              <a:solidFill>
                <a:srgbClr val="000000"/>
              </a:solidFill>
              <a:uFill>
                <a:solidFill>
                  <a:srgbClr val="FFFFFF"/>
                </a:solidFill>
              </a:uFill>
              <a:latin typeface="Arial Narrow"/>
              <a:ea typeface="+mn-ea"/>
              <a:cs typeface="+mn-cs"/>
            </a:endParaRPr>
          </a:p>
        </p:txBody>
      </p:sp>
      <p:sp>
        <p:nvSpPr>
          <p:cNvPr id="93" name="TextShape 3"/>
          <p:cNvSpPr txBox="1"/>
          <p:nvPr/>
        </p:nvSpPr>
        <p:spPr>
          <a:xfrm>
            <a:off x="3124200" y="6356350"/>
            <a:ext cx="2895600" cy="365125"/>
          </a:xfrm>
          <a:prstGeom prst="rect">
            <a:avLst/>
          </a:prstGeom>
          <a:noFill/>
          <a:ln>
            <a:noFill/>
          </a:ln>
        </p:spPr>
        <p:txBody>
          <a:bodyPr anchor="ctr"/>
          <a:lstStyle/>
          <a:p>
            <a:pPr algn="ctr" fontAlgn="auto">
              <a:spcBef>
                <a:spcPts val="0"/>
              </a:spcBef>
              <a:spcAft>
                <a:spcPts val="0"/>
              </a:spcAft>
              <a:defRPr/>
            </a:pPr>
            <a:r>
              <a:rPr lang="en-IN" sz="1200" spc="-1" dirty="0">
                <a:solidFill>
                  <a:srgbClr val="8B8B8B"/>
                </a:solidFill>
                <a:uFill>
                  <a:solidFill>
                    <a:srgbClr val="FFFFFF"/>
                  </a:solidFill>
                </a:uFill>
                <a:latin typeface="Arial Narrow"/>
                <a:ea typeface="+mn-ea"/>
                <a:cs typeface="+mn-cs"/>
              </a:rPr>
              <a:t>SRM Institute of Science and Technology</a:t>
            </a:r>
            <a:endParaRPr lang="en-IN" sz="1200" spc="-1" dirty="0">
              <a:solidFill>
                <a:srgbClr val="000000"/>
              </a:solidFill>
              <a:uFill>
                <a:solidFill>
                  <a:srgbClr val="FFFFFF"/>
                </a:solidFill>
              </a:uFill>
              <a:latin typeface="Times New Roman"/>
              <a:ea typeface="+mn-ea"/>
              <a:cs typeface="+mn-cs"/>
            </a:endParaRPr>
          </a:p>
        </p:txBody>
      </p:sp>
      <p:sp>
        <p:nvSpPr>
          <p:cNvPr id="94" name="TextShape 4"/>
          <p:cNvSpPr txBox="1"/>
          <p:nvPr/>
        </p:nvSpPr>
        <p:spPr>
          <a:xfrm>
            <a:off x="6553200" y="6356350"/>
            <a:ext cx="2133600" cy="365125"/>
          </a:xfrm>
          <a:prstGeom prst="rect">
            <a:avLst/>
          </a:prstGeom>
          <a:noFill/>
          <a:ln>
            <a:noFill/>
          </a:ln>
        </p:spPr>
        <p:txBody>
          <a:bodyPr anchor="ct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r" eaLnBrk="1" hangingPunct="1"/>
            <a:fld id="{B209DD91-55BA-4AA4-8955-DDA3D7EB0985}" type="slidenum">
              <a:rPr lang="en-IN" altLang="en-US" sz="1200">
                <a:solidFill>
                  <a:srgbClr val="8B8B8B"/>
                </a:solidFill>
                <a:latin typeface="Arial Narrow" panose="020B0606020202030204" pitchFamily="34" charset="0"/>
              </a:rPr>
              <a:pPr algn="r" eaLnBrk="1" hangingPunct="1"/>
              <a:t>60</a:t>
            </a:fld>
            <a:endParaRPr lang="en-IN" altLang="en-US" sz="1200">
              <a:solidFill>
                <a:srgbClr val="000000"/>
              </a:solidFill>
              <a:latin typeface="Times New Roman" panose="02020603050405020304" pitchFamily="18" charset="0"/>
            </a:endParaRPr>
          </a:p>
        </p:txBody>
      </p:sp>
      <p:sp>
        <p:nvSpPr>
          <p:cNvPr id="39942" name="Rectangle 5"/>
          <p:cNvSpPr>
            <a:spLocks noChangeArrowheads="1"/>
          </p:cNvSpPr>
          <p:nvPr/>
        </p:nvSpPr>
        <p:spPr bwMode="auto">
          <a:xfrm>
            <a:off x="336550" y="579438"/>
            <a:ext cx="8567738" cy="563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endParaRPr lang="en-US" altLang="en-US" sz="2400"/>
          </a:p>
          <a:p>
            <a:pPr algn="just" eaLnBrk="1" hangingPunct="1">
              <a:buFont typeface="Wingdings" panose="05000000000000000000" pitchFamily="2" charset="2"/>
              <a:buChar char="§"/>
            </a:pPr>
            <a:endParaRPr lang="en-US" altLang="en-US" sz="240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statsmodels</a:t>
            </a: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Statsmodels is a Python library useful for analyzing and estimating statistical models. </a:t>
            </a: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The library is used to perform statistical tests and other tasks with high quality results.</a:t>
            </a: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User-Friendly Interface The Python programming language is widely used in many real-world applications. </a:t>
            </a: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Because it is a dynamically written, high-level language, it spreads rapidly in the area of ​​troubleshooting. </a:t>
            </a: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Python is increasingly being used in popular applications such as YouTube and DropBox. </a:t>
            </a:r>
          </a:p>
          <a:p>
            <a:pPr algn="just" eaLnBrk="1" hangingPunct="1">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The accessibility of Python libraries also allows users to perform multiple tasks without typing code.</a:t>
            </a:r>
          </a:p>
        </p:txBody>
      </p:sp>
      <p:sp>
        <p:nvSpPr>
          <p:cNvPr id="39943" name="Rectangle 6"/>
          <p:cNvSpPr>
            <a:spLocks noChangeArrowheads="1"/>
          </p:cNvSpPr>
          <p:nvPr/>
        </p:nvSpPr>
        <p:spPr bwMode="auto">
          <a:xfrm>
            <a:off x="436563" y="576263"/>
            <a:ext cx="8397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DejaVu Sans"/>
                <a:cs typeface="DejaVu Sans"/>
              </a:defRPr>
            </a:lvl1pPr>
            <a:lvl2pPr marL="742950" indent="-285750" eaLnBrk="0" hangingPunct="0">
              <a:defRPr>
                <a:solidFill>
                  <a:schemeClr val="tx1"/>
                </a:solidFill>
                <a:latin typeface="Arial" panose="020B0604020202020204" pitchFamily="34" charset="0"/>
                <a:ea typeface="DejaVu Sans"/>
                <a:cs typeface="DejaVu Sans"/>
              </a:defRPr>
            </a:lvl2pPr>
            <a:lvl3pPr marL="1143000" indent="-228600" eaLnBrk="0" hangingPunct="0">
              <a:defRPr>
                <a:solidFill>
                  <a:schemeClr val="tx1"/>
                </a:solidFill>
                <a:latin typeface="Arial" panose="020B0604020202020204" pitchFamily="34" charset="0"/>
                <a:ea typeface="DejaVu Sans"/>
                <a:cs typeface="DejaVu Sans"/>
              </a:defRPr>
            </a:lvl3pPr>
            <a:lvl4pPr marL="1600200" indent="-228600" eaLnBrk="0" hangingPunct="0">
              <a:defRPr>
                <a:solidFill>
                  <a:schemeClr val="tx1"/>
                </a:solidFill>
                <a:latin typeface="Arial" panose="020B0604020202020204" pitchFamily="34" charset="0"/>
                <a:ea typeface="DejaVu Sans"/>
                <a:cs typeface="DejaVu Sans"/>
              </a:defRPr>
            </a:lvl4pPr>
            <a:lvl5pPr marL="2057400" indent="-228600" eaLnBrk="0" hangingPunct="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ctr" eaLnBrk="1" hangingPunct="1"/>
            <a:r>
              <a:rPr lang="en-US" altLang="en-US" sz="3600">
                <a:latin typeface="Times New Roman" panose="02020603050405020304" pitchFamily="18" charset="0"/>
                <a:cs typeface="Times New Roman" panose="02020603050405020304" pitchFamily="18" charset="0"/>
              </a:rPr>
              <a:t>Other Python Libraries (12/12)</a:t>
            </a:r>
          </a:p>
        </p:txBody>
      </p:sp>
    </p:spTree>
    <p:extLst>
      <p:ext uri="{BB962C8B-B14F-4D97-AF65-F5344CB8AC3E}">
        <p14:creationId xmlns:p14="http://schemas.microsoft.com/office/powerpoint/2010/main" val="24241545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457200" y="152400"/>
            <a:ext cx="82296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Example</a:t>
            </a:r>
            <a:endParaRPr sz="3200" b="1">
              <a:latin typeface="Times New Roman"/>
              <a:ea typeface="Times New Roman"/>
              <a:cs typeface="Times New Roman"/>
              <a:sym typeface="Times New Roman"/>
            </a:endParaRPr>
          </a:p>
        </p:txBody>
      </p:sp>
      <p:sp>
        <p:nvSpPr>
          <p:cNvPr id="120" name="Google Shape;120;p7"/>
          <p:cNvSpPr txBox="1">
            <a:spLocks noGrp="1"/>
          </p:cNvSpPr>
          <p:nvPr>
            <p:ph type="body" idx="1"/>
          </p:nvPr>
        </p:nvSpPr>
        <p:spPr>
          <a:xfrm>
            <a:off x="228600" y="762000"/>
            <a:ext cx="8686800" cy="5791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None/>
            </a:pPr>
            <a:r>
              <a:rPr lang="en-US" sz="2800" b="1">
                <a:latin typeface="Times New Roman"/>
                <a:ea typeface="Times New Roman"/>
                <a:cs typeface="Times New Roman"/>
                <a:sym typeface="Times New Roman"/>
              </a:rPr>
              <a:t>Create array from existing array Using copy()</a:t>
            </a:r>
            <a:endParaRPr/>
          </a:p>
          <a:p>
            <a:pPr marL="342900" lvl="0" indent="-342900" algn="l" rtl="0">
              <a:spcBef>
                <a:spcPts val="560"/>
              </a:spcBef>
              <a:spcAft>
                <a:spcPts val="0"/>
              </a:spcAft>
              <a:buClr>
                <a:schemeClr val="dk1"/>
              </a:buClr>
              <a:buSzPts val="2800"/>
              <a:buNone/>
            </a:pPr>
            <a:r>
              <a:rPr lang="en-US" sz="2800">
                <a:latin typeface="Times New Roman"/>
                <a:ea typeface="Times New Roman"/>
                <a:cs typeface="Times New Roman"/>
                <a:sym typeface="Times New Roman"/>
              </a:rPr>
              <a:t>arr=np.array([10,20,30])</a:t>
            </a:r>
            <a:endParaRPr/>
          </a:p>
          <a:p>
            <a:pPr marL="342900" lvl="0" indent="-342900" algn="l" rtl="0">
              <a:spcBef>
                <a:spcPts val="560"/>
              </a:spcBef>
              <a:spcAft>
                <a:spcPts val="0"/>
              </a:spcAft>
              <a:buClr>
                <a:schemeClr val="dk1"/>
              </a:buClr>
              <a:buSzPts val="2800"/>
              <a:buNone/>
            </a:pPr>
            <a:r>
              <a:rPr lang="en-US" sz="2800">
                <a:latin typeface="Times New Roman"/>
                <a:ea typeface="Times New Roman"/>
                <a:cs typeface="Times New Roman"/>
                <a:sym typeface="Times New Roman"/>
              </a:rPr>
              <a:t>arr1=arr.copy()</a:t>
            </a:r>
            <a:endParaRPr/>
          </a:p>
          <a:p>
            <a:pPr marL="342900" lvl="0" indent="-342900" algn="l" rtl="0">
              <a:spcBef>
                <a:spcPts val="560"/>
              </a:spcBef>
              <a:spcAft>
                <a:spcPts val="0"/>
              </a:spcAft>
              <a:buClr>
                <a:schemeClr val="dk1"/>
              </a:buClr>
              <a:buSzPts val="2800"/>
              <a:buNone/>
            </a:pPr>
            <a:r>
              <a:rPr lang="en-US" sz="2800">
                <a:latin typeface="Times New Roman"/>
                <a:ea typeface="Times New Roman"/>
                <a:cs typeface="Times New Roman"/>
                <a:sym typeface="Times New Roman"/>
              </a:rPr>
              <a:t>print("Original array",arr)</a:t>
            </a:r>
            <a:endParaRPr/>
          </a:p>
          <a:p>
            <a:pPr marL="342900" lvl="0" indent="-342900" algn="l" rtl="0">
              <a:spcBef>
                <a:spcPts val="560"/>
              </a:spcBef>
              <a:spcAft>
                <a:spcPts val="0"/>
              </a:spcAft>
              <a:buClr>
                <a:schemeClr val="dk1"/>
              </a:buClr>
              <a:buSzPts val="2800"/>
              <a:buNone/>
            </a:pPr>
            <a:r>
              <a:rPr lang="en-US" sz="2800">
                <a:latin typeface="Times New Roman"/>
                <a:ea typeface="Times New Roman"/>
                <a:cs typeface="Times New Roman"/>
                <a:sym typeface="Times New Roman"/>
              </a:rPr>
              <a:t>print("Copied array",arr1)</a:t>
            </a:r>
            <a:endParaRPr/>
          </a:p>
          <a:p>
            <a:pPr marL="342900" lvl="0" indent="-342900" algn="l" rtl="0">
              <a:spcBef>
                <a:spcPts val="560"/>
              </a:spcBef>
              <a:spcAft>
                <a:spcPts val="0"/>
              </a:spcAft>
              <a:buClr>
                <a:schemeClr val="dk1"/>
              </a:buClr>
              <a:buSzPts val="2800"/>
              <a:buNone/>
            </a:pPr>
            <a:r>
              <a:rPr lang="en-US" sz="2800">
                <a:latin typeface="Times New Roman"/>
                <a:ea typeface="Times New Roman"/>
                <a:cs typeface="Times New Roman"/>
                <a:sym typeface="Times New Roman"/>
              </a:rPr>
              <a:t> </a:t>
            </a:r>
            <a:endParaRPr/>
          </a:p>
          <a:p>
            <a:pPr marL="342900" lvl="0" indent="-342900" algn="l" rtl="0">
              <a:spcBef>
                <a:spcPts val="560"/>
              </a:spcBef>
              <a:spcAft>
                <a:spcPts val="0"/>
              </a:spcAft>
              <a:buClr>
                <a:schemeClr val="dk1"/>
              </a:buClr>
              <a:buSzPts val="2800"/>
              <a:buNone/>
            </a:pPr>
            <a:r>
              <a:rPr lang="en-US" sz="2800" b="1">
                <a:latin typeface="Times New Roman"/>
                <a:ea typeface="Times New Roman"/>
                <a:cs typeface="Times New Roman"/>
                <a:sym typeface="Times New Roman"/>
              </a:rPr>
              <a:t>Create array using = operator</a:t>
            </a:r>
            <a:endParaRPr/>
          </a:p>
          <a:p>
            <a:pPr marL="342900" lvl="0" indent="-342900" algn="l" rtl="0">
              <a:spcBef>
                <a:spcPts val="560"/>
              </a:spcBef>
              <a:spcAft>
                <a:spcPts val="0"/>
              </a:spcAft>
              <a:buClr>
                <a:schemeClr val="dk1"/>
              </a:buClr>
              <a:buSzPts val="2800"/>
              <a:buNone/>
            </a:pPr>
            <a:r>
              <a:rPr lang="en-US" sz="2800">
                <a:latin typeface="Times New Roman"/>
                <a:ea typeface="Times New Roman"/>
                <a:cs typeface="Times New Roman"/>
                <a:sym typeface="Times New Roman"/>
              </a:rPr>
              <a:t>arr=np.array([10,20,30])</a:t>
            </a:r>
            <a:endParaRPr/>
          </a:p>
          <a:p>
            <a:pPr marL="342900" lvl="0" indent="-342900" algn="l" rtl="0">
              <a:spcBef>
                <a:spcPts val="560"/>
              </a:spcBef>
              <a:spcAft>
                <a:spcPts val="0"/>
              </a:spcAft>
              <a:buClr>
                <a:schemeClr val="dk1"/>
              </a:buClr>
              <a:buSzPts val="2800"/>
              <a:buNone/>
            </a:pPr>
            <a:r>
              <a:rPr lang="en-US" sz="2800">
                <a:latin typeface="Times New Roman"/>
                <a:ea typeface="Times New Roman"/>
                <a:cs typeface="Times New Roman"/>
                <a:sym typeface="Times New Roman"/>
              </a:rPr>
              <a:t>arr1=arr</a:t>
            </a:r>
            <a:endParaRPr sz="280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None/>
            </a:pPr>
            <a:r>
              <a:rPr lang="en-US" sz="2800">
                <a:latin typeface="Times New Roman"/>
                <a:ea typeface="Times New Roman"/>
                <a:cs typeface="Times New Roman"/>
                <a:sym typeface="Times New Roman"/>
              </a:rPr>
              <a:t>print("Original array",arr)</a:t>
            </a:r>
            <a:endParaRPr/>
          </a:p>
          <a:p>
            <a:pPr marL="342900" lvl="0" indent="-342900" algn="l" rtl="0">
              <a:spcBef>
                <a:spcPts val="560"/>
              </a:spcBef>
              <a:spcAft>
                <a:spcPts val="0"/>
              </a:spcAft>
              <a:buClr>
                <a:schemeClr val="dk1"/>
              </a:buClr>
              <a:buSzPts val="2800"/>
              <a:buNone/>
            </a:pPr>
            <a:r>
              <a:rPr lang="en-US" sz="2800">
                <a:latin typeface="Times New Roman"/>
                <a:ea typeface="Times New Roman"/>
                <a:cs typeface="Times New Roman"/>
                <a:sym typeface="Times New Roman"/>
              </a:rPr>
              <a:t>print("Copied array",arr1)</a:t>
            </a:r>
            <a:endParaRPr/>
          </a:p>
          <a:p>
            <a:pPr marL="342900" lvl="0" indent="-1651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txBox="1">
            <a:spLocks noGrp="1"/>
          </p:cNvSpPr>
          <p:nvPr>
            <p:ph type="title"/>
          </p:nvPr>
        </p:nvSpPr>
        <p:spPr>
          <a:xfrm>
            <a:off x="457200" y="152400"/>
            <a:ext cx="8229600"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Numpy Indexing</a:t>
            </a:r>
            <a:endParaRPr sz="3200" b="1">
              <a:latin typeface="Times New Roman"/>
              <a:ea typeface="Times New Roman"/>
              <a:cs typeface="Times New Roman"/>
              <a:sym typeface="Times New Roman"/>
            </a:endParaRPr>
          </a:p>
        </p:txBody>
      </p:sp>
      <p:sp>
        <p:nvSpPr>
          <p:cNvPr id="126" name="Google Shape;126;p8"/>
          <p:cNvSpPr txBox="1">
            <a:spLocks noGrp="1"/>
          </p:cNvSpPr>
          <p:nvPr>
            <p:ph type="body" idx="1"/>
          </p:nvPr>
        </p:nvSpPr>
        <p:spPr>
          <a:xfrm>
            <a:off x="228600" y="762000"/>
            <a:ext cx="8763000" cy="586740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a:latin typeface="Times New Roman"/>
                <a:ea typeface="Times New Roman"/>
                <a:cs typeface="Times New Roman"/>
                <a:sym typeface="Times New Roman"/>
              </a:rPr>
              <a:t>Elements in NumPy arrays can be accessed by indexing. </a:t>
            </a:r>
            <a:endParaRPr>
              <a:latin typeface="Times New Roman"/>
              <a:ea typeface="Times New Roman"/>
              <a:cs typeface="Times New Roman"/>
              <a:sym typeface="Times New Roman"/>
            </a:endParaRPr>
          </a:p>
          <a:p>
            <a:pPr marL="342900" lvl="0" indent="-342900" algn="l" rtl="0">
              <a:spcBef>
                <a:spcPts val="448"/>
              </a:spcBef>
              <a:spcAft>
                <a:spcPts val="0"/>
              </a:spcAft>
              <a:buClr>
                <a:schemeClr val="dk1"/>
              </a:buClr>
              <a:buSzPct val="100000"/>
              <a:buChar char="•"/>
            </a:pPr>
            <a:r>
              <a:rPr lang="en-US">
                <a:latin typeface="Times New Roman"/>
                <a:ea typeface="Times New Roman"/>
                <a:cs typeface="Times New Roman"/>
                <a:sym typeface="Times New Roman"/>
              </a:rPr>
              <a:t>Indexing is an operation that pulls out a select set of values from an array. </a:t>
            </a:r>
            <a:endParaRPr>
              <a:latin typeface="Times New Roman"/>
              <a:ea typeface="Times New Roman"/>
              <a:cs typeface="Times New Roman"/>
              <a:sym typeface="Times New Roman"/>
            </a:endParaRPr>
          </a:p>
          <a:p>
            <a:pPr marL="342900" lvl="0" indent="-342900" algn="l" rtl="0">
              <a:spcBef>
                <a:spcPts val="448"/>
              </a:spcBef>
              <a:spcAft>
                <a:spcPts val="0"/>
              </a:spcAft>
              <a:buClr>
                <a:schemeClr val="dk1"/>
              </a:buClr>
              <a:buSzPct val="100000"/>
              <a:buChar char="•"/>
            </a:pPr>
            <a:r>
              <a:rPr lang="en-US">
                <a:latin typeface="Times New Roman"/>
                <a:ea typeface="Times New Roman"/>
                <a:cs typeface="Times New Roman"/>
                <a:sym typeface="Times New Roman"/>
              </a:rPr>
              <a:t>The index of a value in an array is that value's location within the array.</a:t>
            </a:r>
            <a:endParaRPr/>
          </a:p>
          <a:p>
            <a:pPr marL="342900" lvl="0" indent="-342900" algn="l" rtl="0">
              <a:spcBef>
                <a:spcPts val="448"/>
              </a:spcBef>
              <a:spcAft>
                <a:spcPts val="0"/>
              </a:spcAft>
              <a:buClr>
                <a:schemeClr val="dk1"/>
              </a:buClr>
              <a:buSzPct val="100000"/>
              <a:buChar char="•"/>
            </a:pPr>
            <a:r>
              <a:rPr lang="en-US">
                <a:latin typeface="Times New Roman"/>
                <a:ea typeface="Times New Roman"/>
                <a:cs typeface="Times New Roman"/>
                <a:sym typeface="Times New Roman"/>
              </a:rPr>
              <a:t>There is a difference between the value and where the value is stored in an array.</a:t>
            </a:r>
            <a:endParaRPr/>
          </a:p>
          <a:p>
            <a:pPr marL="342900" lvl="0" indent="-342900" algn="l" rtl="0">
              <a:spcBef>
                <a:spcPts val="448"/>
              </a:spcBef>
              <a:spcAft>
                <a:spcPts val="0"/>
              </a:spcAft>
              <a:buClr>
                <a:schemeClr val="dk1"/>
              </a:buClr>
              <a:buSzPct val="100000"/>
              <a:buChar char="•"/>
            </a:pPr>
            <a:r>
              <a:rPr lang="en-US">
                <a:latin typeface="Times New Roman"/>
                <a:ea typeface="Times New Roman"/>
                <a:cs typeface="Times New Roman"/>
                <a:sym typeface="Times New Roman"/>
              </a:rPr>
              <a:t>An array with 3 values is created in the code section below.</a:t>
            </a:r>
            <a:endParaRPr/>
          </a:p>
          <a:p>
            <a:pPr marL="342900" lvl="0" indent="-342900" algn="l" rtl="0">
              <a:spcBef>
                <a:spcPts val="448"/>
              </a:spcBef>
              <a:spcAft>
                <a:spcPts val="0"/>
              </a:spcAft>
              <a:buClr>
                <a:schemeClr val="dk1"/>
              </a:buClr>
              <a:buSzPct val="100000"/>
              <a:buNone/>
            </a:pPr>
            <a:r>
              <a:rPr lang="en-US">
                <a:latin typeface="Times New Roman"/>
                <a:ea typeface="Times New Roman"/>
                <a:cs typeface="Times New Roman"/>
                <a:sym typeface="Times New Roman"/>
              </a:rPr>
              <a:t>import numpy as np</a:t>
            </a:r>
            <a:endParaRPr>
              <a:latin typeface="Times New Roman"/>
              <a:ea typeface="Times New Roman"/>
              <a:cs typeface="Times New Roman"/>
              <a:sym typeface="Times New Roman"/>
            </a:endParaRPr>
          </a:p>
          <a:p>
            <a:pPr marL="342900" lvl="0" indent="-342900" algn="l" rtl="0">
              <a:spcBef>
                <a:spcPts val="448"/>
              </a:spcBef>
              <a:spcAft>
                <a:spcPts val="0"/>
              </a:spcAft>
              <a:buClr>
                <a:schemeClr val="dk1"/>
              </a:buClr>
              <a:buSzPct val="100000"/>
              <a:buNone/>
            </a:pPr>
            <a:r>
              <a:rPr lang="en-US">
                <a:latin typeface="Times New Roman"/>
                <a:ea typeface="Times New Roman"/>
                <a:cs typeface="Times New Roman"/>
                <a:sym typeface="Times New Roman"/>
              </a:rPr>
              <a:t>a = np.array([2,4,6])</a:t>
            </a:r>
            <a:endParaRPr/>
          </a:p>
          <a:p>
            <a:pPr marL="342900" lvl="0" indent="-342900" algn="l" rtl="0">
              <a:spcBef>
                <a:spcPts val="448"/>
              </a:spcBef>
              <a:spcAft>
                <a:spcPts val="0"/>
              </a:spcAft>
              <a:buClr>
                <a:schemeClr val="dk1"/>
              </a:buClr>
              <a:buSzPct val="100000"/>
              <a:buNone/>
            </a:pPr>
            <a:r>
              <a:rPr lang="en-US">
                <a:latin typeface="Times New Roman"/>
                <a:ea typeface="Times New Roman"/>
                <a:cs typeface="Times New Roman"/>
                <a:sym typeface="Times New Roman"/>
              </a:rPr>
              <a:t>print(a)</a:t>
            </a:r>
            <a:endParaRPr/>
          </a:p>
          <a:p>
            <a:pPr marL="342900" lvl="0" indent="-342900" algn="l" rtl="0">
              <a:spcBef>
                <a:spcPts val="448"/>
              </a:spcBef>
              <a:spcAft>
                <a:spcPts val="0"/>
              </a:spcAft>
              <a:buClr>
                <a:schemeClr val="dk1"/>
              </a:buClr>
              <a:buSzPct val="100000"/>
              <a:buNone/>
            </a:pPr>
            <a:r>
              <a:rPr lang="en-US">
                <a:latin typeface="Times New Roman"/>
                <a:ea typeface="Times New Roman"/>
                <a:cs typeface="Times New Roman"/>
                <a:sym typeface="Times New Roman"/>
              </a:rPr>
              <a:t>[2 4 6]</a:t>
            </a:r>
            <a:endParaRPr/>
          </a:p>
          <a:p>
            <a:pPr marL="342900" lvl="0" indent="-342900" algn="l" rtl="0">
              <a:spcBef>
                <a:spcPts val="448"/>
              </a:spcBef>
              <a:spcAft>
                <a:spcPts val="0"/>
              </a:spcAft>
              <a:buClr>
                <a:schemeClr val="dk1"/>
              </a:buClr>
              <a:buSzPct val="100000"/>
              <a:buChar char="•"/>
            </a:pPr>
            <a:r>
              <a:rPr lang="en-US">
                <a:latin typeface="Times New Roman"/>
                <a:ea typeface="Times New Roman"/>
                <a:cs typeface="Times New Roman"/>
                <a:sym typeface="Times New Roman"/>
              </a:rPr>
              <a:t>The array above contains three values: 2, 4 and 6. Each of these values has a different index.</a:t>
            </a:r>
            <a:endParaRPr/>
          </a:p>
          <a:p>
            <a:pPr marL="342900" lvl="0" indent="-342900" algn="l" rtl="0">
              <a:spcBef>
                <a:spcPts val="448"/>
              </a:spcBef>
              <a:spcAft>
                <a:spcPts val="0"/>
              </a:spcAft>
              <a:buClr>
                <a:schemeClr val="dk1"/>
              </a:buClr>
              <a:buSzPct val="100000"/>
              <a:buNone/>
            </a:pPr>
            <a:r>
              <a:rPr lang="en-US" b="1">
                <a:latin typeface="Times New Roman"/>
                <a:ea typeface="Times New Roman"/>
                <a:cs typeface="Times New Roman"/>
                <a:sym typeface="Times New Roman"/>
              </a:rPr>
              <a:t>Remember counting in Python starts at 0 and ends at n-1.</a:t>
            </a:r>
            <a:endParaRPr>
              <a:latin typeface="Times New Roman"/>
              <a:ea typeface="Times New Roman"/>
              <a:cs typeface="Times New Roman"/>
              <a:sym typeface="Times New Roman"/>
            </a:endParaRPr>
          </a:p>
          <a:p>
            <a:pPr marL="342900" lvl="0" indent="-342900" algn="l" rtl="0">
              <a:spcBef>
                <a:spcPts val="448"/>
              </a:spcBef>
              <a:spcAft>
                <a:spcPts val="0"/>
              </a:spcAft>
              <a:buClr>
                <a:schemeClr val="dk1"/>
              </a:buClr>
              <a:buSzPct val="100000"/>
              <a:buChar char="•"/>
            </a:pPr>
            <a:r>
              <a:rPr lang="en-US">
                <a:latin typeface="Times New Roman"/>
                <a:ea typeface="Times New Roman"/>
                <a:cs typeface="Times New Roman"/>
                <a:sym typeface="Times New Roman"/>
              </a:rPr>
              <a:t>The value 2 has an index of 0. We could also say 2 is in location 0 of the array. </a:t>
            </a:r>
            <a:endParaRPr>
              <a:latin typeface="Times New Roman"/>
              <a:ea typeface="Times New Roman"/>
              <a:cs typeface="Times New Roman"/>
              <a:sym typeface="Times New Roman"/>
            </a:endParaRPr>
          </a:p>
          <a:p>
            <a:pPr marL="342900" lvl="0" indent="-342900" algn="l" rtl="0">
              <a:spcBef>
                <a:spcPts val="448"/>
              </a:spcBef>
              <a:spcAft>
                <a:spcPts val="0"/>
              </a:spcAft>
              <a:buClr>
                <a:schemeClr val="dk1"/>
              </a:buClr>
              <a:buSzPct val="100000"/>
              <a:buChar char="•"/>
            </a:pPr>
            <a:r>
              <a:rPr lang="en-US">
                <a:latin typeface="Times New Roman"/>
                <a:ea typeface="Times New Roman"/>
                <a:cs typeface="Times New Roman"/>
                <a:sym typeface="Times New Roman"/>
              </a:rPr>
              <a:t>The value 4 has an index of 1 and the value 6 has an index of 2. </a:t>
            </a:r>
            <a:endParaRPr/>
          </a:p>
          <a:p>
            <a:pPr marL="342900" lvl="0" indent="-342900" algn="l" rtl="0">
              <a:spcBef>
                <a:spcPts val="448"/>
              </a:spcBef>
              <a:spcAft>
                <a:spcPts val="0"/>
              </a:spcAft>
              <a:buClr>
                <a:schemeClr val="dk1"/>
              </a:buClr>
              <a:buSzPct val="100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457200" y="152400"/>
            <a:ext cx="8229600" cy="3048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Cont…</a:t>
            </a:r>
            <a:endParaRPr/>
          </a:p>
        </p:txBody>
      </p:sp>
      <p:sp>
        <p:nvSpPr>
          <p:cNvPr id="132" name="Google Shape;132;p9"/>
          <p:cNvSpPr txBox="1">
            <a:spLocks noGrp="1"/>
          </p:cNvSpPr>
          <p:nvPr>
            <p:ph type="body" idx="1"/>
          </p:nvPr>
        </p:nvSpPr>
        <p:spPr>
          <a:xfrm>
            <a:off x="152400" y="609600"/>
            <a:ext cx="8839200" cy="601980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sz="2300">
                <a:latin typeface="Times New Roman"/>
                <a:ea typeface="Times New Roman"/>
                <a:cs typeface="Times New Roman"/>
                <a:sym typeface="Times New Roman"/>
              </a:rPr>
              <a:t>The table below shows the index (or location) of each value in the array.</a:t>
            </a:r>
            <a:endParaRPr/>
          </a:p>
          <a:p>
            <a:pPr marL="342900" lvl="0" indent="-342900" algn="l" rtl="0">
              <a:spcBef>
                <a:spcPts val="448"/>
              </a:spcBef>
              <a:spcAft>
                <a:spcPts val="0"/>
              </a:spcAft>
              <a:buClr>
                <a:schemeClr val="dk1"/>
              </a:buClr>
              <a:buSzPct val="100000"/>
              <a:buNone/>
            </a:pPr>
            <a:endParaRPr/>
          </a:p>
          <a:p>
            <a:pPr marL="342900" lvl="0" indent="-342900" algn="l" rtl="0">
              <a:spcBef>
                <a:spcPts val="448"/>
              </a:spcBef>
              <a:spcAft>
                <a:spcPts val="0"/>
              </a:spcAft>
              <a:buClr>
                <a:schemeClr val="dk1"/>
              </a:buClr>
              <a:buSzPct val="100000"/>
              <a:buNone/>
            </a:pPr>
            <a:endParaRPr/>
          </a:p>
          <a:p>
            <a:pPr marL="342900" lvl="0" indent="-342900" algn="l" rtl="0">
              <a:spcBef>
                <a:spcPts val="448"/>
              </a:spcBef>
              <a:spcAft>
                <a:spcPts val="0"/>
              </a:spcAft>
              <a:buClr>
                <a:schemeClr val="dk1"/>
              </a:buClr>
              <a:buSzPct val="100000"/>
              <a:buNone/>
            </a:pPr>
            <a:endParaRPr/>
          </a:p>
          <a:p>
            <a:pPr marL="342900" lvl="0" indent="-342900" algn="l" rtl="0">
              <a:spcBef>
                <a:spcPts val="448"/>
              </a:spcBef>
              <a:spcAft>
                <a:spcPts val="0"/>
              </a:spcAft>
              <a:buClr>
                <a:schemeClr val="dk1"/>
              </a:buClr>
              <a:buSzPct val="100000"/>
              <a:buNone/>
            </a:pPr>
            <a:endParaRPr/>
          </a:p>
          <a:p>
            <a:pPr marL="342900" lvl="0" indent="-200660" algn="l" rtl="0">
              <a:spcBef>
                <a:spcPts val="448"/>
              </a:spcBef>
              <a:spcAft>
                <a:spcPts val="0"/>
              </a:spcAft>
              <a:buClr>
                <a:schemeClr val="dk1"/>
              </a:buClr>
              <a:buSzPct val="100000"/>
              <a:buNone/>
            </a:pPr>
            <a:endParaRPr/>
          </a:p>
          <a:p>
            <a:pPr marL="342900" lvl="0" indent="-342900" algn="l" rtl="0">
              <a:spcBef>
                <a:spcPts val="406"/>
              </a:spcBef>
              <a:spcAft>
                <a:spcPts val="0"/>
              </a:spcAft>
              <a:buClr>
                <a:schemeClr val="dk1"/>
              </a:buClr>
              <a:buSzPct val="100000"/>
              <a:buChar char="•"/>
            </a:pPr>
            <a:r>
              <a:rPr lang="en-US" sz="2900">
                <a:latin typeface="Times New Roman"/>
                <a:ea typeface="Times New Roman"/>
                <a:cs typeface="Times New Roman"/>
                <a:sym typeface="Times New Roman"/>
              </a:rPr>
              <a:t>Individual values stored in an array can be accessed with indexing.</a:t>
            </a:r>
            <a:endParaRPr/>
          </a:p>
          <a:p>
            <a:pPr marL="342900" lvl="0" indent="-342900" algn="l" rtl="0">
              <a:spcBef>
                <a:spcPts val="406"/>
              </a:spcBef>
              <a:spcAft>
                <a:spcPts val="0"/>
              </a:spcAft>
              <a:buClr>
                <a:schemeClr val="dk1"/>
              </a:buClr>
              <a:buSzPct val="100000"/>
              <a:buChar char="•"/>
            </a:pPr>
            <a:r>
              <a:rPr lang="en-US" sz="2900">
                <a:latin typeface="Times New Roman"/>
                <a:ea typeface="Times New Roman"/>
                <a:cs typeface="Times New Roman"/>
                <a:sym typeface="Times New Roman"/>
              </a:rPr>
              <a:t>The general form to index a NumPy array is below:</a:t>
            </a:r>
            <a:endParaRPr/>
          </a:p>
          <a:p>
            <a:pPr marL="342900" lvl="0" indent="-342900" algn="l" rtl="0">
              <a:spcBef>
                <a:spcPts val="406"/>
              </a:spcBef>
              <a:spcAft>
                <a:spcPts val="0"/>
              </a:spcAft>
              <a:buClr>
                <a:schemeClr val="dk1"/>
              </a:buClr>
              <a:buSzPct val="100000"/>
              <a:buNone/>
            </a:pPr>
            <a:r>
              <a:rPr lang="en-US" sz="2900">
                <a:latin typeface="Times New Roman"/>
                <a:ea typeface="Times New Roman"/>
                <a:cs typeface="Times New Roman"/>
                <a:sym typeface="Times New Roman"/>
              </a:rPr>
              <a:t>&lt;value&gt; = &lt;array&gt;[index]</a:t>
            </a:r>
            <a:endParaRPr/>
          </a:p>
          <a:p>
            <a:pPr marL="342900" lvl="0" indent="-342900" algn="l" rtl="0">
              <a:spcBef>
                <a:spcPts val="406"/>
              </a:spcBef>
              <a:spcAft>
                <a:spcPts val="0"/>
              </a:spcAft>
              <a:buClr>
                <a:schemeClr val="dk1"/>
              </a:buClr>
              <a:buSzPct val="100000"/>
              <a:buChar char="•"/>
            </a:pPr>
            <a:r>
              <a:rPr lang="en-US" sz="2900">
                <a:latin typeface="Times New Roman"/>
                <a:ea typeface="Times New Roman"/>
                <a:cs typeface="Times New Roman"/>
                <a:sym typeface="Times New Roman"/>
              </a:rPr>
              <a:t>Where &lt;value&gt; is the value stored in the array, &lt;array&gt; is the array object name and [index] specifies the index or location of that value.</a:t>
            </a:r>
            <a:endParaRPr/>
          </a:p>
          <a:p>
            <a:pPr marL="342900" lvl="0" indent="-342900" algn="l" rtl="0">
              <a:spcBef>
                <a:spcPts val="406"/>
              </a:spcBef>
              <a:spcAft>
                <a:spcPts val="0"/>
              </a:spcAft>
              <a:buClr>
                <a:schemeClr val="dk1"/>
              </a:buClr>
              <a:buSzPct val="100000"/>
              <a:buChar char="•"/>
            </a:pPr>
            <a:r>
              <a:rPr lang="en-US" sz="2900">
                <a:latin typeface="Times New Roman"/>
                <a:ea typeface="Times New Roman"/>
                <a:cs typeface="Times New Roman"/>
                <a:sym typeface="Times New Roman"/>
              </a:rPr>
              <a:t>In the array above, the value 6 is stored at index 2.</a:t>
            </a:r>
            <a:endParaRPr/>
          </a:p>
          <a:p>
            <a:pPr marL="342900" lvl="0" indent="-342900" algn="l" rtl="0">
              <a:spcBef>
                <a:spcPts val="406"/>
              </a:spcBef>
              <a:spcAft>
                <a:spcPts val="0"/>
              </a:spcAft>
              <a:buClr>
                <a:schemeClr val="dk1"/>
              </a:buClr>
              <a:buSzPct val="100000"/>
              <a:buNone/>
            </a:pPr>
            <a:r>
              <a:rPr lang="en-US" sz="2900">
                <a:latin typeface="Times New Roman"/>
                <a:ea typeface="Times New Roman"/>
                <a:cs typeface="Times New Roman"/>
                <a:sym typeface="Times New Roman"/>
              </a:rPr>
              <a:t>		import numpy as np</a:t>
            </a:r>
            <a:endParaRPr sz="2900">
              <a:latin typeface="Times New Roman"/>
              <a:ea typeface="Times New Roman"/>
              <a:cs typeface="Times New Roman"/>
              <a:sym typeface="Times New Roman"/>
            </a:endParaRPr>
          </a:p>
          <a:p>
            <a:pPr marL="342900" lvl="0" indent="-342900" algn="l" rtl="0">
              <a:spcBef>
                <a:spcPts val="406"/>
              </a:spcBef>
              <a:spcAft>
                <a:spcPts val="0"/>
              </a:spcAft>
              <a:buClr>
                <a:schemeClr val="dk1"/>
              </a:buClr>
              <a:buSzPct val="100000"/>
              <a:buNone/>
            </a:pPr>
            <a:r>
              <a:rPr lang="en-US" sz="2900">
                <a:latin typeface="Times New Roman"/>
                <a:ea typeface="Times New Roman"/>
                <a:cs typeface="Times New Roman"/>
                <a:sym typeface="Times New Roman"/>
              </a:rPr>
              <a:t>		a = np.array([2,4,6])</a:t>
            </a:r>
            <a:endParaRPr/>
          </a:p>
          <a:p>
            <a:pPr marL="342900" lvl="0" indent="-342900" algn="l" rtl="0">
              <a:spcBef>
                <a:spcPts val="406"/>
              </a:spcBef>
              <a:spcAft>
                <a:spcPts val="0"/>
              </a:spcAft>
              <a:buClr>
                <a:schemeClr val="dk1"/>
              </a:buClr>
              <a:buSzPct val="100000"/>
              <a:buNone/>
            </a:pPr>
            <a:r>
              <a:rPr lang="en-US" sz="2900">
                <a:latin typeface="Times New Roman"/>
                <a:ea typeface="Times New Roman"/>
                <a:cs typeface="Times New Roman"/>
                <a:sym typeface="Times New Roman"/>
              </a:rPr>
              <a:t>		print(a)</a:t>
            </a:r>
            <a:endParaRPr/>
          </a:p>
          <a:p>
            <a:pPr marL="342900" lvl="0" indent="-342900" algn="l" rtl="0">
              <a:spcBef>
                <a:spcPts val="406"/>
              </a:spcBef>
              <a:spcAft>
                <a:spcPts val="0"/>
              </a:spcAft>
              <a:buClr>
                <a:schemeClr val="dk1"/>
              </a:buClr>
              <a:buSzPct val="100000"/>
              <a:buNone/>
            </a:pPr>
            <a:r>
              <a:rPr lang="en-US" sz="2900">
                <a:latin typeface="Times New Roman"/>
                <a:ea typeface="Times New Roman"/>
                <a:cs typeface="Times New Roman"/>
                <a:sym typeface="Times New Roman"/>
              </a:rPr>
              <a:t>		value = a[2]</a:t>
            </a:r>
            <a:endParaRPr/>
          </a:p>
          <a:p>
            <a:pPr marL="342900" lvl="0" indent="-342900" algn="l" rtl="0">
              <a:spcBef>
                <a:spcPts val="406"/>
              </a:spcBef>
              <a:spcAft>
                <a:spcPts val="0"/>
              </a:spcAft>
              <a:buClr>
                <a:schemeClr val="dk1"/>
              </a:buClr>
              <a:buSzPct val="100000"/>
              <a:buNone/>
            </a:pPr>
            <a:r>
              <a:rPr lang="en-US" sz="2900">
                <a:latin typeface="Times New Roman"/>
                <a:ea typeface="Times New Roman"/>
                <a:cs typeface="Times New Roman"/>
                <a:sym typeface="Times New Roman"/>
              </a:rPr>
              <a:t>		print(value)</a:t>
            </a:r>
            <a:endParaRPr/>
          </a:p>
          <a:p>
            <a:pPr marL="342900" lvl="0" indent="-342900" algn="l" rtl="0">
              <a:spcBef>
                <a:spcPts val="406"/>
              </a:spcBef>
              <a:spcAft>
                <a:spcPts val="0"/>
              </a:spcAft>
              <a:buClr>
                <a:schemeClr val="dk1"/>
              </a:buClr>
              <a:buSzPct val="100000"/>
              <a:buNone/>
            </a:pPr>
            <a:r>
              <a:rPr lang="en-US" sz="2900">
                <a:latin typeface="Times New Roman"/>
                <a:ea typeface="Times New Roman"/>
                <a:cs typeface="Times New Roman"/>
                <a:sym typeface="Times New Roman"/>
              </a:rPr>
              <a:t>		[2 4 6]</a:t>
            </a:r>
            <a:endParaRPr/>
          </a:p>
          <a:p>
            <a:pPr marL="342900" lvl="0" indent="-342900" algn="l" rtl="0">
              <a:spcBef>
                <a:spcPts val="406"/>
              </a:spcBef>
              <a:spcAft>
                <a:spcPts val="0"/>
              </a:spcAft>
              <a:buClr>
                <a:schemeClr val="dk1"/>
              </a:buClr>
              <a:buSzPct val="100000"/>
              <a:buNone/>
            </a:pPr>
            <a:r>
              <a:rPr lang="en-US" sz="2900">
                <a:latin typeface="Times New Roman"/>
                <a:ea typeface="Times New Roman"/>
                <a:cs typeface="Times New Roman"/>
                <a:sym typeface="Times New Roman"/>
              </a:rPr>
              <a:t>		6</a:t>
            </a:r>
            <a:endParaRPr sz="2900">
              <a:latin typeface="Times New Roman"/>
              <a:ea typeface="Times New Roman"/>
              <a:cs typeface="Times New Roman"/>
              <a:sym typeface="Times New Roman"/>
            </a:endParaRPr>
          </a:p>
          <a:p>
            <a:pPr marL="342900" lvl="0" indent="-342900" algn="l" rtl="0">
              <a:spcBef>
                <a:spcPts val="448"/>
              </a:spcBef>
              <a:spcAft>
                <a:spcPts val="0"/>
              </a:spcAft>
              <a:buClr>
                <a:schemeClr val="dk1"/>
              </a:buClr>
              <a:buSzPct val="100000"/>
              <a:buNone/>
            </a:pPr>
            <a:endParaRPr/>
          </a:p>
          <a:p>
            <a:pPr marL="342900" lvl="0" indent="-342900" algn="l" rtl="0">
              <a:spcBef>
                <a:spcPts val="448"/>
              </a:spcBef>
              <a:spcAft>
                <a:spcPts val="0"/>
              </a:spcAft>
              <a:buClr>
                <a:schemeClr val="dk1"/>
              </a:buClr>
              <a:buSzPct val="100000"/>
              <a:buNone/>
            </a:pPr>
            <a:endParaRPr/>
          </a:p>
        </p:txBody>
      </p:sp>
      <p:pic>
        <p:nvPicPr>
          <p:cNvPr id="133" name="Google Shape;133;p9"/>
          <p:cNvPicPr preferRelativeResize="0"/>
          <p:nvPr/>
        </p:nvPicPr>
        <p:blipFill rotWithShape="1">
          <a:blip r:embed="rId3">
            <a:alphaModFix/>
          </a:blip>
          <a:srcRect/>
          <a:stretch/>
        </p:blipFill>
        <p:spPr>
          <a:xfrm>
            <a:off x="1676400" y="1066800"/>
            <a:ext cx="1933575" cy="13049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3804</Words>
  <Application>Microsoft Office PowerPoint</Application>
  <PresentationFormat>On-screen Show (4:3)</PresentationFormat>
  <Paragraphs>716</Paragraphs>
  <Slides>60</Slides>
  <Notes>55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Arial Narrow</vt:lpstr>
      <vt:lpstr>Calibri</vt:lpstr>
      <vt:lpstr>Consolas</vt:lpstr>
      <vt:lpstr>DejaVu Sans</vt:lpstr>
      <vt:lpstr>Segoe UI</vt:lpstr>
      <vt:lpstr>Times New Roman</vt:lpstr>
      <vt:lpstr>Verdana</vt:lpstr>
      <vt:lpstr>Wingdings</vt:lpstr>
      <vt:lpstr>Office Theme</vt:lpstr>
      <vt:lpstr>21CSS101J-PROGRAMMINGFORPROBLEMSOLVING Unit – 05 : Session – 01  : SLO - 01</vt:lpstr>
      <vt:lpstr>Creating NumPy Array</vt:lpstr>
      <vt:lpstr>Cont…</vt:lpstr>
      <vt:lpstr>Cont…</vt:lpstr>
      <vt:lpstr>Example</vt:lpstr>
      <vt:lpstr>Example</vt:lpstr>
      <vt:lpstr>Example</vt:lpstr>
      <vt:lpstr>Numpy Indexing</vt:lpstr>
      <vt:lpstr>Cont…</vt:lpstr>
      <vt:lpstr> Multi-dimensional Array Indexing: </vt:lpstr>
      <vt:lpstr> Assigning Values with Indexing </vt:lpstr>
      <vt:lpstr> Negative Indexing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21CSS101J-PROGRAMMINGFORPROBLEMSOLVING Unit – 05 : Session – 03  : SLO - 03</vt:lpstr>
      <vt:lpstr>Descriptive Statistics in NumPy</vt:lpstr>
      <vt:lpstr>Percentile </vt:lpstr>
      <vt:lpstr>Example</vt:lpstr>
      <vt:lpstr>Percentiles with NumPy</vt:lpstr>
      <vt:lpstr>Example</vt:lpstr>
      <vt:lpstr>Importance of Percentile</vt:lpstr>
      <vt:lpstr>Variance</vt:lpstr>
      <vt:lpstr>Variance with Numpy</vt:lpstr>
      <vt:lpstr>Cont..</vt:lpstr>
      <vt:lpstr>PowerPoint Presentation</vt:lpstr>
      <vt:lpstr>PowerPoint Presentation</vt:lpstr>
      <vt:lpstr>PowerPoint Presentation</vt:lpstr>
      <vt:lpstr>PowerPoint Presentation</vt:lpstr>
      <vt:lpstr>PowerPoint Presentation</vt:lpstr>
      <vt:lpstr>21CSS101J-PROGRAMMING FOR PROBLEM SOLVING Unit – 05 : Session – 08 : SLO - 01</vt:lpstr>
      <vt:lpstr>Speed Testing between NumPy and Pandas</vt:lpstr>
      <vt:lpstr>Speed Testing between NumPy and Pandas</vt:lpstr>
      <vt:lpstr>Speed Testing between NumPy and Pandas</vt:lpstr>
      <vt:lpstr>Cont…</vt:lpstr>
      <vt:lpstr>Cont…</vt:lpstr>
      <vt:lpstr>Cont…</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21CSS101J-PROGRAMMINGFORPROBLEMSOLVING Unit – 05 : Session – 01  : SLO - 01</dc:title>
  <dc:creator>Praveen</dc:creator>
  <cp:lastModifiedBy>Windows User</cp:lastModifiedBy>
  <cp:revision>5</cp:revision>
  <dcterms:created xsi:type="dcterms:W3CDTF">2022-10-10T23:52:32Z</dcterms:created>
  <dcterms:modified xsi:type="dcterms:W3CDTF">2023-09-25T15:03:38Z</dcterms:modified>
</cp:coreProperties>
</file>