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03BD"/>
    <a:srgbClr val="339933"/>
    <a:srgbClr val="006600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87255" autoAdjust="0"/>
  </p:normalViewPr>
  <p:slideViewPr>
    <p:cSldViewPr>
      <p:cViewPr varScale="1">
        <p:scale>
          <a:sx n="95" d="100"/>
          <a:sy n="95" d="100"/>
        </p:scale>
        <p:origin x="14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E497882-FD0D-4DAF-8556-20F036AEC274}" type="datetimeFigureOut">
              <a:rPr lang="en-US"/>
              <a:pPr>
                <a:defRPr/>
              </a:pPr>
              <a:t>10/17/23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C9511F0-3F38-4560-9864-965897C1D1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595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Dear Fraternity: Please introduce the concept of relation</a:t>
            </a:r>
            <a:r>
              <a:rPr lang="en-US" baseline="0" dirty="0"/>
              <a:t> between the current density, current like J=I/A , so that J.A=I etc….</a:t>
            </a:r>
          </a:p>
          <a:p>
            <a:r>
              <a:rPr lang="en-US" baseline="0" dirty="0">
                <a:solidFill>
                  <a:srgbClr val="1E03BD"/>
                </a:solidFill>
              </a:rPr>
              <a:t>JA(x)/q = I [in to element]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JA(</a:t>
            </a:r>
            <a:r>
              <a:rPr lang="en-US" baseline="0" dirty="0" err="1"/>
              <a:t>x+dX</a:t>
            </a:r>
            <a:r>
              <a:rPr lang="en-US" baseline="0" dirty="0"/>
              <a:t>)/q = I [out of the element]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9511F0-3F38-4560-9864-965897C1D1F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3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7E388D-E70E-4064-9A25-70CC13D6E895}" type="datetime1">
              <a:rPr lang="en-US"/>
              <a:pPr>
                <a:defRPr/>
              </a:pPr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1EE0-811D-4BC8-A24E-E3829FCC72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A038C-263E-4AB8-BFE9-BE78F7F01003}" type="datetime1">
              <a:rPr lang="en-US"/>
              <a:pPr>
                <a:defRPr/>
              </a:pPr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1590E-1E5E-4F27-AEA7-CDACF30FE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EDC9F-A49B-4D75-9F51-14E4584D2570}" type="datetime1">
              <a:rPr lang="en-US"/>
              <a:pPr>
                <a:defRPr/>
              </a:pPr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80DA6-92C9-4769-AB32-BCD5DEA007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0E5C8-5E66-4A44-A652-9FA7A3115A2A}" type="datetime1">
              <a:rPr lang="en-US"/>
              <a:pPr>
                <a:defRPr/>
              </a:pPr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78D19B-BFBC-44AC-8CB9-3D09A627F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CAE11-927B-4CDE-AA1E-BE75490529AC}" type="datetime1">
              <a:rPr lang="en-US"/>
              <a:pPr>
                <a:defRPr/>
              </a:pPr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B1CF3-5FE9-43E4-95F8-CE650E03FB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9EC4A-6455-4201-AB81-017FD4D76664}" type="datetime1">
              <a:rPr lang="en-US"/>
              <a:pPr>
                <a:defRPr/>
              </a:pPr>
              <a:t>10/17/23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0CB16-868F-4253-8A89-654F05808E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BAEA4-A96D-4BBC-8CE9-2800B44D5568}" type="datetime1">
              <a:rPr lang="en-US"/>
              <a:pPr>
                <a:defRPr/>
              </a:pPr>
              <a:t>10/17/23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B09F3-6192-4A4E-8451-53DE09012E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4035D-9CEE-49ED-BCD0-A6B5223B6552}" type="datetime1">
              <a:rPr lang="en-US"/>
              <a:pPr>
                <a:defRPr/>
              </a:pPr>
              <a:t>10/17/23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69EAD-62E3-4D36-9299-454F00D65B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12818-88C8-471E-965D-CF7AB38C3CEB}" type="datetime1">
              <a:rPr lang="en-US"/>
              <a:pPr>
                <a:defRPr/>
              </a:pPr>
              <a:t>10/17/23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F0AC4-F9ED-465D-8469-D63C8C2A68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0ABA4-FC71-422B-B957-725E677429F0}" type="datetime1">
              <a:rPr lang="en-US"/>
              <a:pPr>
                <a:defRPr/>
              </a:pPr>
              <a:t>10/17/23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F2DBC-B8DE-452D-9B8A-A98D7F853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3A46F-D138-46EC-AC99-1BF55BE450FC}" type="datetime1">
              <a:rPr lang="en-US"/>
              <a:pPr>
                <a:defRPr/>
              </a:pPr>
              <a:t>10/17/23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379DB-49B2-434B-BEF5-9BF6C54056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A92B82D-B2D8-4E40-A849-E5BC58563762}" type="datetime1">
              <a:rPr lang="en-US"/>
              <a:pPr>
                <a:defRPr/>
              </a:pPr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ED12E93-F0BF-4E17-8740-8C04187FEF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15906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Box 5"/>
          <p:cNvSpPr txBox="1">
            <a:spLocks noChangeArrowheads="1"/>
          </p:cNvSpPr>
          <p:nvPr/>
        </p:nvSpPr>
        <p:spPr bwMode="auto">
          <a:xfrm>
            <a:off x="2971800" y="6553200"/>
            <a:ext cx="3657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                     18PYB101J Module-II Lecture-8</a:t>
            </a:r>
          </a:p>
        </p:txBody>
      </p:sp>
      <p:sp>
        <p:nvSpPr>
          <p:cNvPr id="2053" name="TextBox 6"/>
          <p:cNvSpPr txBox="1">
            <a:spLocks noChangeArrowheads="1"/>
          </p:cNvSpPr>
          <p:nvPr/>
        </p:nvSpPr>
        <p:spPr bwMode="auto">
          <a:xfrm>
            <a:off x="152400" y="1752600"/>
            <a:ext cx="8610600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pPr algn="ctr"/>
            <a:r>
              <a:rPr lang="en-US" sz="2400" dirty="0">
                <a:solidFill>
                  <a:srgbClr val="6600FF"/>
                </a:solidFill>
              </a:rPr>
              <a:t> </a:t>
            </a:r>
            <a:r>
              <a:rPr lang="en-US" sz="2400" b="1" dirty="0">
                <a:solidFill>
                  <a:srgbClr val="00B0F0"/>
                </a:solidFill>
              </a:rPr>
              <a:t>DEPARTMENT OF PHYSICS AND NANOTECHNOLOGY</a:t>
            </a:r>
          </a:p>
          <a:p>
            <a:pPr algn="ctr"/>
            <a:r>
              <a:rPr lang="en-US" sz="2400" b="1" dirty="0">
                <a:solidFill>
                  <a:srgbClr val="00B0F0"/>
                </a:solidFill>
              </a:rPr>
              <a:t>SRM INSTITUTE OF SCIENCE AND TECHNOLOGY</a:t>
            </a:r>
          </a:p>
          <a:p>
            <a:pPr algn="ctr"/>
            <a:endParaRPr lang="en-US" b="1" dirty="0"/>
          </a:p>
          <a:p>
            <a:pPr algn="ctr"/>
            <a:endParaRPr lang="en-US" b="1" dirty="0">
              <a:solidFill>
                <a:srgbClr val="7030A0"/>
              </a:solidFill>
            </a:endParaRPr>
          </a:p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B9F705-86A8-433A-8A73-41A79ED43D2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CF0AC4-F9ED-465D-8469-D63C8C2A689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15906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819400" y="838200"/>
            <a:ext cx="35442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C00000"/>
                </a:solidFill>
                <a:latin typeface="Cambria" panose="02040503050406030204" pitchFamily="18" charset="0"/>
                <a:cs typeface="Arial" pitchFamily="34" charset="0"/>
                <a:sym typeface="Wingdings"/>
              </a:rPr>
              <a:t>CONTINUITY EQUATION</a:t>
            </a:r>
            <a:endParaRPr lang="en-US" sz="2400" dirty="0">
              <a:solidFill>
                <a:srgbClr val="C00000"/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1676400"/>
            <a:ext cx="87630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In the previous sections, we have understood the following concepts.</a:t>
            </a:r>
          </a:p>
          <a:p>
            <a:pPr marL="225425" indent="-225425" algn="just">
              <a:lnSpc>
                <a:spcPct val="150000"/>
              </a:lnSpc>
            </a:pPr>
            <a:endParaRPr lang="en-US" b="1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2060"/>
              </a:solidFill>
              <a:latin typeface="Arial" pitchFamily="34" charset="0"/>
              <a:cs typeface="Arial" pitchFamily="34" charset="0"/>
              <a:sym typeface="Wingdings"/>
            </a:endParaRPr>
          </a:p>
          <a:p>
            <a:pPr marL="225425" indent="-225425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/>
              </a:rPr>
              <a:t>Drift due to an  electric field.</a:t>
            </a:r>
          </a:p>
          <a:p>
            <a:pPr marL="225425" indent="-225425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E03BD"/>
                </a:solidFill>
                <a:latin typeface="Arial" pitchFamily="34" charset="0"/>
                <a:cs typeface="Arial" pitchFamily="34" charset="0"/>
                <a:sym typeface="Wingdings"/>
              </a:rPr>
              <a:t>Diffusion due to a concentration gradient.</a:t>
            </a:r>
          </a:p>
          <a:p>
            <a:pPr marL="225425" indent="-225425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6600"/>
                </a:solidFill>
                <a:latin typeface="Arial" pitchFamily="34" charset="0"/>
                <a:cs typeface="Arial" pitchFamily="34" charset="0"/>
                <a:sym typeface="Wingdings"/>
              </a:rPr>
              <a:t>Recombination of carriers through intermediate-level recombination centers.</a:t>
            </a:r>
          </a:p>
          <a:p>
            <a:pPr marL="225425" indent="-225425" algn="just">
              <a:lnSpc>
                <a:spcPct val="150000"/>
              </a:lnSpc>
            </a:pPr>
            <a:endParaRPr lang="en-US" b="1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6600"/>
              </a:solidFill>
              <a:latin typeface="Arial" pitchFamily="34" charset="0"/>
              <a:cs typeface="Arial" pitchFamily="34" charset="0"/>
              <a:sym typeface="Wingdings"/>
            </a:endParaRPr>
          </a:p>
          <a:p>
            <a:pPr marL="225425" indent="-225425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/>
              </a:rPr>
              <a:t>The contribution of the overall effect when </a:t>
            </a:r>
            <a:r>
              <a:rPr lang="en-US" b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E03BD"/>
                </a:solidFill>
                <a:latin typeface="Arial" pitchFamily="34" charset="0"/>
                <a:cs typeface="Arial" pitchFamily="34" charset="0"/>
                <a:sym typeface="Wingdings"/>
              </a:rPr>
              <a:t>drift, diffusion, and recombination</a:t>
            </a:r>
            <a:r>
              <a:rPr lang="en-US" b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/>
              </a:rPr>
              <a:t> occur simultaneously in a semiconductor material. The governing equation is called the </a:t>
            </a:r>
            <a:r>
              <a:rPr lang="en-US" sz="2000" b="1"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E03BD"/>
                </a:solidFill>
                <a:latin typeface="Arial" pitchFamily="34" charset="0"/>
                <a:cs typeface="Arial" pitchFamily="34" charset="0"/>
                <a:sym typeface="Wingdings"/>
              </a:rPr>
              <a:t>continuity equation</a:t>
            </a:r>
            <a:r>
              <a:rPr lang="en-US" sz="2000"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E03BD"/>
                </a:solidFill>
                <a:latin typeface="Cambria" panose="02040503050406030204" pitchFamily="18" charset="0"/>
                <a:sym typeface="Wingdings"/>
              </a:rPr>
              <a:t>.</a:t>
            </a:r>
            <a:endParaRPr lang="en-US" sz="2000" b="1" dirty="0">
              <a:solidFill>
                <a:srgbClr val="1E03BD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2971800" y="6553200"/>
            <a:ext cx="3657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                     18PYB101J Module-II Lecture-8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CF0AC4-F9ED-465D-8469-D63C8C2A689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15906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600200"/>
            <a:ext cx="481860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0" y="4343400"/>
            <a:ext cx="525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Electron currents and possible recombination and generation processes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29200" y="1447800"/>
            <a:ext cx="39624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425" indent="-225425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The continuity equation describes a basic concept, namely that a </a:t>
            </a:r>
            <a:r>
              <a:rPr lang="en-US" b="1" dirty="0">
                <a:solidFill>
                  <a:srgbClr val="1E03BD"/>
                </a:solidFill>
              </a:rPr>
              <a:t>change in carrier density over time is due to the difference between the incoming and outgoing flux of carriers plus the generation and minus the recombination.</a:t>
            </a:r>
          </a:p>
          <a:p>
            <a:pPr marL="225425" indent="-225425" algn="just">
              <a:lnSpc>
                <a:spcPct val="150000"/>
              </a:lnSpc>
            </a:pPr>
            <a:endParaRPr lang="en-US" b="1" dirty="0">
              <a:solidFill>
                <a:srgbClr val="1E03B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" y="55626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flow of carriers and recombination and generation rates are illustrated with Figure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2971800" y="6553200"/>
            <a:ext cx="3657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                     18PYB101J Module-II Lecture-8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CF0AC4-F9ED-465D-8469-D63C8C2A689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Rectangle 2"/>
          <p:cNvSpPr/>
          <p:nvPr/>
        </p:nvSpPr>
        <p:spPr>
          <a:xfrm>
            <a:off x="457200" y="304800"/>
            <a:ext cx="8077200" cy="5109091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defRPr>
            </a:lvl5pPr>
          </a:lstStyle>
          <a:p>
            <a:pPr algn="just" eaLnBrk="1" hangingPunct="1"/>
            <a:r>
              <a:rPr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sym typeface="Wingdings"/>
              </a:rPr>
              <a:t>One-dimensional continuity equation for electrons</a:t>
            </a:r>
          </a:p>
          <a:p>
            <a:pPr algn="just" eaLnBrk="1" hangingPunct="1"/>
            <a:endParaRPr sz="1400" b="1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2060"/>
              </a:solidFill>
              <a:sym typeface="Wingdings"/>
            </a:endParaRPr>
          </a:p>
          <a:p>
            <a:pPr marL="174625" indent="-174625"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sym typeface="Wingdings"/>
              </a:rPr>
              <a:t>Consider an infinitesimal slice with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/>
              </a:rPr>
              <a:t>thickness </a:t>
            </a:r>
            <a:r>
              <a:rPr sz="14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C00000"/>
                </a:solidFill>
                <a:sym typeface="Wingdings"/>
              </a:rPr>
              <a:t>dx located at x.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sym typeface="Wingdings"/>
              </a:rPr>
              <a:t>The number of electrons in the slice may increase due to the net current flow into the slice and the net carrier generation in the slice (mainly four components contribution). {Law of conservation of charges}</a:t>
            </a:r>
          </a:p>
          <a:p>
            <a:pPr algn="just" eaLnBrk="1" hangingPunct="1">
              <a:lnSpc>
                <a:spcPct val="150000"/>
              </a:lnSpc>
            </a:pPr>
            <a:endParaRPr sz="140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2060"/>
              </a:solidFill>
              <a:sym typeface="Wingdings"/>
            </a:endParaRPr>
          </a:p>
          <a:p>
            <a:pPr marL="112713" indent="-112713"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sz="14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E03BD"/>
                </a:solidFill>
                <a:sym typeface="Wingdings"/>
              </a:rPr>
              <a:t>The number of electrons flowing into the slice at x, minus the number of electrons flowing out at x + dx, plus the rate at which electrons are generated, minus the rate at which they are recombined with holes in the slice. </a:t>
            </a:r>
            <a:endParaRPr sz="1400" b="1">
              <a:solidFill>
                <a:srgbClr val="1E03BD"/>
              </a:solidFill>
            </a:endParaRP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endParaRPr sz="1400">
              <a:solidFill>
                <a:srgbClr val="002060"/>
              </a:solidFill>
            </a:endParaRPr>
          </a:p>
          <a:p>
            <a:pPr marL="112713" indent="-112713"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sym typeface="Wingdings"/>
              </a:rPr>
              <a:t>The first two components are found by dividing the currents at each side of the slice by the charge of an electron. </a:t>
            </a:r>
          </a:p>
          <a:p>
            <a:pPr algn="just" eaLnBrk="1" hangingPunct="1">
              <a:lnSpc>
                <a:spcPct val="150000"/>
              </a:lnSpc>
            </a:pPr>
            <a:endParaRPr sz="140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2060"/>
              </a:solidFill>
              <a:sym typeface="Wingdings"/>
            </a:endParaRPr>
          </a:p>
          <a:p>
            <a:pPr marL="112713" indent="-112713"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sym typeface="Wingdings"/>
              </a:rPr>
              <a:t>The </a:t>
            </a:r>
            <a:r>
              <a:rPr sz="14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C00000"/>
                </a:solidFill>
                <a:sym typeface="Wingdings"/>
              </a:rPr>
              <a:t>generation and recombination rates are designated by </a:t>
            </a:r>
            <a:r>
              <a:rPr sz="14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E03BD"/>
                </a:solidFill>
                <a:sym typeface="Wingdings"/>
              </a:rPr>
              <a:t>Gn and Rn </a:t>
            </a: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sym typeface="Wingdings"/>
              </a:rPr>
              <a:t>, respectively. </a:t>
            </a:r>
          </a:p>
          <a:p>
            <a:pPr marL="112713" indent="-112713" algn="just" eaLnBrk="1" hangingPunct="1">
              <a:lnSpc>
                <a:spcPct val="150000"/>
              </a:lnSpc>
              <a:buFont typeface="Arial" pitchFamily="34" charset="0"/>
              <a:buChar char="•"/>
            </a:pPr>
            <a:endParaRPr sz="140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2060"/>
              </a:solidFill>
              <a:sym typeface="Wingdings"/>
            </a:endParaRPr>
          </a:p>
          <a:p>
            <a:pPr marL="112713" indent="-112713"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sz="1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sym typeface="Wingdings"/>
              </a:rPr>
              <a:t>The overall rate of  change in the number of electrons in the slice is given as below</a:t>
            </a:r>
            <a:endParaRPr sz="1400">
              <a:solidFill>
                <a:srgbClr val="002060"/>
              </a:solidFill>
            </a:endParaRPr>
          </a:p>
        </p:txBody>
      </p:sp>
      <p:sp>
        <p:nvSpPr>
          <p:cNvPr id="10" name="Slide Number Placeholder 8"/>
          <p:cNvSpPr txBox="1">
            <a:spLocks/>
          </p:cNvSpPr>
          <p:nvPr/>
        </p:nvSpPr>
        <p:spPr>
          <a:xfrm>
            <a:off x="8647113" y="6408738"/>
            <a:ext cx="366712" cy="365125"/>
          </a:xfrm>
          <a:prstGeom prst="rect">
            <a:avLst/>
          </a:prstGeom>
          <a:ln cap="flat" algn="ctr"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fld id="{886C78B5-4DE8-49E3-BE72-D9590D1CDFE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5486400"/>
            <a:ext cx="4114800" cy="676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4876800" y="5410200"/>
            <a:ext cx="4038600" cy="889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/>
              </a:rPr>
              <a:t>where A is the cross-sectional area and </a:t>
            </a:r>
            <a:r>
              <a:rPr lang="en-US" sz="1200" b="1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/>
              </a:rPr>
              <a:t>Adx</a:t>
            </a:r>
            <a:r>
              <a:rPr lang="en-US" sz="1200" b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/>
              </a:rPr>
              <a:t> is the volume of the slice where A is the cross-sectional area and </a:t>
            </a:r>
            <a:r>
              <a:rPr lang="en-US" sz="1200" b="1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/>
              </a:rPr>
              <a:t>Adx</a:t>
            </a:r>
            <a:r>
              <a:rPr lang="en-US" sz="1200" b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/>
              </a:rPr>
              <a:t> is the volume of the slice</a:t>
            </a:r>
            <a:endParaRPr lang="en-US" sz="1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2971800" y="6553200"/>
            <a:ext cx="3657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                     18PYB101J Module-II Lecture-8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CF0AC4-F9ED-465D-8469-D63C8C2A689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868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Expanding the expression for the current at x + </a:t>
            </a:r>
            <a:r>
              <a:rPr lang="en-US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dx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 in Taylor series yields</a:t>
            </a:r>
            <a:endParaRPr lang="en-US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15906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905000"/>
            <a:ext cx="3200400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2667000"/>
            <a:ext cx="800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E03BD"/>
                </a:solidFill>
                <a:latin typeface="Arial" pitchFamily="34" charset="0"/>
                <a:cs typeface="Arial" pitchFamily="34" charset="0"/>
                <a:sym typeface="Wingdings"/>
              </a:rPr>
              <a:t>We thus obtain the basic continuity equation for electrons:</a:t>
            </a:r>
            <a:endParaRPr lang="en-US" sz="2000" dirty="0">
              <a:solidFill>
                <a:srgbClr val="1E03BD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3124200"/>
            <a:ext cx="2819400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28600" y="3962400"/>
            <a:ext cx="861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/>
              </a:rPr>
              <a:t>A similar continuity equation can be derived for holes, except that the sign of the first term on the right-hand side of </a:t>
            </a:r>
            <a:r>
              <a:rPr lang="en-US" sz="1600" b="1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/>
              </a:rPr>
              <a:t>Eq</a:t>
            </a:r>
            <a:r>
              <a:rPr lang="en-US" sz="1600" b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/>
              </a:rPr>
              <a:t> is changed because of the positive charge associated with a hole.</a:t>
            </a:r>
            <a:endParaRPr lang="en-US" sz="16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5029200"/>
            <a:ext cx="2762250" cy="704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3810000" y="4800600"/>
            <a:ext cx="495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Gn</a:t>
            </a:r>
            <a:r>
              <a:rPr lang="en-US" dirty="0"/>
              <a:t> = e- generation rate</a:t>
            </a:r>
          </a:p>
          <a:p>
            <a:r>
              <a:rPr lang="en-US" dirty="0" err="1"/>
              <a:t>R</a:t>
            </a:r>
            <a:r>
              <a:rPr lang="en-US" sz="1600" dirty="0" err="1"/>
              <a:t>n</a:t>
            </a:r>
            <a:r>
              <a:rPr lang="en-US" dirty="0"/>
              <a:t> = e- recombination rate</a:t>
            </a:r>
          </a:p>
          <a:p>
            <a:r>
              <a:rPr lang="en-US" dirty="0" err="1"/>
              <a:t>Gp</a:t>
            </a:r>
            <a:r>
              <a:rPr lang="en-US" dirty="0"/>
              <a:t> = hole generation rate</a:t>
            </a:r>
          </a:p>
          <a:p>
            <a:r>
              <a:rPr lang="en-US" dirty="0" err="1"/>
              <a:t>Rp</a:t>
            </a:r>
            <a:r>
              <a:rPr lang="en-US" dirty="0"/>
              <a:t> = hole recombination rate</a:t>
            </a: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2971800" y="6553200"/>
            <a:ext cx="3657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                     18PYB101J Module-II Lecture-8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CF0AC4-F9ED-465D-8469-D63C8C2A689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8600" y="1524000"/>
            <a:ext cx="8534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sz="2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For the one-dimensional case under low-injection condition, small electric field, uniform doping etc.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000" b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T</a:t>
            </a:r>
            <a:r>
              <a:rPr lang="en-US" sz="2000" b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E03BD"/>
                </a:solidFill>
                <a:latin typeface="Arial" pitchFamily="34" charset="0"/>
                <a:cs typeface="Arial" pitchFamily="34" charset="0"/>
                <a:sym typeface="Wingdings"/>
              </a:rPr>
              <a:t>he continuity equations for minority carriers </a:t>
            </a:r>
            <a:r>
              <a:rPr lang="en-US" sz="2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: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(i.e., </a:t>
            </a:r>
            <a:r>
              <a:rPr lang="en-US" sz="2000" i="1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np</a:t>
            </a:r>
            <a:r>
              <a:rPr lang="en-US" sz="2000"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 in a p-type semiconductor or </a:t>
            </a:r>
            <a:r>
              <a:rPr lang="en-US" sz="2000" i="1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pn</a:t>
            </a:r>
            <a:r>
              <a:rPr lang="en-US" sz="2000"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/>
              </a:rPr>
              <a:t> in an n-type semiconductor)</a:t>
            </a:r>
            <a:endParaRPr lang="en-US" sz="20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15906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228600" y="3886200"/>
            <a:ext cx="8610600" cy="2438400"/>
            <a:chOff x="457200" y="3429000"/>
            <a:chExt cx="7996214" cy="1981200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7200" y="3429000"/>
              <a:ext cx="7996214" cy="19272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grpSp>
          <p:nvGrpSpPr>
            <p:cNvPr id="10" name="Group 9"/>
            <p:cNvGrpSpPr/>
            <p:nvPr/>
          </p:nvGrpSpPr>
          <p:grpSpPr>
            <a:xfrm>
              <a:off x="7696200" y="3886200"/>
              <a:ext cx="457200" cy="1524000"/>
              <a:chOff x="7696200" y="3886200"/>
              <a:chExt cx="457200" cy="1524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7696200" y="3886200"/>
                <a:ext cx="4572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696200" y="4953000"/>
                <a:ext cx="4572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2971800" y="6553200"/>
            <a:ext cx="3657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                     18PYB101J Module-II Lecture-8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CF0AC4-F9ED-465D-8469-D63C8C2A689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 l="26514" b="41423"/>
          <a:stretch>
            <a:fillRect/>
          </a:stretch>
        </p:blipFill>
        <p:spPr bwMode="auto">
          <a:xfrm>
            <a:off x="762000" y="2514600"/>
            <a:ext cx="7897042" cy="3505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"/>
            <a:ext cx="15906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 r="44000"/>
          <a:stretch>
            <a:fillRect/>
          </a:stretch>
        </p:blipFill>
        <p:spPr bwMode="auto">
          <a:xfrm>
            <a:off x="0" y="1295400"/>
            <a:ext cx="4114800" cy="137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2971800" y="6553200"/>
            <a:ext cx="3657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                     18PYB101J Module-II Lecture-8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4411</TotalTime>
  <Words>534</Words>
  <Application>Microsoft Macintosh PowerPoint</Application>
  <PresentationFormat>On-screen Show (4:3)</PresentationFormat>
  <Paragraphs>57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Cambria</vt:lpstr>
      <vt:lpstr>Lucida Sans Unicode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Gunasekar</dc:creator>
  <cp:lastModifiedBy>Microsoft Office User</cp:lastModifiedBy>
  <cp:revision>186</cp:revision>
  <dcterms:created xsi:type="dcterms:W3CDTF">2020-03-17T14:14:56Z</dcterms:created>
  <dcterms:modified xsi:type="dcterms:W3CDTF">2023-10-17T03:45:20Z</dcterms:modified>
</cp:coreProperties>
</file>