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3"/>
  </p:notesMasterIdLst>
  <p:sldIdLst>
    <p:sldId id="256" r:id="rId2"/>
    <p:sldId id="258" r:id="rId3"/>
    <p:sldId id="261" r:id="rId4"/>
    <p:sldId id="296" r:id="rId5"/>
    <p:sldId id="262" r:id="rId6"/>
    <p:sldId id="263" r:id="rId7"/>
    <p:sldId id="264" r:id="rId8"/>
    <p:sldId id="265" r:id="rId9"/>
    <p:sldId id="266" r:id="rId10"/>
    <p:sldId id="267" r:id="rId11"/>
    <p:sldId id="269" r:id="rId12"/>
    <p:sldId id="270" r:id="rId13"/>
    <p:sldId id="271"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90" r:id="rId28"/>
    <p:sldId id="291" r:id="rId29"/>
    <p:sldId id="292" r:id="rId30"/>
    <p:sldId id="297" r:id="rId31"/>
    <p:sldId id="295" r:id="rId3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3" autoAdjust="0"/>
    <p:restoredTop sz="90603" autoAdjust="0"/>
  </p:normalViewPr>
  <p:slideViewPr>
    <p:cSldViewPr>
      <p:cViewPr varScale="1">
        <p:scale>
          <a:sx n="69" d="100"/>
          <a:sy n="69" d="100"/>
        </p:scale>
        <p:origin x="1638" y="6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Take Note: Throughout this lesson you will see information that appears in black text within brackets, such as [Press Enter], or [your e-mail address]. The information contained in the brackets is intended to be directions for you rather than something you actually type word-for-word. It will instruct you to perform an action or substitute text. Do not type the actual text that appears within brackets.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5</a:t>
            </a:fld>
            <a:endParaRPr lang="en-US"/>
          </a:p>
        </p:txBody>
      </p:sp>
    </p:spTree>
    <p:extLst>
      <p:ext uri="{BB962C8B-B14F-4D97-AF65-F5344CB8AC3E}">
        <p14:creationId xmlns:p14="http://schemas.microsoft.com/office/powerpoint/2010/main" val="32302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solidFill>
                  <a:srgbClr val="000000"/>
                </a:solidFill>
                <a:latin typeface="Segoe"/>
                <a:ea typeface="ＭＳ ゴシック"/>
              </a:rPr>
              <a:t>Another Way: You can also double-click a table name to launch the Table Analyzer Wizard dialog box.</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20</a:t>
            </a:fld>
            <a:endParaRPr lang="en-US"/>
          </a:p>
        </p:txBody>
      </p:sp>
    </p:spTree>
    <p:extLst>
      <p:ext uri="{BB962C8B-B14F-4D97-AF65-F5344CB8AC3E}">
        <p14:creationId xmlns:p14="http://schemas.microsoft.com/office/powerpoint/2010/main" val="321934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9613DC-F589-7C40-985E-E79FE8DFEA2C}" type="datetimeFigureOut">
              <a:t>4/8/2016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C5E17-9246-AC4C-9A44-D615814A607C}" type="slidenum">
              <a:t>‹#›</a:t>
            </a:fld>
            <a:endParaRPr lang="en-US"/>
          </a:p>
        </p:txBody>
      </p:sp>
    </p:spTree>
    <p:extLst>
      <p:ext uri="{BB962C8B-B14F-4D97-AF65-F5344CB8AC3E}">
        <p14:creationId xmlns:p14="http://schemas.microsoft.com/office/powerpoint/2010/main" val="167827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BA1419"/>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Access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A141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BA1419"/>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BA141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BA141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BA1419"/>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lvl="0" algn="r"/>
            <a:r>
              <a:rPr lang="en-US" sz="4400" b="1">
                <a:latin typeface="Segoe"/>
                <a:ea typeface="ＭＳ ゴシック"/>
              </a:rPr>
              <a:t>Advanced Tables</a:t>
            </a: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smtClean="0">
                <a:solidFill>
                  <a:srgbClr val="BA1419"/>
                </a:solidFill>
              </a:rPr>
              <a:t>Lesson 9</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Access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BA1419"/>
                </a:solidFill>
                <a:latin typeface="Segoe UI Semibold" panose="020B0702040204020203" pitchFamily="34" charset="0"/>
              </a:rPr>
              <a:t>Microsoft</a:t>
            </a:r>
            <a:r>
              <a:rPr lang="en-US" sz="4800" b="1" dirty="0" smtClean="0">
                <a:solidFill>
                  <a:srgbClr val="BA1419"/>
                </a:solidFill>
                <a:latin typeface="+mn-lt"/>
              </a:rPr>
              <a:t> </a:t>
            </a:r>
            <a:r>
              <a:rPr lang="en-US" sz="4800" b="1" dirty="0" smtClean="0">
                <a:solidFill>
                  <a:srgbClr val="FF0000"/>
                </a:solidFill>
                <a:latin typeface="+mn-lt"/>
              </a:rPr>
              <a:t>Access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1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row selector </a:t>
            </a:r>
            <a:r>
              <a:rPr lang="en-US" b="0" i="0" u="none" strike="noStrike" baseline="0" smtClean="0">
                <a:solidFill>
                  <a:srgbClr val="000000"/>
                </a:solidFill>
                <a:latin typeface="Segoe"/>
                <a:ea typeface="ＭＳ ゴシック"/>
              </a:rPr>
              <a:t>to the left of the ID field to select the row.</a:t>
            </a:r>
          </a:p>
          <a:p>
            <a:pPr lvl="1" rtl="0">
              <a:buAutoNum type="arabicPeriod" startAt="13"/>
            </a:pPr>
            <a:r>
              <a:rPr lang="en-US" b="0" i="0" u="none" strike="noStrike" baseline="0" smtClean="0">
                <a:solidFill>
                  <a:srgbClr val="000000"/>
                </a:solidFill>
                <a:latin typeface="Segoe"/>
                <a:ea typeface="ＭＳ ゴシック"/>
              </a:rPr>
              <a:t>On the DESIGN tab, in the Tools group, click the </a:t>
            </a:r>
            <a:r>
              <a:rPr lang="en-US" b="1" i="0" u="none" strike="noStrike" baseline="0" smtClean="0">
                <a:solidFill>
                  <a:srgbClr val="000000"/>
                </a:solidFill>
                <a:latin typeface="Segoe"/>
                <a:ea typeface="ＭＳ ゴシック"/>
              </a:rPr>
              <a:t>Primary Key </a:t>
            </a:r>
            <a:r>
              <a:rPr lang="en-US" b="0" i="0" u="none" strike="noStrike" baseline="0" smtClean="0">
                <a:solidFill>
                  <a:srgbClr val="000000"/>
                </a:solidFill>
                <a:latin typeface="Segoe"/>
                <a:ea typeface="ＭＳ ゴシック"/>
              </a:rPr>
              <a:t>button.</a:t>
            </a:r>
          </a:p>
          <a:p>
            <a:pPr lvl="1" rtl="0">
              <a:buAutoNum type="arabicPeriod" startAt="13"/>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Save </a:t>
            </a:r>
            <a:r>
              <a:rPr lang="en-US" b="0" i="0" u="none" strike="noStrike" baseline="0" smtClean="0">
                <a:solidFill>
                  <a:srgbClr val="000000"/>
                </a:solidFill>
                <a:latin typeface="Segoe"/>
                <a:ea typeface="ＭＳ ゴシック"/>
              </a:rPr>
              <a:t>button on the Quick Access Toolbar. The Save As dialog box appears.</a:t>
            </a:r>
          </a:p>
          <a:p>
            <a:pPr lvl="1" rtl="0">
              <a:buAutoNum type="arabicPeriod" startAt="13"/>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Sales </a:t>
            </a:r>
            <a:r>
              <a:rPr lang="en-US" b="0" i="0" u="none" strike="noStrike" baseline="0" smtClean="0">
                <a:solidFill>
                  <a:srgbClr val="000000"/>
                </a:solidFill>
                <a:latin typeface="Segoe"/>
                <a:ea typeface="ＭＳ ゴシック"/>
              </a:rPr>
              <a:t>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0" rtl="0"/>
            <a:r>
              <a:rPr lang="en-US" b="1" i="0" u="none" strike="noStrike" baseline="0" smtClean="0">
                <a:solidFill>
                  <a:srgbClr val="000000"/>
                </a:solidFill>
                <a:latin typeface="Segoe"/>
                <a:ea typeface="ＭＳ ゴシック"/>
              </a:rPr>
              <a:t>PAUSE. LEAVE </a:t>
            </a:r>
            <a:r>
              <a:rPr lang="en-US" b="0" i="0" u="none" strike="noStrike" baseline="0" smtClean="0">
                <a:solidFill>
                  <a:srgbClr val="000000"/>
                </a:solidFill>
                <a:latin typeface="Segoe"/>
                <a:ea typeface="ＭＳ ゴシック"/>
              </a:rPr>
              <a:t>the database open to use in the next exercise.</a:t>
            </a:r>
            <a:endParaRPr lang="en-US" b="1" i="0" u="none" strike="noStrike" baseline="0" smtClean="0">
              <a:solidFill>
                <a:srgbClr val="000000"/>
              </a:solidFill>
              <a:latin typeface="Times New Roman"/>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10</a:t>
            </a:fld>
            <a:endParaRPr lang="en-US"/>
          </a:p>
        </p:txBody>
      </p:sp>
    </p:spTree>
    <p:extLst>
      <p:ext uri="{BB962C8B-B14F-4D97-AF65-F5344CB8AC3E}">
        <p14:creationId xmlns:p14="http://schemas.microsoft.com/office/powerpoint/2010/main" val="93241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and Delete Rows in Design View</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USE </a:t>
            </a:r>
            <a:r>
              <a:rPr lang="en-US" b="0" i="0" u="none" strike="noStrike" baseline="0" smtClean="0">
                <a:solidFill>
                  <a:srgbClr val="000000"/>
                </a:solidFill>
                <a:latin typeface="Segoe"/>
                <a:ea typeface="ＭＳ ゴシック"/>
              </a:rPr>
              <a:t>the database that is open from the previous exercise.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row selector </a:t>
            </a:r>
            <a:r>
              <a:rPr lang="en-US" b="0" i="0" u="none" strike="noStrike" baseline="0" smtClean="0">
                <a:solidFill>
                  <a:srgbClr val="000000"/>
                </a:solidFill>
                <a:latin typeface="Segoe"/>
                <a:ea typeface="ＭＳ ゴシック"/>
              </a:rPr>
              <a:t>to the left of the Gross Sales field to select the entire row.</a:t>
            </a:r>
          </a:p>
          <a:p>
            <a:pPr lvl="1" rtl="0"/>
            <a:r>
              <a:rPr lang="en-US" b="0" i="0" u="none" strike="noStrike" baseline="0" smtClean="0">
                <a:solidFill>
                  <a:srgbClr val="000000"/>
                </a:solidFill>
                <a:latin typeface="Segoe"/>
                <a:ea typeface="ＭＳ ゴシック"/>
              </a:rPr>
              <a:t>In the Tools group on the TABLE TOOLS DESIGN contextual tab, click the </a:t>
            </a:r>
            <a:r>
              <a:rPr lang="en-US" b="1" i="0" u="none" strike="noStrike" baseline="0" smtClean="0">
                <a:solidFill>
                  <a:srgbClr val="000000"/>
                </a:solidFill>
                <a:latin typeface="Segoe"/>
                <a:ea typeface="ＭＳ ゴシック"/>
              </a:rPr>
              <a:t>Delete Rows </a:t>
            </a:r>
            <a:r>
              <a:rPr lang="en-US" b="0" i="0" u="none" strike="noStrike" baseline="0" smtClean="0">
                <a:solidFill>
                  <a:srgbClr val="000000"/>
                </a:solidFill>
                <a:latin typeface="Segoe"/>
                <a:ea typeface="ＭＳ ゴシック"/>
              </a:rPr>
              <a:t>button. The field row is deleted from the table.</a:t>
            </a:r>
          </a:p>
          <a:p>
            <a:pPr lvl="1" rtl="0"/>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Undo </a:t>
            </a:r>
            <a:r>
              <a:rPr lang="en-US" b="0" i="0" u="none" strike="noStrike" baseline="0" smtClean="0">
                <a:solidFill>
                  <a:srgbClr val="000000"/>
                </a:solidFill>
                <a:latin typeface="Segoe"/>
                <a:ea typeface="ＭＳ ゴシック"/>
              </a:rPr>
              <a:t>button on the Quick Access Toolbar. The field row reappears.</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11</a:t>
            </a:fld>
            <a:endParaRPr lang="en-US"/>
          </a:p>
        </p:txBody>
      </p:sp>
    </p:spTree>
    <p:extLst>
      <p:ext uri="{BB962C8B-B14F-4D97-AF65-F5344CB8AC3E}">
        <p14:creationId xmlns:p14="http://schemas.microsoft.com/office/powerpoint/2010/main" val="328276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and Delete Rows in Design View</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In the Tools group on the TABLE TOOLS DESIGN contextual tab, click the </a:t>
            </a:r>
            <a:r>
              <a:rPr lang="en-US" b="1" i="0" u="none" strike="noStrike" baseline="0" smtClean="0">
                <a:solidFill>
                  <a:srgbClr val="000000"/>
                </a:solidFill>
                <a:latin typeface="Segoe"/>
                <a:ea typeface="ＭＳ ゴシック"/>
              </a:rPr>
              <a:t>Insert Rows </a:t>
            </a:r>
            <a:r>
              <a:rPr lang="en-US" b="0" i="0" u="none" strike="noStrike" baseline="0" smtClean="0">
                <a:solidFill>
                  <a:srgbClr val="000000"/>
                </a:solidFill>
                <a:latin typeface="Segoe"/>
                <a:ea typeface="ＭＳ ゴシック"/>
              </a:rPr>
              <a:t>button. A blank row is inserted above the Gross Sales field.</a:t>
            </a:r>
          </a:p>
          <a:p>
            <a:pPr lvl="1" rtl="0">
              <a:buAutoNum type="arabicPeriod" startAt="4"/>
            </a:pPr>
            <a:r>
              <a:rPr lang="en-US" b="0" i="0" u="none" strike="noStrike" baseline="0" smtClean="0">
                <a:solidFill>
                  <a:srgbClr val="000000"/>
                </a:solidFill>
                <a:latin typeface="Segoe"/>
                <a:ea typeface="ＭＳ ゴシック"/>
              </a:rPr>
              <a:t>In the Field Name column, key </a:t>
            </a:r>
            <a:r>
              <a:rPr lang="en-US" b="1" i="0" u="none" strike="noStrike" baseline="0" smtClean="0">
                <a:solidFill>
                  <a:srgbClr val="000000"/>
                </a:solidFill>
                <a:latin typeface="Segoe"/>
                <a:ea typeface="ＭＳ ゴシック"/>
              </a:rPr>
              <a:t>Area </a:t>
            </a:r>
            <a:r>
              <a:rPr lang="en-US" b="0" i="0" u="none" strike="noStrike" baseline="0" smtClean="0">
                <a:solidFill>
                  <a:srgbClr val="000000"/>
                </a:solidFill>
                <a:latin typeface="Segoe"/>
                <a:ea typeface="ＭＳ ゴシック"/>
              </a:rPr>
              <a:t>and [press the </a:t>
            </a:r>
            <a:r>
              <a:rPr lang="en-US" b="1" i="0" u="none" strike="noStrike" baseline="0" smtClean="0">
                <a:solidFill>
                  <a:srgbClr val="000000"/>
                </a:solidFill>
                <a:latin typeface="Segoe"/>
                <a:ea typeface="ＭＳ ゴシック"/>
              </a:rPr>
              <a:t>Tab </a:t>
            </a:r>
            <a:r>
              <a:rPr lang="en-US" b="0" i="0" u="none" strike="noStrike" baseline="0" smtClean="0">
                <a:solidFill>
                  <a:srgbClr val="000000"/>
                </a:solidFill>
                <a:latin typeface="Segoe"/>
                <a:ea typeface="ＭＳ ゴシック"/>
              </a:rPr>
              <a:t>key].</a:t>
            </a:r>
          </a:p>
          <a:p>
            <a:pPr lvl="1" rtl="0">
              <a:buAutoNum type="arabicPeriod" startAt="4"/>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 </a:t>
            </a:r>
            <a:r>
              <a:rPr lang="en-US" b="0" i="0" u="none" strike="noStrike" baseline="0" smtClean="0">
                <a:solidFill>
                  <a:srgbClr val="000000"/>
                </a:solidFill>
                <a:latin typeface="Segoe"/>
                <a:ea typeface="ＭＳ ゴシック"/>
              </a:rPr>
              <a:t>key] again to accept the </a:t>
            </a:r>
            <a:r>
              <a:rPr lang="en-US" b="1" i="0" u="none" strike="noStrike" baseline="0" smtClean="0">
                <a:solidFill>
                  <a:srgbClr val="000000"/>
                </a:solidFill>
                <a:latin typeface="Segoe"/>
                <a:ea typeface="ＭＳ ゴシック"/>
              </a:rPr>
              <a:t>Short Text </a:t>
            </a:r>
            <a:r>
              <a:rPr lang="en-US" b="0" i="0" u="none" strike="noStrike" baseline="0" smtClean="0">
                <a:solidFill>
                  <a:srgbClr val="000000"/>
                </a:solidFill>
                <a:latin typeface="Segoe"/>
                <a:ea typeface="ＭＳ ゴシック"/>
              </a:rPr>
              <a:t>data type.</a:t>
            </a:r>
          </a:p>
          <a:p>
            <a:pPr lvl="1" rtl="0">
              <a:buAutoNum type="arabicPeriod" startAt="4"/>
            </a:pPr>
            <a:r>
              <a:rPr lang="en-US" b="0" i="0" u="none" strike="noStrike" baseline="0" smtClean="0">
                <a:solidFill>
                  <a:srgbClr val="000000"/>
                </a:solidFill>
                <a:latin typeface="Segoe"/>
                <a:ea typeface="ＭＳ ゴシック"/>
              </a:rPr>
              <a:t>Leave the Description field blank and [press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again to move to the next field.</a:t>
            </a:r>
          </a:p>
          <a:p>
            <a:pPr lvl="1" rtl="0">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Save </a:t>
            </a:r>
            <a:r>
              <a:rPr lang="en-US" b="0" i="0" u="none" strike="noStrike" baseline="0" smtClean="0">
                <a:solidFill>
                  <a:srgbClr val="000000"/>
                </a:solidFill>
                <a:latin typeface="Segoe"/>
                <a:ea typeface="ＭＳ ゴシック"/>
              </a:rPr>
              <a:t>button on the Quick Access Toolbar.</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12</a:t>
            </a:fld>
            <a:endParaRPr lang="en-US"/>
          </a:p>
        </p:txBody>
      </p:sp>
    </p:spTree>
    <p:extLst>
      <p:ext uri="{BB962C8B-B14F-4D97-AF65-F5344CB8AC3E}">
        <p14:creationId xmlns:p14="http://schemas.microsoft.com/office/powerpoint/2010/main" val="322251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and Delete Rows in Design View</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Switch to Datasheet view and enter the records in the table as shown below. The ID field will be automatically generated, so just [press </a:t>
            </a:r>
            <a:r>
              <a:rPr lang="en-US" b="1" i="0" u="none" strike="noStrike" baseline="0" smtClean="0">
                <a:latin typeface="Segoe"/>
                <a:ea typeface="ＭＳ ゴシック"/>
              </a:rPr>
              <a:t>Tab</a:t>
            </a:r>
            <a:r>
              <a:rPr lang="en-US" b="0" i="0" u="none" strike="noStrike" baseline="0" smtClean="0">
                <a:latin typeface="Segoe"/>
                <a:ea typeface="ＭＳ ゴシック"/>
              </a:rPr>
              <a:t>] to get past it.</a:t>
            </a:r>
          </a:p>
          <a:p>
            <a:pPr lvl="1" rtl="0">
              <a:buAutoNum type="arabicPeriod" startAt="9"/>
            </a:pPr>
            <a:r>
              <a:rPr lang="en-US" b="1" i="0" u="none" strike="noStrike" baseline="0" smtClean="0">
                <a:latin typeface="Segoe"/>
                <a:ea typeface="ＭＳ ゴシック"/>
              </a:rPr>
              <a:t>SAVE</a:t>
            </a:r>
            <a:r>
              <a:rPr lang="en-US" b="0" i="0" u="none" strike="noStrike" baseline="0" smtClean="0">
                <a:latin typeface="Segoe"/>
                <a:ea typeface="ＭＳ ゴシック"/>
              </a:rPr>
              <a:t> and </a:t>
            </a:r>
            <a:r>
              <a:rPr lang="en-US" b="1" i="0" u="none" strike="noStrike" baseline="0" smtClean="0">
                <a:latin typeface="Segoe"/>
                <a:ea typeface="ＭＳ ゴシック"/>
              </a:rPr>
              <a:t>CLOSE</a:t>
            </a:r>
            <a:r>
              <a:rPr lang="en-US" b="0" i="0" u="none" strike="noStrike" baseline="0" smtClean="0">
                <a:latin typeface="Segoe"/>
                <a:ea typeface="ＭＳ ゴシック"/>
              </a:rPr>
              <a:t> the table.</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database open to use in the next exercise.</a:t>
            </a:r>
            <a:endParaRPr lang="en-US" b="0" i="0" u="none" strike="noStrike" baseline="0" smtClean="0">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13</a:t>
            </a:fld>
            <a:endParaRPr lang="en-US"/>
          </a:p>
        </p:txBody>
      </p:sp>
      <p:pic>
        <p:nvPicPr>
          <p:cNvPr id="7" name="Picture 6" descr="09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505200"/>
            <a:ext cx="5264351" cy="2692400"/>
          </a:xfrm>
          <a:prstGeom prst="rect">
            <a:avLst/>
          </a:prstGeom>
        </p:spPr>
      </p:pic>
    </p:spTree>
    <p:extLst>
      <p:ext uri="{BB962C8B-B14F-4D97-AF65-F5344CB8AC3E}">
        <p14:creationId xmlns:p14="http://schemas.microsoft.com/office/powerpoint/2010/main" val="131199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0" rtl="0"/>
            <a:r>
              <a:rPr lang="en-US" sz="2000" b="1" i="0" u="none" strike="noStrike" baseline="0" smtClean="0">
                <a:solidFill>
                  <a:srgbClr val="000000"/>
                </a:solidFill>
                <a:latin typeface="Segoe"/>
                <a:ea typeface="ＭＳ ゴシック"/>
              </a:rPr>
              <a:t>USE </a:t>
            </a:r>
            <a:r>
              <a:rPr lang="en-US" sz="2000" b="0" i="0" u="none" strike="noStrike" baseline="0" smtClean="0">
                <a:solidFill>
                  <a:srgbClr val="000000"/>
                </a:solidFill>
                <a:latin typeface="Segoe"/>
                <a:ea typeface="ＭＳ ゴシック"/>
              </a:rPr>
              <a:t>the database that is open from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previous exercise.</a:t>
            </a:r>
          </a:p>
          <a:p>
            <a:pPr lvl="1" rtl="0"/>
            <a:r>
              <a:rPr lang="en-US" sz="2000" b="0" i="0" u="none" strike="noStrike" baseline="0" smtClean="0">
                <a:solidFill>
                  <a:srgbClr val="000000"/>
                </a:solidFill>
                <a:latin typeface="Segoe"/>
                <a:ea typeface="ＭＳ ゴシック"/>
              </a:rPr>
              <a:t>Open the </a:t>
            </a:r>
            <a:r>
              <a:rPr lang="en-US" sz="2000" b="1" i="0" u="none" strike="noStrike" baseline="0" smtClean="0">
                <a:solidFill>
                  <a:srgbClr val="000000"/>
                </a:solidFill>
                <a:latin typeface="Segoe"/>
                <a:ea typeface="ＭＳ ゴシック"/>
              </a:rPr>
              <a:t>Books </a:t>
            </a:r>
            <a:r>
              <a:rPr lang="en-US" sz="2000" b="0" i="0" u="none" strike="noStrike" baseline="0" smtClean="0">
                <a:solidFill>
                  <a:srgbClr val="000000"/>
                </a:solidFill>
                <a:latin typeface="Segoe"/>
                <a:ea typeface="ＭＳ ゴシック"/>
              </a:rPr>
              <a:t>table.</a:t>
            </a:r>
          </a:p>
          <a:p>
            <a:pPr lvl="1" rtl="0"/>
            <a:r>
              <a:rPr lang="en-US" sz="2000" b="0" i="0" u="none" strike="noStrike" baseline="0" smtClean="0">
                <a:solidFill>
                  <a:srgbClr val="000000"/>
                </a:solidFill>
                <a:latin typeface="Segoe"/>
                <a:ea typeface="ＭＳ ゴシック"/>
              </a:rPr>
              <a:t>Scroll through the table to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become familiar with the fields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table.</a:t>
            </a:r>
          </a:p>
          <a:p>
            <a:pPr lvl="1" rtl="0"/>
            <a:r>
              <a:rPr lang="en-US" sz="2000" b="0" i="0" u="none" strike="noStrike" baseline="0" smtClean="0">
                <a:solidFill>
                  <a:srgbClr val="000000"/>
                </a:solidFill>
                <a:latin typeface="Segoe"/>
                <a:ea typeface="ＭＳ ゴシック"/>
              </a:rPr>
              <a:t>On the DATABASE TOOLS tab,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Analyze group, click the </a:t>
            </a:r>
            <a:br>
              <a:rPr lang="en-US" sz="2000" b="0"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Analyze Table </a:t>
            </a:r>
            <a:r>
              <a:rPr lang="en-US" sz="2000" b="0" i="0" u="none" strike="noStrike" baseline="0" smtClean="0">
                <a:solidFill>
                  <a:srgbClr val="000000"/>
                </a:solidFill>
                <a:latin typeface="Segoe"/>
                <a:ea typeface="ＭＳ ゴシック"/>
              </a:rPr>
              <a:t>button.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Table Analyzer Wizard dialog box, screen 1, appears, as shown above. This first dialog box provides more information about the types of problems the wizard will find. Click the two </a:t>
            </a:r>
            <a:r>
              <a:rPr lang="en-US" sz="2000" b="1" i="0" u="none" strike="noStrike" baseline="0" smtClean="0">
                <a:solidFill>
                  <a:srgbClr val="000000"/>
                </a:solidFill>
                <a:latin typeface="Segoe"/>
                <a:ea typeface="ＭＳ ゴシック"/>
              </a:rPr>
              <a:t>Show me an example </a:t>
            </a:r>
            <a:r>
              <a:rPr lang="en-US" sz="2000" b="0" i="0" u="none" strike="noStrike" baseline="0" smtClean="0">
                <a:solidFill>
                  <a:srgbClr val="000000"/>
                </a:solidFill>
                <a:latin typeface="Segoe"/>
                <a:ea typeface="ＭＳ ゴシック"/>
              </a:rPr>
              <a:t>buttons to read more about how duplicating information can lead to problems.</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14</a:t>
            </a:fld>
            <a:endParaRPr lang="en-US"/>
          </a:p>
        </p:txBody>
      </p:sp>
      <p:pic>
        <p:nvPicPr>
          <p:cNvPr id="7" name="Picture 6" descr="09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002" y="1600200"/>
            <a:ext cx="3704276" cy="2819400"/>
          </a:xfrm>
          <a:prstGeom prst="rect">
            <a:avLst/>
          </a:prstGeom>
        </p:spPr>
      </p:pic>
    </p:spTree>
    <p:extLst>
      <p:ext uri="{BB962C8B-B14F-4D97-AF65-F5344CB8AC3E}">
        <p14:creationId xmlns:p14="http://schemas.microsoft.com/office/powerpoint/2010/main" val="107939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4114800" cy="4953000"/>
          </a:xfrm>
        </p:spPr>
        <p:txBody>
          <a:bodyPr/>
          <a:lstStyle/>
          <a:p>
            <a:pPr lvl="1" rtl="0">
              <a:buFont typeface="+mj-lt"/>
              <a:buAutoNum type="arabicPeriod" startAt="4"/>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&gt; </a:t>
            </a:r>
            <a:r>
              <a:rPr lang="en-US" b="0" i="0" u="none" strike="noStrike" baseline="0" smtClean="0">
                <a:solidFill>
                  <a:srgbClr val="000000"/>
                </a:solidFill>
                <a:latin typeface="Segoe"/>
                <a:ea typeface="ＭＳ ゴシック"/>
              </a:rPr>
              <a:t>button. The Table Analyzer Wizard dialog box, screen 2, appears, as shown at right. This dialog box provides more information about what the wizard will do. Click the two </a:t>
            </a:r>
            <a:r>
              <a:rPr lang="en-US" b="1" i="0" u="none" strike="noStrike" baseline="0" smtClean="0">
                <a:solidFill>
                  <a:srgbClr val="000000"/>
                </a:solidFill>
                <a:latin typeface="Segoe"/>
                <a:ea typeface="ＭＳ ゴシック"/>
              </a:rPr>
              <a:t>Show me an example </a:t>
            </a:r>
            <a:r>
              <a:rPr lang="en-US" b="0" i="0" u="none" strike="noStrike" baseline="0" smtClean="0">
                <a:solidFill>
                  <a:srgbClr val="000000"/>
                </a:solidFill>
                <a:latin typeface="Segoe"/>
                <a:ea typeface="ＭＳ ゴシック"/>
              </a:rPr>
              <a:t>buttons to read more about how splitting the table is helpful.</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15</a:t>
            </a:fld>
            <a:endParaRPr lang="en-US"/>
          </a:p>
        </p:txBody>
      </p:sp>
      <p:pic>
        <p:nvPicPr>
          <p:cNvPr id="7" name="Picture 6" descr="09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00200"/>
            <a:ext cx="4055533" cy="3091513"/>
          </a:xfrm>
          <a:prstGeom prst="rect">
            <a:avLst/>
          </a:prstGeom>
        </p:spPr>
      </p:pic>
    </p:spTree>
    <p:extLst>
      <p:ext uri="{BB962C8B-B14F-4D97-AF65-F5344CB8AC3E}">
        <p14:creationId xmlns:p14="http://schemas.microsoft.com/office/powerpoint/2010/main" val="84194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3886200" cy="4953000"/>
          </a:xfrm>
        </p:spPr>
        <p:txBody>
          <a:bodyPr/>
          <a:lstStyle/>
          <a:p>
            <a:pPr lvl="1" rtl="0">
              <a:buFont typeface="+mj-lt"/>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Next &gt; </a:t>
            </a:r>
            <a:r>
              <a:rPr lang="en-US" b="0" i="0" u="none" strike="noStrike" baseline="0" smtClean="0">
                <a:solidFill>
                  <a:srgbClr val="000000"/>
                </a:solidFill>
                <a:latin typeface="Segoe"/>
                <a:ea typeface="ＭＳ ゴシック"/>
              </a:rPr>
              <a:t>button. The Table Analyzer Wizard dialog box, screen 3, appears, as shown at right.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16</a:t>
            </a:fld>
            <a:endParaRPr lang="en-US"/>
          </a:p>
        </p:txBody>
      </p:sp>
      <p:pic>
        <p:nvPicPr>
          <p:cNvPr id="7" name="Picture 6" descr="09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600200"/>
            <a:ext cx="4178300" cy="3144000"/>
          </a:xfrm>
          <a:prstGeom prst="rect">
            <a:avLst/>
          </a:prstGeom>
        </p:spPr>
      </p:pic>
    </p:spTree>
    <p:extLst>
      <p:ext uri="{BB962C8B-B14F-4D97-AF65-F5344CB8AC3E}">
        <p14:creationId xmlns:p14="http://schemas.microsoft.com/office/powerpoint/2010/main" val="267093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4114800" cy="4953000"/>
          </a:xfrm>
        </p:spPr>
        <p:txBody>
          <a:bodyPr/>
          <a:lstStyle/>
          <a:p>
            <a:pPr lvl="1" rtl="0">
              <a:buFont typeface="+mj-lt"/>
              <a:buAutoNum type="arabicPeriod" startAt="6"/>
            </a:pPr>
            <a:r>
              <a:rPr lang="en-US" b="0" i="0" u="none" strike="noStrike" baseline="0" smtClean="0">
                <a:solidFill>
                  <a:srgbClr val="000000"/>
                </a:solidFill>
                <a:latin typeface="Segoe"/>
                <a:ea typeface="ＭＳ ゴシック"/>
              </a:rPr>
              <a:t>The </a:t>
            </a:r>
            <a:r>
              <a:rPr lang="en-US" b="1" i="0" u="none" strike="noStrike" baseline="0" smtClean="0">
                <a:solidFill>
                  <a:srgbClr val="000000"/>
                </a:solidFill>
                <a:latin typeface="Segoe"/>
                <a:ea typeface="ＭＳ ゴシック"/>
              </a:rPr>
              <a:t>Books </a:t>
            </a:r>
            <a:r>
              <a:rPr lang="en-US" b="0" i="0" u="none" strike="noStrike" baseline="0" smtClean="0">
                <a:solidFill>
                  <a:srgbClr val="000000"/>
                </a:solidFill>
                <a:latin typeface="Segoe"/>
                <a:ea typeface="ＭＳ ゴシック"/>
              </a:rPr>
              <a:t>table should be selected in the list; if it is not, select it. Click the</a:t>
            </a:r>
            <a:r>
              <a:rPr lang="en-US" b="1" i="0" u="none" strike="noStrike" baseline="0" smtClean="0">
                <a:solidFill>
                  <a:srgbClr val="000000"/>
                </a:solidFill>
                <a:latin typeface="Segoe"/>
                <a:ea typeface="ＭＳ ゴシック"/>
              </a:rPr>
              <a:t> Next &gt; </a:t>
            </a:r>
            <a:r>
              <a:rPr lang="en-US" b="0" i="0" u="none" strike="noStrike" baseline="0" smtClean="0">
                <a:solidFill>
                  <a:srgbClr val="000000"/>
                </a:solidFill>
                <a:latin typeface="Segoe"/>
                <a:ea typeface="ＭＳ ゴシック"/>
              </a:rPr>
              <a:t>button. The Table Analyzer Wizard dialog box, screen 4, appears, as shown at right.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17</a:t>
            </a:fld>
            <a:endParaRPr lang="en-US"/>
          </a:p>
        </p:txBody>
      </p:sp>
      <p:pic>
        <p:nvPicPr>
          <p:cNvPr id="7" name="Picture 6" descr="09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600200"/>
            <a:ext cx="3962400" cy="3018971"/>
          </a:xfrm>
          <a:prstGeom prst="rect">
            <a:avLst/>
          </a:prstGeom>
        </p:spPr>
      </p:pic>
    </p:spTree>
    <p:extLst>
      <p:ext uri="{BB962C8B-B14F-4D97-AF65-F5344CB8AC3E}">
        <p14:creationId xmlns:p14="http://schemas.microsoft.com/office/powerpoint/2010/main" val="55476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3886200" cy="4953000"/>
          </a:xfrm>
        </p:spPr>
        <p:txBody>
          <a:bodyPr/>
          <a:lstStyle/>
          <a:p>
            <a:pPr lvl="1" rtl="0">
              <a:buFont typeface="+mj-lt"/>
              <a:buAutoNum type="arabicPeriod" startAt="7"/>
            </a:pPr>
            <a:r>
              <a:rPr lang="en-US" b="0" i="0" u="none" strike="noStrike" baseline="0" smtClean="0">
                <a:solidFill>
                  <a:srgbClr val="000000"/>
                </a:solidFill>
                <a:latin typeface="Segoe"/>
                <a:ea typeface="ＭＳ ゴシック"/>
              </a:rPr>
              <a:t>The </a:t>
            </a:r>
            <a:r>
              <a:rPr lang="en-US" b="1" i="0" u="none" strike="noStrike" baseline="0" smtClean="0">
                <a:solidFill>
                  <a:srgbClr val="000000"/>
                </a:solidFill>
                <a:latin typeface="Segoe"/>
                <a:ea typeface="ＭＳ ゴシック"/>
              </a:rPr>
              <a:t>Yes, let the wizard decide </a:t>
            </a:r>
            <a:r>
              <a:rPr lang="en-US" b="0" i="0" u="none" strike="noStrike" baseline="0" smtClean="0">
                <a:solidFill>
                  <a:srgbClr val="000000"/>
                </a:solidFill>
                <a:latin typeface="Segoe"/>
                <a:ea typeface="ＭＳ ゴシック"/>
              </a:rPr>
              <a:t>button should be selected; if it is not, select it. Click the </a:t>
            </a:r>
            <a:r>
              <a:rPr lang="en-US" b="1" i="0" u="none" strike="noStrike" baseline="0" smtClean="0">
                <a:solidFill>
                  <a:srgbClr val="000000"/>
                </a:solidFill>
                <a:latin typeface="Segoe"/>
                <a:ea typeface="ＭＳ ゴシック"/>
              </a:rPr>
              <a:t>Next &gt; </a:t>
            </a:r>
            <a:r>
              <a:rPr lang="en-US" b="0" i="0" u="none" strike="noStrike" baseline="0" smtClean="0">
                <a:solidFill>
                  <a:srgbClr val="000000"/>
                </a:solidFill>
                <a:latin typeface="Segoe"/>
                <a:ea typeface="ＭＳ ゴシック"/>
              </a:rPr>
              <a:t>button. The Table Analyzer Wizard dialog box, screen 5, appears, as shown at</a:t>
            </a:r>
            <a:r>
              <a:rPr lang="en-US" b="0" i="0" u="none" strike="noStrike" smtClean="0">
                <a:solidFill>
                  <a:srgbClr val="000000"/>
                </a:solidFill>
                <a:latin typeface="Segoe"/>
                <a:ea typeface="ＭＳ ゴシック"/>
              </a:rPr>
              <a:t> right</a:t>
            </a:r>
            <a:r>
              <a:rPr lang="en-US" b="0" i="0" u="none" strike="noStrike" baseline="0" smtClean="0">
                <a:solidFill>
                  <a:srgbClr val="000000"/>
                </a:solidFill>
                <a:latin typeface="Segoe"/>
                <a:ea typeface="ＭＳ ゴシック"/>
              </a:rPr>
              <a: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18</a:t>
            </a:fld>
            <a:endParaRPr lang="en-US"/>
          </a:p>
        </p:txBody>
      </p:sp>
      <p:pic>
        <p:nvPicPr>
          <p:cNvPr id="7" name="Picture 6" descr="09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676400"/>
            <a:ext cx="4328583" cy="3584718"/>
          </a:xfrm>
          <a:prstGeom prst="rect">
            <a:avLst/>
          </a:prstGeom>
        </p:spPr>
      </p:pic>
    </p:spTree>
    <p:extLst>
      <p:ext uri="{BB962C8B-B14F-4D97-AF65-F5344CB8AC3E}">
        <p14:creationId xmlns:p14="http://schemas.microsoft.com/office/powerpoint/2010/main" val="43190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Scroll to the bottom of the Table2 box and click the </a:t>
            </a:r>
            <a:r>
              <a:rPr lang="en-US" b="1" i="0" u="none" strike="noStrike" baseline="0" smtClean="0">
                <a:solidFill>
                  <a:srgbClr val="000000"/>
                </a:solidFill>
                <a:latin typeface="Segoe"/>
                <a:ea typeface="ＭＳ ゴシック"/>
              </a:rPr>
              <a:t>Year </a:t>
            </a:r>
            <a:r>
              <a:rPr lang="en-US" b="0" i="0" u="none" strike="noStrike" baseline="0" smtClean="0">
                <a:solidFill>
                  <a:srgbClr val="000000"/>
                </a:solidFill>
                <a:latin typeface="Segoe"/>
                <a:ea typeface="ＭＳ ゴシック"/>
              </a:rPr>
              <a:t>field to select it. Notice that the wizard has placed it in the wrong table.</a:t>
            </a:r>
          </a:p>
          <a:p>
            <a:pPr lvl="1" rtl="0">
              <a:buAutoNum type="arabicPeriod" startAt="8"/>
            </a:pPr>
            <a:r>
              <a:rPr lang="en-US" b="0" i="0" u="none" strike="noStrike" baseline="0" smtClean="0">
                <a:solidFill>
                  <a:srgbClr val="000000"/>
                </a:solidFill>
                <a:latin typeface="Segoe"/>
                <a:ea typeface="ＭＳ ゴシック"/>
              </a:rPr>
              <a:t>Drag the selected field to the Table1 box, positioning the horizontal black line below the Book Title field and releasing the mouse button to place the Year field in its new location.</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19</a:t>
            </a:fld>
            <a:endParaRPr lang="en-US"/>
          </a:p>
        </p:txBody>
      </p:sp>
    </p:spTree>
    <p:extLst>
      <p:ext uri="{BB962C8B-B14F-4D97-AF65-F5344CB8AC3E}">
        <p14:creationId xmlns:p14="http://schemas.microsoft.com/office/powerpoint/2010/main" val="357639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Objectives</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a:t>
            </a:fld>
            <a:endParaRPr lang="en-US"/>
          </a:p>
        </p:txBody>
      </p:sp>
      <p:pic>
        <p:nvPicPr>
          <p:cNvPr id="7" name="Picture 6" descr="0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1"/>
            <a:ext cx="8263467" cy="2039268"/>
          </a:xfrm>
          <a:prstGeom prst="rect">
            <a:avLst/>
          </a:prstGeom>
        </p:spPr>
      </p:pic>
    </p:spTree>
    <p:extLst>
      <p:ext uri="{BB962C8B-B14F-4D97-AF65-F5344CB8AC3E}">
        <p14:creationId xmlns:p14="http://schemas.microsoft.com/office/powerpoint/2010/main" val="173195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Table1 </a:t>
            </a:r>
            <a:r>
              <a:rPr lang="en-US" b="0" i="0" u="none" strike="noStrike" baseline="0" smtClean="0">
                <a:solidFill>
                  <a:srgbClr val="000000"/>
                </a:solidFill>
                <a:latin typeface="Segoe"/>
                <a:ea typeface="ＭＳ ゴシック"/>
              </a:rPr>
              <a:t>name to select it. Click the </a:t>
            </a:r>
            <a:r>
              <a:rPr lang="en-US" b="1" i="0" u="none" strike="noStrike" baseline="0" smtClean="0">
                <a:solidFill>
                  <a:srgbClr val="000000"/>
                </a:solidFill>
                <a:latin typeface="Segoe"/>
                <a:ea typeface="ＭＳ ゴシック"/>
              </a:rPr>
              <a:t>Rename Table </a:t>
            </a:r>
            <a:r>
              <a:rPr lang="en-US" b="0" i="0" u="none" strike="noStrike" baseline="0" smtClean="0">
                <a:solidFill>
                  <a:srgbClr val="000000"/>
                </a:solidFill>
                <a:latin typeface="Segoe"/>
                <a:ea typeface="ＭＳ ゴシック"/>
              </a:rPr>
              <a:t>button. The Table Analyzer Wizard dialog box appears, as shown below.</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20</a:t>
            </a:fld>
            <a:endParaRPr lang="en-US"/>
          </a:p>
        </p:txBody>
      </p:sp>
      <p:pic>
        <p:nvPicPr>
          <p:cNvPr id="7" name="Picture 6" descr="09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50" y="3079751"/>
            <a:ext cx="5676900" cy="1816100"/>
          </a:xfrm>
          <a:prstGeom prst="rect">
            <a:avLst/>
          </a:prstGeom>
        </p:spPr>
      </p:pic>
    </p:spTree>
    <p:extLst>
      <p:ext uri="{BB962C8B-B14F-4D97-AF65-F5344CB8AC3E}">
        <p14:creationId xmlns:p14="http://schemas.microsoft.com/office/powerpoint/2010/main" val="289028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Book Sales</a:t>
            </a:r>
            <a:r>
              <a:rPr lang="en-US" b="0" i="0" u="none" strike="noStrike" baseline="0" smtClean="0">
                <a:solidFill>
                  <a:srgbClr val="000000"/>
                </a:solidFill>
                <a:latin typeface="Segoe"/>
                <a:ea typeface="ＭＳ ゴシック"/>
              </a:rPr>
              <a:t> and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p>
          <a:p>
            <a:pPr lvl="1" rtl="0">
              <a:buAutoNum type="arabicPeriod" startAt="11"/>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Table2 </a:t>
            </a:r>
            <a:r>
              <a:rPr lang="en-US" b="0" i="0" u="none" strike="noStrike" baseline="0" smtClean="0">
                <a:solidFill>
                  <a:srgbClr val="000000"/>
                </a:solidFill>
                <a:latin typeface="Segoe"/>
                <a:ea typeface="ＭＳ ゴシック"/>
              </a:rPr>
              <a:t>name and click the </a:t>
            </a:r>
            <a:r>
              <a:rPr lang="en-US" b="1" i="0" u="none" strike="noStrike" baseline="0" smtClean="0">
                <a:solidFill>
                  <a:srgbClr val="000000"/>
                </a:solidFill>
                <a:latin typeface="Segoe"/>
                <a:ea typeface="ＭＳ ゴシック"/>
              </a:rPr>
              <a:t>Rename Table </a:t>
            </a:r>
            <a:r>
              <a:rPr lang="en-US" b="0" i="0" u="none" strike="noStrike" baseline="0" smtClean="0">
                <a:solidFill>
                  <a:srgbClr val="000000"/>
                </a:solidFill>
                <a:latin typeface="Segoe"/>
                <a:ea typeface="ＭＳ ゴシック"/>
              </a:rPr>
              <a:t>button. The Table Analyzer Wizard dialog box appears.</a:t>
            </a:r>
          </a:p>
          <a:p>
            <a:pPr lvl="1" rtl="0">
              <a:buAutoNum type="arabicPeriod" startAt="11"/>
            </a:pPr>
            <a:r>
              <a:rPr lang="en-US" b="0" i="0" u="none" strike="noStrike" baseline="0" smtClean="0">
                <a:solidFill>
                  <a:srgbClr val="000000"/>
                </a:solidFill>
                <a:latin typeface="Segoe"/>
                <a:ea typeface="ＭＳ ゴシック"/>
              </a:rPr>
              <a:t>Key Author Contact Information and click OK</a:t>
            </a:r>
            <a:r>
              <a:rPr lang="en-US" b="0" i="0" u="none" strike="noStrike" baseline="0" smtClean="0">
                <a:solidFill>
                  <a:srgbClr val="000000"/>
                </a:solidFill>
                <a:latin typeface="Times New Roman"/>
                <a:ea typeface="ＭＳ ゴシック"/>
              </a:rPr>
              <a:t>.</a:t>
            </a:r>
          </a:p>
          <a:p>
            <a:pPr lvl="1" rtl="0">
              <a:buAutoNum type="arabicPeriod" startAt="11"/>
            </a:pPr>
            <a:r>
              <a:rPr lang="en-US" b="0" i="0" u="none" strike="noStrike" baseline="0" smtClean="0">
                <a:solidFill>
                  <a:srgbClr val="000000"/>
                </a:solidFill>
                <a:latin typeface="Segoe"/>
                <a:ea typeface="ＭＳ ゴシック"/>
              </a:rPr>
              <a:t>Scroll down to the bottom of the Book Sales table. Notice that the Lookup to Author Contact Information field was added.</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21</a:t>
            </a:fld>
            <a:endParaRPr lang="en-US"/>
          </a:p>
        </p:txBody>
      </p:sp>
    </p:spTree>
    <p:extLst>
      <p:ext uri="{BB962C8B-B14F-4D97-AF65-F5344CB8AC3E}">
        <p14:creationId xmlns:p14="http://schemas.microsoft.com/office/powerpoint/2010/main" val="953265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15"/>
            </a:pPr>
            <a:r>
              <a:rPr lang="en-US" sz="2000" b="0" i="0" u="none" strike="noStrike" baseline="0" smtClean="0">
                <a:solidFill>
                  <a:srgbClr val="000000"/>
                </a:solidFill>
                <a:latin typeface="Segoe"/>
                <a:ea typeface="ＭＳ ゴシック"/>
              </a:rPr>
              <a:t>Scroll through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Author Contact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Information table.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Notice that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Generated Unique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ID field was added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as a primary key. Click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a:t>
            </a:r>
            <a:r>
              <a:rPr lang="en-US" sz="2000" b="1" i="0" u="none" strike="noStrike" baseline="0" smtClean="0">
                <a:solidFill>
                  <a:srgbClr val="000000"/>
                </a:solidFill>
                <a:latin typeface="Segoe"/>
                <a:ea typeface="ＭＳ ゴシック"/>
              </a:rPr>
              <a:t>Next &gt; </a:t>
            </a:r>
            <a:r>
              <a:rPr lang="en-US" sz="2000" b="0" i="0" u="none" strike="noStrike" baseline="0" smtClean="0">
                <a:solidFill>
                  <a:srgbClr val="000000"/>
                </a:solidFill>
                <a:latin typeface="Segoe"/>
                <a:ea typeface="ＭＳ ゴシック"/>
              </a:rPr>
              <a:t>button.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Table Analyzer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Wizard dialog box,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screen 6, appears, as shown above.</a:t>
            </a:r>
          </a:p>
          <a:p>
            <a:pPr lvl="1" rtl="0">
              <a:buAutoNum type="arabicPeriod" startAt="15"/>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ID </a:t>
            </a:r>
            <a:r>
              <a:rPr lang="en-US" sz="2000" b="0" i="0" u="none" strike="noStrike" baseline="0" smtClean="0">
                <a:solidFill>
                  <a:srgbClr val="000000"/>
                </a:solidFill>
                <a:latin typeface="Segoe"/>
                <a:ea typeface="ＭＳ ゴシック"/>
              </a:rPr>
              <a:t>field in the Book Sales table to select it. Click the </a:t>
            </a:r>
            <a:r>
              <a:rPr lang="en-US" sz="2000" b="1" i="0" u="none" strike="noStrike" baseline="0" smtClean="0">
                <a:solidFill>
                  <a:srgbClr val="000000"/>
                </a:solidFill>
                <a:latin typeface="Segoe"/>
                <a:ea typeface="ＭＳ ゴシック"/>
              </a:rPr>
              <a:t>Set Unique Identifier </a:t>
            </a:r>
            <a:r>
              <a:rPr lang="en-US" sz="2000" b="0" i="0" u="none" strike="noStrike" baseline="0" smtClean="0">
                <a:solidFill>
                  <a:srgbClr val="000000"/>
                </a:solidFill>
                <a:latin typeface="Segoe"/>
                <a:ea typeface="ＭＳ ゴシック"/>
              </a:rPr>
              <a:t>button. A primary key is inserted.</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22</a:t>
            </a:fld>
            <a:endParaRPr lang="en-US"/>
          </a:p>
        </p:txBody>
      </p:sp>
      <p:pic>
        <p:nvPicPr>
          <p:cNvPr id="7" name="Picture 6" descr="09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600200"/>
            <a:ext cx="4597399" cy="2929592"/>
          </a:xfrm>
          <a:prstGeom prst="rect">
            <a:avLst/>
          </a:prstGeom>
        </p:spPr>
      </p:pic>
    </p:spTree>
    <p:extLst>
      <p:ext uri="{BB962C8B-B14F-4D97-AF65-F5344CB8AC3E}">
        <p14:creationId xmlns:p14="http://schemas.microsoft.com/office/powerpoint/2010/main" val="220060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4267200" cy="4953000"/>
          </a:xfrm>
        </p:spPr>
        <p:txBody>
          <a:bodyPr/>
          <a:lstStyle/>
          <a:p>
            <a:pPr lvl="1" rtl="0">
              <a:buFont typeface="+mj-lt"/>
              <a:buAutoNum type="arabicPeriod" startAt="17"/>
            </a:pPr>
            <a:r>
              <a:rPr lang="en-US" sz="2000" b="0" i="0" u="none" strike="noStrike" baseline="0" smtClean="0">
                <a:solidFill>
                  <a:srgbClr val="000000"/>
                </a:solidFill>
                <a:latin typeface="Segoe"/>
                <a:ea typeface="ＭＳ ゴシック"/>
              </a:rPr>
              <a:t>Click </a:t>
            </a:r>
            <a:r>
              <a:rPr lang="en-US" sz="2000" b="1" i="0" u="none" strike="noStrike" baseline="0" smtClean="0">
                <a:solidFill>
                  <a:srgbClr val="000000"/>
                </a:solidFill>
                <a:latin typeface="Segoe"/>
                <a:ea typeface="ＭＳ ゴシック"/>
              </a:rPr>
              <a:t>Next &gt;. </a:t>
            </a:r>
            <a:r>
              <a:rPr lang="en-US" sz="2000" b="0" i="0" u="none" strike="noStrike" baseline="0" smtClean="0">
                <a:solidFill>
                  <a:srgbClr val="000000"/>
                </a:solidFill>
                <a:latin typeface="Segoe"/>
                <a:ea typeface="ＭＳ ゴシック"/>
              </a:rPr>
              <a:t>The Table Analyzer Wizard dialog box, screen 7, appears, as shown at right.</a:t>
            </a:r>
          </a:p>
          <a:p>
            <a:pPr lvl="1" rtl="0">
              <a:buAutoNum type="arabicPeriod" startAt="17"/>
            </a:pPr>
            <a:r>
              <a:rPr lang="en-US" sz="2000" b="0" i="0" u="none" strike="noStrike" baseline="0" smtClean="0">
                <a:solidFill>
                  <a:srgbClr val="000000"/>
                </a:solidFill>
                <a:latin typeface="Segoe"/>
                <a:ea typeface="ＭＳ ゴシック"/>
              </a:rPr>
              <a:t>Notice that the Table Analyzer Wizard has detected two similar records, one with an incorrect zip code and phone number. Click the </a:t>
            </a:r>
            <a:r>
              <a:rPr lang="en-US" sz="2000" b="1" i="0" u="none" strike="noStrike" baseline="0" smtClean="0">
                <a:solidFill>
                  <a:srgbClr val="000000"/>
                </a:solidFill>
                <a:latin typeface="Segoe"/>
                <a:ea typeface="ＭＳ ゴシック"/>
              </a:rPr>
              <a:t>down arrow </a:t>
            </a:r>
            <a:r>
              <a:rPr lang="en-US" sz="2000" b="0" i="0" u="none" strike="noStrike" baseline="0" smtClean="0">
                <a:solidFill>
                  <a:srgbClr val="000000"/>
                </a:solidFill>
                <a:latin typeface="Segoe"/>
                <a:ea typeface="ＭＳ ゴシック"/>
              </a:rPr>
              <a:t>in the first row of the Correction field and select </a:t>
            </a:r>
            <a:r>
              <a:rPr lang="en-US" sz="2000" b="1" i="0" u="none" strike="noStrike" baseline="0" smtClean="0">
                <a:solidFill>
                  <a:srgbClr val="000000"/>
                </a:solidFill>
                <a:latin typeface="Segoe"/>
                <a:ea typeface="ＭＳ ゴシック"/>
              </a:rPr>
              <a:t>Leave as is</a:t>
            </a:r>
            <a:r>
              <a:rPr lang="en-US" sz="2000" b="0" i="0" u="none" strike="noStrike" baseline="0" smtClean="0">
                <a:solidFill>
                  <a:srgbClr val="000000"/>
                </a:solidFill>
                <a:latin typeface="Segoe"/>
                <a:ea typeface="ＭＳ ゴシック"/>
              </a:rPr>
              <a:t>. This is the correct record.</a:t>
            </a:r>
            <a:endParaRPr lang="en-US" sz="2000"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23</a:t>
            </a:fld>
            <a:endParaRPr lang="en-US"/>
          </a:p>
        </p:txBody>
      </p:sp>
      <p:pic>
        <p:nvPicPr>
          <p:cNvPr id="7" name="Picture 6" descr="09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600200"/>
            <a:ext cx="3970866" cy="3017080"/>
          </a:xfrm>
          <a:prstGeom prst="rect">
            <a:avLst/>
          </a:prstGeom>
        </p:spPr>
      </p:pic>
    </p:spTree>
    <p:extLst>
      <p:ext uri="{BB962C8B-B14F-4D97-AF65-F5344CB8AC3E}">
        <p14:creationId xmlns:p14="http://schemas.microsoft.com/office/powerpoint/2010/main" val="167734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19"/>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down arrow </a:t>
            </a:r>
            <a:r>
              <a:rPr lang="en-US" b="0" i="0" u="none" strike="noStrike" baseline="0" smtClean="0">
                <a:solidFill>
                  <a:srgbClr val="000000"/>
                </a:solidFill>
                <a:latin typeface="Segoe"/>
                <a:ea typeface="ＭＳ ゴシック"/>
              </a:rPr>
              <a:t>on the second row of the Correction field and select the </a:t>
            </a:r>
            <a:r>
              <a:rPr lang="en-US" b="1" i="0" u="none" strike="noStrike" baseline="0" smtClean="0">
                <a:solidFill>
                  <a:srgbClr val="000000"/>
                </a:solidFill>
                <a:latin typeface="Segoe"/>
                <a:ea typeface="ＭＳ ゴシック"/>
              </a:rPr>
              <a:t>Tomic </a:t>
            </a:r>
            <a:r>
              <a:rPr lang="en-US" b="0" i="0" u="none" strike="noStrike" baseline="0" smtClean="0">
                <a:solidFill>
                  <a:srgbClr val="000000"/>
                </a:solidFill>
                <a:latin typeface="Segoe"/>
                <a:ea typeface="ＭＳ ゴシック"/>
              </a:rPr>
              <a:t>correction from the menu, as shown below, to replace the incorrect record.</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24</a:t>
            </a:fld>
            <a:endParaRPr lang="en-US"/>
          </a:p>
        </p:txBody>
      </p:sp>
      <p:pic>
        <p:nvPicPr>
          <p:cNvPr id="7" name="Picture 6" descr="09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594711" cy="3158067"/>
          </a:xfrm>
          <a:prstGeom prst="rect">
            <a:avLst/>
          </a:prstGeom>
        </p:spPr>
      </p:pic>
    </p:spTree>
    <p:extLst>
      <p:ext uri="{BB962C8B-B14F-4D97-AF65-F5344CB8AC3E}">
        <p14:creationId xmlns:p14="http://schemas.microsoft.com/office/powerpoint/2010/main" val="13294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a:xfrm>
            <a:off x="457200" y="1524000"/>
            <a:ext cx="4419600" cy="4953000"/>
          </a:xfrm>
        </p:spPr>
        <p:txBody>
          <a:bodyPr/>
          <a:lstStyle/>
          <a:p>
            <a:pPr lvl="1" rtl="0">
              <a:buFont typeface="+mj-lt"/>
              <a:buAutoNum type="arabicPeriod" startAt="20"/>
            </a:pPr>
            <a:r>
              <a:rPr lang="en-US" b="0" i="0" u="none" strike="noStrike" baseline="0" smtClean="0">
                <a:solidFill>
                  <a:srgbClr val="000000"/>
                </a:solidFill>
                <a:latin typeface="Segoe"/>
                <a:ea typeface="ＭＳ ゴシック"/>
              </a:rPr>
              <a:t>Click </a:t>
            </a:r>
            <a:r>
              <a:rPr lang="en-US" b="1" i="0" u="none" strike="noStrike" baseline="0" smtClean="0">
                <a:solidFill>
                  <a:srgbClr val="000000"/>
                </a:solidFill>
                <a:latin typeface="Segoe"/>
                <a:ea typeface="ＭＳ ゴシック"/>
              </a:rPr>
              <a:t>Next &gt;</a:t>
            </a:r>
            <a:r>
              <a:rPr lang="en-US" b="0" i="0" u="none" strike="noStrike" baseline="0" smtClean="0">
                <a:solidFill>
                  <a:srgbClr val="000000"/>
                </a:solidFill>
                <a:latin typeface="Segoe"/>
                <a:ea typeface="ＭＳ ゴシック"/>
              </a:rPr>
              <a:t>. The final Table Analyzer Wizard dialog box appears, as shown at right.</a:t>
            </a:r>
          </a:p>
          <a:p>
            <a:pPr lvl="1" rtl="0">
              <a:buAutoNum type="arabicPeriod" startAt="20"/>
            </a:pPr>
            <a:r>
              <a:rPr lang="en-US" b="0" i="0" u="none" strike="noStrike" baseline="0" smtClean="0">
                <a:solidFill>
                  <a:srgbClr val="000000"/>
                </a:solidFill>
                <a:latin typeface="Segoe"/>
                <a:ea typeface="ＭＳ ゴシック"/>
              </a:rPr>
              <a:t>The </a:t>
            </a:r>
            <a:r>
              <a:rPr lang="en-US" b="1" i="0" u="none" strike="noStrike" baseline="0" smtClean="0">
                <a:solidFill>
                  <a:srgbClr val="000000"/>
                </a:solidFill>
                <a:latin typeface="Segoe"/>
                <a:ea typeface="ＭＳ ゴシック"/>
              </a:rPr>
              <a:t>Yes, create the query </a:t>
            </a:r>
            <a:r>
              <a:rPr lang="en-US" b="0" i="0" u="none" strike="noStrike" baseline="0" smtClean="0">
                <a:solidFill>
                  <a:srgbClr val="000000"/>
                </a:solidFill>
                <a:latin typeface="Segoe"/>
                <a:ea typeface="ＭＳ ゴシック"/>
              </a:rPr>
              <a:t>option button should be selected. Click the </a:t>
            </a:r>
            <a:r>
              <a:rPr lang="en-US" b="1" i="0" u="none" strike="noStrike" baseline="0" smtClean="0">
                <a:solidFill>
                  <a:srgbClr val="000000"/>
                </a:solidFill>
                <a:latin typeface="Segoe"/>
                <a:ea typeface="ＭＳ ゴシック"/>
              </a:rPr>
              <a:t>Finish </a:t>
            </a:r>
            <a:r>
              <a:rPr lang="en-US" b="0" i="0" u="none" strike="noStrike" baseline="0" smtClean="0">
                <a:solidFill>
                  <a:srgbClr val="000000"/>
                </a:solidFill>
                <a:latin typeface="Segoe"/>
                <a:ea typeface="ＭＳ ゴシック"/>
              </a:rPr>
              <a:t>button.</a:t>
            </a:r>
          </a:p>
          <a:p>
            <a:pPr lvl="1" rtl="0">
              <a:buAutoNum type="arabicPeriod" startAt="20"/>
            </a:pPr>
            <a:r>
              <a:rPr lang="en-US" b="0" i="0" u="none" strike="noStrike" baseline="0" smtClean="0">
                <a:solidFill>
                  <a:srgbClr val="000000"/>
                </a:solidFill>
                <a:latin typeface="Segoe"/>
                <a:ea typeface="ＭＳ ゴシック"/>
              </a:rPr>
              <a:t>A message saying that the new query will be saved as Books_NEW appears. Click </a:t>
            </a:r>
            <a:r>
              <a:rPr lang="en-US" b="1" i="0" u="none" strike="noStrike" baseline="0" smtClean="0">
                <a:solidFill>
                  <a:srgbClr val="000000"/>
                </a:solidFill>
                <a:latin typeface="Segoe"/>
                <a:ea typeface="ＭＳ ゴシック"/>
              </a:rPr>
              <a:t>OK</a:t>
            </a:r>
            <a:r>
              <a:rPr lang="en-US" b="0" i="0" u="none" strike="noStrike" baseline="0" smtClean="0">
                <a:solidFill>
                  <a:srgbClr val="000000"/>
                </a:solidFill>
                <a:latin typeface="Times New Roman"/>
                <a:ea typeface="ＭＳ ゴシック"/>
              </a:rPr>
              <a:t>.</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25</a:t>
            </a:fld>
            <a:endParaRPr lang="en-US"/>
          </a:p>
        </p:txBody>
      </p:sp>
      <p:pic>
        <p:nvPicPr>
          <p:cNvPr id="7" name="Picture 6" descr="09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600200"/>
            <a:ext cx="3784600" cy="2872799"/>
          </a:xfrm>
          <a:prstGeom prst="rect">
            <a:avLst/>
          </a:prstGeom>
        </p:spPr>
      </p:pic>
    </p:spTree>
    <p:extLst>
      <p:ext uri="{BB962C8B-B14F-4D97-AF65-F5344CB8AC3E}">
        <p14:creationId xmlns:p14="http://schemas.microsoft.com/office/powerpoint/2010/main" val="1051614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Use the Table Analyzer</a:t>
            </a:r>
          </a:p>
        </p:txBody>
      </p:sp>
      <p:sp>
        <p:nvSpPr>
          <p:cNvPr id="3" name="Text Placeholder 2"/>
          <p:cNvSpPr>
            <a:spLocks noGrp="1"/>
          </p:cNvSpPr>
          <p:nvPr>
            <p:ph type="body" idx="1"/>
          </p:nvPr>
        </p:nvSpPr>
        <p:spPr/>
        <p:txBody>
          <a:bodyPr/>
          <a:lstStyle/>
          <a:p>
            <a:pPr lvl="1" rtl="0">
              <a:buFont typeface="+mj-lt"/>
              <a:buAutoNum type="arabicPeriod" startAt="23"/>
            </a:pPr>
            <a:r>
              <a:rPr lang="en-US" b="0" i="0" u="none" strike="noStrike" baseline="0" smtClean="0">
                <a:latin typeface="Segoe"/>
                <a:ea typeface="ＭＳ ゴシック"/>
              </a:rPr>
              <a:t>If Access Help appears on your screen, close it. Your screen should look similar to the figure below.</a:t>
            </a:r>
          </a:p>
          <a:p>
            <a:pPr lvl="0" rtl="0"/>
            <a:r>
              <a:rPr lang="en-US" b="1" i="0" u="none" strike="noStrike" baseline="0" smtClean="0">
                <a:latin typeface="Segoe"/>
                <a:ea typeface="ＭＳ ゴシック"/>
              </a:rPr>
              <a:t>SAVE </a:t>
            </a:r>
            <a:r>
              <a:rPr lang="en-US" b="0" i="0" u="none" strike="noStrike" baseline="0" smtClean="0">
                <a:latin typeface="Segoe"/>
                <a:ea typeface="ＭＳ ゴシック"/>
              </a:rPr>
              <a:t>and </a:t>
            </a:r>
            <a:r>
              <a:rPr lang="en-US" b="1" i="0" u="none" strike="noStrike" baseline="0" smtClean="0">
                <a:latin typeface="Segoe"/>
                <a:ea typeface="ＭＳ ゴシック"/>
              </a:rPr>
              <a:t>CLOSE </a:t>
            </a:r>
            <a:r>
              <a:rPr lang="en-US" b="0" i="0" u="none" strike="noStrike" baseline="0" smtClean="0">
                <a:latin typeface="Segoe"/>
                <a:ea typeface="ＭＳ ゴシック"/>
              </a:rPr>
              <a:t>all tables and queries.</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database open to use in the next exercise.</a:t>
            </a:r>
            <a:endParaRPr lang="en-US" b="0" i="0" u="none" strike="noStrike" baseline="0" smtClean="0">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26</a:t>
            </a:fld>
            <a:endParaRPr lang="en-US"/>
          </a:p>
        </p:txBody>
      </p:sp>
      <p:pic>
        <p:nvPicPr>
          <p:cNvPr id="7" name="Picture 6" descr="09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430" y="3200400"/>
            <a:ext cx="5560770" cy="3005667"/>
          </a:xfrm>
          <a:prstGeom prst="rect">
            <a:avLst/>
          </a:prstGeom>
        </p:spPr>
      </p:pic>
    </p:spTree>
    <p:extLst>
      <p:ext uri="{BB962C8B-B14F-4D97-AF65-F5344CB8AC3E}">
        <p14:creationId xmlns:p14="http://schemas.microsoft.com/office/powerpoint/2010/main" val="1064488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 Total Row</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USE </a:t>
            </a:r>
            <a:r>
              <a:rPr lang="en-US" b="0" i="0" u="none" strike="noStrike" baseline="0" smtClean="0">
                <a:solidFill>
                  <a:srgbClr val="000000"/>
                </a:solidFill>
                <a:latin typeface="Segoe"/>
                <a:ea typeface="ＭＳ ゴシック"/>
              </a:rPr>
              <a:t>the database open from the previous exercise.</a:t>
            </a:r>
          </a:p>
          <a:p>
            <a:pPr lvl="1" rtl="0"/>
            <a:r>
              <a:rPr lang="en-US" b="0" i="0" u="none" strike="noStrike" baseline="0" smtClean="0">
                <a:solidFill>
                  <a:srgbClr val="000000"/>
                </a:solidFill>
                <a:latin typeface="Segoe"/>
                <a:ea typeface="ＭＳ ゴシック"/>
              </a:rPr>
              <a:t>Open the </a:t>
            </a:r>
            <a:r>
              <a:rPr lang="en-US" b="1" i="0" u="none" strike="noStrike" baseline="0" smtClean="0">
                <a:solidFill>
                  <a:srgbClr val="000000"/>
                </a:solidFill>
                <a:latin typeface="Segoe"/>
                <a:ea typeface="ＭＳ ゴシック"/>
              </a:rPr>
              <a:t>Book Sales </a:t>
            </a:r>
            <a:r>
              <a:rPr lang="en-US" b="0" i="0" u="none" strike="noStrike" baseline="0" smtClean="0">
                <a:solidFill>
                  <a:srgbClr val="000000"/>
                </a:solidFill>
                <a:latin typeface="Segoe"/>
                <a:ea typeface="ＭＳ ゴシック"/>
              </a:rPr>
              <a:t>table.</a:t>
            </a:r>
          </a:p>
          <a:p>
            <a:pPr lvl="1" rtl="0"/>
            <a:r>
              <a:rPr lang="en-US" b="0" i="0" u="none" strike="noStrike" baseline="0" smtClean="0">
                <a:solidFill>
                  <a:srgbClr val="000000"/>
                </a:solidFill>
                <a:latin typeface="Segoe"/>
                <a:ea typeface="ＭＳ ゴシック"/>
              </a:rPr>
              <a:t>On the HOME tab, in the Records group, click the </a:t>
            </a:r>
            <a:r>
              <a:rPr lang="en-US" b="1" i="0" u="none" strike="noStrike" baseline="0" smtClean="0">
                <a:solidFill>
                  <a:srgbClr val="000000"/>
                </a:solidFill>
                <a:latin typeface="Segoe"/>
                <a:ea typeface="ＭＳ ゴシック"/>
              </a:rPr>
              <a:t>Totals </a:t>
            </a:r>
            <a:r>
              <a:rPr lang="en-US" b="0" i="0" u="none" strike="noStrike" baseline="0" smtClean="0">
                <a:solidFill>
                  <a:srgbClr val="000000"/>
                </a:solidFill>
                <a:latin typeface="Segoe"/>
                <a:ea typeface="ＭＳ ゴシック"/>
              </a:rPr>
              <a:t>button. The Total row appears below the row with the asterisk (*) in the record selector box.</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27</a:t>
            </a:fld>
            <a:endParaRPr lang="en-US"/>
          </a:p>
        </p:txBody>
      </p:sp>
    </p:spTree>
    <p:extLst>
      <p:ext uri="{BB962C8B-B14F-4D97-AF65-F5344CB8AC3E}">
        <p14:creationId xmlns:p14="http://schemas.microsoft.com/office/powerpoint/2010/main" val="393278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 Total Row</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down arrow </a:t>
            </a:r>
            <a:r>
              <a:rPr lang="en-US" sz="2000" b="0" i="0" u="none" strike="noStrike" baseline="0" smtClean="0">
                <a:solidFill>
                  <a:srgbClr val="000000"/>
                </a:solidFill>
                <a:latin typeface="Segoe"/>
                <a:ea typeface="ＭＳ ゴシック"/>
              </a:rPr>
              <a:t>in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a:t>
            </a:r>
            <a:r>
              <a:rPr lang="en-US" sz="2000" b="1" i="0" u="none" strike="noStrike" baseline="0" smtClean="0">
                <a:solidFill>
                  <a:srgbClr val="000000"/>
                </a:solidFill>
                <a:latin typeface="Segoe"/>
                <a:ea typeface="ＭＳ ゴシック"/>
              </a:rPr>
              <a:t>Book Title </a:t>
            </a:r>
            <a:r>
              <a:rPr lang="en-US" sz="2000" b="0" i="0" u="none" strike="noStrike" baseline="0" smtClean="0">
                <a:solidFill>
                  <a:srgbClr val="000000"/>
                </a:solidFill>
                <a:latin typeface="Segoe"/>
                <a:ea typeface="ＭＳ ゴシック"/>
              </a:rPr>
              <a:t>column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of the Total row. Select </a:t>
            </a:r>
            <a:br>
              <a:rPr lang="en-US" sz="2000" b="0" i="0" u="none" strike="noStrike" baseline="0" smtClean="0">
                <a:solidFill>
                  <a:srgbClr val="000000"/>
                </a:solidFill>
                <a:latin typeface="Segoe"/>
                <a:ea typeface="ＭＳ ゴシック"/>
              </a:rPr>
            </a:br>
            <a:r>
              <a:rPr lang="en-US" sz="2000" b="1" i="0" u="none" strike="noStrike" baseline="0" smtClean="0">
                <a:solidFill>
                  <a:srgbClr val="000000"/>
                </a:solidFill>
                <a:latin typeface="Segoe"/>
                <a:ea typeface="ＭＳ ゴシック"/>
              </a:rPr>
              <a:t>Count </a:t>
            </a:r>
            <a:r>
              <a:rPr lang="en-US" sz="2000" b="0" i="0" u="none" strike="noStrike" baseline="0" smtClean="0">
                <a:solidFill>
                  <a:srgbClr val="000000"/>
                </a:solidFill>
                <a:latin typeface="Segoe"/>
                <a:ea typeface="ＭＳ ゴシック"/>
              </a:rPr>
              <a:t>from the menu,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as shown at right. The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number of records in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the column is counted,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and the number 11 is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displayed.</a:t>
            </a:r>
          </a:p>
          <a:p>
            <a:pPr lvl="1" rtl="0">
              <a:buAutoNum type="arabicPeriod" startAt="3"/>
            </a:pPr>
            <a:r>
              <a:rPr lang="en-US" sz="2000" b="0" i="0" u="none" strike="noStrike" baseline="0" smtClean="0">
                <a:solidFill>
                  <a:srgbClr val="000000"/>
                </a:solidFill>
                <a:latin typeface="Segoe"/>
                <a:ea typeface="ＭＳ ゴシック"/>
              </a:rPr>
              <a:t>Click the </a:t>
            </a:r>
            <a:r>
              <a:rPr lang="en-US" sz="2000" b="1" i="0" u="none" strike="noStrike" baseline="0" smtClean="0">
                <a:solidFill>
                  <a:srgbClr val="000000"/>
                </a:solidFill>
                <a:latin typeface="Segoe"/>
                <a:ea typeface="ＭＳ ゴシック"/>
              </a:rPr>
              <a:t>down arrow </a:t>
            </a:r>
            <a:br>
              <a:rPr lang="en-US" sz="2000" b="1"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in the </a:t>
            </a:r>
            <a:r>
              <a:rPr lang="en-US" sz="2000" b="1" i="0" u="none" strike="noStrike" baseline="0" smtClean="0">
                <a:solidFill>
                  <a:srgbClr val="000000"/>
                </a:solidFill>
                <a:latin typeface="Segoe"/>
                <a:ea typeface="ＭＳ ゴシック"/>
              </a:rPr>
              <a:t>Domestic Sales </a:t>
            </a:r>
            <a:br>
              <a:rPr lang="en-US" sz="2000" b="1"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column of the Total row </a:t>
            </a:r>
            <a:br>
              <a:rPr lang="en-US" sz="2000" b="0" i="0" u="none" strike="noStrike" baseline="0" smtClean="0">
                <a:solidFill>
                  <a:srgbClr val="000000"/>
                </a:solidFill>
                <a:latin typeface="Segoe"/>
                <a:ea typeface="ＭＳ ゴシック"/>
              </a:rPr>
            </a:br>
            <a:r>
              <a:rPr lang="en-US" sz="2000" b="0" i="0" u="none" strike="noStrike" baseline="0" smtClean="0">
                <a:solidFill>
                  <a:srgbClr val="000000"/>
                </a:solidFill>
                <a:latin typeface="Segoe"/>
                <a:ea typeface="ＭＳ ゴシック"/>
              </a:rPr>
              <a:t>and select </a:t>
            </a:r>
            <a:r>
              <a:rPr lang="en-US" sz="2000" b="1" i="0" u="none" strike="noStrike" baseline="0" smtClean="0">
                <a:solidFill>
                  <a:srgbClr val="000000"/>
                </a:solidFill>
                <a:latin typeface="Segoe"/>
                <a:ea typeface="ＭＳ ゴシック"/>
              </a:rPr>
              <a:t>Sum</a:t>
            </a:r>
            <a:r>
              <a:rPr lang="en-US" sz="2000" b="0" i="0" u="none" strike="noStrike" baseline="0" smtClean="0">
                <a:solidFill>
                  <a:srgbClr val="000000"/>
                </a:solidFill>
                <a:latin typeface="Segoe"/>
                <a:ea typeface="Univers-BlackExt"/>
              </a:rPr>
              <a:t> </a:t>
            </a:r>
            <a:r>
              <a:rPr lang="en-US" sz="2000" b="0" i="0" u="none" strike="noStrike" baseline="0" smtClean="0">
                <a:solidFill>
                  <a:srgbClr val="000000"/>
                </a:solidFill>
                <a:latin typeface="Segoe"/>
                <a:ea typeface="ＭＳ ゴシック"/>
              </a:rPr>
              <a:t>from the menu.</a:t>
            </a:r>
          </a:p>
          <a:p>
            <a:pPr lvl="1" rtl="0">
              <a:buAutoNum type="arabicPeriod" startAt="3"/>
            </a:pPr>
            <a:endParaRPr lang="en-US" sz="2000" b="0" i="0" u="none" strike="noStrike" baseline="0" smtClean="0">
              <a:solidFill>
                <a:srgbClr val="000000"/>
              </a:solidFill>
              <a:latin typeface="Univers-BlackExt"/>
              <a:ea typeface="Univers-BlackEx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28</a:t>
            </a:fld>
            <a:endParaRPr lang="en-US"/>
          </a:p>
        </p:txBody>
      </p:sp>
      <p:pic>
        <p:nvPicPr>
          <p:cNvPr id="7" name="Picture 6" descr="09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667" y="1600200"/>
            <a:ext cx="4352925" cy="3370006"/>
          </a:xfrm>
          <a:prstGeom prst="rect">
            <a:avLst/>
          </a:prstGeom>
        </p:spPr>
      </p:pic>
    </p:spTree>
    <p:extLst>
      <p:ext uri="{BB962C8B-B14F-4D97-AF65-F5344CB8AC3E}">
        <p14:creationId xmlns:p14="http://schemas.microsoft.com/office/powerpoint/2010/main" val="168755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Insert a Total Row</a:t>
            </a:r>
          </a:p>
        </p:txBody>
      </p:sp>
      <p:sp>
        <p:nvSpPr>
          <p:cNvPr id="3" name="Text Placeholder 2"/>
          <p:cNvSpPr>
            <a:spLocks noGrp="1"/>
          </p:cNvSpPr>
          <p:nvPr>
            <p:ph type="body" idx="1"/>
          </p:nvPr>
        </p:nvSpPr>
        <p:spPr>
          <a:xfrm>
            <a:off x="457200" y="1524000"/>
            <a:ext cx="3429000" cy="4953000"/>
          </a:xfrm>
        </p:spPr>
        <p:txBody>
          <a:bodyPr/>
          <a:lstStyle/>
          <a:p>
            <a:pPr lvl="1" rtl="0">
              <a:buFont typeface="+mj-lt"/>
              <a:buAutoNum type="arabicPeriod" startAt="5"/>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down arrow </a:t>
            </a:r>
            <a:r>
              <a:rPr lang="en-US" b="0" i="0" u="none" strike="noStrike" baseline="0" smtClean="0">
                <a:solidFill>
                  <a:srgbClr val="000000"/>
                </a:solidFill>
                <a:latin typeface="Segoe"/>
                <a:ea typeface="ＭＳ ゴシック"/>
              </a:rPr>
              <a:t>in the </a:t>
            </a:r>
            <a:r>
              <a:rPr lang="en-US" b="1" i="0" u="none" strike="noStrike" baseline="0" smtClean="0">
                <a:solidFill>
                  <a:srgbClr val="000000"/>
                </a:solidFill>
                <a:latin typeface="Segoe"/>
                <a:ea typeface="ＭＳ ゴシック"/>
              </a:rPr>
              <a:t>International Sales </a:t>
            </a:r>
            <a:r>
              <a:rPr lang="en-US" b="0" i="0" u="none" strike="noStrike" baseline="0" smtClean="0">
                <a:solidFill>
                  <a:srgbClr val="000000"/>
                </a:solidFill>
                <a:latin typeface="Segoe"/>
                <a:ea typeface="ＭＳ ゴシック"/>
              </a:rPr>
              <a:t>column of the Total row and select </a:t>
            </a:r>
            <a:r>
              <a:rPr lang="en-US" b="1" i="0" u="none" strike="noStrike" baseline="0" smtClean="0">
                <a:solidFill>
                  <a:srgbClr val="000000"/>
                </a:solidFill>
                <a:latin typeface="Segoe"/>
                <a:ea typeface="ＭＳ ゴシック"/>
              </a:rPr>
              <a:t>Sum</a:t>
            </a:r>
            <a:r>
              <a:rPr lang="en-US" b="0" i="0" u="none" strike="noStrike" baseline="0" smtClean="0">
                <a:solidFill>
                  <a:srgbClr val="000000"/>
                </a:solidFill>
                <a:latin typeface="Segoe"/>
                <a:ea typeface="Univers-BlackExt"/>
              </a:rPr>
              <a:t> </a:t>
            </a:r>
            <a:r>
              <a:rPr lang="en-US" b="0" i="0" u="none" strike="noStrike" baseline="0" smtClean="0">
                <a:solidFill>
                  <a:srgbClr val="000000"/>
                </a:solidFill>
                <a:latin typeface="Segoe"/>
                <a:ea typeface="ＭＳ ゴシック"/>
              </a:rPr>
              <a:t>from the menu. Your screen should look similar to </a:t>
            </a:r>
            <a:br>
              <a:rPr lang="en-US" b="0" i="0" u="none" strike="noStrike" baseline="0" smtClean="0">
                <a:solidFill>
                  <a:srgbClr val="000000"/>
                </a:solidFill>
                <a:latin typeface="Segoe"/>
                <a:ea typeface="ＭＳ ゴシック"/>
              </a:rPr>
            </a:br>
            <a:r>
              <a:rPr lang="en-US" b="0" i="0" u="none" strike="noStrike" baseline="0" smtClean="0">
                <a:solidFill>
                  <a:srgbClr val="000000"/>
                </a:solidFill>
                <a:latin typeface="Segoe"/>
                <a:ea typeface="ＭＳ ゴシック"/>
              </a:rPr>
              <a:t>the figure at right.</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29</a:t>
            </a:fld>
            <a:endParaRPr lang="en-US"/>
          </a:p>
        </p:txBody>
      </p:sp>
      <p:pic>
        <p:nvPicPr>
          <p:cNvPr id="7" name="Picture 6" descr="09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676400"/>
            <a:ext cx="4756150" cy="4572000"/>
          </a:xfrm>
          <a:prstGeom prst="rect">
            <a:avLst/>
          </a:prstGeom>
        </p:spPr>
      </p:pic>
    </p:spTree>
    <p:extLst>
      <p:ext uri="{BB962C8B-B14F-4D97-AF65-F5344CB8AC3E}">
        <p14:creationId xmlns:p14="http://schemas.microsoft.com/office/powerpoint/2010/main" val="292207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0" rtl="0"/>
            <a:r>
              <a:rPr lang="en-US" b="1" i="0" u="none" strike="noStrike" baseline="0" smtClean="0">
                <a:solidFill>
                  <a:srgbClr val="000000"/>
                </a:solidFill>
                <a:latin typeface="Segoe"/>
                <a:ea typeface="ＭＳ ゴシック"/>
              </a:rPr>
              <a:t>GET READY. </a:t>
            </a:r>
            <a:r>
              <a:rPr lang="en-US" b="0" i="0" u="none" strike="noStrike" baseline="0" smtClean="0">
                <a:solidFill>
                  <a:srgbClr val="000000"/>
                </a:solidFill>
                <a:latin typeface="Segoe"/>
                <a:ea typeface="ＭＳ ゴシック"/>
              </a:rPr>
              <a:t>Before you begin these steps, be sure to turn on and/or log on to your computer and </a:t>
            </a:r>
            <a:r>
              <a:rPr lang="en-US" b="1" i="0" u="none" strike="noStrike" baseline="0" smtClean="0">
                <a:solidFill>
                  <a:srgbClr val="000000"/>
                </a:solidFill>
                <a:latin typeface="Segoe"/>
                <a:ea typeface="ＭＳ ゴシック"/>
              </a:rPr>
              <a:t>LAUNCH </a:t>
            </a:r>
            <a:r>
              <a:rPr lang="en-US" b="0" i="0" u="none" strike="noStrike" baseline="0" smtClean="0">
                <a:solidFill>
                  <a:srgbClr val="000000"/>
                </a:solidFill>
                <a:latin typeface="Segoe"/>
                <a:ea typeface="ＭＳ ゴシック"/>
              </a:rPr>
              <a:t>Access.</a:t>
            </a:r>
          </a:p>
          <a:p>
            <a:pPr lvl="1" rtl="0"/>
            <a:r>
              <a:rPr lang="en-US" b="1" i="0" u="none" strike="noStrike" baseline="0" smtClean="0">
                <a:solidFill>
                  <a:srgbClr val="000000"/>
                </a:solidFill>
                <a:latin typeface="Segoe"/>
                <a:ea typeface="ＭＳ ゴシック"/>
              </a:rPr>
              <a:t>OPEN </a:t>
            </a:r>
            <a:r>
              <a:rPr lang="en-US" b="1" i="1" u="none" strike="noStrike" baseline="0" smtClean="0">
                <a:solidFill>
                  <a:srgbClr val="000000"/>
                </a:solidFill>
                <a:latin typeface="Segoe"/>
                <a:ea typeface="ＭＳ ゴシック"/>
              </a:rPr>
              <a:t>Lucerne Publishing </a:t>
            </a:r>
            <a:r>
              <a:rPr lang="en-US" b="0" i="0" u="none" strike="noStrike" baseline="0" smtClean="0">
                <a:solidFill>
                  <a:srgbClr val="000000"/>
                </a:solidFill>
                <a:latin typeface="Segoe"/>
                <a:ea typeface="ＭＳ ゴシック"/>
              </a:rPr>
              <a:t>from the data files for this lesson.</a:t>
            </a:r>
          </a:p>
          <a:p>
            <a:pPr lvl="1" rtl="0"/>
            <a:r>
              <a:rPr lang="en-US" b="1" i="0" u="none" strike="noStrike" baseline="0" smtClean="0">
                <a:solidFill>
                  <a:srgbClr val="000000"/>
                </a:solidFill>
                <a:latin typeface="Segoe"/>
                <a:ea typeface="ＭＳ ゴシック"/>
              </a:rPr>
              <a:t>SAVE </a:t>
            </a:r>
            <a:r>
              <a:rPr lang="en-US" b="0" i="0" u="none" strike="noStrike" baseline="0" smtClean="0">
                <a:solidFill>
                  <a:srgbClr val="000000"/>
                </a:solidFill>
                <a:latin typeface="Segoe"/>
                <a:ea typeface="ＭＳ ゴシック"/>
              </a:rPr>
              <a:t>the database as </a:t>
            </a:r>
            <a:r>
              <a:rPr lang="en-US" b="1" i="1" u="none" strike="noStrike" baseline="0" smtClean="0">
                <a:solidFill>
                  <a:srgbClr val="000000"/>
                </a:solidFill>
                <a:latin typeface="Segoe"/>
                <a:ea typeface="ＭＳ ゴシック"/>
              </a:rPr>
              <a:t>Lucerne PublishingXXX </a:t>
            </a:r>
            <a:r>
              <a:rPr lang="en-US" b="0" i="0" u="none" strike="noStrike" baseline="0" smtClean="0">
                <a:solidFill>
                  <a:srgbClr val="000000"/>
                </a:solidFill>
                <a:latin typeface="Segoe"/>
                <a:ea typeface="ＭＳ ゴシック"/>
              </a:rPr>
              <a:t>(where </a:t>
            </a:r>
            <a:r>
              <a:rPr lang="en-US" b="0" i="1" u="none" strike="noStrike" baseline="0" smtClean="0">
                <a:solidFill>
                  <a:srgbClr val="000000"/>
                </a:solidFill>
                <a:latin typeface="Segoe"/>
                <a:ea typeface="ＭＳ ゴシック"/>
              </a:rPr>
              <a:t>XXX </a:t>
            </a:r>
            <a:r>
              <a:rPr lang="en-US" b="0" i="0" u="none" strike="noStrike" baseline="0" smtClean="0">
                <a:solidFill>
                  <a:srgbClr val="000000"/>
                </a:solidFill>
                <a:latin typeface="Segoe"/>
                <a:ea typeface="ＭＳ ゴシック"/>
              </a:rPr>
              <a:t>is your initials).</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a:t>
            </a:fld>
            <a:endParaRPr lang="en-US"/>
          </a:p>
        </p:txBody>
      </p:sp>
    </p:spTree>
    <p:extLst>
      <p:ext uri="{BB962C8B-B14F-4D97-AF65-F5344CB8AC3E}">
        <p14:creationId xmlns:p14="http://schemas.microsoft.com/office/powerpoint/2010/main" val="378518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Insert a Total Row</a:t>
            </a:r>
            <a:endParaRPr lang="en-US"/>
          </a:p>
        </p:txBody>
      </p:sp>
      <p:sp>
        <p:nvSpPr>
          <p:cNvPr id="3" name="Content Placeholder 2"/>
          <p:cNvSpPr>
            <a:spLocks noGrp="1"/>
          </p:cNvSpPr>
          <p:nvPr>
            <p:ph idx="1"/>
          </p:nvPr>
        </p:nvSpPr>
        <p:spPr/>
        <p:txBody>
          <a:bodyPr/>
          <a:lstStyle/>
          <a:p>
            <a:pPr lvl="1">
              <a:buFont typeface="+mj-lt"/>
              <a:buAutoNum type="arabicPeriod" startAt="6"/>
            </a:pPr>
            <a:r>
              <a:rPr lang="en-US">
                <a:solidFill>
                  <a:srgbClr val="000000"/>
                </a:solidFill>
                <a:latin typeface="Segoe"/>
                <a:ea typeface="ＭＳ ゴシック"/>
              </a:rPr>
              <a:t>Save the table.</a:t>
            </a:r>
          </a:p>
          <a:p>
            <a:pPr lvl="1">
              <a:buAutoNum type="arabicPeriod" startAt="6"/>
            </a:pPr>
            <a:r>
              <a:rPr lang="en-US">
                <a:solidFill>
                  <a:srgbClr val="000000"/>
                </a:solidFill>
                <a:latin typeface="Segoe"/>
                <a:ea typeface="ＭＳ ゴシック"/>
              </a:rPr>
              <a:t>On the HOME tab, in the Records group, click the </a:t>
            </a:r>
            <a:r>
              <a:rPr lang="en-US" b="1">
                <a:solidFill>
                  <a:srgbClr val="000000"/>
                </a:solidFill>
                <a:latin typeface="Segoe"/>
                <a:ea typeface="ＭＳ ゴシック"/>
              </a:rPr>
              <a:t>Totals </a:t>
            </a:r>
            <a:r>
              <a:rPr lang="en-US">
                <a:solidFill>
                  <a:srgbClr val="000000"/>
                </a:solidFill>
                <a:latin typeface="Segoe"/>
                <a:ea typeface="ＭＳ ゴシック"/>
              </a:rPr>
              <a:t>button. The Total row is hidden.</a:t>
            </a:r>
          </a:p>
          <a:p>
            <a:pPr lvl="1">
              <a:buAutoNum type="arabicPeriod" startAt="6"/>
            </a:pPr>
            <a:r>
              <a:rPr lang="en-US">
                <a:solidFill>
                  <a:srgbClr val="000000"/>
                </a:solidFill>
                <a:latin typeface="Segoe"/>
                <a:ea typeface="ＭＳ ゴシック"/>
              </a:rPr>
              <a:t>On the HOME tab, in the Records group, click the </a:t>
            </a:r>
            <a:r>
              <a:rPr lang="en-US" b="1">
                <a:solidFill>
                  <a:srgbClr val="000000"/>
                </a:solidFill>
                <a:latin typeface="Segoe"/>
                <a:ea typeface="ＭＳ ゴシック"/>
              </a:rPr>
              <a:t>Totals </a:t>
            </a:r>
            <a:r>
              <a:rPr lang="en-US">
                <a:solidFill>
                  <a:srgbClr val="000000"/>
                </a:solidFill>
                <a:latin typeface="Segoe"/>
                <a:ea typeface="ＭＳ ゴシック"/>
              </a:rPr>
              <a:t>button again. The Total row reappears.</a:t>
            </a:r>
          </a:p>
          <a:p>
            <a:pPr lvl="1">
              <a:buFont typeface="+mj-lt"/>
              <a:buAutoNum type="arabicPeriod" startAt="9"/>
            </a:pPr>
            <a:r>
              <a:rPr lang="en-US" b="1">
                <a:latin typeface="Segoe"/>
                <a:ea typeface="ＭＳ ゴシック"/>
              </a:rPr>
              <a:t>Save </a:t>
            </a:r>
            <a:r>
              <a:rPr lang="en-US">
                <a:latin typeface="Segoe"/>
                <a:ea typeface="ＭＳ ゴシック"/>
              </a:rPr>
              <a:t>and </a:t>
            </a:r>
            <a:r>
              <a:rPr lang="en-US" b="1">
                <a:latin typeface="Segoe"/>
                <a:ea typeface="ＭＳ ゴシック"/>
              </a:rPr>
              <a:t>close</a:t>
            </a:r>
            <a:r>
              <a:rPr lang="en-US">
                <a:latin typeface="Segoe"/>
                <a:ea typeface="ＭＳ ゴシック"/>
              </a:rPr>
              <a:t> the table.</a:t>
            </a:r>
          </a:p>
          <a:p>
            <a:pPr lvl="0"/>
            <a:r>
              <a:rPr lang="en-US" b="1">
                <a:latin typeface="Segoe"/>
                <a:ea typeface="ＭＳ ゴシック"/>
              </a:rPr>
              <a:t>CLOSE </a:t>
            </a:r>
            <a:r>
              <a:rPr lang="en-US">
                <a:latin typeface="Segoe"/>
                <a:ea typeface="ＭＳ ゴシック"/>
              </a:rPr>
              <a:t>Access.</a:t>
            </a:r>
          </a:p>
          <a:p>
            <a:pPr lvl="1">
              <a:buAutoNum type="arabicPeriod" startAt="6"/>
            </a:pPr>
            <a:endParaRPr lang="en-US">
              <a:solidFill>
                <a:srgbClr val="000000"/>
              </a:solidFill>
              <a:latin typeface="Univers-Light"/>
              <a:ea typeface="ＭＳ ゴシック"/>
            </a:endParaRP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3178588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Skill Summary</a:t>
            </a:r>
            <a:endParaRPr lang="en-US" b="0" i="0" u="none" strike="noStrike" baseline="0" smtClean="0">
              <a:solidFill>
                <a:srgbClr val="BA141A"/>
              </a:solidFill>
              <a:latin typeface="Times New Roman"/>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31</a:t>
            </a:fld>
            <a:endParaRPr lang="en-US"/>
          </a:p>
        </p:txBody>
      </p:sp>
      <p:pic>
        <p:nvPicPr>
          <p:cNvPr id="7" name="Picture 6" descr="0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1"/>
            <a:ext cx="8263467" cy="2039268"/>
          </a:xfrm>
          <a:prstGeom prst="rect">
            <a:avLst/>
          </a:prstGeom>
        </p:spPr>
      </p:pic>
    </p:spTree>
    <p:extLst>
      <p:ext uri="{BB962C8B-B14F-4D97-AF65-F5344CB8AC3E}">
        <p14:creationId xmlns:p14="http://schemas.microsoft.com/office/powerpoint/2010/main" val="4250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BA141A"/>
                </a:solidFill>
                <a:latin typeface="Segoe"/>
                <a:ea typeface="ＭＳ ゴシック"/>
              </a:rPr>
              <a:t>Step by Step: Create a Custom Table in Design View</a:t>
            </a:r>
            <a:endParaRPr lang="en-US"/>
          </a:p>
        </p:txBody>
      </p:sp>
      <p:sp>
        <p:nvSpPr>
          <p:cNvPr id="3" name="Content Placeholder 2"/>
          <p:cNvSpPr>
            <a:spLocks noGrp="1"/>
          </p:cNvSpPr>
          <p:nvPr>
            <p:ph idx="1"/>
          </p:nvPr>
        </p:nvSpPr>
        <p:spPr/>
        <p:txBody>
          <a:bodyPr/>
          <a:lstStyle/>
          <a:p>
            <a:pPr lvl="1">
              <a:buFont typeface="+mj-lt"/>
              <a:buAutoNum type="arabicPeriod" startAt="3"/>
            </a:pPr>
            <a:r>
              <a:rPr lang="en-US">
                <a:solidFill>
                  <a:srgbClr val="000000"/>
                </a:solidFill>
                <a:latin typeface="Segoe"/>
                <a:ea typeface="ＭＳ ゴシック"/>
              </a:rPr>
              <a:t>On the CREATE tab, in the Tables group, click the </a:t>
            </a:r>
            <a:r>
              <a:rPr lang="en-US" b="1">
                <a:solidFill>
                  <a:srgbClr val="000000"/>
                </a:solidFill>
                <a:latin typeface="Segoe"/>
                <a:ea typeface="ＭＳ ゴシック"/>
              </a:rPr>
              <a:t>Table Design </a:t>
            </a:r>
            <a:r>
              <a:rPr lang="en-US">
                <a:solidFill>
                  <a:srgbClr val="000000"/>
                </a:solidFill>
                <a:latin typeface="Segoe"/>
                <a:ea typeface="ＭＳ ゴシック"/>
              </a:rPr>
              <a:t>button. A new blank table is created in Design view, as shown below.</a:t>
            </a:r>
            <a:endParaRPr lang="en-US">
              <a:solidFill>
                <a:srgbClr val="000000"/>
              </a:solidFill>
              <a:latin typeface="Univers-Light"/>
              <a:ea typeface="ＭＳ ゴシック"/>
            </a:endParaRP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Access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09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667000"/>
            <a:ext cx="5476926" cy="3490418"/>
          </a:xfrm>
          <a:prstGeom prst="rect">
            <a:avLst/>
          </a:prstGeom>
        </p:spPr>
      </p:pic>
    </p:spTree>
    <p:extLst>
      <p:ext uri="{BB962C8B-B14F-4D97-AF65-F5344CB8AC3E}">
        <p14:creationId xmlns:p14="http://schemas.microsoft.com/office/powerpoint/2010/main" val="391189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ID </a:t>
            </a:r>
            <a:r>
              <a:rPr lang="en-US" b="0" i="0" u="none" strike="noStrike" baseline="0" smtClean="0">
                <a:solidFill>
                  <a:srgbClr val="000000"/>
                </a:solidFill>
                <a:latin typeface="Segoe"/>
                <a:ea typeface="ＭＳ ゴシック"/>
              </a:rPr>
              <a:t>in the Field Name column, as shown below.</a:t>
            </a:r>
          </a:p>
          <a:p>
            <a:pPr lvl="1" rtl="0">
              <a:buAutoNum type="arabicPeriod" startAt="4"/>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 </a:t>
            </a:r>
            <a:r>
              <a:rPr lang="en-US" b="0" i="0" u="none" strike="noStrike" baseline="0" smtClean="0">
                <a:solidFill>
                  <a:srgbClr val="000000"/>
                </a:solidFill>
                <a:latin typeface="Segoe"/>
                <a:ea typeface="ＭＳ ゴシック"/>
              </a:rPr>
              <a:t>key] to move to the Data Type column.</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5</a:t>
            </a:fld>
            <a:endParaRPr lang="en-US"/>
          </a:p>
        </p:txBody>
      </p:sp>
      <p:pic>
        <p:nvPicPr>
          <p:cNvPr id="7" name="Picture 6" descr="0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590800"/>
            <a:ext cx="8115244" cy="1784026"/>
          </a:xfrm>
          <a:prstGeom prst="rect">
            <a:avLst/>
          </a:prstGeom>
        </p:spPr>
      </p:pic>
    </p:spTree>
    <p:extLst>
      <p:ext uri="{BB962C8B-B14F-4D97-AF65-F5344CB8AC3E}">
        <p14:creationId xmlns:p14="http://schemas.microsoft.com/office/powerpoint/2010/main" val="238819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down arrow </a:t>
            </a:r>
            <a:r>
              <a:rPr lang="en-US" b="0" i="0" u="none" strike="noStrike" baseline="0" smtClean="0">
                <a:solidFill>
                  <a:srgbClr val="000000"/>
                </a:solidFill>
                <a:latin typeface="Segoe"/>
                <a:ea typeface="ＭＳ ゴシック"/>
              </a:rPr>
              <a:t>in the Data Type column and select </a:t>
            </a:r>
            <a:r>
              <a:rPr lang="en-US" b="1" i="0" u="none" strike="noStrike" baseline="0" smtClean="0">
                <a:solidFill>
                  <a:srgbClr val="000000"/>
                </a:solidFill>
                <a:latin typeface="Segoe"/>
                <a:ea typeface="ＭＳ ゴシック"/>
              </a:rPr>
              <a:t>AutoNumber </a:t>
            </a:r>
            <a:r>
              <a:rPr lang="en-US" b="0" i="0" u="none" strike="noStrike" baseline="0" smtClean="0">
                <a:solidFill>
                  <a:srgbClr val="000000"/>
                </a:solidFill>
                <a:latin typeface="Segoe"/>
                <a:ea typeface="ＭＳ ゴシック"/>
              </a:rPr>
              <a:t>from the menu, as shown below. The AutoNumber data type will automatically number your records starting at 1.</a:t>
            </a:r>
          </a:p>
          <a:p>
            <a:pPr lvl="1" rtl="0">
              <a:buAutoNum type="arabicPeriod" startAt="6"/>
            </a:pPr>
            <a:r>
              <a:rPr lang="en-US" b="0" i="0" u="none" strike="noStrike" baseline="0" smtClean="0">
                <a:solidFill>
                  <a:srgbClr val="000000"/>
                </a:solidFill>
                <a:latin typeface="Segoe"/>
                <a:ea typeface="ＭＳ ゴシック"/>
              </a:rPr>
              <a:t>[Press the </a:t>
            </a:r>
            <a:r>
              <a:rPr lang="en-US" b="1" i="0" u="none" strike="noStrike" baseline="0" smtClean="0">
                <a:solidFill>
                  <a:srgbClr val="000000"/>
                </a:solidFill>
                <a:latin typeface="Segoe"/>
                <a:ea typeface="ＭＳ ゴシック"/>
              </a:rPr>
              <a:t>Tab </a:t>
            </a:r>
            <a:r>
              <a:rPr lang="en-US" b="0" i="0" u="none" strike="noStrike" baseline="0" smtClean="0">
                <a:solidFill>
                  <a:srgbClr val="000000"/>
                </a:solidFill>
                <a:latin typeface="Segoe"/>
                <a:ea typeface="ＭＳ ゴシック"/>
              </a:rPr>
              <a:t>key] to move to the Description field.</a:t>
            </a:r>
            <a:endParaRPr lang="en-US" b="0" i="0" u="none" strike="noStrike" baseline="0" smtClean="0">
              <a:solidFill>
                <a:srgbClr val="000000"/>
              </a:solidFill>
              <a:latin typeface="Univers-Light"/>
              <a:ea typeface="ＭＳ ゴシック"/>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6</a:t>
            </a:fld>
            <a:endParaRPr lang="en-US"/>
          </a:p>
        </p:txBody>
      </p:sp>
      <p:pic>
        <p:nvPicPr>
          <p:cNvPr id="7" name="Picture 6" descr="0903.png"/>
          <p:cNvPicPr>
            <a:picLocks noChangeAspect="1"/>
          </p:cNvPicPr>
          <p:nvPr/>
        </p:nvPicPr>
        <p:blipFill rotWithShape="1">
          <a:blip r:embed="rId2">
            <a:extLst>
              <a:ext uri="{28A0092B-C50C-407E-A947-70E740481C1C}">
                <a14:useLocalDpi xmlns:a14="http://schemas.microsoft.com/office/drawing/2010/main" val="0"/>
              </a:ext>
            </a:extLst>
          </a:blip>
          <a:srcRect b="33170"/>
          <a:stretch/>
        </p:blipFill>
        <p:spPr>
          <a:xfrm>
            <a:off x="1066800" y="3429000"/>
            <a:ext cx="6992348" cy="2745144"/>
          </a:xfrm>
          <a:prstGeom prst="rect">
            <a:avLst/>
          </a:prstGeom>
        </p:spPr>
      </p:pic>
    </p:spTree>
    <p:extLst>
      <p:ext uri="{BB962C8B-B14F-4D97-AF65-F5344CB8AC3E}">
        <p14:creationId xmlns:p14="http://schemas.microsoft.com/office/powerpoint/2010/main" val="132702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Record Number </a:t>
            </a:r>
            <a:r>
              <a:rPr lang="en-US" b="0" i="0" u="none" strike="noStrike" baseline="0" smtClean="0">
                <a:solidFill>
                  <a:srgbClr val="000000"/>
                </a:solidFill>
                <a:latin typeface="Segoe"/>
                <a:ea typeface="ＭＳ ゴシック"/>
              </a:rPr>
              <a:t>and [press </a:t>
            </a:r>
            <a:r>
              <a:rPr lang="en-US" b="1" i="0" u="none" strike="noStrike" baseline="0" smtClean="0">
                <a:solidFill>
                  <a:srgbClr val="000000"/>
                </a:solidFill>
                <a:latin typeface="Segoe"/>
                <a:ea typeface="ＭＳ ゴシック"/>
              </a:rPr>
              <a:t>Tab</a:t>
            </a:r>
            <a:r>
              <a:rPr lang="en-US" b="0" i="0" u="none" strike="noStrike" baseline="0" smtClean="0">
                <a:solidFill>
                  <a:srgbClr val="000000"/>
                </a:solidFill>
                <a:latin typeface="Segoe"/>
                <a:ea typeface="ＭＳ ゴシック"/>
              </a:rPr>
              <a:t>] again to move to the next blank field row.</a:t>
            </a:r>
          </a:p>
          <a:p>
            <a:pPr lvl="1" rtl="0">
              <a:buAutoNum type="arabicPeriod" startAt="8"/>
            </a:pPr>
            <a:r>
              <a:rPr lang="en-US" b="0" i="0" u="none" strike="noStrike" baseline="0" smtClean="0">
                <a:solidFill>
                  <a:srgbClr val="000000"/>
                </a:solidFill>
                <a:latin typeface="Segoe"/>
                <a:ea typeface="ＭＳ ゴシック"/>
              </a:rPr>
              <a:t>Key </a:t>
            </a:r>
            <a:r>
              <a:rPr lang="en-US" b="1" i="0" u="none" strike="noStrike" baseline="0" smtClean="0">
                <a:solidFill>
                  <a:srgbClr val="000000"/>
                </a:solidFill>
                <a:latin typeface="Segoe"/>
                <a:ea typeface="ＭＳ ゴシック"/>
              </a:rPr>
              <a:t>Gross Sales </a:t>
            </a:r>
            <a:r>
              <a:rPr lang="en-US" b="0" i="0" u="none" strike="noStrike" baseline="0" smtClean="0">
                <a:solidFill>
                  <a:srgbClr val="000000"/>
                </a:solidFill>
                <a:latin typeface="Segoe"/>
                <a:ea typeface="ＭＳ ゴシック"/>
              </a:rPr>
              <a:t>and [press the </a:t>
            </a:r>
            <a:r>
              <a:rPr lang="en-US" b="1" i="0" u="none" strike="noStrike" baseline="0" smtClean="0">
                <a:solidFill>
                  <a:srgbClr val="000000"/>
                </a:solidFill>
                <a:latin typeface="Segoe"/>
                <a:ea typeface="ＭＳ ゴシック"/>
              </a:rPr>
              <a:t>Tab </a:t>
            </a:r>
            <a:r>
              <a:rPr lang="en-US" b="0" i="0" u="none" strike="noStrike" baseline="0" smtClean="0">
                <a:solidFill>
                  <a:srgbClr val="000000"/>
                </a:solidFill>
                <a:latin typeface="Segoe"/>
                <a:ea typeface="ＭＳ ゴシック"/>
              </a:rPr>
              <a:t>key].</a:t>
            </a:r>
          </a:p>
          <a:p>
            <a:pPr lvl="1" rtl="0">
              <a:buAutoNum type="arabicPeriod" startAt="8"/>
            </a:pPr>
            <a:r>
              <a:rPr lang="en-US" b="0" i="0" u="none" strike="noStrike" baseline="0" smtClean="0">
                <a:solidFill>
                  <a:srgbClr val="000000"/>
                </a:solidFill>
                <a:latin typeface="Segoe"/>
                <a:ea typeface="ＭＳ ゴシック"/>
              </a:rPr>
              <a:t>Click the </a:t>
            </a:r>
            <a:r>
              <a:rPr lang="en-US" b="1" i="0" u="none" strike="noStrike" baseline="0" smtClean="0">
                <a:solidFill>
                  <a:srgbClr val="000000"/>
                </a:solidFill>
                <a:latin typeface="Segoe"/>
                <a:ea typeface="ＭＳ ゴシック"/>
              </a:rPr>
              <a:t>down arrow </a:t>
            </a:r>
            <a:r>
              <a:rPr lang="en-US" b="0" i="0" u="none" strike="noStrike" baseline="0" smtClean="0">
                <a:solidFill>
                  <a:srgbClr val="000000"/>
                </a:solidFill>
                <a:latin typeface="Segoe"/>
                <a:ea typeface="ＭＳ ゴシック"/>
              </a:rPr>
              <a:t>on the Data Type column and select </a:t>
            </a:r>
            <a:r>
              <a:rPr lang="en-US" b="1" i="0" u="none" strike="noStrike" baseline="0" smtClean="0">
                <a:solidFill>
                  <a:srgbClr val="000000"/>
                </a:solidFill>
                <a:latin typeface="Segoe"/>
                <a:ea typeface="ＭＳ ゴシック"/>
              </a:rPr>
              <a:t>Currency </a:t>
            </a:r>
            <a:r>
              <a:rPr lang="en-US" b="0" i="0" u="none" strike="noStrike" baseline="0" smtClean="0">
                <a:solidFill>
                  <a:srgbClr val="000000"/>
                </a:solidFill>
                <a:latin typeface="Segoe"/>
                <a:ea typeface="ＭＳ ゴシック"/>
              </a:rPr>
              <a:t>from the menu.</a:t>
            </a:r>
            <a:endParaRPr lang="en-US" b="0" i="0" u="none" strike="noStrike" baseline="0" smtClean="0">
              <a:solidFill>
                <a:srgbClr val="000000"/>
              </a:solidFill>
              <a:latin typeface="Univers-Light"/>
              <a:ea typeface="Univers-Light"/>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7</a:t>
            </a:fld>
            <a:endParaRPr lang="en-US"/>
          </a:p>
        </p:txBody>
      </p:sp>
    </p:spTree>
    <p:extLst>
      <p:ext uri="{BB962C8B-B14F-4D97-AF65-F5344CB8AC3E}">
        <p14:creationId xmlns:p14="http://schemas.microsoft.com/office/powerpoint/2010/main" val="119291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solidFill>
                  <a:srgbClr val="000000"/>
                </a:solidFill>
                <a:latin typeface="Segoe"/>
                <a:ea typeface="ＭＳ ゴシック"/>
                <a:cs typeface="Segoe"/>
              </a:rPr>
              <a:t>Click in the </a:t>
            </a:r>
            <a:r>
              <a:rPr lang="en-US" b="1" i="0" u="none" strike="noStrike" baseline="0" smtClean="0">
                <a:solidFill>
                  <a:srgbClr val="000000"/>
                </a:solidFill>
                <a:latin typeface="Segoe"/>
                <a:ea typeface="ＭＳ ゴシック"/>
                <a:cs typeface="Segoe"/>
              </a:rPr>
              <a:t>Decimal Places </a:t>
            </a:r>
            <a:r>
              <a:rPr lang="en-US" b="0" i="0" u="none" strike="noStrike" baseline="0" smtClean="0">
                <a:solidFill>
                  <a:srgbClr val="000000"/>
                </a:solidFill>
                <a:latin typeface="Segoe"/>
                <a:ea typeface="ＭＳ ゴシック"/>
                <a:cs typeface="Segoe"/>
              </a:rPr>
              <a:t>row in the Field Properties section. Click the </a:t>
            </a:r>
            <a:r>
              <a:rPr lang="en-US" b="1" i="0" u="none" strike="noStrike" baseline="0" smtClean="0">
                <a:solidFill>
                  <a:srgbClr val="000000"/>
                </a:solidFill>
                <a:latin typeface="Segoe"/>
                <a:ea typeface="ＭＳ ゴシック"/>
                <a:cs typeface="Segoe"/>
              </a:rPr>
              <a:t>down arrow </a:t>
            </a:r>
            <a:r>
              <a:rPr lang="en-US" b="0" i="0" u="none" strike="noStrike" baseline="0" smtClean="0">
                <a:solidFill>
                  <a:srgbClr val="000000"/>
                </a:solidFill>
                <a:latin typeface="Segoe"/>
                <a:ea typeface="ＭＳ ゴシック"/>
                <a:cs typeface="Segoe"/>
              </a:rPr>
              <a:t>and select </a:t>
            </a:r>
            <a:r>
              <a:rPr lang="en-US" b="1" i="0" u="none" strike="noStrike" baseline="0" smtClean="0">
                <a:solidFill>
                  <a:srgbClr val="000000"/>
                </a:solidFill>
                <a:latin typeface="Segoe"/>
                <a:ea typeface="ＭＳ ゴシック"/>
                <a:cs typeface="Segoe"/>
              </a:rPr>
              <a:t>0 </a:t>
            </a:r>
            <a:r>
              <a:rPr lang="en-US" b="0" i="0" u="none" strike="noStrike" baseline="0" smtClean="0">
                <a:solidFill>
                  <a:srgbClr val="000000"/>
                </a:solidFill>
                <a:latin typeface="Segoe"/>
                <a:ea typeface="ＭＳ ゴシック"/>
                <a:cs typeface="Segoe"/>
              </a:rPr>
              <a:t>from the menu, as shown below.</a:t>
            </a: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8</a:t>
            </a:fld>
            <a:endParaRPr lang="en-US"/>
          </a:p>
        </p:txBody>
      </p:sp>
      <p:pic>
        <p:nvPicPr>
          <p:cNvPr id="7" name="Picture 6" descr="09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90800"/>
            <a:ext cx="6180445" cy="3632200"/>
          </a:xfrm>
          <a:prstGeom prst="rect">
            <a:avLst/>
          </a:prstGeom>
        </p:spPr>
      </p:pic>
    </p:spTree>
    <p:extLst>
      <p:ext uri="{BB962C8B-B14F-4D97-AF65-F5344CB8AC3E}">
        <p14:creationId xmlns:p14="http://schemas.microsoft.com/office/powerpoint/2010/main" val="245442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BA141A"/>
                </a:solidFill>
                <a:latin typeface="Segoe"/>
                <a:ea typeface="ＭＳ ゴシック"/>
              </a:rPr>
              <a:t>Step by Step: Create a Custom Table in Design View</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solidFill>
                  <a:srgbClr val="000000"/>
                </a:solidFill>
                <a:latin typeface="Segoe"/>
                <a:ea typeface="ＭＳ ゴシック"/>
                <a:cs typeface="Segoe"/>
              </a:rPr>
              <a:t>Enter the remaining fields, as shown below, formatting each with the </a:t>
            </a:r>
            <a:r>
              <a:rPr lang="en-US" b="1" i="0" u="none" strike="noStrike" baseline="0" smtClean="0">
                <a:solidFill>
                  <a:srgbClr val="000000"/>
                </a:solidFill>
                <a:latin typeface="Segoe"/>
                <a:ea typeface="ＭＳ ゴシック"/>
                <a:cs typeface="Segoe"/>
              </a:rPr>
              <a:t>Currency</a:t>
            </a:r>
            <a:r>
              <a:rPr lang="en-US" b="0" i="0" u="none" strike="noStrike" baseline="0" smtClean="0">
                <a:solidFill>
                  <a:srgbClr val="000000"/>
                </a:solidFill>
                <a:latin typeface="Segoe"/>
                <a:ea typeface="Univers-BlackExt"/>
                <a:cs typeface="Segoe"/>
              </a:rPr>
              <a:t> </a:t>
            </a:r>
            <a:r>
              <a:rPr lang="en-US" b="0" i="0" u="none" strike="noStrike" baseline="0" smtClean="0">
                <a:solidFill>
                  <a:srgbClr val="000000"/>
                </a:solidFill>
                <a:latin typeface="Segoe"/>
                <a:ea typeface="ＭＳ ゴシック"/>
                <a:cs typeface="Segoe"/>
              </a:rPr>
              <a:t>data type and </a:t>
            </a:r>
            <a:r>
              <a:rPr lang="en-US" b="1" i="0" u="none" strike="noStrike" baseline="0" smtClean="0">
                <a:solidFill>
                  <a:srgbClr val="000000"/>
                </a:solidFill>
                <a:latin typeface="Segoe"/>
                <a:ea typeface="ＭＳ ゴシック"/>
                <a:cs typeface="Segoe"/>
              </a:rPr>
              <a:t>0 </a:t>
            </a:r>
            <a:r>
              <a:rPr lang="en-US" b="0" i="0" u="none" strike="noStrike" baseline="0" smtClean="0">
                <a:solidFill>
                  <a:srgbClr val="000000"/>
                </a:solidFill>
                <a:latin typeface="Segoe"/>
                <a:ea typeface="ＭＳ ゴシック"/>
                <a:cs typeface="Segoe"/>
              </a:rPr>
              <a:t>decimal places.</a:t>
            </a:r>
            <a:endParaRPr lang="en-US" b="0" i="0" u="none" strike="noStrike" baseline="0" smtClean="0">
              <a:solidFill>
                <a:srgbClr val="000000"/>
              </a:solidFill>
              <a:latin typeface="Segoe"/>
              <a:ea typeface="Univers-BlackExt"/>
              <a:cs typeface="Segoe"/>
            </a:endParaRPr>
          </a:p>
        </p:txBody>
      </p:sp>
      <p:sp>
        <p:nvSpPr>
          <p:cNvPr id="4"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smtClean="0"/>
              <a:t>Microsoft Official Academic Course, Microsoft Access 2013</a:t>
            </a:r>
            <a:endParaRPr lang="en-US" dirty="0"/>
          </a:p>
        </p:txBody>
      </p:sp>
      <p:sp>
        <p:nvSpPr>
          <p:cNvPr id="6" name="Rectangle 6"/>
          <p:cNvSpPr>
            <a:spLocks noGrp="1" noChangeArrowheads="1"/>
          </p:cNvSpPr>
          <p:nvPr>
            <p:ph type="sldNum" sz="quarter" idx="12"/>
          </p:nvPr>
        </p:nvSpPr>
        <p:spPr>
          <a:xfrm>
            <a:off x="6553200" y="6245225"/>
            <a:ext cx="2133600" cy="476250"/>
          </a:xfrm>
          <a:ln/>
        </p:spPr>
        <p:txBody>
          <a:bodyPr/>
          <a:lstStyle>
            <a:lvl1pPr>
              <a:defRPr/>
            </a:lvl1pPr>
          </a:lstStyle>
          <a:p>
            <a:pPr>
              <a:defRPr/>
            </a:pPr>
            <a:fld id="{3227066C-25CD-4A3B-B69F-B91E783C25B3}" type="slidenum">
              <a:rPr lang="en-US"/>
              <a:pPr>
                <a:defRPr/>
              </a:pPr>
              <a:t>9</a:t>
            </a:fld>
            <a:endParaRPr lang="en-US"/>
          </a:p>
        </p:txBody>
      </p:sp>
      <p:pic>
        <p:nvPicPr>
          <p:cNvPr id="7" name="Picture 6" descr="09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895600"/>
            <a:ext cx="8178800" cy="2187158"/>
          </a:xfrm>
          <a:prstGeom prst="rect">
            <a:avLst/>
          </a:prstGeom>
        </p:spPr>
      </p:pic>
    </p:spTree>
    <p:extLst>
      <p:ext uri="{BB962C8B-B14F-4D97-AF65-F5344CB8AC3E}">
        <p14:creationId xmlns:p14="http://schemas.microsoft.com/office/powerpoint/2010/main" val="2288663171"/>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304</TotalTime>
  <Words>2114</Words>
  <Application>Microsoft Office PowerPoint</Application>
  <PresentationFormat>On-screen Show (4:3)</PresentationFormat>
  <Paragraphs>198</Paragraphs>
  <Slides>31</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Univers-BlackExt</vt:lpstr>
      <vt:lpstr>Univers-Light</vt:lpstr>
      <vt:lpstr>template</vt:lpstr>
      <vt:lpstr>Advanced Tables</vt:lpstr>
      <vt:lpstr>Objectives</vt:lpstr>
      <vt:lpstr>Step by Step: Create a Custom Table in Design View</vt:lpstr>
      <vt:lpstr>Step by Step: Create a Custom Table in Design View</vt:lpstr>
      <vt:lpstr>Step by Step: Create a Custom Table in Design View</vt:lpstr>
      <vt:lpstr>Step by Step: Create a Custom Table in Design View</vt:lpstr>
      <vt:lpstr>Step by Step: Create a Custom Table in Design View</vt:lpstr>
      <vt:lpstr>Step by Step: Create a Custom Table in Design View</vt:lpstr>
      <vt:lpstr>Step by Step: Create a Custom Table in Design View</vt:lpstr>
      <vt:lpstr>Step by Step: Create a Custom Table in Design View</vt:lpstr>
      <vt:lpstr>Step by Step: Insert and Delete Rows in Design View</vt:lpstr>
      <vt:lpstr>Step by Step: Insert and Delete Rows in Design View</vt:lpstr>
      <vt:lpstr>Step by Step: Insert and Delete Rows in Design View</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Use the Table Analyzer</vt:lpstr>
      <vt:lpstr>Step by Step: Insert a Total Row</vt:lpstr>
      <vt:lpstr>Step by Step: Insert a Total Row</vt:lpstr>
      <vt:lpstr>Step by Step: Insert a Total Row</vt:lpstr>
      <vt:lpstr>Step by Step: Insert a Total Row</vt:lpstr>
      <vt:lpstr>Skill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Gambrel, Bryan - Indianapolis</cp:lastModifiedBy>
  <cp:revision>309</cp:revision>
  <dcterms:created xsi:type="dcterms:W3CDTF">2011-08-08T12:10:51Z</dcterms:created>
  <dcterms:modified xsi:type="dcterms:W3CDTF">2016-04-08T14:12:20Z</dcterms:modified>
</cp:coreProperties>
</file>