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5"/>
  </p:notesMasterIdLst>
  <p:sldIdLst>
    <p:sldId id="256" r:id="rId2"/>
    <p:sldId id="258" r:id="rId3"/>
    <p:sldId id="263" r:id="rId4"/>
    <p:sldId id="264" r:id="rId5"/>
    <p:sldId id="265" r:id="rId6"/>
    <p:sldId id="267" r:id="rId7"/>
    <p:sldId id="268" r:id="rId8"/>
    <p:sldId id="269" r:id="rId9"/>
    <p:sldId id="270" r:id="rId10"/>
    <p:sldId id="271" r:id="rId11"/>
    <p:sldId id="272" r:id="rId12"/>
    <p:sldId id="303" r:id="rId13"/>
    <p:sldId id="276" r:id="rId14"/>
    <p:sldId id="277" r:id="rId15"/>
    <p:sldId id="278" r:id="rId16"/>
    <p:sldId id="279" r:id="rId17"/>
    <p:sldId id="280" r:id="rId18"/>
    <p:sldId id="281" r:id="rId19"/>
    <p:sldId id="282" r:id="rId20"/>
    <p:sldId id="283" r:id="rId21"/>
    <p:sldId id="286" r:id="rId22"/>
    <p:sldId id="287" r:id="rId23"/>
    <p:sldId id="288" r:id="rId24"/>
    <p:sldId id="304" r:id="rId25"/>
    <p:sldId id="289" r:id="rId26"/>
    <p:sldId id="290" r:id="rId27"/>
    <p:sldId id="291" r:id="rId28"/>
    <p:sldId id="292" r:id="rId29"/>
    <p:sldId id="296" r:id="rId30"/>
    <p:sldId id="297" r:id="rId31"/>
    <p:sldId id="298" r:id="rId32"/>
    <p:sldId id="299" r:id="rId33"/>
    <p:sldId id="300" r:id="rId34"/>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69" d="100"/>
          <a:sy n="69" d="100"/>
        </p:scale>
        <p:origin x="1638" y="6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Cross Ref: You learned about using controls to format your forms in Lesson 8.</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144871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Another Way: You can also click the Property Sheet button on the Ribbon to display the Property Sheet.</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Throughout this lesson you will see information that appears in black text within brackets, such as [Press Enter], or [your e-mail address]. The information contained in the brackets is intended to be directions for you rather than something you actually type word-for-word. It will instruct you to perform an action or substitute text. Do not type the actual text that appears within brackets.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157240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If all text for the properties is not visible, click the left border of the Property Sheet and drag to widen it.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val="186925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You cannot drag table objects from the Navigation Pane to the [Add New] tab.</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30</a:t>
            </a:fld>
            <a:endParaRPr lang="en-US"/>
          </a:p>
        </p:txBody>
      </p:sp>
    </p:spTree>
    <p:extLst>
      <p:ext uri="{BB962C8B-B14F-4D97-AF65-F5344CB8AC3E}">
        <p14:creationId xmlns:p14="http://schemas.microsoft.com/office/powerpoint/2010/main" val="389097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DBF1D-F585-A249-A842-A96CB764AF79}" type="datetimeFigureOut">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D436-CA00-FE43-87C3-B6D168ECFAF3}" type="slidenum">
              <a:t>‹#›</a:t>
            </a:fld>
            <a:endParaRPr lang="en-US"/>
          </a:p>
        </p:txBody>
      </p:sp>
    </p:spTree>
    <p:extLst>
      <p:ext uri="{BB962C8B-B14F-4D97-AF65-F5344CB8AC3E}">
        <p14:creationId xmlns:p14="http://schemas.microsoft.com/office/powerpoint/2010/main" val="229994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BA1419"/>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Access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A141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BA1419"/>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BA141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BA141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BA1419"/>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400" b="1">
                <a:latin typeface="Segoe"/>
                <a:ea typeface="ＭＳ ゴシック"/>
              </a:rPr>
              <a:t>Advanced Forms</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BA1419"/>
                </a:solidFill>
              </a:rPr>
              <a:t>Lesson 10</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Access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BA1419"/>
                </a:solidFill>
                <a:latin typeface="Segoe UI Semibold" panose="020B0702040204020203" pitchFamily="34" charset="0"/>
              </a:rPr>
              <a:t>Microsoft</a:t>
            </a:r>
            <a:r>
              <a:rPr lang="en-US" sz="4800" b="1" dirty="0" smtClean="0">
                <a:solidFill>
                  <a:srgbClr val="BA1419"/>
                </a:solidFill>
                <a:latin typeface="+mn-lt"/>
              </a:rPr>
              <a:t> </a:t>
            </a:r>
            <a:r>
              <a:rPr lang="en-US" sz="4800" b="1" dirty="0" smtClean="0">
                <a:solidFill>
                  <a:srgbClr val="FF0000"/>
                </a:solidFill>
                <a:latin typeface="+mn-lt"/>
              </a:rPr>
              <a:t>Access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smtClean="0">
                <a:solidFill>
                  <a:srgbClr val="000000"/>
                </a:solidFill>
                <a:latin typeface="Segoe"/>
                <a:ea typeface="ＭＳ ゴシック"/>
              </a:rPr>
              <a:t>Scroll down to the Split Form Orientation property, click the </a:t>
            </a:r>
            <a:r>
              <a:rPr lang="en-US" sz="2000" b="1" i="0" u="none" strike="noStrike" baseline="0" smtClean="0">
                <a:solidFill>
                  <a:srgbClr val="000000"/>
                </a:solidFill>
                <a:latin typeface="Segoe"/>
                <a:ea typeface="ＭＳ ゴシック"/>
              </a:rPr>
              <a:t>down arrow</a:t>
            </a:r>
            <a:r>
              <a:rPr lang="en-US" sz="2000" b="0" i="0" u="none" strike="noStrike" baseline="0" smtClean="0">
                <a:solidFill>
                  <a:srgbClr val="000000"/>
                </a:solidFill>
                <a:latin typeface="Segoe"/>
                <a:ea typeface="ＭＳ ゴシック"/>
              </a:rPr>
              <a:t>, and click </a:t>
            </a:r>
            <a:r>
              <a:rPr lang="en-US" sz="2000" b="1" i="0" u="none" strike="noStrike" baseline="0" smtClean="0">
                <a:solidFill>
                  <a:srgbClr val="000000"/>
                </a:solidFill>
                <a:latin typeface="Segoe"/>
                <a:ea typeface="ＭＳ ゴシック"/>
              </a:rPr>
              <a:t>Datasheet on Top</a:t>
            </a:r>
            <a:r>
              <a:rPr lang="en-US" sz="2000" b="0" i="0" u="none" strike="noStrike" baseline="0" smtClean="0">
                <a:solidFill>
                  <a:srgbClr val="000000"/>
                </a:solidFill>
                <a:latin typeface="Segoe"/>
                <a:ea typeface="ＭＳ ゴシック"/>
              </a:rPr>
              <a:t>, as shown below.</a:t>
            </a:r>
          </a:p>
          <a:p>
            <a:pPr lvl="1" rtl="0">
              <a:buAutoNum type="arabicPeriod" startAt="10"/>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Close </a:t>
            </a:r>
            <a:r>
              <a:rPr lang="en-US" sz="2000" b="0" i="0" u="none" strike="noStrike" baseline="0" smtClean="0">
                <a:solidFill>
                  <a:srgbClr val="000000"/>
                </a:solidFill>
                <a:latin typeface="Segoe"/>
                <a:ea typeface="ＭＳ ゴシック"/>
              </a:rPr>
              <a:t>button to close the Property Sheet.</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10</a:t>
            </a:fld>
            <a:endParaRPr lang="en-US"/>
          </a:p>
        </p:txBody>
      </p:sp>
      <p:pic>
        <p:nvPicPr>
          <p:cNvPr id="7" name="Picture 6" descr="10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848" y="2658533"/>
            <a:ext cx="6101134" cy="3580829"/>
          </a:xfrm>
          <a:prstGeom prst="rect">
            <a:avLst/>
          </a:prstGeom>
        </p:spPr>
      </p:pic>
    </p:spTree>
    <p:extLst>
      <p:ext uri="{BB962C8B-B14F-4D97-AF65-F5344CB8AC3E}">
        <p14:creationId xmlns:p14="http://schemas.microsoft.com/office/powerpoint/2010/main" val="4489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solidFill>
                  <a:srgbClr val="000000"/>
                </a:solidFill>
                <a:latin typeface="Segoe"/>
                <a:ea typeface="ＭＳ ゴシック"/>
              </a:rPr>
              <a:t>On the HOME tab, in the Views group, click the lower half of the </a:t>
            </a:r>
            <a:r>
              <a:rPr lang="en-US" b="1" i="0" u="none" strike="noStrike" baseline="0" smtClean="0">
                <a:solidFill>
                  <a:srgbClr val="000000"/>
                </a:solidFill>
                <a:latin typeface="Segoe"/>
                <a:ea typeface="ＭＳ ゴシック"/>
              </a:rPr>
              <a:t>View </a:t>
            </a:r>
            <a:r>
              <a:rPr lang="en-US" b="0" i="0" u="none" strike="noStrike" baseline="0" smtClean="0">
                <a:solidFill>
                  <a:srgbClr val="000000"/>
                </a:solidFill>
                <a:latin typeface="Segoe"/>
                <a:ea typeface="ＭＳ ゴシック"/>
              </a:rPr>
              <a:t>button and click </a:t>
            </a:r>
            <a:r>
              <a:rPr lang="en-US" b="1" i="0" u="none" strike="noStrike" baseline="0" smtClean="0">
                <a:solidFill>
                  <a:srgbClr val="000000"/>
                </a:solidFill>
                <a:latin typeface="Segoe"/>
                <a:ea typeface="ＭＳ ゴシック"/>
              </a:rPr>
              <a:t>Layout View</a:t>
            </a:r>
            <a:r>
              <a:rPr lang="en-US" b="0" i="0" u="none" strike="noStrike" baseline="0" smtClean="0">
                <a:solidFill>
                  <a:srgbClr val="000000"/>
                </a:solidFill>
                <a:latin typeface="Segoe"/>
                <a:ea typeface="ＭＳ ゴシック"/>
              </a:rPr>
              <a:t>. The split form is displayed with the datasheet on top, as shown below.</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11</a:t>
            </a:fld>
            <a:endParaRPr lang="en-US"/>
          </a:p>
        </p:txBody>
      </p:sp>
      <p:pic>
        <p:nvPicPr>
          <p:cNvPr id="7" name="Picture 6" descr="10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667" y="2667000"/>
            <a:ext cx="5808133" cy="3508586"/>
          </a:xfrm>
          <a:prstGeom prst="rect">
            <a:avLst/>
          </a:prstGeom>
        </p:spPr>
      </p:pic>
    </p:spTree>
    <p:extLst>
      <p:ext uri="{BB962C8B-B14F-4D97-AF65-F5344CB8AC3E}">
        <p14:creationId xmlns:p14="http://schemas.microsoft.com/office/powerpoint/2010/main" val="249767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Create a Split Form</a:t>
            </a:r>
            <a:endParaRPr lang="en-US"/>
          </a:p>
        </p:txBody>
      </p:sp>
      <p:sp>
        <p:nvSpPr>
          <p:cNvPr id="3" name="Content Placeholder 2"/>
          <p:cNvSpPr>
            <a:spLocks noGrp="1"/>
          </p:cNvSpPr>
          <p:nvPr>
            <p:ph idx="1"/>
          </p:nvPr>
        </p:nvSpPr>
        <p:spPr/>
        <p:txBody>
          <a:bodyPr/>
          <a:lstStyle/>
          <a:p>
            <a:pPr lvl="1">
              <a:buFont typeface="+mj-lt"/>
              <a:buAutoNum type="arabicPeriod" startAt="13"/>
            </a:pPr>
            <a:r>
              <a:rPr lang="en-US">
                <a:solidFill>
                  <a:srgbClr val="000000"/>
                </a:solidFill>
                <a:latin typeface="Segoe"/>
                <a:ea typeface="ＭＳ ゴシック"/>
              </a:rPr>
              <a:t>Click the </a:t>
            </a:r>
            <a:r>
              <a:rPr lang="en-US" b="1">
                <a:solidFill>
                  <a:srgbClr val="000000"/>
                </a:solidFill>
                <a:latin typeface="Segoe"/>
                <a:ea typeface="ＭＳ ゴシック"/>
              </a:rPr>
              <a:t>FILE </a:t>
            </a:r>
            <a:r>
              <a:rPr lang="en-US">
                <a:solidFill>
                  <a:srgbClr val="000000"/>
                </a:solidFill>
                <a:latin typeface="Segoe"/>
                <a:ea typeface="ＭＳ ゴシック"/>
              </a:rPr>
              <a:t>tab and click</a:t>
            </a:r>
            <a:r>
              <a:rPr lang="en-US" b="1">
                <a:solidFill>
                  <a:srgbClr val="000000"/>
                </a:solidFill>
                <a:latin typeface="Segoe"/>
                <a:ea typeface="ＭＳ ゴシック"/>
              </a:rPr>
              <a:t> Save</a:t>
            </a:r>
            <a:r>
              <a:rPr lang="en-US">
                <a:solidFill>
                  <a:srgbClr val="000000"/>
                </a:solidFill>
                <a:latin typeface="Times New Roman"/>
                <a:ea typeface="ＭＳ ゴシック"/>
              </a:rPr>
              <a:t>.</a:t>
            </a:r>
          </a:p>
          <a:p>
            <a:pPr lvl="1">
              <a:buAutoNum type="arabicPeriod" startAt="13"/>
            </a:pPr>
            <a:r>
              <a:rPr lang="en-US">
                <a:solidFill>
                  <a:srgbClr val="000000"/>
                </a:solidFill>
                <a:latin typeface="Segoe"/>
                <a:ea typeface="ＭＳ ゴシック"/>
              </a:rPr>
              <a:t>In the Save As dialog box, key </a:t>
            </a:r>
            <a:r>
              <a:rPr lang="en-US" b="1">
                <a:solidFill>
                  <a:srgbClr val="000000"/>
                </a:solidFill>
                <a:latin typeface="Segoe"/>
                <a:ea typeface="ＭＳ ゴシック"/>
              </a:rPr>
              <a:t>Sales Reps Split </a:t>
            </a:r>
            <a:r>
              <a:rPr lang="en-US">
                <a:solidFill>
                  <a:srgbClr val="000000"/>
                </a:solidFill>
                <a:latin typeface="Segoe"/>
                <a:ea typeface="ＭＳ ゴシック"/>
              </a:rPr>
              <a:t>and click </a:t>
            </a:r>
            <a:r>
              <a:rPr lang="en-US" b="1">
                <a:solidFill>
                  <a:srgbClr val="000000"/>
                </a:solidFill>
                <a:latin typeface="Segoe"/>
                <a:ea typeface="ＭＳ ゴシック"/>
              </a:rPr>
              <a:t>OK</a:t>
            </a:r>
            <a:r>
              <a:rPr lang="en-US">
                <a:solidFill>
                  <a:srgbClr val="000000"/>
                </a:solidFill>
                <a:latin typeface="Times New Roman"/>
                <a:ea typeface="ＭＳ ゴシック"/>
              </a:rPr>
              <a:t>.</a:t>
            </a:r>
          </a:p>
          <a:p>
            <a:pPr lvl="1">
              <a:buAutoNum type="arabicPeriod" startAt="13"/>
            </a:pPr>
            <a:r>
              <a:rPr lang="en-US">
                <a:solidFill>
                  <a:srgbClr val="000000"/>
                </a:solidFill>
                <a:latin typeface="Segoe"/>
                <a:ea typeface="ＭＳ ゴシック"/>
              </a:rPr>
              <a:t>Click the</a:t>
            </a:r>
            <a:r>
              <a:rPr lang="en-US" b="1">
                <a:solidFill>
                  <a:srgbClr val="000000"/>
                </a:solidFill>
                <a:latin typeface="Segoe"/>
                <a:ea typeface="ＭＳ ゴシック"/>
              </a:rPr>
              <a:t> Close </a:t>
            </a:r>
            <a:r>
              <a:rPr lang="en-US">
                <a:solidFill>
                  <a:srgbClr val="000000"/>
                </a:solidFill>
                <a:latin typeface="Segoe"/>
                <a:ea typeface="ＭＳ ゴシック"/>
              </a:rPr>
              <a:t>button on Sales Reps Split to close the form.</a:t>
            </a:r>
          </a:p>
          <a:p>
            <a:pPr lvl="1">
              <a:buAutoNum type="arabicPeriod" startAt="13"/>
            </a:pPr>
            <a:r>
              <a:rPr lang="en-US">
                <a:solidFill>
                  <a:srgbClr val="000000"/>
                </a:solidFill>
                <a:latin typeface="Segoe"/>
                <a:ea typeface="ＭＳ ゴシック"/>
              </a:rPr>
              <a:t>Click the </a:t>
            </a:r>
            <a:r>
              <a:rPr lang="en-US" b="1">
                <a:solidFill>
                  <a:srgbClr val="000000"/>
                </a:solidFill>
                <a:latin typeface="Segoe"/>
                <a:ea typeface="ＭＳ ゴシック"/>
              </a:rPr>
              <a:t>Close </a:t>
            </a:r>
            <a:r>
              <a:rPr lang="en-US">
                <a:solidFill>
                  <a:srgbClr val="000000"/>
                </a:solidFill>
                <a:latin typeface="Segoe"/>
                <a:ea typeface="ＭＳ ゴシック"/>
              </a:rPr>
              <a:t>button on Sales Reps to close the table.</a:t>
            </a:r>
          </a:p>
          <a:p>
            <a:pPr lvl="1">
              <a:buAutoNum type="arabicPeriod" startAt="13"/>
            </a:pPr>
            <a:r>
              <a:rPr lang="en-US" b="1">
                <a:solidFill>
                  <a:srgbClr val="000000"/>
                </a:solidFill>
                <a:latin typeface="Segoe"/>
                <a:ea typeface="ＭＳ ゴシック"/>
              </a:rPr>
              <a:t>LEAVE </a:t>
            </a:r>
            <a:r>
              <a:rPr lang="en-US">
                <a:solidFill>
                  <a:srgbClr val="000000"/>
                </a:solidFill>
                <a:latin typeface="Segoe"/>
                <a:ea typeface="ＭＳ ゴシック"/>
              </a:rPr>
              <a:t>the database open.</a:t>
            </a:r>
          </a:p>
          <a:p>
            <a:pPr lvl="0"/>
            <a:r>
              <a:rPr lang="en-US" b="1">
                <a:solidFill>
                  <a:srgbClr val="000000"/>
                </a:solidFill>
                <a:latin typeface="Segoe"/>
                <a:ea typeface="ＭＳ ゴシック"/>
              </a:rPr>
              <a:t>PAUSE. LEAVE </a:t>
            </a:r>
            <a:r>
              <a:rPr lang="en-US">
                <a:solidFill>
                  <a:srgbClr val="000000"/>
                </a:solidFill>
                <a:latin typeface="Segoe"/>
                <a:ea typeface="ＭＳ ゴシック"/>
              </a:rPr>
              <a:t>the database open to use in the next exercise.</a:t>
            </a:r>
            <a:endParaRPr lang="en-US">
              <a:solidFill>
                <a:srgbClr val="000000"/>
              </a:solidFill>
              <a:latin typeface="Univers-Light"/>
              <a:ea typeface="Univers-Light"/>
            </a:endParaRP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9160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USE </a:t>
            </a:r>
            <a:r>
              <a:rPr lang="en-US" b="0" i="0" u="none" strike="noStrike" baseline="0" smtClean="0">
                <a:solidFill>
                  <a:srgbClr val="000000"/>
                </a:solidFill>
                <a:latin typeface="Segoe"/>
                <a:ea typeface="ＭＳ ゴシック"/>
              </a:rPr>
              <a:t>the database that is open from the previous exercise.</a:t>
            </a:r>
          </a:p>
          <a:p>
            <a:pPr lvl="1" rtl="0"/>
            <a:r>
              <a:rPr lang="en-US" b="0" i="0" u="none" strike="noStrike" baseline="0" smtClean="0">
                <a:solidFill>
                  <a:srgbClr val="000000"/>
                </a:solidFill>
                <a:latin typeface="Segoe"/>
                <a:ea typeface="ＭＳ ゴシック"/>
              </a:rPr>
              <a:t>On the CREATE tab, in the Forms group, click </a:t>
            </a:r>
            <a:r>
              <a:rPr lang="en-US" b="1" i="0" u="none" strike="noStrike" baseline="0" smtClean="0">
                <a:solidFill>
                  <a:srgbClr val="000000"/>
                </a:solidFill>
                <a:latin typeface="Segoe"/>
                <a:ea typeface="ＭＳ ゴシック"/>
              </a:rPr>
              <a:t>Form Wizard</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In the first screen on the Form Wizard, click the down arrow in the </a:t>
            </a:r>
            <a:r>
              <a:rPr lang="en-US" b="1" i="0" u="none" strike="noStrike" baseline="0" smtClean="0">
                <a:solidFill>
                  <a:srgbClr val="000000"/>
                </a:solidFill>
                <a:latin typeface="Segoe"/>
                <a:ea typeface="ＭＳ ゴシック"/>
              </a:rPr>
              <a:t>Tables/Queries </a:t>
            </a:r>
            <a:r>
              <a:rPr lang="en-US" b="0" i="0" u="none" strike="noStrike" baseline="0" smtClean="0">
                <a:solidFill>
                  <a:srgbClr val="000000"/>
                </a:solidFill>
                <a:latin typeface="Segoe"/>
                <a:ea typeface="ＭＳ ゴシック"/>
              </a:rPr>
              <a:t>box and click </a:t>
            </a:r>
            <a:r>
              <a:rPr lang="en-US" b="1" i="0" u="none" strike="noStrike" baseline="0" smtClean="0">
                <a:solidFill>
                  <a:srgbClr val="000000"/>
                </a:solidFill>
                <a:latin typeface="Segoe"/>
                <a:ea typeface="ＭＳ ゴシック"/>
              </a:rPr>
              <a:t>Table: Samples Given</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In the Available Fields box, double-click the </a:t>
            </a:r>
            <a:r>
              <a:rPr lang="en-US" b="1" i="0" u="none" strike="noStrike" baseline="0" smtClean="0">
                <a:solidFill>
                  <a:srgbClr val="000000"/>
                </a:solidFill>
                <a:latin typeface="Segoe"/>
                <a:ea typeface="ＭＳ ゴシック"/>
              </a:rPr>
              <a:t>Week Name</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Sales Rep</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Product</a:t>
            </a:r>
            <a:r>
              <a:rPr lang="en-US" b="0" i="0" u="none" strike="noStrike" baseline="0" smtClean="0">
                <a:solidFill>
                  <a:srgbClr val="000000"/>
                </a:solidFill>
                <a:latin typeface="Segoe"/>
                <a:ea typeface="ＭＳ ゴシック"/>
              </a:rPr>
              <a:t>, and</a:t>
            </a:r>
            <a:r>
              <a:rPr lang="en-US" b="1" i="0" u="none" strike="noStrike" baseline="0" smtClean="0">
                <a:solidFill>
                  <a:srgbClr val="000000"/>
                </a:solidFill>
                <a:latin typeface="Segoe"/>
                <a:ea typeface="ＭＳ ゴシック"/>
              </a:rPr>
              <a:t> Quantity </a:t>
            </a:r>
            <a:r>
              <a:rPr lang="en-US" b="0" i="0" u="none" strike="noStrike" baseline="0" smtClean="0">
                <a:solidFill>
                  <a:srgbClr val="000000"/>
                </a:solidFill>
                <a:latin typeface="Segoe"/>
                <a:ea typeface="ＭＳ ゴシック"/>
              </a:rPr>
              <a:t>fields to move them to the Selected Fields box.</a:t>
            </a:r>
          </a:p>
          <a:p>
            <a:pPr lvl="1" rtl="0"/>
            <a:r>
              <a:rPr lang="en-US" b="0" i="0" u="none" strike="noStrike" baseline="0" smtClean="0">
                <a:solidFill>
                  <a:srgbClr val="000000"/>
                </a:solidFill>
                <a:latin typeface="Segoe"/>
                <a:ea typeface="ＭＳ ゴシック"/>
              </a:rPr>
              <a:t>Click the down arrow in the </a:t>
            </a:r>
            <a:r>
              <a:rPr lang="en-US" b="1" i="0" u="none" strike="noStrike" baseline="0" smtClean="0">
                <a:solidFill>
                  <a:srgbClr val="000000"/>
                </a:solidFill>
                <a:latin typeface="Segoe"/>
                <a:ea typeface="ＭＳ ゴシック"/>
              </a:rPr>
              <a:t>Tables/Queries </a:t>
            </a:r>
            <a:r>
              <a:rPr lang="en-US" b="0" i="0" u="none" strike="noStrike" baseline="0" smtClean="0">
                <a:solidFill>
                  <a:srgbClr val="000000"/>
                </a:solidFill>
                <a:latin typeface="Segoe"/>
                <a:ea typeface="ＭＳ ゴシック"/>
              </a:rPr>
              <a:t>box and click </a:t>
            </a:r>
            <a:r>
              <a:rPr lang="en-US" b="1" i="0" u="none" strike="noStrike" baseline="0" smtClean="0">
                <a:solidFill>
                  <a:srgbClr val="000000"/>
                </a:solidFill>
                <a:latin typeface="Segoe"/>
                <a:ea typeface="ＭＳ ゴシック"/>
              </a:rPr>
              <a:t>Table: Doctors</a:t>
            </a:r>
            <a:r>
              <a:rPr lang="en-US" b="0" i="0" u="none" strike="noStrike" baseline="0" smtClean="0">
                <a:solidFill>
                  <a:srgbClr val="000000"/>
                </a:solidFill>
                <a:latin typeface="Times New Roman"/>
                <a:ea typeface="ＭＳ ゴシック"/>
              </a:rPr>
              <a:t>.</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13</a:t>
            </a:fld>
            <a:endParaRPr lang="en-US"/>
          </a:p>
        </p:txBody>
      </p:sp>
    </p:spTree>
    <p:extLst>
      <p:ext uri="{BB962C8B-B14F-4D97-AF65-F5344CB8AC3E}">
        <p14:creationId xmlns:p14="http://schemas.microsoft.com/office/powerpoint/2010/main" val="49083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a:xfrm>
            <a:off x="457200" y="1524000"/>
            <a:ext cx="4343400" cy="4953000"/>
          </a:xfrm>
        </p:spPr>
        <p:txBody>
          <a:bodyPr/>
          <a:lstStyle/>
          <a:p>
            <a:pPr lvl="1" rtl="0">
              <a:buFont typeface="+mj-lt"/>
              <a:buAutoNum type="arabicPeriod" startAt="5"/>
            </a:pPr>
            <a:r>
              <a:rPr lang="en-US" b="0" i="0" u="none" strike="noStrike" baseline="0" smtClean="0">
                <a:solidFill>
                  <a:srgbClr val="000000"/>
                </a:solidFill>
                <a:latin typeface="Segoe"/>
                <a:ea typeface="ＭＳ ゴシック"/>
              </a:rPr>
              <a:t>In the Available Fields box, double-click the </a:t>
            </a:r>
            <a:r>
              <a:rPr lang="en-US" b="1" i="0" u="none" strike="noStrike" baseline="0" smtClean="0">
                <a:solidFill>
                  <a:srgbClr val="000000"/>
                </a:solidFill>
                <a:latin typeface="Segoe"/>
                <a:ea typeface="ＭＳ ゴシック"/>
              </a:rPr>
              <a:t>Last Name</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First Name</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Specialty</a:t>
            </a:r>
            <a:r>
              <a:rPr lang="en-US" b="0" i="0" u="none" strike="noStrike" baseline="0" smtClean="0">
                <a:solidFill>
                  <a:srgbClr val="000000"/>
                </a:solidFill>
                <a:latin typeface="Segoe"/>
                <a:ea typeface="ＭＳ ゴシック"/>
              </a:rPr>
              <a:t>, and </a:t>
            </a:r>
            <a:r>
              <a:rPr lang="en-US" b="1" i="0" u="none" strike="noStrike" baseline="0" smtClean="0">
                <a:solidFill>
                  <a:srgbClr val="000000"/>
                </a:solidFill>
                <a:latin typeface="Segoe"/>
                <a:ea typeface="ＭＳ ゴシック"/>
              </a:rPr>
              <a:t>Hospital </a:t>
            </a:r>
            <a:r>
              <a:rPr lang="en-US" b="0" i="0" u="none" strike="noStrike" baseline="0" smtClean="0">
                <a:solidFill>
                  <a:srgbClr val="000000"/>
                </a:solidFill>
                <a:latin typeface="Segoe"/>
                <a:ea typeface="ＭＳ ゴシック"/>
              </a:rPr>
              <a:t>fields to move them to the Selected Fields box. The screen should look like the figure at right.</a:t>
            </a:r>
          </a:p>
          <a:p>
            <a:pPr lvl="1" rtl="0">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&gt; </a:t>
            </a:r>
            <a:r>
              <a:rPr lang="en-US" b="0" i="0" u="none" strike="noStrike" baseline="0" smtClean="0">
                <a:solidFill>
                  <a:srgbClr val="000000"/>
                </a:solidFill>
                <a:latin typeface="Segoe"/>
                <a:ea typeface="ＭＳ ゴシック"/>
              </a:rPr>
              <a:t>button.</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14</a:t>
            </a:fld>
            <a:endParaRPr lang="en-US"/>
          </a:p>
        </p:txBody>
      </p:sp>
      <p:pic>
        <p:nvPicPr>
          <p:cNvPr id="7" name="Picture 6" descr="10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00200"/>
            <a:ext cx="3801533" cy="2888041"/>
          </a:xfrm>
          <a:prstGeom prst="rect">
            <a:avLst/>
          </a:prstGeom>
        </p:spPr>
      </p:pic>
    </p:spTree>
    <p:extLst>
      <p:ext uri="{BB962C8B-B14F-4D97-AF65-F5344CB8AC3E}">
        <p14:creationId xmlns:p14="http://schemas.microsoft.com/office/powerpoint/2010/main" val="80527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a:xfrm>
            <a:off x="457200" y="1524000"/>
            <a:ext cx="4419600" cy="4953000"/>
          </a:xfrm>
        </p:spPr>
        <p:txBody>
          <a:bodyPr/>
          <a:lstStyle/>
          <a:p>
            <a:pPr lvl="1" rtl="0">
              <a:buFont typeface="+mj-lt"/>
              <a:buAutoNum type="arabicPeriod" startAt="7"/>
            </a:pPr>
            <a:r>
              <a:rPr lang="en-US" b="0" i="0" u="none" strike="noStrike" baseline="0" smtClean="0">
                <a:latin typeface="Segoe"/>
                <a:ea typeface="ＭＳ ゴシック"/>
              </a:rPr>
              <a:t>In the </a:t>
            </a:r>
            <a:r>
              <a:rPr lang="en-US" b="0" i="1" u="none" strike="noStrike" baseline="0" smtClean="0">
                <a:latin typeface="Segoe"/>
                <a:ea typeface="ＭＳ ゴシック"/>
              </a:rPr>
              <a:t>How do you want to view your data? </a:t>
            </a:r>
            <a:r>
              <a:rPr lang="en-US" b="0" i="0" u="none" strike="noStrike" baseline="0" smtClean="0">
                <a:latin typeface="Segoe"/>
                <a:ea typeface="ＭＳ ゴシック"/>
              </a:rPr>
              <a:t>box, click </a:t>
            </a:r>
            <a:r>
              <a:rPr lang="en-US" b="1" i="0" u="none" strike="noStrike" baseline="0" smtClean="0">
                <a:latin typeface="Segoe"/>
                <a:ea typeface="ＭＳ ゴシック"/>
              </a:rPr>
              <a:t>by Doctors</a:t>
            </a:r>
            <a:r>
              <a:rPr lang="en-US" b="0" i="0" u="none" strike="noStrike" baseline="0" smtClean="0">
                <a:latin typeface="Segoe"/>
                <a:ea typeface="ＭＳ ゴシック"/>
              </a:rPr>
              <a:t>. The </a:t>
            </a:r>
            <a:r>
              <a:rPr lang="en-US" b="0" i="1" u="none" strike="noStrike" baseline="0" smtClean="0">
                <a:latin typeface="Segoe"/>
                <a:ea typeface="ＭＳ ゴシック"/>
              </a:rPr>
              <a:t>Form with subform(s) </a:t>
            </a:r>
            <a:r>
              <a:rPr lang="en-US" b="0" i="0" u="none" strike="noStrike" baseline="0" smtClean="0">
                <a:latin typeface="Segoe"/>
                <a:ea typeface="ＭＳ ゴシック"/>
              </a:rPr>
              <a:t>option button should be selected, and the Form Wizard should look like the figure at right.</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Next &gt; </a:t>
            </a:r>
            <a:r>
              <a:rPr lang="en-US" b="0" i="0" u="none" strike="noStrike" baseline="0" smtClean="0">
                <a:latin typeface="Segoe"/>
                <a:ea typeface="ＭＳ ゴシック"/>
              </a:rPr>
              <a:t>button.</a:t>
            </a:r>
            <a:endParaRPr lang="en-US" b="0" i="0" u="none" strike="noStrike" baseline="0" smtClean="0">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15</a:t>
            </a:fld>
            <a:endParaRPr lang="en-US"/>
          </a:p>
        </p:txBody>
      </p:sp>
      <p:pic>
        <p:nvPicPr>
          <p:cNvPr id="7" name="Picture 6" descr="1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600200"/>
            <a:ext cx="3869267" cy="2954189"/>
          </a:xfrm>
          <a:prstGeom prst="rect">
            <a:avLst/>
          </a:prstGeom>
        </p:spPr>
      </p:pic>
    </p:spTree>
    <p:extLst>
      <p:ext uri="{BB962C8B-B14F-4D97-AF65-F5344CB8AC3E}">
        <p14:creationId xmlns:p14="http://schemas.microsoft.com/office/powerpoint/2010/main" val="60326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a:xfrm>
            <a:off x="457200" y="1524000"/>
            <a:ext cx="4114800" cy="4953000"/>
          </a:xfrm>
        </p:spPr>
        <p:txBody>
          <a:bodyPr/>
          <a:lstStyle/>
          <a:p>
            <a:pPr lvl="1" rtl="0">
              <a:buFont typeface="+mj-lt"/>
              <a:buAutoNum type="arabicPeriod" startAt="9"/>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Tabular </a:t>
            </a:r>
            <a:r>
              <a:rPr lang="en-US" b="0" i="0" u="none" strike="noStrike" baseline="0" smtClean="0">
                <a:solidFill>
                  <a:srgbClr val="000000"/>
                </a:solidFill>
                <a:latin typeface="Segoe"/>
                <a:ea typeface="ＭＳ ゴシック"/>
              </a:rPr>
              <a:t>option button to select that as the layout for your subform, as shown at right.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16</a:t>
            </a:fld>
            <a:endParaRPr lang="en-US"/>
          </a:p>
        </p:txBody>
      </p:sp>
      <p:pic>
        <p:nvPicPr>
          <p:cNvPr id="7" name="Picture 6" descr="10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524000"/>
            <a:ext cx="3621617" cy="2758364"/>
          </a:xfrm>
          <a:prstGeom prst="rect">
            <a:avLst/>
          </a:prstGeom>
        </p:spPr>
      </p:pic>
    </p:spTree>
    <p:extLst>
      <p:ext uri="{BB962C8B-B14F-4D97-AF65-F5344CB8AC3E}">
        <p14:creationId xmlns:p14="http://schemas.microsoft.com/office/powerpoint/2010/main" val="427082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a:xfrm>
            <a:off x="457200" y="1524000"/>
            <a:ext cx="4191000" cy="4953000"/>
          </a:xfrm>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&gt; </a:t>
            </a:r>
            <a:r>
              <a:rPr lang="en-US" b="0" i="0" u="none" strike="noStrike" baseline="0" smtClean="0">
                <a:solidFill>
                  <a:srgbClr val="000000"/>
                </a:solidFill>
                <a:latin typeface="Segoe"/>
                <a:ea typeface="ＭＳ ゴシック"/>
              </a:rPr>
              <a:t>button. Access has suggested titles for the forms, as shown at right. Keep the default selection to open the form.</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17</a:t>
            </a:fld>
            <a:endParaRPr lang="en-US"/>
          </a:p>
        </p:txBody>
      </p:sp>
      <p:pic>
        <p:nvPicPr>
          <p:cNvPr id="7" name="Picture 6" descr="10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600200"/>
            <a:ext cx="4030133" cy="3078782"/>
          </a:xfrm>
          <a:prstGeom prst="rect">
            <a:avLst/>
          </a:prstGeom>
        </p:spPr>
      </p:pic>
    </p:spTree>
    <p:extLst>
      <p:ext uri="{BB962C8B-B14F-4D97-AF65-F5344CB8AC3E}">
        <p14:creationId xmlns:p14="http://schemas.microsoft.com/office/powerpoint/2010/main" val="113725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Finish </a:t>
            </a:r>
            <a:r>
              <a:rPr lang="en-US" b="0" i="0" u="none" strike="noStrike" baseline="0" smtClean="0">
                <a:solidFill>
                  <a:srgbClr val="000000"/>
                </a:solidFill>
                <a:latin typeface="Segoe"/>
                <a:ea typeface="ＭＳ ゴシック"/>
              </a:rPr>
              <a:t>button to create the forms. The Doctors form appears with the Samples Given subform, as shown below.</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18</a:t>
            </a:fld>
            <a:endParaRPr lang="en-US"/>
          </a:p>
        </p:txBody>
      </p:sp>
      <p:pic>
        <p:nvPicPr>
          <p:cNvPr id="7" name="Picture 6" descr="1014.png"/>
          <p:cNvPicPr>
            <a:picLocks noChangeAspect="1"/>
          </p:cNvPicPr>
          <p:nvPr/>
        </p:nvPicPr>
        <p:blipFill rotWithShape="1">
          <a:blip r:embed="rId2">
            <a:extLst>
              <a:ext uri="{28A0092B-C50C-407E-A947-70E740481C1C}">
                <a14:useLocalDpi xmlns:a14="http://schemas.microsoft.com/office/drawing/2010/main" val="0"/>
              </a:ext>
            </a:extLst>
          </a:blip>
          <a:srcRect b="23291"/>
          <a:stretch/>
        </p:blipFill>
        <p:spPr>
          <a:xfrm>
            <a:off x="1295400" y="2768600"/>
            <a:ext cx="7171267" cy="3200510"/>
          </a:xfrm>
          <a:prstGeom prst="rect">
            <a:avLst/>
          </a:prstGeom>
        </p:spPr>
      </p:pic>
    </p:spTree>
    <p:extLst>
      <p:ext uri="{BB962C8B-B14F-4D97-AF65-F5344CB8AC3E}">
        <p14:creationId xmlns:p14="http://schemas.microsoft.com/office/powerpoint/2010/main" val="14825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solidFill>
                  <a:srgbClr val="000000"/>
                </a:solidFill>
                <a:latin typeface="Segoe"/>
                <a:ea typeface="ＭＳ ゴシック"/>
              </a:rPr>
              <a:t>In the Navigation Pane, double-click the </a:t>
            </a:r>
            <a:r>
              <a:rPr lang="en-US" b="1" i="0" u="none" strike="noStrike" baseline="0" smtClean="0">
                <a:solidFill>
                  <a:srgbClr val="000000"/>
                </a:solidFill>
                <a:latin typeface="Segoe"/>
                <a:ea typeface="ＭＳ ゴシック"/>
              </a:rPr>
              <a:t>Samples Given Subform </a:t>
            </a:r>
            <a:r>
              <a:rPr lang="en-US" b="0" i="0" u="none" strike="noStrike" baseline="0" smtClean="0">
                <a:solidFill>
                  <a:srgbClr val="000000"/>
                </a:solidFill>
                <a:latin typeface="Segoe"/>
                <a:ea typeface="ＭＳ ゴシック"/>
              </a:rPr>
              <a:t>to open it, as shown below.</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19</a:t>
            </a:fld>
            <a:endParaRPr lang="en-US"/>
          </a:p>
        </p:txBody>
      </p:sp>
      <p:pic>
        <p:nvPicPr>
          <p:cNvPr id="7" name="Picture 6" descr="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62200"/>
            <a:ext cx="7171267" cy="3890247"/>
          </a:xfrm>
          <a:prstGeom prst="rect">
            <a:avLst/>
          </a:prstGeom>
        </p:spPr>
      </p:pic>
    </p:spTree>
    <p:extLst>
      <p:ext uri="{BB962C8B-B14F-4D97-AF65-F5344CB8AC3E}">
        <p14:creationId xmlns:p14="http://schemas.microsoft.com/office/powerpoint/2010/main" val="194078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Objectives</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a:t>
            </a:fld>
            <a:endParaRPr lang="en-US"/>
          </a:p>
        </p:txBody>
      </p:sp>
      <p:pic>
        <p:nvPicPr>
          <p:cNvPr id="7" name="Picture 6" descr="10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8085667" cy="1589342"/>
          </a:xfrm>
          <a:prstGeom prst="rect">
            <a:avLst/>
          </a:prstGeom>
        </p:spPr>
      </p:pic>
    </p:spTree>
    <p:extLst>
      <p:ext uri="{BB962C8B-B14F-4D97-AF65-F5344CB8AC3E}">
        <p14:creationId xmlns:p14="http://schemas.microsoft.com/office/powerpoint/2010/main" val="27854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Subform</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solidFill>
                  <a:srgbClr val="000000"/>
                </a:solidFill>
                <a:latin typeface="Segoe"/>
                <a:ea typeface="ＭＳ ゴシック"/>
              </a:rPr>
              <a:t>Scroll down and to the right, if necessary, to see the data contained in the records and then 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on the Samples Given Subform to close the subform.</a:t>
            </a:r>
          </a:p>
          <a:p>
            <a:pPr lvl="1" rtl="0">
              <a:buAutoNum type="arabicPeriod" startAt="1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on the Doctors form to close the form.</a:t>
            </a:r>
          </a:p>
          <a:p>
            <a:pPr lvl="1" rtl="0">
              <a:buAutoNum type="arabicPeriod" startAt="13"/>
            </a:pPr>
            <a:r>
              <a:rPr lang="en-US" b="1" i="0" u="none" strike="noStrike" baseline="0" smtClean="0">
                <a:solidFill>
                  <a:srgbClr val="000000"/>
                </a:solidFill>
                <a:latin typeface="Segoe"/>
                <a:ea typeface="ＭＳ ゴシック"/>
              </a:rPr>
              <a:t>LEAVE </a:t>
            </a:r>
            <a:r>
              <a:rPr lang="en-US" b="0" i="0" u="none" strike="noStrike" baseline="0" smtClean="0">
                <a:solidFill>
                  <a:srgbClr val="000000"/>
                </a:solidFill>
                <a:latin typeface="Segoe"/>
                <a:ea typeface="ＭＳ ゴシック"/>
              </a:rPr>
              <a:t>the database open.</a:t>
            </a:r>
          </a:p>
          <a:p>
            <a:pPr lvl="0" rtl="0"/>
            <a:r>
              <a:rPr lang="en-US" b="1" i="0" u="none" strike="noStrike" baseline="0" smtClean="0">
                <a:solidFill>
                  <a:srgbClr val="000000"/>
                </a:solidFill>
                <a:latin typeface="Segoe"/>
                <a:ea typeface="ＭＳ ゴシック"/>
              </a:rPr>
              <a:t>PAUSE. LEAVE </a:t>
            </a:r>
            <a:r>
              <a:rPr lang="en-US" b="0" i="0" u="none" strike="noStrike" baseline="0" smtClean="0">
                <a:solidFill>
                  <a:srgbClr val="000000"/>
                </a:solidFill>
                <a:latin typeface="Segoe"/>
                <a:ea typeface="ＭＳ ゴシック"/>
              </a:rPr>
              <a:t>the database open to use in the next exercise.</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20</a:t>
            </a:fld>
            <a:endParaRPr lang="en-US"/>
          </a:p>
        </p:txBody>
      </p:sp>
    </p:spTree>
    <p:extLst>
      <p:ext uri="{BB962C8B-B14F-4D97-AF65-F5344CB8AC3E}">
        <p14:creationId xmlns:p14="http://schemas.microsoft.com/office/powerpoint/2010/main" val="342947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USE </a:t>
            </a:r>
            <a:r>
              <a:rPr lang="en-US" b="0" i="0" u="none" strike="noStrike" baseline="0" smtClean="0">
                <a:solidFill>
                  <a:srgbClr val="000000"/>
                </a:solidFill>
                <a:latin typeface="Segoe"/>
                <a:ea typeface="ＭＳ ゴシック"/>
              </a:rPr>
              <a:t>the database that is open from the previous exercise.</a:t>
            </a:r>
          </a:p>
          <a:p>
            <a:pPr lvl="1" rtl="0"/>
            <a:r>
              <a:rPr lang="en-US" b="0" i="0" u="none" strike="noStrike" baseline="0" smtClean="0">
                <a:solidFill>
                  <a:srgbClr val="000000"/>
                </a:solidFill>
                <a:latin typeface="Segoe"/>
                <a:ea typeface="ＭＳ ゴシック"/>
              </a:rPr>
              <a:t>On the CREATE tab, in the Templates group, click the </a:t>
            </a:r>
            <a:r>
              <a:rPr lang="en-US" b="1" i="0" u="none" strike="noStrike" baseline="0" smtClean="0">
                <a:solidFill>
                  <a:srgbClr val="000000"/>
                </a:solidFill>
                <a:latin typeface="Segoe"/>
                <a:ea typeface="ＭＳ ゴシック"/>
              </a:rPr>
              <a:t>Application Parts</a:t>
            </a:r>
            <a:r>
              <a:rPr lang="en-US" b="1" i="0" u="none" strike="noStrike" baseline="0" smtClean="0">
                <a:solidFill>
                  <a:srgbClr val="000000"/>
                </a:solidFill>
                <a:latin typeface="Segoe"/>
                <a:ea typeface="Univers-BlackExt"/>
              </a:rPr>
              <a:t> </a:t>
            </a:r>
            <a:r>
              <a:rPr lang="en-US" b="0" i="0" u="none" strike="noStrike" baseline="0" smtClean="0">
                <a:solidFill>
                  <a:srgbClr val="000000"/>
                </a:solidFill>
                <a:latin typeface="Segoe"/>
                <a:ea typeface="ＭＳ ゴシック"/>
              </a:rPr>
              <a:t>button. In the Blank Forms category, hover your mouse over the 1 Right button. A ScreenTip appears informing you of the form’s layout.</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21</a:t>
            </a:fld>
            <a:endParaRPr lang="en-US"/>
          </a:p>
        </p:txBody>
      </p:sp>
    </p:spTree>
    <p:extLst>
      <p:ext uri="{BB962C8B-B14F-4D97-AF65-F5344CB8AC3E}">
        <p14:creationId xmlns:p14="http://schemas.microsoft.com/office/powerpoint/2010/main" val="5045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a:xfrm>
            <a:off x="457200" y="1524000"/>
            <a:ext cx="5334000" cy="4953000"/>
          </a:xfrm>
        </p:spPr>
        <p:txBody>
          <a:bodyPr/>
          <a:lstStyle/>
          <a:p>
            <a:pPr lvl="1" rtl="0">
              <a:buFont typeface="+mj-lt"/>
              <a:buAutoNum type="arabicPeriod" startAt="2"/>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1 Right </a:t>
            </a:r>
            <a:r>
              <a:rPr lang="en-US" b="0" i="0" u="none" strike="noStrike" baseline="0" smtClean="0">
                <a:solidFill>
                  <a:srgbClr val="000000"/>
                </a:solidFill>
                <a:latin typeface="Segoe"/>
                <a:ea typeface="ＭＳ ゴシック"/>
              </a:rPr>
              <a:t>button and a new form object named SingleOneColumnRightLabels appears in the Navigation Pane in the Unrelated Objects category, as shown at right.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22</a:t>
            </a:fld>
            <a:endParaRPr lang="en-US"/>
          </a:p>
        </p:txBody>
      </p:sp>
      <p:pic>
        <p:nvPicPr>
          <p:cNvPr id="7" name="Picture 6" descr="10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676400"/>
            <a:ext cx="2574124" cy="4343400"/>
          </a:xfrm>
          <a:prstGeom prst="rect">
            <a:avLst/>
          </a:prstGeom>
        </p:spPr>
      </p:pic>
    </p:spTree>
    <p:extLst>
      <p:ext uri="{BB962C8B-B14F-4D97-AF65-F5344CB8AC3E}">
        <p14:creationId xmlns:p14="http://schemas.microsoft.com/office/powerpoint/2010/main" val="2511570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Open the </a:t>
            </a:r>
            <a:r>
              <a:rPr lang="en-US" b="1" i="0" u="none" strike="noStrike" baseline="0" smtClean="0">
                <a:solidFill>
                  <a:srgbClr val="000000"/>
                </a:solidFill>
                <a:latin typeface="Segoe"/>
                <a:ea typeface="ＭＳ ゴシック"/>
              </a:rPr>
              <a:t>SingleOneColumnRightLabels </a:t>
            </a:r>
            <a:r>
              <a:rPr lang="en-US" b="0" i="0" u="none" strike="noStrike" baseline="0" smtClean="0">
                <a:solidFill>
                  <a:srgbClr val="000000"/>
                </a:solidFill>
                <a:latin typeface="Segoe"/>
                <a:ea typeface="ＭＳ ゴシック"/>
              </a:rPr>
              <a:t>form. The form displays in Form view, as shown below.</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23</a:t>
            </a:fld>
            <a:endParaRPr lang="en-US"/>
          </a:p>
        </p:txBody>
      </p:sp>
      <p:pic>
        <p:nvPicPr>
          <p:cNvPr id="7" name="Picture 6" descr="1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70667"/>
            <a:ext cx="7083959" cy="3869267"/>
          </a:xfrm>
          <a:prstGeom prst="rect">
            <a:avLst/>
          </a:prstGeom>
        </p:spPr>
      </p:pic>
    </p:spTree>
    <p:extLst>
      <p:ext uri="{BB962C8B-B14F-4D97-AF65-F5344CB8AC3E}">
        <p14:creationId xmlns:p14="http://schemas.microsoft.com/office/powerpoint/2010/main" val="3352794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Use Application Parts to Create Blank Forms</a:t>
            </a:r>
            <a:endParaRPr lang="en-US"/>
          </a:p>
        </p:txBody>
      </p:sp>
      <p:sp>
        <p:nvSpPr>
          <p:cNvPr id="3" name="Content Placeholder 2"/>
          <p:cNvSpPr>
            <a:spLocks noGrp="1"/>
          </p:cNvSpPr>
          <p:nvPr>
            <p:ph idx="1"/>
          </p:nvPr>
        </p:nvSpPr>
        <p:spPr/>
        <p:txBody>
          <a:bodyPr/>
          <a:lstStyle/>
          <a:p>
            <a:pPr marL="457200" lvl="1" indent="-457200">
              <a:buFont typeface="+mj-lt"/>
              <a:buAutoNum type="arabicPeriod" startAt="4"/>
            </a:pPr>
            <a:r>
              <a:rPr lang="en-US">
                <a:solidFill>
                  <a:srgbClr val="000000"/>
                </a:solidFill>
                <a:latin typeface="Segoe"/>
                <a:ea typeface="ＭＳ ゴシック"/>
              </a:rPr>
              <a:t>Switch to Layout view and [press </a:t>
            </a:r>
            <a:r>
              <a:rPr lang="en-US" b="1">
                <a:solidFill>
                  <a:srgbClr val="000000"/>
                </a:solidFill>
                <a:latin typeface="Segoe"/>
                <a:ea typeface="ＭＳ ゴシック"/>
              </a:rPr>
              <a:t>Shift</a:t>
            </a:r>
            <a:r>
              <a:rPr lang="en-US">
                <a:solidFill>
                  <a:srgbClr val="000000"/>
                </a:solidFill>
                <a:latin typeface="Segoe"/>
                <a:ea typeface="ＭＳ ゴシック"/>
              </a:rPr>
              <a:t>] while clicking on the label control placeholders titled </a:t>
            </a:r>
            <a:r>
              <a:rPr lang="en-US" b="1">
                <a:solidFill>
                  <a:srgbClr val="000000"/>
                </a:solidFill>
                <a:latin typeface="Segoe"/>
                <a:ea typeface="ＭＳ ゴシック"/>
              </a:rPr>
              <a:t>Field1</a:t>
            </a:r>
            <a:r>
              <a:rPr lang="en-US">
                <a:solidFill>
                  <a:srgbClr val="000000"/>
                </a:solidFill>
                <a:latin typeface="Segoe"/>
                <a:ea typeface="ＭＳ ゴシック"/>
              </a:rPr>
              <a:t>, </a:t>
            </a:r>
            <a:r>
              <a:rPr lang="en-US" b="1">
                <a:solidFill>
                  <a:srgbClr val="000000"/>
                </a:solidFill>
                <a:latin typeface="Segoe"/>
                <a:ea typeface="ＭＳ ゴシック"/>
              </a:rPr>
              <a:t>Field2</a:t>
            </a:r>
            <a:r>
              <a:rPr lang="en-US">
                <a:solidFill>
                  <a:srgbClr val="000000"/>
                </a:solidFill>
                <a:latin typeface="Segoe"/>
                <a:ea typeface="ＭＳ ゴシック"/>
              </a:rPr>
              <a:t>, </a:t>
            </a:r>
            <a:r>
              <a:rPr lang="en-US" b="1">
                <a:solidFill>
                  <a:srgbClr val="000000"/>
                </a:solidFill>
                <a:latin typeface="Segoe"/>
                <a:ea typeface="ＭＳ ゴシック"/>
              </a:rPr>
              <a:t>Field3</a:t>
            </a:r>
            <a:r>
              <a:rPr lang="en-US">
                <a:solidFill>
                  <a:srgbClr val="000000"/>
                </a:solidFill>
                <a:latin typeface="Segoe"/>
                <a:ea typeface="ＭＳ ゴシック"/>
              </a:rPr>
              <a:t>, and </a:t>
            </a:r>
            <a:r>
              <a:rPr lang="en-US" b="1">
                <a:solidFill>
                  <a:srgbClr val="000000"/>
                </a:solidFill>
                <a:latin typeface="Segoe"/>
                <a:ea typeface="ＭＳ ゴシック"/>
              </a:rPr>
              <a:t>Field4 </a:t>
            </a:r>
            <a:r>
              <a:rPr lang="en-US">
                <a:solidFill>
                  <a:srgbClr val="000000"/>
                </a:solidFill>
                <a:latin typeface="Segoe"/>
                <a:ea typeface="ＭＳ ゴシック"/>
              </a:rPr>
              <a:t>to select them all. [Press the </a:t>
            </a:r>
            <a:r>
              <a:rPr lang="en-US" b="1">
                <a:solidFill>
                  <a:srgbClr val="000000"/>
                </a:solidFill>
                <a:latin typeface="Segoe"/>
                <a:ea typeface="ＭＳ ゴシック"/>
              </a:rPr>
              <a:t>Delete </a:t>
            </a:r>
            <a:r>
              <a:rPr lang="en-US">
                <a:solidFill>
                  <a:srgbClr val="000000"/>
                </a:solidFill>
                <a:latin typeface="Segoe"/>
                <a:ea typeface="ＭＳ ゴシック"/>
              </a:rPr>
              <a:t>key] on the keyboard to delete the label controls. Also delete the label control placeholder that contains the red asterisk, which could be used to denote an important field, like a key field.</a:t>
            </a:r>
            <a:endParaRPr lang="en-US">
              <a:solidFill>
                <a:srgbClr val="000000"/>
              </a:solidFill>
              <a:latin typeface="Univers-Light"/>
              <a:ea typeface="ＭＳ ゴシック"/>
            </a:endParaRP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690687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Add Existing Fields </a:t>
            </a:r>
            <a:r>
              <a:rPr lang="en-US" sz="2000" b="0" i="0" u="none" strike="noStrike" baseline="0" smtClean="0">
                <a:solidFill>
                  <a:srgbClr val="000000"/>
                </a:solidFill>
                <a:latin typeface="Segoe"/>
                <a:ea typeface="ＭＳ ゴシック"/>
              </a:rPr>
              <a:t>button in the Tools group. The Field List pane appears. If necessary, click the </a:t>
            </a:r>
            <a:r>
              <a:rPr lang="en-US" sz="2000" b="1" i="0" u="none" strike="noStrike" baseline="0" smtClean="0">
                <a:solidFill>
                  <a:srgbClr val="000000"/>
                </a:solidFill>
                <a:latin typeface="Segoe"/>
                <a:ea typeface="ＭＳ ゴシック"/>
              </a:rPr>
              <a:t>Show all tables </a:t>
            </a:r>
            <a:r>
              <a:rPr lang="en-US" sz="2000" b="0" i="0" u="none" strike="noStrike" baseline="0" smtClean="0">
                <a:solidFill>
                  <a:srgbClr val="000000"/>
                </a:solidFill>
                <a:latin typeface="Segoe"/>
                <a:ea typeface="ＭＳ ゴシック"/>
              </a:rPr>
              <a:t>link. Your screen should resemble the figure below.</a:t>
            </a:r>
          </a:p>
          <a:p>
            <a:pPr lvl="1" rtl="0">
              <a:buAutoNum type="arabicPeriod" startAt="5"/>
            </a:pPr>
            <a:r>
              <a:rPr lang="en-US" sz="2000" b="0" i="0" u="none" strike="noStrike" baseline="0" smtClean="0">
                <a:solidFill>
                  <a:srgbClr val="000000"/>
                </a:solidFill>
                <a:latin typeface="Segoe"/>
                <a:ea typeface="ＭＳ ゴシック"/>
              </a:rPr>
              <a:t>In the Field List pane, expand the Doctors table.</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25</a:t>
            </a:fld>
            <a:endParaRPr lang="en-US"/>
          </a:p>
        </p:txBody>
      </p:sp>
      <p:pic>
        <p:nvPicPr>
          <p:cNvPr id="7" name="Picture 6" descr="1018.png"/>
          <p:cNvPicPr>
            <a:picLocks noChangeAspect="1"/>
          </p:cNvPicPr>
          <p:nvPr/>
        </p:nvPicPr>
        <p:blipFill rotWithShape="1">
          <a:blip r:embed="rId2">
            <a:extLst>
              <a:ext uri="{28A0092B-C50C-407E-A947-70E740481C1C}">
                <a14:useLocalDpi xmlns:a14="http://schemas.microsoft.com/office/drawing/2010/main" val="0"/>
              </a:ext>
            </a:extLst>
          </a:blip>
          <a:srcRect b="33640"/>
          <a:stretch/>
        </p:blipFill>
        <p:spPr>
          <a:xfrm>
            <a:off x="914400" y="3098800"/>
            <a:ext cx="7721600" cy="2791558"/>
          </a:xfrm>
          <a:prstGeom prst="rect">
            <a:avLst/>
          </a:prstGeom>
        </p:spPr>
      </p:pic>
    </p:spTree>
    <p:extLst>
      <p:ext uri="{BB962C8B-B14F-4D97-AF65-F5344CB8AC3E}">
        <p14:creationId xmlns:p14="http://schemas.microsoft.com/office/powerpoint/2010/main" val="390620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1" rtl="0">
              <a:lnSpc>
                <a:spcPct val="90000"/>
              </a:lnSpc>
              <a:buFont typeface="+mj-lt"/>
              <a:buAutoNum type="arabicPeriod" startAt="7"/>
            </a:pPr>
            <a:r>
              <a:rPr lang="en-US" sz="2000" b="0" i="0" u="none" strike="noStrike" baseline="0" smtClean="0">
                <a:solidFill>
                  <a:srgbClr val="000000"/>
                </a:solidFill>
                <a:latin typeface="Segoe"/>
                <a:ea typeface="ＭＳ ゴシック"/>
              </a:rPr>
              <a:t>In the Field List pane, click and drag each </a:t>
            </a:r>
            <a:r>
              <a:rPr lang="en-US" sz="2000" b="1" i="0" u="none" strike="noStrike" baseline="0" smtClean="0">
                <a:solidFill>
                  <a:srgbClr val="000000"/>
                </a:solidFill>
                <a:latin typeface="Segoe"/>
                <a:ea typeface="ＭＳ ゴシック"/>
              </a:rPr>
              <a:t>Last Name</a:t>
            </a:r>
            <a:r>
              <a:rPr lang="en-US" sz="2000" b="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First Name</a:t>
            </a:r>
            <a:r>
              <a:rPr lang="en-US" sz="2000" b="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Specialty</a:t>
            </a:r>
            <a:r>
              <a:rPr lang="en-US" sz="2000" b="0" i="0" u="none" strike="noStrike" baseline="0" smtClean="0">
                <a:solidFill>
                  <a:srgbClr val="000000"/>
                </a:solidFill>
                <a:latin typeface="Segoe"/>
                <a:ea typeface="ＭＳ ゴシック"/>
              </a:rPr>
              <a:t>, and </a:t>
            </a:r>
            <a:r>
              <a:rPr lang="en-US" sz="2000" b="1" i="0" u="none" strike="noStrike" baseline="0" smtClean="0">
                <a:solidFill>
                  <a:srgbClr val="000000"/>
                </a:solidFill>
                <a:latin typeface="Segoe"/>
                <a:ea typeface="ＭＳ ゴシック"/>
              </a:rPr>
              <a:t>Hospital </a:t>
            </a:r>
            <a:r>
              <a:rPr lang="en-US" sz="2000" b="0" i="0" u="none" strike="noStrike" baseline="0" smtClean="0">
                <a:solidFill>
                  <a:srgbClr val="000000"/>
                </a:solidFill>
                <a:latin typeface="Segoe"/>
                <a:ea typeface="ＭＳ ゴシック"/>
              </a:rPr>
              <a:t>field to the form and to the right placeholder of the original locations of the Field1, Field2, Field3, and Field4 label controls that you just deleted. You screen should resemble the figure below.</a:t>
            </a:r>
            <a:endParaRPr lang="en-US" sz="2000" b="0" i="0" u="none" strike="noStrike" baseline="0" smtClean="0">
              <a:solidFill>
                <a:srgbClr val="000000"/>
              </a:solidFill>
              <a:latin typeface="Univers-Light"/>
              <a:ea typeface="ＭＳ ゴシック"/>
            </a:endParaRPr>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26</a:t>
            </a:fld>
            <a:endParaRPr lang="en-US"/>
          </a:p>
        </p:txBody>
      </p:sp>
      <p:pic>
        <p:nvPicPr>
          <p:cNvPr id="7" name="Picture 6" descr="10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934" y="3048000"/>
            <a:ext cx="5613400" cy="3425613"/>
          </a:xfrm>
          <a:prstGeom prst="rect">
            <a:avLst/>
          </a:prstGeom>
        </p:spPr>
      </p:pic>
    </p:spTree>
    <p:extLst>
      <p:ext uri="{BB962C8B-B14F-4D97-AF65-F5344CB8AC3E}">
        <p14:creationId xmlns:p14="http://schemas.microsoft.com/office/powerpoint/2010/main" val="233019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solidFill>
                  <a:srgbClr val="000000"/>
                </a:solidFill>
                <a:latin typeface="Segoe"/>
                <a:ea typeface="ＭＳ ゴシック"/>
              </a:rPr>
              <a:t>Resize the label and field controls that you just added until your screen resembles the figure below.</a:t>
            </a:r>
          </a:p>
          <a:p>
            <a:pPr lvl="1" rtl="0">
              <a:buAutoNum type="arabicPeriod" startAt="8"/>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Form Title </a:t>
            </a:r>
            <a:r>
              <a:rPr lang="en-US" sz="2000" b="0" i="0" u="none" strike="noStrike" baseline="0" smtClean="0">
                <a:solidFill>
                  <a:srgbClr val="000000"/>
                </a:solidFill>
                <a:latin typeface="Segoe"/>
                <a:ea typeface="ＭＳ ゴシック"/>
              </a:rPr>
              <a:t>label and delete Form Title. Key </a:t>
            </a:r>
            <a:r>
              <a:rPr lang="en-US" sz="2000" b="1" i="0" u="none" strike="noStrike" baseline="0" smtClean="0">
                <a:solidFill>
                  <a:srgbClr val="000000"/>
                </a:solidFill>
                <a:latin typeface="Segoe"/>
                <a:ea typeface="ＭＳ ゴシック"/>
              </a:rPr>
              <a:t>Doctors</a:t>
            </a:r>
            <a:r>
              <a:rPr lang="en-US" sz="2000" b="0" i="0" u="none" strike="noStrike" baseline="0" smtClean="0">
                <a:solidFill>
                  <a:srgbClr val="000000"/>
                </a:solidFill>
                <a:latin typeface="Times New Roman"/>
                <a:ea typeface="ＭＳ ゴシック"/>
              </a:rPr>
              <a:t>.</a:t>
            </a:r>
            <a:endParaRPr lang="en-US" sz="2000"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27</a:t>
            </a:fld>
            <a:endParaRPr lang="en-US"/>
          </a:p>
        </p:txBody>
      </p:sp>
      <p:pic>
        <p:nvPicPr>
          <p:cNvPr id="7" name="Picture 6" descr="1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6625911" cy="3632686"/>
          </a:xfrm>
          <a:prstGeom prst="rect">
            <a:avLst/>
          </a:prstGeom>
        </p:spPr>
      </p:pic>
    </p:spTree>
    <p:extLst>
      <p:ext uri="{BB962C8B-B14F-4D97-AF65-F5344CB8AC3E}">
        <p14:creationId xmlns:p14="http://schemas.microsoft.com/office/powerpoint/2010/main" val="397419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Application Parts to Create Blank Forms</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Switch to Form view and cycle through the records. Click the </a:t>
            </a:r>
            <a:r>
              <a:rPr lang="en-US" b="1" i="0" u="none" strike="noStrike" baseline="0" smtClean="0">
                <a:solidFill>
                  <a:srgbClr val="000000"/>
                </a:solidFill>
                <a:latin typeface="Segoe"/>
                <a:ea typeface="ＭＳ ゴシック"/>
              </a:rPr>
              <a:t>Save &amp; Close </a:t>
            </a:r>
            <a:r>
              <a:rPr lang="en-US" b="0" i="0" u="none" strike="noStrike" baseline="0" smtClean="0">
                <a:solidFill>
                  <a:srgbClr val="000000"/>
                </a:solidFill>
                <a:latin typeface="Segoe"/>
                <a:ea typeface="ＭＳ ゴシック"/>
              </a:rPr>
              <a:t>button on the form to close the form. Click Yes in the dialog box prompting you to save design changes to the form.</a:t>
            </a:r>
          </a:p>
          <a:p>
            <a:pPr lvl="1" rtl="0">
              <a:buAutoNum type="arabicPeriod" startAt="10"/>
            </a:pPr>
            <a:r>
              <a:rPr lang="en-US" b="0" i="0" u="none" strike="noStrike" baseline="0" smtClean="0">
                <a:solidFill>
                  <a:srgbClr val="000000"/>
                </a:solidFill>
                <a:latin typeface="Segoe"/>
                <a:ea typeface="ＭＳ ゴシック"/>
              </a:rPr>
              <a:t>Rename the SingleOneColumnRightLabels form as </a:t>
            </a:r>
            <a:r>
              <a:rPr lang="en-US" b="1" i="0" u="none" strike="noStrike" baseline="0" smtClean="0">
                <a:solidFill>
                  <a:srgbClr val="000000"/>
                </a:solidFill>
                <a:latin typeface="Segoe"/>
                <a:ea typeface="ＭＳ ゴシック"/>
              </a:rPr>
              <a:t>Doctors Blank Form</a:t>
            </a:r>
            <a:r>
              <a:rPr lang="en-US" b="0" i="0" u="none" strike="noStrike" baseline="0" smtClean="0">
                <a:solidFill>
                  <a:srgbClr val="000000"/>
                </a:solidFill>
                <a:latin typeface="Segoe"/>
                <a:ea typeface="ＭＳ ゴシック"/>
              </a:rPr>
              <a:t>. </a:t>
            </a:r>
          </a:p>
          <a:p>
            <a:pPr lvl="0" rtl="0"/>
            <a:r>
              <a:rPr lang="en-US" b="1" i="0" u="none" strike="noStrike" baseline="0" smtClean="0">
                <a:solidFill>
                  <a:srgbClr val="000000"/>
                </a:solidFill>
                <a:latin typeface="Segoe"/>
                <a:ea typeface="ＭＳ ゴシック"/>
              </a:rPr>
              <a:t>PAUSE. LEAVE </a:t>
            </a:r>
            <a:r>
              <a:rPr lang="en-US" b="0" i="0" u="none" strike="noStrike" baseline="0" smtClean="0">
                <a:solidFill>
                  <a:srgbClr val="000000"/>
                </a:solidFill>
                <a:latin typeface="Segoe"/>
                <a:ea typeface="ＭＳ ゴシック"/>
              </a:rPr>
              <a:t>the database open to use in the next exercise.</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28</a:t>
            </a:fld>
            <a:endParaRPr lang="en-US"/>
          </a:p>
        </p:txBody>
      </p:sp>
    </p:spTree>
    <p:extLst>
      <p:ext uri="{BB962C8B-B14F-4D97-AF65-F5344CB8AC3E}">
        <p14:creationId xmlns:p14="http://schemas.microsoft.com/office/powerpoint/2010/main" val="3825965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Navigation Form</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rPr>
              <a:t>USE </a:t>
            </a:r>
            <a:r>
              <a:rPr lang="en-US" sz="2000" b="0" i="0" u="none" strike="noStrike" baseline="0" smtClean="0">
                <a:solidFill>
                  <a:srgbClr val="000000"/>
                </a:solidFill>
                <a:latin typeface="Segoe"/>
                <a:ea typeface="ＭＳ ゴシック"/>
              </a:rPr>
              <a:t>the database that is open from the previous exercise.</a:t>
            </a:r>
          </a:p>
          <a:p>
            <a:pPr lvl="1" rtl="0"/>
            <a:r>
              <a:rPr lang="en-US" sz="2000" b="0" i="0" u="none" strike="noStrike" baseline="0" smtClean="0">
                <a:solidFill>
                  <a:srgbClr val="000000"/>
                </a:solidFill>
                <a:latin typeface="Segoe"/>
                <a:ea typeface="ＭＳ ゴシック"/>
              </a:rPr>
              <a:t>On the CREATE tab, in the Forms group, click the </a:t>
            </a:r>
            <a:r>
              <a:rPr lang="en-US" sz="2000" b="1" i="0" u="none" strike="noStrike" baseline="0" smtClean="0">
                <a:solidFill>
                  <a:srgbClr val="000000"/>
                </a:solidFill>
                <a:latin typeface="Segoe"/>
                <a:ea typeface="ＭＳ ゴシック"/>
              </a:rPr>
              <a:t>Navigation </a:t>
            </a:r>
            <a:r>
              <a:rPr lang="en-US" sz="2000" b="0" i="0" u="none" strike="noStrike" baseline="0" smtClean="0">
                <a:solidFill>
                  <a:srgbClr val="000000"/>
                </a:solidFill>
                <a:latin typeface="Segoe"/>
                <a:ea typeface="ＭＳ ゴシック"/>
              </a:rPr>
              <a:t>button to display a menu that contains six form layouts.</a:t>
            </a:r>
          </a:p>
          <a:p>
            <a:pPr lvl="1" rtl="0"/>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Horizontal Tabs </a:t>
            </a:r>
            <a:r>
              <a:rPr lang="en-US" sz="2000" b="0" i="0" u="none" strike="noStrike" baseline="0" smtClean="0">
                <a:solidFill>
                  <a:srgbClr val="000000"/>
                </a:solidFill>
                <a:latin typeface="Segoe"/>
                <a:ea typeface="ＭＳ ゴシック"/>
              </a:rPr>
              <a:t>button and a new Navigation form appears in Layout view, as shown below.</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29</a:t>
            </a:fld>
            <a:endParaRPr lang="en-US"/>
          </a:p>
        </p:txBody>
      </p:sp>
      <p:pic>
        <p:nvPicPr>
          <p:cNvPr id="7" name="Picture 6" descr="1021.png"/>
          <p:cNvPicPr>
            <a:picLocks noChangeAspect="1"/>
          </p:cNvPicPr>
          <p:nvPr/>
        </p:nvPicPr>
        <p:blipFill rotWithShape="1">
          <a:blip r:embed="rId2">
            <a:extLst>
              <a:ext uri="{28A0092B-C50C-407E-A947-70E740481C1C}">
                <a14:useLocalDpi xmlns:a14="http://schemas.microsoft.com/office/drawing/2010/main" val="0"/>
              </a:ext>
            </a:extLst>
          </a:blip>
          <a:srcRect b="35357"/>
          <a:stretch/>
        </p:blipFill>
        <p:spPr>
          <a:xfrm>
            <a:off x="719666" y="3347202"/>
            <a:ext cx="7687734" cy="2712062"/>
          </a:xfrm>
          <a:prstGeom prst="rect">
            <a:avLst/>
          </a:prstGeom>
        </p:spPr>
      </p:pic>
    </p:spTree>
    <p:extLst>
      <p:ext uri="{BB962C8B-B14F-4D97-AF65-F5344CB8AC3E}">
        <p14:creationId xmlns:p14="http://schemas.microsoft.com/office/powerpoint/2010/main" val="175409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Multi-Item Form</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GET READY. </a:t>
            </a:r>
            <a:r>
              <a:rPr lang="en-US" b="0" i="0" u="none" strike="noStrike" baseline="0" smtClean="0">
                <a:solidFill>
                  <a:srgbClr val="000000"/>
                </a:solidFill>
                <a:latin typeface="Segoe"/>
                <a:ea typeface="ＭＳ ゴシック"/>
              </a:rPr>
              <a:t>Before you begin these steps, be sure to </a:t>
            </a:r>
            <a:r>
              <a:rPr lang="en-US" b="1" i="0" u="none" strike="noStrike" baseline="0" smtClean="0">
                <a:solidFill>
                  <a:srgbClr val="000000"/>
                </a:solidFill>
                <a:latin typeface="Segoe"/>
                <a:ea typeface="ＭＳ ゴシック"/>
              </a:rPr>
              <a:t>LAUNCH </a:t>
            </a:r>
            <a:r>
              <a:rPr lang="en-US" b="0" i="0" u="none" strike="noStrike" baseline="0" smtClean="0">
                <a:solidFill>
                  <a:srgbClr val="000000"/>
                </a:solidFill>
                <a:latin typeface="Segoe"/>
                <a:ea typeface="ＭＳ ゴシック"/>
              </a:rPr>
              <a:t>Microsoft Access.</a:t>
            </a:r>
          </a:p>
          <a:p>
            <a:pPr lvl="1" rtl="0"/>
            <a:r>
              <a:rPr lang="en-US" b="1" i="0" u="none" strike="noStrike" baseline="0" smtClean="0">
                <a:solidFill>
                  <a:srgbClr val="000000"/>
                </a:solidFill>
                <a:latin typeface="Segoe"/>
                <a:ea typeface="ＭＳ ゴシック"/>
              </a:rPr>
              <a:t>OPEN </a:t>
            </a:r>
            <a:r>
              <a:rPr lang="en-US" b="0" i="0" u="none" strike="noStrike" baseline="0" smtClean="0">
                <a:solidFill>
                  <a:srgbClr val="000000"/>
                </a:solidFill>
                <a:latin typeface="Segoe"/>
                <a:ea typeface="ＭＳ ゴシック"/>
              </a:rPr>
              <a:t>the </a:t>
            </a:r>
            <a:r>
              <a:rPr lang="en-US" b="1" i="1" u="none" strike="noStrike" baseline="0" smtClean="0">
                <a:solidFill>
                  <a:srgbClr val="000000"/>
                </a:solidFill>
                <a:latin typeface="Segoe"/>
                <a:ea typeface="ＭＳ ゴシック"/>
              </a:rPr>
              <a:t>Contoso </a:t>
            </a:r>
            <a:r>
              <a:rPr lang="en-US" b="0" i="0" u="none" strike="noStrike" baseline="0" smtClean="0">
                <a:solidFill>
                  <a:srgbClr val="000000"/>
                </a:solidFill>
                <a:latin typeface="Segoe"/>
                <a:ea typeface="ＭＳ ゴシック"/>
              </a:rPr>
              <a:t>database from the data files for this lesson.</a:t>
            </a:r>
          </a:p>
          <a:p>
            <a:pPr lvl="1" rtl="0"/>
            <a:r>
              <a:rPr lang="en-US" b="1" i="0" u="none" strike="noStrike" baseline="0" smtClean="0">
                <a:solidFill>
                  <a:srgbClr val="000000"/>
                </a:solidFill>
                <a:latin typeface="Segoe"/>
                <a:ea typeface="ＭＳ ゴシック"/>
              </a:rPr>
              <a:t>SAVE </a:t>
            </a:r>
            <a:r>
              <a:rPr lang="en-US" b="0" i="0" u="none" strike="noStrike" baseline="0" smtClean="0">
                <a:solidFill>
                  <a:srgbClr val="000000"/>
                </a:solidFill>
                <a:latin typeface="Segoe"/>
                <a:ea typeface="ＭＳ ゴシック"/>
              </a:rPr>
              <a:t>the database as </a:t>
            </a:r>
            <a:r>
              <a:rPr lang="en-US" b="1" i="1" u="none" strike="noStrike" baseline="0" smtClean="0">
                <a:solidFill>
                  <a:srgbClr val="000000"/>
                </a:solidFill>
                <a:latin typeface="Segoe"/>
                <a:ea typeface="ＭＳ ゴシック"/>
              </a:rPr>
              <a:t>ContosoXXX </a:t>
            </a:r>
            <a:r>
              <a:rPr lang="en-US" b="0" i="0" u="none" strike="noStrike" baseline="0" smtClean="0">
                <a:solidFill>
                  <a:srgbClr val="000000"/>
                </a:solidFill>
                <a:latin typeface="Segoe"/>
                <a:ea typeface="ＭＳ ゴシック"/>
              </a:rPr>
              <a:t>(where </a:t>
            </a:r>
            <a:r>
              <a:rPr lang="en-US" b="0" i="1" u="none" strike="noStrike" baseline="0" smtClean="0">
                <a:solidFill>
                  <a:srgbClr val="000000"/>
                </a:solidFill>
                <a:latin typeface="Segoe"/>
                <a:ea typeface="ＭＳ ゴシック"/>
              </a:rPr>
              <a:t>XXX </a:t>
            </a:r>
            <a:r>
              <a:rPr lang="en-US" b="0" i="0" u="none" strike="noStrike" baseline="0" smtClean="0">
                <a:solidFill>
                  <a:srgbClr val="000000"/>
                </a:solidFill>
                <a:latin typeface="Segoe"/>
                <a:ea typeface="ＭＳ ゴシック"/>
              </a:rPr>
              <a:t>is your initials).</a:t>
            </a:r>
          </a:p>
          <a:p>
            <a:pPr lvl="1" rtl="0"/>
            <a:r>
              <a:rPr lang="en-US" b="0" i="0" u="none" strike="noStrike" baseline="0" smtClean="0">
                <a:solidFill>
                  <a:srgbClr val="000000"/>
                </a:solidFill>
                <a:latin typeface="Segoe"/>
                <a:ea typeface="ＭＳ ゴシック"/>
              </a:rPr>
              <a:t>In the Navigation Pane, double-click the </a:t>
            </a:r>
            <a:r>
              <a:rPr lang="en-US" b="1" i="0" u="none" strike="noStrike" baseline="0" smtClean="0">
                <a:solidFill>
                  <a:srgbClr val="000000"/>
                </a:solidFill>
                <a:latin typeface="Segoe"/>
                <a:ea typeface="ＭＳ ゴシック"/>
              </a:rPr>
              <a:t>Doctors </a:t>
            </a:r>
            <a:r>
              <a:rPr lang="en-US" b="0" i="0" u="none" strike="noStrike" baseline="0" smtClean="0">
                <a:solidFill>
                  <a:srgbClr val="000000"/>
                </a:solidFill>
                <a:latin typeface="Segoe"/>
                <a:ea typeface="ＭＳ ゴシック"/>
              </a:rPr>
              <a:t>table to open it.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a:t>
            </a:fld>
            <a:endParaRPr lang="en-US"/>
          </a:p>
        </p:txBody>
      </p:sp>
    </p:spTree>
    <p:extLst>
      <p:ext uri="{BB962C8B-B14F-4D97-AF65-F5344CB8AC3E}">
        <p14:creationId xmlns:p14="http://schemas.microsoft.com/office/powerpoint/2010/main" val="623504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Navigation Form</a:t>
            </a:r>
          </a:p>
        </p:txBody>
      </p:sp>
      <p:sp>
        <p:nvSpPr>
          <p:cNvPr id="3" name="Text Placeholder 2"/>
          <p:cNvSpPr>
            <a:spLocks noGrp="1"/>
          </p:cNvSpPr>
          <p:nvPr>
            <p:ph type="body" idx="1"/>
          </p:nvPr>
        </p:nvSpPr>
        <p:spPr/>
        <p:txBody>
          <a:bodyPr/>
          <a:lstStyle/>
          <a:p>
            <a:pPr lvl="1" rtl="0">
              <a:lnSpc>
                <a:spcPct val="90000"/>
              </a:lnSpc>
              <a:buFont typeface="+mj-lt"/>
              <a:buAutoNum type="arabicPeriod" startAt="3"/>
            </a:pPr>
            <a:r>
              <a:rPr lang="en-US" sz="2000" b="0" i="0" u="none" strike="noStrike" baseline="0" smtClean="0">
                <a:solidFill>
                  <a:srgbClr val="000000"/>
                </a:solidFill>
                <a:latin typeface="Segoe"/>
                <a:ea typeface="ＭＳ ゴシック"/>
              </a:rPr>
              <a:t>Click and drag the </a:t>
            </a:r>
            <a:r>
              <a:rPr lang="en-US" sz="2000" b="1" i="0" u="none" strike="noStrike" baseline="0" smtClean="0">
                <a:solidFill>
                  <a:srgbClr val="000000"/>
                </a:solidFill>
                <a:latin typeface="Segoe"/>
                <a:ea typeface="ＭＳ ゴシック"/>
              </a:rPr>
              <a:t>Doctors</a:t>
            </a:r>
            <a:r>
              <a:rPr lang="en-US" sz="2000" b="1" i="0" u="none" strike="noStrike" baseline="0" smtClean="0">
                <a:solidFill>
                  <a:srgbClr val="000000"/>
                </a:solidFill>
                <a:latin typeface="Segoe"/>
                <a:ea typeface="Univers-BlackExt"/>
              </a:rPr>
              <a:t> </a:t>
            </a:r>
            <a:r>
              <a:rPr lang="en-US" sz="2000" b="0" i="0" u="none" strike="noStrike" baseline="0" smtClean="0">
                <a:solidFill>
                  <a:srgbClr val="000000"/>
                </a:solidFill>
                <a:latin typeface="Segoe"/>
                <a:ea typeface="ＭＳ ゴシック"/>
              </a:rPr>
              <a:t>form object from the Navigation Pane to the [Add New] tab near the top of the form. The form tab has been renamed Doctors and all the Doctors form’s controls appear. A new [Add New] tab appears next to the Doctors tab. Your screen should resemble the figure below.</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30</a:t>
            </a:fld>
            <a:endParaRPr lang="en-US"/>
          </a:p>
        </p:txBody>
      </p:sp>
      <p:pic>
        <p:nvPicPr>
          <p:cNvPr id="7" name="Picture 6" descr="1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971800"/>
            <a:ext cx="5765800" cy="3152524"/>
          </a:xfrm>
          <a:prstGeom prst="rect">
            <a:avLst/>
          </a:prstGeom>
        </p:spPr>
      </p:pic>
    </p:spTree>
    <p:extLst>
      <p:ext uri="{BB962C8B-B14F-4D97-AF65-F5344CB8AC3E}">
        <p14:creationId xmlns:p14="http://schemas.microsoft.com/office/powerpoint/2010/main" val="81127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Navigation Form</a:t>
            </a:r>
          </a:p>
        </p:txBody>
      </p:sp>
      <p:sp>
        <p:nvSpPr>
          <p:cNvPr id="3" name="Text Placeholder 2"/>
          <p:cNvSpPr>
            <a:spLocks noGrp="1"/>
          </p:cNvSpPr>
          <p:nvPr>
            <p:ph type="body" idx="1"/>
          </p:nvPr>
        </p:nvSpPr>
        <p:spPr/>
        <p:txBody>
          <a:bodyPr/>
          <a:lstStyle/>
          <a:p>
            <a:pPr lvl="1" rtl="0">
              <a:lnSpc>
                <a:spcPct val="90000"/>
              </a:lnSpc>
              <a:buFont typeface="+mj-lt"/>
              <a:buAutoNum type="arabicPeriod" startAt="4"/>
            </a:pPr>
            <a:r>
              <a:rPr lang="en-US" sz="2000" b="0" i="0" u="none" strike="noStrike" baseline="0" smtClean="0">
                <a:solidFill>
                  <a:srgbClr val="000000"/>
                </a:solidFill>
                <a:latin typeface="Segoe"/>
                <a:ea typeface="ＭＳ ゴシック"/>
              </a:rPr>
              <a:t>Click and drag the </a:t>
            </a:r>
            <a:r>
              <a:rPr lang="en-US" sz="2000" b="1" i="0" u="none" strike="noStrike" baseline="0" smtClean="0">
                <a:solidFill>
                  <a:srgbClr val="000000"/>
                </a:solidFill>
                <a:latin typeface="Segoe"/>
                <a:ea typeface="ＭＳ ゴシック"/>
              </a:rPr>
              <a:t>Doctors Report </a:t>
            </a:r>
            <a:r>
              <a:rPr lang="en-US" sz="2000" b="0" i="0" u="none" strike="noStrike" baseline="0" smtClean="0">
                <a:solidFill>
                  <a:srgbClr val="000000"/>
                </a:solidFill>
                <a:latin typeface="Segoe"/>
                <a:ea typeface="ＭＳ ゴシック"/>
              </a:rPr>
              <a:t>object from the Navigation Pane to the [Add New] tab near the top of the form. The form tab has been renamed </a:t>
            </a:r>
            <a:r>
              <a:rPr lang="en-US" sz="2000" b="1" i="0" u="none" strike="noStrike" baseline="0" smtClean="0">
                <a:solidFill>
                  <a:srgbClr val="000000"/>
                </a:solidFill>
                <a:latin typeface="Segoe"/>
                <a:ea typeface="ＭＳ ゴシック"/>
              </a:rPr>
              <a:t>Doctors Report </a:t>
            </a:r>
            <a:r>
              <a:rPr lang="en-US" sz="2000" b="0" i="0" u="none" strike="noStrike" baseline="0" smtClean="0">
                <a:solidFill>
                  <a:srgbClr val="000000"/>
                </a:solidFill>
                <a:latin typeface="Segoe"/>
                <a:ea typeface="ＭＳ ゴシック"/>
              </a:rPr>
              <a:t>and all the Doctors report controls appear. A new [Add New] tab appears next to the Doctors Report tab. Your screen should resemble the figure.</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31</a:t>
            </a:fld>
            <a:endParaRPr lang="en-US"/>
          </a:p>
        </p:txBody>
      </p:sp>
      <p:pic>
        <p:nvPicPr>
          <p:cNvPr id="7" name="Picture 6" descr="10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33" y="3048000"/>
            <a:ext cx="5723467" cy="3117088"/>
          </a:xfrm>
          <a:prstGeom prst="rect">
            <a:avLst/>
          </a:prstGeom>
        </p:spPr>
      </p:pic>
    </p:spTree>
    <p:extLst>
      <p:ext uri="{BB962C8B-B14F-4D97-AF65-F5344CB8AC3E}">
        <p14:creationId xmlns:p14="http://schemas.microsoft.com/office/powerpoint/2010/main" val="80309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Navigation Form</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Double-click the </a:t>
            </a:r>
            <a:r>
              <a:rPr lang="en-US" b="1" i="0" u="none" strike="noStrike" baseline="0" smtClean="0">
                <a:solidFill>
                  <a:srgbClr val="000000"/>
                </a:solidFill>
                <a:latin typeface="Segoe"/>
                <a:ea typeface="ＭＳ ゴシック"/>
              </a:rPr>
              <a:t>Doctors </a:t>
            </a:r>
            <a:r>
              <a:rPr lang="en-US" b="0" i="0" u="none" strike="noStrike" baseline="0" smtClean="0">
                <a:solidFill>
                  <a:srgbClr val="000000"/>
                </a:solidFill>
                <a:latin typeface="Segoe"/>
                <a:ea typeface="ＭＳ ゴシック"/>
              </a:rPr>
              <a:t>tab and key </a:t>
            </a:r>
            <a:r>
              <a:rPr lang="en-US" b="1" i="0" u="none" strike="noStrike" baseline="0" smtClean="0">
                <a:solidFill>
                  <a:srgbClr val="000000"/>
                </a:solidFill>
                <a:latin typeface="Segoe"/>
                <a:ea typeface="ＭＳ ゴシック"/>
              </a:rPr>
              <a:t>Doctors Form </a:t>
            </a:r>
            <a:r>
              <a:rPr lang="en-US" b="0" i="0" u="none" strike="noStrike" baseline="0" smtClean="0">
                <a:solidFill>
                  <a:srgbClr val="000000"/>
                </a:solidFill>
                <a:latin typeface="Segoe"/>
                <a:ea typeface="ＭＳ ゴシック"/>
              </a:rPr>
              <a:t>to rename the tab.</a:t>
            </a:r>
          </a:p>
          <a:p>
            <a:pPr lvl="1" rtl="0">
              <a:buAutoNum type="arabicPeriod" startAt="5"/>
            </a:pPr>
            <a:r>
              <a:rPr lang="en-US" b="0" i="0" u="none" strike="noStrike" baseline="0" smtClean="0">
                <a:solidFill>
                  <a:srgbClr val="000000"/>
                </a:solidFill>
                <a:latin typeface="Segoe"/>
                <a:ea typeface="ＭＳ ゴシック"/>
              </a:rPr>
              <a:t>Switch to Form view and use the form’s tabs to switch between the form and report.</a:t>
            </a:r>
          </a:p>
          <a:p>
            <a:pPr lvl="1" rtl="0">
              <a:buAutoNum type="arabicPeriod" startAt="5"/>
            </a:pPr>
            <a:r>
              <a:rPr lang="en-US" b="0" i="0" u="none" strike="noStrike" baseline="0" smtClean="0">
                <a:solidFill>
                  <a:srgbClr val="000000"/>
                </a:solidFill>
                <a:latin typeface="Segoe"/>
                <a:ea typeface="ＭＳ ゴシック"/>
              </a:rPr>
              <a:t>Click the</a:t>
            </a:r>
            <a:r>
              <a:rPr lang="en-US" b="1" i="0" u="none" strike="noStrike" baseline="0" smtClean="0">
                <a:solidFill>
                  <a:srgbClr val="000000"/>
                </a:solidFill>
                <a:latin typeface="Segoe"/>
                <a:ea typeface="ＭＳ ゴシック"/>
              </a:rPr>
              <a:t> FILE </a:t>
            </a:r>
            <a:r>
              <a:rPr lang="en-US" b="0" i="0" u="none" strike="noStrike" baseline="0" smtClean="0">
                <a:solidFill>
                  <a:srgbClr val="000000"/>
                </a:solidFill>
                <a:latin typeface="Segoe"/>
                <a:ea typeface="ＭＳ ゴシック"/>
              </a:rPr>
              <a:t>tab and click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Times New Roman"/>
                <a:ea typeface="ＭＳ ゴシック"/>
              </a:rPr>
              <a:t>.</a:t>
            </a:r>
          </a:p>
          <a:p>
            <a:pPr lvl="1" rtl="0">
              <a:buAutoNum type="arabicPeriod" startAt="5"/>
            </a:pPr>
            <a:r>
              <a:rPr lang="en-US" b="0" i="0" u="none" strike="noStrike" baseline="0" smtClean="0">
                <a:solidFill>
                  <a:srgbClr val="000000"/>
                </a:solidFill>
                <a:latin typeface="Segoe"/>
                <a:ea typeface="ＭＳ ゴシック"/>
              </a:rPr>
              <a:t>In the Save As dialog box, key </a:t>
            </a:r>
            <a:r>
              <a:rPr lang="en-US" b="1" i="0" u="none" strike="noStrike" baseline="0" smtClean="0">
                <a:solidFill>
                  <a:srgbClr val="000000"/>
                </a:solidFill>
                <a:latin typeface="Segoe"/>
                <a:ea typeface="ＭＳ ゴシック"/>
              </a:rPr>
              <a:t>Doctors Navigation Form </a:t>
            </a:r>
            <a:r>
              <a:rPr lang="en-US" b="0" i="0" u="none" strike="noStrike" baseline="0" smtClean="0">
                <a:solidFill>
                  <a:srgbClr val="000000"/>
                </a:solidFill>
                <a:latin typeface="Segoe"/>
                <a:ea typeface="ＭＳ ゴシック"/>
              </a:rPr>
              <a:t>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to close the Doctors Navigation Form.</a:t>
            </a:r>
          </a:p>
          <a:p>
            <a:pPr lvl="0" rtl="0"/>
            <a:r>
              <a:rPr lang="en-US" b="1" i="0" u="none" strike="noStrike" baseline="0" smtClean="0">
                <a:solidFill>
                  <a:srgbClr val="000000"/>
                </a:solidFill>
                <a:latin typeface="Segoe"/>
                <a:ea typeface="ＭＳ ゴシック"/>
              </a:rPr>
              <a:t>STOP. CLOSE </a:t>
            </a:r>
            <a:r>
              <a:rPr lang="en-US" b="0" i="0" u="none" strike="noStrike" baseline="0" smtClean="0">
                <a:solidFill>
                  <a:srgbClr val="000000"/>
                </a:solidFill>
                <a:latin typeface="Segoe"/>
                <a:ea typeface="ＭＳ ゴシック"/>
              </a:rPr>
              <a:t>the database.</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32</a:t>
            </a:fld>
            <a:endParaRPr lang="en-US"/>
          </a:p>
        </p:txBody>
      </p:sp>
    </p:spTree>
    <p:extLst>
      <p:ext uri="{BB962C8B-B14F-4D97-AF65-F5344CB8AC3E}">
        <p14:creationId xmlns:p14="http://schemas.microsoft.com/office/powerpoint/2010/main" val="97473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Skill Summary</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33</a:t>
            </a:fld>
            <a:endParaRPr lang="en-US"/>
          </a:p>
        </p:txBody>
      </p:sp>
      <p:pic>
        <p:nvPicPr>
          <p:cNvPr id="7" name="Picture 6" descr="10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8085667" cy="1589342"/>
          </a:xfrm>
          <a:prstGeom prst="rect">
            <a:avLst/>
          </a:prstGeom>
        </p:spPr>
      </p:pic>
    </p:spTree>
    <p:extLst>
      <p:ext uri="{BB962C8B-B14F-4D97-AF65-F5344CB8AC3E}">
        <p14:creationId xmlns:p14="http://schemas.microsoft.com/office/powerpoint/2010/main" val="109593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Multi-Item Form</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On the CREATE tab, in the Forms group, click the </a:t>
            </a:r>
            <a:r>
              <a:rPr lang="en-US" b="1" i="0" u="none" strike="noStrike" baseline="0" smtClean="0">
                <a:solidFill>
                  <a:srgbClr val="000000"/>
                </a:solidFill>
                <a:latin typeface="Segoe"/>
                <a:ea typeface="ＭＳ ゴシック"/>
              </a:rPr>
              <a:t>More Forms </a:t>
            </a:r>
            <a:r>
              <a:rPr lang="en-US" b="0" i="0" u="none" strike="noStrike" baseline="0" smtClean="0">
                <a:solidFill>
                  <a:srgbClr val="000000"/>
                </a:solidFill>
                <a:latin typeface="Segoe"/>
                <a:ea typeface="ＭＳ ゴシック"/>
              </a:rPr>
              <a:t>button. On the menu that appears, click the </a:t>
            </a:r>
            <a:r>
              <a:rPr lang="en-US" b="1" i="0" u="none" strike="noStrike" baseline="0" smtClean="0">
                <a:solidFill>
                  <a:srgbClr val="000000"/>
                </a:solidFill>
                <a:latin typeface="Segoe"/>
                <a:ea typeface="ＭＳ ゴシック"/>
              </a:rPr>
              <a:t>Multiple Items </a:t>
            </a:r>
            <a:r>
              <a:rPr lang="en-US" b="0" i="0" u="none" strike="noStrike" baseline="0" smtClean="0">
                <a:solidFill>
                  <a:srgbClr val="000000"/>
                </a:solidFill>
                <a:latin typeface="Segoe"/>
                <a:ea typeface="ＭＳ ゴシック"/>
              </a:rPr>
              <a:t>button. Access creates the form and displays it in Layout view, as shown below.</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4</a:t>
            </a:fld>
            <a:endParaRPr lang="en-US"/>
          </a:p>
        </p:txBody>
      </p:sp>
      <p:pic>
        <p:nvPicPr>
          <p:cNvPr id="7" name="Picture 6" descr="1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124200"/>
            <a:ext cx="5706580" cy="3090333"/>
          </a:xfrm>
          <a:prstGeom prst="rect">
            <a:avLst/>
          </a:prstGeom>
        </p:spPr>
      </p:pic>
    </p:spTree>
    <p:extLst>
      <p:ext uri="{BB962C8B-B14F-4D97-AF65-F5344CB8AC3E}">
        <p14:creationId xmlns:p14="http://schemas.microsoft.com/office/powerpoint/2010/main" val="422778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Multi-Item Form</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Scroll down to view the multiple records on the form.</a:t>
            </a:r>
          </a:p>
          <a:p>
            <a:pPr lvl="1" rtl="0">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FILE </a:t>
            </a:r>
            <a:r>
              <a:rPr lang="en-US" b="0" i="0" u="none" strike="noStrike" baseline="0" smtClean="0">
                <a:solidFill>
                  <a:srgbClr val="000000"/>
                </a:solidFill>
                <a:latin typeface="Segoe"/>
                <a:ea typeface="ＭＳ ゴシック"/>
              </a:rPr>
              <a:t>tab and click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Times New Roman"/>
                <a:ea typeface="ＭＳ ゴシック"/>
              </a:rPr>
              <a:t>.</a:t>
            </a:r>
          </a:p>
          <a:p>
            <a:pPr lvl="1" rtl="0">
              <a:buAutoNum type="arabicPeriod" startAt="5"/>
            </a:pPr>
            <a:r>
              <a:rPr lang="en-US" b="0" i="0" u="none" strike="noStrike" baseline="0" smtClean="0">
                <a:solidFill>
                  <a:srgbClr val="000000"/>
                </a:solidFill>
                <a:latin typeface="Segoe"/>
                <a:ea typeface="ＭＳ ゴシック"/>
              </a:rPr>
              <a:t>In the Save As dialog box, key </a:t>
            </a:r>
            <a:r>
              <a:rPr lang="en-US" b="1" i="0" u="none" strike="noStrike" baseline="0" smtClean="0">
                <a:solidFill>
                  <a:srgbClr val="000000"/>
                </a:solidFill>
                <a:latin typeface="Segoe"/>
                <a:ea typeface="ＭＳ ゴシック"/>
              </a:rPr>
              <a:t>Doctors Multiple </a:t>
            </a:r>
            <a:r>
              <a:rPr lang="en-US" b="0" i="0" u="none" strike="noStrike" baseline="0" smtClean="0">
                <a:solidFill>
                  <a:srgbClr val="000000"/>
                </a:solidFill>
                <a:latin typeface="Segoe"/>
                <a:ea typeface="ＭＳ ゴシック"/>
              </a:rPr>
              <a:t>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5"/>
            </a:pPr>
            <a:r>
              <a:rPr lang="en-US" b="0" i="0" u="none" strike="noStrike" baseline="0" smtClean="0">
                <a:solidFill>
                  <a:srgbClr val="000000"/>
                </a:solidFill>
                <a:latin typeface="Segoe"/>
                <a:ea typeface="ＭＳ ゴシック"/>
              </a:rPr>
              <a:t>Click the</a:t>
            </a:r>
            <a:r>
              <a:rPr lang="en-US" b="1" i="0" u="none" strike="noStrike" baseline="0" smtClean="0">
                <a:solidFill>
                  <a:srgbClr val="000000"/>
                </a:solidFill>
                <a:latin typeface="Segoe"/>
                <a:ea typeface="ＭＳ ゴシック"/>
              </a:rPr>
              <a:t> Close </a:t>
            </a:r>
            <a:r>
              <a:rPr lang="en-US" b="0" i="0" u="none" strike="noStrike" baseline="0" smtClean="0">
                <a:solidFill>
                  <a:srgbClr val="000000"/>
                </a:solidFill>
                <a:latin typeface="Segoe"/>
                <a:ea typeface="ＭＳ ゴシック"/>
              </a:rPr>
              <a:t>button on Doctors Multiple to close the form.</a:t>
            </a:r>
          </a:p>
          <a:p>
            <a:pPr lvl="1" rtl="0">
              <a:buAutoNum type="arabicPeriod" startAt="5"/>
            </a:pPr>
            <a:r>
              <a:rPr lang="en-US" b="0" i="0" u="none" strike="noStrike" baseline="0" smtClean="0">
                <a:solidFill>
                  <a:srgbClr val="000000"/>
                </a:solidFill>
                <a:latin typeface="Segoe"/>
                <a:ea typeface="ＭＳ ゴシック"/>
              </a:rPr>
              <a:t>Click the</a:t>
            </a:r>
            <a:r>
              <a:rPr lang="en-US" b="1" i="0" u="none" strike="noStrike" baseline="0" smtClean="0">
                <a:solidFill>
                  <a:srgbClr val="000000"/>
                </a:solidFill>
                <a:latin typeface="Segoe"/>
                <a:ea typeface="ＭＳ ゴシック"/>
              </a:rPr>
              <a:t> Close </a:t>
            </a:r>
            <a:r>
              <a:rPr lang="en-US" b="0" i="0" u="none" strike="noStrike" baseline="0" smtClean="0">
                <a:solidFill>
                  <a:srgbClr val="000000"/>
                </a:solidFill>
                <a:latin typeface="Segoe"/>
                <a:ea typeface="ＭＳ ゴシック"/>
              </a:rPr>
              <a:t>button on Doctors to close the table.</a:t>
            </a:r>
          </a:p>
          <a:p>
            <a:pPr lvl="1" rtl="0">
              <a:buAutoNum type="arabicPeriod" startAt="5"/>
            </a:pPr>
            <a:r>
              <a:rPr lang="en-US" b="1" i="0" u="none" strike="noStrike" baseline="0" smtClean="0">
                <a:solidFill>
                  <a:srgbClr val="000000"/>
                </a:solidFill>
                <a:latin typeface="Segoe"/>
                <a:ea typeface="ＭＳ ゴシック"/>
              </a:rPr>
              <a:t>LEAVE </a:t>
            </a:r>
            <a:r>
              <a:rPr lang="en-US" b="0" i="0" u="none" strike="noStrike" baseline="0" smtClean="0">
                <a:solidFill>
                  <a:srgbClr val="000000"/>
                </a:solidFill>
                <a:latin typeface="Segoe"/>
                <a:ea typeface="ＭＳ ゴシック"/>
              </a:rPr>
              <a:t>the database open.</a:t>
            </a:r>
          </a:p>
          <a:p>
            <a:pPr lvl="0" rtl="0"/>
            <a:r>
              <a:rPr lang="en-US" b="1" i="0" u="none" strike="noStrike" baseline="0" smtClean="0">
                <a:solidFill>
                  <a:srgbClr val="000000"/>
                </a:solidFill>
                <a:latin typeface="Segoe"/>
                <a:ea typeface="ＭＳ ゴシック"/>
              </a:rPr>
              <a:t>PAUSE. LEAVE </a:t>
            </a:r>
            <a:r>
              <a:rPr lang="en-US" b="0" i="0" u="none" strike="noStrike" baseline="0" smtClean="0">
                <a:solidFill>
                  <a:srgbClr val="000000"/>
                </a:solidFill>
                <a:latin typeface="Segoe"/>
                <a:ea typeface="ＭＳ ゴシック"/>
              </a:rPr>
              <a:t>Access open to use in the next exercise.</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5</a:t>
            </a:fld>
            <a:endParaRPr lang="en-US"/>
          </a:p>
        </p:txBody>
      </p:sp>
    </p:spTree>
    <p:extLst>
      <p:ext uri="{BB962C8B-B14F-4D97-AF65-F5344CB8AC3E}">
        <p14:creationId xmlns:p14="http://schemas.microsoft.com/office/powerpoint/2010/main" val="333861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rPr>
              <a:t>USE </a:t>
            </a:r>
            <a:r>
              <a:rPr lang="en-US" sz="2000" b="0" i="0" u="none" strike="noStrike" baseline="0" smtClean="0">
                <a:solidFill>
                  <a:srgbClr val="000000"/>
                </a:solidFill>
                <a:latin typeface="Segoe"/>
                <a:ea typeface="ＭＳ ゴシック"/>
              </a:rPr>
              <a:t>the database that is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open from the previous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exercise.</a:t>
            </a:r>
          </a:p>
          <a:p>
            <a:pPr lvl="1" rtl="0"/>
            <a:r>
              <a:rPr lang="en-US" sz="2000" b="0" i="0" u="none" strike="noStrike" baseline="0" smtClean="0">
                <a:solidFill>
                  <a:srgbClr val="000000"/>
                </a:solidFill>
                <a:latin typeface="Segoe"/>
                <a:ea typeface="ＭＳ ゴシック"/>
              </a:rPr>
              <a:t>In the Navigation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Pane, double-click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a:t>
            </a:r>
            <a:r>
              <a:rPr lang="en-US" sz="2000" b="1" i="0" u="none" strike="noStrike" baseline="0" smtClean="0">
                <a:solidFill>
                  <a:srgbClr val="000000"/>
                </a:solidFill>
                <a:latin typeface="Segoe"/>
                <a:ea typeface="ＭＳ ゴシック"/>
              </a:rPr>
              <a:t>Sales Reps </a:t>
            </a:r>
            <a:br>
              <a:rPr lang="en-US" sz="2000" b="1"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table to open it.</a:t>
            </a:r>
          </a:p>
          <a:p>
            <a:pPr lvl="1" rtl="0"/>
            <a:r>
              <a:rPr lang="en-US" sz="2000" b="0" i="0" u="none" strike="noStrike" baseline="0" smtClean="0">
                <a:solidFill>
                  <a:srgbClr val="000000"/>
                </a:solidFill>
                <a:latin typeface="Segoe"/>
                <a:ea typeface="ＭＳ ゴシック"/>
              </a:rPr>
              <a:t>On the CREATE tab,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Forms group,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More </a:t>
            </a:r>
            <a:br>
              <a:rPr lang="en-US" sz="2000" b="1"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Forms </a:t>
            </a:r>
            <a:r>
              <a:rPr lang="en-US" sz="2000" b="0" i="0" u="none" strike="noStrike" baseline="0" smtClean="0">
                <a:solidFill>
                  <a:srgbClr val="000000"/>
                </a:solidFill>
                <a:latin typeface="Segoe"/>
                <a:ea typeface="ＭＳ ゴシック"/>
              </a:rPr>
              <a:t>button. On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menu that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appears, click the </a:t>
            </a:r>
            <a:r>
              <a:rPr lang="en-US" sz="2000" b="1" i="0" u="none" strike="noStrike" baseline="0" smtClean="0">
                <a:solidFill>
                  <a:srgbClr val="000000"/>
                </a:solidFill>
                <a:latin typeface="Segoe"/>
                <a:ea typeface="ＭＳ ゴシック"/>
              </a:rPr>
              <a:t>Split Form </a:t>
            </a:r>
            <a:r>
              <a:rPr lang="en-US" sz="2000" b="0" i="0" u="none" strike="noStrike" baseline="0" smtClean="0">
                <a:solidFill>
                  <a:srgbClr val="000000"/>
                </a:solidFill>
                <a:latin typeface="Segoe"/>
                <a:ea typeface="ＭＳ ゴシック"/>
              </a:rPr>
              <a:t>button. Access creates the form and displays it in Form view and Datasheet view at the same time, as shown above.</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6</a:t>
            </a:fld>
            <a:endParaRPr lang="en-US"/>
          </a:p>
        </p:txBody>
      </p:sp>
      <p:pic>
        <p:nvPicPr>
          <p:cNvPr id="7" name="Picture 6" descr="1005.png"/>
          <p:cNvPicPr>
            <a:picLocks noChangeAspect="1"/>
          </p:cNvPicPr>
          <p:nvPr/>
        </p:nvPicPr>
        <p:blipFill rotWithShape="1">
          <a:blip r:embed="rId2">
            <a:extLst>
              <a:ext uri="{28A0092B-C50C-407E-A947-70E740481C1C}">
                <a14:useLocalDpi xmlns:a14="http://schemas.microsoft.com/office/drawing/2010/main" val="0"/>
              </a:ext>
            </a:extLst>
          </a:blip>
          <a:srcRect r="23424"/>
          <a:stretch/>
        </p:blipFill>
        <p:spPr>
          <a:xfrm>
            <a:off x="3810000" y="1600200"/>
            <a:ext cx="4707467" cy="3634040"/>
          </a:xfrm>
          <a:prstGeom prst="rect">
            <a:avLst/>
          </a:prstGeom>
        </p:spPr>
      </p:pic>
    </p:spTree>
    <p:extLst>
      <p:ext uri="{BB962C8B-B14F-4D97-AF65-F5344CB8AC3E}">
        <p14:creationId xmlns:p14="http://schemas.microsoft.com/office/powerpoint/2010/main" val="112595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Record </a:t>
            </a:r>
            <a:r>
              <a:rPr lang="en-US" b="0" i="0" u="none" strike="noStrike" baseline="0" smtClean="0">
                <a:solidFill>
                  <a:srgbClr val="000000"/>
                </a:solidFill>
                <a:latin typeface="Segoe"/>
                <a:ea typeface="ＭＳ ゴシック"/>
              </a:rPr>
              <a:t>navigation button to display the next record in Form view.</a:t>
            </a:r>
          </a:p>
          <a:p>
            <a:pPr lvl="1" rtl="0">
              <a:buAutoNum type="arabicPeriod" startAt="3"/>
            </a:pPr>
            <a:r>
              <a:rPr lang="en-US" b="0" i="0" u="none" strike="noStrike" baseline="0" smtClean="0">
                <a:solidFill>
                  <a:srgbClr val="000000"/>
                </a:solidFill>
                <a:latin typeface="Segoe"/>
                <a:ea typeface="ＭＳ ゴシック"/>
              </a:rPr>
              <a:t>In the Datasheet view on the bottom, place the insertion point in the </a:t>
            </a:r>
            <a:r>
              <a:rPr lang="en-US" b="1" i="0" u="none" strike="noStrike" baseline="0" smtClean="0">
                <a:solidFill>
                  <a:srgbClr val="000000"/>
                </a:solidFill>
                <a:latin typeface="Segoe"/>
                <a:ea typeface="ＭＳ ゴシック"/>
              </a:rPr>
              <a:t>Mobile Phone </a:t>
            </a:r>
            <a:r>
              <a:rPr lang="en-US" b="0" i="0" u="none" strike="noStrike" baseline="0" smtClean="0">
                <a:solidFill>
                  <a:srgbClr val="000000"/>
                </a:solidFill>
                <a:latin typeface="Segoe"/>
                <a:ea typeface="ＭＳ ゴシック"/>
              </a:rPr>
              <a:t>field for Nancy Buchanan. Notice that the same field is selected in the Form view at the top.</a:t>
            </a:r>
          </a:p>
          <a:p>
            <a:pPr lvl="1" rtl="0">
              <a:buAutoNum type="arabicPeriod" startAt="3"/>
            </a:pPr>
            <a:r>
              <a:rPr lang="en-US" b="0" i="0" u="none" strike="noStrike" baseline="0" smtClean="0">
                <a:solidFill>
                  <a:srgbClr val="000000"/>
                </a:solidFill>
                <a:latin typeface="Segoe"/>
                <a:ea typeface="ＭＳ ゴシック"/>
              </a:rPr>
              <a:t>Change the number for Nancy Buchanan in the Mobile Phone field to </a:t>
            </a:r>
            <a:r>
              <a:rPr lang="en-US" b="1" i="0" u="none" strike="noStrike" baseline="0" smtClean="0">
                <a:solidFill>
                  <a:srgbClr val="000000"/>
                </a:solidFill>
                <a:latin typeface="Segoe"/>
                <a:ea typeface="ＭＳ ゴシック"/>
              </a:rPr>
              <a:t>806-555-4489.</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7</a:t>
            </a:fld>
            <a:endParaRPr lang="en-US"/>
          </a:p>
        </p:txBody>
      </p:sp>
    </p:spTree>
    <p:extLst>
      <p:ext uri="{BB962C8B-B14F-4D97-AF65-F5344CB8AC3E}">
        <p14:creationId xmlns:p14="http://schemas.microsoft.com/office/powerpoint/2010/main" val="399691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solidFill>
                  <a:srgbClr val="000000"/>
                </a:solidFill>
                <a:latin typeface="Segoe"/>
                <a:ea typeface="ＭＳ ゴシック"/>
              </a:rPr>
              <a:t>Click anywhere on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Form view above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datasheet and notice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that the mobile phone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number has been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changed there as well,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as shown at right.</a:t>
            </a:r>
          </a:p>
          <a:p>
            <a:pPr lvl="1" rtl="0">
              <a:buAutoNum type="arabicPeriod" startAt="6"/>
            </a:pPr>
            <a:r>
              <a:rPr lang="en-US" sz="2000" b="0" i="0" u="none" strike="noStrike" baseline="0" smtClean="0">
                <a:solidFill>
                  <a:srgbClr val="000000"/>
                </a:solidFill>
                <a:latin typeface="Segoe"/>
                <a:ea typeface="ＭＳ ゴシック"/>
              </a:rPr>
              <a:t>On the HOME tab, in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Views group, click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lower half of the </a:t>
            </a:r>
            <a:br>
              <a:rPr lang="en-US" sz="2000" b="0"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View </a:t>
            </a:r>
            <a:r>
              <a:rPr lang="en-US" sz="2000" b="0" i="0" u="none" strike="noStrike" baseline="0" smtClean="0">
                <a:solidFill>
                  <a:srgbClr val="000000"/>
                </a:solidFill>
                <a:latin typeface="Segoe"/>
                <a:ea typeface="ＭＳ ゴシック"/>
              </a:rPr>
              <a:t>button and click </a:t>
            </a:r>
            <a:br>
              <a:rPr lang="en-US" sz="2000" b="0"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Design View</a:t>
            </a:r>
            <a:r>
              <a:rPr lang="en-US" sz="2000" b="1" i="0" u="none" strike="noStrike" baseline="0" smtClean="0">
                <a:solidFill>
                  <a:srgbClr val="000000"/>
                </a:solidFill>
                <a:latin typeface="Times New Roman"/>
                <a:ea typeface="ＭＳ ゴシック"/>
              </a:rPr>
              <a:t>.</a:t>
            </a:r>
          </a:p>
          <a:p>
            <a:pPr lvl="1" rtl="0">
              <a:buAutoNum type="arabicPeriod" startAt="6"/>
            </a:pPr>
            <a:r>
              <a:rPr lang="en-US" sz="2000" b="0" i="0" u="none" strike="noStrike" baseline="0" smtClean="0">
                <a:solidFill>
                  <a:srgbClr val="000000"/>
                </a:solidFill>
                <a:latin typeface="Segoe"/>
                <a:ea typeface="Univers-BlackExt"/>
              </a:rPr>
              <a:t>8 </a:t>
            </a:r>
            <a:r>
              <a:rPr lang="en-US" sz="2000" b="0" i="0" u="none" strike="noStrike" baseline="0" smtClean="0">
                <a:solidFill>
                  <a:srgbClr val="000000"/>
                </a:solidFill>
                <a:latin typeface="Segoe"/>
                <a:ea typeface="ＭＳ ゴシック"/>
              </a:rPr>
              <a:t>[Press </a:t>
            </a:r>
            <a:r>
              <a:rPr lang="en-US" sz="2000" b="1" i="0" u="none" strike="noStrike" baseline="0" smtClean="0">
                <a:solidFill>
                  <a:srgbClr val="000000"/>
                </a:solidFill>
                <a:latin typeface="Segoe"/>
                <a:ea typeface="ＭＳ ゴシック"/>
              </a:rPr>
              <a:t>F4</a:t>
            </a:r>
            <a:r>
              <a:rPr lang="en-US" sz="2000" b="0" i="0" u="none" strike="noStrike" baseline="0" smtClean="0">
                <a:solidFill>
                  <a:srgbClr val="000000"/>
                </a:solidFill>
                <a:latin typeface="Segoe"/>
                <a:ea typeface="ＭＳ ゴシック"/>
              </a:rPr>
              <a:t>] to display the Property Sheet.</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8</a:t>
            </a:fld>
            <a:endParaRPr lang="en-US"/>
          </a:p>
        </p:txBody>
      </p:sp>
      <p:pic>
        <p:nvPicPr>
          <p:cNvPr id="7" name="Picture 6" descr="1006.png"/>
          <p:cNvPicPr>
            <a:picLocks noChangeAspect="1"/>
          </p:cNvPicPr>
          <p:nvPr/>
        </p:nvPicPr>
        <p:blipFill rotWithShape="1">
          <a:blip r:embed="rId3">
            <a:extLst>
              <a:ext uri="{28A0092B-C50C-407E-A947-70E740481C1C}">
                <a14:useLocalDpi xmlns:a14="http://schemas.microsoft.com/office/drawing/2010/main" val="0"/>
              </a:ext>
            </a:extLst>
          </a:blip>
          <a:srcRect r="26759"/>
          <a:stretch/>
        </p:blipFill>
        <p:spPr>
          <a:xfrm>
            <a:off x="4123267" y="1600200"/>
            <a:ext cx="4527849" cy="3640667"/>
          </a:xfrm>
          <a:prstGeom prst="rect">
            <a:avLst/>
          </a:prstGeom>
        </p:spPr>
      </p:pic>
    </p:spTree>
    <p:extLst>
      <p:ext uri="{BB962C8B-B14F-4D97-AF65-F5344CB8AC3E}">
        <p14:creationId xmlns:p14="http://schemas.microsoft.com/office/powerpoint/2010/main" val="222747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Split Form</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9</a:t>
            </a:fld>
            <a:endParaRPr lang="en-US"/>
          </a:p>
        </p:txBody>
      </p:sp>
      <p:pic>
        <p:nvPicPr>
          <p:cNvPr id="7" name="Picture 6" descr="10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2432322"/>
            <a:ext cx="6341533" cy="3739878"/>
          </a:xfrm>
          <a:prstGeom prst="rect">
            <a:avLst/>
          </a:prstGeom>
        </p:spPr>
      </p:pic>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Form </a:t>
            </a:r>
            <a:r>
              <a:rPr lang="en-US" b="0" i="0" u="none" strike="noStrike" baseline="0" smtClean="0">
                <a:solidFill>
                  <a:srgbClr val="000000"/>
                </a:solidFill>
                <a:latin typeface="Segoe"/>
                <a:ea typeface="ＭＳ ゴシック"/>
              </a:rPr>
              <a:t>in the drop-down list at the top of the Property Sheet, if necessary, and click the </a:t>
            </a:r>
            <a:r>
              <a:rPr lang="en-US" b="1" i="0" u="none" strike="noStrike" baseline="0" smtClean="0">
                <a:solidFill>
                  <a:srgbClr val="000000"/>
                </a:solidFill>
                <a:latin typeface="Segoe"/>
                <a:ea typeface="ＭＳ ゴシック"/>
              </a:rPr>
              <a:t>FORMAT tab</a:t>
            </a:r>
            <a:r>
              <a:rPr lang="en-US" b="0" i="0" u="none" strike="noStrike" baseline="0" smtClean="0">
                <a:solidFill>
                  <a:srgbClr val="000000"/>
                </a:solidFill>
                <a:latin typeface="Segoe"/>
                <a:ea typeface="ＭＳ ゴシック"/>
              </a:rPr>
              <a:t>, if necessary, as shown below.</a:t>
            </a:r>
            <a:endParaRPr lang="en-US" b="0" i="0" u="none" strike="noStrike" baseline="0" smtClean="0">
              <a:solidFill>
                <a:srgbClr val="000000"/>
              </a:solidFill>
              <a:latin typeface="Univers-Light"/>
              <a:ea typeface="ＭＳ ゴシック"/>
            </a:endParaRPr>
          </a:p>
        </p:txBody>
      </p:sp>
    </p:spTree>
    <p:extLst>
      <p:ext uri="{BB962C8B-B14F-4D97-AF65-F5344CB8AC3E}">
        <p14:creationId xmlns:p14="http://schemas.microsoft.com/office/powerpoint/2010/main" val="1517175608"/>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306</TotalTime>
  <Words>2405</Words>
  <Application>Microsoft Office PowerPoint</Application>
  <PresentationFormat>On-screen Show (4:3)</PresentationFormat>
  <Paragraphs>215</Paragraphs>
  <Slides>33</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Univers-BlackExt</vt:lpstr>
      <vt:lpstr>Univers-Light</vt:lpstr>
      <vt:lpstr>template</vt:lpstr>
      <vt:lpstr>Advanced Forms</vt:lpstr>
      <vt:lpstr>Objectives</vt:lpstr>
      <vt:lpstr>Step by Step: Create a Multi-Item Form</vt:lpstr>
      <vt:lpstr>Step by Step: Create a Multi-Item Form</vt:lpstr>
      <vt:lpstr>Step by Step: Create a Multi-Item Form</vt:lpstr>
      <vt:lpstr>Step by Step: Create a Split Form</vt:lpstr>
      <vt:lpstr>Step by Step: Create a Split Form</vt:lpstr>
      <vt:lpstr>Step by Step: Create a Split Form</vt:lpstr>
      <vt:lpstr>Step by Step: Create a Split Form</vt:lpstr>
      <vt:lpstr>Step by Step: Create a Split Form</vt:lpstr>
      <vt:lpstr>Step by Step: Create a Split Form</vt:lpstr>
      <vt:lpstr>Step by Step: Create a Split Form</vt:lpstr>
      <vt:lpstr>Step by Step: Create a Subform</vt:lpstr>
      <vt:lpstr>Step by Step: Create a Subform</vt:lpstr>
      <vt:lpstr>Step by Step: Create a Subform</vt:lpstr>
      <vt:lpstr>Step by Step: Create a Subform</vt:lpstr>
      <vt:lpstr>Step by Step: Create a Subform</vt:lpstr>
      <vt:lpstr>Step by Step: Create a Subform</vt:lpstr>
      <vt:lpstr>Step by Step: Create a Subform</vt:lpstr>
      <vt:lpstr>Step by Step: Create a Subform</vt:lpstr>
      <vt:lpstr>Step by Step: Use Application Parts to Create Blank Forms</vt:lpstr>
      <vt:lpstr>Step by Step: Use Application Parts to Create Blank Forms</vt:lpstr>
      <vt:lpstr>Step by Step: Use Application Parts to Create Blank Forms</vt:lpstr>
      <vt:lpstr>Step by Step: Use Application Parts to Create Blank Forms</vt:lpstr>
      <vt:lpstr>Step by Step: Use Application Parts to Create Blank Forms</vt:lpstr>
      <vt:lpstr>Step by Step: Use Application Parts to Create Blank Forms</vt:lpstr>
      <vt:lpstr>Step by Step: Use Application Parts to Create Blank Forms</vt:lpstr>
      <vt:lpstr>Step by Step: Use Application Parts to Create Blank Forms</vt:lpstr>
      <vt:lpstr>Step by Step: Create a Navigation Form</vt:lpstr>
      <vt:lpstr>Step by Step: Create a Navigation Form</vt:lpstr>
      <vt:lpstr>Step by Step: Create a Navigation Form</vt:lpstr>
      <vt:lpstr>Step by Step: Create a Navigation Form</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Gambrel, Bryan - Indianapolis</cp:lastModifiedBy>
  <cp:revision>307</cp:revision>
  <dcterms:created xsi:type="dcterms:W3CDTF">2011-08-08T12:10:51Z</dcterms:created>
  <dcterms:modified xsi:type="dcterms:W3CDTF">2016-04-08T14:14:39Z</dcterms:modified>
</cp:coreProperties>
</file>