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31"/>
  </p:notesMasterIdLst>
  <p:sldIdLst>
    <p:sldId id="256" r:id="rId2"/>
    <p:sldId id="258" r:id="rId3"/>
    <p:sldId id="261" r:id="rId4"/>
    <p:sldId id="262" r:id="rId5"/>
    <p:sldId id="263" r:id="rId6"/>
    <p:sldId id="264" r:id="rId7"/>
    <p:sldId id="265" r:id="rId8"/>
    <p:sldId id="266" r:id="rId9"/>
    <p:sldId id="267" r:id="rId10"/>
    <p:sldId id="268" r:id="rId11"/>
    <p:sldId id="269" r:id="rId12"/>
    <p:sldId id="271" r:id="rId13"/>
    <p:sldId id="272" r:id="rId14"/>
    <p:sldId id="273" r:id="rId15"/>
    <p:sldId id="279" r:id="rId16"/>
    <p:sldId id="280" r:id="rId17"/>
    <p:sldId id="282" r:id="rId18"/>
    <p:sldId id="284" r:id="rId19"/>
    <p:sldId id="285" r:id="rId20"/>
    <p:sldId id="286" r:id="rId21"/>
    <p:sldId id="287" r:id="rId22"/>
    <p:sldId id="294" r:id="rId23"/>
    <p:sldId id="295" r:id="rId24"/>
    <p:sldId id="296" r:id="rId25"/>
    <p:sldId id="297" r:id="rId26"/>
    <p:sldId id="298" r:id="rId27"/>
    <p:sldId id="299" r:id="rId28"/>
    <p:sldId id="300" r:id="rId29"/>
    <p:sldId id="301" r:id="rId30"/>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A1419"/>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73" autoAdjust="0"/>
    <p:restoredTop sz="90603" autoAdjust="0"/>
  </p:normalViewPr>
  <p:slideViewPr>
    <p:cSldViewPr>
      <p:cViewPr varScale="1">
        <p:scale>
          <a:sx n="69" d="100"/>
          <a:sy n="69" d="100"/>
        </p:scale>
        <p:origin x="1638" y="60"/>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4/8/2016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smtClean="0"/>
          </a:p>
        </p:txBody>
      </p:sp>
    </p:spTree>
    <p:extLst>
      <p:ext uri="{BB962C8B-B14F-4D97-AF65-F5344CB8AC3E}">
        <p14:creationId xmlns:p14="http://schemas.microsoft.com/office/powerpoint/2010/main" val="1785717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tLang="zh-CN" b="0" i="0" u="none" strike="noStrike" baseline="0" smtClean="0">
                <a:latin typeface="Segoe"/>
                <a:ea typeface="ＭＳ ゴシック"/>
              </a:rPr>
              <a:t>Take Note: Throughout this lesson you will see information that appears in black text within brackets, such as [Press </a:t>
            </a:r>
            <a:r>
              <a:rPr lang="en-US" altLang="zh-CN" b="1" i="0" u="none" strike="noStrike" baseline="0" smtClean="0">
                <a:latin typeface="Segoe"/>
                <a:ea typeface="ＭＳ ゴシック"/>
              </a:rPr>
              <a:t>Enter</a:t>
            </a:r>
            <a:r>
              <a:rPr lang="en-US" altLang="zh-CN" b="0" i="0" u="none" strike="noStrike" baseline="0" smtClean="0">
                <a:latin typeface="Segoe"/>
                <a:ea typeface="ＭＳ ゴシック"/>
              </a:rPr>
              <a:t>], or [your email address]. The information contained in the brackets is intended to be directions for you rather than something you actually type word-for-word. It will instruct you to perform an action or substitute text. Do </a:t>
            </a:r>
            <a:r>
              <a:rPr lang="en-US" altLang="zh-CN" b="1" i="0" u="none" strike="noStrike" baseline="0" smtClean="0">
                <a:latin typeface="Segoe"/>
                <a:ea typeface="ＭＳ ゴシック"/>
              </a:rPr>
              <a:t>not</a:t>
            </a:r>
            <a:r>
              <a:rPr lang="en-US" altLang="zh-CN" b="0" i="0" u="none" strike="noStrike" baseline="0" smtClean="0">
                <a:latin typeface="Segoe"/>
                <a:ea typeface="ＭＳ ゴシック"/>
              </a:rPr>
              <a:t> type the actual text that appears within brackets.</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6</a:t>
            </a:fld>
            <a:endParaRPr lang="en-US"/>
          </a:p>
        </p:txBody>
      </p:sp>
    </p:spTree>
    <p:extLst>
      <p:ext uri="{BB962C8B-B14F-4D97-AF65-F5344CB8AC3E}">
        <p14:creationId xmlns:p14="http://schemas.microsoft.com/office/powerpoint/2010/main" val="769236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If you do not add an extension to your database file name, Access does it for you—for example, </a:t>
            </a:r>
            <a:r>
              <a:rPr lang="en-US" b="0" i="1" u="none" strike="noStrike" baseline="0" smtClean="0">
                <a:latin typeface="Segoe"/>
                <a:ea typeface="ＭＳ ゴシック"/>
              </a:rPr>
              <a:t>AccessXXX.accdb</a:t>
            </a:r>
            <a:r>
              <a:rPr lang="en-US" b="0" i="0" u="none" strike="noStrike" baseline="0" smtClean="0">
                <a:latin typeface="Times New Roman"/>
                <a:ea typeface="ＭＳ ゴシック"/>
              </a:rPr>
              <a:t>.</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7</a:t>
            </a:fld>
            <a:endParaRPr lang="en-US"/>
          </a:p>
        </p:txBody>
      </p:sp>
    </p:spTree>
    <p:extLst>
      <p:ext uri="{BB962C8B-B14F-4D97-AF65-F5344CB8AC3E}">
        <p14:creationId xmlns:p14="http://schemas.microsoft.com/office/powerpoint/2010/main" val="3714190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rtl="0"/>
            <a:r>
              <a:rPr lang="en-US" b="0" i="0" u="none" strike="noStrike" baseline="0" dirty="0" smtClean="0">
                <a:latin typeface="Segoe"/>
                <a:ea typeface="ＭＳ ゴシック"/>
              </a:rPr>
              <a:t>Take Note: You should save your files in a separate directory from where your data files are stored. This will ensure that you don’t overwrite the original data files with your updated files. Check with your instructor to see if she wants you to save your work on a flash drive or in a particular network directory.</a:t>
            </a:r>
          </a:p>
          <a:p>
            <a:pPr lvl="2" rtl="0"/>
            <a:r>
              <a:rPr lang="en-US" b="0" i="0" u="none" strike="noStrike" baseline="0" dirty="0" smtClean="0">
                <a:latin typeface="Segoe"/>
                <a:ea typeface="ＭＳ ゴシック"/>
              </a:rPr>
              <a:t>Take Note: Unless you choose a different folder, Access uses the following default location in Windows Server 2008/2012, Windows 7, and Windows 8 to store your databases:</a:t>
            </a:r>
          </a:p>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8</a:t>
            </a:fld>
            <a:endParaRPr lang="en-US"/>
          </a:p>
        </p:txBody>
      </p:sp>
    </p:spTree>
    <p:extLst>
      <p:ext uri="{BB962C8B-B14F-4D97-AF65-F5344CB8AC3E}">
        <p14:creationId xmlns:p14="http://schemas.microsoft.com/office/powerpoint/2010/main" val="2319556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Troubleshooting: Sometimes you may be asked if you want to enable content by clicking the Enable Content button on the Security Warning Message Bar. By default, Access blocks potentially harmful content that might contain viruses or present other security issues. This content should be enabled only if the database is downloaded from a trustworthy site, like Office.com.</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10</a:t>
            </a:fld>
            <a:endParaRPr lang="en-US"/>
          </a:p>
        </p:txBody>
      </p:sp>
    </p:spTree>
    <p:extLst>
      <p:ext uri="{BB962C8B-B14F-4D97-AF65-F5344CB8AC3E}">
        <p14:creationId xmlns:p14="http://schemas.microsoft.com/office/powerpoint/2010/main" val="1314326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Cross Reference: You learn more about defining and modifying a primary key in Lesson 3.</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14</a:t>
            </a:fld>
            <a:endParaRPr lang="en-US"/>
          </a:p>
        </p:txBody>
      </p:sp>
    </p:spTree>
    <p:extLst>
      <p:ext uri="{BB962C8B-B14F-4D97-AF65-F5344CB8AC3E}">
        <p14:creationId xmlns:p14="http://schemas.microsoft.com/office/powerpoint/2010/main" val="892431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Cross Reference: You learn how to create a custom table in Lesson 9.</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17</a:t>
            </a:fld>
            <a:endParaRPr lang="en-US"/>
          </a:p>
        </p:txBody>
      </p:sp>
    </p:spTree>
    <p:extLst>
      <p:ext uri="{BB962C8B-B14F-4D97-AF65-F5344CB8AC3E}">
        <p14:creationId xmlns:p14="http://schemas.microsoft.com/office/powerpoint/2010/main" val="3895067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xfrm>
            <a:off x="381000" y="6245225"/>
            <a:ext cx="2414336" cy="476250"/>
          </a:xfrm>
          <a:ln/>
        </p:spPr>
        <p:txBody>
          <a:bodyPr/>
          <a:lstStyle>
            <a:lvl1pPr>
              <a:defRPr sz="1050"/>
            </a:lvl1pPr>
          </a:lstStyle>
          <a:p>
            <a:pPr>
              <a:defRPr/>
            </a:pPr>
            <a:r>
              <a:rPr lang="en-US" dirty="0" smtClean="0"/>
              <a:t>© 2014, John Wiley &amp; Sons, Inc.</a:t>
            </a:r>
            <a:endParaRPr lang="en-US" dirty="0"/>
          </a:p>
        </p:txBody>
      </p:sp>
      <p:sp>
        <p:nvSpPr>
          <p:cNvPr id="5" name="Rectangle 5"/>
          <p:cNvSpPr>
            <a:spLocks noGrp="1" noChangeArrowheads="1"/>
          </p:cNvSpPr>
          <p:nvPr>
            <p:ph type="ftr" sz="quarter" idx="11"/>
          </p:nvPr>
        </p:nvSpPr>
        <p:spPr>
          <a:xfrm>
            <a:off x="2795336" y="6245225"/>
            <a:ext cx="3681664" cy="476250"/>
          </a:xfrm>
          <a:ln/>
        </p:spPr>
        <p:txBody>
          <a:bodyPr/>
          <a:lstStyle>
            <a:lvl1pPr>
              <a:defRPr sz="1050"/>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447800"/>
            <a:ext cx="8229600" cy="50292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F147B-8E9F-C541-BF4E-50D468F72AD9}" type="datetimeFigureOut">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793FA-1776-D34C-8D39-091C927558EF}" type="slidenum">
              <a:t>‹#›</a:t>
            </a:fld>
            <a:endParaRPr lang="en-US"/>
          </a:p>
        </p:txBody>
      </p:sp>
    </p:spTree>
    <p:extLst>
      <p:ext uri="{BB962C8B-B14F-4D97-AF65-F5344CB8AC3E}">
        <p14:creationId xmlns:p14="http://schemas.microsoft.com/office/powerpoint/2010/main" val="176315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2C6"/>
              </a:buCl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sz="1050"/>
            </a:lvl1pPr>
          </a:lstStyle>
          <a:p>
            <a:pPr>
              <a:defRPr/>
            </a:pPr>
            <a:r>
              <a:rPr lang="en-US" smtClean="0"/>
              <a:t>© 2014, John Wiley &amp; Sons, Inc.</a:t>
            </a:r>
            <a:endParaRPr lang="en-US" dirty="0"/>
          </a:p>
        </p:txBody>
      </p:sp>
      <p:sp>
        <p:nvSpPr>
          <p:cNvPr id="5" name="Rectangle 5"/>
          <p:cNvSpPr>
            <a:spLocks noGrp="1" noChangeArrowheads="1"/>
          </p:cNvSpPr>
          <p:nvPr>
            <p:ph type="ftr" sz="quarter" idx="11"/>
          </p:nvPr>
        </p:nvSpPr>
        <p:spPr>
          <a:xfrm>
            <a:off x="2743200" y="6245225"/>
            <a:ext cx="3657600" cy="476250"/>
          </a:xfrm>
          <a:ln/>
        </p:spPr>
        <p:txBody>
          <a:bodyPr/>
          <a:lstStyle>
            <a:lvl1pPr>
              <a:defRPr sz="1050"/>
            </a:lvl1pPr>
          </a:lstStyle>
          <a:p>
            <a:pPr>
              <a:defRPr/>
            </a:pPr>
            <a:r>
              <a:rPr lang="en-US" dirty="0" smtClean="0"/>
              <a:t>Microsoft Official Academic Course, Microsoft Word 2013</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4B5463-1AC5-44D9-A7E0-25B4A933145A}" type="slidenum">
              <a:rPr lang="en-US"/>
              <a:pPr>
                <a:defRPr/>
              </a:pPr>
              <a:t>‹#›</a:t>
            </a:fld>
            <a:endParaRPr lang="en-US"/>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BA1419"/>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BA1419"/>
            </a:solidFill>
            <a:round/>
            <a:headEnd/>
            <a:tailEnd/>
          </a:ln>
          <a:extLst>
            <a:ext uri="{909E8E84-426E-40dd-AFC4-6F175D3DCCD1}">
              <a14:hiddenFill xmlns:a14="http://schemas.microsoft.com/office/drawing/2010/main" xmlns="">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32" name="Rectangle 3"/>
          <p:cNvSpPr>
            <a:spLocks noGrp="1" noChangeArrowheads="1"/>
          </p:cNvSpPr>
          <p:nvPr>
            <p:ph type="body" idx="1"/>
          </p:nvPr>
        </p:nvSpPr>
        <p:spPr bwMode="auto">
          <a:xfrm>
            <a:off x="457200" y="1524000"/>
            <a:ext cx="82296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BA1419"/>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BA1419"/>
        </a:buClr>
        <a:buFont typeface="Arial"/>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71550" indent="-514350" algn="l" rtl="0" eaLnBrk="1" fontAlgn="base" hangingPunct="1">
        <a:spcBef>
          <a:spcPct val="20000"/>
        </a:spcBef>
        <a:spcAft>
          <a:spcPct val="0"/>
        </a:spcAft>
        <a:buClr>
          <a:srgbClr val="BA1419"/>
        </a:buClr>
        <a:buFont typeface="+mj-lt"/>
        <a:buAutoNum type="arabicPeriod"/>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algn="r" eaLnBrk="1" hangingPunct="1">
              <a:defRPr/>
            </a:pPr>
            <a:r>
              <a:rPr lang="en-US" sz="4200" dirty="0" smtClean="0">
                <a:effectLst>
                  <a:outerShdw algn="tl">
                    <a:srgbClr val="000000"/>
                  </a:outerShdw>
                </a:effectLst>
              </a:rPr>
              <a:t>Create Database Tables</a:t>
            </a:r>
          </a:p>
        </p:txBody>
      </p:sp>
      <p:sp>
        <p:nvSpPr>
          <p:cNvPr id="2055" name="Subtitle 2"/>
          <p:cNvSpPr>
            <a:spLocks noGrp="1"/>
          </p:cNvSpPr>
          <p:nvPr>
            <p:ph type="body" idx="1"/>
          </p:nvPr>
        </p:nvSpPr>
        <p:spPr>
          <a:xfrm>
            <a:off x="304800" y="3124200"/>
            <a:ext cx="8305800" cy="457200"/>
          </a:xfrm>
        </p:spPr>
        <p:txBody>
          <a:bodyPr lIns="182880" tIns="0"/>
          <a:lstStyle/>
          <a:p>
            <a:pPr marL="36513" indent="0" algn="r" eaLnBrk="1" hangingPunct="1">
              <a:spcBef>
                <a:spcPct val="0"/>
              </a:spcBef>
              <a:buFontTx/>
              <a:buNone/>
            </a:pPr>
            <a:r>
              <a:rPr lang="en-US" sz="2800" dirty="0" smtClean="0">
                <a:solidFill>
                  <a:srgbClr val="BA1419"/>
                </a:solidFill>
              </a:rPr>
              <a:t>Lesson 2</a:t>
            </a:r>
          </a:p>
        </p:txBody>
      </p:sp>
      <p:sp>
        <p:nvSpPr>
          <p:cNvPr id="3" name="Date Placeholder 2"/>
          <p:cNvSpPr>
            <a:spLocks noGrp="1"/>
          </p:cNvSpPr>
          <p:nvPr>
            <p:ph type="dt" sz="half" idx="10"/>
          </p:nvPr>
        </p:nvSpPr>
        <p:spPr/>
        <p:txBody>
          <a:bodyPr/>
          <a:lstStyle/>
          <a:p>
            <a:pPr>
              <a:defRPr/>
            </a:pPr>
            <a:r>
              <a:rPr lang="en-US" dirty="0" smtClean="0">
                <a:solidFill>
                  <a:schemeClr val="bg1"/>
                </a:solidFill>
              </a:rPr>
              <a:t>© 2014, John Wiley &amp; Sons, Inc.</a:t>
            </a:r>
            <a:endParaRPr lang="en-US" dirty="0">
              <a:solidFill>
                <a:schemeClr val="bg1"/>
              </a:solidFill>
            </a:endParaRPr>
          </a:p>
        </p:txBody>
      </p:sp>
      <p:sp>
        <p:nvSpPr>
          <p:cNvPr id="4" name="Footer Placeholder 3"/>
          <p:cNvSpPr>
            <a:spLocks noGrp="1"/>
          </p:cNvSpPr>
          <p:nvPr>
            <p:ph type="ftr" sz="quarter" idx="11"/>
          </p:nvPr>
        </p:nvSpPr>
        <p:spPr/>
        <p:txBody>
          <a:bodyPr/>
          <a:lstStyle/>
          <a:p>
            <a:pPr>
              <a:defRPr/>
            </a:pPr>
            <a:r>
              <a:rPr lang="en-US" dirty="0" smtClean="0">
                <a:solidFill>
                  <a:schemeClr val="bg1"/>
                </a:solidFill>
              </a:rPr>
              <a:t>Microsoft Official Academic Course, Microsoft Word 2013</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smtClean="0">
                <a:solidFill>
                  <a:srgbClr val="BA1419"/>
                </a:solidFill>
                <a:latin typeface="Segoe UI Semibold" panose="020B0702040204020203" pitchFamily="34" charset="0"/>
              </a:rPr>
              <a:t>Microsoft</a:t>
            </a:r>
            <a:r>
              <a:rPr lang="en-US" sz="4800" b="1" dirty="0" smtClean="0">
                <a:solidFill>
                  <a:srgbClr val="BA1419"/>
                </a:solidFill>
                <a:latin typeface="+mn-lt"/>
              </a:rPr>
              <a:t> </a:t>
            </a:r>
            <a:r>
              <a:rPr lang="en-US" sz="4800" b="1" dirty="0" smtClean="0">
                <a:solidFill>
                  <a:srgbClr val="FF0000"/>
                </a:solidFill>
                <a:latin typeface="+mn-lt"/>
              </a:rPr>
              <a:t>Access 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a Template to Create a Database</a:t>
            </a:r>
          </a:p>
        </p:txBody>
      </p:sp>
      <p:sp>
        <p:nvSpPr>
          <p:cNvPr id="3" name="Text Placeholder 2"/>
          <p:cNvSpPr>
            <a:spLocks noGrp="1"/>
          </p:cNvSpPr>
          <p:nvPr>
            <p:ph type="body" idx="1"/>
          </p:nvPr>
        </p:nvSpPr>
        <p:spPr/>
        <p:txBody>
          <a:bodyPr/>
          <a:lstStyle/>
          <a:p>
            <a:pPr lvl="1" rtl="0">
              <a:buFont typeface="+mj-lt"/>
              <a:buAutoNum type="arabicPeriod" startAt="11"/>
            </a:pPr>
            <a:r>
              <a:rPr lang="en-US" sz="2000" b="0" i="0" u="none" strike="noStrike" baseline="0" smtClean="0">
                <a:latin typeface="Segoe"/>
                <a:ea typeface="ＭＳ ゴシック"/>
              </a:rPr>
              <a:t>Access creates and then opens the AccessXXX database, as shown on the next slide. Because this database was downloaded from Office.com (a trusted source), click </a:t>
            </a:r>
            <a:r>
              <a:rPr lang="en-US" sz="2000" b="1" i="0" u="none" strike="noStrike" baseline="0" smtClean="0">
                <a:latin typeface="Segoe"/>
                <a:ea typeface="ＭＳ ゴシック"/>
              </a:rPr>
              <a:t>Enable Content</a:t>
            </a:r>
            <a:r>
              <a:rPr lang="en-US" sz="2000" b="0" i="0" u="none" strike="noStrike" baseline="0" smtClean="0">
                <a:latin typeface="Segoe"/>
                <a:ea typeface="ＭＳ ゴシック"/>
              </a:rPr>
              <a:t> on the Message Bar. Getting Started, and Access Help windows may appear, which contain helpful videos and links about using the Asset tracking database.</a:t>
            </a:r>
            <a:r>
              <a:rPr lang="en-US" sz="2000" b="1" i="0" u="none" strike="noStrike" baseline="0" smtClean="0">
                <a:latin typeface="Segoe"/>
                <a:ea typeface="ＭＳ ゴシック"/>
              </a:rPr>
              <a:t> </a:t>
            </a:r>
            <a:r>
              <a:rPr lang="en-US" sz="2000" b="0" i="0" u="none" strike="noStrike" baseline="0" smtClean="0">
                <a:latin typeface="Segoe"/>
                <a:ea typeface="ＭＳ ゴシック"/>
              </a:rPr>
              <a:t>Close</a:t>
            </a:r>
            <a:r>
              <a:rPr lang="en-US" sz="2000" b="1" i="0" u="none" strike="noStrike" baseline="0" smtClean="0">
                <a:latin typeface="Segoe"/>
                <a:ea typeface="ＭＳ ゴシック"/>
              </a:rPr>
              <a:t> </a:t>
            </a:r>
            <a:r>
              <a:rPr lang="en-US" sz="2000" b="0" i="0" u="none" strike="noStrike" baseline="0" smtClean="0">
                <a:latin typeface="Segoe"/>
                <a:ea typeface="ＭＳ ゴシック"/>
              </a:rPr>
              <a:t>these windows, if necessary, to return to the AccessXXX database with the Asset List form active. Click to place the insertion point in the first cell of the Item field and then key </a:t>
            </a:r>
            <a:r>
              <a:rPr lang="en-US" sz="2000" b="1" i="0" u="none" strike="noStrike" baseline="0" smtClean="0">
                <a:latin typeface="Segoe"/>
                <a:ea typeface="ＭＳ ゴシック"/>
              </a:rPr>
              <a:t>Canon EOS Rebel T3i</a:t>
            </a:r>
            <a:r>
              <a:rPr lang="en-US" sz="2000"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10</a:t>
            </a:fld>
            <a:endParaRPr lang="en-US" dirty="0"/>
          </a:p>
        </p:txBody>
      </p:sp>
    </p:spTree>
    <p:extLst>
      <p:ext uri="{BB962C8B-B14F-4D97-AF65-F5344CB8AC3E}">
        <p14:creationId xmlns:p14="http://schemas.microsoft.com/office/powerpoint/2010/main" val="3487848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a Template to Create a Database</a:t>
            </a:r>
          </a:p>
        </p:txBody>
      </p:sp>
      <p:sp>
        <p:nvSpPr>
          <p:cNvPr id="3" name="Text Placeholder 2"/>
          <p:cNvSpPr>
            <a:spLocks noGrp="1"/>
          </p:cNvSpPr>
          <p:nvPr>
            <p:ph type="body" idx="1"/>
          </p:nvPr>
        </p:nvSpPr>
        <p:spPr/>
        <p:txBody>
          <a:bodyPr/>
          <a:lstStyle/>
          <a:p>
            <a:pPr lvl="1" rtl="0">
              <a:buFont typeface="+mj-lt"/>
              <a:buAutoNum type="arabicPeriod" startAt="12"/>
            </a:pPr>
            <a:r>
              <a:rPr lang="en-US" sz="2000" b="0" i="0" u="none" strike="noStrike" baseline="0" smtClean="0">
                <a:latin typeface="Segoe"/>
                <a:ea typeface="ＭＳ ゴシック"/>
              </a:rPr>
              <a:t>Click the </a:t>
            </a:r>
            <a:r>
              <a:rPr lang="en-US" sz="2000" b="1" i="0" u="none" strike="noStrike" baseline="0" smtClean="0">
                <a:latin typeface="Segoe"/>
                <a:ea typeface="ＭＳ ゴシック"/>
              </a:rPr>
              <a:t>Shutter Bar Open/Close Button, </a:t>
            </a:r>
            <a:r>
              <a:rPr lang="en-US" sz="2000" b="0" i="0" u="none" strike="noStrike" baseline="0" smtClean="0">
                <a:latin typeface="Segoe"/>
                <a:ea typeface="ＭＳ ゴシック"/>
              </a:rPr>
              <a:t>if necessary, to display the Navigation Pane, as shown below, to see all the objects in the database.</a:t>
            </a:r>
          </a:p>
          <a:p>
            <a:pPr lvl="1" rtl="0">
              <a:buAutoNum type="arabicPeriod" startAt="12"/>
            </a:pPr>
            <a:r>
              <a:rPr lang="en-US" sz="2000" i="0" u="none" strike="noStrike" baseline="0" smtClean="0">
                <a:latin typeface="Segoe"/>
                <a:ea typeface="ＭＳ ゴシック"/>
              </a:rPr>
              <a:t> </a:t>
            </a:r>
            <a:r>
              <a:rPr lang="en-US" sz="2000" b="1" i="0" u="none" strike="noStrike" baseline="0" smtClean="0">
                <a:latin typeface="Segoe"/>
                <a:ea typeface="ＭＳ ゴシック"/>
              </a:rPr>
              <a:t>CLOSE </a:t>
            </a:r>
            <a:r>
              <a:rPr lang="en-US" sz="2000" b="0" i="0" u="none" strike="noStrike" baseline="0" smtClean="0">
                <a:latin typeface="Segoe"/>
                <a:ea typeface="ＭＳ ゴシック"/>
              </a:rPr>
              <a:t>the database.</a:t>
            </a:r>
          </a:p>
          <a:p>
            <a:pPr lvl="0" rtl="0"/>
            <a:r>
              <a:rPr lang="en-US" sz="2000" b="1" i="0" u="none" strike="noStrike" baseline="0" smtClean="0">
                <a:latin typeface="Segoe"/>
                <a:ea typeface="ＭＳ ゴシック"/>
                <a:cs typeface="Segoe"/>
              </a:rPr>
              <a:t>PAUSE. LE</a:t>
            </a:r>
            <a:r>
              <a:rPr lang="en-US" sz="2000" b="1" i="0" u="none" strike="noStrike" baseline="0" smtClean="0">
                <a:latin typeface="Segoe"/>
                <a:ea typeface="ＭＳ ゴシック"/>
              </a:rPr>
              <a:t>AVE</a:t>
            </a:r>
            <a:r>
              <a:rPr lang="en-US" sz="2000" b="0" i="0" u="none" strike="noStrike" baseline="0" smtClean="0">
                <a:latin typeface="Segoe"/>
                <a:ea typeface="ＭＳ ゴシック"/>
              </a:rPr>
              <a:t> Access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11</a:t>
            </a:fld>
            <a:endParaRPr lang="en-US" dirty="0"/>
          </a:p>
        </p:txBody>
      </p:sp>
      <p:pic>
        <p:nvPicPr>
          <p:cNvPr id="7" name="Picture 6" descr="02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285067"/>
            <a:ext cx="6065645" cy="2971800"/>
          </a:xfrm>
          <a:prstGeom prst="rect">
            <a:avLst/>
          </a:prstGeom>
        </p:spPr>
      </p:pic>
    </p:spTree>
    <p:extLst>
      <p:ext uri="{BB962C8B-B14F-4D97-AF65-F5344CB8AC3E}">
        <p14:creationId xmlns:p14="http://schemas.microsoft.com/office/powerpoint/2010/main" val="975096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Blank Database</a:t>
            </a:r>
          </a:p>
        </p:txBody>
      </p:sp>
      <p:sp>
        <p:nvSpPr>
          <p:cNvPr id="3" name="Text Placeholder 2"/>
          <p:cNvSpPr>
            <a:spLocks noGrp="1"/>
          </p:cNvSpPr>
          <p:nvPr>
            <p:ph type="body" idx="1"/>
          </p:nvPr>
        </p:nvSpPr>
        <p:spPr/>
        <p:txBody>
          <a:bodyPr/>
          <a:lstStyle/>
          <a:p>
            <a:pPr lvl="0" rtl="0"/>
            <a:r>
              <a:rPr lang="en-US" sz="2000" b="1" i="0" u="none" strike="noStrike" baseline="0" smtClean="0">
                <a:latin typeface="Segoe"/>
                <a:ea typeface="ＭＳ ゴシック"/>
              </a:rPr>
              <a:t>GET READY.</a:t>
            </a:r>
            <a:r>
              <a:rPr lang="en-US" sz="2000" b="0" i="0" u="none" strike="noStrike" baseline="0" smtClean="0">
                <a:latin typeface="Segoe"/>
                <a:ea typeface="ＭＳ ゴシック"/>
              </a:rPr>
              <a:t> The Access work area window should be on the screen from the previous exercise.</a:t>
            </a:r>
          </a:p>
          <a:p>
            <a:pPr lvl="1" rtl="0"/>
            <a:r>
              <a:rPr lang="en-US" sz="2000" b="0" i="0" u="none" strike="noStrike" baseline="0" smtClean="0">
                <a:latin typeface="Segoe"/>
                <a:ea typeface="ＭＳ ゴシック"/>
              </a:rPr>
              <a:t>Click the </a:t>
            </a:r>
            <a:r>
              <a:rPr lang="en-US" sz="2000" b="1" i="0" u="none" strike="noStrike" baseline="0" smtClean="0">
                <a:latin typeface="Segoe"/>
                <a:ea typeface="ＭＳ ゴシック"/>
              </a:rPr>
              <a:t>FILE </a:t>
            </a:r>
            <a:br>
              <a:rPr lang="en-US" sz="2000" b="1" i="0" u="none" strike="noStrike" baseline="0" smtClean="0">
                <a:latin typeface="Segoe"/>
                <a:ea typeface="ＭＳ ゴシック"/>
              </a:rPr>
            </a:br>
            <a:r>
              <a:rPr lang="en-US" sz="2000" b="1" i="0" u="none" strike="noStrike" baseline="0" smtClean="0">
                <a:latin typeface="Segoe"/>
                <a:ea typeface="ＭＳ ゴシック"/>
              </a:rPr>
              <a:t>tab </a:t>
            </a:r>
            <a:r>
              <a:rPr lang="en-US" sz="2000" b="0" i="0" u="none" strike="noStrike" baseline="0" smtClean="0">
                <a:latin typeface="Segoe"/>
                <a:ea typeface="ＭＳ ゴシック"/>
              </a:rPr>
              <a:t>to open </a:t>
            </a:r>
            <a:br>
              <a:rPr lang="en-US" sz="2000" b="0" i="0" u="none" strike="noStrike" baseline="0" smtClean="0">
                <a:latin typeface="Segoe"/>
                <a:ea typeface="ＭＳ ゴシック"/>
              </a:rPr>
            </a:br>
            <a:r>
              <a:rPr lang="en-US" sz="2000" b="0" i="0" u="none" strike="noStrike" baseline="0" smtClean="0">
                <a:latin typeface="Segoe"/>
                <a:ea typeface="ＭＳ ゴシック"/>
              </a:rPr>
              <a:t>the</a:t>
            </a:r>
            <a:r>
              <a:rPr lang="en-US" sz="2000" b="1" i="0" u="none" strike="noStrike" baseline="0" smtClean="0">
                <a:latin typeface="Segoe"/>
                <a:ea typeface="ＭＳ ゴシック"/>
              </a:rPr>
              <a:t> </a:t>
            </a:r>
            <a:r>
              <a:rPr lang="en-US" sz="2000" b="0" i="0" u="none" strike="noStrike" baseline="0" smtClean="0">
                <a:latin typeface="Segoe"/>
                <a:ea typeface="ＭＳ ゴシック"/>
              </a:rPr>
              <a:t>New</a:t>
            </a:r>
            <a:r>
              <a:rPr lang="en-US" sz="2000" b="1" i="0" u="none" strike="noStrike" baseline="0" smtClean="0">
                <a:latin typeface="Segoe"/>
                <a:ea typeface="ＭＳ ゴシック"/>
              </a:rPr>
              <a:t> </a:t>
            </a:r>
            <a:br>
              <a:rPr lang="en-US" sz="2000" b="1" i="0" u="none" strike="noStrike" baseline="0" smtClean="0">
                <a:latin typeface="Segoe"/>
                <a:ea typeface="ＭＳ ゴシック"/>
              </a:rPr>
            </a:br>
            <a:r>
              <a:rPr lang="en-US" sz="2000" b="0" i="0" u="none" strike="noStrike" baseline="0" smtClean="0">
                <a:latin typeface="Segoe"/>
                <a:ea typeface="ＭＳ ゴシック"/>
              </a:rPr>
              <a:t>screen in </a:t>
            </a:r>
            <a:br>
              <a:rPr lang="en-US" sz="2000" b="0" i="0" u="none" strike="noStrike" baseline="0" smtClean="0">
                <a:latin typeface="Segoe"/>
                <a:ea typeface="ＭＳ ゴシック"/>
              </a:rPr>
            </a:br>
            <a:r>
              <a:rPr lang="en-US" sz="2000" b="0" i="0" u="none" strike="noStrike" baseline="0" smtClean="0">
                <a:latin typeface="Segoe"/>
                <a:ea typeface="ＭＳ ゴシック"/>
              </a:rPr>
              <a:t>Backstage </a:t>
            </a:r>
            <a:br>
              <a:rPr lang="en-US" sz="2000" b="0" i="0" u="none" strike="noStrike" baseline="0" smtClean="0">
                <a:latin typeface="Segoe"/>
                <a:ea typeface="ＭＳ ゴシック"/>
              </a:rPr>
            </a:br>
            <a:r>
              <a:rPr lang="en-US" sz="2000" b="0" i="0" u="none" strike="noStrike" baseline="0" smtClean="0">
                <a:latin typeface="Segoe"/>
                <a:ea typeface="ＭＳ ゴシック"/>
              </a:rPr>
              <a:t>view.</a:t>
            </a:r>
          </a:p>
          <a:p>
            <a:pPr lvl="1" rtl="0"/>
            <a:r>
              <a:rPr lang="en-US" sz="2000" b="0" i="0" u="none" strike="noStrike" baseline="0" smtClean="0">
                <a:latin typeface="Segoe"/>
                <a:ea typeface="ＭＳ ゴシック"/>
              </a:rPr>
              <a:t>In the temp-</a:t>
            </a:r>
            <a:br>
              <a:rPr lang="en-US" sz="2000" b="0" i="0" u="none" strike="noStrike" baseline="0" smtClean="0">
                <a:latin typeface="Segoe"/>
                <a:ea typeface="ＭＳ ゴシック"/>
              </a:rPr>
            </a:br>
            <a:r>
              <a:rPr lang="en-US" sz="2000" b="0" i="0" u="none" strike="noStrike" baseline="0" smtClean="0">
                <a:latin typeface="Segoe"/>
                <a:ea typeface="ＭＳ ゴシック"/>
              </a:rPr>
              <a:t>lates section of </a:t>
            </a:r>
            <a:br>
              <a:rPr lang="en-US" sz="2000" b="0" i="0" u="none" strike="noStrike" baseline="0" smtClean="0">
                <a:latin typeface="Segoe"/>
                <a:ea typeface="ＭＳ ゴシック"/>
              </a:rPr>
            </a:br>
            <a:r>
              <a:rPr lang="en-US" sz="2000" b="0" i="0" u="none" strike="noStrike" baseline="0" smtClean="0">
                <a:latin typeface="Segoe"/>
                <a:ea typeface="ＭＳ ゴシック"/>
              </a:rPr>
              <a:t>the New screen,</a:t>
            </a:r>
            <a:br>
              <a:rPr lang="en-US" sz="2000" b="0" i="0" u="none" strike="noStrike" baseline="0" smtClean="0">
                <a:latin typeface="Segoe"/>
                <a:ea typeface="ＭＳ ゴシック"/>
              </a:rPr>
            </a:br>
            <a:r>
              <a:rPr lang="en-US" sz="2000" b="0" i="0" u="none" strike="noStrike" baseline="0" smtClean="0">
                <a:latin typeface="Segoe"/>
                <a:ea typeface="ＭＳ ゴシック"/>
              </a:rPr>
              <a:t>click the </a:t>
            </a:r>
            <a:r>
              <a:rPr lang="en-US" sz="2000" b="1" i="0" u="none" strike="noStrike" baseline="0" smtClean="0">
                <a:latin typeface="Segoe"/>
                <a:ea typeface="ＭＳ ゴシック"/>
              </a:rPr>
              <a:t>Blank </a:t>
            </a:r>
            <a:br>
              <a:rPr lang="en-US" sz="2000" b="1" i="0" u="none" strike="noStrike" baseline="0" smtClean="0">
                <a:latin typeface="Segoe"/>
                <a:ea typeface="ＭＳ ゴシック"/>
              </a:rPr>
            </a:br>
            <a:r>
              <a:rPr lang="en-US" sz="2000" b="1" i="0" u="none" strike="noStrike" baseline="0" smtClean="0">
                <a:latin typeface="Segoe"/>
                <a:ea typeface="ＭＳ ゴシック"/>
              </a:rPr>
              <a:t>desktop data-</a:t>
            </a:r>
            <a:br>
              <a:rPr lang="en-US" sz="2000" b="1" i="0" u="none" strike="noStrike" baseline="0" smtClean="0">
                <a:latin typeface="Segoe"/>
                <a:ea typeface="ＭＳ ゴシック"/>
              </a:rPr>
            </a:br>
            <a:r>
              <a:rPr lang="en-US" sz="2000" b="1" i="0" u="none" strike="noStrike" baseline="0" smtClean="0">
                <a:latin typeface="Segoe"/>
                <a:ea typeface="ＭＳ ゴシック"/>
              </a:rPr>
              <a:t>base</a:t>
            </a:r>
            <a:r>
              <a:rPr lang="en-US" sz="2000" b="0" i="0" u="none" strike="noStrike" baseline="0" smtClean="0">
                <a:latin typeface="Segoe"/>
                <a:ea typeface="ＭＳ ゴシック"/>
              </a:rPr>
              <a:t> icon. A Blank desktop database screen appears in the center of the screen, as shown above.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12</a:t>
            </a:fld>
            <a:endParaRPr lang="en-US" dirty="0"/>
          </a:p>
        </p:txBody>
      </p:sp>
      <p:pic>
        <p:nvPicPr>
          <p:cNvPr id="7" name="Picture 6" descr="0210.png"/>
          <p:cNvPicPr>
            <a:picLocks noChangeAspect="1"/>
          </p:cNvPicPr>
          <p:nvPr/>
        </p:nvPicPr>
        <p:blipFill rotWithShape="1">
          <a:blip r:embed="rId2">
            <a:extLst>
              <a:ext uri="{28A0092B-C50C-407E-A947-70E740481C1C}">
                <a14:useLocalDpi xmlns:a14="http://schemas.microsoft.com/office/drawing/2010/main" val="0"/>
              </a:ext>
            </a:extLst>
          </a:blip>
          <a:srcRect r="3501"/>
          <a:stretch/>
        </p:blipFill>
        <p:spPr>
          <a:xfrm>
            <a:off x="3318934" y="2235200"/>
            <a:ext cx="5367866" cy="3299618"/>
          </a:xfrm>
          <a:prstGeom prst="rect">
            <a:avLst/>
          </a:prstGeom>
        </p:spPr>
      </p:pic>
    </p:spTree>
    <p:extLst>
      <p:ext uri="{BB962C8B-B14F-4D97-AF65-F5344CB8AC3E}">
        <p14:creationId xmlns:p14="http://schemas.microsoft.com/office/powerpoint/2010/main" val="3666581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Blank Database</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latin typeface="Segoe"/>
                <a:ea typeface="ＭＳ ゴシック"/>
              </a:rPr>
              <a:t>In the File Name box, key </a:t>
            </a:r>
            <a:r>
              <a:rPr lang="en-US" b="1" i="0" u="none" strike="noStrike" baseline="0" smtClean="0">
                <a:latin typeface="Segoe"/>
                <a:ea typeface="ＭＳ ゴシック"/>
              </a:rPr>
              <a:t>BlankDatabaseXXX</a:t>
            </a:r>
            <a:r>
              <a:rPr lang="en-US" b="0" i="0" u="none" strike="noStrike" baseline="0" smtClean="0">
                <a:latin typeface="Segoe"/>
                <a:ea typeface="ＭＳ ゴシック"/>
              </a:rPr>
              <a:t> (where XXX is your initials).</a:t>
            </a:r>
          </a:p>
          <a:p>
            <a:pPr lvl="1" rtl="0">
              <a:buAutoNum type="arabicPeriod" startAt="3"/>
            </a:pPr>
            <a:r>
              <a:rPr lang="en-US" b="0" i="0" u="none" strike="noStrike" baseline="0" smtClean="0">
                <a:latin typeface="Segoe"/>
                <a:ea typeface="ＭＳ ゴシック"/>
              </a:rPr>
              <a:t>If you want to save the file in a location other than the one shown beneath the File Name box, click the folder icon to the right of the File Name box and browse to a different location.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13</a:t>
            </a:fld>
            <a:endParaRPr lang="en-US" dirty="0"/>
          </a:p>
        </p:txBody>
      </p:sp>
    </p:spTree>
    <p:extLst>
      <p:ext uri="{BB962C8B-B14F-4D97-AF65-F5344CB8AC3E}">
        <p14:creationId xmlns:p14="http://schemas.microsoft.com/office/powerpoint/2010/main" val="2460176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Blank Database</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latin typeface="Segoe"/>
                <a:ea typeface="ＭＳ ゴシック"/>
              </a:rPr>
              <a:t>Click the </a:t>
            </a:r>
            <a:r>
              <a:rPr lang="en-US" b="1" i="0" u="none" strike="noStrike" baseline="0" smtClean="0">
                <a:latin typeface="Segoe"/>
                <a:ea typeface="ＭＳ ゴシック"/>
              </a:rPr>
              <a:t>Create</a:t>
            </a:r>
            <a:r>
              <a:rPr lang="en-US" b="0" i="0" u="none" strike="noStrike" baseline="0" smtClean="0">
                <a:latin typeface="Segoe"/>
                <a:ea typeface="ＭＳ ゴシック"/>
              </a:rPr>
              <a:t> button to create the blank database in your chosen location. Access creates the database and then opens an empty table named Table1 in datasheet view, as shown below.</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database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14</a:t>
            </a:fld>
            <a:endParaRPr lang="en-US" dirty="0"/>
          </a:p>
        </p:txBody>
      </p:sp>
      <p:pic>
        <p:nvPicPr>
          <p:cNvPr id="7" name="Picture 6" descr="0211.png"/>
          <p:cNvPicPr>
            <a:picLocks noChangeAspect="1"/>
          </p:cNvPicPr>
          <p:nvPr/>
        </p:nvPicPr>
        <p:blipFill rotWithShape="1">
          <a:blip r:embed="rId3">
            <a:extLst>
              <a:ext uri="{28A0092B-C50C-407E-A947-70E740481C1C}">
                <a14:useLocalDpi xmlns:a14="http://schemas.microsoft.com/office/drawing/2010/main" val="0"/>
              </a:ext>
            </a:extLst>
          </a:blip>
          <a:srcRect b="31975"/>
          <a:stretch/>
        </p:blipFill>
        <p:spPr>
          <a:xfrm>
            <a:off x="1600200" y="3646390"/>
            <a:ext cx="6417733" cy="2378283"/>
          </a:xfrm>
          <a:prstGeom prst="rect">
            <a:avLst/>
          </a:prstGeom>
        </p:spPr>
      </p:pic>
    </p:spTree>
    <p:extLst>
      <p:ext uri="{BB962C8B-B14F-4D97-AF65-F5344CB8AC3E}">
        <p14:creationId xmlns:p14="http://schemas.microsoft.com/office/powerpoint/2010/main" val="1146927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Table Using the Application Parts Gallery and Quick Start</a:t>
            </a:r>
          </a:p>
        </p:txBody>
      </p:sp>
      <p:sp>
        <p:nvSpPr>
          <p:cNvPr id="3" name="Text Placeholder 2"/>
          <p:cNvSpPr>
            <a:spLocks noGrp="1"/>
          </p:cNvSpPr>
          <p:nvPr>
            <p:ph type="body" idx="1"/>
          </p:nvPr>
        </p:nvSpPr>
        <p:spPr/>
        <p:txBody>
          <a:bodyPr/>
          <a:lstStyle/>
          <a:p>
            <a:pPr lvl="0" rtl="0"/>
            <a:r>
              <a:rPr lang="en-US" sz="2000" b="1" i="0" u="none" strike="noStrike" baseline="0" smtClean="0">
                <a:latin typeface="Segoe"/>
                <a:ea typeface="ＭＳ ゴシック"/>
              </a:rPr>
              <a:t>USE </a:t>
            </a:r>
            <a:r>
              <a:rPr lang="en-US" sz="2000" b="0" i="0" u="none" strike="noStrike" baseline="0" smtClean="0">
                <a:latin typeface="Segoe"/>
                <a:ea typeface="ＭＳ ゴシック"/>
              </a:rPr>
              <a:t>the database that is open from the previous exercise.</a:t>
            </a:r>
          </a:p>
          <a:p>
            <a:pPr lvl="1"/>
            <a:r>
              <a:rPr lang="en-US" sz="2000" b="0" i="0" u="none" strike="noStrike" baseline="0" smtClean="0">
                <a:latin typeface="Segoe"/>
                <a:ea typeface="ＭＳ ゴシック"/>
              </a:rPr>
              <a:t>On the CREATE tab, in the Templates </a:t>
            </a:r>
            <a:br>
              <a:rPr lang="en-US" sz="2000" b="0" i="0" u="none" strike="noStrike" baseline="0" smtClean="0">
                <a:latin typeface="Segoe"/>
                <a:ea typeface="ＭＳ ゴシック"/>
              </a:rPr>
            </a:br>
            <a:r>
              <a:rPr lang="en-US" sz="2000" b="0" i="0" u="none" strike="noStrike" baseline="0" smtClean="0">
                <a:latin typeface="Segoe"/>
                <a:ea typeface="ＭＳ ゴシック"/>
              </a:rPr>
              <a:t>group, click the </a:t>
            </a:r>
            <a:r>
              <a:rPr lang="en-US" sz="2000" b="1" i="0" u="none" strike="noStrike" baseline="0" smtClean="0">
                <a:latin typeface="Segoe"/>
                <a:ea typeface="ＭＳ ゴシック"/>
              </a:rPr>
              <a:t>Application Parts</a:t>
            </a:r>
            <a:r>
              <a:rPr lang="en-US" sz="2000" b="0" i="0" u="none" strike="noStrike" baseline="0" smtClean="0">
                <a:latin typeface="Segoe"/>
                <a:ea typeface="ＭＳ ゴシック"/>
              </a:rPr>
              <a:t> </a:t>
            </a:r>
            <a:br>
              <a:rPr lang="en-US" sz="2000" b="0" i="0" u="none" strike="noStrike" baseline="0" smtClean="0">
                <a:latin typeface="Segoe"/>
                <a:ea typeface="ＭＳ ゴシック"/>
              </a:rPr>
            </a:br>
            <a:r>
              <a:rPr lang="en-US" sz="2000" b="0" i="0" u="none" strike="noStrike" baseline="0" smtClean="0">
                <a:latin typeface="Segoe"/>
                <a:ea typeface="ＭＳ ゴシック"/>
              </a:rPr>
              <a:t>button to display the gallery shown </a:t>
            </a:r>
            <a:br>
              <a:rPr lang="en-US" sz="2000" b="0" i="0" u="none" strike="noStrike" baseline="0" smtClean="0">
                <a:latin typeface="Segoe"/>
                <a:ea typeface="ＭＳ ゴシック"/>
              </a:rPr>
            </a:br>
            <a:r>
              <a:rPr lang="en-US" sz="2000" b="0" i="0" u="none" strike="noStrike" baseline="0" smtClean="0">
                <a:latin typeface="Segoe"/>
                <a:ea typeface="ＭＳ ゴシック"/>
              </a:rPr>
              <a:t>at right.</a:t>
            </a:r>
          </a:p>
          <a:p>
            <a:pPr lvl="1"/>
            <a:r>
              <a:rPr lang="en-US" sz="2000">
                <a:latin typeface="Segoe"/>
                <a:ea typeface="ＭＳ ゴシック"/>
              </a:rPr>
              <a:t>In the Quick Start section of the </a:t>
            </a:r>
            <a:br>
              <a:rPr lang="en-US" sz="2000">
                <a:latin typeface="Segoe"/>
                <a:ea typeface="ＭＳ ゴシック"/>
              </a:rPr>
            </a:br>
            <a:r>
              <a:rPr lang="en-US" sz="2000">
                <a:latin typeface="Segoe"/>
                <a:ea typeface="ＭＳ ゴシック"/>
              </a:rPr>
              <a:t>gallery, click </a:t>
            </a:r>
            <a:r>
              <a:rPr lang="en-US" sz="2000" b="1">
                <a:latin typeface="Segoe"/>
                <a:ea typeface="ＭＳ ゴシック"/>
              </a:rPr>
              <a:t>Comments</a:t>
            </a:r>
            <a:r>
              <a:rPr lang="en-US" sz="2000">
                <a:latin typeface="Segoe"/>
                <a:ea typeface="ＭＳ ゴシック"/>
              </a:rPr>
              <a:t>. When </a:t>
            </a:r>
            <a:br>
              <a:rPr lang="en-US" sz="2000">
                <a:latin typeface="Segoe"/>
                <a:ea typeface="ＭＳ ゴシック"/>
              </a:rPr>
            </a:br>
            <a:r>
              <a:rPr lang="en-US" sz="2000">
                <a:latin typeface="Segoe"/>
                <a:ea typeface="ＭＳ ゴシック"/>
              </a:rPr>
              <a:t>prompted to close all open objects </a:t>
            </a:r>
            <a:br>
              <a:rPr lang="en-US" sz="2000">
                <a:latin typeface="Segoe"/>
                <a:ea typeface="ＭＳ ゴシック"/>
              </a:rPr>
            </a:br>
            <a:r>
              <a:rPr lang="en-US" sz="2000">
                <a:latin typeface="Segoe"/>
                <a:ea typeface="ＭＳ ゴシック"/>
              </a:rPr>
              <a:t>before instantiating this application </a:t>
            </a:r>
            <a:br>
              <a:rPr lang="en-US" sz="2000">
                <a:latin typeface="Segoe"/>
                <a:ea typeface="ＭＳ ゴシック"/>
              </a:rPr>
            </a:br>
            <a:r>
              <a:rPr lang="en-US" sz="2000">
                <a:latin typeface="Segoe"/>
                <a:ea typeface="ＭＳ ゴシック"/>
              </a:rPr>
              <a:t>part, click </a:t>
            </a:r>
            <a:r>
              <a:rPr lang="en-US" sz="2000" b="1">
                <a:latin typeface="Segoe"/>
                <a:ea typeface="ＭＳ ゴシック"/>
              </a:rPr>
              <a:t>Yes </a:t>
            </a:r>
            <a:r>
              <a:rPr lang="en-US" sz="2000">
                <a:latin typeface="Segoe"/>
                <a:ea typeface="ＭＳ ゴシック"/>
              </a:rPr>
              <a:t>on the Microsoft Access </a:t>
            </a:r>
            <a:br>
              <a:rPr lang="en-US" sz="2000">
                <a:latin typeface="Segoe"/>
                <a:ea typeface="ＭＳ ゴシック"/>
              </a:rPr>
            </a:br>
            <a:r>
              <a:rPr lang="en-US" sz="2000">
                <a:latin typeface="Segoe"/>
                <a:ea typeface="ＭＳ ゴシック"/>
              </a:rPr>
              <a:t>dialog box that appears. Notice the </a:t>
            </a:r>
            <a:br>
              <a:rPr lang="en-US" sz="2000">
                <a:latin typeface="Segoe"/>
                <a:ea typeface="ＭＳ ゴシック"/>
              </a:rPr>
            </a:br>
            <a:r>
              <a:rPr lang="en-US" sz="2000">
                <a:latin typeface="Segoe"/>
                <a:ea typeface="ＭＳ ゴシック"/>
              </a:rPr>
              <a:t>Comments table appears as a new </a:t>
            </a:r>
            <a:br>
              <a:rPr lang="en-US" sz="2000">
                <a:latin typeface="Segoe"/>
                <a:ea typeface="ＭＳ ゴシック"/>
              </a:rPr>
            </a:br>
            <a:r>
              <a:rPr lang="en-US" sz="2000">
                <a:latin typeface="Segoe"/>
                <a:ea typeface="ＭＳ ゴシック"/>
              </a:rPr>
              <a:t>object in the Navigation pane.</a:t>
            </a:r>
          </a:p>
          <a:p>
            <a:pPr lvl="1" rtl="0"/>
            <a:endParaRPr lang="en-US" sz="2000"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15</a:t>
            </a:fld>
            <a:endParaRPr lang="en-US" dirty="0"/>
          </a:p>
        </p:txBody>
      </p:sp>
      <p:pic>
        <p:nvPicPr>
          <p:cNvPr id="7" name="Picture 6" descr="02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1905000"/>
            <a:ext cx="2810015" cy="4312593"/>
          </a:xfrm>
          <a:prstGeom prst="rect">
            <a:avLst/>
          </a:prstGeom>
        </p:spPr>
      </p:pic>
    </p:spTree>
    <p:extLst>
      <p:ext uri="{BB962C8B-B14F-4D97-AF65-F5344CB8AC3E}">
        <p14:creationId xmlns:p14="http://schemas.microsoft.com/office/powerpoint/2010/main" val="2337743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Table Using the Application Parts Gallery and Quick Start</a:t>
            </a:r>
          </a:p>
        </p:txBody>
      </p:sp>
      <p:sp>
        <p:nvSpPr>
          <p:cNvPr id="3" name="Text Placeholder 2"/>
          <p:cNvSpPr>
            <a:spLocks noGrp="1"/>
          </p:cNvSpPr>
          <p:nvPr>
            <p:ph type="body" idx="1"/>
          </p:nvPr>
        </p:nvSpPr>
        <p:spPr/>
        <p:txBody>
          <a:bodyPr/>
          <a:lstStyle/>
          <a:p>
            <a:pPr lvl="1">
              <a:buFont typeface="+mj-lt"/>
              <a:buAutoNum type="arabicPeriod" startAt="3"/>
            </a:pPr>
            <a:r>
              <a:rPr lang="en-US" sz="2000">
                <a:latin typeface="Segoe"/>
                <a:ea typeface="ＭＳ ゴシック"/>
              </a:rPr>
              <a:t>Click the </a:t>
            </a:r>
            <a:r>
              <a:rPr lang="en-US" sz="2000" b="1">
                <a:latin typeface="Segoe"/>
                <a:ea typeface="ＭＳ ゴシック"/>
              </a:rPr>
              <a:t>Enable Content</a:t>
            </a:r>
            <a:r>
              <a:rPr lang="en-US" sz="2000">
                <a:latin typeface="Segoe"/>
                <a:ea typeface="ＭＳ ゴシック"/>
              </a:rPr>
              <a:t> button on the Message Bar to trust the database.</a:t>
            </a:r>
          </a:p>
          <a:p>
            <a:pPr lvl="1">
              <a:buAutoNum type="arabicPeriod" startAt="3"/>
            </a:pPr>
            <a:r>
              <a:rPr lang="en-US" sz="2000">
                <a:latin typeface="Segoe"/>
                <a:ea typeface="ＭＳ ゴシック"/>
              </a:rPr>
              <a:t>In the Navigation Pane, double-click </a:t>
            </a:r>
            <a:r>
              <a:rPr lang="en-US" sz="2000" b="1">
                <a:latin typeface="Segoe"/>
                <a:ea typeface="ＭＳ ゴシック"/>
              </a:rPr>
              <a:t>Comments </a:t>
            </a:r>
            <a:r>
              <a:rPr lang="en-US" sz="2000">
                <a:latin typeface="Segoe"/>
                <a:ea typeface="ＭＳ ゴシック"/>
              </a:rPr>
              <a:t>to display the newly created table with fields for comments, as shown below. Close</a:t>
            </a:r>
            <a:r>
              <a:rPr lang="en-US" sz="2000" b="1">
                <a:latin typeface="Segoe"/>
                <a:ea typeface="ＭＳ ゴシック"/>
              </a:rPr>
              <a:t> </a:t>
            </a:r>
            <a:r>
              <a:rPr lang="en-US" sz="2000">
                <a:latin typeface="Segoe"/>
                <a:ea typeface="ＭＳ ゴシック"/>
              </a:rPr>
              <a:t>the Comments table by clicking the Comments table close button.</a:t>
            </a:r>
          </a:p>
          <a:p>
            <a:pPr lvl="1" rtl="0">
              <a:buAutoNum type="arabicPeriod" startAt="3"/>
            </a:pPr>
            <a:endParaRPr lang="en-US" sz="2000"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16</a:t>
            </a:fld>
            <a:endParaRPr lang="en-US" dirty="0"/>
          </a:p>
        </p:txBody>
      </p:sp>
      <p:pic>
        <p:nvPicPr>
          <p:cNvPr id="7" name="Picture 6" descr="02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3200400"/>
            <a:ext cx="5132958" cy="2999234"/>
          </a:xfrm>
          <a:prstGeom prst="rect">
            <a:avLst/>
          </a:prstGeom>
        </p:spPr>
      </p:pic>
    </p:spTree>
    <p:extLst>
      <p:ext uri="{BB962C8B-B14F-4D97-AF65-F5344CB8AC3E}">
        <p14:creationId xmlns:p14="http://schemas.microsoft.com/office/powerpoint/2010/main" val="89276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Table Using the Application Parts Gallery and Quick Start</a:t>
            </a:r>
          </a:p>
        </p:txBody>
      </p:sp>
      <p:sp>
        <p:nvSpPr>
          <p:cNvPr id="3" name="Text Placeholder 2"/>
          <p:cNvSpPr>
            <a:spLocks noGrp="1"/>
          </p:cNvSpPr>
          <p:nvPr>
            <p:ph type="body" idx="1"/>
          </p:nvPr>
        </p:nvSpPr>
        <p:spPr/>
        <p:txBody>
          <a:bodyPr/>
          <a:lstStyle/>
          <a:p>
            <a:pPr lvl="1" rtl="0">
              <a:buFont typeface="+mj-lt"/>
              <a:buAutoNum type="arabicPeriod" startAt="5"/>
            </a:pPr>
            <a:r>
              <a:rPr lang="en-US" sz="2000" b="0" i="0" u="none" strike="noStrike" baseline="0" dirty="0" smtClean="0">
                <a:latin typeface="Segoe"/>
                <a:ea typeface="ＭＳ ゴシック"/>
              </a:rPr>
              <a:t>On the Application Parts menu, click </a:t>
            </a:r>
            <a:r>
              <a:rPr lang="en-US" sz="2000" b="1" i="0" u="none" strike="noStrike" baseline="0" dirty="0" smtClean="0">
                <a:latin typeface="Segoe"/>
                <a:ea typeface="ＭＳ ゴシック"/>
              </a:rPr>
              <a:t>Contacts</a:t>
            </a:r>
            <a:r>
              <a:rPr lang="en-US" sz="2000" b="0" i="0" u="none" strike="noStrike" baseline="0" dirty="0" smtClean="0">
                <a:latin typeface="Segoe"/>
                <a:ea typeface="ＭＳ ゴシック"/>
              </a:rPr>
              <a:t>. In the Create</a:t>
            </a:r>
            <a:r>
              <a:rPr lang="en-US" sz="2000" b="1" i="0" u="none" strike="noStrike" baseline="0" dirty="0" smtClean="0">
                <a:latin typeface="Segoe"/>
                <a:ea typeface="ＭＳ ゴシック"/>
              </a:rPr>
              <a:t> </a:t>
            </a:r>
            <a:r>
              <a:rPr lang="en-US" sz="2000" b="0" i="0" u="none" strike="noStrike" baseline="0" dirty="0" smtClean="0">
                <a:latin typeface="Segoe"/>
                <a:ea typeface="ＭＳ ゴシック"/>
              </a:rPr>
              <a:t>Relationship</a:t>
            </a:r>
            <a:r>
              <a:rPr lang="en-US" sz="2000" b="1" i="0" u="none" strike="noStrike" baseline="0" dirty="0" smtClean="0">
                <a:latin typeface="Segoe"/>
                <a:ea typeface="ＭＳ ゴシック"/>
              </a:rPr>
              <a:t> </a:t>
            </a:r>
            <a:r>
              <a:rPr lang="en-US" sz="2000" b="0" i="0" u="none" strike="noStrike" baseline="0" dirty="0" smtClean="0">
                <a:latin typeface="Segoe"/>
                <a:ea typeface="ＭＳ ゴシック"/>
              </a:rPr>
              <a:t>dialog box that appears, select the </a:t>
            </a:r>
            <a:r>
              <a:rPr lang="en-US" sz="2000" b="1" i="0" u="none" strike="noStrike" baseline="0" dirty="0" smtClean="0">
                <a:latin typeface="Segoe"/>
                <a:ea typeface="ＭＳ ゴシック"/>
              </a:rPr>
              <a:t>There is no relationship</a:t>
            </a:r>
            <a:r>
              <a:rPr lang="en-US" sz="2000" b="0" i="0" u="none" strike="noStrike" baseline="0" dirty="0" smtClean="0">
                <a:latin typeface="Segoe"/>
                <a:ea typeface="ＭＳ ゴシック"/>
              </a:rPr>
              <a:t> radio button then click </a:t>
            </a:r>
            <a:r>
              <a:rPr lang="en-US" sz="2000" b="1" i="0" u="none" strike="noStrike" baseline="0" dirty="0" smtClean="0">
                <a:latin typeface="Segoe"/>
                <a:ea typeface="ＭＳ ゴシック"/>
              </a:rPr>
              <a:t>Create</a:t>
            </a:r>
            <a:r>
              <a:rPr lang="en-US" sz="2000" b="0" i="0" u="none" strike="noStrike" baseline="0" dirty="0" smtClean="0">
                <a:latin typeface="Segoe"/>
                <a:ea typeface="ＭＳ ゴシック"/>
              </a:rPr>
              <a:t>. A new table is created along with supporting forms and report objects, as shown below</a:t>
            </a:r>
            <a:r>
              <a:rPr lang="en-US" sz="2000" b="0" i="0" u="none" strike="noStrike" baseline="0" dirty="0" smtClean="0">
                <a:latin typeface="Segoe"/>
                <a:ea typeface="ＭＳ ゴシック"/>
              </a:rPr>
              <a:t>.</a:t>
            </a:r>
            <a:br>
              <a:rPr lang="en-US" sz="2000" b="0" i="0" u="none" strike="noStrike" baseline="0" dirty="0" smtClean="0">
                <a:latin typeface="Segoe"/>
                <a:ea typeface="ＭＳ ゴシック"/>
              </a:rPr>
            </a:br>
            <a:endParaRPr lang="en-US" sz="2000" b="0" i="0" u="none" strike="noStrike" baseline="0" dirty="0" smtClean="0">
              <a:latin typeface="Segoe"/>
              <a:ea typeface="ＭＳ ゴシック"/>
            </a:endParaRPr>
          </a:p>
          <a:p>
            <a:pPr lvl="0" rtl="0"/>
            <a:r>
              <a:rPr lang="en-US" sz="2000" b="1" i="0" u="none" strike="noStrike" baseline="0" dirty="0" smtClean="0">
                <a:latin typeface="Segoe"/>
                <a:ea typeface="ＭＳ ゴシック"/>
              </a:rPr>
              <a:t>PAUSE. LEAVE</a:t>
            </a:r>
            <a:r>
              <a:rPr lang="en-US" sz="2000" b="0" i="0" u="none" strike="noStrike" baseline="0" dirty="0" smtClean="0">
                <a:latin typeface="Segoe"/>
                <a:ea typeface="ＭＳ ゴシック"/>
              </a:rPr>
              <a:t> </a:t>
            </a:r>
            <a:r>
              <a:rPr lang="en-US" sz="2000" dirty="0">
                <a:latin typeface="Segoe"/>
                <a:ea typeface="ＭＳ ゴシック"/>
              </a:rPr>
              <a:t/>
            </a:r>
            <a:br>
              <a:rPr lang="en-US" sz="2000" dirty="0">
                <a:latin typeface="Segoe"/>
                <a:ea typeface="ＭＳ ゴシック"/>
              </a:rPr>
            </a:br>
            <a:r>
              <a:rPr lang="en-US" sz="2000" b="0" i="0" u="none" strike="noStrike" baseline="0" dirty="0" smtClean="0">
                <a:latin typeface="Segoe"/>
                <a:ea typeface="ＭＳ ゴシック"/>
              </a:rPr>
              <a:t>the database </a:t>
            </a:r>
            <a:r>
              <a:rPr lang="en-US" sz="2000" b="0" i="0" u="none" strike="noStrike" baseline="0" dirty="0" smtClean="0">
                <a:latin typeface="Segoe"/>
                <a:ea typeface="ＭＳ ゴシック"/>
              </a:rPr>
              <a:t>open </a:t>
            </a:r>
            <a:r>
              <a:rPr lang="en-US" sz="2000" b="0" i="0" u="none" strike="noStrike" baseline="0" dirty="0" smtClean="0">
                <a:latin typeface="Segoe"/>
                <a:ea typeface="ＭＳ ゴシック"/>
              </a:rPr>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to use </a:t>
            </a:r>
            <a:r>
              <a:rPr lang="en-US" sz="2000" b="0" i="0" u="none" strike="noStrike" baseline="0" dirty="0" smtClean="0">
                <a:latin typeface="Segoe"/>
                <a:ea typeface="ＭＳ ゴシック"/>
              </a:rPr>
              <a:t>in the next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17</a:t>
            </a:fld>
            <a:endParaRPr lang="en-US" dirty="0"/>
          </a:p>
        </p:txBody>
      </p:sp>
      <p:pic>
        <p:nvPicPr>
          <p:cNvPr id="7" name="Picture 6" descr="02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2895600"/>
            <a:ext cx="5587166" cy="3056467"/>
          </a:xfrm>
          <a:prstGeom prst="rect">
            <a:avLst/>
          </a:prstGeom>
        </p:spPr>
      </p:pic>
    </p:spTree>
    <p:extLst>
      <p:ext uri="{BB962C8B-B14F-4D97-AF65-F5344CB8AC3E}">
        <p14:creationId xmlns:p14="http://schemas.microsoft.com/office/powerpoint/2010/main" val="2939851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Table from Another Table</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 </a:t>
            </a:r>
            <a:r>
              <a:rPr lang="en-US" b="0" i="0" u="none" strike="noStrike" baseline="0" smtClean="0">
                <a:latin typeface="Segoe"/>
                <a:ea typeface="ＭＳ ゴシック"/>
              </a:rPr>
              <a:t>the database that is open from </a:t>
            </a:r>
            <a:br>
              <a:rPr lang="en-US" b="0" i="0" u="none" strike="noStrike" baseline="0" smtClean="0">
                <a:latin typeface="Segoe"/>
                <a:ea typeface="ＭＳ ゴシック"/>
              </a:rPr>
            </a:br>
            <a:r>
              <a:rPr lang="en-US" b="0" i="0" u="none" strike="noStrike" baseline="0" smtClean="0">
                <a:latin typeface="Segoe"/>
                <a:ea typeface="ＭＳ ゴシック"/>
              </a:rPr>
              <a:t>the previous exercise.</a:t>
            </a:r>
          </a:p>
          <a:p>
            <a:pPr lvl="1" rtl="0"/>
            <a:r>
              <a:rPr lang="en-US" b="0" i="0" u="none" strike="noStrike" baseline="0" smtClean="0">
                <a:latin typeface="Segoe"/>
                <a:ea typeface="ＭＳ ゴシック"/>
              </a:rPr>
              <a:t>On the Navigation Pane, right-</a:t>
            </a:r>
            <a:br>
              <a:rPr lang="en-US" b="0" i="0" u="none" strike="noStrike" baseline="0" smtClean="0">
                <a:latin typeface="Segoe"/>
                <a:ea typeface="ＭＳ ゴシック"/>
              </a:rPr>
            </a:br>
            <a:r>
              <a:rPr lang="en-US" b="0" i="0" u="none" strike="noStrike" baseline="0" smtClean="0">
                <a:latin typeface="Segoe"/>
                <a:ea typeface="ＭＳ ゴシック"/>
              </a:rPr>
              <a:t>click the</a:t>
            </a:r>
            <a:r>
              <a:rPr lang="en-US" b="1" i="0" u="none" strike="noStrike" baseline="0" smtClean="0">
                <a:latin typeface="Segoe"/>
                <a:ea typeface="ＭＳ ゴシック"/>
              </a:rPr>
              <a:t> Comments </a:t>
            </a:r>
            <a:r>
              <a:rPr lang="en-US" b="0" i="0" u="none" strike="noStrike" baseline="0" smtClean="0">
                <a:latin typeface="Segoe"/>
                <a:ea typeface="ＭＳ ゴシック"/>
              </a:rPr>
              <a:t>table </a:t>
            </a:r>
            <a:br>
              <a:rPr lang="en-US" b="0" i="0" u="none" strike="noStrike" baseline="0" smtClean="0">
                <a:latin typeface="Segoe"/>
                <a:ea typeface="ＭＳ ゴシック"/>
              </a:rPr>
            </a:br>
            <a:r>
              <a:rPr lang="en-US" b="0" i="0" u="none" strike="noStrike" baseline="0" smtClean="0">
                <a:latin typeface="Segoe"/>
                <a:ea typeface="ＭＳ ゴシック"/>
              </a:rPr>
              <a:t>database object to display the </a:t>
            </a:r>
            <a:br>
              <a:rPr lang="en-US" b="0" i="0" u="none" strike="noStrike" baseline="0" smtClean="0">
                <a:latin typeface="Segoe"/>
                <a:ea typeface="ＭＳ ゴシック"/>
              </a:rPr>
            </a:br>
            <a:r>
              <a:rPr lang="en-US" b="0" i="0" u="none" strike="noStrike" baseline="0" smtClean="0">
                <a:latin typeface="Segoe"/>
                <a:ea typeface="ＭＳ ゴシック"/>
              </a:rPr>
              <a:t>menu shown at  right.</a:t>
            </a:r>
          </a:p>
          <a:p>
            <a:pPr lvl="1" rtl="0"/>
            <a:r>
              <a:rPr lang="en-US" b="0" i="0" u="none" strike="noStrike" baseline="0" smtClean="0">
                <a:latin typeface="Segoe"/>
                <a:ea typeface="ＭＳ ゴシック"/>
              </a:rPr>
              <a:t>Click </a:t>
            </a:r>
            <a:r>
              <a:rPr lang="en-US" b="1" i="0" u="none" strike="noStrike" baseline="0" smtClean="0">
                <a:latin typeface="Segoe"/>
                <a:ea typeface="ＭＳ ゴシック"/>
              </a:rPr>
              <a:t>Copy</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18</a:t>
            </a:fld>
            <a:endParaRPr lang="en-US" dirty="0"/>
          </a:p>
        </p:txBody>
      </p:sp>
      <p:pic>
        <p:nvPicPr>
          <p:cNvPr id="7" name="Picture 6" descr="02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1676400"/>
            <a:ext cx="2791768" cy="4470400"/>
          </a:xfrm>
          <a:prstGeom prst="rect">
            <a:avLst/>
          </a:prstGeom>
        </p:spPr>
      </p:pic>
    </p:spTree>
    <p:extLst>
      <p:ext uri="{BB962C8B-B14F-4D97-AF65-F5344CB8AC3E}">
        <p14:creationId xmlns:p14="http://schemas.microsoft.com/office/powerpoint/2010/main" val="254072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Table from Another Table</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latin typeface="Segoe"/>
                <a:ea typeface="ＭＳ ゴシック"/>
              </a:rPr>
              <a:t>Right-click in a </a:t>
            </a:r>
            <a:br>
              <a:rPr lang="en-US" b="0" i="0" u="none" strike="noStrike" baseline="0" smtClean="0">
                <a:latin typeface="Segoe"/>
                <a:ea typeface="ＭＳ ゴシック"/>
              </a:rPr>
            </a:br>
            <a:r>
              <a:rPr lang="en-US" b="0" i="0" u="none" strike="noStrike" baseline="0" smtClean="0">
                <a:latin typeface="Segoe"/>
                <a:ea typeface="ＭＳ ゴシック"/>
              </a:rPr>
              <a:t>blank area of the </a:t>
            </a:r>
            <a:br>
              <a:rPr lang="en-US" b="0" i="0" u="none" strike="noStrike" baseline="0" smtClean="0">
                <a:latin typeface="Segoe"/>
                <a:ea typeface="ＭＳ ゴシック"/>
              </a:rPr>
            </a:br>
            <a:r>
              <a:rPr lang="en-US" b="0" i="0" u="none" strike="noStrike" baseline="0" smtClean="0">
                <a:latin typeface="Segoe"/>
                <a:ea typeface="ＭＳ ゴシック"/>
              </a:rPr>
              <a:t>Navigation Pane </a:t>
            </a:r>
            <a:br>
              <a:rPr lang="en-US" b="0" i="0" u="none" strike="noStrike" baseline="0" smtClean="0">
                <a:latin typeface="Segoe"/>
                <a:ea typeface="ＭＳ ゴシック"/>
              </a:rPr>
            </a:br>
            <a:r>
              <a:rPr lang="en-US" b="0" i="0" u="none" strike="noStrike" baseline="0" smtClean="0">
                <a:latin typeface="Segoe"/>
                <a:ea typeface="ＭＳ ゴシック"/>
              </a:rPr>
              <a:t>and, in the short-</a:t>
            </a:r>
            <a:br>
              <a:rPr lang="en-US" b="0" i="0" u="none" strike="noStrike" baseline="0" smtClean="0">
                <a:latin typeface="Segoe"/>
                <a:ea typeface="ＭＳ ゴシック"/>
              </a:rPr>
            </a:br>
            <a:r>
              <a:rPr lang="en-US" b="0" i="0" u="none" strike="noStrike" baseline="0" smtClean="0">
                <a:latin typeface="Segoe"/>
                <a:ea typeface="ＭＳ ゴシック"/>
              </a:rPr>
              <a:t>cut menu that </a:t>
            </a:r>
            <a:br>
              <a:rPr lang="en-US" b="0" i="0" u="none" strike="noStrike" baseline="0" smtClean="0">
                <a:latin typeface="Segoe"/>
                <a:ea typeface="ＭＳ ゴシック"/>
              </a:rPr>
            </a:br>
            <a:r>
              <a:rPr lang="en-US" b="0" i="0" u="none" strike="noStrike" baseline="0" smtClean="0">
                <a:latin typeface="Segoe"/>
                <a:ea typeface="ＭＳ ゴシック"/>
              </a:rPr>
              <a:t>appears, click </a:t>
            </a:r>
            <a:br>
              <a:rPr lang="en-US" b="0" i="0" u="none" strike="noStrike" baseline="0" smtClean="0">
                <a:latin typeface="Segoe"/>
                <a:ea typeface="ＭＳ ゴシック"/>
              </a:rPr>
            </a:br>
            <a:r>
              <a:rPr lang="en-US" b="1" i="0" u="none" strike="noStrike" baseline="0" smtClean="0">
                <a:latin typeface="Segoe"/>
                <a:ea typeface="ＭＳ ゴシック"/>
              </a:rPr>
              <a:t>Paste</a:t>
            </a:r>
            <a:r>
              <a:rPr lang="en-US" b="0" i="0" u="none" strike="noStrike" baseline="0" smtClean="0">
                <a:latin typeface="Segoe"/>
                <a:ea typeface="ＭＳ ゴシック"/>
              </a:rPr>
              <a:t> (right).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19</a:t>
            </a:fld>
            <a:endParaRPr lang="en-US" dirty="0"/>
          </a:p>
        </p:txBody>
      </p:sp>
      <p:pic>
        <p:nvPicPr>
          <p:cNvPr id="7" name="Picture 6" descr="02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1676400"/>
            <a:ext cx="4707467" cy="4422830"/>
          </a:xfrm>
          <a:prstGeom prst="rect">
            <a:avLst/>
          </a:prstGeom>
        </p:spPr>
      </p:pic>
    </p:spTree>
    <p:extLst>
      <p:ext uri="{BB962C8B-B14F-4D97-AF65-F5344CB8AC3E}">
        <p14:creationId xmlns:p14="http://schemas.microsoft.com/office/powerpoint/2010/main" val="3968206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Objectives</a:t>
            </a:r>
          </a:p>
        </p:txBody>
      </p:sp>
      <p:pic>
        <p:nvPicPr>
          <p:cNvPr id="4" name="Picture 3" descr="0200.png"/>
          <p:cNvPicPr>
            <a:picLocks noChangeAspect="1"/>
          </p:cNvPicPr>
          <p:nvPr/>
        </p:nvPicPr>
        <p:blipFill rotWithShape="1">
          <a:blip r:embed="rId2">
            <a:extLst>
              <a:ext uri="{28A0092B-C50C-407E-A947-70E740481C1C}">
                <a14:useLocalDpi xmlns:a14="http://schemas.microsoft.com/office/drawing/2010/main" val="0"/>
              </a:ext>
            </a:extLst>
          </a:blip>
          <a:srcRect r="14908"/>
          <a:stretch/>
        </p:blipFill>
        <p:spPr>
          <a:xfrm>
            <a:off x="533400" y="1600199"/>
            <a:ext cx="8004737" cy="2523067"/>
          </a:xfrm>
          <a:prstGeom prst="rect">
            <a:avLst/>
          </a:prstGeom>
        </p:spPr>
      </p:pic>
    </p:spTree>
    <p:extLst>
      <p:ext uri="{BB962C8B-B14F-4D97-AF65-F5344CB8AC3E}">
        <p14:creationId xmlns:p14="http://schemas.microsoft.com/office/powerpoint/2010/main" val="2882224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Table from Another Table</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The Paste Table As dialog box appears, as shown below. Notice the default name, </a:t>
            </a:r>
            <a:r>
              <a:rPr lang="en-US" b="1" i="0" u="none" strike="noStrike" baseline="0" smtClean="0">
                <a:latin typeface="Segoe"/>
                <a:ea typeface="ＭＳ ゴシック"/>
              </a:rPr>
              <a:t>Copy Of Comments</a:t>
            </a:r>
            <a:r>
              <a:rPr lang="en-US" b="0" i="0" u="none" strike="noStrike" baseline="0" smtClean="0">
                <a:latin typeface="Segoe"/>
                <a:ea typeface="ＭＳ ゴシック"/>
              </a:rPr>
              <a:t>, in the Table Name box.</a:t>
            </a:r>
          </a:p>
          <a:p>
            <a:pPr lvl="1">
              <a:buFont typeface="+mj-lt"/>
              <a:buAutoNum type="arabicPeriod" startAt="4"/>
            </a:pPr>
            <a:r>
              <a:rPr lang="en-US">
                <a:latin typeface="Segoe"/>
                <a:ea typeface="ＭＳ ゴシック"/>
              </a:rPr>
              <a:t>In the Paste Options </a:t>
            </a:r>
            <a:br>
              <a:rPr lang="en-US">
                <a:latin typeface="Segoe"/>
                <a:ea typeface="ＭＳ ゴシック"/>
              </a:rPr>
            </a:br>
            <a:r>
              <a:rPr lang="en-US">
                <a:latin typeface="Segoe"/>
                <a:ea typeface="ＭＳ ゴシック"/>
              </a:rPr>
              <a:t>section, select the </a:t>
            </a:r>
            <a:br>
              <a:rPr lang="en-US">
                <a:latin typeface="Segoe"/>
                <a:ea typeface="ＭＳ ゴシック"/>
              </a:rPr>
            </a:br>
            <a:r>
              <a:rPr lang="en-US" b="1">
                <a:latin typeface="Segoe"/>
                <a:ea typeface="ＭＳ ゴシック"/>
              </a:rPr>
              <a:t>Structure Only</a:t>
            </a:r>
            <a:r>
              <a:rPr lang="en-US">
                <a:latin typeface="Segoe"/>
                <a:ea typeface="ＭＳ ゴシック"/>
              </a:rPr>
              <a:t> radio </a:t>
            </a:r>
            <a:br>
              <a:rPr lang="en-US">
                <a:latin typeface="Segoe"/>
                <a:ea typeface="ＭＳ ゴシック"/>
              </a:rPr>
            </a:br>
            <a:r>
              <a:rPr lang="en-US">
                <a:latin typeface="Segoe"/>
                <a:ea typeface="ＭＳ ゴシック"/>
              </a:rPr>
              <a:t>button, to paste only</a:t>
            </a:r>
            <a:br>
              <a:rPr lang="en-US">
                <a:latin typeface="Segoe"/>
                <a:ea typeface="ＭＳ ゴシック"/>
              </a:rPr>
            </a:br>
            <a:r>
              <a:rPr lang="en-US">
                <a:latin typeface="Segoe"/>
                <a:ea typeface="ＭＳ ゴシック"/>
              </a:rPr>
              <a:t>the table’s structure, </a:t>
            </a:r>
            <a:br>
              <a:rPr lang="en-US">
                <a:latin typeface="Segoe"/>
                <a:ea typeface="ＭＳ ゴシック"/>
              </a:rPr>
            </a:br>
            <a:r>
              <a:rPr lang="en-US">
                <a:latin typeface="Segoe"/>
                <a:ea typeface="ＭＳ ゴシック"/>
              </a:rPr>
              <a:t>rather than pasting a </a:t>
            </a:r>
            <a:br>
              <a:rPr lang="en-US">
                <a:latin typeface="Segoe"/>
                <a:ea typeface="ＭＳ ゴシック"/>
              </a:rPr>
            </a:br>
            <a:r>
              <a:rPr lang="en-US">
                <a:latin typeface="Segoe"/>
                <a:ea typeface="ＭＳ ゴシック"/>
              </a:rPr>
              <a:t>copy of the table’s data </a:t>
            </a:r>
            <a:br>
              <a:rPr lang="en-US">
                <a:latin typeface="Segoe"/>
                <a:ea typeface="ＭＳ ゴシック"/>
              </a:rPr>
            </a:br>
            <a:r>
              <a:rPr lang="en-US">
                <a:latin typeface="Segoe"/>
                <a:ea typeface="ＭＳ ゴシック"/>
              </a:rPr>
              <a:t>along with its structure (in this case, the Comments table doesn’t contain any record data).</a:t>
            </a:r>
          </a:p>
          <a:p>
            <a:pPr lvl="1" rtl="0">
              <a:buFont typeface="+mj-lt"/>
              <a:buAutoNum type="arabicPeriod" startAt="4"/>
            </a:pPr>
            <a:endParaRPr lang="en-US"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20</a:t>
            </a:fld>
            <a:endParaRPr lang="en-US" dirty="0"/>
          </a:p>
        </p:txBody>
      </p:sp>
      <p:pic>
        <p:nvPicPr>
          <p:cNvPr id="7" name="Picture 6" descr="02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2438400"/>
            <a:ext cx="4260058" cy="2326216"/>
          </a:xfrm>
          <a:prstGeom prst="rect">
            <a:avLst/>
          </a:prstGeom>
        </p:spPr>
      </p:pic>
    </p:spTree>
    <p:extLst>
      <p:ext uri="{BB962C8B-B14F-4D97-AF65-F5344CB8AC3E}">
        <p14:creationId xmlns:p14="http://schemas.microsoft.com/office/powerpoint/2010/main" val="3940634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Table from Another Table</a:t>
            </a:r>
          </a:p>
        </p:txBody>
      </p:sp>
      <p:sp>
        <p:nvSpPr>
          <p:cNvPr id="3" name="Text Placeholder 2"/>
          <p:cNvSpPr>
            <a:spLocks noGrp="1"/>
          </p:cNvSpPr>
          <p:nvPr>
            <p:ph type="body" idx="1"/>
          </p:nvPr>
        </p:nvSpPr>
        <p:spPr/>
        <p:txBody>
          <a:bodyPr/>
          <a:lstStyle/>
          <a:p>
            <a:pPr lvl="1" rtl="0">
              <a:buFont typeface="+mj-lt"/>
              <a:buAutoNum type="arabicPeriod" startAt="6"/>
            </a:pPr>
            <a:r>
              <a:rPr lang="en-US" sz="2000" b="0" i="0" u="none" strike="noStrike" baseline="0" smtClean="0">
                <a:latin typeface="Segoe"/>
                <a:ea typeface="ＭＳ ゴシック"/>
              </a:rPr>
              <a:t>Click </a:t>
            </a:r>
            <a:r>
              <a:rPr lang="en-US" sz="2000" b="1" i="0" u="none" strike="noStrike" baseline="0" smtClean="0">
                <a:latin typeface="Segoe"/>
                <a:ea typeface="ＭＳ ゴシック"/>
              </a:rPr>
              <a:t>OK</a:t>
            </a:r>
            <a:r>
              <a:rPr lang="en-US" sz="2000" b="0" i="0" u="none" strike="noStrike" baseline="0" smtClean="0">
                <a:latin typeface="Times New Roman"/>
                <a:ea typeface="ＭＳ ゴシック"/>
              </a:rPr>
              <a:t>.</a:t>
            </a:r>
          </a:p>
          <a:p>
            <a:pPr lvl="1" rtl="0">
              <a:buAutoNum type="arabicPeriod" startAt="6"/>
            </a:pPr>
            <a:r>
              <a:rPr lang="en-US" sz="2000" b="0" i="0" u="none" strike="noStrike" baseline="0" smtClean="0">
                <a:latin typeface="Segoe"/>
                <a:ea typeface="ＭＳ ゴシック"/>
              </a:rPr>
              <a:t>The new table appears at the </a:t>
            </a:r>
            <a:br>
              <a:rPr lang="en-US" sz="2000" b="0" i="0" u="none" strike="noStrike" baseline="0" smtClean="0">
                <a:latin typeface="Segoe"/>
                <a:ea typeface="ＭＳ ゴシック"/>
              </a:rPr>
            </a:br>
            <a:r>
              <a:rPr lang="en-US" sz="2000" b="0" i="0" u="none" strike="noStrike" baseline="0" smtClean="0">
                <a:latin typeface="Segoe"/>
                <a:ea typeface="ＭＳ ゴシック"/>
              </a:rPr>
              <a:t>end of the list of data-base </a:t>
            </a:r>
            <a:br>
              <a:rPr lang="en-US" sz="2000" b="0" i="0" u="none" strike="noStrike" baseline="0" smtClean="0">
                <a:latin typeface="Segoe"/>
                <a:ea typeface="ＭＳ ゴシック"/>
              </a:rPr>
            </a:br>
            <a:r>
              <a:rPr lang="en-US" sz="2000" b="0" i="0" u="none" strike="noStrike" baseline="0" smtClean="0">
                <a:latin typeface="Segoe"/>
                <a:ea typeface="ＭＳ ゴシック"/>
              </a:rPr>
              <a:t>table objects in the Navigation </a:t>
            </a:r>
            <a:br>
              <a:rPr lang="en-US" sz="2000" b="0" i="0" u="none" strike="noStrike" baseline="0" smtClean="0">
                <a:latin typeface="Segoe"/>
                <a:ea typeface="ＭＳ ゴシック"/>
              </a:rPr>
            </a:br>
            <a:r>
              <a:rPr lang="en-US" sz="2000" b="0" i="0" u="none" strike="noStrike" baseline="0" smtClean="0">
                <a:latin typeface="Segoe"/>
                <a:ea typeface="ＭＳ ゴシック"/>
              </a:rPr>
              <a:t>Pane, as shown at right.</a:t>
            </a:r>
          </a:p>
          <a:p>
            <a:pPr lvl="1">
              <a:buFont typeface="+mj-lt"/>
              <a:buAutoNum type="arabicPeriod" startAt="8"/>
            </a:pPr>
            <a:r>
              <a:rPr lang="en-US" sz="2000">
                <a:latin typeface="Segoe"/>
                <a:ea typeface="ＭＳ ゴシック"/>
              </a:rPr>
              <a:t>Double-click </a:t>
            </a:r>
            <a:r>
              <a:rPr lang="en-US" sz="2000" b="1">
                <a:latin typeface="Segoe"/>
                <a:ea typeface="ＭＳ ゴシック"/>
              </a:rPr>
              <a:t>Copy Of </a:t>
            </a:r>
            <a:br>
              <a:rPr lang="en-US" sz="2000" b="1">
                <a:latin typeface="Segoe"/>
                <a:ea typeface="ＭＳ ゴシック"/>
              </a:rPr>
            </a:br>
            <a:r>
              <a:rPr lang="en-US" sz="2000" b="1">
                <a:latin typeface="Segoe"/>
                <a:ea typeface="ＭＳ ゴシック"/>
              </a:rPr>
              <a:t>Comments</a:t>
            </a:r>
            <a:r>
              <a:rPr lang="en-US" sz="2000">
                <a:latin typeface="Segoe"/>
                <a:ea typeface="ＭＳ ゴシック"/>
              </a:rPr>
              <a:t> to open the new </a:t>
            </a:r>
            <a:br>
              <a:rPr lang="en-US" sz="2000">
                <a:latin typeface="Segoe"/>
                <a:ea typeface="ＭＳ ゴシック"/>
              </a:rPr>
            </a:br>
            <a:r>
              <a:rPr lang="en-US" sz="2000">
                <a:latin typeface="Segoe"/>
                <a:ea typeface="ＭＳ ゴシック"/>
              </a:rPr>
              <a:t>table. Notice that the structure </a:t>
            </a:r>
            <a:br>
              <a:rPr lang="en-US" sz="2000">
                <a:latin typeface="Segoe"/>
                <a:ea typeface="ＭＳ ゴシック"/>
              </a:rPr>
            </a:br>
            <a:r>
              <a:rPr lang="en-US" sz="2000">
                <a:latin typeface="Segoe"/>
                <a:ea typeface="ＭＳ ゴシック"/>
              </a:rPr>
              <a:t>of the new table is the same as </a:t>
            </a:r>
            <a:br>
              <a:rPr lang="en-US" sz="2000">
                <a:latin typeface="Segoe"/>
                <a:ea typeface="ＭＳ ゴシック"/>
              </a:rPr>
            </a:br>
            <a:r>
              <a:rPr lang="en-US" sz="2000">
                <a:latin typeface="Segoe"/>
                <a:ea typeface="ＭＳ ゴシック"/>
              </a:rPr>
              <a:t>the table from which it was </a:t>
            </a:r>
            <a:br>
              <a:rPr lang="en-US" sz="2000">
                <a:latin typeface="Segoe"/>
                <a:ea typeface="ＭＳ ゴシック"/>
              </a:rPr>
            </a:br>
            <a:r>
              <a:rPr lang="en-US" sz="2000">
                <a:latin typeface="Segoe"/>
                <a:ea typeface="ＭＳ ゴシック"/>
              </a:rPr>
              <a:t>copied.</a:t>
            </a:r>
          </a:p>
          <a:p>
            <a:pPr lvl="0"/>
            <a:r>
              <a:rPr lang="en-US" sz="2000" b="1">
                <a:latin typeface="Segoe"/>
                <a:ea typeface="ＭＳ ゴシック"/>
              </a:rPr>
              <a:t>PAUSE. CLOSE</a:t>
            </a:r>
            <a:r>
              <a:rPr lang="en-US" sz="2000">
                <a:latin typeface="Segoe"/>
                <a:ea typeface="ＭＳ ゴシック"/>
              </a:rPr>
              <a:t> the database.</a:t>
            </a:r>
          </a:p>
          <a:p>
            <a:pPr lvl="0"/>
            <a:r>
              <a:rPr lang="en-US" sz="2000" b="1">
                <a:latin typeface="Segoe"/>
                <a:ea typeface="ＭＳ ゴシック"/>
              </a:rPr>
              <a:t>LEAVE</a:t>
            </a:r>
            <a:r>
              <a:rPr lang="en-US" sz="2000">
                <a:latin typeface="Segoe"/>
                <a:ea typeface="ＭＳ ゴシック"/>
              </a:rPr>
              <a:t> Access open for the next </a:t>
            </a:r>
            <a:br>
              <a:rPr lang="en-US" sz="2000">
                <a:latin typeface="Segoe"/>
                <a:ea typeface="ＭＳ ゴシック"/>
              </a:rPr>
            </a:br>
            <a:r>
              <a:rPr lang="en-US" sz="2000">
                <a:latin typeface="Segoe"/>
                <a:ea typeface="ＭＳ ゴシック"/>
              </a:rPr>
              <a:t>project.</a:t>
            </a:r>
          </a:p>
          <a:p>
            <a:pPr lvl="1" rtl="0">
              <a:buAutoNum type="arabicPeriod" startAt="6"/>
            </a:pPr>
            <a:endParaRPr lang="en-US" sz="2000"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21</a:t>
            </a:fld>
            <a:endParaRPr lang="en-US" dirty="0"/>
          </a:p>
        </p:txBody>
      </p:sp>
      <p:pic>
        <p:nvPicPr>
          <p:cNvPr id="7" name="Picture 6" descr="02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6934" y="1524000"/>
            <a:ext cx="3423626" cy="4641064"/>
          </a:xfrm>
          <a:prstGeom prst="rect">
            <a:avLst/>
          </a:prstGeom>
        </p:spPr>
      </p:pic>
    </p:spTree>
    <p:extLst>
      <p:ext uri="{BB962C8B-B14F-4D97-AF65-F5344CB8AC3E}">
        <p14:creationId xmlns:p14="http://schemas.microsoft.com/office/powerpoint/2010/main" val="3980443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Save a Table</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a:t>
            </a:r>
            <a:r>
              <a:rPr lang="en-US" b="0" i="0" u="none" strike="noStrike" baseline="0" smtClean="0">
                <a:latin typeface="Segoe"/>
                <a:ea typeface="ＭＳ ゴシック"/>
              </a:rPr>
              <a:t>. The Backstage view should be on the screen from the previous exercise.</a:t>
            </a:r>
          </a:p>
          <a:p>
            <a:pPr lvl="1" rtl="0"/>
            <a:r>
              <a:rPr lang="en-US" b="0" i="0" u="none" strike="noStrike" baseline="0" smtClean="0">
                <a:latin typeface="Segoe"/>
                <a:ea typeface="ＭＳ ゴシック"/>
              </a:rPr>
              <a:t>If necessary, click the </a:t>
            </a:r>
            <a:r>
              <a:rPr lang="en-US" b="1" i="0" u="none" strike="noStrike" baseline="0" smtClean="0">
                <a:latin typeface="Segoe"/>
                <a:ea typeface="ＭＳ ゴシック"/>
              </a:rPr>
              <a:t>New</a:t>
            </a:r>
            <a:r>
              <a:rPr lang="en-US" b="0" i="0" u="none" strike="noStrike" baseline="0" smtClean="0">
                <a:latin typeface="Segoe"/>
                <a:ea typeface="ＭＳ ゴシック"/>
              </a:rPr>
              <a:t> command, then click the </a:t>
            </a:r>
            <a:r>
              <a:rPr lang="en-US" b="1" i="0" u="none" strike="noStrike" baseline="0" smtClean="0">
                <a:latin typeface="Segoe"/>
                <a:ea typeface="ＭＳ ゴシック"/>
              </a:rPr>
              <a:t>Blank desktop database</a:t>
            </a:r>
            <a:r>
              <a:rPr lang="en-US" b="0" i="0" u="none" strike="noStrike" baseline="0" smtClean="0">
                <a:latin typeface="Segoe"/>
                <a:ea typeface="ＭＳ ゴシック"/>
              </a:rPr>
              <a:t> icon; a Blank desktop database screen appears in the center of the screen.</a:t>
            </a:r>
          </a:p>
          <a:p>
            <a:pPr lvl="1" rtl="0"/>
            <a:r>
              <a:rPr lang="en-US" b="0" i="0" u="none" strike="noStrike" baseline="0" smtClean="0">
                <a:latin typeface="Segoe"/>
                <a:ea typeface="ＭＳ ゴシック"/>
              </a:rPr>
              <a:t>In the Blank desktop database screen’s File Name box, the default name should be Database1. If not, replace the default name by keying</a:t>
            </a:r>
            <a:r>
              <a:rPr lang="en-US" b="1" i="0" u="none" strike="noStrike" baseline="0" smtClean="0">
                <a:latin typeface="Segoe"/>
                <a:ea typeface="ＭＳ ゴシック"/>
              </a:rPr>
              <a:t> Database1</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22</a:t>
            </a:fld>
            <a:endParaRPr lang="en-US" dirty="0"/>
          </a:p>
        </p:txBody>
      </p:sp>
    </p:spTree>
    <p:extLst>
      <p:ext uri="{BB962C8B-B14F-4D97-AF65-F5344CB8AC3E}">
        <p14:creationId xmlns:p14="http://schemas.microsoft.com/office/powerpoint/2010/main" val="1364693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Save a Table</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latin typeface="Segoe"/>
                <a:ea typeface="ＭＳ ゴシック"/>
              </a:rPr>
              <a:t>If you want to save the file in a location other than the one shown beneath the File Name box, click the </a:t>
            </a:r>
            <a:r>
              <a:rPr lang="en-US" b="1" i="0" u="none" strike="noStrike" baseline="0" smtClean="0">
                <a:latin typeface="Segoe"/>
                <a:ea typeface="ＭＳ ゴシック"/>
              </a:rPr>
              <a:t>folder icon</a:t>
            </a:r>
            <a:r>
              <a:rPr lang="en-US" b="0" i="0" u="none" strike="noStrike" baseline="0" smtClean="0">
                <a:latin typeface="Segoe"/>
                <a:ea typeface="ＭＳ ゴシック"/>
              </a:rPr>
              <a:t> and browse to a different location. </a:t>
            </a:r>
          </a:p>
          <a:p>
            <a:pPr lvl="1" rtl="0">
              <a:buAutoNum type="arabicPeriod" startAt="3"/>
            </a:pPr>
            <a:r>
              <a:rPr lang="en-US" b="0" i="0" u="none" strike="noStrike" baseline="0" smtClean="0">
                <a:latin typeface="Segoe"/>
                <a:ea typeface="ＭＳ ゴシック"/>
              </a:rPr>
              <a:t>Click the </a:t>
            </a:r>
            <a:r>
              <a:rPr lang="en-US" b="1" i="0" u="none" strike="noStrike" baseline="0" smtClean="0">
                <a:latin typeface="Segoe"/>
                <a:ea typeface="ＭＳ ゴシック"/>
              </a:rPr>
              <a:t>Create</a:t>
            </a:r>
            <a:r>
              <a:rPr lang="en-US" b="0" i="0" u="none" strike="noStrike" baseline="0" smtClean="0">
                <a:latin typeface="Segoe"/>
                <a:ea typeface="ＭＳ ゴシック"/>
              </a:rPr>
              <a:t> button. A new blank database appears with the default table labeled Table1 displayed, as shown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23</a:t>
            </a:fld>
            <a:endParaRPr lang="en-US" dirty="0"/>
          </a:p>
        </p:txBody>
      </p:sp>
      <p:pic>
        <p:nvPicPr>
          <p:cNvPr id="7" name="Picture 6" descr="02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9467" y="3352800"/>
            <a:ext cx="5324950" cy="2921000"/>
          </a:xfrm>
          <a:prstGeom prst="rect">
            <a:avLst/>
          </a:prstGeom>
        </p:spPr>
      </p:pic>
    </p:spTree>
    <p:extLst>
      <p:ext uri="{BB962C8B-B14F-4D97-AF65-F5344CB8AC3E}">
        <p14:creationId xmlns:p14="http://schemas.microsoft.com/office/powerpoint/2010/main" val="424061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Save a Table</a:t>
            </a:r>
          </a:p>
        </p:txBody>
      </p:sp>
      <p:sp>
        <p:nvSpPr>
          <p:cNvPr id="3" name="Text Placeholder 2"/>
          <p:cNvSpPr>
            <a:spLocks noGrp="1"/>
          </p:cNvSpPr>
          <p:nvPr>
            <p:ph type="body" idx="1"/>
          </p:nvPr>
        </p:nvSpPr>
        <p:spPr/>
        <p:txBody>
          <a:bodyPr/>
          <a:lstStyle/>
          <a:p>
            <a:pPr lvl="1">
              <a:buFont typeface="+mj-lt"/>
              <a:buAutoNum type="arabicPeriod" startAt="5"/>
            </a:pPr>
            <a:r>
              <a:rPr lang="en-US">
                <a:latin typeface="Segoe"/>
                <a:ea typeface="ＭＳ ゴシック"/>
              </a:rPr>
              <a:t>Click to place the insertion point in the cell under the Click to Add field and key </a:t>
            </a:r>
            <a:r>
              <a:rPr lang="en-US" b="1">
                <a:latin typeface="Segoe"/>
                <a:ea typeface="ＭＳ ゴシック"/>
              </a:rPr>
              <a:t>Sample Data</a:t>
            </a:r>
            <a:r>
              <a:rPr lang="en-US">
                <a:latin typeface="Times New Roman"/>
                <a:ea typeface="ＭＳ ゴシック"/>
              </a:rPr>
              <a:t>.</a:t>
            </a:r>
          </a:p>
          <a:p>
            <a:pPr lvl="1" rtl="0">
              <a:buAutoNum type="arabicPeriod" startAt="5"/>
            </a:pPr>
            <a:r>
              <a:rPr lang="en-US" b="0" i="0" u="none" strike="noStrike" baseline="0" smtClean="0">
                <a:latin typeface="Segoe"/>
                <a:ea typeface="ＭＳ ゴシック"/>
              </a:rPr>
              <a:t>Right-click on the </a:t>
            </a:r>
            <a:r>
              <a:rPr lang="en-US" b="1" i="0" u="none" strike="noStrike" baseline="0" smtClean="0">
                <a:latin typeface="Segoe"/>
                <a:ea typeface="ＭＳ ゴシック"/>
              </a:rPr>
              <a:t>Table1 </a:t>
            </a:r>
            <a:r>
              <a:rPr lang="en-US" b="0" i="0" u="none" strike="noStrike" baseline="0" smtClean="0">
                <a:latin typeface="Segoe"/>
                <a:ea typeface="ＭＳ ゴシック"/>
              </a:rPr>
              <a:t>tab</a:t>
            </a:r>
            <a:r>
              <a:rPr lang="en-US" b="1" i="0" u="none" strike="noStrike" baseline="0" smtClean="0">
                <a:latin typeface="Segoe"/>
                <a:ea typeface="ＭＳ ゴシック"/>
              </a:rPr>
              <a:t> </a:t>
            </a:r>
            <a:r>
              <a:rPr lang="en-US" b="0" i="0" u="none" strike="noStrike" baseline="0" smtClean="0">
                <a:latin typeface="Segoe"/>
                <a:ea typeface="ＭＳ ゴシック"/>
              </a:rPr>
              <a:t>to display the shortcut menu, as shown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24</a:t>
            </a:fld>
            <a:endParaRPr lang="en-US" dirty="0"/>
          </a:p>
        </p:txBody>
      </p:sp>
      <p:pic>
        <p:nvPicPr>
          <p:cNvPr id="7" name="Picture 6" descr="002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400" y="3048000"/>
            <a:ext cx="5490585" cy="3124200"/>
          </a:xfrm>
          <a:prstGeom prst="rect">
            <a:avLst/>
          </a:prstGeom>
        </p:spPr>
      </p:pic>
    </p:spTree>
    <p:extLst>
      <p:ext uri="{BB962C8B-B14F-4D97-AF65-F5344CB8AC3E}">
        <p14:creationId xmlns:p14="http://schemas.microsoft.com/office/powerpoint/2010/main" val="4251646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Save a Table</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smtClean="0">
                <a:latin typeface="Segoe"/>
                <a:ea typeface="ＭＳ ゴシック"/>
              </a:rPr>
              <a:t>Click </a:t>
            </a:r>
            <a:r>
              <a:rPr lang="en-US" b="1" i="0" u="none" strike="noStrike" baseline="0" smtClean="0">
                <a:latin typeface="Segoe"/>
                <a:ea typeface="ＭＳ ゴシック"/>
              </a:rPr>
              <a:t>Save</a:t>
            </a:r>
            <a:r>
              <a:rPr lang="en-US" b="0" i="0" u="none" strike="noStrike" baseline="0" smtClean="0">
                <a:latin typeface="Segoe"/>
                <a:ea typeface="ＭＳ ゴシック"/>
              </a:rPr>
              <a:t>. The Save As dialog box appears, as shown below.</a:t>
            </a:r>
          </a:p>
          <a:p>
            <a:pPr lvl="1" rtl="0">
              <a:buAutoNum type="arabicPeriod" startAt="7"/>
            </a:pPr>
            <a:r>
              <a:rPr lang="en-US" b="0" i="0" u="none" strike="noStrike" baseline="0" smtClean="0">
                <a:latin typeface="Segoe"/>
                <a:ea typeface="ＭＳ ゴシック"/>
              </a:rPr>
              <a:t>In the Table Name box, key </a:t>
            </a:r>
            <a:r>
              <a:rPr lang="en-US" b="1" i="0" u="none" strike="noStrike" baseline="0" smtClean="0">
                <a:latin typeface="Segoe"/>
                <a:ea typeface="ＭＳ ゴシック"/>
              </a:rPr>
              <a:t>Sample Table</a:t>
            </a:r>
            <a:r>
              <a:rPr lang="en-US" b="0" i="0" u="none" strike="noStrike" baseline="0" smtClean="0">
                <a:latin typeface="Times New Roman"/>
                <a:ea typeface="ＭＳ ゴシック"/>
              </a:rPr>
              <a:t>.</a:t>
            </a:r>
          </a:p>
          <a:p>
            <a:pPr lvl="1" rtl="0">
              <a:buAutoNum type="arabicPeriod" startAt="7"/>
            </a:pPr>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to close the dialog box and return to the table, which now is labeled Sample Table.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25</a:t>
            </a:fld>
            <a:endParaRPr lang="en-US" dirty="0"/>
          </a:p>
        </p:txBody>
      </p:sp>
      <p:pic>
        <p:nvPicPr>
          <p:cNvPr id="7" name="Picture 6" descr="02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581400"/>
            <a:ext cx="4470400" cy="2108200"/>
          </a:xfrm>
          <a:prstGeom prst="rect">
            <a:avLst/>
          </a:prstGeom>
        </p:spPr>
      </p:pic>
    </p:spTree>
    <p:extLst>
      <p:ext uri="{BB962C8B-B14F-4D97-AF65-F5344CB8AC3E}">
        <p14:creationId xmlns:p14="http://schemas.microsoft.com/office/powerpoint/2010/main" val="1373590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Save a Table</a:t>
            </a:r>
          </a:p>
        </p:txBody>
      </p:sp>
      <p:sp>
        <p:nvSpPr>
          <p:cNvPr id="3" name="Text Placeholder 2"/>
          <p:cNvSpPr>
            <a:spLocks noGrp="1"/>
          </p:cNvSpPr>
          <p:nvPr>
            <p:ph type="body" idx="1"/>
          </p:nvPr>
        </p:nvSpPr>
        <p:spPr/>
        <p:txBody>
          <a:bodyPr/>
          <a:lstStyle/>
          <a:p>
            <a:pPr lvl="1" rtl="0">
              <a:buFont typeface="+mj-lt"/>
              <a:buAutoNum type="arabicPeriod" startAt="10"/>
            </a:pPr>
            <a:r>
              <a:rPr lang="en-US" b="0" i="0" u="none" strike="noStrike" baseline="0" smtClean="0">
                <a:latin typeface="Segoe"/>
                <a:ea typeface="ＭＳ ゴシック"/>
              </a:rPr>
              <a:t>Click the </a:t>
            </a:r>
            <a:r>
              <a:rPr lang="en-US" b="1" i="0" u="none" strike="noStrike" baseline="0" smtClean="0">
                <a:latin typeface="Segoe"/>
                <a:ea typeface="ＭＳ ゴシック"/>
              </a:rPr>
              <a:t>File </a:t>
            </a:r>
            <a:r>
              <a:rPr lang="en-US" b="0" i="0" u="none" strike="noStrike" baseline="0" smtClean="0">
                <a:latin typeface="Segoe"/>
                <a:ea typeface="ＭＳ ゴシック"/>
              </a:rPr>
              <a:t>tab to display the Backstage view.</a:t>
            </a:r>
          </a:p>
          <a:p>
            <a:pPr lvl="1" rtl="0">
              <a:buAutoNum type="arabicPeriod" startAt="10"/>
            </a:pPr>
            <a:r>
              <a:rPr lang="en-US" b="0" i="0" u="none" strike="noStrike" baseline="0" smtClean="0">
                <a:latin typeface="Segoe"/>
                <a:ea typeface="ＭＳ ゴシック"/>
              </a:rPr>
              <a:t>Click </a:t>
            </a:r>
            <a:r>
              <a:rPr lang="en-US" b="1" i="0" u="none" strike="noStrike" baseline="0" smtClean="0">
                <a:latin typeface="Segoe"/>
                <a:ea typeface="ＭＳ ゴシック"/>
              </a:rPr>
              <a:t>Save As</a:t>
            </a:r>
            <a:r>
              <a:rPr lang="en-US" b="0" i="0" u="none" strike="noStrike" baseline="0" smtClean="0">
                <a:latin typeface="Segoe"/>
                <a:ea typeface="ＭＳ ゴシック"/>
              </a:rPr>
              <a:t> to display the Save As screen.</a:t>
            </a:r>
          </a:p>
          <a:p>
            <a:pPr lvl="1" rtl="0">
              <a:buAutoNum type="arabicPeriod" startAt="10"/>
            </a:pPr>
            <a:r>
              <a:rPr lang="en-US" b="0" i="0" u="none" strike="noStrike" baseline="0" smtClean="0">
                <a:latin typeface="Segoe"/>
                <a:ea typeface="ＭＳ ゴシック"/>
              </a:rPr>
              <a:t>Under the File Types heading, click the </a:t>
            </a:r>
            <a:r>
              <a:rPr lang="en-US" b="1" i="0" u="none" strike="noStrike" baseline="0" smtClean="0">
                <a:latin typeface="Segoe"/>
                <a:ea typeface="ＭＳ ゴシック"/>
              </a:rPr>
              <a:t>Save Object As</a:t>
            </a:r>
            <a:r>
              <a:rPr lang="en-US" b="0" i="0" u="none" strike="noStrike" baseline="0" smtClean="0">
                <a:latin typeface="Segoe"/>
                <a:ea typeface="ＭＳ ゴシック"/>
              </a:rPr>
              <a:t> command.</a:t>
            </a:r>
          </a:p>
          <a:p>
            <a:pPr lvl="1" rtl="0">
              <a:buAutoNum type="arabicPeriod" startAt="10"/>
            </a:pPr>
            <a:r>
              <a:rPr lang="en-US" b="0" i="0" u="none" strike="noStrike" baseline="0" smtClean="0">
                <a:latin typeface="Segoe"/>
                <a:ea typeface="ＭＳ ゴシック"/>
              </a:rPr>
              <a:t>Click the </a:t>
            </a:r>
            <a:r>
              <a:rPr lang="en-US" b="1" i="0" u="none" strike="noStrike" baseline="0" smtClean="0">
                <a:latin typeface="Segoe"/>
                <a:ea typeface="ＭＳ ゴシック"/>
              </a:rPr>
              <a:t>Save As</a:t>
            </a:r>
            <a:r>
              <a:rPr lang="en-US" b="0" i="0" u="none" strike="noStrike" baseline="0" smtClean="0">
                <a:latin typeface="Segoe"/>
                <a:ea typeface="ＭＳ ゴシック"/>
              </a:rPr>
              <a:t> button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26</a:t>
            </a:fld>
            <a:endParaRPr lang="en-US" dirty="0"/>
          </a:p>
        </p:txBody>
      </p:sp>
    </p:spTree>
    <p:extLst>
      <p:ext uri="{BB962C8B-B14F-4D97-AF65-F5344CB8AC3E}">
        <p14:creationId xmlns:p14="http://schemas.microsoft.com/office/powerpoint/2010/main" val="3318930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Save a Table</a:t>
            </a:r>
          </a:p>
        </p:txBody>
      </p:sp>
      <p:sp>
        <p:nvSpPr>
          <p:cNvPr id="3" name="Text Placeholder 2"/>
          <p:cNvSpPr>
            <a:spLocks noGrp="1"/>
          </p:cNvSpPr>
          <p:nvPr>
            <p:ph type="body" idx="1"/>
          </p:nvPr>
        </p:nvSpPr>
        <p:spPr/>
        <p:txBody>
          <a:bodyPr/>
          <a:lstStyle/>
          <a:p>
            <a:pPr lvl="1" rtl="0">
              <a:buFont typeface="+mj-lt"/>
              <a:buAutoNum type="arabicPeriod" startAt="14"/>
            </a:pPr>
            <a:r>
              <a:rPr lang="en-US" sz="2000" b="0" i="0" u="none" strike="noStrike" baseline="0" smtClean="0">
                <a:latin typeface="Segoe"/>
                <a:ea typeface="ＭＳ ゴシック"/>
              </a:rPr>
              <a:t>In the Save As dialog box, key </a:t>
            </a:r>
            <a:r>
              <a:rPr lang="en-US" sz="2000" b="1" i="0" u="none" strike="noStrike" baseline="0" smtClean="0">
                <a:latin typeface="Segoe"/>
                <a:ea typeface="ＭＳ ゴシック"/>
              </a:rPr>
              <a:t>Backup of Sample Table </a:t>
            </a:r>
            <a:r>
              <a:rPr lang="en-US" sz="2000" b="0" i="0" u="none" strike="noStrike" baseline="0" smtClean="0">
                <a:solidFill>
                  <a:srgbClr val="000000"/>
                </a:solidFill>
                <a:latin typeface="Segoe"/>
                <a:ea typeface="ＭＳ ゴシック"/>
              </a:rPr>
              <a:t>in the area under “Save ‘Sample Table’ to:” as shown below</a:t>
            </a:r>
            <a:r>
              <a:rPr lang="en-US" sz="2000" b="0" i="0" u="none" strike="noStrike" baseline="0" smtClean="0">
                <a:solidFill>
                  <a:srgbClr val="000000"/>
                </a:solidFill>
                <a:latin typeface="Times New Roman"/>
                <a:ea typeface="ＭＳ ゴシック"/>
              </a:rPr>
              <a:t>.</a:t>
            </a:r>
          </a:p>
          <a:p>
            <a:pPr lvl="1" rtl="0">
              <a:buAutoNum type="arabicPeriod" startAt="14"/>
            </a:pPr>
            <a:r>
              <a:rPr lang="en-US" sz="2000" b="0" i="0" u="none" strike="noStrike" baseline="0" smtClean="0">
                <a:latin typeface="Segoe"/>
                <a:ea typeface="ＭＳ ゴシック"/>
              </a:rPr>
              <a:t>Click </a:t>
            </a:r>
            <a:r>
              <a:rPr lang="en-US" sz="2000" b="1" i="0" u="none" strike="noStrike" baseline="0" smtClean="0">
                <a:latin typeface="Segoe"/>
                <a:ea typeface="ＭＳ ゴシック"/>
              </a:rPr>
              <a:t>OK</a:t>
            </a:r>
            <a:r>
              <a:rPr lang="en-US" sz="2000" b="0" i="0" u="none" strike="noStrike" baseline="0" smtClean="0">
                <a:latin typeface="Times New Roman"/>
                <a:ea typeface="ＭＳ ゴシック"/>
              </a:rPr>
              <a:t>.</a:t>
            </a:r>
          </a:p>
          <a:p>
            <a:pPr lvl="1" rtl="0">
              <a:buAutoNum type="arabicPeriod" startAt="14"/>
            </a:pPr>
            <a:r>
              <a:rPr lang="en-US" sz="2000" b="0" i="0" u="none" strike="noStrike" baseline="0" smtClean="0">
                <a:latin typeface="Segoe"/>
                <a:ea typeface="ＭＳ ゴシック"/>
              </a:rPr>
              <a:t>Notice the new table object named Backup of Sample Table in the Navigation Pane.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27</a:t>
            </a:fld>
            <a:endParaRPr lang="en-US" dirty="0"/>
          </a:p>
        </p:txBody>
      </p:sp>
      <p:pic>
        <p:nvPicPr>
          <p:cNvPr id="7" name="Picture 6" descr="022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276600"/>
            <a:ext cx="6162681" cy="2929467"/>
          </a:xfrm>
          <a:prstGeom prst="rect">
            <a:avLst/>
          </a:prstGeom>
        </p:spPr>
      </p:pic>
    </p:spTree>
    <p:extLst>
      <p:ext uri="{BB962C8B-B14F-4D97-AF65-F5344CB8AC3E}">
        <p14:creationId xmlns:p14="http://schemas.microsoft.com/office/powerpoint/2010/main" val="1035038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Save a Table</a:t>
            </a:r>
          </a:p>
        </p:txBody>
      </p:sp>
      <p:sp>
        <p:nvSpPr>
          <p:cNvPr id="3" name="Text Placeholder 2"/>
          <p:cNvSpPr>
            <a:spLocks noGrp="1"/>
          </p:cNvSpPr>
          <p:nvPr>
            <p:ph type="body" idx="1"/>
          </p:nvPr>
        </p:nvSpPr>
        <p:spPr/>
        <p:txBody>
          <a:bodyPr/>
          <a:lstStyle/>
          <a:p>
            <a:pPr lvl="1" rtl="0">
              <a:buFont typeface="+mj-lt"/>
              <a:buAutoNum type="arabicPeriod" startAt="17"/>
            </a:pPr>
            <a:r>
              <a:rPr lang="en-US" b="0" i="0" u="none" strike="noStrike" baseline="0" smtClean="0">
                <a:latin typeface="Segoe"/>
                <a:ea typeface="ＭＳ ゴシック"/>
              </a:rPr>
              <a:t>Double-click the </a:t>
            </a:r>
            <a:r>
              <a:rPr lang="en-US" b="1" i="0" u="none" strike="noStrike" baseline="0" smtClean="0">
                <a:latin typeface="Segoe"/>
                <a:ea typeface="ＭＳ ゴシック"/>
              </a:rPr>
              <a:t>Backup of Sample Table</a:t>
            </a:r>
            <a:r>
              <a:rPr lang="en-US" b="0" i="0" u="none" strike="noStrike" baseline="0" smtClean="0">
                <a:latin typeface="Segoe"/>
                <a:ea typeface="ＭＳ ゴシック"/>
              </a:rPr>
              <a:t> in the Navigation Pane to open it. Notice the table contains the same row you created in the Sample Table table.</a:t>
            </a:r>
          </a:p>
          <a:p>
            <a:pPr lvl="1" rtl="0">
              <a:buAutoNum type="arabicPeriod" startAt="17"/>
            </a:pPr>
            <a:r>
              <a:rPr lang="en-US" b="0" i="0" u="none" strike="noStrike" baseline="0" smtClean="0">
                <a:latin typeface="Segoe"/>
                <a:ea typeface="ＭＳ ゴシック"/>
              </a:rPr>
              <a:t>Close the </a:t>
            </a:r>
            <a:r>
              <a:rPr lang="en-US" b="1" i="0" u="none" strike="noStrike" baseline="0" smtClean="0">
                <a:latin typeface="Segoe"/>
                <a:ea typeface="ＭＳ ゴシック"/>
              </a:rPr>
              <a:t>Backup of Sample Table.</a:t>
            </a:r>
          </a:p>
          <a:p>
            <a:pPr lvl="1" rtl="0">
              <a:buAutoNum type="arabicPeriod" startAt="17"/>
            </a:pPr>
            <a:r>
              <a:rPr lang="en-US" i="0" u="none" strike="noStrike" baseline="0" smtClean="0">
                <a:latin typeface="Segoe"/>
                <a:ea typeface="ＭＳ ゴシック"/>
              </a:rPr>
              <a:t> </a:t>
            </a:r>
            <a:r>
              <a:rPr lang="en-US" b="1" i="0" u="none" strike="noStrike" baseline="0" smtClean="0">
                <a:latin typeface="Segoe"/>
                <a:ea typeface="ＭＳ ゴシック"/>
              </a:rPr>
              <a:t>CLOSE</a:t>
            </a:r>
            <a:r>
              <a:rPr lang="en-US" b="0" i="0" u="none" strike="noStrike" baseline="0" smtClean="0">
                <a:latin typeface="Segoe"/>
                <a:ea typeface="ＭＳ ゴシック"/>
              </a:rPr>
              <a:t> the database.</a:t>
            </a:r>
          </a:p>
          <a:p>
            <a:pPr lvl="0" rtl="0"/>
            <a:r>
              <a:rPr lang="en-US" b="1" i="0" u="none" strike="noStrike" baseline="0" smtClean="0">
                <a:latin typeface="Segoe"/>
                <a:ea typeface="ＭＳ ゴシック"/>
              </a:rPr>
              <a:t>CLOSE</a:t>
            </a:r>
            <a:r>
              <a:rPr lang="en-US" b="0" i="0" u="none" strike="noStrike" baseline="0" smtClean="0">
                <a:latin typeface="Segoe"/>
                <a:ea typeface="ＭＳ ゴシック"/>
              </a:rPr>
              <a:t> Access.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28</a:t>
            </a:fld>
            <a:endParaRPr lang="en-US" dirty="0"/>
          </a:p>
        </p:txBody>
      </p:sp>
    </p:spTree>
    <p:extLst>
      <p:ext uri="{BB962C8B-B14F-4D97-AF65-F5344CB8AC3E}">
        <p14:creationId xmlns:p14="http://schemas.microsoft.com/office/powerpoint/2010/main" val="1314410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Skill Summary</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29</a:t>
            </a:fld>
            <a:endParaRPr lang="en-US" dirty="0"/>
          </a:p>
        </p:txBody>
      </p:sp>
      <p:pic>
        <p:nvPicPr>
          <p:cNvPr id="7" name="Picture 6" descr="0200.png"/>
          <p:cNvPicPr>
            <a:picLocks noChangeAspect="1"/>
          </p:cNvPicPr>
          <p:nvPr/>
        </p:nvPicPr>
        <p:blipFill rotWithShape="1">
          <a:blip r:embed="rId2">
            <a:extLst>
              <a:ext uri="{28A0092B-C50C-407E-A947-70E740481C1C}">
                <a14:useLocalDpi xmlns:a14="http://schemas.microsoft.com/office/drawing/2010/main" val="0"/>
              </a:ext>
            </a:extLst>
          </a:blip>
          <a:srcRect r="14908"/>
          <a:stretch/>
        </p:blipFill>
        <p:spPr>
          <a:xfrm>
            <a:off x="533400" y="1600199"/>
            <a:ext cx="8004737" cy="2523067"/>
          </a:xfrm>
          <a:prstGeom prst="rect">
            <a:avLst/>
          </a:prstGeom>
        </p:spPr>
      </p:pic>
    </p:spTree>
    <p:extLst>
      <p:ext uri="{BB962C8B-B14F-4D97-AF65-F5344CB8AC3E}">
        <p14:creationId xmlns:p14="http://schemas.microsoft.com/office/powerpoint/2010/main" val="1481711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a Template to Create a Database</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a:t>
            </a:r>
            <a:r>
              <a:rPr lang="en-US" b="0" i="0" u="none" strike="noStrike" baseline="0" smtClean="0">
                <a:latin typeface="Segoe"/>
                <a:ea typeface="ＭＳ ゴシック"/>
              </a:rPr>
              <a:t> Before you begin these steps, be sure that you are logged on to the Internet. </a:t>
            </a:r>
            <a:r>
              <a:rPr lang="en-US" b="1" i="0" u="none" strike="noStrike" baseline="0" smtClean="0">
                <a:latin typeface="Segoe"/>
                <a:ea typeface="ＭＳ ゴシック"/>
              </a:rPr>
              <a:t>LAUNCH</a:t>
            </a:r>
            <a:r>
              <a:rPr lang="en-US" b="0" i="0" u="none" strike="noStrike" baseline="0" smtClean="0">
                <a:latin typeface="Segoe"/>
                <a:ea typeface="ＭＳ ゴシック"/>
              </a:rPr>
              <a:t> Microsoft Access to display the startup screen.</a:t>
            </a:r>
          </a:p>
          <a:p>
            <a:pPr lvl="1" rtl="0"/>
            <a:r>
              <a:rPr lang="en-US" b="0" i="0" u="none" strike="noStrike" baseline="0" smtClean="0">
                <a:latin typeface="Segoe"/>
                <a:ea typeface="ＭＳ ゴシック"/>
              </a:rPr>
              <a:t>On the top center of the startup screen window, in the </a:t>
            </a:r>
            <a:r>
              <a:rPr lang="en-US" b="0" i="1" u="none" strike="noStrike" baseline="0" smtClean="0">
                <a:latin typeface="Segoe"/>
                <a:ea typeface="ＭＳ ゴシック"/>
              </a:rPr>
              <a:t>Search for online templates</a:t>
            </a:r>
            <a:r>
              <a:rPr lang="en-US" b="0" i="0" u="none" strike="noStrike" baseline="0" smtClean="0">
                <a:latin typeface="Segoe"/>
                <a:ea typeface="ＭＳ ゴシック"/>
              </a:rPr>
              <a:t> search box, key </a:t>
            </a:r>
            <a:r>
              <a:rPr lang="en-US" b="1" i="0" u="none" strike="noStrike" baseline="0" smtClean="0">
                <a:latin typeface="Segoe"/>
                <a:ea typeface="ＭＳ ゴシック"/>
              </a:rPr>
              <a:t>Personal </a:t>
            </a:r>
            <a:r>
              <a:rPr lang="en-US" b="0" i="0" u="none" strike="noStrike" baseline="0" smtClean="0">
                <a:latin typeface="Segoe"/>
                <a:ea typeface="ＭＳ ゴシック"/>
              </a:rPr>
              <a:t>and then press</a:t>
            </a:r>
            <a:r>
              <a:rPr lang="en-US" b="1" i="0" u="none" strike="noStrike" baseline="0" smtClean="0">
                <a:latin typeface="Segoe"/>
                <a:ea typeface="ＭＳ ゴシック"/>
              </a:rPr>
              <a:t> Enter</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a:t>
            </a:fld>
            <a:endParaRPr lang="en-US" dirty="0"/>
          </a:p>
        </p:txBody>
      </p:sp>
    </p:spTree>
    <p:extLst>
      <p:ext uri="{BB962C8B-B14F-4D97-AF65-F5344CB8AC3E}">
        <p14:creationId xmlns:p14="http://schemas.microsoft.com/office/powerpoint/2010/main" val="3678072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a Template to Create a Database</a:t>
            </a:r>
          </a:p>
        </p:txBody>
      </p:sp>
      <p:sp>
        <p:nvSpPr>
          <p:cNvPr id="3" name="Text Placeholder 2"/>
          <p:cNvSpPr>
            <a:spLocks noGrp="1"/>
          </p:cNvSpPr>
          <p:nvPr>
            <p:ph type="body" idx="1"/>
          </p:nvPr>
        </p:nvSpPr>
        <p:spPr/>
        <p:txBody>
          <a:bodyPr/>
          <a:lstStyle/>
          <a:p>
            <a:pPr lvl="1" rtl="0">
              <a:buFont typeface="+mj-lt"/>
              <a:buAutoNum type="arabicPeriod" startAt="2"/>
            </a:pPr>
            <a:r>
              <a:rPr lang="en-US" sz="2000" b="0" i="0" u="none" strike="noStrike" baseline="0" smtClean="0">
                <a:latin typeface="Segoe"/>
                <a:ea typeface="ＭＳ ゴシック"/>
              </a:rPr>
              <a:t>In the list of Personal templates that appears in the middle of the startup screen results pane, click </a:t>
            </a:r>
            <a:r>
              <a:rPr lang="en-US" sz="2000" b="1" i="0" u="none" strike="noStrike" baseline="0" smtClean="0">
                <a:latin typeface="Segoe"/>
                <a:ea typeface="ＭＳ ゴシック"/>
              </a:rPr>
              <a:t>Desktop home inventory</a:t>
            </a:r>
            <a:r>
              <a:rPr lang="en-US" sz="2000" b="0" i="0" u="none" strike="noStrike" baseline="0" smtClean="0">
                <a:latin typeface="Segoe"/>
                <a:ea typeface="ＭＳ ゴシック"/>
              </a:rPr>
              <a:t>. A preview screen of the selected template appears in the center of the startup screen, as shown below. Close the Desktop home inventory template preview screen.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a:t>
            </a:fld>
            <a:endParaRPr lang="en-US" dirty="0"/>
          </a:p>
        </p:txBody>
      </p:sp>
      <p:pic>
        <p:nvPicPr>
          <p:cNvPr id="7" name="Picture 6" descr="02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171756"/>
            <a:ext cx="5257800" cy="3076644"/>
          </a:xfrm>
          <a:prstGeom prst="rect">
            <a:avLst/>
          </a:prstGeom>
        </p:spPr>
      </p:pic>
    </p:spTree>
    <p:extLst>
      <p:ext uri="{BB962C8B-B14F-4D97-AF65-F5344CB8AC3E}">
        <p14:creationId xmlns:p14="http://schemas.microsoft.com/office/powerpoint/2010/main" val="2471286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a Template to Create a Database</a:t>
            </a:r>
          </a:p>
        </p:txBody>
      </p:sp>
      <p:sp>
        <p:nvSpPr>
          <p:cNvPr id="3" name="Text Placeholder 2"/>
          <p:cNvSpPr>
            <a:spLocks noGrp="1"/>
          </p:cNvSpPr>
          <p:nvPr>
            <p:ph type="body" idx="1"/>
          </p:nvPr>
        </p:nvSpPr>
        <p:spPr/>
        <p:txBody>
          <a:bodyPr/>
          <a:lstStyle/>
          <a:p>
            <a:pPr lvl="1">
              <a:buFont typeface="+mj-lt"/>
              <a:buAutoNum type="arabicPeriod" startAt="3"/>
            </a:pPr>
            <a:r>
              <a:rPr lang="en-US" sz="2000">
                <a:latin typeface="Segoe"/>
                <a:ea typeface="ＭＳ ゴシック"/>
              </a:rPr>
              <a:t>In the </a:t>
            </a:r>
            <a:r>
              <a:rPr lang="en-US" sz="2000" i="1">
                <a:latin typeface="Segoe"/>
                <a:ea typeface="ＭＳ ゴシック"/>
              </a:rPr>
              <a:t>Search for online templates</a:t>
            </a:r>
            <a:r>
              <a:rPr lang="en-US" sz="2000">
                <a:latin typeface="Segoe"/>
                <a:ea typeface="ＭＳ ゴシック"/>
              </a:rPr>
              <a:t> search box, key </a:t>
            </a:r>
            <a:r>
              <a:rPr lang="en-US" sz="2000" b="1">
                <a:latin typeface="Segoe"/>
                <a:ea typeface="ＭＳ ゴシック"/>
              </a:rPr>
              <a:t>Education </a:t>
            </a:r>
            <a:r>
              <a:rPr lang="en-US" sz="2000">
                <a:latin typeface="Segoe"/>
                <a:ea typeface="ＭＳ ゴシック"/>
              </a:rPr>
              <a:t>and then press</a:t>
            </a:r>
            <a:r>
              <a:rPr lang="en-US" sz="2000" b="1">
                <a:latin typeface="Segoe"/>
                <a:ea typeface="ＭＳ ゴシック"/>
              </a:rPr>
              <a:t> Enter</a:t>
            </a:r>
            <a:r>
              <a:rPr lang="en-US" sz="2000">
                <a:latin typeface="Times New Roman"/>
                <a:ea typeface="ＭＳ ゴシック"/>
              </a:rPr>
              <a:t>.</a:t>
            </a:r>
          </a:p>
          <a:p>
            <a:pPr lvl="1" rtl="0">
              <a:buAutoNum type="arabicPeriod" startAt="3"/>
            </a:pPr>
            <a:r>
              <a:rPr lang="en-US" sz="2000" b="0" i="0" u="none" strike="noStrike" baseline="0" smtClean="0">
                <a:latin typeface="Segoe"/>
                <a:ea typeface="ＭＳ ゴシック"/>
              </a:rPr>
              <a:t>In the list of Education templates that appears, click </a:t>
            </a:r>
            <a:r>
              <a:rPr lang="en-US" sz="2000" b="1" i="0" u="none" strike="noStrike" baseline="0" smtClean="0">
                <a:latin typeface="Segoe"/>
                <a:ea typeface="ＭＳ ゴシック"/>
              </a:rPr>
              <a:t>Desktop faculty</a:t>
            </a:r>
            <a:r>
              <a:rPr lang="en-US" sz="2000" b="0" i="0" u="none" strike="noStrike" baseline="0" smtClean="0">
                <a:latin typeface="Segoe"/>
                <a:ea typeface="ＭＳ ゴシック"/>
              </a:rPr>
              <a:t>. Your screen should look similar to Figure 2-3. Close the Desktop faculty template preview screen.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a:t>
            </a:fld>
            <a:endParaRPr lang="en-US" dirty="0"/>
          </a:p>
        </p:txBody>
      </p:sp>
      <p:pic>
        <p:nvPicPr>
          <p:cNvPr id="7" name="Picture 6" descr="02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734" y="3175000"/>
            <a:ext cx="5910004" cy="3149600"/>
          </a:xfrm>
          <a:prstGeom prst="rect">
            <a:avLst/>
          </a:prstGeom>
        </p:spPr>
      </p:pic>
    </p:spTree>
    <p:extLst>
      <p:ext uri="{BB962C8B-B14F-4D97-AF65-F5344CB8AC3E}">
        <p14:creationId xmlns:p14="http://schemas.microsoft.com/office/powerpoint/2010/main" val="1977039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a Template to Create a Database</a:t>
            </a:r>
          </a:p>
        </p:txBody>
      </p:sp>
      <p:sp>
        <p:nvSpPr>
          <p:cNvPr id="3" name="Text Placeholder 2"/>
          <p:cNvSpPr>
            <a:spLocks noGrp="1"/>
          </p:cNvSpPr>
          <p:nvPr>
            <p:ph type="body" idx="1"/>
          </p:nvPr>
        </p:nvSpPr>
        <p:spPr/>
        <p:txBody>
          <a:bodyPr/>
          <a:lstStyle/>
          <a:p>
            <a:pPr lvl="1">
              <a:buFont typeface="+mj-lt"/>
              <a:buAutoNum type="arabicPeriod" startAt="5"/>
            </a:pPr>
            <a:r>
              <a:rPr lang="en-US" sz="2000" dirty="0">
                <a:latin typeface="Segoe"/>
                <a:ea typeface="ＭＳ ゴシック"/>
              </a:rPr>
              <a:t>In the </a:t>
            </a:r>
            <a:r>
              <a:rPr lang="en-US" sz="2000" i="1" dirty="0">
                <a:latin typeface="Segoe"/>
                <a:ea typeface="ＭＳ ゴシック"/>
              </a:rPr>
              <a:t>Search for online templates</a:t>
            </a:r>
            <a:r>
              <a:rPr lang="en-US" sz="2000" dirty="0">
                <a:latin typeface="Segoe"/>
                <a:ea typeface="ＭＳ ゴシック"/>
              </a:rPr>
              <a:t> search box, key in </a:t>
            </a:r>
            <a:r>
              <a:rPr lang="en-US" sz="2000" b="1" dirty="0">
                <a:latin typeface="Segoe"/>
                <a:ea typeface="ＭＳ ゴシック"/>
              </a:rPr>
              <a:t>assets </a:t>
            </a:r>
            <a:r>
              <a:rPr lang="en-US" sz="2000" dirty="0">
                <a:latin typeface="Segoe"/>
                <a:ea typeface="ＭＳ ゴシック"/>
              </a:rPr>
              <a:t>and then press</a:t>
            </a:r>
            <a:r>
              <a:rPr lang="en-US" sz="2000" b="1" dirty="0">
                <a:latin typeface="Segoe"/>
                <a:ea typeface="ＭＳ ゴシック"/>
              </a:rPr>
              <a:t> Enter</a:t>
            </a:r>
            <a:r>
              <a:rPr lang="en-US" sz="2000" dirty="0">
                <a:latin typeface="Times New Roman"/>
                <a:ea typeface="ＭＳ ゴシック"/>
              </a:rPr>
              <a:t>.</a:t>
            </a:r>
          </a:p>
          <a:p>
            <a:pPr lvl="1" rtl="0">
              <a:buAutoNum type="arabicPeriod" startAt="5"/>
            </a:pPr>
            <a:r>
              <a:rPr lang="en-US" sz="2000" b="0" i="0" u="none" strike="noStrike" baseline="0" dirty="0" smtClean="0">
                <a:latin typeface="Segoe"/>
                <a:ea typeface="ＭＳ ゴシック"/>
              </a:rPr>
              <a:t>In the Assets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template results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list, click the </a:t>
            </a:r>
            <a:br>
              <a:rPr lang="en-US" sz="2000" b="0" i="0" u="none" strike="noStrike" baseline="0" dirty="0" smtClean="0">
                <a:latin typeface="Segoe"/>
                <a:ea typeface="ＭＳ ゴシック"/>
              </a:rPr>
            </a:br>
            <a:r>
              <a:rPr lang="en-US" sz="2000" b="1" i="0" u="none" strike="noStrike" baseline="0" dirty="0" smtClean="0">
                <a:latin typeface="Segoe"/>
                <a:ea typeface="ＭＳ ゴシック"/>
              </a:rPr>
              <a:t>Desktop asset </a:t>
            </a:r>
            <a:br>
              <a:rPr lang="en-US" sz="2000" b="1" i="0" u="none" strike="noStrike" baseline="0" dirty="0" smtClean="0">
                <a:latin typeface="Segoe"/>
                <a:ea typeface="ＭＳ ゴシック"/>
              </a:rPr>
            </a:br>
            <a:r>
              <a:rPr lang="en-US" sz="2000" b="1" i="0" u="none" strike="noStrike" baseline="0" dirty="0" smtClean="0">
                <a:latin typeface="Segoe"/>
                <a:ea typeface="ＭＳ ゴシック"/>
              </a:rPr>
              <a:t>tracking </a:t>
            </a:r>
            <a:r>
              <a:rPr lang="en-US" sz="2000" b="0" i="0" u="none" strike="noStrike" baseline="0" dirty="0" smtClean="0">
                <a:latin typeface="Segoe"/>
                <a:ea typeface="ＭＳ ゴシック"/>
              </a:rPr>
              <a:t>database.</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The Desktop asset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tracking template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preview screen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appears. Your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screen should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look similar to the figure above.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a:t>
            </a:fld>
            <a:endParaRPr lang="en-US" dirty="0"/>
          </a:p>
        </p:txBody>
      </p:sp>
      <p:pic>
        <p:nvPicPr>
          <p:cNvPr id="7" name="Picture 6" descr="0204.png"/>
          <p:cNvPicPr>
            <a:picLocks noChangeAspect="1"/>
          </p:cNvPicPr>
          <p:nvPr/>
        </p:nvPicPr>
        <p:blipFill rotWithShape="1">
          <a:blip r:embed="rId3">
            <a:extLst>
              <a:ext uri="{28A0092B-C50C-407E-A947-70E740481C1C}">
                <a14:useLocalDpi xmlns:a14="http://schemas.microsoft.com/office/drawing/2010/main" val="0"/>
              </a:ext>
            </a:extLst>
          </a:blip>
          <a:srcRect r="3557"/>
          <a:stretch/>
        </p:blipFill>
        <p:spPr>
          <a:xfrm>
            <a:off x="3886200" y="2120869"/>
            <a:ext cx="4868333" cy="2974428"/>
          </a:xfrm>
          <a:prstGeom prst="rect">
            <a:avLst/>
          </a:prstGeom>
        </p:spPr>
      </p:pic>
    </p:spTree>
    <p:extLst>
      <p:ext uri="{BB962C8B-B14F-4D97-AF65-F5344CB8AC3E}">
        <p14:creationId xmlns:p14="http://schemas.microsoft.com/office/powerpoint/2010/main" val="2853583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a Template to Create a Database</a:t>
            </a:r>
          </a:p>
        </p:txBody>
      </p:sp>
      <p:sp>
        <p:nvSpPr>
          <p:cNvPr id="3" name="Text Placeholder 2"/>
          <p:cNvSpPr>
            <a:spLocks noGrp="1"/>
          </p:cNvSpPr>
          <p:nvPr>
            <p:ph type="body" idx="1"/>
          </p:nvPr>
        </p:nvSpPr>
        <p:spPr/>
        <p:txBody>
          <a:bodyPr/>
          <a:lstStyle/>
          <a:p>
            <a:pPr lvl="1" rtl="0">
              <a:buFont typeface="+mj-lt"/>
              <a:buAutoNum type="arabicPeriod" startAt="7"/>
            </a:pPr>
            <a:r>
              <a:rPr lang="en-US" sz="2000" b="0" i="0" u="none" strike="noStrike" baseline="0" smtClean="0">
                <a:latin typeface="Segoe"/>
                <a:ea typeface="ＭＳ ゴシック"/>
              </a:rPr>
              <a:t>In the Desktop asset tracking template preview screen, click in the </a:t>
            </a:r>
            <a:r>
              <a:rPr lang="en-US" sz="2000" b="1" i="0" u="none" strike="noStrike" baseline="0" smtClean="0">
                <a:latin typeface="Segoe"/>
                <a:ea typeface="ＭＳ ゴシック"/>
              </a:rPr>
              <a:t>File Name</a:t>
            </a:r>
            <a:r>
              <a:rPr lang="en-US" sz="2000" b="0" i="0" u="none" strike="noStrike" baseline="0" smtClean="0">
                <a:latin typeface="Segoe"/>
                <a:ea typeface="ＭＳ ゴシック"/>
              </a:rPr>
              <a:t> box and replace the default file by keying </a:t>
            </a:r>
            <a:r>
              <a:rPr lang="en-US" sz="2000" b="1" i="0" u="none" strike="noStrike" baseline="0" smtClean="0">
                <a:latin typeface="Segoe"/>
                <a:ea typeface="ＭＳ ゴシック"/>
              </a:rPr>
              <a:t>AssetsXXX </a:t>
            </a:r>
            <a:r>
              <a:rPr lang="en-US" sz="2000" b="0" i="0" u="none" strike="noStrike" baseline="0" smtClean="0">
                <a:latin typeface="Segoe"/>
                <a:ea typeface="ＭＳ ゴシック"/>
              </a:rPr>
              <a:t>(where XXX is your initials), as shown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7</a:t>
            </a:fld>
            <a:endParaRPr lang="en-US" dirty="0"/>
          </a:p>
        </p:txBody>
      </p:sp>
      <p:pic>
        <p:nvPicPr>
          <p:cNvPr id="7" name="Picture 6" descr="02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2590800"/>
            <a:ext cx="5593471" cy="3564467"/>
          </a:xfrm>
          <a:prstGeom prst="rect">
            <a:avLst/>
          </a:prstGeom>
        </p:spPr>
      </p:pic>
    </p:spTree>
    <p:extLst>
      <p:ext uri="{BB962C8B-B14F-4D97-AF65-F5344CB8AC3E}">
        <p14:creationId xmlns:p14="http://schemas.microsoft.com/office/powerpoint/2010/main" val="3539974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a Template to Create a Database</a:t>
            </a:r>
          </a:p>
        </p:txBody>
      </p:sp>
      <p:sp>
        <p:nvSpPr>
          <p:cNvPr id="3" name="Text Placeholder 2"/>
          <p:cNvSpPr>
            <a:spLocks noGrp="1"/>
          </p:cNvSpPr>
          <p:nvPr>
            <p:ph type="body" idx="1"/>
          </p:nvPr>
        </p:nvSpPr>
        <p:spPr/>
        <p:txBody>
          <a:bodyPr/>
          <a:lstStyle/>
          <a:p>
            <a:pPr lvl="1" rtl="0">
              <a:buFont typeface="+mj-lt"/>
              <a:buAutoNum type="arabicPeriod" startAt="8"/>
            </a:pPr>
            <a:r>
              <a:rPr lang="en-US" sz="2000" b="0" i="0" u="none" strike="noStrike" baseline="0" smtClean="0">
                <a:latin typeface="Segoe"/>
                <a:ea typeface="ＭＳ ゴシック"/>
              </a:rPr>
              <a:t>Click the folder icon to the right of the File Name box. The File New Database dialog box appears, as shown below.</a:t>
            </a:r>
          </a:p>
          <a:p>
            <a:pPr lvl="1" rtl="0">
              <a:buAutoNum type="arabicPeriod" startAt="8"/>
            </a:pPr>
            <a:r>
              <a:rPr lang="en-US" sz="2000" b="0" i="0" u="none" strike="noStrike" baseline="0" smtClean="0">
                <a:latin typeface="Segoe"/>
                <a:ea typeface="ＭＳ ゴシック"/>
              </a:rPr>
              <a:t>Navigate to the location where you want to save the file and then click </a:t>
            </a:r>
            <a:r>
              <a:rPr lang="en-US" sz="2000" b="1" i="0" u="none" strike="noStrike" baseline="0" smtClean="0">
                <a:latin typeface="Segoe"/>
                <a:ea typeface="ＭＳ ゴシック"/>
              </a:rPr>
              <a:t>OK</a:t>
            </a:r>
            <a:r>
              <a:rPr lang="en-US" sz="2000"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8</a:t>
            </a:fld>
            <a:endParaRPr lang="en-US" dirty="0"/>
          </a:p>
        </p:txBody>
      </p:sp>
      <p:pic>
        <p:nvPicPr>
          <p:cNvPr id="7" name="Picture 6" descr="020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2819400"/>
            <a:ext cx="5554133" cy="3356203"/>
          </a:xfrm>
          <a:prstGeom prst="rect">
            <a:avLst/>
          </a:prstGeom>
        </p:spPr>
      </p:pic>
    </p:spTree>
    <p:extLst>
      <p:ext uri="{BB962C8B-B14F-4D97-AF65-F5344CB8AC3E}">
        <p14:creationId xmlns:p14="http://schemas.microsoft.com/office/powerpoint/2010/main" val="2508529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a Template to Create a Database</a:t>
            </a:r>
          </a:p>
        </p:txBody>
      </p:sp>
      <p:sp>
        <p:nvSpPr>
          <p:cNvPr id="3" name="Text Placeholder 2"/>
          <p:cNvSpPr>
            <a:spLocks noGrp="1"/>
          </p:cNvSpPr>
          <p:nvPr>
            <p:ph type="body" idx="1"/>
          </p:nvPr>
        </p:nvSpPr>
        <p:spPr/>
        <p:txBody>
          <a:bodyPr/>
          <a:lstStyle/>
          <a:p>
            <a:pPr lvl="1" rtl="0">
              <a:buFont typeface="+mj-lt"/>
              <a:buAutoNum type="arabicPeriod" startAt="10"/>
            </a:pPr>
            <a:r>
              <a:rPr lang="en-US" b="0" i="0" u="none" strike="noStrike" baseline="0" smtClean="0">
                <a:latin typeface="Segoe"/>
                <a:ea typeface="ＭＳ ゴシック"/>
              </a:rPr>
              <a:t>Click the </a:t>
            </a:r>
            <a:r>
              <a:rPr lang="en-US" b="1" i="0" u="none" strike="noStrike" baseline="0" smtClean="0">
                <a:latin typeface="Segoe"/>
                <a:ea typeface="ＭＳ ゴシック"/>
              </a:rPr>
              <a:t>Create</a:t>
            </a:r>
            <a:r>
              <a:rPr lang="en-US" b="0" i="0" u="none" strike="noStrike" baseline="0" smtClean="0">
                <a:latin typeface="Segoe"/>
                <a:ea typeface="ＭＳ ゴシック"/>
              </a:rPr>
              <a:t> button at the bottom of the preview pane. The preview pane indicates that the template is being downloaded, as shown below. When the download is complete, the preview pane closes.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9</a:t>
            </a:fld>
            <a:endParaRPr lang="en-US" dirty="0"/>
          </a:p>
        </p:txBody>
      </p:sp>
      <p:pic>
        <p:nvPicPr>
          <p:cNvPr id="7" name="Picture 6" descr="020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200400"/>
            <a:ext cx="4140200" cy="2766322"/>
          </a:xfrm>
          <a:prstGeom prst="rect">
            <a:avLst/>
          </a:prstGeom>
        </p:spPr>
      </p:pic>
    </p:spTree>
    <p:extLst>
      <p:ext uri="{BB962C8B-B14F-4D97-AF65-F5344CB8AC3E}">
        <p14:creationId xmlns:p14="http://schemas.microsoft.com/office/powerpoint/2010/main" val="2726447376"/>
      </p:ext>
    </p:extLst>
  </p:cSld>
  <p:clrMapOvr>
    <a:masterClrMapping/>
  </p:clrMapOvr>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288</TotalTime>
  <Words>2148</Words>
  <Application>Microsoft Office PowerPoint</Application>
  <PresentationFormat>On-screen Show (4:3)</PresentationFormat>
  <Paragraphs>190</Paragraphs>
  <Slides>29</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ＭＳ ゴシック</vt:lpstr>
      <vt:lpstr>Arial</vt:lpstr>
      <vt:lpstr>Calibri</vt:lpstr>
      <vt:lpstr>Franklin Gothic Book</vt:lpstr>
      <vt:lpstr>Franklin Gothic Medium</vt:lpstr>
      <vt:lpstr>Segoe</vt:lpstr>
      <vt:lpstr>Segoe UI</vt:lpstr>
      <vt:lpstr>Segoe UI Light</vt:lpstr>
      <vt:lpstr>Segoe UI Semibold</vt:lpstr>
      <vt:lpstr>Segoe UI Semilight</vt:lpstr>
      <vt:lpstr>Times New Roman</vt:lpstr>
      <vt:lpstr>template</vt:lpstr>
      <vt:lpstr>Create Database Tables</vt:lpstr>
      <vt:lpstr>Objectives</vt:lpstr>
      <vt:lpstr>Step by Step: Use a Template to Create a Database</vt:lpstr>
      <vt:lpstr>Step by Step: Use a Template to Create a Database</vt:lpstr>
      <vt:lpstr>Step by Step: Use a Template to Create a Database</vt:lpstr>
      <vt:lpstr>Step by Step: Use a Template to Create a Database</vt:lpstr>
      <vt:lpstr>Step by Step: Use a Template to Create a Database</vt:lpstr>
      <vt:lpstr>Step by Step: Use a Template to Create a Database</vt:lpstr>
      <vt:lpstr>Step by Step: Use a Template to Create a Database</vt:lpstr>
      <vt:lpstr>Step by Step: Use a Template to Create a Database</vt:lpstr>
      <vt:lpstr>Step by Step: Use a Template to Create a Database</vt:lpstr>
      <vt:lpstr>Step by Step: Create a Blank Database</vt:lpstr>
      <vt:lpstr>Step by Step: Create a Blank Database</vt:lpstr>
      <vt:lpstr>Step by Step: Create a Blank Database</vt:lpstr>
      <vt:lpstr>Step by Step: Create a Table Using the Application Parts Gallery and Quick Start</vt:lpstr>
      <vt:lpstr>Step by Step: Create a Table Using the Application Parts Gallery and Quick Start</vt:lpstr>
      <vt:lpstr>Step by Step: Create a Table Using the Application Parts Gallery and Quick Start</vt:lpstr>
      <vt:lpstr>Step by Step: Create a Table from Another Table</vt:lpstr>
      <vt:lpstr>Step by Step: Create a Table from Another Table</vt:lpstr>
      <vt:lpstr>Step by Step: Create a Table from Another Table</vt:lpstr>
      <vt:lpstr>Step by Step: Create a Table from Another Table</vt:lpstr>
      <vt:lpstr>Step by Step: Save a Table</vt:lpstr>
      <vt:lpstr>Step by Step: Save a Table</vt:lpstr>
      <vt:lpstr>Step by Step: Save a Table</vt:lpstr>
      <vt:lpstr>Step by Step: Save a Table</vt:lpstr>
      <vt:lpstr>Step by Step: Save a Table</vt:lpstr>
      <vt:lpstr>Step by Step: Save a Table</vt:lpstr>
      <vt:lpstr>Step by Step: Save a Table</vt:lpstr>
      <vt:lpstr>Skill 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Box Twelve Communications, Inc.</dc:creator>
  <cp:lastModifiedBy>Gambrel, Bryan - Indianapolis</cp:lastModifiedBy>
  <cp:revision>316</cp:revision>
  <dcterms:created xsi:type="dcterms:W3CDTF">2011-08-08T12:10:51Z</dcterms:created>
  <dcterms:modified xsi:type="dcterms:W3CDTF">2016-04-08T13:40:40Z</dcterms:modified>
</cp:coreProperties>
</file>