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9"/>
  </p:notesMasterIdLst>
  <p:sldIdLst>
    <p:sldId id="256" r:id="rId2"/>
    <p:sldId id="258" r:id="rId3"/>
    <p:sldId id="264" r:id="rId4"/>
    <p:sldId id="265" r:id="rId5"/>
    <p:sldId id="266" r:id="rId6"/>
    <p:sldId id="267" r:id="rId7"/>
    <p:sldId id="269" r:id="rId8"/>
    <p:sldId id="270" r:id="rId9"/>
    <p:sldId id="271" r:id="rId10"/>
    <p:sldId id="272" r:id="rId11"/>
    <p:sldId id="273" r:id="rId12"/>
    <p:sldId id="308" r:id="rId13"/>
    <p:sldId id="276" r:id="rId14"/>
    <p:sldId id="310" r:id="rId15"/>
    <p:sldId id="277" r:id="rId16"/>
    <p:sldId id="278" r:id="rId17"/>
    <p:sldId id="280" r:id="rId18"/>
    <p:sldId id="281" r:id="rId19"/>
    <p:sldId id="282" r:id="rId20"/>
    <p:sldId id="283" r:id="rId21"/>
    <p:sldId id="284" r:id="rId22"/>
    <p:sldId id="286" r:id="rId23"/>
    <p:sldId id="287" r:id="rId24"/>
    <p:sldId id="288" r:id="rId25"/>
    <p:sldId id="291" r:id="rId26"/>
    <p:sldId id="292" r:id="rId27"/>
    <p:sldId id="293" r:id="rId28"/>
    <p:sldId id="296" r:id="rId29"/>
    <p:sldId id="297" r:id="rId30"/>
    <p:sldId id="298" r:id="rId31"/>
    <p:sldId id="299" r:id="rId32"/>
    <p:sldId id="300" r:id="rId33"/>
    <p:sldId id="303" r:id="rId34"/>
    <p:sldId id="304" r:id="rId35"/>
    <p:sldId id="305" r:id="rId36"/>
    <p:sldId id="306" r:id="rId37"/>
    <p:sldId id="307" r:id="rId3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69" d="100"/>
          <a:sy n="69" d="100"/>
        </p:scale>
        <p:origin x="1638" y="6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use the record navigation buttons at the bottom of a form to navigate among the form’s records, just as you used them to navigate among records in a table in Lesson 3.</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91674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To add more than one field at a time, press Ctrl and click several fields; then, drag them all onto the form at once.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280710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To include fields from more than one table on your form, do not click Next or Finish after you select the fields from the first table on the first page of the Form Wizard. Instead, repeat the steps to select another table, and click any additional fields that you want to include on the form before continuing.</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370664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You cannot sort on a field that contains attachments. When sorting on a field with the Yes/No data type, a value of “Yes,” “True,” or “On” is considered “Selected,” and when sorted in ascending order will appear at the top of the list; a value of “No,” “False,” or “Off” is considered “Cleared,” and when sorted  in ascending order will appear at the bottom of the list.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27</a:t>
            </a:fld>
            <a:endParaRPr lang="en-US"/>
          </a:p>
        </p:txBody>
      </p:sp>
    </p:spTree>
    <p:extLst>
      <p:ext uri="{BB962C8B-B14F-4D97-AF65-F5344CB8AC3E}">
        <p14:creationId xmlns:p14="http://schemas.microsoft.com/office/powerpoint/2010/main" val="180911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cs typeface="Segoe"/>
              </a:rPr>
              <a:t>Cross-Reference: You already learned how to filter data within a table in Lesson 3. Filtering in a form using common filters is very similar.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88695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cs-CZ" b="0" i="0" u="none" strike="noStrike" baseline="0" smtClean="0">
                <a:latin typeface="Segoe"/>
                <a:ea typeface="ＭＳ ゴシック"/>
              </a:rPr>
              <a:t>Take Note: If you want a field value to operate as a filter that is independent of other field values, you must enter that value on the Look for tab and each Or tab. In other words, the Look for tab and each Or tab represents an alternate set of filter values.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406831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DE942-8E4F-3C4C-8D4F-D9E0E8544AC9}" type="datetimeFigureOut">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D307-7015-5844-B009-03C5C432A08B}" type="slidenum">
              <a:t>‹#›</a:t>
            </a:fld>
            <a:endParaRPr lang="en-US"/>
          </a:p>
        </p:txBody>
      </p:sp>
    </p:spTree>
    <p:extLst>
      <p:ext uri="{BB962C8B-B14F-4D97-AF65-F5344CB8AC3E}">
        <p14:creationId xmlns:p14="http://schemas.microsoft.com/office/powerpoint/2010/main" val="8581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BA1419"/>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A141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BA1419"/>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BA141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BA141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BA1419"/>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Create Forms</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BA1419"/>
                </a:solidFill>
              </a:rPr>
              <a:t>Lesson 5</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Access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BA1419"/>
                </a:solidFill>
                <a:latin typeface="Segoe UI Semibold" panose="020B0702040204020203" pitchFamily="34" charset="0"/>
              </a:rPr>
              <a:t>Microsoft</a:t>
            </a:r>
            <a:r>
              <a:rPr lang="en-US" sz="4800" b="1" dirty="0" smtClean="0">
                <a:solidFill>
                  <a:srgbClr val="BA1419"/>
                </a:solidFill>
                <a:latin typeface="+mn-lt"/>
              </a:rPr>
              <a:t> </a:t>
            </a:r>
            <a:r>
              <a:rPr lang="en-US" sz="4800" b="1" dirty="0" smtClean="0">
                <a:solidFill>
                  <a:srgbClr val="FF0000"/>
                </a:solidFill>
                <a:latin typeface="+mn-lt"/>
              </a:rPr>
              <a:t>Access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Design View</a:t>
            </a:r>
          </a:p>
        </p:txBody>
      </p:sp>
      <p:sp>
        <p:nvSpPr>
          <p:cNvPr id="3" name="Text Placeholder 2"/>
          <p:cNvSpPr>
            <a:spLocks noGrp="1"/>
          </p:cNvSpPr>
          <p:nvPr>
            <p:ph type="body" idx="1"/>
          </p:nvPr>
        </p:nvSpPr>
        <p:spPr/>
        <p:txBody>
          <a:bodyPr/>
          <a:lstStyle/>
          <a:p>
            <a:pPr lvl="1">
              <a:buFont typeface="Arial"/>
              <a:buChar char="•"/>
            </a:pPr>
            <a:r>
              <a:rPr lang="en-US">
                <a:latin typeface="Grotesque MT BdExt"/>
                <a:ea typeface="ＭＳ ゴシック"/>
              </a:rPr>
              <a:t>The available fields display from the Photo Exhibit table (shown below). </a:t>
            </a:r>
            <a:r>
              <a:rPr lang="en-US" b="0" i="0" u="none" strike="noStrike" baseline="0" smtClean="0">
                <a:latin typeface="Segoe"/>
                <a:ea typeface="ＭＳ ゴシック"/>
              </a:rPr>
              <a:t>In the list of fields, double-click </a:t>
            </a:r>
            <a:r>
              <a:rPr lang="en-US" b="1" i="0" u="none" strike="noStrike" baseline="0" smtClean="0">
                <a:latin typeface="Segoe"/>
                <a:ea typeface="ＭＳ ゴシック"/>
              </a:rPr>
              <a:t>Artist</a:t>
            </a:r>
            <a:r>
              <a:rPr lang="en-US" b="0" i="0" u="none" strike="noStrike" baseline="0" smtClean="0">
                <a:latin typeface="Segoe"/>
                <a:ea typeface="ＭＳ ゴシック"/>
              </a:rPr>
              <a:t> to add it to the form.</a:t>
            </a:r>
          </a:p>
          <a:p>
            <a:pPr lvl="1" rtl="0">
              <a:buFont typeface="+mj-lt"/>
              <a:buAutoNum type="arabicPeriod" startAt="4"/>
            </a:pPr>
            <a:r>
              <a:rPr lang="en-US" b="0" i="0" u="none" strike="noStrike" baseline="0" smtClean="0">
                <a:latin typeface="Segoe"/>
                <a:ea typeface="ＭＳ ゴシック"/>
              </a:rPr>
              <a:t>Double-click </a:t>
            </a:r>
            <a:r>
              <a:rPr lang="en-US" b="1" i="0" u="none" strike="noStrike" baseline="0" smtClean="0">
                <a:latin typeface="Segoe"/>
                <a:ea typeface="ＭＳ ゴシック"/>
              </a:rPr>
              <a:t>Image</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Title</a:t>
            </a:r>
            <a:r>
              <a:rPr lang="en-US" b="0" i="0" u="none" strike="noStrike" baseline="0" smtClean="0">
                <a:solidFill>
                  <a:srgbClr val="000000"/>
                </a:solidFill>
                <a:latin typeface="Segoe"/>
                <a:ea typeface="ＭＳ ゴシック"/>
              </a:rPr>
              <a:t> to add it to the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5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81867"/>
            <a:ext cx="4707467" cy="3124784"/>
          </a:xfrm>
          <a:prstGeom prst="rect">
            <a:avLst/>
          </a:prstGeom>
        </p:spPr>
      </p:pic>
    </p:spTree>
    <p:extLst>
      <p:ext uri="{BB962C8B-B14F-4D97-AF65-F5344CB8AC3E}">
        <p14:creationId xmlns:p14="http://schemas.microsoft.com/office/powerpoint/2010/main" val="49840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Design View</a:t>
            </a:r>
          </a:p>
        </p:txBody>
      </p:sp>
      <p:sp>
        <p:nvSpPr>
          <p:cNvPr id="3" name="Text Placeholder 2"/>
          <p:cNvSpPr>
            <a:spLocks noGrp="1"/>
          </p:cNvSpPr>
          <p:nvPr>
            <p:ph type="body" idx="1"/>
          </p:nvPr>
        </p:nvSpPr>
        <p:spPr>
          <a:xfrm>
            <a:off x="457200" y="1524000"/>
            <a:ext cx="2895600" cy="4953000"/>
          </a:xfrm>
        </p:spPr>
        <p:txBody>
          <a:bodyPr/>
          <a:lstStyle/>
          <a:p>
            <a:pPr lvl="1">
              <a:buFont typeface="+mj-lt"/>
              <a:buAutoNum type="arabicPeriod" startAt="5"/>
            </a:pPr>
            <a:r>
              <a:rPr lang="en-US">
                <a:latin typeface="Segoe"/>
                <a:ea typeface="ＭＳ ゴシック"/>
              </a:rPr>
              <a:t>Double-click </a:t>
            </a:r>
            <a:r>
              <a:rPr lang="en-US" b="1">
                <a:latin typeface="Segoe"/>
                <a:ea typeface="ＭＳ ゴシック"/>
              </a:rPr>
              <a:t>Price</a:t>
            </a:r>
            <a:r>
              <a:rPr lang="en-US">
                <a:latin typeface="Segoe"/>
                <a:ea typeface="ＭＳ ゴシック"/>
              </a:rPr>
              <a:t> to add it to the form. Your form should look similar to the figure at right.</a:t>
            </a:r>
          </a:p>
          <a:p>
            <a:pPr lvl="1">
              <a:buFont typeface="+mj-lt"/>
              <a:buAutoNum type="arabicPeriod" startAt="5"/>
            </a:pPr>
            <a:r>
              <a:rPr lang="en-US">
                <a:latin typeface="Segoe"/>
                <a:ea typeface="ＭＳ ゴシック"/>
              </a:rPr>
              <a:t>Click the</a:t>
            </a:r>
            <a:r>
              <a:rPr lang="en-US">
                <a:solidFill>
                  <a:srgbClr val="000000"/>
                </a:solidFill>
                <a:latin typeface="Segoe"/>
                <a:ea typeface="ＭＳ ゴシック"/>
              </a:rPr>
              <a:t> </a:t>
            </a:r>
            <a:r>
              <a:rPr lang="en-US" b="1">
                <a:solidFill>
                  <a:srgbClr val="000000"/>
                </a:solidFill>
                <a:latin typeface="Segoe"/>
                <a:ea typeface="ＭＳ ゴシック"/>
              </a:rPr>
              <a:t>File</a:t>
            </a:r>
            <a:r>
              <a:rPr lang="en-US" b="1">
                <a:solidFill>
                  <a:srgbClr val="000000"/>
                </a:solidFill>
                <a:latin typeface="ITC Officina Sans Bold"/>
                <a:ea typeface="ＭＳ ゴシック"/>
              </a:rPr>
              <a:t> </a:t>
            </a:r>
            <a:r>
              <a:rPr lang="en-US">
                <a:solidFill>
                  <a:srgbClr val="000000"/>
                </a:solidFill>
                <a:latin typeface="Segoe"/>
                <a:ea typeface="ＭＳ ゴシック"/>
              </a:rPr>
              <a:t>tab and click </a:t>
            </a:r>
            <a:r>
              <a:rPr lang="en-US" b="1">
                <a:solidFill>
                  <a:srgbClr val="000000"/>
                </a:solidFill>
                <a:latin typeface="Segoe"/>
                <a:ea typeface="ＭＳ ゴシック"/>
              </a:rPr>
              <a:t>Save</a:t>
            </a:r>
            <a:r>
              <a:rPr lang="en-US">
                <a:solidFill>
                  <a:srgbClr val="000000"/>
                </a:solidFill>
                <a:latin typeface="Times New Roman"/>
                <a:ea typeface="ＭＳ ゴシック"/>
              </a:rPr>
              <a:t>.</a:t>
            </a:r>
          </a:p>
          <a:p>
            <a:pPr lvl="1">
              <a:buFont typeface="+mj-lt"/>
              <a:buAutoNum type="arabicPeriod" startAt="5"/>
            </a:pPr>
            <a:endParaRPr lang="en-US">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5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676400"/>
            <a:ext cx="5232400" cy="4422072"/>
          </a:xfrm>
          <a:prstGeom prst="rect">
            <a:avLst/>
          </a:prstGeom>
        </p:spPr>
      </p:pic>
    </p:spTree>
    <p:extLst>
      <p:ext uri="{BB962C8B-B14F-4D97-AF65-F5344CB8AC3E}">
        <p14:creationId xmlns:p14="http://schemas.microsoft.com/office/powerpoint/2010/main" val="120755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Create a Form in Design View</a:t>
            </a:r>
            <a:endParaRPr lang="en-US"/>
          </a:p>
        </p:txBody>
      </p:sp>
      <p:sp>
        <p:nvSpPr>
          <p:cNvPr id="3" name="Content Placeholder 2"/>
          <p:cNvSpPr>
            <a:spLocks noGrp="1"/>
          </p:cNvSpPr>
          <p:nvPr>
            <p:ph idx="1"/>
          </p:nvPr>
        </p:nvSpPr>
        <p:spPr>
          <a:xfrm>
            <a:off x="457200" y="1524000"/>
            <a:ext cx="4876800" cy="4953000"/>
          </a:xfrm>
        </p:spPr>
        <p:txBody>
          <a:bodyPr/>
          <a:lstStyle/>
          <a:p>
            <a:pPr lvl="1">
              <a:spcBef>
                <a:spcPts val="300"/>
              </a:spcBef>
              <a:buFont typeface="+mj-lt"/>
              <a:buAutoNum type="arabicPeriod" startAt="7"/>
            </a:pPr>
            <a:r>
              <a:rPr lang="en-US">
                <a:solidFill>
                  <a:srgbClr val="000000"/>
                </a:solidFill>
                <a:latin typeface="Segoe"/>
                <a:ea typeface="ＭＳ ゴシック"/>
              </a:rPr>
              <a:t>In the Save As dialog box, key </a:t>
            </a:r>
            <a:r>
              <a:rPr lang="en-US" b="1">
                <a:solidFill>
                  <a:srgbClr val="000000"/>
                </a:solidFill>
                <a:latin typeface="Segoe"/>
                <a:ea typeface="ＭＳ ゴシック"/>
              </a:rPr>
              <a:t>Photo</a:t>
            </a:r>
            <a:r>
              <a:rPr lang="en-US" b="1">
                <a:solidFill>
                  <a:srgbClr val="000000"/>
                </a:solidFill>
                <a:latin typeface="ITC Officina Sans Bold"/>
                <a:ea typeface="ＭＳ ゴシック"/>
              </a:rPr>
              <a:t> </a:t>
            </a:r>
            <a:r>
              <a:rPr lang="en-US" b="1">
                <a:solidFill>
                  <a:srgbClr val="000000"/>
                </a:solidFill>
                <a:latin typeface="Segoe"/>
                <a:ea typeface="ＭＳ ゴシック"/>
              </a:rPr>
              <a:t>Label</a:t>
            </a:r>
            <a:r>
              <a:rPr lang="en-US">
                <a:solidFill>
                  <a:srgbClr val="000000"/>
                </a:solidFill>
                <a:latin typeface="Segoe"/>
                <a:ea typeface="ＭＳ ゴシック"/>
              </a:rPr>
              <a:t>, and click </a:t>
            </a:r>
            <a:r>
              <a:rPr lang="en-US" b="1">
                <a:solidFill>
                  <a:srgbClr val="000000"/>
                </a:solidFill>
                <a:latin typeface="Segoe"/>
                <a:ea typeface="ＭＳ ゴシック"/>
              </a:rPr>
              <a:t>OK</a:t>
            </a:r>
            <a:r>
              <a:rPr lang="en-US">
                <a:solidFill>
                  <a:srgbClr val="000000"/>
                </a:solidFill>
                <a:latin typeface="Times New Roman"/>
                <a:ea typeface="ＭＳ ゴシック"/>
              </a:rPr>
              <a:t>.</a:t>
            </a:r>
          </a:p>
          <a:p>
            <a:pPr lvl="1">
              <a:spcBef>
                <a:spcPts val="300"/>
              </a:spcBef>
              <a:buAutoNum type="arabicPeriod" startAt="7"/>
            </a:pPr>
            <a:r>
              <a:rPr lang="en-US">
                <a:solidFill>
                  <a:srgbClr val="000000"/>
                </a:solidFill>
                <a:latin typeface="Segoe"/>
                <a:ea typeface="ＭＳ ゴシック"/>
              </a:rPr>
              <a:t>On the Design menu, in the Views group, click the lower half of the </a:t>
            </a:r>
            <a:r>
              <a:rPr lang="en-US" b="1">
                <a:solidFill>
                  <a:srgbClr val="000000"/>
                </a:solidFill>
                <a:latin typeface="Segoe"/>
                <a:ea typeface="ＭＳ ゴシック"/>
              </a:rPr>
              <a:t>View</a:t>
            </a:r>
            <a:r>
              <a:rPr lang="en-US">
                <a:solidFill>
                  <a:srgbClr val="000000"/>
                </a:solidFill>
                <a:latin typeface="Segoe"/>
                <a:ea typeface="ＭＳ ゴシック"/>
              </a:rPr>
              <a:t> button and click </a:t>
            </a:r>
            <a:r>
              <a:rPr lang="en-US" b="1">
                <a:solidFill>
                  <a:srgbClr val="000000"/>
                </a:solidFill>
                <a:latin typeface="Segoe"/>
                <a:ea typeface="ＭＳ ゴシック"/>
              </a:rPr>
              <a:t>Form</a:t>
            </a:r>
            <a:r>
              <a:rPr lang="en-US" b="1">
                <a:solidFill>
                  <a:srgbClr val="000000"/>
                </a:solidFill>
                <a:latin typeface="ITC Officina Sans Bold"/>
                <a:ea typeface="ＭＳ ゴシック"/>
              </a:rPr>
              <a:t> </a:t>
            </a:r>
            <a:r>
              <a:rPr lang="en-US" b="1">
                <a:solidFill>
                  <a:srgbClr val="000000"/>
                </a:solidFill>
                <a:latin typeface="Segoe"/>
                <a:ea typeface="ＭＳ ゴシック"/>
              </a:rPr>
              <a:t>View</a:t>
            </a:r>
            <a:r>
              <a:rPr lang="en-US">
                <a:solidFill>
                  <a:srgbClr val="000000"/>
                </a:solidFill>
                <a:latin typeface="Segoe"/>
                <a:ea typeface="ＭＳ ゴシック"/>
              </a:rPr>
              <a:t> to display the form in Form view (see the figure at right).</a:t>
            </a:r>
          </a:p>
          <a:p>
            <a:pPr lvl="1">
              <a:spcBef>
                <a:spcPts val="300"/>
              </a:spcBef>
              <a:buFont typeface="+mj-lt"/>
              <a:buAutoNum type="arabicPeriod" startAt="9"/>
            </a:pPr>
            <a:r>
              <a:rPr lang="en-US">
                <a:latin typeface="Segoe"/>
                <a:ea typeface="ＭＳ ゴシック"/>
              </a:rPr>
              <a:t>Click the </a:t>
            </a:r>
            <a:r>
              <a:rPr lang="en-US" b="1">
                <a:latin typeface="Segoe"/>
                <a:ea typeface="ＭＳ ゴシック"/>
              </a:rPr>
              <a:t>Close </a:t>
            </a:r>
            <a:r>
              <a:rPr lang="en-US">
                <a:solidFill>
                  <a:srgbClr val="000000"/>
                </a:solidFill>
                <a:latin typeface="Segoe"/>
                <a:ea typeface="ＭＳ ゴシック"/>
              </a:rPr>
              <a:t>button on</a:t>
            </a:r>
            <a:r>
              <a:rPr lang="en-US" b="1">
                <a:solidFill>
                  <a:srgbClr val="000000"/>
                </a:solidFill>
                <a:latin typeface="ITC Officina Sans Bold"/>
                <a:ea typeface="ＭＳ ゴシック"/>
              </a:rPr>
              <a:t> </a:t>
            </a:r>
            <a:r>
              <a:rPr lang="en-US">
                <a:solidFill>
                  <a:srgbClr val="000000"/>
                </a:solidFill>
                <a:latin typeface="Segoe"/>
                <a:ea typeface="ＭＳ ゴシック"/>
              </a:rPr>
              <a:t>Photo</a:t>
            </a:r>
            <a:r>
              <a:rPr lang="en-US" b="1">
                <a:solidFill>
                  <a:srgbClr val="000000"/>
                </a:solidFill>
                <a:latin typeface="ITC Officina Sans Bold"/>
                <a:ea typeface="ＭＳ ゴシック"/>
              </a:rPr>
              <a:t> </a:t>
            </a:r>
            <a:r>
              <a:rPr lang="en-US">
                <a:solidFill>
                  <a:srgbClr val="000000"/>
                </a:solidFill>
                <a:latin typeface="Segoe"/>
                <a:ea typeface="ＭＳ ゴシック"/>
              </a:rPr>
              <a:t>Label to close the form.</a:t>
            </a:r>
          </a:p>
          <a:p>
            <a:pPr lvl="1">
              <a:spcBef>
                <a:spcPts val="300"/>
              </a:spcBef>
              <a:buAutoNum type="arabicPeriod" startAt="9"/>
            </a:pPr>
            <a:r>
              <a:rPr lang="en-US" b="1">
                <a:solidFill>
                  <a:srgbClr val="000000"/>
                </a:solidFill>
                <a:latin typeface="Segoe"/>
                <a:ea typeface="ＭＳ ゴシック"/>
              </a:rPr>
              <a:t>LEAVE</a:t>
            </a:r>
            <a:r>
              <a:rPr lang="en-US">
                <a:solidFill>
                  <a:srgbClr val="000000"/>
                </a:solidFill>
                <a:latin typeface="Segoe"/>
                <a:ea typeface="ＭＳ ゴシック"/>
              </a:rPr>
              <a:t> the database open.</a:t>
            </a:r>
          </a:p>
          <a:p>
            <a:pPr lvl="0">
              <a:spcBef>
                <a:spcPts val="300"/>
              </a:spcBef>
            </a:pPr>
            <a:r>
              <a:rPr lang="en-US" b="1">
                <a:solidFill>
                  <a:srgbClr val="000000"/>
                </a:solidFill>
                <a:latin typeface="Segoe"/>
                <a:ea typeface="ＭＳ ゴシック"/>
              </a:rPr>
              <a:t>PAUSE. LEAVE</a:t>
            </a:r>
            <a:r>
              <a:rPr lang="en-US">
                <a:solidFill>
                  <a:srgbClr val="000000"/>
                </a:solidFill>
                <a:latin typeface="Segoe"/>
                <a:ea typeface="ＭＳ ゴシック"/>
              </a:rPr>
              <a:t> the database open to use in the next exercis</a:t>
            </a:r>
            <a:r>
              <a:rPr lang="en-US">
                <a:latin typeface="Segoe"/>
                <a:ea typeface="ＭＳ ゴシック"/>
              </a:rPr>
              <a:t>e.</a:t>
            </a:r>
          </a:p>
          <a:p>
            <a:pPr lvl="1">
              <a:spcBef>
                <a:spcPts val="300"/>
              </a:spcBef>
              <a:buAutoNum type="arabicPeriod" startAt="7"/>
            </a:pPr>
            <a:endParaRPr lang="en-US">
              <a:solidFill>
                <a:srgbClr val="000000"/>
              </a:solidFill>
              <a:latin typeface="Segoe"/>
              <a:ea typeface="ＭＳ ゴシック"/>
            </a:endParaRP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12</a:t>
            </a:fld>
            <a:endParaRPr lang="en-US" dirty="0"/>
          </a:p>
        </p:txBody>
      </p:sp>
      <p:pic>
        <p:nvPicPr>
          <p:cNvPr id="7" name="Picture 6" descr="05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467" y="1524000"/>
            <a:ext cx="3200400" cy="4663998"/>
          </a:xfrm>
          <a:prstGeom prst="rect">
            <a:avLst/>
          </a:prstGeom>
        </p:spPr>
      </p:pic>
    </p:spTree>
    <p:extLst>
      <p:ext uri="{BB962C8B-B14F-4D97-AF65-F5344CB8AC3E}">
        <p14:creationId xmlns:p14="http://schemas.microsoft.com/office/powerpoint/2010/main" val="421525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Layout View</a:t>
            </a:r>
          </a:p>
        </p:txBody>
      </p:sp>
      <p:sp>
        <p:nvSpPr>
          <p:cNvPr id="3" name="Text Placeholder 2"/>
          <p:cNvSpPr>
            <a:spLocks noGrp="1"/>
          </p:cNvSpPr>
          <p:nvPr>
            <p:ph type="body" idx="1"/>
          </p:nvPr>
        </p:nvSpPr>
        <p:spPr/>
        <p:txBody>
          <a:bodyPr/>
          <a:lstStyle/>
          <a:p>
            <a:pPr lvl="0" rtl="0">
              <a:spcBef>
                <a:spcPts val="300"/>
              </a:spcBef>
            </a:pPr>
            <a:r>
              <a:rPr lang="en-US" b="1" i="0" u="none" strike="noStrike" baseline="0" smtClean="0">
                <a:solidFill>
                  <a:srgbClr val="000000"/>
                </a:solidFill>
                <a:latin typeface="Segoe"/>
                <a:ea typeface="ＭＳ ゴシック"/>
              </a:rPr>
              <a:t>USE</a:t>
            </a:r>
            <a:r>
              <a:rPr lang="en-US" b="0" i="0" u="none" strike="noStrike" baseline="0" smtClean="0">
                <a:solidFill>
                  <a:srgbClr val="000000"/>
                </a:solidFill>
                <a:latin typeface="Segoe"/>
                <a:ea typeface="ＭＳ ゴシック"/>
              </a:rPr>
              <a:t> the database that is open from the previous exercise.</a:t>
            </a:r>
          </a:p>
          <a:p>
            <a:pPr lvl="1" rtl="0">
              <a:spcBef>
                <a:spcPts val="300"/>
              </a:spcBef>
            </a:pPr>
            <a:r>
              <a:rPr lang="en-US" b="0" i="0" u="none" strike="noStrike" baseline="0" smtClean="0">
                <a:solidFill>
                  <a:srgbClr val="000000"/>
                </a:solidFill>
                <a:latin typeface="Segoe"/>
                <a:ea typeface="ＭＳ ゴシック"/>
              </a:rPr>
              <a:t>On the Create tab, in the Forms group, click the </a:t>
            </a:r>
            <a:r>
              <a:rPr lang="en-US" b="1" i="0" u="none" strike="noStrike" baseline="0" smtClean="0">
                <a:solidFill>
                  <a:srgbClr val="000000"/>
                </a:solidFill>
                <a:latin typeface="Segoe"/>
                <a:ea typeface="ＭＳ ゴシック"/>
              </a:rPr>
              <a:t>Blank</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Form</a:t>
            </a:r>
            <a:r>
              <a:rPr lang="en-US" b="0" i="0" u="none" strike="noStrike" baseline="0" smtClean="0">
                <a:solidFill>
                  <a:srgbClr val="000000"/>
                </a:solidFill>
                <a:latin typeface="Segoe"/>
                <a:ea typeface="ＭＳ ゴシック"/>
              </a:rPr>
              <a:t> button. A new blank form is created in Layout view.</a:t>
            </a:r>
          </a:p>
          <a:p>
            <a:pPr lvl="1" rtl="0">
              <a:spcBef>
                <a:spcPts val="300"/>
              </a:spcBef>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Show all tables</a:t>
            </a:r>
            <a:r>
              <a:rPr lang="en-US" b="0" i="0" u="none" strike="noStrike" baseline="0" smtClean="0">
                <a:solidFill>
                  <a:srgbClr val="000000"/>
                </a:solidFill>
                <a:latin typeface="Segoe"/>
                <a:ea typeface="ＭＳ ゴシック"/>
              </a:rPr>
              <a:t> link in the Field List pane to show the Photo Exhibit table name, if necessary.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54607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Create a Form in Layout View</a:t>
            </a:r>
            <a:endParaRPr lang="en-US"/>
          </a:p>
        </p:txBody>
      </p:sp>
      <p:sp>
        <p:nvSpPr>
          <p:cNvPr id="3" name="Content Placeholder 2"/>
          <p:cNvSpPr>
            <a:spLocks noGrp="1"/>
          </p:cNvSpPr>
          <p:nvPr>
            <p:ph idx="1"/>
          </p:nvPr>
        </p:nvSpPr>
        <p:spPr/>
        <p:txBody>
          <a:bodyPr/>
          <a:lstStyle/>
          <a:p>
            <a:pPr marL="457200" lvl="1" indent="-457200">
              <a:buFont typeface="+mj-lt"/>
              <a:buAutoNum type="arabicPeriod" startAt="3"/>
            </a:pPr>
            <a:r>
              <a:rPr lang="en-US">
                <a:solidFill>
                  <a:srgbClr val="000000"/>
                </a:solidFill>
                <a:latin typeface="Segoe"/>
                <a:ea typeface="ＭＳ ゴシック"/>
              </a:rPr>
              <a:t>Click the </a:t>
            </a:r>
            <a:r>
              <a:rPr lang="en-US" b="1">
                <a:solidFill>
                  <a:srgbClr val="000000"/>
                </a:solidFill>
                <a:latin typeface="Segoe"/>
                <a:ea typeface="ＭＳ ゴシック"/>
              </a:rPr>
              <a:t>expand button </a:t>
            </a:r>
            <a:r>
              <a:rPr lang="en-US" altLang="zh-CN" b="1" i="1">
                <a:solidFill>
                  <a:srgbClr val="000000"/>
                </a:solidFill>
                <a:latin typeface="Segoe"/>
                <a:ea typeface="ＭＳ ゴシック"/>
              </a:rPr>
              <a:t>    </a:t>
            </a:r>
            <a:r>
              <a:rPr lang="en-US" altLang="zh-CN">
                <a:solidFill>
                  <a:srgbClr val="000000"/>
                </a:solidFill>
                <a:latin typeface="Segoe"/>
                <a:ea typeface="ＭＳ ゴシック"/>
              </a:rPr>
              <a:t>next to the Photo Exhibit table name to show a list of fields related to the table and double-click </a:t>
            </a:r>
            <a:r>
              <a:rPr lang="en-US" altLang="zh-CN" b="1">
                <a:solidFill>
                  <a:srgbClr val="000000"/>
                </a:solidFill>
                <a:latin typeface="Segoe"/>
                <a:ea typeface="ＭＳ ゴシック"/>
              </a:rPr>
              <a:t>Image</a:t>
            </a:r>
            <a:r>
              <a:rPr lang="en-US" altLang="zh-CN" b="1">
                <a:solidFill>
                  <a:srgbClr val="000000"/>
                </a:solidFill>
                <a:latin typeface="ITC Officina Sans Bold"/>
                <a:ea typeface="ＭＳ ゴシック"/>
              </a:rPr>
              <a:t> </a:t>
            </a:r>
            <a:r>
              <a:rPr lang="en-US" altLang="zh-CN" b="1">
                <a:solidFill>
                  <a:srgbClr val="000000"/>
                </a:solidFill>
                <a:latin typeface="Segoe"/>
                <a:ea typeface="ＭＳ ゴシック"/>
              </a:rPr>
              <a:t>Title</a:t>
            </a:r>
            <a:r>
              <a:rPr lang="en-US" altLang="zh-CN">
                <a:solidFill>
                  <a:srgbClr val="000000"/>
                </a:solidFill>
                <a:latin typeface="Segoe"/>
                <a:ea typeface="ＭＳ ゴシック"/>
              </a:rPr>
              <a:t> to add it to the form. Your screen should look like the figure below.</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14</a:t>
            </a:fld>
            <a:endParaRPr lang="en-US" dirty="0"/>
          </a:p>
        </p:txBody>
      </p:sp>
      <p:pic>
        <p:nvPicPr>
          <p:cNvPr id="7" name="Picture 6" descr="05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048000"/>
            <a:ext cx="5588000" cy="3038080"/>
          </a:xfrm>
          <a:prstGeom prst="rect">
            <a:avLst/>
          </a:prstGeom>
        </p:spPr>
      </p:pic>
      <p:pic>
        <p:nvPicPr>
          <p:cNvPr id="8" name="Picture 7" descr="expa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600200"/>
            <a:ext cx="338667" cy="338667"/>
          </a:xfrm>
          <a:prstGeom prst="rect">
            <a:avLst/>
          </a:prstGeom>
        </p:spPr>
      </p:pic>
    </p:spTree>
    <p:extLst>
      <p:ext uri="{BB962C8B-B14F-4D97-AF65-F5344CB8AC3E}">
        <p14:creationId xmlns:p14="http://schemas.microsoft.com/office/powerpoint/2010/main" val="109977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Layout View</a:t>
            </a:r>
          </a:p>
        </p:txBody>
      </p:sp>
      <p:sp>
        <p:nvSpPr>
          <p:cNvPr id="3" name="Text Placeholder 2"/>
          <p:cNvSpPr>
            <a:spLocks noGrp="1"/>
          </p:cNvSpPr>
          <p:nvPr>
            <p:ph type="body" idx="1"/>
          </p:nvPr>
        </p:nvSpPr>
        <p:spPr/>
        <p:txBody>
          <a:bodyPr/>
          <a:lstStyle/>
          <a:p>
            <a:pPr lvl="1">
              <a:spcBef>
                <a:spcPts val="400"/>
              </a:spcBef>
              <a:buFont typeface="+mj-lt"/>
              <a:buAutoNum type="arabicPeriod" startAt="4"/>
            </a:pPr>
            <a:r>
              <a:rPr lang="en-US">
                <a:solidFill>
                  <a:srgbClr val="000000"/>
                </a:solidFill>
                <a:latin typeface="Segoe"/>
                <a:ea typeface="ＭＳ ゴシック"/>
              </a:rPr>
              <a:t>Double-click </a:t>
            </a:r>
            <a:r>
              <a:rPr lang="en-US" b="1">
                <a:solidFill>
                  <a:srgbClr val="000000"/>
                </a:solidFill>
                <a:latin typeface="Segoe"/>
                <a:ea typeface="ＭＳ ゴシック"/>
              </a:rPr>
              <a:t>Dimensions</a:t>
            </a:r>
            <a:r>
              <a:rPr lang="en-US">
                <a:solidFill>
                  <a:srgbClr val="000000"/>
                </a:solidFill>
                <a:latin typeface="Segoe"/>
                <a:ea typeface="ＭＳ ゴシック"/>
              </a:rPr>
              <a:t> to add it to the form.</a:t>
            </a:r>
          </a:p>
          <a:p>
            <a:pPr lvl="1" rtl="0">
              <a:spcBef>
                <a:spcPts val="400"/>
              </a:spcBef>
              <a:buAutoNum type="arabicPeriod" startAt="4"/>
            </a:pPr>
            <a:r>
              <a:rPr lang="en-US" b="0" i="0" u="none" strike="noStrike" baseline="0" smtClean="0">
                <a:latin typeface="Segoe"/>
                <a:ea typeface="ＭＳ ゴシック"/>
              </a:rPr>
              <a:t>Double-click </a:t>
            </a:r>
            <a:r>
              <a:rPr lang="en-US" b="1" i="0" u="none" strike="noStrike" baseline="0" smtClean="0">
                <a:latin typeface="Segoe"/>
                <a:ea typeface="ＭＳ ゴシック"/>
              </a:rPr>
              <a:t>Media</a:t>
            </a:r>
            <a:r>
              <a:rPr lang="en-US" b="0" i="0" u="none" strike="noStrike" baseline="0" smtClean="0">
                <a:latin typeface="Segoe"/>
                <a:ea typeface="ＭＳ ゴシック"/>
              </a:rPr>
              <a:t> to add it to the form. Your form should look similar to the</a:t>
            </a:r>
            <a:r>
              <a:rPr lang="en-US" b="0" i="0" u="none" strike="noStrike" smtClean="0">
                <a:latin typeface="Segoe"/>
                <a:ea typeface="ＭＳ ゴシック"/>
              </a:rPr>
              <a:t> f</a:t>
            </a:r>
            <a:r>
              <a:rPr lang="en-US" b="0" i="0" u="none" strike="noStrike" baseline="0" smtClean="0">
                <a:latin typeface="Segoe"/>
                <a:ea typeface="ＭＳ ゴシック"/>
              </a:rPr>
              <a:t>igure below.</a:t>
            </a:r>
          </a:p>
          <a:p>
            <a:pPr lvl="1" rtl="0">
              <a:spcBef>
                <a:spcPts val="400"/>
              </a:spcBef>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5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124200"/>
            <a:ext cx="5791199" cy="3159916"/>
          </a:xfrm>
          <a:prstGeom prst="rect">
            <a:avLst/>
          </a:prstGeom>
        </p:spPr>
      </p:pic>
    </p:spTree>
    <p:extLst>
      <p:ext uri="{BB962C8B-B14F-4D97-AF65-F5344CB8AC3E}">
        <p14:creationId xmlns:p14="http://schemas.microsoft.com/office/powerpoint/2010/main" val="401556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Layout View</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solidFill>
                  <a:srgbClr val="000000"/>
                </a:solidFill>
                <a:latin typeface="Segoe"/>
                <a:ea typeface="ＭＳ ゴシック"/>
              </a:rPr>
              <a:t>In the Save As dialog box, key </a:t>
            </a:r>
            <a:r>
              <a:rPr lang="en-US" b="1" i="0" u="none" strike="noStrike" baseline="0" smtClean="0">
                <a:solidFill>
                  <a:srgbClr val="000000"/>
                </a:solidFill>
                <a:latin typeface="Segoe"/>
                <a:ea typeface="ＭＳ ゴシック"/>
              </a:rPr>
              <a:t>Image</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Info</a:t>
            </a:r>
            <a:r>
              <a:rPr lang="en-US" b="0" i="0" u="none" strike="noStrike" baseline="0" smtClean="0">
                <a:solidFill>
                  <a:srgbClr val="000000"/>
                </a:solidFill>
                <a:latin typeface="Segoe"/>
                <a:ea typeface="ＭＳ ゴシック"/>
              </a:rPr>
              <a:t>, 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7"/>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a:t>
            </a:r>
            <a:r>
              <a:rPr lang="en-US" b="0" i="0" u="none" strike="noStrike" baseline="0" smtClean="0">
                <a:solidFill>
                  <a:srgbClr val="000000"/>
                </a:solidFill>
                <a:latin typeface="Segoe"/>
                <a:ea typeface="ＭＳ ゴシック"/>
              </a:rPr>
              <a:t> button to close the Field List.</a:t>
            </a:r>
          </a:p>
          <a:p>
            <a:pPr lvl="1" rtl="0">
              <a:buAutoNum type="arabicPeriod" startAt="7"/>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on</a:t>
            </a:r>
            <a:r>
              <a:rPr lang="en-US" b="1" i="0" u="none" strike="noStrike" baseline="0" smtClean="0">
                <a:solidFill>
                  <a:srgbClr val="000000"/>
                </a:solidFill>
                <a:latin typeface="ITC Officina Sans Bold"/>
                <a:ea typeface="ＭＳ ゴシック"/>
              </a:rPr>
              <a:t> </a:t>
            </a:r>
            <a:r>
              <a:rPr lang="en-US" b="0" i="0" u="none" strike="noStrike" baseline="0" smtClean="0">
                <a:solidFill>
                  <a:srgbClr val="000000"/>
                </a:solidFill>
                <a:latin typeface="Segoe"/>
                <a:ea typeface="ＭＳ ゴシック"/>
              </a:rPr>
              <a:t>Image</a:t>
            </a:r>
            <a:r>
              <a:rPr lang="en-US" b="1" i="0" u="none" strike="noStrike" baseline="0" smtClean="0">
                <a:solidFill>
                  <a:srgbClr val="000000"/>
                </a:solidFill>
                <a:latin typeface="ITC Officina Sans Bold"/>
                <a:ea typeface="ＭＳ ゴシック"/>
              </a:rPr>
              <a:t> </a:t>
            </a:r>
            <a:r>
              <a:rPr lang="en-US" b="0" i="0" u="none" strike="noStrike" baseline="0" smtClean="0">
                <a:solidFill>
                  <a:srgbClr val="000000"/>
                </a:solidFill>
                <a:latin typeface="Segoe"/>
                <a:ea typeface="ＭＳ ゴシック"/>
              </a:rPr>
              <a:t>Info to close the form.</a:t>
            </a:r>
          </a:p>
          <a:p>
            <a:pPr lvl="1" rtl="0">
              <a:buAutoNum type="arabicPeriod" startAt="7"/>
            </a:pPr>
            <a:r>
              <a:rPr lang="en-US" b="1" i="0" u="none" strike="noStrike" baseline="0" smtClean="0">
                <a:solidFill>
                  <a:srgbClr val="000000"/>
                </a:solidFill>
                <a:latin typeface="Segoe"/>
                <a:ea typeface="ＭＳ ゴシック"/>
              </a:rPr>
              <a:t>LEAVE</a:t>
            </a:r>
            <a:r>
              <a:rPr lang="en-US" b="0" i="0" u="none" strike="noStrike" baseline="0" smtClean="0">
                <a:solidFill>
                  <a:srgbClr val="000000"/>
                </a:solidFill>
                <a:latin typeface="Segoe"/>
                <a:ea typeface="ＭＳ ゴシック"/>
              </a:rPr>
              <a:t> the database open.</a:t>
            </a:r>
          </a:p>
          <a:p>
            <a:pPr lvl="0" rtl="0"/>
            <a:r>
              <a:rPr lang="en-US" b="1" i="0" u="none" strike="noStrike" baseline="0" smtClean="0">
                <a:solidFill>
                  <a:srgbClr val="000000"/>
                </a:solidFill>
                <a:latin typeface="Segoe"/>
                <a:ea typeface="ＭＳ ゴシック"/>
              </a:rPr>
              <a:t>PAUSE. LEAVE</a:t>
            </a:r>
            <a:r>
              <a:rPr lang="en-US" b="0" i="0" u="none" strike="noStrike" baseline="0" smtClean="0">
                <a:solidFill>
                  <a:srgbClr val="000000"/>
                </a:solidFill>
                <a:latin typeface="Segoe"/>
                <a:ea typeface="ＭＳ ゴシック"/>
              </a:rPr>
              <a:t> the database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10832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Form Wizard</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database that is open from the previous exercise.</a:t>
            </a:r>
          </a:p>
          <a:p>
            <a:pPr lvl="1" rtl="0"/>
            <a:r>
              <a:rPr lang="en-US" b="0" i="0" u="none" strike="noStrike" baseline="0" smtClean="0">
                <a:latin typeface="Segoe"/>
                <a:ea typeface="ＭＳ ゴシック"/>
              </a:rPr>
              <a:t>On the Create tab, in the Forms group, click the </a:t>
            </a:r>
            <a:r>
              <a:rPr lang="en-US" b="1" i="0" u="none" strike="noStrike" baseline="0" smtClean="0">
                <a:latin typeface="Segoe"/>
                <a:ea typeface="ＭＳ ゴシック"/>
              </a:rPr>
              <a:t>Form Wizard </a:t>
            </a:r>
            <a:r>
              <a:rPr lang="en-US" b="0" i="0" u="none" strike="noStrike" baseline="0" smtClean="0">
                <a:latin typeface="Segoe"/>
                <a:ea typeface="ＭＳ ゴシック"/>
              </a:rPr>
              <a:t>button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0"/>
            <a:ext cx="7467600" cy="2599165"/>
          </a:xfrm>
          <a:prstGeom prst="rect">
            <a:avLst/>
          </a:prstGeom>
        </p:spPr>
      </p:pic>
    </p:spTree>
    <p:extLst>
      <p:ext uri="{BB962C8B-B14F-4D97-AF65-F5344CB8AC3E}">
        <p14:creationId xmlns:p14="http://schemas.microsoft.com/office/powerpoint/2010/main" val="370846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Form Wizard</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latin typeface="Segoe"/>
                <a:ea typeface="ＭＳ ゴシック"/>
              </a:rPr>
              <a:t>The Form Wizard displays (shown below).</a:t>
            </a:r>
          </a:p>
          <a:p>
            <a:pPr lvl="1" rtl="0">
              <a:buAutoNum type="arabicPeriod" startAt="2"/>
            </a:pPr>
            <a:r>
              <a:rPr lang="en-US" b="0" i="0" u="none" strike="noStrike" baseline="0" smtClean="0">
                <a:latin typeface="Segoe"/>
                <a:ea typeface="ＭＳ ゴシック"/>
              </a:rPr>
              <a:t>Click the </a:t>
            </a:r>
            <a:r>
              <a:rPr lang="en-US" b="1" i="0" u="none" strike="noStrike" baseline="0" smtClean="0">
                <a:latin typeface="ITC Officina Sans Bold"/>
                <a:ea typeface="ＭＳ ゴシック"/>
              </a:rPr>
              <a:t>&gt;&gt;</a:t>
            </a:r>
            <a:r>
              <a:rPr lang="en-US" b="0" i="0" u="none" strike="noStrike" baseline="0" smtClean="0">
                <a:latin typeface="Segoe"/>
                <a:ea typeface="ＭＳ ゴシック"/>
              </a:rPr>
              <a:t> button to move all the fields from the Available Fields box to the Selected Fields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5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895600"/>
            <a:ext cx="5486898" cy="2961183"/>
          </a:xfrm>
          <a:prstGeom prst="rect">
            <a:avLst/>
          </a:prstGeom>
        </p:spPr>
      </p:pic>
    </p:spTree>
    <p:extLst>
      <p:ext uri="{BB962C8B-B14F-4D97-AF65-F5344CB8AC3E}">
        <p14:creationId xmlns:p14="http://schemas.microsoft.com/office/powerpoint/2010/main" val="397376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Form Wizard</a:t>
            </a:r>
          </a:p>
        </p:txBody>
      </p:sp>
      <p:sp>
        <p:nvSpPr>
          <p:cNvPr id="3" name="Text Placeholder 2"/>
          <p:cNvSpPr>
            <a:spLocks noGrp="1"/>
          </p:cNvSpPr>
          <p:nvPr>
            <p:ph type="body" idx="1"/>
          </p:nvPr>
        </p:nvSpPr>
        <p:spPr>
          <a:xfrm>
            <a:off x="457200" y="1524000"/>
            <a:ext cx="4343400" cy="4953000"/>
          </a:xfrm>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Next </a:t>
            </a:r>
            <a:r>
              <a:rPr lang="en-US" b="1" i="0" u="none" strike="noStrike" baseline="0" smtClean="0">
                <a:latin typeface="ITC Officina Sans Bold"/>
                <a:ea typeface="ＭＳ ゴシック"/>
              </a:rPr>
              <a:t>&gt; </a:t>
            </a:r>
            <a:r>
              <a:rPr lang="en-US" b="0" i="0" u="none" strike="noStrike" baseline="0" smtClean="0">
                <a:latin typeface="Segoe"/>
                <a:ea typeface="ＭＳ ゴシック"/>
              </a:rPr>
              <a:t>button to move to the next page in the Form Wizard (see right).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Datasheet</a:t>
            </a:r>
            <a:r>
              <a:rPr lang="en-US" b="0" i="0" u="none" strike="noStrike" baseline="0" smtClean="0">
                <a:latin typeface="Segoe"/>
                <a:ea typeface="ＭＳ ゴシック"/>
              </a:rPr>
              <a:t> as the layout for the form. Form layouts help determine the positioning of controls, objects, and data on a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5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668" y="1625600"/>
            <a:ext cx="3879850" cy="2955324"/>
          </a:xfrm>
          <a:prstGeom prst="rect">
            <a:avLst/>
          </a:prstGeom>
        </p:spPr>
      </p:pic>
    </p:spTree>
    <p:extLst>
      <p:ext uri="{BB962C8B-B14F-4D97-AF65-F5344CB8AC3E}">
        <p14:creationId xmlns:p14="http://schemas.microsoft.com/office/powerpoint/2010/main" val="426956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Objectives</a:t>
            </a:r>
          </a:p>
        </p:txBody>
      </p:sp>
      <p:pic>
        <p:nvPicPr>
          <p:cNvPr id="4" name="Picture 3"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8068733" cy="2576789"/>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spTree>
    <p:extLst>
      <p:ext uri="{BB962C8B-B14F-4D97-AF65-F5344CB8AC3E}">
        <p14:creationId xmlns:p14="http://schemas.microsoft.com/office/powerpoint/2010/main" val="766718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Form Wizard</a:t>
            </a:r>
          </a:p>
        </p:txBody>
      </p:sp>
      <p:sp>
        <p:nvSpPr>
          <p:cNvPr id="3" name="Text Placeholder 2"/>
          <p:cNvSpPr>
            <a:spLocks noGrp="1"/>
          </p:cNvSpPr>
          <p:nvPr>
            <p:ph type="body" idx="1"/>
          </p:nvPr>
        </p:nvSpPr>
        <p:spPr>
          <a:xfrm>
            <a:off x="457200" y="1524000"/>
            <a:ext cx="3657600" cy="4953000"/>
          </a:xfrm>
        </p:spPr>
        <p:txBody>
          <a:bodyPr/>
          <a:lstStyle/>
          <a:p>
            <a:pPr lvl="1" rtl="0">
              <a:buFont typeface="+mj-lt"/>
              <a:buAutoNum type="arabicPeriod" startAt="6"/>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a:t>
            </a:r>
            <a:r>
              <a:rPr lang="en-US" b="1" i="0" u="none" strike="noStrike" baseline="0" smtClean="0">
                <a:solidFill>
                  <a:srgbClr val="000000"/>
                </a:solidFill>
                <a:latin typeface="ITC Officina Sans Bold"/>
                <a:ea typeface="ＭＳ ゴシック"/>
              </a:rPr>
              <a:t>&gt;</a:t>
            </a:r>
            <a:r>
              <a:rPr lang="en-US" b="0" i="0" u="none" strike="noStrike" baseline="0" smtClean="0">
                <a:solidFill>
                  <a:srgbClr val="000000"/>
                </a:solidFill>
                <a:latin typeface="Segoe"/>
                <a:ea typeface="ＭＳ ゴシック"/>
              </a:rPr>
              <a:t> button to move to the final page in the Form Wizard (see right).</a:t>
            </a:r>
          </a:p>
          <a:p>
            <a:pPr lvl="1" rtl="0">
              <a:buAutoNum type="arabicPeriod" startAt="6"/>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Photo Details</a:t>
            </a:r>
            <a:r>
              <a:rPr lang="en-US" b="0" i="0" u="none" strike="noStrike" baseline="0" smtClean="0">
                <a:solidFill>
                  <a:srgbClr val="000000"/>
                </a:solidFill>
                <a:latin typeface="Segoe"/>
                <a:ea typeface="ＭＳ ゴシック"/>
              </a:rPr>
              <a:t> as the title of the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5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866" y="1600200"/>
            <a:ext cx="4437628" cy="3361267"/>
          </a:xfrm>
          <a:prstGeom prst="rect">
            <a:avLst/>
          </a:prstGeom>
        </p:spPr>
      </p:pic>
    </p:spTree>
    <p:extLst>
      <p:ext uri="{BB962C8B-B14F-4D97-AF65-F5344CB8AC3E}">
        <p14:creationId xmlns:p14="http://schemas.microsoft.com/office/powerpoint/2010/main" val="14482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Form Wizard</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dirty="0" smtClean="0">
                <a:latin typeface="Segoe"/>
                <a:ea typeface="ＭＳ ゴシック"/>
              </a:rPr>
              <a:t>Click the </a:t>
            </a:r>
            <a:r>
              <a:rPr lang="en-US" b="1" i="0" u="none" strike="noStrike" baseline="0" dirty="0" smtClean="0">
                <a:latin typeface="Segoe"/>
                <a:ea typeface="ＭＳ ゴシック"/>
              </a:rPr>
              <a:t>Finish</a:t>
            </a:r>
            <a:r>
              <a:rPr lang="en-US" b="0" i="0" u="none" strike="noStrike" baseline="0" dirty="0" smtClean="0">
                <a:latin typeface="Segoe"/>
                <a:ea typeface="ＭＳ ゴシック"/>
              </a:rPr>
              <a:t> button. A datasheet form appears (shown (shown below).</a:t>
            </a:r>
          </a:p>
          <a:p>
            <a:pPr lvl="1" rtl="0">
              <a:buAutoNum type="arabicPeriod" startAt="8"/>
            </a:pPr>
            <a:r>
              <a:rPr lang="en-US" b="0" i="0" u="none" strike="noStrike" baseline="0" dirty="0" smtClean="0">
                <a:latin typeface="Segoe"/>
                <a:ea typeface="ＭＳ ゴシック"/>
              </a:rPr>
              <a:t>Click the </a:t>
            </a:r>
            <a:r>
              <a:rPr lang="en-US" b="1" i="0" u="none" strike="noStrike" baseline="0" dirty="0" smtClean="0">
                <a:latin typeface="Segoe"/>
                <a:ea typeface="ＭＳ ゴシック"/>
              </a:rPr>
              <a:t>Close </a:t>
            </a:r>
            <a:r>
              <a:rPr lang="en-US" b="0" i="0" u="none" strike="noStrike" baseline="0" dirty="0" smtClean="0">
                <a:latin typeface="Segoe"/>
                <a:ea typeface="ＭＳ ゴシック"/>
              </a:rPr>
              <a:t>button on Photo Details to close the form.</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database open </a:t>
            </a:r>
            <a:r>
              <a:rPr lang="en-US" b="0" i="0" u="none" strike="noStrike" baseline="0" dirty="0" smtClean="0">
                <a:latin typeface="Segoe"/>
                <a:ea typeface="ＭＳ ゴシック"/>
              </a:rPr>
              <a:t>for the </a:t>
            </a:r>
            <a:r>
              <a:rPr lang="en-US" b="0" i="0" u="none" strike="noStrike" baseline="0" dirty="0" smtClean="0">
                <a:latin typeface="Segoe"/>
                <a:ea typeface="ＭＳ ゴシック"/>
              </a:rPr>
              <a:t>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516.png"/>
          <p:cNvPicPr>
            <a:picLocks noChangeAspect="1"/>
          </p:cNvPicPr>
          <p:nvPr/>
        </p:nvPicPr>
        <p:blipFill rotWithShape="1">
          <a:blip r:embed="rId3">
            <a:extLst>
              <a:ext uri="{28A0092B-C50C-407E-A947-70E740481C1C}">
                <a14:useLocalDpi xmlns:a14="http://schemas.microsoft.com/office/drawing/2010/main" val="0"/>
              </a:ext>
            </a:extLst>
          </a:blip>
          <a:srcRect b="41501"/>
          <a:stretch/>
        </p:blipFill>
        <p:spPr>
          <a:xfrm>
            <a:off x="914400" y="3609014"/>
            <a:ext cx="7526866" cy="2398663"/>
          </a:xfrm>
          <a:prstGeom prst="rect">
            <a:avLst/>
          </a:prstGeom>
        </p:spPr>
      </p:pic>
    </p:spTree>
    <p:extLst>
      <p:ext uri="{BB962C8B-B14F-4D97-AF65-F5344CB8AC3E}">
        <p14:creationId xmlns:p14="http://schemas.microsoft.com/office/powerpoint/2010/main" val="404294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Apply a Theme</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rPr>
              <a:t>USE</a:t>
            </a:r>
            <a:r>
              <a:rPr lang="en-US" sz="2000" b="0" i="0" u="none" strike="noStrike" baseline="0" smtClean="0">
                <a:solidFill>
                  <a:srgbClr val="000000"/>
                </a:solidFill>
                <a:latin typeface="Segoe"/>
                <a:ea typeface="ＭＳ ゴシック"/>
              </a:rPr>
              <a:t> the database that is open from the previous exercise.</a:t>
            </a:r>
          </a:p>
          <a:p>
            <a:pPr lvl="1" rtl="0"/>
            <a:r>
              <a:rPr lang="en-US" sz="2000" b="0" i="0" u="none" strike="noStrike" baseline="0" smtClean="0">
                <a:solidFill>
                  <a:srgbClr val="000000"/>
                </a:solidFill>
                <a:latin typeface="Segoe"/>
                <a:ea typeface="ＭＳ ゴシック"/>
              </a:rPr>
              <a:t>Double-click the </a:t>
            </a:r>
            <a:r>
              <a:rPr lang="en-US" sz="2000" b="1" i="0" u="none" strike="noStrike" baseline="0" smtClean="0">
                <a:solidFill>
                  <a:srgbClr val="000000"/>
                </a:solidFill>
                <a:latin typeface="Segoe"/>
                <a:ea typeface="ＭＳ ゴシック"/>
              </a:rPr>
              <a:t>Image</a:t>
            </a:r>
            <a:r>
              <a:rPr lang="en-US" sz="2000" b="1" i="0" u="none" strike="noStrike" baseline="0" smtClean="0">
                <a:solidFill>
                  <a:srgbClr val="000000"/>
                </a:solidFill>
                <a:latin typeface="ITC Officina Sans Bold"/>
                <a:ea typeface="ＭＳ ゴシック"/>
              </a:rPr>
              <a:t> </a:t>
            </a:r>
            <a:r>
              <a:rPr lang="en-US" sz="2000" b="1" i="0" u="none" strike="noStrike" baseline="0" smtClean="0">
                <a:solidFill>
                  <a:srgbClr val="000000"/>
                </a:solidFill>
                <a:latin typeface="Segoe"/>
                <a:ea typeface="ＭＳ ゴシック"/>
              </a:rPr>
              <a:t>Info</a:t>
            </a:r>
            <a:r>
              <a:rPr lang="en-US" sz="2000" b="0" i="0" u="none" strike="noStrike" baseline="0" smtClean="0">
                <a:solidFill>
                  <a:srgbClr val="000000"/>
                </a:solidFill>
                <a:latin typeface="Segoe"/>
                <a:ea typeface="ＭＳ ゴシック"/>
              </a:rPr>
              <a:t> form in the Navigation Pane to open it.</a:t>
            </a:r>
          </a:p>
          <a:p>
            <a:pPr lvl="1" rtl="0"/>
            <a:r>
              <a:rPr lang="en-US" sz="2000" b="0" i="0" u="none" strike="noStrike" baseline="0" smtClean="0">
                <a:solidFill>
                  <a:srgbClr val="000000"/>
                </a:solidFill>
                <a:latin typeface="Segoe"/>
                <a:ea typeface="ＭＳ ゴシック"/>
              </a:rPr>
              <a:t>On the Home</a:t>
            </a:r>
            <a:r>
              <a:rPr lang="en-US" sz="2000" b="0" i="1"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tab, in the Views</a:t>
            </a:r>
            <a:r>
              <a:rPr lang="en-US" sz="2000" b="0" i="1"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group, click the lower half of the </a:t>
            </a:r>
            <a:r>
              <a:rPr lang="en-US" sz="2000" b="1" i="0" u="none" strike="noStrike" baseline="0" smtClean="0">
                <a:solidFill>
                  <a:srgbClr val="000000"/>
                </a:solidFill>
                <a:latin typeface="Segoe"/>
                <a:ea typeface="ＭＳ ゴシック"/>
              </a:rPr>
              <a:t>View</a:t>
            </a:r>
            <a:r>
              <a:rPr lang="en-US" sz="2000" b="0" i="0" u="none" strike="noStrike" baseline="0" smtClean="0">
                <a:solidFill>
                  <a:srgbClr val="000000"/>
                </a:solidFill>
                <a:latin typeface="Segoe"/>
                <a:ea typeface="ＭＳ ゴシック"/>
              </a:rPr>
              <a:t> button, and click </a:t>
            </a:r>
            <a:r>
              <a:rPr lang="en-US" sz="2000" b="1" i="0" u="none" strike="noStrike" baseline="0" smtClean="0">
                <a:solidFill>
                  <a:srgbClr val="000000"/>
                </a:solidFill>
                <a:latin typeface="Segoe"/>
                <a:ea typeface="ＭＳ ゴシック"/>
              </a:rPr>
              <a:t>Layout</a:t>
            </a:r>
            <a:r>
              <a:rPr lang="en-US" sz="2000" b="1" i="0" u="none" strike="noStrike" baseline="0" smtClean="0">
                <a:solidFill>
                  <a:srgbClr val="000000"/>
                </a:solidFill>
                <a:latin typeface="ITC Officina Sans Bold"/>
                <a:ea typeface="ＭＳ ゴシック"/>
              </a:rPr>
              <a:t> </a:t>
            </a:r>
            <a:r>
              <a:rPr lang="en-US" sz="2000" b="1" i="0" u="none" strike="noStrike" baseline="0" smtClean="0">
                <a:solidFill>
                  <a:srgbClr val="000000"/>
                </a:solidFill>
                <a:latin typeface="Segoe"/>
                <a:ea typeface="ＭＳ ゴシック"/>
              </a:rPr>
              <a:t>View</a:t>
            </a:r>
            <a:r>
              <a:rPr lang="en-US" sz="2000" b="1" i="0" u="none" strike="noStrike" baseline="0" smtClean="0">
                <a:solidFill>
                  <a:srgbClr val="000000"/>
                </a:solidFill>
                <a:latin typeface="ITC Officina Sans Bold"/>
                <a:ea typeface="ＭＳ ゴシック"/>
              </a:rPr>
              <a:t> </a:t>
            </a:r>
            <a:r>
              <a:rPr lang="en-US" sz="2000" b="0" i="0" u="none" strike="noStrike" baseline="0" smtClean="0">
                <a:solidFill>
                  <a:srgbClr val="000000"/>
                </a:solidFill>
                <a:latin typeface="Segoe"/>
                <a:ea typeface="ＭＳ ゴシック"/>
              </a:rPr>
              <a:t>on the View menu.</a:t>
            </a:r>
          </a:p>
          <a:p>
            <a:pPr lvl="1" rtl="0"/>
            <a:r>
              <a:rPr lang="en-US" sz="2000" b="0" i="0" u="none" strike="noStrike" baseline="0" smtClean="0">
                <a:solidFill>
                  <a:srgbClr val="000000"/>
                </a:solidFill>
                <a:latin typeface="Segoe"/>
                <a:ea typeface="ＭＳ ゴシック"/>
              </a:rPr>
              <a:t>On the Form Layout Tools Design contextual tab, in the Themes group, click the </a:t>
            </a:r>
            <a:r>
              <a:rPr lang="en-US" sz="2000" b="1" i="0" u="none" strike="noStrike" baseline="0" smtClean="0">
                <a:solidFill>
                  <a:srgbClr val="000000"/>
                </a:solidFill>
                <a:latin typeface="Segoe"/>
                <a:ea typeface="ＭＳ ゴシック"/>
              </a:rPr>
              <a:t>Themes</a:t>
            </a:r>
            <a:r>
              <a:rPr lang="en-US" sz="2000" b="0" i="0" u="none" strike="noStrike" baseline="0" smtClean="0">
                <a:solidFill>
                  <a:srgbClr val="000000"/>
                </a:solidFill>
                <a:latin typeface="Segoe"/>
                <a:ea typeface="ＭＳ ゴシック"/>
              </a:rPr>
              <a:t> button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0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052520"/>
            <a:ext cx="8077200" cy="1953362"/>
          </a:xfrm>
          <a:prstGeom prst="rect">
            <a:avLst/>
          </a:prstGeom>
        </p:spPr>
      </p:pic>
    </p:spTree>
    <p:extLst>
      <p:ext uri="{BB962C8B-B14F-4D97-AF65-F5344CB8AC3E}">
        <p14:creationId xmlns:p14="http://schemas.microsoft.com/office/powerpoint/2010/main" val="883620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Apply a Theme</a:t>
            </a:r>
          </a:p>
        </p:txBody>
      </p:sp>
      <p:sp>
        <p:nvSpPr>
          <p:cNvPr id="3" name="Text Placeholder 2"/>
          <p:cNvSpPr>
            <a:spLocks noGrp="1"/>
          </p:cNvSpPr>
          <p:nvPr>
            <p:ph type="body" idx="1"/>
          </p:nvPr>
        </p:nvSpPr>
        <p:spPr>
          <a:xfrm>
            <a:off x="457200" y="1524000"/>
            <a:ext cx="4343400" cy="4953000"/>
          </a:xfrm>
        </p:spPr>
        <p:txBody>
          <a:bodyPr/>
          <a:lstStyle/>
          <a:p>
            <a:pPr lvl="1" rtl="0">
              <a:buFont typeface="+mj-lt"/>
              <a:buAutoNum type="arabicPeriod" startAt="4"/>
            </a:pPr>
            <a:r>
              <a:rPr lang="en-US" b="0" i="0" u="none" strike="noStrike" baseline="0" smtClean="0">
                <a:latin typeface="Segoe"/>
                <a:ea typeface="ＭＳ ゴシック"/>
              </a:rPr>
              <a:t>A gallery of themes appears (see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5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533" y="1600200"/>
            <a:ext cx="3530350" cy="4580878"/>
          </a:xfrm>
          <a:prstGeom prst="rect">
            <a:avLst/>
          </a:prstGeom>
        </p:spPr>
      </p:pic>
    </p:spTree>
    <p:extLst>
      <p:ext uri="{BB962C8B-B14F-4D97-AF65-F5344CB8AC3E}">
        <p14:creationId xmlns:p14="http://schemas.microsoft.com/office/powerpoint/2010/main" val="812002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Apply a Theme</a:t>
            </a:r>
          </a:p>
        </p:txBody>
      </p:sp>
      <p:sp>
        <p:nvSpPr>
          <p:cNvPr id="3" name="Text Placeholder 2"/>
          <p:cNvSpPr>
            <a:spLocks noGrp="1"/>
          </p:cNvSpPr>
          <p:nvPr>
            <p:ph type="body" idx="1"/>
          </p:nvPr>
        </p:nvSpPr>
        <p:spPr>
          <a:xfrm>
            <a:off x="457200" y="1524000"/>
            <a:ext cx="4343400" cy="4953000"/>
          </a:xfrm>
        </p:spPr>
        <p:txBody>
          <a:bodyPr/>
          <a:lstStyle/>
          <a:p>
            <a:pPr lvl="1" rtl="0">
              <a:buFont typeface="+mj-lt"/>
              <a:buAutoNum type="arabicPeriod" startAt="5"/>
            </a:pPr>
            <a:r>
              <a:rPr lang="en-US" b="0" i="0" u="none" strike="noStrike" baseline="0" smtClean="0">
                <a:solidFill>
                  <a:srgbClr val="000000"/>
                </a:solidFill>
                <a:latin typeface="Segoe"/>
                <a:ea typeface="ＭＳ ゴシック"/>
              </a:rPr>
              <a:t>Click the</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Integral</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theme</a:t>
            </a:r>
            <a:r>
              <a:rPr lang="en-US" b="1" i="0" u="none" strike="noStrike" baseline="0" smtClean="0">
                <a:solidFill>
                  <a:srgbClr val="000000"/>
                </a:solidFill>
                <a:latin typeface="ITC Officina Sans Bold"/>
                <a:ea typeface="ＭＳ ゴシック"/>
              </a:rPr>
              <a:t> </a:t>
            </a:r>
            <a:r>
              <a:rPr lang="en-US" b="0" i="0" u="none" strike="noStrike" baseline="0" smtClean="0">
                <a:solidFill>
                  <a:srgbClr val="000000"/>
                </a:solidFill>
                <a:latin typeface="Segoe"/>
                <a:ea typeface="ＭＳ ゴシック"/>
              </a:rPr>
              <a:t>(first row, third column) to apply it to the form. Notice how the form’s text has changed (see right).</a:t>
            </a:r>
          </a:p>
          <a:p>
            <a:pPr lvl="1" rtl="0">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on</a:t>
            </a:r>
            <a:r>
              <a:rPr lang="en-US" b="1" i="0" u="none" strike="noStrike" baseline="0" smtClean="0">
                <a:solidFill>
                  <a:srgbClr val="000000"/>
                </a:solidFill>
                <a:latin typeface="ITC Officina Sans Bold"/>
                <a:ea typeface="ＭＳ ゴシック"/>
              </a:rPr>
              <a:t> </a:t>
            </a:r>
            <a:r>
              <a:rPr lang="en-US" b="0" i="0" u="none" strike="noStrike" baseline="0" smtClean="0">
                <a:solidFill>
                  <a:srgbClr val="000000"/>
                </a:solidFill>
                <a:latin typeface="Segoe"/>
                <a:ea typeface="ＭＳ ゴシック"/>
              </a:rPr>
              <a:t>Image Info to close the form.</a:t>
            </a:r>
          </a:p>
          <a:p>
            <a:pPr lvl="0" rtl="0"/>
            <a:r>
              <a:rPr lang="en-US" b="1" i="0" u="none" strike="noStrike" baseline="0" smtClean="0">
                <a:solidFill>
                  <a:srgbClr val="000000"/>
                </a:solidFill>
                <a:latin typeface="Segoe"/>
                <a:ea typeface="ＭＳ ゴシック"/>
              </a:rPr>
              <a:t>PAUSE. LEAVE</a:t>
            </a:r>
            <a:r>
              <a:rPr lang="en-US" b="0" i="0" u="none" strike="noStrike" baseline="0" smtClean="0">
                <a:solidFill>
                  <a:srgbClr val="000000"/>
                </a:solidFill>
                <a:latin typeface="Segoe"/>
                <a:ea typeface="ＭＳ ゴシック"/>
              </a:rPr>
              <a:t> the database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5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334" y="1524000"/>
            <a:ext cx="3645012" cy="4591507"/>
          </a:xfrm>
          <a:prstGeom prst="rect">
            <a:avLst/>
          </a:prstGeom>
        </p:spPr>
      </p:pic>
    </p:spTree>
    <p:extLst>
      <p:ext uri="{BB962C8B-B14F-4D97-AF65-F5344CB8AC3E}">
        <p14:creationId xmlns:p14="http://schemas.microsoft.com/office/powerpoint/2010/main" val="354955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Sort Data within a Form</a:t>
            </a:r>
          </a:p>
        </p:txBody>
      </p:sp>
      <p:sp>
        <p:nvSpPr>
          <p:cNvPr id="3" name="Text Placeholder 2"/>
          <p:cNvSpPr>
            <a:spLocks noGrp="1"/>
          </p:cNvSpPr>
          <p:nvPr>
            <p:ph type="body" idx="1"/>
          </p:nvPr>
        </p:nvSpPr>
        <p:spPr>
          <a:xfrm>
            <a:off x="457200" y="1524000"/>
            <a:ext cx="3962400" cy="4953000"/>
          </a:xfrm>
        </p:spPr>
        <p:txBody>
          <a:bodyPr/>
          <a:lstStyle/>
          <a:p>
            <a:pPr lvl="0" rtl="0"/>
            <a:r>
              <a:rPr lang="en-US" b="1" i="0" u="none" strike="noStrike" baseline="0" smtClean="0">
                <a:solidFill>
                  <a:srgbClr val="000000"/>
                </a:solidFill>
                <a:latin typeface="Segoe"/>
                <a:ea typeface="ＭＳ ゴシック"/>
              </a:rPr>
              <a:t>USE</a:t>
            </a:r>
            <a:r>
              <a:rPr lang="en-US" b="0" i="0" u="none" strike="noStrike" baseline="0" smtClean="0">
                <a:solidFill>
                  <a:srgbClr val="000000"/>
                </a:solidFill>
                <a:latin typeface="Segoe"/>
                <a:ea typeface="ＭＳ ゴシック"/>
              </a:rPr>
              <a:t> the database that is open from the previous exercise.</a:t>
            </a:r>
          </a:p>
          <a:p>
            <a:pPr lvl="1" rtl="0"/>
            <a:r>
              <a:rPr lang="en-US" b="0" i="0" u="none" strike="noStrike" baseline="0" smtClean="0">
                <a:solidFill>
                  <a:srgbClr val="000000"/>
                </a:solidFill>
                <a:latin typeface="Segoe"/>
                <a:ea typeface="ＭＳ ゴシック"/>
              </a:rPr>
              <a:t>Double-click the </a:t>
            </a:r>
            <a:r>
              <a:rPr lang="en-US" b="1" i="0" u="none" strike="noStrike" baseline="0" smtClean="0">
                <a:solidFill>
                  <a:srgbClr val="000000"/>
                </a:solidFill>
                <a:latin typeface="Segoe"/>
                <a:ea typeface="ＭＳ ゴシック"/>
              </a:rPr>
              <a:t>Photo</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Label</a:t>
            </a:r>
            <a:r>
              <a:rPr lang="en-US" b="0" i="0" u="none" strike="noStrike" baseline="0" smtClean="0">
                <a:solidFill>
                  <a:srgbClr val="000000"/>
                </a:solidFill>
                <a:latin typeface="Segoe"/>
                <a:ea typeface="ＭＳ ゴシック"/>
              </a:rPr>
              <a:t> form in the Navigation Pane to open it in Form view.</a:t>
            </a:r>
          </a:p>
          <a:p>
            <a:pPr lvl="1" rtl="0"/>
            <a:r>
              <a:rPr lang="en-US" b="0" i="0" u="none" strike="noStrike" baseline="0" smtClean="0">
                <a:solidFill>
                  <a:srgbClr val="000000"/>
                </a:solidFill>
                <a:latin typeface="Segoe"/>
                <a:ea typeface="ＭＳ ゴシック"/>
              </a:rPr>
              <a:t>Right-click the </a:t>
            </a:r>
            <a:r>
              <a:rPr lang="en-US" b="1" i="0" u="none" strike="noStrike" baseline="0" smtClean="0">
                <a:solidFill>
                  <a:srgbClr val="000000"/>
                </a:solidFill>
                <a:latin typeface="Segoe"/>
                <a:ea typeface="ＭＳ ゴシック"/>
              </a:rPr>
              <a:t>Price</a:t>
            </a:r>
            <a:r>
              <a:rPr lang="en-US" b="0" i="0" u="none" strike="noStrike" baseline="0" smtClean="0">
                <a:solidFill>
                  <a:srgbClr val="000000"/>
                </a:solidFill>
                <a:latin typeface="Segoe"/>
                <a:ea typeface="ＭＳ ゴシック"/>
              </a:rPr>
              <a:t> field to display the shortcut menu (see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520.png"/>
          <p:cNvPicPr>
            <a:picLocks noChangeAspect="1"/>
          </p:cNvPicPr>
          <p:nvPr/>
        </p:nvPicPr>
        <p:blipFill rotWithShape="1">
          <a:blip r:embed="rId2">
            <a:extLst>
              <a:ext uri="{28A0092B-C50C-407E-A947-70E740481C1C}">
                <a14:useLocalDpi xmlns:a14="http://schemas.microsoft.com/office/drawing/2010/main" val="0"/>
              </a:ext>
            </a:extLst>
          </a:blip>
          <a:srcRect l="19202"/>
          <a:stretch/>
        </p:blipFill>
        <p:spPr>
          <a:xfrm>
            <a:off x="4521199" y="1600200"/>
            <a:ext cx="4166819" cy="4206560"/>
          </a:xfrm>
          <a:prstGeom prst="rect">
            <a:avLst/>
          </a:prstGeom>
        </p:spPr>
      </p:pic>
    </p:spTree>
    <p:extLst>
      <p:ext uri="{BB962C8B-B14F-4D97-AF65-F5344CB8AC3E}">
        <p14:creationId xmlns:p14="http://schemas.microsoft.com/office/powerpoint/2010/main" val="219242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Sort Data within a Form</a:t>
            </a:r>
          </a:p>
        </p:txBody>
      </p:sp>
      <p:sp>
        <p:nvSpPr>
          <p:cNvPr id="3" name="Text Placeholder 2"/>
          <p:cNvSpPr>
            <a:spLocks noGrp="1"/>
          </p:cNvSpPr>
          <p:nvPr>
            <p:ph type="body" idx="1"/>
          </p:nvPr>
        </p:nvSpPr>
        <p:spPr>
          <a:xfrm>
            <a:off x="457200" y="1524000"/>
            <a:ext cx="4953000" cy="4953000"/>
          </a:xfrm>
        </p:spPr>
        <p:txBody>
          <a:bodyPr/>
          <a:lstStyle/>
          <a:p>
            <a:pPr lvl="1" rtl="0">
              <a:buFont typeface="+mj-lt"/>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Sort Smallest to Largest</a:t>
            </a:r>
            <a:r>
              <a:rPr lang="en-US" b="0" i="0" u="none" strike="noStrike" baseline="0" smtClean="0">
                <a:latin typeface="Segoe"/>
                <a:ea typeface="ＭＳ ゴシック"/>
              </a:rPr>
              <a:t>. The form is sorted by price from smallest to largest. The record with the smallest price is displayed first (see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76400"/>
            <a:ext cx="3061584" cy="4573784"/>
          </a:xfrm>
          <a:prstGeom prst="rect">
            <a:avLst/>
          </a:prstGeom>
        </p:spPr>
      </p:pic>
    </p:spTree>
    <p:extLst>
      <p:ext uri="{BB962C8B-B14F-4D97-AF65-F5344CB8AC3E}">
        <p14:creationId xmlns:p14="http://schemas.microsoft.com/office/powerpoint/2010/main" val="381796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Sort Data within a Form</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record</a:t>
            </a:r>
            <a:r>
              <a:rPr lang="en-US" b="0" i="0" u="none" strike="noStrike" baseline="0" smtClean="0">
                <a:solidFill>
                  <a:srgbClr val="000000"/>
                </a:solidFill>
                <a:latin typeface="Segoe"/>
                <a:ea typeface="ＭＳ ゴシック"/>
              </a:rPr>
              <a:t> button on the record navigator at the bottom of the form. Continue clicking through all the records to see the records in order according to price.</a:t>
            </a:r>
          </a:p>
          <a:p>
            <a:pPr lvl="1" rtl="0">
              <a:buAutoNum type="arabicPeriod" startAt="4"/>
            </a:pPr>
            <a:r>
              <a:rPr lang="en-US" b="0" i="0" u="none" strike="noStrike" baseline="0" smtClean="0">
                <a:solidFill>
                  <a:srgbClr val="000000"/>
                </a:solidFill>
                <a:latin typeface="Segoe"/>
                <a:ea typeface="ＭＳ ゴシック"/>
              </a:rPr>
              <a:t>On the Home tab, in the Sort &amp; Filter group, click the </a:t>
            </a:r>
            <a:r>
              <a:rPr lang="en-US" b="1" i="0" u="none" strike="noStrike" baseline="0" smtClean="0">
                <a:solidFill>
                  <a:srgbClr val="000000"/>
                </a:solidFill>
                <a:latin typeface="Segoe"/>
                <a:ea typeface="ＭＳ ゴシック"/>
              </a:rPr>
              <a:t>Remove Sort</a:t>
            </a:r>
            <a:r>
              <a:rPr lang="en-US" b="0" i="0" u="none" strike="noStrike" baseline="0" smtClean="0">
                <a:solidFill>
                  <a:srgbClr val="000000"/>
                </a:solidFill>
                <a:latin typeface="Segoe"/>
                <a:ea typeface="ＭＳ ゴシック"/>
              </a:rPr>
              <a:t> button. The records have resorted back to their original order.</a:t>
            </a:r>
          </a:p>
          <a:p>
            <a:pPr lvl="1" rtl="0">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Close </a:t>
            </a:r>
            <a:r>
              <a:rPr lang="en-US" b="0" i="0" u="none" strike="noStrike" baseline="0" smtClean="0">
                <a:solidFill>
                  <a:srgbClr val="000000"/>
                </a:solidFill>
                <a:latin typeface="Segoe"/>
                <a:ea typeface="ＭＳ ゴシック"/>
              </a:rPr>
              <a:t>button on Photo</a:t>
            </a:r>
            <a:r>
              <a:rPr lang="en-US" b="1" i="0" u="none" strike="noStrike" baseline="0" smtClean="0">
                <a:solidFill>
                  <a:srgbClr val="000000"/>
                </a:solidFill>
                <a:latin typeface="ITC Officina Sans Bold"/>
                <a:ea typeface="ＭＳ ゴシック"/>
              </a:rPr>
              <a:t> </a:t>
            </a:r>
            <a:r>
              <a:rPr lang="en-US" b="0" i="0" u="none" strike="noStrike" baseline="0" smtClean="0">
                <a:solidFill>
                  <a:srgbClr val="000000"/>
                </a:solidFill>
                <a:latin typeface="Segoe"/>
                <a:ea typeface="ＭＳ ゴシック"/>
              </a:rPr>
              <a:t>Label to close the form.</a:t>
            </a:r>
          </a:p>
          <a:p>
            <a:pPr lvl="0" rtl="0"/>
            <a:r>
              <a:rPr lang="en-US" b="1" i="0" u="none" strike="noStrike" baseline="0" smtClean="0">
                <a:solidFill>
                  <a:srgbClr val="000000"/>
                </a:solidFill>
                <a:latin typeface="Segoe"/>
                <a:ea typeface="ＭＳ ゴシック"/>
              </a:rPr>
              <a:t>PAUSE. LEAVE</a:t>
            </a:r>
            <a:r>
              <a:rPr lang="en-US" b="0" i="0" u="none" strike="noStrike" baseline="0" smtClean="0">
                <a:solidFill>
                  <a:srgbClr val="000000"/>
                </a:solidFill>
                <a:latin typeface="Segoe"/>
                <a:ea typeface="ＭＳ ゴシック"/>
              </a:rPr>
              <a:t> the database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1268660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Filter Data with Common Filters</a:t>
            </a:r>
          </a:p>
        </p:txBody>
      </p:sp>
      <p:sp>
        <p:nvSpPr>
          <p:cNvPr id="3" name="Text Placeholder 2"/>
          <p:cNvSpPr>
            <a:spLocks noGrp="1"/>
          </p:cNvSpPr>
          <p:nvPr>
            <p:ph type="body" idx="1"/>
          </p:nvPr>
        </p:nvSpPr>
        <p:spPr>
          <a:xfrm>
            <a:off x="457200" y="1524000"/>
            <a:ext cx="3886200" cy="4953000"/>
          </a:xfrm>
        </p:spPr>
        <p:txBody>
          <a:bodyPr/>
          <a:lstStyle/>
          <a:p>
            <a:pPr lvl="0" rtl="0"/>
            <a:r>
              <a:rPr lang="en-US" b="1" i="0" u="none" strike="noStrike" baseline="0" smtClean="0">
                <a:solidFill>
                  <a:srgbClr val="000000"/>
                </a:solidFill>
                <a:latin typeface="Segoe"/>
                <a:ea typeface="ＭＳ ゴシック"/>
              </a:rPr>
              <a:t>USE</a:t>
            </a:r>
            <a:r>
              <a:rPr lang="en-US" b="0" i="0" u="none" strike="noStrike" baseline="0" smtClean="0">
                <a:solidFill>
                  <a:srgbClr val="000000"/>
                </a:solidFill>
                <a:latin typeface="Segoe"/>
                <a:ea typeface="ＭＳ ゴシック"/>
              </a:rPr>
              <a:t> the database that is open from the previous exercise.</a:t>
            </a:r>
          </a:p>
          <a:p>
            <a:pPr lvl="1" rtl="0"/>
            <a:r>
              <a:rPr lang="en-US" b="0" i="0" u="none" strike="noStrike" baseline="0" smtClean="0">
                <a:solidFill>
                  <a:srgbClr val="000000"/>
                </a:solidFill>
                <a:latin typeface="Segoe"/>
                <a:ea typeface="ＭＳ ゴシック"/>
              </a:rPr>
              <a:t>Double-click the </a:t>
            </a:r>
            <a:r>
              <a:rPr lang="en-US" b="1" i="0" u="none" strike="noStrike" baseline="0" smtClean="0">
                <a:solidFill>
                  <a:srgbClr val="000000"/>
                </a:solidFill>
                <a:latin typeface="Segoe"/>
                <a:ea typeface="ＭＳ ゴシック"/>
              </a:rPr>
              <a:t>Photo</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Exhibit</a:t>
            </a:r>
            <a:r>
              <a:rPr lang="en-US" b="0" i="0" u="none" strike="noStrike" baseline="0" smtClean="0">
                <a:solidFill>
                  <a:srgbClr val="000000"/>
                </a:solidFill>
                <a:latin typeface="Segoe"/>
                <a:ea typeface="ＭＳ ゴシック"/>
              </a:rPr>
              <a:t> form in the Navigation Pane to open it in Form view.</a:t>
            </a:r>
          </a:p>
          <a:p>
            <a:pPr lvl="1" rtl="0"/>
            <a:r>
              <a:rPr lang="en-US" b="0" i="0" u="none" strike="noStrike" baseline="0" smtClean="0">
                <a:solidFill>
                  <a:srgbClr val="000000"/>
                </a:solidFill>
                <a:latin typeface="Segoe"/>
                <a:ea typeface="ＭＳ ゴシック"/>
              </a:rPr>
              <a:t>Right-click the </a:t>
            </a:r>
            <a:br>
              <a:rPr lang="en-US" b="0"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Media</a:t>
            </a:r>
            <a:r>
              <a:rPr lang="en-US" b="0" i="0" u="none" strike="noStrike" baseline="0" smtClean="0">
                <a:solidFill>
                  <a:srgbClr val="000000"/>
                </a:solidFill>
                <a:latin typeface="Segoe"/>
                <a:ea typeface="ＭＳ ゴシック"/>
              </a:rPr>
              <a:t> field to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display the shortcut menu and click </a:t>
            </a:r>
            <a:r>
              <a:rPr lang="en-US" b="1" i="0" u="none" strike="noStrike" baseline="0" smtClean="0">
                <a:solidFill>
                  <a:srgbClr val="000000"/>
                </a:solidFill>
                <a:latin typeface="Segoe"/>
                <a:ea typeface="ＭＳ ゴシック"/>
              </a:rPr>
              <a:t>Text Filters</a:t>
            </a:r>
            <a:r>
              <a:rPr lang="en-US" b="0" i="0" u="none" strike="noStrike" baseline="0" smtClean="0">
                <a:solidFill>
                  <a:srgbClr val="000000"/>
                </a:solidFill>
                <a:latin typeface="Segoe"/>
                <a:ea typeface="ＭＳ ゴシック"/>
              </a:rPr>
              <a:t> (see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522.png"/>
          <p:cNvPicPr>
            <a:picLocks noChangeAspect="1"/>
          </p:cNvPicPr>
          <p:nvPr/>
        </p:nvPicPr>
        <p:blipFill rotWithShape="1">
          <a:blip r:embed="rId2">
            <a:extLst>
              <a:ext uri="{28A0092B-C50C-407E-A947-70E740481C1C}">
                <a14:useLocalDpi xmlns:a14="http://schemas.microsoft.com/office/drawing/2010/main" val="0"/>
              </a:ext>
            </a:extLst>
          </a:blip>
          <a:srcRect r="21645"/>
          <a:stretch/>
        </p:blipFill>
        <p:spPr>
          <a:xfrm>
            <a:off x="4165600" y="1600199"/>
            <a:ext cx="4458086" cy="3682177"/>
          </a:xfrm>
          <a:prstGeom prst="rect">
            <a:avLst/>
          </a:prstGeom>
        </p:spPr>
      </p:pic>
    </p:spTree>
    <p:extLst>
      <p:ext uri="{BB962C8B-B14F-4D97-AF65-F5344CB8AC3E}">
        <p14:creationId xmlns:p14="http://schemas.microsoft.com/office/powerpoint/2010/main" val="3239971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Filter Data with Common Filters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Contains...</a:t>
            </a:r>
            <a:r>
              <a:rPr lang="en-US" b="0" i="0" u="none" strike="noStrike" baseline="0" smtClean="0">
                <a:latin typeface="Segoe"/>
                <a:ea typeface="ＭＳ ゴシック"/>
              </a:rPr>
              <a:t> to display the Custom Filter dialog box (hown below).</a:t>
            </a:r>
          </a:p>
          <a:p>
            <a:pPr lvl="1" rtl="0">
              <a:buAutoNum type="arabicPeriod" startAt="3"/>
            </a:pPr>
            <a:r>
              <a:rPr lang="en-US" b="0" i="0" u="none" strike="noStrike" baseline="0" smtClean="0">
                <a:latin typeface="Segoe"/>
                <a:ea typeface="ＭＳ ゴシック"/>
              </a:rPr>
              <a:t>In the </a:t>
            </a:r>
            <a:r>
              <a:rPr lang="en-US" b="0" i="1" u="none" strike="noStrike" baseline="0" smtClean="0">
                <a:latin typeface="Segoe"/>
                <a:ea typeface="ＭＳ ゴシック"/>
              </a:rPr>
              <a:t>Media contains </a:t>
            </a:r>
            <a:r>
              <a:rPr lang="en-US" b="0" i="0" u="none" strike="noStrike" baseline="0" smtClean="0">
                <a:latin typeface="Segoe"/>
                <a:ea typeface="ＭＳ ゴシック"/>
              </a:rPr>
              <a:t>box, key </a:t>
            </a:r>
            <a:r>
              <a:rPr lang="en-US" b="1" i="0" u="none" strike="noStrike" baseline="0" smtClean="0">
                <a:latin typeface="Segoe"/>
                <a:ea typeface="ＭＳ ゴシック"/>
              </a:rPr>
              <a:t>print</a:t>
            </a:r>
            <a:r>
              <a:rPr lang="en-US" b="0" i="0" u="none" strike="noStrike" baseline="0" smtClean="0">
                <a:latin typeface="Segoe"/>
                <a:ea typeface="ＭＳ ゴシック"/>
              </a:rPr>
              <a:t>, and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a:buFont typeface="+mj-lt"/>
              <a:buAutoNum type="arabicPeriod" startAt="3"/>
            </a:pPr>
            <a:r>
              <a:rPr lang="en-US">
                <a:solidFill>
                  <a:srgbClr val="000000"/>
                </a:solidFill>
                <a:latin typeface="Segoe"/>
                <a:ea typeface="ＭＳ ゴシック"/>
              </a:rPr>
              <a:t>Click the </a:t>
            </a:r>
            <a:r>
              <a:rPr lang="en-US" b="1">
                <a:solidFill>
                  <a:srgbClr val="000000"/>
                </a:solidFill>
                <a:latin typeface="Segoe"/>
                <a:ea typeface="ＭＳ ゴシック"/>
              </a:rPr>
              <a:t>Next</a:t>
            </a:r>
            <a:r>
              <a:rPr lang="en-US" b="1">
                <a:solidFill>
                  <a:srgbClr val="000000"/>
                </a:solidFill>
                <a:latin typeface="ITC Officina Sans Bold"/>
                <a:ea typeface="ＭＳ ゴシック"/>
              </a:rPr>
              <a:t> </a:t>
            </a:r>
            <a:r>
              <a:rPr lang="en-US" b="1">
                <a:solidFill>
                  <a:srgbClr val="000000"/>
                </a:solidFill>
                <a:latin typeface="Segoe"/>
                <a:ea typeface="ＭＳ ゴシック"/>
              </a:rPr>
              <a:t>record</a:t>
            </a:r>
            <a:r>
              <a:rPr lang="en-US">
                <a:solidFill>
                  <a:srgbClr val="000000"/>
                </a:solidFill>
                <a:latin typeface="Segoe"/>
                <a:ea typeface="ＭＳ ゴシック"/>
              </a:rPr>
              <a:t> button on the record navigator at the bottom of the form. Continue clicking to see the five records that contain the word “print” in the Media field.</a:t>
            </a:r>
          </a:p>
          <a:p>
            <a:pPr lvl="1" rtl="0">
              <a:buAutoNum type="arabicPeriod" startAt="3"/>
            </a:pP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5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191000"/>
            <a:ext cx="4508500" cy="1536700"/>
          </a:xfrm>
          <a:prstGeom prst="rect">
            <a:avLst/>
          </a:prstGeom>
        </p:spPr>
      </p:pic>
    </p:spTree>
    <p:extLst>
      <p:ext uri="{BB962C8B-B14F-4D97-AF65-F5344CB8AC3E}">
        <p14:creationId xmlns:p14="http://schemas.microsoft.com/office/powerpoint/2010/main" val="38290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Simple Form and Delete a Form</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Before you begin these steps, be sure to </a:t>
            </a:r>
            <a:r>
              <a:rPr lang="en-US" b="1" i="0" u="none" strike="noStrike" baseline="0" smtClean="0">
                <a:latin typeface="Segoe"/>
                <a:ea typeface="ＭＳ ゴシック"/>
              </a:rPr>
              <a:t>LAUNCH</a:t>
            </a:r>
            <a:r>
              <a:rPr lang="en-US" b="0" i="0" u="none" strike="noStrike" baseline="0" smtClean="0">
                <a:latin typeface="Segoe"/>
                <a:ea typeface="ＭＳ ゴシック"/>
              </a:rPr>
              <a:t> Microsoft Access.</a:t>
            </a:r>
          </a:p>
          <a:p>
            <a:pPr lvl="1" rtl="0"/>
            <a:r>
              <a:rPr lang="en-US" b="1" i="0" u="none" strike="noStrike" baseline="0" smtClean="0">
                <a:latin typeface="Segoe"/>
                <a:ea typeface="ＭＳ ゴシック"/>
              </a:rPr>
              <a:t>OPEN</a:t>
            </a:r>
            <a:r>
              <a:rPr lang="en-US" b="0" i="0" u="none" strike="noStrike" baseline="0" smtClean="0">
                <a:latin typeface="Segoe"/>
                <a:ea typeface="ＭＳ ゴシック"/>
              </a:rPr>
              <a:t> the </a:t>
            </a:r>
            <a:r>
              <a:rPr lang="en-US" b="1" i="1" u="none" strike="noStrike" baseline="0" smtClean="0">
                <a:latin typeface="Segoe"/>
                <a:ea typeface="ＭＳ ゴシック"/>
              </a:rPr>
              <a:t>Graphic Art</a:t>
            </a:r>
            <a:r>
              <a:rPr lang="en-US" b="0" i="0" u="none" strike="noStrike" baseline="0" smtClean="0">
                <a:latin typeface="Segoe"/>
                <a:ea typeface="ＭＳ ゴシック"/>
              </a:rPr>
              <a:t> database from the data files for this lesson.</a:t>
            </a:r>
          </a:p>
          <a:p>
            <a:pPr lvl="1" rtl="0"/>
            <a:r>
              <a:rPr lang="en-US" b="1" i="0" u="none" strike="noStrike" baseline="0" smtClean="0">
                <a:latin typeface="Segoe"/>
                <a:ea typeface="ＭＳ ゴシック"/>
              </a:rPr>
              <a:t>SAVE</a:t>
            </a:r>
            <a:r>
              <a:rPr lang="en-US" b="0" i="0" u="none" strike="noStrike" baseline="0" smtClean="0">
                <a:latin typeface="Segoe"/>
                <a:ea typeface="ＭＳ ゴシック"/>
              </a:rPr>
              <a:t> the database as </a:t>
            </a:r>
            <a:r>
              <a:rPr lang="en-US" b="1" i="1" u="none" strike="noStrike" baseline="0" smtClean="0">
                <a:latin typeface="Segoe"/>
                <a:ea typeface="ＭＳ ゴシック"/>
              </a:rPr>
              <a:t>Graphic ArtXXX</a:t>
            </a:r>
            <a:r>
              <a:rPr lang="en-US" b="0" i="0" u="none" strike="noStrike" baseline="0" smtClean="0">
                <a:latin typeface="Segoe"/>
                <a:ea typeface="ＭＳ ゴシック"/>
              </a:rPr>
              <a:t> (where </a:t>
            </a:r>
            <a:r>
              <a:rPr lang="en-US" b="0" i="1" u="none" strike="noStrike" baseline="0" smtClean="0">
                <a:latin typeface="Segoe"/>
                <a:ea typeface="ＭＳ ゴシック"/>
              </a:rPr>
              <a:t>XXX</a:t>
            </a:r>
            <a:r>
              <a:rPr lang="en-US" b="0" i="0" u="none" strike="noStrike" baseline="0" smtClean="0">
                <a:latin typeface="Segoe"/>
                <a:ea typeface="ＭＳ ゴシック"/>
              </a:rPr>
              <a:t> is your initials).</a:t>
            </a:r>
          </a:p>
          <a:p>
            <a:pPr lvl="1" rtl="0"/>
            <a:r>
              <a:rPr lang="en-US" b="0" i="0" u="none" strike="noStrike" baseline="0" smtClean="0">
                <a:latin typeface="Segoe"/>
                <a:ea typeface="ＭＳ ゴシック"/>
              </a:rPr>
              <a:t>In the Navigation Pane, </a:t>
            </a: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Photo</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Exhibit</a:t>
            </a:r>
            <a:r>
              <a:rPr lang="en-US" b="0" i="0" u="none" strike="noStrike" baseline="0" smtClean="0">
                <a:solidFill>
                  <a:srgbClr val="000000"/>
                </a:solidFill>
                <a:latin typeface="Segoe"/>
                <a:ea typeface="ＭＳ ゴシック"/>
              </a:rPr>
              <a:t> table. This is the table for which you will create a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87199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Filter Data with Common Filters</a:t>
            </a:r>
          </a:p>
        </p:txBody>
      </p:sp>
      <p:sp>
        <p:nvSpPr>
          <p:cNvPr id="3" name="Text Placeholder 2"/>
          <p:cNvSpPr>
            <a:spLocks noGrp="1"/>
          </p:cNvSpPr>
          <p:nvPr>
            <p:ph type="body" idx="1"/>
          </p:nvPr>
        </p:nvSpPr>
        <p:spPr>
          <a:xfrm>
            <a:off x="457200" y="1524000"/>
            <a:ext cx="3200400" cy="4953000"/>
          </a:xfrm>
        </p:spPr>
        <p:txBody>
          <a:bodyPr/>
          <a:lstStyle/>
          <a:p>
            <a:pPr lvl="1" rtl="0">
              <a:buFont typeface="+mj-lt"/>
              <a:buAutoNum type="arabicPeriod" startAt="6"/>
            </a:pPr>
            <a:r>
              <a:rPr lang="en-US" b="0" i="0" u="none" strike="noStrike" baseline="0" smtClean="0">
                <a:solidFill>
                  <a:srgbClr val="000000"/>
                </a:solidFill>
                <a:latin typeface="Segoe"/>
                <a:ea typeface="ＭＳ ゴシック"/>
              </a:rPr>
              <a:t>Right-click the </a:t>
            </a:r>
            <a:r>
              <a:rPr lang="en-US" b="1" i="0" u="none" strike="noStrike" baseline="0" smtClean="0">
                <a:solidFill>
                  <a:srgbClr val="000000"/>
                </a:solidFill>
                <a:latin typeface="Segoe"/>
                <a:ea typeface="ＭＳ ゴシック"/>
              </a:rPr>
              <a:t>Price</a:t>
            </a:r>
            <a:r>
              <a:rPr lang="en-US" b="0" i="0" u="none" strike="noStrike" baseline="0" smtClean="0">
                <a:solidFill>
                  <a:srgbClr val="000000"/>
                </a:solidFill>
                <a:latin typeface="Segoe"/>
                <a:ea typeface="ＭＳ ゴシック"/>
              </a:rPr>
              <a:t> field to display the shortcut menu and click </a:t>
            </a:r>
            <a:r>
              <a:rPr lang="en-US" b="1" i="0" u="none" strike="noStrike" baseline="0" smtClean="0">
                <a:solidFill>
                  <a:srgbClr val="000000"/>
                </a:solidFill>
                <a:latin typeface="Segoe"/>
                <a:ea typeface="ＭＳ ゴシック"/>
              </a:rPr>
              <a:t>Number</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Filters</a:t>
            </a:r>
            <a:r>
              <a:rPr lang="en-US" b="0" i="0" u="none" strike="noStrike" baseline="0" smtClean="0">
                <a:solidFill>
                  <a:srgbClr val="000000"/>
                </a:solidFill>
                <a:latin typeface="Segoe"/>
                <a:ea typeface="ＭＳ ゴシック"/>
              </a:rPr>
              <a:t> (see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524.png"/>
          <p:cNvPicPr>
            <a:picLocks noChangeAspect="1"/>
          </p:cNvPicPr>
          <p:nvPr/>
        </p:nvPicPr>
        <p:blipFill rotWithShape="1">
          <a:blip r:embed="rId2">
            <a:extLst>
              <a:ext uri="{28A0092B-C50C-407E-A947-70E740481C1C}">
                <a14:useLocalDpi xmlns:a14="http://schemas.microsoft.com/office/drawing/2010/main" val="0"/>
              </a:ext>
            </a:extLst>
          </a:blip>
          <a:srcRect r="15429"/>
          <a:stretch/>
        </p:blipFill>
        <p:spPr>
          <a:xfrm>
            <a:off x="3733800" y="1600200"/>
            <a:ext cx="4919133" cy="4105835"/>
          </a:xfrm>
          <a:prstGeom prst="rect">
            <a:avLst/>
          </a:prstGeom>
        </p:spPr>
      </p:pic>
    </p:spTree>
    <p:extLst>
      <p:ext uri="{BB962C8B-B14F-4D97-AF65-F5344CB8AC3E}">
        <p14:creationId xmlns:p14="http://schemas.microsoft.com/office/powerpoint/2010/main" val="210765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Filter Data with Common Filters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Less</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Than... </a:t>
            </a:r>
            <a:r>
              <a:rPr lang="en-US" b="0" i="0" u="none" strike="noStrike" baseline="0" smtClean="0">
                <a:solidFill>
                  <a:srgbClr val="000000"/>
                </a:solidFill>
                <a:latin typeface="Segoe"/>
                <a:ea typeface="ＭＳ ゴシック"/>
              </a:rPr>
              <a:t>to display the Custom Filter dialog box shown below.</a:t>
            </a:r>
          </a:p>
          <a:p>
            <a:pPr lvl="1" rtl="0">
              <a:buAutoNum type="arabicPeriod" startAt="7"/>
            </a:pPr>
            <a:r>
              <a:rPr lang="en-US" b="0" i="0" u="none" strike="noStrike" baseline="0" smtClean="0">
                <a:solidFill>
                  <a:srgbClr val="000000"/>
                </a:solidFill>
                <a:latin typeface="Segoe"/>
                <a:ea typeface="ＭＳ ゴシック"/>
              </a:rPr>
              <a:t>In the </a:t>
            </a:r>
            <a:r>
              <a:rPr lang="en-US" b="0" i="1" u="none" strike="noStrike" baseline="0" smtClean="0">
                <a:solidFill>
                  <a:srgbClr val="000000"/>
                </a:solidFill>
                <a:latin typeface="Segoe"/>
                <a:ea typeface="ＭＳ ゴシック"/>
              </a:rPr>
              <a:t>Price is less than or equal to</a:t>
            </a:r>
            <a:r>
              <a:rPr lang="en-US" b="0" i="0" u="none" strike="noStrike" baseline="0" smtClean="0">
                <a:solidFill>
                  <a:srgbClr val="000000"/>
                </a:solidFill>
                <a:latin typeface="Segoe"/>
                <a:ea typeface="ＭＳ ゴシック"/>
              </a:rPr>
              <a:t> box, key </a:t>
            </a:r>
            <a:r>
              <a:rPr lang="en-US" b="1" i="0" u="none" strike="noStrike" baseline="0" smtClean="0">
                <a:solidFill>
                  <a:srgbClr val="000000"/>
                </a:solidFill>
                <a:latin typeface="Segoe"/>
                <a:ea typeface="ＭＳ ゴシック"/>
              </a:rPr>
              <a:t>500</a:t>
            </a:r>
            <a:r>
              <a:rPr lang="en-US" b="0" i="0" u="none" strike="noStrike" baseline="0" smtClean="0">
                <a:solidFill>
                  <a:srgbClr val="000000"/>
                </a:solidFill>
                <a:latin typeface="Segoe"/>
                <a:ea typeface="ＭＳ ゴシック"/>
              </a:rPr>
              <a:t>, 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7"/>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record</a:t>
            </a:r>
            <a:r>
              <a:rPr lang="en-US" b="0" i="0" u="none" strike="noStrike" baseline="0" smtClean="0">
                <a:solidFill>
                  <a:srgbClr val="000000"/>
                </a:solidFill>
                <a:latin typeface="Segoe"/>
                <a:ea typeface="ＭＳ ゴシック"/>
              </a:rPr>
              <a:t> button on the record navigator at the bottom of the form. Continue clicking to see the three photos that  use print media and are less than $500.</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05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383" y="4364567"/>
            <a:ext cx="4533900" cy="1498600"/>
          </a:xfrm>
          <a:prstGeom prst="rect">
            <a:avLst/>
          </a:prstGeom>
        </p:spPr>
      </p:pic>
    </p:spTree>
    <p:extLst>
      <p:ext uri="{BB962C8B-B14F-4D97-AF65-F5344CB8AC3E}">
        <p14:creationId xmlns:p14="http://schemas.microsoft.com/office/powerpoint/2010/main" val="1019672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Filter Data with Common Filters</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smtClean="0">
                <a:solidFill>
                  <a:srgbClr val="000000"/>
                </a:solidFill>
                <a:latin typeface="Segoe"/>
                <a:ea typeface="ＭＳ ゴシック"/>
                <a:cs typeface="Segoe"/>
              </a:rPr>
              <a:t>On the Home tab, in the Sort &amp; Filter group, click the </a:t>
            </a:r>
            <a:r>
              <a:rPr lang="en-US" sz="2000" b="1" i="0" u="none" strike="noStrike" baseline="0" smtClean="0">
                <a:solidFill>
                  <a:srgbClr val="000000"/>
                </a:solidFill>
                <a:latin typeface="Segoe"/>
                <a:ea typeface="ＭＳ ゴシック"/>
                <a:cs typeface="Segoe"/>
              </a:rPr>
              <a:t>Advanced Filter Options</a:t>
            </a:r>
            <a:r>
              <a:rPr lang="en-US" sz="2000" b="0" i="0" u="none" strike="noStrike" baseline="0" smtClean="0">
                <a:solidFill>
                  <a:srgbClr val="000000"/>
                </a:solidFill>
                <a:latin typeface="Segoe"/>
                <a:ea typeface="ＭＳ ゴシック"/>
                <a:cs typeface="Segoe"/>
              </a:rPr>
              <a:t> button to display the menu shown below.</a:t>
            </a:r>
          </a:p>
          <a:p>
            <a:pPr lvl="1" rtl="0">
              <a:buAutoNum type="arabicPeriod" startAt="10"/>
            </a:pPr>
            <a:r>
              <a:rPr lang="en-US" sz="2000" b="0" i="0" u="none" strike="noStrike" baseline="0" smtClean="0">
                <a:solidFill>
                  <a:srgbClr val="000000"/>
                </a:solidFill>
                <a:latin typeface="Segoe"/>
                <a:ea typeface="ＭＳ ゴシック"/>
                <a:cs typeface="Segoe"/>
              </a:rPr>
              <a:t>Click </a:t>
            </a:r>
            <a:r>
              <a:rPr lang="en-US" sz="2000" b="1" i="0" u="none" strike="noStrike" baseline="0" smtClean="0">
                <a:solidFill>
                  <a:srgbClr val="000000"/>
                </a:solidFill>
                <a:latin typeface="Segoe"/>
                <a:ea typeface="ＭＳ ゴシック"/>
                <a:cs typeface="Segoe"/>
              </a:rPr>
              <a:t>Clear All Filters</a:t>
            </a:r>
            <a:r>
              <a:rPr lang="en-US" sz="2000" b="0" i="0" u="none" strike="noStrike" baseline="0" smtClean="0">
                <a:solidFill>
                  <a:srgbClr val="000000"/>
                </a:solidFill>
                <a:latin typeface="Segoe"/>
                <a:ea typeface="ＭＳ ゴシック"/>
                <a:cs typeface="Segoe"/>
              </a:rPr>
              <a:t>.</a:t>
            </a:r>
          </a:p>
          <a:p>
            <a:pPr lvl="0" rtl="0"/>
            <a:r>
              <a:rPr lang="en-US" sz="2000" b="1" i="0" u="none" strike="noStrike" baseline="0" smtClean="0">
                <a:solidFill>
                  <a:srgbClr val="000000"/>
                </a:solidFill>
                <a:latin typeface="Segoe"/>
                <a:ea typeface="ＭＳ ゴシック"/>
                <a:cs typeface="Segoe"/>
              </a:rPr>
              <a:t>PAUSE. LEAVE</a:t>
            </a:r>
            <a:r>
              <a:rPr lang="en-US" sz="2000" b="0" i="0" u="none" strike="noStrike" baseline="0" smtClean="0">
                <a:solidFill>
                  <a:srgbClr val="000000"/>
                </a:solidFill>
                <a:latin typeface="Segoe"/>
                <a:ea typeface="ＭＳ ゴシック"/>
                <a:cs typeface="Segoe"/>
              </a:rPr>
              <a:t> the database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05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259667"/>
            <a:ext cx="5266266" cy="2979040"/>
          </a:xfrm>
          <a:prstGeom prst="rect">
            <a:avLst/>
          </a:prstGeom>
        </p:spPr>
      </p:pic>
    </p:spTree>
    <p:extLst>
      <p:ext uri="{BB962C8B-B14F-4D97-AF65-F5344CB8AC3E}">
        <p14:creationId xmlns:p14="http://schemas.microsoft.com/office/powerpoint/2010/main" val="381357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Filter by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05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467" y="1600201"/>
            <a:ext cx="5274733" cy="3622756"/>
          </a:xfrm>
          <a:prstGeom prst="rect">
            <a:avLst/>
          </a:prstGeom>
        </p:spPr>
      </p:pic>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database that is open </a:t>
            </a:r>
            <a:br>
              <a:rPr lang="en-US" sz="2100" b="0" i="0" u="none" strike="noStrike" baseline="0" smtClean="0">
                <a:latin typeface="Segoe"/>
                <a:ea typeface="ＭＳ ゴシック"/>
              </a:rPr>
            </a:br>
            <a:r>
              <a:rPr lang="en-US" sz="2100" b="0" i="0" u="none" strike="noStrike" baseline="0" smtClean="0">
                <a:latin typeface="Segoe"/>
                <a:ea typeface="ＭＳ ゴシック"/>
              </a:rPr>
              <a:t>from the previous exercise.</a:t>
            </a:r>
          </a:p>
          <a:p>
            <a:pPr lvl="1" rtl="0"/>
            <a:r>
              <a:rPr lang="en-US" sz="2100" b="0" i="0" u="none" strike="noStrike" baseline="0" smtClean="0">
                <a:latin typeface="Segoe"/>
                <a:ea typeface="ＭＳ ゴシック"/>
              </a:rPr>
              <a:t>On the Home</a:t>
            </a:r>
            <a:r>
              <a:rPr lang="en-US" sz="2100" b="0" i="1" u="none" strike="noStrike" baseline="0" smtClean="0">
                <a:latin typeface="Segoe"/>
                <a:ea typeface="ＭＳ ゴシック"/>
              </a:rPr>
              <a:t> </a:t>
            </a:r>
            <a:r>
              <a:rPr lang="en-US" sz="2100" b="0" i="0" u="none" strike="noStrike" baseline="0" smtClean="0">
                <a:latin typeface="Segoe"/>
                <a:ea typeface="ＭＳ ゴシック"/>
              </a:rPr>
              <a:t>tab, in the </a:t>
            </a:r>
            <a:br>
              <a:rPr lang="en-US" sz="2100" b="0" i="0" u="none" strike="noStrike" baseline="0" smtClean="0">
                <a:latin typeface="Segoe"/>
                <a:ea typeface="ＭＳ ゴシック"/>
              </a:rPr>
            </a:br>
            <a:r>
              <a:rPr lang="en-US" sz="2100" b="0" i="0" u="none" strike="noStrike" baseline="0" smtClean="0">
                <a:latin typeface="Segoe"/>
                <a:ea typeface="ＭＳ ゴシック"/>
              </a:rPr>
              <a:t>Sort &amp; Filter group, click </a:t>
            </a:r>
            <a:br>
              <a:rPr lang="en-US" sz="2100" b="0" i="0" u="none" strike="noStrike" baseline="0" smtClean="0">
                <a:latin typeface="Segoe"/>
                <a:ea typeface="ＭＳ ゴシック"/>
              </a:rPr>
            </a:br>
            <a:r>
              <a:rPr lang="en-US" sz="2100" b="0" i="0" u="none" strike="noStrike" baseline="0" smtClean="0">
                <a:latin typeface="Segoe"/>
                <a:ea typeface="ＭＳ ゴシック"/>
              </a:rPr>
              <a:t>the </a:t>
            </a:r>
            <a:r>
              <a:rPr lang="en-US" sz="2100" b="1" i="0" u="none" strike="noStrike" baseline="0" smtClean="0">
                <a:latin typeface="Segoe"/>
                <a:ea typeface="ＭＳ ゴシック"/>
              </a:rPr>
              <a:t>Advanced Filter </a:t>
            </a:r>
            <a:br>
              <a:rPr lang="en-US" sz="2100" b="1" i="0" u="none" strike="noStrike" baseline="0" smtClean="0">
                <a:latin typeface="Segoe"/>
                <a:ea typeface="ＭＳ ゴシック"/>
              </a:rPr>
            </a:br>
            <a:r>
              <a:rPr lang="en-US" sz="2100" b="1" i="0" u="none" strike="noStrike" baseline="0" smtClean="0">
                <a:latin typeface="Segoe"/>
                <a:ea typeface="ＭＳ ゴシック"/>
              </a:rPr>
              <a:t>Options</a:t>
            </a:r>
            <a:r>
              <a:rPr lang="en-US" sz="2100" b="0" i="0" u="none" strike="noStrike" baseline="0" smtClean="0">
                <a:latin typeface="Segoe"/>
                <a:ea typeface="ＭＳ ゴシック"/>
              </a:rPr>
              <a:t> button and </a:t>
            </a:r>
            <a:br>
              <a:rPr lang="en-US" sz="2100" b="0" i="0" u="none" strike="noStrike" baseline="0" smtClean="0">
                <a:latin typeface="Segoe"/>
                <a:ea typeface="ＭＳ ゴシック"/>
              </a:rPr>
            </a:br>
            <a:r>
              <a:rPr lang="en-US" sz="2100" b="0" i="0" u="none" strike="noStrike" baseline="0" smtClean="0">
                <a:latin typeface="Segoe"/>
                <a:ea typeface="ＭＳ ゴシック"/>
              </a:rPr>
              <a:t>click </a:t>
            </a:r>
            <a:r>
              <a:rPr lang="en-US" sz="2100" b="1" i="0" u="none" strike="noStrike" baseline="0" smtClean="0">
                <a:latin typeface="Segoe"/>
                <a:ea typeface="ＭＳ ゴシック"/>
              </a:rPr>
              <a:t>Filter by Form</a:t>
            </a:r>
            <a:r>
              <a:rPr lang="en-US" sz="2100" b="0" i="0" u="none" strike="noStrike" baseline="0" smtClean="0">
                <a:latin typeface="Segoe"/>
                <a:ea typeface="ＭＳ ゴシック"/>
              </a:rPr>
              <a:t>. A </a:t>
            </a:r>
            <a:br>
              <a:rPr lang="en-US" sz="2100" b="0" i="0" u="none" strike="noStrike" baseline="0" smtClean="0">
                <a:latin typeface="Segoe"/>
                <a:ea typeface="ＭＳ ゴシック"/>
              </a:rPr>
            </a:br>
            <a:r>
              <a:rPr lang="en-US" sz="2100" b="0" i="0" u="none" strike="noStrike" baseline="0" smtClean="0">
                <a:latin typeface="Segoe"/>
                <a:ea typeface="ＭＳ ゴシック"/>
              </a:rPr>
              <a:t>form filter appears </a:t>
            </a:r>
            <a:br>
              <a:rPr lang="en-US" sz="2100" b="0" i="0" u="none" strike="noStrike" baseline="0" smtClean="0">
                <a:latin typeface="Segoe"/>
                <a:ea typeface="ＭＳ ゴシック"/>
              </a:rPr>
            </a:br>
            <a:r>
              <a:rPr lang="en-US" sz="2100" b="0" i="0" u="none" strike="noStrike" baseline="0" smtClean="0">
                <a:latin typeface="Segoe"/>
                <a:ea typeface="ＭＳ ゴシック"/>
              </a:rPr>
              <a:t>(see right).</a:t>
            </a:r>
          </a:p>
        </p:txBody>
      </p:sp>
    </p:spTree>
    <p:extLst>
      <p:ext uri="{BB962C8B-B14F-4D97-AF65-F5344CB8AC3E}">
        <p14:creationId xmlns:p14="http://schemas.microsoft.com/office/powerpoint/2010/main" val="3288917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Filter by Form</a:t>
            </a:r>
          </a:p>
        </p:txBody>
      </p:sp>
      <p:sp>
        <p:nvSpPr>
          <p:cNvPr id="3" name="Text Placeholder 2"/>
          <p:cNvSpPr>
            <a:spLocks noGrp="1"/>
          </p:cNvSpPr>
          <p:nvPr>
            <p:ph type="body" idx="1"/>
          </p:nvPr>
        </p:nvSpPr>
        <p:spPr/>
        <p:txBody>
          <a:bodyPr/>
          <a:lstStyle/>
          <a:p>
            <a:pPr lvl="1" rtl="0">
              <a:buFont typeface="+mj-lt"/>
              <a:buAutoNum type="arabicPeriod" startAt="2"/>
            </a:pPr>
            <a:r>
              <a:rPr lang="en-US" sz="2000" b="0" i="0" u="none" strike="noStrike" baseline="0" smtClean="0">
                <a:solidFill>
                  <a:srgbClr val="000000"/>
                </a:solidFill>
                <a:latin typeface="Segoe"/>
                <a:ea typeface="ＭＳ ゴシック"/>
              </a:rPr>
              <a:t>Place the insertion point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Dimensions box,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and click the </a:t>
            </a:r>
            <a:r>
              <a:rPr lang="en-US" sz="2000" b="1" i="0" u="none" strike="noStrike" baseline="0" smtClean="0">
                <a:solidFill>
                  <a:srgbClr val="000000"/>
                </a:solidFill>
                <a:latin typeface="Segoe"/>
                <a:ea typeface="ＭＳ ゴシック"/>
              </a:rPr>
              <a:t>down</a:t>
            </a:r>
            <a:r>
              <a:rPr lang="en-US" sz="2000" b="1" i="0" u="none" strike="noStrike" baseline="0" smtClean="0">
                <a:solidFill>
                  <a:srgbClr val="000000"/>
                </a:solidFill>
                <a:latin typeface="ITC Officina Sans Bold"/>
                <a:ea typeface="ＭＳ ゴシック"/>
              </a:rPr>
              <a:t> </a:t>
            </a:r>
            <a:br>
              <a:rPr lang="en-US" sz="2000" b="1" i="0" u="none" strike="noStrike" baseline="0" smtClean="0">
                <a:solidFill>
                  <a:srgbClr val="000000"/>
                </a:solidFill>
                <a:latin typeface="ITC Officina Sans Bold"/>
                <a:ea typeface="ＭＳ ゴシック"/>
              </a:rPr>
            </a:br>
            <a:r>
              <a:rPr lang="en-US" sz="2000" b="1" i="0" u="none" strike="noStrike" baseline="0" smtClean="0">
                <a:solidFill>
                  <a:srgbClr val="000000"/>
                </a:solidFill>
                <a:latin typeface="Segoe"/>
                <a:ea typeface="ＭＳ ゴシック"/>
              </a:rPr>
              <a:t>arrow</a:t>
            </a:r>
            <a:r>
              <a:rPr lang="en-US" sz="2000" b="0" i="0" u="none" strike="noStrike" baseline="0" smtClean="0">
                <a:solidFill>
                  <a:srgbClr val="000000"/>
                </a:solidFill>
                <a:latin typeface="Segoe"/>
                <a:ea typeface="ＭＳ ゴシック"/>
              </a:rPr>
              <a:t> on the right to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display the list of options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shown at right.</a:t>
            </a:r>
          </a:p>
          <a:p>
            <a:pPr lvl="1" rtl="0">
              <a:buAutoNum type="arabicPeriod" startAt="2"/>
            </a:pPr>
            <a:r>
              <a:rPr lang="cs-CZ" sz="2000" b="0" i="0" u="none" strike="noStrike" baseline="0" smtClean="0">
                <a:solidFill>
                  <a:srgbClr val="000000"/>
                </a:solidFill>
                <a:latin typeface="Segoe"/>
                <a:ea typeface="ＭＳ ゴシック"/>
              </a:rPr>
              <a:t>Click </a:t>
            </a:r>
            <a:r>
              <a:rPr lang="cs-CZ" sz="2000" b="1" i="0" u="none" strike="noStrike" baseline="0" smtClean="0">
                <a:solidFill>
                  <a:srgbClr val="000000"/>
                </a:solidFill>
                <a:latin typeface="Segoe"/>
                <a:ea typeface="ＭＳ ゴシック"/>
              </a:rPr>
              <a:t>30 X 40</a:t>
            </a:r>
            <a:r>
              <a:rPr lang="cs-CZ" sz="2000" b="0" i="0" u="none" strike="noStrike" baseline="0" smtClean="0">
                <a:solidFill>
                  <a:srgbClr val="000000"/>
                </a:solidFill>
                <a:latin typeface="Times New Roman"/>
                <a:ea typeface="ＭＳ ゴシック"/>
              </a:rPr>
              <a:t>.</a:t>
            </a:r>
          </a:p>
          <a:p>
            <a:pPr lvl="1" rtl="0">
              <a:buAutoNum type="arabicPeriod" startAt="2"/>
            </a:pPr>
            <a:r>
              <a:rPr lang="cs-CZ" sz="2000" b="0" i="0" u="none" strike="noStrike" baseline="0" smtClean="0">
                <a:solidFill>
                  <a:srgbClr val="000000"/>
                </a:solidFill>
                <a:latin typeface="Segoe"/>
                <a:ea typeface="ＭＳ ゴシック"/>
              </a:rPr>
              <a:t>Click the </a:t>
            </a:r>
            <a:r>
              <a:rPr lang="cs-CZ" sz="2000" b="1" i="0" u="none" strike="noStrike" baseline="0" smtClean="0">
                <a:solidFill>
                  <a:srgbClr val="000000"/>
                </a:solidFill>
                <a:latin typeface="Segoe"/>
                <a:ea typeface="ＭＳ ゴシック"/>
              </a:rPr>
              <a:t>Or</a:t>
            </a:r>
            <a:r>
              <a:rPr lang="cs-CZ" sz="2000" b="0" i="0" u="none" strike="noStrike" baseline="0" smtClean="0">
                <a:solidFill>
                  <a:srgbClr val="000000"/>
                </a:solidFill>
                <a:latin typeface="Segoe"/>
                <a:ea typeface="ＭＳ ゴシック"/>
              </a:rPr>
              <a:t> tab at the </a:t>
            </a:r>
            <a:br>
              <a:rPr lang="cs-CZ" sz="2000" b="0" i="0" u="none" strike="noStrike" baseline="0" smtClean="0">
                <a:solidFill>
                  <a:srgbClr val="000000"/>
                </a:solidFill>
                <a:latin typeface="Segoe"/>
                <a:ea typeface="ＭＳ ゴシック"/>
              </a:rPr>
            </a:br>
            <a:r>
              <a:rPr lang="cs-CZ" sz="2000" b="0" i="0" u="none" strike="noStrike" baseline="0" smtClean="0">
                <a:solidFill>
                  <a:srgbClr val="000000"/>
                </a:solidFill>
                <a:latin typeface="Segoe"/>
                <a:ea typeface="ＭＳ ゴシック"/>
              </a:rPr>
              <a:t>bottom of the form.</a:t>
            </a:r>
          </a:p>
          <a:p>
            <a:pPr lvl="1" rtl="0">
              <a:buAutoNum type="arabicPeriod" startAt="2"/>
            </a:pPr>
            <a:r>
              <a:rPr lang="cs-CZ" sz="2000" b="0" i="0" u="none" strike="noStrike" baseline="0" smtClean="0">
                <a:solidFill>
                  <a:srgbClr val="000000"/>
                </a:solidFill>
                <a:latin typeface="Segoe"/>
                <a:ea typeface="ＭＳ ゴシック"/>
              </a:rPr>
              <a:t>Place the insertion point </a:t>
            </a:r>
            <a:br>
              <a:rPr lang="cs-CZ" sz="2000" b="0" i="0" u="none" strike="noStrike" baseline="0" smtClean="0">
                <a:solidFill>
                  <a:srgbClr val="000000"/>
                </a:solidFill>
                <a:latin typeface="Segoe"/>
                <a:ea typeface="ＭＳ ゴシック"/>
              </a:rPr>
            </a:br>
            <a:r>
              <a:rPr lang="cs-CZ" sz="2000" b="0" i="0" u="none" strike="noStrike" baseline="0" smtClean="0">
                <a:solidFill>
                  <a:srgbClr val="000000"/>
                </a:solidFill>
                <a:latin typeface="Segoe"/>
                <a:ea typeface="ＭＳ ゴシック"/>
              </a:rPr>
              <a:t>in the Dimensions box, </a:t>
            </a:r>
            <a:br>
              <a:rPr lang="cs-CZ" sz="2000" b="0" i="0" u="none" strike="noStrike" baseline="0" smtClean="0">
                <a:solidFill>
                  <a:srgbClr val="000000"/>
                </a:solidFill>
                <a:latin typeface="Segoe"/>
                <a:ea typeface="ＭＳ ゴシック"/>
              </a:rPr>
            </a:br>
            <a:r>
              <a:rPr lang="cs-CZ" sz="2000" b="0" i="0" u="none" strike="noStrike" baseline="0" smtClean="0">
                <a:solidFill>
                  <a:srgbClr val="000000"/>
                </a:solidFill>
                <a:latin typeface="Segoe"/>
                <a:ea typeface="ＭＳ ゴシック"/>
              </a:rPr>
              <a:t>click the </a:t>
            </a:r>
            <a:r>
              <a:rPr lang="cs-CZ" sz="2000" b="1" i="0" u="none" strike="noStrike" baseline="0" smtClean="0">
                <a:solidFill>
                  <a:srgbClr val="000000"/>
                </a:solidFill>
                <a:latin typeface="Segoe"/>
                <a:ea typeface="ＭＳ ゴシック"/>
              </a:rPr>
              <a:t>down</a:t>
            </a:r>
            <a:r>
              <a:rPr lang="cs-CZ" sz="2000" b="1" i="0" u="none" strike="noStrike" baseline="0" smtClean="0">
                <a:solidFill>
                  <a:srgbClr val="000000"/>
                </a:solidFill>
                <a:latin typeface="ITC Officina Sans Bold"/>
                <a:ea typeface="ＭＳ ゴシック"/>
              </a:rPr>
              <a:t> </a:t>
            </a:r>
            <a:r>
              <a:rPr lang="cs-CZ" sz="2000" b="1" i="0" u="none" strike="noStrike" baseline="0" smtClean="0">
                <a:solidFill>
                  <a:srgbClr val="000000"/>
                </a:solidFill>
                <a:latin typeface="Segoe"/>
                <a:ea typeface="ＭＳ ゴシック"/>
              </a:rPr>
              <a:t>arrow</a:t>
            </a:r>
            <a:r>
              <a:rPr lang="cs-CZ" sz="2000" b="0" i="0" u="none" strike="noStrike" baseline="0" smtClean="0">
                <a:solidFill>
                  <a:srgbClr val="000000"/>
                </a:solidFill>
                <a:latin typeface="Segoe"/>
                <a:ea typeface="ＭＳ ゴシック"/>
              </a:rPr>
              <a:t>, </a:t>
            </a:r>
            <a:br>
              <a:rPr lang="cs-CZ" sz="2000" b="0" i="0" u="none" strike="noStrike" baseline="0" smtClean="0">
                <a:solidFill>
                  <a:srgbClr val="000000"/>
                </a:solidFill>
                <a:latin typeface="Segoe"/>
                <a:ea typeface="ＭＳ ゴシック"/>
              </a:rPr>
            </a:br>
            <a:r>
              <a:rPr lang="cs-CZ" sz="2000" b="0" i="0" u="none" strike="noStrike" baseline="0" smtClean="0">
                <a:solidFill>
                  <a:srgbClr val="000000"/>
                </a:solidFill>
                <a:latin typeface="Segoe"/>
                <a:ea typeface="ＭＳ ゴシック"/>
              </a:rPr>
              <a:t>and then click </a:t>
            </a:r>
            <a:r>
              <a:rPr lang="cs-CZ" sz="2000" b="1" i="0" u="none" strike="noStrike" baseline="0" smtClean="0">
                <a:solidFill>
                  <a:srgbClr val="000000"/>
                </a:solidFill>
                <a:latin typeface="Segoe"/>
                <a:ea typeface="ＭＳ ゴシック"/>
              </a:rPr>
              <a:t>12 X 28</a:t>
            </a:r>
            <a:r>
              <a:rPr lang="cs-CZ" sz="2000" b="0" i="0" u="none" strike="noStrike" baseline="0" smtClean="0">
                <a:solidFill>
                  <a:srgbClr val="000000"/>
                </a:solidFill>
                <a:latin typeface="ITC Officina Sans Bold"/>
                <a:ea typeface="ＭＳ ゴシック"/>
              </a:rPr>
              <a:t>.</a:t>
            </a:r>
            <a:endParaRPr lang="cs-CZ" sz="2000" b="0" i="0" u="none" strike="noStrike" baseline="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0528.png"/>
          <p:cNvPicPr>
            <a:picLocks noChangeAspect="1"/>
          </p:cNvPicPr>
          <p:nvPr/>
        </p:nvPicPr>
        <p:blipFill rotWithShape="1">
          <a:blip r:embed="rId2">
            <a:extLst>
              <a:ext uri="{28A0092B-C50C-407E-A947-70E740481C1C}">
                <a14:useLocalDpi xmlns:a14="http://schemas.microsoft.com/office/drawing/2010/main" val="0"/>
              </a:ext>
            </a:extLst>
          </a:blip>
          <a:srcRect r="21846"/>
          <a:stretch/>
        </p:blipFill>
        <p:spPr>
          <a:xfrm>
            <a:off x="4419600" y="1600200"/>
            <a:ext cx="4301067" cy="3550167"/>
          </a:xfrm>
          <a:prstGeom prst="rect">
            <a:avLst/>
          </a:prstGeom>
        </p:spPr>
      </p:pic>
    </p:spTree>
    <p:extLst>
      <p:ext uri="{BB962C8B-B14F-4D97-AF65-F5344CB8AC3E}">
        <p14:creationId xmlns:p14="http://schemas.microsoft.com/office/powerpoint/2010/main" val="136893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BA141A"/>
                </a:solidFill>
                <a:latin typeface="Segoe"/>
                <a:ea typeface="ＭＳ ゴシック"/>
              </a:rPr>
              <a:t>Step by Step: Use Filter by Form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05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1524000"/>
            <a:ext cx="5613400" cy="4054841"/>
          </a:xfrm>
          <a:prstGeom prst="rect">
            <a:avLst/>
          </a:prstGeom>
        </p:spPr>
      </p:pic>
      <p:sp>
        <p:nvSpPr>
          <p:cNvPr id="3" name="Text Placeholder 2"/>
          <p:cNvSpPr>
            <a:spLocks noGrp="1"/>
          </p:cNvSpPr>
          <p:nvPr>
            <p:ph type="body" idx="1"/>
          </p:nvPr>
        </p:nvSpPr>
        <p:spPr>
          <a:xfrm>
            <a:off x="457200" y="1524000"/>
            <a:ext cx="3276600" cy="4953000"/>
          </a:xfrm>
        </p:spPr>
        <p:txBody>
          <a:bodyPr/>
          <a:lstStyle/>
          <a:p>
            <a:pPr lvl="1" rtl="0">
              <a:lnSpc>
                <a:spcPct val="90000"/>
              </a:lnSpc>
              <a:buFont typeface="+mj-lt"/>
              <a:buAutoNum type="arabicPeriod" startAt="6"/>
            </a:pPr>
            <a:r>
              <a:rPr lang="cs-CZ" b="0" i="0" u="none" strike="noStrike" baseline="0" smtClean="0">
                <a:solidFill>
                  <a:srgbClr val="000000"/>
                </a:solidFill>
                <a:latin typeface="Segoe"/>
                <a:ea typeface="ＭＳ ゴシック"/>
              </a:rPr>
              <a:t>On the Home tab, in the Sort &amp; Filter group, click the </a:t>
            </a:r>
            <a:r>
              <a:rPr lang="cs-CZ" b="1" i="0" u="none" strike="noStrike" baseline="0" smtClean="0">
                <a:solidFill>
                  <a:srgbClr val="000000"/>
                </a:solidFill>
                <a:latin typeface="Segoe"/>
                <a:ea typeface="ＭＳ ゴシック"/>
              </a:rPr>
              <a:t>Toggle Filter</a:t>
            </a:r>
            <a:r>
              <a:rPr lang="cs-CZ" b="0" i="0" u="none" strike="noStrike" baseline="0" smtClean="0">
                <a:solidFill>
                  <a:srgbClr val="000000"/>
                </a:solidFill>
                <a:latin typeface="Segoe"/>
                <a:ea typeface="ＭＳ ゴシック"/>
              </a:rPr>
              <a:t> button to apply the filter. The records containing </a:t>
            </a:r>
            <a:br>
              <a:rPr lang="cs-CZ" b="0" i="0" u="none" strike="noStrike" baseline="0" smtClean="0">
                <a:solidFill>
                  <a:srgbClr val="000000"/>
                </a:solidFill>
                <a:latin typeface="Segoe"/>
                <a:ea typeface="ＭＳ ゴシック"/>
              </a:rPr>
            </a:br>
            <a:r>
              <a:rPr lang="cs-CZ" b="0" i="0" u="none" strike="noStrike" baseline="0" smtClean="0">
                <a:solidFill>
                  <a:srgbClr val="000000"/>
                </a:solidFill>
                <a:latin typeface="Segoe"/>
                <a:ea typeface="ＭＳ ゴシック"/>
              </a:rPr>
              <a:t>either the dimensions </a:t>
            </a:r>
            <a:br>
              <a:rPr lang="cs-CZ" b="0" i="0" u="none" strike="noStrike" baseline="0" smtClean="0">
                <a:solidFill>
                  <a:srgbClr val="000000"/>
                </a:solidFill>
                <a:latin typeface="Segoe"/>
                <a:ea typeface="ＭＳ ゴシック"/>
              </a:rPr>
            </a:br>
            <a:r>
              <a:rPr lang="cs-CZ" b="1" i="0" u="none" strike="noStrike" baseline="0" smtClean="0">
                <a:solidFill>
                  <a:srgbClr val="000000"/>
                </a:solidFill>
                <a:latin typeface="Segoe"/>
                <a:ea typeface="ＭＳ ゴシック"/>
              </a:rPr>
              <a:t>30 X 40</a:t>
            </a:r>
            <a:r>
              <a:rPr lang="cs-CZ" b="0" i="0" u="none" strike="noStrike" baseline="0" smtClean="0">
                <a:solidFill>
                  <a:srgbClr val="000000"/>
                </a:solidFill>
                <a:latin typeface="Segoe"/>
                <a:ea typeface="ＭＳ ゴシック"/>
              </a:rPr>
              <a:t> or </a:t>
            </a:r>
            <a:br>
              <a:rPr lang="cs-CZ" b="0" i="0" u="none" strike="noStrike" baseline="0" smtClean="0">
                <a:solidFill>
                  <a:srgbClr val="000000"/>
                </a:solidFill>
                <a:latin typeface="Segoe"/>
                <a:ea typeface="ＭＳ ゴシック"/>
              </a:rPr>
            </a:br>
            <a:r>
              <a:rPr lang="cs-CZ" b="1" i="0" u="none" strike="noStrike" baseline="0" smtClean="0">
                <a:solidFill>
                  <a:srgbClr val="000000"/>
                </a:solidFill>
                <a:latin typeface="Segoe"/>
                <a:ea typeface="ＭＳ ゴシック"/>
              </a:rPr>
              <a:t>12 X 28</a:t>
            </a:r>
            <a:r>
              <a:rPr lang="cs-CZ" b="0" i="0" u="none" strike="noStrike" baseline="0" smtClean="0">
                <a:solidFill>
                  <a:srgbClr val="000000"/>
                </a:solidFill>
                <a:latin typeface="Segoe"/>
                <a:ea typeface="ＭＳ ゴシック"/>
              </a:rPr>
              <a:t> are displayed (right).</a:t>
            </a:r>
          </a:p>
        </p:txBody>
      </p:sp>
    </p:spTree>
    <p:extLst>
      <p:ext uri="{BB962C8B-B14F-4D97-AF65-F5344CB8AC3E}">
        <p14:creationId xmlns:p14="http://schemas.microsoft.com/office/powerpoint/2010/main" val="138959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BA141A"/>
                </a:solidFill>
                <a:latin typeface="Segoe"/>
                <a:ea typeface="ＭＳ ゴシック"/>
              </a:rPr>
              <a:t>Step by Step: Use Filter by Form</a:t>
            </a:r>
          </a:p>
        </p:txBody>
      </p:sp>
      <p:sp>
        <p:nvSpPr>
          <p:cNvPr id="3" name="Text Placeholder 2"/>
          <p:cNvSpPr>
            <a:spLocks noGrp="1"/>
          </p:cNvSpPr>
          <p:nvPr>
            <p:ph type="body" idx="1"/>
          </p:nvPr>
        </p:nvSpPr>
        <p:spPr/>
        <p:txBody>
          <a:bodyPr/>
          <a:lstStyle/>
          <a:p>
            <a:pPr lvl="1">
              <a:buFont typeface="+mj-lt"/>
              <a:buAutoNum type="arabicPeriod" startAt="7"/>
            </a:pPr>
            <a:r>
              <a:rPr lang="cs-CZ">
                <a:solidFill>
                  <a:srgbClr val="000000"/>
                </a:solidFill>
                <a:latin typeface="Segoe"/>
                <a:ea typeface="ＭＳ ゴシック"/>
              </a:rPr>
              <a:t>Click the </a:t>
            </a:r>
            <a:r>
              <a:rPr lang="cs-CZ" b="1">
                <a:solidFill>
                  <a:srgbClr val="000000"/>
                </a:solidFill>
                <a:latin typeface="Segoe"/>
                <a:ea typeface="ＭＳ ゴシック"/>
              </a:rPr>
              <a:t>Next</a:t>
            </a:r>
            <a:r>
              <a:rPr lang="cs-CZ" b="1">
                <a:solidFill>
                  <a:srgbClr val="000000"/>
                </a:solidFill>
                <a:latin typeface="ITC Officina Sans Bold"/>
                <a:ea typeface="ＭＳ ゴシック"/>
              </a:rPr>
              <a:t> </a:t>
            </a:r>
            <a:r>
              <a:rPr lang="cs-CZ" b="1">
                <a:solidFill>
                  <a:srgbClr val="000000"/>
                </a:solidFill>
                <a:latin typeface="Segoe"/>
                <a:ea typeface="ＭＳ ゴシック"/>
              </a:rPr>
              <a:t>record</a:t>
            </a:r>
            <a:r>
              <a:rPr lang="cs-CZ">
                <a:solidFill>
                  <a:srgbClr val="000000"/>
                </a:solidFill>
                <a:latin typeface="Segoe"/>
                <a:ea typeface="ＭＳ ゴシック"/>
              </a:rPr>
              <a:t> button on the record navigator at the bottom of the form to see the second record in the form filter results.</a:t>
            </a:r>
          </a:p>
          <a:p>
            <a:pPr lvl="1" rtl="0">
              <a:buAutoNum type="arabicPeriod" startAt="7"/>
            </a:pPr>
            <a:r>
              <a:rPr lang="cs-CZ" b="0" i="0" u="none" strike="noStrike" baseline="0" smtClean="0">
                <a:latin typeface="Segoe"/>
                <a:ea typeface="ＭＳ ゴシック"/>
              </a:rPr>
              <a:t>On the Home tab, in the Sort &amp; Filter group, click the </a:t>
            </a:r>
            <a:r>
              <a:rPr lang="cs-CZ" b="1" i="0" u="none" strike="noStrike" baseline="0" smtClean="0">
                <a:latin typeface="Segoe"/>
                <a:ea typeface="ＭＳ ゴシック"/>
              </a:rPr>
              <a:t>Toggl</a:t>
            </a:r>
            <a:r>
              <a:rPr lang="cs-CZ" b="1" i="0" u="none" strike="noStrike" baseline="0" smtClean="0">
                <a:solidFill>
                  <a:srgbClr val="000000"/>
                </a:solidFill>
                <a:latin typeface="Segoe"/>
                <a:ea typeface="ＭＳ ゴシック"/>
              </a:rPr>
              <a:t>e</a:t>
            </a:r>
            <a:r>
              <a:rPr lang="cs-CZ" b="1" i="0" u="none" strike="noStrike" baseline="0" smtClean="0">
                <a:solidFill>
                  <a:srgbClr val="000000"/>
                </a:solidFill>
                <a:latin typeface="ITC Officina Sans Bold"/>
                <a:ea typeface="ＭＳ ゴシック"/>
              </a:rPr>
              <a:t> </a:t>
            </a:r>
            <a:r>
              <a:rPr lang="cs-CZ" b="1" i="0" u="none" strike="noStrike" baseline="0" smtClean="0">
                <a:solidFill>
                  <a:srgbClr val="000000"/>
                </a:solidFill>
                <a:latin typeface="Segoe"/>
                <a:ea typeface="ＭＳ ゴシック"/>
              </a:rPr>
              <a:t>Filter</a:t>
            </a:r>
            <a:r>
              <a:rPr lang="cs-CZ" b="0" i="0" u="none" strike="noStrike" baseline="0" smtClean="0">
                <a:solidFill>
                  <a:srgbClr val="000000"/>
                </a:solidFill>
                <a:latin typeface="Segoe"/>
                <a:ea typeface="ＭＳ ゴシック"/>
              </a:rPr>
              <a:t> button again to remove the filter.</a:t>
            </a:r>
          </a:p>
          <a:p>
            <a:pPr lvl="1" rtl="0">
              <a:buAutoNum type="arabicPeriod" startAt="7"/>
            </a:pPr>
            <a:r>
              <a:rPr lang="cs-CZ" b="0" i="0" u="none" strike="noStrike" baseline="0" smtClean="0">
                <a:latin typeface="Segoe"/>
                <a:ea typeface="ＭＳ ゴシック"/>
              </a:rPr>
              <a:t>On the Home tab, in the Sort &amp; Filter group, click the </a:t>
            </a:r>
            <a:r>
              <a:rPr lang="cs-CZ" b="1" i="0" u="none" strike="noStrike" baseline="0" smtClean="0">
                <a:latin typeface="Segoe"/>
                <a:ea typeface="ＭＳ ゴシック"/>
              </a:rPr>
              <a:t>Advanced</a:t>
            </a:r>
            <a:r>
              <a:rPr lang="cs-CZ" b="0" i="0" u="none" strike="noStrike" baseline="0" smtClean="0">
                <a:latin typeface="Segoe"/>
                <a:ea typeface="ＭＳ ゴシック"/>
              </a:rPr>
              <a:t> button and click </a:t>
            </a:r>
            <a:r>
              <a:rPr lang="cs-CZ" b="1" i="0" u="none" strike="noStrike" baseline="0" smtClean="0">
                <a:latin typeface="Segoe"/>
                <a:ea typeface="ＭＳ ゴシック"/>
              </a:rPr>
              <a:t>Clear All Filters</a:t>
            </a:r>
            <a:r>
              <a:rPr lang="cs-CZ" b="0" i="0" u="none" strike="noStrike" baseline="0" smtClean="0">
                <a:latin typeface="Times New Roman"/>
                <a:ea typeface="ＭＳ ゴシック"/>
              </a:rPr>
              <a:t>.</a:t>
            </a:r>
          </a:p>
          <a:p>
            <a:pPr lvl="1" rtl="0">
              <a:buAutoNum type="arabicPeriod" startAt="7"/>
            </a:pPr>
            <a:r>
              <a:rPr lang="cs-CZ" b="0" i="0" u="none" strike="noStrike" baseline="0" smtClean="0">
                <a:latin typeface="Segoe"/>
                <a:ea typeface="ＭＳ ゴシック"/>
              </a:rPr>
              <a:t>Click the </a:t>
            </a:r>
            <a:r>
              <a:rPr lang="cs-CZ" b="1" i="0" u="none" strike="noStrike" baseline="0" smtClean="0">
                <a:latin typeface="Segoe"/>
                <a:ea typeface="ＭＳ ゴシック"/>
              </a:rPr>
              <a:t>File </a:t>
            </a:r>
            <a:r>
              <a:rPr lang="cs-CZ" b="0" i="0" u="none" strike="noStrike" baseline="0" smtClean="0">
                <a:latin typeface="Segoe"/>
                <a:ea typeface="ＭＳ ゴシック"/>
              </a:rPr>
              <a:t>tab and click </a:t>
            </a:r>
            <a:r>
              <a:rPr lang="cs-CZ" b="1" i="0" u="none" strike="noStrike" baseline="0" smtClean="0">
                <a:latin typeface="Segoe"/>
                <a:ea typeface="ＭＳ ゴシック"/>
              </a:rPr>
              <a:t>Close</a:t>
            </a:r>
            <a:r>
              <a:rPr lang="cs-CZ" b="0" i="0" u="none" strike="noStrike" baseline="0" smtClean="0">
                <a:latin typeface="Times New Roman"/>
                <a:ea typeface="ＭＳ ゴシック"/>
              </a:rPr>
              <a:t>.</a:t>
            </a:r>
          </a:p>
          <a:p>
            <a:pPr lvl="0" rtl="0"/>
            <a:r>
              <a:rPr lang="cs-CZ" b="1" i="0" u="none" strike="noStrike" baseline="0" smtClean="0">
                <a:latin typeface="Segoe"/>
                <a:ea typeface="ＭＳ ゴシック"/>
              </a:rPr>
              <a:t>STOP. LEAVE</a:t>
            </a:r>
            <a:r>
              <a:rPr lang="cs-CZ" b="0" i="0" u="none" strike="noStrike" baseline="0" smtClean="0">
                <a:latin typeface="Segoe"/>
                <a:ea typeface="ＭＳ ゴシック"/>
              </a:rPr>
              <a:t> Access open for use in the projects.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2864286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cs-CZ" b="0" i="0" u="none" strike="noStrike" baseline="0" smtClean="0">
                <a:solidFill>
                  <a:srgbClr val="BA141A"/>
                </a:solidFill>
                <a:latin typeface="Segoe"/>
                <a:ea typeface="ＭＳ ゴシック"/>
              </a:rPr>
              <a:t>Skill Summary</a:t>
            </a:r>
          </a:p>
        </p:txBody>
      </p:sp>
      <p:pic>
        <p:nvPicPr>
          <p:cNvPr id="4" name="Picture 3"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8068733" cy="2576789"/>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1043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Simple Form and Delete a Form</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On the Create tab, in the Forms group, click the </a:t>
            </a:r>
            <a:r>
              <a:rPr lang="en-US" b="1" i="0" u="none" strike="noStrike" baseline="0" smtClean="0">
                <a:latin typeface="Segoe"/>
                <a:ea typeface="ＭＳ ゴシック"/>
              </a:rPr>
              <a:t>Form</a:t>
            </a:r>
            <a:r>
              <a:rPr lang="en-US" b="0" i="0" u="none" strike="noStrike" baseline="0" smtClean="0">
                <a:latin typeface="Segoe"/>
                <a:ea typeface="ＭＳ ゴシック"/>
              </a:rPr>
              <a:t> button. Access creates the form and displays it in Layout view (shown below). Your form may be slightly different.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667000"/>
            <a:ext cx="5867400" cy="3512616"/>
          </a:xfrm>
          <a:prstGeom prst="rect">
            <a:avLst/>
          </a:prstGeom>
        </p:spPr>
      </p:pic>
    </p:spTree>
    <p:extLst>
      <p:ext uri="{BB962C8B-B14F-4D97-AF65-F5344CB8AC3E}">
        <p14:creationId xmlns:p14="http://schemas.microsoft.com/office/powerpoint/2010/main" val="144457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Simple Form and Delete a Form</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click </a:t>
            </a:r>
            <a:r>
              <a:rPr lang="en-US" b="1" i="0" u="none" strike="noStrike" baseline="0" smtClean="0">
                <a:latin typeface="Segoe"/>
                <a:ea typeface="ＭＳ ゴシック"/>
              </a:rPr>
              <a:t>Save</a:t>
            </a:r>
            <a:r>
              <a:rPr lang="en-US" b="0" i="0" u="none" strike="noStrike" baseline="0" smtClean="0">
                <a:latin typeface="Segoe"/>
                <a:ea typeface="ＭＳ ゴシック"/>
              </a:rPr>
              <a:t>. The Save As dialog box appears (shown below).</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 Photo Exhibit form name suggested by Access. The form name appears in the Navigation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5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00" y="3458633"/>
            <a:ext cx="4216400" cy="1955800"/>
          </a:xfrm>
          <a:prstGeom prst="rect">
            <a:avLst/>
          </a:prstGeom>
        </p:spPr>
      </p:pic>
    </p:spTree>
    <p:extLst>
      <p:ext uri="{BB962C8B-B14F-4D97-AF65-F5344CB8AC3E}">
        <p14:creationId xmlns:p14="http://schemas.microsoft.com/office/powerpoint/2010/main" val="31408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Simple Form and Delete a Form</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Close</a:t>
            </a:r>
            <a:r>
              <a:rPr lang="en-US" b="1" i="0" u="none" strike="noStrike" baseline="0" smtClean="0">
                <a:latin typeface="ITC Officina Sans Bold"/>
                <a:ea typeface="ＭＳ ゴシック"/>
              </a:rPr>
              <a:t> </a:t>
            </a:r>
            <a:r>
              <a:rPr lang="en-US" b="0" i="0" u="none" strike="noStrike" baseline="0" smtClean="0">
                <a:latin typeface="ITC Officina Sans Bold"/>
                <a:ea typeface="ＭＳ ゴシック"/>
              </a:rPr>
              <a:t>button on </a:t>
            </a:r>
            <a:r>
              <a:rPr lang="en-US" b="0" i="0" u="none" strike="noStrike" baseline="0" smtClean="0">
                <a:latin typeface="Segoe"/>
                <a:ea typeface="ＭＳ ゴシック"/>
              </a:rPr>
              <a:t>Photo</a:t>
            </a:r>
            <a:r>
              <a:rPr lang="en-US" b="1" i="0" u="none" strike="noStrike" baseline="0" smtClean="0">
                <a:latin typeface="ITC Officina Sans Bold"/>
                <a:ea typeface="ＭＳ ゴシック"/>
              </a:rPr>
              <a:t> </a:t>
            </a:r>
            <a:r>
              <a:rPr lang="en-US" b="0" i="0" u="none" strike="noStrike" baseline="0" smtClean="0">
                <a:latin typeface="Segoe"/>
                <a:ea typeface="ＭＳ ゴシック"/>
              </a:rPr>
              <a:t>Exhibit to close the form.</a:t>
            </a:r>
          </a:p>
          <a:p>
            <a:pPr lvl="1" rtl="0">
              <a:buAutoNum type="arabicPeriod" startAt="7"/>
            </a:pPr>
            <a:r>
              <a:rPr lang="en-US" b="0" i="0" u="none" strike="noStrike" baseline="0" smtClean="0">
                <a:latin typeface="Segoe"/>
                <a:ea typeface="ＭＳ ゴシック"/>
              </a:rPr>
              <a:t>In the Navigation Pane, click the </a:t>
            </a:r>
            <a:r>
              <a:rPr lang="en-US" b="1" i="0" u="none" strike="noStrike" baseline="0" smtClean="0">
                <a:latin typeface="Segoe"/>
                <a:ea typeface="ＭＳ ゴシック"/>
              </a:rPr>
              <a:t>Photo Info</a:t>
            </a:r>
            <a:r>
              <a:rPr lang="en-US" b="0" i="0" u="none" strike="noStrike" baseline="0" smtClean="0">
                <a:latin typeface="Segoe"/>
                <a:ea typeface="ＭＳ ゴシック"/>
              </a:rPr>
              <a:t> form. This is a form that you no longer need.</a:t>
            </a:r>
          </a:p>
          <a:p>
            <a:pPr lvl="1" rtl="0">
              <a:buAutoNum type="arabicPeriod" startAt="7"/>
            </a:pPr>
            <a:r>
              <a:rPr lang="en-US" b="0" i="0" u="none" strike="noStrike" baseline="0" smtClean="0">
                <a:latin typeface="Segoe"/>
                <a:ea typeface="ＭＳ ゴシック"/>
              </a:rPr>
              <a:t>In the Records group, click the </a:t>
            </a:r>
            <a:r>
              <a:rPr lang="en-US" b="1" i="0" u="none" strike="noStrike" baseline="0" smtClean="0">
                <a:latin typeface="Segoe"/>
                <a:ea typeface="ＭＳ ゴシック"/>
              </a:rPr>
              <a:t>Delete </a:t>
            </a:r>
            <a:r>
              <a:rPr lang="en-US" b="0" i="0" u="none" strike="noStrike" baseline="0" smtClean="0">
                <a:latin typeface="Segoe"/>
                <a:ea typeface="ＭＳ ゴシック"/>
              </a:rPr>
              <a:t>button and then click the </a:t>
            </a:r>
            <a:r>
              <a:rPr lang="en-US" b="1" i="0" u="none" strike="noStrike" baseline="0" smtClean="0">
                <a:latin typeface="Segoe"/>
                <a:ea typeface="ＭＳ ゴシック"/>
              </a:rPr>
              <a:t>Delete</a:t>
            </a:r>
            <a:r>
              <a:rPr lang="en-US" b="0" i="0" u="none" strike="noStrike" baseline="0" smtClean="0">
                <a:latin typeface="Segoe"/>
                <a:ea typeface="ＭＳ ゴシック"/>
              </a:rPr>
              <a:t> command on the menu that appears.</a:t>
            </a:r>
          </a:p>
          <a:p>
            <a:pPr lvl="1" rtl="0">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Yes</a:t>
            </a:r>
            <a:r>
              <a:rPr lang="en-US" b="0" i="0" u="none" strike="noStrike" baseline="0" smtClean="0">
                <a:latin typeface="Segoe"/>
                <a:ea typeface="ＭＳ ゴシック"/>
              </a:rPr>
              <a:t> on the dialog box asking you if you want to permanently delete the Photo Info form. The form is now permanently deleted from the database.</a:t>
            </a:r>
          </a:p>
          <a:p>
            <a:pPr lvl="1" rtl="0">
              <a:buAutoNum type="arabicPeriod" startAt="7"/>
            </a:pPr>
            <a:r>
              <a:rPr lang="en-US" b="1" i="0" u="none" strike="noStrike" baseline="0" smtClean="0">
                <a:latin typeface="Segoe"/>
                <a:ea typeface="ＭＳ ゴシック"/>
              </a:rPr>
              <a:t>LEAVE</a:t>
            </a:r>
            <a:r>
              <a:rPr lang="en-US" b="0" i="0" u="none" strike="noStrike" baseline="0" smtClean="0">
                <a:latin typeface="Segoe"/>
                <a:ea typeface="ＭＳ ゴシック"/>
              </a:rPr>
              <a:t> the database open.</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Access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60177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Design View</a:t>
            </a:r>
          </a:p>
        </p:txBody>
      </p:sp>
      <p:sp>
        <p:nvSpPr>
          <p:cNvPr id="3" name="Text Placeholder 2"/>
          <p:cNvSpPr>
            <a:spLocks noGrp="1"/>
          </p:cNvSpPr>
          <p:nvPr>
            <p:ph type="body" idx="1"/>
          </p:nvPr>
        </p:nvSpPr>
        <p:spPr>
          <a:xfrm>
            <a:off x="457200" y="1524000"/>
            <a:ext cx="3962400" cy="4953000"/>
          </a:xfrm>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database that is open from the previous exercise.</a:t>
            </a:r>
          </a:p>
          <a:p>
            <a:pPr lvl="1" rtl="0"/>
            <a:r>
              <a:rPr lang="en-US" b="0" i="0" u="none" strike="noStrike" baseline="0" smtClean="0">
                <a:solidFill>
                  <a:srgbClr val="000000"/>
                </a:solidFill>
                <a:latin typeface="Segoe"/>
                <a:ea typeface="ＭＳ ゴシック"/>
              </a:rPr>
              <a:t>On the Create</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tab, in the Forms group, click the </a:t>
            </a:r>
            <a:r>
              <a:rPr lang="en-US" b="1" i="0" u="none" strike="noStrike" baseline="0" smtClean="0">
                <a:solidFill>
                  <a:srgbClr val="000000"/>
                </a:solidFill>
                <a:latin typeface="Segoe"/>
                <a:ea typeface="ＭＳ ゴシック"/>
              </a:rPr>
              <a:t>Form</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Design</a:t>
            </a:r>
            <a:r>
              <a:rPr lang="en-US" b="0" i="0" u="none" strike="noStrike" baseline="0" smtClean="0">
                <a:solidFill>
                  <a:srgbClr val="000000"/>
                </a:solidFill>
                <a:latin typeface="Segoe"/>
                <a:ea typeface="ＭＳ ゴシック"/>
              </a:rPr>
              <a:t> button. A new blank form is created in Design view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00200"/>
            <a:ext cx="4264675" cy="4334933"/>
          </a:xfrm>
          <a:prstGeom prst="rect">
            <a:avLst/>
          </a:prstGeom>
        </p:spPr>
      </p:pic>
    </p:spTree>
    <p:extLst>
      <p:ext uri="{BB962C8B-B14F-4D97-AF65-F5344CB8AC3E}">
        <p14:creationId xmlns:p14="http://schemas.microsoft.com/office/powerpoint/2010/main" val="140096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Design View</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solidFill>
                  <a:srgbClr val="000000"/>
                </a:solidFill>
                <a:latin typeface="Segoe"/>
                <a:ea typeface="ＭＳ ゴシック"/>
              </a:rPr>
              <a:t>On the Form Design Tools Design contextual tab, in the Tools group, click the </a:t>
            </a:r>
            <a:r>
              <a:rPr lang="en-US" b="1" i="0" u="none" strike="noStrike" baseline="0" smtClean="0">
                <a:solidFill>
                  <a:srgbClr val="000000"/>
                </a:solidFill>
                <a:latin typeface="Segoe"/>
                <a:ea typeface="ＭＳ ゴシック"/>
              </a:rPr>
              <a:t>Add</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Existing</a:t>
            </a:r>
            <a:r>
              <a:rPr lang="en-US" b="1" i="0" u="none" strike="noStrike" baseline="0" smtClean="0">
                <a:solidFill>
                  <a:srgbClr val="000000"/>
                </a:solidFill>
                <a:latin typeface="ITC Officina Sans Bold"/>
                <a:ea typeface="ＭＳ ゴシック"/>
              </a:rPr>
              <a:t> </a:t>
            </a:r>
            <a:r>
              <a:rPr lang="en-US" b="1" i="0" u="none" strike="noStrike" baseline="0" smtClean="0">
                <a:solidFill>
                  <a:srgbClr val="000000"/>
                </a:solidFill>
                <a:latin typeface="Segoe"/>
                <a:ea typeface="ＭＳ ゴシック"/>
              </a:rPr>
              <a:t>Fields</a:t>
            </a:r>
            <a:r>
              <a:rPr lang="en-US" b="0" i="0" u="none" strike="noStrike" baseline="0" smtClean="0">
                <a:solidFill>
                  <a:srgbClr val="000000"/>
                </a:solidFill>
                <a:latin typeface="Segoe"/>
                <a:ea typeface="ＭＳ ゴシック"/>
              </a:rPr>
              <a:t> button. The Field List pane appears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5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19400"/>
            <a:ext cx="7526867" cy="3261127"/>
          </a:xfrm>
          <a:prstGeom prst="rect">
            <a:avLst/>
          </a:prstGeom>
        </p:spPr>
      </p:pic>
    </p:spTree>
    <p:extLst>
      <p:ext uri="{BB962C8B-B14F-4D97-AF65-F5344CB8AC3E}">
        <p14:creationId xmlns:p14="http://schemas.microsoft.com/office/powerpoint/2010/main" val="398157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Form in Design View</a:t>
            </a:r>
          </a:p>
        </p:txBody>
      </p:sp>
      <p:sp>
        <p:nvSpPr>
          <p:cNvPr id="3" name="Text Placeholder 2"/>
          <p:cNvSpPr>
            <a:spLocks noGrp="1"/>
          </p:cNvSpPr>
          <p:nvPr>
            <p:ph type="body" idx="1"/>
          </p:nvPr>
        </p:nvSpPr>
        <p:spPr/>
        <p:txBody>
          <a:bodyPr/>
          <a:lstStyle/>
          <a:p>
            <a:pPr lvl="1">
              <a:buFont typeface="+mj-lt"/>
              <a:buAutoNum type="arabicPeriod" startAt="3"/>
            </a:pPr>
            <a:r>
              <a:rPr lang="en-US" b="0" i="0" u="none" strike="noStrike" baseline="0" smtClean="0">
                <a:latin typeface="Grotesque MT BdExt"/>
                <a:ea typeface="ＭＳ ゴシック"/>
              </a:rPr>
              <a:t>Click the </a:t>
            </a:r>
            <a:r>
              <a:rPr lang="en-US" b="1" i="0" u="none" strike="noStrike" baseline="0" smtClean="0">
                <a:latin typeface="Segoe"/>
                <a:ea typeface="ＭＳ ゴシック"/>
              </a:rPr>
              <a:t>Show</a:t>
            </a:r>
            <a:r>
              <a:rPr lang="en-US" b="1" i="0" u="none" strike="noStrike" baseline="0" smtClean="0">
                <a:latin typeface="Grotesque MT BdExt"/>
                <a:ea typeface="ＭＳ ゴシック"/>
              </a:rPr>
              <a:t> </a:t>
            </a:r>
            <a:r>
              <a:rPr lang="en-US" b="1" i="0" u="none" strike="noStrike" baseline="0" smtClean="0">
                <a:latin typeface="Segoe"/>
                <a:ea typeface="ＭＳ ゴシック"/>
              </a:rPr>
              <a:t>all</a:t>
            </a:r>
            <a:r>
              <a:rPr lang="en-US" b="1" i="0" u="none" strike="noStrike" baseline="0" smtClean="0">
                <a:latin typeface="Grotesque MT BdExt"/>
                <a:ea typeface="ＭＳ ゴシック"/>
              </a:rPr>
              <a:t> </a:t>
            </a:r>
            <a:r>
              <a:rPr lang="en-US" b="1" i="0" u="none" strike="noStrike" baseline="0" smtClean="0">
                <a:latin typeface="Segoe"/>
                <a:ea typeface="ＭＳ ゴシック"/>
              </a:rPr>
              <a:t>tables</a:t>
            </a:r>
            <a:r>
              <a:rPr lang="en-US" b="0" i="0" u="none" strike="noStrike" baseline="0" smtClean="0">
                <a:latin typeface="Grotesque MT BdExt"/>
                <a:ea typeface="ＭＳ ゴシック"/>
              </a:rPr>
              <a:t> link, then the </a:t>
            </a:r>
            <a:r>
              <a:rPr lang="en-US" b="1" i="0" u="none" strike="noStrike" baseline="0" smtClean="0">
                <a:latin typeface="Segoe"/>
                <a:ea typeface="ＭＳ ゴシック"/>
              </a:rPr>
              <a:t>expand</a:t>
            </a:r>
            <a:r>
              <a:rPr lang="en-US" b="1" i="0" u="none" strike="noStrike" baseline="0" smtClean="0">
                <a:latin typeface="Grotesque MT BdExt"/>
                <a:ea typeface="ＭＳ ゴシック"/>
              </a:rPr>
              <a:t> </a:t>
            </a:r>
            <a:r>
              <a:rPr lang="en-US" b="1" i="0" u="none" strike="noStrike" baseline="0" smtClean="0">
                <a:latin typeface="Segoe"/>
                <a:ea typeface="ＭＳ ゴシック"/>
              </a:rPr>
              <a:t>button</a:t>
            </a:r>
            <a:r>
              <a:rPr lang="en-US" b="0" i="0" u="none" strike="noStrike" baseline="0" smtClean="0">
                <a:latin typeface="Grotesque MT BdExt"/>
                <a:ea typeface="ＭＳ ゴシック"/>
              </a:rPr>
              <a:t> to the left of the table name (</a:t>
            </a:r>
            <a:r>
              <a:rPr lang="en-US">
                <a:solidFill>
                  <a:srgbClr val="000000"/>
                </a:solidFill>
                <a:latin typeface="Segoe"/>
                <a:ea typeface="ＭＳ ゴシック"/>
              </a:rPr>
              <a:t>shown below</a:t>
            </a:r>
            <a:r>
              <a:rPr lang="en-US" b="0" i="0" u="none" strike="noStrike" baseline="0" smtClean="0">
                <a:latin typeface="Grotesque MT BdExt"/>
                <a:ea typeface="ＭＳ ゴシック"/>
              </a:rPr>
              <a:t>). </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00400"/>
            <a:ext cx="7721600" cy="2534390"/>
          </a:xfrm>
          <a:prstGeom prst="rect">
            <a:avLst/>
          </a:prstGeom>
        </p:spPr>
      </p:pic>
    </p:spTree>
    <p:extLst>
      <p:ext uri="{BB962C8B-B14F-4D97-AF65-F5344CB8AC3E}">
        <p14:creationId xmlns:p14="http://schemas.microsoft.com/office/powerpoint/2010/main" val="3172835457"/>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301</TotalTime>
  <Words>2817</Words>
  <Application>Microsoft Office PowerPoint</Application>
  <PresentationFormat>On-screen Show (4:3)</PresentationFormat>
  <Paragraphs>253</Paragraphs>
  <Slides>37</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ＭＳ ゴシック</vt:lpstr>
      <vt:lpstr>Arial</vt:lpstr>
      <vt:lpstr>Calibri</vt:lpstr>
      <vt:lpstr>Franklin Gothic Book</vt:lpstr>
      <vt:lpstr>Franklin Gothic Medium</vt:lpstr>
      <vt:lpstr>Grotesque MT BdExt</vt:lpstr>
      <vt:lpstr>ITC Officina Sans Bold</vt:lpstr>
      <vt:lpstr>Segoe</vt:lpstr>
      <vt:lpstr>Segoe UI</vt:lpstr>
      <vt:lpstr>Segoe UI Light</vt:lpstr>
      <vt:lpstr>Segoe UI Semibold</vt:lpstr>
      <vt:lpstr>Segoe UI Semilight</vt:lpstr>
      <vt:lpstr>Times New Roman</vt:lpstr>
      <vt:lpstr>template</vt:lpstr>
      <vt:lpstr>Create Forms</vt:lpstr>
      <vt:lpstr>Objectives</vt:lpstr>
      <vt:lpstr>Step by Step: Create a Simple Form and Delete a Form</vt:lpstr>
      <vt:lpstr>Step by Step: Create a Simple Form and Delete a Form</vt:lpstr>
      <vt:lpstr>Step by Step: Create a Simple Form and Delete a Form</vt:lpstr>
      <vt:lpstr>Step by Step: Create a Simple Form and Delete a Form</vt:lpstr>
      <vt:lpstr>Step by Step: Create a Form in Design View</vt:lpstr>
      <vt:lpstr>Step by Step: Create a Form in Design View</vt:lpstr>
      <vt:lpstr>Step by Step: Create a Form in Design View</vt:lpstr>
      <vt:lpstr>Step by Step: Create a Form in Design View</vt:lpstr>
      <vt:lpstr>Step by Step: Create a Form in Design View</vt:lpstr>
      <vt:lpstr>Step by Step: Create a Form in Design View</vt:lpstr>
      <vt:lpstr>Step by Step: Create a Form in Layout View</vt:lpstr>
      <vt:lpstr>Step by Step: Create a Form in Layout View</vt:lpstr>
      <vt:lpstr>Step by Step: Create a Form in Layout View</vt:lpstr>
      <vt:lpstr>Step by Step: Create a Form in Layout View</vt:lpstr>
      <vt:lpstr>Step by Step: Use the Form Wizard</vt:lpstr>
      <vt:lpstr>Step by Step: Use the Form Wizard</vt:lpstr>
      <vt:lpstr>Step by Step: Use the Form Wizard</vt:lpstr>
      <vt:lpstr>Step by Step: Use the Form Wizard</vt:lpstr>
      <vt:lpstr>Step by Step: Use the Form Wizard</vt:lpstr>
      <vt:lpstr>Step by Step: Apply a Theme</vt:lpstr>
      <vt:lpstr>Step by Step: Apply a Theme</vt:lpstr>
      <vt:lpstr>Step by Step: Apply a Theme</vt:lpstr>
      <vt:lpstr>Step by Step: Sort Data within a Form</vt:lpstr>
      <vt:lpstr>Step by Step: Sort Data within a Form</vt:lpstr>
      <vt:lpstr>Step by Step: Sort Data within a Form</vt:lpstr>
      <vt:lpstr>Step by Step: Filter Data with Common Filters</vt:lpstr>
      <vt:lpstr>Step by Step: Filter Data with Common Filters</vt:lpstr>
      <vt:lpstr>Step by Step: Filter Data with Common Filters</vt:lpstr>
      <vt:lpstr>Step by Step: Filter Data with Common Filters</vt:lpstr>
      <vt:lpstr>Step by Step: Filter Data with Common Filters</vt:lpstr>
      <vt:lpstr>Step by Step: Use Filter by Form</vt:lpstr>
      <vt:lpstr>Step by Step: Use Filter by Form</vt:lpstr>
      <vt:lpstr>Step by Step: Use Filter by Form</vt:lpstr>
      <vt:lpstr>Step by Step: Use Filter by Form</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Gambrel, Bryan - Indianapolis</cp:lastModifiedBy>
  <cp:revision>310</cp:revision>
  <dcterms:created xsi:type="dcterms:W3CDTF">2011-08-08T12:10:51Z</dcterms:created>
  <dcterms:modified xsi:type="dcterms:W3CDTF">2016-04-08T13:54:07Z</dcterms:modified>
</cp:coreProperties>
</file>