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35"/>
  </p:notesMasterIdLst>
  <p:sldIdLst>
    <p:sldId id="256" r:id="rId2"/>
    <p:sldId id="258" r:id="rId3"/>
    <p:sldId id="265" r:id="rId4"/>
    <p:sldId id="266" r:id="rId5"/>
    <p:sldId id="267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82" r:id="rId14"/>
    <p:sldId id="283" r:id="rId15"/>
    <p:sldId id="284" r:id="rId16"/>
    <p:sldId id="285" r:id="rId17"/>
    <p:sldId id="286" r:id="rId18"/>
    <p:sldId id="289" r:id="rId19"/>
    <p:sldId id="290" r:id="rId20"/>
    <p:sldId id="291" r:id="rId21"/>
    <p:sldId id="296" r:id="rId22"/>
    <p:sldId id="297" r:id="rId23"/>
    <p:sldId id="298" r:id="rId24"/>
    <p:sldId id="299" r:id="rId25"/>
    <p:sldId id="313" r:id="rId26"/>
    <p:sldId id="300" r:id="rId27"/>
    <p:sldId id="304" r:id="rId28"/>
    <p:sldId id="305" r:id="rId29"/>
    <p:sldId id="306" r:id="rId30"/>
    <p:sldId id="307" r:id="rId31"/>
    <p:sldId id="310" r:id="rId32"/>
    <p:sldId id="311" r:id="rId33"/>
    <p:sldId id="312" r:id="rId3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  <p15:guide id="3" pos="5424">
          <p15:clr>
            <a:srgbClr val="A4A3A4"/>
          </p15:clr>
        </p15:guide>
        <p15:guide id="4" pos="30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Gambrel" initials="B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419"/>
    <a:srgbClr val="0072C6"/>
    <a:srgbClr val="0000FF"/>
    <a:srgbClr val="000066"/>
    <a:srgbClr val="0000CC"/>
    <a:srgbClr val="DE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2" autoAdjust="0"/>
    <p:restoredTop sz="90583" autoAdjust="0"/>
  </p:normalViewPr>
  <p:slideViewPr>
    <p:cSldViewPr>
      <p:cViewPr varScale="1">
        <p:scale>
          <a:sx n="69" d="100"/>
          <a:sy n="69" d="100"/>
        </p:scale>
        <p:origin x="1632" y="60"/>
      </p:cViewPr>
      <p:guideLst>
        <p:guide orient="horz" pos="1008"/>
        <p:guide pos="288"/>
        <p:guide pos="5424"/>
        <p:guide pos="3002"/>
      </p:guideLst>
    </p:cSldViewPr>
  </p:slideViewPr>
  <p:outlineViewPr>
    <p:cViewPr>
      <p:scale>
        <a:sx n="33" d="100"/>
        <a:sy n="33" d="100"/>
      </p:scale>
      <p:origin x="0" y="36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80ED1C-4248-4D12-A428-232B8B03309D}" type="datetimeFigureOut">
              <a:rPr lang="en-US"/>
              <a:pPr>
                <a:defRPr/>
              </a:pPr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F21D6-1232-4A45-9874-F1E25BDAB2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571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Take Note: You can add more than one field to a report design at once. Hold down the Ctrl key and click the fields you want, and then drag the selected fields onto the report.</a:t>
            </a:r>
          </a:p>
          <a:p>
            <a:pPr lvl="2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Cross Reference: In Lesson 8, you learn how to add more functionality to a report by adding controls in Design view.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245225"/>
            <a:ext cx="2414336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336" y="6245225"/>
            <a:ext cx="3681664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245225"/>
            <a:ext cx="2185736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240459FF-3F71-4B7E-B046-907AA8018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2D24E-22F0-472D-A177-7290747F4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DE83-7917-4EFF-B203-C419F0B29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chemeClr val="bg1"/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066C-25CD-4A3B-B69F-B91E783C2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6E9-BA5A-5A41-A826-87F723DACA08}" type="datetimeFigureOut"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5E92-D3A3-9F4C-AABA-25A565264F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BA1419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F097D-FD51-42BB-BF26-7FAFAC6D6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B5463-1AC5-44D9-A7E0-25B4A9331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C543E-908C-43D6-A406-AFACB94C8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FF6DF-3303-4C48-854A-FA250DD79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3ADB1-AE50-4B45-8824-17FB8311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FCE9E-789B-4FAD-AE65-1A54666FD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4E121-91E1-4C60-A5AB-A63ED2F86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A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28613"/>
            <a:ext cx="8532813" cy="6197600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noFill/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30" name="Straight Connector 7"/>
          <p:cNvCxnSpPr>
            <a:cxnSpLocks noChangeShapeType="1"/>
          </p:cNvCxnSpPr>
          <p:nvPr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BA14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 dirty="0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BA1419"/>
          </a:solidFill>
          <a:effectLst>
            <a:outerShdw blurRad="38100" dist="38100" dir="2700000" algn="tl">
              <a:schemeClr val="bg1"/>
            </a:outerShdw>
          </a:effectLst>
          <a:latin typeface="Segoe UI Semibold" panose="020B07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A1419"/>
        </a:buClr>
        <a:buFont typeface="Arial"/>
        <a:buChar char="•"/>
        <a:defRPr sz="2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Clr>
          <a:srgbClr val="BA1419"/>
        </a:buClr>
        <a:buFont typeface="+mj-lt"/>
        <a:buAutoNum type="arabicPeriod"/>
        <a:defRPr sz="2200">
          <a:solidFill>
            <a:schemeClr val="tx1"/>
          </a:solidFill>
          <a:latin typeface="Segoe UI Semilight" panose="020B0402040204020203" pitchFamily="34" charset="0"/>
          <a:cs typeface="Segoe UI Semilight" panose="020B0402040204020203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1400">
          <a:solidFill>
            <a:schemeClr val="tx1"/>
          </a:solidFill>
          <a:latin typeface="Segoe UI Light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52563"/>
            <a:ext cx="9144000" cy="3043237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noFill/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9381" y="3405753"/>
            <a:ext cx="85344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>
                <a:effectLst>
                  <a:outerShdw algn="tl">
                    <a:srgbClr val="000000"/>
                  </a:outerShdw>
                </a:effectLst>
              </a:rPr>
              <a:t>Create Reports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8305800" cy="4572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rgbClr val="BA1419"/>
                </a:solidFill>
              </a:rPr>
              <a:t>Lesson 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© 2014, John Wiley &amp; Sons, Inc.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Microsoft Official Academic Course, Microsoft Access 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3F413-A379-4AA4-A6AE-7C7FDF82C384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" y="1828800"/>
            <a:ext cx="8534400" cy="8985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BA1419"/>
                </a:solidFill>
                <a:latin typeface="Segoe UI Semibold" panose="020B0702040204020203" pitchFamily="34" charset="0"/>
              </a:rPr>
              <a:t>Microsoft</a:t>
            </a:r>
            <a:r>
              <a:rPr lang="en-US" sz="4800" b="1" dirty="0" smtClean="0">
                <a:solidFill>
                  <a:srgbClr val="BA1419"/>
                </a:solidFill>
                <a:latin typeface="+mn-lt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+mn-lt"/>
              </a:rPr>
              <a:t>Access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Use the Report Wizard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38600" cy="4953000"/>
          </a:xfrm>
        </p:spPr>
        <p:txBody>
          <a:bodyPr/>
          <a:lstStyle/>
          <a:p>
            <a:pPr lvl="1" rtl="0">
              <a:buFont typeface="+mj-lt"/>
              <a:buAutoNum type="arabicPeriod" startAt="8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In the Layout section, 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Outline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button. In the Orientation</a:t>
            </a:r>
            <a:r>
              <a:rPr lang="en-US" b="0" i="1" u="none" strike="noStrike" baseline="0" smtClean="0">
                <a:latin typeface="Segoe"/>
                <a:ea typeface="ＭＳ ゴシック"/>
              </a:rPr>
              <a:t> 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section, 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Landscape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  (see right). Click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Next &gt;</a:t>
            </a:r>
            <a:r>
              <a:rPr lang="en-US" b="0" i="0" u="none" strike="noStrike" baseline="0" smtClean="0">
                <a:latin typeface="Times New Roman"/>
                <a:ea typeface="ＭＳ ゴシック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06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865033" cy="29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Use the Report Wizard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657600" cy="4953000"/>
          </a:xfrm>
        </p:spPr>
        <p:txBody>
          <a:bodyPr/>
          <a:lstStyle/>
          <a:p>
            <a:pPr lvl="1" rtl="0">
              <a:buFont typeface="+mj-lt"/>
              <a:buAutoNum type="arabicPeriod" startAt="9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Key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Rooms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Wizard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as the title of the report (see right).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 descr="06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04" y="1600200"/>
            <a:ext cx="4149162" cy="31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1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Use the Report Wizard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>
              <a:buFont typeface="+mj-lt"/>
              <a:buAutoNum type="arabicPeriod" startAt="10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Click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Finish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. The Rooms Wizard report appears on the screen (see below).</a:t>
            </a:r>
          </a:p>
          <a:p>
            <a:pPr lvl="1" rtl="0">
              <a:buAutoNum type="arabicPeriod" startAt="10"/>
            </a:pPr>
            <a:r>
              <a:rPr lang="en-US" sz="2000" b="1" i="0" u="none" strike="noStrike" baseline="0" smtClean="0">
                <a:latin typeface="Segoe"/>
                <a:ea typeface="ＭＳ ゴシック"/>
              </a:rPr>
              <a:t>CLOSE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the report. Notice that the new report is listed in the Navigation Pane.</a:t>
            </a:r>
          </a:p>
          <a:p>
            <a:pPr lvl="0" rtl="0"/>
            <a:r>
              <a:rPr lang="en-US" sz="2000" b="1" i="0" u="none" strike="noStrike" baseline="0" smtClean="0">
                <a:latin typeface="Segoe"/>
                <a:ea typeface="ＭＳ ゴシック"/>
              </a:rPr>
              <a:t>PAUSE. LEAVE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the database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 descr="06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3" y="3276600"/>
            <a:ext cx="5559810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2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 Report in Design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90000"/>
              </a:lnSpc>
            </a:pP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USE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database you used in the previous exercise.</a:t>
            </a:r>
          </a:p>
          <a:p>
            <a:pPr lvl="1" rtl="0">
              <a:lnSpc>
                <a:spcPct val="90000"/>
              </a:lnSpc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If necessary, 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Rooms 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table in the Navigation Pane to select it.</a:t>
            </a:r>
          </a:p>
          <a:p>
            <a:pPr lvl="1" rtl="0">
              <a:lnSpc>
                <a:spcPct val="90000"/>
              </a:lnSpc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Create tab, in the Reports group, 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Report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Design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.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A new blank report is displayed in Design view (shown below).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 descr="06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74"/>
          <a:stretch/>
        </p:blipFill>
        <p:spPr>
          <a:xfrm>
            <a:off x="677333" y="3565028"/>
            <a:ext cx="7789334" cy="25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 Report in Design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5562600" cy="4953000"/>
          </a:xfrm>
        </p:spPr>
        <p:txBody>
          <a:bodyPr/>
          <a:lstStyle/>
          <a:p>
            <a:pPr lvl="1" rtl="0">
              <a:buFont typeface="+mj-lt"/>
              <a:buAutoNum type="arabicPeriod" startAt="3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If the Fields List is not already displayed, on the Design tab, in the Tools group,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Add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Existing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Fields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 The Show All Tables link appears.</a:t>
            </a:r>
          </a:p>
          <a:p>
            <a:pPr lvl="1" rtl="0">
              <a:buAutoNum type="arabicPeriod" startAt="3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Show all tables link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then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the plus (+)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box beside Rooms to display the fields in the table (see right).</a:t>
            </a:r>
          </a:p>
          <a:p>
            <a:pPr lvl="1" rtl="0">
              <a:buAutoNum type="arabicPeriod" startAt="3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Double-click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ID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. The field is inserted onto the design grid.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 descr="06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8" y="1524000"/>
            <a:ext cx="2695098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 Report in Design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 descr="06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33" y="1600200"/>
            <a:ext cx="4495800" cy="365828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267200" cy="4953000"/>
          </a:xfrm>
        </p:spPr>
        <p:txBody>
          <a:bodyPr/>
          <a:lstStyle/>
          <a:p>
            <a:pPr lvl="1" rtl="0">
              <a:buFont typeface="+mj-lt"/>
              <a:buAutoNum type="arabicPeriod" startAt="6"/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Double-click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Name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,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Bed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Size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, and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Rate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Times New Roman"/>
                <a:ea typeface="ＭＳ ゴシック"/>
              </a:rPr>
              <a:t>.</a:t>
            </a:r>
          </a:p>
          <a:p>
            <a:pPr lvl="1" rtl="0">
              <a:buAutoNum type="arabicPeriod" startAt="6"/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Close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 on the Field List pane.</a:t>
            </a:r>
          </a:p>
          <a:p>
            <a:pPr lvl="1" rtl="0">
              <a:buAutoNum type="arabicPeriod" startAt="6"/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Bed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Size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label. The border around the label changes to orange, indicating that it is selected. Position the insertion point over the top of the border (see right) until the pointer changes to a four-sided arrow.</a:t>
            </a:r>
          </a:p>
          <a:p>
            <a:pPr lvl="1" rtl="0">
              <a:buAutoNum type="arabicPeriod" startAt="6"/>
            </a:pPr>
            <a:endParaRPr lang="en-US" sz="2000" b="0" i="0" u="none" strike="noStrike" baseline="0" smtClean="0">
              <a:solidFill>
                <a:srgbClr val="000000"/>
              </a:solidFill>
              <a:latin typeface="Segoe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658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 Report in Design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38600" cy="4953000"/>
          </a:xfrm>
        </p:spPr>
        <p:txBody>
          <a:bodyPr/>
          <a:lstStyle/>
          <a:p>
            <a:pPr lvl="1" rtl="0">
              <a:buFont typeface="+mj-lt"/>
              <a:buAutoNum type="arabicPeriod" startAt="9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Click and drag the label to position it about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one-half inch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to the right of the Room ID field and release the mo use button. The field is moved along with the label.</a:t>
            </a:r>
          </a:p>
          <a:p>
            <a:pPr lvl="1" rtl="0">
              <a:buAutoNum type="arabicPeriod" startAt="9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In the same manner, move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Rate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label and field to position it below the Bed Size field (see right).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06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7" y="1600201"/>
            <a:ext cx="4174066" cy="41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5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 Report in Design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>
              <a:buFont typeface="+mj-lt"/>
              <a:buAutoNum type="arabicPeriod" startAt="11"/>
            </a:pP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ID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field to select it. Position the mo use pointer on the square handle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in the middle of the right-side border. Click and drag the field to the left to decrease the size by about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one-quarter inch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Times New Roman"/>
                <a:ea typeface="ＭＳ ゴシック"/>
              </a:rPr>
              <a:t>.</a:t>
            </a:r>
          </a:p>
          <a:p>
            <a:pPr lvl="1" rtl="0">
              <a:buAutoNum type="arabicPeriod" startAt="11"/>
            </a:pP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Ribbon, in the Views group, click the bottom half of the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View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 and select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Report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View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from the menu. The report is shown in Report view. Scroll down to see all the records.</a:t>
            </a:r>
          </a:p>
          <a:p>
            <a:pPr lvl="1" rtl="0">
              <a:buAutoNum type="arabicPeriod" startAt="11"/>
            </a:pP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Save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 on the Quick Access Toolbar.</a:t>
            </a:r>
          </a:p>
          <a:p>
            <a:pPr lvl="1" rtl="0">
              <a:buAutoNum type="arabicPeriod" startAt="11"/>
            </a:pP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Key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Report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Design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in the Report Name box, and click </a:t>
            </a: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OK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Times New Roman"/>
                <a:ea typeface="ＭＳ ゴシック"/>
              </a:rPr>
              <a:t>.</a:t>
            </a:r>
          </a:p>
          <a:p>
            <a:pPr lvl="1" rtl="0">
              <a:buAutoNum type="arabicPeriod" startAt="11"/>
            </a:pPr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CLOSE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report.</a:t>
            </a:r>
          </a:p>
          <a:p>
            <a:pPr lvl="0" rtl="0"/>
            <a:r>
              <a:rPr lang="en-US" sz="21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PAUSE. LEAVE</a:t>
            </a:r>
            <a:r>
              <a:rPr lang="en-US" sz="21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table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9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Apply a Theme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USE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database open from the previous exercise.</a:t>
            </a:r>
          </a:p>
          <a:p>
            <a:pPr lvl="1" rtl="0"/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OPEN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Rooms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report.</a:t>
            </a:r>
          </a:p>
          <a:p>
            <a:pPr lvl="1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Ribbon, in the Views group, click the bottom half of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View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 Select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Layout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view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from the menu.</a:t>
            </a:r>
          </a:p>
          <a:p>
            <a:pPr lvl="1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Report Layout Tools Design contextual tab, in the Themes group,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Themes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 The Themes gallery of predefined report themes appears.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6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Apply a Theme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581400" cy="4953000"/>
          </a:xfrm>
        </p:spPr>
        <p:txBody>
          <a:bodyPr/>
          <a:lstStyle/>
          <a:p>
            <a:pPr lvl="1" rtl="0">
              <a:buFont typeface="+mj-lt"/>
              <a:buAutoNum type="arabicPeriod" startAt="4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In the Office section and the first row, third column, 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Integral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design (see right). The format is applied to the report.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 descr="06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24000"/>
            <a:ext cx="4600785" cy="44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Picture 2" descr="0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1"/>
            <a:ext cx="8026400" cy="2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Apply a Theme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5562600" cy="4953000"/>
          </a:xfrm>
        </p:spPr>
        <p:txBody>
          <a:bodyPr/>
          <a:lstStyle/>
          <a:p>
            <a:pPr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In the Themes group,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Fonts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 Select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Cambria 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from the menu (see right). The new Font theme is applied.</a:t>
            </a:r>
          </a:p>
          <a:p>
            <a:pPr lvl="1" rtl="0">
              <a:buAutoNum type="arabicPeriod" startAt="5"/>
            </a:pP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SAVE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report.</a:t>
            </a:r>
          </a:p>
          <a:p>
            <a:pPr lvl="0" rtl="0"/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PAUSE. LEAVE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report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 descr="06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93"/>
          <a:stretch/>
        </p:blipFill>
        <p:spPr>
          <a:xfrm>
            <a:off x="6400800" y="1600200"/>
            <a:ext cx="2193620" cy="44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9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Sort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USE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report open from the previous exercise.</a:t>
            </a:r>
          </a:p>
          <a:p>
            <a:pPr lvl="1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Home tab in the Views group, click the bottom half of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View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 Select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Layout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view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from the menu.</a:t>
            </a:r>
          </a:p>
          <a:p>
            <a:pPr lvl="1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Name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header.</a:t>
            </a:r>
          </a:p>
          <a:p>
            <a:pPr lvl="1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Home tab, in the Sort &amp; Filter group,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Ascending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 The column is sorted in ascending alphabetic order.</a:t>
            </a:r>
          </a:p>
          <a:p>
            <a:pPr lvl="1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Home tab, in the Sort &amp; Filter group,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Remove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Sort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 The Sort is removed.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0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Sort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657600" cy="4953000"/>
          </a:xfrm>
        </p:spPr>
        <p:txBody>
          <a:bodyPr/>
          <a:lstStyle/>
          <a:p>
            <a:pPr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Right-click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Name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header. The shortcut menu appears.</a:t>
            </a:r>
          </a:p>
          <a:p>
            <a:pPr lvl="1" rtl="0">
              <a:buAutoNum type="arabicPeriod" startAt="5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Select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Sort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Z to A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(see right). The column is sorted.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6" descr="06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8"/>
          <a:stretch/>
        </p:blipFill>
        <p:spPr>
          <a:xfrm>
            <a:off x="4191000" y="1600200"/>
            <a:ext cx="4360333" cy="41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0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Sort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>
              <a:lnSpc>
                <a:spcPct val="90000"/>
              </a:lnSpc>
              <a:buFont typeface="+mj-lt"/>
              <a:buAutoNum type="arabicPeriod" startAt="7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On the Home tab, in the Sort &amp; Filter group, click the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Remove Sort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button. The Sort is cleared.</a:t>
            </a:r>
          </a:p>
          <a:p>
            <a:pPr lvl="1" rtl="0">
              <a:lnSpc>
                <a:spcPct val="90000"/>
              </a:lnSpc>
              <a:buAutoNum type="arabicPeriod" startAt="7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On the Report Layout Tools Design contextual tab, in the Grouping &amp; Totals group, click the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Group &amp; Sort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button. The </a:t>
            </a:r>
            <a:r>
              <a:rPr lang="en-US" sz="2000" b="0" i="1" u="none" strike="noStrike" baseline="0" smtClean="0">
                <a:latin typeface="Segoe"/>
                <a:ea typeface="ＭＳ ゴシック"/>
              </a:rPr>
              <a:t>Group, Sort, and Total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pane appears at the bottom of the screen (shown below).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 descr="06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0"/>
          <a:stretch/>
        </p:blipFill>
        <p:spPr>
          <a:xfrm>
            <a:off x="2362200" y="3344334"/>
            <a:ext cx="5290895" cy="28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8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Sort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>
              <a:buFont typeface="+mj-lt"/>
              <a:buAutoNum type="arabicPeriod" startAt="9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Add a Sort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 in the </a:t>
            </a:r>
            <a:r>
              <a:rPr lang="en-US" b="0" i="1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Group, Sort, and Total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pane.</a:t>
            </a:r>
          </a:p>
          <a:p>
            <a:pPr lvl="1" rtl="0">
              <a:buAutoNum type="arabicPeriod" startAt="9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 Name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field in the fields list. Notice that the field was sorted in ascending order by default and a line was added describing the sort.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62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by Step: Sort Data within 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+mj-lt"/>
              <a:buAutoNum type="arabicPeriod" startAt="11"/>
            </a:pPr>
            <a:r>
              <a:rPr lang="en-US" sz="2000">
                <a:latin typeface="Segoe"/>
                <a:cs typeface="Segoe"/>
              </a:rPr>
              <a:t>Click the down arrow beside with A on top and select with Z on top from the menu (shown below). The field is sorted in descending order.</a:t>
            </a:r>
          </a:p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F413-A379-4AA4-A6AE-7C7FDF82C38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8" name="Picture 17" descr="06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54065"/>
            <a:ext cx="6096995" cy="36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2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Sort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>
              <a:buFont typeface="+mj-lt"/>
              <a:buAutoNum type="arabicPeriod" startAt="12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More Options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 in the Sort line. Notice the options available for customizing a sort.</a:t>
            </a:r>
          </a:p>
          <a:p>
            <a:pPr lvl="1" rtl="0">
              <a:buAutoNum type="arabicPeriod" startAt="12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Delete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button. The sort is cleared.</a:t>
            </a:r>
          </a:p>
          <a:p>
            <a:pPr lvl="1" rtl="0">
              <a:buAutoNum type="arabicPeriod" startAt="12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In the Grouping &amp; Totals group on the Ribbon, 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Group &amp; Sort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button. The </a:t>
            </a:r>
            <a:r>
              <a:rPr lang="en-US" b="0" i="1" u="none" strike="noStrike" baseline="0" smtClean="0">
                <a:latin typeface="Segoe"/>
                <a:ea typeface="ＭＳ ゴシック"/>
              </a:rPr>
              <a:t>Group, Total, and Sort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pane is removed.</a:t>
            </a:r>
          </a:p>
          <a:p>
            <a:pPr lvl="1" rtl="0">
              <a:buAutoNum type="arabicPeriod" startAt="12"/>
            </a:pPr>
            <a:r>
              <a:rPr lang="en-US" b="1" i="0" u="none" strike="noStrike" baseline="0" smtClean="0">
                <a:latin typeface="Segoe"/>
                <a:ea typeface="ＭＳ ゴシック"/>
              </a:rPr>
              <a:t>SAVE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the report.</a:t>
            </a:r>
          </a:p>
          <a:p>
            <a:pPr lvl="0" rtl="0"/>
            <a:r>
              <a:rPr lang="en-US" b="1" i="0" u="none" strike="noStrike" baseline="0" smtClean="0">
                <a:latin typeface="Segoe"/>
                <a:ea typeface="ＭＳ ゴシック"/>
              </a:rPr>
              <a:t>PAUSE. LEAVE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the database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28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Filter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0" u="none" strike="noStrike" baseline="0" smtClean="0">
                <a:latin typeface="Segoe"/>
                <a:ea typeface="ＭＳ ゴシック"/>
              </a:rPr>
              <a:t>USE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the database you used in the previous exercise.</a:t>
            </a:r>
          </a:p>
          <a:p>
            <a:pPr lvl="1" rtl="0"/>
            <a:r>
              <a:rPr lang="en-US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Location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header to select it.</a:t>
            </a:r>
          </a:p>
          <a:p>
            <a:pPr lvl="1" rtl="0"/>
            <a:r>
              <a:rPr lang="en-US" b="0" i="0" u="none" strike="noStrike" baseline="0" smtClean="0">
                <a:latin typeface="Segoe"/>
                <a:ea typeface="ＭＳ ゴシック"/>
              </a:rPr>
              <a:t>On the Home tab, in the Sort &amp; Filter group, 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Filter 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button. A menu appears.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98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Filter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2514600" cy="4953000"/>
          </a:xfrm>
        </p:spPr>
        <p:txBody>
          <a:bodyPr/>
          <a:lstStyle/>
          <a:p>
            <a:pPr lvl="1" rtl="0">
              <a:buFont typeface="+mj-lt"/>
              <a:buAutoNum type="arabicPeriod" startAt="3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Point to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Text Filters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. A second menu appears. Select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Begins</a:t>
            </a:r>
            <a:r>
              <a:rPr lang="en-US" sz="2000" b="1" i="0" u="none" strike="noStrike" baseline="0" smtClean="0"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with..</a:t>
            </a:r>
            <a:r>
              <a:rPr lang="en-US" sz="2000" b="1" i="0" u="none" strike="noStrike" baseline="0" smtClean="0">
                <a:latin typeface="ITC Officina Sans Bold"/>
                <a:ea typeface="ＭＳ ゴシック"/>
              </a:rPr>
              <a:t>.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(seeright). The Custom Filter box appears.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 descr="06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5706533" cy="39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6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Filter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>
                <a:latin typeface="Segoe"/>
                <a:ea typeface="ＭＳ ゴシック"/>
              </a:rPr>
              <a:t>Key</a:t>
            </a:r>
            <a:r>
              <a:rPr lang="en-US" b="1">
                <a:latin typeface="Segoe"/>
                <a:ea typeface="ＭＳ ゴシック"/>
              </a:rPr>
              <a:t> 1</a:t>
            </a:r>
            <a:r>
              <a:rPr lang="en-US">
                <a:latin typeface="Segoe"/>
                <a:ea typeface="ＭＳ ゴシック"/>
              </a:rPr>
              <a:t> into the Custom Filter box and click </a:t>
            </a:r>
            <a:r>
              <a:rPr lang="en-US" b="1">
                <a:latin typeface="Segoe"/>
                <a:ea typeface="ＭＳ ゴシック"/>
              </a:rPr>
              <a:t>OK</a:t>
            </a:r>
            <a:r>
              <a:rPr lang="en-US">
                <a:latin typeface="ITC Officina Sans Bold"/>
                <a:ea typeface="ＭＳ ゴシック"/>
              </a:rPr>
              <a:t>.</a:t>
            </a:r>
            <a:r>
              <a:rPr lang="en-US">
                <a:latin typeface="Segoe"/>
                <a:ea typeface="ＭＳ ゴシック"/>
              </a:rPr>
              <a:t> The data is filtered to show only the rooms on the first floor.</a:t>
            </a:r>
          </a:p>
          <a:p>
            <a:pPr lvl="1" rtl="0">
              <a:buAutoNum type="arabicPeriod" startAt="4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Toggle Filter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 on the Ribbon. The report returns to its unfiltered state.</a:t>
            </a:r>
          </a:p>
          <a:p>
            <a:pPr lvl="1" rtl="0">
              <a:buAutoNum type="arabicPeriod" startAt="4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In the Bed Size field, click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King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in the second row.</a:t>
            </a:r>
          </a:p>
          <a:p>
            <a:pPr lvl="1" rtl="0">
              <a:buAutoNum type="arabicPeriod" startAt="4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On the Home tab, in the Sort &amp; Filter group, 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Selection 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button. Select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Equals “King”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from the menu. The data is filtered to show only the rooms with King-sized beds.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and Delete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0" u="none" strike="noStrike" baseline="0" smtClean="0">
                <a:latin typeface="Segoe"/>
                <a:ea typeface="ＭＳ ゴシック"/>
              </a:rPr>
              <a:t>GET READY</a:t>
            </a:r>
            <a:r>
              <a:rPr lang="en-US" b="1" i="0" u="none" strike="noStrike" baseline="0" smtClean="0">
                <a:latin typeface="AGaramond"/>
                <a:ea typeface="ＭＳ ゴシック"/>
              </a:rPr>
              <a:t>.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Before you begin these steps, be sure to turn on and/or log on to your computer and start Access.</a:t>
            </a:r>
          </a:p>
          <a:p>
            <a:pPr lvl="1" rtl="0"/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OPEN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1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AlpineSkiHo use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from the data files for this lesson.</a:t>
            </a:r>
          </a:p>
          <a:p>
            <a:pPr lvl="1" rtl="0"/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SAVE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database as </a:t>
            </a:r>
            <a:r>
              <a:rPr lang="en-US" b="1" i="1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AlpineSkiHo useXXX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(where </a:t>
            </a:r>
            <a:r>
              <a:rPr lang="en-US" b="0" i="1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XXX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is your initials).</a:t>
            </a:r>
          </a:p>
          <a:p>
            <a:pPr lvl="1" rtl="0"/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In the Navigation Pane,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Rooms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table to select it. This is your record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1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Filter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876800" cy="4953000"/>
          </a:xfrm>
        </p:spPr>
        <p:txBody>
          <a:bodyPr/>
          <a:lstStyle/>
          <a:p>
            <a:pPr lvl="1" rtl="0">
              <a:buFont typeface="+mj-lt"/>
              <a:buAutoNum type="arabicPeriod" startAt="8"/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Right-click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Bed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Size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header. A shortcut menu appears. Notice that the Equals “King” filter and the other filters from the Selection menu are also available in the shortcut menu (see right).</a:t>
            </a:r>
          </a:p>
          <a:p>
            <a:pPr lvl="1" rtl="0">
              <a:buAutoNum type="arabicPeriod" startAt="8"/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Select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Clear filter from Bed Size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from the menu. The filter is cleared.</a:t>
            </a:r>
          </a:p>
          <a:p>
            <a:pPr lvl="1" rtl="0">
              <a:buAutoNum type="arabicPeriod" startAt="8"/>
            </a:pP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CLOSE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report.</a:t>
            </a:r>
          </a:p>
          <a:p>
            <a:pPr lvl="0" rtl="0"/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PAUSE. LEAVE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the database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6" descr="06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00200"/>
            <a:ext cx="3009810" cy="39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4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Find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0" u="none" strike="noStrike" baseline="0" smtClean="0">
                <a:latin typeface="Segoe"/>
                <a:ea typeface="ＭＳ ゴシック"/>
              </a:rPr>
              <a:t>USE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the database open from the previous exercise.</a:t>
            </a:r>
          </a:p>
          <a:p>
            <a:pPr lvl="1" rtl="0"/>
            <a:r>
              <a:rPr lang="en-US" b="1" i="0" u="none" strike="noStrike" baseline="0" smtClean="0">
                <a:latin typeface="Segoe"/>
                <a:ea typeface="ＭＳ ゴシック"/>
              </a:rPr>
              <a:t>OPEN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Rooms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report.</a:t>
            </a:r>
          </a:p>
          <a:p>
            <a:pPr lvl="1" rtl="0"/>
            <a:r>
              <a:rPr lang="en-US" b="0" i="0" u="none" strike="noStrike" baseline="0" smtClean="0">
                <a:latin typeface="Segoe"/>
                <a:ea typeface="ＭＳ ゴシック"/>
              </a:rPr>
              <a:t>On the Home tab, in the Find group, 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Find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button. The Find dialog box appears (shown below).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 descr="06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31" y="3208867"/>
            <a:ext cx="5208604" cy="22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07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Find Data within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>
              <a:buFont typeface="+mj-lt"/>
              <a:buAutoNum type="arabicPeriod" startAt="3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Key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King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in the Find What drop-down box and select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Current document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in the Look In drop-down box.</a:t>
            </a:r>
          </a:p>
          <a:p>
            <a:pPr lvl="1" rtl="0">
              <a:buAutoNum type="arabicPeriod" startAt="3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Find Next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button. Access highlights the first occurrence of ‘King’ in the report. Continue clicking the Find Next button until Access reports that it has finished searching the records.</a:t>
            </a:r>
          </a:p>
          <a:p>
            <a:pPr lvl="1" rtl="0">
              <a:buAutoNum type="arabicPeriod" startAt="3"/>
            </a:pPr>
            <a:r>
              <a:rPr lang="en-US" b="1" i="0" u="none" strike="noStrike" baseline="0" smtClean="0">
                <a:latin typeface="Segoe"/>
                <a:ea typeface="ＭＳ ゴシック"/>
              </a:rPr>
              <a:t>CLOSE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the report.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CLOSE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the database.</a:t>
            </a:r>
          </a:p>
          <a:p>
            <a:pPr lvl="0" rtl="0"/>
            <a:r>
              <a:rPr lang="en-US" b="1" i="0" u="none" strike="noStrike" baseline="0" smtClean="0">
                <a:latin typeface="Segoe"/>
                <a:ea typeface="ＭＳ ゴシック"/>
              </a:rPr>
              <a:t>STOP. CLOSE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Access.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9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Skill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" name="Picture 6" descr="0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1"/>
            <a:ext cx="8026400" cy="2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and Delete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>
              <a:buFont typeface="+mj-lt"/>
              <a:buAutoNum type="arabicPeriod" startAt="4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Create tab, in the Reports group,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Report 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button. The report appears in Layout view (shown below). Notice the Report Layout tools that appear in the Ribbon.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 descr="06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14122"/>
            <a:ext cx="6087533" cy="32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and Delete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en-US" sz="200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sz="2000" b="1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sz="2000" b="1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Segoe"/>
                <a:ea typeface="ＭＳ ゴシック"/>
              </a:rPr>
              <a:t>ID</a:t>
            </a:r>
            <a:r>
              <a:rPr lang="en-US" sz="2000">
                <a:solidFill>
                  <a:srgbClr val="000000"/>
                </a:solidFill>
                <a:latin typeface="Segoe"/>
                <a:ea typeface="ＭＳ ゴシック"/>
              </a:rPr>
              <a:t> header to select it. Position the pointer over the right border until you see a double-sided arrow. Click and drag to the left, resizing the column to remove white space.</a:t>
            </a:r>
          </a:p>
          <a:p>
            <a:pPr lvl="1" rtl="0">
              <a:buAutoNum type="arabicPeriod" startAt="5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Resize the other columns until your screen looks similar to the figure below.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 descr="06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75001"/>
            <a:ext cx="5638800" cy="30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Create and Delete a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+mj-lt"/>
              <a:buAutoNum type="arabicPeriod" startAt="7"/>
            </a:pPr>
            <a:r>
              <a:rPr lang="en-US" sz="2000">
                <a:latin typeface="Segoe"/>
                <a:ea typeface="ＭＳ ゴシック"/>
              </a:rPr>
              <a:t>Click the </a:t>
            </a:r>
            <a:r>
              <a:rPr lang="en-US" sz="2000" b="1">
                <a:latin typeface="Segoe"/>
                <a:ea typeface="ＭＳ ゴシック"/>
              </a:rPr>
              <a:t>Save</a:t>
            </a:r>
            <a:r>
              <a:rPr lang="en-US" sz="2000">
                <a:latin typeface="Segoe"/>
                <a:ea typeface="ＭＳ ゴシック"/>
              </a:rPr>
              <a:t> button on the Quick Access Toolbar. The Save As dialog box appears with Rooms in the Report Name box. Click </a:t>
            </a:r>
            <a:r>
              <a:rPr lang="en-US" sz="2000" b="1">
                <a:latin typeface="Segoe"/>
                <a:ea typeface="ＭＳ ゴシック"/>
              </a:rPr>
              <a:t>OK</a:t>
            </a:r>
            <a:r>
              <a:rPr lang="en-US" sz="2000">
                <a:latin typeface="Segoe"/>
                <a:ea typeface="ＭＳ ゴシック"/>
              </a:rPr>
              <a:t>. Notice that the Rooms report is listed in the Navigation Pane.</a:t>
            </a:r>
          </a:p>
          <a:p>
            <a:pPr lvl="1" rtl="0">
              <a:buAutoNum type="arabicPeriod" startAt="7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Close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button to close the Rooms report.</a:t>
            </a:r>
          </a:p>
          <a:p>
            <a:pPr lvl="1" rtl="0">
              <a:buAutoNum type="arabicPeriod" startAt="7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In the Navigation Pane, click the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Reservations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report to select it.</a:t>
            </a:r>
          </a:p>
          <a:p>
            <a:pPr lvl="1" rtl="0">
              <a:buAutoNum type="arabicPeriod" startAt="7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On the Home tab, in the Records group, click the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Delete 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button and then click the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Delete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command on the menu that appears.</a:t>
            </a:r>
          </a:p>
          <a:p>
            <a:pPr lvl="1" rtl="0">
              <a:buAutoNum type="arabicPeriod" startAt="7"/>
            </a:pPr>
            <a:r>
              <a:rPr lang="en-US" sz="2000" b="0" i="0" u="none" strike="noStrike" baseline="0" smtClean="0">
                <a:latin typeface="Segoe"/>
                <a:ea typeface="ＭＳ ゴシック"/>
              </a:rPr>
              <a:t>Click </a:t>
            </a:r>
            <a:r>
              <a:rPr lang="en-US" sz="2000" b="1" i="0" u="none" strike="noStrike" baseline="0" smtClean="0">
                <a:latin typeface="Segoe"/>
                <a:ea typeface="ＭＳ ゴシック"/>
              </a:rPr>
              <a:t>Yes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on the dialog box asking you if you want to permanently delete the Reservations report. The report is now permanently deleted from the database.</a:t>
            </a:r>
          </a:p>
          <a:p>
            <a:pPr lvl="0" rtl="0"/>
            <a:r>
              <a:rPr lang="en-US" sz="2000" b="1" i="0" u="none" strike="noStrike" baseline="0" smtClean="0">
                <a:latin typeface="Segoe"/>
                <a:ea typeface="ＭＳ ゴシック"/>
              </a:rPr>
              <a:t>PAUSE. LEAVE</a:t>
            </a:r>
            <a:r>
              <a:rPr lang="en-US" sz="2000" b="0" i="0" u="none" strike="noStrike" baseline="0" smtClean="0">
                <a:latin typeface="Segoe"/>
                <a:ea typeface="ＭＳ ゴシック"/>
              </a:rPr>
              <a:t> the database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0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Use the Report Wizard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724400" cy="4953000"/>
          </a:xfrm>
        </p:spPr>
        <p:txBody>
          <a:bodyPr/>
          <a:lstStyle/>
          <a:p>
            <a:pPr lvl="1" rtl="0">
              <a:lnSpc>
                <a:spcPct val="90000"/>
              </a:lnSpc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On the Create tab, in the Reports group, 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Report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Wizard 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button. The first screen of the Report Wizard appears.</a:t>
            </a:r>
          </a:p>
          <a:p>
            <a:pPr lvl="1" rtl="0">
              <a:lnSpc>
                <a:spcPct val="90000"/>
              </a:lnSpc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Make sure the Rooms table is selected in the Tables/Queries menu.</a:t>
            </a:r>
          </a:p>
          <a:p>
            <a:pPr lvl="1" rtl="0">
              <a:lnSpc>
                <a:spcPct val="90000"/>
              </a:lnSpc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&gt;&gt; 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button to move all the fields into the Selected Fields list.</a:t>
            </a:r>
          </a:p>
          <a:p>
            <a:pPr lvl="1" rtl="0">
              <a:lnSpc>
                <a:spcPct val="90000"/>
              </a:lnSpc>
            </a:pP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ID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field to select it and 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&lt; 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button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to move it back to the Available Fields list (see right). Click the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Next &gt;</a:t>
            </a:r>
            <a:r>
              <a:rPr lang="en-US" sz="2000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 descr="06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0200"/>
            <a:ext cx="3386667" cy="25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4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Use the Report Wizard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810000" cy="4953000"/>
          </a:xfrm>
        </p:spPr>
        <p:txBody>
          <a:bodyPr/>
          <a:lstStyle/>
          <a:p>
            <a:pPr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Location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field to select it and click the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 &gt; 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button to add it as a grouping level (see right).</a:t>
            </a:r>
          </a:p>
          <a:p>
            <a:pPr lvl="1" rtl="0">
              <a:buAutoNum type="arabicPeriod" startAt="5"/>
            </a:pPr>
            <a:r>
              <a:rPr lang="en-US" b="0" i="0" u="none" strike="noStrike" baseline="0" smtClean="0">
                <a:latin typeface="Segoe"/>
                <a:ea typeface="ＭＳ ゴシック"/>
              </a:rPr>
              <a:t>Click the </a:t>
            </a:r>
            <a:r>
              <a:rPr lang="en-US" b="1" i="0" u="none" strike="noStrike" baseline="0" smtClean="0">
                <a:latin typeface="Segoe"/>
                <a:ea typeface="ＭＳ ゴシック"/>
              </a:rPr>
              <a:t>Next &gt;</a:t>
            </a:r>
            <a:r>
              <a:rPr lang="en-US" b="0" i="0" u="none" strike="noStrike" baseline="0" smtClean="0">
                <a:latin typeface="Segoe"/>
                <a:ea typeface="ＭＳ ゴシック"/>
              </a:rPr>
              <a:t> button.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 descr="06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1600201"/>
            <a:ext cx="4209735" cy="32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BA141A"/>
                </a:solidFill>
                <a:latin typeface="Segoe"/>
                <a:ea typeface="ＭＳ ゴシック"/>
              </a:rPr>
              <a:t>Step by Step: Use the Report Wizard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38600" cy="4953000"/>
          </a:xfrm>
        </p:spPr>
        <p:txBody>
          <a:bodyPr/>
          <a:lstStyle/>
          <a:p>
            <a:pPr lvl="1" rtl="0">
              <a:buFont typeface="+mj-lt"/>
              <a:buAutoNum type="arabicPeriod" startAt="7"/>
            </a:pP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Select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Room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ITC Officina Sans Bold"/>
                <a:ea typeface="ＭＳ ゴシック"/>
              </a:rPr>
              <a:t>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Name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from the fields menu to sort in ascending order (see right), and click the </a:t>
            </a:r>
            <a:r>
              <a:rPr lang="en-US" b="1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Next &gt;</a:t>
            </a:r>
            <a:r>
              <a:rPr lang="en-US" b="0" i="0" u="none" strike="noStrike" baseline="0" smtClean="0">
                <a:solidFill>
                  <a:srgbClr val="000000"/>
                </a:solidFill>
                <a:latin typeface="Segoe"/>
                <a:ea typeface="ＭＳ ゴシック"/>
              </a:rPr>
              <a:t> button.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Access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 descr="06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3640690" cy="27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5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311</TotalTime>
  <Words>2637</Words>
  <Application>Microsoft Office PowerPoint</Application>
  <PresentationFormat>On-screen Show (4:3)</PresentationFormat>
  <Paragraphs>224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ゴシック</vt:lpstr>
      <vt:lpstr>AGaramond</vt:lpstr>
      <vt:lpstr>Arial</vt:lpstr>
      <vt:lpstr>Calibri</vt:lpstr>
      <vt:lpstr>Franklin Gothic Book</vt:lpstr>
      <vt:lpstr>Franklin Gothic Medium</vt:lpstr>
      <vt:lpstr>ITC Officina Sans Bold</vt:lpstr>
      <vt:lpstr>Segoe</vt:lpstr>
      <vt:lpstr>Segoe UI</vt:lpstr>
      <vt:lpstr>Segoe UI Light</vt:lpstr>
      <vt:lpstr>Segoe UI Semibold</vt:lpstr>
      <vt:lpstr>Segoe UI Semilight</vt:lpstr>
      <vt:lpstr>Times New Roman</vt:lpstr>
      <vt:lpstr>template</vt:lpstr>
      <vt:lpstr>Create Reports</vt:lpstr>
      <vt:lpstr>Objectives</vt:lpstr>
      <vt:lpstr>Step by Step: Create and Delete a Report</vt:lpstr>
      <vt:lpstr>Step by Step: Create and Delete a Report</vt:lpstr>
      <vt:lpstr>Step by Step: Create and Delete a Report</vt:lpstr>
      <vt:lpstr>Step by Step: Create and Delete a Report</vt:lpstr>
      <vt:lpstr>Step by Step: Use the Report Wizard</vt:lpstr>
      <vt:lpstr>Step by Step: Use the Report Wizard</vt:lpstr>
      <vt:lpstr>Step by Step: Use the Report Wizard</vt:lpstr>
      <vt:lpstr>Step by Step: Use the Report Wizard</vt:lpstr>
      <vt:lpstr>Step by Step: Use the Report Wizard</vt:lpstr>
      <vt:lpstr>Step by Step: Use the Report Wizard</vt:lpstr>
      <vt:lpstr>Step by Step: Create a Report in Design View</vt:lpstr>
      <vt:lpstr>Step by Step: Create a Report in Design View</vt:lpstr>
      <vt:lpstr>Step by Step: Create a Report in Design View</vt:lpstr>
      <vt:lpstr>Step by Step: Create a Report in Design View</vt:lpstr>
      <vt:lpstr>Step by Step: Create a Report in Design View</vt:lpstr>
      <vt:lpstr>Step by Step: Apply a Theme</vt:lpstr>
      <vt:lpstr>Step by Step: Apply a Theme</vt:lpstr>
      <vt:lpstr>Step by Step: Apply a Theme</vt:lpstr>
      <vt:lpstr>Step by Step: Sort Data within a Report</vt:lpstr>
      <vt:lpstr>Step by Step: Sort Data within a Report</vt:lpstr>
      <vt:lpstr>Step by Step: Sort Data within a Report</vt:lpstr>
      <vt:lpstr>Step by Step: Sort Data within a Report</vt:lpstr>
      <vt:lpstr>Step by Step: Sort Data within a Report</vt:lpstr>
      <vt:lpstr>Step by Step: Sort Data within a Report</vt:lpstr>
      <vt:lpstr>Step by Step: Filter Data within a Report</vt:lpstr>
      <vt:lpstr>Step by Step: Filter Data within a Report</vt:lpstr>
      <vt:lpstr>Step by Step: Filter Data within a Report</vt:lpstr>
      <vt:lpstr>Step by Step: Filter Data within a Report</vt:lpstr>
      <vt:lpstr>Step by Step: Find Data within a Report</vt:lpstr>
      <vt:lpstr>Step by Step: Find Data within a Report</vt:lpstr>
      <vt:lpstr>Skill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Box Twelve Communications, Inc.</dc:creator>
  <cp:lastModifiedBy>Gambrel, Bryan - Indianapolis</cp:lastModifiedBy>
  <cp:revision>317</cp:revision>
  <dcterms:created xsi:type="dcterms:W3CDTF">2011-08-08T12:10:51Z</dcterms:created>
  <dcterms:modified xsi:type="dcterms:W3CDTF">2016-04-08T14:00:48Z</dcterms:modified>
</cp:coreProperties>
</file>