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9"/>
  </p:notesMasterIdLst>
  <p:sldIdLst>
    <p:sldId id="256" r:id="rId2"/>
    <p:sldId id="259" r:id="rId3"/>
    <p:sldId id="264" r:id="rId4"/>
    <p:sldId id="265" r:id="rId5"/>
    <p:sldId id="266" r:id="rId6"/>
    <p:sldId id="267" r:id="rId7"/>
    <p:sldId id="268" r:id="rId8"/>
    <p:sldId id="272" r:id="rId9"/>
    <p:sldId id="273" r:id="rId10"/>
    <p:sldId id="274" r:id="rId11"/>
    <p:sldId id="275" r:id="rId12"/>
    <p:sldId id="276" r:id="rId13"/>
    <p:sldId id="277" r:id="rId14"/>
    <p:sldId id="278" r:id="rId15"/>
    <p:sldId id="281" r:id="rId16"/>
    <p:sldId id="282" r:id="rId17"/>
    <p:sldId id="283" r:id="rId18"/>
    <p:sldId id="284" r:id="rId19"/>
    <p:sldId id="285" r:id="rId20"/>
    <p:sldId id="289" r:id="rId21"/>
    <p:sldId id="290" r:id="rId22"/>
    <p:sldId id="293" r:id="rId23"/>
    <p:sldId id="294" r:id="rId24"/>
    <p:sldId id="297" r:id="rId25"/>
    <p:sldId id="298" r:id="rId26"/>
    <p:sldId id="299" r:id="rId27"/>
    <p:sldId id="300" r:id="rId28"/>
    <p:sldId id="301" r:id="rId29"/>
    <p:sldId id="302" r:id="rId30"/>
    <p:sldId id="303" r:id="rId31"/>
    <p:sldId id="306" r:id="rId32"/>
    <p:sldId id="307" r:id="rId33"/>
    <p:sldId id="308" r:id="rId34"/>
    <p:sldId id="309" r:id="rId35"/>
    <p:sldId id="310" r:id="rId36"/>
    <p:sldId id="311" r:id="rId37"/>
    <p:sldId id="359" r:id="rId38"/>
    <p:sldId id="314" r:id="rId39"/>
    <p:sldId id="315" r:id="rId40"/>
    <p:sldId id="317" r:id="rId41"/>
    <p:sldId id="318" r:id="rId42"/>
    <p:sldId id="322" r:id="rId43"/>
    <p:sldId id="323" r:id="rId44"/>
    <p:sldId id="324" r:id="rId45"/>
    <p:sldId id="325" r:id="rId46"/>
    <p:sldId id="329" r:id="rId47"/>
    <p:sldId id="330" r:id="rId48"/>
    <p:sldId id="331" r:id="rId49"/>
    <p:sldId id="333" r:id="rId50"/>
    <p:sldId id="336" r:id="rId51"/>
    <p:sldId id="337" r:id="rId52"/>
    <p:sldId id="339" r:id="rId53"/>
    <p:sldId id="340" r:id="rId54"/>
    <p:sldId id="341" r:id="rId55"/>
    <p:sldId id="360" r:id="rId56"/>
    <p:sldId id="343" r:id="rId57"/>
    <p:sldId id="344" r:id="rId58"/>
    <p:sldId id="346" r:id="rId59"/>
    <p:sldId id="347" r:id="rId60"/>
    <p:sldId id="349" r:id="rId61"/>
    <p:sldId id="350" r:id="rId62"/>
    <p:sldId id="351" r:id="rId63"/>
    <p:sldId id="353" r:id="rId64"/>
    <p:sldId id="355" r:id="rId65"/>
    <p:sldId id="361" r:id="rId66"/>
    <p:sldId id="356" r:id="rId67"/>
    <p:sldId id="358" r:id="rId6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5" autoAdjust="0"/>
    <p:restoredTop sz="90603" autoAdjust="0"/>
  </p:normalViewPr>
  <p:slideViewPr>
    <p:cSldViewPr>
      <p:cViewPr>
        <p:scale>
          <a:sx n="147" d="100"/>
          <a:sy n="147" d="100"/>
        </p:scale>
        <p:origin x="-936" y="-64"/>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commentAuthors" Target="commentAuthors.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8/24/13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smtClean="0">
                <a:latin typeface="Segoe"/>
                <a:ea typeface="ＭＳ ゴシック"/>
              </a:rPr>
              <a:t>Cross Reference: The Track Changes command enables you to manage how changes are displayed on your screen. You use this option in an upcoming exercise.</a:t>
            </a:r>
          </a:p>
          <a:p>
            <a:pPr lvl="2" rtl="0"/>
            <a:r>
              <a:rPr lang="en-US" b="0" i="0" u="none" strike="noStrike" baseline="0" smtClean="0">
                <a:latin typeface="Segoe"/>
                <a:ea typeface="ＭＳ ゴシック"/>
              </a:rPr>
              <a:t>Take Note: Turning off Track Changes removes the change history and removes the shared status of the workbook, but changes already shown in the document will remain until you accept or reject them.</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39</a:t>
            </a:fld>
            <a:endParaRPr lang="en-US"/>
          </a:p>
        </p:txBody>
      </p:sp>
    </p:spTree>
    <p:extLst>
      <p:ext uri="{BB962C8B-B14F-4D97-AF65-F5344CB8AC3E}">
        <p14:creationId xmlns:p14="http://schemas.microsoft.com/office/powerpoint/2010/main" val="222389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Make a note of the name that you remove. You will restore the original user name at the end of this lesson.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43</a:t>
            </a:fld>
            <a:endParaRPr lang="en-US"/>
          </a:p>
        </p:txBody>
      </p:sp>
    </p:spTree>
    <p:extLst>
      <p:ext uri="{BB962C8B-B14F-4D97-AF65-F5344CB8AC3E}">
        <p14:creationId xmlns:p14="http://schemas.microsoft.com/office/powerpoint/2010/main" val="305796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Undo is inactive in a shared workbook. If you accidentally replace your data or another user’s, you need to reject the change to restore the data you replaced.</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46</a:t>
            </a:fld>
            <a:endParaRPr lang="en-US"/>
          </a:p>
        </p:txBody>
      </p:sp>
    </p:spTree>
    <p:extLst>
      <p:ext uri="{BB962C8B-B14F-4D97-AF65-F5344CB8AC3E}">
        <p14:creationId xmlns:p14="http://schemas.microsoft.com/office/powerpoint/2010/main" val="235148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order of the accept or reject changes may appear differently. Accept the change in D13 but reject all other changes.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47</a:t>
            </a:fld>
            <a:endParaRPr lang="en-US"/>
          </a:p>
        </p:txBody>
      </p:sp>
    </p:spTree>
    <p:extLst>
      <p:ext uri="{BB962C8B-B14F-4D97-AF65-F5344CB8AC3E}">
        <p14:creationId xmlns:p14="http://schemas.microsoft.com/office/powerpoint/2010/main" val="3456385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cs typeface="Segoe"/>
              </a:rPr>
              <a:t>Take Note: It is a good idea to print the current version of a shared workbook and the change history, because cell locations in the copied history may no longer be valid if additional changes are made.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53</a:t>
            </a:fld>
            <a:endParaRPr lang="en-US"/>
          </a:p>
        </p:txBody>
      </p:sp>
    </p:spTree>
    <p:extLst>
      <p:ext uri="{BB962C8B-B14F-4D97-AF65-F5344CB8AC3E}">
        <p14:creationId xmlns:p14="http://schemas.microsoft.com/office/powerpoint/2010/main" val="1856436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cs typeface="Segoe"/>
              </a:rPr>
              <a:t>Another Way: You can also press Shift+F2 to insert a comment in the selected cell.</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56</a:t>
            </a:fld>
            <a:endParaRPr lang="en-US"/>
          </a:p>
        </p:txBody>
      </p:sp>
    </p:spTree>
    <p:extLst>
      <p:ext uri="{BB962C8B-B14F-4D97-AF65-F5344CB8AC3E}">
        <p14:creationId xmlns:p14="http://schemas.microsoft.com/office/powerpoint/2010/main" val="91023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delete a comment, you can click Show/Hide Comment on the REVIEW tab to display the comment and then select the edge of the comment text box and press Delete. You can also right-click on the comment and choose Delete from the drop-down menu that appears.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63</a:t>
            </a:fld>
            <a:endParaRPr lang="en-US"/>
          </a:p>
        </p:txBody>
      </p:sp>
    </p:spTree>
    <p:extLst>
      <p:ext uri="{BB962C8B-B14F-4D97-AF65-F5344CB8AC3E}">
        <p14:creationId xmlns:p14="http://schemas.microsoft.com/office/powerpoint/2010/main" val="154907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The RANDBETWEEN formula generates a new random number each time a workbook is opened or modified. To retain the Employee ID numbers created by the formula, you must replace the formula with the values.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1830542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Workbook and worksheet element protection should not be confused with workbook-level password security. Element protection cannot protect a workbook from users who have malicious intent.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225711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workbook password is optional, but if you do not supply a password, any user can unprotect the workbook and change the protected elements.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100485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When you confirm the password to prevent unauthorized viewing of a document, you are reminded that passwords are case</a:t>
            </a:r>
            <a:r>
              <a:rPr lang="en-US" b="0" i="0" u="none" strike="noStrike" baseline="0" smtClean="0">
                <a:latin typeface="Times New Roman"/>
                <a:ea typeface="ＭＳ ゴシック"/>
              </a:rPr>
              <a:t>-</a:t>
            </a:r>
            <a:r>
              <a:rPr lang="en-US" b="0" i="0" u="none" strike="noStrike" baseline="0" smtClean="0">
                <a:latin typeface="Segoe"/>
                <a:ea typeface="ＭＳ ゴシック"/>
              </a:rPr>
              <a:t>sensitive. If the password you enter in the Confirm Password dialog box is not identical to the one you entered in the previous dialog box, you will receive an error message. Click OK to close the error message and reenter the password in the Confirm Password dialog box.</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14</a:t>
            </a:fld>
            <a:endParaRPr lang="en-US"/>
          </a:p>
        </p:txBody>
      </p:sp>
    </p:spTree>
    <p:extLst>
      <p:ext uri="{BB962C8B-B14F-4D97-AF65-F5344CB8AC3E}">
        <p14:creationId xmlns:p14="http://schemas.microsoft.com/office/powerpoint/2010/main" val="168748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Cross Reference: Changes can also be turned on and off through the Track Changes button on the REVIEW tab. For more information and to see the result of track changes, see the “Tracking Changes to a Workbook” section later in this lesson.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19</a:t>
            </a:fld>
            <a:endParaRPr lang="en-US"/>
          </a:p>
        </p:txBody>
      </p:sp>
    </p:spTree>
    <p:extLst>
      <p:ext uri="{BB962C8B-B14F-4D97-AF65-F5344CB8AC3E}">
        <p14:creationId xmlns:p14="http://schemas.microsoft.com/office/powerpoint/2010/main" val="345290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cs typeface="Segoe"/>
              </a:rPr>
              <a:t>Troubleshooting: It is a good idea to perform an inspection on a copy of your workbook because you might not be able to restore hidden content that you remove in the inspection process. If you attempt to inspect a document that has unsaved changes, you will be prompted to save the document before completing the inspection.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20</a:t>
            </a:fld>
            <a:endParaRPr lang="en-US"/>
          </a:p>
        </p:txBody>
      </p:sp>
    </p:spTree>
    <p:extLst>
      <p:ext uri="{BB962C8B-B14F-4D97-AF65-F5344CB8AC3E}">
        <p14:creationId xmlns:p14="http://schemas.microsoft.com/office/powerpoint/2010/main" val="378104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must remove each type of hidden data individually. You can inspect the document again after you remove items.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21</a:t>
            </a:fld>
            <a:endParaRPr lang="en-US"/>
          </a:p>
        </p:txBody>
      </p:sp>
    </p:spTree>
    <p:extLst>
      <p:ext uri="{BB962C8B-B14F-4D97-AF65-F5344CB8AC3E}">
        <p14:creationId xmlns:p14="http://schemas.microsoft.com/office/powerpoint/2010/main" val="2266998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Some email programs will not send a document as an attachment if the document is open on your computer. If you receive such a message, close the document, and click Send again. Also, the menu choices may be named differently than above for attaching a document. The example is for Outlook 2013.</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30</a:t>
            </a:fld>
            <a:endParaRPr lang="en-US"/>
          </a:p>
        </p:txBody>
      </p:sp>
    </p:spTree>
    <p:extLst>
      <p:ext uri="{BB962C8B-B14F-4D97-AF65-F5344CB8AC3E}">
        <p14:creationId xmlns:p14="http://schemas.microsoft.com/office/powerpoint/2010/main" val="491998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3E9BA-873B-3F4F-B7F4-15029300CCDE}" type="datetimeFigureOut">
              <a:t>8/24/13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3339D-2E98-DE4B-AE73-96AB155DAC60}" type="slidenum">
              <a:t>‹#›</a:t>
            </a:fld>
            <a:endParaRPr lang="en-US"/>
          </a:p>
        </p:txBody>
      </p:sp>
    </p:spTree>
    <p:extLst>
      <p:ext uri="{BB962C8B-B14F-4D97-AF65-F5344CB8AC3E}">
        <p14:creationId xmlns:p14="http://schemas.microsoft.com/office/powerpoint/2010/main" val="279673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lvl="0" algn="r"/>
            <a:r>
              <a:rPr lang="en-US" sz="4400">
                <a:latin typeface="Segoe"/>
                <a:ea typeface="ＭＳ ゴシック"/>
              </a:rPr>
              <a:t>Securing and Sharing Workbooks</a:t>
            </a:r>
            <a:endParaRPr lang="en-US" sz="4400">
              <a:latin typeface="Times New Roman"/>
              <a:ea typeface="ＭＳ ゴシック"/>
            </a:endParaRP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11</a:t>
            </a:r>
          </a:p>
          <a:p>
            <a:pPr marL="36513" indent="0" algn="r" eaLnBrk="1" hangingPunct="1">
              <a:spcBef>
                <a:spcPct val="0"/>
              </a:spcBef>
              <a:buFontTx/>
              <a:buNone/>
            </a:pPr>
            <a:endParaRPr lang="en-US" sz="2800" dirty="0" smtClean="0">
              <a:solidFill>
                <a:srgbClr val="007233"/>
              </a:solidFill>
            </a:endParaRP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Workbook</a:t>
            </a:r>
          </a:p>
        </p:txBody>
      </p:sp>
      <p:sp>
        <p:nvSpPr>
          <p:cNvPr id="3" name="Text Placeholder 2"/>
          <p:cNvSpPr>
            <a:spLocks noGrp="1"/>
          </p:cNvSpPr>
          <p:nvPr>
            <p:ph type="body" idx="1"/>
          </p:nvPr>
        </p:nvSpPr>
        <p:spPr/>
        <p:txBody>
          <a:bodyPr/>
          <a:lstStyle/>
          <a:p>
            <a:pPr lvl="1" rtl="0">
              <a:buFont typeface="+mj-lt"/>
              <a:buAutoNum type="arabicPeriod" startAt="7"/>
            </a:pPr>
            <a:r>
              <a:rPr lang="en-US" sz="2000" b="0" i="0" u="none" strike="noStrike" baseline="0" smtClean="0">
                <a:latin typeface="Segoe"/>
                <a:ea typeface="ＭＳ ゴシック"/>
              </a:rPr>
              <a:t>Type </a:t>
            </a:r>
            <a:r>
              <a:rPr lang="en-US" sz="2000" b="1" i="0" u="none" strike="noStrike" baseline="0" smtClean="0">
                <a:latin typeface="Segoe"/>
                <a:ea typeface="ＭＳ ゴシック"/>
              </a:rPr>
              <a:t>L11!e01</a:t>
            </a:r>
            <a:r>
              <a:rPr lang="en-US" sz="2000" b="0" i="0" u="none" strike="noStrike" baseline="0" smtClean="0">
                <a:latin typeface="Segoe"/>
                <a:ea typeface="ＭＳ ゴシック"/>
              </a:rPr>
              <a:t> (the password you created in the previous exercise) and 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a:p>
            <a:pPr lvl="1" rtl="0">
              <a:buAutoNum type="arabicPeriod" startAt="7"/>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D11</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Type </a:t>
            </a:r>
            <a:r>
              <a:rPr lang="en-US" sz="2000" b="1" i="0" u="none" strike="noStrike" baseline="0" smtClean="0">
                <a:latin typeface="Segoe"/>
                <a:ea typeface="ＭＳ ゴシック"/>
              </a:rPr>
              <a:t>8</a:t>
            </a:r>
            <a:r>
              <a:rPr lang="en-US" sz="2000" b="0" i="0" u="none" strike="noStrike" baseline="0" smtClean="0">
                <a:latin typeface="Segoe"/>
                <a:ea typeface="ＭＳ ゴシック"/>
              </a:rPr>
              <a:t>, press </a:t>
            </a:r>
            <a:r>
              <a:rPr lang="en-US" sz="2000" b="1" i="0" u="none" strike="noStrike" baseline="0" smtClean="0">
                <a:latin typeface="Segoe"/>
                <a:ea typeface="ＭＳ ゴシック"/>
              </a:rPr>
              <a:t>Tab</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three times, and </a:t>
            </a:r>
            <a:br>
              <a:rPr lang="en-US" sz="2000" b="0" i="0" u="none" strike="noStrike" baseline="0" smtClean="0">
                <a:latin typeface="Segoe"/>
                <a:ea typeface="ＭＳ ゴシック"/>
              </a:rPr>
            </a:br>
            <a:r>
              <a:rPr lang="en-US" sz="2000" b="0" i="0" u="none" strike="noStrike" baseline="0" smtClean="0">
                <a:latin typeface="Segoe"/>
                <a:ea typeface="ＭＳ ゴシック"/>
              </a:rPr>
              <a:t>then type </a:t>
            </a:r>
            <a:r>
              <a:rPr lang="en-US" sz="2000" b="1" i="0" u="none" strike="noStrike" baseline="0" smtClean="0">
                <a:latin typeface="Segoe"/>
                <a:ea typeface="ＭＳ ゴシック"/>
              </a:rPr>
              <a:t>17000 </a:t>
            </a:r>
            <a:br>
              <a:rPr lang="en-US" sz="2000" b="1" i="0" u="none" strike="noStrike" baseline="0" smtClean="0">
                <a:latin typeface="Segoe"/>
                <a:ea typeface="ＭＳ ゴシック"/>
              </a:rPr>
            </a:br>
            <a:r>
              <a:rPr lang="en-US" sz="2000" b="0" i="0" u="none" strike="noStrike" baseline="0" smtClean="0">
                <a:latin typeface="Segoe"/>
                <a:ea typeface="ＭＳ ゴシック"/>
              </a:rPr>
              <a:t>(right). Press Tab.</a:t>
            </a:r>
          </a:p>
          <a:p>
            <a:pPr lvl="1" rtl="0">
              <a:lnSpc>
                <a:spcPct val="90000"/>
              </a:lnSpc>
              <a:buAutoNum type="arabicPeriod" startAt="7"/>
            </a:pPr>
            <a:r>
              <a:rPr lang="en-US" sz="2000" b="0" i="0" u="none" strike="noStrike" baseline="0" smtClean="0">
                <a:latin typeface="Segoe"/>
                <a:ea typeface="ＭＳ ゴシック"/>
              </a:rPr>
              <a:t>On the REVIEW </a:t>
            </a:r>
            <a:br>
              <a:rPr lang="en-US" sz="2000" b="0" i="0" u="none" strike="noStrike" baseline="0" smtClean="0">
                <a:latin typeface="Segoe"/>
                <a:ea typeface="ＭＳ ゴシック"/>
              </a:rPr>
            </a:br>
            <a:r>
              <a:rPr lang="en-US" sz="2000" b="0" i="0" u="none" strike="noStrike" baseline="0" smtClean="0">
                <a:latin typeface="Segoe"/>
                <a:ea typeface="ＭＳ ゴシック"/>
              </a:rPr>
              <a:t>tab, in the </a:t>
            </a:r>
            <a:br>
              <a:rPr lang="en-US" sz="2000" b="0" i="0" u="none" strike="noStrike" baseline="0" smtClean="0">
                <a:latin typeface="Segoe"/>
                <a:ea typeface="ＭＳ ゴシック"/>
              </a:rPr>
            </a:br>
            <a:r>
              <a:rPr lang="en-US" sz="2000" b="0" i="0" u="none" strike="noStrike" baseline="0" smtClean="0">
                <a:latin typeface="Segoe"/>
                <a:ea typeface="ＭＳ ゴシック"/>
              </a:rPr>
              <a:t>Changes group,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Protect </a:t>
            </a:r>
            <a:br>
              <a:rPr lang="en-US" sz="2000" b="1" i="0" u="none" strike="noStrike" baseline="0" smtClean="0">
                <a:latin typeface="Segoe"/>
                <a:ea typeface="ＭＳ ゴシック"/>
              </a:rPr>
            </a:br>
            <a:r>
              <a:rPr lang="en-US" sz="2000" b="1" i="0" u="none" strike="noStrike" baseline="0" smtClean="0">
                <a:latin typeface="Segoe"/>
                <a:ea typeface="ＭＳ ゴシック"/>
              </a:rPr>
              <a:t>Sheet</a:t>
            </a:r>
            <a:r>
              <a:rPr lang="en-US" sz="2000" b="0" i="0" u="none" strike="noStrike" baseline="0" smtClean="0">
                <a:latin typeface="Segoe"/>
                <a:ea typeface="ＭＳ ゴシック"/>
              </a:rPr>
              <a:t>. In the two </a:t>
            </a:r>
            <a:br>
              <a:rPr lang="en-US" sz="2000" b="0" i="0" u="none" strike="noStrike" baseline="0" smtClean="0">
                <a:latin typeface="Segoe"/>
                <a:ea typeface="ＭＳ ゴシック"/>
              </a:rPr>
            </a:br>
            <a:r>
              <a:rPr lang="en-US" sz="2000" b="0" i="0" u="none" strike="noStrike" baseline="0" smtClean="0">
                <a:latin typeface="Segoe"/>
                <a:ea typeface="ＭＳ ゴシック"/>
              </a:rPr>
              <a:t>dialog boxes, type </a:t>
            </a:r>
            <a:br>
              <a:rPr lang="en-US" sz="2000" b="0" i="0" u="none" strike="noStrike" baseline="0" smtClean="0">
                <a:latin typeface="Segoe"/>
                <a:ea typeface="ＭＳ ゴシック"/>
              </a:rPr>
            </a:br>
            <a:r>
              <a:rPr lang="en-US" sz="2000" b="0" i="0" u="none" strike="noStrike" baseline="0" smtClean="0">
                <a:latin typeface="Segoe"/>
                <a:ea typeface="ＭＳ ゴシック"/>
              </a:rPr>
              <a:t>the original password for the sheet </a:t>
            </a:r>
            <a:r>
              <a:rPr lang="en-US" sz="2000" b="1" i="0" u="none" strike="noStrike" baseline="0" smtClean="0">
                <a:latin typeface="Segoe"/>
                <a:ea typeface="ＭＳ ゴシック"/>
              </a:rPr>
              <a:t>L11!e01 </a:t>
            </a:r>
            <a:r>
              <a:rPr lang="en-US" sz="2000" b="0" i="0" u="none" strike="noStrike" baseline="0" smtClean="0">
                <a:latin typeface="Segoe"/>
                <a:ea typeface="ＭＳ ゴシック"/>
              </a:rPr>
              <a:t>to again protect the SSN worksheet.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1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278920"/>
            <a:ext cx="5157603" cy="3350160"/>
          </a:xfrm>
          <a:prstGeom prst="rect">
            <a:avLst/>
          </a:prstGeom>
        </p:spPr>
      </p:pic>
    </p:spTree>
    <p:extLst>
      <p:ext uri="{BB962C8B-B14F-4D97-AF65-F5344CB8AC3E}">
        <p14:creationId xmlns:p14="http://schemas.microsoft.com/office/powerpoint/2010/main" val="281907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Workbook</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On the REVIEW tab, in the </a:t>
            </a:r>
            <a:br>
              <a:rPr lang="en-US" b="0" i="0" u="none" strike="noStrike" baseline="0" smtClean="0">
                <a:latin typeface="Segoe"/>
                <a:ea typeface="ＭＳ ゴシック"/>
              </a:rPr>
            </a:br>
            <a:r>
              <a:rPr lang="en-US" b="0" i="0" u="none" strike="noStrike" baseline="0" smtClean="0">
                <a:latin typeface="Segoe"/>
                <a:ea typeface="ＭＳ ゴシック"/>
              </a:rPr>
              <a:t>Changes group, click </a:t>
            </a:r>
            <a:r>
              <a:rPr lang="en-US" b="1" i="0" u="none" strike="noStrike" baseline="0" smtClean="0">
                <a:latin typeface="Segoe"/>
                <a:ea typeface="ＭＳ ゴシック"/>
              </a:rPr>
              <a:t>Protect </a:t>
            </a:r>
            <a:br>
              <a:rPr lang="en-US" b="1" i="0" u="none" strike="noStrike" baseline="0" smtClean="0">
                <a:latin typeface="Segoe"/>
                <a:ea typeface="ＭＳ ゴシック"/>
              </a:rPr>
            </a:br>
            <a:r>
              <a:rPr lang="en-US" b="1" i="0" u="none" strike="noStrike" baseline="0" smtClean="0">
                <a:latin typeface="Segoe"/>
                <a:ea typeface="ＭＳ ゴシック"/>
              </a:rPr>
              <a:t>Workbook</a:t>
            </a:r>
            <a:r>
              <a:rPr lang="en-US" b="0" i="0" u="none" strike="noStrike" baseline="0" smtClean="0">
                <a:latin typeface="Segoe"/>
                <a:ea typeface="ＭＳ ゴシック"/>
              </a:rPr>
              <a:t>. The Protect </a:t>
            </a:r>
            <a:br>
              <a:rPr lang="en-US" b="0" i="0" u="none" strike="noStrike" baseline="0" smtClean="0">
                <a:latin typeface="Segoe"/>
                <a:ea typeface="ＭＳ ゴシック"/>
              </a:rPr>
            </a:br>
            <a:r>
              <a:rPr lang="en-US" b="0" i="0" u="none" strike="noStrike" baseline="0" smtClean="0">
                <a:latin typeface="Segoe"/>
                <a:ea typeface="ＭＳ ゴシック"/>
              </a:rPr>
              <a:t>Structure and Windows dialog </a:t>
            </a:r>
            <a:br>
              <a:rPr lang="en-US" b="0" i="0" u="none" strike="noStrike" baseline="0" smtClean="0">
                <a:latin typeface="Segoe"/>
                <a:ea typeface="ＭＳ ゴシック"/>
              </a:rPr>
            </a:br>
            <a:r>
              <a:rPr lang="en-US" b="0" i="0" u="none" strike="noStrike" baseline="0" smtClean="0">
                <a:latin typeface="Segoe"/>
                <a:ea typeface="ＭＳ ゴシック"/>
              </a:rPr>
              <a:t>box shown t right5 opens. </a:t>
            </a:r>
            <a:br>
              <a:rPr lang="en-US" b="0" i="0" u="none" strike="noStrike" baseline="0" smtClean="0">
                <a:latin typeface="Segoe"/>
                <a:ea typeface="ＭＳ ゴシック"/>
              </a:rPr>
            </a:br>
            <a:r>
              <a:rPr lang="en-US" b="0" i="0" u="none" strike="noStrike" baseline="0" smtClean="0">
                <a:latin typeface="Segoe"/>
                <a:ea typeface="ＭＳ ゴシック"/>
              </a:rPr>
              <a:t>Click the </a:t>
            </a:r>
            <a:r>
              <a:rPr lang="en-US" b="1" i="0" u="none" strike="noStrike" baseline="0" smtClean="0">
                <a:latin typeface="Segoe"/>
                <a:ea typeface="ＭＳ ゴシック"/>
              </a:rPr>
              <a:t>Protect</a:t>
            </a:r>
            <a:r>
              <a:rPr lang="en-US" b="0" i="0" u="none" strike="noStrike" baseline="0" smtClean="0">
                <a:latin typeface="Segoe"/>
                <a:ea typeface="ＭＳ ゴシック"/>
              </a:rPr>
              <a:t> </a:t>
            </a:r>
            <a:r>
              <a:rPr lang="en-US" b="1" i="0" u="none" strike="noStrike" baseline="0" smtClean="0">
                <a:latin typeface="Segoe"/>
                <a:ea typeface="ＭＳ ゴシック"/>
              </a:rPr>
              <a:t>workbook </a:t>
            </a:r>
            <a:br>
              <a:rPr lang="en-US" b="1" i="0" u="none" strike="noStrike" baseline="0" smtClean="0">
                <a:latin typeface="Segoe"/>
                <a:ea typeface="ＭＳ ゴシック"/>
              </a:rPr>
            </a:br>
            <a:r>
              <a:rPr lang="en-US" b="1" i="0" u="none" strike="noStrike" baseline="0" smtClean="0">
                <a:latin typeface="Segoe"/>
                <a:ea typeface="ＭＳ ゴシック"/>
              </a:rPr>
              <a:t>for</a:t>
            </a:r>
            <a:r>
              <a:rPr lang="en-US" b="0" i="0" u="none" strike="noStrike" baseline="0" smtClean="0">
                <a:latin typeface="Segoe"/>
                <a:ea typeface="ＭＳ ゴシック"/>
              </a:rPr>
              <a:t> </a:t>
            </a:r>
            <a:r>
              <a:rPr lang="en-US" b="1" i="0" u="none" strike="noStrike" baseline="0" smtClean="0">
                <a:latin typeface="Segoe"/>
                <a:ea typeface="ＭＳ ゴシック"/>
              </a:rPr>
              <a:t>Structure</a:t>
            </a:r>
            <a:r>
              <a:rPr lang="en-US" b="0" i="0" u="none" strike="noStrike" baseline="0" smtClean="0">
                <a:latin typeface="Segoe"/>
                <a:ea typeface="ＭＳ ゴシック"/>
              </a:rPr>
              <a:t> option in the dialog box. </a:t>
            </a:r>
          </a:p>
          <a:p>
            <a:pPr lvl="1" rtl="0">
              <a:buAutoNum type="arabicPeriod" startAt="10"/>
            </a:pPr>
            <a:r>
              <a:rPr lang="en-US" b="0" i="0" u="none" strike="noStrike" baseline="0" smtClean="0">
                <a:latin typeface="Segoe"/>
                <a:ea typeface="ＭＳ ゴシック"/>
              </a:rPr>
              <a:t>In the Password box, type </a:t>
            </a:r>
            <a:r>
              <a:rPr lang="en-US" b="1" i="0" u="none" strike="noStrike" baseline="0" smtClean="0">
                <a:latin typeface="Segoe"/>
                <a:ea typeface="ＭＳ ゴシック"/>
              </a:rPr>
              <a:t>L11&amp;E02</a:t>
            </a:r>
            <a:r>
              <a:rPr lang="en-US" b="0" i="0" u="none" strike="noStrike" baseline="0" smtClean="0">
                <a:latin typeface="Segoe"/>
                <a:ea typeface="ＭＳ ゴシック"/>
              </a:rPr>
              <a:t>, and then click </a:t>
            </a:r>
            <a:r>
              <a:rPr lang="en-US" b="1" i="0" u="none" strike="noStrike" baseline="0" smtClean="0">
                <a:latin typeface="Segoe"/>
                <a:ea typeface="ＭＳ ゴシック"/>
              </a:rPr>
              <a:t>OK</a:t>
            </a:r>
            <a:r>
              <a:rPr lang="en-US" b="0" i="0" u="none" strike="noStrike" baseline="0" smtClean="0">
                <a:latin typeface="Segoe"/>
                <a:ea typeface="ＭＳ ゴシック"/>
              </a:rPr>
              <a:t>. Confirm the password by typing it again and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1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00200"/>
            <a:ext cx="3213100" cy="2057400"/>
          </a:xfrm>
          <a:prstGeom prst="rect">
            <a:avLst/>
          </a:prstGeom>
        </p:spPr>
      </p:pic>
    </p:spTree>
    <p:extLst>
      <p:ext uri="{BB962C8B-B14F-4D97-AF65-F5344CB8AC3E}">
        <p14:creationId xmlns:p14="http://schemas.microsoft.com/office/powerpoint/2010/main" val="204650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Workbook</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latin typeface="Segoe"/>
                <a:ea typeface="ＭＳ ゴシック"/>
              </a:rPr>
              <a:t>To verify that you </a:t>
            </a:r>
            <a:br>
              <a:rPr lang="en-US" b="0" i="0" u="none" strike="noStrike" baseline="0" smtClean="0">
                <a:latin typeface="Segoe"/>
                <a:ea typeface="ＭＳ ゴシック"/>
              </a:rPr>
            </a:br>
            <a:r>
              <a:rPr lang="en-US" b="0" i="0" u="none" strike="noStrike" baseline="0" smtClean="0">
                <a:latin typeface="Segoe"/>
                <a:ea typeface="ＭＳ ゴシック"/>
              </a:rPr>
              <a:t>cannot change </a:t>
            </a:r>
            <a:br>
              <a:rPr lang="en-US" b="0" i="0" u="none" strike="noStrike" baseline="0" smtClean="0">
                <a:latin typeface="Segoe"/>
                <a:ea typeface="ＭＳ ゴシック"/>
              </a:rPr>
            </a:br>
            <a:r>
              <a:rPr lang="en-US" b="0" i="0" u="none" strike="noStrike" baseline="0" smtClean="0">
                <a:latin typeface="Segoe"/>
                <a:ea typeface="ＭＳ ゴシック"/>
              </a:rPr>
              <a:t>worksheet options, </a:t>
            </a:r>
            <a:br>
              <a:rPr lang="en-US" b="0" i="0" u="none" strike="noStrike" baseline="0" smtClean="0">
                <a:latin typeface="Segoe"/>
                <a:ea typeface="ＭＳ ゴシック"/>
              </a:rPr>
            </a:br>
            <a:r>
              <a:rPr lang="en-US" b="0" i="0" u="none" strike="noStrike" baseline="0" smtClean="0">
                <a:latin typeface="Segoe"/>
                <a:ea typeface="ＭＳ ゴシック"/>
              </a:rPr>
              <a:t>right-click the </a:t>
            </a:r>
            <a:br>
              <a:rPr lang="en-US" b="0" i="0" u="none" strike="noStrike" baseline="0" smtClean="0">
                <a:latin typeface="Segoe"/>
                <a:ea typeface="ＭＳ ゴシック"/>
              </a:rPr>
            </a:br>
            <a:r>
              <a:rPr lang="en-US" b="1" i="0" u="none" strike="noStrike" baseline="0" smtClean="0">
                <a:latin typeface="Segoe"/>
                <a:ea typeface="ＭＳ ゴシック"/>
              </a:rPr>
              <a:t>Performance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worksheet tab and </a:t>
            </a:r>
            <a:br>
              <a:rPr lang="en-US" b="0" i="0" u="none" strike="noStrike" baseline="0" smtClean="0">
                <a:latin typeface="Segoe"/>
                <a:ea typeface="ＭＳ ゴシック"/>
              </a:rPr>
            </a:br>
            <a:r>
              <a:rPr lang="en-US" b="0" i="0" u="none" strike="noStrike" baseline="0" smtClean="0">
                <a:latin typeface="Segoe"/>
                <a:ea typeface="ＭＳ ゴシック"/>
              </a:rPr>
              <a:t>notice the dimmed </a:t>
            </a:r>
            <a:br>
              <a:rPr lang="en-US" b="0" i="0" u="none" strike="noStrike" baseline="0" smtClean="0">
                <a:latin typeface="Segoe"/>
                <a:ea typeface="ＭＳ ゴシック"/>
              </a:rPr>
            </a:br>
            <a:r>
              <a:rPr lang="en-US" b="0" i="0" u="none" strike="noStrike" baseline="0" smtClean="0">
                <a:latin typeface="Segoe"/>
                <a:ea typeface="ＭＳ ゴシック"/>
              </a:rPr>
              <a:t>commands shown </a:t>
            </a:r>
            <a:br>
              <a:rPr lang="en-US" b="0" i="0" u="none" strike="noStrike" baseline="0" smtClean="0">
                <a:latin typeface="Segoe"/>
                <a:ea typeface="ＭＳ ゴシック"/>
              </a:rPr>
            </a:br>
            <a:r>
              <a:rPr lang="en-US" b="0" i="0" u="none" strike="noStrike" baseline="0" smtClean="0">
                <a:latin typeface="Segoe"/>
                <a:ea typeface="ＭＳ ゴシック"/>
              </a:rPr>
              <a:t>at right.</a:t>
            </a:r>
          </a:p>
          <a:p>
            <a:pPr lvl="1" rtl="0">
              <a:buAutoNum type="arabicPeriod" startAt="12"/>
            </a:pPr>
            <a:r>
              <a:rPr lang="en-US" b="0" i="0" u="none" strike="noStrike" baseline="0" smtClean="0">
                <a:latin typeface="Segoe"/>
                <a:ea typeface="ＭＳ ゴシック"/>
              </a:rPr>
              <a:t>Press </a:t>
            </a:r>
            <a:r>
              <a:rPr lang="en-US" b="1" i="0" u="none" strike="noStrike" baseline="0" smtClean="0">
                <a:latin typeface="Segoe"/>
                <a:ea typeface="ＭＳ ゴシック"/>
              </a:rPr>
              <a:t>Esc</a:t>
            </a:r>
            <a:r>
              <a:rPr lang="en-US" b="0" i="0" u="none" strike="noStrike" baseline="0" smtClean="0">
                <a:latin typeface="Segoe"/>
                <a:ea typeface="ＭＳ ゴシック"/>
              </a:rPr>
              <a:t> and click the </a:t>
            </a:r>
            <a:r>
              <a:rPr lang="en-US" b="1" i="0" u="none" strike="noStrike" baseline="0" smtClean="0">
                <a:latin typeface="Segoe"/>
                <a:ea typeface="ＭＳ ゴシック"/>
              </a:rPr>
              <a:t>FILE</a:t>
            </a:r>
            <a:r>
              <a:rPr lang="en-US" b="0" i="0" u="none" strike="noStrike" baseline="0" smtClean="0">
                <a:latin typeface="Segoe"/>
                <a:ea typeface="ＭＳ ゴシック"/>
              </a:rPr>
              <a:t> tab. Select </a:t>
            </a:r>
            <a:r>
              <a:rPr lang="en-US" b="1" i="0" u="none" strike="noStrike" baseline="0" smtClean="0">
                <a:latin typeface="Segoe"/>
                <a:ea typeface="ＭＳ ゴシック"/>
              </a:rPr>
              <a:t>Save As</a:t>
            </a:r>
            <a:r>
              <a:rPr lang="en-US" b="0" i="0" u="none" strike="noStrike" baseline="0" smtClean="0">
                <a:latin typeface="Segoe"/>
                <a:ea typeface="ＭＳ ゴシック"/>
              </a:rPr>
              <a:t>, and then click the </a:t>
            </a:r>
            <a:r>
              <a:rPr lang="en-US" b="1" i="0" u="none" strike="noStrike" baseline="0" smtClean="0">
                <a:latin typeface="Segoe"/>
                <a:ea typeface="ＭＳ ゴシック"/>
              </a:rPr>
              <a:t>Browse</a:t>
            </a:r>
            <a:r>
              <a:rPr lang="en-US" b="0" i="0" u="none" strike="noStrike" baseline="0" smtClean="0">
                <a:latin typeface="Segoe"/>
                <a:ea typeface="ＭＳ ゴシック"/>
              </a:rPr>
              <a:t> 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1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00200"/>
            <a:ext cx="4585276" cy="2562360"/>
          </a:xfrm>
          <a:prstGeom prst="rect">
            <a:avLst/>
          </a:prstGeom>
        </p:spPr>
      </p:pic>
    </p:spTree>
    <p:extLst>
      <p:ext uri="{BB962C8B-B14F-4D97-AF65-F5344CB8AC3E}">
        <p14:creationId xmlns:p14="http://schemas.microsoft.com/office/powerpoint/2010/main" val="360523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Workbook</a:t>
            </a:r>
          </a:p>
        </p:txBody>
      </p:sp>
      <p:sp>
        <p:nvSpPr>
          <p:cNvPr id="3" name="Text Placeholder 2"/>
          <p:cNvSpPr>
            <a:spLocks noGrp="1"/>
          </p:cNvSpPr>
          <p:nvPr>
            <p:ph type="body" idx="1"/>
          </p:nvPr>
        </p:nvSpPr>
        <p:spPr/>
        <p:txBody>
          <a:bodyPr/>
          <a:lstStyle/>
          <a:p>
            <a:pPr lvl="1" rtl="0">
              <a:buFont typeface="+mj-lt"/>
              <a:buAutoNum type="arabicPeriod" startAt="14"/>
            </a:pPr>
            <a:r>
              <a:rPr lang="en-US" b="0" i="0" u="none" strike="noStrike" baseline="0" smtClean="0">
                <a:latin typeface="Segoe"/>
                <a:ea typeface="ＭＳ ゴシック"/>
              </a:rPr>
              <a:t>In the Save As dialog box, </a:t>
            </a:r>
            <a:br>
              <a:rPr lang="en-US" b="0" i="0" u="none" strike="noStrike" baseline="0" smtClean="0">
                <a:latin typeface="Segoe"/>
                <a:ea typeface="ＭＳ ゴシック"/>
              </a:rPr>
            </a:br>
            <a:r>
              <a:rPr lang="en-US" b="0" i="0" u="none" strike="noStrike" baseline="0" smtClean="0">
                <a:latin typeface="Segoe"/>
                <a:ea typeface="ＭＳ ゴシック"/>
              </a:rPr>
              <a:t>click the </a:t>
            </a:r>
            <a:r>
              <a:rPr lang="en-US" b="1" i="0" u="none" strike="noStrike" baseline="0" smtClean="0">
                <a:latin typeface="Segoe"/>
                <a:ea typeface="ＭＳ ゴシック"/>
              </a:rPr>
              <a:t>Tools</a:t>
            </a:r>
            <a:r>
              <a:rPr lang="en-US" b="0" i="0" u="none" strike="noStrike" baseline="0" smtClean="0">
                <a:latin typeface="Segoe"/>
                <a:ea typeface="ＭＳ ゴシック"/>
              </a:rPr>
              <a:t> button. The </a:t>
            </a:r>
            <a:br>
              <a:rPr lang="en-US" b="0" i="0" u="none" strike="noStrike" baseline="0" smtClean="0">
                <a:latin typeface="Segoe"/>
                <a:ea typeface="ＭＳ ゴシック"/>
              </a:rPr>
            </a:br>
            <a:r>
              <a:rPr lang="en-US" b="0" i="0" u="none" strike="noStrike" baseline="0" smtClean="0">
                <a:latin typeface="Segoe"/>
                <a:ea typeface="ＭＳ ゴシック"/>
              </a:rPr>
              <a:t>shortcut menu opens (right).</a:t>
            </a:r>
          </a:p>
          <a:p>
            <a:pPr lvl="1" rtl="0">
              <a:buAutoNum type="arabicPeriod" startAt="14"/>
            </a:pPr>
            <a:r>
              <a:rPr lang="en-US" b="0" i="0" u="none" strike="noStrike" baseline="0" smtClean="0">
                <a:latin typeface="Segoe"/>
                <a:ea typeface="ＭＳ ゴシック"/>
              </a:rPr>
              <a:t>Select </a:t>
            </a:r>
            <a:r>
              <a:rPr lang="en-US" b="1" i="0" u="none" strike="noStrike" baseline="0" smtClean="0">
                <a:latin typeface="Segoe"/>
                <a:ea typeface="ＭＳ ゴシック"/>
              </a:rPr>
              <a:t>General Options</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General Options dialog box </a:t>
            </a:r>
            <a:br>
              <a:rPr lang="en-US" b="0" i="0" u="none" strike="noStrike" baseline="0" smtClean="0">
                <a:latin typeface="Segoe"/>
                <a:ea typeface="ＭＳ ゴシック"/>
              </a:rPr>
            </a:br>
            <a:r>
              <a:rPr lang="en-US" b="0" i="0" u="none" strike="noStrike" baseline="0" smtClean="0">
                <a:latin typeface="Segoe"/>
                <a:ea typeface="ＭＳ ゴシック"/>
              </a:rPr>
              <a:t>opens. In the General </a:t>
            </a:r>
            <a:br>
              <a:rPr lang="en-US" b="0" i="0" u="none" strike="noStrike" baseline="0" smtClean="0">
                <a:latin typeface="Segoe"/>
                <a:ea typeface="ＭＳ ゴシック"/>
              </a:rPr>
            </a:br>
            <a:r>
              <a:rPr lang="en-US" b="0" i="0" u="none" strike="noStrike" baseline="0" smtClean="0">
                <a:latin typeface="Segoe"/>
                <a:ea typeface="ＭＳ ゴシック"/>
              </a:rPr>
              <a:t>Options dialog box, in the </a:t>
            </a:r>
            <a:br>
              <a:rPr lang="en-US" b="0" i="0" u="none" strike="noStrike" baseline="0" smtClean="0">
                <a:latin typeface="Segoe"/>
                <a:ea typeface="ＭＳ ゴシック"/>
              </a:rPr>
            </a:br>
            <a:r>
              <a:rPr lang="en-US" b="0" i="0" u="none" strike="noStrike" baseline="0" smtClean="0">
                <a:latin typeface="Segoe"/>
                <a:ea typeface="ＭＳ ゴシック"/>
              </a:rPr>
              <a:t>Password to open box, type </a:t>
            </a:r>
            <a:br>
              <a:rPr lang="en-US" b="0" i="0" u="none" strike="noStrike" baseline="0" smtClean="0">
                <a:latin typeface="Segoe"/>
                <a:ea typeface="ＭＳ ゴシック"/>
              </a:rPr>
            </a:br>
            <a:r>
              <a:rPr lang="en-US" b="1" i="0" u="none" strike="noStrike" baseline="0" smtClean="0">
                <a:latin typeface="Segoe"/>
                <a:ea typeface="ＭＳ ゴシック"/>
              </a:rPr>
              <a:t>L11&amp;E02</a:t>
            </a:r>
            <a:r>
              <a:rPr lang="en-US" b="0" i="0" u="none" strike="noStrike" baseline="0" smtClean="0">
                <a:latin typeface="Segoe"/>
                <a:ea typeface="ＭＳ ゴシック"/>
              </a:rPr>
              <a:t>. Asterisks appear </a:t>
            </a:r>
            <a:br>
              <a:rPr lang="en-US" b="0" i="0" u="none" strike="noStrike" baseline="0" smtClean="0">
                <a:latin typeface="Segoe"/>
                <a:ea typeface="ＭＳ ゴシック"/>
              </a:rPr>
            </a:br>
            <a:r>
              <a:rPr lang="en-US" b="0" i="0" u="none" strike="noStrike" baseline="0" smtClean="0">
                <a:latin typeface="Segoe"/>
                <a:ea typeface="ＭＳ ゴシック"/>
              </a:rPr>
              <a:t>in the text box as you type. </a:t>
            </a:r>
            <a:br>
              <a:rPr lang="en-US" b="0" i="0" u="none" strike="noStrike" baseline="0" smtClean="0">
                <a:latin typeface="Segoe"/>
                <a:ea typeface="ＭＳ ゴシック"/>
              </a:rPr>
            </a:b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pic>
        <p:nvPicPr>
          <p:cNvPr id="7" name="Picture 6" descr="1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676400"/>
            <a:ext cx="3540850" cy="3408790"/>
          </a:xfrm>
          <a:prstGeom prst="rect">
            <a:avLst/>
          </a:prstGeom>
        </p:spPr>
      </p:pic>
    </p:spTree>
    <p:extLst>
      <p:ext uri="{BB962C8B-B14F-4D97-AF65-F5344CB8AC3E}">
        <p14:creationId xmlns:p14="http://schemas.microsoft.com/office/powerpoint/2010/main" val="125461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Workbook</a:t>
            </a:r>
          </a:p>
        </p:txBody>
      </p:sp>
      <p:sp>
        <p:nvSpPr>
          <p:cNvPr id="3" name="Text Placeholder 2"/>
          <p:cNvSpPr>
            <a:spLocks noGrp="1"/>
          </p:cNvSpPr>
          <p:nvPr>
            <p:ph type="body" idx="1"/>
          </p:nvPr>
        </p:nvSpPr>
        <p:spPr/>
        <p:txBody>
          <a:bodyPr/>
          <a:lstStyle/>
          <a:p>
            <a:pPr lvl="1" rtl="0">
              <a:lnSpc>
                <a:spcPct val="90000"/>
              </a:lnSpc>
              <a:buFont typeface="+mj-lt"/>
              <a:buAutoNum type="arabicPeriod" startAt="16"/>
            </a:pPr>
            <a:r>
              <a:rPr lang="en-US" sz="2000" b="0" i="0" u="none" strike="noStrike" baseline="0" smtClean="0">
                <a:latin typeface="Segoe"/>
                <a:ea typeface="ＭＳ ゴシック"/>
              </a:rPr>
              <a:t>In the Confirm Password dialog box, reenter the password, and then 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You must type the password exactly the same each time.</a:t>
            </a:r>
          </a:p>
          <a:p>
            <a:pPr lvl="1" rtl="0">
              <a:lnSpc>
                <a:spcPct val="90000"/>
              </a:lnSpc>
              <a:buAutoNum type="arabicPeriod" startAt="16"/>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and click </a:t>
            </a:r>
            <a:r>
              <a:rPr lang="en-US" sz="2000" b="1" i="0" u="none" strike="noStrike" baseline="0" smtClean="0">
                <a:latin typeface="Segoe"/>
                <a:ea typeface="ＭＳ ゴシック"/>
              </a:rPr>
              <a:t>Yes</a:t>
            </a:r>
            <a:r>
              <a:rPr lang="en-US" sz="2000" b="0" i="0" u="none" strike="noStrike" baseline="0" smtClean="0">
                <a:latin typeface="Segoe"/>
                <a:ea typeface="ＭＳ ゴシック"/>
              </a:rPr>
              <a:t> to replace the document. As the document is now saved, anyone who has the password can open the workbook and modify data contained in the Performance worksheet because that worksheet is not protected. However, to modify the SSN worksheet, the user must also know the password you used to protect that worksheet in the first exercise.</a:t>
            </a:r>
          </a:p>
          <a:p>
            <a:pPr lvl="1">
              <a:lnSpc>
                <a:spcPct val="90000"/>
              </a:lnSpc>
              <a:buFont typeface="+mj-lt"/>
              <a:buAutoNum type="arabicPeriod" startAt="18"/>
            </a:pPr>
            <a:r>
              <a:rPr lang="en-US" sz="2000">
                <a:latin typeface="Segoe"/>
                <a:ea typeface="ＭＳ ゴシック"/>
              </a:rPr>
              <a:t> </a:t>
            </a:r>
            <a:r>
              <a:rPr lang="en-US" sz="2000" b="1">
                <a:latin typeface="Segoe"/>
                <a:ea typeface="ＭＳ ゴシック"/>
              </a:rPr>
              <a:t>CLOSE</a:t>
            </a:r>
            <a:r>
              <a:rPr lang="en-US" sz="2000">
                <a:latin typeface="Segoe"/>
                <a:ea typeface="ＭＳ ゴシック"/>
              </a:rPr>
              <a:t> the workbook and </a:t>
            </a:r>
            <a:r>
              <a:rPr lang="en-US" sz="2000" b="1">
                <a:latin typeface="Segoe"/>
                <a:ea typeface="ＭＳ ゴシック"/>
              </a:rPr>
              <a:t>OPEN</a:t>
            </a:r>
            <a:r>
              <a:rPr lang="en-US" sz="2000">
                <a:latin typeface="Segoe"/>
                <a:ea typeface="ＭＳ ゴシック"/>
              </a:rPr>
              <a:t> it again. </a:t>
            </a:r>
          </a:p>
          <a:p>
            <a:pPr lvl="1">
              <a:lnSpc>
                <a:spcPct val="90000"/>
              </a:lnSpc>
              <a:buAutoNum type="arabicPeriod" startAt="18"/>
            </a:pPr>
            <a:r>
              <a:rPr lang="en-US" sz="2000">
                <a:latin typeface="Segoe"/>
                <a:ea typeface="ＭＳ ゴシック"/>
              </a:rPr>
              <a:t>In the Password box, type </a:t>
            </a:r>
            <a:r>
              <a:rPr lang="en-US" sz="2000" b="1">
                <a:latin typeface="Segoe"/>
                <a:ea typeface="ＭＳ ゴシック"/>
              </a:rPr>
              <a:t>111</a:t>
            </a:r>
            <a:r>
              <a:rPr lang="en-US" sz="2000">
                <a:latin typeface="Segoe"/>
                <a:ea typeface="ＭＳ ゴシック"/>
              </a:rPr>
              <a:t> and click </a:t>
            </a:r>
            <a:r>
              <a:rPr lang="en-US" sz="2000" b="1">
                <a:latin typeface="Segoe"/>
                <a:ea typeface="ＭＳ ゴシック"/>
              </a:rPr>
              <a:t>OK</a:t>
            </a:r>
            <a:r>
              <a:rPr lang="en-US" sz="2000">
                <a:latin typeface="Segoe"/>
                <a:ea typeface="ＭＳ ゴシック"/>
              </a:rPr>
              <a:t>. This is an incorrect password to test the security. You receive a dialog box warning that the password is not correct. Click </a:t>
            </a:r>
            <a:r>
              <a:rPr lang="en-US" sz="2000" b="1">
                <a:latin typeface="Segoe"/>
                <a:ea typeface="ＭＳ ゴシック"/>
              </a:rPr>
              <a:t>OK</a:t>
            </a:r>
            <a:r>
              <a:rPr lang="en-US" sz="2000">
                <a:latin typeface="Times New Roman"/>
                <a:ea typeface="ＭＳ ゴシック"/>
              </a:rPr>
              <a:t>.</a:t>
            </a:r>
          </a:p>
          <a:p>
            <a:pPr lvl="0">
              <a:lnSpc>
                <a:spcPct val="90000"/>
              </a:lnSpc>
            </a:pPr>
            <a:r>
              <a:rPr lang="en-US" sz="2000" b="1">
                <a:latin typeface="Segoe"/>
                <a:ea typeface="ＭＳ ゴシック"/>
              </a:rPr>
              <a:t>PAUSE.</a:t>
            </a:r>
            <a:r>
              <a:rPr lang="en-US" sz="2000">
                <a:latin typeface="Segoe"/>
                <a:ea typeface="ＭＳ ゴシック"/>
              </a:rPr>
              <a:t> </a:t>
            </a:r>
            <a:r>
              <a:rPr lang="en-US" sz="2000" b="1">
                <a:latin typeface="Segoe"/>
                <a:ea typeface="ＭＳ ゴシック"/>
              </a:rPr>
              <a:t>LEAVE</a:t>
            </a:r>
            <a:r>
              <a:rPr lang="en-US" sz="2000">
                <a:latin typeface="Segoe"/>
                <a:ea typeface="ＭＳ ゴシック"/>
              </a:rPr>
              <a:t> Excel open for the next exercise.</a:t>
            </a:r>
          </a:p>
          <a:p>
            <a:pPr lvl="1" rtl="0">
              <a:lnSpc>
                <a:spcPct val="90000"/>
              </a:lnSpc>
              <a:buAutoNum type="arabicPeriod" startAt="16"/>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57061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Allow Multiple Users to Edit a Workbook Simultaneously</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a:t>
            </a:r>
            <a:r>
              <a:rPr lang="en-US" b="0" i="0" u="none" strike="noStrike" baseline="0" smtClean="0">
                <a:latin typeface="Segoe"/>
                <a:ea typeface="ＭＳ ゴシック"/>
              </a:rPr>
              <a:t> Excel if it is not already running.</a:t>
            </a:r>
          </a:p>
          <a:p>
            <a:pPr lvl="1" rtl="0"/>
            <a:r>
              <a:rPr lang="en-US" i="0" u="none" strike="noStrike" baseline="0" smtClean="0">
                <a:latin typeface="Segoe"/>
                <a:ea typeface="ＭＳ ゴシック"/>
              </a:rPr>
              <a:t> </a:t>
            </a:r>
            <a:r>
              <a:rPr lang="en-US" b="1" i="0" u="none" strike="noStrike" baseline="0" smtClean="0">
                <a:latin typeface="Segoe"/>
                <a:ea typeface="ＭＳ ゴシック"/>
              </a:rPr>
              <a:t>CREATE</a:t>
            </a:r>
            <a:r>
              <a:rPr lang="en-US" b="0" i="0" u="none" strike="noStrike" baseline="0" smtClean="0">
                <a:latin typeface="Segoe"/>
                <a:ea typeface="ＭＳ ゴシック"/>
              </a:rPr>
              <a:t> a new blank workbook.</a:t>
            </a:r>
          </a:p>
          <a:p>
            <a:pPr lvl="1" rtl="0"/>
            <a:r>
              <a:rPr lang="en-US" b="0" i="0" u="none" strike="noStrike" baseline="0" smtClean="0">
                <a:latin typeface="Segoe"/>
                <a:ea typeface="ＭＳ ゴシック"/>
              </a:rPr>
              <a:t>In cell A1, type </a:t>
            </a:r>
            <a:r>
              <a:rPr lang="en-US" b="1" i="0" u="none" strike="noStrike" baseline="0" smtClean="0">
                <a:latin typeface="Segoe"/>
                <a:ea typeface="ＭＳ ゴシック"/>
              </a:rPr>
              <a:t>Sample Drugs Dispensed</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Select cells </a:t>
            </a:r>
            <a:r>
              <a:rPr lang="en-US" b="1" i="0" u="none" strike="noStrike" baseline="0" smtClean="0">
                <a:latin typeface="Segoe"/>
                <a:ea typeface="ＭＳ ゴシック"/>
              </a:rPr>
              <a:t>A1:D1.</a:t>
            </a:r>
            <a:r>
              <a:rPr lang="en-US" b="0" i="0" u="none" strike="noStrike" baseline="0" smtClean="0">
                <a:latin typeface="Segoe"/>
                <a:ea typeface="ＭＳ ゴシック"/>
              </a:rPr>
              <a:t> On the HOME tab, in the Alignment group, click </a:t>
            </a:r>
            <a:r>
              <a:rPr lang="en-US" b="1" i="0" u="none" strike="noStrike" baseline="0" smtClean="0">
                <a:latin typeface="Segoe"/>
                <a:ea typeface="ＭＳ ゴシック"/>
              </a:rPr>
              <a:t>Merge &amp; Center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Select cell A1, click </a:t>
            </a:r>
            <a:r>
              <a:rPr lang="en-US" b="1" i="0" u="none" strike="noStrike" baseline="0" smtClean="0">
                <a:latin typeface="Segoe"/>
                <a:ea typeface="ＭＳ ゴシック"/>
              </a:rPr>
              <a:t>Cell Styles</a:t>
            </a:r>
            <a:r>
              <a:rPr lang="en-US" b="0" i="0" u="none" strike="noStrike" baseline="0" smtClean="0">
                <a:latin typeface="Segoe"/>
                <a:ea typeface="ＭＳ ゴシック"/>
              </a:rPr>
              <a:t>, and in the Cell Styles gallery that appears, click </a:t>
            </a:r>
            <a:r>
              <a:rPr lang="en-US" b="1" i="0" u="none" strike="noStrike" baseline="0" smtClean="0">
                <a:latin typeface="Segoe"/>
                <a:ea typeface="ＭＳ ゴシック"/>
              </a:rPr>
              <a:t>Heading 1</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14752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Allow Multiple Users to Edit a Workbook Simultaneously</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Beginning in cell A3, enter the following data:</a:t>
            </a:r>
          </a:p>
          <a:p>
            <a:pPr marL="457200" lvl="1" indent="0" rtl="0">
              <a:buNone/>
            </a:pPr>
            <a:r>
              <a:rPr lang="en-US" b="1" i="0" u="none" strike="noStrike" baseline="0" smtClean="0">
                <a:latin typeface="Segoe"/>
                <a:ea typeface="ＭＳ ゴシック"/>
              </a:rPr>
              <a:t>Dellamore, Luca	Cipro	Chor, Anthony</a:t>
            </a:r>
          </a:p>
          <a:p>
            <a:pPr marL="457200" lvl="1" indent="0" rtl="0">
              <a:buNone/>
            </a:pPr>
            <a:r>
              <a:rPr lang="en-US" b="1" i="0" u="none" strike="noStrike" baseline="0" smtClean="0">
                <a:latin typeface="Segoe"/>
                <a:ea typeface="ＭＳ ゴシック"/>
              </a:rPr>
              <a:t>Hamilton, David	Ketek	Brundage, Michael</a:t>
            </a:r>
          </a:p>
          <a:p>
            <a:pPr marL="457200" lvl="1" indent="0" rtl="0">
              <a:buNone/>
            </a:pPr>
            <a:r>
              <a:rPr lang="en-US" b="1" i="0" u="none" strike="noStrike" baseline="0" smtClean="0">
                <a:latin typeface="Segoe"/>
                <a:ea typeface="ＭＳ ゴシック"/>
              </a:rPr>
              <a:t>Hoeing, Helge	Lipitor	Charles, Matthew</a:t>
            </a:r>
          </a:p>
          <a:p>
            <a:pPr marL="457200" lvl="1" indent="0" rtl="0">
              <a:buNone/>
            </a:pPr>
            <a:r>
              <a:rPr lang="en-US" b="1" i="0" u="none" strike="noStrike" baseline="0" smtClean="0">
                <a:latin typeface="Segoe"/>
                <a:ea typeface="ＭＳ ゴシック"/>
              </a:rPr>
              <a:t>Murray, Billie Jo	Altace	Bishop, Scott</a:t>
            </a:r>
          </a:p>
          <a:p>
            <a:pPr marL="457200" lvl="1" indent="0" rtl="0">
              <a:buNone/>
            </a:pPr>
            <a:r>
              <a:rPr lang="en-US" b="1" i="0" u="none" strike="noStrike" baseline="0" smtClean="0">
                <a:latin typeface="Segoe"/>
                <a:ea typeface="ＭＳ ゴシック"/>
              </a:rPr>
              <a:t>Dellamore, Luca	Zetia	Anderson, Nancy</a:t>
            </a:r>
          </a:p>
          <a:p>
            <a:pPr marL="457200" lvl="1" indent="0" rtl="0">
              <a:buNone/>
            </a:pPr>
            <a:r>
              <a:rPr lang="en-US" b="1" i="0" u="none" strike="noStrike" baseline="0" smtClean="0">
                <a:latin typeface="Segoe"/>
                <a:ea typeface="ＭＳ ゴシック"/>
              </a:rPr>
              <a:t>Hamilton, David	Cipro	Coleman, Pat</a:t>
            </a:r>
          </a:p>
          <a:p>
            <a:pPr marL="457200" lvl="1" indent="0" rtl="0">
              <a:buNone/>
            </a:pPr>
            <a:r>
              <a:rPr lang="en-US" b="1" i="0" u="none" strike="noStrike" baseline="0" smtClean="0">
                <a:latin typeface="Segoe"/>
                <a:ea typeface="ＭＳ ゴシック"/>
              </a:rPr>
              <a:t>Hoeing, Helge	Avelox	Nayberg, Alex</a:t>
            </a:r>
          </a:p>
          <a:p>
            <a:pPr marL="457200" lvl="1" indent="0" rtl="0">
              <a:buNone/>
            </a:pPr>
            <a:r>
              <a:rPr lang="en-US" b="1" i="0" u="none" strike="noStrike" baseline="0" smtClean="0">
                <a:latin typeface="Segoe"/>
                <a:ea typeface="ＭＳ ゴシック"/>
              </a:rPr>
              <a:t>Murray, Billie Jo	Norvasc	Kleinerman, Christian</a:t>
            </a:r>
            <a:r>
              <a:rPr lang="en-US" b="1" i="0" u="none" strike="noStrike" baseline="0" smtClean="0">
                <a:highlight>
                  <a:srgbClr val="FFFF00"/>
                </a:highlight>
                <a:latin typeface="Segoe"/>
                <a:ea typeface="ＭＳ ゴシック"/>
              </a:rPr>
              <a:t> </a:t>
            </a:r>
            <a:endParaRPr lang="en-US" b="1" i="0" u="none" strike="noStrike" baseline="0" smtClean="0">
              <a:highlight>
                <a:srgbClr val="FFFF00"/>
              </a:highlight>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141237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Allow Multiple Users to Edit a Workbook Simultaneously</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In the Date column, apply today’s date to the previous records.</a:t>
            </a:r>
          </a:p>
          <a:p>
            <a:pPr lvl="1" rtl="0">
              <a:buAutoNum type="arabicPeriod" startAt="6"/>
            </a:pPr>
            <a:r>
              <a:rPr lang="en-US" b="0" i="0" u="none" strike="noStrike" baseline="0" smtClean="0">
                <a:latin typeface="Segoe"/>
                <a:ea typeface="ＭＳ ゴシック"/>
              </a:rPr>
              <a:t>Select cells </a:t>
            </a:r>
            <a:r>
              <a:rPr lang="en-US" b="1" i="0" u="none" strike="noStrike" baseline="0" smtClean="0">
                <a:latin typeface="Segoe"/>
                <a:ea typeface="ＭＳ ゴシック"/>
              </a:rPr>
              <a:t>A3:D3</a:t>
            </a:r>
            <a:r>
              <a:rPr lang="en-US" b="0" i="0" u="none" strike="noStrike" baseline="0" smtClean="0">
                <a:latin typeface="Segoe"/>
                <a:ea typeface="ＭＳ ゴシック"/>
              </a:rPr>
              <a:t> and apply the </a:t>
            </a:r>
            <a:r>
              <a:rPr lang="en-US" b="1" i="0" u="none" strike="noStrike" baseline="0" smtClean="0">
                <a:latin typeface="Segoe"/>
                <a:ea typeface="ＭＳ ゴシック"/>
              </a:rPr>
              <a:t>Heading 3</a:t>
            </a:r>
            <a:r>
              <a:rPr lang="en-US" b="0" i="0" u="none" strike="noStrike" baseline="0" smtClean="0">
                <a:latin typeface="Segoe"/>
                <a:ea typeface="ＭＳ ゴシック"/>
              </a:rPr>
              <a:t> style.</a:t>
            </a:r>
          </a:p>
          <a:p>
            <a:pPr lvl="1" rtl="0">
              <a:buAutoNum type="arabicPeriod" startAt="6"/>
            </a:pPr>
            <a:r>
              <a:rPr lang="en-US" b="0" i="0" u="none" strike="noStrike" baseline="0" smtClean="0">
                <a:latin typeface="Segoe"/>
                <a:ea typeface="ＭＳ ゴシック"/>
              </a:rPr>
              <a:t>Increase the column widths to see all the data.</a:t>
            </a:r>
          </a:p>
          <a:p>
            <a:pPr lvl="1" rtl="0">
              <a:buAutoNum type="arabicPeriod" startAt="6"/>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a:t>
            </a:r>
            <a:r>
              <a:rPr lang="en-US" b="0" i="0" u="none" strike="noStrike" baseline="0" smtClean="0">
                <a:solidFill>
                  <a:srgbClr val="000000"/>
                </a:solidFill>
                <a:latin typeface="Segoe"/>
                <a:ea typeface="ＭＳ ゴシック"/>
                <a:cs typeface="Segoe"/>
              </a:rPr>
              <a:t>workbook as </a:t>
            </a:r>
            <a:r>
              <a:rPr lang="en-US" b="1" i="1" u="none" strike="noStrike" baseline="0" smtClean="0">
                <a:solidFill>
                  <a:srgbClr val="000000"/>
                </a:solidFill>
                <a:latin typeface="Segoe"/>
                <a:ea typeface="ＭＳ ゴシック"/>
                <a:cs typeface="Segoe"/>
              </a:rPr>
              <a:t>11 Sample Medications Solution</a:t>
            </a:r>
            <a:r>
              <a:rPr lang="en-US" b="0" i="0" u="none" strike="noStrike" baseline="0" smtClean="0">
                <a:solidFill>
                  <a:srgbClr val="000000"/>
                </a:solidFill>
                <a:latin typeface="Segoe"/>
                <a:ea typeface="ＭＳ ゴシック"/>
                <a:cs typeface="Segoe"/>
              </a:rPr>
              <a:t>.</a:t>
            </a:r>
          </a:p>
          <a:p>
            <a:pPr lvl="1" rtl="0">
              <a:buAutoNum type="arabicPeriod" startAt="6"/>
            </a:pPr>
            <a:r>
              <a:rPr lang="en-US" b="0" i="0" u="none" strike="noStrike" baseline="0" smtClean="0">
                <a:solidFill>
                  <a:srgbClr val="000000"/>
                </a:solidFill>
                <a:latin typeface="Segoe"/>
                <a:ea typeface="ＭＳ ゴシック"/>
                <a:cs typeface="Segoe"/>
              </a:rPr>
              <a:t>Click the REVIEW tab, and then, in the Changes group, click </a:t>
            </a:r>
            <a:r>
              <a:rPr lang="en-US" b="1" i="0" u="none" strike="noStrike" baseline="0" smtClean="0">
                <a:solidFill>
                  <a:srgbClr val="000000"/>
                </a:solidFill>
                <a:latin typeface="Segoe"/>
                <a:ea typeface="ＭＳ ゴシック"/>
                <a:cs typeface="Segoe"/>
              </a:rPr>
              <a:t>Share Workbook</a:t>
            </a:r>
            <a:r>
              <a:rPr lang="en-US" b="0" i="0" u="none" strike="noStrike" baseline="0" smtClean="0">
                <a:solidFill>
                  <a:srgbClr val="000000"/>
                </a:solidFill>
                <a:latin typeface="Segoe"/>
                <a:ea typeface="ＭＳ ゴシック"/>
                <a:cs typeface="Segoe"/>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325300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Allow Multiple Users to Edit a Workbook Simultaneously</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In the Share Workbook dialog </a:t>
            </a:r>
            <a:br>
              <a:rPr lang="en-US" b="0" i="0" u="none" strike="noStrike" baseline="0" smtClean="0">
                <a:latin typeface="Segoe"/>
                <a:ea typeface="ＭＳ ゴシック"/>
              </a:rPr>
            </a:br>
            <a:r>
              <a:rPr lang="en-US" b="0" i="0" u="none" strike="noStrike" baseline="0" smtClean="0">
                <a:latin typeface="Segoe"/>
                <a:ea typeface="ＭＳ ゴシック"/>
              </a:rPr>
              <a:t>box, click </a:t>
            </a:r>
            <a:r>
              <a:rPr lang="en-US" b="1" i="0" u="none" strike="noStrike" baseline="0" smtClean="0">
                <a:latin typeface="Segoe"/>
                <a:ea typeface="ＭＳ ゴシック"/>
              </a:rPr>
              <a:t>Allow changes</a:t>
            </a:r>
            <a:r>
              <a:rPr lang="en-US" b="0" i="0" u="none" strike="noStrike" baseline="0" smtClean="0">
                <a:latin typeface="Segoe"/>
                <a:ea typeface="ＭＳ ゴシック"/>
              </a:rPr>
              <a:t> by </a:t>
            </a:r>
            <a:br>
              <a:rPr lang="en-US" b="0" i="0" u="none" strike="noStrike" baseline="0" smtClean="0">
                <a:latin typeface="Segoe"/>
                <a:ea typeface="ＭＳ ゴシック"/>
              </a:rPr>
            </a:br>
            <a:r>
              <a:rPr lang="en-US" b="0" i="0" u="none" strike="noStrike" baseline="0" smtClean="0">
                <a:latin typeface="Segoe"/>
                <a:ea typeface="ＭＳ ゴシック"/>
              </a:rPr>
              <a:t>more than one user at the same </a:t>
            </a:r>
            <a:br>
              <a:rPr lang="en-US" b="0" i="0" u="none" strike="noStrike" baseline="0" smtClean="0">
                <a:latin typeface="Segoe"/>
                <a:ea typeface="ＭＳ ゴシック"/>
              </a:rPr>
            </a:br>
            <a:r>
              <a:rPr lang="en-US" b="0" i="0" u="none" strike="noStrike" baseline="0" smtClean="0">
                <a:latin typeface="Segoe"/>
                <a:ea typeface="ＭＳ ゴシック"/>
              </a:rPr>
              <a:t>time. Your identification will </a:t>
            </a:r>
            <a:br>
              <a:rPr lang="en-US" b="0" i="0" u="none" strike="noStrike" baseline="0" smtClean="0">
                <a:latin typeface="Segoe"/>
                <a:ea typeface="ＭＳ ゴシック"/>
              </a:rPr>
            </a:br>
            <a:r>
              <a:rPr lang="en-US" b="0" i="0" u="none" strike="noStrike" baseline="0" smtClean="0">
                <a:latin typeface="Segoe"/>
                <a:ea typeface="ＭＳ ゴシック"/>
              </a:rPr>
              <a:t>appear in the Who has this</a:t>
            </a:r>
            <a:br>
              <a:rPr lang="en-US" b="0" i="0" u="none" strike="noStrike" baseline="0" smtClean="0">
                <a:latin typeface="Segoe"/>
                <a:ea typeface="ＭＳ ゴシック"/>
              </a:rPr>
            </a:br>
            <a:r>
              <a:rPr lang="en-US" b="0" i="0" u="none" strike="noStrike" baseline="0" smtClean="0">
                <a:latin typeface="Segoe"/>
                <a:ea typeface="ＭＳ ゴシック"/>
              </a:rPr>
              <a:t> workbook open now box, as </a:t>
            </a:r>
            <a:br>
              <a:rPr lang="en-US" b="0" i="0" u="none" strike="noStrike" baseline="0" smtClean="0">
                <a:latin typeface="Segoe"/>
                <a:ea typeface="ＭＳ ゴシック"/>
              </a:rPr>
            </a:br>
            <a:r>
              <a:rPr lang="en-US" b="0" i="0" u="none" strike="noStrike" baseline="0" smtClean="0">
                <a:latin typeface="Segoe"/>
                <a:ea typeface="ＭＳ ゴシック"/>
              </a:rPr>
              <a:t>shown t right.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buAutoNum type="arabicPeriod" startAt="11"/>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when prompted </a:t>
            </a:r>
            <a:br>
              <a:rPr lang="en-US" b="0" i="0" u="none" strike="noStrike" baseline="0" smtClean="0">
                <a:latin typeface="Segoe"/>
                <a:ea typeface="ＭＳ ゴシック"/>
              </a:rPr>
            </a:br>
            <a:r>
              <a:rPr lang="en-US" b="0" i="0" u="none" strike="noStrike" baseline="0" smtClean="0">
                <a:latin typeface="Segoe"/>
                <a:ea typeface="ＭＳ ゴシック"/>
              </a:rPr>
              <a:t>that the action will save the </a:t>
            </a:r>
            <a:br>
              <a:rPr lang="en-US" b="0" i="0" u="none" strike="noStrike" baseline="0" smtClean="0">
                <a:latin typeface="Segoe"/>
                <a:ea typeface="ＭＳ ゴシック"/>
              </a:rPr>
            </a:br>
            <a:r>
              <a:rPr lang="en-US" b="0" i="0" u="none" strike="noStrike" baseline="0" smtClean="0">
                <a:latin typeface="Segoe"/>
                <a:ea typeface="ＭＳ ゴシック"/>
              </a:rPr>
              <a:t>workbook.</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1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501" y="1676400"/>
            <a:ext cx="3131099" cy="3629475"/>
          </a:xfrm>
          <a:prstGeom prst="rect">
            <a:avLst/>
          </a:prstGeom>
        </p:spPr>
      </p:pic>
    </p:spTree>
    <p:extLst>
      <p:ext uri="{BB962C8B-B14F-4D97-AF65-F5344CB8AC3E}">
        <p14:creationId xmlns:p14="http://schemas.microsoft.com/office/powerpoint/2010/main" val="27269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Allow Multiple Users to Edit a Workbook Simultaneously</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latin typeface="Segoe"/>
                <a:ea typeface="ＭＳ ゴシック"/>
              </a:rPr>
              <a:t>In the Changes group, click </a:t>
            </a:r>
            <a:r>
              <a:rPr lang="en-US" b="1" i="0" u="none" strike="noStrike" baseline="0" smtClean="0">
                <a:latin typeface="Segoe"/>
                <a:ea typeface="ＭＳ ゴシック"/>
              </a:rPr>
              <a:t>Protect Shared Workbook</a:t>
            </a:r>
            <a:r>
              <a:rPr lang="en-US" b="0" i="0" u="none" strike="noStrike" baseline="0" smtClean="0">
                <a:latin typeface="Segoe"/>
                <a:ea typeface="ＭＳ ゴシック"/>
              </a:rPr>
              <a:t>. Select the </a:t>
            </a:r>
            <a:r>
              <a:rPr lang="en-US" b="1" i="0" u="none" strike="noStrike" baseline="0" smtClean="0">
                <a:latin typeface="Segoe"/>
                <a:ea typeface="ＭＳ ゴシック"/>
              </a:rPr>
              <a:t>Sharing with track changes</a:t>
            </a:r>
            <a:r>
              <a:rPr lang="en-US" b="0" i="0" u="none" strike="noStrike" baseline="0" smtClean="0">
                <a:latin typeface="Segoe"/>
                <a:ea typeface="ＭＳ ゴシック"/>
              </a:rPr>
              <a:t> check box in the Protect Shared Workbook dialog box.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buAutoNum type="arabicPeriod" startAt="13"/>
            </a:pPr>
            <a:r>
              <a:rPr lang="en-US" b="0" i="0" u="none" strike="noStrike" baseline="0" smtClean="0">
                <a:latin typeface="Segoe"/>
                <a:ea typeface="ＭＳ ゴシック"/>
              </a:rPr>
              <a:t>Notice that [Shared] appears in the title bar.</a:t>
            </a:r>
          </a:p>
          <a:p>
            <a:pPr lvl="1" rtl="0">
              <a:buAutoNum type="arabicPeriod" startAt="13"/>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and </a:t>
            </a:r>
            <a:r>
              <a:rPr lang="en-US" b="1" i="0" u="none" strike="noStrike" baseline="0" smtClean="0">
                <a:latin typeface="Segoe"/>
                <a:ea typeface="ＭＳ ゴシック"/>
              </a:rPr>
              <a:t>CLOSE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341967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3" name="Picture 2" descr="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7995501" cy="1575114"/>
          </a:xfrm>
          <a:prstGeom prst="rect">
            <a:avLst/>
          </a:prstGeom>
        </p:spPr>
      </p:pic>
    </p:spTree>
    <p:extLst>
      <p:ext uri="{BB962C8B-B14F-4D97-AF65-F5344CB8AC3E}">
        <p14:creationId xmlns:p14="http://schemas.microsoft.com/office/powerpoint/2010/main" val="1501726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Document Inspector</a:t>
            </a:r>
          </a:p>
        </p:txBody>
      </p:sp>
      <p:sp>
        <p:nvSpPr>
          <p:cNvPr id="3" name="Text Placeholder 2"/>
          <p:cNvSpPr>
            <a:spLocks noGrp="1"/>
          </p:cNvSpPr>
          <p:nvPr>
            <p:ph type="body" idx="1"/>
          </p:nvPr>
        </p:nvSpPr>
        <p:spPr/>
        <p:txBody>
          <a:bodyPr/>
          <a:lstStyle/>
          <a:p>
            <a:pPr lvl="0" rtl="0"/>
            <a:r>
              <a:rPr lang="en-US" sz="2000" b="1" i="0" u="none" strike="noStrike" baseline="0" smtClean="0">
                <a:solidFill>
                  <a:srgbClr val="000000"/>
                </a:solidFill>
                <a:latin typeface="Segoe"/>
                <a:ea typeface="ＭＳ ゴシック"/>
                <a:cs typeface="Segoe"/>
              </a:rPr>
              <a:t>GET READY.  OPEN</a:t>
            </a:r>
            <a:r>
              <a:rPr lang="en-US" sz="2000" b="0" i="0" u="none" strike="noStrike" baseline="0" smtClean="0">
                <a:solidFill>
                  <a:srgbClr val="000000"/>
                </a:solidFill>
                <a:latin typeface="Segoe"/>
                <a:ea typeface="ＭＳ ゴシック"/>
                <a:cs typeface="Segoe"/>
              </a:rPr>
              <a:t> </a:t>
            </a:r>
            <a:r>
              <a:rPr lang="en-US" sz="2000" b="1" i="1" u="none" strike="noStrike" baseline="0" smtClean="0">
                <a:solidFill>
                  <a:srgbClr val="000000"/>
                </a:solidFill>
                <a:latin typeface="Segoe"/>
                <a:ea typeface="ＭＳ ゴシック"/>
                <a:cs typeface="Segoe"/>
              </a:rPr>
              <a:t>11 Contoso Employee IDS</a:t>
            </a:r>
            <a:r>
              <a:rPr lang="en-US" sz="2000" b="0" i="0" u="none" strike="noStrike" baseline="0" smtClean="0">
                <a:solidFill>
                  <a:srgbClr val="000000"/>
                </a:solidFill>
                <a:latin typeface="Segoe"/>
                <a:ea typeface="ＭＳ ゴシック"/>
                <a:cs typeface="Segoe"/>
              </a:rPr>
              <a:t> from the data files for this lesson. </a:t>
            </a:r>
          </a:p>
          <a:p>
            <a:pPr lvl="1" rtl="0"/>
            <a:r>
              <a:rPr lang="en-US" sz="2000" b="0" i="0" u="none" strike="noStrike" baseline="0" smtClean="0">
                <a:solidFill>
                  <a:srgbClr val="000000"/>
                </a:solidFill>
                <a:latin typeface="Segoe"/>
                <a:ea typeface="ＭＳ ゴシック"/>
                <a:cs typeface="Segoe"/>
              </a:rPr>
              <a:t>Click the </a:t>
            </a:r>
            <a:r>
              <a:rPr lang="en-US" sz="2000" b="1" i="0" u="none" strike="noStrike" baseline="0" smtClean="0">
                <a:solidFill>
                  <a:srgbClr val="000000"/>
                </a:solidFill>
                <a:latin typeface="Segoe"/>
                <a:ea typeface="ＭＳ ゴシック"/>
                <a:cs typeface="Segoe"/>
              </a:rPr>
              <a:t>FILE</a:t>
            </a:r>
            <a:r>
              <a:rPr lang="en-US" sz="2000" b="0" i="0" u="none" strike="noStrike" baseline="0" smtClean="0">
                <a:solidFill>
                  <a:srgbClr val="000000"/>
                </a:solidFill>
                <a:latin typeface="Segoe"/>
                <a:ea typeface="ＭＳ ゴシック"/>
                <a:cs typeface="Segoe"/>
              </a:rPr>
              <a:t> tab, click </a:t>
            </a:r>
            <a:r>
              <a:rPr lang="en-US" sz="2000" b="1" i="0" u="none" strike="noStrike" baseline="0" smtClean="0">
                <a:solidFill>
                  <a:srgbClr val="000000"/>
                </a:solidFill>
                <a:latin typeface="Segoe"/>
                <a:ea typeface="ＭＳ ゴシック"/>
                <a:cs typeface="Segoe"/>
              </a:rPr>
              <a:t>Save As</a:t>
            </a:r>
            <a:r>
              <a:rPr lang="en-US" sz="2000" b="0" i="0" u="none" strike="noStrike" baseline="0" smtClean="0">
                <a:solidFill>
                  <a:srgbClr val="000000"/>
                </a:solidFill>
                <a:latin typeface="Segoe"/>
                <a:ea typeface="ＭＳ ゴシック"/>
                <a:cs typeface="Segoe"/>
              </a:rPr>
              <a:t>,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click </a:t>
            </a:r>
            <a:r>
              <a:rPr lang="en-US" sz="2000" b="1" i="0" u="none" strike="noStrike" baseline="0" smtClean="0">
                <a:solidFill>
                  <a:srgbClr val="000000"/>
                </a:solidFill>
                <a:latin typeface="Segoe"/>
                <a:ea typeface="ＭＳ ゴシック"/>
                <a:cs typeface="Segoe"/>
              </a:rPr>
              <a:t>Browse</a:t>
            </a:r>
            <a:r>
              <a:rPr lang="en-US" sz="2000" b="0" i="0" u="none" strike="noStrike" baseline="0" smtClean="0">
                <a:solidFill>
                  <a:srgbClr val="000000"/>
                </a:solidFill>
                <a:latin typeface="Segoe"/>
                <a:ea typeface="ＭＳ ゴシック"/>
                <a:cs typeface="Segoe"/>
              </a:rPr>
              <a:t>, and navigate to the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lesson folder. In the File name box,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type </a:t>
            </a:r>
            <a:r>
              <a:rPr lang="en-US" sz="2000" b="1" i="1" u="none" strike="noStrike" baseline="0" smtClean="0">
                <a:solidFill>
                  <a:srgbClr val="000000"/>
                </a:solidFill>
                <a:latin typeface="Segoe"/>
                <a:ea typeface="ＭＳ ゴシック"/>
                <a:cs typeface="Segoe"/>
              </a:rPr>
              <a:t>11 Employee ID Doc </a:t>
            </a:r>
            <a:br>
              <a:rPr lang="en-US" sz="2000" b="1" i="1" u="none" strike="noStrike" baseline="0" smtClean="0">
                <a:solidFill>
                  <a:srgbClr val="000000"/>
                </a:solidFill>
                <a:latin typeface="Segoe"/>
                <a:ea typeface="ＭＳ ゴシック"/>
                <a:cs typeface="Segoe"/>
              </a:rPr>
            </a:br>
            <a:r>
              <a:rPr lang="en-US" sz="2000" b="1" i="1" u="none" strike="noStrike" baseline="0" smtClean="0">
                <a:solidFill>
                  <a:srgbClr val="000000"/>
                </a:solidFill>
                <a:latin typeface="Segoe"/>
                <a:ea typeface="ＭＳ ゴシック"/>
                <a:cs typeface="Segoe"/>
              </a:rPr>
              <a:t>Inspect Solution</a:t>
            </a:r>
            <a:r>
              <a:rPr lang="en-US" sz="2000" b="0" i="0" u="none" strike="noStrike" baseline="0" smtClean="0">
                <a:solidFill>
                  <a:srgbClr val="000000"/>
                </a:solidFill>
                <a:latin typeface="Segoe"/>
                <a:ea typeface="ＭＳ ゴシック"/>
                <a:cs typeface="Segoe"/>
              </a:rPr>
              <a:t> to save a copy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of the workbook. Click the Save</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button.</a:t>
            </a:r>
          </a:p>
          <a:p>
            <a:pPr lvl="1"/>
            <a:r>
              <a:rPr lang="en-US" sz="2000">
                <a:latin typeface="Segoe"/>
                <a:ea typeface="ＭＳ ゴシック"/>
              </a:rPr>
              <a:t>Click the </a:t>
            </a:r>
            <a:r>
              <a:rPr lang="en-US" sz="2000" b="1">
                <a:latin typeface="Segoe"/>
                <a:ea typeface="ＭＳ ゴシック"/>
              </a:rPr>
              <a:t>FILE</a:t>
            </a:r>
            <a:r>
              <a:rPr lang="en-US" sz="2000">
                <a:latin typeface="Segoe"/>
                <a:ea typeface="ＭＳ ゴシック"/>
              </a:rPr>
              <a:t> tab. Then, with </a:t>
            </a:r>
            <a:br>
              <a:rPr lang="en-US" sz="2000">
                <a:latin typeface="Segoe"/>
                <a:ea typeface="ＭＳ ゴシック"/>
              </a:rPr>
            </a:br>
            <a:r>
              <a:rPr lang="en-US" sz="2000" b="1">
                <a:latin typeface="Segoe"/>
                <a:ea typeface="ＭＳ ゴシック"/>
              </a:rPr>
              <a:t>Info</a:t>
            </a:r>
            <a:r>
              <a:rPr lang="en-US" sz="2000">
                <a:latin typeface="Segoe"/>
                <a:ea typeface="ＭＳ ゴシック"/>
              </a:rPr>
              <a:t> selected, click the </a:t>
            </a:r>
            <a:r>
              <a:rPr lang="en-US" sz="2000" b="1">
                <a:latin typeface="Segoe"/>
                <a:ea typeface="ＭＳ ゴシック"/>
              </a:rPr>
              <a:t>Check for </a:t>
            </a:r>
            <a:br>
              <a:rPr lang="en-US" sz="2000" b="1">
                <a:latin typeface="Segoe"/>
                <a:ea typeface="ＭＳ ゴシック"/>
              </a:rPr>
            </a:br>
            <a:r>
              <a:rPr lang="en-US" sz="2000" b="1">
                <a:latin typeface="Segoe"/>
                <a:ea typeface="ＭＳ ゴシック"/>
              </a:rPr>
              <a:t>Issues</a:t>
            </a:r>
            <a:r>
              <a:rPr lang="en-US" sz="2000">
                <a:latin typeface="Segoe"/>
                <a:ea typeface="ＭＳ ゴシック"/>
              </a:rPr>
              <a:t> button in the middle pane of the Backstage view. Next, click </a:t>
            </a:r>
            <a:r>
              <a:rPr lang="en-US" sz="2000" b="1">
                <a:latin typeface="Segoe"/>
                <a:ea typeface="ＭＳ ゴシック"/>
              </a:rPr>
              <a:t>Inspect Document</a:t>
            </a:r>
            <a:r>
              <a:rPr lang="en-US" sz="2000">
                <a:latin typeface="Segoe"/>
                <a:ea typeface="ＭＳ ゴシック"/>
              </a:rPr>
              <a:t>. The Document Inspector dialog box opens, as shown above.</a:t>
            </a:r>
          </a:p>
          <a:p>
            <a:pPr lvl="1"/>
            <a:endParaRPr lang="en-US" sz="2000">
              <a:latin typeface="Segoe"/>
              <a:ea typeface="ＭＳ ゴシック"/>
            </a:endParaRPr>
          </a:p>
          <a:p>
            <a:pPr lvl="1" rtl="0"/>
            <a:endParaRPr lang="en-US" sz="2000" b="0" i="0" u="none" strike="noStrike" baseline="0" smtClean="0">
              <a:solidFill>
                <a:srgbClr val="000000"/>
              </a:solidFill>
              <a:latin typeface="Segoe"/>
              <a:ea typeface="ＭＳ ゴシック"/>
              <a:cs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pic>
        <p:nvPicPr>
          <p:cNvPr id="7" name="Picture 6" descr="1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764" y="2012640"/>
            <a:ext cx="3406236" cy="3079840"/>
          </a:xfrm>
          <a:prstGeom prst="rect">
            <a:avLst/>
          </a:prstGeom>
        </p:spPr>
      </p:pic>
    </p:spTree>
    <p:extLst>
      <p:ext uri="{BB962C8B-B14F-4D97-AF65-F5344CB8AC3E}">
        <p14:creationId xmlns:p14="http://schemas.microsoft.com/office/powerpoint/2010/main" val="69265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Document Inspector</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Inspect</a:t>
            </a:r>
            <a:r>
              <a:rPr lang="en-US" sz="2000" b="0" i="0" u="none" strike="noStrike" baseline="0" smtClean="0">
                <a:latin typeface="Segoe"/>
                <a:ea typeface="ＭＳ ゴシック"/>
              </a:rPr>
              <a:t>. The Document Inspector changes to include some Remove All buttons.</a:t>
            </a:r>
          </a:p>
          <a:p>
            <a:pPr lvl="1" rtl="0">
              <a:buAutoNum type="arabicPeriod" startAt="3"/>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Remove All</a:t>
            </a:r>
            <a:r>
              <a:rPr lang="en-US" sz="2000" b="0" i="0" u="none" strike="noStrike" baseline="0" smtClean="0">
                <a:latin typeface="Segoe"/>
                <a:ea typeface="ＭＳ ゴシック"/>
              </a:rPr>
              <a:t> for </a:t>
            </a:r>
            <a:br>
              <a:rPr lang="en-US" sz="2000" b="0" i="0" u="none" strike="noStrike" baseline="0" smtClean="0">
                <a:latin typeface="Segoe"/>
                <a:ea typeface="ＭＳ ゴシック"/>
              </a:rPr>
            </a:br>
            <a:r>
              <a:rPr lang="en-US" sz="2000" b="0" i="0" u="none" strike="noStrike" baseline="0" smtClean="0">
                <a:latin typeface="Segoe"/>
                <a:ea typeface="ＭＳ ゴシック"/>
              </a:rPr>
              <a:t>Comments and Annotations.</a:t>
            </a:r>
          </a:p>
          <a:p>
            <a:pPr lvl="1">
              <a:buFont typeface="+mj-lt"/>
              <a:buAutoNum type="arabicPeriod" startAt="5"/>
            </a:pPr>
            <a:r>
              <a:rPr lang="en-US" sz="2000">
                <a:latin typeface="Segoe"/>
                <a:ea typeface="ＭＳ ゴシック"/>
              </a:rPr>
              <a:t>Click </a:t>
            </a:r>
            <a:r>
              <a:rPr lang="en-US" sz="2000" b="1">
                <a:latin typeface="Segoe"/>
                <a:ea typeface="ＭＳ ゴシック"/>
              </a:rPr>
              <a:t>Remove All</a:t>
            </a:r>
            <a:r>
              <a:rPr lang="en-US" sz="2000">
                <a:latin typeface="Segoe"/>
                <a:ea typeface="ＭＳ ゴシック"/>
              </a:rPr>
              <a:t> three times </a:t>
            </a:r>
            <a:br>
              <a:rPr lang="en-US" sz="2000">
                <a:latin typeface="Segoe"/>
                <a:ea typeface="ＭＳ ゴシック"/>
              </a:rPr>
            </a:br>
            <a:r>
              <a:rPr lang="en-US" sz="2000">
                <a:latin typeface="Segoe"/>
                <a:ea typeface="ＭＳ ゴシック"/>
              </a:rPr>
              <a:t>for Document Properties and </a:t>
            </a:r>
            <a:br>
              <a:rPr lang="en-US" sz="2000">
                <a:latin typeface="Segoe"/>
                <a:ea typeface="ＭＳ ゴシック"/>
              </a:rPr>
            </a:br>
            <a:r>
              <a:rPr lang="en-US" sz="2000">
                <a:latin typeface="Segoe"/>
                <a:ea typeface="ＭＳ ゴシック"/>
              </a:rPr>
              <a:t>Personal Information, Hidden </a:t>
            </a:r>
            <a:br>
              <a:rPr lang="en-US" sz="2000">
                <a:latin typeface="Segoe"/>
                <a:ea typeface="ＭＳ ゴシック"/>
              </a:rPr>
            </a:br>
            <a:r>
              <a:rPr lang="en-US" sz="2000">
                <a:latin typeface="Segoe"/>
                <a:ea typeface="ＭＳ ゴシック"/>
              </a:rPr>
              <a:t>Rows and Columns, and </a:t>
            </a:r>
            <a:br>
              <a:rPr lang="en-US" sz="2000">
                <a:latin typeface="Segoe"/>
                <a:ea typeface="ＭＳ ゴシック"/>
              </a:rPr>
            </a:br>
            <a:r>
              <a:rPr lang="en-US" sz="2000">
                <a:latin typeface="Segoe"/>
                <a:ea typeface="ＭＳ ゴシック"/>
              </a:rPr>
              <a:t>Hidden Worksheets. Headers </a:t>
            </a:r>
            <a:br>
              <a:rPr lang="en-US" sz="2000">
                <a:latin typeface="Segoe"/>
                <a:ea typeface="ＭＳ ゴシック"/>
              </a:rPr>
            </a:br>
            <a:r>
              <a:rPr lang="en-US" sz="2000">
                <a:latin typeface="Segoe"/>
                <a:ea typeface="ＭＳ ゴシック"/>
              </a:rPr>
              <a:t>and Footers should be the only hidden item remaining (above). </a:t>
            </a:r>
          </a:p>
          <a:p>
            <a:pPr lvl="1">
              <a:buAutoNum type="arabicPeriod" startAt="5"/>
            </a:pPr>
            <a:r>
              <a:rPr lang="en-US" sz="2000">
                <a:latin typeface="Segoe"/>
                <a:ea typeface="ＭＳ ゴシック"/>
              </a:rPr>
              <a:t>Click the </a:t>
            </a:r>
            <a:r>
              <a:rPr lang="en-US" sz="2000" b="1">
                <a:latin typeface="Segoe"/>
                <a:ea typeface="ＭＳ ゴシック"/>
              </a:rPr>
              <a:t>Close</a:t>
            </a:r>
            <a:r>
              <a:rPr lang="en-US" sz="2000">
                <a:latin typeface="Segoe"/>
                <a:ea typeface="ＭＳ ゴシック"/>
              </a:rPr>
              <a:t> button to close the Document Inspector dialog box.</a:t>
            </a:r>
          </a:p>
          <a:p>
            <a:pPr lvl="1">
              <a:buAutoNum type="arabicPeriod" startAt="5"/>
            </a:pPr>
            <a:r>
              <a:rPr lang="en-US" sz="2000">
                <a:latin typeface="Segoe"/>
                <a:ea typeface="ＭＳ ゴシック"/>
              </a:rPr>
              <a:t> </a:t>
            </a:r>
            <a:r>
              <a:rPr lang="en-US" sz="2000" b="1">
                <a:latin typeface="Segoe"/>
                <a:ea typeface="ＭＳ ゴシック"/>
              </a:rPr>
              <a:t>SAVE</a:t>
            </a:r>
            <a:r>
              <a:rPr lang="en-US" sz="2000">
                <a:latin typeface="Segoe"/>
                <a:ea typeface="ＭＳ ゴシック"/>
              </a:rPr>
              <a:t> the workbook.</a:t>
            </a:r>
          </a:p>
          <a:p>
            <a:pPr lvl="0"/>
            <a:r>
              <a:rPr lang="en-US" sz="2000" b="1">
                <a:latin typeface="Segoe"/>
                <a:ea typeface="ＭＳ ゴシック"/>
              </a:rPr>
              <a:t>PAUSE.</a:t>
            </a:r>
            <a:r>
              <a:rPr lang="en-US" sz="2000">
                <a:latin typeface="Segoe"/>
                <a:ea typeface="ＭＳ ゴシック"/>
              </a:rPr>
              <a:t> </a:t>
            </a:r>
            <a:r>
              <a:rPr lang="en-US" sz="2000" b="1">
                <a:latin typeface="Segoe"/>
                <a:ea typeface="ＭＳ ゴシック"/>
              </a:rPr>
              <a:t>CLOSE</a:t>
            </a:r>
            <a:r>
              <a:rPr lang="en-US" sz="2000">
                <a:latin typeface="Segoe"/>
                <a:ea typeface="ＭＳ ゴシック"/>
              </a:rPr>
              <a:t> the workbook.</a:t>
            </a:r>
          </a:p>
          <a:p>
            <a:pPr lvl="1" rtl="0">
              <a:buAutoNum type="arabicPeriod" startAt="3"/>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11-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274" y="2057400"/>
            <a:ext cx="3899726" cy="2496899"/>
          </a:xfrm>
          <a:prstGeom prst="rect">
            <a:avLst/>
          </a:prstGeom>
        </p:spPr>
      </p:pic>
    </p:spTree>
    <p:extLst>
      <p:ext uri="{BB962C8B-B14F-4D97-AF65-F5344CB8AC3E}">
        <p14:creationId xmlns:p14="http://schemas.microsoft.com/office/powerpoint/2010/main" val="154379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Mark a Document as Final</a:t>
            </a:r>
          </a:p>
        </p:txBody>
      </p:sp>
      <p:sp>
        <p:nvSpPr>
          <p:cNvPr id="3" name="Text Placeholder 2"/>
          <p:cNvSpPr>
            <a:spLocks noGrp="1"/>
          </p:cNvSpPr>
          <p:nvPr>
            <p:ph type="body" idx="1"/>
          </p:nvPr>
        </p:nvSpPr>
        <p:spPr/>
        <p:txBody>
          <a:bodyPr/>
          <a:lstStyle/>
          <a:p>
            <a:pPr lvl="0" rtl="0"/>
            <a:r>
              <a:rPr lang="en-US" sz="2000" b="1" i="0" u="none" strike="noStrike" baseline="0" smtClean="0">
                <a:solidFill>
                  <a:srgbClr val="000000"/>
                </a:solidFill>
                <a:latin typeface="Segoe"/>
                <a:ea typeface="ＭＳ ゴシック"/>
                <a:cs typeface="Segoe"/>
              </a:rPr>
              <a:t>GET READY.</a:t>
            </a:r>
            <a:r>
              <a:rPr lang="en-US" sz="2000" b="0" i="0" u="none" strike="noStrike" baseline="0" smtClean="0">
                <a:solidFill>
                  <a:srgbClr val="000000"/>
                </a:solidFill>
                <a:latin typeface="Segoe"/>
                <a:ea typeface="ＭＳ ゴシック"/>
                <a:cs typeface="Segoe"/>
              </a:rPr>
              <a:t> </a:t>
            </a:r>
            <a:r>
              <a:rPr lang="en-US" sz="2000" b="1" i="0" u="none" strike="noStrike" baseline="0" smtClean="0">
                <a:solidFill>
                  <a:srgbClr val="000000"/>
                </a:solidFill>
                <a:latin typeface="Segoe"/>
                <a:ea typeface="ＭＳ ゴシック"/>
                <a:cs typeface="Segoe"/>
              </a:rPr>
              <a:t>OPEN</a:t>
            </a:r>
            <a:r>
              <a:rPr lang="en-US" sz="2000" b="0" i="0" u="none" strike="noStrike" baseline="0" smtClean="0">
                <a:solidFill>
                  <a:srgbClr val="000000"/>
                </a:solidFill>
                <a:latin typeface="Segoe"/>
                <a:ea typeface="ＭＳ ゴシック"/>
                <a:cs typeface="Segoe"/>
              </a:rPr>
              <a:t> </a:t>
            </a:r>
            <a:r>
              <a:rPr lang="en-US" sz="2000" b="1" i="1" u="none" strike="noStrike" baseline="0" smtClean="0">
                <a:solidFill>
                  <a:srgbClr val="000000"/>
                </a:solidFill>
                <a:latin typeface="Segoe"/>
                <a:ea typeface="ＭＳ ゴシック"/>
                <a:cs typeface="Segoe"/>
              </a:rPr>
              <a:t>11 Contoso Employee IDS</a:t>
            </a:r>
            <a:r>
              <a:rPr lang="en-US" sz="2000" b="0" i="0" u="none" strike="noStrike" baseline="0" smtClean="0">
                <a:solidFill>
                  <a:srgbClr val="000000"/>
                </a:solidFill>
                <a:latin typeface="Segoe"/>
                <a:ea typeface="ＭＳ ゴシック"/>
                <a:cs typeface="Segoe"/>
              </a:rPr>
              <a:t>.</a:t>
            </a:r>
          </a:p>
          <a:p>
            <a:pPr lvl="1" rtl="0"/>
            <a:r>
              <a:rPr lang="en-US" sz="2000" i="0" u="none" strike="noStrike" baseline="0" smtClean="0">
                <a:solidFill>
                  <a:srgbClr val="000000"/>
                </a:solidFill>
                <a:latin typeface="Segoe"/>
                <a:ea typeface="ＭＳ ゴシック"/>
                <a:cs typeface="Segoe"/>
              </a:rPr>
              <a:t> </a:t>
            </a:r>
            <a:r>
              <a:rPr lang="en-US" sz="2000" b="1" i="0" u="none" strike="noStrike" baseline="0" smtClean="0">
                <a:solidFill>
                  <a:srgbClr val="000000"/>
                </a:solidFill>
                <a:latin typeface="Segoe"/>
                <a:ea typeface="ＭＳ ゴシック"/>
                <a:cs typeface="Segoe"/>
              </a:rPr>
              <a:t>SAVE</a:t>
            </a:r>
            <a:r>
              <a:rPr lang="en-US" sz="2000" b="0" i="0" u="none" strike="noStrike" baseline="0" smtClean="0">
                <a:solidFill>
                  <a:srgbClr val="000000"/>
                </a:solidFill>
                <a:latin typeface="Segoe"/>
                <a:ea typeface="ＭＳ ゴシック"/>
                <a:cs typeface="Segoe"/>
              </a:rPr>
              <a:t> the workbook as </a:t>
            </a:r>
            <a:br>
              <a:rPr lang="en-US" sz="2000" b="0" i="0" u="none" strike="noStrike" baseline="0" smtClean="0">
                <a:solidFill>
                  <a:srgbClr val="000000"/>
                </a:solidFill>
                <a:latin typeface="Segoe"/>
                <a:ea typeface="ＭＳ ゴシック"/>
                <a:cs typeface="Segoe"/>
              </a:rPr>
            </a:br>
            <a:r>
              <a:rPr lang="en-US" sz="2000" b="1" i="1" u="none" strike="noStrike" baseline="0" smtClean="0">
                <a:solidFill>
                  <a:srgbClr val="000000"/>
                </a:solidFill>
                <a:latin typeface="Segoe"/>
                <a:ea typeface="ＭＳ ゴシック"/>
                <a:cs typeface="Segoe"/>
              </a:rPr>
              <a:t>11 Employee ID Final </a:t>
            </a:r>
            <a:br>
              <a:rPr lang="en-US" sz="2000" b="1" i="1" u="none" strike="noStrike" baseline="0" smtClean="0">
                <a:solidFill>
                  <a:srgbClr val="000000"/>
                </a:solidFill>
                <a:latin typeface="Segoe"/>
                <a:ea typeface="ＭＳ ゴシック"/>
                <a:cs typeface="Segoe"/>
              </a:rPr>
            </a:br>
            <a:r>
              <a:rPr lang="en-US" sz="2000" b="1" i="1" u="none" strike="noStrike" baseline="0" smtClean="0">
                <a:solidFill>
                  <a:srgbClr val="000000"/>
                </a:solidFill>
                <a:latin typeface="Segoe"/>
                <a:ea typeface="ＭＳ ゴシック"/>
                <a:cs typeface="Segoe"/>
              </a:rPr>
              <a:t>Solution</a:t>
            </a:r>
            <a:r>
              <a:rPr lang="en-US" sz="2000" b="0" i="0" u="none" strike="noStrike" baseline="0" smtClean="0">
                <a:solidFill>
                  <a:srgbClr val="000000"/>
                </a:solidFill>
                <a:latin typeface="Segoe"/>
                <a:ea typeface="ＭＳ ゴシック"/>
                <a:cs typeface="Segoe"/>
              </a:rPr>
              <a:t>.</a:t>
            </a:r>
          </a:p>
          <a:p>
            <a:pPr lvl="1" rtl="0"/>
            <a:r>
              <a:rPr lang="en-US" sz="2000" b="0" i="0" u="none" strike="noStrike" baseline="0" smtClean="0">
                <a:solidFill>
                  <a:srgbClr val="000000"/>
                </a:solidFill>
                <a:latin typeface="Segoe"/>
                <a:ea typeface="ＭＳ ゴシック"/>
                <a:cs typeface="Segoe"/>
              </a:rPr>
              <a:t>Click the </a:t>
            </a:r>
            <a:r>
              <a:rPr lang="en-US" sz="2000" b="1" i="0" u="none" strike="noStrike" baseline="0" smtClean="0">
                <a:solidFill>
                  <a:srgbClr val="000000"/>
                </a:solidFill>
                <a:latin typeface="Segoe"/>
                <a:ea typeface="ＭＳ ゴシック"/>
                <a:cs typeface="Segoe"/>
              </a:rPr>
              <a:t>FILE</a:t>
            </a:r>
            <a:r>
              <a:rPr lang="en-US" sz="2000" b="0" i="0" u="none" strike="noStrike" baseline="0" smtClean="0">
                <a:solidFill>
                  <a:srgbClr val="000000"/>
                </a:solidFill>
                <a:latin typeface="Segoe"/>
                <a:ea typeface="ＭＳ ゴシック"/>
                <a:cs typeface="Segoe"/>
              </a:rPr>
              <a:t> tab and in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Backstage view, click the </a:t>
            </a:r>
            <a:br>
              <a:rPr lang="en-US" sz="2000" b="0" i="0" u="none" strike="noStrike" baseline="0" smtClean="0">
                <a:solidFill>
                  <a:srgbClr val="000000"/>
                </a:solidFill>
                <a:latin typeface="Segoe"/>
                <a:ea typeface="ＭＳ ゴシック"/>
                <a:cs typeface="Segoe"/>
              </a:rPr>
            </a:br>
            <a:r>
              <a:rPr lang="en-US" sz="2000" b="1" i="0" u="none" strike="noStrike" baseline="0" smtClean="0">
                <a:solidFill>
                  <a:srgbClr val="000000"/>
                </a:solidFill>
                <a:latin typeface="Segoe"/>
                <a:ea typeface="ＭＳ ゴシック"/>
                <a:cs typeface="Segoe"/>
              </a:rPr>
              <a:t>Protect Workbook</a:t>
            </a:r>
            <a:r>
              <a:rPr lang="en-US" sz="2000" b="0" i="0" u="none" strike="noStrike" baseline="0" smtClean="0">
                <a:solidFill>
                  <a:srgbClr val="000000"/>
                </a:solidFill>
                <a:latin typeface="Segoe"/>
                <a:ea typeface="ＭＳ ゴシック"/>
                <a:cs typeface="Segoe"/>
              </a:rPr>
              <a:t>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button. Click </a:t>
            </a:r>
            <a:r>
              <a:rPr lang="en-US" sz="2000" b="1" i="0" u="none" strike="noStrike" baseline="0" smtClean="0">
                <a:solidFill>
                  <a:srgbClr val="000000"/>
                </a:solidFill>
                <a:latin typeface="Segoe"/>
                <a:ea typeface="ＭＳ ゴシック"/>
                <a:cs typeface="Segoe"/>
              </a:rPr>
              <a:t>Mark as </a:t>
            </a:r>
            <a:br>
              <a:rPr lang="en-US" sz="2000" b="1" i="0" u="none" strike="noStrike" baseline="0" smtClean="0">
                <a:solidFill>
                  <a:srgbClr val="000000"/>
                </a:solidFill>
                <a:latin typeface="Segoe"/>
                <a:ea typeface="ＭＳ ゴシック"/>
                <a:cs typeface="Segoe"/>
              </a:rPr>
            </a:br>
            <a:r>
              <a:rPr lang="en-US" sz="2000" b="1" i="0" u="none" strike="noStrike" baseline="0" smtClean="0">
                <a:solidFill>
                  <a:srgbClr val="000000"/>
                </a:solidFill>
                <a:latin typeface="Segoe"/>
                <a:ea typeface="ＭＳ ゴシック"/>
                <a:cs typeface="Segoe"/>
              </a:rPr>
              <a:t>Final</a:t>
            </a:r>
            <a:r>
              <a:rPr lang="en-US" sz="2000" b="0" i="0" u="none" strike="noStrike" baseline="0" smtClean="0">
                <a:solidFill>
                  <a:srgbClr val="000000"/>
                </a:solidFill>
                <a:latin typeface="Segoe"/>
                <a:ea typeface="ＭＳ ゴシック"/>
                <a:cs typeface="Segoe"/>
              </a:rPr>
              <a:t>, as shown at right.</a:t>
            </a:r>
          </a:p>
          <a:p>
            <a:pPr lvl="1" rtl="0"/>
            <a:r>
              <a:rPr lang="en-US" sz="2000" b="0" i="0" u="none" strike="noStrike" baseline="0" smtClean="0">
                <a:solidFill>
                  <a:srgbClr val="000000"/>
                </a:solidFill>
                <a:latin typeface="Segoe"/>
                <a:ea typeface="ＭＳ ゴシック"/>
                <a:cs typeface="Segoe"/>
              </a:rPr>
              <a:t>The Excel message dialog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box opens indicating that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the workbook will be </a:t>
            </a:r>
            <a:br>
              <a:rPr lang="en-US" sz="2000" b="0" i="0" u="none" strike="noStrike" baseline="0" smtClean="0">
                <a:solidFill>
                  <a:srgbClr val="000000"/>
                </a:solidFill>
                <a:latin typeface="Segoe"/>
                <a:ea typeface="ＭＳ ゴシック"/>
                <a:cs typeface="Segoe"/>
              </a:rPr>
            </a:br>
            <a:r>
              <a:rPr lang="en-US" sz="2000" b="0" i="0" u="none" strike="noStrike" baseline="0" smtClean="0">
                <a:solidFill>
                  <a:srgbClr val="000000"/>
                </a:solidFill>
                <a:latin typeface="Segoe"/>
                <a:ea typeface="ＭＳ ゴシック"/>
                <a:cs typeface="Segoe"/>
              </a:rPr>
              <a:t>marked as final and saved. Click </a:t>
            </a:r>
            <a:r>
              <a:rPr lang="en-US" sz="2000" b="1" i="0" u="none" strike="noStrike" baseline="0" smtClean="0">
                <a:solidFill>
                  <a:srgbClr val="000000"/>
                </a:solidFill>
                <a:latin typeface="Segoe"/>
                <a:ea typeface="ＭＳ ゴシック"/>
                <a:cs typeface="Segoe"/>
              </a:rPr>
              <a:t>OK</a:t>
            </a:r>
            <a:r>
              <a:rPr lang="en-US" sz="2000" b="0" i="0" u="none" strike="noStrike" baseline="0" smtClean="0">
                <a:solidFill>
                  <a:srgbClr val="000000"/>
                </a:solidFill>
                <a:latin typeface="Segoe"/>
                <a:ea typeface="ＭＳ ゴシック"/>
                <a:cs typeface="Segoe"/>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pic>
        <p:nvPicPr>
          <p:cNvPr id="7" name="Picture 6" descr="11-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303" y="1916050"/>
            <a:ext cx="4139297" cy="3570350"/>
          </a:xfrm>
          <a:prstGeom prst="rect">
            <a:avLst/>
          </a:prstGeom>
        </p:spPr>
      </p:pic>
    </p:spTree>
    <p:extLst>
      <p:ext uri="{BB962C8B-B14F-4D97-AF65-F5344CB8AC3E}">
        <p14:creationId xmlns:p14="http://schemas.microsoft.com/office/powerpoint/2010/main" val="29981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Mark a Document as Final</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An Excel message explains </a:t>
            </a:r>
            <a:br>
              <a:rPr lang="en-US" sz="2000" b="0" i="0" u="none" strike="noStrike" baseline="0" smtClean="0">
                <a:latin typeface="Segoe"/>
                <a:ea typeface="ＭＳ ゴシック"/>
              </a:rPr>
            </a:br>
            <a:r>
              <a:rPr lang="en-US" sz="2000" b="0" i="0" u="none" strike="noStrike" baseline="0" smtClean="0">
                <a:latin typeface="Segoe"/>
                <a:ea typeface="ＭＳ ゴシック"/>
              </a:rPr>
              <a:t>that the document has been </a:t>
            </a:r>
            <a:br>
              <a:rPr lang="en-US" sz="2000" b="0" i="0" u="none" strike="noStrike" baseline="0" smtClean="0">
                <a:latin typeface="Segoe"/>
                <a:ea typeface="ＭＳ ゴシック"/>
              </a:rPr>
            </a:br>
            <a:r>
              <a:rPr lang="en-US" sz="2000" b="0" i="0" u="none" strike="noStrike" baseline="0" smtClean="0">
                <a:latin typeface="Segoe"/>
                <a:ea typeface="ＭＳ ゴシック"/>
              </a:rPr>
              <a:t>marked as final. This also </a:t>
            </a:r>
            <a:br>
              <a:rPr lang="en-US" sz="2000" b="0" i="0" u="none" strike="noStrike" baseline="0" smtClean="0">
                <a:latin typeface="Segoe"/>
                <a:ea typeface="ＭＳ ゴシック"/>
              </a:rPr>
            </a:br>
            <a:r>
              <a:rPr lang="en-US" sz="2000" b="0" i="0" u="none" strike="noStrike" baseline="0" smtClean="0">
                <a:latin typeface="Segoe"/>
                <a:ea typeface="ＭＳ ゴシック"/>
              </a:rPr>
              <a:t>means that the file has </a:t>
            </a:r>
            <a:br>
              <a:rPr lang="en-US" sz="2000" b="0" i="0" u="none" strike="noStrike" baseline="0" smtClean="0">
                <a:latin typeface="Segoe"/>
                <a:ea typeface="ＭＳ ゴシック"/>
              </a:rPr>
            </a:br>
            <a:r>
              <a:rPr lang="en-US" sz="2000" b="0" i="0" u="none" strike="noStrike" baseline="0" smtClean="0">
                <a:latin typeface="Segoe"/>
                <a:ea typeface="ＭＳ ゴシック"/>
              </a:rPr>
              <a:t>become read-only, meaning </a:t>
            </a:r>
            <a:br>
              <a:rPr lang="en-US" sz="2000" b="0" i="0" u="none" strike="noStrike" baseline="0" smtClean="0">
                <a:latin typeface="Segoe"/>
                <a:ea typeface="ＭＳ ゴシック"/>
              </a:rPr>
            </a:br>
            <a:r>
              <a:rPr lang="en-US" sz="2000" b="0" i="0" u="none" strike="noStrike" baseline="0" smtClean="0">
                <a:latin typeface="Segoe"/>
                <a:ea typeface="ＭＳ ゴシック"/>
              </a:rPr>
              <a:t>you can’t edit it unless you </a:t>
            </a:r>
            <a:br>
              <a:rPr lang="en-US" sz="2000" b="0" i="0" u="none" strike="noStrike" baseline="0" smtClean="0">
                <a:latin typeface="Segoe"/>
                <a:ea typeface="ＭＳ ゴシック"/>
              </a:rPr>
            </a:br>
            <a:r>
              <a:rPr lang="en-US" sz="2000" b="0" i="0" u="none" strike="noStrike" baseline="0" smtClean="0">
                <a:latin typeface="Segoe"/>
                <a:ea typeface="ＭＳ ゴシック"/>
              </a:rPr>
              <a:t>click the Edit Anyway button.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Notice a Marked </a:t>
            </a:r>
            <a:br>
              <a:rPr lang="en-US" sz="2000" b="0" i="0" u="none" strike="noStrike" baseline="0" smtClean="0">
                <a:latin typeface="Segoe"/>
                <a:ea typeface="ＭＳ ゴシック"/>
              </a:rPr>
            </a:br>
            <a:r>
              <a:rPr lang="en-US" sz="2000" b="0" i="0" u="none" strike="noStrike" baseline="0" smtClean="0">
                <a:latin typeface="Segoe"/>
                <a:ea typeface="ＭＳ ゴシック"/>
              </a:rPr>
              <a:t>as Final icon appears in the </a:t>
            </a:r>
            <a:br>
              <a:rPr lang="en-US" sz="2000" b="0" i="0" u="none" strike="noStrike" baseline="0" smtClean="0">
                <a:latin typeface="Segoe"/>
                <a:ea typeface="ＭＳ ゴシック"/>
              </a:rPr>
            </a:br>
            <a:r>
              <a:rPr lang="en-US" sz="2000" b="0" i="0" u="none" strike="noStrike" baseline="0" smtClean="0">
                <a:latin typeface="Segoe"/>
                <a:ea typeface="ＭＳ ゴシック"/>
              </a:rPr>
              <a:t>Status bar (right).</a:t>
            </a:r>
          </a:p>
          <a:p>
            <a:pPr lvl="0" rtl="0"/>
            <a:r>
              <a:rPr lang="en-US" sz="2000" b="1" i="0" u="none" strike="noStrike" baseline="0" smtClean="0">
                <a:latin typeface="Segoe"/>
                <a:ea typeface="ＭＳ ゴシック"/>
              </a:rPr>
              <a:t>PAUSE.</a:t>
            </a:r>
            <a:r>
              <a:rPr lang="en-US" sz="2000" b="0" i="0" u="none" strike="noStrike" baseline="0" smtClean="0">
                <a:latin typeface="Segoe"/>
                <a:ea typeface="ＭＳ ゴシック"/>
              </a:rPr>
              <a:t> </a:t>
            </a:r>
            <a:r>
              <a:rPr lang="en-US" sz="2000" b="1" i="0" u="none" strike="noStrike" baseline="0" smtClean="0">
                <a:latin typeface="Segoe"/>
                <a:ea typeface="ＭＳ ゴシック"/>
              </a:rPr>
              <a:t>LEAVE</a:t>
            </a:r>
            <a:r>
              <a:rPr lang="en-US" sz="2000" b="0" i="0" u="none" strike="noStrike" baseline="0" smtClean="0">
                <a:latin typeface="Segoe"/>
                <a:ea typeface="ＭＳ ゴシック"/>
              </a:rPr>
              <a:t> the workbook </a:t>
            </a:r>
            <a:br>
              <a:rPr lang="en-US" sz="2000" b="0" i="0" u="none" strike="noStrike" baseline="0" smtClean="0">
                <a:latin typeface="Segoe"/>
                <a:ea typeface="ＭＳ ゴシック"/>
              </a:rPr>
            </a:br>
            <a:r>
              <a:rPr lang="en-US" sz="2000" b="0" i="0" u="none" strike="noStrike" baseline="0" smtClean="0">
                <a:latin typeface="Segoe"/>
                <a:ea typeface="ＭＳ ゴシック"/>
              </a:rPr>
              <a:t>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11-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770" y="1600200"/>
            <a:ext cx="4040230" cy="4430520"/>
          </a:xfrm>
          <a:prstGeom prst="rect">
            <a:avLst/>
          </a:prstGeom>
        </p:spPr>
      </p:pic>
    </p:spTree>
    <p:extLst>
      <p:ext uri="{BB962C8B-B14F-4D97-AF65-F5344CB8AC3E}">
        <p14:creationId xmlns:p14="http://schemas.microsoft.com/office/powerpoint/2010/main" val="79212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Distribute a Workbook by Email From Excel</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 Note that you must have an email program and Internet connection to complete the following exercises.</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Share</a:t>
            </a:r>
            <a:r>
              <a:rPr lang="en-US" b="0" i="0" u="none" strike="noStrike" baseline="0" smtClean="0">
                <a:latin typeface="Segoe"/>
                <a:ea typeface="ＭＳ ゴシック"/>
              </a:rPr>
              <a:t>. Click </a:t>
            </a:r>
            <a:r>
              <a:rPr lang="en-US" b="1" i="0" u="none" strike="noStrike" baseline="0" smtClean="0">
                <a:latin typeface="Segoe"/>
                <a:ea typeface="ＭＳ ゴシック"/>
              </a:rPr>
              <a:t>Email</a:t>
            </a:r>
            <a:r>
              <a:rPr lang="en-US" b="0" i="0" u="none" strike="noStrike" baseline="0" smtClean="0">
                <a:latin typeface="Segoe"/>
                <a:ea typeface="ＭＳ ゴシック"/>
              </a:rPr>
              <a:t> in the Share window. Click the </a:t>
            </a:r>
            <a:r>
              <a:rPr lang="en-US" b="1" i="0" u="none" strike="noStrike" baseline="0" smtClean="0">
                <a:latin typeface="Segoe"/>
                <a:ea typeface="ＭＳ ゴシック"/>
              </a:rPr>
              <a:t>Send as Attachment</a:t>
            </a:r>
            <a:r>
              <a:rPr lang="en-US" b="0" i="0" u="none" strike="noStrike" baseline="0" smtClean="0">
                <a:latin typeface="Segoe"/>
                <a:ea typeface="ＭＳ ゴシック"/>
              </a:rPr>
              <a:t> button. When you have Office 2013 installed, this feature will open Outlook by default. If you have changed your environment, your own personal email program will open. Notice that Excel automatically attaches the workbook to your email message.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4189900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Distribute a Workbook by Email From Excel</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smtClean="0">
                <a:latin typeface="Segoe"/>
                <a:ea typeface="ＭＳ ゴシック"/>
              </a:rPr>
              <a:t>Type [your instructor’s email address] in the To field.</a:t>
            </a:r>
          </a:p>
          <a:p>
            <a:pPr lvl="1" rtl="0">
              <a:buAutoNum type="arabicPeriod" startAt="2"/>
            </a:pPr>
            <a:r>
              <a:rPr lang="en-US" b="0" i="0" u="none" strike="noStrike" baseline="0" smtClean="0">
                <a:latin typeface="Segoe"/>
                <a:ea typeface="ＭＳ ゴシック"/>
              </a:rPr>
              <a:t>In the subject line, replace the current entry with </a:t>
            </a:r>
            <a:r>
              <a:rPr lang="en-US" b="1" i="0" u="none" strike="noStrike" baseline="0" smtClean="0">
                <a:latin typeface="Segoe"/>
                <a:ea typeface="ＭＳ ゴシック"/>
              </a:rPr>
              <a:t>Employee Final Attached as per request</a:t>
            </a:r>
            <a:r>
              <a:rPr lang="en-US" b="0" i="0" u="none" strike="noStrike" baseline="0" smtClean="0">
                <a:latin typeface="Times New Roman"/>
                <a:ea typeface="ＭＳ ゴシック"/>
              </a:rPr>
              <a:t>.</a:t>
            </a:r>
          </a:p>
          <a:p>
            <a:pPr lvl="1" rtl="0">
              <a:buAutoNum type="arabicPeriod" startAt="2"/>
            </a:pPr>
            <a:r>
              <a:rPr lang="en-US" b="0" i="0" u="none" strike="noStrike" baseline="0" smtClean="0">
                <a:latin typeface="Segoe"/>
                <a:ea typeface="ＭＳ ゴシック"/>
              </a:rPr>
              <a:t>In the email message body, type </a:t>
            </a:r>
            <a:r>
              <a:rPr lang="en-US" b="1" i="0" u="none" strike="noStrike" baseline="0" smtClean="0">
                <a:latin typeface="Segoe"/>
                <a:ea typeface="ＭＳ ゴシック"/>
              </a:rPr>
              <a:t>The Employee ID Final workbook is attached</a:t>
            </a:r>
            <a:r>
              <a:rPr lang="en-US" b="0" i="0" u="none" strike="noStrike" baseline="0" smtClean="0">
                <a:latin typeface="Times New Roman"/>
                <a:ea typeface="ＭＳ ゴシック"/>
              </a:rPr>
              <a:t>.</a:t>
            </a:r>
          </a:p>
          <a:p>
            <a:pPr lvl="1" rtl="0">
              <a:buAutoNum type="arabicPeriod" startAt="2"/>
            </a:pPr>
            <a:r>
              <a:rPr lang="en-US" b="0" i="0" u="none" strike="noStrike" baseline="0" smtClean="0">
                <a:latin typeface="Segoe"/>
                <a:ea typeface="ＭＳ ゴシック"/>
              </a:rPr>
              <a:t>Click </a:t>
            </a:r>
            <a:r>
              <a:rPr lang="en-US" b="1" i="0" u="none" strike="noStrike" baseline="0" smtClean="0">
                <a:latin typeface="Segoe"/>
                <a:ea typeface="ＭＳ ゴシック"/>
              </a:rPr>
              <a:t>Send</a:t>
            </a:r>
            <a:r>
              <a:rPr lang="en-US" b="0" i="0" u="none" strike="noStrike" baseline="0" smtClean="0">
                <a:latin typeface="Segoe"/>
                <a:ea typeface="ＭＳ ゴシック"/>
              </a:rPr>
              <a:t>. Your email with the workbook attached to it will now be sent to your instructor.</a:t>
            </a:r>
          </a:p>
          <a:p>
            <a:pPr lvl="0" rtl="0"/>
            <a:r>
              <a:rPr lang="en-US" b="1" i="0" u="none" strike="noStrike" baseline="0" smtClean="0">
                <a:latin typeface="Segoe"/>
                <a:ea typeface="ＭＳ ゴシック"/>
              </a:rPr>
              <a:t>CLOSE</a:t>
            </a:r>
            <a:r>
              <a:rPr lang="en-US" b="0" i="0" u="none" strike="noStrike" baseline="0" smtClean="0">
                <a:latin typeface="Segoe"/>
                <a:ea typeface="ＭＳ ゴシック"/>
              </a:rPr>
              <a:t> the workbook.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400699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Distribute a Workbook as an Email Message</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cs typeface="Segoe"/>
              </a:rPr>
              <a:t>GET READY. OPEN</a:t>
            </a:r>
            <a:r>
              <a:rPr lang="en-US" b="0" i="0" u="none" strike="noStrike" baseline="0" smtClean="0">
                <a:solidFill>
                  <a:srgbClr val="000000"/>
                </a:solidFill>
                <a:latin typeface="Segoe"/>
                <a:ea typeface="ＭＳ ゴシック"/>
                <a:cs typeface="Segoe"/>
              </a:rPr>
              <a:t> the </a:t>
            </a:r>
            <a:r>
              <a:rPr lang="en-US" b="1" i="1" u="none" strike="noStrike" baseline="0" smtClean="0">
                <a:solidFill>
                  <a:srgbClr val="000000"/>
                </a:solidFill>
                <a:latin typeface="Segoe"/>
                <a:ea typeface="ＭＳ ゴシック"/>
                <a:cs typeface="Segoe"/>
              </a:rPr>
              <a:t>11 Contoso Employee IDS</a:t>
            </a:r>
            <a:r>
              <a:rPr lang="en-US" b="0" i="0" u="none" strike="noStrike" baseline="0" smtClean="0">
                <a:solidFill>
                  <a:srgbClr val="000000"/>
                </a:solidFill>
                <a:latin typeface="Segoe"/>
                <a:ea typeface="ＭＳ ゴシック"/>
                <a:cs typeface="Segoe"/>
              </a:rPr>
              <a:t> file from the student data files for this lesson.</a:t>
            </a:r>
          </a:p>
          <a:p>
            <a:pPr lvl="1" rtl="0"/>
            <a:r>
              <a:rPr lang="en-US" i="0" u="none" strike="noStrike" baseline="0" smtClean="0">
                <a:solidFill>
                  <a:srgbClr val="000000"/>
                </a:solidFill>
                <a:latin typeface="Segoe"/>
                <a:ea typeface="ＭＳ ゴシック"/>
                <a:cs typeface="Segoe"/>
              </a:rPr>
              <a:t> </a:t>
            </a:r>
            <a:r>
              <a:rPr lang="en-US" b="1" i="0" u="none" strike="noStrike" baseline="0" smtClean="0">
                <a:solidFill>
                  <a:srgbClr val="000000"/>
                </a:solidFill>
                <a:latin typeface="Segoe"/>
                <a:ea typeface="ＭＳ ゴシック"/>
                <a:cs typeface="Segoe"/>
              </a:rPr>
              <a:t>SAVE</a:t>
            </a:r>
            <a:r>
              <a:rPr lang="en-US" b="0" i="0" u="none" strike="noStrike" baseline="0" smtClean="0">
                <a:solidFill>
                  <a:srgbClr val="000000"/>
                </a:solidFill>
                <a:latin typeface="Segoe"/>
                <a:ea typeface="ＭＳ ゴシック"/>
                <a:cs typeface="Segoe"/>
              </a:rPr>
              <a:t> the file as </a:t>
            </a:r>
            <a:r>
              <a:rPr lang="en-US" b="1" i="1" u="none" strike="noStrike" baseline="0" smtClean="0">
                <a:solidFill>
                  <a:srgbClr val="000000"/>
                </a:solidFill>
                <a:latin typeface="Segoe"/>
                <a:ea typeface="ＭＳ ゴシック"/>
                <a:cs typeface="Segoe"/>
              </a:rPr>
              <a:t>11 Employee ID Recipient Solution</a:t>
            </a:r>
            <a:r>
              <a:rPr lang="en-US" b="0" i="0" u="none" strike="noStrike" baseline="0" smtClean="0">
                <a:solidFill>
                  <a:srgbClr val="000000"/>
                </a:solidFill>
                <a:latin typeface="Segoe"/>
                <a:ea typeface="ＭＳ ゴシック"/>
                <a:cs typeface="Segoe"/>
              </a:rPr>
              <a:t>.</a:t>
            </a:r>
          </a:p>
          <a:p>
            <a:pPr lvl="1" rtl="0"/>
            <a:r>
              <a:rPr lang="en-US" b="0" i="0" u="none" strike="noStrike" baseline="0" smtClean="0">
                <a:solidFill>
                  <a:srgbClr val="000000"/>
                </a:solidFill>
                <a:latin typeface="Segoe"/>
                <a:ea typeface="ＭＳ ゴシック"/>
                <a:cs typeface="Segoe"/>
              </a:rPr>
              <a:t>Click the </a:t>
            </a:r>
            <a:r>
              <a:rPr lang="en-US" b="1" i="0" u="none" strike="noStrike" baseline="0" smtClean="0">
                <a:solidFill>
                  <a:srgbClr val="000000"/>
                </a:solidFill>
                <a:latin typeface="Segoe"/>
                <a:ea typeface="ＭＳ ゴシック"/>
                <a:cs typeface="Segoe"/>
              </a:rPr>
              <a:t>FILE</a:t>
            </a:r>
            <a:r>
              <a:rPr lang="en-US" b="0" i="0" u="none" strike="noStrike" baseline="0" smtClean="0">
                <a:solidFill>
                  <a:srgbClr val="000000"/>
                </a:solidFill>
                <a:latin typeface="Segoe"/>
                <a:ea typeface="ＭＳ ゴシック"/>
                <a:cs typeface="Segoe"/>
              </a:rPr>
              <a:t> tab and click </a:t>
            </a:r>
            <a:r>
              <a:rPr lang="en-US" b="1" i="0" u="none" strike="noStrike" baseline="0" smtClean="0">
                <a:solidFill>
                  <a:srgbClr val="000000"/>
                </a:solidFill>
                <a:latin typeface="Segoe"/>
                <a:ea typeface="ＭＳ ゴシック"/>
                <a:cs typeface="Segoe"/>
              </a:rPr>
              <a:t>Options</a:t>
            </a:r>
            <a:r>
              <a:rPr lang="en-US" b="0" i="0" u="none" strike="noStrike" baseline="0" smtClean="0">
                <a:solidFill>
                  <a:srgbClr val="000000"/>
                </a:solidFill>
                <a:latin typeface="Segoe"/>
                <a:ea typeface="ＭＳ ゴシック"/>
                <a:cs typeface="Segoe"/>
              </a:rPr>
              <a:t>. The Excel Options window opens.</a:t>
            </a:r>
          </a:p>
          <a:p>
            <a:pPr lvl="1" rtl="0"/>
            <a:r>
              <a:rPr lang="en-US" b="0" i="0" u="none" strike="noStrike" baseline="0" smtClean="0">
                <a:solidFill>
                  <a:srgbClr val="000000"/>
                </a:solidFill>
                <a:latin typeface="Segoe"/>
                <a:ea typeface="ＭＳ ゴシック"/>
                <a:cs typeface="Segoe"/>
              </a:rPr>
              <a:t>Click </a:t>
            </a:r>
            <a:r>
              <a:rPr lang="en-US" b="1" i="0" u="none" strike="noStrike" baseline="0" smtClean="0">
                <a:solidFill>
                  <a:srgbClr val="000000"/>
                </a:solidFill>
                <a:latin typeface="Segoe"/>
                <a:ea typeface="ＭＳ ゴシック"/>
                <a:cs typeface="Segoe"/>
              </a:rPr>
              <a:t>Quick Access Toolbar</a:t>
            </a:r>
            <a:r>
              <a:rPr lang="en-US" b="0" i="0" u="none" strike="noStrike" baseline="0" smtClean="0">
                <a:solidFill>
                  <a:srgbClr val="000000"/>
                </a:solidFill>
                <a:latin typeface="Segoe"/>
                <a:ea typeface="ＭＳ ゴシック"/>
                <a:cs typeface="Segoe"/>
              </a:rPr>
              <a:t>. In the Choose commands from field, click on </a:t>
            </a:r>
            <a:r>
              <a:rPr lang="en-US" b="1" i="0" u="none" strike="noStrike" baseline="0" smtClean="0">
                <a:solidFill>
                  <a:srgbClr val="000000"/>
                </a:solidFill>
                <a:latin typeface="Segoe"/>
                <a:ea typeface="ＭＳ ゴシック"/>
                <a:cs typeface="Segoe"/>
              </a:rPr>
              <a:t>E-mail</a:t>
            </a:r>
            <a:r>
              <a:rPr lang="en-US" b="0" i="0" u="none" strike="noStrike" baseline="0" smtClean="0">
                <a:solidFill>
                  <a:srgbClr val="000000"/>
                </a:solidFill>
                <a:latin typeface="Segoe"/>
                <a:ea typeface="ＭＳ ゴシック"/>
                <a:cs typeface="Segoe"/>
              </a:rPr>
              <a:t>. In the center bar between the left and right fields, click </a:t>
            </a:r>
            <a:r>
              <a:rPr lang="en-US" b="1" i="0" u="none" strike="noStrike" baseline="0" smtClean="0">
                <a:solidFill>
                  <a:srgbClr val="000000"/>
                </a:solidFill>
                <a:latin typeface="Segoe"/>
                <a:ea typeface="ＭＳ ゴシック"/>
                <a:cs typeface="Segoe"/>
              </a:rPr>
              <a:t>Add</a:t>
            </a:r>
            <a:r>
              <a:rPr lang="en-US" b="0" i="0" u="none" strike="noStrike" baseline="0" smtClean="0">
                <a:solidFill>
                  <a:srgbClr val="000000"/>
                </a:solidFill>
                <a:latin typeface="Segoe"/>
                <a:ea typeface="ＭＳ ゴシック"/>
                <a:cs typeface="Segoe"/>
              </a:rPr>
              <a:t>. This step adds the Email button to the Quick Access Toolbar.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54043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Distribute a Workbook as an Email Message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In the Choose commands from drop-down box, click </a:t>
            </a:r>
            <a:r>
              <a:rPr lang="en-US" b="1" i="0" u="none" strike="noStrike" baseline="0" smtClean="0">
                <a:latin typeface="Segoe"/>
                <a:ea typeface="ＭＳ ゴシック"/>
              </a:rPr>
              <a:t>All Commands</a:t>
            </a:r>
            <a:r>
              <a:rPr lang="en-US" b="0" i="0" u="none" strike="noStrike" baseline="0" smtClean="0">
                <a:latin typeface="Segoe"/>
                <a:ea typeface="ＭＳ ゴシック"/>
              </a:rPr>
              <a:t>. Click in the list and type the letter </a:t>
            </a:r>
            <a:r>
              <a:rPr lang="en-US" b="1" i="0" u="none" strike="noStrike" baseline="0" smtClean="0">
                <a:latin typeface="Segoe"/>
                <a:ea typeface="ＭＳ ゴシック"/>
              </a:rPr>
              <a:t>s</a:t>
            </a:r>
            <a:r>
              <a:rPr lang="en-US" b="0" i="0" u="none" strike="noStrike" baseline="0" smtClean="0">
                <a:latin typeface="Segoe"/>
                <a:ea typeface="ＭＳ ゴシック"/>
              </a:rPr>
              <a:t>, and then scroll and find </a:t>
            </a:r>
            <a:r>
              <a:rPr lang="en-US" b="1" i="0" u="none" strike="noStrike" baseline="0" smtClean="0">
                <a:latin typeface="Segoe"/>
                <a:ea typeface="ＭＳ ゴシック"/>
              </a:rPr>
              <a:t>Send to Mail Recipient</a:t>
            </a:r>
            <a:r>
              <a:rPr lang="en-US" b="0" i="0" u="none" strike="noStrike" baseline="0" smtClean="0">
                <a:latin typeface="Segoe"/>
                <a:ea typeface="ＭＳ ゴシック"/>
              </a:rPr>
              <a:t> and click to highlight it. In the center bar between the left and right fields, click </a:t>
            </a:r>
            <a:r>
              <a:rPr lang="en-US" b="1" i="0" u="none" strike="noStrike" baseline="0" smtClean="0">
                <a:latin typeface="Segoe"/>
                <a:ea typeface="ＭＳ ゴシック"/>
              </a:rPr>
              <a:t>Add</a:t>
            </a:r>
            <a:r>
              <a:rPr lang="en-US" b="0" i="0" u="none" strike="noStrike" baseline="0" smtClean="0">
                <a:latin typeface="Segoe"/>
                <a:ea typeface="ＭＳ ゴシック"/>
              </a:rPr>
              <a:t>. This step adds this command to the Quick Access Toolbar.</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save both commands to the Quick Access Toolbar.</a:t>
            </a:r>
          </a:p>
          <a:p>
            <a:pPr lvl="1" rtl="0">
              <a:buAutoNum type="arabicPeriod" startAt="4"/>
            </a:pPr>
            <a:r>
              <a:rPr lang="en-US" b="0" i="0" u="none" strike="noStrike" baseline="0" smtClean="0">
                <a:latin typeface="Segoe"/>
                <a:ea typeface="ＭＳ ゴシック"/>
              </a:rPr>
              <a:t>On the Quick Access Toolbar, click </a:t>
            </a:r>
            <a:r>
              <a:rPr lang="en-US" b="1" i="0" u="none" strike="noStrike" baseline="0" smtClean="0">
                <a:latin typeface="Segoe"/>
                <a:ea typeface="ＭＳ ゴシック"/>
              </a:rPr>
              <a:t>Send to Mail Recipient</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1800591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Distribute a Workbook as an Email Message</a:t>
            </a:r>
          </a:p>
        </p:txBody>
      </p:sp>
      <p:sp>
        <p:nvSpPr>
          <p:cNvPr id="3" name="Text Placeholder 2"/>
          <p:cNvSpPr>
            <a:spLocks noGrp="1"/>
          </p:cNvSpPr>
          <p:nvPr>
            <p:ph type="body" idx="1"/>
          </p:nvPr>
        </p:nvSpPr>
        <p:spPr/>
        <p:txBody>
          <a:bodyPr/>
          <a:lstStyle/>
          <a:p>
            <a:pPr lvl="1" rtl="0">
              <a:lnSpc>
                <a:spcPct val="90000"/>
              </a:lnSpc>
              <a:buFont typeface="+mj-lt"/>
              <a:buAutoNum type="arabicPeriod" startAt="7"/>
            </a:pPr>
            <a:r>
              <a:rPr lang="en-US" sz="2000" b="0" i="0" u="none" strike="noStrike" baseline="0" smtClean="0">
                <a:latin typeface="Segoe"/>
                <a:ea typeface="ＭＳ ゴシック"/>
              </a:rPr>
              <a:t>The E-mail dialog box opens as shown below.</a:t>
            </a:r>
          </a:p>
          <a:p>
            <a:pPr lvl="1" rtl="0">
              <a:lnSpc>
                <a:spcPct val="90000"/>
              </a:lnSpc>
              <a:buAutoNum type="arabicPeriod" startAt="7"/>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Send the current sheet as the message body option</a:t>
            </a:r>
            <a:r>
              <a:rPr lang="en-US" sz="2000" b="0" i="0" u="none" strike="noStrike" baseline="0" smtClean="0">
                <a:latin typeface="Segoe"/>
                <a:ea typeface="ＭＳ ゴシック"/>
              </a:rPr>
              <a:t>, and then 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The email window is now embedded in your Excel screen with the current worksheet visible as the body of the email.</a:t>
            </a:r>
          </a:p>
          <a:p>
            <a:pPr lvl="1" rtl="0">
              <a:lnSpc>
                <a:spcPct val="90000"/>
              </a:lnSpc>
              <a:buAutoNum type="arabicPeriod" startAt="7"/>
            </a:pPr>
            <a:r>
              <a:rPr lang="en-US" sz="2000" b="0" i="0" u="none" strike="noStrike" baseline="0" smtClean="0">
                <a:latin typeface="Segoe"/>
                <a:ea typeface="ＭＳ ゴシック"/>
              </a:rPr>
              <a:t>In the To field, type [your instructor’s email address] and keep the name of the file in the Subject line. This is automatically added for you.</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1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9" y="4038599"/>
            <a:ext cx="5714325" cy="2112519"/>
          </a:xfrm>
          <a:prstGeom prst="rect">
            <a:avLst/>
          </a:prstGeom>
        </p:spPr>
      </p:pic>
    </p:spTree>
    <p:extLst>
      <p:ext uri="{BB962C8B-B14F-4D97-AF65-F5344CB8AC3E}">
        <p14:creationId xmlns:p14="http://schemas.microsoft.com/office/powerpoint/2010/main" val="3473186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Distribute a Workbook as an Email Message</a:t>
            </a:r>
          </a:p>
        </p:txBody>
      </p:sp>
      <p:sp>
        <p:nvSpPr>
          <p:cNvPr id="3" name="Text Placeholder 2"/>
          <p:cNvSpPr>
            <a:spLocks noGrp="1"/>
          </p:cNvSpPr>
          <p:nvPr>
            <p:ph type="body" idx="1"/>
          </p:nvPr>
        </p:nvSpPr>
        <p:spPr/>
        <p:txBody>
          <a:bodyPr/>
          <a:lstStyle/>
          <a:p>
            <a:pPr lvl="1" rtl="0">
              <a:buFont typeface="+mj-lt"/>
              <a:buAutoNum type="arabicPeriod" startAt="10"/>
            </a:pPr>
            <a:r>
              <a:rPr lang="en-US" sz="2000" b="0" i="0" u="none" strike="noStrike" baseline="0" smtClean="0">
                <a:latin typeface="Segoe"/>
                <a:ea typeface="ＭＳ ゴシック"/>
              </a:rPr>
              <a:t>In the Introduction, type </a:t>
            </a:r>
            <a:r>
              <a:rPr lang="en-US" sz="2000" b="1" i="0" u="none" strike="noStrike" baseline="0" smtClean="0">
                <a:latin typeface="Segoe"/>
                <a:ea typeface="ＭＳ ゴシック"/>
              </a:rPr>
              <a:t>Please Review</a:t>
            </a:r>
            <a:r>
              <a:rPr lang="en-US" sz="2000" b="0" i="0" u="none" strike="noStrike" baseline="0" smtClean="0">
                <a:latin typeface="Segoe"/>
                <a:ea typeface="ＭＳ ゴシック"/>
              </a:rPr>
              <a:t> (below).</a:t>
            </a:r>
          </a:p>
          <a:p>
            <a:pPr lvl="1" rtl="0">
              <a:buAutoNum type="arabicPeriod" startAt="10"/>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Send this </a:t>
            </a:r>
            <a:br>
              <a:rPr lang="en-US" sz="2000" b="1" i="0" u="none" strike="noStrike" baseline="0" smtClean="0">
                <a:latin typeface="Segoe"/>
                <a:ea typeface="ＭＳ ゴシック"/>
              </a:rPr>
            </a:br>
            <a:r>
              <a:rPr lang="en-US" sz="2000" b="1" i="0" u="none" strike="noStrike" baseline="0" smtClean="0">
                <a:latin typeface="Segoe"/>
                <a:ea typeface="ＭＳ ゴシック"/>
              </a:rPr>
              <a:t>Sheet</a:t>
            </a:r>
            <a:r>
              <a:rPr lang="en-US" sz="2000" b="0" i="0" u="none" strike="noStrike" baseline="0" smtClean="0">
                <a:latin typeface="Segoe"/>
                <a:ea typeface="ＭＳ ゴシック"/>
              </a:rPr>
              <a:t> button on </a:t>
            </a:r>
            <a:br>
              <a:rPr lang="en-US" sz="2000" b="0" i="0" u="none" strike="noStrike" baseline="0" smtClean="0">
                <a:latin typeface="Segoe"/>
                <a:ea typeface="ＭＳ ゴシック"/>
              </a:rPr>
            </a:br>
            <a:r>
              <a:rPr lang="en-US" sz="2000" b="0" i="0" u="none" strike="noStrike" baseline="0" smtClean="0">
                <a:latin typeface="Segoe"/>
                <a:ea typeface="ＭＳ ゴシック"/>
              </a:rPr>
              <a:t>the email message </a:t>
            </a:r>
            <a:br>
              <a:rPr lang="en-US" sz="2000" b="0" i="0" u="none" strike="noStrike" baseline="0" smtClean="0">
                <a:latin typeface="Segoe"/>
                <a:ea typeface="ＭＳ ゴシック"/>
              </a:rPr>
            </a:br>
            <a:r>
              <a:rPr lang="en-US" sz="2000" b="0" i="0" u="none" strike="noStrike" baseline="0" smtClean="0">
                <a:latin typeface="Segoe"/>
                <a:ea typeface="ＭＳ ゴシック"/>
              </a:rPr>
              <a:t>toolbar above the </a:t>
            </a:r>
            <a:br>
              <a:rPr lang="en-US" sz="2000" b="0" i="0" u="none" strike="noStrike" baseline="0" smtClean="0">
                <a:latin typeface="Segoe"/>
                <a:ea typeface="ＭＳ ゴシック"/>
              </a:rPr>
            </a:br>
            <a:r>
              <a:rPr lang="en-US" sz="2000" b="0" i="0" u="none" strike="noStrike" baseline="0" smtClean="0">
                <a:latin typeface="Segoe"/>
                <a:ea typeface="ＭＳ ゴシック"/>
              </a:rPr>
              <a:t>email information, </a:t>
            </a:r>
            <a:br>
              <a:rPr lang="en-US" sz="2000" b="0" i="0" u="none" strike="noStrike" baseline="0" smtClean="0">
                <a:latin typeface="Segoe"/>
                <a:ea typeface="ＭＳ ゴシック"/>
              </a:rPr>
            </a:br>
            <a:r>
              <a:rPr lang="en-US" sz="2000" b="0" i="0" u="none" strike="noStrike" baseline="0" smtClean="0">
                <a:latin typeface="Segoe"/>
                <a:ea typeface="ＭＳ ゴシック"/>
              </a:rPr>
              <a:t>as illustrated at </a:t>
            </a:r>
            <a:br>
              <a:rPr lang="en-US" sz="2000" b="0" i="0" u="none" strike="noStrike" baseline="0" smtClean="0">
                <a:latin typeface="Segoe"/>
                <a:ea typeface="ＭＳ ゴシック"/>
              </a:rPr>
            </a:br>
            <a:r>
              <a:rPr lang="en-US" sz="2000" b="0" i="0" u="none" strike="noStrike" baseline="0" smtClean="0">
                <a:latin typeface="Segoe"/>
                <a:ea typeface="ＭＳ ゴシック"/>
              </a:rPr>
              <a:t>right. 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a:p>
            <a:pPr lvl="1" rtl="0">
              <a:buAutoNum type="arabicPeriod" startAt="10"/>
            </a:pPr>
            <a:r>
              <a:rPr lang="en-US" sz="2000" b="0" i="0" u="none" strike="noStrike" baseline="0" smtClean="0">
                <a:latin typeface="Segoe"/>
                <a:ea typeface="ＭＳ ゴシック"/>
              </a:rPr>
              <a:t>There might be a </a:t>
            </a:r>
            <a:br>
              <a:rPr lang="en-US" sz="2000" b="0" i="0" u="none" strike="noStrike" baseline="0" smtClean="0">
                <a:latin typeface="Segoe"/>
                <a:ea typeface="ＭＳ ゴシック"/>
              </a:rPr>
            </a:br>
            <a:r>
              <a:rPr lang="en-US" sz="2000" b="0" i="0" u="none" strike="noStrike" baseline="0" smtClean="0">
                <a:latin typeface="Segoe"/>
                <a:ea typeface="ＭＳ ゴシック"/>
              </a:rPr>
              <a:t>message about </a:t>
            </a:r>
            <a:br>
              <a:rPr lang="en-US" sz="2000" b="0" i="0" u="none" strike="noStrike" baseline="0" smtClean="0">
                <a:latin typeface="Segoe"/>
                <a:ea typeface="ＭＳ ゴシック"/>
              </a:rPr>
            </a:br>
            <a:r>
              <a:rPr lang="en-US" sz="2000" b="0" i="0" u="none" strike="noStrike" baseline="0" smtClean="0">
                <a:latin typeface="Segoe"/>
                <a:ea typeface="ＭＳ ゴシック"/>
              </a:rPr>
              <a:t>hidden rows or </a:t>
            </a:r>
            <a:br>
              <a:rPr lang="en-US" sz="2000" b="0" i="0" u="none" strike="noStrike" baseline="0" smtClean="0">
                <a:latin typeface="Segoe"/>
                <a:ea typeface="ＭＳ ゴシック"/>
              </a:rPr>
            </a:br>
            <a:r>
              <a:rPr lang="en-US" sz="2000" b="0" i="0" u="none" strike="noStrike" baseline="0" smtClean="0">
                <a:latin typeface="Segoe"/>
                <a:ea typeface="ＭＳ ゴシック"/>
              </a:rPr>
              <a:t>columns. If prompted to continue, 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a:p>
            <a:pPr lvl="1" rtl="0">
              <a:buAutoNum type="arabicPeriod" startAt="10"/>
            </a:pPr>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workbook.</a:t>
            </a:r>
          </a:p>
          <a:p>
            <a:pPr lvl="0" rtl="0"/>
            <a:r>
              <a:rPr lang="en-US" sz="2000" b="1" i="0" u="none" strike="noStrike" baseline="0" smtClean="0">
                <a:latin typeface="Segoe"/>
                <a:ea typeface="ＭＳ ゴシック"/>
              </a:rPr>
              <a:t>CLOSE</a:t>
            </a:r>
            <a:r>
              <a:rPr lang="en-US" sz="2000" b="0" i="0" u="none" strike="noStrike" baseline="0" smtClean="0">
                <a:latin typeface="Segoe"/>
                <a:ea typeface="ＭＳ ゴシック"/>
              </a:rPr>
              <a:t> the workbook. </a:t>
            </a:r>
            <a:r>
              <a:rPr lang="en-US" sz="2000" b="1" i="0" u="none" strike="noStrike" baseline="0" smtClean="0">
                <a:latin typeface="Segoe"/>
                <a:ea typeface="ＭＳ ゴシック"/>
              </a:rPr>
              <a:t>LEAVE</a:t>
            </a:r>
            <a:r>
              <a:rPr lang="en-US" sz="2000"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11-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503" y="2055998"/>
            <a:ext cx="4947901" cy="3049402"/>
          </a:xfrm>
          <a:prstGeom prst="rect">
            <a:avLst/>
          </a:prstGeom>
        </p:spPr>
      </p:pic>
    </p:spTree>
    <p:extLst>
      <p:ext uri="{BB962C8B-B14F-4D97-AF65-F5344CB8AC3E}">
        <p14:creationId xmlns:p14="http://schemas.microsoft.com/office/powerpoint/2010/main" val="12688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Worksheet</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cs typeface="Segoe"/>
              </a:rPr>
              <a:t>GET READY</a:t>
            </a:r>
            <a:r>
              <a:rPr lang="en-US" b="0" i="0" u="none" strike="noStrike" baseline="0" smtClean="0">
                <a:solidFill>
                  <a:srgbClr val="000000"/>
                </a:solidFill>
                <a:latin typeface="Segoe"/>
                <a:ea typeface="ＭＳ ゴシック"/>
                <a:cs typeface="Segoe"/>
              </a:rPr>
              <a:t>. </a:t>
            </a:r>
            <a:r>
              <a:rPr lang="en-US" b="1" i="0" u="none" strike="noStrike" baseline="0" smtClean="0">
                <a:solidFill>
                  <a:srgbClr val="000000"/>
                </a:solidFill>
                <a:latin typeface="Segoe"/>
                <a:ea typeface="ＭＳ ゴシック"/>
                <a:cs typeface="Segoe"/>
              </a:rPr>
              <a:t>LAUNCH</a:t>
            </a:r>
            <a:r>
              <a:rPr lang="en-US" b="0" i="0" u="none" strike="noStrike" baseline="0" smtClean="0">
                <a:solidFill>
                  <a:srgbClr val="000000"/>
                </a:solidFill>
                <a:latin typeface="Segoe"/>
                <a:ea typeface="ＭＳ ゴシック"/>
                <a:cs typeface="Segoe"/>
              </a:rPr>
              <a:t> Excel. </a:t>
            </a:r>
          </a:p>
          <a:p>
            <a:pPr lvl="1" rtl="0"/>
            <a:r>
              <a:rPr lang="en-US" i="0" u="none" strike="noStrike" baseline="0" smtClean="0">
                <a:solidFill>
                  <a:srgbClr val="000000"/>
                </a:solidFill>
                <a:latin typeface="Segoe"/>
                <a:ea typeface="ＭＳ ゴシック"/>
                <a:cs typeface="Segoe"/>
              </a:rPr>
              <a:t> </a:t>
            </a:r>
            <a:r>
              <a:rPr lang="en-US" b="1" i="0" u="none" strike="noStrike" baseline="0" smtClean="0">
                <a:solidFill>
                  <a:srgbClr val="000000"/>
                </a:solidFill>
                <a:latin typeface="Segoe"/>
                <a:ea typeface="ＭＳ ゴシック"/>
                <a:cs typeface="Segoe"/>
              </a:rPr>
              <a:t>OPEN</a:t>
            </a:r>
            <a:r>
              <a:rPr lang="en-US" b="0" i="0" u="none" strike="noStrike" baseline="0" smtClean="0">
                <a:solidFill>
                  <a:srgbClr val="000000"/>
                </a:solidFill>
                <a:latin typeface="Segoe"/>
                <a:ea typeface="ＭＳ ゴシック"/>
                <a:cs typeface="Segoe"/>
              </a:rPr>
              <a:t> </a:t>
            </a:r>
            <a:r>
              <a:rPr lang="en-US" b="1" i="1" u="none" strike="noStrike" baseline="0" smtClean="0">
                <a:solidFill>
                  <a:srgbClr val="000000"/>
                </a:solidFill>
                <a:latin typeface="Segoe"/>
                <a:ea typeface="ＭＳ ゴシック"/>
                <a:cs typeface="Segoe"/>
              </a:rPr>
              <a:t>11 Contoso Employees</a:t>
            </a:r>
            <a:r>
              <a:rPr lang="en-US" b="0" i="0" u="none" strike="noStrike" baseline="0" smtClean="0">
                <a:solidFill>
                  <a:srgbClr val="000000"/>
                </a:solidFill>
                <a:latin typeface="Segoe"/>
                <a:ea typeface="ＭＳ ゴシック"/>
                <a:cs typeface="Segoe"/>
              </a:rPr>
              <a:t> from the data files for this lesson.</a:t>
            </a:r>
          </a:p>
          <a:p>
            <a:pPr lvl="1" rtl="0"/>
            <a:r>
              <a:rPr lang="en-US" b="0" i="0" u="none" strike="noStrike" baseline="0" smtClean="0">
                <a:solidFill>
                  <a:srgbClr val="000000"/>
                </a:solidFill>
                <a:latin typeface="Segoe"/>
                <a:ea typeface="ＭＳ ゴシック"/>
                <a:cs typeface="Segoe"/>
              </a:rPr>
              <a:t>On the SSN worksheet, select cell </a:t>
            </a:r>
            <a:r>
              <a:rPr lang="en-US" b="1" i="0" u="none" strike="noStrike" baseline="0" smtClean="0">
                <a:solidFill>
                  <a:srgbClr val="000000"/>
                </a:solidFill>
                <a:latin typeface="Segoe"/>
                <a:ea typeface="ＭＳ ゴシック"/>
                <a:cs typeface="Segoe"/>
              </a:rPr>
              <a:t>G4</a:t>
            </a:r>
            <a:r>
              <a:rPr lang="en-US" b="0" i="0" u="none" strike="noStrike" baseline="0" smtClean="0">
                <a:solidFill>
                  <a:srgbClr val="000000"/>
                </a:solidFill>
                <a:latin typeface="Segoe"/>
                <a:ea typeface="ＭＳ ゴシック"/>
                <a:cs typeface="Segoe"/>
              </a:rPr>
              <a:t>. </a:t>
            </a:r>
          </a:p>
          <a:p>
            <a:pPr lvl="1" rtl="0"/>
            <a:r>
              <a:rPr lang="en-US" b="0" i="0" u="none" strike="noStrike" baseline="0" smtClean="0">
                <a:solidFill>
                  <a:srgbClr val="000000"/>
                </a:solidFill>
                <a:latin typeface="Segoe"/>
                <a:ea typeface="ＭＳ ゴシック"/>
                <a:cs typeface="Segoe"/>
              </a:rPr>
              <a:t>Click on the </a:t>
            </a:r>
            <a:r>
              <a:rPr lang="en-US" b="1" i="0" u="none" strike="noStrike" baseline="0" smtClean="0">
                <a:solidFill>
                  <a:srgbClr val="000000"/>
                </a:solidFill>
                <a:latin typeface="Segoe"/>
                <a:ea typeface="ＭＳ ゴシック"/>
                <a:cs typeface="Segoe"/>
              </a:rPr>
              <a:t>FORMULAS</a:t>
            </a:r>
            <a:r>
              <a:rPr lang="en-US" b="0" i="0" u="none" strike="noStrike" baseline="0" smtClean="0">
                <a:solidFill>
                  <a:srgbClr val="000000"/>
                </a:solidFill>
                <a:latin typeface="Segoe"/>
                <a:ea typeface="ＭＳ ゴシック"/>
                <a:cs typeface="Segoe"/>
              </a:rPr>
              <a:t> tab, choose </a:t>
            </a:r>
            <a:r>
              <a:rPr lang="en-US" b="1" i="0" u="none" strike="noStrike" baseline="0" smtClean="0">
                <a:solidFill>
                  <a:srgbClr val="000000"/>
                </a:solidFill>
                <a:latin typeface="Segoe"/>
                <a:ea typeface="ＭＳ ゴシック"/>
                <a:cs typeface="Segoe"/>
              </a:rPr>
              <a:t>Math &amp; Trig</a:t>
            </a:r>
            <a:r>
              <a:rPr lang="en-US" b="0" i="0" u="none" strike="noStrike" baseline="0" smtClean="0">
                <a:solidFill>
                  <a:srgbClr val="000000"/>
                </a:solidFill>
                <a:latin typeface="Segoe"/>
                <a:ea typeface="ＭＳ ゴシック"/>
                <a:cs typeface="Segoe"/>
              </a:rPr>
              <a:t> and select </a:t>
            </a:r>
            <a:r>
              <a:rPr lang="en-US" b="1" i="0" u="none" strike="noStrike" baseline="0" smtClean="0">
                <a:solidFill>
                  <a:srgbClr val="000000"/>
                </a:solidFill>
                <a:latin typeface="Segoe"/>
                <a:ea typeface="ＭＳ ゴシック"/>
                <a:cs typeface="Segoe"/>
              </a:rPr>
              <a:t>RANDBETWEEN</a:t>
            </a:r>
            <a:r>
              <a:rPr lang="en-US" b="0" i="0" u="none" strike="noStrike" baseline="0" smtClean="0">
                <a:solidFill>
                  <a:srgbClr val="000000"/>
                </a:solidFill>
                <a:latin typeface="Segoe"/>
                <a:ea typeface="ＭＳ ゴシック"/>
                <a:cs typeface="Segoe"/>
              </a:rPr>
              <a:t>. This formula creates a random number for each employee that can be used for identification purposes.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5071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Distribute a Workbook from within your Email Program</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a:t>
            </a:r>
            <a:r>
              <a:rPr lang="en-US" b="0" i="0" u="none" strike="noStrike" baseline="0" smtClean="0">
                <a:latin typeface="Segoe"/>
                <a:ea typeface="ＭＳ ゴシック"/>
              </a:rPr>
              <a:t> your email program.</a:t>
            </a:r>
          </a:p>
          <a:p>
            <a:pPr lvl="1" rtl="0"/>
            <a:r>
              <a:rPr lang="en-US" b="0" i="0" u="none" strike="noStrike" baseline="0" smtClean="0">
                <a:latin typeface="Segoe"/>
                <a:ea typeface="ＭＳ ゴシック"/>
              </a:rPr>
              <a:t>Create a new email message.</a:t>
            </a:r>
          </a:p>
          <a:p>
            <a:pPr lvl="1" rtl="0"/>
            <a:r>
              <a:rPr lang="en-US" b="0" i="0" u="none" strike="noStrike" baseline="0" smtClean="0">
                <a:latin typeface="Segoe"/>
                <a:ea typeface="ＭＳ ゴシック"/>
              </a:rPr>
              <a:t>Type [your instructor’s email address] in the To field.</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Employee ID Final ready to send</a:t>
            </a:r>
            <a:r>
              <a:rPr lang="en-US" b="0" i="0" u="none" strike="noStrike" baseline="0" smtClean="0">
                <a:latin typeface="Segoe"/>
                <a:ea typeface="ＭＳ ゴシック"/>
              </a:rPr>
              <a:t> in the subject line.</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Attach File</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Navigate to the Lesson 11 folder where you saved Employee ID Final. Click the filename, and then click </a:t>
            </a:r>
            <a:r>
              <a:rPr lang="en-US" b="1" i="0" u="none" strike="noStrike" baseline="0" smtClean="0">
                <a:latin typeface="Segoe"/>
                <a:ea typeface="ＭＳ ゴシック"/>
              </a:rPr>
              <a:t>Insert</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Send</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CLOSE</a:t>
            </a:r>
            <a:r>
              <a:rPr lang="en-US" b="0" i="0" u="none" strike="noStrike" baseline="0" smtClean="0">
                <a:latin typeface="Segoe"/>
                <a:ea typeface="ＭＳ ゴシック"/>
              </a:rPr>
              <a:t> the email program.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148757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Share a Workbook in the Cloud</a:t>
            </a:r>
          </a:p>
        </p:txBody>
      </p:sp>
      <p:sp>
        <p:nvSpPr>
          <p:cNvPr id="3" name="Text Placeholder 2"/>
          <p:cNvSpPr>
            <a:spLocks noGrp="1"/>
          </p:cNvSpPr>
          <p:nvPr>
            <p:ph type="body" idx="1"/>
          </p:nvPr>
        </p:nvSpPr>
        <p:spPr/>
        <p:txBody>
          <a:bodyPr/>
          <a:lstStyle/>
          <a:p>
            <a:pPr lvl="0" rtl="0"/>
            <a:r>
              <a:rPr lang="en-US" sz="2000" b="1" i="0" u="none" strike="noStrike" baseline="0" smtClean="0">
                <a:solidFill>
                  <a:srgbClr val="000000"/>
                </a:solidFill>
                <a:latin typeface="Segoe"/>
                <a:ea typeface="ＭＳ ゴシック"/>
                <a:cs typeface="Segoe"/>
              </a:rPr>
              <a:t>GET READY. OPEN</a:t>
            </a:r>
            <a:r>
              <a:rPr lang="en-US" sz="2000" b="0" i="0" u="none" strike="noStrike" baseline="0" smtClean="0">
                <a:solidFill>
                  <a:srgbClr val="000000"/>
                </a:solidFill>
                <a:latin typeface="Segoe"/>
                <a:ea typeface="ＭＳ ゴシック"/>
                <a:cs typeface="Segoe"/>
              </a:rPr>
              <a:t> </a:t>
            </a:r>
            <a:r>
              <a:rPr lang="en-US" sz="2000" b="1" i="1" u="none" strike="noStrike" baseline="0" smtClean="0">
                <a:solidFill>
                  <a:srgbClr val="000000"/>
                </a:solidFill>
                <a:latin typeface="Segoe"/>
                <a:ea typeface="ＭＳ ゴシック"/>
                <a:cs typeface="Segoe"/>
              </a:rPr>
              <a:t>11 Contoso Patient Visits</a:t>
            </a:r>
            <a:r>
              <a:rPr lang="en-US" sz="2000" b="0" i="0" u="none" strike="noStrike" baseline="0" smtClean="0">
                <a:solidFill>
                  <a:srgbClr val="000000"/>
                </a:solidFill>
                <a:latin typeface="Segoe"/>
                <a:ea typeface="ＭＳ ゴシック"/>
                <a:cs typeface="Segoe"/>
              </a:rPr>
              <a:t>.</a:t>
            </a:r>
          </a:p>
          <a:p>
            <a:pPr lvl="1" rtl="0"/>
            <a:r>
              <a:rPr lang="en-US" sz="2000" i="0" u="none" strike="noStrike" baseline="0" smtClean="0">
                <a:solidFill>
                  <a:srgbClr val="000000"/>
                </a:solidFill>
                <a:latin typeface="Segoe"/>
                <a:ea typeface="ＭＳ ゴシック"/>
                <a:cs typeface="Segoe"/>
              </a:rPr>
              <a:t> </a:t>
            </a:r>
            <a:r>
              <a:rPr lang="en-US" sz="2000" b="1" i="0" u="none" strike="noStrike" baseline="0" smtClean="0">
                <a:solidFill>
                  <a:srgbClr val="000000"/>
                </a:solidFill>
                <a:latin typeface="Segoe"/>
                <a:ea typeface="ＭＳ ゴシック"/>
                <a:cs typeface="Segoe"/>
              </a:rPr>
              <a:t>SAVE</a:t>
            </a:r>
            <a:r>
              <a:rPr lang="en-US" sz="2000" b="0" i="0" u="none" strike="noStrike" baseline="0" smtClean="0">
                <a:solidFill>
                  <a:srgbClr val="000000"/>
                </a:solidFill>
                <a:latin typeface="Segoe"/>
                <a:ea typeface="ＭＳ ゴシック"/>
                <a:cs typeface="Segoe"/>
              </a:rPr>
              <a:t> the workbook as </a:t>
            </a:r>
            <a:r>
              <a:rPr lang="en-US" sz="2000" b="1" i="1" u="none" strike="noStrike" baseline="0" smtClean="0">
                <a:solidFill>
                  <a:srgbClr val="000000"/>
                </a:solidFill>
                <a:latin typeface="Segoe"/>
                <a:ea typeface="ＭＳ ゴシック"/>
                <a:cs typeface="Segoe"/>
              </a:rPr>
              <a:t>11 Patient Visits SkyDrive Solution</a:t>
            </a:r>
            <a:r>
              <a:rPr lang="en-US" sz="2000" b="0" i="0" u="none" strike="noStrike" baseline="0" smtClean="0">
                <a:solidFill>
                  <a:srgbClr val="000000"/>
                </a:solidFill>
                <a:latin typeface="Segoe"/>
                <a:ea typeface="ＭＳ ゴシック"/>
                <a:cs typeface="Segoe"/>
              </a:rPr>
              <a:t>.</a:t>
            </a:r>
          </a:p>
          <a:p>
            <a:pPr lvl="1" rtl="0"/>
            <a:r>
              <a:rPr lang="en-US" sz="2000" b="0" i="0" u="none" strike="noStrike" baseline="0" smtClean="0">
                <a:solidFill>
                  <a:srgbClr val="000000"/>
                </a:solidFill>
                <a:latin typeface="Segoe"/>
                <a:ea typeface="ＭＳ ゴシック"/>
                <a:cs typeface="Segoe"/>
              </a:rPr>
              <a:t>You will save this again to the SkyDrive. Click </a:t>
            </a:r>
            <a:r>
              <a:rPr lang="en-US" sz="2000" b="1" i="0" u="none" strike="noStrike" baseline="0" smtClean="0">
                <a:solidFill>
                  <a:srgbClr val="000000"/>
                </a:solidFill>
                <a:latin typeface="Segoe"/>
                <a:ea typeface="ＭＳ ゴシック"/>
                <a:cs typeface="Segoe"/>
              </a:rPr>
              <a:t>FILE</a:t>
            </a:r>
            <a:r>
              <a:rPr lang="en-US" sz="2000" b="0" i="0" u="none" strike="noStrike" baseline="0" smtClean="0">
                <a:solidFill>
                  <a:srgbClr val="000000"/>
                </a:solidFill>
                <a:latin typeface="Segoe"/>
                <a:ea typeface="ＭＳ ゴシック"/>
                <a:cs typeface="Segoe"/>
              </a:rPr>
              <a:t> and then </a:t>
            </a:r>
            <a:r>
              <a:rPr lang="en-US" sz="2000" b="1" i="0" u="none" strike="noStrike" baseline="0" smtClean="0">
                <a:solidFill>
                  <a:srgbClr val="000000"/>
                </a:solidFill>
                <a:latin typeface="Segoe"/>
                <a:ea typeface="ＭＳ ゴシック"/>
                <a:cs typeface="Segoe"/>
              </a:rPr>
              <a:t>Share</a:t>
            </a:r>
            <a:r>
              <a:rPr lang="en-US" sz="2000" b="0" i="0" u="none" strike="noStrike" baseline="0" smtClean="0">
                <a:solidFill>
                  <a:srgbClr val="000000"/>
                </a:solidFill>
                <a:latin typeface="Segoe"/>
                <a:ea typeface="ＭＳ ゴシック"/>
                <a:cs typeface="Segoe"/>
              </a:rPr>
              <a:t>. There are two options to choose from before the file is saved to the SkyDrive. Invite People is selected by default,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7" name="Picture 6" descr="11-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925" y="3657601"/>
            <a:ext cx="5409348" cy="2606400"/>
          </a:xfrm>
          <a:prstGeom prst="rect">
            <a:avLst/>
          </a:prstGeom>
        </p:spPr>
      </p:pic>
    </p:spTree>
    <p:extLst>
      <p:ext uri="{BB962C8B-B14F-4D97-AF65-F5344CB8AC3E}">
        <p14:creationId xmlns:p14="http://schemas.microsoft.com/office/powerpoint/2010/main" val="369200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Share a Workbook in the Cloud</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Save To Cloud</a:t>
            </a:r>
            <a:r>
              <a:rPr lang="en-US" b="0" i="0" u="none" strike="noStrike" baseline="0" smtClean="0">
                <a:latin typeface="Segoe"/>
                <a:ea typeface="ＭＳ ゴシック"/>
              </a:rPr>
              <a:t> button. The Save As pane opens.</a:t>
            </a:r>
          </a:p>
          <a:p>
            <a:pPr lvl="1" rtl="0">
              <a:buAutoNum type="arabicPeriod" startAt="3"/>
            </a:pPr>
            <a:r>
              <a:rPr lang="en-US" b="0" i="0" u="none" strike="noStrike" baseline="0" smtClean="0">
                <a:latin typeface="Segoe"/>
                <a:ea typeface="ＭＳ ゴシック"/>
              </a:rPr>
              <a:t>Click on the </a:t>
            </a:r>
            <a:r>
              <a:rPr lang="en-US" b="1" i="0" u="none" strike="noStrike" baseline="0" smtClean="0">
                <a:latin typeface="Segoe"/>
                <a:ea typeface="ＭＳ ゴシック"/>
              </a:rPr>
              <a:t>SkyDrive</a:t>
            </a:r>
            <a:r>
              <a:rPr lang="en-US" b="0" i="0" u="none" strike="noStrike" baseline="0" smtClean="0">
                <a:latin typeface="Segoe"/>
                <a:ea typeface="ＭＳ ゴシック"/>
              </a:rPr>
              <a:t> option and click the </a:t>
            </a:r>
            <a:r>
              <a:rPr lang="en-US" b="1" i="0" u="none" strike="noStrike" baseline="0" smtClean="0">
                <a:latin typeface="Segoe"/>
                <a:ea typeface="ＭＳ ゴシック"/>
              </a:rPr>
              <a:t>Browse</a:t>
            </a:r>
            <a:r>
              <a:rPr lang="en-US" b="0" i="0" u="none" strike="noStrike" baseline="0" smtClean="0">
                <a:latin typeface="Segoe"/>
                <a:ea typeface="ＭＳ ゴシック"/>
              </a:rPr>
              <a:t> button.</a:t>
            </a:r>
          </a:p>
          <a:p>
            <a:pPr lvl="1" rtl="0">
              <a:buAutoNum type="arabicPeriod" startAt="3"/>
            </a:pPr>
            <a:r>
              <a:rPr lang="en-US" b="0" i="0" u="none" strike="noStrike" baseline="0" smtClean="0">
                <a:latin typeface="Segoe"/>
                <a:ea typeface="ＭＳ ゴシック"/>
              </a:rPr>
              <a:t>In the Save As dialog box, scroll to the </a:t>
            </a:r>
            <a:r>
              <a:rPr lang="en-US" b="1" i="0" u="none" strike="noStrike" baseline="0" smtClean="0">
                <a:latin typeface="Segoe"/>
                <a:ea typeface="ＭＳ ゴシック"/>
              </a:rPr>
              <a:t>Public</a:t>
            </a:r>
            <a:r>
              <a:rPr lang="en-US" b="0" i="0" u="none" strike="noStrike" baseline="0" smtClean="0">
                <a:latin typeface="Segoe"/>
                <a:ea typeface="ＭＳ ゴシック"/>
              </a:rPr>
              <a:t> folder and click Save to save the file on your Public SkyDrive folder. </a:t>
            </a:r>
          </a:p>
          <a:p>
            <a:pPr lvl="1" rtl="0">
              <a:buAutoNum type="arabicPeriod" startAt="3"/>
            </a:pPr>
            <a:r>
              <a:rPr lang="en-US" b="0" i="0" u="none" strike="noStrike" baseline="0" smtClean="0">
                <a:latin typeface="Segoe"/>
                <a:ea typeface="ＭＳ ゴシック"/>
              </a:rPr>
              <a:t>In the Type names or e-mail addresses box, type [the email address of your instructor].</a:t>
            </a:r>
          </a:p>
          <a:p>
            <a:pPr lvl="1" rtl="0">
              <a:buAutoNum type="arabicPeriod" startAt="3"/>
            </a:pPr>
            <a:r>
              <a:rPr lang="en-US" b="0" i="0" u="none" strike="noStrike" baseline="0" smtClean="0">
                <a:latin typeface="Segoe"/>
                <a:ea typeface="ＭＳ ゴシック"/>
              </a:rPr>
              <a:t>In the next box, type </a:t>
            </a:r>
            <a:r>
              <a:rPr lang="en-US" b="1" i="0" u="none" strike="noStrike" baseline="0" smtClean="0">
                <a:latin typeface="Segoe"/>
                <a:ea typeface="ＭＳ ゴシック"/>
              </a:rPr>
              <a:t>Please review my assignment</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180441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Share a Workbook in the Cloud</a:t>
            </a:r>
          </a:p>
        </p:txBody>
      </p:sp>
      <p:sp>
        <p:nvSpPr>
          <p:cNvPr id="3" name="Text Placeholder 2"/>
          <p:cNvSpPr>
            <a:spLocks noGrp="1"/>
          </p:cNvSpPr>
          <p:nvPr>
            <p:ph type="body" idx="1"/>
          </p:nvPr>
        </p:nvSpPr>
        <p:spPr/>
        <p:txBody>
          <a:bodyPr/>
          <a:lstStyle/>
          <a:p>
            <a:pPr lvl="1" rtl="0">
              <a:buFont typeface="+mj-lt"/>
              <a:buAutoNum type="arabicPeriod" startAt="8"/>
            </a:pPr>
            <a:r>
              <a:rPr lang="en-US" sz="2000" b="0" i="0" u="none" strike="noStrike" baseline="0" smtClean="0">
                <a:latin typeface="Segoe"/>
                <a:ea typeface="ＭＳ ゴシック"/>
              </a:rPr>
              <a:t>You have the </a:t>
            </a:r>
            <a:br>
              <a:rPr lang="en-US" sz="2000" b="0" i="0" u="none" strike="noStrike" baseline="0" smtClean="0">
                <a:latin typeface="Segoe"/>
                <a:ea typeface="ＭＳ ゴシック"/>
              </a:rPr>
            </a:br>
            <a:r>
              <a:rPr lang="en-US" sz="2000" b="0" i="0" u="none" strike="noStrike" baseline="0" smtClean="0">
                <a:latin typeface="Segoe"/>
                <a:ea typeface="ＭＳ ゴシック"/>
              </a:rPr>
              <a:t>option on whether </a:t>
            </a:r>
            <a:br>
              <a:rPr lang="en-US" sz="2000" b="0" i="0" u="none" strike="noStrike" baseline="0" smtClean="0">
                <a:latin typeface="Segoe"/>
                <a:ea typeface="ＭＳ ゴシック"/>
              </a:rPr>
            </a:br>
            <a:r>
              <a:rPr lang="en-US" sz="2000" b="0" i="0" u="none" strike="noStrike" baseline="0" smtClean="0">
                <a:latin typeface="Segoe"/>
                <a:ea typeface="ＭＳ ゴシック"/>
              </a:rPr>
              <a:t>the instructor can </a:t>
            </a:r>
            <a:br>
              <a:rPr lang="en-US" sz="2000" b="0" i="0" u="none" strike="noStrike" baseline="0" smtClean="0">
                <a:latin typeface="Segoe"/>
                <a:ea typeface="ＭＳ ゴシック"/>
              </a:rPr>
            </a:br>
            <a:r>
              <a:rPr lang="en-US" sz="2000" b="0" i="0" u="none" strike="noStrike" baseline="0" smtClean="0">
                <a:latin typeface="Segoe"/>
                <a:ea typeface="ＭＳ ゴシック"/>
              </a:rPr>
              <a:t>view or edit the </a:t>
            </a:r>
            <a:br>
              <a:rPr lang="en-US" sz="2000" b="0" i="0" u="none" strike="noStrike" baseline="0" smtClean="0">
                <a:latin typeface="Segoe"/>
                <a:ea typeface="ＭＳ ゴシック"/>
              </a:rPr>
            </a:br>
            <a:r>
              <a:rPr lang="en-US" sz="2000" b="0" i="0" u="none" strike="noStrike" baseline="0" smtClean="0">
                <a:latin typeface="Segoe"/>
                <a:ea typeface="ＭＳ ゴシック"/>
              </a:rPr>
              <a:t>Excel file. Click on </a:t>
            </a:r>
            <a:br>
              <a:rPr lang="en-US" sz="2000" b="0" i="0" u="none" strike="noStrike" baseline="0" smtClean="0">
                <a:latin typeface="Segoe"/>
                <a:ea typeface="ＭＳ ゴシック"/>
              </a:rPr>
            </a:br>
            <a:r>
              <a:rPr lang="en-US" sz="2000" b="0" i="0" u="none" strike="noStrike" baseline="0" smtClean="0">
                <a:latin typeface="Segoe"/>
                <a:ea typeface="ＭＳ ゴシック"/>
              </a:rPr>
              <a:t>the arrow after </a:t>
            </a:r>
            <a:br>
              <a:rPr lang="en-US" sz="2000" b="0" i="0" u="none" strike="noStrike" baseline="0" smtClean="0">
                <a:latin typeface="Segoe"/>
                <a:ea typeface="ＭＳ ゴシック"/>
              </a:rPr>
            </a:br>
            <a:r>
              <a:rPr lang="en-US" sz="2000" b="0" i="0" u="none" strike="noStrike" baseline="0" smtClean="0">
                <a:latin typeface="Segoe"/>
                <a:ea typeface="ＭＳ ゴシック"/>
              </a:rPr>
              <a:t>Can edit and </a:t>
            </a:r>
            <a:br>
              <a:rPr lang="en-US" sz="2000" b="0" i="0" u="none" strike="noStrike" baseline="0" smtClean="0">
                <a:latin typeface="Segoe"/>
                <a:ea typeface="ＭＳ ゴシック"/>
              </a:rPr>
            </a:br>
            <a:r>
              <a:rPr lang="en-US" sz="2000" b="0" i="0" u="none" strike="noStrike" baseline="0" smtClean="0">
                <a:latin typeface="Segoe"/>
                <a:ea typeface="ＭＳ ゴシック"/>
              </a:rPr>
              <a:t>change this to </a:t>
            </a:r>
            <a:r>
              <a:rPr lang="en-US" sz="2000" b="1" i="0" u="none" strike="noStrike" baseline="0" smtClean="0">
                <a:latin typeface="Segoe"/>
                <a:ea typeface="ＭＳ ゴシック"/>
              </a:rPr>
              <a:t>Can </a:t>
            </a:r>
            <a:br>
              <a:rPr lang="en-US" sz="2000" b="1" i="0" u="none" strike="noStrike" baseline="0" smtClean="0">
                <a:latin typeface="Segoe"/>
                <a:ea typeface="ＭＳ ゴシック"/>
              </a:rPr>
            </a:br>
            <a:r>
              <a:rPr lang="en-US" sz="2000" b="1" i="0" u="none" strike="noStrike" baseline="0" smtClean="0">
                <a:latin typeface="Segoe"/>
                <a:ea typeface="ＭＳ ゴシック"/>
              </a:rPr>
              <a:t>view</a:t>
            </a:r>
            <a:r>
              <a:rPr lang="en-US" sz="2000" b="0" i="0" u="none" strike="noStrike" baseline="0" smtClean="0">
                <a:latin typeface="Segoe"/>
                <a:ea typeface="ＭＳ ゴシック"/>
              </a:rPr>
              <a:t> (right).</a:t>
            </a:r>
          </a:p>
          <a:p>
            <a:pPr lvl="1" rtl="0">
              <a:buAutoNum type="arabicPeriod" startAt="8"/>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Share</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7" name="Picture 6" descr="11-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487" y="1644228"/>
            <a:ext cx="4984313" cy="3988872"/>
          </a:xfrm>
          <a:prstGeom prst="rect">
            <a:avLst/>
          </a:prstGeom>
        </p:spPr>
      </p:pic>
    </p:spTree>
    <p:extLst>
      <p:ext uri="{BB962C8B-B14F-4D97-AF65-F5344CB8AC3E}">
        <p14:creationId xmlns:p14="http://schemas.microsoft.com/office/powerpoint/2010/main" val="205060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Share a Workbook in the Cloud</a:t>
            </a:r>
          </a:p>
        </p:txBody>
      </p:sp>
      <p:sp>
        <p:nvSpPr>
          <p:cNvPr id="3" name="Text Placeholder 2"/>
          <p:cNvSpPr>
            <a:spLocks noGrp="1"/>
          </p:cNvSpPr>
          <p:nvPr>
            <p:ph type="body" idx="1"/>
          </p:nvPr>
        </p:nvSpPr>
        <p:spPr/>
        <p:txBody>
          <a:bodyPr/>
          <a:lstStyle/>
          <a:p>
            <a:pPr lvl="1">
              <a:buFont typeface="+mj-lt"/>
              <a:buAutoNum type="arabicPeriod" startAt="10"/>
            </a:pPr>
            <a:r>
              <a:rPr lang="en-US">
                <a:latin typeface="Segoe"/>
                <a:ea typeface="ＭＳ ゴシック"/>
              </a:rPr>
              <a:t>Open a new email message in your email program and address the email to yourself and a CC to your instructor. Type </a:t>
            </a:r>
            <a:r>
              <a:rPr lang="en-US" b="1">
                <a:latin typeface="Segoe"/>
                <a:ea typeface="ＭＳ ゴシック"/>
              </a:rPr>
              <a:t>Patient Visits</a:t>
            </a:r>
            <a:r>
              <a:rPr lang="en-US">
                <a:latin typeface="Segoe"/>
                <a:ea typeface="ＭＳ ゴシック"/>
              </a:rPr>
              <a:t> for the Subject. In the Body of the message, type </a:t>
            </a:r>
            <a:r>
              <a:rPr lang="en-US" b="1">
                <a:latin typeface="Segoe"/>
                <a:ea typeface="ＭＳ ゴシック"/>
              </a:rPr>
              <a:t>View</a:t>
            </a:r>
            <a:r>
              <a:rPr lang="en-US">
                <a:latin typeface="Segoe"/>
                <a:ea typeface="ＭＳ ゴシック"/>
              </a:rPr>
              <a:t>, press </a:t>
            </a:r>
            <a:r>
              <a:rPr lang="en-US" b="1">
                <a:latin typeface="Segoe"/>
                <a:ea typeface="ＭＳ ゴシック"/>
              </a:rPr>
              <a:t>Enter</a:t>
            </a:r>
            <a:r>
              <a:rPr lang="en-US">
                <a:latin typeface="Segoe"/>
                <a:ea typeface="ＭＳ ゴシック"/>
              </a:rPr>
              <a:t>, and type </a:t>
            </a:r>
            <a:r>
              <a:rPr lang="en-US" b="1">
                <a:latin typeface="Segoe"/>
                <a:ea typeface="ＭＳ ゴシック"/>
              </a:rPr>
              <a:t>Edit</a:t>
            </a:r>
            <a:r>
              <a:rPr lang="en-US">
                <a:latin typeface="Times New Roman"/>
                <a:ea typeface="ＭＳ ゴシック"/>
              </a:rPr>
              <a:t>.</a:t>
            </a:r>
          </a:p>
          <a:p>
            <a:pPr lvl="1">
              <a:buAutoNum type="arabicPeriod" startAt="10"/>
            </a:pPr>
            <a:r>
              <a:rPr lang="en-US">
                <a:latin typeface="Segoe"/>
                <a:ea typeface="ＭＳ ゴシック"/>
              </a:rPr>
              <a:t>Return to Excel and click the </a:t>
            </a:r>
            <a:r>
              <a:rPr lang="en-US" b="1">
                <a:latin typeface="Segoe"/>
                <a:ea typeface="ＭＳ ゴシック"/>
              </a:rPr>
              <a:t>Get a Sharing Link</a:t>
            </a:r>
            <a:r>
              <a:rPr lang="en-US">
                <a:latin typeface="Segoe"/>
                <a:ea typeface="ＭＳ ゴシック"/>
              </a:rPr>
              <a:t> button. </a:t>
            </a:r>
          </a:p>
          <a:p>
            <a:pPr lvl="1" rtl="0">
              <a:buAutoNum type="arabicPeriod" startAt="10"/>
            </a:pPr>
            <a:r>
              <a:rPr lang="en-US" b="0" i="0" u="none" strike="noStrike" baseline="0" smtClean="0">
                <a:latin typeface="Segoe"/>
                <a:ea typeface="ＭＳ ゴシック"/>
              </a:rPr>
              <a:t>Under View Link, click the </a:t>
            </a:r>
            <a:r>
              <a:rPr lang="en-US" b="1" i="0" u="none" strike="noStrike" baseline="0" smtClean="0">
                <a:latin typeface="Segoe"/>
                <a:ea typeface="ＭＳ ゴシック"/>
              </a:rPr>
              <a:t>Create Link</a:t>
            </a:r>
            <a:r>
              <a:rPr lang="en-US" b="0" i="0" u="none" strike="noStrike" baseline="0" smtClean="0">
                <a:latin typeface="Segoe"/>
                <a:ea typeface="ＭＳ ゴシック"/>
              </a:rPr>
              <a:t> button, and then </a:t>
            </a:r>
            <a:r>
              <a:rPr lang="en-US" b="1" i="0" u="none" strike="noStrike" baseline="0" smtClean="0">
                <a:latin typeface="Segoe"/>
                <a:ea typeface="ＭＳ ゴシック"/>
              </a:rPr>
              <a:t>COPY</a:t>
            </a:r>
            <a:r>
              <a:rPr lang="en-US" b="0" i="0" u="none" strike="noStrike" baseline="0" smtClean="0">
                <a:latin typeface="Segoe"/>
                <a:ea typeface="ＭＳ ゴシック"/>
              </a:rPr>
              <a:t> and </a:t>
            </a:r>
            <a:r>
              <a:rPr lang="en-US" b="1" i="0" u="none" strike="noStrike" baseline="0" smtClean="0">
                <a:latin typeface="Segoe"/>
                <a:ea typeface="ＭＳ ゴシック"/>
              </a:rPr>
              <a:t>PASTE</a:t>
            </a:r>
            <a:r>
              <a:rPr lang="en-US" b="0" i="0" u="none" strike="noStrike" baseline="0" smtClean="0">
                <a:latin typeface="Segoe"/>
                <a:ea typeface="ＭＳ ゴシック"/>
              </a:rPr>
              <a:t> the link shown to your email message after the word View, and then press </a:t>
            </a:r>
            <a:r>
              <a:rPr lang="en-US" b="1" i="0" u="none" strike="noStrike" baseline="0" smtClean="0">
                <a:latin typeface="Segoe"/>
                <a:ea typeface="ＭＳ ゴシック"/>
              </a:rPr>
              <a:t>Enter</a:t>
            </a:r>
            <a:r>
              <a:rPr lang="en-US" b="0" i="0" u="none" strike="noStrike" baseline="0" smtClean="0">
                <a:latin typeface="Segoe"/>
                <a:ea typeface="ＭＳ ゴシック"/>
              </a:rPr>
              <a:t> after the link in the email. The link should change to a hyperlink depending on your email program.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2754400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Share a Workbook in the Cloud</a:t>
            </a:r>
          </a:p>
        </p:txBody>
      </p:sp>
      <p:sp>
        <p:nvSpPr>
          <p:cNvPr id="3" name="Text Placeholder 2"/>
          <p:cNvSpPr>
            <a:spLocks noGrp="1"/>
          </p:cNvSpPr>
          <p:nvPr>
            <p:ph type="body" idx="1"/>
          </p:nvPr>
        </p:nvSpPr>
        <p:spPr/>
        <p:txBody>
          <a:bodyPr/>
          <a:lstStyle/>
          <a:p>
            <a:pPr lvl="1">
              <a:buFont typeface="+mj-lt"/>
              <a:buAutoNum type="arabicPeriod" startAt="13"/>
            </a:pPr>
            <a:r>
              <a:rPr lang="en-US">
                <a:latin typeface="Segoe"/>
                <a:ea typeface="ＭＳ ゴシック"/>
              </a:rPr>
              <a:t>Under Edit Link, click the </a:t>
            </a:r>
            <a:r>
              <a:rPr lang="en-US" b="1">
                <a:latin typeface="Segoe"/>
                <a:ea typeface="ＭＳ ゴシック"/>
              </a:rPr>
              <a:t>Create Link</a:t>
            </a:r>
            <a:r>
              <a:rPr lang="en-US">
                <a:latin typeface="Segoe"/>
                <a:ea typeface="ＭＳ ゴシック"/>
              </a:rPr>
              <a:t> button. Both links show on the screen (below).</a:t>
            </a:r>
          </a:p>
          <a:p>
            <a:pPr lvl="1" rtl="0">
              <a:buAutoNum type="arabicPeriod" startAt="13"/>
            </a:pPr>
            <a:r>
              <a:rPr lang="en-US" i="0" u="none" strike="noStrike" baseline="0" smtClean="0">
                <a:latin typeface="Segoe"/>
                <a:ea typeface="ＭＳ ゴシック"/>
              </a:rPr>
              <a:t> </a:t>
            </a:r>
            <a:r>
              <a:rPr lang="en-US" b="1" i="0" u="none" strike="noStrike" baseline="0" smtClean="0">
                <a:latin typeface="Segoe"/>
                <a:ea typeface="ＭＳ ゴシック"/>
              </a:rPr>
              <a:t>COPY</a:t>
            </a:r>
            <a:r>
              <a:rPr lang="en-US" b="0" i="0" u="none" strike="noStrike" baseline="0" smtClean="0">
                <a:latin typeface="Segoe"/>
                <a:ea typeface="ＭＳ ゴシック"/>
              </a:rPr>
              <a:t> and </a:t>
            </a:r>
            <a:r>
              <a:rPr lang="en-US" b="1" i="0" u="none" strike="noStrike" baseline="0" smtClean="0">
                <a:latin typeface="Segoe"/>
                <a:ea typeface="ＭＳ ゴシック"/>
              </a:rPr>
              <a:t>PASTE</a:t>
            </a:r>
            <a:r>
              <a:rPr lang="en-US" b="0" i="0" u="none" strike="noStrike" baseline="0" smtClean="0">
                <a:latin typeface="Segoe"/>
                <a:ea typeface="ＭＳ ゴシック"/>
              </a:rPr>
              <a:t> the Edit Link after the word Edit in your email message and press </a:t>
            </a:r>
            <a:r>
              <a:rPr lang="en-US" b="1" i="0" u="none" strike="noStrike" baseline="0" smtClean="0">
                <a:latin typeface="Segoe"/>
                <a:ea typeface="ＭＳ ゴシック"/>
              </a:rPr>
              <a:t>Enter</a:t>
            </a:r>
            <a:r>
              <a:rPr lang="en-US" b="0" i="0" u="none" strike="noStrike" baseline="0" smtClean="0">
                <a:latin typeface="Segoe"/>
                <a:ea typeface="ＭＳ ゴシック"/>
              </a:rPr>
              <a:t> after the link. </a:t>
            </a:r>
            <a:r>
              <a:rPr lang="en-US" b="1" i="0" u="none" strike="noStrike" baseline="0" smtClean="0">
                <a:latin typeface="Segoe"/>
                <a:ea typeface="ＭＳ ゴシック"/>
              </a:rPr>
              <a:t>SEND</a:t>
            </a:r>
            <a:r>
              <a:rPr lang="en-US" b="0" i="0" u="none" strike="noStrike" baseline="0" smtClean="0">
                <a:latin typeface="Segoe"/>
                <a:ea typeface="ＭＳ ゴシック"/>
              </a:rPr>
              <a:t> the email message.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pic>
        <p:nvPicPr>
          <p:cNvPr id="7" name="Picture 6" descr="11-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390290"/>
            <a:ext cx="6098460" cy="2858110"/>
          </a:xfrm>
          <a:prstGeom prst="rect">
            <a:avLst/>
          </a:prstGeom>
        </p:spPr>
      </p:pic>
    </p:spTree>
    <p:extLst>
      <p:ext uri="{BB962C8B-B14F-4D97-AF65-F5344CB8AC3E}">
        <p14:creationId xmlns:p14="http://schemas.microsoft.com/office/powerpoint/2010/main" val="306068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Share a Workbook in the Cloud</a:t>
            </a:r>
          </a:p>
        </p:txBody>
      </p:sp>
      <p:sp>
        <p:nvSpPr>
          <p:cNvPr id="3" name="Text Placeholder 2"/>
          <p:cNvSpPr>
            <a:spLocks noGrp="1"/>
          </p:cNvSpPr>
          <p:nvPr>
            <p:ph type="body" idx="1"/>
          </p:nvPr>
        </p:nvSpPr>
        <p:spPr/>
        <p:txBody>
          <a:bodyPr/>
          <a:lstStyle/>
          <a:p>
            <a:pPr lvl="1">
              <a:buFont typeface="+mj-lt"/>
              <a:buAutoNum type="arabicPeriod" startAt="15"/>
            </a:pPr>
            <a:r>
              <a:rPr lang="en-US" sz="2000">
                <a:latin typeface="Segoe"/>
                <a:ea typeface="ＭＳ ゴシック"/>
              </a:rPr>
              <a:t>When the message </a:t>
            </a:r>
            <a:br>
              <a:rPr lang="en-US" sz="2000">
                <a:latin typeface="Segoe"/>
                <a:ea typeface="ＭＳ ゴシック"/>
              </a:rPr>
            </a:br>
            <a:r>
              <a:rPr lang="en-US" sz="2000">
                <a:latin typeface="Segoe"/>
                <a:ea typeface="ＭＳ ゴシック"/>
              </a:rPr>
              <a:t>comes to your </a:t>
            </a:r>
            <a:br>
              <a:rPr lang="en-US" sz="2000">
                <a:latin typeface="Segoe"/>
                <a:ea typeface="ＭＳ ゴシック"/>
              </a:rPr>
            </a:br>
            <a:r>
              <a:rPr lang="en-US" sz="2000">
                <a:latin typeface="Segoe"/>
                <a:ea typeface="ＭＳ ゴシック"/>
              </a:rPr>
              <a:t>Inbox, click the </a:t>
            </a:r>
            <a:br>
              <a:rPr lang="en-US" sz="2000">
                <a:latin typeface="Segoe"/>
                <a:ea typeface="ＭＳ ゴシック"/>
              </a:rPr>
            </a:br>
            <a:r>
              <a:rPr lang="en-US" sz="2000" b="1">
                <a:latin typeface="Segoe"/>
                <a:ea typeface="ＭＳ ゴシック"/>
              </a:rPr>
              <a:t>Edit Link</a:t>
            </a:r>
            <a:r>
              <a:rPr lang="en-US" sz="2000">
                <a:latin typeface="Segoe"/>
                <a:ea typeface="ＭＳ ゴシック"/>
              </a:rPr>
              <a:t> to take </a:t>
            </a:r>
            <a:br>
              <a:rPr lang="en-US" sz="2000">
                <a:latin typeface="Segoe"/>
                <a:ea typeface="ＭＳ ゴシック"/>
              </a:rPr>
            </a:br>
            <a:r>
              <a:rPr lang="en-US" sz="2000">
                <a:latin typeface="Segoe"/>
                <a:ea typeface="ＭＳ ゴシック"/>
              </a:rPr>
              <a:t>you to the Internet </a:t>
            </a:r>
            <a:br>
              <a:rPr lang="en-US" sz="2000">
                <a:latin typeface="Segoe"/>
                <a:ea typeface="ＭＳ ゴシック"/>
              </a:rPr>
            </a:br>
            <a:r>
              <a:rPr lang="en-US" sz="2000">
                <a:latin typeface="Segoe"/>
                <a:ea typeface="ＭＳ ゴシック"/>
              </a:rPr>
              <a:t>and the Excel Web </a:t>
            </a:r>
            <a:br>
              <a:rPr lang="en-US" sz="2000">
                <a:latin typeface="Segoe"/>
                <a:ea typeface="ＭＳ ゴシック"/>
              </a:rPr>
            </a:br>
            <a:r>
              <a:rPr lang="en-US" sz="2000">
                <a:latin typeface="Segoe"/>
                <a:ea typeface="ＭＳ ゴシック"/>
              </a:rPr>
              <a:t>app. If necessary, </a:t>
            </a:r>
            <a:br>
              <a:rPr lang="en-US" sz="2000">
                <a:latin typeface="Segoe"/>
                <a:ea typeface="ＭＳ ゴシック"/>
              </a:rPr>
            </a:br>
            <a:r>
              <a:rPr lang="en-US" sz="2000">
                <a:latin typeface="Segoe"/>
                <a:ea typeface="ＭＳ ゴシック"/>
              </a:rPr>
              <a:t>click the </a:t>
            </a:r>
            <a:r>
              <a:rPr lang="en-US" sz="2000" b="1">
                <a:latin typeface="Segoe"/>
                <a:ea typeface="ＭＳ ゴシック"/>
              </a:rPr>
              <a:t>EDIT </a:t>
            </a:r>
            <a:br>
              <a:rPr lang="en-US" sz="2000" b="1">
                <a:latin typeface="Segoe"/>
                <a:ea typeface="ＭＳ ゴシック"/>
              </a:rPr>
            </a:br>
            <a:r>
              <a:rPr lang="en-US" sz="2000" b="1">
                <a:latin typeface="Segoe"/>
                <a:ea typeface="ＭＳ ゴシック"/>
              </a:rPr>
              <a:t>WORKBOOK</a:t>
            </a:r>
            <a:r>
              <a:rPr lang="en-US" sz="2000">
                <a:latin typeface="Segoe"/>
                <a:ea typeface="ＭＳ ゴシック"/>
              </a:rPr>
              <a:t> menu </a:t>
            </a:r>
            <a:br>
              <a:rPr lang="en-US" sz="2000">
                <a:latin typeface="Segoe"/>
                <a:ea typeface="ＭＳ ゴシック"/>
              </a:rPr>
            </a:br>
            <a:r>
              <a:rPr lang="en-US" sz="2000">
                <a:latin typeface="Segoe"/>
                <a:ea typeface="ＭＳ ゴシック"/>
              </a:rPr>
              <a:t>item and choose </a:t>
            </a:r>
            <a:br>
              <a:rPr lang="en-US" sz="2000">
                <a:latin typeface="Segoe"/>
                <a:ea typeface="ＭＳ ゴシック"/>
              </a:rPr>
            </a:br>
            <a:r>
              <a:rPr lang="en-US" sz="2000" b="1">
                <a:latin typeface="Segoe"/>
                <a:ea typeface="ＭＳ ゴシック"/>
              </a:rPr>
              <a:t>Edit in Excel Web </a:t>
            </a:r>
            <a:br>
              <a:rPr lang="en-US" sz="2000" b="1">
                <a:latin typeface="Segoe"/>
                <a:ea typeface="ＭＳ ゴシック"/>
              </a:rPr>
            </a:br>
            <a:r>
              <a:rPr lang="en-US" sz="2000" b="1">
                <a:latin typeface="Segoe"/>
                <a:ea typeface="ＭＳ ゴシック"/>
              </a:rPr>
              <a:t>App</a:t>
            </a:r>
            <a:r>
              <a:rPr lang="en-US" sz="2000">
                <a:latin typeface="Segoe"/>
                <a:ea typeface="ＭＳ ゴシック"/>
              </a:rPr>
              <a:t>. Explore the </a:t>
            </a:r>
            <a:br>
              <a:rPr lang="en-US" sz="2000">
                <a:latin typeface="Segoe"/>
                <a:ea typeface="ＭＳ ゴシック"/>
              </a:rPr>
            </a:br>
            <a:r>
              <a:rPr lang="en-US" sz="2000">
                <a:latin typeface="Segoe"/>
                <a:ea typeface="ＭＳ ゴシック"/>
              </a:rPr>
              <a:t>Web interface as </a:t>
            </a:r>
            <a:br>
              <a:rPr lang="en-US" sz="2000">
                <a:latin typeface="Segoe"/>
                <a:ea typeface="ＭＳ ゴシック"/>
              </a:rPr>
            </a:br>
            <a:r>
              <a:rPr lang="en-US" sz="2000">
                <a:latin typeface="Segoe"/>
                <a:ea typeface="ＭＳ ゴシック"/>
              </a:rPr>
              <a:t>shown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8" name="Picture 7" descr="11-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088" y="1600200"/>
            <a:ext cx="5008822" cy="3998520"/>
          </a:xfrm>
          <a:prstGeom prst="rect">
            <a:avLst/>
          </a:prstGeom>
        </p:spPr>
      </p:pic>
    </p:spTree>
    <p:extLst>
      <p:ext uri="{BB962C8B-B14F-4D97-AF65-F5344CB8AC3E}">
        <p14:creationId xmlns:p14="http://schemas.microsoft.com/office/powerpoint/2010/main" val="3192668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Share a Workbook in the Cloud</a:t>
            </a:r>
            <a:endParaRPr lang="en-US"/>
          </a:p>
        </p:txBody>
      </p:sp>
      <p:sp>
        <p:nvSpPr>
          <p:cNvPr id="3" name="Content Placeholder 2"/>
          <p:cNvSpPr>
            <a:spLocks noGrp="1"/>
          </p:cNvSpPr>
          <p:nvPr>
            <p:ph idx="1"/>
          </p:nvPr>
        </p:nvSpPr>
        <p:spPr/>
        <p:txBody>
          <a:bodyPr/>
          <a:lstStyle/>
          <a:p>
            <a:pPr lvl="1">
              <a:buFont typeface="+mj-lt"/>
              <a:buAutoNum type="arabicPeriod" startAt="16"/>
            </a:pPr>
            <a:r>
              <a:rPr lang="en-US">
                <a:latin typeface="Segoe"/>
                <a:ea typeface="ＭＳ ゴシック"/>
              </a:rPr>
              <a:t> </a:t>
            </a:r>
            <a:r>
              <a:rPr lang="en-US" b="1">
                <a:latin typeface="Segoe"/>
                <a:ea typeface="ＭＳ ゴシック"/>
              </a:rPr>
              <a:t>CLOSE</a:t>
            </a:r>
            <a:r>
              <a:rPr lang="en-US">
                <a:latin typeface="Segoe"/>
                <a:ea typeface="ＭＳ ゴシック"/>
              </a:rPr>
              <a:t> the Web browser without saving the document, close your email program, and click the </a:t>
            </a:r>
            <a:r>
              <a:rPr lang="en-US" b="1">
                <a:latin typeface="Segoe"/>
                <a:ea typeface="ＭＳ ゴシック"/>
              </a:rPr>
              <a:t>Return to Document</a:t>
            </a:r>
            <a:r>
              <a:rPr lang="en-US">
                <a:latin typeface="Segoe"/>
                <a:ea typeface="ＭＳ ゴシック"/>
              </a:rPr>
              <a:t> button in Excel.</a:t>
            </a:r>
          </a:p>
          <a:p>
            <a:pPr lvl="0">
              <a:buClr>
                <a:srgbClr val="007233"/>
              </a:buClr>
            </a:pPr>
            <a:r>
              <a:rPr lang="en-US" b="1">
                <a:latin typeface="Segoe"/>
                <a:ea typeface="ＭＳ ゴシック"/>
              </a:rPr>
              <a:t>SAVE </a:t>
            </a:r>
            <a:r>
              <a:rPr lang="en-US">
                <a:latin typeface="Segoe"/>
                <a:ea typeface="ＭＳ ゴシック"/>
              </a:rPr>
              <a:t>and </a:t>
            </a:r>
            <a:r>
              <a:rPr lang="en-US" b="1">
                <a:latin typeface="Segoe"/>
                <a:ea typeface="ＭＳ ゴシック"/>
              </a:rPr>
              <a:t>CLOSE</a:t>
            </a:r>
            <a:r>
              <a:rPr lang="en-US">
                <a:latin typeface="Segoe"/>
                <a:ea typeface="ＭＳ ゴシック"/>
              </a:rPr>
              <a:t> the workbook. </a:t>
            </a:r>
            <a:r>
              <a:rPr lang="en-US" b="1">
                <a:latin typeface="Segoe"/>
                <a:ea typeface="ＭＳ ゴシック"/>
              </a:rPr>
              <a:t>LEAVE</a:t>
            </a:r>
            <a:r>
              <a:rPr lang="en-US">
                <a:latin typeface="Segoe"/>
                <a:ea typeface="ＭＳ ゴシック"/>
              </a:rPr>
              <a:t> Excel open for the next exercise.</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3838755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Turn Track Changes On and Off</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cs typeface="Segoe"/>
              </a:rPr>
              <a:t>GET READY. OPEN</a:t>
            </a:r>
            <a:r>
              <a:rPr lang="en-US" b="0" i="0" u="none" strike="noStrike" baseline="0" smtClean="0">
                <a:solidFill>
                  <a:srgbClr val="000000"/>
                </a:solidFill>
                <a:latin typeface="Segoe"/>
                <a:ea typeface="ＭＳ ゴシック"/>
                <a:cs typeface="Segoe"/>
              </a:rPr>
              <a:t> the </a:t>
            </a:r>
            <a:r>
              <a:rPr lang="en-US" b="1" i="1" u="none" strike="noStrike" baseline="0" smtClean="0">
                <a:solidFill>
                  <a:srgbClr val="000000"/>
                </a:solidFill>
                <a:latin typeface="Segoe"/>
                <a:ea typeface="ＭＳ ゴシック"/>
                <a:cs typeface="Segoe"/>
              </a:rPr>
              <a:t>11 Contoso Assignments</a:t>
            </a:r>
            <a:r>
              <a:rPr lang="en-US" b="0" i="0" u="none" strike="noStrike" baseline="0" smtClean="0">
                <a:solidFill>
                  <a:srgbClr val="000000"/>
                </a:solidFill>
                <a:latin typeface="Segoe"/>
                <a:ea typeface="ＭＳ ゴシック"/>
                <a:cs typeface="Segoe"/>
              </a:rPr>
              <a:t> workbook for this lesson.</a:t>
            </a:r>
          </a:p>
          <a:p>
            <a:pPr lvl="1" rtl="0"/>
            <a:r>
              <a:rPr lang="en-US" i="0" u="none" strike="noStrike" baseline="0" smtClean="0">
                <a:solidFill>
                  <a:srgbClr val="000000"/>
                </a:solidFill>
                <a:latin typeface="Segoe"/>
                <a:ea typeface="ＭＳ ゴシック"/>
                <a:cs typeface="Segoe"/>
              </a:rPr>
              <a:t> </a:t>
            </a:r>
            <a:r>
              <a:rPr lang="en-US" b="1" i="0" u="none" strike="noStrike" baseline="0" smtClean="0">
                <a:solidFill>
                  <a:srgbClr val="000000"/>
                </a:solidFill>
                <a:latin typeface="Segoe"/>
                <a:ea typeface="ＭＳ ゴシック"/>
                <a:cs typeface="Segoe"/>
              </a:rPr>
              <a:t>SAVE</a:t>
            </a:r>
            <a:r>
              <a:rPr lang="en-US" b="0" i="0" u="none" strike="noStrike" baseline="0" smtClean="0">
                <a:solidFill>
                  <a:srgbClr val="000000"/>
                </a:solidFill>
                <a:latin typeface="Segoe"/>
                <a:ea typeface="ＭＳ ゴシック"/>
                <a:cs typeface="Segoe"/>
              </a:rPr>
              <a:t> the workbook as </a:t>
            </a:r>
            <a:r>
              <a:rPr lang="en-US" b="1" i="1" u="none" strike="noStrike" baseline="0" smtClean="0">
                <a:solidFill>
                  <a:srgbClr val="000000"/>
                </a:solidFill>
                <a:latin typeface="Segoe"/>
                <a:ea typeface="ＭＳ ゴシック"/>
                <a:cs typeface="Segoe"/>
              </a:rPr>
              <a:t>11 Assignments Solution</a:t>
            </a:r>
            <a:r>
              <a:rPr lang="en-US" b="0" i="0" u="none" strike="noStrike" baseline="0" smtClean="0">
                <a:solidFill>
                  <a:srgbClr val="000000"/>
                </a:solidFill>
                <a:latin typeface="Segoe"/>
                <a:ea typeface="ＭＳ ゴシック"/>
                <a:cs typeface="Segoe"/>
              </a:rPr>
              <a:t> in the Lesson 11 folder.</a:t>
            </a:r>
          </a:p>
          <a:p>
            <a:pPr lvl="1" rtl="0"/>
            <a:r>
              <a:rPr lang="en-US" b="0" i="0" u="none" strike="noStrike" baseline="0" smtClean="0">
                <a:solidFill>
                  <a:srgbClr val="000000"/>
                </a:solidFill>
                <a:latin typeface="Segoe"/>
                <a:ea typeface="ＭＳ ゴシック"/>
                <a:cs typeface="Segoe"/>
              </a:rPr>
              <a:t>On the </a:t>
            </a:r>
            <a:r>
              <a:rPr lang="en-US" b="1" i="0" u="none" strike="noStrike" baseline="0" smtClean="0">
                <a:solidFill>
                  <a:srgbClr val="000000"/>
                </a:solidFill>
                <a:latin typeface="Segoe"/>
                <a:ea typeface="ＭＳ ゴシック"/>
                <a:cs typeface="Segoe"/>
              </a:rPr>
              <a:t>REVIEW</a:t>
            </a:r>
            <a:r>
              <a:rPr lang="en-US" b="0" i="0" u="none" strike="noStrike" baseline="0" smtClean="0">
                <a:solidFill>
                  <a:srgbClr val="000000"/>
                </a:solidFill>
                <a:latin typeface="Segoe"/>
                <a:ea typeface="ＭＳ ゴシック"/>
                <a:cs typeface="Segoe"/>
              </a:rPr>
              <a:t> tab, in the Changes group, click the </a:t>
            </a:r>
            <a:r>
              <a:rPr lang="en-US" b="1" i="0" u="none" strike="noStrike" baseline="0" smtClean="0">
                <a:solidFill>
                  <a:srgbClr val="000000"/>
                </a:solidFill>
                <a:latin typeface="Segoe"/>
                <a:ea typeface="ＭＳ ゴシック"/>
                <a:cs typeface="Segoe"/>
              </a:rPr>
              <a:t>Protect and Share Workbook</a:t>
            </a:r>
            <a:r>
              <a:rPr lang="en-US" b="0" i="0" u="none" strike="noStrike" baseline="0" smtClean="0">
                <a:solidFill>
                  <a:srgbClr val="000000"/>
                </a:solidFill>
                <a:latin typeface="Segoe"/>
                <a:ea typeface="ＭＳ ゴシック"/>
                <a:cs typeface="Segoe"/>
              </a:rPr>
              <a:t> button. The Protect Shared Workbook dialog box opens.</a:t>
            </a:r>
          </a:p>
          <a:p>
            <a:pPr lvl="1" rtl="0"/>
            <a:r>
              <a:rPr lang="en-US" b="0" i="0" u="none" strike="noStrike" baseline="0" smtClean="0">
                <a:solidFill>
                  <a:srgbClr val="000000"/>
                </a:solidFill>
                <a:latin typeface="Segoe"/>
                <a:ea typeface="ＭＳ ゴシック"/>
                <a:cs typeface="Segoe"/>
              </a:rPr>
              <a:t>In the dialog box, click </a:t>
            </a:r>
            <a:r>
              <a:rPr lang="en-US" b="1" i="0" u="none" strike="noStrike" baseline="0" smtClean="0">
                <a:solidFill>
                  <a:srgbClr val="000000"/>
                </a:solidFill>
                <a:latin typeface="Segoe"/>
                <a:ea typeface="ＭＳ ゴシック"/>
                <a:cs typeface="Segoe"/>
              </a:rPr>
              <a:t>Sharing with track changes</a:t>
            </a:r>
            <a:r>
              <a:rPr lang="en-US" b="0" i="0" u="none" strike="noStrike" baseline="0" smtClean="0">
                <a:solidFill>
                  <a:srgbClr val="000000"/>
                </a:solidFill>
                <a:latin typeface="Segoe"/>
                <a:ea typeface="ＭＳ ゴシック"/>
                <a:cs typeface="Segoe"/>
              </a:rPr>
              <a:t>. When you choose this option, the Password text box becomes active. You can assign a password at this time, but it is not necessary. Click </a:t>
            </a:r>
            <a:r>
              <a:rPr lang="en-US" b="1" i="0" u="none" strike="noStrike" baseline="0" smtClean="0">
                <a:solidFill>
                  <a:srgbClr val="000000"/>
                </a:solidFill>
                <a:latin typeface="Segoe"/>
                <a:ea typeface="ＭＳ ゴシック"/>
                <a:cs typeface="Segoe"/>
              </a:rPr>
              <a:t>OK</a:t>
            </a:r>
            <a:r>
              <a:rPr lang="en-US" b="0" i="0" u="none" strike="noStrike" baseline="0" smtClean="0">
                <a:solidFill>
                  <a:srgbClr val="000000"/>
                </a:solidFill>
                <a:latin typeface="Segoe"/>
                <a:ea typeface="ＭＳ ゴシック"/>
                <a:cs typeface="Segoe"/>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3846519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Turn Track Changes On and Off</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when asked if you want to continue and save the workbook. You have now marked the workbook to save tracked changes.</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workbook open for the next exercise.</a:t>
            </a:r>
          </a:p>
          <a:p>
            <a:pPr lvl="0" rtl="0"/>
            <a:r>
              <a:rPr lang="en-US" b="0" i="0" u="none" strike="noStrike" baseline="0" smtClean="0">
                <a:latin typeface="Segoe"/>
                <a:ea typeface="ＭＳ ゴシック"/>
              </a:rPr>
              <a:t>You can turn change tracking off by clicking the Unprotect Shared Workbook button which was named Protect Shared Workbook before you did this step.</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214510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Worksheet</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In the Function Arguments </a:t>
            </a:r>
            <a:br>
              <a:rPr lang="en-US" sz="2000" b="0" i="0" u="none" strike="noStrike" baseline="0" smtClean="0">
                <a:latin typeface="Segoe"/>
                <a:ea typeface="ＭＳ ゴシック"/>
              </a:rPr>
            </a:br>
            <a:r>
              <a:rPr lang="en-US" sz="2000" b="0" i="0" u="none" strike="noStrike" baseline="0" smtClean="0">
                <a:latin typeface="Segoe"/>
                <a:ea typeface="ＭＳ ゴシック"/>
              </a:rPr>
              <a:t>dialog box, in the Bottom </a:t>
            </a:r>
            <a:br>
              <a:rPr lang="en-US" sz="2000" b="0" i="0" u="none" strike="noStrike" baseline="0" smtClean="0">
                <a:latin typeface="Segoe"/>
                <a:ea typeface="ＭＳ ゴシック"/>
              </a:rPr>
            </a:br>
            <a:r>
              <a:rPr lang="en-US" sz="2000" b="0" i="0" u="none" strike="noStrike" baseline="0" smtClean="0">
                <a:latin typeface="Segoe"/>
                <a:ea typeface="ＭＳ ゴシック"/>
              </a:rPr>
              <a:t>box, type </a:t>
            </a:r>
            <a:r>
              <a:rPr lang="en-US" sz="2000" b="1" i="0" u="none" strike="noStrike" baseline="0" smtClean="0">
                <a:latin typeface="Segoe"/>
                <a:ea typeface="ＭＳ ゴシック"/>
              </a:rPr>
              <a:t>10000</a:t>
            </a:r>
            <a:r>
              <a:rPr lang="en-US" sz="2000" b="0" i="0" u="none" strike="noStrike" baseline="0" smtClean="0">
                <a:latin typeface="Segoe"/>
                <a:ea typeface="ＭＳ ゴシック"/>
              </a:rPr>
              <a:t> and in the </a:t>
            </a:r>
            <a:br>
              <a:rPr lang="en-US" sz="2000" b="0" i="0" u="none" strike="noStrike" baseline="0" smtClean="0">
                <a:latin typeface="Segoe"/>
                <a:ea typeface="ＭＳ ゴシック"/>
              </a:rPr>
            </a:br>
            <a:r>
              <a:rPr lang="en-US" sz="2000" b="0" i="0" u="none" strike="noStrike" baseline="0" smtClean="0">
                <a:latin typeface="Segoe"/>
                <a:ea typeface="ＭＳ ゴシック"/>
              </a:rPr>
              <a:t>Top box, type </a:t>
            </a:r>
            <a:r>
              <a:rPr lang="en-US" sz="2000" b="1" i="0" u="none" strike="noStrike" baseline="0" smtClean="0">
                <a:latin typeface="Segoe"/>
                <a:ea typeface="ＭＳ ゴシック"/>
              </a:rPr>
              <a:t>99999</a:t>
            </a:r>
            <a:r>
              <a:rPr lang="en-US" sz="2000" b="0" i="0" u="none" strike="noStrike" baseline="0" smtClean="0">
                <a:latin typeface="Segoe"/>
                <a:ea typeface="ＭＳ ゴシック"/>
              </a:rPr>
              <a:t>, as </a:t>
            </a:r>
            <a:br>
              <a:rPr lang="en-US" sz="2000" b="0" i="0" u="none" strike="noStrike" baseline="0" smtClean="0">
                <a:latin typeface="Segoe"/>
                <a:ea typeface="ＭＳ ゴシック"/>
              </a:rPr>
            </a:br>
            <a:r>
              <a:rPr lang="en-US" sz="2000" b="0" i="0" u="none" strike="noStrike" baseline="0" smtClean="0">
                <a:latin typeface="Segoe"/>
                <a:ea typeface="ＭＳ ゴシック"/>
              </a:rPr>
              <a:t>shown at right. 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As one of the first steps in </a:t>
            </a:r>
            <a:br>
              <a:rPr lang="en-US" sz="2000" b="0" i="0" u="none" strike="noStrike" baseline="0" smtClean="0">
                <a:latin typeface="Segoe"/>
                <a:ea typeface="ＭＳ ゴシック"/>
              </a:rPr>
            </a:br>
            <a:r>
              <a:rPr lang="en-US" sz="2000" b="0" i="0" u="none" strike="noStrike" baseline="0" smtClean="0">
                <a:latin typeface="Segoe"/>
                <a:ea typeface="ＭＳ ゴシック"/>
              </a:rPr>
              <a:t>information security, </a:t>
            </a:r>
            <a:br>
              <a:rPr lang="en-US" sz="2000" b="0" i="0" u="none" strike="noStrike" baseline="0" smtClean="0">
                <a:latin typeface="Segoe"/>
                <a:ea typeface="ＭＳ ゴシック"/>
              </a:rPr>
            </a:br>
            <a:r>
              <a:rPr lang="en-US" sz="2000" b="0" i="0" u="none" strike="noStrike" baseline="0" smtClean="0">
                <a:latin typeface="Segoe"/>
                <a:ea typeface="ＭＳ ゴシック"/>
              </a:rPr>
              <a:t>employees are usually </a:t>
            </a:r>
            <a:br>
              <a:rPr lang="en-US" sz="2000" b="0" i="0" u="none" strike="noStrike" baseline="0" smtClean="0">
                <a:latin typeface="Segoe"/>
                <a:ea typeface="ＭＳ ゴシック"/>
              </a:rPr>
            </a:br>
            <a:r>
              <a:rPr lang="en-US" sz="2000" b="0" i="0" u="none" strike="noStrike" baseline="0" smtClean="0">
                <a:latin typeface="Segoe"/>
                <a:ea typeface="ＭＳ ゴシック"/>
              </a:rPr>
              <a:t>assigned an Employee ID number that can replace Social Security numbers on all documents. </a:t>
            </a:r>
          </a:p>
          <a:p>
            <a:pPr lvl="1" rtl="0">
              <a:buAutoNum type="arabicPeriod" startAt="4"/>
            </a:pPr>
            <a:r>
              <a:rPr lang="en-US" sz="2000" b="0" i="0" u="none" strike="noStrike" baseline="0" smtClean="0">
                <a:latin typeface="Segoe"/>
                <a:ea typeface="ＭＳ ゴシック"/>
              </a:rPr>
              <a:t>Double-click the fill handle in cell G4 to copy the range to G5:G33. Each employee is now assigned a random five-digit ID number.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1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975" y="1676400"/>
            <a:ext cx="4031274" cy="2351577"/>
          </a:xfrm>
          <a:prstGeom prst="rect">
            <a:avLst/>
          </a:prstGeom>
        </p:spPr>
      </p:pic>
    </p:spTree>
    <p:extLst>
      <p:ext uri="{BB962C8B-B14F-4D97-AF65-F5344CB8AC3E}">
        <p14:creationId xmlns:p14="http://schemas.microsoft.com/office/powerpoint/2010/main" val="548225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Set Track Change Options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On the </a:t>
            </a:r>
            <a:r>
              <a:rPr lang="en-US" b="1" i="0" u="none" strike="noStrike" baseline="0" smtClean="0">
                <a:latin typeface="Segoe"/>
                <a:ea typeface="ＭＳ ゴシック"/>
              </a:rPr>
              <a:t>REVIEW</a:t>
            </a:r>
            <a:r>
              <a:rPr lang="en-US" b="0" i="0" u="none" strike="noStrike" baseline="0" smtClean="0">
                <a:latin typeface="Segoe"/>
                <a:ea typeface="ＭＳ ゴシック"/>
              </a:rPr>
              <a:t> tab, in the Changes group, click </a:t>
            </a:r>
            <a:r>
              <a:rPr lang="en-US" b="1" i="0" u="none" strike="noStrike" baseline="0" smtClean="0">
                <a:latin typeface="Segoe"/>
                <a:ea typeface="ＭＳ ゴシック"/>
              </a:rPr>
              <a:t>Share Workbook</a:t>
            </a:r>
            <a:r>
              <a:rPr lang="en-US" b="0" i="0" u="none" strike="noStrike" baseline="0" smtClean="0">
                <a:latin typeface="Segoe"/>
                <a:ea typeface="ＭＳ ゴシック"/>
              </a:rPr>
              <a:t>. The Share Workbook dialog box opens.</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Advanced</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tab (right).</a:t>
            </a:r>
          </a:p>
          <a:p>
            <a:pPr lvl="1" rtl="0"/>
            <a:r>
              <a:rPr lang="en-US" b="0" i="0" u="none" strike="noStrike" baseline="0" smtClean="0">
                <a:latin typeface="Segoe"/>
                <a:ea typeface="ＭＳ ゴシック"/>
              </a:rPr>
              <a:t>In the Keep Change </a:t>
            </a:r>
            <a:br>
              <a:rPr lang="en-US" b="0" i="0" u="none" strike="noStrike" baseline="0" smtClean="0">
                <a:latin typeface="Segoe"/>
                <a:ea typeface="ＭＳ ゴシック"/>
              </a:rPr>
            </a:br>
            <a:r>
              <a:rPr lang="en-US" b="0" i="0" u="none" strike="noStrike" baseline="0" smtClean="0">
                <a:latin typeface="Segoe"/>
                <a:ea typeface="ＭＳ ゴシック"/>
              </a:rPr>
              <a:t>History For box, click </a:t>
            </a:r>
            <a:br>
              <a:rPr lang="en-US" b="0" i="0" u="none" strike="noStrike" baseline="0" smtClean="0">
                <a:latin typeface="Segoe"/>
                <a:ea typeface="ＭＳ ゴシック"/>
              </a:rPr>
            </a:br>
            <a:r>
              <a:rPr lang="en-US" b="0" i="0" u="none" strike="noStrike" baseline="0" smtClean="0">
                <a:latin typeface="Segoe"/>
                <a:ea typeface="ＭＳ ゴシック"/>
              </a:rPr>
              <a:t>the scroll arrow to </a:t>
            </a:r>
            <a:br>
              <a:rPr lang="en-US" b="0" i="0" u="none" strike="noStrike" baseline="0" smtClean="0">
                <a:latin typeface="Segoe"/>
                <a:ea typeface="ＭＳ ゴシック"/>
              </a:rPr>
            </a:br>
            <a:r>
              <a:rPr lang="en-US" b="0" i="0" u="none" strike="noStrike" baseline="0" smtClean="0">
                <a:latin typeface="Segoe"/>
                <a:ea typeface="ＭＳ ゴシック"/>
              </a:rPr>
              <a:t>display </a:t>
            </a:r>
            <a:r>
              <a:rPr lang="en-US" b="1" i="0" u="none" strike="noStrike" baseline="0" smtClean="0">
                <a:latin typeface="Segoe"/>
                <a:ea typeface="ＭＳ ゴシック"/>
              </a:rPr>
              <a:t>35</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pic>
        <p:nvPicPr>
          <p:cNvPr id="7" name="Picture 6" descr="1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085" y="2895600"/>
            <a:ext cx="4470563" cy="3200600"/>
          </a:xfrm>
          <a:prstGeom prst="rect">
            <a:avLst/>
          </a:prstGeom>
        </p:spPr>
      </p:pic>
    </p:spTree>
    <p:extLst>
      <p:ext uri="{BB962C8B-B14F-4D97-AF65-F5344CB8AC3E}">
        <p14:creationId xmlns:p14="http://schemas.microsoft.com/office/powerpoint/2010/main" val="2252200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Set Track Change Options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Automatically every</a:t>
            </a:r>
            <a:r>
              <a:rPr lang="en-US" b="0" i="0" u="none" strike="noStrike" baseline="0" smtClean="0">
                <a:latin typeface="Segoe"/>
                <a:ea typeface="ＭＳ ゴシック"/>
              </a:rPr>
              <a:t> option button so the file automatically saves every 15 minutes (the default).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accept the default settings in the remainder of the options.</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392120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Tracked Changes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a:t>
            </a:r>
          </a:p>
          <a:p>
            <a:pPr lvl="1" rtl="0"/>
            <a:r>
              <a:rPr lang="en-US" sz="2000" b="0" i="0" u="none" strike="noStrike" baseline="0" smtClean="0">
                <a:latin typeface="Segoe"/>
                <a:ea typeface="ＭＳ ゴシック"/>
              </a:rPr>
              <a:t>On the </a:t>
            </a:r>
            <a:r>
              <a:rPr lang="en-US" sz="2000" b="1" i="0" u="none" strike="noStrike" baseline="0" smtClean="0">
                <a:latin typeface="Segoe"/>
                <a:ea typeface="ＭＳ ゴシック"/>
              </a:rPr>
              <a:t>REVIEW</a:t>
            </a:r>
            <a:r>
              <a:rPr lang="en-US" sz="2000" b="0" i="0" u="none" strike="noStrike" baseline="0" smtClean="0">
                <a:latin typeface="Segoe"/>
                <a:ea typeface="ＭＳ ゴシック"/>
              </a:rPr>
              <a:t> tab, in the Changes group, click </a:t>
            </a:r>
            <a:r>
              <a:rPr lang="en-US" sz="2000" b="1" i="0" u="none" strike="noStrike" baseline="0" smtClean="0">
                <a:latin typeface="Segoe"/>
                <a:ea typeface="ＭＳ ゴシック"/>
              </a:rPr>
              <a:t>Track Changes</a:t>
            </a:r>
            <a:r>
              <a:rPr lang="en-US" sz="2000" b="0" i="0" u="none" strike="noStrike" baseline="0" smtClean="0">
                <a:latin typeface="Segoe"/>
                <a:ea typeface="ＭＳ ゴシック"/>
              </a:rPr>
              <a:t>. In the drop-down list that appears, click </a:t>
            </a:r>
            <a:r>
              <a:rPr lang="en-US" sz="2000" b="1" i="0" u="none" strike="noStrike" baseline="0" smtClean="0">
                <a:latin typeface="Segoe"/>
                <a:ea typeface="ＭＳ ゴシック"/>
              </a:rPr>
              <a:t>Highlight Changes</a:t>
            </a:r>
            <a:r>
              <a:rPr lang="en-US" sz="2000" b="0" i="0" u="none" strike="noStrike" baseline="0" smtClean="0">
                <a:latin typeface="Segoe"/>
                <a:ea typeface="ＭＳ ゴシック"/>
              </a:rPr>
              <a:t>. The Highlight Changes dialog box appears.</a:t>
            </a:r>
          </a:p>
          <a:p>
            <a:pPr lvl="1" rtl="0"/>
            <a:r>
              <a:rPr lang="en-US" sz="2000" b="0" i="0" u="none" strike="noStrike" baseline="0" smtClean="0">
                <a:latin typeface="Segoe"/>
                <a:ea typeface="ＭＳ ゴシック"/>
              </a:rPr>
              <a:t>The Track changes </a:t>
            </a:r>
            <a:br>
              <a:rPr lang="en-US" sz="2000" b="0" i="0" u="none" strike="noStrike" baseline="0" smtClean="0">
                <a:latin typeface="Segoe"/>
                <a:ea typeface="ＭＳ ゴシック"/>
              </a:rPr>
            </a:br>
            <a:r>
              <a:rPr lang="en-US" sz="2000" b="0" i="0" u="none" strike="noStrike" baseline="0" smtClean="0">
                <a:latin typeface="Segoe"/>
                <a:ea typeface="ＭＳ ゴシック"/>
              </a:rPr>
              <a:t>while editing box </a:t>
            </a:r>
            <a:br>
              <a:rPr lang="en-US" sz="2000" b="0" i="0" u="none" strike="noStrike" baseline="0" smtClean="0">
                <a:latin typeface="Segoe"/>
                <a:ea typeface="ＭＳ ゴシック"/>
              </a:rPr>
            </a:br>
            <a:r>
              <a:rPr lang="en-US" sz="2000" b="0" i="0" u="none" strike="noStrike" baseline="0" smtClean="0">
                <a:latin typeface="Segoe"/>
                <a:ea typeface="ＭＳ ゴシック"/>
              </a:rPr>
              <a:t>is inactive because </a:t>
            </a:r>
            <a:br>
              <a:rPr lang="en-US" sz="2000" b="0" i="0" u="none" strike="noStrike" baseline="0" smtClean="0">
                <a:latin typeface="Segoe"/>
                <a:ea typeface="ＭＳ ゴシック"/>
              </a:rPr>
            </a:br>
            <a:r>
              <a:rPr lang="en-US" sz="2000" b="0" i="0" u="none" strike="noStrike" baseline="0" smtClean="0">
                <a:latin typeface="Segoe"/>
                <a:ea typeface="ＭＳ ゴシック"/>
              </a:rPr>
              <a:t>Track Changes was </a:t>
            </a:r>
            <a:br>
              <a:rPr lang="en-US" sz="2000" b="0" i="0" u="none" strike="noStrike" baseline="0" smtClean="0">
                <a:latin typeface="Segoe"/>
                <a:ea typeface="ＭＳ ゴシック"/>
              </a:rPr>
            </a:br>
            <a:r>
              <a:rPr lang="en-US" sz="2000" b="0" i="0" u="none" strike="noStrike" baseline="0" smtClean="0">
                <a:latin typeface="Segoe"/>
                <a:ea typeface="ＭＳ ゴシック"/>
              </a:rPr>
              <a:t>activated when you </a:t>
            </a:r>
            <a:br>
              <a:rPr lang="en-US" sz="2000" b="0" i="0" u="none" strike="noStrike" baseline="0" smtClean="0">
                <a:latin typeface="Segoe"/>
                <a:ea typeface="ＭＳ ゴシック"/>
              </a:rPr>
            </a:br>
            <a:r>
              <a:rPr lang="en-US" sz="2000" b="0" i="0" u="none" strike="noStrike" baseline="0" smtClean="0">
                <a:latin typeface="Segoe"/>
                <a:ea typeface="ＭＳ ゴシック"/>
              </a:rPr>
              <a:t>shared the work-</a:t>
            </a:r>
            <a:br>
              <a:rPr lang="en-US" sz="2000" b="0" i="0" u="none" strike="noStrike" baseline="0" smtClean="0">
                <a:latin typeface="Segoe"/>
                <a:ea typeface="ＭＳ ゴシック"/>
              </a:rPr>
            </a:br>
            <a:r>
              <a:rPr lang="en-US" sz="2000" b="0" i="0" u="none" strike="noStrike" baseline="0" smtClean="0">
                <a:latin typeface="Segoe"/>
                <a:ea typeface="ＭＳ ゴシック"/>
              </a:rPr>
              <a:t>book. In the When </a:t>
            </a:r>
            <a:br>
              <a:rPr lang="en-US" sz="2000" b="0" i="0" u="none" strike="noStrike" baseline="0" smtClean="0">
                <a:latin typeface="Segoe"/>
                <a:ea typeface="ＭＳ ゴシック"/>
              </a:rPr>
            </a:br>
            <a:r>
              <a:rPr lang="en-US" sz="2000" b="0" i="0" u="none" strike="noStrike" baseline="0" smtClean="0">
                <a:latin typeface="Segoe"/>
                <a:ea typeface="ＭＳ ゴシック"/>
              </a:rPr>
              <a:t>drop-down box, click the down arrow, and then click </a:t>
            </a:r>
            <a:r>
              <a:rPr lang="en-US" sz="2000" b="1" i="0" u="none" strike="noStrike" baseline="0" smtClean="0">
                <a:latin typeface="Segoe"/>
                <a:ea typeface="ＭＳ ゴシック"/>
              </a:rPr>
              <a:t>All</a:t>
            </a:r>
            <a:r>
              <a:rPr lang="en-US" sz="2000" b="0" i="0" u="none" strike="noStrike" baseline="0" smtClean="0">
                <a:latin typeface="Segoe"/>
                <a:ea typeface="ＭＳ ゴシック"/>
              </a:rPr>
              <a:t>. In the </a:t>
            </a:r>
            <a:r>
              <a:rPr lang="en-US" sz="2000" b="1" i="0" u="none" strike="noStrike" baseline="0" smtClean="0">
                <a:latin typeface="Segoe"/>
                <a:ea typeface="ＭＳ ゴシック"/>
              </a:rPr>
              <a:t>Who</a:t>
            </a:r>
            <a:r>
              <a:rPr lang="en-US" sz="2000" b="0" i="0" u="none" strike="noStrike" baseline="0" smtClean="0">
                <a:latin typeface="Segoe"/>
                <a:ea typeface="ＭＳ ゴシック"/>
              </a:rPr>
              <a:t> check box and drop-down list, check the box and select </a:t>
            </a:r>
            <a:r>
              <a:rPr lang="en-US" sz="2000" b="1" i="0" u="none" strike="noStrike" baseline="0" smtClean="0">
                <a:latin typeface="Segoe"/>
                <a:ea typeface="ＭＳ ゴシック"/>
              </a:rPr>
              <a:t>Everyone</a:t>
            </a:r>
            <a:r>
              <a:rPr lang="en-US" sz="2000" b="0" i="0" u="none" strike="noStrike" baseline="0" smtClean="0">
                <a:latin typeface="Segoe"/>
                <a:ea typeface="ＭＳ ゴシック"/>
              </a:rPr>
              <a:t>. The screen should appear as shown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pic>
        <p:nvPicPr>
          <p:cNvPr id="7" name="Picture 6" descr="11-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169" y="2971801"/>
            <a:ext cx="5018534" cy="1935720"/>
          </a:xfrm>
          <a:prstGeom prst="rect">
            <a:avLst/>
          </a:prstGeom>
        </p:spPr>
      </p:pic>
    </p:spTree>
    <p:extLst>
      <p:ext uri="{BB962C8B-B14F-4D97-AF65-F5344CB8AC3E}">
        <p14:creationId xmlns:p14="http://schemas.microsoft.com/office/powerpoint/2010/main" val="4010606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Tracked Changes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The Highlight changes on screen option is already selected. Click </a:t>
            </a:r>
            <a:r>
              <a:rPr lang="en-US" b="1" i="0" u="none" strike="noStrike" baseline="0" smtClean="0">
                <a:latin typeface="Segoe"/>
                <a:ea typeface="ＭＳ ゴシック"/>
              </a:rPr>
              <a:t>OK</a:t>
            </a:r>
            <a:r>
              <a:rPr lang="en-US" b="0" i="0" u="none" strike="noStrike" baseline="0" smtClean="0">
                <a:latin typeface="Segoe"/>
                <a:ea typeface="ＭＳ ゴシック"/>
              </a:rPr>
              <a:t>. If a warning box appears, click </a:t>
            </a:r>
            <a:r>
              <a:rPr lang="en-US" b="1" i="0" u="none" strike="noStrike" baseline="0" smtClean="0">
                <a:latin typeface="Segoe"/>
                <a:ea typeface="ＭＳ ゴシック"/>
              </a:rPr>
              <a:t>OK</a:t>
            </a:r>
            <a:r>
              <a:rPr lang="en-US" b="0" i="0" u="none" strike="noStrike" baseline="0" smtClean="0">
                <a:latin typeface="Segoe"/>
                <a:ea typeface="ＭＳ ゴシック"/>
              </a:rPr>
              <a:t> to accept.</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Options</a:t>
            </a:r>
            <a:r>
              <a:rPr lang="en-US" b="0" i="0" u="none" strike="noStrike" baseline="0" smtClean="0">
                <a:latin typeface="Segoe"/>
                <a:ea typeface="ＭＳ ゴシック"/>
              </a:rPr>
              <a:t>. The Excel Options dialog box opens.</a:t>
            </a:r>
          </a:p>
          <a:p>
            <a:pPr lvl="1" rtl="0">
              <a:buAutoNum type="arabicPeriod" startAt="3"/>
            </a:pPr>
            <a:r>
              <a:rPr lang="en-US" b="0" i="0" u="none" strike="noStrike" baseline="0" smtClean="0">
                <a:latin typeface="Segoe"/>
                <a:ea typeface="ＭＳ ゴシック"/>
              </a:rPr>
              <a:t>In the General category, under Personalize your copy of Microsoft Office, in the User name box, type </a:t>
            </a:r>
            <a:r>
              <a:rPr lang="en-US" b="1" i="0" u="none" strike="noStrike" baseline="0" smtClean="0">
                <a:latin typeface="Segoe"/>
                <a:ea typeface="ＭＳ ゴシック"/>
              </a:rPr>
              <a:t>Luca Dellamore</a:t>
            </a:r>
            <a:r>
              <a:rPr lang="en-US" b="0" i="0" u="none" strike="noStrike" baseline="0" smtClean="0">
                <a:latin typeface="Segoe"/>
                <a:ea typeface="ＭＳ ゴシック"/>
              </a:rPr>
              <a:t>. Click </a:t>
            </a:r>
            <a:r>
              <a:rPr lang="en-US" b="1" i="0" u="none" strike="noStrike" baseline="0" smtClean="0">
                <a:latin typeface="Segoe"/>
                <a:ea typeface="ＭＳ ゴシック"/>
              </a:rPr>
              <a:t>OK</a:t>
            </a:r>
            <a:r>
              <a:rPr lang="en-US" b="0" i="0" u="none" strike="noStrike" baseline="0" smtClean="0">
                <a:latin typeface="Segoe"/>
                <a:ea typeface="ＭＳ ゴシック"/>
              </a:rPr>
              <a:t>. You have changed the document user name that will be listed in the Track Changes.</a:t>
            </a:r>
          </a:p>
          <a:p>
            <a:pPr lvl="1" rtl="0">
              <a:buAutoNum type="arabicPeriod" startAt="3"/>
            </a:pPr>
            <a:r>
              <a:rPr lang="en-US" b="0" i="0" u="none" strike="noStrike" baseline="0" smtClean="0">
                <a:latin typeface="Segoe"/>
                <a:ea typeface="ＭＳ ゴシック"/>
              </a:rPr>
              <a:t>Click cell </a:t>
            </a:r>
            <a:r>
              <a:rPr lang="en-US" b="1" i="0" u="none" strike="noStrike" baseline="0" smtClean="0">
                <a:latin typeface="Segoe"/>
                <a:ea typeface="ＭＳ ゴシック"/>
              </a:rPr>
              <a:t>A14</a:t>
            </a:r>
            <a:r>
              <a:rPr lang="en-US" b="0" i="0" u="none" strike="noStrike" baseline="0" smtClean="0">
                <a:latin typeface="Segoe"/>
                <a:ea typeface="ＭＳ ゴシック"/>
              </a:rPr>
              <a:t> and type the following information in each of the columns:</a:t>
            </a:r>
          </a:p>
          <a:p>
            <a:pPr marL="0" lvl="0" indent="0" rtl="0">
              <a:buNone/>
            </a:pPr>
            <a:r>
              <a:rPr lang="en-US" b="0" i="0" u="none" strike="noStrike" baseline="0" smtClean="0">
                <a:latin typeface="Segoe"/>
                <a:ea typeface="ＭＳ ゴシック"/>
              </a:rPr>
              <a:t>	Dellamore	Luca 	File Clerk	Redo Mailboxes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383289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Tracked Changes</a:t>
            </a: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As you enter these changes, a colored triangle and comment box appear for each entry made. This makes it easy to view the changes later.</a:t>
            </a:r>
          </a:p>
          <a:p>
            <a:pPr lvl="1" rtl="0">
              <a:buFont typeface="+mj-lt"/>
              <a:buAutoNum type="arabicPeriod" startAt="7"/>
            </a:pPr>
            <a:r>
              <a:rPr lang="en-US" b="0" i="0" u="none" strike="noStrike" baseline="0" smtClean="0">
                <a:latin typeface="Segoe"/>
                <a:ea typeface="ＭＳ ゴシック"/>
              </a:rPr>
              <a:t>On the Quick Access Toolbar, click </a:t>
            </a:r>
            <a:r>
              <a:rPr lang="en-US" b="1" i="0" u="none" strike="noStrike" baseline="0" smtClean="0">
                <a:latin typeface="Segoe"/>
                <a:ea typeface="ＭＳ ゴシック"/>
              </a:rPr>
              <a:t>Save</a:t>
            </a:r>
            <a:r>
              <a:rPr lang="en-US" b="0" i="0" u="none" strike="noStrike" baseline="0" smtClean="0">
                <a:latin typeface="Segoe"/>
                <a:ea typeface="ＭＳ ゴシック"/>
              </a:rPr>
              <a:t> to save the changes you made under the user name Luca Dellamore.</a:t>
            </a:r>
          </a:p>
          <a:p>
            <a:pPr lvl="1" rtl="0">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select </a:t>
            </a:r>
            <a:r>
              <a:rPr lang="en-US" b="1" i="0" u="none" strike="noStrike" baseline="0" smtClean="0">
                <a:latin typeface="Segoe"/>
                <a:ea typeface="ＭＳ ゴシック"/>
              </a:rPr>
              <a:t>Options</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In the </a:t>
            </a:r>
            <a:r>
              <a:rPr lang="en-US" b="1" i="0" u="none" strike="noStrike" baseline="0" smtClean="0">
                <a:latin typeface="Segoe"/>
                <a:ea typeface="ＭＳ ゴシック"/>
              </a:rPr>
              <a:t>User name</a:t>
            </a:r>
            <a:r>
              <a:rPr lang="en-US" b="0" i="0" u="none" strike="noStrike" baseline="0" smtClean="0">
                <a:latin typeface="Segoe"/>
                <a:ea typeface="ＭＳ ゴシック"/>
              </a:rPr>
              <a:t> box, type </a:t>
            </a:r>
            <a:r>
              <a:rPr lang="en-US" b="1" i="0" u="none" strike="noStrike" baseline="0" smtClean="0">
                <a:latin typeface="Segoe"/>
                <a:ea typeface="ＭＳ ゴシック"/>
              </a:rPr>
              <a:t>Billie Jo Murray</a:t>
            </a:r>
            <a:r>
              <a:rPr lang="en-US" b="0" i="0" u="none" strike="noStrike" baseline="0" smtClean="0">
                <a:latin typeface="Segoe"/>
                <a:ea typeface="ＭＳ ゴシック"/>
              </a:rPr>
              <a:t>. Click </a:t>
            </a:r>
            <a:r>
              <a:rPr lang="en-US" b="1" i="0" u="none" strike="noStrike" baseline="0" smtClean="0">
                <a:latin typeface="Segoe"/>
                <a:ea typeface="ＭＳ ゴシック"/>
              </a:rPr>
              <a:t>OK</a:t>
            </a:r>
            <a:r>
              <a:rPr lang="en-US" b="0" i="0" u="none" strike="noStrike" baseline="0" smtClean="0">
                <a:latin typeface="Segoe"/>
                <a:ea typeface="ＭＳ ゴシック"/>
              </a:rPr>
              <a:t>. You are once again changing the user name and applying it to the document.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485506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Tracked Changes</a:t>
            </a:r>
          </a:p>
        </p:txBody>
      </p:sp>
      <p:sp>
        <p:nvSpPr>
          <p:cNvPr id="3" name="Text Placeholder 2"/>
          <p:cNvSpPr>
            <a:spLocks noGrp="1"/>
          </p:cNvSpPr>
          <p:nvPr>
            <p:ph type="body" idx="1"/>
          </p:nvPr>
        </p:nvSpPr>
        <p:spPr/>
        <p:txBody>
          <a:bodyPr/>
          <a:lstStyle/>
          <a:p>
            <a:pPr lvl="1" rtl="0">
              <a:buFont typeface="+mj-lt"/>
              <a:buAutoNum type="arabicPeriod" startAt="10"/>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A15</a:t>
            </a:r>
            <a:r>
              <a:rPr lang="en-US" sz="2000" b="0" i="0" u="none" strike="noStrike" baseline="0" smtClean="0">
                <a:latin typeface="Segoe"/>
                <a:ea typeface="ＭＳ ゴシック"/>
              </a:rPr>
              <a:t> and type the following information in each of the columns:</a:t>
            </a:r>
          </a:p>
          <a:p>
            <a:pPr marL="0" lvl="0" indent="0" rtl="0">
              <a:buNone/>
            </a:pPr>
            <a:r>
              <a:rPr lang="en-US" sz="2000" b="0" i="0" u="none" strike="noStrike" baseline="0" smtClean="0">
                <a:latin typeface="Segoe"/>
                <a:ea typeface="ＭＳ ゴシック"/>
              </a:rPr>
              <a:t>	Murray	Billie Jo   Receptionist   Remove all old contacts </a:t>
            </a:r>
          </a:p>
          <a:p>
            <a:pPr lvl="1" rtl="0">
              <a:buFont typeface="+mj-lt"/>
              <a:buAutoNum type="arabicPeriod" startAt="11"/>
            </a:pPr>
            <a:r>
              <a:rPr lang="en-US" sz="2000" b="0" i="0" u="none" strike="noStrike" baseline="0" smtClean="0">
                <a:latin typeface="Segoe"/>
                <a:ea typeface="ＭＳ ゴシック"/>
              </a:rPr>
              <a:t>Move the mouse </a:t>
            </a:r>
            <a:br>
              <a:rPr lang="en-US" sz="2000" b="0" i="0" u="none" strike="noStrike" baseline="0" smtClean="0">
                <a:latin typeface="Segoe"/>
                <a:ea typeface="ＭＳ ゴシック"/>
              </a:rPr>
            </a:br>
            <a:r>
              <a:rPr lang="en-US" sz="2000" b="0" i="0" u="none" strike="noStrike" baseline="0" smtClean="0">
                <a:latin typeface="Segoe"/>
                <a:ea typeface="ＭＳ ゴシック"/>
              </a:rPr>
              <a:t>pointer to cell D15. </a:t>
            </a:r>
            <a:br>
              <a:rPr lang="en-US" sz="2000" b="0" i="0" u="none" strike="noStrike" baseline="0" smtClean="0">
                <a:latin typeface="Segoe"/>
                <a:ea typeface="ＭＳ ゴシック"/>
              </a:rPr>
            </a:br>
            <a:r>
              <a:rPr lang="en-US" sz="2000" b="0" i="0" u="none" strike="noStrike" baseline="0" smtClean="0">
                <a:latin typeface="Segoe"/>
                <a:ea typeface="ＭＳ ゴシック"/>
              </a:rPr>
              <a:t>The person’s name </a:t>
            </a:r>
            <a:br>
              <a:rPr lang="en-US" sz="2000" b="0" i="0" u="none" strike="noStrike" baseline="0" smtClean="0">
                <a:latin typeface="Segoe"/>
                <a:ea typeface="ＭＳ ゴシック"/>
              </a:rPr>
            </a:br>
            <a:r>
              <a:rPr lang="en-US" sz="2000" b="0" i="0" u="none" strike="noStrike" baseline="0" smtClean="0">
                <a:latin typeface="Segoe"/>
                <a:ea typeface="ＭＳ ゴシック"/>
              </a:rPr>
              <a:t>who made the </a:t>
            </a:r>
            <a:br>
              <a:rPr lang="en-US" sz="2000" b="0" i="0" u="none" strike="noStrike" baseline="0" smtClean="0">
                <a:latin typeface="Segoe"/>
                <a:ea typeface="ＭＳ ゴシック"/>
              </a:rPr>
            </a:br>
            <a:r>
              <a:rPr lang="en-US" sz="2000" b="0" i="0" u="none" strike="noStrike" baseline="0" smtClean="0">
                <a:latin typeface="Segoe"/>
                <a:ea typeface="ＭＳ ゴシック"/>
              </a:rPr>
              <a:t>change, the date of </a:t>
            </a:r>
            <a:br>
              <a:rPr lang="en-US" sz="2000" b="0" i="0" u="none" strike="noStrike" baseline="0" smtClean="0">
                <a:latin typeface="Segoe"/>
                <a:ea typeface="ＭＳ ゴシック"/>
              </a:rPr>
            </a:br>
            <a:r>
              <a:rPr lang="en-US" sz="2000" b="0" i="0" u="none" strike="noStrike" baseline="0" smtClean="0">
                <a:latin typeface="Segoe"/>
                <a:ea typeface="ＭＳ ゴシック"/>
              </a:rPr>
              <a:t>the change, and the </a:t>
            </a:r>
            <a:br>
              <a:rPr lang="en-US" sz="2000" b="0" i="0" u="none" strike="noStrike" baseline="0" smtClean="0">
                <a:latin typeface="Segoe"/>
                <a:ea typeface="ＭＳ ゴシック"/>
              </a:rPr>
            </a:br>
            <a:r>
              <a:rPr lang="en-US" sz="2000" b="0" i="0" u="none" strike="noStrike" baseline="0" smtClean="0">
                <a:latin typeface="Segoe"/>
                <a:ea typeface="ＭＳ ゴシック"/>
              </a:rPr>
              <a:t>change itself appear </a:t>
            </a:r>
            <a:br>
              <a:rPr lang="en-US" sz="2000" b="0" i="0" u="none" strike="noStrike" baseline="0" smtClean="0">
                <a:latin typeface="Segoe"/>
                <a:ea typeface="ＭＳ ゴシック"/>
              </a:rPr>
            </a:br>
            <a:r>
              <a:rPr lang="en-US" sz="2000" b="0" i="0" u="none" strike="noStrike" baseline="0" smtClean="0">
                <a:latin typeface="Segoe"/>
                <a:ea typeface="ＭＳ ゴシック"/>
              </a:rPr>
              <a:t>in a ScreenTip as </a:t>
            </a:r>
            <a:br>
              <a:rPr lang="en-US" sz="2000" b="0" i="0" u="none" strike="noStrike" baseline="0" smtClean="0">
                <a:latin typeface="Segoe"/>
                <a:ea typeface="ＭＳ ゴシック"/>
              </a:rPr>
            </a:br>
            <a:r>
              <a:rPr lang="en-US" sz="2000" b="0" i="0" u="none" strike="noStrike" baseline="0" smtClean="0">
                <a:latin typeface="Segoe"/>
                <a:ea typeface="ＭＳ ゴシック"/>
              </a:rPr>
              <a:t>shown at right1.</a:t>
            </a:r>
          </a:p>
          <a:p>
            <a:pPr lvl="1" rtl="0">
              <a:buAutoNum type="arabicPeriod" startAt="11"/>
            </a:pPr>
            <a:r>
              <a:rPr lang="en-US" sz="2000" b="0" i="0" u="none" strike="noStrike" baseline="0" smtClean="0">
                <a:latin typeface="Segoe"/>
                <a:ea typeface="ＭＳ ゴシック"/>
              </a:rPr>
              <a:t>Look at the ScreenTips for the other cells in rows 14 and 15. </a:t>
            </a:r>
          </a:p>
          <a:p>
            <a:pPr lvl="0" rtl="0"/>
            <a:r>
              <a:rPr lang="en-US" sz="2000" b="1" i="0" u="none" strike="noStrike" baseline="0" smtClean="0">
                <a:latin typeface="Segoe"/>
                <a:ea typeface="ＭＳ ゴシック"/>
              </a:rPr>
              <a:t>PAUSE.</a:t>
            </a:r>
            <a:r>
              <a:rPr lang="en-US" sz="2000" b="0" i="0" u="none" strike="noStrike" baseline="0" smtClean="0">
                <a:latin typeface="Segoe"/>
                <a:ea typeface="ＭＳ ゴシック"/>
              </a:rPr>
              <a:t> SAVE the workbook and </a:t>
            </a:r>
            <a:r>
              <a:rPr lang="en-US" sz="2000" b="1" i="0" u="none" strike="noStrike" baseline="0" smtClean="0">
                <a:latin typeface="Segoe"/>
                <a:ea typeface="ＭＳ ゴシック"/>
              </a:rPr>
              <a:t>LEAVE</a:t>
            </a:r>
            <a:r>
              <a:rPr lang="en-US" sz="2000" b="0" i="0" u="none" strike="noStrike" baseline="0" smtClean="0">
                <a:latin typeface="Segoe"/>
                <a:ea typeface="ＭＳ ゴシック"/>
              </a:rPr>
              <a:t> it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1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667000"/>
            <a:ext cx="4703215" cy="2680002"/>
          </a:xfrm>
          <a:prstGeom prst="rect">
            <a:avLst/>
          </a:prstGeom>
        </p:spPr>
      </p:pic>
    </p:spTree>
    <p:extLst>
      <p:ext uri="{BB962C8B-B14F-4D97-AF65-F5344CB8AC3E}">
        <p14:creationId xmlns:p14="http://schemas.microsoft.com/office/powerpoint/2010/main" val="3880471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Delete Your Changes</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GET READY. USE</a:t>
            </a:r>
            <a:r>
              <a:rPr lang="en-US" sz="2100" b="0" i="0" u="none" strike="noStrike" baseline="0" smtClean="0">
                <a:latin typeface="Segoe"/>
                <a:ea typeface="ＭＳ ゴシック"/>
              </a:rPr>
              <a:t> the workbook from the previous exercise.</a:t>
            </a:r>
          </a:p>
          <a:p>
            <a:pPr lvl="1" rtl="0"/>
            <a:r>
              <a:rPr lang="en-US" sz="2100" b="0" i="0" u="none" strike="noStrike" baseline="0" smtClean="0">
                <a:latin typeface="Segoe"/>
                <a:ea typeface="ＭＳ ゴシック"/>
              </a:rPr>
              <a:t>Click the </a:t>
            </a:r>
            <a:r>
              <a:rPr lang="en-US" sz="2100" b="1" i="0" u="none" strike="noStrike" baseline="0" smtClean="0">
                <a:latin typeface="Segoe"/>
                <a:ea typeface="ＭＳ ゴシック"/>
              </a:rPr>
              <a:t>FILE</a:t>
            </a:r>
            <a:r>
              <a:rPr lang="en-US" sz="2100" b="0" i="0" u="none" strike="noStrike" baseline="0" smtClean="0">
                <a:latin typeface="Segoe"/>
                <a:ea typeface="ＭＳ ゴシック"/>
              </a:rPr>
              <a:t> tab and click </a:t>
            </a:r>
            <a:r>
              <a:rPr lang="en-US" sz="2100" b="1" i="0" u="none" strike="noStrike" baseline="0" smtClean="0">
                <a:latin typeface="Segoe"/>
                <a:ea typeface="ＭＳ ゴシック"/>
              </a:rPr>
              <a:t>Options</a:t>
            </a:r>
            <a:r>
              <a:rPr lang="en-US" sz="2100" b="0" i="0" u="none" strike="noStrike" baseline="0" smtClean="0">
                <a:latin typeface="Times New Roman"/>
                <a:ea typeface="ＭＳ ゴシック"/>
              </a:rPr>
              <a:t>.</a:t>
            </a:r>
          </a:p>
          <a:p>
            <a:pPr lvl="1" rtl="0"/>
            <a:r>
              <a:rPr lang="en-US" sz="2100" b="0" i="0" u="none" strike="noStrike" baseline="0" smtClean="0">
                <a:latin typeface="Segoe"/>
                <a:ea typeface="ＭＳ ゴシック"/>
              </a:rPr>
              <a:t>In the </a:t>
            </a:r>
            <a:r>
              <a:rPr lang="en-US" sz="2100" b="1" i="0" u="none" strike="noStrike" baseline="0" smtClean="0">
                <a:latin typeface="Segoe"/>
                <a:ea typeface="ＭＳ ゴシック"/>
              </a:rPr>
              <a:t>General</a:t>
            </a:r>
            <a:r>
              <a:rPr lang="en-US" sz="2100" b="0" i="0" u="none" strike="noStrike" baseline="0" smtClean="0">
                <a:latin typeface="Segoe"/>
                <a:ea typeface="ＭＳ ゴシック"/>
              </a:rPr>
              <a:t> category, under Personalize your copy of Microsoft Office, in the User name box, type </a:t>
            </a:r>
            <a:r>
              <a:rPr lang="en-US" sz="2100" b="1" i="0" u="none" strike="noStrike" baseline="0" smtClean="0">
                <a:latin typeface="Segoe"/>
                <a:ea typeface="ＭＳ ゴシック"/>
              </a:rPr>
              <a:t>Erin Hagens</a:t>
            </a:r>
            <a:r>
              <a:rPr lang="en-US" sz="2100" b="0" i="0" u="none" strike="noStrike" baseline="0" smtClean="0">
                <a:latin typeface="Segoe"/>
                <a:ea typeface="ＭＳ ゴシック"/>
              </a:rPr>
              <a:t>. Click </a:t>
            </a:r>
            <a:r>
              <a:rPr lang="en-US" sz="2100" b="1" i="0" u="none" strike="noStrike" baseline="0" smtClean="0">
                <a:latin typeface="Segoe"/>
                <a:ea typeface="ＭＳ ゴシック"/>
              </a:rPr>
              <a:t>OK</a:t>
            </a:r>
            <a:r>
              <a:rPr lang="en-US" sz="2100" b="0" i="0" u="none" strike="noStrike" baseline="0" smtClean="0">
                <a:latin typeface="Segoe"/>
                <a:ea typeface="ＭＳ ゴシック"/>
              </a:rPr>
              <a:t>. You have again changed the user of the workbook for change tracking purposes.</a:t>
            </a:r>
          </a:p>
          <a:p>
            <a:pPr lvl="1" rtl="0"/>
            <a:r>
              <a:rPr lang="en-US" sz="2100" b="0" i="0" u="none" strike="noStrike" baseline="0" smtClean="0">
                <a:latin typeface="Segoe"/>
                <a:ea typeface="ＭＳ ゴシック"/>
              </a:rPr>
              <a:t>Select cell </a:t>
            </a:r>
            <a:r>
              <a:rPr lang="en-US" sz="2100" b="1" i="0" u="none" strike="noStrike" baseline="0" smtClean="0">
                <a:latin typeface="Segoe"/>
                <a:ea typeface="ＭＳ ゴシック"/>
              </a:rPr>
              <a:t>A16</a:t>
            </a:r>
            <a:r>
              <a:rPr lang="en-US" sz="2100" b="0" i="0" u="none" strike="noStrike" baseline="0" smtClean="0">
                <a:latin typeface="Segoe"/>
                <a:ea typeface="ＭＳ ゴシック"/>
              </a:rPr>
              <a:t> and type the following information in each of the columns:</a:t>
            </a:r>
          </a:p>
          <a:p>
            <a:pPr marL="0" lvl="0" indent="0" rtl="0">
              <a:buNone/>
            </a:pPr>
            <a:r>
              <a:rPr lang="en-US" sz="2100" b="0" i="0" u="none" strike="noStrike" baseline="0" smtClean="0">
                <a:latin typeface="Segoe"/>
                <a:ea typeface="ＭＳ ゴシック"/>
              </a:rPr>
              <a:t>	Hagens	Erin 	Receptionist	Clean all corridors</a:t>
            </a:r>
          </a:p>
          <a:p>
            <a:pPr marL="1085850" lvl="1" indent="-457200">
              <a:buFont typeface="+mj-lt"/>
              <a:buAutoNum type="arabicPeriod" startAt="4"/>
            </a:pPr>
            <a:r>
              <a:rPr lang="en-US" sz="2100" b="0" i="0" u="none" strike="noStrike" baseline="0" smtClean="0">
                <a:latin typeface="Segoe"/>
                <a:ea typeface="ＭＳ ゴシック"/>
              </a:rPr>
              <a:t>Click cell </a:t>
            </a:r>
            <a:r>
              <a:rPr lang="en-US" sz="2100" b="1" i="0" u="none" strike="noStrike" baseline="0" smtClean="0">
                <a:latin typeface="Segoe"/>
                <a:ea typeface="ＭＳ ゴシック"/>
              </a:rPr>
              <a:t>D13</a:t>
            </a:r>
            <a:r>
              <a:rPr lang="en-US" sz="2100" b="0" i="0" u="none" strike="noStrike" baseline="0" smtClean="0">
                <a:latin typeface="Segoe"/>
                <a:ea typeface="ＭＳ ゴシック"/>
              </a:rPr>
              <a:t>, edit the cell so corridors is spelled correctly. Change corredors to corridors.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3458977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Delete Your Changes</a:t>
            </a:r>
          </a:p>
        </p:txBody>
      </p:sp>
      <p:sp>
        <p:nvSpPr>
          <p:cNvPr id="3" name="Text Placeholder 2"/>
          <p:cNvSpPr>
            <a:spLocks noGrp="1"/>
          </p:cNvSpPr>
          <p:nvPr>
            <p:ph type="body" idx="1"/>
          </p:nvPr>
        </p:nvSpPr>
        <p:spPr/>
        <p:txBody>
          <a:bodyPr/>
          <a:lstStyle/>
          <a:p>
            <a:pPr lvl="1">
              <a:buFont typeface="+mj-lt"/>
              <a:buAutoNum type="arabicPeriod" startAt="5"/>
            </a:pPr>
            <a:r>
              <a:rPr lang="en-US" sz="2000">
                <a:latin typeface="Segoe"/>
                <a:ea typeface="ＭＳ ゴシック"/>
              </a:rPr>
              <a:t>On the REVIEW tab, click </a:t>
            </a:r>
            <a:r>
              <a:rPr lang="en-US" sz="2000" b="1">
                <a:latin typeface="Segoe"/>
                <a:ea typeface="ＭＳ ゴシック"/>
              </a:rPr>
              <a:t>Track Changes</a:t>
            </a:r>
            <a:r>
              <a:rPr lang="en-US" sz="2000">
                <a:latin typeface="Segoe"/>
                <a:ea typeface="ＭＳ ゴシック"/>
              </a:rPr>
              <a:t>, and then from the drop-down menu that displays, click </a:t>
            </a:r>
            <a:r>
              <a:rPr lang="en-US" sz="2000" b="1">
                <a:latin typeface="Segoe"/>
                <a:ea typeface="ＭＳ ゴシック"/>
              </a:rPr>
              <a:t>Accept/Reject Changes</a:t>
            </a:r>
            <a:r>
              <a:rPr lang="en-US" sz="2000">
                <a:latin typeface="Segoe"/>
                <a:ea typeface="ＭＳ ゴシック"/>
              </a:rPr>
              <a:t>. Excel displays a message box confirming that you want to save the workbook. Click </a:t>
            </a:r>
            <a:r>
              <a:rPr lang="en-US" sz="2000" b="1">
                <a:latin typeface="Segoe"/>
                <a:ea typeface="ＭＳ ゴシック"/>
              </a:rPr>
              <a:t>OK</a:t>
            </a:r>
            <a:r>
              <a:rPr lang="en-US" sz="2000">
                <a:latin typeface="Segoe"/>
                <a:ea typeface="ＭＳ ゴシック"/>
              </a:rPr>
              <a:t>. The Select Changes to Accept or Reject dialog box opens.</a:t>
            </a:r>
          </a:p>
          <a:p>
            <a:pPr lvl="1" rtl="0">
              <a:buAutoNum type="arabicPeriod" startAt="5"/>
            </a:pPr>
            <a:r>
              <a:rPr lang="en-US" sz="2000" b="0" i="0" u="none" strike="noStrike" baseline="0" smtClean="0">
                <a:latin typeface="Segoe"/>
                <a:ea typeface="ＭＳ ゴシック"/>
              </a:rPr>
              <a:t>On the Select Changes to </a:t>
            </a:r>
            <a:br>
              <a:rPr lang="en-US" sz="2000" b="0" i="0" u="none" strike="noStrike" baseline="0" smtClean="0">
                <a:latin typeface="Segoe"/>
                <a:ea typeface="ＭＳ ゴシック"/>
              </a:rPr>
            </a:br>
            <a:r>
              <a:rPr lang="en-US" sz="2000" b="0" i="0" u="none" strike="noStrike" baseline="0" smtClean="0">
                <a:latin typeface="Segoe"/>
                <a:ea typeface="ＭＳ ゴシック"/>
              </a:rPr>
              <a:t>Accept or Reject dialog </a:t>
            </a:r>
            <a:br>
              <a:rPr lang="en-US" sz="2000" b="0" i="0" u="none" strike="noStrike" baseline="0" smtClean="0">
                <a:latin typeface="Segoe"/>
                <a:ea typeface="ＭＳ ゴシック"/>
              </a:rPr>
            </a:br>
            <a:r>
              <a:rPr lang="en-US" sz="2000" b="0" i="0" u="none" strike="noStrike" baseline="0" smtClean="0">
                <a:latin typeface="Segoe"/>
                <a:ea typeface="ＭＳ ゴシック"/>
              </a:rPr>
              <a:t>box, click the </a:t>
            </a:r>
            <a:r>
              <a:rPr lang="en-US" sz="2000" b="1" i="0" u="none" strike="noStrike" baseline="0" smtClean="0">
                <a:latin typeface="Segoe"/>
                <a:ea typeface="ＭＳ ゴシック"/>
              </a:rPr>
              <a:t>Who</a:t>
            </a:r>
            <a:r>
              <a:rPr lang="en-US" sz="2000" b="0" i="0" u="none" strike="noStrike" baseline="0" smtClean="0">
                <a:latin typeface="Segoe"/>
                <a:ea typeface="ＭＳ ゴシック"/>
              </a:rPr>
              <a:t> drop-</a:t>
            </a:r>
            <a:br>
              <a:rPr lang="en-US" sz="2000" b="0" i="0" u="none" strike="noStrike" baseline="0" smtClean="0">
                <a:latin typeface="Segoe"/>
                <a:ea typeface="ＭＳ ゴシック"/>
              </a:rPr>
            </a:br>
            <a:r>
              <a:rPr lang="en-US" sz="2000" b="0" i="0" u="none" strike="noStrike" baseline="0" smtClean="0">
                <a:latin typeface="Segoe"/>
                <a:ea typeface="ＭＳ ゴシック"/>
              </a:rPr>
              <a:t>down arrow and select </a:t>
            </a:r>
            <a:br>
              <a:rPr lang="en-US" sz="2000" b="0" i="0" u="none" strike="noStrike" baseline="0" smtClean="0">
                <a:latin typeface="Segoe"/>
                <a:ea typeface="ＭＳ ゴシック"/>
              </a:rPr>
            </a:br>
            <a:r>
              <a:rPr lang="en-US" sz="2000" b="1" i="0" u="none" strike="noStrike" baseline="0" smtClean="0">
                <a:latin typeface="Segoe"/>
                <a:ea typeface="ＭＳ ゴシック"/>
              </a:rPr>
              <a:t>Erin Hagens</a:t>
            </a:r>
            <a:r>
              <a:rPr lang="en-US" sz="2000" b="0" i="0" u="none" strike="noStrike" baseline="0" smtClean="0">
                <a:latin typeface="Segoe"/>
                <a:ea typeface="ＭＳ ゴシック"/>
              </a:rPr>
              <a:t>, and then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You have just </a:t>
            </a:r>
            <a:br>
              <a:rPr lang="en-US" sz="2000" b="0" i="0" u="none" strike="noStrike" baseline="0" smtClean="0">
                <a:latin typeface="Segoe"/>
                <a:ea typeface="ＭＳ ゴシック"/>
              </a:rPr>
            </a:br>
            <a:r>
              <a:rPr lang="en-US" sz="2000" b="0" i="0" u="none" strike="noStrike" baseline="0" smtClean="0">
                <a:latin typeface="Segoe"/>
                <a:ea typeface="ＭＳ ゴシック"/>
              </a:rPr>
              <a:t>asked Excel to return only the tracked changes made by Erin Hagens (above). Excel highlights row 16 with green dashes where Hagens’ information is typed in.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pic>
        <p:nvPicPr>
          <p:cNvPr id="7" name="Picture 6" descr="11-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971800"/>
            <a:ext cx="4171003" cy="2061530"/>
          </a:xfrm>
          <a:prstGeom prst="rect">
            <a:avLst/>
          </a:prstGeom>
        </p:spPr>
      </p:pic>
    </p:spTree>
    <p:extLst>
      <p:ext uri="{BB962C8B-B14F-4D97-AF65-F5344CB8AC3E}">
        <p14:creationId xmlns:p14="http://schemas.microsoft.com/office/powerpoint/2010/main" val="580646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Delete Your Changes</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Reject</a:t>
            </a:r>
            <a:r>
              <a:rPr lang="en-US" b="0" i="0" u="none" strike="noStrike" baseline="0" smtClean="0">
                <a:latin typeface="Segoe"/>
                <a:ea typeface="ＭＳ ゴシック"/>
              </a:rPr>
              <a:t>. All four entries are removed.</a:t>
            </a:r>
          </a:p>
          <a:p>
            <a:pPr lvl="1" rtl="0">
              <a:buAutoNum type="arabicPeriod" startAt="7"/>
            </a:pPr>
            <a:r>
              <a:rPr lang="en-US" b="0" i="0" u="none" strike="noStrike" baseline="0" smtClean="0">
                <a:latin typeface="Segoe"/>
                <a:ea typeface="ＭＳ ゴシック"/>
              </a:rPr>
              <a:t>When cell D13 is selected for the correction of the spelling of corridors, click </a:t>
            </a:r>
            <a:r>
              <a:rPr lang="en-US" b="1" i="0" u="none" strike="noStrike" baseline="0" smtClean="0">
                <a:latin typeface="Segoe"/>
                <a:ea typeface="ＭＳ ゴシック"/>
              </a:rPr>
              <a:t>Accept</a:t>
            </a:r>
            <a:r>
              <a:rPr lang="en-US" b="0" i="0" u="none" strike="noStrike" baseline="0" smtClean="0">
                <a:latin typeface="Segoe"/>
                <a:ea typeface="ＭＳ ゴシック"/>
              </a:rPr>
              <a:t>. </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SAVE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1622803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Accept Changes from Another User</a:t>
            </a:r>
          </a:p>
        </p:txBody>
      </p:sp>
      <p:sp>
        <p:nvSpPr>
          <p:cNvPr id="3" name="Text Placeholder 2"/>
          <p:cNvSpPr>
            <a:spLocks noGrp="1"/>
          </p:cNvSpPr>
          <p:nvPr>
            <p:ph type="body" idx="1"/>
          </p:nvPr>
        </p:nvSpPr>
        <p:spPr/>
        <p:txBody>
          <a:bodyPr/>
          <a:lstStyle/>
          <a:p>
            <a:pPr lvl="0" rtl="0">
              <a:lnSpc>
                <a:spcPct val="90000"/>
              </a:lnSpc>
            </a:pPr>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a:t>
            </a:r>
          </a:p>
          <a:p>
            <a:pPr lvl="1" rtl="0">
              <a:lnSpc>
                <a:spcPct val="90000"/>
              </a:lnSpc>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click </a:t>
            </a:r>
            <a:r>
              <a:rPr lang="en-US" sz="2000" b="1" i="0" u="none" strike="noStrike" baseline="0" smtClean="0">
                <a:latin typeface="Segoe"/>
                <a:ea typeface="ＭＳ ゴシック"/>
              </a:rPr>
              <a:t>Options</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In the General category, under Personalize your copy of Microsoft Office, in the User name box, type </a:t>
            </a:r>
            <a:r>
              <a:rPr lang="en-US" sz="2000" b="1" i="0" u="none" strike="noStrike" baseline="0" smtClean="0">
                <a:latin typeface="Segoe"/>
                <a:ea typeface="ＭＳ ゴシック"/>
              </a:rPr>
              <a:t>Jim Giest</a:t>
            </a:r>
            <a:r>
              <a:rPr lang="en-US" sz="2000" b="0" i="0" u="none" strike="noStrike" baseline="0" smtClean="0">
                <a:latin typeface="Segoe"/>
                <a:ea typeface="ＭＳ ゴシック"/>
              </a:rPr>
              <a:t>. 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Track Changes</a:t>
            </a:r>
            <a:r>
              <a:rPr lang="en-US" sz="2000" b="0" i="0" u="none" strike="noStrike" baseline="0" smtClean="0">
                <a:latin typeface="Segoe"/>
                <a:ea typeface="ＭＳ ゴシック"/>
              </a:rPr>
              <a:t> and select </a:t>
            </a:r>
            <a:r>
              <a:rPr lang="en-US" sz="2000" b="1" i="0" u="none" strike="noStrike" baseline="0" smtClean="0">
                <a:latin typeface="Segoe"/>
                <a:ea typeface="ＭＳ ゴシック"/>
              </a:rPr>
              <a:t>Accept/Reject Changes</a:t>
            </a:r>
            <a:r>
              <a:rPr lang="en-US" sz="2000" b="0" i="0" u="none" strike="noStrike" baseline="0" smtClean="0">
                <a:latin typeface="Segoe"/>
                <a:ea typeface="ＭＳ ゴシック"/>
              </a:rPr>
              <a:t> from the drop-down list.</a:t>
            </a:r>
          </a:p>
          <a:p>
            <a:pPr lvl="1">
              <a:lnSpc>
                <a:spcPct val="90000"/>
              </a:lnSpc>
            </a:pPr>
            <a:r>
              <a:rPr lang="en-US" sz="2000">
                <a:latin typeface="Segoe"/>
                <a:ea typeface="ＭＳ ゴシック"/>
              </a:rPr>
              <a:t>Not yet reviewed will be selected by default. In the Who box, select </a:t>
            </a:r>
            <a:r>
              <a:rPr lang="en-US" sz="2000" b="1">
                <a:latin typeface="Segoe"/>
                <a:ea typeface="ＭＳ ゴシック"/>
              </a:rPr>
              <a:t>Luca Dellamore</a:t>
            </a:r>
            <a:r>
              <a:rPr lang="en-US" sz="2000">
                <a:latin typeface="Segoe"/>
                <a:ea typeface="ＭＳ ゴシック"/>
              </a:rPr>
              <a:t>. Click </a:t>
            </a:r>
            <a:r>
              <a:rPr lang="en-US" sz="2000" b="1">
                <a:latin typeface="Segoe"/>
                <a:ea typeface="ＭＳ ゴシック"/>
              </a:rPr>
              <a:t>OK</a:t>
            </a:r>
            <a:r>
              <a:rPr lang="en-US" sz="2000">
                <a:latin typeface="Segoe"/>
                <a:ea typeface="ＭＳ ゴシック"/>
              </a:rPr>
              <a:t>. The Accept or Reject Changes dialog box is displayed.</a:t>
            </a:r>
          </a:p>
          <a:p>
            <a:pPr lvl="1">
              <a:lnSpc>
                <a:spcPct val="90000"/>
              </a:lnSpc>
            </a:pPr>
            <a:r>
              <a:rPr lang="en-US" sz="2000">
                <a:latin typeface="Segoe"/>
                <a:ea typeface="ＭＳ ゴシック"/>
              </a:rPr>
              <a:t>Click </a:t>
            </a:r>
            <a:r>
              <a:rPr lang="en-US" sz="2000" b="1">
                <a:latin typeface="Segoe"/>
                <a:ea typeface="ＭＳ ゴシック"/>
              </a:rPr>
              <a:t>Accept</a:t>
            </a:r>
            <a:r>
              <a:rPr lang="en-US" sz="2000">
                <a:latin typeface="Segoe"/>
                <a:ea typeface="ＭＳ ゴシック"/>
              </a:rPr>
              <a:t> each of the changes Luca made. The Accept or Reject Changes dialog box closes when you have accepted all changes made by Luca Dellamore.</a:t>
            </a:r>
          </a:p>
          <a:p>
            <a:pPr lvl="0">
              <a:lnSpc>
                <a:spcPct val="90000"/>
              </a:lnSpc>
            </a:pPr>
            <a:r>
              <a:rPr lang="en-US" sz="2000" b="1">
                <a:latin typeface="Segoe"/>
                <a:ea typeface="ＭＳ ゴシック"/>
              </a:rPr>
              <a:t>PAUSE.</a:t>
            </a:r>
            <a:r>
              <a:rPr lang="en-US" sz="2000">
                <a:latin typeface="Segoe"/>
                <a:ea typeface="ＭＳ ゴシック"/>
              </a:rPr>
              <a:t> </a:t>
            </a:r>
            <a:r>
              <a:rPr lang="en-US" sz="2000" b="1">
                <a:latin typeface="Segoe"/>
                <a:ea typeface="ＭＳ ゴシック"/>
              </a:rPr>
              <a:t>SAVE</a:t>
            </a:r>
            <a:r>
              <a:rPr lang="en-US" sz="2000">
                <a:latin typeface="Segoe"/>
                <a:ea typeface="ＭＳ ゴシック"/>
              </a:rPr>
              <a:t> the workbook and </a:t>
            </a:r>
            <a:r>
              <a:rPr lang="en-US" sz="2000" b="1">
                <a:latin typeface="Segoe"/>
                <a:ea typeface="ＭＳ ゴシック"/>
              </a:rPr>
              <a:t>LEAVE</a:t>
            </a:r>
            <a:r>
              <a:rPr lang="en-US" sz="2000">
                <a:latin typeface="Segoe"/>
                <a:ea typeface="ＭＳ ゴシック"/>
              </a:rPr>
              <a:t> it open for the next exercise.</a:t>
            </a:r>
          </a:p>
          <a:p>
            <a:pPr lvl="1" rtl="0">
              <a:lnSpc>
                <a:spcPct val="90000"/>
              </a:lnSpc>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spTree>
    <p:extLst>
      <p:ext uri="{BB962C8B-B14F-4D97-AF65-F5344CB8AC3E}">
        <p14:creationId xmlns:p14="http://schemas.microsoft.com/office/powerpoint/2010/main" val="327629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Worksheet</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With the range G4:G33 already selected, on the HOME tab, click </a:t>
            </a:r>
            <a:r>
              <a:rPr lang="en-US" b="1" i="0" u="none" strike="noStrike" baseline="0" smtClean="0">
                <a:latin typeface="Segoe"/>
                <a:ea typeface="ＭＳ ゴシック"/>
              </a:rPr>
              <a:t>Copy</a:t>
            </a:r>
            <a:r>
              <a:rPr lang="en-US" b="0" i="0" u="none" strike="noStrike" baseline="0" smtClean="0">
                <a:latin typeface="Segoe"/>
                <a:ea typeface="ＭＳ ゴシック"/>
              </a:rPr>
              <a:t>. Click the </a:t>
            </a:r>
            <a:r>
              <a:rPr lang="en-US" b="1" i="0" u="none" strike="noStrike" baseline="0" smtClean="0">
                <a:latin typeface="Segoe"/>
                <a:ea typeface="ＭＳ ゴシック"/>
              </a:rPr>
              <a:t>Paste</a:t>
            </a:r>
            <a:r>
              <a:rPr lang="en-US" b="0" i="0" u="none" strike="noStrike" baseline="0" smtClean="0">
                <a:latin typeface="Segoe"/>
                <a:ea typeface="ＭＳ ゴシック"/>
              </a:rPr>
              <a:t> arrow, and then click </a:t>
            </a:r>
            <a:r>
              <a:rPr lang="en-US" b="1" i="0" u="none" strike="noStrike" baseline="0" smtClean="0">
                <a:latin typeface="Segoe"/>
                <a:ea typeface="ＭＳ ゴシック"/>
              </a:rPr>
              <a:t>Paste Values</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With G4:G33 selected, on the HOME tab, click </a:t>
            </a:r>
            <a:r>
              <a:rPr lang="en-US" b="1" i="0" u="none" strike="noStrike" baseline="0" smtClean="0">
                <a:latin typeface="Segoe"/>
                <a:ea typeface="ＭＳ ゴシック"/>
              </a:rPr>
              <a:t>Format</a:t>
            </a:r>
            <a:r>
              <a:rPr lang="en-US" b="0" i="0" u="none" strike="noStrike" baseline="0" smtClean="0">
                <a:latin typeface="Segoe"/>
                <a:ea typeface="ＭＳ ゴシック"/>
              </a:rPr>
              <a:t> and then select </a:t>
            </a:r>
            <a:r>
              <a:rPr lang="en-US" b="1" i="0" u="none" strike="noStrike" baseline="0" smtClean="0">
                <a:latin typeface="Segoe"/>
                <a:ea typeface="ＭＳ ゴシック"/>
              </a:rPr>
              <a:t>Format Cells</a:t>
            </a:r>
            <a:r>
              <a:rPr lang="en-US" b="0" i="0" u="none" strike="noStrike" baseline="0" smtClean="0">
                <a:latin typeface="Segoe"/>
                <a:ea typeface="ＭＳ ゴシック"/>
              </a:rPr>
              <a:t>. Click the </a:t>
            </a:r>
            <a:r>
              <a:rPr lang="en-US" b="1" i="0" u="none" strike="noStrike" baseline="0" smtClean="0">
                <a:latin typeface="Segoe"/>
                <a:ea typeface="ＭＳ ゴシック"/>
              </a:rPr>
              <a:t>Protection</a:t>
            </a:r>
            <a:r>
              <a:rPr lang="en-US" b="0" i="0" u="none" strike="noStrike" baseline="0" smtClean="0">
                <a:latin typeface="Segoe"/>
                <a:ea typeface="ＭＳ ゴシック"/>
              </a:rPr>
              <a:t> tab and verify that Locked is checked. This prevents employee ID numbers from being changed when the worksheet has been protected.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On the HOME tab, click the </a:t>
            </a:r>
            <a:r>
              <a:rPr lang="en-US" b="1" i="0" u="none" strike="noStrike" baseline="0" smtClean="0">
                <a:latin typeface="Segoe"/>
                <a:ea typeface="ＭＳ ゴシック"/>
              </a:rPr>
              <a:t>Sort &amp; Filter</a:t>
            </a:r>
            <a:r>
              <a:rPr lang="en-US" b="0" i="0" u="none" strike="noStrike" baseline="0" smtClean="0">
                <a:latin typeface="Segoe"/>
                <a:ea typeface="ＭＳ ゴシック"/>
              </a:rPr>
              <a:t> button and select </a:t>
            </a:r>
            <a:r>
              <a:rPr lang="en-US" b="1" i="0" u="none" strike="noStrike" baseline="0" smtClean="0">
                <a:latin typeface="Segoe"/>
                <a:ea typeface="ＭＳ ゴシック"/>
              </a:rPr>
              <a:t>Sort Smallest to Largest</a:t>
            </a:r>
            <a:r>
              <a:rPr lang="en-US" b="0" i="0" u="none" strike="noStrike" baseline="0" smtClean="0">
                <a:latin typeface="Segoe"/>
                <a:ea typeface="ＭＳ ゴシック"/>
              </a:rPr>
              <a:t>. On the Sort Warning dialog box select </a:t>
            </a:r>
            <a:r>
              <a:rPr lang="en-US" b="1" i="0" u="none" strike="noStrike" baseline="0" smtClean="0">
                <a:latin typeface="Segoe"/>
                <a:ea typeface="ＭＳ ゴシック"/>
              </a:rPr>
              <a:t>Continue with the current selection</a:t>
            </a:r>
            <a:r>
              <a:rPr lang="en-US" b="0" i="0" u="none" strike="noStrike" baseline="0" smtClean="0">
                <a:latin typeface="Segoe"/>
                <a:ea typeface="ＭＳ ゴシック"/>
              </a:rPr>
              <a:t> and then click </a:t>
            </a:r>
            <a:r>
              <a:rPr lang="en-US" b="1" i="0" u="none" strike="noStrike" baseline="0" smtClean="0">
                <a:latin typeface="Segoe"/>
                <a:ea typeface="ＭＳ ゴシック"/>
              </a:rPr>
              <a:t>Sort</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3183438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Reject Changes from Another User</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Track Changes</a:t>
            </a:r>
            <a:r>
              <a:rPr lang="en-US" b="0" i="0" u="none" strike="noStrike" baseline="0" smtClean="0">
                <a:latin typeface="Segoe"/>
                <a:ea typeface="ＭＳ ゴシック"/>
              </a:rPr>
              <a:t> and click </a:t>
            </a:r>
            <a:r>
              <a:rPr lang="en-US" b="1" i="0" u="none" strike="noStrike" baseline="0" smtClean="0">
                <a:latin typeface="Segoe"/>
                <a:ea typeface="ＭＳ ゴシック"/>
              </a:rPr>
              <a:t>Accept/Reject Changes</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Collapse Dialog button on the right side of the Where box.</a:t>
            </a:r>
          </a:p>
          <a:p>
            <a:pPr lvl="1" rtl="0"/>
            <a:r>
              <a:rPr lang="en-US" b="0" i="0" u="none" strike="noStrike" baseline="0" smtClean="0">
                <a:latin typeface="Segoe"/>
                <a:ea typeface="ＭＳ ゴシック"/>
              </a:rPr>
              <a:t>Select the data in row 15 and click the Expand Dialog button. 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Select Changes to Accept or Reject dialog box. The Accept or Reject Changes dialog box is displayed.</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Reject All</a:t>
            </a:r>
            <a:r>
              <a:rPr lang="en-US" b="0" i="0" u="none" strike="noStrike" baseline="0" smtClean="0">
                <a:latin typeface="Segoe"/>
                <a:ea typeface="ＭＳ ゴシック"/>
              </a:rPr>
              <a:t>. A dialog box will open to ask you if you want to remove all changes and not review them. Click </a:t>
            </a:r>
            <a:r>
              <a:rPr lang="en-US" b="1" i="0" u="none" strike="noStrike" baseline="0" smtClean="0">
                <a:latin typeface="Segoe"/>
                <a:ea typeface="ＭＳ ゴシック"/>
              </a:rPr>
              <a:t>OK</a:t>
            </a:r>
            <a:r>
              <a:rPr lang="en-US" b="0" i="0" u="none" strike="noStrike" baseline="0" smtClean="0">
                <a:latin typeface="Segoe"/>
                <a:ea typeface="ＭＳ ゴシック"/>
              </a:rPr>
              <a:t>. The data is removed and row 15 is now blank.</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3319318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Reject Changes from Another User</a:t>
            </a:r>
          </a:p>
        </p:txBody>
      </p:sp>
      <p:sp>
        <p:nvSpPr>
          <p:cNvPr id="3" name="Text Placeholder 2"/>
          <p:cNvSpPr>
            <a:spLocks noGrp="1"/>
          </p:cNvSpPr>
          <p:nvPr>
            <p:ph type="body" idx="1"/>
          </p:nvPr>
        </p:nvSpPr>
        <p:spPr/>
        <p:txBody>
          <a:bodyPr/>
          <a:lstStyle/>
          <a:p>
            <a:pPr lvl="1" rtl="0">
              <a:buFont typeface="+mj-lt"/>
              <a:buAutoNum type="arabicPeriod" startAt="5"/>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as</a:t>
            </a:r>
            <a:r>
              <a:rPr lang="en-US" b="0" i="0" u="none" strike="noStrike" baseline="0" smtClean="0">
                <a:latin typeface="Segoe"/>
                <a:ea typeface="ＭＳ ゴシック"/>
                <a:cs typeface="Segoe"/>
              </a:rPr>
              <a:t> </a:t>
            </a:r>
            <a:r>
              <a:rPr lang="en-US" b="1" i="1" u="none" strike="noStrike" baseline="0" smtClean="0">
                <a:latin typeface="Segoe"/>
                <a:ea typeface="ＭＳ ゴシック"/>
                <a:cs typeface="Segoe"/>
              </a:rPr>
              <a:t>11 Assignments Edited Solution</a:t>
            </a:r>
            <a:r>
              <a:rPr lang="en-US" b="0" i="0" u="none" strike="noStrike" baseline="0" smtClean="0">
                <a:latin typeface="Segoe"/>
                <a:ea typeface="ＭＳ ゴシック"/>
                <a:cs typeface="Segoe"/>
              </a:rPr>
              <a:t>.</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418668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Remove Shared Status from a Workbook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On the </a:t>
            </a:r>
            <a:r>
              <a:rPr lang="en-US" b="1" i="0" u="none" strike="noStrike" baseline="0" smtClean="0">
                <a:latin typeface="Segoe"/>
                <a:ea typeface="ＭＳ ゴシック"/>
              </a:rPr>
              <a:t>REVIEW</a:t>
            </a:r>
            <a:r>
              <a:rPr lang="en-US" b="0" i="0" u="none" strike="noStrike" baseline="0" smtClean="0">
                <a:latin typeface="Segoe"/>
                <a:ea typeface="ＭＳ ゴシック"/>
              </a:rPr>
              <a:t> tab, in the Changes group, click </a:t>
            </a:r>
            <a:r>
              <a:rPr lang="en-US" b="1" i="0" u="none" strike="noStrike" baseline="0" smtClean="0">
                <a:latin typeface="Segoe"/>
                <a:ea typeface="ＭＳ ゴシック"/>
              </a:rPr>
              <a:t>Track Changes</a:t>
            </a:r>
            <a:r>
              <a:rPr lang="en-US" b="0" i="0" u="none" strike="noStrike" baseline="0" smtClean="0">
                <a:latin typeface="Segoe"/>
                <a:ea typeface="ＭＳ ゴシック"/>
              </a:rPr>
              <a:t>, and then click </a:t>
            </a:r>
            <a:r>
              <a:rPr lang="en-US" b="1" i="0" u="none" strike="noStrike" baseline="0" smtClean="0">
                <a:latin typeface="Segoe"/>
                <a:ea typeface="ＭＳ ゴシック"/>
              </a:rPr>
              <a:t>Highlight Changes</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When box, All is selected by default. This tells Excel to search through all tracked changes made to the worksheet.</a:t>
            </a:r>
          </a:p>
          <a:p>
            <a:pPr lvl="1" rtl="0"/>
            <a:r>
              <a:rPr lang="en-US" b="0" i="0" u="none" strike="noStrike" baseline="0" smtClean="0">
                <a:latin typeface="Segoe"/>
                <a:ea typeface="ＭＳ ゴシック"/>
              </a:rPr>
              <a:t>Clear the Who and Where check boxes if they are selected.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spTree>
    <p:extLst>
      <p:ext uri="{BB962C8B-B14F-4D97-AF65-F5344CB8AC3E}">
        <p14:creationId xmlns:p14="http://schemas.microsoft.com/office/powerpoint/2010/main" val="2673341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Remove Shared Status from a Workbook</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solidFill>
                  <a:srgbClr val="000000"/>
                </a:solidFill>
                <a:latin typeface="Segoe"/>
                <a:ea typeface="ＭＳ ゴシック"/>
                <a:cs typeface="Segoe"/>
              </a:rPr>
              <a:t>Click the </a:t>
            </a:r>
            <a:r>
              <a:rPr lang="en-US" sz="2000" b="1" i="0" u="none" strike="noStrike" baseline="0" smtClean="0">
                <a:solidFill>
                  <a:srgbClr val="000000"/>
                </a:solidFill>
                <a:latin typeface="Segoe"/>
                <a:ea typeface="ＭＳ ゴシック"/>
                <a:cs typeface="Segoe"/>
              </a:rPr>
              <a:t>List changes on a new sheet </a:t>
            </a:r>
            <a:r>
              <a:rPr lang="en-US" sz="2000" b="0" i="0" u="none" strike="noStrike" baseline="0" smtClean="0">
                <a:solidFill>
                  <a:srgbClr val="000000"/>
                </a:solidFill>
                <a:latin typeface="Segoe"/>
                <a:ea typeface="ＭＳ ゴシック"/>
                <a:cs typeface="Segoe"/>
              </a:rPr>
              <a:t>check box. Click </a:t>
            </a:r>
            <a:r>
              <a:rPr lang="en-US" sz="2000" b="1" i="0" u="none" strike="noStrike" baseline="0" smtClean="0">
                <a:solidFill>
                  <a:srgbClr val="000000"/>
                </a:solidFill>
                <a:latin typeface="Segoe"/>
                <a:ea typeface="ＭＳ ゴシック"/>
                <a:cs typeface="Segoe"/>
              </a:rPr>
              <a:t>OK</a:t>
            </a:r>
            <a:r>
              <a:rPr lang="en-US" sz="2000" b="0" i="0" u="none" strike="noStrike" baseline="0" smtClean="0">
                <a:solidFill>
                  <a:srgbClr val="000000"/>
                </a:solidFill>
                <a:latin typeface="Segoe"/>
                <a:ea typeface="ＭＳ ゴシック"/>
                <a:cs typeface="Segoe"/>
              </a:rPr>
              <a:t>. A History sheet is added to the workbook.</a:t>
            </a:r>
          </a:p>
          <a:p>
            <a:pPr lvl="1" rtl="0">
              <a:buAutoNum type="arabicPeriod" startAt="4"/>
            </a:pPr>
            <a:r>
              <a:rPr lang="en-US" sz="2000" b="0" i="0" u="none" strike="noStrike" baseline="0" smtClean="0">
                <a:solidFill>
                  <a:srgbClr val="000000"/>
                </a:solidFill>
                <a:latin typeface="Segoe"/>
                <a:ea typeface="ＭＳ ゴシック"/>
                <a:cs typeface="Segoe"/>
              </a:rPr>
              <a:t>On the History worksheet, click the </a:t>
            </a:r>
            <a:r>
              <a:rPr lang="en-US" sz="2000" b="1" i="0" u="none" strike="noStrike" baseline="0" smtClean="0">
                <a:solidFill>
                  <a:srgbClr val="000000"/>
                </a:solidFill>
                <a:latin typeface="Segoe"/>
                <a:ea typeface="ＭＳ ゴシック"/>
                <a:cs typeface="Segoe"/>
              </a:rPr>
              <a:t>Select All</a:t>
            </a:r>
            <a:r>
              <a:rPr lang="en-US" sz="2000" b="0" i="0" u="none" strike="noStrike" baseline="0" smtClean="0">
                <a:solidFill>
                  <a:srgbClr val="000000"/>
                </a:solidFill>
                <a:latin typeface="Segoe"/>
                <a:ea typeface="ＭＳ ゴシック"/>
                <a:cs typeface="Segoe"/>
              </a:rPr>
              <a:t> button in the corner of the worksheet adjacent to the first column and first row. Click the </a:t>
            </a:r>
            <a:r>
              <a:rPr lang="en-US" sz="2000" b="1" i="0" u="none" strike="noStrike" baseline="0" smtClean="0">
                <a:solidFill>
                  <a:srgbClr val="000000"/>
                </a:solidFill>
                <a:latin typeface="Segoe"/>
                <a:ea typeface="ＭＳ ゴシック"/>
                <a:cs typeface="Segoe"/>
              </a:rPr>
              <a:t>HOME</a:t>
            </a:r>
            <a:r>
              <a:rPr lang="en-US" sz="2000" b="0" i="0" u="none" strike="noStrike" baseline="0" smtClean="0">
                <a:solidFill>
                  <a:srgbClr val="000000"/>
                </a:solidFill>
                <a:latin typeface="Segoe"/>
                <a:ea typeface="ＭＳ ゴシック"/>
                <a:cs typeface="Segoe"/>
              </a:rPr>
              <a:t> tab, and then in the Clipboard group, click the </a:t>
            </a:r>
            <a:r>
              <a:rPr lang="en-US" sz="2000" b="1" i="0" u="none" strike="noStrike" baseline="0" smtClean="0">
                <a:solidFill>
                  <a:srgbClr val="000000"/>
                </a:solidFill>
                <a:latin typeface="Segoe"/>
                <a:ea typeface="ＭＳ ゴシック"/>
                <a:cs typeface="Segoe"/>
              </a:rPr>
              <a:t>Copy</a:t>
            </a:r>
            <a:r>
              <a:rPr lang="en-US" sz="2000" b="0" i="0" u="none" strike="noStrike" baseline="0" smtClean="0">
                <a:solidFill>
                  <a:srgbClr val="000000"/>
                </a:solidFill>
                <a:latin typeface="Segoe"/>
                <a:ea typeface="ＭＳ ゴシック"/>
                <a:cs typeface="Segoe"/>
              </a:rPr>
              <a:t> button.</a:t>
            </a:r>
          </a:p>
          <a:p>
            <a:pPr lvl="1" rtl="0">
              <a:buAutoNum type="arabicPeriod" startAt="4"/>
            </a:pPr>
            <a:r>
              <a:rPr lang="en-US" sz="2000" b="0" i="0" u="none" strike="noStrike" baseline="0" smtClean="0">
                <a:solidFill>
                  <a:srgbClr val="000000"/>
                </a:solidFill>
                <a:latin typeface="Segoe"/>
                <a:ea typeface="ＭＳ ゴシック"/>
                <a:cs typeface="Segoe"/>
              </a:rPr>
              <a:t>Press </a:t>
            </a:r>
            <a:r>
              <a:rPr lang="en-US" sz="2000" b="1" i="0" u="none" strike="noStrike" baseline="0" smtClean="0">
                <a:solidFill>
                  <a:srgbClr val="000000"/>
                </a:solidFill>
                <a:latin typeface="Segoe"/>
                <a:ea typeface="ＭＳ ゴシック"/>
                <a:cs typeface="Segoe"/>
              </a:rPr>
              <a:t>Ctrl + N</a:t>
            </a:r>
            <a:r>
              <a:rPr lang="en-US" sz="2000" b="0" i="0" u="none" strike="noStrike" baseline="0" smtClean="0">
                <a:solidFill>
                  <a:srgbClr val="000000"/>
                </a:solidFill>
                <a:latin typeface="Segoe"/>
                <a:ea typeface="ＭＳ ゴシック"/>
                <a:cs typeface="Segoe"/>
              </a:rPr>
              <a:t> to open a new workbook.</a:t>
            </a:r>
          </a:p>
          <a:p>
            <a:pPr lvl="1" rtl="0">
              <a:buAutoNum type="arabicPeriod" startAt="4"/>
            </a:pPr>
            <a:r>
              <a:rPr lang="en-US" sz="2000" b="0" i="0" u="none" strike="noStrike" baseline="0" smtClean="0">
                <a:solidFill>
                  <a:srgbClr val="000000"/>
                </a:solidFill>
                <a:latin typeface="Segoe"/>
                <a:ea typeface="ＭＳ ゴシック"/>
                <a:cs typeface="Segoe"/>
              </a:rPr>
              <a:t>In the new workbook, on the HOME tab, in the Clipboard group, click </a:t>
            </a:r>
            <a:r>
              <a:rPr lang="en-US" sz="2000" b="1" i="0" u="none" strike="noStrike" baseline="0" smtClean="0">
                <a:solidFill>
                  <a:srgbClr val="000000"/>
                </a:solidFill>
                <a:latin typeface="Segoe"/>
                <a:ea typeface="ＭＳ ゴシック"/>
                <a:cs typeface="Segoe"/>
              </a:rPr>
              <a:t>Paste</a:t>
            </a:r>
            <a:r>
              <a:rPr lang="en-US" sz="2000" b="0" i="0" u="none" strike="noStrike" baseline="0" smtClean="0">
                <a:solidFill>
                  <a:srgbClr val="000000"/>
                </a:solidFill>
                <a:latin typeface="Segoe"/>
                <a:ea typeface="ＭＳ ゴシック"/>
                <a:cs typeface="Segoe"/>
              </a:rPr>
              <a:t>. </a:t>
            </a:r>
          </a:p>
          <a:p>
            <a:pPr lvl="1" rtl="0">
              <a:buAutoNum type="arabicPeriod" startAt="4"/>
            </a:pPr>
            <a:r>
              <a:rPr lang="en-US" sz="2000" i="0" u="none" strike="noStrike" baseline="0" smtClean="0">
                <a:solidFill>
                  <a:srgbClr val="000000"/>
                </a:solidFill>
                <a:latin typeface="Segoe"/>
                <a:ea typeface="ＭＳ ゴシック"/>
                <a:cs typeface="Segoe"/>
              </a:rPr>
              <a:t> </a:t>
            </a:r>
            <a:r>
              <a:rPr lang="en-US" sz="2000" b="1" i="0" u="none" strike="noStrike" baseline="0" smtClean="0">
                <a:solidFill>
                  <a:srgbClr val="000000"/>
                </a:solidFill>
                <a:latin typeface="Segoe"/>
                <a:ea typeface="ＭＳ ゴシック"/>
                <a:cs typeface="Segoe"/>
              </a:rPr>
              <a:t>SAVE</a:t>
            </a:r>
            <a:r>
              <a:rPr lang="en-US" sz="2000" b="0" i="0" u="none" strike="noStrike" baseline="0" smtClean="0">
                <a:solidFill>
                  <a:srgbClr val="000000"/>
                </a:solidFill>
                <a:latin typeface="Segoe"/>
                <a:ea typeface="ＭＳ ゴシック"/>
                <a:cs typeface="Segoe"/>
              </a:rPr>
              <a:t> the new workbook as </a:t>
            </a:r>
            <a:r>
              <a:rPr lang="en-US" sz="2000" b="1" i="1" u="none" strike="noStrike" baseline="0" smtClean="0">
                <a:solidFill>
                  <a:srgbClr val="000000"/>
                </a:solidFill>
                <a:latin typeface="Segoe"/>
                <a:ea typeface="ＭＳ ゴシック"/>
                <a:cs typeface="Segoe"/>
              </a:rPr>
              <a:t>11 Assignments History Solution</a:t>
            </a:r>
            <a:r>
              <a:rPr lang="en-US" sz="2000" b="0" i="0" u="none" strike="noStrike" baseline="0" smtClean="0">
                <a:solidFill>
                  <a:srgbClr val="000000"/>
                </a:solidFill>
                <a:latin typeface="Segoe"/>
                <a:ea typeface="ＭＳ ゴシック"/>
                <a:cs typeface="Segoe"/>
              </a:rPr>
              <a:t>. </a:t>
            </a:r>
            <a:r>
              <a:rPr lang="en-US" sz="2000" b="1" i="0" u="none" strike="noStrike" baseline="0" smtClean="0">
                <a:solidFill>
                  <a:srgbClr val="000000"/>
                </a:solidFill>
                <a:latin typeface="Segoe"/>
                <a:ea typeface="ＭＳ ゴシック"/>
                <a:cs typeface="Segoe"/>
              </a:rPr>
              <a:t>CLOSE</a:t>
            </a:r>
            <a:r>
              <a:rPr lang="en-US" sz="2000" b="0" i="0" u="none" strike="noStrike" baseline="0" smtClean="0">
                <a:solidFill>
                  <a:srgbClr val="000000"/>
                </a:solidFill>
                <a:latin typeface="Segoe"/>
                <a:ea typeface="ＭＳ ゴシック"/>
                <a:cs typeface="Segoe"/>
              </a:rPr>
              <a:t> the workbook.</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spTree>
    <p:extLst>
      <p:ext uri="{BB962C8B-B14F-4D97-AF65-F5344CB8AC3E}">
        <p14:creationId xmlns:p14="http://schemas.microsoft.com/office/powerpoint/2010/main" val="449325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Remove Shared Status from a Workbook</a:t>
            </a:r>
          </a:p>
        </p:txBody>
      </p:sp>
      <p:sp>
        <p:nvSpPr>
          <p:cNvPr id="3" name="Text Placeholder 2"/>
          <p:cNvSpPr>
            <a:spLocks noGrp="1"/>
          </p:cNvSpPr>
          <p:nvPr>
            <p:ph type="body" idx="1"/>
          </p:nvPr>
        </p:nvSpPr>
        <p:spPr/>
        <p:txBody>
          <a:bodyPr/>
          <a:lstStyle/>
          <a:p>
            <a:pPr lvl="1">
              <a:buFont typeface="+mj-lt"/>
              <a:buAutoNum type="arabicPeriod" startAt="9"/>
            </a:pPr>
            <a:r>
              <a:rPr lang="en-US" sz="2400">
                <a:solidFill>
                  <a:srgbClr val="000000"/>
                </a:solidFill>
                <a:latin typeface="Segoe"/>
                <a:ea typeface="ＭＳ ゴシック"/>
                <a:cs typeface="Segoe"/>
              </a:rPr>
              <a:t>In the shared workbook, click on the </a:t>
            </a:r>
            <a:r>
              <a:rPr lang="en-US" sz="2400" b="1">
                <a:solidFill>
                  <a:srgbClr val="000000"/>
                </a:solidFill>
                <a:latin typeface="Segoe"/>
                <a:ea typeface="ＭＳ ゴシック"/>
                <a:cs typeface="Segoe"/>
              </a:rPr>
              <a:t>REVIEW</a:t>
            </a:r>
            <a:r>
              <a:rPr lang="en-US" sz="2400">
                <a:solidFill>
                  <a:srgbClr val="000000"/>
                </a:solidFill>
                <a:latin typeface="Segoe"/>
                <a:ea typeface="ＭＳ ゴシック"/>
                <a:cs typeface="Segoe"/>
              </a:rPr>
              <a:t> tab, click </a:t>
            </a:r>
            <a:r>
              <a:rPr lang="en-US" sz="2400" b="1">
                <a:solidFill>
                  <a:srgbClr val="000000"/>
                </a:solidFill>
                <a:latin typeface="Segoe"/>
                <a:ea typeface="ＭＳ ゴシック"/>
                <a:cs typeface="Segoe"/>
              </a:rPr>
              <a:t>Unprotect Shared Workbook</a:t>
            </a:r>
            <a:r>
              <a:rPr lang="en-US" sz="2400">
                <a:solidFill>
                  <a:srgbClr val="000000"/>
                </a:solidFill>
                <a:latin typeface="Segoe"/>
                <a:ea typeface="ＭＳ ゴシック"/>
                <a:cs typeface="Segoe"/>
              </a:rPr>
              <a:t> and then click </a:t>
            </a:r>
            <a:r>
              <a:rPr lang="en-US" sz="2400" b="1">
                <a:solidFill>
                  <a:srgbClr val="000000"/>
                </a:solidFill>
                <a:latin typeface="Segoe"/>
                <a:ea typeface="ＭＳ ゴシック"/>
                <a:cs typeface="Segoe"/>
              </a:rPr>
              <a:t>Share Workbook</a:t>
            </a:r>
            <a:r>
              <a:rPr lang="en-US" sz="2400">
                <a:solidFill>
                  <a:srgbClr val="000000"/>
                </a:solidFill>
                <a:latin typeface="Segoe"/>
                <a:ea typeface="ＭＳ ゴシック"/>
                <a:cs typeface="Segoe"/>
              </a:rPr>
              <a:t>. The Share Workbook dialog box is displayed. On the Editing tab, make sure that Jim Giest (the last user name changed in Tools, Options) is the only user listed in the Who has this workbook open now list.</a:t>
            </a:r>
          </a:p>
          <a:p>
            <a:pPr lvl="1" rtl="0">
              <a:buAutoNum type="arabicPeriod" startAt="9"/>
            </a:pPr>
            <a:r>
              <a:rPr lang="en-US" b="0" i="0" u="none" strike="noStrike" baseline="0" smtClean="0">
                <a:latin typeface="Segoe"/>
                <a:ea typeface="ＭＳ ゴシック"/>
              </a:rPr>
              <a:t>Clear the </a:t>
            </a:r>
            <a:r>
              <a:rPr lang="en-US" b="1" i="0" u="none" strike="noStrike" baseline="0" smtClean="0">
                <a:latin typeface="Segoe"/>
                <a:ea typeface="ＭＳ ゴシック"/>
              </a:rPr>
              <a:t>Allow changes by more than one user at the same time</a:t>
            </a:r>
            <a:r>
              <a:rPr lang="en-US" b="0" i="0" u="none" strike="noStrike" baseline="0" smtClean="0">
                <a:latin typeface="Segoe"/>
                <a:ea typeface="ＭＳ ゴシック"/>
              </a:rPr>
              <a:t> option. This also allows the workbook merging check box to become active. 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dialog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spTree>
    <p:extLst>
      <p:ext uri="{BB962C8B-B14F-4D97-AF65-F5344CB8AC3E}">
        <p14:creationId xmlns:p14="http://schemas.microsoft.com/office/powerpoint/2010/main" val="564234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Remove Shared Status from a Workbook</a:t>
            </a:r>
            <a:endParaRPr lang="en-US"/>
          </a:p>
        </p:txBody>
      </p:sp>
      <p:sp>
        <p:nvSpPr>
          <p:cNvPr id="3" name="Content Placeholder 2"/>
          <p:cNvSpPr>
            <a:spLocks noGrp="1"/>
          </p:cNvSpPr>
          <p:nvPr>
            <p:ph idx="1"/>
          </p:nvPr>
        </p:nvSpPr>
        <p:spPr/>
        <p:txBody>
          <a:bodyPr/>
          <a:lstStyle/>
          <a:p>
            <a:pPr lvl="1">
              <a:buFont typeface="+mj-lt"/>
              <a:buAutoNum type="arabicPeriod" startAt="11"/>
            </a:pPr>
            <a:r>
              <a:rPr lang="en-US">
                <a:latin typeface="Segoe"/>
                <a:ea typeface="ＭＳ ゴシック"/>
              </a:rPr>
              <a:t>A dialog box opens to prompt you about removing the workbook from shared use. Click </a:t>
            </a:r>
            <a:r>
              <a:rPr lang="en-US" b="1">
                <a:latin typeface="Segoe"/>
                <a:ea typeface="ＭＳ ゴシック"/>
              </a:rPr>
              <a:t>Yes</a:t>
            </a:r>
            <a:r>
              <a:rPr lang="en-US">
                <a:latin typeface="Segoe"/>
                <a:ea typeface="ＭＳ ゴシック"/>
              </a:rPr>
              <a:t> to turn off the workbook’s shared status. The word Shared is removed from the title bar.</a:t>
            </a:r>
          </a:p>
          <a:p>
            <a:pPr lvl="1">
              <a:buAutoNum type="arabicPeriod" startAt="11"/>
            </a:pPr>
            <a:r>
              <a:rPr lang="en-US">
                <a:latin typeface="Segoe"/>
                <a:ea typeface="ＭＳ ゴシック"/>
              </a:rPr>
              <a:t> </a:t>
            </a:r>
            <a:r>
              <a:rPr lang="en-US" b="1">
                <a:latin typeface="Segoe"/>
                <a:ea typeface="ＭＳ ゴシック"/>
              </a:rPr>
              <a:t>SAVE</a:t>
            </a:r>
            <a:r>
              <a:rPr lang="en-US">
                <a:latin typeface="Segoe"/>
                <a:ea typeface="ＭＳ ゴシック"/>
              </a:rPr>
              <a:t> and </a:t>
            </a:r>
            <a:r>
              <a:rPr lang="en-US" b="1">
                <a:latin typeface="Segoe"/>
                <a:ea typeface="ＭＳ ゴシック"/>
              </a:rPr>
              <a:t>CLOSE</a:t>
            </a:r>
            <a:r>
              <a:rPr lang="en-US">
                <a:latin typeface="Segoe"/>
                <a:ea typeface="ＭＳ ゴシック"/>
              </a:rPr>
              <a:t> the workbook.</a:t>
            </a:r>
          </a:p>
          <a:p>
            <a:pPr lvl="0">
              <a:buClr>
                <a:srgbClr val="007233"/>
              </a:buClr>
            </a:pPr>
            <a:r>
              <a:rPr lang="en-US" b="1">
                <a:latin typeface="Segoe"/>
                <a:ea typeface="ＭＳ ゴシック"/>
              </a:rPr>
              <a:t>PAUSE.</a:t>
            </a:r>
            <a:r>
              <a:rPr lang="en-US">
                <a:latin typeface="Segoe"/>
                <a:ea typeface="ＭＳ ゴシック"/>
              </a:rPr>
              <a:t> </a:t>
            </a:r>
            <a:r>
              <a:rPr lang="en-US" b="1">
                <a:latin typeface="Segoe"/>
                <a:ea typeface="ＭＳ ゴシック"/>
              </a:rPr>
              <a:t>LEAVE</a:t>
            </a:r>
            <a:r>
              <a:rPr lang="en-US">
                <a:latin typeface="Segoe"/>
                <a:ea typeface="ＭＳ ゴシック"/>
              </a:rPr>
              <a:t> Excel open for the next exercise.</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55</a:t>
            </a:fld>
            <a:endParaRPr lang="en-US" dirty="0"/>
          </a:p>
        </p:txBody>
      </p:sp>
    </p:spTree>
    <p:extLst>
      <p:ext uri="{BB962C8B-B14F-4D97-AF65-F5344CB8AC3E}">
        <p14:creationId xmlns:p14="http://schemas.microsoft.com/office/powerpoint/2010/main" val="2498741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a Comment</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cs typeface="Segoe"/>
              </a:rPr>
              <a:t>GET READY. OPEN</a:t>
            </a:r>
            <a:r>
              <a:rPr lang="en-US" b="0" i="0" u="none" strike="noStrike" baseline="0" smtClean="0">
                <a:solidFill>
                  <a:srgbClr val="000000"/>
                </a:solidFill>
                <a:latin typeface="Segoe"/>
                <a:ea typeface="ＭＳ ゴシック"/>
                <a:cs typeface="Segoe"/>
              </a:rPr>
              <a:t> the </a:t>
            </a:r>
            <a:r>
              <a:rPr lang="en-US" b="1" i="1" u="none" strike="noStrike" baseline="0" smtClean="0">
                <a:solidFill>
                  <a:srgbClr val="000000"/>
                </a:solidFill>
                <a:latin typeface="Segoe"/>
                <a:ea typeface="ＭＳ ゴシック"/>
                <a:cs typeface="Segoe"/>
              </a:rPr>
              <a:t>11 Contoso Personnel Evaluations</a:t>
            </a:r>
            <a:r>
              <a:rPr lang="en-US" b="0" i="0" u="none" strike="noStrike" baseline="0" smtClean="0">
                <a:solidFill>
                  <a:srgbClr val="000000"/>
                </a:solidFill>
                <a:latin typeface="Segoe"/>
                <a:ea typeface="ＭＳ ゴシック"/>
                <a:cs typeface="Segoe"/>
              </a:rPr>
              <a:t> data file for this lesson.</a:t>
            </a:r>
          </a:p>
          <a:p>
            <a:pPr lvl="1" rtl="0"/>
            <a:r>
              <a:rPr lang="en-US" b="0" i="0" u="none" strike="noStrike" baseline="0" smtClean="0">
                <a:solidFill>
                  <a:srgbClr val="000000"/>
                </a:solidFill>
                <a:latin typeface="Segoe"/>
                <a:ea typeface="ＭＳ ゴシック"/>
                <a:cs typeface="Segoe"/>
              </a:rPr>
              <a:t>Select cell </a:t>
            </a:r>
            <a:r>
              <a:rPr lang="en-US" b="1" i="0" u="none" strike="noStrike" baseline="0" smtClean="0">
                <a:solidFill>
                  <a:srgbClr val="000000"/>
                </a:solidFill>
                <a:latin typeface="Segoe"/>
                <a:ea typeface="ＭＳ ゴシック"/>
                <a:cs typeface="Segoe"/>
              </a:rPr>
              <a:t>E11</a:t>
            </a:r>
            <a:r>
              <a:rPr lang="en-US" b="0" i="0" u="none" strike="noStrike" baseline="0" smtClean="0">
                <a:solidFill>
                  <a:srgbClr val="000000"/>
                </a:solidFill>
                <a:latin typeface="Segoe"/>
                <a:ea typeface="ＭＳ ゴシック"/>
                <a:cs typeface="Segoe"/>
              </a:rPr>
              <a:t>. On the </a:t>
            </a:r>
            <a:br>
              <a:rPr lang="en-US" b="0" i="0" u="none" strike="noStrike" baseline="0" smtClean="0">
                <a:solidFill>
                  <a:srgbClr val="000000"/>
                </a:solidFill>
                <a:latin typeface="Segoe"/>
                <a:ea typeface="ＭＳ ゴシック"/>
                <a:cs typeface="Segoe"/>
              </a:rPr>
            </a:br>
            <a:r>
              <a:rPr lang="en-US" b="1" i="0" u="none" strike="noStrike" baseline="0" smtClean="0">
                <a:solidFill>
                  <a:srgbClr val="000000"/>
                </a:solidFill>
                <a:latin typeface="Segoe"/>
                <a:ea typeface="ＭＳ ゴシック"/>
                <a:cs typeface="Segoe"/>
              </a:rPr>
              <a:t>REVIEW</a:t>
            </a:r>
            <a:r>
              <a:rPr lang="en-US" b="0" i="0" u="none" strike="noStrike" baseline="0" smtClean="0">
                <a:solidFill>
                  <a:srgbClr val="000000"/>
                </a:solidFill>
                <a:latin typeface="Segoe"/>
                <a:ea typeface="ＭＳ ゴシック"/>
                <a:cs typeface="Segoe"/>
              </a:rPr>
              <a:t> tab in the </a:t>
            </a:r>
            <a:br>
              <a:rPr lang="en-US" b="0" i="0" u="none" strike="noStrike" baseline="0" smtClean="0">
                <a:solidFill>
                  <a:srgbClr val="000000"/>
                </a:solidFill>
                <a:latin typeface="Segoe"/>
                <a:ea typeface="ＭＳ ゴシック"/>
                <a:cs typeface="Segoe"/>
              </a:rPr>
            </a:br>
            <a:r>
              <a:rPr lang="en-US" b="0" i="0" u="none" strike="noStrike" baseline="0" smtClean="0">
                <a:solidFill>
                  <a:srgbClr val="000000"/>
                </a:solidFill>
                <a:latin typeface="Segoe"/>
                <a:ea typeface="ＭＳ ゴシック"/>
                <a:cs typeface="Segoe"/>
              </a:rPr>
              <a:t>Comments group, click </a:t>
            </a:r>
            <a:br>
              <a:rPr lang="en-US" b="0" i="0" u="none" strike="noStrike" baseline="0" smtClean="0">
                <a:solidFill>
                  <a:srgbClr val="000000"/>
                </a:solidFill>
                <a:latin typeface="Segoe"/>
                <a:ea typeface="ＭＳ ゴシック"/>
                <a:cs typeface="Segoe"/>
              </a:rPr>
            </a:br>
            <a:r>
              <a:rPr lang="en-US" b="1" i="0" u="none" strike="noStrike" baseline="0" smtClean="0">
                <a:solidFill>
                  <a:srgbClr val="000000"/>
                </a:solidFill>
                <a:latin typeface="Segoe"/>
                <a:ea typeface="ＭＳ ゴシック"/>
                <a:cs typeface="Segoe"/>
              </a:rPr>
              <a:t>New Comment</a:t>
            </a:r>
            <a:r>
              <a:rPr lang="en-US" b="0" i="0" u="none" strike="noStrike" baseline="0" smtClean="0">
                <a:solidFill>
                  <a:srgbClr val="000000"/>
                </a:solidFill>
                <a:latin typeface="Segoe"/>
                <a:ea typeface="ＭＳ ゴシック"/>
                <a:cs typeface="Segoe"/>
              </a:rPr>
              <a:t>. The </a:t>
            </a:r>
            <a:br>
              <a:rPr lang="en-US" b="0" i="0" u="none" strike="noStrike" baseline="0" smtClean="0">
                <a:solidFill>
                  <a:srgbClr val="000000"/>
                </a:solidFill>
                <a:latin typeface="Segoe"/>
                <a:ea typeface="ＭＳ ゴシック"/>
                <a:cs typeface="Segoe"/>
              </a:rPr>
            </a:br>
            <a:r>
              <a:rPr lang="en-US" b="0" i="0" u="none" strike="noStrike" baseline="0" smtClean="0">
                <a:solidFill>
                  <a:srgbClr val="000000"/>
                </a:solidFill>
                <a:latin typeface="Segoe"/>
                <a:ea typeface="ＭＳ ゴシック"/>
                <a:cs typeface="Segoe"/>
              </a:rPr>
              <a:t>comment text box opens </a:t>
            </a:r>
            <a:br>
              <a:rPr lang="en-US" b="0" i="0" u="none" strike="noStrike" baseline="0" smtClean="0">
                <a:solidFill>
                  <a:srgbClr val="000000"/>
                </a:solidFill>
                <a:latin typeface="Segoe"/>
                <a:ea typeface="ＭＳ ゴシック"/>
                <a:cs typeface="Segoe"/>
              </a:rPr>
            </a:br>
            <a:r>
              <a:rPr lang="en-US" b="0" i="0" u="none" strike="noStrike" baseline="0" smtClean="0">
                <a:solidFill>
                  <a:srgbClr val="000000"/>
                </a:solidFill>
                <a:latin typeface="Segoe"/>
                <a:ea typeface="ＭＳ ゴシック"/>
                <a:cs typeface="Segoe"/>
              </a:rPr>
              <a:t>for editing.</a:t>
            </a:r>
          </a:p>
          <a:p>
            <a:pPr lvl="1" rtl="0"/>
            <a:r>
              <a:rPr lang="en-US" b="0" i="0" u="none" strike="noStrike" baseline="0" smtClean="0">
                <a:solidFill>
                  <a:srgbClr val="000000"/>
                </a:solidFill>
                <a:latin typeface="Segoe"/>
                <a:ea typeface="ＭＳ ゴシック"/>
                <a:cs typeface="Segoe"/>
              </a:rPr>
              <a:t>Type </a:t>
            </a:r>
            <a:r>
              <a:rPr lang="en-US" b="1" i="0" u="none" strike="noStrike" baseline="0" smtClean="0">
                <a:solidFill>
                  <a:srgbClr val="000000"/>
                </a:solidFill>
                <a:latin typeface="Segoe"/>
                <a:ea typeface="ＭＳ ゴシック"/>
                <a:cs typeface="Segoe"/>
              </a:rPr>
              <a:t>Frequently late </a:t>
            </a:r>
            <a:br>
              <a:rPr lang="en-US" b="1" i="0" u="none" strike="noStrike" baseline="0" smtClean="0">
                <a:solidFill>
                  <a:srgbClr val="000000"/>
                </a:solidFill>
                <a:latin typeface="Segoe"/>
                <a:ea typeface="ＭＳ ゴシック"/>
                <a:cs typeface="Segoe"/>
              </a:rPr>
            </a:br>
            <a:r>
              <a:rPr lang="en-US" b="1" i="0" u="none" strike="noStrike" baseline="0" smtClean="0">
                <a:solidFill>
                  <a:srgbClr val="000000"/>
                </a:solidFill>
                <a:latin typeface="Segoe"/>
                <a:ea typeface="ＭＳ ゴシック"/>
                <a:cs typeface="Segoe"/>
              </a:rPr>
              <a:t>to work</a:t>
            </a:r>
            <a:r>
              <a:rPr lang="en-US" b="0" i="0" u="none" strike="noStrike" baseline="0" smtClean="0">
                <a:solidFill>
                  <a:srgbClr val="000000"/>
                </a:solidFill>
                <a:latin typeface="Segoe"/>
                <a:ea typeface="ＭＳ ゴシック"/>
                <a:cs typeface="Segoe"/>
              </a:rPr>
              <a:t> as shown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pic>
        <p:nvPicPr>
          <p:cNvPr id="7" name="Picture 6" descr="11-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2209800"/>
            <a:ext cx="3746500" cy="2451100"/>
          </a:xfrm>
          <a:prstGeom prst="rect">
            <a:avLst/>
          </a:prstGeom>
        </p:spPr>
      </p:pic>
    </p:spTree>
    <p:extLst>
      <p:ext uri="{BB962C8B-B14F-4D97-AF65-F5344CB8AC3E}">
        <p14:creationId xmlns:p14="http://schemas.microsoft.com/office/powerpoint/2010/main" val="4265048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a Comment</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cs typeface="Segoe"/>
              </a:rPr>
              <a:t>Click cell </a:t>
            </a:r>
            <a:r>
              <a:rPr lang="en-US" b="1" i="0" u="none" strike="noStrike" baseline="0" smtClean="0">
                <a:solidFill>
                  <a:srgbClr val="000000"/>
                </a:solidFill>
                <a:latin typeface="Segoe"/>
                <a:ea typeface="ＭＳ ゴシック"/>
                <a:cs typeface="Segoe"/>
              </a:rPr>
              <a:t>D8</a:t>
            </a:r>
            <a:r>
              <a:rPr lang="en-US" b="0" i="0" u="none" strike="noStrike" baseline="0" smtClean="0">
                <a:solidFill>
                  <a:srgbClr val="000000"/>
                </a:solidFill>
                <a:latin typeface="Segoe"/>
                <a:ea typeface="ＭＳ ゴシック"/>
                <a:cs typeface="Segoe"/>
              </a:rPr>
              <a:t>. Press </a:t>
            </a:r>
            <a:r>
              <a:rPr lang="en-US" b="1" i="0" u="none" strike="noStrike" baseline="0" smtClean="0">
                <a:solidFill>
                  <a:srgbClr val="000000"/>
                </a:solidFill>
                <a:latin typeface="Segoe"/>
                <a:ea typeface="ＭＳ ゴシック"/>
                <a:cs typeface="Segoe"/>
              </a:rPr>
              <a:t>Shift + F2</a:t>
            </a:r>
            <a:r>
              <a:rPr lang="en-US" b="0" i="0" u="none" strike="noStrike" baseline="0" smtClean="0">
                <a:solidFill>
                  <a:srgbClr val="000000"/>
                </a:solidFill>
                <a:latin typeface="Segoe"/>
                <a:ea typeface="ＭＳ ゴシック"/>
                <a:cs typeface="Segoe"/>
              </a:rPr>
              <a:t> and type </a:t>
            </a:r>
            <a:r>
              <a:rPr lang="en-US" b="1" i="0" u="none" strike="noStrike" baseline="0" smtClean="0">
                <a:solidFill>
                  <a:srgbClr val="000000"/>
                </a:solidFill>
                <a:latin typeface="Segoe"/>
                <a:ea typeface="ＭＳ ゴシック"/>
                <a:cs typeface="Segoe"/>
              </a:rPr>
              <a:t>Currently completing Masters degree program for additional certification</a:t>
            </a:r>
            <a:r>
              <a:rPr lang="en-US" b="0" i="0" u="none" strike="noStrike" baseline="0" smtClean="0">
                <a:solidFill>
                  <a:srgbClr val="000000"/>
                </a:solidFill>
                <a:latin typeface="Segoe"/>
                <a:ea typeface="ＭＳ ゴシック"/>
                <a:cs typeface="Segoe"/>
              </a:rPr>
              <a:t>. Click outside the comment box. The box disappears and a red triangle remains in the upper-right corner of the cell the comment was placed in.</a:t>
            </a:r>
          </a:p>
          <a:p>
            <a:pPr lvl="1" rtl="0">
              <a:buAutoNum type="arabicPeriod" startAt="3"/>
            </a:pPr>
            <a:r>
              <a:rPr lang="en-US" b="0" i="0" u="none" strike="noStrike" baseline="0" smtClean="0">
                <a:solidFill>
                  <a:srgbClr val="000000"/>
                </a:solidFill>
                <a:latin typeface="Segoe"/>
                <a:ea typeface="ＭＳ ゴシック"/>
                <a:cs typeface="Segoe"/>
              </a:rPr>
              <a:t>Click cell </a:t>
            </a:r>
            <a:r>
              <a:rPr lang="en-US" b="1" i="0" u="none" strike="noStrike" baseline="0" smtClean="0">
                <a:solidFill>
                  <a:srgbClr val="000000"/>
                </a:solidFill>
                <a:latin typeface="Segoe"/>
                <a:ea typeface="ＭＳ ゴシック"/>
                <a:cs typeface="Segoe"/>
              </a:rPr>
              <a:t>E4</a:t>
            </a:r>
            <a:r>
              <a:rPr lang="en-US" b="0" i="0" u="none" strike="noStrike" baseline="0" smtClean="0">
                <a:solidFill>
                  <a:srgbClr val="000000"/>
                </a:solidFill>
                <a:latin typeface="Segoe"/>
                <a:ea typeface="ＭＳ ゴシック"/>
                <a:cs typeface="Segoe"/>
              </a:rPr>
              <a:t>. Click </a:t>
            </a:r>
            <a:r>
              <a:rPr lang="en-US" b="1" i="0" u="none" strike="noStrike" baseline="0" smtClean="0">
                <a:solidFill>
                  <a:srgbClr val="000000"/>
                </a:solidFill>
                <a:latin typeface="Segoe"/>
                <a:ea typeface="ＭＳ ゴシック"/>
                <a:cs typeface="Segoe"/>
              </a:rPr>
              <a:t>New Comment</a:t>
            </a:r>
            <a:r>
              <a:rPr lang="en-US" b="0" i="0" u="none" strike="noStrike" baseline="0" smtClean="0">
                <a:solidFill>
                  <a:srgbClr val="000000"/>
                </a:solidFill>
                <a:latin typeface="Segoe"/>
                <a:ea typeface="ＭＳ ゴシック"/>
                <a:cs typeface="Segoe"/>
              </a:rPr>
              <a:t> and type </a:t>
            </a:r>
            <a:r>
              <a:rPr lang="en-US" b="1" i="0" u="none" strike="noStrike" baseline="0" smtClean="0">
                <a:solidFill>
                  <a:srgbClr val="000000"/>
                </a:solidFill>
                <a:latin typeface="Segoe"/>
                <a:ea typeface="ＭＳ ゴシック"/>
                <a:cs typeface="Segoe"/>
              </a:rPr>
              <a:t>Adjusted hours for family emergency</a:t>
            </a:r>
            <a:r>
              <a:rPr lang="en-US" b="0" i="0" u="none" strike="noStrike" baseline="0" smtClean="0">
                <a:solidFill>
                  <a:srgbClr val="000000"/>
                </a:solidFill>
                <a:latin typeface="Segoe"/>
                <a:ea typeface="ＭＳ ゴシック"/>
                <a:cs typeface="Segoe"/>
              </a:rPr>
              <a:t>.</a:t>
            </a:r>
          </a:p>
          <a:p>
            <a:pPr lvl="1" rtl="0">
              <a:buAutoNum type="arabicPeriod" startAt="3"/>
            </a:pPr>
            <a:r>
              <a:rPr lang="en-US" b="0" i="0" u="none" strike="noStrike" baseline="0" smtClean="0">
                <a:solidFill>
                  <a:srgbClr val="000000"/>
                </a:solidFill>
                <a:latin typeface="Segoe"/>
                <a:ea typeface="ＭＳ ゴシック"/>
                <a:cs typeface="Segoe"/>
              </a:rPr>
              <a:t>Click cell </a:t>
            </a:r>
            <a:r>
              <a:rPr lang="en-US" b="1" i="0" u="none" strike="noStrike" baseline="0" smtClean="0">
                <a:solidFill>
                  <a:srgbClr val="000000"/>
                </a:solidFill>
                <a:latin typeface="Segoe"/>
                <a:ea typeface="ＭＳ ゴシック"/>
                <a:cs typeface="Segoe"/>
              </a:rPr>
              <a:t>F10</a:t>
            </a:r>
            <a:r>
              <a:rPr lang="en-US" b="0" i="0" u="none" strike="noStrike" baseline="0" smtClean="0">
                <a:solidFill>
                  <a:srgbClr val="000000"/>
                </a:solidFill>
                <a:latin typeface="Segoe"/>
                <a:ea typeface="ＭＳ ゴシック"/>
                <a:cs typeface="Segoe"/>
              </a:rPr>
              <a:t>. Click New Comment and type </a:t>
            </a:r>
            <a:r>
              <a:rPr lang="en-US" b="1" i="0" u="none" strike="noStrike" baseline="0" smtClean="0">
                <a:solidFill>
                  <a:srgbClr val="000000"/>
                </a:solidFill>
                <a:latin typeface="Segoe"/>
                <a:ea typeface="ＭＳ ゴシック"/>
                <a:cs typeface="Segoe"/>
              </a:rPr>
              <a:t>Consider salary increase</a:t>
            </a:r>
            <a:r>
              <a:rPr lang="en-US" b="0" i="0" u="none" strike="noStrike" baseline="0" smtClean="0">
                <a:solidFill>
                  <a:srgbClr val="000000"/>
                </a:solidFill>
                <a:latin typeface="Segoe"/>
                <a:ea typeface="ＭＳ ゴシック"/>
                <a:cs typeface="Segoe"/>
              </a:rPr>
              <a:t>.</a:t>
            </a:r>
          </a:p>
          <a:p>
            <a:pPr lvl="1" rtl="0">
              <a:buAutoNum type="arabicPeriod" startAt="3"/>
            </a:pPr>
            <a:r>
              <a:rPr lang="en-US" i="0" u="none" strike="noStrike" baseline="0" smtClean="0">
                <a:solidFill>
                  <a:srgbClr val="000000"/>
                </a:solidFill>
                <a:latin typeface="Segoe"/>
                <a:ea typeface="ＭＳ ゴシック"/>
                <a:cs typeface="Segoe"/>
              </a:rPr>
              <a:t> </a:t>
            </a:r>
            <a:r>
              <a:rPr lang="en-US" b="1" i="0" u="none" strike="noStrike" baseline="0" smtClean="0">
                <a:solidFill>
                  <a:srgbClr val="000000"/>
                </a:solidFill>
                <a:latin typeface="Segoe"/>
                <a:ea typeface="ＭＳ ゴシック"/>
                <a:cs typeface="Segoe"/>
              </a:rPr>
              <a:t>SAVE</a:t>
            </a:r>
            <a:r>
              <a:rPr lang="en-US" b="0" i="0" u="none" strike="noStrike" baseline="0" smtClean="0">
                <a:solidFill>
                  <a:srgbClr val="000000"/>
                </a:solidFill>
                <a:latin typeface="Segoe"/>
                <a:ea typeface="ＭＳ ゴシック"/>
                <a:cs typeface="Segoe"/>
              </a:rPr>
              <a:t> the file as </a:t>
            </a:r>
            <a:r>
              <a:rPr lang="en-US" b="1" i="1" u="none" strike="noStrike" baseline="0" smtClean="0">
                <a:solidFill>
                  <a:srgbClr val="000000"/>
                </a:solidFill>
                <a:latin typeface="Segoe"/>
                <a:ea typeface="ＭＳ ゴシック"/>
                <a:cs typeface="Segoe"/>
              </a:rPr>
              <a:t>11 Evaluations Solution</a:t>
            </a:r>
            <a:r>
              <a:rPr lang="en-US" b="0" i="0" u="none" strike="noStrike" baseline="0" smtClean="0">
                <a:solidFill>
                  <a:srgbClr val="000000"/>
                </a:solidFill>
                <a:latin typeface="Segoe"/>
                <a:ea typeface="ＭＳ ゴシック"/>
                <a:cs typeface="Segoe"/>
              </a:rPr>
              <a:t>.</a:t>
            </a:r>
          </a:p>
          <a:p>
            <a:pPr lvl="0" rtl="0"/>
            <a:r>
              <a:rPr lang="en-US" b="1" i="0" u="none" strike="noStrike" baseline="0" smtClean="0">
                <a:solidFill>
                  <a:srgbClr val="000000"/>
                </a:solidFill>
                <a:latin typeface="Segoe"/>
                <a:ea typeface="ＭＳ ゴシック"/>
                <a:cs typeface="Segoe"/>
              </a:rPr>
              <a:t>PAUSE.</a:t>
            </a:r>
            <a:r>
              <a:rPr lang="en-US" b="0" i="0" u="none" strike="noStrike" baseline="0" smtClean="0">
                <a:solidFill>
                  <a:srgbClr val="000000"/>
                </a:solidFill>
                <a:latin typeface="Segoe"/>
                <a:ea typeface="ＭＳ ゴシック"/>
                <a:cs typeface="Segoe"/>
              </a:rPr>
              <a:t> SAVE the workbook and </a:t>
            </a:r>
            <a:r>
              <a:rPr lang="en-US" b="1" i="0" u="none" strike="noStrike" baseline="0" smtClean="0">
                <a:solidFill>
                  <a:srgbClr val="000000"/>
                </a:solidFill>
                <a:latin typeface="Segoe"/>
                <a:ea typeface="ＭＳ ゴシック"/>
                <a:cs typeface="Segoe"/>
              </a:rPr>
              <a:t>LEAVE</a:t>
            </a:r>
            <a:r>
              <a:rPr lang="en-US" b="0" i="0" u="none" strike="noStrike" baseline="0" smtClean="0">
                <a:solidFill>
                  <a:srgbClr val="000000"/>
                </a:solidFill>
                <a:latin typeface="Segoe"/>
                <a:ea typeface="ＭＳ ゴシック"/>
                <a:cs typeface="Segoe"/>
              </a:rPr>
              <a:t> it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spTree>
    <p:extLst>
      <p:ext uri="{BB962C8B-B14F-4D97-AF65-F5344CB8AC3E}">
        <p14:creationId xmlns:p14="http://schemas.microsoft.com/office/powerpoint/2010/main" val="102610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View a Comment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F10</a:t>
            </a:r>
            <a:r>
              <a:rPr lang="en-US" b="0" i="0" u="none" strike="noStrike" baseline="0" smtClean="0">
                <a:latin typeface="Segoe"/>
                <a:ea typeface="ＭＳ ゴシック"/>
              </a:rPr>
              <a:t> and on the REVIEW tab, in the Comments, group, click </a:t>
            </a:r>
            <a:r>
              <a:rPr lang="en-US" b="1" i="0" u="none" strike="noStrike" baseline="0" smtClean="0">
                <a:latin typeface="Segoe"/>
                <a:ea typeface="ＭＳ ゴシック"/>
              </a:rPr>
              <a:t>Show/Hide Comment</a:t>
            </a:r>
            <a:r>
              <a:rPr lang="en-US" b="0" i="0" u="none" strike="noStrike" baseline="0" smtClean="0">
                <a:latin typeface="Segoe"/>
                <a:ea typeface="ＭＳ ゴシック"/>
              </a:rPr>
              <a:t>. Note that the comment remains visible when you click outside the cell.</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E4</a:t>
            </a:r>
            <a:r>
              <a:rPr lang="en-US" b="0" i="0" u="none" strike="noStrike" baseline="0" smtClean="0">
                <a:latin typeface="Segoe"/>
                <a:ea typeface="ＭＳ ゴシック"/>
              </a:rPr>
              <a:t> and click </a:t>
            </a:r>
            <a:r>
              <a:rPr lang="en-US" b="1" i="0" u="none" strike="noStrike" baseline="0" smtClean="0">
                <a:latin typeface="Segoe"/>
                <a:ea typeface="ＭＳ ゴシック"/>
              </a:rPr>
              <a:t>Show/Hide Comment</a:t>
            </a:r>
            <a:r>
              <a:rPr lang="en-US" b="0" i="0" u="none" strike="noStrike" baseline="0" smtClean="0">
                <a:latin typeface="Segoe"/>
                <a:ea typeface="ＭＳ ゴシック"/>
              </a:rPr>
              <a:t>. Again, the comment remains visible when you click outside the cell.</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F10</a:t>
            </a:r>
            <a:r>
              <a:rPr lang="en-US" b="0" i="0" u="none" strike="noStrike" baseline="0" smtClean="0">
                <a:latin typeface="Segoe"/>
                <a:ea typeface="ＭＳ ゴシック"/>
              </a:rPr>
              <a:t> and click </a:t>
            </a:r>
            <a:r>
              <a:rPr lang="en-US" b="1" i="0" u="none" strike="noStrike" baseline="0" smtClean="0">
                <a:latin typeface="Segoe"/>
                <a:ea typeface="ＭＳ ゴシック"/>
              </a:rPr>
              <a:t>Show/Hide Comment</a:t>
            </a:r>
            <a:r>
              <a:rPr lang="en-US" b="0" i="0" u="none" strike="noStrike" baseline="0" smtClean="0">
                <a:latin typeface="Segoe"/>
                <a:ea typeface="ＭＳ ゴシック"/>
              </a:rPr>
              <a:t>. The comment is hidden.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1767320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View a Comment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In the Comments group, click </a:t>
            </a:r>
            <a:r>
              <a:rPr lang="en-US" b="1" i="0" u="none" strike="noStrike" baseline="0" smtClean="0">
                <a:latin typeface="Segoe"/>
                <a:ea typeface="ＭＳ ゴシック"/>
              </a:rPr>
              <a:t>Next</a:t>
            </a:r>
            <a:r>
              <a:rPr lang="en-US" b="0" i="0" u="none" strike="noStrike" baseline="0" smtClean="0">
                <a:latin typeface="Segoe"/>
                <a:ea typeface="ＭＳ ゴシック"/>
              </a:rPr>
              <a:t> twice to navigate to the next available comment. The comment in cell E11 is displayed.</a:t>
            </a:r>
          </a:p>
          <a:p>
            <a:pPr lvl="1" rtl="0">
              <a:buAutoNum type="arabicPeriod" startAt="4"/>
            </a:pPr>
            <a:r>
              <a:rPr lang="en-US" b="0" i="0" u="none" strike="noStrike" baseline="0" smtClean="0">
                <a:latin typeface="Segoe"/>
                <a:ea typeface="ＭＳ ゴシック"/>
              </a:rPr>
              <a:t>In the Comments group, click </a:t>
            </a:r>
            <a:r>
              <a:rPr lang="en-US" b="1" i="0" u="none" strike="noStrike" baseline="0" smtClean="0">
                <a:latin typeface="Segoe"/>
                <a:ea typeface="ＭＳ ゴシック"/>
              </a:rPr>
              <a:t>Show All Comments</a:t>
            </a:r>
            <a:r>
              <a:rPr lang="en-US" b="0" i="0" u="none" strike="noStrike" baseline="0" smtClean="0">
                <a:latin typeface="Segoe"/>
                <a:ea typeface="ＭＳ ゴシック"/>
              </a:rPr>
              <a:t>. All comments are displayed.</a:t>
            </a:r>
          </a:p>
          <a:p>
            <a:pPr lvl="1" rtl="0">
              <a:buAutoNum type="arabicPeriod" startAt="4"/>
            </a:pPr>
            <a:r>
              <a:rPr lang="en-US" b="0" i="0" u="none" strike="noStrike" baseline="0" smtClean="0">
                <a:latin typeface="Segoe"/>
                <a:ea typeface="ＭＳ ゴシック"/>
              </a:rPr>
              <a:t>In the Comments group, click </a:t>
            </a:r>
            <a:r>
              <a:rPr lang="en-US" b="1" i="0" u="none" strike="noStrike" baseline="0" smtClean="0">
                <a:latin typeface="Segoe"/>
                <a:ea typeface="ＭＳ ゴシック"/>
              </a:rPr>
              <a:t>Show All Comments</a:t>
            </a:r>
            <a:r>
              <a:rPr lang="en-US" b="0" i="0" u="none" strike="noStrike" baseline="0" smtClean="0">
                <a:latin typeface="Segoe"/>
                <a:ea typeface="ＭＳ ゴシック"/>
              </a:rPr>
              <a:t> again to hide all comments and make sure they are no longer displayed. </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59</a:t>
            </a:fld>
            <a:endParaRPr lang="en-US" dirty="0"/>
          </a:p>
        </p:txBody>
      </p:sp>
    </p:spTree>
    <p:extLst>
      <p:ext uri="{BB962C8B-B14F-4D97-AF65-F5344CB8AC3E}">
        <p14:creationId xmlns:p14="http://schemas.microsoft.com/office/powerpoint/2010/main" val="89540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Worksheet</a:t>
            </a:r>
          </a:p>
        </p:txBody>
      </p:sp>
      <p:sp>
        <p:nvSpPr>
          <p:cNvPr id="3" name="Text Placeholder 2"/>
          <p:cNvSpPr>
            <a:spLocks noGrp="1"/>
          </p:cNvSpPr>
          <p:nvPr>
            <p:ph type="body" idx="1"/>
          </p:nvPr>
        </p:nvSpPr>
        <p:spPr/>
        <p:txBody>
          <a:bodyPr/>
          <a:lstStyle/>
          <a:p>
            <a:pPr lvl="1" rtl="0">
              <a:buFont typeface="+mj-lt"/>
              <a:buAutoNum type="arabicPeriod" startAt="9"/>
            </a:pPr>
            <a:r>
              <a:rPr lang="en-US" sz="2000" b="0" i="0" u="none" strike="noStrike" baseline="0" smtClean="0">
                <a:latin typeface="Segoe"/>
                <a:ea typeface="ＭＳ ゴシック"/>
              </a:rPr>
              <a:t>Select cell </a:t>
            </a:r>
            <a:r>
              <a:rPr lang="en-US" sz="2000" b="1" i="0" u="none" strike="noStrike" baseline="0" smtClean="0">
                <a:latin typeface="Segoe"/>
                <a:ea typeface="ＭＳ ゴシック"/>
              </a:rPr>
              <a:t>C4:D33</a:t>
            </a:r>
            <a:r>
              <a:rPr lang="en-US" sz="2000" b="0" i="0" u="none" strike="noStrike" baseline="0" smtClean="0">
                <a:latin typeface="Segoe"/>
                <a:ea typeface="ＭＳ ゴシック"/>
              </a:rPr>
              <a:t>. On the HOME tab, click </a:t>
            </a:r>
            <a:r>
              <a:rPr lang="en-US" sz="2000" b="1" i="0" u="none" strike="noStrike" baseline="0" smtClean="0">
                <a:latin typeface="Segoe"/>
                <a:ea typeface="ＭＳ ゴシック"/>
              </a:rPr>
              <a:t>Format</a:t>
            </a:r>
            <a:r>
              <a:rPr lang="en-US" sz="2000" b="0" i="0" u="none" strike="noStrike" baseline="0" smtClean="0">
                <a:latin typeface="Segoe"/>
                <a:ea typeface="ＭＳ ゴシック"/>
              </a:rPr>
              <a:t>. Notice that the Lock Cell appears selected, meaning the cells are locked by default. Click Lock Cell to turn off the protection on these cells to allow these cells to change.</a:t>
            </a:r>
          </a:p>
          <a:p>
            <a:pPr lvl="1" rtl="0">
              <a:buAutoNum type="arabicPeriod" startAt="9"/>
            </a:pPr>
            <a:r>
              <a:rPr lang="en-US" sz="2000" b="0" i="0" u="none" strike="noStrike" baseline="0" smtClean="0">
                <a:latin typeface="Segoe"/>
                <a:ea typeface="ＭＳ ゴシック"/>
              </a:rPr>
              <a:t>Click on the </a:t>
            </a:r>
            <a:r>
              <a:rPr lang="en-US" sz="2000" b="1" i="0" u="none" strike="noStrike" baseline="0" smtClean="0">
                <a:latin typeface="Segoe"/>
                <a:ea typeface="ＭＳ ゴシック"/>
              </a:rPr>
              <a:t>REVIEW</a:t>
            </a:r>
            <a:r>
              <a:rPr lang="en-US" sz="2000" b="0" i="0" u="none" strike="noStrike" baseline="0" smtClean="0">
                <a:latin typeface="Segoe"/>
                <a:ea typeface="ＭＳ ゴシック"/>
              </a:rPr>
              <a:t> tab, and in the </a:t>
            </a:r>
            <a:br>
              <a:rPr lang="en-US" sz="2000" b="0" i="0" u="none" strike="noStrike" baseline="0" smtClean="0">
                <a:latin typeface="Segoe"/>
                <a:ea typeface="ＭＳ ゴシック"/>
              </a:rPr>
            </a:br>
            <a:r>
              <a:rPr lang="en-US" sz="2000" b="0" i="0" u="none" strike="noStrike" baseline="0" smtClean="0">
                <a:latin typeface="Segoe"/>
                <a:ea typeface="ＭＳ ゴシック"/>
              </a:rPr>
              <a:t>Changes group, click </a:t>
            </a:r>
            <a:r>
              <a:rPr lang="en-US" sz="2000" b="1" i="0" u="none" strike="noStrike" baseline="0" smtClean="0">
                <a:latin typeface="Segoe"/>
                <a:ea typeface="ＭＳ ゴシック"/>
              </a:rPr>
              <a:t>Protect Sheet</a:t>
            </a:r>
            <a:r>
              <a:rPr lang="en-US" sz="2000" b="0" i="0" u="none" strike="noStrike" baseline="0" smtClean="0">
                <a:latin typeface="Times New Roman"/>
                <a:ea typeface="ＭＳ ゴシック"/>
              </a:rPr>
              <a:t>.</a:t>
            </a:r>
          </a:p>
          <a:p>
            <a:pPr lvl="1" rtl="0">
              <a:buAutoNum type="arabicPeriod" startAt="9"/>
            </a:pPr>
            <a:r>
              <a:rPr lang="en-US" sz="2000" b="0" i="0" u="none" strike="noStrike" baseline="0" smtClean="0">
                <a:latin typeface="Segoe"/>
                <a:ea typeface="ＭＳ ゴシック"/>
              </a:rPr>
              <a:t>In the Password to unprotect sheet </a:t>
            </a:r>
            <a:br>
              <a:rPr lang="en-US" sz="2000" b="0" i="0" u="none" strike="noStrike" baseline="0" smtClean="0">
                <a:latin typeface="Segoe"/>
                <a:ea typeface="ＭＳ ゴシック"/>
              </a:rPr>
            </a:br>
            <a:r>
              <a:rPr lang="en-US" sz="2000" b="0" i="0" u="none" strike="noStrike" baseline="0" smtClean="0">
                <a:latin typeface="Segoe"/>
                <a:ea typeface="ＭＳ ゴシック"/>
              </a:rPr>
              <a:t>box, type </a:t>
            </a:r>
            <a:r>
              <a:rPr lang="en-US" sz="2000" b="1" i="0" u="none" strike="noStrike" baseline="0" smtClean="0">
                <a:latin typeface="Segoe"/>
                <a:ea typeface="ＭＳ ゴシック"/>
              </a:rPr>
              <a:t>L11!e01</a:t>
            </a:r>
            <a:r>
              <a:rPr lang="en-US" sz="2000" b="0" i="0" u="none" strike="noStrike" baseline="0" smtClean="0">
                <a:latin typeface="Segoe"/>
                <a:ea typeface="ＭＳ ゴシック"/>
              </a:rPr>
              <a:t>. The password is </a:t>
            </a:r>
            <a:br>
              <a:rPr lang="en-US" sz="2000" b="0" i="0" u="none" strike="noStrike" baseline="0" smtClean="0">
                <a:latin typeface="Segoe"/>
                <a:ea typeface="ＭＳ ゴシック"/>
              </a:rPr>
            </a:br>
            <a:r>
              <a:rPr lang="en-US" sz="2000" b="0" i="0" u="none" strike="noStrike" baseline="0" smtClean="0">
                <a:latin typeface="Segoe"/>
                <a:ea typeface="ＭＳ ゴシック"/>
              </a:rPr>
              <a:t>not displayed in the Password to </a:t>
            </a:r>
            <a:br>
              <a:rPr lang="en-US" sz="2000" b="0" i="0" u="none" strike="noStrike" baseline="0" smtClean="0">
                <a:latin typeface="Segoe"/>
                <a:ea typeface="ＭＳ ゴシック"/>
              </a:rPr>
            </a:br>
            <a:r>
              <a:rPr lang="en-US" sz="2000" b="0" i="0" u="none" strike="noStrike" baseline="0" smtClean="0">
                <a:latin typeface="Segoe"/>
                <a:ea typeface="ＭＳ ゴシック"/>
              </a:rPr>
              <a:t>unprotect sheet box. Instead, </a:t>
            </a:r>
            <a:br>
              <a:rPr lang="en-US" sz="2000" b="0" i="0" u="none" strike="noStrike" baseline="0" smtClean="0">
                <a:latin typeface="Segoe"/>
                <a:ea typeface="ＭＳ ゴシック"/>
              </a:rPr>
            </a:br>
            <a:r>
              <a:rPr lang="en-US" sz="2000" b="0" i="0" u="none" strike="noStrike" baseline="0" smtClean="0">
                <a:latin typeface="Segoe"/>
                <a:ea typeface="ＭＳ ゴシック"/>
              </a:rPr>
              <a:t>asterisks (*) are displayed as shown </a:t>
            </a:r>
            <a:br>
              <a:rPr lang="en-US" sz="2000" b="0" i="0" u="none" strike="noStrike" baseline="0" smtClean="0">
                <a:latin typeface="Segoe"/>
                <a:ea typeface="ＭＳ ゴシック"/>
              </a:rPr>
            </a:br>
            <a:r>
              <a:rPr lang="en-US" sz="2000" b="0" i="0" u="none" strike="noStrike" baseline="0" smtClean="0">
                <a:latin typeface="Segoe"/>
                <a:ea typeface="ＭＳ ゴシック"/>
              </a:rPr>
              <a:t>at right. 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2700840"/>
            <a:ext cx="2933700" cy="3238500"/>
          </a:xfrm>
          <a:prstGeom prst="rect">
            <a:avLst/>
          </a:prstGeom>
        </p:spPr>
      </p:pic>
    </p:spTree>
    <p:extLst>
      <p:ext uri="{BB962C8B-B14F-4D97-AF65-F5344CB8AC3E}">
        <p14:creationId xmlns:p14="http://schemas.microsoft.com/office/powerpoint/2010/main" val="857614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Edit a Comment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1. Click cell </a:t>
            </a:r>
            <a:r>
              <a:rPr lang="en-US" b="1" i="0" u="none" strike="noStrike" baseline="0" smtClean="0">
                <a:latin typeface="Segoe"/>
                <a:ea typeface="ＭＳ ゴシック"/>
              </a:rPr>
              <a:t>E11</a:t>
            </a:r>
            <a:r>
              <a:rPr lang="en-US" b="0" i="0" u="none" strike="noStrike" baseline="0" smtClean="0">
                <a:latin typeface="Segoe"/>
                <a:ea typeface="ＭＳ ゴシック"/>
              </a:rPr>
              <a:t> and move the mouse pointer to the Edit Comment button on the REVIEW tab. The ScreenTip also shows Shift + F2 as an option, as shown below.</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Edit Comment</a:t>
            </a:r>
            <a:r>
              <a:rPr lang="en-US" b="0" i="0" u="none" strike="noStrike" baseline="0" smtClean="0">
                <a:latin typeface="Segoe"/>
                <a:ea typeface="ＭＳ ゴシック"/>
              </a:rPr>
              <a:t> 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60</a:t>
            </a:fld>
            <a:endParaRPr lang="en-US" dirty="0"/>
          </a:p>
        </p:txBody>
      </p:sp>
      <p:pic>
        <p:nvPicPr>
          <p:cNvPr id="7" name="Picture 6" descr="11-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650146"/>
            <a:ext cx="6561258" cy="2369654"/>
          </a:xfrm>
          <a:prstGeom prst="rect">
            <a:avLst/>
          </a:prstGeom>
        </p:spPr>
      </p:pic>
    </p:spTree>
    <p:extLst>
      <p:ext uri="{BB962C8B-B14F-4D97-AF65-F5344CB8AC3E}">
        <p14:creationId xmlns:p14="http://schemas.microsoft.com/office/powerpoint/2010/main" val="679491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Edit a Comment</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Following the existing comment text, type a </a:t>
            </a:r>
            <a:r>
              <a:rPr lang="en-US" b="1" i="0" u="none" strike="noStrike" baseline="0" smtClean="0">
                <a:latin typeface="Times New Roman"/>
                <a:ea typeface="ＭＳ ゴシック"/>
              </a:rPr>
              <a:t>.</a:t>
            </a:r>
            <a:r>
              <a:rPr lang="en-US" b="0" i="0" u="none" strike="noStrike" baseline="0" smtClean="0">
                <a:latin typeface="Segoe"/>
                <a:ea typeface="ＭＳ ゴシック"/>
              </a:rPr>
              <a:t> (period) followed by a </a:t>
            </a:r>
            <a:r>
              <a:rPr lang="en-US" b="1" i="0" u="none" strike="noStrike" baseline="0" smtClean="0">
                <a:latin typeface="Segoe"/>
                <a:ea typeface="ＭＳ ゴシック"/>
              </a:rPr>
              <a:t>space</a:t>
            </a:r>
            <a:r>
              <a:rPr lang="en-US" b="0" i="0" u="none" strike="noStrike" baseline="0" smtClean="0">
                <a:latin typeface="Segoe"/>
                <a:ea typeface="ＭＳ ゴシック"/>
              </a:rPr>
              <a:t> and then </a:t>
            </a:r>
            <a:r>
              <a:rPr lang="en-US" b="1" i="0" u="none" strike="noStrike" baseline="0" smtClean="0">
                <a:latin typeface="Segoe"/>
                <a:ea typeface="ＭＳ ゴシック"/>
              </a:rPr>
              <a:t>Placed on probation</a:t>
            </a:r>
            <a:r>
              <a:rPr lang="en-US" b="0" i="0" u="none" strike="noStrike" baseline="0" smtClean="0">
                <a:latin typeface="Segoe"/>
                <a:ea typeface="ＭＳ ゴシック"/>
              </a:rPr>
              <a:t>. Then click any cell between F4 and D8.</a:t>
            </a:r>
          </a:p>
          <a:p>
            <a:pPr lvl="1" rtl="0">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Next</a:t>
            </a:r>
            <a:r>
              <a:rPr lang="en-US" b="0" i="0" u="none" strike="noStrike" baseline="0" smtClean="0">
                <a:latin typeface="Segoe"/>
                <a:ea typeface="ＭＳ ゴシック"/>
              </a:rPr>
              <a:t>. The comment in D8 is displayed.</a:t>
            </a:r>
          </a:p>
          <a:p>
            <a:pPr lvl="1" rtl="0">
              <a:buAutoNum type="arabicPeriod" startAt="3"/>
            </a:pPr>
            <a:r>
              <a:rPr lang="en-US" b="0" i="0" u="none" strike="noStrike" baseline="0" smtClean="0">
                <a:latin typeface="Segoe"/>
                <a:ea typeface="ＭＳ ゴシック"/>
              </a:rPr>
              <a:t>Select the existing comment text in D8 and type </a:t>
            </a:r>
            <a:r>
              <a:rPr lang="en-US" b="1" i="0" u="none" strike="noStrike" baseline="0" smtClean="0">
                <a:latin typeface="Segoe"/>
                <a:ea typeface="ＭＳ ゴシック"/>
              </a:rPr>
              <a:t>MA completed; can now prescribe medications</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Click cell </a:t>
            </a:r>
            <a:r>
              <a:rPr lang="en-US" b="1" i="0" u="none" strike="noStrike" baseline="0" smtClean="0">
                <a:latin typeface="Segoe"/>
                <a:ea typeface="ＭＳ ゴシック"/>
              </a:rPr>
              <a:t>E4</a:t>
            </a:r>
            <a:r>
              <a:rPr lang="en-US" b="0" i="0" u="none" strike="noStrike" baseline="0" smtClean="0">
                <a:latin typeface="Segoe"/>
                <a:ea typeface="ＭＳ ゴシック"/>
              </a:rPr>
              <a:t> and click </a:t>
            </a:r>
            <a:r>
              <a:rPr lang="en-US" b="1" i="0" u="none" strike="noStrike" baseline="0" smtClean="0">
                <a:latin typeface="Segoe"/>
                <a:ea typeface="ＭＳ ゴシック"/>
              </a:rPr>
              <a:t>Edit Comment</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Select the text in the comment attached to E4. On the </a:t>
            </a:r>
            <a:r>
              <a:rPr lang="en-US" b="1" i="0" u="none" strike="noStrike" baseline="0" smtClean="0">
                <a:latin typeface="Segoe"/>
                <a:ea typeface="ＭＳ ゴシック"/>
              </a:rPr>
              <a:t>HOME</a:t>
            </a:r>
            <a:r>
              <a:rPr lang="en-US" b="0" i="0" u="none" strike="noStrike" baseline="0" smtClean="0">
                <a:latin typeface="Segoe"/>
                <a:ea typeface="ＭＳ ゴシック"/>
              </a:rPr>
              <a:t> tab, click </a:t>
            </a:r>
            <a:r>
              <a:rPr lang="en-US" b="1" i="0" u="none" strike="noStrike" baseline="0" smtClean="0">
                <a:latin typeface="Segoe"/>
                <a:ea typeface="ＭＳ ゴシック"/>
              </a:rPr>
              <a:t>Bold</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61</a:t>
            </a:fld>
            <a:endParaRPr lang="en-US" dirty="0"/>
          </a:p>
        </p:txBody>
      </p:sp>
    </p:spTree>
    <p:extLst>
      <p:ext uri="{BB962C8B-B14F-4D97-AF65-F5344CB8AC3E}">
        <p14:creationId xmlns:p14="http://schemas.microsoft.com/office/powerpoint/2010/main" val="3843349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Edit a Comment</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Click cell </a:t>
            </a:r>
            <a:r>
              <a:rPr lang="en-US" b="1" i="0" u="none" strike="noStrike" baseline="0" smtClean="0">
                <a:latin typeface="Segoe"/>
                <a:ea typeface="ＭＳ ゴシック"/>
              </a:rPr>
              <a:t>E11</a:t>
            </a:r>
            <a:r>
              <a:rPr lang="en-US" b="0" i="0" u="none" strike="noStrike" baseline="0" smtClean="0">
                <a:latin typeface="Segoe"/>
                <a:ea typeface="ＭＳ ゴシック"/>
              </a:rPr>
              <a:t>, click the </a:t>
            </a:r>
            <a:r>
              <a:rPr lang="en-US" b="1" i="0" u="none" strike="noStrike" baseline="0" smtClean="0">
                <a:latin typeface="Segoe"/>
                <a:ea typeface="ＭＳ ゴシック"/>
              </a:rPr>
              <a:t>REVIEW</a:t>
            </a:r>
            <a:r>
              <a:rPr lang="en-US" b="0" i="0" u="none" strike="noStrike" baseline="0" smtClean="0">
                <a:latin typeface="Segoe"/>
                <a:ea typeface="ＭＳ ゴシック"/>
              </a:rPr>
              <a:t> tab, and click </a:t>
            </a:r>
            <a:r>
              <a:rPr lang="en-US" b="1" i="0" u="none" strike="noStrike" baseline="0" smtClean="0">
                <a:latin typeface="Segoe"/>
                <a:ea typeface="ＭＳ ゴシック"/>
              </a:rPr>
              <a:t>Edit Comment</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Select the name and the comment text. Click the </a:t>
            </a:r>
            <a:r>
              <a:rPr lang="en-US" b="1" i="0" u="none" strike="noStrike" baseline="0" smtClean="0">
                <a:latin typeface="Segoe"/>
                <a:ea typeface="ＭＳ ゴシック"/>
              </a:rPr>
              <a:t>HOME</a:t>
            </a:r>
            <a:r>
              <a:rPr lang="en-US" b="0" i="0" u="none" strike="noStrike" baseline="0" smtClean="0">
                <a:latin typeface="Segoe"/>
                <a:ea typeface="ＭＳ ゴシック"/>
              </a:rPr>
              <a:t> tab and notice that the Fill Color and Font Color options are dimmed. </a:t>
            </a:r>
            <a:r>
              <a:rPr lang="en-US" b="1" i="0" u="none" strike="noStrike" baseline="0" smtClean="0">
                <a:latin typeface="Segoe"/>
                <a:ea typeface="ＭＳ ゴシック"/>
              </a:rPr>
              <a:t>Right-click</a:t>
            </a:r>
            <a:r>
              <a:rPr lang="en-US" b="0" i="0" u="none" strike="noStrike" baseline="0" smtClean="0">
                <a:latin typeface="Segoe"/>
                <a:ea typeface="ＭＳ ゴシック"/>
              </a:rPr>
              <a:t> on the selected text and select </a:t>
            </a:r>
            <a:r>
              <a:rPr lang="en-US" b="1" i="0" u="none" strike="noStrike" baseline="0" smtClean="0">
                <a:latin typeface="Segoe"/>
                <a:ea typeface="ＭＳ ゴシック"/>
              </a:rPr>
              <a:t>Format Comment</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In the Format Comment dialog box, click the arrow in the </a:t>
            </a:r>
            <a:r>
              <a:rPr lang="en-US" b="1" i="0" u="none" strike="noStrike" baseline="0" smtClean="0">
                <a:latin typeface="Segoe"/>
                <a:ea typeface="ＭＳ ゴシック"/>
              </a:rPr>
              <a:t>Color</a:t>
            </a:r>
            <a:r>
              <a:rPr lang="en-US" b="0" i="0" u="none" strike="noStrike" baseline="0" smtClean="0">
                <a:latin typeface="Segoe"/>
                <a:ea typeface="ＭＳ ゴシック"/>
              </a:rPr>
              <a:t> box and click </a:t>
            </a:r>
            <a:r>
              <a:rPr lang="en-US" b="1" i="0" u="none" strike="noStrike" baseline="0" smtClean="0">
                <a:latin typeface="Segoe"/>
                <a:ea typeface="ＭＳ ゴシック"/>
              </a:rPr>
              <a:t>Red</a:t>
            </a:r>
            <a:r>
              <a:rPr lang="en-US" b="0" i="0" u="none" strike="noStrike" baseline="0" smtClean="0">
                <a:latin typeface="Segoe"/>
                <a:ea typeface="ＭＳ ゴシック"/>
              </a:rPr>
              <a:t>. Click </a:t>
            </a:r>
            <a:r>
              <a:rPr lang="en-US" b="1" i="0" u="none" strike="noStrike" baseline="0" smtClean="0">
                <a:latin typeface="Segoe"/>
                <a:ea typeface="ＭＳ ゴシック"/>
              </a:rPr>
              <a:t>OK</a:t>
            </a:r>
            <a:r>
              <a:rPr lang="en-US" b="0" i="0" u="none" strike="noStrike" baseline="0" smtClean="0">
                <a:latin typeface="Segoe"/>
                <a:ea typeface="ＭＳ ゴシック"/>
              </a:rPr>
              <a:t> to apply the format and close the dialog box. There is no fill option for the comment box.</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62</a:t>
            </a:fld>
            <a:endParaRPr lang="en-US" dirty="0"/>
          </a:p>
        </p:txBody>
      </p:sp>
    </p:spTree>
    <p:extLst>
      <p:ext uri="{BB962C8B-B14F-4D97-AF65-F5344CB8AC3E}">
        <p14:creationId xmlns:p14="http://schemas.microsoft.com/office/powerpoint/2010/main" val="3679062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Delete a Comment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E4</a:t>
            </a:r>
            <a:r>
              <a:rPr lang="en-US" b="0" i="0" u="none" strike="noStrike" baseline="0" smtClean="0">
                <a:latin typeface="Segoe"/>
                <a:ea typeface="ＭＳ ゴシック"/>
              </a:rPr>
              <a:t>. The comment for this cell is displayed.</a:t>
            </a:r>
          </a:p>
          <a:p>
            <a:pPr lvl="1" rtl="0"/>
            <a:r>
              <a:rPr lang="en-US" b="0" i="0" u="none" strike="noStrike" baseline="0" smtClean="0">
                <a:latin typeface="Segoe"/>
                <a:ea typeface="ＭＳ ゴシック"/>
              </a:rPr>
              <a:t>On the </a:t>
            </a:r>
            <a:r>
              <a:rPr lang="en-US" b="1" i="0" u="none" strike="noStrike" baseline="0" smtClean="0">
                <a:latin typeface="Segoe"/>
                <a:ea typeface="ＭＳ ゴシック"/>
              </a:rPr>
              <a:t>REVIEW</a:t>
            </a:r>
            <a:r>
              <a:rPr lang="en-US" b="0" i="0" u="none" strike="noStrike" baseline="0" smtClean="0">
                <a:latin typeface="Segoe"/>
                <a:ea typeface="ＭＳ ゴシック"/>
              </a:rPr>
              <a:t> tab, in the Comments group, click </a:t>
            </a:r>
            <a:r>
              <a:rPr lang="en-US" b="1" i="0" u="none" strike="noStrike" baseline="0" smtClean="0">
                <a:latin typeface="Segoe"/>
                <a:ea typeface="ＭＳ ゴシック"/>
              </a:rPr>
              <a:t>Delete</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63</a:t>
            </a:fld>
            <a:endParaRPr lang="en-US" dirty="0"/>
          </a:p>
        </p:txBody>
      </p:sp>
    </p:spTree>
    <p:extLst>
      <p:ext uri="{BB962C8B-B14F-4D97-AF65-F5344CB8AC3E}">
        <p14:creationId xmlns:p14="http://schemas.microsoft.com/office/powerpoint/2010/main" val="2453993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Print Comments in a Workbook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On the </a:t>
            </a:r>
            <a:r>
              <a:rPr lang="en-US" b="1" i="0" u="none" strike="noStrike" baseline="0" smtClean="0">
                <a:latin typeface="Segoe"/>
                <a:ea typeface="ＭＳ ゴシック"/>
              </a:rPr>
              <a:t>REVIEW</a:t>
            </a:r>
            <a:r>
              <a:rPr lang="en-US" b="0" i="0" u="none" strike="noStrike" baseline="0" smtClean="0">
                <a:latin typeface="Segoe"/>
                <a:ea typeface="ＭＳ ゴシック"/>
              </a:rPr>
              <a:t> tab, click </a:t>
            </a:r>
            <a:r>
              <a:rPr lang="en-US" b="1" i="0" u="none" strike="noStrike" baseline="0" smtClean="0">
                <a:latin typeface="Segoe"/>
                <a:ea typeface="ＭＳ ゴシック"/>
              </a:rPr>
              <a:t>Show All Comments</a:t>
            </a:r>
            <a:r>
              <a:rPr lang="en-US" b="0" i="0" u="none" strike="noStrike" baseline="0" smtClean="0">
                <a:latin typeface="Segoe"/>
                <a:ea typeface="ＭＳ ゴシック"/>
              </a:rPr>
              <a:t>. Notice that the comments slightly overlap each other.</a:t>
            </a:r>
          </a:p>
          <a:p>
            <a:pPr lvl="1" rtl="0"/>
            <a:r>
              <a:rPr lang="en-US" b="0" i="0" u="none" strike="noStrike" baseline="0" smtClean="0">
                <a:latin typeface="Segoe"/>
                <a:ea typeface="ＭＳ ゴシック"/>
              </a:rPr>
              <a:t>Click the border of the comment box in cell D8. Select the center sizing handle at the bottom of the box and drag upward until the comment in cell E11 is completely visible.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64</a:t>
            </a:fld>
            <a:endParaRPr lang="en-US" dirty="0"/>
          </a:p>
        </p:txBody>
      </p:sp>
    </p:spTree>
    <p:extLst>
      <p:ext uri="{BB962C8B-B14F-4D97-AF65-F5344CB8AC3E}">
        <p14:creationId xmlns:p14="http://schemas.microsoft.com/office/powerpoint/2010/main" val="33164621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Print Comments in a Workbook</a:t>
            </a:r>
            <a:endParaRPr lang="en-US"/>
          </a:p>
        </p:txBody>
      </p:sp>
      <p:sp>
        <p:nvSpPr>
          <p:cNvPr id="3" name="Content Placeholder 2"/>
          <p:cNvSpPr>
            <a:spLocks noGrp="1"/>
          </p:cNvSpPr>
          <p:nvPr>
            <p:ph idx="1"/>
          </p:nvPr>
        </p:nvSpPr>
        <p:spPr/>
        <p:txBody>
          <a:bodyPr/>
          <a:lstStyle/>
          <a:p>
            <a:pPr marL="457200" lvl="1" indent="-457200">
              <a:buFont typeface="+mj-lt"/>
              <a:buAutoNum type="arabicPeriod" startAt="3"/>
            </a:pPr>
            <a:r>
              <a:rPr lang="en-US" sz="2000">
                <a:latin typeface="Segoe"/>
                <a:ea typeface="ＭＳ ゴシック"/>
              </a:rPr>
              <a:t>Move the </a:t>
            </a:r>
            <a:br>
              <a:rPr lang="en-US" sz="2000">
                <a:latin typeface="Segoe"/>
                <a:ea typeface="ＭＳ ゴシック"/>
              </a:rPr>
            </a:br>
            <a:r>
              <a:rPr lang="en-US" sz="2000">
                <a:latin typeface="Segoe"/>
                <a:ea typeface="ＭＳ ゴシック"/>
              </a:rPr>
              <a:t>mouse </a:t>
            </a:r>
            <a:br>
              <a:rPr lang="en-US" sz="2000">
                <a:latin typeface="Segoe"/>
                <a:ea typeface="ＭＳ ゴシック"/>
              </a:rPr>
            </a:br>
            <a:r>
              <a:rPr lang="en-US" sz="2000">
                <a:latin typeface="Segoe"/>
                <a:ea typeface="ＭＳ ゴシック"/>
              </a:rPr>
              <a:t>pointer </a:t>
            </a:r>
            <a:br>
              <a:rPr lang="en-US" sz="2000">
                <a:latin typeface="Segoe"/>
                <a:ea typeface="ＭＳ ゴシック"/>
              </a:rPr>
            </a:br>
            <a:r>
              <a:rPr lang="en-US" sz="2000">
                <a:latin typeface="Segoe"/>
                <a:ea typeface="ＭＳ ゴシック"/>
              </a:rPr>
              <a:t>until it is a </a:t>
            </a:r>
            <a:br>
              <a:rPr lang="en-US" sz="2000">
                <a:latin typeface="Segoe"/>
                <a:ea typeface="ＭＳ ゴシック"/>
              </a:rPr>
            </a:br>
            <a:r>
              <a:rPr lang="en-US" sz="2000">
                <a:latin typeface="Segoe"/>
                <a:ea typeface="ＭＳ ゴシック"/>
              </a:rPr>
              <a:t>four-headed </a:t>
            </a:r>
            <a:br>
              <a:rPr lang="en-US" sz="2000">
                <a:latin typeface="Segoe"/>
                <a:ea typeface="ＭＳ ゴシック"/>
              </a:rPr>
            </a:br>
            <a:r>
              <a:rPr lang="en-US" sz="2000">
                <a:latin typeface="Segoe"/>
                <a:ea typeface="ＭＳ ゴシック"/>
              </a:rPr>
              <a:t>arrow on the </a:t>
            </a:r>
            <a:br>
              <a:rPr lang="en-US" sz="2000">
                <a:latin typeface="Segoe"/>
                <a:ea typeface="ＭＳ ゴシック"/>
              </a:rPr>
            </a:br>
            <a:r>
              <a:rPr lang="en-US" sz="2000">
                <a:latin typeface="Segoe"/>
                <a:ea typeface="ＭＳ ゴシック"/>
              </a:rPr>
              <a:t>border of the </a:t>
            </a:r>
            <a:br>
              <a:rPr lang="en-US" sz="2000">
                <a:latin typeface="Segoe"/>
                <a:ea typeface="ＭＳ ゴシック"/>
              </a:rPr>
            </a:br>
            <a:r>
              <a:rPr lang="en-US" sz="2000">
                <a:latin typeface="Segoe"/>
                <a:ea typeface="ＭＳ ゴシック"/>
              </a:rPr>
              <a:t>comment in </a:t>
            </a:r>
            <a:br>
              <a:rPr lang="en-US" sz="2000">
                <a:latin typeface="Segoe"/>
                <a:ea typeface="ＭＳ ゴシック"/>
              </a:rPr>
            </a:br>
            <a:r>
              <a:rPr lang="en-US" sz="2000">
                <a:latin typeface="Segoe"/>
                <a:ea typeface="ＭＳ ゴシック"/>
              </a:rPr>
              <a:t>cell F10. </a:t>
            </a:r>
            <a:br>
              <a:rPr lang="en-US" sz="2000">
                <a:latin typeface="Segoe"/>
                <a:ea typeface="ＭＳ ゴシック"/>
              </a:rPr>
            </a:br>
            <a:r>
              <a:rPr lang="en-US" sz="2000">
                <a:latin typeface="Segoe"/>
                <a:ea typeface="ＭＳ ゴシック"/>
              </a:rPr>
              <a:t>Drag the </a:t>
            </a:r>
            <a:br>
              <a:rPr lang="en-US" sz="2000">
                <a:latin typeface="Segoe"/>
                <a:ea typeface="ＭＳ ゴシック"/>
              </a:rPr>
            </a:br>
            <a:r>
              <a:rPr lang="en-US" sz="2000">
                <a:latin typeface="Segoe"/>
                <a:ea typeface="ＭＳ ゴシック"/>
              </a:rPr>
              <a:t>comment so </a:t>
            </a:r>
            <a:br>
              <a:rPr lang="en-US" sz="2000">
                <a:latin typeface="Segoe"/>
                <a:ea typeface="ＭＳ ゴシック"/>
              </a:rPr>
            </a:br>
            <a:r>
              <a:rPr lang="en-US" sz="2000">
                <a:latin typeface="Segoe"/>
                <a:ea typeface="ＭＳ ゴシック"/>
              </a:rPr>
              <a:t>it no longer </a:t>
            </a:r>
            <a:br>
              <a:rPr lang="en-US" sz="2000">
                <a:latin typeface="Segoe"/>
                <a:ea typeface="ＭＳ ゴシック"/>
              </a:rPr>
            </a:br>
            <a:r>
              <a:rPr lang="en-US" sz="2000">
                <a:latin typeface="Segoe"/>
                <a:ea typeface="ＭＳ ゴシック"/>
              </a:rPr>
              <a:t>overlaps the comment in cell E11 (above).</a:t>
            </a:r>
          </a:p>
          <a:p>
            <a:pPr marL="457200" indent="-457200">
              <a:buClr>
                <a:srgbClr val="007233"/>
              </a:buClr>
              <a:buFont typeface="+mj-lt"/>
              <a:buAutoNum type="arabicPeriod"/>
            </a:pPr>
            <a:endParaRPr lang="en-US" sz="200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65</a:t>
            </a:fld>
            <a:endParaRPr lang="en-US" dirty="0"/>
          </a:p>
        </p:txBody>
      </p:sp>
      <p:pic>
        <p:nvPicPr>
          <p:cNvPr id="7" name="Picture 6" descr="11-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781" y="1600200"/>
            <a:ext cx="6199892" cy="3639465"/>
          </a:xfrm>
          <a:prstGeom prst="rect">
            <a:avLst/>
          </a:prstGeom>
        </p:spPr>
      </p:pic>
    </p:spTree>
    <p:extLst>
      <p:ext uri="{BB962C8B-B14F-4D97-AF65-F5344CB8AC3E}">
        <p14:creationId xmlns:p14="http://schemas.microsoft.com/office/powerpoint/2010/main" val="26738665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Print Comments in a Workbook</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PAGE LAYOUT</a:t>
            </a:r>
            <a:r>
              <a:rPr lang="en-US" b="0" i="0" u="none" strike="noStrike" baseline="0" smtClean="0">
                <a:latin typeface="Segoe"/>
                <a:ea typeface="ＭＳ ゴシック"/>
              </a:rPr>
              <a:t> tab, and in the Page Setup group, click </a:t>
            </a:r>
            <a:r>
              <a:rPr lang="en-US" b="1" i="0" u="none" strike="noStrike" baseline="0" smtClean="0">
                <a:latin typeface="Segoe"/>
                <a:ea typeface="ＭＳ ゴシック"/>
              </a:rPr>
              <a:t>Orientation</a:t>
            </a:r>
            <a:r>
              <a:rPr lang="en-US" b="0" i="0" u="none" strike="noStrike" baseline="0" smtClean="0">
                <a:latin typeface="Segoe"/>
                <a:ea typeface="ＭＳ ゴシック"/>
              </a:rPr>
              <a:t>. Click </a:t>
            </a:r>
            <a:r>
              <a:rPr lang="en-US" b="1" i="0" u="none" strike="noStrike" baseline="0" smtClean="0">
                <a:latin typeface="Segoe"/>
                <a:ea typeface="ＭＳ ゴシック"/>
              </a:rPr>
              <a:t>Landscape</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In the Page Setup group, click the </a:t>
            </a:r>
            <a:r>
              <a:rPr lang="en-US" b="1" i="0" u="none" strike="noStrike" baseline="0" smtClean="0">
                <a:latin typeface="Segoe"/>
                <a:ea typeface="ＭＳ ゴシック"/>
              </a:rPr>
              <a:t>Page Setup dialog box launcher</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On the Sheet tab in the Comments box, click </a:t>
            </a:r>
            <a:r>
              <a:rPr lang="en-US" b="1" i="0" u="none" strike="noStrike" baseline="0" smtClean="0">
                <a:latin typeface="Segoe"/>
                <a:ea typeface="ＭＳ ゴシック"/>
              </a:rPr>
              <a:t>As displayed on sheet</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Print Preview</a:t>
            </a:r>
            <a:r>
              <a:rPr lang="en-US" b="0" i="0" u="none" strike="noStrike" baseline="0" smtClean="0">
                <a:latin typeface="Segoe"/>
                <a:ea typeface="ＭＳ ゴシック"/>
              </a:rPr>
              <a:t>. The Print Options window in Backstage opens. </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Print</a:t>
            </a:r>
            <a:r>
              <a:rPr lang="en-US" b="0" i="0" u="none" strike="noStrike" baseline="0" smtClean="0">
                <a:latin typeface="Times New Roman"/>
                <a:ea typeface="ＭＳ ゴシック"/>
              </a:rPr>
              <a:t>.</a:t>
            </a:r>
          </a:p>
          <a:p>
            <a:pPr lvl="1" rtl="0">
              <a:buAutoNum type="arabicPeriod" startAt="4"/>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and </a:t>
            </a:r>
            <a:r>
              <a:rPr lang="en-US" b="1" i="0" u="none" strike="noStrike" baseline="0" smtClean="0">
                <a:latin typeface="Segoe"/>
                <a:ea typeface="ＭＳ ゴシック"/>
              </a:rPr>
              <a:t>CLOSE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CLOSE</a:t>
            </a:r>
            <a:r>
              <a:rPr lang="en-US" b="0" i="0" u="none" strike="noStrike" baseline="0" smtClean="0">
                <a:latin typeface="Segoe"/>
                <a:ea typeface="ＭＳ ゴシック"/>
              </a:rPr>
              <a:t> 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66</a:t>
            </a:fld>
            <a:endParaRPr lang="en-US" dirty="0"/>
          </a:p>
        </p:txBody>
      </p:sp>
    </p:spTree>
    <p:extLst>
      <p:ext uri="{BB962C8B-B14F-4D97-AF65-F5344CB8AC3E}">
        <p14:creationId xmlns:p14="http://schemas.microsoft.com/office/powerpoint/2010/main" val="637615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Skill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67</a:t>
            </a:fld>
            <a:endParaRPr lang="en-US" dirty="0"/>
          </a:p>
        </p:txBody>
      </p:sp>
      <p:pic>
        <p:nvPicPr>
          <p:cNvPr id="7" name="Picture 6" descr="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7995501" cy="1575114"/>
          </a:xfrm>
          <a:prstGeom prst="rect">
            <a:avLst/>
          </a:prstGeom>
        </p:spPr>
      </p:pic>
    </p:spTree>
    <p:extLst>
      <p:ext uri="{BB962C8B-B14F-4D97-AF65-F5344CB8AC3E}">
        <p14:creationId xmlns:p14="http://schemas.microsoft.com/office/powerpoint/2010/main" val="213542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Worksheet</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latin typeface="Segoe"/>
                <a:ea typeface="ＭＳ ゴシック"/>
              </a:rPr>
              <a:t>You are asked to confirm the password. Type </a:t>
            </a:r>
            <a:r>
              <a:rPr lang="en-US" b="1" i="0" u="none" strike="noStrike" baseline="0" smtClean="0">
                <a:latin typeface="Segoe"/>
                <a:ea typeface="ＭＳ ゴシック"/>
              </a:rPr>
              <a:t>L11!e01</a:t>
            </a:r>
            <a:r>
              <a:rPr lang="en-US" b="0" i="0" u="none" strike="noStrike" baseline="0" smtClean="0">
                <a:latin typeface="Segoe"/>
                <a:ea typeface="ＭＳ ゴシック"/>
              </a:rPr>
              <a:t> again and click </a:t>
            </a:r>
            <a:r>
              <a:rPr lang="en-US" b="1" i="0" u="none" strike="noStrike" baseline="0" smtClean="0">
                <a:latin typeface="Segoe"/>
                <a:ea typeface="ＭＳ ゴシック"/>
              </a:rPr>
              <a:t>OK</a:t>
            </a:r>
            <a:r>
              <a:rPr lang="en-US" b="0" i="0" u="none" strike="noStrike" baseline="0" smtClean="0">
                <a:latin typeface="Segoe"/>
                <a:ea typeface="ＭＳ ゴシック"/>
              </a:rPr>
              <a:t>. You have just created and confirmed the password that will lock the worksheet. Passwords are meant to be secure. This means that all passwords are case sensitive. Thus, you must key exactly what has been assigned as the password—uppercase and lowercase letters, numbers, and symbols.</a:t>
            </a:r>
          </a:p>
          <a:p>
            <a:pPr lvl="1" rtl="0">
              <a:buAutoNum type="arabicPeriod" startAt="12"/>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a:t>
            </a:r>
            <a:r>
              <a:rPr lang="en-US" b="0" i="0" u="none" strike="noStrike" baseline="0" smtClean="0">
                <a:solidFill>
                  <a:srgbClr val="000000"/>
                </a:solidFill>
                <a:latin typeface="Segoe"/>
                <a:ea typeface="ＭＳ ゴシック"/>
              </a:rPr>
              <a:t>he workbook</a:t>
            </a:r>
            <a:r>
              <a:rPr lang="en-US" b="0" i="0" u="none" strike="noStrike" baseline="0" smtClean="0">
                <a:solidFill>
                  <a:srgbClr val="000000"/>
                </a:solidFill>
                <a:latin typeface="Segoe"/>
                <a:ea typeface="ＭＳ ゴシック"/>
                <a:cs typeface="Segoe"/>
              </a:rPr>
              <a:t> as </a:t>
            </a:r>
            <a:r>
              <a:rPr lang="en-US" b="1" i="1" u="none" strike="noStrike" baseline="0" smtClean="0">
                <a:solidFill>
                  <a:srgbClr val="000000"/>
                </a:solidFill>
                <a:latin typeface="Segoe"/>
                <a:ea typeface="ＭＳ ゴシック"/>
                <a:cs typeface="Segoe"/>
              </a:rPr>
              <a:t>11 Payroll Data Solution</a:t>
            </a:r>
            <a:r>
              <a:rPr lang="en-US" b="0" i="0" u="none" strike="noStrike" baseline="0" smtClean="0">
                <a:solidFill>
                  <a:srgbClr val="000000"/>
                </a:solidFill>
                <a:latin typeface="Segoe"/>
                <a:ea typeface="ＭＳ ゴシック"/>
                <a:cs typeface="Segoe"/>
              </a:rPr>
              <a:t>. </a:t>
            </a:r>
            <a:r>
              <a:rPr lang="en-US" b="1" i="0" u="none" strike="noStrike" baseline="0" smtClean="0">
                <a:solidFill>
                  <a:srgbClr val="000000"/>
                </a:solidFill>
                <a:latin typeface="Segoe"/>
                <a:ea typeface="ＭＳ ゴシック"/>
                <a:cs typeface="Segoe"/>
              </a:rPr>
              <a:t>CLOSE</a:t>
            </a:r>
            <a:r>
              <a:rPr lang="en-US" b="0" i="0" u="none" strike="noStrike" baseline="0" smtClean="0">
                <a:solidFill>
                  <a:srgbClr val="000000"/>
                </a:solidFill>
                <a:latin typeface="Segoe"/>
                <a:ea typeface="ＭＳ ゴシック"/>
                <a:cs typeface="Segoe"/>
              </a:rPr>
              <a:t> </a:t>
            </a:r>
            <a:r>
              <a:rPr lang="en-US" b="0" i="0" u="none" strike="noStrike" baseline="0" smtClean="0">
                <a:solidFill>
                  <a:srgbClr val="000000"/>
                </a:solidFill>
                <a:latin typeface="Segoe"/>
                <a:ea typeface="ＭＳ ゴシック"/>
              </a:rPr>
              <a:t>the workbook.</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202123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Workbook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OPEN</a:t>
            </a:r>
            <a:r>
              <a:rPr lang="en-US" b="0" i="0" u="none" strike="noStrike" baseline="0" smtClean="0">
                <a:latin typeface="Segoe"/>
                <a:ea typeface="ＭＳ ゴシック"/>
              </a:rPr>
              <a:t> th</a:t>
            </a:r>
            <a:r>
              <a:rPr lang="en-US" b="0" i="0" u="none" strike="noStrike" baseline="0" smtClean="0">
                <a:solidFill>
                  <a:srgbClr val="000000"/>
                </a:solidFill>
                <a:latin typeface="Segoe"/>
                <a:ea typeface="ＭＳ ゴシック"/>
                <a:cs typeface="Segoe"/>
              </a:rPr>
              <a:t>e </a:t>
            </a:r>
            <a:r>
              <a:rPr lang="en-US" b="1" i="1" u="none" strike="noStrike" baseline="0" smtClean="0">
                <a:solidFill>
                  <a:srgbClr val="000000"/>
                </a:solidFill>
                <a:latin typeface="Segoe"/>
                <a:ea typeface="ＭＳ ゴシック"/>
                <a:cs typeface="Segoe"/>
              </a:rPr>
              <a:t>11 Payroll Data Solution</a:t>
            </a:r>
            <a:r>
              <a:rPr lang="en-US" b="0" i="0" u="none" strike="noStrike" baseline="0" smtClean="0">
                <a:solidFill>
                  <a:srgbClr val="000000"/>
                </a:solidFill>
                <a:latin typeface="Segoe"/>
                <a:ea typeface="ＭＳ ゴシック"/>
                <a:cs typeface="Segoe"/>
              </a:rPr>
              <a:t> workbook that you saved and closed in the previous exercise.</a:t>
            </a:r>
          </a:p>
          <a:p>
            <a:pPr lvl="1" rtl="0"/>
            <a:r>
              <a:rPr lang="en-US" b="0" i="0" u="none" strike="noStrike" baseline="0" smtClean="0">
                <a:solidFill>
                  <a:srgbClr val="000000"/>
                </a:solidFill>
                <a:latin typeface="Segoe"/>
                <a:ea typeface="ＭＳ ゴシック"/>
                <a:cs typeface="Segoe"/>
              </a:rPr>
              <a:t>Click cell </a:t>
            </a:r>
            <a:r>
              <a:rPr lang="en-US" b="1" i="0" u="none" strike="noStrike" baseline="0" smtClean="0">
                <a:solidFill>
                  <a:srgbClr val="000000"/>
                </a:solidFill>
                <a:latin typeface="Segoe"/>
                <a:ea typeface="ＭＳ ゴシック"/>
                <a:cs typeface="Segoe"/>
              </a:rPr>
              <a:t>G11</a:t>
            </a:r>
            <a:r>
              <a:rPr lang="en-US" b="0" i="0" u="none" strike="noStrike" baseline="0" smtClean="0">
                <a:solidFill>
                  <a:srgbClr val="000000"/>
                </a:solidFill>
                <a:latin typeface="Segoe"/>
                <a:ea typeface="ＭＳ ゴシック"/>
                <a:cs typeface="Segoe"/>
              </a:rPr>
              <a:t> and try to type a new value in the cell. A </a:t>
            </a:r>
            <a:r>
              <a:rPr lang="en-US" b="0" i="0" u="none" strike="noStrike" baseline="0" smtClean="0">
                <a:latin typeface="Segoe"/>
                <a:ea typeface="ＭＳ ゴシック"/>
              </a:rPr>
              <a:t>dialog box informs you that you are unable to modify the cell because the worksheet is protected. Click </a:t>
            </a:r>
            <a:r>
              <a:rPr lang="en-US" b="1" i="0" u="none" strike="noStrike" baseline="0" smtClean="0">
                <a:latin typeface="Segoe"/>
                <a:ea typeface="ＭＳ ゴシック"/>
              </a:rPr>
              <a:t>OK</a:t>
            </a:r>
            <a:r>
              <a:rPr lang="en-US" b="0" i="0" u="none" strike="noStrike" baseline="0" smtClean="0">
                <a:latin typeface="Segoe"/>
                <a:ea typeface="ＭＳ ゴシック"/>
              </a:rPr>
              <a:t> to continue.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D4</a:t>
            </a:r>
            <a:r>
              <a:rPr lang="en-US" b="0" i="0" u="none" strike="noStrike" baseline="0" smtClean="0">
                <a:latin typeface="Segoe"/>
                <a:ea typeface="ＭＳ ゴシック"/>
              </a:rPr>
              <a:t> and change the number to </a:t>
            </a:r>
            <a:r>
              <a:rPr lang="en-US" b="1" i="0" u="none" strike="noStrike" baseline="0" smtClean="0">
                <a:latin typeface="Segoe"/>
                <a:ea typeface="ＭＳ ゴシック"/>
              </a:rPr>
              <a:t>1</a:t>
            </a:r>
            <a:r>
              <a:rPr lang="en-US" b="0" i="0" u="none" strike="noStrike" baseline="0" smtClean="0">
                <a:latin typeface="Segoe"/>
                <a:ea typeface="ＭＳ ゴシック"/>
              </a:rPr>
              <a:t>. You can make changes to cells in columns D and E because you unlocked the cells before you protected the worksheet. Click </a:t>
            </a:r>
            <a:r>
              <a:rPr lang="en-US" b="1" i="0" u="none" strike="noStrike" baseline="0" smtClean="0">
                <a:latin typeface="Segoe"/>
                <a:ea typeface="ＭＳ ゴシック"/>
              </a:rPr>
              <a:t>Undo</a:t>
            </a:r>
            <a:r>
              <a:rPr lang="en-US" b="0" i="0" u="none" strike="noStrike" baseline="0" smtClean="0">
                <a:latin typeface="Segoe"/>
                <a:ea typeface="ＭＳ ゴシック"/>
              </a:rPr>
              <a:t> to reverse the change.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202513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Protect a Workbook</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Performance</a:t>
            </a:r>
            <a:r>
              <a:rPr lang="en-US" b="0" i="0" u="none" strike="noStrike" baseline="0" smtClean="0">
                <a:latin typeface="Segoe"/>
                <a:ea typeface="ＭＳ ゴシック"/>
              </a:rPr>
              <a:t> worksheet tab and select cell </a:t>
            </a:r>
            <a:r>
              <a:rPr lang="en-US" b="1" i="0" u="none" strike="noStrike" baseline="0" smtClean="0">
                <a:latin typeface="Segoe"/>
                <a:ea typeface="ＭＳ ゴシック"/>
              </a:rPr>
              <a:t>D4</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On the HOME tab, in the Cells group, click the </a:t>
            </a:r>
            <a:r>
              <a:rPr lang="en-US" b="1" i="0" u="none" strike="noStrike" baseline="0" smtClean="0">
                <a:latin typeface="Segoe"/>
                <a:ea typeface="ＭＳ ゴシック"/>
              </a:rPr>
              <a:t>Delete</a:t>
            </a:r>
            <a:r>
              <a:rPr lang="en-US" b="0" i="0" u="none" strike="noStrike" baseline="0" smtClean="0">
                <a:latin typeface="Segoe"/>
                <a:ea typeface="ＭＳ ゴシック"/>
              </a:rPr>
              <a:t> arrow, and click </a:t>
            </a:r>
            <a:r>
              <a:rPr lang="en-US" b="1" i="0" u="none" strike="noStrike" baseline="0" smtClean="0">
                <a:latin typeface="Segoe"/>
                <a:ea typeface="ＭＳ ゴシック"/>
              </a:rPr>
              <a:t>Delete Sheet Rows</a:t>
            </a:r>
            <a:r>
              <a:rPr lang="en-US" b="0" i="0" u="none" strike="noStrike" baseline="0" smtClean="0">
                <a:latin typeface="Segoe"/>
                <a:ea typeface="ＭＳ ゴシック"/>
              </a:rPr>
              <a:t>. Dr. Bourne’s data is removed from the worksheet because this worksheet was left unprotected.</a:t>
            </a:r>
          </a:p>
          <a:p>
            <a:pPr lvl="1" rtl="0">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Undo</a:t>
            </a:r>
            <a:r>
              <a:rPr lang="en-US" b="0" i="0" u="none" strike="noStrike" baseline="0" smtClean="0">
                <a:latin typeface="Segoe"/>
                <a:ea typeface="ＭＳ ゴシック"/>
              </a:rPr>
              <a:t> to return Dr. Bourne’s data.</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SSN</a:t>
            </a:r>
            <a:r>
              <a:rPr lang="en-US" b="0" i="0" u="none" strike="noStrike" baseline="0" smtClean="0">
                <a:latin typeface="Segoe"/>
                <a:ea typeface="ＭＳ ゴシック"/>
              </a:rPr>
              <a:t> worksheet tab. Click the </a:t>
            </a:r>
            <a:r>
              <a:rPr lang="en-US" b="1" i="0" u="none" strike="noStrike" baseline="0" smtClean="0">
                <a:latin typeface="Segoe"/>
                <a:ea typeface="ＭＳ ゴシック"/>
              </a:rPr>
              <a:t>REVIEW</a:t>
            </a:r>
            <a:r>
              <a:rPr lang="en-US" b="0" i="0" u="none" strike="noStrike" baseline="0" smtClean="0">
                <a:latin typeface="Segoe"/>
                <a:ea typeface="ＭＳ ゴシック"/>
              </a:rPr>
              <a:t> tab, and in the Changes group, click </a:t>
            </a:r>
            <a:r>
              <a:rPr lang="en-US" b="1" i="0" u="none" strike="noStrike" baseline="0" smtClean="0">
                <a:latin typeface="Segoe"/>
                <a:ea typeface="ＭＳ ゴシック"/>
              </a:rPr>
              <a:t>Unprotect Sheet</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3592863705"/>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387</TotalTime>
  <Words>6279</Words>
  <Application>Microsoft Macintosh PowerPoint</Application>
  <PresentationFormat>On-screen Show (4:3)</PresentationFormat>
  <Paragraphs>539</Paragraphs>
  <Slides>67</Slides>
  <Notes>16</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template</vt:lpstr>
      <vt:lpstr>Securing and Sharing Workbooks</vt:lpstr>
      <vt:lpstr>Objectives</vt:lpstr>
      <vt:lpstr>Step by Step: Protect a Worksheet</vt:lpstr>
      <vt:lpstr>Step by Step: Protect a Worksheet</vt:lpstr>
      <vt:lpstr>Step by Step: Protect a Worksheet</vt:lpstr>
      <vt:lpstr>Step by Step: Protect a Worksheet</vt:lpstr>
      <vt:lpstr>Step by Step: Protect a Worksheet</vt:lpstr>
      <vt:lpstr>Step by Step: Protect a Workbook</vt:lpstr>
      <vt:lpstr>Step by Step: Protect a Workbook</vt:lpstr>
      <vt:lpstr>Step by Step: Protect a Workbook</vt:lpstr>
      <vt:lpstr>Step by Step: Protect a Workbook</vt:lpstr>
      <vt:lpstr>Step by Step: Protect a Workbook</vt:lpstr>
      <vt:lpstr>Step by Step: Protect a Workbook</vt:lpstr>
      <vt:lpstr>Step by Step: Protect a Workbook</vt:lpstr>
      <vt:lpstr>Step by Step: Allow Multiple Users to Edit a Workbook Simultaneously</vt:lpstr>
      <vt:lpstr>Step by Step: Allow Multiple Users to Edit a Workbook Simultaneously</vt:lpstr>
      <vt:lpstr>Step by Step: Allow Multiple Users to Edit a Workbook Simultaneously</vt:lpstr>
      <vt:lpstr>Step by Step: Allow Multiple Users to Edit a Workbook Simultaneously</vt:lpstr>
      <vt:lpstr>Step by Step: Allow Multiple Users to Edit a Workbook Simultaneously</vt:lpstr>
      <vt:lpstr>Step by Step: Use the Document Inspector</vt:lpstr>
      <vt:lpstr>Step by Step: Use the Document Inspector</vt:lpstr>
      <vt:lpstr>Step by Step: Mark a Document as Final</vt:lpstr>
      <vt:lpstr>Step by Step: Mark a Document as Final</vt:lpstr>
      <vt:lpstr>Step by Step: Distribute a Workbook by Email From Excel</vt:lpstr>
      <vt:lpstr>Step by Step: Distribute a Workbook by Email From Excel</vt:lpstr>
      <vt:lpstr>Step by Step: Distribute a Workbook as an Email Message</vt:lpstr>
      <vt:lpstr>Step by Step: Distribute a Workbook as an Email Message</vt:lpstr>
      <vt:lpstr>Step by Step: Distribute a Workbook as an Email Message</vt:lpstr>
      <vt:lpstr>Step by Step: Distribute a Workbook as an Email Message</vt:lpstr>
      <vt:lpstr>Step by Step: Distribute a Workbook from within your Email Program</vt:lpstr>
      <vt:lpstr>Step by Step: Share a Workbook in the Cloud</vt:lpstr>
      <vt:lpstr>Step by Step: Share a Workbook in the Cloud</vt:lpstr>
      <vt:lpstr>Step by Step: Share a Workbook in the Cloud</vt:lpstr>
      <vt:lpstr>Step by Step: Share a Workbook in the Cloud</vt:lpstr>
      <vt:lpstr>Step by Step: Share a Workbook in the Cloud</vt:lpstr>
      <vt:lpstr>Step by Step: Share a Workbook in the Cloud</vt:lpstr>
      <vt:lpstr>Step by Step: Share a Workbook in the Cloud</vt:lpstr>
      <vt:lpstr>Step by Step: Turn Track Changes On and Off</vt:lpstr>
      <vt:lpstr>Step by Step: Turn Track Changes On and Off</vt:lpstr>
      <vt:lpstr>Step by Step: Set Track Change Options</vt:lpstr>
      <vt:lpstr>Step by Step: Set Track Change Options</vt:lpstr>
      <vt:lpstr>Step by Step: Insert Tracked Changes</vt:lpstr>
      <vt:lpstr>Step by Step: Insert Tracked Changes</vt:lpstr>
      <vt:lpstr>Step by Step: Insert Tracked Changes</vt:lpstr>
      <vt:lpstr>Step by Step: Insert Tracked Changes</vt:lpstr>
      <vt:lpstr>Step by Step: Delete Your Changes</vt:lpstr>
      <vt:lpstr>Step by Step: Delete Your Changes</vt:lpstr>
      <vt:lpstr>Step by Step: Delete Your Changes</vt:lpstr>
      <vt:lpstr>Step by Step: Accept Changes from Another User</vt:lpstr>
      <vt:lpstr>Step by Step: Reject Changes from Another User</vt:lpstr>
      <vt:lpstr>Step by Step: Reject Changes from Another User</vt:lpstr>
      <vt:lpstr>Step by Step: Remove Shared Status from a Workbook</vt:lpstr>
      <vt:lpstr>Step by Step: Remove Shared Status from a Workbook</vt:lpstr>
      <vt:lpstr>Step by Step: Remove Shared Status from a Workbook</vt:lpstr>
      <vt:lpstr>Step by Step: Remove Shared Status from a Workbook</vt:lpstr>
      <vt:lpstr>Step by Step: Insert a Comment</vt:lpstr>
      <vt:lpstr>Step by Step: Insert a Comment</vt:lpstr>
      <vt:lpstr>Step by Step: View a Comment</vt:lpstr>
      <vt:lpstr>Step by Step: View a Comment</vt:lpstr>
      <vt:lpstr>Step by Step: Edit a Comment</vt:lpstr>
      <vt:lpstr>Step by Step: Edit a Comment</vt:lpstr>
      <vt:lpstr>Step by Step: Edit a Comment</vt:lpstr>
      <vt:lpstr>Step by Step: Delete a Comment</vt:lpstr>
      <vt:lpstr>Step by Step: Print Comments in a Workbook</vt:lpstr>
      <vt:lpstr>Step by Step: Print Comments in a Workbook</vt:lpstr>
      <vt:lpstr>Step by Step: Print Comments in a Workbook</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535</cp:revision>
  <dcterms:created xsi:type="dcterms:W3CDTF">2011-08-08T12:10:51Z</dcterms:created>
  <dcterms:modified xsi:type="dcterms:W3CDTF">2013-08-25T00:06:02Z</dcterms:modified>
</cp:coreProperties>
</file>