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2"/>
  </p:notesMasterIdLst>
  <p:sldIdLst>
    <p:sldId id="256" r:id="rId2"/>
    <p:sldId id="258" r:id="rId3"/>
    <p:sldId id="259" r:id="rId4"/>
    <p:sldId id="260" r:id="rId5"/>
    <p:sldId id="263" r:id="rId6"/>
    <p:sldId id="264" r:id="rId7"/>
    <p:sldId id="267" r:id="rId8"/>
    <p:sldId id="268" r:id="rId9"/>
    <p:sldId id="269" r:id="rId10"/>
    <p:sldId id="274" r:id="rId11"/>
    <p:sldId id="275" r:id="rId12"/>
    <p:sldId id="326" r:id="rId13"/>
    <p:sldId id="276" r:id="rId14"/>
    <p:sldId id="278" r:id="rId15"/>
    <p:sldId id="279" r:id="rId16"/>
    <p:sldId id="281" r:id="rId17"/>
    <p:sldId id="284" r:id="rId18"/>
    <p:sldId id="285" r:id="rId19"/>
    <p:sldId id="286" r:id="rId20"/>
    <p:sldId id="289" r:id="rId21"/>
    <p:sldId id="290" r:id="rId22"/>
    <p:sldId id="291" r:id="rId23"/>
    <p:sldId id="294" r:id="rId24"/>
    <p:sldId id="295" r:id="rId25"/>
    <p:sldId id="296" r:id="rId26"/>
    <p:sldId id="300" r:id="rId27"/>
    <p:sldId id="301" r:id="rId28"/>
    <p:sldId id="302" r:id="rId29"/>
    <p:sldId id="304" r:id="rId30"/>
    <p:sldId id="305" r:id="rId31"/>
    <p:sldId id="307" r:id="rId32"/>
    <p:sldId id="308" r:id="rId33"/>
    <p:sldId id="312" r:id="rId34"/>
    <p:sldId id="313" r:id="rId35"/>
    <p:sldId id="315" r:id="rId36"/>
    <p:sldId id="318" r:id="rId37"/>
    <p:sldId id="319" r:id="rId38"/>
    <p:sldId id="320" r:id="rId39"/>
    <p:sldId id="321" r:id="rId40"/>
    <p:sldId id="325" r:id="rId4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3-08-06T19:30:21.987" idx="3">
    <p:pos x="10" y="10"/>
    <p:text>Bryan -- I've used R0,G115,B51 according to the color wheel you sent. But I can't figure out how to edit the blue bar under the main head.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Take Note: Clicking the Close Window button closes only the new window opened at the beginning of this exercise. If you use the Close command on the FILE tab, you will close the entire workbook. </a:t>
            </a:r>
          </a:p>
          <a:p>
            <a:pPr lvl="2" rtl="0"/>
            <a:r>
              <a:rPr lang="en-US" b="0" i="0" u="none" strike="noStrike" baseline="0" smtClean="0">
                <a:latin typeface="Segoe"/>
                <a:ea typeface="ＭＳ ゴシック"/>
              </a:rPr>
              <a:t>Another Way: You also can use the Arrange All command on the VIEW tab to display open windows side by side so that you can compare various parts of a large worksheet. Use the View Side by Side and Synchronous Scrolling to have both windows scroll together.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297353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display the Open options in Backstage without using the FILE tab, press Ctrl+O. To display the Open dialog box, press Ctrl+F12.</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Throughout this book</a:t>
            </a:r>
            <a:r>
              <a:rPr lang="en-US" b="0" i="0" u="none" strike="noStrike" baseline="0" smtClean="0">
                <a:latin typeface="Times New Roman"/>
                <a:ea typeface="ＭＳ ゴシック"/>
              </a:rPr>
              <a:t>,</a:t>
            </a:r>
            <a:r>
              <a:rPr lang="en-US" b="0" i="0" u="none" strike="noStrike" baseline="0" smtClean="0">
                <a:latin typeface="Segoe"/>
                <a:ea typeface="ＭＳ ゴシック"/>
              </a:rPr>
              <a:t> you see information that appears in brackets, such as [your e</a:t>
            </a:r>
            <a:r>
              <a:rPr lang="en-US" b="0" i="0" u="none" strike="noStrike" baseline="0" smtClean="0">
                <a:latin typeface="Times New Roman"/>
                <a:ea typeface="ＭＳ ゴシック"/>
              </a:rPr>
              <a:t>-</a:t>
            </a:r>
            <a:r>
              <a:rPr lang="en-US" b="0" i="0" u="none" strike="noStrike" baseline="0" smtClean="0">
                <a:latin typeface="Segoe"/>
                <a:ea typeface="ＭＳ ゴシック"/>
              </a:rPr>
              <a:t>mail address]. The information contained in the brackets is intended to be directions specific for you rather than something you actually type word for word. It instructs you to perform an action or substitute text. Do </a:t>
            </a:r>
            <a:r>
              <a:rPr lang="en-US" b="0" i="1" u="none" strike="noStrike" baseline="0" smtClean="0">
                <a:latin typeface="Segoe"/>
                <a:ea typeface="ＭＳ ゴシック"/>
              </a:rPr>
              <a:t>not</a:t>
            </a:r>
            <a:r>
              <a:rPr lang="en-US" b="0" i="0" u="none" strike="noStrike" baseline="0" smtClean="0">
                <a:latin typeface="Segoe"/>
                <a:ea typeface="ＭＳ ゴシック"/>
              </a:rPr>
              <a:t> type the actual text that appears within brackets.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26</a:t>
            </a:fld>
            <a:endParaRPr lang="en-US"/>
          </a:p>
        </p:txBody>
      </p:sp>
    </p:spTree>
    <p:extLst>
      <p:ext uri="{BB962C8B-B14F-4D97-AF65-F5344CB8AC3E}">
        <p14:creationId xmlns:p14="http://schemas.microsoft.com/office/powerpoint/2010/main" val="175866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By default, the Open dialog box lists only the files that were created in the program you are using—in this case, Excel. To see files created in other programs, you can select All Files in the Files of type box (next to the File name box) at the bottom of the Open dialog box.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27</a:t>
            </a:fld>
            <a:endParaRPr lang="en-US"/>
          </a:p>
        </p:txBody>
      </p:sp>
    </p:spTree>
    <p:extLst>
      <p:ext uri="{BB962C8B-B14F-4D97-AF65-F5344CB8AC3E}">
        <p14:creationId xmlns:p14="http://schemas.microsoft.com/office/powerpoint/2010/main" val="242097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press Alt+F4 to close the current file and Excel at the same time.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127217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When Scroll Lock is on, SCROLL LOCK is displayed on the left side of the Status bar. To use the arrow keys to move between cells, you must turn off Scroll Lock. Some keyboards come equipped with an onboard scroll lock key, whereas others do not. This is an option, not a necessity.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2847569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You can also press F1 to open the Help window.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250187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press Ctrl+T to keep the Help window as the top window.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39</a:t>
            </a:fld>
            <a:endParaRPr lang="en-US"/>
          </a:p>
        </p:txBody>
      </p:sp>
    </p:spTree>
    <p:extLst>
      <p:ext uri="{BB962C8B-B14F-4D97-AF65-F5344CB8AC3E}">
        <p14:creationId xmlns:p14="http://schemas.microsoft.com/office/powerpoint/2010/main" val="44286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use the Windows logo key or with a touch screen, swipe in from the right edge of your screen and tap the Start charm.</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While in the Start window, you can also begin typing Excel and the icon appears.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122964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If you use Excel repeatedly, you will want to pin your application to the Start screen. From the All Apps screen, right-click the app, and choose Pin to Start. You can also choose Pin to taskbar to allow you to click the icon on the bottom of the Windows Desktop screen to start Excel.</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6</a:t>
            </a:fld>
            <a:endParaRPr lang="en-US"/>
          </a:p>
        </p:txBody>
      </p:sp>
    </p:spTree>
    <p:extLst>
      <p:ext uri="{BB962C8B-B14F-4D97-AF65-F5344CB8AC3E}">
        <p14:creationId xmlns:p14="http://schemas.microsoft.com/office/powerpoint/2010/main" val="202436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Use ScreenTips to remind you of a command's function. Enhanced ScreenTips display in a larger rectangle that contains more descriptive text than a ScreenTip. Most Enhanced ScreenTips contain a link to a Help topic.</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16818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add a command to the Quick Access Toolbar, you can also right-click any icon on the ribbon and then click Add to Quick Access Toolbar.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2693645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To add commands to the Quick Access Toolbar that do not appear in the drop-down list, click More Commands on the drop-down list. The Excel Options dialog box will open. You can also right-click the Quick Access Toolbar or any ribbon tab and select Customize Quick Access Toolbar to open the Excel Options dialog box.</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val="3634370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Troubleshooting: Backstage defaults to different commands depending on what you're doing. When you are working in a blank workbook or with no workbooks opened, Backstage defaults to the Open command, which shows different options for opening files. If you have started typing in a document, Backsage defaults to Info.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2050325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change the view among Normal, Page Layout, Page Break Preview</a:t>
            </a:r>
            <a:r>
              <a:rPr lang="en-US" b="0" i="0" u="none" strike="noStrike" baseline="0" smtClean="0">
                <a:latin typeface="Times New Roman"/>
                <a:ea typeface="ＭＳ ゴシック"/>
              </a:rPr>
              <a:t>,</a:t>
            </a:r>
            <a:r>
              <a:rPr lang="en-US" b="0" i="0" u="none" strike="noStrike" baseline="0" smtClean="0">
                <a:latin typeface="Segoe"/>
                <a:ea typeface="ＭＳ ゴシック"/>
              </a:rPr>
              <a:t> and Zoom by using the icons in the status bar at the bottom of the screen.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70471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Split command is especially useful when you need to compare various portions of a long worksheet. </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22</a:t>
            </a:fld>
            <a:endParaRPr lang="en-US"/>
          </a:p>
        </p:txBody>
      </p:sp>
    </p:spTree>
    <p:extLst>
      <p:ext uri="{BB962C8B-B14F-4D97-AF65-F5344CB8AC3E}">
        <p14:creationId xmlns:p14="http://schemas.microsoft.com/office/powerpoint/2010/main" val="305645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807E97-153E-AE46-B60D-D445BFBC1879}" type="datetimeFigureOut">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0B06-8FFF-9143-9FB0-D43CF085827A}" type="slidenum">
              <a:t>‹#›</a:t>
            </a:fld>
            <a:endParaRPr lang="en-US"/>
          </a:p>
        </p:txBody>
      </p:sp>
    </p:spTree>
    <p:extLst>
      <p:ext uri="{BB962C8B-B14F-4D97-AF65-F5344CB8AC3E}">
        <p14:creationId xmlns:p14="http://schemas.microsoft.com/office/powerpoint/2010/main" val="165342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solidFill>
                  <a:srgbClr val="007233"/>
                </a:solidFill>
                <a:effectLst>
                  <a:outerShdw algn="tl">
                    <a:srgbClr val="000000"/>
                  </a:outerShdw>
                </a:effectLst>
              </a:rPr>
              <a:t>Overview</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1</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the Ribbon</a:t>
            </a:r>
          </a:p>
        </p:txBody>
      </p:sp>
      <p:sp>
        <p:nvSpPr>
          <p:cNvPr id="3" name="Text Placeholder 2"/>
          <p:cNvSpPr>
            <a:spLocks noGrp="1"/>
          </p:cNvSpPr>
          <p:nvPr>
            <p:ph type="body" idx="1"/>
          </p:nvPr>
        </p:nvSpPr>
        <p:spPr/>
        <p:txBody>
          <a:bodyPr/>
          <a:lstStyle/>
          <a:p>
            <a:pPr marL="800100" lvl="1" indent="-342900" rtl="0">
              <a:buFont typeface="Arial"/>
              <a:buChar char="•"/>
            </a:pPr>
            <a:r>
              <a:rPr lang="en-US" sz="2000" b="1" i="0" u="none" strike="noStrike" baseline="0" smtClean="0">
                <a:latin typeface="Segoe"/>
                <a:ea typeface="ＭＳ ゴシック"/>
              </a:rPr>
              <a:t>GET READY.</a:t>
            </a:r>
            <a:r>
              <a:rPr lang="en-US" sz="2000" b="0" i="0" u="none" strike="noStrike" baseline="0" smtClean="0">
                <a:latin typeface="Segoe"/>
                <a:ea typeface="ＭＳ ゴシック"/>
              </a:rPr>
              <a:t> </a:t>
            </a:r>
            <a:r>
              <a:rPr lang="en-US" sz="2000" b="1" i="0" u="none" strike="noStrike" baseline="0" smtClean="0">
                <a:latin typeface="Segoe"/>
                <a:ea typeface="ＭＳ ゴシック"/>
              </a:rPr>
              <a:t>LAUNCH</a:t>
            </a:r>
            <a:r>
              <a:rPr lang="en-US" sz="2000" b="0" i="0" u="none" strike="noStrike" baseline="0" smtClean="0">
                <a:latin typeface="Segoe"/>
                <a:ea typeface="ＭＳ ゴシック"/>
              </a:rPr>
              <a:t> Excel if necessary and open any workbook.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HOME</a:t>
            </a:r>
            <a:r>
              <a:rPr lang="en-US" sz="2000" b="0" i="0" u="none" strike="noStrike" baseline="0" smtClean="0">
                <a:latin typeface="Segoe"/>
                <a:ea typeface="ＭＳ ゴシック"/>
              </a:rPr>
              <a:t> tab to make it active and click </a:t>
            </a:r>
            <a:r>
              <a:rPr lang="en-US" sz="2000" b="1" i="0" u="none" strike="noStrike" baseline="0" smtClean="0">
                <a:latin typeface="Segoe"/>
                <a:ea typeface="ＭＳ ゴシック"/>
              </a:rPr>
              <a:t>cell A1</a:t>
            </a:r>
            <a:r>
              <a:rPr lang="en-US" sz="2000" b="0" i="0" u="none" strike="noStrike" baseline="0" smtClean="0">
                <a:latin typeface="Segoe"/>
                <a:ea typeface="ＭＳ ゴシック"/>
              </a:rPr>
              <a:t>. Your ribbon should look similar to the one shown below.</a:t>
            </a:r>
          </a:p>
          <a:p>
            <a:pPr lvl="1" rtl="0"/>
            <a:r>
              <a:rPr lang="en-US" sz="2000" b="0" i="0" u="none" strike="noStrike" baseline="0" smtClean="0">
                <a:latin typeface="Segoe"/>
                <a:ea typeface="ＭＳ ゴシック"/>
              </a:rPr>
              <a:t>In the Alignment group, click the </a:t>
            </a:r>
            <a:r>
              <a:rPr lang="en-US" sz="2000" b="1" i="0" u="none" strike="noStrike" baseline="0" smtClean="0">
                <a:latin typeface="Segoe"/>
                <a:ea typeface="ＭＳ ゴシック"/>
              </a:rPr>
              <a:t>Dialog Box Launcher</a:t>
            </a:r>
            <a:r>
              <a:rPr lang="en-US" sz="2000" b="0" i="0" u="none" strike="noStrike" baseline="0" smtClean="0">
                <a:latin typeface="Segoe"/>
                <a:ea typeface="ＭＳ ゴシック"/>
              </a:rPr>
              <a:t> to display the Alignment tab in the Format Cells dialog box.</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Cancel</a:t>
            </a:r>
            <a:r>
              <a:rPr lang="en-US" sz="2000" b="0" i="0" u="none" strike="noStrike" baseline="0" smtClean="0">
                <a:latin typeface="Segoe"/>
                <a:ea typeface="ＭＳ ゴシック"/>
              </a:rPr>
              <a:t> button to close the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1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810000"/>
            <a:ext cx="6069724" cy="2328867"/>
          </a:xfrm>
          <a:prstGeom prst="rect">
            <a:avLst/>
          </a:prstGeom>
        </p:spPr>
      </p:pic>
    </p:spTree>
    <p:extLst>
      <p:ext uri="{BB962C8B-B14F-4D97-AF65-F5344CB8AC3E}">
        <p14:creationId xmlns:p14="http://schemas.microsoft.com/office/powerpoint/2010/main" val="183955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the Ribbon</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INSERT</a:t>
            </a:r>
            <a:r>
              <a:rPr lang="en-US" b="0" i="0" u="none" strike="noStrike" baseline="0" smtClean="0">
                <a:latin typeface="Segoe"/>
                <a:ea typeface="ＭＳ ゴシック"/>
              </a:rPr>
              <a:t> tab. Your screen should now look similar to Figure 1-6. Commands on the INSERT tab enable you to add charts and illustrations and perform other functions that add items to enhance your Excel worksheets.</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HOME</a:t>
            </a:r>
            <a:r>
              <a:rPr lang="en-US" b="0" i="0" u="none" strike="noStrike" baseline="0" smtClean="0">
                <a:latin typeface="Segoe"/>
                <a:ea typeface="ＭＳ ゴシック"/>
              </a:rPr>
              <a:t>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1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276" y="3710771"/>
            <a:ext cx="6323724" cy="2388114"/>
          </a:xfrm>
          <a:prstGeom prst="rect">
            <a:avLst/>
          </a:prstGeom>
        </p:spPr>
      </p:pic>
    </p:spTree>
    <p:extLst>
      <p:ext uri="{BB962C8B-B14F-4D97-AF65-F5344CB8AC3E}">
        <p14:creationId xmlns:p14="http://schemas.microsoft.com/office/powerpoint/2010/main" val="267868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Navigate the Ribbon</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latin typeface="Segoe"/>
                <a:ea typeface="ＭＳ ゴシック"/>
              </a:rPr>
              <a:t>Press and release the </a:t>
            </a:r>
            <a:r>
              <a:rPr lang="en-US" b="1">
                <a:latin typeface="Segoe"/>
                <a:ea typeface="ＭＳ ゴシック"/>
              </a:rPr>
              <a:t>Alt</a:t>
            </a:r>
            <a:r>
              <a:rPr lang="en-US">
                <a:latin typeface="Segoe"/>
                <a:ea typeface="ＭＳ ゴシック"/>
              </a:rPr>
              <a:t> key to display onscreen Keytips that show keyboard shortcuts for certain commands (below).</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12</a:t>
            </a:fld>
            <a:endParaRPr lang="en-US" dirty="0"/>
          </a:p>
        </p:txBody>
      </p:sp>
      <p:pic>
        <p:nvPicPr>
          <p:cNvPr id="7" name="Picture 6" descr="01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19400"/>
            <a:ext cx="7464900" cy="2785242"/>
          </a:xfrm>
          <a:prstGeom prst="rect">
            <a:avLst/>
          </a:prstGeom>
        </p:spPr>
      </p:pic>
    </p:spTree>
    <p:extLst>
      <p:ext uri="{BB962C8B-B14F-4D97-AF65-F5344CB8AC3E}">
        <p14:creationId xmlns:p14="http://schemas.microsoft.com/office/powerpoint/2010/main" val="148876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the Ribbon</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Type </a:t>
            </a:r>
            <a:r>
              <a:rPr lang="en-US" b="1" i="0" u="none" strike="noStrike" baseline="0" smtClean="0">
                <a:latin typeface="Segoe"/>
                <a:ea typeface="ＭＳ ゴシック"/>
              </a:rPr>
              <a:t>W</a:t>
            </a:r>
            <a:r>
              <a:rPr lang="en-US" b="0" i="0" u="none" strike="noStrike" baseline="0" smtClean="0">
                <a:latin typeface="Segoe"/>
                <a:ea typeface="ＭＳ ゴシック"/>
              </a:rPr>
              <a:t> to display the VIEW tab and then type </a:t>
            </a:r>
            <a:r>
              <a:rPr lang="en-US" b="1" i="0" u="none" strike="noStrike" baseline="0" smtClean="0">
                <a:latin typeface="Segoe"/>
                <a:ea typeface="ＭＳ ゴシック"/>
              </a:rPr>
              <a:t>Q</a:t>
            </a:r>
            <a:r>
              <a:rPr lang="en-US" b="0" i="0" u="none" strike="noStrike" baseline="0" smtClean="0">
                <a:latin typeface="Segoe"/>
                <a:ea typeface="ＭＳ ゴシック"/>
              </a:rPr>
              <a:t> to display the Zoom dialog box. </a:t>
            </a:r>
          </a:p>
          <a:p>
            <a:pPr lvl="1" rtl="0">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Cancel</a:t>
            </a:r>
            <a:r>
              <a:rPr lang="en-US" b="0" i="0" u="none" strike="noStrike" baseline="0" smtClean="0">
                <a:latin typeface="Segoe"/>
                <a:ea typeface="ＭＳ ゴシック"/>
              </a:rPr>
              <a:t> or press </a:t>
            </a:r>
            <a:r>
              <a:rPr lang="en-US" b="1" i="0" u="none" strike="noStrike" baseline="0" smtClean="0">
                <a:latin typeface="Segoe"/>
                <a:ea typeface="ＭＳ ゴシック"/>
              </a:rPr>
              <a:t>Esc</a:t>
            </a:r>
            <a:r>
              <a:rPr lang="en-US" b="0" i="0" u="none" strike="noStrike" baseline="0" smtClean="0">
                <a:latin typeface="Segoe"/>
                <a:ea typeface="ＭＳ ゴシック"/>
              </a:rPr>
              <a:t> to close the Zoom dialog box.</a:t>
            </a:r>
          </a:p>
          <a:p>
            <a:pPr lvl="1" rtl="0">
              <a:buAutoNum type="arabicPeriod" startAt="7"/>
            </a:pPr>
            <a:r>
              <a:rPr lang="en-US" b="0" i="0" u="none" strike="noStrike" baseline="0" smtClean="0">
                <a:latin typeface="Segoe"/>
                <a:ea typeface="ＭＳ ゴシック"/>
              </a:rPr>
              <a:t>Press </a:t>
            </a:r>
            <a:r>
              <a:rPr lang="en-US" b="1" i="0" u="none" strike="noStrike" baseline="0" smtClean="0">
                <a:latin typeface="Segoe"/>
                <a:ea typeface="ＭＳ ゴシック"/>
              </a:rPr>
              <a:t>Alt + H</a:t>
            </a:r>
            <a:r>
              <a:rPr lang="en-US" b="0" i="0" u="none" strike="noStrike" baseline="0" smtClean="0">
                <a:latin typeface="Segoe"/>
                <a:ea typeface="ＭＳ ゴシック"/>
              </a:rPr>
              <a:t> to return to the HOME tab.</a:t>
            </a:r>
          </a:p>
          <a:p>
            <a:pPr lvl="1" rtl="0">
              <a:buAutoNum type="arabicPeriod" startAt="7"/>
            </a:pPr>
            <a:r>
              <a:rPr lang="en-US" b="0" i="0" u="none" strike="noStrike" baseline="0" smtClean="0">
                <a:latin typeface="Segoe"/>
                <a:ea typeface="ＭＳ ゴシック"/>
              </a:rPr>
              <a:t>Press </a:t>
            </a:r>
            <a:r>
              <a:rPr lang="en-US" b="1" i="0" u="none" strike="noStrike" baseline="0" smtClean="0">
                <a:latin typeface="Segoe"/>
                <a:ea typeface="ＭＳ ゴシック"/>
              </a:rPr>
              <a:t>Alt</a:t>
            </a:r>
            <a:r>
              <a:rPr lang="en-US" b="0" i="0" u="none" strike="noStrike" baseline="0" smtClean="0">
                <a:latin typeface="Segoe"/>
                <a:ea typeface="ＭＳ ゴシック"/>
              </a:rPr>
              <a:t> to turn off the Keytips.</a:t>
            </a:r>
          </a:p>
          <a:p>
            <a:pPr lvl="1" rtl="0">
              <a:buAutoNum type="arabicPeriod" startAt="7"/>
            </a:pPr>
            <a:r>
              <a:rPr lang="en-US" b="0" i="0" u="none" strike="noStrike" baseline="0" smtClean="0">
                <a:latin typeface="Segoe"/>
                <a:ea typeface="ＭＳ ゴシック"/>
              </a:rPr>
              <a:t>In the Editing group, click the </a:t>
            </a:r>
            <a:r>
              <a:rPr lang="en-US" b="1" i="0" u="none" strike="noStrike" baseline="0" smtClean="0">
                <a:latin typeface="Segoe"/>
                <a:ea typeface="ＭＳ ゴシック"/>
              </a:rPr>
              <a:t>Clear arrow</a:t>
            </a:r>
            <a:r>
              <a:rPr lang="en-US" b="0" i="0" u="none" strike="noStrike" baseline="0" smtClean="0">
                <a:latin typeface="Segoe"/>
                <a:ea typeface="ＭＳ ゴシック"/>
              </a:rPr>
              <a:t> to display the Clear options. </a:t>
            </a:r>
          </a:p>
          <a:p>
            <a:pPr lvl="1" rtl="0">
              <a:buAutoNum type="arabicPeriod" startAt="7"/>
            </a:pPr>
            <a:r>
              <a:rPr lang="en-US" b="0" i="0" u="none" strike="noStrike" baseline="0" smtClean="0">
                <a:latin typeface="Segoe"/>
                <a:ea typeface="ＭＳ ゴシック"/>
              </a:rPr>
              <a:t>Press </a:t>
            </a:r>
            <a:r>
              <a:rPr lang="en-US" b="1" i="0" u="none" strike="noStrike" baseline="0" smtClean="0">
                <a:latin typeface="Segoe"/>
                <a:ea typeface="ＭＳ ゴシック"/>
              </a:rPr>
              <a:t>Esc</a:t>
            </a:r>
            <a:r>
              <a:rPr lang="en-US" b="0" i="0" u="none" strike="noStrike" baseline="0" smtClean="0">
                <a:latin typeface="Segoe"/>
                <a:ea typeface="ＭＳ ゴシック"/>
              </a:rPr>
              <a:t> to turn off the options.</a:t>
            </a:r>
          </a:p>
          <a:p>
            <a:pPr marL="800100" lvl="1" indent="-342900" rtl="0">
              <a:buFont typeface="Arial"/>
              <a:buChar char="•"/>
            </a:pPr>
            <a:r>
              <a:rPr lang="en-US" b="1" i="0" u="none" strike="noStrike" baseline="0" smtClean="0">
                <a:latin typeface="Segoe"/>
                <a:ea typeface="ＭＳ ゴシック"/>
              </a:rPr>
              <a:t>PAUSE. CLOSE</a:t>
            </a:r>
            <a:r>
              <a:rPr lang="en-US" b="0" i="0" u="none" strike="noStrike" baseline="0" smtClean="0">
                <a:latin typeface="Segoe"/>
                <a:ea typeface="ＭＳ ゴシック"/>
              </a:rPr>
              <a:t> Excel.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381451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Office Backstage</a:t>
            </a:r>
          </a:p>
        </p:txBody>
      </p:sp>
      <p:sp>
        <p:nvSpPr>
          <p:cNvPr id="3" name="Text Placeholder 2"/>
          <p:cNvSpPr>
            <a:spLocks noGrp="1"/>
          </p:cNvSpPr>
          <p:nvPr>
            <p:ph type="body" idx="1"/>
          </p:nvPr>
        </p:nvSpPr>
        <p:spPr/>
        <p:txBody>
          <a:bodyPr/>
          <a:lstStyle/>
          <a:p>
            <a:pPr lvl="1" rtl="0">
              <a:buFont typeface="Arial"/>
              <a:buChar char="•"/>
            </a:pPr>
            <a:r>
              <a:rPr lang="en-US" b="1" i="0" u="none" strike="noStrike" baseline="0" smtClean="0">
                <a:latin typeface="Segoe"/>
                <a:ea typeface="ＭＳ ゴシック"/>
              </a:rPr>
              <a:t>GET READY.</a:t>
            </a:r>
            <a:r>
              <a:rPr lang="en-US" b="0" i="0" u="none" strike="noStrike" baseline="0" smtClean="0">
                <a:latin typeface="Segoe"/>
                <a:ea typeface="ＭＳ ゴシック"/>
              </a:rPr>
              <a:t> You should not have Excel running for this exercise</a:t>
            </a:r>
            <a:r>
              <a:rPr lang="en-US" b="0" i="0" u="none" strike="noStrike" baseline="0" smtClean="0">
                <a:latin typeface="Times New Roman"/>
                <a:ea typeface="ＭＳ ゴシック"/>
              </a:rPr>
              <a:t>.</a:t>
            </a:r>
          </a:p>
          <a:p>
            <a:pPr lvl="1" rtl="0"/>
            <a:r>
              <a:rPr lang="en-US" b="1" i="0" u="none" strike="noStrike" baseline="0" smtClean="0">
                <a:latin typeface="Segoe"/>
                <a:ea typeface="ＭＳ ゴシック"/>
              </a:rPr>
              <a:t>LAUNCH</a:t>
            </a:r>
            <a:r>
              <a:rPr lang="en-US" b="0" i="0" u="none" strike="noStrike" baseline="0" smtClean="0">
                <a:latin typeface="Segoe"/>
                <a:ea typeface="ＭＳ ゴシック"/>
              </a:rPr>
              <a:t> Excel and click </a:t>
            </a:r>
            <a:br>
              <a:rPr lang="en-US" b="0" i="0" u="none" strike="noStrike" baseline="0" smtClean="0">
                <a:latin typeface="Segoe"/>
                <a:ea typeface="ＭＳ ゴシック"/>
              </a:rPr>
            </a:br>
            <a:r>
              <a:rPr lang="en-US" b="1" i="0" u="none" strike="noStrike" baseline="0" smtClean="0">
                <a:latin typeface="Segoe"/>
                <a:ea typeface="ＭＳ ゴシック"/>
              </a:rPr>
              <a:t>Blank workbook</a:t>
            </a:r>
            <a:r>
              <a:rPr lang="en-US" b="0" i="0" u="none" strike="noStrike" baseline="0" smtClean="0">
                <a:latin typeface="Segoe"/>
                <a:ea typeface="ＭＳ ゴシック"/>
              </a:rPr>
              <a:t> to </a:t>
            </a:r>
            <a:br>
              <a:rPr lang="en-US" b="0" i="0" u="none" strike="noStrike" baseline="0" smtClean="0">
                <a:latin typeface="Segoe"/>
                <a:ea typeface="ＭＳ ゴシック"/>
              </a:rPr>
            </a:br>
            <a:r>
              <a:rPr lang="en-US" b="0" i="0" u="none" strike="noStrike" baseline="0" smtClean="0">
                <a:latin typeface="Segoe"/>
                <a:ea typeface="ＭＳ ゴシック"/>
              </a:rPr>
              <a:t>start a new workbook. </a:t>
            </a:r>
            <a:br>
              <a:rPr lang="en-US" b="0" i="0" u="none" strike="noStrike" baseline="0" smtClean="0">
                <a:latin typeface="Segoe"/>
                <a:ea typeface="ＭＳ ゴシック"/>
              </a:rPr>
            </a:br>
            <a:r>
              <a:rPr lang="en-US" b="0" i="0" u="none" strike="noStrike" baseline="0" smtClean="0">
                <a:latin typeface="Segoe"/>
                <a:ea typeface="ＭＳ ゴシック"/>
              </a:rPr>
              <a:t>Notice that Book1 </a:t>
            </a:r>
            <a:br>
              <a:rPr lang="en-US" b="0" i="0" u="none" strike="noStrike" baseline="0" smtClean="0">
                <a:latin typeface="Segoe"/>
                <a:ea typeface="ＭＳ ゴシック"/>
              </a:rPr>
            </a:br>
            <a:r>
              <a:rPr lang="en-US" b="0" i="0" u="none" strike="noStrike" baseline="0" smtClean="0">
                <a:latin typeface="Segoe"/>
                <a:ea typeface="ＭＳ ゴシック"/>
              </a:rPr>
              <a:t>displays in the title bar </a:t>
            </a:r>
            <a:br>
              <a:rPr lang="en-US" b="0" i="0" u="none" strike="noStrike" baseline="0" smtClean="0">
                <a:latin typeface="Segoe"/>
                <a:ea typeface="ＭＳ ゴシック"/>
              </a:rPr>
            </a:br>
            <a:r>
              <a:rPr lang="en-US" b="0" i="0" u="none" strike="noStrike" baseline="0" smtClean="0">
                <a:latin typeface="Segoe"/>
                <a:ea typeface="ＭＳ ゴシック"/>
              </a:rPr>
              <a:t>at the top of the screen.</a:t>
            </a:r>
          </a:p>
          <a:p>
            <a:pPr lvl="1"/>
            <a:r>
              <a:rPr lang="en-US" b="0" i="0" u="none" strike="noStrike" baseline="0" smtClean="0">
                <a:latin typeface="Segoe"/>
                <a:ea typeface="ＭＳ ゴシック"/>
              </a:rPr>
              <a:t>Click the </a:t>
            </a:r>
            <a:r>
              <a:rPr lang="en-US" b="1" i="0" u="none" strike="noStrike" baseline="0" smtClean="0">
                <a:latin typeface="Segoe"/>
                <a:ea typeface="ＭＳ ゴシック"/>
              </a:rPr>
              <a:t>FILE</a:t>
            </a:r>
            <a:r>
              <a:rPr lang="en-US" b="0" i="0" u="none" strike="noStrike" baseline="0" smtClean="0">
                <a:latin typeface="Segoe"/>
                <a:ea typeface="ＭＳ ゴシック"/>
              </a:rPr>
              <a:t> tab. This </a:t>
            </a:r>
            <a:br>
              <a:rPr lang="en-US" b="0" i="0" u="none" strike="noStrike" baseline="0" smtClean="0">
                <a:latin typeface="Segoe"/>
                <a:ea typeface="ＭＳ ゴシック"/>
              </a:rPr>
            </a:br>
            <a:r>
              <a:rPr lang="en-US" b="0" i="0" u="none" strike="noStrike" baseline="0" smtClean="0">
                <a:latin typeface="Segoe"/>
                <a:ea typeface="ＭＳ ゴシック"/>
              </a:rPr>
              <a:t>opens Backstage view </a:t>
            </a:r>
            <a:br>
              <a:rPr lang="en-US" b="0" i="0" u="none" strike="noStrike" baseline="0" smtClean="0">
                <a:latin typeface="Segoe"/>
                <a:ea typeface="ＭＳ ゴシック"/>
              </a:rPr>
            </a:br>
            <a:r>
              <a:rPr lang="en-US" b="0" i="0" u="none" strike="noStrike" baseline="0" smtClean="0">
                <a:latin typeface="Segoe"/>
                <a:ea typeface="ＭＳ ゴシック"/>
              </a:rPr>
              <a:t>(see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981200"/>
            <a:ext cx="4111456" cy="3279228"/>
          </a:xfrm>
          <a:prstGeom prst="rect">
            <a:avLst/>
          </a:prstGeom>
        </p:spPr>
      </p:pic>
    </p:spTree>
    <p:extLst>
      <p:ext uri="{BB962C8B-B14F-4D97-AF65-F5344CB8AC3E}">
        <p14:creationId xmlns:p14="http://schemas.microsoft.com/office/powerpoint/2010/main" val="164981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Office Backstage</a:t>
            </a:r>
          </a:p>
        </p:txBody>
      </p:sp>
      <p:sp>
        <p:nvSpPr>
          <p:cNvPr id="3" name="Text Placeholder 2"/>
          <p:cNvSpPr>
            <a:spLocks noGrp="1"/>
          </p:cNvSpPr>
          <p:nvPr>
            <p:ph type="body" idx="1"/>
          </p:nvPr>
        </p:nvSpPr>
        <p:spPr/>
        <p:txBody>
          <a:bodyPr/>
          <a:lstStyle/>
          <a:p>
            <a:pPr lvl="1">
              <a:buFont typeface="+mj-lt"/>
              <a:buAutoNum type="arabicPeriod" startAt="3"/>
            </a:pPr>
            <a:r>
              <a:rPr lang="en-US">
                <a:latin typeface="Segoe"/>
                <a:ea typeface="ＭＳ ゴシック"/>
              </a:rPr>
              <a:t>Notice that the Excel </a:t>
            </a:r>
            <a:br>
              <a:rPr lang="en-US">
                <a:latin typeface="Segoe"/>
                <a:ea typeface="ＭＳ ゴシック"/>
              </a:rPr>
            </a:br>
            <a:r>
              <a:rPr lang="en-US">
                <a:latin typeface="Segoe"/>
                <a:ea typeface="ＭＳ ゴシック"/>
              </a:rPr>
              <a:t>Backstage view and </a:t>
            </a:r>
            <a:br>
              <a:rPr lang="en-US">
                <a:latin typeface="Segoe"/>
                <a:ea typeface="ＭＳ ゴシック"/>
              </a:rPr>
            </a:br>
            <a:r>
              <a:rPr lang="en-US">
                <a:latin typeface="Segoe"/>
                <a:ea typeface="ＭＳ ゴシック"/>
              </a:rPr>
              <a:t>Excel icon on the </a:t>
            </a:r>
            <a:br>
              <a:rPr lang="en-US">
                <a:latin typeface="Segoe"/>
                <a:ea typeface="ＭＳ ゴシック"/>
              </a:rPr>
            </a:br>
            <a:r>
              <a:rPr lang="en-US">
                <a:latin typeface="Segoe"/>
                <a:ea typeface="ＭＳ ゴシック"/>
              </a:rPr>
              <a:t>taskbar is green. The </a:t>
            </a:r>
            <a:br>
              <a:rPr lang="en-US">
                <a:latin typeface="Segoe"/>
                <a:ea typeface="ＭＳ ゴシック"/>
              </a:rPr>
            </a:br>
            <a:r>
              <a:rPr lang="en-US">
                <a:latin typeface="Segoe"/>
                <a:ea typeface="ＭＳ ゴシック"/>
              </a:rPr>
              <a:t>Office suite has </a:t>
            </a:r>
            <a:br>
              <a:rPr lang="en-US">
                <a:latin typeface="Segoe"/>
                <a:ea typeface="ＭＳ ゴシック"/>
              </a:rPr>
            </a:br>
            <a:r>
              <a:rPr lang="en-US">
                <a:latin typeface="Segoe"/>
                <a:ea typeface="ＭＳ ゴシック"/>
              </a:rPr>
              <a:t>customized colors </a:t>
            </a:r>
            <a:br>
              <a:rPr lang="en-US">
                <a:latin typeface="Segoe"/>
                <a:ea typeface="ＭＳ ゴシック"/>
              </a:rPr>
            </a:br>
            <a:r>
              <a:rPr lang="en-US">
                <a:latin typeface="Segoe"/>
                <a:ea typeface="ＭＳ ゴシック"/>
              </a:rPr>
              <a:t>to designate which </a:t>
            </a:r>
            <a:br>
              <a:rPr lang="en-US">
                <a:latin typeface="Segoe"/>
                <a:ea typeface="ＭＳ ゴシック"/>
              </a:rPr>
            </a:br>
            <a:r>
              <a:rPr lang="en-US">
                <a:latin typeface="Segoe"/>
                <a:ea typeface="ＭＳ ゴシック"/>
              </a:rPr>
              <a:t>application you are </a:t>
            </a:r>
            <a:br>
              <a:rPr lang="en-US">
                <a:latin typeface="Segoe"/>
                <a:ea typeface="ＭＳ ゴシック"/>
              </a:rPr>
            </a:br>
            <a:r>
              <a:rPr lang="en-US">
                <a:latin typeface="Segoe"/>
                <a:ea typeface="ＭＳ ゴシック"/>
              </a:rPr>
              <a:t>using. </a:t>
            </a:r>
          </a:p>
          <a:p>
            <a:pPr lvl="1" rtl="0">
              <a:buAutoNum type="arabicPeriod" startAt="3"/>
            </a:pPr>
            <a:r>
              <a:rPr lang="en-US" b="0" i="0" u="none" strike="noStrike" baseline="0" smtClean="0">
                <a:latin typeface="Segoe"/>
                <a:ea typeface="ＭＳ ゴシック"/>
              </a:rPr>
              <a:t>The commands are </a:t>
            </a:r>
            <a:br>
              <a:rPr lang="en-US" b="0" i="0" u="none" strike="noStrike" baseline="0" smtClean="0">
                <a:latin typeface="Segoe"/>
                <a:ea typeface="ＭＳ ゴシック"/>
              </a:rPr>
            </a:br>
            <a:r>
              <a:rPr lang="en-US" b="0" i="0" u="none" strike="noStrike" baseline="0" smtClean="0">
                <a:latin typeface="Segoe"/>
                <a:ea typeface="ＭＳ ゴシック"/>
              </a:rPr>
              <a:t>on the left pane of the screen. Click </a:t>
            </a:r>
            <a:r>
              <a:rPr lang="en-US" b="1" i="0" u="none" strike="noStrike" baseline="0" smtClean="0">
                <a:latin typeface="Segoe"/>
                <a:ea typeface="ＭＳ ゴシック"/>
              </a:rPr>
              <a:t>Info</a:t>
            </a:r>
            <a:r>
              <a:rPr lang="en-US" b="0" i="0" u="none" strike="noStrike" baseline="0" smtClean="0">
                <a:latin typeface="Segoe"/>
                <a:ea typeface="ＭＳ ゴシック"/>
              </a:rPr>
              <a:t> and the right pane changes (above).</a:t>
            </a:r>
          </a:p>
          <a:p>
            <a:pPr lvl="1" rtl="0">
              <a:buFont typeface="Arial"/>
              <a:buChar char="•"/>
            </a:pPr>
            <a:r>
              <a:rPr lang="en-US" b="1" i="0" u="none" strike="noStrike" baseline="0" smtClean="0">
                <a:latin typeface="Segoe"/>
                <a:ea typeface="ＭＳ ゴシック"/>
              </a:rPr>
              <a:t>PAUSE.</a:t>
            </a:r>
            <a:r>
              <a:rPr lang="en-US" b="0" i="0" u="none" strike="noStrike" baseline="0" smtClean="0">
                <a:latin typeface="Segoe"/>
                <a:ea typeface="ＭＳ ゴシック"/>
              </a:rPr>
              <a:t> </a:t>
            </a:r>
            <a:r>
              <a:rPr lang="en-US" b="1" i="0" u="none" strike="noStrike" baseline="0" smtClean="0">
                <a:latin typeface="Segoe"/>
                <a:ea typeface="ＭＳ ゴシック"/>
              </a:rPr>
              <a:t>CLOSE</a:t>
            </a:r>
            <a:r>
              <a:rPr lang="en-US" b="0" i="0" u="none" strike="noStrike" baseline="0" smtClean="0">
                <a:latin typeface="Segoe"/>
                <a:ea typeface="ＭＳ ゴシック"/>
              </a:rPr>
              <a:t> Excel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1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690" y="1524000"/>
            <a:ext cx="4430110" cy="3255274"/>
          </a:xfrm>
          <a:prstGeom prst="rect">
            <a:avLst/>
          </a:prstGeom>
        </p:spPr>
      </p:pic>
    </p:spTree>
    <p:extLst>
      <p:ext uri="{BB962C8B-B14F-4D97-AF65-F5344CB8AC3E}">
        <p14:creationId xmlns:p14="http://schemas.microsoft.com/office/powerpoint/2010/main" val="223693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the Microsoft Office FILE Tab and Backstage View</a:t>
            </a:r>
          </a:p>
        </p:txBody>
      </p:sp>
      <p:sp>
        <p:nvSpPr>
          <p:cNvPr id="3" name="Text Placeholder 2"/>
          <p:cNvSpPr>
            <a:spLocks noGrp="1"/>
          </p:cNvSpPr>
          <p:nvPr>
            <p:ph type="body" idx="1"/>
          </p:nvPr>
        </p:nvSpPr>
        <p:spPr/>
        <p:txBody>
          <a:bodyPr/>
          <a:lstStyle/>
          <a:p>
            <a:pPr marL="800100" lvl="1" indent="-342900" rtl="0">
              <a:buFont typeface="Arial"/>
              <a:buChar char="•"/>
            </a:pPr>
            <a:r>
              <a:rPr lang="en-US" sz="2000" b="1" i="0" u="none" strike="noStrike" baseline="0" smtClean="0">
                <a:latin typeface="Segoe"/>
                <a:ea typeface="ＭＳ ゴシック"/>
              </a:rPr>
              <a:t>GET READY. LAUNCH</a:t>
            </a:r>
            <a:r>
              <a:rPr lang="en-US" sz="2000" b="0" i="0" u="none" strike="noStrike" baseline="0" smtClean="0">
                <a:latin typeface="Segoe"/>
                <a:ea typeface="ＭＳ ゴシック"/>
              </a:rPr>
              <a:t> Excel and open a new blank workbook. </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to open Backstage view.</a:t>
            </a:r>
          </a:p>
          <a:p>
            <a:pPr lvl="1" rtl="0"/>
            <a:r>
              <a:rPr lang="en-US" sz="2000" b="0" i="0" u="none" strike="noStrike" baseline="0" smtClean="0">
                <a:latin typeface="Segoe"/>
                <a:ea typeface="ＭＳ ゴシック"/>
              </a:rPr>
              <a:t>Click </a:t>
            </a:r>
            <a:r>
              <a:rPr lang="en-US" sz="2000" b="1" i="0" u="none" strike="noStrike" baseline="0" smtClean="0">
                <a:latin typeface="Segoe"/>
                <a:ea typeface="ＭＳ ゴシック"/>
              </a:rPr>
              <a:t>Close</a:t>
            </a:r>
            <a:r>
              <a:rPr lang="en-US" sz="2000" b="0" i="0" u="none" strike="noStrike" baseline="0" smtClean="0">
                <a:latin typeface="Segoe"/>
                <a:ea typeface="ＭＳ ゴシック"/>
              </a:rPr>
              <a:t> in the left pane. Your worksheet disappears, but Excel remains open.</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again, and then click </a:t>
            </a:r>
            <a:r>
              <a:rPr lang="en-US" sz="2000" b="1" i="0" u="none" strike="noStrike" baseline="0" smtClean="0">
                <a:latin typeface="Segoe"/>
                <a:ea typeface="ＭＳ ゴシック"/>
              </a:rPr>
              <a:t>New</a:t>
            </a:r>
            <a:r>
              <a:rPr lang="en-US" sz="2000" b="0" i="0" u="none" strike="noStrike" baseline="0" smtClean="0">
                <a:latin typeface="Segoe"/>
                <a:ea typeface="ＭＳ ゴシック"/>
              </a:rPr>
              <a:t>. The right pane shows the available options</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which are the same as when you launch Excel.</a:t>
            </a:r>
          </a:p>
          <a:p>
            <a:pPr lvl="1"/>
            <a:r>
              <a:rPr lang="en-US" sz="2000">
                <a:latin typeface="Segoe"/>
                <a:ea typeface="ＭＳ ゴシック"/>
              </a:rPr>
              <a:t>Click </a:t>
            </a:r>
            <a:r>
              <a:rPr lang="en-US" sz="2000" b="1">
                <a:latin typeface="Segoe"/>
                <a:ea typeface="ＭＳ ゴシック"/>
              </a:rPr>
              <a:t>Blank workbook</a:t>
            </a:r>
            <a:r>
              <a:rPr lang="en-US" sz="2000">
                <a:latin typeface="Segoe"/>
                <a:ea typeface="ＭＳ ゴシック"/>
              </a:rPr>
              <a:t>. A new blank workbook is opened.</a:t>
            </a:r>
          </a:p>
          <a:p>
            <a:pPr marL="800100" lvl="1" indent="-342900">
              <a:buFont typeface="Arial"/>
              <a:buChar char="•"/>
            </a:pPr>
            <a:r>
              <a:rPr lang="en-US" sz="2000" b="1">
                <a:latin typeface="Segoe"/>
                <a:ea typeface="ＭＳ ゴシック"/>
              </a:rPr>
              <a:t>PAUSE. CLOSE</a:t>
            </a:r>
            <a:r>
              <a:rPr lang="en-US" sz="2000">
                <a:latin typeface="Segoe"/>
                <a:ea typeface="ＭＳ ゴシック"/>
              </a:rPr>
              <a:t> Excel.</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1248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Excel’s View</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1" i="0" u="none" strike="noStrike" baseline="0" smtClean="0">
                <a:latin typeface="Times New Roman"/>
                <a:ea typeface="ＭＳ ゴシック"/>
              </a:rPr>
              <a:t>.</a:t>
            </a:r>
            <a:r>
              <a:rPr lang="en-US" b="0" i="0" u="none" strike="noStrike" baseline="0" smtClean="0">
                <a:latin typeface="Segoe"/>
                <a:ea typeface="ＭＳ ゴシック"/>
              </a:rPr>
              <a:t> </a:t>
            </a:r>
            <a:r>
              <a:rPr lang="en-US" b="1" i="0" u="none" strike="noStrike" baseline="0" smtClean="0">
                <a:latin typeface="Segoe"/>
                <a:ea typeface="ＭＳ ゴシック"/>
              </a:rPr>
              <a:t>LAUNCH</a:t>
            </a:r>
            <a:r>
              <a:rPr lang="en-US" b="0" i="0" u="none" strike="noStrike" baseline="0" smtClean="0">
                <a:latin typeface="Segoe"/>
                <a:ea typeface="ＭＳ ゴシック"/>
              </a:rPr>
              <a:t> Excel and start a new workbook.</a:t>
            </a:r>
          </a:p>
          <a:p>
            <a:pPr lvl="1" rtl="0"/>
            <a:r>
              <a:rPr lang="en-US" b="0" i="0" u="none" strike="noStrike" baseline="0" smtClean="0">
                <a:latin typeface="Segoe"/>
                <a:ea typeface="ＭＳ ゴシック"/>
              </a:rPr>
              <a:t>If necessary, click the </a:t>
            </a:r>
            <a:r>
              <a:rPr lang="en-US" b="1" i="0" u="none" strike="noStrike" baseline="0" smtClean="0">
                <a:latin typeface="Segoe"/>
                <a:ea typeface="ＭＳ ゴシック"/>
              </a:rPr>
              <a:t>HOME</a:t>
            </a:r>
            <a:r>
              <a:rPr lang="en-US" b="0" i="0" u="none" strike="noStrike" baseline="0" smtClean="0">
                <a:latin typeface="Segoe"/>
                <a:ea typeface="ＭＳ ゴシック"/>
              </a:rPr>
              <a:t> tab to activate it.</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A1</a:t>
            </a:r>
            <a:r>
              <a:rPr lang="en-US" b="0" i="0" u="none" strike="noStrike" baseline="0" smtClean="0">
                <a:latin typeface="Segoe"/>
                <a:ea typeface="ＭＳ ゴシック"/>
              </a:rPr>
              <a:t> to make it active. Then type </a:t>
            </a:r>
            <a:r>
              <a:rPr lang="en-US" b="1" i="0" u="none" strike="noStrike" baseline="0" smtClean="0">
                <a:latin typeface="Segoe"/>
                <a:ea typeface="ＭＳ ゴシック"/>
              </a:rPr>
              <a:t>456</a:t>
            </a:r>
            <a:r>
              <a:rPr lang="en-US" b="0" i="0" u="none" strike="noStrike" baseline="0" smtClean="0">
                <a:latin typeface="Segoe"/>
                <a:ea typeface="ＭＳ ゴシック"/>
              </a:rPr>
              <a:t> and press </a:t>
            </a:r>
            <a:r>
              <a:rPr lang="en-US" b="1" i="0" u="none" strike="noStrike" baseline="0" smtClean="0">
                <a:latin typeface="Segoe"/>
                <a:ea typeface="ＭＳ ゴシック"/>
              </a:rPr>
              <a:t>Tab</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lower-right corner of the Font group, click the </a:t>
            </a:r>
            <a:r>
              <a:rPr lang="en-US" b="1" i="0" u="none" strike="noStrike" baseline="0" smtClean="0">
                <a:latin typeface="Segoe"/>
                <a:ea typeface="ＭＳ ゴシック"/>
              </a:rPr>
              <a:t>Dialog Box Launcher</a:t>
            </a:r>
            <a:r>
              <a:rPr lang="en-US" b="0" i="0" u="none" strike="noStrike" baseline="0" smtClean="0">
                <a:latin typeface="Segoe"/>
                <a:ea typeface="ＭＳ ゴシック"/>
              </a:rPr>
              <a:t> arrow. The Format Cells dialog box shown in Figure 1-10 opens. In most cases, your default font in Excel will be Calibri, 11 point, without bold or italics.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132131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Excel’s View</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Notice that the Font tab of the dialog box is active. Scroll down in the </a:t>
            </a:r>
            <a:r>
              <a:rPr lang="en-US" b="1" i="0" u="none" strike="noStrike" baseline="0" smtClean="0">
                <a:latin typeface="Segoe"/>
                <a:ea typeface="ＭＳ ゴシック"/>
              </a:rPr>
              <a:t>Font</a:t>
            </a:r>
            <a:r>
              <a:rPr lang="en-US" b="0" i="0" u="none" strike="noStrike" baseline="0" smtClean="0">
                <a:latin typeface="Segoe"/>
                <a:ea typeface="ＭＳ ゴシック"/>
              </a:rPr>
              <a:t> list, click </a:t>
            </a:r>
            <a:r>
              <a:rPr lang="en-US" b="1" i="0" u="none" strike="noStrike" baseline="0" smtClean="0">
                <a:latin typeface="Segoe"/>
                <a:ea typeface="ＭＳ ゴシック"/>
              </a:rPr>
              <a:t>Arial</a:t>
            </a:r>
            <a:r>
              <a:rPr lang="en-US" b="0" i="0" u="none" strike="noStrike" baseline="0" smtClean="0">
                <a:latin typeface="Segoe"/>
                <a:ea typeface="ＭＳ ゴシック"/>
              </a:rPr>
              <a:t>, and then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Cell B1 should now be the active cell in your worksheet. Type </a:t>
            </a:r>
            <a:r>
              <a:rPr lang="en-US" b="1" i="0" u="none" strike="noStrike" baseline="0" smtClean="0">
                <a:latin typeface="Segoe"/>
                <a:ea typeface="ＭＳ ゴシック"/>
              </a:rPr>
              <a:t>456</a:t>
            </a:r>
            <a:r>
              <a:rPr lang="en-US" b="0" i="0" u="none" strike="noStrike" baseline="0" smtClean="0">
                <a:latin typeface="Segoe"/>
                <a:ea typeface="ＭＳ ゴシック"/>
              </a:rPr>
              <a:t> in this cell, and then press </a:t>
            </a:r>
            <a:r>
              <a:rPr lang="en-US" b="1" i="0" u="none" strike="noStrike" baseline="0" smtClean="0">
                <a:latin typeface="Segoe"/>
                <a:ea typeface="ＭＳ ゴシック"/>
              </a:rPr>
              <a:t>Tab</a:t>
            </a:r>
            <a:r>
              <a:rPr lang="en-US" b="0" i="0" u="none" strike="noStrike" baseline="0" smtClean="0">
                <a:latin typeface="Segoe"/>
                <a:ea typeface="ＭＳ ゴシック"/>
              </a:rPr>
              <a:t>. Notice the difference in size and appearance between this number and the one you entered in cell A1.</a:t>
            </a:r>
          </a:p>
          <a:p>
            <a:pPr lvl="1" rtl="0">
              <a:buAutoNum type="arabicPeriod" startAt="4"/>
            </a:pPr>
            <a:r>
              <a:rPr lang="en-US" b="0" i="0" u="none" strike="noStrike" baseline="0" smtClean="0">
                <a:latin typeface="Segoe"/>
                <a:ea typeface="ＭＳ ゴシック"/>
              </a:rPr>
              <a:t>Click the </a:t>
            </a:r>
            <a:r>
              <a:rPr lang="en-US" b="1" i="0" u="none" strike="noStrike" baseline="0" smtClean="0">
                <a:latin typeface="Segoe"/>
                <a:ea typeface="ＭＳ ゴシック"/>
              </a:rPr>
              <a:t>VIEW</a:t>
            </a:r>
            <a:r>
              <a:rPr lang="en-US" b="0" i="0" u="none" strike="noStrike" baseline="0" smtClean="0">
                <a:latin typeface="Segoe"/>
                <a:ea typeface="ＭＳ ゴシック"/>
              </a:rPr>
              <a:t>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4008662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Change Excel’s View</a:t>
            </a:r>
          </a:p>
        </p:txBody>
      </p:sp>
      <p:sp>
        <p:nvSpPr>
          <p:cNvPr id="3" name="Text Placeholder 2"/>
          <p:cNvSpPr>
            <a:spLocks noGrp="1"/>
          </p:cNvSpPr>
          <p:nvPr>
            <p:ph type="body" idx="1"/>
          </p:nvPr>
        </p:nvSpPr>
        <p:spPr/>
        <p:txBody>
          <a:bodyPr/>
          <a:lstStyle/>
          <a:p>
            <a:pPr lvl="1" rtl="0">
              <a:buFont typeface="+mj-lt"/>
              <a:buAutoNum type="arabicPeriod" startAt="7"/>
            </a:pPr>
            <a:r>
              <a:rPr lang="en-US" sz="2000" b="0" i="0" u="none" strike="noStrike" baseline="0" smtClean="0">
                <a:latin typeface="Segoe"/>
                <a:ea typeface="ＭＳ ゴシック"/>
              </a:rPr>
              <a:t>In the Workbook Views group, click </a:t>
            </a:r>
            <a:r>
              <a:rPr lang="en-US" sz="2000" b="1" i="0" u="none" strike="noStrike" baseline="0" smtClean="0">
                <a:latin typeface="Segoe"/>
                <a:ea typeface="ＭＳ ゴシック"/>
              </a:rPr>
              <a:t>Page Layout</a:t>
            </a:r>
            <a:r>
              <a:rPr lang="en-US" sz="2000" b="0" i="0" u="none" strike="noStrike" baseline="0" smtClean="0">
                <a:latin typeface="Segoe"/>
                <a:ea typeface="ＭＳ ゴシック"/>
              </a:rPr>
              <a:t>. Your worksheet should look like the figure below. In this view, you can see the margins, </a:t>
            </a:r>
            <a:br>
              <a:rPr lang="en-US" sz="2000" b="0" i="0" u="none" strike="noStrike" baseline="0" smtClean="0">
                <a:latin typeface="Segoe"/>
                <a:ea typeface="ＭＳ ゴシック"/>
              </a:rPr>
            </a:br>
            <a:r>
              <a:rPr lang="en-US" sz="2000" b="0" i="0" u="none" strike="noStrike" baseline="0" smtClean="0">
                <a:latin typeface="Segoe"/>
                <a:ea typeface="ＭＳ ゴシック"/>
              </a:rPr>
              <a:t>where pages break, </a:t>
            </a:r>
            <a:br>
              <a:rPr lang="en-US" sz="2000" b="0" i="0" u="none" strike="noStrike" baseline="0" smtClean="0">
                <a:latin typeface="Segoe"/>
                <a:ea typeface="ＭＳ ゴシック"/>
              </a:rPr>
            </a:br>
            <a:r>
              <a:rPr lang="en-US" sz="2000" b="0" i="0" u="none" strike="noStrike" baseline="0" smtClean="0">
                <a:latin typeface="Segoe"/>
                <a:ea typeface="ＭＳ ゴシック"/>
              </a:rPr>
              <a:t>and you can add a </a:t>
            </a:r>
            <a:br>
              <a:rPr lang="en-US" sz="2000" b="0" i="0" u="none" strike="noStrike" baseline="0" smtClean="0">
                <a:latin typeface="Segoe"/>
                <a:ea typeface="ＭＳ ゴシック"/>
              </a:rPr>
            </a:br>
            <a:r>
              <a:rPr lang="en-US" sz="2000" b="0" i="0" u="none" strike="noStrike" baseline="0" smtClean="0">
                <a:latin typeface="Segoe"/>
                <a:ea typeface="ＭＳ ゴシック"/>
              </a:rPr>
              <a:t>header or footer.</a:t>
            </a:r>
          </a:p>
          <a:p>
            <a:pPr lvl="1" rtl="0">
              <a:buAutoNum type="arabicPeriod" startAt="7"/>
            </a:pPr>
            <a:r>
              <a:rPr lang="en-US" sz="2000" b="0" i="0" u="none" strike="noStrike" baseline="0" smtClean="0">
                <a:latin typeface="Segoe"/>
                <a:ea typeface="ＭＳ ゴシック"/>
              </a:rPr>
              <a:t>In the Workbook Views </a:t>
            </a:r>
            <a:br>
              <a:rPr lang="en-US" sz="2000" b="0" i="0" u="none" strike="noStrike" baseline="0" smtClean="0">
                <a:latin typeface="Segoe"/>
                <a:ea typeface="ＭＳ ゴシック"/>
              </a:rPr>
            </a:br>
            <a:r>
              <a:rPr lang="en-US" sz="2000" b="0" i="0" u="none" strike="noStrike" baseline="0" smtClean="0">
                <a:latin typeface="Segoe"/>
                <a:ea typeface="ＭＳ ゴシック"/>
              </a:rPr>
              <a:t>group, click </a:t>
            </a:r>
            <a:r>
              <a:rPr lang="en-US" sz="2000" b="1" i="0" u="none" strike="noStrike" baseline="0" smtClean="0">
                <a:latin typeface="Segoe"/>
                <a:ea typeface="ＭＳ ゴシック"/>
              </a:rPr>
              <a:t>Normal</a:t>
            </a:r>
            <a:r>
              <a:rPr lang="en-US" sz="2000" b="0" i="0" u="none" strike="noStrike" baseline="0" smtClean="0">
                <a:latin typeface="Segoe"/>
                <a:ea typeface="ＭＳ ゴシック"/>
              </a:rPr>
              <a:t> to </a:t>
            </a:r>
            <a:br>
              <a:rPr lang="en-US" sz="2000" b="0" i="0" u="none" strike="noStrike" baseline="0" smtClean="0">
                <a:latin typeface="Segoe"/>
                <a:ea typeface="ＭＳ ゴシック"/>
              </a:rPr>
            </a:br>
            <a:r>
              <a:rPr lang="en-US" sz="2000" b="0" i="0" u="none" strike="noStrike" baseline="0" smtClean="0">
                <a:latin typeface="Segoe"/>
                <a:ea typeface="ＭＳ ゴシック"/>
              </a:rPr>
              <a:t>return the worksheet </a:t>
            </a:r>
            <a:br>
              <a:rPr lang="en-US" sz="2000" b="0" i="0" u="none" strike="noStrike" baseline="0" smtClean="0">
                <a:latin typeface="Segoe"/>
                <a:ea typeface="ＭＳ ゴシック"/>
              </a:rPr>
            </a:br>
            <a:r>
              <a:rPr lang="en-US" sz="2000" b="0" i="0" u="none" strike="noStrike" baseline="0" smtClean="0">
                <a:latin typeface="Segoe"/>
                <a:ea typeface="ＭＳ ゴシック"/>
              </a:rPr>
              <a:t>to the view that no </a:t>
            </a:r>
            <a:br>
              <a:rPr lang="en-US" sz="2000" b="0" i="0" u="none" strike="noStrike" baseline="0" smtClean="0">
                <a:latin typeface="Segoe"/>
                <a:ea typeface="ＭＳ ゴシック"/>
              </a:rPr>
            </a:br>
            <a:r>
              <a:rPr lang="en-US" sz="2000" b="0" i="0" u="none" strike="noStrike" baseline="0" smtClean="0">
                <a:latin typeface="Segoe"/>
                <a:ea typeface="ＭＳ ゴシック"/>
              </a:rPr>
              <a:t>longer shows rulers, </a:t>
            </a:r>
            <a:br>
              <a:rPr lang="en-US" sz="2000" b="0" i="0" u="none" strike="noStrike" baseline="0" smtClean="0">
                <a:latin typeface="Segoe"/>
                <a:ea typeface="ＭＳ ゴシック"/>
              </a:rPr>
            </a:br>
            <a:r>
              <a:rPr lang="en-US" sz="2000" b="0" i="0" u="none" strike="noStrike" baseline="0" smtClean="0">
                <a:latin typeface="Segoe"/>
                <a:ea typeface="ＭＳ ゴシック"/>
              </a:rPr>
              <a:t>headers, footers, or </a:t>
            </a:r>
            <a:br>
              <a:rPr lang="en-US" sz="2000" b="0" i="0" u="none" strike="noStrike" baseline="0" smtClean="0">
                <a:latin typeface="Segoe"/>
                <a:ea typeface="ＭＳ ゴシック"/>
              </a:rPr>
            </a:br>
            <a:r>
              <a:rPr lang="en-US" sz="2000" b="0" i="0" u="none" strike="noStrike" baseline="0" smtClean="0">
                <a:latin typeface="Segoe"/>
                <a:ea typeface="ＭＳ ゴシック"/>
              </a:rPr>
              <a:t>page breaks.</a:t>
            </a:r>
          </a:p>
          <a:p>
            <a:pPr marL="800100" lvl="1" indent="-342900" rtl="0">
              <a:buFont typeface="Arial"/>
              <a:buChar char="•"/>
            </a:pPr>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pic>
        <p:nvPicPr>
          <p:cNvPr id="7" name="Picture 6" descr="01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286000"/>
            <a:ext cx="4396828" cy="3014178"/>
          </a:xfrm>
          <a:prstGeom prst="rect">
            <a:avLst/>
          </a:prstGeom>
        </p:spPr>
      </p:pic>
    </p:spTree>
    <p:extLst>
      <p:ext uri="{BB962C8B-B14F-4D97-AF65-F5344CB8AC3E}">
        <p14:creationId xmlns:p14="http://schemas.microsoft.com/office/powerpoint/2010/main" val="428657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Objectives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8" name="Picture 7" descr="01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08883" cy="2326232"/>
          </a:xfrm>
          <a:prstGeom prst="rect">
            <a:avLst/>
          </a:prstGeom>
        </p:spPr>
      </p:pic>
    </p:spTree>
    <p:extLst>
      <p:ext uri="{BB962C8B-B14F-4D97-AF65-F5344CB8AC3E}">
        <p14:creationId xmlns:p14="http://schemas.microsoft.com/office/powerpoint/2010/main" val="2302612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Split the Window</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worksheet you left open in the previous exercise or type 456 in cells A1 and B1 in a new workbook. </a:t>
            </a:r>
          </a:p>
          <a:p>
            <a:pPr lvl="1" rtl="0"/>
            <a:r>
              <a:rPr lang="en-US" b="0" i="0" u="none" strike="noStrike" baseline="0" smtClean="0">
                <a:latin typeface="Segoe"/>
                <a:ea typeface="ＭＳ ゴシック"/>
              </a:rPr>
              <a:t>Click cell </a:t>
            </a:r>
            <a:r>
              <a:rPr lang="en-US" b="1" i="0" u="none" strike="noStrike" baseline="0" smtClean="0">
                <a:latin typeface="Segoe"/>
                <a:ea typeface="ＭＳ ゴシック"/>
              </a:rPr>
              <a:t>F1</a:t>
            </a:r>
            <a:r>
              <a:rPr lang="en-US" b="0" i="0" u="none" strike="noStrike" baseline="0" smtClean="0">
                <a:latin typeface="Segoe"/>
                <a:ea typeface="ＭＳ ゴシック"/>
              </a:rPr>
              <a:t> to make it active.</a:t>
            </a:r>
          </a:p>
          <a:p>
            <a:pPr lvl="1" rtl="0"/>
            <a:r>
              <a:rPr lang="en-US" b="0" i="0" u="none" strike="noStrike" baseline="0" smtClean="0">
                <a:latin typeface="Segoe"/>
                <a:ea typeface="ＭＳ ゴシック"/>
              </a:rPr>
              <a:t>On the VIEW tab, click </a:t>
            </a:r>
            <a:r>
              <a:rPr lang="en-US" b="1" i="0" u="none" strike="noStrike" baseline="0" smtClean="0">
                <a:latin typeface="Segoe"/>
                <a:ea typeface="ＭＳ ゴシック"/>
              </a:rPr>
              <a:t>Split</a:t>
            </a:r>
            <a:r>
              <a:rPr lang="en-US" b="0" i="0" u="none" strike="noStrike" baseline="0" smtClean="0">
                <a:latin typeface="Segoe"/>
                <a:ea typeface="ＭＳ ゴシック"/>
              </a:rPr>
              <a:t>. Notice that the screen is split vertically in two different panes. </a:t>
            </a:r>
          </a:p>
          <a:p>
            <a:pPr lvl="1" rtl="0"/>
            <a:r>
              <a:rPr lang="en-US" b="0" i="0" u="none" strike="noStrike" baseline="0" smtClean="0">
                <a:latin typeface="Segoe"/>
                <a:ea typeface="ＭＳ ゴシック"/>
              </a:rPr>
              <a:t>In the horizontal scroll bar of the right pane, hold down the right arrow until you see cell </a:t>
            </a:r>
            <a:r>
              <a:rPr lang="en-US" b="1" i="0" u="none" strike="noStrike" baseline="0" smtClean="0">
                <a:latin typeface="Segoe"/>
                <a:ea typeface="ＭＳ ゴシック"/>
              </a:rPr>
              <a:t>AA1</a:t>
            </a:r>
            <a:r>
              <a:rPr lang="en-US" b="0" i="0" u="none" strike="noStrike" baseline="0" smtClean="0">
                <a:latin typeface="Segoe"/>
                <a:ea typeface="ＭＳ ゴシック"/>
              </a:rPr>
              <a:t>. Notice that you can still see cells A1 and B1 in the left pane.</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Split</a:t>
            </a:r>
            <a:r>
              <a:rPr lang="en-US" b="0" i="0" u="none" strike="noStrike" baseline="0" smtClean="0">
                <a:latin typeface="Segoe"/>
                <a:ea typeface="ＭＳ ゴシック"/>
              </a:rPr>
              <a:t> again. The screen is no longer split.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4053412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Split the Window</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in cell </a:t>
            </a:r>
            <a:r>
              <a:rPr lang="en-US" b="1" i="0" u="none" strike="noStrike" baseline="0" smtClean="0">
                <a:latin typeface="Segoe"/>
                <a:ea typeface="ＭＳ ゴシック"/>
              </a:rPr>
              <a:t>A17</a:t>
            </a:r>
            <a:r>
              <a:rPr lang="en-US" b="0" i="0" u="none" strike="noStrike" baseline="0" smtClean="0">
                <a:latin typeface="Segoe"/>
                <a:ea typeface="ＭＳ ゴシック"/>
              </a:rPr>
              <a:t> and click </a:t>
            </a:r>
            <a:r>
              <a:rPr lang="en-US" b="1" i="0" u="none" strike="noStrike" baseline="0" smtClean="0">
                <a:latin typeface="Segoe"/>
                <a:ea typeface="ＭＳ ゴシック"/>
              </a:rPr>
              <a:t>Split</a:t>
            </a:r>
            <a:r>
              <a:rPr lang="en-US" b="0" i="0" u="none" strike="noStrike" baseline="0" smtClean="0">
                <a:latin typeface="Segoe"/>
                <a:ea typeface="ＭＳ ゴシック"/>
              </a:rPr>
              <a:t>. The screen is split horizontally in two different panes.</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Split</a:t>
            </a:r>
            <a:r>
              <a:rPr lang="en-US" b="0" i="0" u="none" strike="noStrike" baseline="0" smtClean="0">
                <a:latin typeface="Segoe"/>
                <a:ea typeface="ＭＳ ゴシック"/>
              </a:rPr>
              <a:t> again. The screen is no longer split.</a:t>
            </a:r>
          </a:p>
          <a:p>
            <a:pPr lvl="1" rtl="0">
              <a:buAutoNum type="arabicPeriod" startAt="5"/>
            </a:pPr>
            <a:r>
              <a:rPr lang="en-US" b="0" i="0" u="none" strike="noStrike" baseline="0" smtClean="0">
                <a:latin typeface="Segoe"/>
                <a:ea typeface="ＭＳ ゴシック"/>
              </a:rPr>
              <a:t>Click in cell </a:t>
            </a:r>
            <a:r>
              <a:rPr lang="en-US" b="1" i="0" u="none" strike="noStrike" baseline="0" smtClean="0">
                <a:latin typeface="Segoe"/>
                <a:ea typeface="ＭＳ ゴシック"/>
              </a:rPr>
              <a:t>F14</a:t>
            </a:r>
            <a:r>
              <a:rPr lang="en-US" b="0" i="0" u="none" strike="noStrike" baseline="0" smtClean="0">
                <a:latin typeface="Segoe"/>
                <a:ea typeface="ＭＳ ゴシック"/>
              </a:rPr>
              <a:t> and click </a:t>
            </a:r>
            <a:r>
              <a:rPr lang="en-US" b="1" i="0" u="none" strike="noStrike" baseline="0" smtClean="0">
                <a:latin typeface="Segoe"/>
                <a:ea typeface="ＭＳ ゴシック"/>
              </a:rPr>
              <a:t>Split</a:t>
            </a:r>
            <a:r>
              <a:rPr lang="en-US" b="0" i="0" u="none" strike="noStrike" baseline="0" smtClean="0">
                <a:latin typeface="Segoe"/>
                <a:ea typeface="ＭＳ ゴシック"/>
              </a:rPr>
              <a:t>. The screen is split into four panes this time.</a:t>
            </a:r>
          </a:p>
          <a:p>
            <a:pPr lvl="1" rtl="0">
              <a:buAutoNum type="arabicPeriod" startAt="5"/>
            </a:pPr>
            <a:r>
              <a:rPr lang="en-US" b="0" i="0" u="none" strike="noStrike" baseline="0" smtClean="0">
                <a:latin typeface="Segoe"/>
                <a:ea typeface="ＭＳ ゴシック"/>
              </a:rPr>
              <a:t>Choose the lower right quadrant by clicking any cell in that pane, and then scroll down to display row </a:t>
            </a:r>
            <a:r>
              <a:rPr lang="en-US" b="1" i="0" u="none" strike="noStrike" baseline="0" smtClean="0">
                <a:latin typeface="Segoe"/>
                <a:ea typeface="ＭＳ ゴシック"/>
              </a:rPr>
              <a:t>40</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1562422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Split the Window</a:t>
            </a:r>
          </a:p>
        </p:txBody>
      </p:sp>
      <p:sp>
        <p:nvSpPr>
          <p:cNvPr id="3" name="Text Placeholder 2"/>
          <p:cNvSpPr>
            <a:spLocks noGrp="1"/>
          </p:cNvSpPr>
          <p:nvPr>
            <p:ph type="body" idx="1"/>
          </p:nvPr>
        </p:nvSpPr>
        <p:spPr/>
        <p:txBody>
          <a:bodyPr/>
          <a:lstStyle/>
          <a:p>
            <a:pPr lvl="1" rtl="0">
              <a:buFont typeface="+mj-lt"/>
              <a:buAutoNum type="arabicPeriod" startAt="9"/>
            </a:pPr>
            <a:r>
              <a:rPr lang="en-US" sz="2000" b="0" i="0" u="none" strike="noStrike" baseline="0" smtClean="0">
                <a:latin typeface="Segoe"/>
                <a:ea typeface="ＭＳ ゴシック"/>
              </a:rPr>
              <a:t>Type </a:t>
            </a:r>
            <a:r>
              <a:rPr lang="en-US" sz="2000" b="1" i="0" u="none" strike="noStrike" baseline="0" smtClean="0">
                <a:latin typeface="Segoe"/>
                <a:ea typeface="ＭＳ ゴシック"/>
              </a:rPr>
              <a:t>236</a:t>
            </a:r>
            <a:r>
              <a:rPr lang="en-US" sz="2000" b="0" i="0" u="none" strike="noStrike" baseline="0" smtClean="0">
                <a:latin typeface="Segoe"/>
                <a:ea typeface="ＭＳ ゴシック"/>
              </a:rPr>
              <a:t> in cell H40 and press </a:t>
            </a:r>
            <a:r>
              <a:rPr lang="en-US" sz="2000" b="1" i="0" u="none" strike="noStrike" baseline="0" smtClean="0">
                <a:latin typeface="Segoe"/>
                <a:ea typeface="ＭＳ ゴシック"/>
              </a:rPr>
              <a:t>Enter</a:t>
            </a:r>
            <a:r>
              <a:rPr lang="en-US" sz="2000" b="0" i="0" u="none" strike="noStrike" baseline="0" smtClean="0">
                <a:latin typeface="Segoe"/>
                <a:ea typeface="ＭＳ ゴシック"/>
              </a:rPr>
              <a:t>. The data you entered in cells A1 and B1 should be visible along with what you just entered in cell H40 </a:t>
            </a:r>
            <a:br>
              <a:rPr lang="en-US" sz="2000" b="0" i="0" u="none" strike="noStrike" baseline="0" smtClean="0">
                <a:latin typeface="Segoe"/>
                <a:ea typeface="ＭＳ ゴシック"/>
              </a:rPr>
            </a:br>
            <a:r>
              <a:rPr lang="en-US" sz="2000" b="0" i="0" u="none" strike="noStrike" baseline="0" smtClean="0">
                <a:latin typeface="Segoe"/>
                <a:ea typeface="ＭＳ ゴシック"/>
              </a:rPr>
              <a:t>(right)</a:t>
            </a:r>
            <a:r>
              <a:rPr lang="en-US" sz="2000" b="0" i="0" u="none" strike="noStrike" baseline="0" smtClean="0">
                <a:latin typeface="Times New Roman"/>
                <a:ea typeface="ＭＳ ゴシック"/>
              </a:rPr>
              <a:t>.</a:t>
            </a:r>
          </a:p>
          <a:p>
            <a:pPr lvl="1" rtl="0">
              <a:buAutoNum type="arabicPeriod" startAt="9"/>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Split</a:t>
            </a:r>
            <a:r>
              <a:rPr lang="en-US" sz="2000" b="0" i="0" u="none" strike="noStrike" baseline="0" smtClean="0">
                <a:latin typeface="Segoe"/>
                <a:ea typeface="ＭＳ ゴシック"/>
              </a:rPr>
              <a:t> to remove </a:t>
            </a:r>
            <a:br>
              <a:rPr lang="en-US" sz="2000" b="0" i="0" u="none" strike="noStrike" baseline="0" smtClean="0">
                <a:latin typeface="Segoe"/>
                <a:ea typeface="ＭＳ ゴシック"/>
              </a:rPr>
            </a:br>
            <a:r>
              <a:rPr lang="en-US" sz="2000" b="0" i="0" u="none" strike="noStrike" baseline="0" smtClean="0">
                <a:latin typeface="Segoe"/>
                <a:ea typeface="ＭＳ ゴシック"/>
              </a:rPr>
              <a:t>the split. The data in cell </a:t>
            </a:r>
            <a:br>
              <a:rPr lang="en-US" sz="2000" b="0" i="0" u="none" strike="noStrike" baseline="0" smtClean="0">
                <a:latin typeface="Segoe"/>
                <a:ea typeface="ＭＳ ゴシック"/>
              </a:rPr>
            </a:br>
            <a:r>
              <a:rPr lang="en-US" sz="2000" b="0" i="0" u="none" strike="noStrike" baseline="0" smtClean="0">
                <a:latin typeface="Segoe"/>
                <a:ea typeface="ＭＳ ゴシック"/>
              </a:rPr>
              <a:t>H40 is no longer visible.</a:t>
            </a:r>
          </a:p>
          <a:p>
            <a:pPr marL="800100" lvl="1" indent="-342900" rtl="0">
              <a:buFont typeface="Arial"/>
              <a:buChar char="•"/>
            </a:pPr>
            <a:r>
              <a:rPr lang="en-US" sz="2000" b="1" i="0" u="none" strike="noStrike" baseline="0" smtClean="0">
                <a:latin typeface="Segoe"/>
                <a:ea typeface="ＭＳ ゴシック"/>
              </a:rPr>
              <a:t>PAUSE. LEAVE</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 open to use </a:t>
            </a:r>
            <a:br>
              <a:rPr lang="en-US" sz="2000" b="0" i="0" u="none" strike="noStrike" baseline="0" smtClean="0">
                <a:latin typeface="Segoe"/>
                <a:ea typeface="ＭＳ ゴシック"/>
              </a:rPr>
            </a:br>
            <a:r>
              <a:rPr lang="en-US" sz="2000" b="0" i="0" u="none" strike="noStrike" baseline="0" smtClean="0">
                <a:latin typeface="Segoe"/>
                <a:ea typeface="ＭＳ ゴシック"/>
              </a:rPr>
              <a:t>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01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209800"/>
            <a:ext cx="3961008" cy="3185510"/>
          </a:xfrm>
          <a:prstGeom prst="rect">
            <a:avLst/>
          </a:prstGeom>
        </p:spPr>
      </p:pic>
    </p:spTree>
    <p:extLst>
      <p:ext uri="{BB962C8B-B14F-4D97-AF65-F5344CB8AC3E}">
        <p14:creationId xmlns:p14="http://schemas.microsoft.com/office/powerpoint/2010/main" val="152591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 New Window</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1" i="0" u="none" strike="noStrike" baseline="0" smtClean="0">
                <a:latin typeface="Times New Roman"/>
                <a:ea typeface="ＭＳ ゴシック"/>
              </a:rPr>
              <a:t>.</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worksheet you left open in the previous exercise or type 456 in cells A1 and B1and 236 in cell H40 in a new workbook.</a:t>
            </a:r>
          </a:p>
          <a:p>
            <a:pPr lvl="1" rtl="0"/>
            <a:r>
              <a:rPr lang="en-US" b="0" i="0" u="none" strike="noStrike" baseline="0" smtClean="0">
                <a:latin typeface="Segoe"/>
                <a:ea typeface="ＭＳ ゴシック"/>
              </a:rPr>
              <a:t>Press </a:t>
            </a:r>
            <a:r>
              <a:rPr lang="en-US" b="1" i="0" u="none" strike="noStrike" baseline="0" smtClean="0">
                <a:latin typeface="Segoe"/>
                <a:ea typeface="ＭＳ ゴシック"/>
              </a:rPr>
              <a:t>Ctrl + Home</a:t>
            </a:r>
            <a:r>
              <a:rPr lang="en-US" b="0" i="0" u="none" strike="noStrike" baseline="0" smtClean="0">
                <a:latin typeface="Segoe"/>
                <a:ea typeface="ＭＳ ゴシック"/>
              </a:rPr>
              <a:t> to make A1 the active cell.</a:t>
            </a:r>
          </a:p>
          <a:p>
            <a:pPr lvl="1" rtl="0"/>
            <a:r>
              <a:rPr lang="en-US" b="0" i="0" u="none" strike="noStrike" baseline="0" smtClean="0">
                <a:latin typeface="Segoe"/>
                <a:ea typeface="ＭＳ ゴシック"/>
              </a:rPr>
              <a:t>With the VIEW tab active, in the Window group, click </a:t>
            </a:r>
            <a:r>
              <a:rPr lang="en-US" b="1" i="0" u="none" strike="noStrike" baseline="0" smtClean="0">
                <a:latin typeface="Segoe"/>
                <a:ea typeface="ＭＳ ゴシック"/>
              </a:rPr>
              <a:t>New Window</a:t>
            </a:r>
            <a:r>
              <a:rPr lang="en-US" b="0" i="0" u="none" strike="noStrike" baseline="0" smtClean="0">
                <a:latin typeface="Segoe"/>
                <a:ea typeface="ＭＳ ゴシック"/>
              </a:rPr>
              <a:t>. A new window titled </a:t>
            </a:r>
            <a:r>
              <a:rPr lang="en-US" b="0" i="1" u="none" strike="noStrike" baseline="0" smtClean="0">
                <a:latin typeface="Segoe"/>
                <a:ea typeface="ＭＳ ゴシック"/>
              </a:rPr>
              <a:t>Book1:2</a:t>
            </a:r>
            <a:r>
              <a:rPr lang="en-US" b="0" i="0" u="none" strike="noStrike" baseline="0" smtClean="0">
                <a:latin typeface="Segoe"/>
                <a:ea typeface="ＭＳ ゴシック"/>
              </a:rPr>
              <a:t> opens. If you have opened a different number of new workbooks, your title bar might show a different book number. The colon and then 2 (:2) indicates that there are two windows of the same workbook open.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355085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 New Window</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Scroll down in the window </a:t>
            </a:r>
            <a:br>
              <a:rPr lang="en-US" sz="2000" b="0" i="0" u="none" strike="noStrike" baseline="0" smtClean="0">
                <a:latin typeface="Segoe"/>
                <a:ea typeface="ＭＳ ゴシック"/>
              </a:rPr>
            </a:br>
            <a:r>
              <a:rPr lang="en-US" sz="2000" b="0" i="0" u="none" strike="noStrike" baseline="0" smtClean="0">
                <a:latin typeface="Segoe"/>
                <a:ea typeface="ＭＳ ゴシック"/>
              </a:rPr>
              <a:t>until cell H40 is visible </a:t>
            </a:r>
            <a:br>
              <a:rPr lang="en-US" sz="2000" b="0" i="0" u="none" strike="noStrike" baseline="0" smtClean="0">
                <a:latin typeface="Segoe"/>
                <a:ea typeface="ＭＳ ゴシック"/>
              </a:rPr>
            </a:br>
            <a:r>
              <a:rPr lang="en-US" sz="2000" b="0" i="0" u="none" strike="noStrike" baseline="0" smtClean="0">
                <a:latin typeface="Segoe"/>
                <a:ea typeface="ＭＳ ゴシック"/>
              </a:rPr>
              <a:t>(right). Although cell A1 </a:t>
            </a:r>
            <a:br>
              <a:rPr lang="en-US" sz="2000" b="0" i="0" u="none" strike="noStrike" baseline="0" smtClean="0">
                <a:latin typeface="Segoe"/>
                <a:ea typeface="ＭＳ ゴシック"/>
              </a:rPr>
            </a:br>
            <a:r>
              <a:rPr lang="en-US" sz="2000" b="0" i="0" u="none" strike="noStrike" baseline="0" smtClean="0">
                <a:latin typeface="Segoe"/>
                <a:ea typeface="ＭＳ ゴシック"/>
              </a:rPr>
              <a:t>is not visible, it is still the </a:t>
            </a:r>
            <a:br>
              <a:rPr lang="en-US" sz="2000" b="0" i="0" u="none" strike="noStrike" baseline="0" smtClean="0">
                <a:latin typeface="Segoe"/>
                <a:ea typeface="ＭＳ ゴシック"/>
              </a:rPr>
            </a:br>
            <a:r>
              <a:rPr lang="en-US" sz="2000" b="0" i="0" u="none" strike="noStrike" baseline="0" smtClean="0">
                <a:latin typeface="Segoe"/>
                <a:ea typeface="ＭＳ ゴシック"/>
              </a:rPr>
              <a:t>active cell. It is important </a:t>
            </a:r>
            <a:br>
              <a:rPr lang="en-US" sz="2000" b="0" i="0" u="none" strike="noStrike" baseline="0" smtClean="0">
                <a:latin typeface="Segoe"/>
                <a:ea typeface="ＭＳ ゴシック"/>
              </a:rPr>
            </a:br>
            <a:r>
              <a:rPr lang="en-US" sz="2000" b="0" i="0" u="none" strike="noStrike" baseline="0" smtClean="0">
                <a:latin typeface="Segoe"/>
                <a:ea typeface="ＭＳ ゴシック"/>
              </a:rPr>
              <a:t>to note that you have </a:t>
            </a:r>
            <a:br>
              <a:rPr lang="en-US" sz="2000" b="0" i="0" u="none" strike="noStrike" baseline="0" smtClean="0">
                <a:latin typeface="Segoe"/>
                <a:ea typeface="ＭＳ ゴシック"/>
              </a:rPr>
            </a:br>
            <a:r>
              <a:rPr lang="en-US" sz="2000" b="0" i="0" u="none" strike="noStrike" baseline="0" smtClean="0">
                <a:latin typeface="Segoe"/>
                <a:ea typeface="ＭＳ ゴシック"/>
              </a:rPr>
              <a:t>opened a new view of the </a:t>
            </a:r>
            <a:br>
              <a:rPr lang="en-US" sz="2000" b="0" i="0" u="none" strike="noStrike" baseline="0" smtClean="0">
                <a:latin typeface="Segoe"/>
                <a:ea typeface="ＭＳ ゴシック"/>
              </a:rPr>
            </a:br>
            <a:r>
              <a:rPr lang="en-US" sz="2000" b="0" i="0" u="none" strike="noStrike" baseline="0" smtClean="0">
                <a:latin typeface="Segoe"/>
                <a:ea typeface="ＭＳ ゴシック"/>
              </a:rPr>
              <a:t>active worksheet—not a </a:t>
            </a:r>
            <a:br>
              <a:rPr lang="en-US" sz="2000" b="0" i="0" u="none" strike="noStrike" baseline="0" smtClean="0">
                <a:latin typeface="Segoe"/>
                <a:ea typeface="ＭＳ ゴシック"/>
              </a:rPr>
            </a:br>
            <a:r>
              <a:rPr lang="en-US" sz="2000" b="0" i="0" u="none" strike="noStrike" baseline="0" smtClean="0">
                <a:latin typeface="Segoe"/>
                <a:ea typeface="ＭＳ ゴシック"/>
              </a:rPr>
              <a:t>new worksheet.</a:t>
            </a:r>
          </a:p>
          <a:p>
            <a:pPr lvl="1" rtl="0">
              <a:buAutoNum type="arabicPeriod" startAt="3"/>
            </a:pPr>
            <a:r>
              <a:rPr lang="en-US" sz="2000" b="0" i="0" u="none" strike="noStrike" baseline="0" smtClean="0">
                <a:latin typeface="Segoe"/>
                <a:ea typeface="ＭＳ ゴシック"/>
              </a:rPr>
              <a:t>Click </a:t>
            </a:r>
            <a:r>
              <a:rPr lang="en-US" sz="2000" b="1" i="0" u="none" strike="noStrike" baseline="0" smtClean="0">
                <a:latin typeface="Segoe"/>
                <a:ea typeface="ＭＳ ゴシック"/>
              </a:rPr>
              <a:t>Switch Windows</a:t>
            </a:r>
            <a:r>
              <a:rPr lang="en-US" sz="2000" b="0" i="0" u="none" strike="noStrike" baseline="0" smtClean="0">
                <a:latin typeface="Segoe"/>
                <a:ea typeface="ＭＳ ゴシック"/>
              </a:rPr>
              <a:t>. A </a:t>
            </a:r>
            <a:br>
              <a:rPr lang="en-US" sz="2000" b="0" i="0" u="none" strike="noStrike" baseline="0" smtClean="0">
                <a:latin typeface="Segoe"/>
                <a:ea typeface="ＭＳ ゴシック"/>
              </a:rPr>
            </a:br>
            <a:r>
              <a:rPr lang="en-US" sz="2000" b="0" i="0" u="none" strike="noStrike" baseline="0" smtClean="0">
                <a:latin typeface="Segoe"/>
                <a:ea typeface="ＭＳ ゴシック"/>
              </a:rPr>
              <a:t>drop-down list of all open </a:t>
            </a:r>
            <a:br>
              <a:rPr lang="en-US" sz="2000" b="0" i="0" u="none" strike="noStrike" baseline="0" smtClean="0">
                <a:latin typeface="Segoe"/>
                <a:ea typeface="ＭＳ ゴシック"/>
              </a:rPr>
            </a:br>
            <a:r>
              <a:rPr lang="en-US" sz="2000" b="0" i="0" u="none" strike="noStrike" baseline="0" smtClean="0">
                <a:latin typeface="Segoe"/>
                <a:ea typeface="ＭＳ ゴシック"/>
              </a:rPr>
              <a:t>windows appears. Book 1:2 is checked, which indicates that it is the active window.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pic>
        <p:nvPicPr>
          <p:cNvPr id="7" name="Picture 6" descr="0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00200"/>
            <a:ext cx="4075386" cy="3288800"/>
          </a:xfrm>
          <a:prstGeom prst="rect">
            <a:avLst/>
          </a:prstGeom>
        </p:spPr>
      </p:pic>
    </p:spTree>
    <p:extLst>
      <p:ext uri="{BB962C8B-B14F-4D97-AF65-F5344CB8AC3E}">
        <p14:creationId xmlns:p14="http://schemas.microsoft.com/office/powerpoint/2010/main" val="115432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 New Window</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Book 1:1</a:t>
            </a:r>
            <a:r>
              <a:rPr lang="en-US" b="0" i="0" u="none" strike="noStrike" baseline="0" smtClean="0">
                <a:latin typeface="Segoe"/>
                <a:ea typeface="ＭＳ ゴシック"/>
              </a:rPr>
              <a:t>. You now see the original view of the worksheet with cell A1 active.</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Switch Windows</a:t>
            </a:r>
            <a:r>
              <a:rPr lang="en-US" b="0" i="0" u="none" strike="noStrike" baseline="0" smtClean="0">
                <a:latin typeface="Segoe"/>
                <a:ea typeface="ＭＳ ゴシック"/>
              </a:rPr>
              <a:t> and make </a:t>
            </a:r>
            <a:r>
              <a:rPr lang="en-US" b="1" i="0" u="none" strike="noStrike" baseline="0" smtClean="0">
                <a:latin typeface="Segoe"/>
                <a:ea typeface="ＭＳ ゴシック"/>
              </a:rPr>
              <a:t>Book1:2</a:t>
            </a:r>
            <a:r>
              <a:rPr lang="en-US" b="0" i="0" u="none" strike="noStrike" baseline="0" smtClean="0">
                <a:latin typeface="Segoe"/>
                <a:ea typeface="ＭＳ ゴシック"/>
              </a:rPr>
              <a:t> active.</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Close Window</a:t>
            </a:r>
            <a:r>
              <a:rPr lang="en-US" b="0" i="0" u="none" strike="noStrike" baseline="0" smtClean="0">
                <a:latin typeface="Segoe"/>
                <a:ea typeface="ＭＳ ゴシック"/>
              </a:rPr>
              <a:t> button (in the upper-right corner of the workbook window) to close Book1:2. The window closes, and Book1 in the title bar tells you that you are now looking at the only open view of the workbook.</a:t>
            </a:r>
          </a:p>
          <a:p>
            <a:pPr lvl="1">
              <a:buFont typeface="+mj-lt"/>
              <a:buAutoNum type="arabicPeriod" startAt="8"/>
            </a:pPr>
            <a:r>
              <a:rPr lang="en-US">
                <a:latin typeface="Segoe"/>
                <a:ea typeface="ＭＳ ゴシック"/>
              </a:rPr>
              <a:t>Click the </a:t>
            </a:r>
            <a:r>
              <a:rPr lang="en-US" b="1">
                <a:latin typeface="Segoe"/>
                <a:ea typeface="ＭＳ ゴシック"/>
              </a:rPr>
              <a:t>FILE</a:t>
            </a:r>
            <a:r>
              <a:rPr lang="en-US">
                <a:latin typeface="Segoe"/>
                <a:ea typeface="ＭＳ ゴシック"/>
              </a:rPr>
              <a:t> tab and then click </a:t>
            </a:r>
            <a:r>
              <a:rPr lang="en-US" b="1">
                <a:latin typeface="Segoe"/>
                <a:ea typeface="ＭＳ ゴシック"/>
              </a:rPr>
              <a:t>Close</a:t>
            </a:r>
            <a:r>
              <a:rPr lang="en-US">
                <a:latin typeface="Times New Roman"/>
                <a:ea typeface="ＭＳ ゴシック"/>
              </a:rPr>
              <a:t>.</a:t>
            </a:r>
          </a:p>
          <a:p>
            <a:pPr lvl="1">
              <a:buAutoNum type="arabicPeriod" startAt="8"/>
            </a:pPr>
            <a:r>
              <a:rPr lang="en-US">
                <a:latin typeface="Segoe"/>
                <a:ea typeface="ＭＳ ゴシック"/>
              </a:rPr>
              <a:t>When asked if you want to save the changes in Book1, click </a:t>
            </a:r>
            <a:r>
              <a:rPr lang="en-US" b="1">
                <a:latin typeface="Segoe"/>
                <a:ea typeface="ＭＳ ゴシック"/>
              </a:rPr>
              <a:t>Don’t Save</a:t>
            </a:r>
            <a:r>
              <a:rPr lang="en-US">
                <a:latin typeface="Times New Roman"/>
                <a:ea typeface="ＭＳ ゴシック"/>
              </a:rPr>
              <a:t>.</a:t>
            </a:r>
          </a:p>
          <a:p>
            <a:pPr marL="800100" lvl="1" indent="-342900">
              <a:buFont typeface="Arial"/>
              <a:buChar char="•"/>
            </a:pPr>
            <a:r>
              <a:rPr lang="en-US" b="1">
                <a:latin typeface="Segoe"/>
                <a:ea typeface="ＭＳ ゴシック"/>
              </a:rPr>
              <a:t>PAUSE. LEAVE</a:t>
            </a:r>
            <a:r>
              <a:rPr lang="en-US">
                <a:latin typeface="Segoe"/>
                <a:ea typeface="ＭＳ ゴシック"/>
              </a:rPr>
              <a:t> Excel open for the next exercise.</a:t>
            </a:r>
          </a:p>
          <a:p>
            <a:pPr lvl="1" rtl="0">
              <a:buAutoNum type="arabicPeriod" startAt="5"/>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115669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an Existing Workbook</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1" i="0" u="none" strike="noStrike" baseline="0" smtClean="0">
                <a:latin typeface="Times New Roman"/>
                <a:ea typeface="ＭＳ ゴシック"/>
              </a:rPr>
              <a:t>.</a:t>
            </a:r>
            <a:r>
              <a:rPr lang="en-US" b="0" i="0" u="none" strike="noStrike" baseline="0" smtClean="0">
                <a:latin typeface="Segoe"/>
                <a:ea typeface="ＭＳ ゴシック"/>
              </a:rPr>
              <a:t> In this exercise, you use commands on the FILE tab to find and open an existing workbook. </a:t>
            </a:r>
          </a:p>
          <a:p>
            <a:pPr lvl="1" rtl="0"/>
            <a:r>
              <a:rPr lang="en-US" b="0" i="0" u="none" strike="noStrike" baseline="0" smtClean="0">
                <a:latin typeface="Segoe"/>
                <a:ea typeface="ＭＳ ゴシック"/>
              </a:rPr>
              <a:t>In Excel, click the </a:t>
            </a:r>
            <a:r>
              <a:rPr lang="en-US" b="1" i="0" u="none" strike="noStrike" baseline="0" smtClean="0">
                <a:latin typeface="Segoe"/>
                <a:ea typeface="ＭＳ ゴシック"/>
              </a:rPr>
              <a:t>FILE</a:t>
            </a:r>
            <a:r>
              <a:rPr lang="en-US" b="0" i="0" u="none" strike="noStrike" baseline="0" smtClean="0">
                <a:latin typeface="Segoe"/>
                <a:ea typeface="ＭＳ ゴシック"/>
              </a:rPr>
              <a:t> tab and click </a:t>
            </a:r>
            <a:r>
              <a:rPr lang="en-US" b="1" i="0" u="none" strike="noStrike" baseline="0" smtClean="0">
                <a:latin typeface="Segoe"/>
                <a:ea typeface="ＭＳ ゴシック"/>
              </a:rPr>
              <a:t>Open</a:t>
            </a:r>
            <a:r>
              <a:rPr lang="en-US" b="0" i="0" u="none" strike="noStrike" baseline="0" smtClean="0">
                <a:latin typeface="Segoe"/>
                <a:ea typeface="ＭＳ ゴシック"/>
              </a:rPr>
              <a:t>. Documents you recently created or edited appear in the right pane, in the Recent Workbooks area.</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Computer</a:t>
            </a:r>
            <a:r>
              <a:rPr lang="en-US" b="0" i="0" u="none" strike="noStrike" baseline="0" smtClean="0">
                <a:latin typeface="Segoe"/>
                <a:ea typeface="ＭＳ ゴシック"/>
              </a:rPr>
              <a:t> and then click </a:t>
            </a:r>
            <a:r>
              <a:rPr lang="en-US" b="1" i="0" u="none" strike="noStrike" baseline="0" smtClean="0">
                <a:latin typeface="Segoe"/>
                <a:ea typeface="ＭＳ ゴシック"/>
              </a:rPr>
              <a:t>Browse</a:t>
            </a:r>
            <a:r>
              <a:rPr lang="en-US" b="0" i="0" u="none" strike="noStrike" baseline="0" smtClean="0">
                <a:latin typeface="Segoe"/>
                <a:ea typeface="ＭＳ ゴシック"/>
              </a:rPr>
              <a: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5410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an Existing Workbook</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latin typeface="Segoe"/>
                <a:ea typeface="ＭＳ ゴシック"/>
              </a:rPr>
              <a:t>In the Open dialog box, choose the location for the WileyPLUS files. </a:t>
            </a:r>
          </a:p>
          <a:p>
            <a:pPr lvl="1" rtl="0">
              <a:buFont typeface="+mj-lt"/>
              <a:buAutoNum type="arabicPeriod" startAt="3"/>
            </a:pPr>
            <a:r>
              <a:rPr lang="en-US" sz="2000" b="0" i="0" u="none" strike="noStrike" baseline="0" smtClean="0">
                <a:latin typeface="Segoe"/>
                <a:ea typeface="ＭＳ ゴシック"/>
              </a:rPr>
              <a:t>Select </a:t>
            </a:r>
            <a:r>
              <a:rPr lang="en-US" sz="2000" b="1" i="1" u="none" strike="noStrike" baseline="0" smtClean="0">
                <a:latin typeface="Segoe"/>
                <a:ea typeface="ＭＳ ゴシック"/>
              </a:rPr>
              <a:t>01 Contoso </a:t>
            </a:r>
            <a:br>
              <a:rPr lang="en-US" sz="2000" b="1" i="1" u="none" strike="noStrike" baseline="0" smtClean="0">
                <a:latin typeface="Segoe"/>
                <a:ea typeface="ＭＳ ゴシック"/>
              </a:rPr>
            </a:br>
            <a:r>
              <a:rPr lang="en-US" sz="2000" b="1" i="1" u="none" strike="noStrike" baseline="0" smtClean="0">
                <a:latin typeface="Segoe"/>
                <a:ea typeface="ＭＳ ゴシック"/>
              </a:rPr>
              <a:t>Employee Info </a:t>
            </a:r>
            <a:br>
              <a:rPr lang="en-US" sz="2000" b="1" i="1" u="none" strike="noStrike" baseline="0" smtClean="0">
                <a:latin typeface="Segoe"/>
                <a:ea typeface="ＭＳ ゴシック"/>
              </a:rPr>
            </a:br>
            <a:r>
              <a:rPr lang="en-US" sz="2000" b="0" i="0" u="none" strike="noStrike" baseline="0" smtClean="0">
                <a:latin typeface="Segoe"/>
                <a:ea typeface="ＭＳ ゴシック"/>
              </a:rPr>
              <a:t>from the listed </a:t>
            </a:r>
            <a:br>
              <a:rPr lang="en-US" sz="2000" b="0" i="0" u="none" strike="noStrike" baseline="0" smtClean="0">
                <a:latin typeface="Segoe"/>
                <a:ea typeface="ＭＳ ゴシック"/>
              </a:rPr>
            </a:br>
            <a:r>
              <a:rPr lang="en-US" sz="2000" b="0" i="0" u="none" strike="noStrike" baseline="0" smtClean="0">
                <a:latin typeface="Segoe"/>
                <a:ea typeface="ＭＳ ゴシック"/>
              </a:rPr>
              <a:t>files, and then </a:t>
            </a:r>
            <a:br>
              <a:rPr lang="en-US" sz="2000" b="0" i="0" u="none" strike="noStrike" baseline="0" smtClean="0">
                <a:latin typeface="Segoe"/>
                <a:ea typeface="ＭＳ ゴシック"/>
              </a:rPr>
            </a:br>
            <a:r>
              <a:rPr lang="en-US" sz="2000" b="0" i="0" u="none" strike="noStrike" baseline="0" smtClean="0">
                <a:latin typeface="Segoe"/>
                <a:ea typeface="ＭＳ ゴシック"/>
              </a:rPr>
              <a:t>click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The file </a:t>
            </a:r>
            <a:br>
              <a:rPr lang="en-US" sz="2000" b="0" i="0" u="none" strike="noStrike" baseline="0" smtClean="0">
                <a:latin typeface="Segoe"/>
                <a:ea typeface="ＭＳ ゴシック"/>
              </a:rPr>
            </a:br>
            <a:r>
              <a:rPr lang="en-US" sz="2000" b="0" i="0" u="none" strike="noStrike" baseline="0" smtClean="0">
                <a:latin typeface="Segoe"/>
                <a:ea typeface="ＭＳ ゴシック"/>
              </a:rPr>
              <a:t>opens as shown </a:t>
            </a:r>
            <a:br>
              <a:rPr lang="en-US" sz="2000" b="0" i="0" u="none" strike="noStrike" baseline="0" smtClean="0">
                <a:latin typeface="Segoe"/>
                <a:ea typeface="ＭＳ ゴシック"/>
              </a:rPr>
            </a:br>
            <a:r>
              <a:rPr lang="en-US" sz="2000" b="0" i="0" u="none" strike="noStrike" baseline="0" smtClean="0">
                <a:latin typeface="Segoe"/>
                <a:ea typeface="ＭＳ ゴシック"/>
              </a:rPr>
              <a:t>at right, with 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 name </a:t>
            </a:r>
            <a:br>
              <a:rPr lang="en-US" sz="2000" b="0" i="0" u="none" strike="noStrike" baseline="0" smtClean="0">
                <a:latin typeface="Segoe"/>
                <a:ea typeface="ＭＳ ゴシック"/>
              </a:rPr>
            </a:br>
            <a:r>
              <a:rPr lang="en-US" sz="2000" b="0" i="0" u="none" strike="noStrike" baseline="0" smtClean="0">
                <a:latin typeface="Segoe"/>
                <a:ea typeface="ＭＳ ゴシック"/>
              </a:rPr>
              <a:t>displayed in the </a:t>
            </a:r>
            <a:br>
              <a:rPr lang="en-US" sz="2000" b="0" i="0" u="none" strike="noStrike" baseline="0" smtClean="0">
                <a:latin typeface="Segoe"/>
                <a:ea typeface="ＭＳ ゴシック"/>
              </a:rPr>
            </a:br>
            <a:r>
              <a:rPr lang="en-US" sz="2000" b="0" i="0" u="none" strike="noStrike" baseline="0" smtClean="0">
                <a:latin typeface="Segoe"/>
                <a:ea typeface="ＭＳ ゴシック"/>
              </a:rPr>
              <a:t>title bar.</a:t>
            </a:r>
            <a:endParaRPr lang="en-US" sz="20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11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209800"/>
            <a:ext cx="4771696" cy="3847908"/>
          </a:xfrm>
          <a:prstGeom prst="rect">
            <a:avLst/>
          </a:prstGeom>
        </p:spPr>
      </p:pic>
    </p:spTree>
    <p:extLst>
      <p:ext uri="{BB962C8B-B14F-4D97-AF65-F5344CB8AC3E}">
        <p14:creationId xmlns:p14="http://schemas.microsoft.com/office/powerpoint/2010/main" val="1017044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an Existing Workbook</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FILE </a:t>
            </a:r>
            <a:r>
              <a:rPr lang="en-US" b="0" i="0" u="none" strike="noStrike" baseline="0" smtClean="0">
                <a:latin typeface="Segoe"/>
                <a:ea typeface="ＭＳ ゴシック"/>
              </a:rPr>
              <a:t>tab, and then click </a:t>
            </a:r>
            <a:r>
              <a:rPr lang="en-US" b="1" i="0" u="none" strike="noStrike" baseline="0" smtClean="0">
                <a:latin typeface="Segoe"/>
                <a:ea typeface="ＭＳ ゴシック"/>
              </a:rPr>
              <a:t>Close</a:t>
            </a:r>
            <a:r>
              <a:rPr lang="en-US" b="0" i="0" u="none" strike="noStrike" baseline="0" smtClean="0">
                <a:latin typeface="Segoe"/>
                <a:ea typeface="ＭＳ ゴシック"/>
              </a:rPr>
              <a:t> to close the Employee workbook.</a:t>
            </a:r>
          </a:p>
          <a:p>
            <a:pPr marL="800100" lvl="1" indent="-342900" rtl="0">
              <a:buFont typeface="Arial"/>
              <a:buChar char="•"/>
            </a:pPr>
            <a:r>
              <a:rPr lang="en-US" b="1" i="0" u="none" strike="noStrike" baseline="0" smtClean="0">
                <a:latin typeface="Segoe"/>
                <a:ea typeface="ＭＳ ゴシック"/>
              </a:rPr>
              <a:t>PAUSE. 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223809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 Workbook from Your SkyDrive</a:t>
            </a:r>
          </a:p>
        </p:txBody>
      </p:sp>
      <p:sp>
        <p:nvSpPr>
          <p:cNvPr id="3" name="Text Placeholder 2"/>
          <p:cNvSpPr>
            <a:spLocks noGrp="1"/>
          </p:cNvSpPr>
          <p:nvPr>
            <p:ph type="body" idx="1"/>
          </p:nvPr>
        </p:nvSpPr>
        <p:spPr/>
        <p:txBody>
          <a:bodyPr/>
          <a:lstStyle/>
          <a:p>
            <a:pPr marL="800100" lvl="1" indent="-342900" rtl="0">
              <a:buFont typeface="Arial"/>
              <a:buChar char="•"/>
            </a:pPr>
            <a:r>
              <a:rPr lang="en-US" sz="2000" b="1" i="0" u="none" strike="noStrike" baseline="0" smtClean="0">
                <a:latin typeface="Segoe"/>
                <a:ea typeface="ＭＳ ゴシック"/>
              </a:rPr>
              <a:t>GET READY.</a:t>
            </a:r>
            <a:r>
              <a:rPr lang="en-US" sz="2000" b="0" i="0" u="none" strike="noStrike" baseline="0" smtClean="0">
                <a:latin typeface="Segoe"/>
                <a:ea typeface="ＭＳ ゴシック"/>
              </a:rPr>
              <a:t> Excel should be open. You need to have a SkyDrive account for this section.</a:t>
            </a:r>
          </a:p>
          <a:p>
            <a:pPr lvl="1" rtl="0"/>
            <a:r>
              <a:rPr lang="en-US" sz="2000" b="0" i="0" u="none" strike="noStrike" baseline="0" smtClean="0">
                <a:latin typeface="Segoe"/>
                <a:ea typeface="ＭＳ ゴシック"/>
              </a:rPr>
              <a:t>Clicks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a:t>
            </a:r>
          </a:p>
          <a:p>
            <a:pPr lvl="1" rtl="0"/>
            <a:r>
              <a:rPr lang="en-US" sz="2000" b="0" i="0" u="none" strike="noStrike" baseline="0" smtClean="0">
                <a:latin typeface="Segoe"/>
                <a:ea typeface="ＭＳ ゴシック"/>
              </a:rPr>
              <a:t>If it is not selected, click </a:t>
            </a:r>
            <a:r>
              <a:rPr lang="en-US" sz="2000" b="1" i="0" u="none" strike="noStrike" baseline="0" smtClean="0">
                <a:latin typeface="Segoe"/>
                <a:ea typeface="ＭＳ ゴシック"/>
              </a:rPr>
              <a:t>Open</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If you do not have SkyDrive installed, click </a:t>
            </a:r>
            <a:r>
              <a:rPr lang="en-US" sz="2000" b="1" i="0" u="none" strike="noStrike" baseline="0" smtClean="0">
                <a:latin typeface="Segoe"/>
                <a:ea typeface="ＭＳ ゴシック"/>
              </a:rPr>
              <a:t>+ Add a Place</a:t>
            </a:r>
            <a:r>
              <a:rPr lang="en-US" sz="2000" b="0" i="0" u="none" strike="noStrike" baseline="0" smtClean="0">
                <a:latin typeface="Segoe"/>
                <a:ea typeface="ＭＳ ゴシック"/>
              </a:rPr>
              <a:t> (below), click </a:t>
            </a:r>
            <a:r>
              <a:rPr lang="en-US" sz="2000" b="1" i="0" u="none" strike="noStrike" baseline="0" smtClean="0">
                <a:latin typeface="Segoe"/>
                <a:ea typeface="ＭＳ ゴシック"/>
              </a:rPr>
              <a:t>SkyDrive</a:t>
            </a:r>
            <a:r>
              <a:rPr lang="en-US" sz="2000" b="0" i="0" u="none" strike="noStrike" baseline="0" smtClean="0">
                <a:latin typeface="Times New Roman"/>
                <a:ea typeface="ＭＳ ゴシック"/>
              </a:rPr>
              <a:t>,</a:t>
            </a:r>
            <a:r>
              <a:rPr lang="en-US" sz="2000" b="0" i="0" u="none" strike="noStrike" baseline="0" smtClean="0">
                <a:latin typeface="Segoe"/>
                <a:ea typeface="ＭＳ ゴシック"/>
              </a:rPr>
              <a:t> and go through the steps on the screen.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1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628" y="3649718"/>
            <a:ext cx="5763172" cy="2522482"/>
          </a:xfrm>
          <a:prstGeom prst="rect">
            <a:avLst/>
          </a:prstGeom>
        </p:spPr>
      </p:pic>
    </p:spTree>
    <p:extLst>
      <p:ext uri="{BB962C8B-B14F-4D97-AF65-F5344CB8AC3E}">
        <p14:creationId xmlns:p14="http://schemas.microsoft.com/office/powerpoint/2010/main" val="132246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sz="2100" b="0" i="0" u="none" strike="noStrike" baseline="0" smtClean="0">
                <a:latin typeface="Segoe"/>
                <a:ea typeface="ＭＳ ゴシック"/>
              </a:rPr>
              <a:t>Microsoft Office Excel 2013 provides powerful tools to organize, analyze, manage, and share information. </a:t>
            </a:r>
          </a:p>
          <a:p>
            <a:pPr lvl="0" rtl="0"/>
            <a:r>
              <a:rPr lang="en-US" sz="2100" b="0" i="0" u="none" strike="noStrike" baseline="0" smtClean="0">
                <a:latin typeface="Segoe"/>
                <a:ea typeface="ＭＳ ゴシック"/>
              </a:rPr>
              <a:t>The foundation of Excel and locations where you do your work are cells, rows, and columns within a worksheet, and worksheets as part of a workbook. </a:t>
            </a:r>
          </a:p>
          <a:p>
            <a:pPr lvl="0" rtl="0"/>
            <a:r>
              <a:rPr lang="en-US" sz="2100" b="0" i="0" u="none" strike="noStrike" baseline="0" smtClean="0">
                <a:latin typeface="Segoe"/>
                <a:ea typeface="ＭＳ ゴシック"/>
              </a:rPr>
              <a:t>The tools you use to help you with these locations are within a broad band, called the </a:t>
            </a:r>
            <a:r>
              <a:rPr lang="en-US" sz="2100" b="1" i="1" u="none" strike="noStrike" baseline="0" smtClean="0">
                <a:latin typeface="Segoe"/>
                <a:ea typeface="ＭＳ ゴシック"/>
              </a:rPr>
              <a:t>ribbon</a:t>
            </a:r>
            <a:r>
              <a:rPr lang="en-US" sz="2100" b="0" i="0" u="none" strike="noStrike" baseline="0" smtClean="0">
                <a:latin typeface="Segoe"/>
                <a:ea typeface="ＭＳ ゴシック"/>
              </a:rPr>
              <a:t>, running across the top of the window. The ribbon is organized into task-oriented </a:t>
            </a:r>
            <a:r>
              <a:rPr lang="en-US" sz="2100" b="1" i="1" u="none" strike="noStrike" baseline="0" smtClean="0">
                <a:latin typeface="Segoe"/>
                <a:ea typeface="ＭＳ ゴシック"/>
              </a:rPr>
              <a:t>command tabs</a:t>
            </a:r>
            <a:r>
              <a:rPr lang="en-US" sz="2100" b="0" i="0" u="none" strike="noStrike" baseline="0" smtClean="0">
                <a:latin typeface="Segoe"/>
                <a:ea typeface="ＭＳ ゴシック"/>
              </a:rPr>
              <a:t>. </a:t>
            </a:r>
            <a:endParaRPr lang="en-US" sz="2100">
              <a:latin typeface="Segoe"/>
              <a:ea typeface="ＭＳ ゴシック"/>
            </a:endParaRPr>
          </a:p>
          <a:p>
            <a:r>
              <a:rPr lang="en-US" sz="2100">
                <a:latin typeface="Segoe"/>
                <a:ea typeface="ＭＳ ゴシック"/>
              </a:rPr>
              <a:t>Each tab is divided into task-specific </a:t>
            </a:r>
            <a:r>
              <a:rPr lang="en-US" sz="2100" b="1" i="1">
                <a:latin typeface="Segoe"/>
                <a:ea typeface="ＭＳ ゴシック"/>
              </a:rPr>
              <a:t>command groups</a:t>
            </a:r>
            <a:r>
              <a:rPr lang="en-US" sz="2100">
                <a:latin typeface="Segoe"/>
                <a:ea typeface="ＭＳ ゴシック"/>
              </a:rPr>
              <a:t> appropriate to the work being performing. The tabs and groups, introduced in Excel 2010, replace the menus and multiple tools that were present in Excel 2007 and earlier versions. </a:t>
            </a:r>
          </a:p>
          <a:p>
            <a:pPr lvl="0" rtl="0"/>
            <a:endParaRPr lang="en-US" sz="2100"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520847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Open a Workbook from Your SkyDrive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[Your Name] SkyDrive</a:t>
            </a:r>
            <a:r>
              <a:rPr lang="en-US" b="0" i="0" u="none" strike="noStrike" baseline="0" smtClean="0">
                <a:latin typeface="Segoe"/>
                <a:ea typeface="ＭＳ ゴシック"/>
              </a:rPr>
              <a:t> and then click </a:t>
            </a:r>
            <a:r>
              <a:rPr lang="en-US" b="1" i="0" u="none" strike="noStrike" baseline="0" smtClean="0">
                <a:latin typeface="Segoe"/>
                <a:ea typeface="ＭＳ ゴシック"/>
              </a:rPr>
              <a:t>Browse</a:t>
            </a:r>
            <a:r>
              <a:rPr lang="en-US" b="0" i="0" u="none" strike="noStrike" baseline="0" smtClean="0">
                <a:latin typeface="Segoe"/>
                <a:ea typeface="ＭＳ ゴシック"/>
              </a:rPr>
              <a:t>. </a:t>
            </a:r>
          </a:p>
          <a:p>
            <a:pPr lvl="1" rtl="0">
              <a:buAutoNum type="arabicPeriod" startAt="4"/>
            </a:pPr>
            <a:r>
              <a:rPr lang="en-US" b="0" i="0" u="none" strike="noStrike" baseline="0" smtClean="0">
                <a:latin typeface="Segoe"/>
                <a:ea typeface="ＭＳ ゴシック"/>
              </a:rPr>
              <a:t>If you have folders on the SkyDrive, double-click the folder where the file is located</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If there are subfolders, double-click on the subfolder</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Continue to navigate to the folder where the file is located and click on the file name</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Open</a:t>
            </a:r>
            <a:r>
              <a:rPr lang="en-US" b="0" i="0" u="none" strike="noStrike" baseline="0" smtClean="0">
                <a:latin typeface="Segoe"/>
                <a:ea typeface="ＭＳ ゴシック"/>
              </a:rPr>
              <a:t>. The file will be displayed.</a:t>
            </a:r>
          </a:p>
          <a:p>
            <a:pPr marL="800100" lvl="1" indent="-342900" rtl="0">
              <a:buFont typeface="Arial"/>
              <a:buChar char="•"/>
            </a:pPr>
            <a:r>
              <a:rPr lang="en-US" b="1" i="0" u="none" strike="noStrike" baseline="0" smtClean="0">
                <a:latin typeface="Segoe"/>
                <a:ea typeface="ＭＳ ゴシック"/>
              </a:rPr>
              <a:t>CLOSE</a:t>
            </a:r>
            <a:r>
              <a:rPr lang="en-US" b="0" i="0" u="none" strike="noStrike" baseline="0" smtClean="0">
                <a:latin typeface="Segoe"/>
                <a:ea typeface="ＭＳ ゴシック"/>
              </a:rPr>
              <a:t> the file and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387850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a Worksheet</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0" i="0" u="none" strike="noStrike" baseline="0" smtClean="0">
                <a:latin typeface="Segoe"/>
                <a:ea typeface="ＭＳ ゴシック"/>
              </a:rPr>
              <a:t> Click the FILE tab, and then click Open. In the Recent Workbooks area</a:t>
            </a:r>
            <a:r>
              <a:rPr lang="en-US" b="0" i="0" u="none" strike="noStrike" baseline="0" smtClean="0">
                <a:latin typeface="Times New Roman"/>
                <a:ea typeface="ＭＳ ゴシック"/>
              </a:rPr>
              <a:t>,</a:t>
            </a:r>
            <a:r>
              <a:rPr lang="en-US" b="0" i="0" u="none" strike="noStrike" baseline="0" smtClean="0">
                <a:latin typeface="Segoe"/>
                <a:ea typeface="ＭＳ ゴシック"/>
              </a:rPr>
              <a:t> click</a:t>
            </a:r>
            <a:r>
              <a:rPr lang="en-US" b="1" i="1" u="none" strike="noStrike" baseline="0" smtClean="0">
                <a:latin typeface="Segoe"/>
                <a:ea typeface="ＭＳ ゴシック"/>
              </a:rPr>
              <a:t> 01 Contoso Employee Info </a:t>
            </a:r>
            <a:r>
              <a:rPr lang="en-US" b="0" i="0" u="none" strike="noStrike" baseline="0" smtClean="0">
                <a:latin typeface="Segoe"/>
                <a:ea typeface="ＭＳ ゴシック"/>
              </a:rPr>
              <a:t>or go to the class folder and open this file.</a:t>
            </a:r>
          </a:p>
          <a:p>
            <a:pPr lvl="1" rtl="0"/>
            <a:r>
              <a:rPr lang="en-US" b="0" i="0" u="none" strike="noStrike" baseline="0" smtClean="0">
                <a:latin typeface="Segoe"/>
                <a:ea typeface="ＭＳ ゴシック"/>
              </a:rPr>
              <a:t>Press </a:t>
            </a:r>
            <a:r>
              <a:rPr lang="en-US" b="1" i="0" u="none" strike="noStrike" baseline="0" smtClean="0">
                <a:latin typeface="Segoe"/>
                <a:ea typeface="ＭＳ ゴシック"/>
              </a:rPr>
              <a:t>Ctrl + End</a:t>
            </a:r>
            <a:r>
              <a:rPr lang="en-US" b="0" i="0" u="none" strike="noStrike" baseline="0" smtClean="0">
                <a:latin typeface="Segoe"/>
                <a:ea typeface="ＭＳ ゴシック"/>
              </a:rPr>
              <a:t> to move to the end of the document (cell D27).</a:t>
            </a:r>
          </a:p>
          <a:p>
            <a:pPr lvl="1" rtl="0"/>
            <a:r>
              <a:rPr lang="en-US" b="0" i="0" u="none" strike="noStrike" baseline="0" smtClean="0">
                <a:latin typeface="Segoe"/>
                <a:ea typeface="ＭＳ ゴシック"/>
              </a:rPr>
              <a:t>Press </a:t>
            </a:r>
            <a:r>
              <a:rPr lang="en-US" b="1" i="0" u="none" strike="noStrike" baseline="0" smtClean="0">
                <a:latin typeface="Segoe"/>
                <a:ea typeface="ＭＳ ゴシック"/>
              </a:rPr>
              <a:t>Ctrl + Home</a:t>
            </a:r>
            <a:r>
              <a:rPr lang="en-US" b="0" i="0" u="none" strike="noStrike" baseline="0" smtClean="0">
                <a:latin typeface="Segoe"/>
                <a:ea typeface="ＭＳ ゴシック"/>
              </a:rPr>
              <a:t> to move to the beginning of the document (cell A1).</a:t>
            </a:r>
          </a:p>
          <a:p>
            <a:pPr lvl="1" rtl="0"/>
            <a:r>
              <a:rPr lang="en-US" b="0" i="0" u="none" strike="noStrike" baseline="0" smtClean="0">
                <a:latin typeface="Segoe"/>
                <a:ea typeface="ＭＳ ゴシック"/>
              </a:rPr>
              <a:t>Click in the </a:t>
            </a:r>
            <a:r>
              <a:rPr lang="en-US" b="1" i="0" u="none" strike="noStrike" baseline="0" smtClean="0">
                <a:latin typeface="Segoe"/>
                <a:ea typeface="ＭＳ ゴシック"/>
              </a:rPr>
              <a:t>Name Box</a:t>
            </a:r>
            <a:r>
              <a:rPr lang="en-US" b="0" i="0" u="none" strike="noStrike" baseline="0" smtClean="0">
                <a:latin typeface="Segoe"/>
                <a:ea typeface="ＭＳ ゴシック"/>
              </a:rPr>
              <a:t>, type </a:t>
            </a:r>
            <a:r>
              <a:rPr lang="en-US" b="1" i="0" u="none" strike="noStrike" baseline="0" smtClean="0">
                <a:latin typeface="Segoe"/>
                <a:ea typeface="ＭＳ ゴシック"/>
              </a:rPr>
              <a:t>A3</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to make the cell active.</a:t>
            </a:r>
          </a:p>
          <a:p>
            <a:pPr lvl="1">
              <a:buFont typeface="+mj-lt"/>
              <a:buAutoNum type="arabicPeriod" startAt="4"/>
            </a:pPr>
            <a:r>
              <a:rPr lang="en-US">
                <a:latin typeface="Segoe"/>
                <a:ea typeface="ＭＳ ゴシック"/>
              </a:rPr>
              <a:t>Press </a:t>
            </a:r>
            <a:r>
              <a:rPr lang="en-US" b="1">
                <a:latin typeface="Segoe"/>
                <a:ea typeface="ＭＳ ゴシック"/>
              </a:rPr>
              <a:t>Ctrl + Down Arrow</a:t>
            </a:r>
            <a:r>
              <a:rPr lang="en-US">
                <a:latin typeface="Segoe"/>
                <a:ea typeface="ＭＳ ゴシック"/>
              </a:rPr>
              <a:t> to go to the last row of data (cell A27).</a:t>
            </a:r>
          </a:p>
          <a:p>
            <a:pPr lvl="1">
              <a:buAutoNum type="arabicPeriod" startAt="4"/>
            </a:pPr>
            <a:r>
              <a:rPr lang="en-US">
                <a:latin typeface="Segoe"/>
                <a:ea typeface="ＭＳ ゴシック"/>
              </a:rPr>
              <a:t>Press </a:t>
            </a:r>
            <a:r>
              <a:rPr lang="en-US" b="1">
                <a:latin typeface="Segoe"/>
                <a:ea typeface="ＭＳ ゴシック"/>
              </a:rPr>
              <a:t>Ctrl + Right Arrow</a:t>
            </a:r>
            <a:r>
              <a:rPr lang="en-US">
                <a:latin typeface="Segoe"/>
                <a:ea typeface="ＭＳ ゴシック"/>
              </a:rPr>
              <a:t>. Cell D27, the last column in the range of data, becomes the active cell. </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1512420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a Worksheet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Press </a:t>
            </a:r>
            <a:r>
              <a:rPr lang="en-US" b="1" i="0" u="none" strike="noStrike" baseline="0" smtClean="0">
                <a:latin typeface="Segoe"/>
                <a:ea typeface="ＭＳ ゴシック"/>
              </a:rPr>
              <a:t>Ctrl + Down Arrow</a:t>
            </a:r>
            <a:r>
              <a:rPr lang="en-US" b="0" i="0" u="none" strike="noStrike" baseline="0" smtClean="0">
                <a:latin typeface="Times New Roman"/>
                <a:ea typeface="ＭＳ ゴシック"/>
              </a:rPr>
              <a:t>.</a:t>
            </a:r>
            <a:r>
              <a:rPr lang="en-US" b="0" i="0" u="none" strike="noStrike" baseline="0" smtClean="0">
                <a:latin typeface="Segoe"/>
                <a:ea typeface="ＭＳ ゴシック"/>
              </a:rPr>
              <a:t> The last possible row in the worksheet displays.</a:t>
            </a:r>
          </a:p>
          <a:p>
            <a:pPr lvl="1" rtl="0">
              <a:buAutoNum type="arabicPeriod" startAt="6"/>
            </a:pPr>
            <a:r>
              <a:rPr lang="en-US" b="0" i="0" u="none" strike="noStrike" baseline="0" smtClean="0">
                <a:latin typeface="Segoe"/>
                <a:ea typeface="ＭＳ ゴシック"/>
              </a:rPr>
              <a:t>Press </a:t>
            </a:r>
            <a:r>
              <a:rPr lang="en-US" b="1" i="0" u="none" strike="noStrike" baseline="0" smtClean="0">
                <a:latin typeface="Segoe"/>
                <a:ea typeface="ＭＳ ゴシック"/>
              </a:rPr>
              <a:t>Ctrl + Home</a:t>
            </a:r>
            <a:r>
              <a:rPr lang="en-US" b="0" i="0" u="none" strike="noStrike" baseline="0" smtClean="0">
                <a:latin typeface="Times New Roman"/>
                <a:ea typeface="ＭＳ ゴシック"/>
              </a:rPr>
              <a:t>.</a:t>
            </a:r>
          </a:p>
          <a:p>
            <a:pPr lvl="1">
              <a:buFont typeface="+mj-lt"/>
              <a:buAutoNum type="arabicPeriod" startAt="8"/>
            </a:pPr>
            <a:r>
              <a:rPr lang="en-US">
                <a:latin typeface="Segoe"/>
                <a:ea typeface="ＭＳ ゴシック"/>
              </a:rPr>
              <a:t>Press </a:t>
            </a:r>
            <a:r>
              <a:rPr lang="en-US" b="1">
                <a:latin typeface="Segoe"/>
                <a:ea typeface="ＭＳ ゴシック"/>
              </a:rPr>
              <a:t>Scroll Lock</a:t>
            </a:r>
            <a:r>
              <a:rPr lang="en-US">
                <a:latin typeface="Times New Roman"/>
                <a:ea typeface="ＭＳ ゴシック"/>
              </a:rPr>
              <a:t>.</a:t>
            </a:r>
            <a:r>
              <a:rPr lang="en-US">
                <a:latin typeface="Segoe"/>
                <a:ea typeface="ＭＳ ゴシック"/>
              </a:rPr>
              <a:t> Then press the </a:t>
            </a:r>
            <a:r>
              <a:rPr lang="en-US" b="1">
                <a:latin typeface="Segoe"/>
                <a:ea typeface="ＭＳ ゴシック"/>
              </a:rPr>
              <a:t>Right Arrow</a:t>
            </a:r>
            <a:r>
              <a:rPr lang="en-US">
                <a:latin typeface="Segoe"/>
                <a:ea typeface="ＭＳ ゴシック"/>
              </a:rPr>
              <a:t> key. This moves the active column one column to the right</a:t>
            </a:r>
            <a:r>
              <a:rPr lang="en-US">
                <a:latin typeface="Times New Roman"/>
                <a:ea typeface="ＭＳ ゴシック"/>
              </a:rPr>
              <a:t>,</a:t>
            </a:r>
            <a:r>
              <a:rPr lang="en-US">
                <a:latin typeface="Segoe"/>
                <a:ea typeface="ＭＳ ゴシック"/>
              </a:rPr>
              <a:t> and the whole worksheet moves.</a:t>
            </a:r>
          </a:p>
          <a:p>
            <a:pPr lvl="1">
              <a:buAutoNum type="arabicPeriod" startAt="8"/>
            </a:pPr>
            <a:r>
              <a:rPr lang="en-US">
                <a:latin typeface="Segoe"/>
                <a:ea typeface="ＭＳ ゴシック"/>
              </a:rPr>
              <a:t>Use the vertical scroll bar to navigate from the beginning to the end of the data.</a:t>
            </a:r>
          </a:p>
          <a:p>
            <a:pPr lvl="1">
              <a:buAutoNum type="arabicPeriod" startAt="8"/>
            </a:pPr>
            <a:r>
              <a:rPr lang="en-US">
                <a:latin typeface="Segoe"/>
                <a:ea typeface="ＭＳ ゴシック"/>
              </a:rPr>
              <a:t>If your mouse has a wheel button, roll the wheel button forward and back to quickly scroll through the worksheet.</a:t>
            </a:r>
          </a:p>
          <a:p>
            <a:pPr marL="800100" lvl="1" indent="-342900">
              <a:buFont typeface="Arial"/>
              <a:buChar char="•"/>
            </a:pPr>
            <a:r>
              <a:rPr lang="en-US" b="1">
                <a:latin typeface="Segoe"/>
                <a:ea typeface="ＭＳ ゴシック"/>
              </a:rPr>
              <a:t>PAUSE.</a:t>
            </a:r>
            <a:r>
              <a:rPr lang="en-US">
                <a:latin typeface="Segoe"/>
                <a:ea typeface="ＭＳ ゴシック"/>
              </a:rPr>
              <a:t> Press </a:t>
            </a:r>
            <a:r>
              <a:rPr lang="en-US" b="1">
                <a:latin typeface="Segoe"/>
                <a:ea typeface="ＭＳ ゴシック"/>
              </a:rPr>
              <a:t>Scroll Lock</a:t>
            </a:r>
            <a:r>
              <a:rPr lang="en-US">
                <a:latin typeface="Segoe"/>
                <a:ea typeface="ＭＳ ゴシック"/>
              </a:rPr>
              <a:t> again to turn it off. </a:t>
            </a:r>
            <a:r>
              <a:rPr lang="en-US" b="1">
                <a:latin typeface="Segoe"/>
                <a:ea typeface="ＭＳ ゴシック"/>
              </a:rPr>
              <a:t>LEAVE</a:t>
            </a:r>
            <a:r>
              <a:rPr lang="en-US">
                <a:latin typeface="Segoe"/>
                <a:ea typeface="ＭＳ ゴシック"/>
              </a:rPr>
              <a:t> the workbook open for the next exercise.</a:t>
            </a:r>
          </a:p>
          <a:p>
            <a:pPr lvl="1">
              <a:buAutoNum type="arabicPeriod" startAt="8"/>
            </a:pPr>
            <a:endParaRPr lang="en-US">
              <a:latin typeface="Segoe"/>
              <a:ea typeface="ＭＳ ゴシック"/>
            </a:endParaRPr>
          </a:p>
          <a:p>
            <a:pPr lvl="1" rtl="0">
              <a:buAutoNum type="arabicPeriod" startAt="4"/>
            </a:pP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40147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Data with the Go To Command</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USE</a:t>
            </a:r>
            <a:r>
              <a:rPr lang="en-US" b="0" i="0" u="none" strike="noStrike" baseline="0" smtClean="0">
                <a:latin typeface="Segoe"/>
                <a:ea typeface="ＭＳ ゴシック"/>
              </a:rPr>
              <a:t> the</a:t>
            </a:r>
            <a:r>
              <a:rPr lang="en-US" b="1" i="1" u="none" strike="noStrike" baseline="0" smtClean="0">
                <a:latin typeface="Segoe"/>
                <a:ea typeface="ＭＳ ゴシック"/>
              </a:rPr>
              <a:t> 01 Contoso Employee Info </a:t>
            </a:r>
            <a:r>
              <a:rPr lang="en-US" b="0" i="0" u="none" strike="noStrike" baseline="0" smtClean="0">
                <a:latin typeface="Segoe"/>
                <a:ea typeface="ＭＳ ゴシック"/>
              </a:rPr>
              <a:t>workbook from the previous exercise.</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A17</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In the Name Box to the left of </a:t>
            </a:r>
            <a:br>
              <a:rPr lang="en-US" b="0" i="0" u="none" strike="noStrike" baseline="0" smtClean="0">
                <a:latin typeface="Segoe"/>
                <a:ea typeface="ＭＳ ゴシック"/>
              </a:rPr>
            </a:br>
            <a:r>
              <a:rPr lang="en-US" b="0" i="0" u="none" strike="noStrike" baseline="0" smtClean="0">
                <a:latin typeface="Segoe"/>
                <a:ea typeface="ＭＳ ゴシック"/>
              </a:rPr>
              <a:t>the formula bar, select cell </a:t>
            </a:r>
            <a:r>
              <a:rPr lang="en-US" b="1" i="0" u="none" strike="noStrike" baseline="0" smtClean="0">
                <a:latin typeface="Segoe"/>
                <a:ea typeface="ＭＳ ゴシック"/>
              </a:rPr>
              <a:t>A17</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as indicated t right.</a:t>
            </a:r>
          </a:p>
          <a:p>
            <a:pPr lvl="1" rtl="0"/>
            <a:r>
              <a:rPr lang="en-US" b="0" i="0" u="none" strike="noStrike" baseline="0" smtClean="0">
                <a:latin typeface="Segoe"/>
                <a:ea typeface="ＭＳ ゴシック"/>
              </a:rPr>
              <a:t>Delete </a:t>
            </a:r>
            <a:r>
              <a:rPr lang="en-US" b="1" i="0" u="none" strike="noStrike" baseline="0" smtClean="0">
                <a:latin typeface="Segoe"/>
                <a:ea typeface="ＭＳ ゴシック"/>
              </a:rPr>
              <a:t>A17</a:t>
            </a:r>
            <a:r>
              <a:rPr lang="en-US" b="0" i="0" u="none" strike="noStrike" baseline="0" smtClean="0">
                <a:latin typeface="Segoe"/>
                <a:ea typeface="ＭＳ ゴシック"/>
              </a:rPr>
              <a:t>, type </a:t>
            </a:r>
            <a:r>
              <a:rPr lang="en-US" b="1" i="0" u="none" strike="noStrike" baseline="0" smtClean="0">
                <a:latin typeface="Segoe"/>
                <a:ea typeface="ＭＳ ゴシック"/>
              </a:rPr>
              <a:t>MedAssts</a:t>
            </a:r>
            <a:r>
              <a:rPr lang="en-US" b="0" i="0" u="none" strike="noStrike" baseline="0" smtClean="0">
                <a:latin typeface="Times New Roman"/>
                <a:ea typeface="ＭＳ ゴシック"/>
              </a:rPr>
              <a: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M11</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01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981200"/>
            <a:ext cx="3097284" cy="4188372"/>
          </a:xfrm>
          <a:prstGeom prst="rect">
            <a:avLst/>
          </a:prstGeom>
        </p:spPr>
      </p:pic>
    </p:spTree>
    <p:extLst>
      <p:ext uri="{BB962C8B-B14F-4D97-AF65-F5344CB8AC3E}">
        <p14:creationId xmlns:p14="http://schemas.microsoft.com/office/powerpoint/2010/main" val="3768624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Data with the Go To Command</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Find &amp; Select</a:t>
            </a:r>
            <a:r>
              <a:rPr lang="en-US" b="0" i="0" u="none" strike="noStrike" baseline="0" smtClean="0">
                <a:latin typeface="Segoe"/>
                <a:ea typeface="ＭＳ ゴシック"/>
              </a:rPr>
              <a:t> in the </a:t>
            </a:r>
            <a:br>
              <a:rPr lang="en-US" b="0" i="0" u="none" strike="noStrike" baseline="0" smtClean="0">
                <a:latin typeface="Segoe"/>
                <a:ea typeface="ＭＳ ゴシック"/>
              </a:rPr>
            </a:br>
            <a:r>
              <a:rPr lang="en-US" b="0" i="0" u="none" strike="noStrike" baseline="0" smtClean="0">
                <a:latin typeface="Segoe"/>
                <a:ea typeface="ＭＳ ゴシック"/>
              </a:rPr>
              <a:t>Editing group of the HOME </a:t>
            </a:r>
            <a:br>
              <a:rPr lang="en-US" b="0" i="0" u="none" strike="noStrike" baseline="0" smtClean="0">
                <a:latin typeface="Segoe"/>
                <a:ea typeface="ＭＳ ゴシック"/>
              </a:rPr>
            </a:br>
            <a:r>
              <a:rPr lang="en-US" b="0" i="0" u="none" strike="noStrike" baseline="0" smtClean="0">
                <a:latin typeface="Segoe"/>
                <a:ea typeface="ＭＳ ゴシック"/>
              </a:rPr>
              <a:t>tab. Click </a:t>
            </a:r>
            <a:r>
              <a:rPr lang="en-US" b="1" i="0" u="none" strike="noStrike" baseline="0" smtClean="0">
                <a:latin typeface="Segoe"/>
                <a:ea typeface="ＭＳ ゴシック"/>
              </a:rPr>
              <a:t>Go To</a:t>
            </a:r>
            <a:r>
              <a:rPr lang="en-US" b="0" i="0" u="none" strike="noStrike" baseline="0" smtClean="0">
                <a:latin typeface="Segoe"/>
                <a:ea typeface="ＭＳ ゴシック"/>
              </a:rPr>
              <a:t> in the menu. </a:t>
            </a:r>
            <a:br>
              <a:rPr lang="en-US" b="0" i="0" u="none" strike="noStrike" baseline="0" smtClean="0">
                <a:latin typeface="Segoe"/>
                <a:ea typeface="ＭＳ ゴシック"/>
              </a:rPr>
            </a:br>
            <a:r>
              <a:rPr lang="en-US" b="0" i="0" u="none" strike="noStrike" baseline="0" smtClean="0">
                <a:latin typeface="Segoe"/>
                <a:ea typeface="ＭＳ ゴシック"/>
              </a:rPr>
              <a:t>The Go To dialog box appears </a:t>
            </a:r>
            <a:br>
              <a:rPr lang="en-US" b="0" i="0" u="none" strike="noStrike" baseline="0" smtClean="0">
                <a:latin typeface="Segoe"/>
                <a:ea typeface="ＭＳ ゴシック"/>
              </a:rPr>
            </a:br>
            <a:r>
              <a:rPr lang="en-US" b="0" i="0" u="none" strike="noStrike" baseline="0" smtClean="0">
                <a:latin typeface="Segoe"/>
                <a:ea typeface="ＭＳ ゴシック"/>
              </a:rPr>
              <a:t>(right)</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In the Go to list, click </a:t>
            </a:r>
            <a:br>
              <a:rPr lang="en-US" b="0" i="0" u="none" strike="noStrike" baseline="0" smtClean="0">
                <a:latin typeface="Segoe"/>
                <a:ea typeface="ＭＳ ゴシック"/>
              </a:rPr>
            </a:br>
            <a:r>
              <a:rPr lang="en-US" b="1" i="0" u="none" strike="noStrike" baseline="0" smtClean="0">
                <a:latin typeface="Segoe"/>
                <a:ea typeface="ＭＳ ゴシック"/>
              </a:rPr>
              <a:t>MedAssts</a:t>
            </a:r>
            <a:r>
              <a:rPr lang="en-US" b="0" i="0" u="none" strike="noStrike" baseline="0" smtClean="0">
                <a:latin typeface="Segoe"/>
                <a:ea typeface="ＭＳ ゴシック"/>
              </a:rPr>
              <a:t>, then click </a:t>
            </a:r>
            <a:r>
              <a:rPr lang="en-US" b="1" i="0" u="none" strike="noStrike" baseline="0" smtClean="0">
                <a:latin typeface="Segoe"/>
                <a:ea typeface="ＭＳ ゴシック"/>
              </a:rPr>
              <a:t>OK</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Cell A17 becomes the active </a:t>
            </a:r>
            <a:br>
              <a:rPr lang="en-US" b="0" i="0" u="none" strike="noStrike" baseline="0" smtClean="0">
                <a:latin typeface="Segoe"/>
                <a:ea typeface="ＭＳ ゴシック"/>
              </a:rPr>
            </a:br>
            <a:r>
              <a:rPr lang="en-US" b="0" i="0" u="none" strike="noStrike" baseline="0" smtClean="0">
                <a:latin typeface="Segoe"/>
                <a:ea typeface="ＭＳ ゴシック"/>
              </a:rPr>
              <a:t>cell.</a:t>
            </a:r>
          </a:p>
          <a:p>
            <a:pPr lvl="1">
              <a:buFont typeface="+mj-lt"/>
              <a:buAutoNum type="arabicPeriod" startAt="5"/>
            </a:pPr>
            <a:r>
              <a:rPr lang="en-US">
                <a:latin typeface="Segoe"/>
                <a:ea typeface="ＭＳ ゴシック"/>
              </a:rPr>
              <a:t>Click </a:t>
            </a:r>
            <a:r>
              <a:rPr lang="en-US" b="1">
                <a:latin typeface="Segoe"/>
                <a:ea typeface="ＭＳ ゴシック"/>
              </a:rPr>
              <a:t>Find &amp; Select</a:t>
            </a:r>
            <a:r>
              <a:rPr lang="en-US">
                <a:latin typeface="Segoe"/>
                <a:ea typeface="ＭＳ ゴシック"/>
              </a:rPr>
              <a:t> again, and then click </a:t>
            </a:r>
            <a:r>
              <a:rPr lang="en-US" b="1">
                <a:latin typeface="Segoe"/>
                <a:ea typeface="ＭＳ ゴシック"/>
              </a:rPr>
              <a:t>Go To Special</a:t>
            </a:r>
            <a:r>
              <a:rPr lang="en-US">
                <a:latin typeface="Segoe"/>
                <a:ea typeface="ＭＳ ゴシック"/>
              </a:rPr>
              <a:t> in the menu. The Go To Special dialog box appears (see Figure 1-18)</a:t>
            </a:r>
            <a:r>
              <a:rPr lang="en-US">
                <a:latin typeface="Times New Roman"/>
                <a:ea typeface="ＭＳ ゴシック"/>
              </a:rPr>
              <a:t>.</a:t>
            </a:r>
          </a:p>
          <a:p>
            <a:pPr lvl="1">
              <a:buFont typeface="+mj-lt"/>
              <a:buAutoNum type="arabicPeriod" startAt="5"/>
            </a:pPr>
            <a:r>
              <a:rPr lang="en-US">
                <a:latin typeface="Segoe"/>
                <a:ea typeface="ＭＳ ゴシック"/>
              </a:rPr>
              <a:t>In the Go To Special dialog box, click </a:t>
            </a:r>
            <a:r>
              <a:rPr lang="en-US" b="1">
                <a:latin typeface="Segoe"/>
                <a:ea typeface="ＭＳ ゴシック"/>
              </a:rPr>
              <a:t>Last cell</a:t>
            </a:r>
            <a:r>
              <a:rPr lang="en-US">
                <a:latin typeface="Times New Roman"/>
                <a:ea typeface="ＭＳ ゴシック"/>
              </a:rPr>
              <a:t>.</a:t>
            </a:r>
          </a:p>
          <a:p>
            <a:pPr lvl="1" rtl="0">
              <a:buAutoNum type="arabicPeriod" startAt="5"/>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0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600200"/>
            <a:ext cx="3035300" cy="2794000"/>
          </a:xfrm>
          <a:prstGeom prst="rect">
            <a:avLst/>
          </a:prstGeom>
        </p:spPr>
      </p:pic>
    </p:spTree>
    <p:extLst>
      <p:ext uri="{BB962C8B-B14F-4D97-AF65-F5344CB8AC3E}">
        <p14:creationId xmlns:p14="http://schemas.microsoft.com/office/powerpoint/2010/main" val="73416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Navigate Data with the Go To Command</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Cell D27 becomes the active cell. The last cell is the lower rightmost cell in the worksheet with contents or formatting.</a:t>
            </a:r>
          </a:p>
          <a:p>
            <a:pPr marL="800100" lvl="1" indent="-342900" rtl="0">
              <a:buFont typeface="Arial"/>
              <a:buChar char="•"/>
            </a:pPr>
            <a:r>
              <a:rPr lang="en-US" b="1" i="0" u="none" strike="noStrike" baseline="0" smtClean="0">
                <a:latin typeface="Segoe"/>
                <a:ea typeface="ＭＳ ゴシック"/>
              </a:rPr>
              <a:t>CLOSE</a:t>
            </a:r>
            <a:r>
              <a:rPr lang="en-US" b="0" i="0" u="none" strike="noStrike" baseline="0" smtClean="0">
                <a:latin typeface="Segoe"/>
                <a:ea typeface="ＭＳ ゴシック"/>
              </a:rPr>
              <a:t> the workbook and do not save. </a:t>
            </a:r>
            <a:r>
              <a:rPr lang="en-US" b="1" i="0" u="none" strike="noStrike" baseline="0" smtClean="0">
                <a:latin typeface="Segoe"/>
                <a:ea typeface="ＭＳ ゴシック"/>
              </a:rPr>
              <a:t>LEAVE</a:t>
            </a:r>
            <a:r>
              <a:rPr lang="en-US" b="0" i="0" u="none" strike="noStrike" baseline="0" smtClean="0">
                <a:latin typeface="Segoe"/>
                <a:ea typeface="ＭＳ ゴシック"/>
              </a:rPr>
              <a:t> Excel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554542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the Help System</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OPEN</a:t>
            </a:r>
            <a:r>
              <a:rPr lang="en-US" b="0" i="0" u="none" strike="noStrike" baseline="0" smtClean="0">
                <a:latin typeface="Segoe"/>
                <a:ea typeface="ＭＳ ゴシック"/>
              </a:rPr>
              <a:t> a new workbook for this exercise.</a:t>
            </a:r>
          </a:p>
          <a:p>
            <a:pPr lvl="1" rtl="0"/>
            <a:r>
              <a:rPr lang="en-US" b="0" i="0" u="none" strike="noStrike" baseline="0" smtClean="0">
                <a:latin typeface="Segoe"/>
                <a:ea typeface="ＭＳ ゴシック"/>
              </a:rPr>
              <a:t>Position your mouse pointer over the </a:t>
            </a:r>
            <a:r>
              <a:rPr lang="en-US" b="1" i="0" u="none" strike="noStrike" baseline="0" smtClean="0">
                <a:latin typeface="Segoe"/>
                <a:ea typeface="ＭＳ ゴシック"/>
              </a:rPr>
              <a:t>Help</a:t>
            </a:r>
            <a:r>
              <a:rPr lang="en-US" b="0" i="0" u="none" strike="noStrike" baseline="0" smtClean="0">
                <a:latin typeface="Segoe"/>
                <a:ea typeface="ＭＳ ゴシック"/>
              </a:rPr>
              <a:t> button, as shown at right, in the </a:t>
            </a:r>
            <a:br>
              <a:rPr lang="en-US" b="0" i="0" u="none" strike="noStrike" baseline="0" smtClean="0">
                <a:latin typeface="Segoe"/>
                <a:ea typeface="ＭＳ ゴシック"/>
              </a:rPr>
            </a:br>
            <a:r>
              <a:rPr lang="en-US" b="0" i="0" u="none" strike="noStrike" baseline="0" smtClean="0">
                <a:latin typeface="Segoe"/>
                <a:ea typeface="ＭＳ ゴシック"/>
              </a:rPr>
              <a:t>upper-right corner of </a:t>
            </a:r>
            <a:br>
              <a:rPr lang="en-US" b="0" i="0" u="none" strike="noStrike" baseline="0" smtClean="0">
                <a:latin typeface="Segoe"/>
                <a:ea typeface="ＭＳ ゴシック"/>
              </a:rPr>
            </a:br>
            <a:r>
              <a:rPr lang="en-US" b="0" i="0" u="none" strike="noStrike" baseline="0" smtClean="0">
                <a:latin typeface="Segoe"/>
                <a:ea typeface="ＭＳ ゴシック"/>
              </a:rPr>
              <a:t>the Excel window. A </a:t>
            </a:r>
            <a:br>
              <a:rPr lang="en-US" b="0" i="0" u="none" strike="noStrike" baseline="0" smtClean="0">
                <a:latin typeface="Segoe"/>
                <a:ea typeface="ＭＳ ゴシック"/>
              </a:rPr>
            </a:br>
            <a:r>
              <a:rPr lang="en-US" b="0" i="0" u="none" strike="noStrike" baseline="0" smtClean="0">
                <a:latin typeface="Segoe"/>
                <a:ea typeface="ＭＳ ゴシック"/>
              </a:rPr>
              <a:t>ScreenTip appears, </a:t>
            </a:r>
            <a:br>
              <a:rPr lang="en-US" b="0" i="0" u="none" strike="noStrike" baseline="0" smtClean="0">
                <a:latin typeface="Segoe"/>
                <a:ea typeface="ＭＳ ゴシック"/>
              </a:rPr>
            </a:br>
            <a:r>
              <a:rPr lang="en-US" b="0" i="0" u="none" strike="noStrike" baseline="0" smtClean="0">
                <a:latin typeface="Segoe"/>
                <a:ea typeface="ＭＳ ゴシック"/>
              </a:rPr>
              <a:t>telling you that this </a:t>
            </a:r>
            <a:br>
              <a:rPr lang="en-US" b="0" i="0" u="none" strike="noStrike" baseline="0" smtClean="0">
                <a:latin typeface="Segoe"/>
                <a:ea typeface="ＭＳ ゴシック"/>
              </a:rPr>
            </a:br>
            <a:r>
              <a:rPr lang="en-US" b="0" i="0" u="none" strike="noStrike" baseline="0" smtClean="0">
                <a:latin typeface="Segoe"/>
                <a:ea typeface="ＭＳ ゴシック"/>
              </a:rPr>
              <a:t>button lets you access Excel’s Help features and that you can click the button or press F1.</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286000"/>
            <a:ext cx="3801242" cy="1556358"/>
          </a:xfrm>
          <a:prstGeom prst="rect">
            <a:avLst/>
          </a:prstGeom>
        </p:spPr>
      </p:pic>
    </p:spTree>
    <p:extLst>
      <p:ext uri="{BB962C8B-B14F-4D97-AF65-F5344CB8AC3E}">
        <p14:creationId xmlns:p14="http://schemas.microsoft.com/office/powerpoint/2010/main" val="1779522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the Help System</a:t>
            </a:r>
          </a:p>
        </p:txBody>
      </p:sp>
      <p:sp>
        <p:nvSpPr>
          <p:cNvPr id="3" name="Text Placeholder 2"/>
          <p:cNvSpPr>
            <a:spLocks noGrp="1"/>
          </p:cNvSpPr>
          <p:nvPr>
            <p:ph type="body" idx="1"/>
          </p:nvPr>
        </p:nvSpPr>
        <p:spPr/>
        <p:txBody>
          <a:bodyPr/>
          <a:lstStyle/>
          <a:p>
            <a:pPr lvl="1">
              <a:buFont typeface="+mj-lt"/>
              <a:buAutoNum type="arabicPeriod" startAt="2"/>
            </a:pPr>
            <a:r>
              <a:rPr lang="en-US" sz="2000">
                <a:latin typeface="Segoe"/>
                <a:ea typeface="ＭＳ ゴシック"/>
              </a:rPr>
              <a:t>Click the </a:t>
            </a:r>
            <a:r>
              <a:rPr lang="en-US" sz="2000" b="1">
                <a:latin typeface="Segoe"/>
                <a:ea typeface="ＭＳ ゴシック"/>
              </a:rPr>
              <a:t>Help</a:t>
            </a:r>
            <a:r>
              <a:rPr lang="en-US" sz="2000">
                <a:latin typeface="Segoe"/>
                <a:ea typeface="ＭＳ ゴシック"/>
              </a:rPr>
              <a:t> button; the Help window opens, as shown at right.</a:t>
            </a:r>
          </a:p>
          <a:p>
            <a:pPr lvl="1" rtl="0">
              <a:buAutoNum type="arabicPeriod" startAt="2"/>
            </a:pPr>
            <a:r>
              <a:rPr lang="en-US" sz="2000" b="0" i="0" u="none" strike="noStrike" baseline="0" smtClean="0">
                <a:latin typeface="Segoe"/>
                <a:ea typeface="ＭＳ ゴシック"/>
              </a:rPr>
              <a:t>In the Help window, </a:t>
            </a:r>
            <a:br>
              <a:rPr lang="en-US" sz="2000" b="0" i="0" u="none" strike="noStrike" baseline="0" smtClean="0">
                <a:latin typeface="Segoe"/>
                <a:ea typeface="ＭＳ ゴシック"/>
              </a:rPr>
            </a:b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What's New</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icon. The next screen </a:t>
            </a:r>
            <a:br>
              <a:rPr lang="en-US" sz="2000" b="0" i="0" u="none" strike="noStrike" baseline="0" smtClean="0">
                <a:latin typeface="Segoe"/>
                <a:ea typeface="ＭＳ ゴシック"/>
              </a:rPr>
            </a:br>
            <a:r>
              <a:rPr lang="en-US" sz="2000" b="0" i="0" u="none" strike="noStrike" baseline="0" smtClean="0">
                <a:latin typeface="Segoe"/>
                <a:ea typeface="ＭＳ ゴシック"/>
              </a:rPr>
              <a:t>gives you additional </a:t>
            </a:r>
            <a:br>
              <a:rPr lang="en-US" sz="2000" b="0" i="0" u="none" strike="noStrike" baseline="0" smtClean="0">
                <a:latin typeface="Segoe"/>
                <a:ea typeface="ＭＳ ゴシック"/>
              </a:rPr>
            </a:br>
            <a:r>
              <a:rPr lang="en-US" sz="2000" b="0" i="0" u="none" strike="noStrike" baseline="0" smtClean="0">
                <a:latin typeface="Segoe"/>
                <a:ea typeface="ＭＳ ゴシック"/>
              </a:rPr>
              <a:t>hyperlinked sub-</a:t>
            </a:r>
            <a:br>
              <a:rPr lang="en-US" sz="2000" b="0" i="0" u="none" strike="noStrike" baseline="0" smtClean="0">
                <a:latin typeface="Segoe"/>
                <a:ea typeface="ＭＳ ゴシック"/>
              </a:rPr>
            </a:br>
            <a:r>
              <a:rPr lang="en-US" sz="2000" b="0" i="0" u="none" strike="noStrike" baseline="0" smtClean="0">
                <a:latin typeface="Segoe"/>
                <a:ea typeface="ＭＳ ゴシック"/>
              </a:rPr>
              <a:t>categories.</a:t>
            </a:r>
          </a:p>
          <a:p>
            <a:pPr lvl="1" rtl="0">
              <a:buAutoNum type="arabicPeriod" startAt="2"/>
            </a:pPr>
            <a:r>
              <a:rPr lang="en-US" sz="2000" b="0" i="0" u="none" strike="noStrike" baseline="0" smtClean="0">
                <a:latin typeface="Segoe"/>
                <a:ea typeface="ＭＳ ゴシック"/>
              </a:rPr>
              <a:t>Navigate through </a:t>
            </a:r>
            <a:br>
              <a:rPr lang="en-US" sz="2000" b="0" i="0" u="none" strike="noStrike" baseline="0" smtClean="0">
                <a:latin typeface="Segoe"/>
                <a:ea typeface="ＭＳ ゴシック"/>
              </a:rPr>
            </a:br>
            <a:r>
              <a:rPr lang="en-US" sz="2000" b="0" i="0" u="none" strike="noStrike" baseline="0" smtClean="0">
                <a:latin typeface="Segoe"/>
                <a:ea typeface="ＭＳ ゴシック"/>
              </a:rPr>
              <a:t>three of the subtopics </a:t>
            </a:r>
            <a:br>
              <a:rPr lang="en-US" sz="2000" b="0" i="0" u="none" strike="noStrike" baseline="0" smtClean="0">
                <a:latin typeface="Segoe"/>
                <a:ea typeface="ＭＳ ゴシック"/>
              </a:rPr>
            </a:br>
            <a:r>
              <a:rPr lang="en-US" sz="2000" b="0" i="0" u="none" strike="noStrike" baseline="0" smtClean="0">
                <a:latin typeface="Segoe"/>
                <a:ea typeface="ＭＳ ゴシック"/>
              </a:rPr>
              <a:t>in the Help window.</a:t>
            </a:r>
          </a:p>
          <a:p>
            <a:pPr lvl="1" rtl="0">
              <a:buAutoNum type="arabicPeriod" startAt="2"/>
            </a:pPr>
            <a:r>
              <a:rPr lang="en-US" sz="2000" b="0" i="0" u="none" strike="noStrike" baseline="0" smtClean="0">
                <a:latin typeface="Segoe"/>
                <a:ea typeface="ＭＳ ゴシック"/>
              </a:rPr>
              <a:t>In the Help window </a:t>
            </a:r>
            <a:br>
              <a:rPr lang="en-US" sz="2000" b="0" i="0" u="none" strike="noStrike" baseline="0" smtClean="0">
                <a:latin typeface="Segoe"/>
                <a:ea typeface="ＭＳ ゴシック"/>
              </a:rPr>
            </a:br>
            <a:r>
              <a:rPr lang="en-US" sz="2000" b="0" i="0" u="none" strike="noStrike" baseline="0" smtClean="0">
                <a:latin typeface="Segoe"/>
                <a:ea typeface="ＭＳ ゴシック"/>
              </a:rPr>
              <a:t>toolbar, click the </a:t>
            </a:r>
            <a:r>
              <a:rPr lang="en-US" sz="2000" b="1" i="0" u="none" strike="noStrike" baseline="0" smtClean="0">
                <a:latin typeface="Segoe"/>
                <a:ea typeface="ＭＳ ゴシック"/>
              </a:rPr>
              <a:t>Home</a:t>
            </a:r>
            <a:r>
              <a:rPr lang="en-US" sz="2000" b="0" i="0" u="none" strike="noStrike" baseline="0" smtClean="0">
                <a:latin typeface="Segoe"/>
                <a:ea typeface="ＭＳ ゴシック"/>
              </a:rPr>
              <a:t> button to return to the first screen.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pic>
        <p:nvPicPr>
          <p:cNvPr id="7" name="Picture 6" descr="01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848" y="1939159"/>
            <a:ext cx="4649952" cy="3199576"/>
          </a:xfrm>
          <a:prstGeom prst="rect">
            <a:avLst/>
          </a:prstGeom>
        </p:spPr>
      </p:pic>
    </p:spTree>
    <p:extLst>
      <p:ext uri="{BB962C8B-B14F-4D97-AF65-F5344CB8AC3E}">
        <p14:creationId xmlns:p14="http://schemas.microsoft.com/office/powerpoint/2010/main" val="1102001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the Help System</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Click the drop-down arrow after </a:t>
            </a:r>
            <a:r>
              <a:rPr lang="en-US" b="1" i="0" u="none" strike="noStrike" baseline="0" smtClean="0">
                <a:latin typeface="Segoe"/>
                <a:ea typeface="ＭＳ ゴシック"/>
              </a:rPr>
              <a:t>Excel Help</a:t>
            </a:r>
            <a:r>
              <a:rPr lang="en-US" b="0" i="0" u="none" strike="noStrike" baseline="0" smtClean="0">
                <a:latin typeface="Segoe"/>
                <a:ea typeface="ＭＳ ゴシック"/>
              </a:rPr>
              <a:t>. This displays the Connection Status options </a:t>
            </a:r>
            <a:br>
              <a:rPr lang="en-US" b="0" i="0" u="none" strike="noStrike" baseline="0" smtClean="0">
                <a:latin typeface="Segoe"/>
                <a:ea typeface="ＭＳ ゴシック"/>
              </a:rPr>
            </a:br>
            <a:r>
              <a:rPr lang="en-US" b="0" i="0" u="none" strike="noStrike" baseline="0" smtClean="0">
                <a:latin typeface="Segoe"/>
                <a:ea typeface="ＭＳ ゴシック"/>
              </a:rPr>
              <a:t>shown at right. This feature lets </a:t>
            </a:r>
            <a:br>
              <a:rPr lang="en-US" b="0" i="0" u="none" strike="noStrike" baseline="0" smtClean="0">
                <a:latin typeface="Segoe"/>
                <a:ea typeface="ＭＳ ゴシック"/>
              </a:rPr>
            </a:br>
            <a:r>
              <a:rPr lang="en-US" b="0" i="0" u="none" strike="noStrike" baseline="0" smtClean="0">
                <a:latin typeface="Segoe"/>
                <a:ea typeface="ＭＳ ゴシック"/>
              </a:rPr>
              <a:t>you choose whether the Help </a:t>
            </a:r>
            <a:br>
              <a:rPr lang="en-US" b="0" i="0" u="none" strike="noStrike" baseline="0" smtClean="0">
                <a:latin typeface="Segoe"/>
                <a:ea typeface="ＭＳ ゴシック"/>
              </a:rPr>
            </a:br>
            <a:r>
              <a:rPr lang="en-US" b="0" i="0" u="none" strike="noStrike" baseline="0" smtClean="0">
                <a:latin typeface="Segoe"/>
                <a:ea typeface="ＭＳ ゴシック"/>
              </a:rPr>
              <a:t>window displays content from </a:t>
            </a:r>
            <a:br>
              <a:rPr lang="en-US" b="0" i="0" u="none" strike="noStrike" baseline="0" smtClean="0">
                <a:latin typeface="Segoe"/>
                <a:ea typeface="ＭＳ ゴシック"/>
              </a:rPr>
            </a:br>
            <a:r>
              <a:rPr lang="en-US" b="0" i="0" u="none" strike="noStrike" baseline="0" smtClean="0">
                <a:latin typeface="Segoe"/>
                <a:ea typeface="ＭＳ ゴシック"/>
              </a:rPr>
              <a:t>files installed on your computer or from Office.com on the Internet.</a:t>
            </a:r>
          </a:p>
          <a:p>
            <a:pPr lvl="1" rtl="0">
              <a:buAutoNum type="arabicPeriod" startAt="6"/>
            </a:pPr>
            <a:r>
              <a:rPr lang="en-US" b="0" i="0" u="none" strike="noStrike" baseline="0" smtClean="0">
                <a:latin typeface="Segoe"/>
                <a:ea typeface="ＭＳ ゴシック"/>
              </a:rPr>
              <a:t>Click in the workbook behind the Help window. Notice that the Help window is hidden and the workbook becomes the top window.</a:t>
            </a:r>
          </a:p>
          <a:p>
            <a:pPr lvl="1" rtl="0">
              <a:buAutoNum type="arabicPeriod" startAt="6"/>
            </a:pPr>
            <a:r>
              <a:rPr lang="en-US" b="0" i="0" u="none" strike="noStrike" baseline="0" smtClean="0">
                <a:latin typeface="Segoe"/>
                <a:ea typeface="ＭＳ ゴシック"/>
              </a:rPr>
              <a:t>Click the </a:t>
            </a:r>
            <a:r>
              <a:rPr lang="en-US" b="1" i="0" u="none" strike="noStrike" baseline="0" smtClean="0">
                <a:latin typeface="Segoe"/>
                <a:ea typeface="ＭＳ ゴシック"/>
              </a:rPr>
              <a:t>Help</a:t>
            </a:r>
            <a:r>
              <a:rPr lang="en-US" b="0" i="0" u="none" strike="noStrike" baseline="0" smtClean="0">
                <a:latin typeface="Segoe"/>
                <a:ea typeface="ＭＳ ゴシック"/>
              </a:rPr>
              <a:t> button on the taskbar to display the Help window again.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828800"/>
            <a:ext cx="3180255" cy="1106643"/>
          </a:xfrm>
          <a:prstGeom prst="rect">
            <a:avLst/>
          </a:prstGeom>
        </p:spPr>
      </p:pic>
    </p:spTree>
    <p:extLst>
      <p:ext uri="{BB962C8B-B14F-4D97-AF65-F5344CB8AC3E}">
        <p14:creationId xmlns:p14="http://schemas.microsoft.com/office/powerpoint/2010/main" val="392142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Use the Help System</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the </a:t>
            </a:r>
            <a:r>
              <a:rPr lang="en-US" b="1" i="0" u="none" strike="noStrike" baseline="0" smtClean="0">
                <a:latin typeface="Segoe"/>
                <a:ea typeface="ＭＳ ゴシック"/>
              </a:rPr>
              <a:t>Keep Help on Top</a:t>
            </a:r>
            <a:r>
              <a:rPr lang="en-US" b="0" i="0" u="none" strike="noStrike" baseline="0" smtClean="0">
                <a:latin typeface="Segoe"/>
                <a:ea typeface="ＭＳ ゴシック"/>
              </a:rPr>
              <a:t> pin button.</a:t>
            </a:r>
          </a:p>
          <a:p>
            <a:pPr lvl="1" rtl="0">
              <a:buAutoNum type="arabicPeriod" startAt="9"/>
            </a:pPr>
            <a:r>
              <a:rPr lang="en-US" b="0" i="0" u="none" strike="noStrike" baseline="0" smtClean="0">
                <a:latin typeface="Segoe"/>
                <a:ea typeface="ＭＳ ゴシック"/>
              </a:rPr>
              <a:t>Now click the workbook and notice that you can still see the Help window.</a:t>
            </a:r>
          </a:p>
          <a:p>
            <a:pPr lvl="1" rtl="0">
              <a:buAutoNum type="arabicPeriod" startAt="9"/>
            </a:pPr>
            <a:r>
              <a:rPr lang="en-US" i="0" u="none" strike="noStrike" baseline="0" smtClean="0">
                <a:latin typeface="Segoe"/>
                <a:ea typeface="ＭＳ ゴシック"/>
              </a:rPr>
              <a:t> </a:t>
            </a:r>
            <a:r>
              <a:rPr lang="en-US" b="1" i="0" u="none" strike="noStrike" baseline="0" smtClean="0">
                <a:latin typeface="Segoe"/>
                <a:ea typeface="ＭＳ ゴシック"/>
              </a:rPr>
              <a:t>CLOSE</a:t>
            </a:r>
            <a:r>
              <a:rPr lang="en-US" b="0" i="0" u="none" strike="noStrike" baseline="0" smtClean="0">
                <a:latin typeface="Segoe"/>
                <a:ea typeface="ＭＳ ゴシック"/>
              </a:rPr>
              <a:t> the Help window.</a:t>
            </a:r>
          </a:p>
          <a:p>
            <a:pPr marL="800100" lvl="1" indent="-342900" rtl="0">
              <a:buFont typeface="Arial"/>
              <a:buChar char="•"/>
            </a:pPr>
            <a:r>
              <a:rPr lang="en-US" b="1" i="0" u="none" strike="noStrike" baseline="0" smtClean="0">
                <a:latin typeface="Segoe"/>
                <a:ea typeface="ＭＳ ゴシック"/>
              </a:rPr>
              <a:t>CLOSE</a:t>
            </a:r>
            <a:r>
              <a:rPr lang="en-US" b="0" i="0" u="none" strike="noStrike" baseline="0" smtClean="0">
                <a:latin typeface="Segoe"/>
                <a:ea typeface="ＭＳ ゴシック"/>
              </a:rPr>
              <a:t> your workbook.</a:t>
            </a:r>
          </a:p>
          <a:p>
            <a:pPr lvl="0" rtl="0"/>
            <a:r>
              <a:rPr lang="en-US" b="0" i="0" u="none" strike="noStrike" baseline="0" smtClean="0">
                <a:latin typeface="Segoe"/>
                <a:ea typeface="ＭＳ ゴシック"/>
              </a:rPr>
              <a:t>Excel’s Help window is set up like a browser, with links to specific categories and topics, and it features some of the same tools you find in your web browser, including:</a:t>
            </a:r>
          </a:p>
          <a:p>
            <a:pPr lvl="0" rtl="0"/>
            <a:r>
              <a:rPr lang="en-US" b="1" i="0" u="none" strike="noStrike" baseline="0" smtClean="0">
                <a:latin typeface="Segoe"/>
                <a:ea typeface="ＭＳ ゴシック"/>
              </a:rPr>
              <a:t>Back:</a:t>
            </a:r>
            <a:r>
              <a:rPr lang="en-US" b="0" i="0" u="none" strike="noStrike" baseline="0" smtClean="0">
                <a:latin typeface="Segoe"/>
                <a:ea typeface="ＭＳ ゴシック"/>
              </a:rPr>
              <a:t> Jumps to the previously opened Help topic.</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71009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Software</a:t>
            </a:r>
            <a:r>
              <a:rPr lang="en-US" b="0" i="0" u="none" strike="noStrike" baseline="0" smtClean="0">
                <a:solidFill>
                  <a:srgbClr val="0072C6"/>
                </a:solidFill>
                <a:latin typeface="Segoe"/>
                <a:ea typeface="ＭＳ ゴシック"/>
              </a:rPr>
              <a:t> </a:t>
            </a:r>
            <a:r>
              <a:rPr lang="en-US" b="0" i="0" u="none" strike="noStrike" baseline="0" smtClean="0">
                <a:latin typeface="Segoe"/>
                <a:ea typeface="ＭＳ ゴシック"/>
              </a:rPr>
              <a:t>Orientation</a:t>
            </a:r>
          </a:p>
        </p:txBody>
      </p:sp>
      <p:sp>
        <p:nvSpPr>
          <p:cNvPr id="3" name="Text Placeholder 2"/>
          <p:cNvSpPr>
            <a:spLocks noGrp="1"/>
          </p:cNvSpPr>
          <p:nvPr>
            <p:ph type="body" idx="1"/>
          </p:nvPr>
        </p:nvSpPr>
        <p:spPr/>
        <p:txBody>
          <a:bodyPr/>
          <a:lstStyle/>
          <a:p>
            <a:pPr lvl="0" rtl="0"/>
            <a:r>
              <a:rPr lang="en-US" sz="2000" b="0" i="0" u="none" strike="noStrike" baseline="0" smtClean="0">
                <a:latin typeface="Segoe"/>
                <a:ea typeface="ＭＳ ゴシック"/>
              </a:rPr>
              <a:t>Because you can customize the ribbon and new options might appear such as the DEVELOPER, ADD-IN, and POWERPIVOT tabs depending on your setup, your screen might appear differently.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2534949"/>
            <a:ext cx="5588000" cy="3591846"/>
          </a:xfrm>
          <a:prstGeom prst="rect">
            <a:avLst/>
          </a:prstGeom>
        </p:spPr>
      </p:pic>
    </p:spTree>
    <p:extLst>
      <p:ext uri="{BB962C8B-B14F-4D97-AF65-F5344CB8AC3E}">
        <p14:creationId xmlns:p14="http://schemas.microsoft.com/office/powerpoint/2010/main" val="151158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Skills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pic>
        <p:nvPicPr>
          <p:cNvPr id="7" name="Picture 6" descr="01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0"/>
            <a:ext cx="8008883" cy="2326232"/>
          </a:xfrm>
          <a:prstGeom prst="rect">
            <a:avLst/>
          </a:prstGeom>
        </p:spPr>
      </p:pic>
    </p:spTree>
    <p:extLst>
      <p:ext uri="{BB962C8B-B14F-4D97-AF65-F5344CB8AC3E}">
        <p14:creationId xmlns:p14="http://schemas.microsoft.com/office/powerpoint/2010/main" val="159845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Start Excel</a:t>
            </a:r>
          </a:p>
        </p:txBody>
      </p:sp>
      <p:sp>
        <p:nvSpPr>
          <p:cNvPr id="3" name="Text Placeholder 2"/>
          <p:cNvSpPr>
            <a:spLocks noGrp="1"/>
          </p:cNvSpPr>
          <p:nvPr>
            <p:ph type="body" idx="1"/>
          </p:nvPr>
        </p:nvSpPr>
        <p:spPr/>
        <p:txBody>
          <a:bodyPr/>
          <a:lstStyle/>
          <a:p>
            <a:pPr marL="800100" lvl="1" indent="-342900" rtl="0">
              <a:buFont typeface="Arial"/>
              <a:buChar char="•"/>
            </a:pPr>
            <a:r>
              <a:rPr lang="en-US" b="1" i="0" u="none" strike="noStrike" baseline="0" smtClean="0">
                <a:latin typeface="Segoe"/>
                <a:ea typeface="ＭＳ ゴシック"/>
              </a:rPr>
              <a:t>GET READY.</a:t>
            </a:r>
            <a:r>
              <a:rPr lang="en-US" b="0" i="0" u="none" strike="noStrike" baseline="0" smtClean="0">
                <a:latin typeface="Segoe"/>
                <a:ea typeface="ＭＳ ゴシック"/>
              </a:rPr>
              <a:t> To complete this exercise, make sure your computer is running and Microsoft Excel is installed. Then, perform the following steps:</a:t>
            </a:r>
          </a:p>
          <a:p>
            <a:pPr lvl="1" rtl="0"/>
            <a:r>
              <a:rPr lang="en-US" b="0" i="0" u="none" strike="noStrike" baseline="0" smtClean="0">
                <a:latin typeface="Segoe"/>
                <a:ea typeface="ＭＳ ゴシック"/>
              </a:rPr>
              <a:t>If the Windows desktop is displayed, click the </a:t>
            </a:r>
            <a:r>
              <a:rPr lang="en-US" b="1" i="0" u="none" strike="noStrike" baseline="0" smtClean="0">
                <a:latin typeface="Segoe"/>
                <a:ea typeface="ＭＳ ゴシック"/>
              </a:rPr>
              <a:t>Start</a:t>
            </a:r>
            <a:r>
              <a:rPr lang="en-US" b="0" i="0" u="none" strike="noStrike" baseline="0" smtClean="0">
                <a:latin typeface="Segoe"/>
                <a:ea typeface="ＭＳ ゴシック"/>
              </a:rPr>
              <a:t> charm in the bottom left corner of the Windows 8 screen.</a:t>
            </a:r>
          </a:p>
          <a:p>
            <a:pPr lvl="1" rtl="0"/>
            <a:r>
              <a:rPr lang="en-US" b="0" i="0" u="none" strike="noStrike" baseline="0" smtClean="0">
                <a:latin typeface="Segoe"/>
                <a:ea typeface="ＭＳ ゴシック"/>
              </a:rPr>
              <a:t>Right-click in a blank area of the screen and click </a:t>
            </a:r>
            <a:r>
              <a:rPr lang="en-US" b="1" i="0" u="none" strike="noStrike" baseline="0" smtClean="0">
                <a:latin typeface="Segoe"/>
                <a:ea typeface="ＭＳ ゴシック"/>
              </a:rPr>
              <a:t>All apps</a:t>
            </a:r>
            <a:r>
              <a:rPr lang="en-US" b="0" i="0" u="none" strike="noStrike" baseline="0" smtClean="0">
                <a:latin typeface="Segoe"/>
                <a:ea typeface="ＭＳ ゴシック"/>
              </a:rPr>
              <a:t>. </a:t>
            </a:r>
          </a:p>
          <a:p>
            <a:pPr lvl="1" rtl="0"/>
            <a:r>
              <a:rPr lang="en-US" b="0" i="0" u="none" strike="noStrike" baseline="0" smtClean="0">
                <a:latin typeface="Segoe"/>
                <a:ea typeface="ＭＳ ゴシック"/>
              </a:rPr>
              <a:t>In the list of applications under Microsoft Office 2013, click </a:t>
            </a:r>
            <a:r>
              <a:rPr lang="en-US" b="1" i="0" u="none" strike="noStrike" baseline="0" smtClean="0">
                <a:latin typeface="Segoe"/>
                <a:ea typeface="ＭＳ ゴシック"/>
              </a:rPr>
              <a:t>Excel 2013</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25468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Start Excel</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A window opens to recent Excel files you've opened and examples of templates you can use (see Figure 1-2). </a:t>
            </a:r>
          </a:p>
          <a:p>
            <a:pPr lvl="1" rtl="0">
              <a:buAutoNum type="arabicPeriod" startAt="5"/>
            </a:pPr>
            <a:r>
              <a:rPr lang="en-US" b="0" i="0" u="none" strike="noStrike" baseline="0" smtClean="0">
                <a:latin typeface="Segoe"/>
                <a:ea typeface="ＭＳ ゴシック"/>
              </a:rPr>
              <a:t>Click </a:t>
            </a:r>
            <a:r>
              <a:rPr lang="en-US" b="1" i="0" u="none" strike="noStrike" baseline="0" smtClean="0">
                <a:latin typeface="Segoe"/>
                <a:ea typeface="ＭＳ ゴシック"/>
              </a:rPr>
              <a:t>Blank workbook</a:t>
            </a:r>
            <a:r>
              <a:rPr lang="en-US" b="0" i="0" u="none" strike="noStrike" baseline="0" smtClean="0">
                <a:latin typeface="Segoe"/>
                <a:ea typeface="ＭＳ ゴシック"/>
              </a:rPr>
              <a:t>. A blank workbook opens, and the worksheet named </a:t>
            </a:r>
            <a:r>
              <a:rPr lang="en-US" b="0" i="1" u="none" strike="noStrike" baseline="0" smtClean="0">
                <a:latin typeface="Segoe"/>
                <a:ea typeface="ＭＳ ゴシック"/>
              </a:rPr>
              <a:t>Sheet1</a:t>
            </a:r>
            <a:r>
              <a:rPr lang="en-US" b="0" i="0" u="none" strike="noStrike" baseline="0" smtClean="0">
                <a:latin typeface="Segoe"/>
                <a:ea typeface="ＭＳ ゴシック"/>
              </a:rPr>
              <a:t> will be displayed as shown previously</a:t>
            </a:r>
            <a:r>
              <a:rPr lang="en-US" b="0" i="0" u="none" strike="noStrike" baseline="0" smtClean="0">
                <a:latin typeface="Times New Roman"/>
                <a:ea typeface="ＭＳ ゴシック"/>
              </a:rPr>
              <a:t>.</a:t>
            </a:r>
          </a:p>
          <a:p>
            <a:pPr marL="800100" lvl="1" indent="-342900" rtl="0">
              <a:buFont typeface="Arial"/>
              <a:buChar char="•"/>
            </a:pPr>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for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1602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Start Excel</a:t>
            </a:r>
          </a:p>
        </p:txBody>
      </p:sp>
      <p:sp>
        <p:nvSpPr>
          <p:cNvPr id="3" name="Text Placeholder 2"/>
          <p:cNvSpPr>
            <a:spLocks noGrp="1"/>
          </p:cNvSpPr>
          <p:nvPr>
            <p:ph type="body" idx="1"/>
          </p:nvPr>
        </p:nvSpPr>
        <p:spPr/>
        <p:txBody>
          <a:bodyPr/>
          <a:lstStyle/>
          <a:p>
            <a:pPr marL="800100" lvl="1" indent="-342900" rtl="0">
              <a:buFont typeface="Arial"/>
              <a:buChar char="•"/>
            </a:pPr>
            <a:r>
              <a:rPr lang="en-US" sz="2000" b="1" i="0" u="none" strike="noStrike" baseline="0" smtClean="0">
                <a:latin typeface="Segoe"/>
                <a:ea typeface="ＭＳ ゴシック"/>
              </a:rPr>
              <a:t>GET READY.</a:t>
            </a:r>
            <a:r>
              <a:rPr lang="en-US" sz="2000" b="0" i="0" u="none" strike="noStrike" baseline="0" smtClean="0">
                <a:latin typeface="Segoe"/>
                <a:ea typeface="ＭＳ ゴシック"/>
              </a:rPr>
              <a:t> </a:t>
            </a:r>
            <a:r>
              <a:rPr lang="en-US" sz="2000" b="1" i="0" u="none" strike="noStrike" baseline="0" smtClean="0">
                <a:latin typeface="Segoe"/>
                <a:ea typeface="ＭＳ ゴシック"/>
              </a:rPr>
              <a:t>USE</a:t>
            </a:r>
            <a:r>
              <a:rPr lang="en-US" sz="2000" b="0" i="0" u="none" strike="noStrike" baseline="0" smtClean="0">
                <a:latin typeface="Segoe"/>
                <a:ea typeface="ＭＳ ゴシック"/>
              </a:rPr>
              <a:t> the blank workbook you opened in the previous exercise to perform these steps:</a:t>
            </a:r>
          </a:p>
          <a:p>
            <a:pPr lvl="1" rtl="0"/>
            <a:r>
              <a:rPr lang="en-US" sz="2000" b="0" i="0" u="none" strike="noStrike" baseline="0" smtClean="0">
                <a:latin typeface="Segoe"/>
                <a:ea typeface="ＭＳ ゴシック"/>
              </a:rPr>
              <a:t>Point to each icon on the Quick Access Toolbar and read the description that appears as a ScreenTip.</a:t>
            </a:r>
          </a:p>
          <a:p>
            <a:pPr lvl="1"/>
            <a:r>
              <a:rPr lang="en-US" sz="2000" b="0" i="0" u="none" strike="noStrike" baseline="0" smtClean="0">
                <a:latin typeface="Segoe"/>
                <a:ea typeface="ＭＳ ゴシック"/>
              </a:rPr>
              <a:t>Click the drop-down arrow at the </a:t>
            </a:r>
            <a:br>
              <a:rPr lang="en-US" sz="2000" b="0" i="0" u="none" strike="noStrike" baseline="0" smtClean="0">
                <a:latin typeface="Segoe"/>
                <a:ea typeface="ＭＳ ゴシック"/>
              </a:rPr>
            </a:br>
            <a:r>
              <a:rPr lang="en-US" sz="2000" b="0" i="0" u="none" strike="noStrike" baseline="0" smtClean="0">
                <a:latin typeface="Segoe"/>
                <a:ea typeface="ＭＳ ゴシック"/>
              </a:rPr>
              <a:t>right side of the Quick Access Tool</a:t>
            </a:r>
            <a:br>
              <a:rPr lang="en-US" sz="2000" b="0" i="0" u="none" strike="noStrike" baseline="0" smtClean="0">
                <a:latin typeface="Segoe"/>
                <a:ea typeface="ＭＳ ゴシック"/>
              </a:rPr>
            </a:br>
            <a:r>
              <a:rPr lang="en-US" sz="2000" b="0" i="0" u="none" strike="noStrike" baseline="0" smtClean="0">
                <a:latin typeface="Segoe"/>
                <a:ea typeface="ＭＳ ゴシック"/>
              </a:rPr>
              <a:t>bar. From the drop-down list, </a:t>
            </a:r>
            <a:br>
              <a:rPr lang="en-US" sz="2000" b="0" i="0" u="none" strike="noStrike" baseline="0" smtClean="0">
                <a:latin typeface="Segoe"/>
                <a:ea typeface="ＭＳ ゴシック"/>
              </a:rPr>
            </a:br>
            <a:r>
              <a:rPr lang="en-US" sz="2000" b="0" i="0" u="none" strike="noStrike" baseline="0" smtClean="0">
                <a:latin typeface="Segoe"/>
                <a:ea typeface="ＭＳ ゴシック"/>
              </a:rPr>
              <a:t>select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The Open icon is </a:t>
            </a:r>
            <a:br>
              <a:rPr lang="en-US" sz="2000" b="0" i="0" u="none" strike="noStrike" baseline="0" smtClean="0">
                <a:latin typeface="Segoe"/>
                <a:ea typeface="ＭＳ ゴシック"/>
              </a:rPr>
            </a:br>
            <a:r>
              <a:rPr lang="en-US" sz="2000" b="0" i="0" u="none" strike="noStrike" baseline="0" smtClean="0">
                <a:latin typeface="Segoe"/>
                <a:ea typeface="ＭＳ ゴシック"/>
              </a:rPr>
              <a:t>added to the Quick Access </a:t>
            </a:r>
            <a:br>
              <a:rPr lang="en-US" sz="2000" b="0" i="0" u="none" strike="noStrike" baseline="0" smtClean="0">
                <a:latin typeface="Segoe"/>
                <a:ea typeface="ＭＳ ゴシック"/>
              </a:rPr>
            </a:br>
            <a:r>
              <a:rPr lang="en-US" sz="2000" b="0" i="0" u="none" strike="noStrike" baseline="0" smtClean="0">
                <a:latin typeface="Segoe"/>
                <a:ea typeface="ＭＳ ゴシック"/>
              </a:rPr>
              <a:t>Toolbar. Click the down arrow </a:t>
            </a:r>
            <a:br>
              <a:rPr lang="en-US" sz="2000" b="0" i="0" u="none" strike="noStrike" baseline="0" smtClean="0">
                <a:latin typeface="Segoe"/>
                <a:ea typeface="ＭＳ ゴシック"/>
              </a:rPr>
            </a:br>
            <a:r>
              <a:rPr lang="en-US" sz="2000" b="0" i="0" u="none" strike="noStrike" baseline="0" smtClean="0">
                <a:latin typeface="Segoe"/>
                <a:ea typeface="ＭＳ ゴシック"/>
              </a:rPr>
              <a:t>again and select </a:t>
            </a:r>
            <a:r>
              <a:rPr lang="en-US" sz="2000" b="1" i="0" u="none" strike="noStrike" baseline="0" smtClean="0">
                <a:latin typeface="Segoe"/>
                <a:ea typeface="ＭＳ ゴシック"/>
              </a:rPr>
              <a:t>Quick Print</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from the drop-down list </a:t>
            </a:r>
            <a:br>
              <a:rPr lang="en-US" sz="2000" b="0" i="0" u="none" strike="noStrike" baseline="0" smtClean="0">
                <a:latin typeface="Segoe"/>
                <a:ea typeface="ＭＳ ゴシック"/>
              </a:rPr>
            </a:br>
            <a:r>
              <a:rPr lang="en-US" sz="2000" b="0" i="0" u="none" strike="noStrike" baseline="0" smtClean="0">
                <a:latin typeface="Segoe"/>
                <a:ea typeface="ＭＳ ゴシック"/>
              </a:rPr>
              <a:t>as shown at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1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417" y="2819400"/>
            <a:ext cx="3246383" cy="3301406"/>
          </a:xfrm>
          <a:prstGeom prst="rect">
            <a:avLst/>
          </a:prstGeom>
        </p:spPr>
      </p:pic>
    </p:spTree>
    <p:extLst>
      <p:ext uri="{BB962C8B-B14F-4D97-AF65-F5344CB8AC3E}">
        <p14:creationId xmlns:p14="http://schemas.microsoft.com/office/powerpoint/2010/main" val="27423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Start Excel</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Next, right-click anywhere on the Quick Access Toolbar, and then select </a:t>
            </a:r>
            <a:r>
              <a:rPr lang="en-US" b="1" i="0" u="none" strike="noStrike" baseline="0" smtClean="0">
                <a:latin typeface="Segoe"/>
                <a:ea typeface="ＭＳ ゴシック"/>
              </a:rPr>
              <a:t>Show Quick Access Toolbar Below the Ribbon</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Right-click the </a:t>
            </a:r>
            <a:r>
              <a:rPr lang="en-US" b="1" i="0" u="none" strike="noStrike" baseline="0" smtClean="0">
                <a:latin typeface="Segoe"/>
                <a:ea typeface="ＭＳ ゴシック"/>
              </a:rPr>
              <a:t>HOME</a:t>
            </a:r>
            <a:r>
              <a:rPr lang="en-US" b="0" i="0" u="none" strike="noStrike" baseline="0" smtClean="0">
                <a:latin typeface="Segoe"/>
                <a:ea typeface="ＭＳ ゴシック"/>
              </a:rPr>
              <a:t> tab and click </a:t>
            </a:r>
            <a:r>
              <a:rPr lang="en-US" b="1" i="0" u="none" strike="noStrike" baseline="0" smtClean="0">
                <a:latin typeface="Segoe"/>
                <a:ea typeface="ＭＳ ゴシック"/>
              </a:rPr>
              <a:t>Collapse the Ribbon</a:t>
            </a:r>
            <a:r>
              <a:rPr lang="en-US" b="0" i="0" u="none" strike="noStrike" baseline="0" smtClean="0">
                <a:latin typeface="Segoe"/>
                <a:ea typeface="ＭＳ ゴシック"/>
              </a:rPr>
              <a:t>. Now, only the tabs remain on display, increasing the workspace area.</a:t>
            </a:r>
          </a:p>
          <a:p>
            <a:pPr lvl="1" rtl="0">
              <a:buAutoNum type="arabicPeriod" startAt="3"/>
            </a:pPr>
            <a:r>
              <a:rPr lang="en-US" b="0" i="0" u="none" strike="noStrike" baseline="0" smtClean="0">
                <a:latin typeface="Segoe"/>
                <a:ea typeface="ＭＳ ゴシック"/>
              </a:rPr>
              <a:t>Right-click the </a:t>
            </a:r>
            <a:r>
              <a:rPr lang="en-US" b="1" i="0" u="none" strike="noStrike" baseline="0" smtClean="0">
                <a:latin typeface="Segoe"/>
                <a:ea typeface="ＭＳ ゴシック"/>
              </a:rPr>
              <a:t>HOME </a:t>
            </a:r>
            <a:r>
              <a:rPr lang="en-US" b="0" i="0" u="none" strike="noStrike" baseline="0" smtClean="0">
                <a:latin typeface="Segoe"/>
                <a:ea typeface="ＭＳ ゴシック"/>
              </a:rPr>
              <a:t>tab again and choose </a:t>
            </a:r>
            <a:r>
              <a:rPr lang="en-US" b="1" i="0" u="none" strike="noStrike" baseline="0" smtClean="0">
                <a:latin typeface="Segoe"/>
                <a:ea typeface="ＭＳ ゴシック"/>
              </a:rPr>
              <a:t>Collapse the Ribbon</a:t>
            </a:r>
            <a:r>
              <a:rPr lang="en-US" b="0" i="0" u="none" strike="noStrike" baseline="0" smtClean="0">
                <a:latin typeface="Segoe"/>
                <a:ea typeface="ＭＳ ゴシック"/>
              </a:rPr>
              <a:t> to uncheck the option and make the ribbon commands visible again.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208948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latin typeface="Segoe"/>
                <a:ea typeface="ＭＳ ゴシック"/>
              </a:rPr>
              <a:t>Step by Step: Start Excel</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Click the drop-down arrow on the right side of the Quick Access Toolbar to produce a menu of options. Click </a:t>
            </a:r>
            <a:r>
              <a:rPr lang="en-US" sz="2000" b="1" i="0" u="none" strike="noStrike" baseline="0" smtClean="0">
                <a:latin typeface="Segoe"/>
                <a:ea typeface="ＭＳ ゴシック"/>
              </a:rPr>
              <a:t>Show</a:t>
            </a:r>
            <a:r>
              <a:rPr lang="en-US" sz="2000" b="0" i="0" u="none" strike="noStrike" baseline="0" smtClean="0">
                <a:latin typeface="Segoe"/>
                <a:ea typeface="ＭＳ ゴシック"/>
              </a:rPr>
              <a:t> </a:t>
            </a:r>
            <a:r>
              <a:rPr lang="en-US" sz="2000" b="1" i="0" u="none" strike="noStrike" baseline="0" smtClean="0">
                <a:latin typeface="Segoe"/>
                <a:ea typeface="ＭＳ ゴシック"/>
              </a:rPr>
              <a:t>Above the Ribbon </a:t>
            </a:r>
            <a:r>
              <a:rPr lang="en-US" sz="2000" b="0" i="0" u="none" strike="noStrike" baseline="0" smtClean="0">
                <a:latin typeface="Segoe"/>
                <a:ea typeface="ＭＳ ゴシック"/>
              </a:rPr>
              <a:t>from the pop-up menu.</a:t>
            </a:r>
          </a:p>
          <a:p>
            <a:pPr lvl="1" rtl="0">
              <a:buAutoNum type="arabicPeriod" startAt="6"/>
            </a:pPr>
            <a:r>
              <a:rPr lang="en-US" sz="2000" b="0" i="0" u="none" strike="noStrike" baseline="0" smtClean="0">
                <a:latin typeface="Segoe"/>
                <a:ea typeface="ＭＳ ゴシック"/>
              </a:rPr>
              <a:t>Right-click the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command, and select </a:t>
            </a:r>
            <a:r>
              <a:rPr lang="en-US" sz="2000" b="1" i="0" u="none" strike="noStrike" baseline="0" smtClean="0">
                <a:latin typeface="Segoe"/>
                <a:ea typeface="ＭＳ ゴシック"/>
              </a:rPr>
              <a:t>Remove from Quick Access Toolbar</a:t>
            </a:r>
            <a:r>
              <a:rPr lang="en-US" sz="2000" b="0" i="0" u="none" strike="noStrike" baseline="0" smtClean="0">
                <a:latin typeface="Segoe"/>
                <a:ea typeface="ＭＳ ゴシック"/>
              </a:rPr>
              <a:t>. </a:t>
            </a:r>
          </a:p>
          <a:p>
            <a:pPr lvl="1" rtl="0">
              <a:buAutoNum type="arabicPeriod" startAt="6"/>
            </a:pPr>
            <a:r>
              <a:rPr lang="en-US" sz="2000" b="0" i="0" u="none" strike="noStrike" baseline="0" smtClean="0">
                <a:latin typeface="Segoe"/>
                <a:ea typeface="ＭＳ ゴシック"/>
              </a:rPr>
              <a:t>Click the drop-down arrow on the right side of the Quick Access Toolbar and click </a:t>
            </a:r>
            <a:r>
              <a:rPr lang="en-US" sz="2000" b="1" i="0" u="none" strike="noStrike" baseline="0" smtClean="0">
                <a:latin typeface="Segoe"/>
                <a:ea typeface="ＭＳ ゴシック"/>
              </a:rPr>
              <a:t>Quick Print</a:t>
            </a:r>
            <a:r>
              <a:rPr lang="en-US" sz="2000" b="0" i="0" u="none" strike="noStrike" baseline="0" smtClean="0">
                <a:latin typeface="Segoe"/>
                <a:ea typeface="ＭＳ ゴシック"/>
              </a:rPr>
              <a:t> to remove the checkmark from the menu and thus remove the Quick Print icon from the Quick Access Toolbar. </a:t>
            </a:r>
          </a:p>
          <a:p>
            <a:pPr marL="800100" lvl="1" indent="-342900">
              <a:buFont typeface="Arial"/>
              <a:buChar char="•"/>
            </a:pPr>
            <a:r>
              <a:rPr lang="en-US" sz="2000" b="1">
                <a:latin typeface="Segoe"/>
                <a:ea typeface="ＭＳ ゴシック"/>
              </a:rPr>
              <a:t>PAUSE. LEAVE</a:t>
            </a:r>
            <a:r>
              <a:rPr lang="en-US" sz="2000">
                <a:latin typeface="Segoe"/>
                <a:ea typeface="ＭＳ ゴシック"/>
              </a:rPr>
              <a:t> the workbook open for the next exercise. </a:t>
            </a:r>
          </a:p>
          <a:p>
            <a:pPr lvl="1" rtl="0">
              <a:buAutoNum type="arabicPeriod" startAt="6"/>
            </a:pPr>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30705123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185</TotalTime>
  <Words>3951</Words>
  <Application>Microsoft Macintosh PowerPoint</Application>
  <PresentationFormat>On-screen Show (4:3)</PresentationFormat>
  <Paragraphs>332</Paragraphs>
  <Slides>40</Slides>
  <Notes>16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template</vt:lpstr>
      <vt:lpstr>Overview</vt:lpstr>
      <vt:lpstr>Objectives</vt:lpstr>
      <vt:lpstr>Software Orientation</vt:lpstr>
      <vt:lpstr>Software Orientation</vt:lpstr>
      <vt:lpstr>Step by Step: Start Excel</vt:lpstr>
      <vt:lpstr>Step by Step: Start Excel</vt:lpstr>
      <vt:lpstr>Step by Step: Start Excel</vt:lpstr>
      <vt:lpstr>Step by Step: Start Excel</vt:lpstr>
      <vt:lpstr>Step by Step: Start Excel</vt:lpstr>
      <vt:lpstr>Step by Step: Navigate the Ribbon</vt:lpstr>
      <vt:lpstr>Step by Step: Navigate the Ribbon</vt:lpstr>
      <vt:lpstr>Step by Step: Navigate the Ribbon</vt:lpstr>
      <vt:lpstr>Step by Step: Navigate the Ribbon</vt:lpstr>
      <vt:lpstr>Step by Step: Office Backstage</vt:lpstr>
      <vt:lpstr>Step by Step: Office Backstage</vt:lpstr>
      <vt:lpstr>Step by Step: Use the Microsoft Office FILE Tab and Backstage View</vt:lpstr>
      <vt:lpstr>Step by Step: Change Excel’s View</vt:lpstr>
      <vt:lpstr>Step by Step: Change Excel’s View</vt:lpstr>
      <vt:lpstr>Step by Step: Change Excel’s View</vt:lpstr>
      <vt:lpstr>Step by Step: Split the Window</vt:lpstr>
      <vt:lpstr>Step by Step: Split the Window</vt:lpstr>
      <vt:lpstr>Step by Step: Split the Window</vt:lpstr>
      <vt:lpstr>Step by Step: Open a New Window</vt:lpstr>
      <vt:lpstr>Step by Step: Open a New Window</vt:lpstr>
      <vt:lpstr>Step by Step: Open a New Window</vt:lpstr>
      <vt:lpstr>Step by Step: Open an Existing Workbook</vt:lpstr>
      <vt:lpstr>Step by Step: Open an Existing Workbook</vt:lpstr>
      <vt:lpstr>Step by Step: Open an Existing Workbook</vt:lpstr>
      <vt:lpstr>Step by Step: Open a Workbook from Your SkyDrive</vt:lpstr>
      <vt:lpstr>Step by Step: Open a Workbook from Your SkyDrive</vt:lpstr>
      <vt:lpstr>Step by Step: Navigate a Worksheet</vt:lpstr>
      <vt:lpstr>Step by Step: Navigate a Worksheet</vt:lpstr>
      <vt:lpstr>Step by Step: Navigate Data with the Go To Command</vt:lpstr>
      <vt:lpstr>Step by Step: Navigate Data with the Go To Command</vt:lpstr>
      <vt:lpstr>Step by Step: Navigate Data with the Go To Command</vt:lpstr>
      <vt:lpstr>Step by Step: Use the Help System</vt:lpstr>
      <vt:lpstr>Step by Step: Use the Help System</vt:lpstr>
      <vt:lpstr>Step by Step: Use the Help System</vt:lpstr>
      <vt:lpstr>Step by Step: Use the Help System</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227</cp:revision>
  <dcterms:created xsi:type="dcterms:W3CDTF">2011-08-08T12:10:51Z</dcterms:created>
  <dcterms:modified xsi:type="dcterms:W3CDTF">2013-08-09T19:51:40Z</dcterms:modified>
</cp:coreProperties>
</file>