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0"/>
  </p:notesMasterIdLst>
  <p:sldIdLst>
    <p:sldId id="256" r:id="rId2"/>
    <p:sldId id="258" r:id="rId3"/>
    <p:sldId id="259" r:id="rId4"/>
    <p:sldId id="260" r:id="rId5"/>
    <p:sldId id="263" r:id="rId6"/>
    <p:sldId id="363" r:id="rId7"/>
    <p:sldId id="264" r:id="rId8"/>
    <p:sldId id="267" r:id="rId9"/>
    <p:sldId id="270" r:id="rId10"/>
    <p:sldId id="271" r:id="rId11"/>
    <p:sldId id="272" r:id="rId12"/>
    <p:sldId id="275" r:id="rId13"/>
    <p:sldId id="276" r:id="rId14"/>
    <p:sldId id="278" r:id="rId15"/>
    <p:sldId id="279" r:id="rId16"/>
    <p:sldId id="280" r:id="rId17"/>
    <p:sldId id="284" r:id="rId18"/>
    <p:sldId id="285" r:id="rId19"/>
    <p:sldId id="286" r:id="rId20"/>
    <p:sldId id="288" r:id="rId21"/>
    <p:sldId id="289" r:id="rId22"/>
    <p:sldId id="290" r:id="rId23"/>
    <p:sldId id="293" r:id="rId24"/>
    <p:sldId id="294" r:id="rId25"/>
    <p:sldId id="297" r:id="rId26"/>
    <p:sldId id="298" r:id="rId27"/>
    <p:sldId id="300" r:id="rId28"/>
    <p:sldId id="301" r:id="rId29"/>
    <p:sldId id="302" r:id="rId30"/>
    <p:sldId id="303" r:id="rId31"/>
    <p:sldId id="304" r:id="rId32"/>
    <p:sldId id="308" r:id="rId33"/>
    <p:sldId id="309" r:id="rId34"/>
    <p:sldId id="314" r:id="rId35"/>
    <p:sldId id="315" r:id="rId36"/>
    <p:sldId id="316" r:id="rId37"/>
    <p:sldId id="320" r:id="rId38"/>
    <p:sldId id="321" r:id="rId39"/>
    <p:sldId id="324" r:id="rId40"/>
    <p:sldId id="325" r:id="rId41"/>
    <p:sldId id="326" r:id="rId42"/>
    <p:sldId id="330" r:id="rId43"/>
    <p:sldId id="331" r:id="rId44"/>
    <p:sldId id="332" r:id="rId45"/>
    <p:sldId id="333" r:id="rId46"/>
    <p:sldId id="338" r:id="rId47"/>
    <p:sldId id="339" r:id="rId48"/>
    <p:sldId id="343" r:id="rId49"/>
    <p:sldId id="346" r:id="rId50"/>
    <p:sldId id="348" r:id="rId51"/>
    <p:sldId id="350" r:id="rId52"/>
    <p:sldId id="351" r:id="rId53"/>
    <p:sldId id="352" r:id="rId54"/>
    <p:sldId id="354" r:id="rId55"/>
    <p:sldId id="358" r:id="rId56"/>
    <p:sldId id="359" r:id="rId57"/>
    <p:sldId id="360" r:id="rId58"/>
    <p:sldId id="362" r:id="rId59"/>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To change the column width manually, point to the column marker between columns A and B and drag the pointer left or right instead of double-clicking.</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228585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you type text that is longer than the cell’s width, the text appears as if it extends into the next cell. However, when you type in the next cell, the overflow text does not display. The text is still there. It is often easier to proof your work if you have the column widths match the longest text. You can double-click on the column markers to automatically adjust to the widest entry or drag the column marker to adjust the column width to your desired width.</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153283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While you are editing in the formula bar, you can press Home to move to the beginning, End to move to the end, or the left or right arrow keys to move one character at a time. Press Delete to delete characters after the insertion point. Press Backspace to delete characters before the insertion point.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29</a:t>
            </a:fld>
            <a:endParaRPr lang="en-US"/>
          </a:p>
        </p:txBody>
      </p:sp>
    </p:spTree>
    <p:extLst>
      <p:ext uri="{BB962C8B-B14F-4D97-AF65-F5344CB8AC3E}">
        <p14:creationId xmlns:p14="http://schemas.microsoft.com/office/powerpoint/2010/main" val="3433091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right-click a cell or a selected range of cells and choose Delete from the shortcut menu that appears.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0" i="0" u="none" strike="noStrike" baseline="0" smtClean="0">
              <a:latin typeface="Segoe"/>
              <a:ea typeface="ＭＳ ゴシック"/>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If you edit a cell's contents and change your mind before you press Enter, press Esc and the original text will be restored. If you change the content of a cell and then do not want the change, click the Undo button on the Quick Access Toolbar or press Ctrl + Z. The deleted text will be restored.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31</a:t>
            </a:fld>
            <a:endParaRPr lang="en-US"/>
          </a:p>
        </p:txBody>
      </p:sp>
    </p:spTree>
    <p:extLst>
      <p:ext uri="{BB962C8B-B14F-4D97-AF65-F5344CB8AC3E}">
        <p14:creationId xmlns:p14="http://schemas.microsoft.com/office/powerpoint/2010/main" val="216636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right-click a cell or a selected range of cells and choose Delete from the menu that appears.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3017291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Clear displays a number of options. To remove both the entry and the format, choose Clear All.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47714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To verify that AutoComplete is enabled, click the FILE tab accessing Backstage, click Options, and then click Advanced in the navigation pane. In the Editing options section, click the Enable AutoComplete for cell values</a:t>
            </a:r>
            <a:r>
              <a:rPr lang="en-US" b="0" i="1" u="none" strike="noStrike" baseline="0" smtClean="0">
                <a:latin typeface="Segoe"/>
                <a:ea typeface="ＭＳ ゴシック"/>
              </a:rPr>
              <a:t> </a:t>
            </a:r>
            <a:r>
              <a:rPr lang="en-US" b="0" i="0" u="none" strike="noStrike" baseline="0" smtClean="0">
                <a:latin typeface="Segoe"/>
                <a:ea typeface="ＭＳ ゴシック"/>
              </a:rPr>
              <a:t>check box if it is not already checked. Click OK.</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34</a:t>
            </a:fld>
            <a:endParaRPr lang="en-US"/>
          </a:p>
        </p:txBody>
      </p:sp>
    </p:spTree>
    <p:extLst>
      <p:ext uri="{BB962C8B-B14F-4D97-AF65-F5344CB8AC3E}">
        <p14:creationId xmlns:p14="http://schemas.microsoft.com/office/powerpoint/2010/main" val="3417425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Excel bases the list of potential AutoComplete entries on the text in the rows above the current row. If different rows start with the same character, you might have to type more than one character for the AutoComplete entry to display.</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344686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Ctrl + ; (semicolon) enters the current date into a worksheet cell; Ctrl + : (colon) enters the current time.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41</a:t>
            </a:fld>
            <a:endParaRPr lang="en-US"/>
          </a:p>
        </p:txBody>
      </p:sp>
    </p:spTree>
    <p:extLst>
      <p:ext uri="{BB962C8B-B14F-4D97-AF65-F5344CB8AC3E}">
        <p14:creationId xmlns:p14="http://schemas.microsoft.com/office/powerpoint/2010/main" val="148064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quickly fill a range of cells with the contents of the first cell, select the range, and then press Ctrl + D (cells below) or Ctrl + R (cells to the right).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43</a:t>
            </a:fld>
            <a:endParaRPr lang="en-US"/>
          </a:p>
        </p:txBody>
      </p:sp>
    </p:spTree>
    <p:extLst>
      <p:ext uri="{BB962C8B-B14F-4D97-AF65-F5344CB8AC3E}">
        <p14:creationId xmlns:p14="http://schemas.microsoft.com/office/powerpoint/2010/main" val="165339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When you work in Excel, you can open a blank workbook with the shortcut combination Ctrl + 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246601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Excel recognizes a series, the default fill option is to complete the series. When you use the fill handle and a series is not present, the default is to copy the cell contents. The Fill Options button also allows you to fill formatting only or to fill without formatting.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45</a:t>
            </a:fld>
            <a:endParaRPr lang="en-US"/>
          </a:p>
        </p:txBody>
      </p:sp>
    </p:spTree>
    <p:extLst>
      <p:ext uri="{BB962C8B-B14F-4D97-AF65-F5344CB8AC3E}">
        <p14:creationId xmlns:p14="http://schemas.microsoft.com/office/powerpoint/2010/main" val="119275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Be sure to hold down the Ctrl key the entire time you are dragging a data series for copying with the mouse, or you will move the series instead of copying it</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48</a:t>
            </a:fld>
            <a:endParaRPr lang="en-US"/>
          </a:p>
        </p:txBody>
      </p:sp>
    </p:spTree>
    <p:extLst>
      <p:ext uri="{BB962C8B-B14F-4D97-AF65-F5344CB8AC3E}">
        <p14:creationId xmlns:p14="http://schemas.microsoft.com/office/powerpoint/2010/main" val="2001271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you attempt to move a selection to a location that contains data, a caution dialog box opens. “There’s already data here. Do you want to replace it?” is a reminder that moving data to a new location replaces the existing data. You can click OK or cancel the operation.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2210659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To copy, you can use Ctrl + C or right-click and chose Copy. To paste, you can use Ctrl + V or right-click and choose Paste.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51</a:t>
            </a:fld>
            <a:endParaRPr lang="en-US"/>
          </a:p>
        </p:txBody>
      </p:sp>
    </p:spTree>
    <p:extLst>
      <p:ext uri="{BB962C8B-B14F-4D97-AF65-F5344CB8AC3E}">
        <p14:creationId xmlns:p14="http://schemas.microsoft.com/office/powerpoint/2010/main" val="1711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Paste with Live Preview was new as of Office 2010. If you point to the Paste options in either the shortcut menu, or the Paste command options in the Clipboard group, you will be able to view your changes before actually implementing them.</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53</a:t>
            </a:fld>
            <a:endParaRPr lang="en-US"/>
          </a:p>
        </p:txBody>
      </p:sp>
    </p:spTree>
    <p:extLst>
      <p:ext uri="{BB962C8B-B14F-4D97-AF65-F5344CB8AC3E}">
        <p14:creationId xmlns:p14="http://schemas.microsoft.com/office/powerpoint/2010/main" val="3549312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cut, you can use Ctrl + X or right-click and choose Cut.</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When you delete text, it is not stored on the Clipboard. To remove data and use the text later, use Cut rather than Delete. By using the Cut feature, you are able to access the data or information from the Clipboard if needed. Deleted text can be restored only with Undo.</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54</a:t>
            </a:fld>
            <a:endParaRPr lang="en-US"/>
          </a:p>
        </p:txBody>
      </p:sp>
    </p:spTree>
    <p:extLst>
      <p:ext uri="{BB962C8B-B14F-4D97-AF65-F5344CB8AC3E}">
        <p14:creationId xmlns:p14="http://schemas.microsoft.com/office/powerpoint/2010/main" val="65579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Another Way: You can also switch between two recent active workbooks with Ctrl + Tab. </a:t>
            </a:r>
          </a:p>
          <a:p>
            <a:pPr lvl="2" rtl="0"/>
            <a:r>
              <a:rPr lang="en-US" b="0" i="0" u="none" strike="noStrike" baseline="0" smtClean="0">
                <a:latin typeface="Segoe"/>
                <a:ea typeface="ＭＳ ゴシック"/>
              </a:rPr>
              <a:t>Take Note: Unlike previous versions, Excel now displays each workbook in a separate window.</a:t>
            </a:r>
          </a:p>
          <a:p>
            <a:endParaRPr lang="en-US"/>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353973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save the workbook with Ctrl + 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val="421025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Save your workbook often and especially before opening another workbook, printing, or after you enter information.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341942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Templates are automatically saved in another location so they can be opened with the FILE, New option.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391693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Adobe PDF (Portable Documents Format) ensures that your printed or viewed file retains the formatting that you intended, but the file cannot be easily changed. You can also save your workbooks in a Web page format for use on websites with Single File Web Page or Web Page options. To import data into another format and the other program does not accept Excel worksheets, you can also try Text (Tab delimited) or CSV (Comma delimited) formats. All of these options are available from the Save As type drop-down menu on the FILE tab.</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22</a:t>
            </a:fld>
            <a:endParaRPr lang="en-US"/>
          </a:p>
        </p:txBody>
      </p:sp>
    </p:spTree>
    <p:extLst>
      <p:ext uri="{BB962C8B-B14F-4D97-AF65-F5344CB8AC3E}">
        <p14:creationId xmlns:p14="http://schemas.microsoft.com/office/powerpoint/2010/main" val="1274877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If you type the wrong data, you can click the cell and retype the entry. In the following sections, you see how to edit text.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23</a:t>
            </a:fld>
            <a:endParaRPr lang="en-US"/>
          </a:p>
        </p:txBody>
      </p:sp>
    </p:spTree>
    <p:extLst>
      <p:ext uri="{BB962C8B-B14F-4D97-AF65-F5344CB8AC3E}">
        <p14:creationId xmlns:p14="http://schemas.microsoft.com/office/powerpoint/2010/main" val="139219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Text is stored in only one cell, even when it appears to extend into adjacent cells. If an entry is longer than the cell width and the next cell contains data, the entry appears in truncated form. To edit the data, you need to go to the cell where the text starts and not in the adjacent cells.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24</a:t>
            </a:fld>
            <a:endParaRPr lang="en-US"/>
          </a:p>
        </p:txBody>
      </p:sp>
    </p:spTree>
    <p:extLst>
      <p:ext uri="{BB962C8B-B14F-4D97-AF65-F5344CB8AC3E}">
        <p14:creationId xmlns:p14="http://schemas.microsoft.com/office/powerpoint/2010/main" val="86151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15F8CA-D01C-FB48-A4A9-4D091BF6E75B}" type="datetimeFigureOut">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FC35A-950B-F44C-8A27-B6D111827FD2}" type="slidenum">
              <a:t>‹#›</a:t>
            </a:fld>
            <a:endParaRPr lang="en-US"/>
          </a:p>
        </p:txBody>
      </p:sp>
    </p:spTree>
    <p:extLst>
      <p:ext uri="{BB962C8B-B14F-4D97-AF65-F5344CB8AC3E}">
        <p14:creationId xmlns:p14="http://schemas.microsoft.com/office/powerpoint/2010/main" val="398435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Working with Excel</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2</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Name and Save a Workbook </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From the left-hand navigation pane, in the Save As dialog box, click </a:t>
            </a:r>
            <a:r>
              <a:rPr lang="en-US" b="1" i="0" u="none" strike="noStrike" baseline="0" smtClean="0">
                <a:latin typeface="Segoe"/>
                <a:ea typeface="ＭＳ ゴシック"/>
              </a:rPr>
              <a:t>Desktop</a:t>
            </a:r>
            <a:r>
              <a:rPr lang="en-US" b="0" i="0" u="none" strike="noStrike" baseline="0" smtClean="0">
                <a:latin typeface="Segoe"/>
                <a:ea typeface="ＭＳ ゴシック"/>
              </a:rPr>
              <a:t>. The Desktop becomes the new destination of your saved file.</a:t>
            </a:r>
          </a:p>
          <a:p>
            <a:pPr lvl="1" rtl="0">
              <a:buAutoNum type="arabicPeriod" startAt="3"/>
            </a:pPr>
            <a:r>
              <a:rPr lang="en-US" b="0" i="0" u="none" strike="noStrike" baseline="0" smtClean="0">
                <a:latin typeface="Segoe"/>
                <a:ea typeface="ＭＳ ゴシック"/>
              </a:rPr>
              <a:t>In the Save As dialog box, </a:t>
            </a:r>
            <a:br>
              <a:rPr lang="en-US" b="0" i="0" u="none" strike="noStrike" baseline="0" smtClean="0">
                <a:latin typeface="Segoe"/>
                <a:ea typeface="ＭＳ ゴシック"/>
              </a:rPr>
            </a:br>
            <a:r>
              <a:rPr lang="en-US" b="0" i="0" u="none" strike="noStrike" baseline="0" smtClean="0">
                <a:latin typeface="Segoe"/>
                <a:ea typeface="ＭＳ ゴシック"/>
              </a:rPr>
              <a:t>click </a:t>
            </a:r>
            <a:r>
              <a:rPr lang="en-US" b="1" i="0" u="none" strike="noStrike" baseline="0" smtClean="0">
                <a:latin typeface="Segoe"/>
                <a:ea typeface="ＭＳ ゴシック"/>
              </a:rPr>
              <a:t>New folder</a:t>
            </a:r>
            <a:r>
              <a:rPr lang="en-US" b="0" i="0" u="none" strike="noStrike" baseline="0" smtClean="0">
                <a:latin typeface="Segoe"/>
                <a:ea typeface="ＭＳ ゴシック"/>
              </a:rPr>
              <a:t>. A folder </a:t>
            </a:r>
            <a:br>
              <a:rPr lang="en-US" b="0" i="0" u="none" strike="noStrike" baseline="0" smtClean="0">
                <a:latin typeface="Segoe"/>
                <a:ea typeface="ＭＳ ゴシック"/>
              </a:rPr>
            </a:br>
            <a:r>
              <a:rPr lang="en-US" b="0" i="0" u="none" strike="noStrike" baseline="0" smtClean="0">
                <a:latin typeface="Segoe"/>
                <a:ea typeface="ＭＳ ゴシック"/>
              </a:rPr>
              <a:t>icon appears with the words </a:t>
            </a:r>
            <a:br>
              <a:rPr lang="en-US" b="0" i="0" u="none" strike="noStrike" baseline="0" smtClean="0">
                <a:latin typeface="Segoe"/>
                <a:ea typeface="ＭＳ ゴシック"/>
              </a:rPr>
            </a:br>
            <a:r>
              <a:rPr lang="en-US" b="0" i="0" u="none" strike="noStrike" baseline="0" smtClean="0">
                <a:latin typeface="Segoe"/>
                <a:ea typeface="ＭＳ ゴシック"/>
              </a:rPr>
              <a:t>“New folder” selected </a:t>
            </a:r>
            <a:br>
              <a:rPr lang="en-US" b="0" i="0" u="none" strike="noStrike" baseline="0" smtClean="0">
                <a:latin typeface="Segoe"/>
                <a:ea typeface="ＭＳ ゴシック"/>
              </a:rPr>
            </a:br>
            <a:r>
              <a:rPr lang="en-US" b="0" i="0" u="none" strike="noStrike" baseline="0" smtClean="0">
                <a:latin typeface="Segoe"/>
                <a:ea typeface="ＭＳ ゴシック"/>
              </a:rPr>
              <a:t>(see figure).</a:t>
            </a:r>
          </a:p>
          <a:p>
            <a:pPr lvl="1" rtl="0">
              <a:buAutoNum type="arabicPeriod" startAt="3"/>
            </a:pPr>
            <a:r>
              <a:rPr lang="en-US" b="0" i="0" u="none" strike="noStrike" baseline="0" smtClean="0">
                <a:latin typeface="Segoe"/>
                <a:ea typeface="ＭＳ ゴシック"/>
              </a:rPr>
              <a:t>Type </a:t>
            </a:r>
            <a:r>
              <a:rPr lang="en-US" b="1" i="0" u="none" strike="noStrike" baseline="0" smtClean="0">
                <a:latin typeface="Segoe"/>
                <a:ea typeface="ＭＳ ゴシック"/>
              </a:rPr>
              <a:t>Excel Lesson 2</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Open</a:t>
            </a:r>
            <a:r>
              <a:rPr lang="en-US" b="0" i="0" u="none" strike="noStrike" baseline="0" smtClean="0">
                <a:latin typeface="Segoe"/>
                <a:ea typeface="ＭＳ ゴシック"/>
              </a:rPr>
              <a:t>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2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546131"/>
            <a:ext cx="3397470" cy="2850666"/>
          </a:xfrm>
          <a:prstGeom prst="rect">
            <a:avLst/>
          </a:prstGeom>
        </p:spPr>
      </p:pic>
    </p:spTree>
    <p:extLst>
      <p:ext uri="{BB962C8B-B14F-4D97-AF65-F5344CB8AC3E}">
        <p14:creationId xmlns:p14="http://schemas.microsoft.com/office/powerpoint/2010/main" val="141247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Name and Save a Workbook </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the File Name box, type </a:t>
            </a:r>
            <a:r>
              <a:rPr lang="en-US" b="0" i="1" u="none" strike="noStrike" baseline="0" smtClean="0">
                <a:latin typeface="Segoe"/>
                <a:ea typeface="ＭＳ ゴシック"/>
              </a:rPr>
              <a:t>02 Fabrikam Address Solution</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Save</a:t>
            </a:r>
            <a:r>
              <a:rPr lang="en-US" b="0" i="0" u="none" strike="noStrike" baseline="0" smtClean="0">
                <a:latin typeface="Segoe"/>
                <a:ea typeface="ＭＳ ゴシック"/>
              </a:rPr>
              <a:t> button.</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92375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to Your SkyDrive</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a:t>
            </a:r>
            <a:r>
              <a:rPr lang="en-US" sz="2000" b="1" i="0" u="none" strike="noStrike" baseline="0" smtClean="0">
                <a:latin typeface="Segoe"/>
                <a:ea typeface="ＭＳ ゴシック"/>
              </a:rPr>
              <a:t>USE</a:t>
            </a:r>
            <a:r>
              <a:rPr lang="en-US" sz="2000" b="0" i="0" u="none" strike="noStrike" baseline="0" smtClean="0">
                <a:latin typeface="Segoe"/>
                <a:ea typeface="ＭＳ ゴシック"/>
              </a:rPr>
              <a:t> the workbook from the previous exercise or type your name and address in a new workbook.</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then click </a:t>
            </a:r>
            <a:r>
              <a:rPr lang="en-US" sz="2000" b="1" i="0" u="none" strike="noStrike" baseline="0" smtClean="0">
                <a:latin typeface="Segoe"/>
                <a:ea typeface="ＭＳ ゴシック"/>
              </a:rPr>
              <a:t>Save As</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In the Backstage area, </a:t>
            </a:r>
            <a:br>
              <a:rPr lang="en-US" sz="2000" b="0" i="0" u="none" strike="noStrike" baseline="0" smtClean="0">
                <a:latin typeface="Segoe"/>
                <a:ea typeface="ＭＳ ゴシック"/>
              </a:rPr>
            </a:br>
            <a:r>
              <a:rPr lang="en-US" sz="2000" b="0" i="0" u="none" strike="noStrike" baseline="0" smtClean="0">
                <a:latin typeface="Segoe"/>
                <a:ea typeface="ＭＳ ゴシック"/>
              </a:rPr>
              <a:t>under Save As, click </a:t>
            </a:r>
            <a:br>
              <a:rPr lang="en-US" sz="2000" b="0" i="0" u="none" strike="noStrike" baseline="0" smtClean="0">
                <a:latin typeface="Segoe"/>
                <a:ea typeface="ＭＳ ゴシック"/>
              </a:rPr>
            </a:br>
            <a:r>
              <a:rPr lang="en-US" sz="2000" b="1" i="0" u="none" strike="noStrike" baseline="0" smtClean="0">
                <a:latin typeface="Segoe"/>
                <a:ea typeface="ＭＳ ゴシック"/>
              </a:rPr>
              <a:t>[Your name] </a:t>
            </a:r>
            <a:br>
              <a:rPr lang="en-US" sz="2000" b="1" i="0" u="none" strike="noStrike" baseline="0" smtClean="0">
                <a:latin typeface="Segoe"/>
                <a:ea typeface="ＭＳ ゴシック"/>
              </a:rPr>
            </a:br>
            <a:r>
              <a:rPr lang="en-US" sz="2000" b="1" i="0" u="none" strike="noStrike" baseline="0" smtClean="0">
                <a:latin typeface="Segoe"/>
                <a:ea typeface="ＭＳ ゴシック"/>
              </a:rPr>
              <a:t>SkyDrive</a:t>
            </a:r>
            <a:r>
              <a:rPr lang="en-US" sz="2000" b="0" i="0" u="none" strike="noStrike" baseline="0" smtClean="0">
                <a:latin typeface="Segoe"/>
                <a:ea typeface="ＭＳ ゴシック"/>
              </a:rPr>
              <a:t> (see figure). </a:t>
            </a:r>
            <a:br>
              <a:rPr lang="en-US" sz="2000" b="0" i="0" u="none" strike="noStrike" baseline="0" smtClean="0">
                <a:latin typeface="Segoe"/>
                <a:ea typeface="ＭＳ ゴシック"/>
              </a:rPr>
            </a:br>
            <a:r>
              <a:rPr lang="en-US" sz="2000" b="0" i="0" u="none" strike="noStrike" baseline="0" smtClean="0">
                <a:latin typeface="Segoe"/>
                <a:ea typeface="ＭＳ ゴシック"/>
              </a:rPr>
              <a:t>You may need to sign </a:t>
            </a:r>
            <a:br>
              <a:rPr lang="en-US" sz="2000" b="0" i="0" u="none" strike="noStrike" baseline="0" smtClean="0">
                <a:latin typeface="Segoe"/>
                <a:ea typeface="ＭＳ ゴシック"/>
              </a:rPr>
            </a:br>
            <a:r>
              <a:rPr lang="en-US" sz="2000" b="0" i="0" u="none" strike="noStrike" baseline="0" smtClean="0">
                <a:latin typeface="Segoe"/>
                <a:ea typeface="ＭＳ ゴシック"/>
              </a:rPr>
              <a:t>in to SkyDrive if you </a:t>
            </a:r>
            <a:br>
              <a:rPr lang="en-US" sz="2000" b="0" i="0" u="none" strike="noStrike" baseline="0" smtClean="0">
                <a:latin typeface="Segoe"/>
                <a:ea typeface="ＭＳ ゴシック"/>
              </a:rPr>
            </a:br>
            <a:r>
              <a:rPr lang="en-US" sz="2000" b="0" i="0" u="none" strike="noStrike" baseline="0" smtClean="0">
                <a:latin typeface="Segoe"/>
                <a:ea typeface="ＭＳ ゴシック"/>
              </a:rPr>
              <a:t>haven't already.</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Browse</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New folder</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2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516" y="2519259"/>
            <a:ext cx="4545725" cy="3647634"/>
          </a:xfrm>
          <a:prstGeom prst="rect">
            <a:avLst/>
          </a:prstGeom>
        </p:spPr>
      </p:pic>
    </p:spTree>
    <p:extLst>
      <p:ext uri="{BB962C8B-B14F-4D97-AF65-F5344CB8AC3E}">
        <p14:creationId xmlns:p14="http://schemas.microsoft.com/office/powerpoint/2010/main" val="357957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to Your SkyDrive</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New folder text box, type </a:t>
            </a:r>
            <a:r>
              <a:rPr lang="en-US" b="1" i="0" u="none" strike="noStrike" baseline="0" smtClean="0">
                <a:latin typeface="Segoe"/>
                <a:ea typeface="ＭＳ ゴシック"/>
              </a:rPr>
              <a:t>Excel Lesson 2 </a:t>
            </a:r>
            <a:r>
              <a:rPr lang="en-US" b="0" i="0" u="none" strike="noStrike" baseline="0" smtClean="0">
                <a:latin typeface="Segoe"/>
                <a:ea typeface="ＭＳ ゴシック"/>
              </a:rPr>
              <a:t>to also have a folder for this lesson on your SkyDrive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Double-click the </a:t>
            </a:r>
            <a:r>
              <a:rPr lang="en-US" b="1" i="0" u="none" strike="noStrike" baseline="0" smtClean="0">
                <a:latin typeface="Segoe"/>
                <a:ea typeface="ＭＳ ゴシック"/>
              </a:rPr>
              <a:t>Excel Lesson 2</a:t>
            </a:r>
            <a:r>
              <a:rPr lang="en-US" b="0" i="0" u="none" strike="noStrike" baseline="0" smtClean="0">
                <a:latin typeface="Segoe"/>
                <a:ea typeface="ＭＳ ゴシック"/>
              </a:rPr>
              <a:t> icon to move to that folder.</a:t>
            </a:r>
          </a:p>
          <a:p>
            <a:pPr lvl="1" rtl="0">
              <a:buAutoNum type="arabicPeriod" startAt="5"/>
            </a:pPr>
            <a:r>
              <a:rPr lang="en-US" b="0" i="0" u="none" strike="noStrike" baseline="0" smtClean="0">
                <a:latin typeface="Segoe"/>
                <a:ea typeface="ＭＳ ゴシック"/>
              </a:rPr>
              <a:t>Keep the file with the same name (or type </a:t>
            </a:r>
            <a:r>
              <a:rPr lang="en-US" b="0" i="1" u="none" strike="noStrike" baseline="0" smtClean="0">
                <a:latin typeface="Segoe"/>
                <a:ea typeface="ＭＳ ゴシック"/>
              </a:rPr>
              <a:t>02 Fabrikam Address Solution</a:t>
            </a:r>
            <a:r>
              <a:rPr lang="en-US" b="0" i="0" u="none" strike="noStrike" baseline="0" smtClean="0">
                <a:latin typeface="Segoe"/>
                <a:ea typeface="ＭＳ ゴシック"/>
              </a:rPr>
              <a:t> in the File name box), and then click the </a:t>
            </a:r>
            <a:r>
              <a:rPr lang="en-US" b="1" i="0" u="none" strike="noStrike" baseline="0" smtClean="0">
                <a:latin typeface="Segoe"/>
                <a:ea typeface="ＭＳ ゴシック"/>
              </a:rPr>
              <a:t>Save</a:t>
            </a:r>
            <a:r>
              <a:rPr lang="en-US" b="0" i="0" u="none" strike="noStrike" baseline="0" smtClean="0">
                <a:latin typeface="Segoe"/>
                <a:ea typeface="ＭＳ ゴシック"/>
              </a:rPr>
              <a:t> button.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3039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Under a Different Name</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 or type </a:t>
            </a:r>
            <a:r>
              <a:rPr lang="en-US" sz="2000" b="1" i="0" u="none" strike="noStrike" baseline="0" smtClean="0">
                <a:latin typeface="Segoe"/>
                <a:ea typeface="ＭＳ ゴシック"/>
              </a:rPr>
              <a:t>Fabrikam Inc.</a:t>
            </a:r>
            <a:r>
              <a:rPr lang="en-US" sz="2000" b="0" i="0" u="none" strike="noStrike" baseline="0" smtClean="0">
                <a:latin typeface="Segoe"/>
                <a:ea typeface="ＭＳ ゴシック"/>
              </a:rPr>
              <a:t> in cell A1.</a:t>
            </a:r>
          </a:p>
          <a:p>
            <a:pPr lvl="1" rtl="0"/>
            <a:r>
              <a:rPr lang="en-US" sz="2000" b="0" i="0" u="none" strike="noStrike" baseline="0" smtClean="0">
                <a:latin typeface="Segoe"/>
                <a:ea typeface="ＭＳ ゴシック"/>
              </a:rPr>
              <a:t>In cell A2, type </a:t>
            </a:r>
            <a:br>
              <a:rPr lang="en-US" sz="2000" b="0" i="0" u="none" strike="noStrike" baseline="0" smtClean="0">
                <a:latin typeface="Segoe"/>
                <a:ea typeface="ＭＳ ゴシック"/>
              </a:rPr>
            </a:br>
            <a:r>
              <a:rPr lang="en-US" sz="2000" b="1" i="0" u="none" strike="noStrike" baseline="0" smtClean="0">
                <a:latin typeface="Segoe"/>
                <a:ea typeface="ＭＳ ゴシック"/>
              </a:rPr>
              <a:t>87 East Broad Street</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In cell A3, type </a:t>
            </a:r>
            <a:br>
              <a:rPr lang="en-US" sz="2000" b="0" i="0" u="none" strike="noStrike" baseline="0" smtClean="0">
                <a:latin typeface="Segoe"/>
                <a:ea typeface="ＭＳ ゴシック"/>
              </a:rPr>
            </a:br>
            <a:r>
              <a:rPr lang="en-US" sz="2000" b="1" i="0" u="none" strike="noStrike" baseline="0" smtClean="0">
                <a:latin typeface="Segoe"/>
                <a:ea typeface="ＭＳ ゴシック"/>
              </a:rPr>
              <a:t>Columbus, OH 43215</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in the left pane, click </a:t>
            </a:r>
            <a:br>
              <a:rPr lang="en-US" sz="2000" b="0" i="0" u="none" strike="noStrike" baseline="0" smtClean="0">
                <a:latin typeface="Segoe"/>
                <a:ea typeface="ＭＳ ゴシック"/>
              </a:rPr>
            </a:br>
            <a:r>
              <a:rPr lang="en-US" sz="2000" b="1" i="0" u="none" strike="noStrike" baseline="0" smtClean="0">
                <a:latin typeface="Segoe"/>
                <a:ea typeface="ＭＳ ゴシック"/>
              </a:rPr>
              <a:t>Save As</a:t>
            </a:r>
            <a:r>
              <a:rPr lang="en-US" sz="2000" b="0" i="0" u="none" strike="noStrike" baseline="0" smtClean="0">
                <a:latin typeface="Segoe"/>
                <a:ea typeface="ＭＳ ゴシック"/>
              </a:rPr>
              <a:t>. The Backstage </a:t>
            </a:r>
            <a:br>
              <a:rPr lang="en-US" sz="2000" b="0" i="0" u="none" strike="noStrike" baseline="0" smtClean="0">
                <a:latin typeface="Segoe"/>
                <a:ea typeface="ＭＳ ゴシック"/>
              </a:rPr>
            </a:br>
            <a:r>
              <a:rPr lang="en-US" sz="2000" b="0" i="0" u="none" strike="noStrike" baseline="0" smtClean="0">
                <a:latin typeface="Segoe"/>
                <a:ea typeface="ＭＳ ゴシック"/>
              </a:rPr>
              <a:t>view shows that the </a:t>
            </a:r>
            <a:br>
              <a:rPr lang="en-US" sz="2000" b="0" i="0" u="none" strike="noStrike" baseline="0" smtClean="0">
                <a:latin typeface="Segoe"/>
                <a:ea typeface="ＭＳ ゴシック"/>
              </a:rPr>
            </a:br>
            <a:r>
              <a:rPr lang="en-US" sz="2000" b="0" i="0" u="none" strike="noStrike" baseline="0" smtClean="0">
                <a:latin typeface="Segoe"/>
                <a:ea typeface="ＭＳ ゴシック"/>
              </a:rPr>
              <a:t>Current Folder (see </a:t>
            </a:r>
            <a:br>
              <a:rPr lang="en-US" sz="2000" b="0" i="0" u="none" strike="noStrike" baseline="0" smtClean="0">
                <a:latin typeface="Segoe"/>
                <a:ea typeface="ＭＳ ゴシック"/>
              </a:rPr>
            </a:br>
            <a:r>
              <a:rPr lang="en-US" sz="2000" b="0" i="0" u="none" strike="noStrike" baseline="0" smtClean="0">
                <a:latin typeface="Segoe"/>
                <a:ea typeface="ＭＳ ゴシック"/>
              </a:rPr>
              <a:t>figure 2-8) is Excel </a:t>
            </a:r>
            <a:br>
              <a:rPr lang="en-US" sz="2000" b="0" i="0" u="none" strike="noStrike" baseline="0" smtClean="0">
                <a:latin typeface="Segoe"/>
                <a:ea typeface="ＭＳ ゴシック"/>
              </a:rPr>
            </a:br>
            <a:r>
              <a:rPr lang="en-US" sz="2000" b="0" i="0" u="none" strike="noStrike" baseline="0" smtClean="0">
                <a:latin typeface="Segoe"/>
                <a:ea typeface="ＭＳ ゴシック"/>
              </a:rPr>
              <a:t>Lesson 2 on your </a:t>
            </a:r>
            <a:br>
              <a:rPr lang="en-US" sz="2000" b="0" i="0" u="none" strike="noStrike" baseline="0" smtClean="0">
                <a:latin typeface="Segoe"/>
                <a:ea typeface="ＭＳ ゴシック"/>
              </a:rPr>
            </a:br>
            <a:r>
              <a:rPr lang="en-US" sz="2000" b="0" i="0" u="none" strike="noStrike" baseline="0" smtClean="0">
                <a:latin typeface="Segoe"/>
                <a:ea typeface="ＭＳ ゴシック"/>
              </a:rPr>
              <a:t>SkyDrive, because it was the folder that was last used to save a workbook.</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981200"/>
            <a:ext cx="4380171" cy="3513471"/>
          </a:xfrm>
          <a:prstGeom prst="rect">
            <a:avLst/>
          </a:prstGeom>
        </p:spPr>
      </p:pic>
    </p:spTree>
    <p:extLst>
      <p:ext uri="{BB962C8B-B14F-4D97-AF65-F5344CB8AC3E}">
        <p14:creationId xmlns:p14="http://schemas.microsoft.com/office/powerpoint/2010/main" val="31556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Under a Different Name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on </a:t>
            </a:r>
            <a:r>
              <a:rPr lang="en-US" b="1" i="0" u="none" strike="noStrike" baseline="0" smtClean="0">
                <a:latin typeface="Segoe"/>
                <a:ea typeface="ＭＳ ゴシック"/>
              </a:rPr>
              <a:t>Computer</a:t>
            </a:r>
            <a:r>
              <a:rPr lang="en-US" b="0" i="0" u="none" strike="noStrike" baseline="0" smtClean="0">
                <a:latin typeface="Segoe"/>
                <a:ea typeface="ＭＳ ゴシック"/>
              </a:rPr>
              <a:t> to return to the drive you used before.</a:t>
            </a:r>
          </a:p>
          <a:p>
            <a:pPr lvl="1" rtl="0">
              <a:buAutoNum type="arabicPeriod" startAt="4"/>
            </a:pPr>
            <a:r>
              <a:rPr lang="en-US" b="0" i="0" u="none" strike="noStrike" baseline="0" smtClean="0">
                <a:latin typeface="Segoe"/>
                <a:ea typeface="ＭＳ ゴシック"/>
              </a:rPr>
              <a:t>In the right pane, double-click </a:t>
            </a:r>
            <a:r>
              <a:rPr lang="en-US" b="1" i="0" u="none" strike="noStrike" baseline="0" smtClean="0">
                <a:latin typeface="Segoe"/>
                <a:ea typeface="ＭＳ ゴシック"/>
              </a:rPr>
              <a:t>Excel Lesson 2</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in the </a:t>
            </a:r>
            <a:r>
              <a:rPr lang="en-US" b="1" i="0" u="none" strike="noStrike" baseline="0" smtClean="0">
                <a:latin typeface="Segoe"/>
                <a:ea typeface="ＭＳ ゴシック"/>
              </a:rPr>
              <a:t>File name</a:t>
            </a:r>
            <a:r>
              <a:rPr lang="en-US" b="0" i="0" u="none" strike="noStrike" baseline="0" smtClean="0">
                <a:latin typeface="Segoe"/>
                <a:ea typeface="ＭＳ ゴシック"/>
              </a:rPr>
              <a:t> box, click after </a:t>
            </a:r>
            <a:r>
              <a:rPr lang="en-US" b="1" i="0" u="none" strike="noStrike" baseline="0" smtClean="0">
                <a:latin typeface="Segoe"/>
                <a:ea typeface="ＭＳ ゴシック"/>
              </a:rPr>
              <a:t>Fabrikam</a:t>
            </a:r>
            <a:r>
              <a:rPr lang="en-US" b="0" i="0" u="none" strike="noStrike" baseline="0" smtClean="0">
                <a:latin typeface="Segoe"/>
                <a:ea typeface="ＭＳ ゴシック"/>
              </a:rPr>
              <a:t>, and type </a:t>
            </a:r>
            <a:r>
              <a:rPr lang="en-US" b="1" i="0" u="none" strike="noStrike" baseline="0" smtClean="0">
                <a:latin typeface="Segoe"/>
                <a:ea typeface="ＭＳ ゴシック"/>
              </a:rPr>
              <a:t>Broad</a:t>
            </a:r>
            <a:r>
              <a:rPr lang="en-US" b="0" i="0" u="none" strike="noStrike" baseline="0" smtClean="0">
                <a:latin typeface="Segoe"/>
                <a:ea typeface="ＭＳ ゴシック"/>
              </a:rPr>
              <a:t> so the name reads </a:t>
            </a:r>
            <a:r>
              <a:rPr lang="en-US" b="0" i="1" u="none" strike="noStrike" baseline="0" smtClean="0">
                <a:latin typeface="Segoe"/>
                <a:ea typeface="ＭＳ ゴシック"/>
              </a:rPr>
              <a:t>02 Fabrikam Broad Address Solution</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You created a new workbook by saving an existing workbook with a new name.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17334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Under a Different Name</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click </a:t>
            </a:r>
            <a:r>
              <a:rPr lang="en-US" b="1" i="0" u="none" strike="noStrike" baseline="0" smtClean="0">
                <a:latin typeface="Segoe"/>
                <a:ea typeface="ＭＳ ゴシック"/>
              </a:rPr>
              <a:t>Save As</a:t>
            </a:r>
            <a:r>
              <a:rPr lang="en-US" b="0" i="0" u="none" strike="noStrike" baseline="0" smtClean="0">
                <a:latin typeface="Segoe"/>
                <a:ea typeface="ＭＳ ゴシック"/>
              </a:rPr>
              <a:t> in the left pane, and click </a:t>
            </a:r>
            <a:r>
              <a:rPr lang="en-US" b="1" i="0" u="none" strike="noStrike" baseline="0" smtClean="0">
                <a:latin typeface="Segoe"/>
                <a:ea typeface="ＭＳ ゴシック"/>
              </a:rPr>
              <a:t>Browse</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In the File Name box, type </a:t>
            </a:r>
            <a:r>
              <a:rPr lang="en-US" b="0" i="1" u="none" strike="noStrike" baseline="0" smtClean="0">
                <a:latin typeface="Segoe"/>
                <a:ea typeface="ＭＳ ゴシック"/>
              </a:rPr>
              <a:t>02 Fabrikam Address Template Solution</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In the Save As Type box, click the drop-down arrow and choose </a:t>
            </a:r>
            <a:r>
              <a:rPr lang="en-US" b="1" i="0" u="none" strike="noStrike" baseline="0" smtClean="0">
                <a:latin typeface="Segoe"/>
                <a:ea typeface="ＭＳ ゴシック"/>
              </a:rPr>
              <a:t>Excel Template</a:t>
            </a:r>
            <a:r>
              <a:rPr lang="en-US" b="0" i="0" u="none" strike="noStrike" baseline="0" smtClean="0">
                <a:latin typeface="Segoe"/>
                <a:ea typeface="ＭＳ ゴシック"/>
              </a:rPr>
              <a:t>. Click the </a:t>
            </a:r>
            <a:r>
              <a:rPr lang="en-US" b="1" i="0" u="none" strike="noStrike" baseline="0" smtClean="0">
                <a:latin typeface="Segoe"/>
                <a:ea typeface="ＭＳ ゴシック"/>
              </a:rPr>
              <a:t>Save</a:t>
            </a:r>
            <a:r>
              <a:rPr lang="en-US" b="0" i="0" u="none" strike="noStrike" baseline="0" smtClean="0">
                <a:latin typeface="Segoe"/>
                <a:ea typeface="ＭＳ ゴシック"/>
              </a:rPr>
              <a:t> button.</a:t>
            </a:r>
          </a:p>
          <a:p>
            <a:pPr lvl="0" rtl="0"/>
            <a:r>
              <a:rPr lang="en-US" b="1" i="0" u="none" strike="noStrike" baseline="0" smtClean="0">
                <a:latin typeface="Segoe"/>
                <a:ea typeface="ＭＳ ゴシック"/>
              </a:rPr>
              <a:t>PAUSE. EXIT</a:t>
            </a:r>
            <a:r>
              <a:rPr lang="en-US" b="0" i="0" u="none" strike="noStrike" baseline="0" smtClean="0">
                <a:latin typeface="Segoe"/>
                <a:ea typeface="ＭＳ ゴシック"/>
              </a:rPr>
              <a:t> Excel. Do not save the phone message workbook.</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55749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in a Previous Excel Format</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 LAUNCH</a:t>
            </a:r>
            <a:r>
              <a:rPr lang="en-US" sz="2100" b="0" i="0" u="none" strike="noStrike" baseline="0" smtClean="0">
                <a:latin typeface="Segoe"/>
                <a:ea typeface="ＭＳ ゴシック"/>
              </a:rPr>
              <a:t> Excel.</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FILE </a:t>
            </a:r>
            <a:r>
              <a:rPr lang="en-US" sz="2100" b="0" i="0" u="none" strike="noStrike" baseline="0" smtClean="0">
                <a:latin typeface="Segoe"/>
                <a:ea typeface="ＭＳ ゴシック"/>
              </a:rPr>
              <a:t>tab, and then click </a:t>
            </a:r>
            <a:r>
              <a:rPr lang="en-US" sz="2100" b="1" i="0" u="none" strike="noStrike" baseline="0" smtClean="0">
                <a:latin typeface="Segoe"/>
                <a:ea typeface="ＭＳ ゴシック"/>
              </a:rPr>
              <a:t>Open</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In the Backstage Recent Workbooks pane, click </a:t>
            </a:r>
            <a:r>
              <a:rPr lang="en-US" sz="2100" b="0" i="1" u="none" strike="noStrike" baseline="0" smtClean="0">
                <a:latin typeface="Segoe"/>
                <a:ea typeface="ＭＳ ゴシック"/>
              </a:rPr>
              <a:t>02 Fabrikam Broad Address Solution</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First check for compatibility issues. </a:t>
            </a:r>
            <a:br>
              <a:rPr lang="en-US" sz="2100" b="0" i="0" u="none" strike="noStrike" baseline="0" smtClean="0">
                <a:latin typeface="Segoe"/>
                <a:ea typeface="ＭＳ ゴシック"/>
              </a:rPr>
            </a:b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FILE</a:t>
            </a:r>
            <a:r>
              <a:rPr lang="en-US" sz="2100" b="0" i="0" u="none" strike="noStrike" baseline="0" smtClean="0">
                <a:latin typeface="Segoe"/>
                <a:ea typeface="ＭＳ ゴシック"/>
              </a:rPr>
              <a:t> tab, click </a:t>
            </a:r>
            <a:r>
              <a:rPr lang="en-US" sz="2100" b="1" i="0" u="none" strike="noStrike" baseline="0" smtClean="0">
                <a:latin typeface="Segoe"/>
                <a:ea typeface="ＭＳ ゴシック"/>
              </a:rPr>
              <a:t>Info</a:t>
            </a:r>
            <a:r>
              <a:rPr lang="en-US" sz="2100" b="0" i="0" u="none" strike="noStrike" baseline="0" smtClean="0">
                <a:latin typeface="Segoe"/>
                <a:ea typeface="ＭＳ ゴシック"/>
              </a:rPr>
              <a:t>, click </a:t>
            </a:r>
            <a:br>
              <a:rPr lang="en-US" sz="2100" b="0" i="0" u="none" strike="noStrike" baseline="0" smtClean="0">
                <a:latin typeface="Segoe"/>
                <a:ea typeface="ＭＳ ゴシック"/>
              </a:rPr>
            </a:br>
            <a:r>
              <a:rPr lang="en-US" sz="2100" b="1" i="0" u="none" strike="noStrike" baseline="0" smtClean="0">
                <a:latin typeface="Segoe"/>
                <a:ea typeface="ＭＳ ゴシック"/>
              </a:rPr>
              <a:t>Check for Issues</a:t>
            </a:r>
            <a:r>
              <a:rPr lang="en-US" sz="2100" b="0" i="0" u="none" strike="noStrike" baseline="0" smtClean="0">
                <a:latin typeface="Segoe"/>
                <a:ea typeface="ＭＳ ゴシック"/>
              </a:rPr>
              <a:t>, and then click </a:t>
            </a:r>
            <a:br>
              <a:rPr lang="en-US" sz="2100" b="0" i="0" u="none" strike="noStrike" baseline="0" smtClean="0">
                <a:latin typeface="Segoe"/>
                <a:ea typeface="ＭＳ ゴシック"/>
              </a:rPr>
            </a:br>
            <a:r>
              <a:rPr lang="en-US" sz="2100" b="1" i="0" u="none" strike="noStrike" baseline="0" smtClean="0">
                <a:latin typeface="Segoe"/>
                <a:ea typeface="ＭＳ ゴシック"/>
              </a:rPr>
              <a:t>Check Compatibility</a:t>
            </a:r>
            <a:r>
              <a:rPr lang="en-US" sz="2100" b="0" i="0" u="none" strike="noStrike" baseline="0" smtClean="0">
                <a:latin typeface="Segoe"/>
                <a:ea typeface="ＭＳ ゴシック"/>
              </a:rPr>
              <a:t>. The </a:t>
            </a:r>
            <a:br>
              <a:rPr lang="en-US" sz="2100" b="0" i="0" u="none" strike="noStrike" baseline="0" smtClean="0">
                <a:latin typeface="Segoe"/>
                <a:ea typeface="ＭＳ ゴシック"/>
              </a:rPr>
            </a:br>
            <a:r>
              <a:rPr lang="en-US" sz="2100" b="0" i="0" u="none" strike="noStrike" baseline="0" smtClean="0">
                <a:latin typeface="Segoe"/>
                <a:ea typeface="ＭＳ ゴシック"/>
              </a:rPr>
              <a:t>Microsoft Excel – Compatibility </a:t>
            </a:r>
            <a:br>
              <a:rPr lang="en-US" sz="2100" b="0" i="0" u="none" strike="noStrike" baseline="0" smtClean="0">
                <a:latin typeface="Segoe"/>
                <a:ea typeface="ＭＳ ゴシック"/>
              </a:rPr>
            </a:br>
            <a:r>
              <a:rPr lang="en-US" sz="2100" b="0" i="0" u="none" strike="noStrike" baseline="0" smtClean="0">
                <a:latin typeface="Segoe"/>
                <a:ea typeface="ＭＳ ゴシック"/>
              </a:rPr>
              <a:t>Checker dialog box at right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2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919248"/>
            <a:ext cx="2864069" cy="2323177"/>
          </a:xfrm>
          <a:prstGeom prst="rect">
            <a:avLst/>
          </a:prstGeom>
        </p:spPr>
      </p:pic>
    </p:spTree>
    <p:extLst>
      <p:ext uri="{BB962C8B-B14F-4D97-AF65-F5344CB8AC3E}">
        <p14:creationId xmlns:p14="http://schemas.microsoft.com/office/powerpoint/2010/main" val="236400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in a Previous Excel Format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Read the information in the Compatibility Checker dialog box and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t>
            </a:r>
            <a:br>
              <a:rPr lang="en-US" b="0" i="0" u="none" strike="noStrike" baseline="0" smtClean="0">
                <a:latin typeface="Segoe"/>
                <a:ea typeface="ＭＳ ゴシック"/>
              </a:rPr>
            </a:br>
            <a:r>
              <a:rPr lang="en-US" b="0" i="0" u="none" strike="noStrike" baseline="0" smtClean="0">
                <a:latin typeface="Segoe"/>
                <a:ea typeface="ＭＳ ゴシック"/>
              </a:rPr>
              <a:t>click </a:t>
            </a:r>
            <a:r>
              <a:rPr lang="en-US" b="1" i="0" u="none" strike="noStrike" baseline="0" smtClean="0">
                <a:latin typeface="Segoe"/>
                <a:ea typeface="ＭＳ ゴシック"/>
              </a:rPr>
              <a:t>Export</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then click </a:t>
            </a:r>
            <a:r>
              <a:rPr lang="en-US" b="1" i="0" u="none" strike="noStrike" baseline="0" smtClean="0">
                <a:latin typeface="Segoe"/>
                <a:ea typeface="ＭＳ ゴシック"/>
              </a:rPr>
              <a:t>Change </a:t>
            </a:r>
            <a:br>
              <a:rPr lang="en-US" b="1" i="0" u="none" strike="noStrike" baseline="0" smtClean="0">
                <a:latin typeface="Segoe"/>
                <a:ea typeface="ＭＳ ゴシック"/>
              </a:rPr>
            </a:br>
            <a:r>
              <a:rPr lang="en-US" b="1" i="0" u="none" strike="noStrike" baseline="0" smtClean="0">
                <a:latin typeface="Segoe"/>
                <a:ea typeface="ＭＳ ゴシック"/>
              </a:rPr>
              <a:t>File Type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Backstage window </a:t>
            </a:r>
            <a:br>
              <a:rPr lang="en-US" b="0" i="0" u="none" strike="noStrike" baseline="0" smtClean="0">
                <a:latin typeface="Segoe"/>
                <a:ea typeface="ＭＳ ゴシック"/>
              </a:rPr>
            </a:br>
            <a:r>
              <a:rPr lang="en-US" b="0" i="0" u="none" strike="noStrike" baseline="0" smtClean="0">
                <a:latin typeface="Segoe"/>
                <a:ea typeface="ＭＳ ゴシック"/>
              </a:rPr>
              <a:t>shows the different</a:t>
            </a:r>
            <a:br>
              <a:rPr lang="en-US" b="0" i="0" u="none" strike="noStrike" baseline="0" smtClean="0">
                <a:latin typeface="Segoe"/>
                <a:ea typeface="ＭＳ ゴシック"/>
              </a:rPr>
            </a:br>
            <a:r>
              <a:rPr lang="en-US" b="0" i="0" u="none" strike="noStrike" baseline="0" smtClean="0">
                <a:latin typeface="Segoe"/>
                <a:ea typeface="ＭＳ ゴシック"/>
              </a:rPr>
              <a:t>file types (right).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Excel </a:t>
            </a:r>
            <a:br>
              <a:rPr lang="en-US" b="1" i="0" u="none" strike="noStrike" baseline="0" smtClean="0">
                <a:latin typeface="Segoe"/>
                <a:ea typeface="ＭＳ ゴシック"/>
              </a:rPr>
            </a:br>
            <a:r>
              <a:rPr lang="en-US" b="1" i="0" u="none" strike="noStrike" baseline="0" smtClean="0">
                <a:latin typeface="Segoe"/>
                <a:ea typeface="ＭＳ ゴシック"/>
              </a:rPr>
              <a:t>97-2003 </a:t>
            </a:r>
            <a:br>
              <a:rPr lang="en-US" b="1" i="0" u="none" strike="noStrike" baseline="0" smtClean="0">
                <a:latin typeface="Segoe"/>
                <a:ea typeface="ＭＳ ゴシック"/>
              </a:rPr>
            </a:br>
            <a:r>
              <a:rPr lang="en-US" b="1" i="0" u="none" strike="noStrike" baseline="0" smtClean="0">
                <a:latin typeface="Segoe"/>
                <a:ea typeface="ＭＳ ゴシック"/>
              </a:rPr>
              <a:t>Workbook (*.xls)</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and click </a:t>
            </a:r>
            <a:r>
              <a:rPr lang="en-US" b="1" i="0" u="none" strike="noStrike" baseline="0" smtClean="0">
                <a:latin typeface="Segoe"/>
                <a:ea typeface="ＭＳ ゴシック"/>
              </a:rPr>
              <a:t>Save As</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2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905000"/>
            <a:ext cx="4615064" cy="3715934"/>
          </a:xfrm>
          <a:prstGeom prst="rect">
            <a:avLst/>
          </a:prstGeom>
        </p:spPr>
      </p:pic>
    </p:spTree>
    <p:extLst>
      <p:ext uri="{BB962C8B-B14F-4D97-AF65-F5344CB8AC3E}">
        <p14:creationId xmlns:p14="http://schemas.microsoft.com/office/powerpoint/2010/main" val="386807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a Workbook in a Previous Excel Format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the File name box, click before Solution and type </a:t>
            </a:r>
            <a:r>
              <a:rPr lang="en-US" b="1" i="0" u="none" strike="noStrike" baseline="0" smtClean="0">
                <a:latin typeface="Segoe"/>
                <a:ea typeface="ＭＳ ゴシック"/>
              </a:rPr>
              <a:t>97-03</a:t>
            </a:r>
            <a:r>
              <a:rPr lang="en-US" b="0" i="0" u="none" strike="noStrike" baseline="0" smtClean="0">
                <a:latin typeface="Times New Roman"/>
                <a:ea typeface="ＭＳ ゴシック"/>
              </a:rPr>
              <a:t>,</a:t>
            </a:r>
            <a:r>
              <a:rPr lang="en-US" b="0" i="0" u="none" strike="noStrike" baseline="0" smtClean="0">
                <a:latin typeface="Segoe"/>
                <a:ea typeface="ＭＳ ゴシック"/>
              </a:rPr>
              <a:t> and then click </a:t>
            </a:r>
            <a:r>
              <a:rPr lang="en-US" b="1" i="0" u="none" strike="noStrike" baseline="0" smtClean="0">
                <a:latin typeface="Segoe"/>
                <a:ea typeface="ＭＳ ゴシック"/>
              </a:rPr>
              <a:t>Save</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then click </a:t>
            </a:r>
            <a:r>
              <a:rPr lang="en-US" b="1" i="0" u="none" strike="noStrike" baseline="0" smtClean="0">
                <a:latin typeface="Segoe"/>
                <a:ea typeface="ＭＳ ゴシック"/>
              </a:rPr>
              <a:t>Open</a:t>
            </a:r>
            <a:r>
              <a:rPr lang="en-US" b="0" i="0" u="none" strike="noStrike" baseline="0" smtClean="0">
                <a:latin typeface="Segoe"/>
                <a:ea typeface="ＭＳ ゴシック"/>
              </a:rPr>
              <a:t>. The Recent Workbooks pane in Backstage shows the last set of documents that have been saved.</a:t>
            </a:r>
          </a:p>
          <a:p>
            <a:pPr lvl="1" rtl="0">
              <a:buAutoNum type="arabicPeriod" startAt="7"/>
            </a:pPr>
            <a:r>
              <a:rPr lang="en-US" b="0" i="0" u="none" strike="noStrike" baseline="0" smtClean="0">
                <a:latin typeface="Segoe"/>
                <a:ea typeface="ＭＳ ゴシック"/>
              </a:rPr>
              <a:t>Click </a:t>
            </a:r>
            <a:r>
              <a:rPr lang="en-US" b="0" i="1" u="none" strike="noStrike" baseline="0" smtClean="0">
                <a:latin typeface="Segoe"/>
                <a:ea typeface="ＭＳ ゴシック"/>
              </a:rPr>
              <a:t>02 Fabrikam Broad Address Solution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57336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Objectives</a:t>
            </a:r>
          </a:p>
        </p:txBody>
      </p:sp>
      <p:pic>
        <p:nvPicPr>
          <p:cNvPr id="4" name="Picture 3" descr="0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17641" cy="391559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spTree>
    <p:extLst>
      <p:ext uri="{BB962C8B-B14F-4D97-AF65-F5344CB8AC3E}">
        <p14:creationId xmlns:p14="http://schemas.microsoft.com/office/powerpoint/2010/main" val="261008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in Different File Formats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or type your name and address in a new workbook.</a:t>
            </a:r>
          </a:p>
          <a:p>
            <a:pPr lvl="1" rtl="0"/>
            <a:r>
              <a:rPr lang="en-US" b="0" i="0" u="none" strike="noStrike" baseline="0" smtClean="0">
                <a:latin typeface="Segoe"/>
                <a:ea typeface="ＭＳ ゴシック"/>
              </a:rPr>
              <a:t>Display </a:t>
            </a:r>
            <a:r>
              <a:rPr lang="en-US" b="1" i="0" u="none" strike="noStrike" baseline="0" smtClean="0">
                <a:latin typeface="Segoe"/>
                <a:ea typeface="ＭＳ ゴシック"/>
              </a:rPr>
              <a:t>Backstage</a:t>
            </a:r>
            <a:r>
              <a:rPr lang="en-US" b="0" i="0" u="none" strike="noStrike" baseline="0" smtClean="0">
                <a:latin typeface="Segoe"/>
                <a:ea typeface="ＭＳ ゴシック"/>
              </a:rPr>
              <a:t> view, 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then click the </a:t>
            </a:r>
            <a:r>
              <a:rPr lang="en-US" b="1" i="0" u="none" strike="noStrike" baseline="0" smtClean="0">
                <a:latin typeface="Segoe"/>
                <a:ea typeface="ＭＳ ゴシック"/>
              </a:rPr>
              <a:t>Export</a:t>
            </a:r>
            <a:r>
              <a:rPr lang="en-US" b="0" i="0" u="none" strike="noStrike" baseline="0" smtClean="0">
                <a:latin typeface="Segoe"/>
                <a:ea typeface="ＭＳ ゴシック"/>
              </a:rPr>
              <a:t> button.</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Change File Type</a:t>
            </a:r>
            <a:r>
              <a:rPr lang="en-US" b="0" i="0" u="none" strike="noStrike" baseline="0" smtClean="0">
                <a:latin typeface="Segoe"/>
                <a:ea typeface="ＭＳ ゴシック"/>
              </a:rPr>
              <a:t> button. Excel explains the different file types.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Create </a:t>
            </a:r>
            <a:br>
              <a:rPr lang="en-US" b="1" i="0" u="none" strike="noStrike" baseline="0" smtClean="0">
                <a:latin typeface="Segoe"/>
                <a:ea typeface="ＭＳ ゴシック"/>
              </a:rPr>
            </a:br>
            <a:r>
              <a:rPr lang="en-US" b="1" i="0" u="none" strike="noStrike" baseline="0" smtClean="0">
                <a:latin typeface="Segoe"/>
                <a:ea typeface="ＭＳ ゴシック"/>
              </a:rPr>
              <a:t>PDF/XPS Document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option (right). </a:t>
            </a:r>
          </a:p>
          <a:p>
            <a:pPr lvl="1" rtl="0"/>
            <a:r>
              <a:rPr lang="en-US" b="0" i="0" u="none" strike="noStrike" baseline="0" smtClean="0">
                <a:latin typeface="Segoe"/>
                <a:ea typeface="ＭＳ ゴシック"/>
              </a:rPr>
              <a:t>Click the </a:t>
            </a:r>
            <a:br>
              <a:rPr lang="en-US" b="0" i="0" u="none" strike="noStrike" baseline="0" smtClean="0">
                <a:latin typeface="Segoe"/>
                <a:ea typeface="ＭＳ ゴシック"/>
              </a:rPr>
            </a:br>
            <a:r>
              <a:rPr lang="en-US" b="1" i="0" u="none" strike="noStrike" baseline="0" smtClean="0">
                <a:latin typeface="Segoe"/>
                <a:ea typeface="ＭＳ ゴシック"/>
              </a:rPr>
              <a:t>Create PDF/XPS</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button in the right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2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81400"/>
            <a:ext cx="4124434" cy="1917380"/>
          </a:xfrm>
          <a:prstGeom prst="rect">
            <a:avLst/>
          </a:prstGeom>
        </p:spPr>
      </p:pic>
    </p:spTree>
    <p:extLst>
      <p:ext uri="{BB962C8B-B14F-4D97-AF65-F5344CB8AC3E}">
        <p14:creationId xmlns:p14="http://schemas.microsoft.com/office/powerpoint/2010/main" val="146310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in Different File Formats</a:t>
            </a:r>
          </a:p>
        </p:txBody>
      </p:sp>
      <p:sp>
        <p:nvSpPr>
          <p:cNvPr id="3" name="Text Placeholder 2"/>
          <p:cNvSpPr>
            <a:spLocks noGrp="1"/>
          </p:cNvSpPr>
          <p:nvPr>
            <p:ph type="body" idx="1"/>
          </p:nvPr>
        </p:nvSpPr>
        <p:spPr/>
        <p:txBody>
          <a:bodyPr/>
          <a:lstStyle/>
          <a:p>
            <a:pPr lvl="1" rtl="0"/>
            <a:r>
              <a:rPr lang="en-US" sz="2000" b="0" i="0" u="none" strike="noStrike" baseline="0" smtClean="0">
                <a:latin typeface="Segoe"/>
                <a:ea typeface="ＭＳ ゴシック"/>
              </a:rPr>
              <a:t>In the left navigation pane, click </a:t>
            </a:r>
            <a:r>
              <a:rPr lang="en-US" sz="2000" b="1" i="0" u="none" strike="noStrike" baseline="0" smtClean="0">
                <a:latin typeface="Segoe"/>
                <a:ea typeface="ＭＳ ゴシック"/>
              </a:rPr>
              <a:t>Desktop</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Double-click </a:t>
            </a:r>
            <a:r>
              <a:rPr lang="en-US" sz="2000" b="1" i="0" u="none" strike="noStrike" baseline="0" smtClean="0">
                <a:latin typeface="Segoe"/>
                <a:ea typeface="ＭＳ ゴシック"/>
              </a:rPr>
              <a:t>Excel Lesson 2</a:t>
            </a:r>
            <a:r>
              <a:rPr lang="en-US" sz="2000" b="0" i="0" u="none" strike="noStrike" baseline="0" smtClean="0">
                <a:latin typeface="Segoe"/>
                <a:ea typeface="ＭＳ ゴシック"/>
              </a:rPr>
              <a:t> to move to that folder.</a:t>
            </a:r>
          </a:p>
          <a:p>
            <a:pPr lvl="1" rtl="0"/>
            <a:r>
              <a:rPr lang="en-US" sz="2000" b="0" i="0" u="none" strike="noStrike" baseline="0" smtClean="0">
                <a:latin typeface="Segoe"/>
                <a:ea typeface="ＭＳ ゴシック"/>
              </a:rPr>
              <a:t>The file name gives the last name with a PDF extension.</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Publish</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The Reader application </a:t>
            </a:r>
            <a:br>
              <a:rPr lang="en-US" sz="2000" b="0" i="0" u="none" strike="noStrike" baseline="0" smtClean="0">
                <a:latin typeface="Segoe"/>
                <a:ea typeface="ＭＳ ゴシック"/>
              </a:rPr>
            </a:br>
            <a:r>
              <a:rPr lang="en-US" sz="2000" b="0" i="0" u="none" strike="noStrike" baseline="0" smtClean="0">
                <a:latin typeface="Segoe"/>
                <a:ea typeface="ＭＳ ゴシック"/>
              </a:rPr>
              <a:t>opens with the PDF file </a:t>
            </a:r>
            <a:br>
              <a:rPr lang="en-US" sz="2000" b="0" i="0" u="none" strike="noStrike" baseline="0" smtClean="0">
                <a:latin typeface="Segoe"/>
                <a:ea typeface="ＭＳ ゴシック"/>
              </a:rPr>
            </a:br>
            <a:r>
              <a:rPr lang="en-US" sz="2000" b="0" i="0" u="none" strike="noStrike" baseline="0" smtClean="0">
                <a:latin typeface="Segoe"/>
                <a:ea typeface="ＭＳ ゴシック"/>
              </a:rPr>
              <a:t>displayed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2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819400"/>
            <a:ext cx="4204326" cy="3369880"/>
          </a:xfrm>
          <a:prstGeom prst="rect">
            <a:avLst/>
          </a:prstGeom>
        </p:spPr>
      </p:pic>
    </p:spTree>
    <p:extLst>
      <p:ext uri="{BB962C8B-B14F-4D97-AF65-F5344CB8AC3E}">
        <p14:creationId xmlns:p14="http://schemas.microsoft.com/office/powerpoint/2010/main" val="394281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Save in Different File Formats</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Close the </a:t>
            </a:r>
            <a:r>
              <a:rPr lang="en-US" b="1" i="0" u="none" strike="noStrike" baseline="0" smtClean="0">
                <a:latin typeface="Segoe"/>
                <a:ea typeface="ＭＳ ゴシック"/>
              </a:rPr>
              <a:t>Reader</a:t>
            </a:r>
            <a:r>
              <a:rPr lang="en-US" b="0" i="0" u="none" strike="noStrike" baseline="0" smtClean="0">
                <a:latin typeface="Segoe"/>
                <a:ea typeface="ＭＳ ゴシック"/>
              </a:rPr>
              <a:t>. Right-click in a blank area, and then click </a:t>
            </a:r>
            <a:r>
              <a:rPr lang="en-US" b="1" i="0" u="none" strike="noStrike" baseline="0" smtClean="0">
                <a:latin typeface="Segoe"/>
                <a:ea typeface="ＭＳ ゴシック"/>
              </a:rPr>
              <a:t>More</a:t>
            </a:r>
            <a:r>
              <a:rPr lang="en-US" b="0" i="0" u="none" strike="noStrike" baseline="0" smtClean="0">
                <a:latin typeface="Segoe"/>
                <a:ea typeface="ＭＳ ゴシック"/>
              </a:rPr>
              <a:t>, </a:t>
            </a:r>
            <a:r>
              <a:rPr lang="en-US" b="1" i="0" u="none" strike="noStrike" baseline="0" smtClean="0">
                <a:latin typeface="Segoe"/>
                <a:ea typeface="ＭＳ ゴシック"/>
              </a:rPr>
              <a:t>Close file</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If necessary, press </a:t>
            </a:r>
            <a:r>
              <a:rPr lang="en-US" b="1" i="0" u="none" strike="noStrike" baseline="0" smtClean="0">
                <a:latin typeface="Segoe"/>
                <a:ea typeface="ＭＳ ゴシック"/>
              </a:rPr>
              <a:t>Alt+Tab</a:t>
            </a:r>
            <a:r>
              <a:rPr lang="en-US" b="0" i="0" u="none" strike="noStrike" baseline="0" smtClean="0">
                <a:latin typeface="Segoe"/>
                <a:ea typeface="ＭＳ ゴシック"/>
              </a:rPr>
              <a:t> to return to the Excel file.</a:t>
            </a:r>
          </a:p>
          <a:p>
            <a:pPr lvl="0" rtl="0"/>
            <a:r>
              <a:rPr lang="en-US" b="1" i="0" u="none" strike="noStrike" baseline="0" smtClean="0">
                <a:latin typeface="Segoe"/>
                <a:ea typeface="ＭＳ ゴシック"/>
              </a:rPr>
              <a:t>PAUSE. CLOSE</a:t>
            </a:r>
            <a:r>
              <a:rPr lang="en-US" b="0" i="0" u="none" strike="noStrike" baseline="0" smtClean="0">
                <a:latin typeface="Segoe"/>
                <a:ea typeface="ＭＳ ゴシック"/>
              </a:rPr>
              <a:t> all open workbooks and </a:t>
            </a:r>
            <a:r>
              <a:rPr lang="en-US" b="1" i="0" u="none" strike="noStrike" baseline="0" smtClean="0">
                <a:latin typeface="Segoe"/>
                <a:ea typeface="ＭＳ ゴシック"/>
              </a:rPr>
              <a:t>LEAVE</a:t>
            </a:r>
            <a:r>
              <a:rPr lang="en-US" b="0" i="0" u="none" strike="noStrike" baseline="0" smtClean="0">
                <a:latin typeface="Segoe"/>
                <a:ea typeface="ＭＳ ゴシック"/>
              </a:rPr>
              <a:t>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12753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Basic Data in a Worksheet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If necessary </a:t>
            </a:r>
            <a:r>
              <a:rPr lang="en-US" b="1" i="0" u="none" strike="noStrike" baseline="0" smtClean="0">
                <a:latin typeface="Segoe"/>
                <a:ea typeface="ＭＳ ゴシック"/>
              </a:rPr>
              <a:t>LAUNCH</a:t>
            </a:r>
            <a:r>
              <a:rPr lang="en-US" b="0" i="0" u="none" strike="noStrike" baseline="0" smtClean="0">
                <a:latin typeface="Segoe"/>
                <a:ea typeface="ＭＳ ゴシック"/>
              </a:rPr>
              <a:t> Excel and </a:t>
            </a:r>
            <a:r>
              <a:rPr lang="en-US" b="1" i="0" u="none" strike="noStrike" baseline="0" smtClean="0">
                <a:latin typeface="Segoe"/>
                <a:ea typeface="ＭＳ ゴシック"/>
              </a:rPr>
              <a:t>OPEN</a:t>
            </a:r>
            <a:r>
              <a:rPr lang="en-US" b="0" i="0" u="none" strike="noStrike" baseline="0" smtClean="0">
                <a:latin typeface="Segoe"/>
                <a:ea typeface="ＭＳ ゴシック"/>
              </a:rPr>
              <a:t> a new workbook.</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A1</a:t>
            </a:r>
            <a:r>
              <a:rPr lang="en-US" b="0" i="0" u="none" strike="noStrike" baseline="0" smtClean="0">
                <a:latin typeface="Segoe"/>
                <a:ea typeface="ＭＳ ゴシック"/>
              </a:rPr>
              <a:t>, type </a:t>
            </a:r>
            <a:r>
              <a:rPr lang="en-US" b="1" i="0" u="none" strike="noStrike" baseline="0" smtClean="0">
                <a:latin typeface="Segoe"/>
                <a:ea typeface="ＭＳ ゴシック"/>
              </a:rPr>
              <a:t>Fabrikam Inc.</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Notice that the active cell moves to the next row, to cell A2. </a:t>
            </a:r>
          </a:p>
          <a:p>
            <a:pPr lvl="1" rtl="0"/>
            <a:r>
              <a:rPr lang="en-US" b="0" i="0" u="none" strike="noStrike" baseline="0" smtClean="0">
                <a:latin typeface="Segoe"/>
                <a:ea typeface="ＭＳ ゴシック"/>
              </a:rPr>
              <a:t>In cell A2, type </a:t>
            </a:r>
            <a:r>
              <a:rPr lang="en-US" b="1" i="0" u="none" strike="noStrike" baseline="0" smtClean="0">
                <a:latin typeface="Segoe"/>
                <a:ea typeface="ＭＳ ゴシック"/>
              </a:rPr>
              <a:t>Employee List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A4</a:t>
            </a:r>
            <a:r>
              <a:rPr lang="en-US" b="0" i="0" u="none" strike="noStrike" baseline="0" smtClean="0">
                <a:latin typeface="Segoe"/>
                <a:ea typeface="ＭＳ ゴシック"/>
              </a:rPr>
              <a:t>, type </a:t>
            </a:r>
            <a:r>
              <a:rPr lang="en-US" b="1" i="0" u="none" strike="noStrike" baseline="0" smtClean="0">
                <a:latin typeface="Segoe"/>
                <a:ea typeface="ＭＳ ゴシック"/>
              </a:rPr>
              <a:t>Name</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Notice that the active cell moves to the next column, to cell B4.</a:t>
            </a:r>
          </a:p>
          <a:p>
            <a:pPr lvl="1"/>
            <a:r>
              <a:rPr lang="en-US">
                <a:latin typeface="Segoe"/>
                <a:ea typeface="ＭＳ ゴシック"/>
              </a:rPr>
              <a:t>Type </a:t>
            </a:r>
            <a:r>
              <a:rPr lang="en-US" b="1">
                <a:latin typeface="Segoe"/>
                <a:ea typeface="ＭＳ ゴシック"/>
              </a:rPr>
              <a:t>Extension</a:t>
            </a:r>
            <a:r>
              <a:rPr lang="en-US">
                <a:latin typeface="Segoe"/>
                <a:ea typeface="ＭＳ ゴシック"/>
              </a:rPr>
              <a:t> and press </a:t>
            </a:r>
            <a:r>
              <a:rPr lang="en-US" b="1">
                <a:latin typeface="Segoe"/>
                <a:ea typeface="ＭＳ ゴシック"/>
              </a:rPr>
              <a:t>Enter</a:t>
            </a:r>
            <a:r>
              <a:rPr lang="en-US">
                <a:latin typeface="Segoe"/>
                <a:ea typeface="ＭＳ ゴシック"/>
              </a:rPr>
              <a:t>. Notice that the active cell moves to the first cell in the next row.</a:t>
            </a:r>
          </a:p>
          <a:p>
            <a:pPr lvl="1"/>
            <a:r>
              <a:rPr lang="en-US">
                <a:latin typeface="Segoe"/>
                <a:ea typeface="ＭＳ ゴシック"/>
              </a:rPr>
              <a:t>Type </a:t>
            </a:r>
            <a:r>
              <a:rPr lang="en-US" b="1">
                <a:latin typeface="Segoe"/>
                <a:ea typeface="ＭＳ ゴシック"/>
              </a:rPr>
              <a:t>Richard Carey</a:t>
            </a:r>
            <a:r>
              <a:rPr lang="en-US">
                <a:latin typeface="Segoe"/>
                <a:ea typeface="ＭＳ ゴシック"/>
              </a:rPr>
              <a:t> and press </a:t>
            </a:r>
            <a:r>
              <a:rPr lang="en-US" b="1">
                <a:latin typeface="Segoe"/>
                <a:ea typeface="ＭＳ ゴシック"/>
              </a:rPr>
              <a:t>Tab</a:t>
            </a:r>
            <a:r>
              <a:rPr lang="en-US">
                <a:latin typeface="Times New Roman"/>
                <a:ea typeface="ＭＳ ゴシック"/>
              </a:rPr>
              <a:t>.</a:t>
            </a:r>
          </a:p>
          <a:p>
            <a:pPr lvl="1"/>
            <a:r>
              <a:rPr lang="en-US">
                <a:latin typeface="Segoe"/>
                <a:ea typeface="ＭＳ ゴシック"/>
              </a:rPr>
              <a:t>Type </a:t>
            </a:r>
            <a:r>
              <a:rPr lang="en-US" b="1">
                <a:latin typeface="Segoe"/>
                <a:ea typeface="ＭＳ ゴシック"/>
              </a:rPr>
              <a:t>101</a:t>
            </a:r>
            <a:r>
              <a:rPr lang="en-US">
                <a:latin typeface="Segoe"/>
                <a:ea typeface="ＭＳ ゴシック"/>
              </a:rPr>
              <a:t> and press </a:t>
            </a:r>
            <a:r>
              <a:rPr lang="en-US" b="1">
                <a:latin typeface="Segoe"/>
                <a:ea typeface="ＭＳ ゴシック"/>
              </a:rPr>
              <a:t>Enter</a:t>
            </a:r>
            <a:r>
              <a:rPr lang="en-US">
                <a:latin typeface="Segoe"/>
                <a:ea typeface="ＭＳ ゴシック"/>
              </a:rPr>
              <a:t>. Richard Carey looks cut off. </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265964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Basic Data in a Worksheet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cell </a:t>
            </a:r>
            <a:r>
              <a:rPr lang="en-US" b="1" i="0" u="none" strike="noStrike" baseline="0" smtClean="0">
                <a:latin typeface="Segoe"/>
                <a:ea typeface="ＭＳ ゴシック"/>
              </a:rPr>
              <a:t>A5</a:t>
            </a:r>
            <a:r>
              <a:rPr lang="en-US" b="0" i="0" u="none" strike="noStrike" baseline="0" smtClean="0">
                <a:latin typeface="Segoe"/>
                <a:ea typeface="ＭＳ ゴシック"/>
              </a:rPr>
              <a:t> and notice that the complete entry for Richard Carey appears in the formula bar.</a:t>
            </a:r>
          </a:p>
          <a:p>
            <a:pPr lvl="1" rtl="0">
              <a:buAutoNum type="arabicPeriod" startAt="7"/>
            </a:pPr>
            <a:r>
              <a:rPr lang="en-US" b="0" i="0" u="none" strike="noStrike" baseline="0" smtClean="0">
                <a:latin typeface="Segoe"/>
                <a:ea typeface="ＭＳ ゴシック"/>
              </a:rPr>
              <a:t>Click cell </a:t>
            </a:r>
            <a:r>
              <a:rPr lang="en-US" b="1" i="0" u="none" strike="noStrike" baseline="0" smtClean="0">
                <a:latin typeface="Segoe"/>
                <a:ea typeface="ＭＳ ゴシック"/>
              </a:rPr>
              <a:t>A6</a:t>
            </a:r>
            <a:r>
              <a:rPr lang="en-US" b="0" i="0" u="none" strike="noStrike" baseline="0" smtClean="0">
                <a:latin typeface="Segoe"/>
                <a:ea typeface="ＭＳ ゴシック"/>
              </a:rPr>
              <a:t>, type </a:t>
            </a:r>
            <a:r>
              <a:rPr lang="en-US" b="1" i="0" u="none" strike="noStrike" baseline="0" smtClean="0">
                <a:latin typeface="Segoe"/>
                <a:ea typeface="ＭＳ ゴシック"/>
              </a:rPr>
              <a:t>David Ortiz</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a:buAutoNum type="arabicPeriod" startAt="7"/>
            </a:pPr>
            <a:r>
              <a:rPr lang="en-US">
                <a:latin typeface="Segoe"/>
                <a:ea typeface="ＭＳ ゴシック"/>
              </a:rPr>
              <a:t>Type </a:t>
            </a:r>
            <a:r>
              <a:rPr lang="en-US" b="1">
                <a:latin typeface="Segoe"/>
                <a:ea typeface="ＭＳ ゴシック"/>
              </a:rPr>
              <a:t>Kim Akers</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buAutoNum type="arabicPeriod" startAt="7"/>
            </a:pPr>
            <a:r>
              <a:rPr lang="en-US">
                <a:latin typeface="Segoe"/>
                <a:ea typeface="ＭＳ ゴシック"/>
              </a:rPr>
              <a:t>Type </a:t>
            </a:r>
            <a:r>
              <a:rPr lang="en-US" b="1">
                <a:latin typeface="Segoe"/>
                <a:ea typeface="ＭＳ ゴシック"/>
              </a:rPr>
              <a:t>Nicole Caron</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buAutoNum type="arabicPeriod" startAt="7"/>
            </a:pPr>
            <a:r>
              <a:rPr lang="en-US">
                <a:latin typeface="Segoe"/>
                <a:ea typeface="ＭＳ ゴシック"/>
              </a:rPr>
              <a:t> </a:t>
            </a:r>
            <a:r>
              <a:rPr lang="en-US" b="1">
                <a:latin typeface="Segoe"/>
                <a:ea typeface="ＭＳ ゴシック"/>
              </a:rPr>
              <a:t>SAVE</a:t>
            </a:r>
            <a:r>
              <a:rPr lang="en-US">
                <a:latin typeface="Segoe"/>
                <a:ea typeface="ＭＳ ゴシック"/>
              </a:rPr>
              <a:t> the workbook in the Computer’s </a:t>
            </a:r>
            <a:br>
              <a:rPr lang="en-US">
                <a:latin typeface="Segoe"/>
                <a:ea typeface="ＭＳ ゴシック"/>
              </a:rPr>
            </a:br>
            <a:r>
              <a:rPr lang="en-US">
                <a:latin typeface="Segoe"/>
                <a:ea typeface="ＭＳ ゴシック"/>
              </a:rPr>
              <a:t>Excel Lesson 2 folder as </a:t>
            </a:r>
            <a:r>
              <a:rPr lang="en-US" i="1">
                <a:latin typeface="Segoe"/>
                <a:ea typeface="ＭＳ ゴシック"/>
              </a:rPr>
              <a:t>02 Fabrikam </a:t>
            </a:r>
            <a:br>
              <a:rPr lang="en-US" i="1">
                <a:latin typeface="Segoe"/>
                <a:ea typeface="ＭＳ ゴシック"/>
              </a:rPr>
            </a:br>
            <a:r>
              <a:rPr lang="en-US" i="1">
                <a:latin typeface="Segoe"/>
                <a:ea typeface="ＭＳ ゴシック"/>
              </a:rPr>
              <a:t>Employees Solution</a:t>
            </a:r>
            <a:r>
              <a:rPr lang="en-US">
                <a:latin typeface="Segoe"/>
                <a:ea typeface="ＭＳ ゴシック"/>
              </a:rPr>
              <a:t>. Your file should </a:t>
            </a:r>
            <a:br>
              <a:rPr lang="en-US">
                <a:latin typeface="Segoe"/>
                <a:ea typeface="ＭＳ ゴシック"/>
              </a:rPr>
            </a:br>
            <a:r>
              <a:rPr lang="en-US">
                <a:latin typeface="Segoe"/>
                <a:ea typeface="ＭＳ ゴシック"/>
              </a:rPr>
              <a:t>look like the figure at r ight.</a:t>
            </a:r>
          </a:p>
          <a:p>
            <a:pPr lvl="0"/>
            <a:r>
              <a:rPr lang="en-US" b="1">
                <a:latin typeface="Segoe"/>
                <a:ea typeface="ＭＳ ゴシック"/>
              </a:rPr>
              <a:t>PAUSE. LEAVE</a:t>
            </a:r>
            <a:r>
              <a:rPr lang="en-US">
                <a:latin typeface="Segoe"/>
                <a:ea typeface="ＭＳ ゴシック"/>
              </a:rPr>
              <a:t> the workbook open for the next lesson.</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2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262" y="2588173"/>
            <a:ext cx="2108200" cy="2425700"/>
          </a:xfrm>
          <a:prstGeom prst="rect">
            <a:avLst/>
          </a:prstGeom>
        </p:spPr>
      </p:pic>
    </p:spTree>
    <p:extLst>
      <p:ext uri="{BB962C8B-B14F-4D97-AF65-F5344CB8AC3E}">
        <p14:creationId xmlns:p14="http://schemas.microsoft.com/office/powerpoint/2010/main" val="1605332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the Column Width</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Use the </a:t>
            </a:r>
            <a:r>
              <a:rPr lang="en-US" b="1" i="1" u="none" strike="noStrike" baseline="0" smtClean="0">
                <a:latin typeface="Segoe"/>
                <a:ea typeface="ＭＳ ゴシック"/>
              </a:rPr>
              <a:t>02 Fabrikam Employees Solution</a:t>
            </a:r>
            <a:r>
              <a:rPr lang="en-US" b="0" i="0" u="none" strike="noStrike" baseline="0" smtClean="0">
                <a:latin typeface="Segoe"/>
                <a:ea typeface="ＭＳ ゴシック"/>
              </a:rPr>
              <a:t> file from the previous exercise.</a:t>
            </a:r>
          </a:p>
          <a:p>
            <a:pPr lvl="1" rtl="0"/>
            <a:r>
              <a:rPr lang="en-US" b="0" i="0" u="none" strike="noStrike" baseline="0" smtClean="0">
                <a:latin typeface="Segoe"/>
                <a:ea typeface="ＭＳ ゴシック"/>
              </a:rPr>
              <a:t>Move the mouse pointer between columns A and B, to the column markers at the top of the worksheet (below). The mouse pointer changes to a double-headed arrow.</a:t>
            </a:r>
          </a:p>
          <a:p>
            <a:pPr lvl="1" rtl="0"/>
            <a:r>
              <a:rPr lang="en-US" b="0" i="0" u="none" strike="noStrike" baseline="0" smtClean="0">
                <a:latin typeface="Segoe"/>
                <a:ea typeface="ＭＳ ゴシック"/>
              </a:rPr>
              <a:t>Double-click the </a:t>
            </a:r>
            <a:br>
              <a:rPr lang="en-US" b="0" i="0" u="none" strike="noStrike" baseline="0" smtClean="0">
                <a:latin typeface="Segoe"/>
                <a:ea typeface="ＭＳ ゴシック"/>
              </a:rPr>
            </a:br>
            <a:r>
              <a:rPr lang="en-US" b="0" i="0" u="none" strike="noStrike" baseline="0" smtClean="0">
                <a:latin typeface="Segoe"/>
                <a:ea typeface="ＭＳ ゴシック"/>
              </a:rPr>
              <a:t>column marker </a:t>
            </a:r>
            <a:br>
              <a:rPr lang="en-US" b="0" i="0" u="none" strike="noStrike" baseline="0" smtClean="0">
                <a:latin typeface="Segoe"/>
                <a:ea typeface="ＭＳ ゴシック"/>
              </a:rPr>
            </a:br>
            <a:r>
              <a:rPr lang="en-US" b="0" i="0" u="none" strike="noStrike" baseline="0" smtClean="0">
                <a:latin typeface="Segoe"/>
                <a:ea typeface="ＭＳ ゴシック"/>
              </a:rPr>
              <a:t>between A and B. </a:t>
            </a:r>
            <a:br>
              <a:rPr lang="en-US" b="0" i="0" u="none" strike="noStrike" baseline="0" smtClean="0">
                <a:latin typeface="Segoe"/>
                <a:ea typeface="ＭＳ ゴシック"/>
              </a:rPr>
            </a:br>
            <a:r>
              <a:rPr lang="en-US" b="0" i="0" u="none" strike="noStrike" baseline="0" smtClean="0">
                <a:latin typeface="Segoe"/>
                <a:ea typeface="ＭＳ ゴシック"/>
              </a:rPr>
              <a:t>The width of the </a:t>
            </a:r>
            <a:br>
              <a:rPr lang="en-US" b="0" i="0" u="none" strike="noStrike" baseline="0" smtClean="0">
                <a:latin typeface="Segoe"/>
                <a:ea typeface="ＭＳ ゴシック"/>
              </a:rPr>
            </a:br>
            <a:r>
              <a:rPr lang="en-US" b="0" i="0" u="none" strike="noStrike" baseline="0" smtClean="0">
                <a:latin typeface="Segoe"/>
                <a:ea typeface="ＭＳ ゴシック"/>
              </a:rPr>
              <a:t>column changes to </a:t>
            </a:r>
            <a:br>
              <a:rPr lang="en-US" b="0" i="0" u="none" strike="noStrike" baseline="0" smtClean="0">
                <a:latin typeface="Segoe"/>
                <a:ea typeface="ＭＳ ゴシック"/>
              </a:rPr>
            </a:br>
            <a:r>
              <a:rPr lang="en-US" b="0" i="0" u="none" strike="noStrike" baseline="0" smtClean="0">
                <a:latin typeface="Segoe"/>
                <a:ea typeface="ＭＳ ゴシック"/>
              </a:rPr>
              <a:t>the widest entry in </a:t>
            </a:r>
            <a:br>
              <a:rPr lang="en-US" b="0" i="0" u="none" strike="noStrike" baseline="0" smtClean="0">
                <a:latin typeface="Segoe"/>
                <a:ea typeface="ＭＳ ゴシック"/>
              </a:rPr>
            </a:br>
            <a:r>
              <a:rPr lang="en-US" b="0" i="0" u="none" strike="noStrike" baseline="0" smtClean="0">
                <a:latin typeface="Segoe"/>
                <a:ea typeface="ＭＳ ゴシック"/>
              </a:rPr>
              <a:t>column A. In this </a:t>
            </a:r>
            <a:br>
              <a:rPr lang="en-US" b="0" i="0" u="none" strike="noStrike" baseline="0" smtClean="0">
                <a:latin typeface="Segoe"/>
                <a:ea typeface="ＭＳ ゴシック"/>
              </a:rPr>
            </a:br>
            <a:r>
              <a:rPr lang="en-US" b="0" i="0" u="none" strike="noStrike" baseline="0" smtClean="0">
                <a:latin typeface="Segoe"/>
                <a:ea typeface="ＭＳ ゴシック"/>
              </a:rPr>
              <a:t>case, it is Employee list and Richard Carey's name.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2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407" y="3429000"/>
            <a:ext cx="4318000" cy="2032000"/>
          </a:xfrm>
          <a:prstGeom prst="rect">
            <a:avLst/>
          </a:prstGeom>
        </p:spPr>
      </p:pic>
    </p:spTree>
    <p:extLst>
      <p:ext uri="{BB962C8B-B14F-4D97-AF65-F5344CB8AC3E}">
        <p14:creationId xmlns:p14="http://schemas.microsoft.com/office/powerpoint/2010/main" val="370706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the Column Width</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Drag the double-headed arrow mouse pointer between columns B and C until the ScreenTip shows Width: 12.00 (89 pixels) or something close to this amount (below).</a:t>
            </a:r>
          </a:p>
          <a:p>
            <a:pPr lvl="1" rtl="0">
              <a:buAutoNum type="arabicPeriod" startAt="3"/>
            </a:pPr>
            <a:r>
              <a:rPr lang="en-US" b="0" i="0" u="none" strike="noStrike" baseline="0" smtClean="0">
                <a:latin typeface="Segoe"/>
                <a:ea typeface="ＭＳ ゴシック"/>
              </a:rPr>
              <a:t>SAVE the </a:t>
            </a:r>
            <a:r>
              <a:rPr lang="en-US" b="0" i="1" u="none" strike="noStrike" baseline="0" smtClean="0">
                <a:latin typeface="Segoe"/>
                <a:ea typeface="ＭＳ ゴシック"/>
              </a:rPr>
              <a:t>02 Fabrikam </a:t>
            </a:r>
            <a:br>
              <a:rPr lang="en-US" b="0" i="1" u="none" strike="noStrike" baseline="0" smtClean="0">
                <a:latin typeface="Segoe"/>
                <a:ea typeface="ＭＳ ゴシック"/>
              </a:rPr>
            </a:br>
            <a:r>
              <a:rPr lang="en-US" b="0" i="1" u="none" strike="noStrike" baseline="0" smtClean="0">
                <a:latin typeface="Segoe"/>
                <a:ea typeface="ＭＳ ゴシック"/>
              </a:rPr>
              <a:t>Employees Solution </a:t>
            </a:r>
            <a:r>
              <a:rPr lang="en-US" b="0" i="0" u="none" strike="noStrike" baseline="0" smtClean="0">
                <a:latin typeface="Segoe"/>
                <a:ea typeface="ＭＳ ゴシック"/>
              </a:rPr>
              <a:t>file. This </a:t>
            </a:r>
            <a:br>
              <a:rPr lang="en-US" b="0" i="0" u="none" strike="noStrike" baseline="0" smtClean="0">
                <a:latin typeface="Segoe"/>
                <a:ea typeface="ＭＳ ゴシック"/>
              </a:rPr>
            </a:br>
            <a:r>
              <a:rPr lang="en-US" b="0" i="0" u="none" strike="noStrike" baseline="0" smtClean="0">
                <a:latin typeface="Segoe"/>
                <a:ea typeface="ＭＳ ゴシック"/>
              </a:rPr>
              <a:t>overwrites your previous </a:t>
            </a:r>
            <a:br>
              <a:rPr lang="en-US" b="0" i="0" u="none" strike="noStrike" baseline="0" smtClean="0">
                <a:latin typeface="Segoe"/>
                <a:ea typeface="ＭＳ ゴシック"/>
              </a:rPr>
            </a:br>
            <a:r>
              <a:rPr lang="en-US" b="0" i="0" u="none" strike="noStrike" baseline="0" smtClean="0">
                <a:latin typeface="Segoe"/>
                <a:ea typeface="ＭＳ ゴシック"/>
              </a:rPr>
              <a:t>version without the column </a:t>
            </a:r>
            <a:br>
              <a:rPr lang="en-US" b="0" i="0" u="none" strike="noStrike" baseline="0" smtClean="0">
                <a:latin typeface="Segoe"/>
                <a:ea typeface="ＭＳ ゴシック"/>
              </a:rPr>
            </a:br>
            <a:r>
              <a:rPr lang="en-US" b="0" i="0" u="none" strike="noStrike" baseline="0" smtClean="0">
                <a:latin typeface="Segoe"/>
                <a:ea typeface="ＭＳ ゴシック"/>
              </a:rPr>
              <a:t>width change.</a:t>
            </a:r>
          </a:p>
          <a:p>
            <a:pPr lvl="0" rtl="0"/>
            <a:r>
              <a:rPr lang="en-US" b="1" i="0" u="none" strike="noStrike" baseline="0" smtClean="0">
                <a:latin typeface="Segoe"/>
                <a:ea typeface="ＭＳ ゴシック"/>
              </a:rPr>
              <a:t>PAUSE. CLOSE</a:t>
            </a:r>
            <a:r>
              <a:rPr lang="en-US" b="0" i="0" u="none" strike="noStrike" baseline="0" smtClean="0">
                <a:latin typeface="Segoe"/>
                <a:ea typeface="ＭＳ ゴシック"/>
              </a:rPr>
              <a:t> the workbook and </a:t>
            </a:r>
            <a:br>
              <a:rPr lang="en-US" b="0" i="0" u="none" strike="noStrike" baseline="0" smtClean="0">
                <a:latin typeface="Segoe"/>
                <a:ea typeface="ＭＳ ゴシック"/>
              </a:rPr>
            </a:b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a:t>
            </a:r>
            <a:br>
              <a:rPr lang="en-US" b="0" i="0" u="none" strike="noStrike" baseline="0" smtClean="0">
                <a:latin typeface="Segoe"/>
                <a:ea typeface="ＭＳ ゴシック"/>
              </a:rPr>
            </a:br>
            <a:r>
              <a:rPr lang="en-US" b="0" i="0" u="none" strike="noStrike" baseline="0" smtClean="0">
                <a:latin typeface="Segoe"/>
                <a:ea typeface="ＭＳ ゴシック"/>
              </a:rPr>
              <a:t>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619704"/>
            <a:ext cx="2933700" cy="2578100"/>
          </a:xfrm>
          <a:prstGeom prst="rect">
            <a:avLst/>
          </a:prstGeom>
        </p:spPr>
      </p:pic>
    </p:spTree>
    <p:extLst>
      <p:ext uri="{BB962C8B-B14F-4D97-AF65-F5344CB8AC3E}">
        <p14:creationId xmlns:p14="http://schemas.microsoft.com/office/powerpoint/2010/main" val="290794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Edit a Cell’s Contents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OPEN</a:t>
            </a:r>
            <a:r>
              <a:rPr lang="en-US" b="0" i="0" u="none" strike="noStrike" baseline="0" smtClean="0">
                <a:latin typeface="Segoe"/>
                <a:ea typeface="ＭＳ ゴシック"/>
              </a:rPr>
              <a:t> a blank workbook.</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A1</a:t>
            </a:r>
            <a:r>
              <a:rPr lang="en-US" b="0" i="0" u="none" strike="noStrike" baseline="0" smtClean="0">
                <a:latin typeface="Segoe"/>
                <a:ea typeface="ＭＳ ゴシック"/>
              </a:rPr>
              <a:t>, type </a:t>
            </a:r>
            <a:r>
              <a:rPr lang="en-US" b="1" i="0" u="none" strike="noStrike" baseline="0" smtClean="0">
                <a:latin typeface="Segoe"/>
                <a:ea typeface="ＭＳ ゴシック"/>
              </a:rPr>
              <a:t>Fabrikam</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The insertion point moves to cell A2 and nothing appears in the formula bar.</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A1</a:t>
            </a:r>
            <a:r>
              <a:rPr lang="en-US" b="0" i="0" u="none" strike="noStrike" baseline="0" smtClean="0">
                <a:latin typeface="Segoe"/>
                <a:ea typeface="ＭＳ ゴシック"/>
              </a:rPr>
              <a:t>. Notice that the formula bar displays "Fabrikam."</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2897155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Edit a Cell’s Contents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after </a:t>
            </a:r>
            <a:r>
              <a:rPr lang="en-US" b="1" i="0" u="none" strike="noStrike" baseline="0" smtClean="0">
                <a:latin typeface="Segoe"/>
                <a:ea typeface="ＭＳ ゴシック"/>
              </a:rPr>
              <a:t>Fabrikam</a:t>
            </a:r>
            <a:r>
              <a:rPr lang="en-US" b="0" i="0" u="none" strike="noStrike" baseline="0" smtClean="0">
                <a:latin typeface="Segoe"/>
                <a:ea typeface="ＭＳ ゴシック"/>
              </a:rPr>
              <a:t> in the formula bar, type a space, type </a:t>
            </a:r>
            <a:r>
              <a:rPr lang="en-US" b="1" i="0" u="none" strike="noStrike" baseline="0" smtClean="0">
                <a:latin typeface="Segoe"/>
                <a:ea typeface="ＭＳ ゴシック"/>
              </a:rPr>
              <a:t>Incorporated</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The insertion point moves to cell B1 and nothing appears in the formula bar (right).</a:t>
            </a:r>
          </a:p>
          <a:p>
            <a:pPr lvl="1" rtl="0">
              <a:buAutoNum type="arabicPeriod" startAt="3"/>
            </a:pPr>
            <a:r>
              <a:rPr lang="en-US" b="0" i="0" u="none" strike="noStrike" baseline="0" smtClean="0">
                <a:latin typeface="Segoe"/>
                <a:ea typeface="ＭＳ ゴシック"/>
              </a:rPr>
              <a:t>Click cell </a:t>
            </a:r>
            <a:r>
              <a:rPr lang="en-US" b="1" i="0" u="none" strike="noStrike" baseline="0" smtClean="0">
                <a:latin typeface="Segoe"/>
                <a:ea typeface="ＭＳ ゴシック"/>
              </a:rPr>
              <a:t>A1</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double-click on </a:t>
            </a:r>
            <a:br>
              <a:rPr lang="en-US" b="0" i="0" u="none" strike="noStrike" baseline="0" smtClean="0">
                <a:latin typeface="Segoe"/>
                <a:ea typeface="ＭＳ ゴシック"/>
              </a:rPr>
            </a:br>
            <a:r>
              <a:rPr lang="en-US" b="1" i="0" u="none" strike="noStrike" baseline="0" smtClean="0">
                <a:latin typeface="Segoe"/>
                <a:ea typeface="ＭＳ ゴシック"/>
              </a:rPr>
              <a:t>Incorporated</a:t>
            </a:r>
            <a:r>
              <a:rPr lang="en-US" b="0" i="0" u="none" strike="noStrike" baseline="0" smtClean="0">
                <a:latin typeface="Segoe"/>
                <a:ea typeface="ＭＳ ゴシック"/>
              </a:rPr>
              <a:t> in the </a:t>
            </a:r>
            <a:br>
              <a:rPr lang="en-US" b="0" i="0" u="none" strike="noStrike" baseline="0" smtClean="0">
                <a:latin typeface="Segoe"/>
                <a:ea typeface="ＭＳ ゴシック"/>
              </a:rPr>
            </a:br>
            <a:r>
              <a:rPr lang="en-US" b="0" i="0" u="none" strike="noStrike" baseline="0" smtClean="0">
                <a:latin typeface="Segoe"/>
                <a:ea typeface="ＭＳ ゴシック"/>
              </a:rPr>
              <a:t>formula bar to select it</a:t>
            </a:r>
            <a:r>
              <a:rPr lang="en-US" b="0" i="0" u="none" strike="noStrike" baseline="0" smtClean="0">
                <a:latin typeface="Times New Roman"/>
                <a:ea typeface="ＭＳ ゴシック"/>
              </a:rPr>
              <a: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Type </a:t>
            </a:r>
            <a:r>
              <a:rPr lang="en-US" b="1" i="0" u="none" strike="noStrike" baseline="0" smtClean="0">
                <a:latin typeface="Segoe"/>
                <a:ea typeface="ＭＳ ゴシック"/>
              </a:rPr>
              <a:t>Inc.</a:t>
            </a:r>
            <a:r>
              <a:rPr lang="en-US" b="0" i="0" u="none" strike="noStrike" baseline="0" smtClean="0">
                <a:latin typeface="Segoe"/>
                <a:ea typeface="ＭＳ ゴシック"/>
              </a:rPr>
              <a:t> and press </a:t>
            </a:r>
            <a:br>
              <a:rPr lang="en-US" b="0" i="0" u="none" strike="noStrike" baseline="0" smtClean="0">
                <a:latin typeface="Segoe"/>
                <a:ea typeface="ＭＳ ゴシック"/>
              </a:rPr>
            </a:b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Type </a:t>
            </a:r>
            <a:r>
              <a:rPr lang="en-US" b="1" i="0" u="none" strike="noStrike" baseline="0" smtClean="0">
                <a:latin typeface="Segoe"/>
                <a:ea typeface="ＭＳ ゴシック"/>
              </a:rPr>
              <a:t>Sales</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2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276" y="2713421"/>
            <a:ext cx="3940065" cy="2413648"/>
          </a:xfrm>
          <a:prstGeom prst="rect">
            <a:avLst/>
          </a:prstGeom>
        </p:spPr>
      </p:pic>
    </p:spTree>
    <p:extLst>
      <p:ext uri="{BB962C8B-B14F-4D97-AF65-F5344CB8AC3E}">
        <p14:creationId xmlns:p14="http://schemas.microsoft.com/office/powerpoint/2010/main" val="166154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Edit a Cell’s Contents</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cell </a:t>
            </a:r>
            <a:r>
              <a:rPr lang="en-US" b="1" i="0" u="none" strike="noStrike" baseline="0" smtClean="0">
                <a:latin typeface="Segoe"/>
                <a:ea typeface="ＭＳ ゴシック"/>
              </a:rPr>
              <a:t>A2</a:t>
            </a:r>
            <a:r>
              <a:rPr lang="en-US" b="0" i="0" u="none" strike="noStrike" baseline="0" smtClean="0">
                <a:latin typeface="Segoe"/>
                <a:ea typeface="ＭＳ ゴシック"/>
              </a:rPr>
              <a:t> and click after </a:t>
            </a:r>
            <a:r>
              <a:rPr lang="en-US" b="1" i="0" u="none" strike="noStrike" baseline="0" smtClean="0">
                <a:latin typeface="Segoe"/>
                <a:ea typeface="ＭＳ ゴシック"/>
              </a:rPr>
              <a:t>Sales</a:t>
            </a:r>
            <a:r>
              <a:rPr lang="en-US" b="0" i="0" u="none" strike="noStrike" baseline="0" smtClean="0">
                <a:latin typeface="Segoe"/>
                <a:ea typeface="ＭＳ ゴシック"/>
              </a:rPr>
              <a:t>. The insertion point moves to the formula bar. </a:t>
            </a:r>
          </a:p>
          <a:p>
            <a:pPr lvl="1" rtl="0">
              <a:buAutoNum type="arabicPeriod" startAt="6"/>
            </a:pPr>
            <a:r>
              <a:rPr lang="en-US" b="0" i="0" u="none" strike="noStrike" baseline="0" smtClean="0">
                <a:latin typeface="Segoe"/>
                <a:ea typeface="ＭＳ ゴシック"/>
              </a:rPr>
              <a:t>Press </a:t>
            </a:r>
            <a:r>
              <a:rPr lang="en-US" b="1" i="0" u="none" strike="noStrike" baseline="0" smtClean="0">
                <a:latin typeface="Segoe"/>
                <a:ea typeface="ＭＳ ゴシック"/>
              </a:rPr>
              <a:t>Home</a:t>
            </a:r>
            <a:r>
              <a:rPr lang="en-US" b="0" i="0" u="none" strike="noStrike" baseline="0" smtClean="0">
                <a:latin typeface="Segoe"/>
                <a:ea typeface="ＭＳ ゴシック"/>
              </a:rPr>
              <a:t>. The insertion point moves to the beginning of the formula bar.</a:t>
            </a:r>
          </a:p>
          <a:p>
            <a:pPr lvl="1" rtl="0">
              <a:buAutoNum type="arabicPeriod" startAt="6"/>
            </a:pPr>
            <a:r>
              <a:rPr lang="en-US" b="0" i="0" u="none" strike="noStrike" baseline="0" smtClean="0">
                <a:latin typeface="Segoe"/>
                <a:ea typeface="ＭＳ ゴシック"/>
              </a:rPr>
              <a:t>Type </a:t>
            </a:r>
            <a:r>
              <a:rPr lang="en-US" b="1" i="0" u="none" strike="noStrike" baseline="0" smtClean="0">
                <a:latin typeface="Segoe"/>
                <a:ea typeface="ＭＳ ゴシック"/>
              </a:rPr>
              <a:t>Monthly</a:t>
            </a:r>
            <a:r>
              <a:rPr lang="en-US" b="0" i="0" u="none" strike="noStrike" baseline="0" smtClean="0">
                <a:latin typeface="Segoe"/>
                <a:ea typeface="ＭＳ ゴシック"/>
              </a:rPr>
              <a:t> and then press the </a:t>
            </a:r>
            <a:r>
              <a:rPr lang="en-US" b="1" i="0" u="none" strike="noStrike" baseline="0" smtClean="0">
                <a:latin typeface="Segoe"/>
                <a:ea typeface="ＭＳ ゴシック"/>
              </a:rPr>
              <a:t>spacebar</a:t>
            </a:r>
            <a:r>
              <a:rPr lang="en-US" b="0" i="0" u="none" strike="noStrike" baseline="0" smtClean="0">
                <a:latin typeface="Segoe"/>
                <a:ea typeface="ＭＳ ゴシック"/>
              </a:rPr>
              <a:t>.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In cell A3, type </a:t>
            </a:r>
            <a:r>
              <a:rPr lang="en-US" b="1" i="0" u="none" strike="noStrike" baseline="0" smtClean="0">
                <a:latin typeface="Segoe"/>
                <a:ea typeface="ＭＳ ゴシック"/>
              </a:rPr>
              <a:t>January</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116125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The ribbon in Microsoft Office Excel 2013 is made up of a series of tabs, each related to specific kinds of tasks. </a:t>
            </a:r>
          </a:p>
          <a:p>
            <a:pPr lvl="0" rtl="0"/>
            <a:r>
              <a:rPr lang="en-US" sz="2000" b="0" i="0" u="none" strike="noStrike" baseline="0" smtClean="0">
                <a:latin typeface="Segoe"/>
                <a:ea typeface="ＭＳ ゴシック"/>
              </a:rPr>
              <a:t>The HOME tab, shown below, contains the commands people use the most when creating Excel documents. </a:t>
            </a:r>
          </a:p>
          <a:p>
            <a:pPr lvl="0" rtl="0"/>
            <a:r>
              <a:rPr lang="en-US" sz="2000" b="0" i="0" u="none" strike="noStrike" baseline="0" smtClean="0">
                <a:latin typeface="Segoe"/>
                <a:ea typeface="ＭＳ ゴシック"/>
              </a:rPr>
              <a:t>Having commands visible on the work surface lets you see at a glance most tasks you want to perform. Each tab contains groups of commands related to specific tasks or functions.</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0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517" y="3835633"/>
            <a:ext cx="7076966" cy="2296048"/>
          </a:xfrm>
          <a:prstGeom prst="rect">
            <a:avLst/>
          </a:prstGeom>
        </p:spPr>
      </p:pic>
    </p:spTree>
    <p:extLst>
      <p:ext uri="{BB962C8B-B14F-4D97-AF65-F5344CB8AC3E}">
        <p14:creationId xmlns:p14="http://schemas.microsoft.com/office/powerpoint/2010/main" val="2645021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Edit a Cell’s Contents</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cell </a:t>
            </a:r>
            <a:r>
              <a:rPr lang="en-US" b="1" i="0" u="none" strike="noStrike" baseline="0" smtClean="0">
                <a:latin typeface="Segoe"/>
                <a:ea typeface="ＭＳ ゴシック"/>
              </a:rPr>
              <a:t>A3</a:t>
            </a:r>
            <a:r>
              <a:rPr lang="en-US" b="0" i="0" u="none" strike="noStrike" baseline="0" smtClean="0">
                <a:latin typeface="Segoe"/>
                <a:ea typeface="ＭＳ ゴシック"/>
              </a:rPr>
              <a:t>, type </a:t>
            </a:r>
            <a:r>
              <a:rPr lang="en-US" b="1" i="0" u="none" strike="noStrike" baseline="0" smtClean="0">
                <a:latin typeface="Segoe"/>
                <a:ea typeface="ＭＳ ゴシック"/>
              </a:rPr>
              <a:t>February</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Cell A3's original text is gone and February replaces January.</a:t>
            </a:r>
          </a:p>
          <a:p>
            <a:pPr lvl="1" rtl="0">
              <a:buAutoNum type="arabicPeriod" startAt="10"/>
            </a:pPr>
            <a:r>
              <a:rPr lang="en-US" b="0" i="0" u="none" strike="noStrike" baseline="0" smtClean="0">
                <a:latin typeface="Segoe"/>
                <a:ea typeface="ＭＳ ゴシック"/>
              </a:rPr>
              <a:t>Click cell </a:t>
            </a:r>
            <a:r>
              <a:rPr lang="en-US" b="1" i="0" u="none" strike="noStrike" baseline="0" smtClean="0">
                <a:latin typeface="Segoe"/>
                <a:ea typeface="ＭＳ ゴシック"/>
              </a:rPr>
              <a:t>A3</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The entry in A3 is removed.</a:t>
            </a:r>
          </a:p>
          <a:p>
            <a:pPr lvl="1" rtl="0">
              <a:buAutoNum type="arabicPeriod" startAt="10"/>
            </a:pPr>
            <a:r>
              <a:rPr lang="en-US" b="0" i="0" u="none" strike="noStrike" baseline="0" smtClean="0">
                <a:latin typeface="Segoe"/>
                <a:ea typeface="ＭＳ ゴシック"/>
              </a:rPr>
              <a:t>Above row 1 and to the left of column A, click the </a:t>
            </a:r>
            <a:r>
              <a:rPr lang="en-US" b="1" i="0" u="none" strike="noStrike" baseline="0" smtClean="0">
                <a:latin typeface="Segoe"/>
                <a:ea typeface="ＭＳ ゴシック"/>
              </a:rPr>
              <a:t>Select All</a:t>
            </a:r>
            <a:r>
              <a:rPr lang="en-US" b="0" i="0" u="none" strike="noStrike" baseline="0" smtClean="0">
                <a:latin typeface="Segoe"/>
                <a:ea typeface="ＭＳ ゴシック"/>
              </a:rPr>
              <a:t> button (below). All cells on the worksheet are selected.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2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733800"/>
            <a:ext cx="2895600" cy="2311400"/>
          </a:xfrm>
          <a:prstGeom prst="rect">
            <a:avLst/>
          </a:prstGeom>
        </p:spPr>
      </p:pic>
    </p:spTree>
    <p:extLst>
      <p:ext uri="{BB962C8B-B14F-4D97-AF65-F5344CB8AC3E}">
        <p14:creationId xmlns:p14="http://schemas.microsoft.com/office/powerpoint/2010/main" val="202654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Edit a Cell’s Contents</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Segoe"/>
                <a:ea typeface="ＭＳ ゴシック"/>
              </a:rPr>
              <a:t>. All entries are removed.</a:t>
            </a:r>
          </a:p>
          <a:p>
            <a:pPr lvl="0" rtl="0"/>
            <a:r>
              <a:rPr lang="en-US" b="1" i="0" u="none" strike="noStrike" baseline="0" smtClean="0">
                <a:latin typeface="Segoe"/>
                <a:ea typeface="ＭＳ ゴシック"/>
              </a:rPr>
              <a:t>PAUSE. CLOSE</a:t>
            </a:r>
            <a:r>
              <a:rPr lang="en-US" b="0" i="0" u="none" strike="noStrike" baseline="0" smtClean="0">
                <a:latin typeface="Segoe"/>
                <a:ea typeface="ＭＳ ゴシック"/>
              </a:rPr>
              <a:t> the workbook without saving and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2105946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Delete and Clear a Cell’s Contents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OPEN</a:t>
            </a:r>
            <a:r>
              <a:rPr lang="en-US" b="0" i="0" u="none" strike="noStrike" baseline="0" smtClean="0">
                <a:latin typeface="Segoe"/>
                <a:ea typeface="ＭＳ ゴシック"/>
              </a:rPr>
              <a:t> a blank workbook.</a:t>
            </a:r>
          </a:p>
          <a:p>
            <a:pPr lvl="1" rtl="0"/>
            <a:r>
              <a:rPr lang="en-US" b="0" i="0" u="none" strike="noStrike" baseline="0" smtClean="0">
                <a:latin typeface="Segoe"/>
                <a:ea typeface="ＭＳ ゴシック"/>
              </a:rPr>
              <a:t>In cell A1, type </a:t>
            </a:r>
            <a:r>
              <a:rPr lang="en-US" b="1" i="0" u="none" strike="noStrike" baseline="0" smtClean="0">
                <a:latin typeface="Segoe"/>
                <a:ea typeface="ＭＳ ゴシック"/>
              </a:rPr>
              <a:t>1</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2</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3</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4</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Highlight cells </a:t>
            </a:r>
            <a:r>
              <a:rPr lang="en-US" b="1" i="0" u="none" strike="noStrike" baseline="0" smtClean="0">
                <a:latin typeface="Segoe"/>
                <a:ea typeface="ＭＳ ゴシック"/>
              </a:rPr>
              <a:t>A1</a:t>
            </a:r>
            <a:r>
              <a:rPr lang="en-US" b="0" i="0" u="none" strike="noStrike" baseline="0" smtClean="0">
                <a:latin typeface="Segoe"/>
                <a:ea typeface="ＭＳ ゴシック"/>
              </a:rPr>
              <a:t> through </a:t>
            </a:r>
            <a:r>
              <a:rPr lang="en-US" b="1" i="0" u="none" strike="noStrike" baseline="0" smtClean="0">
                <a:latin typeface="Segoe"/>
                <a:ea typeface="ＭＳ ゴシック"/>
              </a:rPr>
              <a:t>A4</a:t>
            </a:r>
            <a:r>
              <a:rPr lang="en-US" b="0" i="0" u="none" strike="noStrike" baseline="0" smtClean="0">
                <a:latin typeface="Segoe"/>
                <a:ea typeface="ＭＳ ゴシック"/>
              </a:rPr>
              <a:t> (containing the numbers 1 through 4). </a:t>
            </a:r>
          </a:p>
          <a:p>
            <a:pPr lvl="1"/>
            <a:r>
              <a:rPr lang="en-US">
                <a:latin typeface="Segoe"/>
                <a:ea typeface="ＭＳ ゴシック"/>
              </a:rPr>
              <a:t>Press </a:t>
            </a:r>
            <a:r>
              <a:rPr lang="en-US" b="1">
                <a:latin typeface="Segoe"/>
                <a:ea typeface="ＭＳ ゴシック"/>
              </a:rPr>
              <a:t>Delete</a:t>
            </a:r>
            <a:r>
              <a:rPr lang="en-US">
                <a:latin typeface="Segoe"/>
                <a:ea typeface="ＭＳ ゴシック"/>
              </a:rPr>
              <a:t>. All the cells are erased.</a:t>
            </a:r>
          </a:p>
          <a:p>
            <a:pPr lvl="1"/>
            <a:r>
              <a:rPr lang="en-US">
                <a:latin typeface="Segoe"/>
                <a:ea typeface="ＭＳ ゴシック"/>
              </a:rPr>
              <a:t>On the Quick Access Toolbar, click the </a:t>
            </a:r>
            <a:r>
              <a:rPr lang="en-US" b="1">
                <a:latin typeface="Segoe"/>
                <a:ea typeface="ＭＳ ゴシック"/>
              </a:rPr>
              <a:t>Undo</a:t>
            </a:r>
            <a:r>
              <a:rPr lang="en-US">
                <a:latin typeface="Segoe"/>
                <a:ea typeface="ＭＳ ゴシック"/>
              </a:rPr>
              <a:t> button to return the cell entries.</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3349491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Delete and Clear a Cell’s Contents</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B5</a:t>
            </a:r>
            <a:r>
              <a:rPr lang="en-US" sz="2000" b="0" i="0" u="none" strike="noStrike" baseline="0" smtClean="0">
                <a:latin typeface="Segoe"/>
                <a:ea typeface="ＭＳ ゴシック"/>
              </a:rPr>
              <a:t>, type </a:t>
            </a:r>
            <a:r>
              <a:rPr lang="en-US" sz="2000" b="1" i="0" u="none" strike="noStrike" baseline="0" smtClean="0">
                <a:latin typeface="Segoe"/>
                <a:ea typeface="ＭＳ ゴシック"/>
              </a:rPr>
              <a:t>$275,000</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The value and format are placed into the cell.</a:t>
            </a:r>
          </a:p>
          <a:p>
            <a:pPr lvl="1" rtl="0">
              <a:buAutoNum type="arabicPeriod" startAt="8"/>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B5</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a:t>
            </a:r>
          </a:p>
          <a:p>
            <a:pPr lvl="1" rtl="0">
              <a:buAutoNum type="arabicPeriod" startAt="8"/>
            </a:pPr>
            <a:r>
              <a:rPr lang="en-US" sz="2000">
                <a:latin typeface="Segoe"/>
                <a:ea typeface="ＭＳ ゴシック"/>
              </a:rPr>
              <a:t>Type </a:t>
            </a:r>
            <a:r>
              <a:rPr lang="en-US" sz="2000" b="1">
                <a:latin typeface="Segoe"/>
                <a:ea typeface="ＭＳ ゴシック"/>
              </a:rPr>
              <a:t>225000</a:t>
            </a:r>
            <a:r>
              <a:rPr lang="en-US" sz="2000">
                <a:latin typeface="Segoe"/>
                <a:ea typeface="ＭＳ ゴシック"/>
              </a:rPr>
              <a:t> without the dollar sign and comma and press </a:t>
            </a:r>
            <a:r>
              <a:rPr lang="en-US" sz="2000" b="1">
                <a:latin typeface="Segoe"/>
                <a:ea typeface="ＭＳ ゴシック"/>
              </a:rPr>
              <a:t>Enter</a:t>
            </a:r>
            <a:r>
              <a:rPr lang="en-US" sz="2000">
                <a:latin typeface="Segoe"/>
                <a:ea typeface="ＭＳ ゴシック"/>
              </a:rPr>
              <a:t>. Notice that $225,000 is formatted. Although the text is gone, the cell retains the revious format when you press </a:t>
            </a:r>
            <a:r>
              <a:rPr lang="en-US" sz="2000" b="1">
                <a:latin typeface="Segoe"/>
                <a:ea typeface="ＭＳ ゴシック"/>
              </a:rPr>
              <a:t>Delete</a:t>
            </a:r>
            <a:r>
              <a:rPr lang="en-US" sz="2000">
                <a:latin typeface="Segoe"/>
                <a:ea typeface="ＭＳ ゴシック"/>
              </a:rPr>
              <a:t>. </a:t>
            </a:r>
          </a:p>
          <a:p>
            <a:pPr lvl="1">
              <a:buFont typeface="+mj-lt"/>
              <a:buAutoNum type="arabicPeriod" startAt="8"/>
            </a:pPr>
            <a:r>
              <a:rPr lang="en-US" sz="2000">
                <a:latin typeface="Segoe"/>
                <a:ea typeface="ＭＳ ゴシック"/>
              </a:rPr>
              <a:t>Click cell </a:t>
            </a:r>
            <a:r>
              <a:rPr lang="en-US" sz="2000" b="1">
                <a:latin typeface="Segoe"/>
                <a:ea typeface="ＭＳ ゴシック"/>
              </a:rPr>
              <a:t>B5</a:t>
            </a:r>
            <a:r>
              <a:rPr lang="en-US" sz="2000">
                <a:latin typeface="Segoe"/>
                <a:ea typeface="ＭＳ ゴシック"/>
              </a:rPr>
              <a:t> and on the HOME tab, in the </a:t>
            </a:r>
            <a:br>
              <a:rPr lang="en-US" sz="2000">
                <a:latin typeface="Segoe"/>
                <a:ea typeface="ＭＳ ゴシック"/>
              </a:rPr>
            </a:br>
            <a:r>
              <a:rPr lang="en-US" sz="2000">
                <a:latin typeface="Segoe"/>
                <a:ea typeface="ＭＳ ゴシック"/>
              </a:rPr>
              <a:t>Editing group, click </a:t>
            </a:r>
            <a:r>
              <a:rPr lang="en-US" sz="2000" b="1">
                <a:latin typeface="Segoe"/>
                <a:ea typeface="ＭＳ ゴシック"/>
              </a:rPr>
              <a:t>Clear</a:t>
            </a:r>
            <a:r>
              <a:rPr lang="en-US" sz="2000">
                <a:latin typeface="Segoe"/>
                <a:ea typeface="ＭＳ ゴシック"/>
              </a:rPr>
              <a:t> (right). </a:t>
            </a:r>
          </a:p>
          <a:p>
            <a:pPr lvl="1">
              <a:buFont typeface="+mj-lt"/>
              <a:buAutoNum type="arabicPeriod" startAt="8"/>
            </a:pPr>
            <a:r>
              <a:rPr lang="en-US" sz="2000">
                <a:latin typeface="Segoe"/>
                <a:ea typeface="ＭＳ ゴシック"/>
              </a:rPr>
              <a:t>Click </a:t>
            </a:r>
            <a:r>
              <a:rPr lang="en-US" sz="2000" b="1">
                <a:latin typeface="Segoe"/>
                <a:ea typeface="ＭＳ ゴシック"/>
              </a:rPr>
              <a:t>Clear Formats</a:t>
            </a:r>
            <a:r>
              <a:rPr lang="en-US" sz="2000">
                <a:latin typeface="Segoe"/>
                <a:ea typeface="ＭＳ ゴシック"/>
              </a:rPr>
              <a:t>. 225000 displays </a:t>
            </a:r>
            <a:br>
              <a:rPr lang="en-US" sz="2000">
                <a:latin typeface="Segoe"/>
                <a:ea typeface="ＭＳ ゴシック"/>
              </a:rPr>
            </a:br>
            <a:r>
              <a:rPr lang="en-US" sz="2000">
                <a:latin typeface="Segoe"/>
                <a:ea typeface="ＭＳ ゴシック"/>
              </a:rPr>
              <a:t>without the dollar sign and comma.</a:t>
            </a:r>
          </a:p>
          <a:p>
            <a:pPr lvl="0"/>
            <a:r>
              <a:rPr lang="en-US" sz="2000" b="1">
                <a:latin typeface="Segoe"/>
                <a:ea typeface="ＭＳ ゴシック"/>
              </a:rPr>
              <a:t>PAUSE. CLOSE</a:t>
            </a:r>
            <a:r>
              <a:rPr lang="en-US" sz="2000">
                <a:latin typeface="Segoe"/>
                <a:ea typeface="ＭＳ ゴシック"/>
              </a:rPr>
              <a:t> the workbook without saving </a:t>
            </a:r>
            <a:br>
              <a:rPr lang="en-US" sz="2000">
                <a:latin typeface="Segoe"/>
                <a:ea typeface="ＭＳ ゴシック"/>
              </a:rPr>
            </a:br>
            <a:r>
              <a:rPr lang="en-US" sz="2000">
                <a:latin typeface="Segoe"/>
                <a:ea typeface="ＭＳ ゴシック"/>
              </a:rPr>
              <a:t>and </a:t>
            </a:r>
            <a:r>
              <a:rPr lang="en-US" sz="2000" b="1">
                <a:latin typeface="Segoe"/>
                <a:ea typeface="ＭＳ ゴシック"/>
              </a:rPr>
              <a:t>LEAVE</a:t>
            </a:r>
            <a:r>
              <a:rPr lang="en-US" sz="2000">
                <a:latin typeface="Segoe"/>
                <a:ea typeface="ＭＳ ゴシック"/>
              </a:rPr>
              <a:t> Excel open for the next exercise.</a:t>
            </a:r>
          </a:p>
          <a:p>
            <a:pPr lvl="1">
              <a:buFont typeface="+mj-lt"/>
              <a:buAutoNum type="arabicPeriod" startAt="8"/>
            </a:pPr>
            <a:endParaRPr lang="en-US" sz="2000">
              <a:latin typeface="Segoe"/>
              <a:ea typeface="ＭＳ ゴシック"/>
            </a:endParaRPr>
          </a:p>
          <a:p>
            <a:pPr lvl="1" rtl="0">
              <a:buAutoNum type="arabicPeriod" startAt="8"/>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8" name="Picture 7" descr="0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3657600"/>
            <a:ext cx="2044700" cy="2463800"/>
          </a:xfrm>
          <a:prstGeom prst="rect">
            <a:avLst/>
          </a:prstGeom>
        </p:spPr>
      </p:pic>
    </p:spTree>
    <p:extLst>
      <p:ext uri="{BB962C8B-B14F-4D97-AF65-F5344CB8AC3E}">
        <p14:creationId xmlns:p14="http://schemas.microsoft.com/office/powerpoint/2010/main" val="2944470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Labels and Use AutoComplete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OPEN </a:t>
            </a:r>
            <a:r>
              <a:rPr lang="en-US" b="0" i="0" u="none" strike="noStrike" baseline="0" smtClean="0">
                <a:latin typeface="Segoe"/>
                <a:ea typeface="ＭＳ ゴシック"/>
              </a:rPr>
              <a:t>a blank workbook.</a:t>
            </a:r>
          </a:p>
          <a:p>
            <a:pPr lvl="1" rtl="0"/>
            <a:r>
              <a:rPr lang="en-US" b="0" i="0" u="none" strike="noStrike" baseline="0" smtClean="0">
                <a:latin typeface="Segoe"/>
                <a:ea typeface="ＭＳ ゴシック"/>
              </a:rPr>
              <a:t>In cell A1, type </a:t>
            </a:r>
            <a:r>
              <a:rPr lang="en-US" b="1" i="0" u="none" strike="noStrike" baseline="0" smtClean="0">
                <a:latin typeface="Segoe"/>
                <a:ea typeface="ＭＳ ゴシック"/>
              </a:rPr>
              <a:t>Fabrikam Inc.</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Monthly Sales</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A4</a:t>
            </a:r>
            <a:r>
              <a:rPr lang="en-US" b="0" i="0" u="none" strike="noStrike" baseline="0" smtClean="0">
                <a:latin typeface="Segoe"/>
                <a:ea typeface="ＭＳ ゴシック"/>
              </a:rPr>
              <a:t> and type </a:t>
            </a:r>
            <a:r>
              <a:rPr lang="en-US" b="1" i="0" u="none" strike="noStrike" baseline="0" smtClean="0">
                <a:latin typeface="Segoe"/>
                <a:ea typeface="ＭＳ ゴシック"/>
              </a:rPr>
              <a:t>Agent</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cell B4, type </a:t>
            </a:r>
            <a:r>
              <a:rPr lang="en-US" b="1" i="0" u="none" strike="noStrike" baseline="0" smtClean="0">
                <a:latin typeface="Segoe"/>
                <a:ea typeface="ＭＳ ゴシック"/>
              </a:rPr>
              <a:t>Last Closing Date</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cell C4, type </a:t>
            </a:r>
            <a:r>
              <a:rPr lang="en-US" b="1" i="0" u="none" strike="noStrike" baseline="0" smtClean="0">
                <a:latin typeface="Segoe"/>
                <a:ea typeface="ＭＳ ゴシック"/>
              </a:rPr>
              <a:t>January</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a:r>
              <a:rPr lang="en-US">
                <a:latin typeface="Segoe"/>
                <a:ea typeface="ＭＳ ゴシック"/>
              </a:rPr>
              <a:t>Click cell </a:t>
            </a:r>
            <a:r>
              <a:rPr lang="en-US" b="1">
                <a:latin typeface="Segoe"/>
                <a:ea typeface="ＭＳ ゴシック"/>
              </a:rPr>
              <a:t>A5</a:t>
            </a:r>
            <a:r>
              <a:rPr lang="en-US">
                <a:latin typeface="Times New Roman"/>
                <a:ea typeface="ＭＳ ゴシック"/>
              </a:rPr>
              <a:t>,</a:t>
            </a:r>
            <a:r>
              <a:rPr lang="en-US">
                <a:latin typeface="Segoe"/>
                <a:ea typeface="ＭＳ ゴシック"/>
              </a:rPr>
              <a:t> type </a:t>
            </a:r>
            <a:r>
              <a:rPr lang="en-US" b="1">
                <a:latin typeface="Segoe"/>
                <a:ea typeface="ＭＳ ゴシック"/>
              </a:rPr>
              <a:t>Richard Carey</a:t>
            </a:r>
            <a:r>
              <a:rPr lang="en-US">
                <a:latin typeface="Times New Roman"/>
                <a:ea typeface="ＭＳ ゴシック"/>
              </a:rPr>
              <a:t>,</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r>
              <a:rPr lang="en-US">
                <a:latin typeface="Segoe"/>
                <a:ea typeface="ＭＳ ゴシック"/>
              </a:rPr>
              <a:t>In cell A6, type </a:t>
            </a:r>
            <a:r>
              <a:rPr lang="en-US" b="1">
                <a:latin typeface="Segoe"/>
                <a:ea typeface="ＭＳ ゴシック"/>
              </a:rPr>
              <a:t>David Ortiz</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r>
              <a:rPr lang="en-US">
                <a:latin typeface="Segoe"/>
                <a:ea typeface="ＭＳ ゴシック"/>
              </a:rPr>
              <a:t>In cell A7, type </a:t>
            </a:r>
            <a:r>
              <a:rPr lang="en-US" b="1">
                <a:latin typeface="Segoe"/>
                <a:ea typeface="ＭＳ ゴシック"/>
              </a:rPr>
              <a:t>Kim Akers</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r>
              <a:rPr lang="en-US">
                <a:latin typeface="Segoe"/>
                <a:ea typeface="ＭＳ ゴシック"/>
              </a:rPr>
              <a:t>Type </a:t>
            </a:r>
            <a:r>
              <a:rPr lang="en-US" b="1">
                <a:latin typeface="Segoe"/>
                <a:ea typeface="ＭＳ ゴシック"/>
              </a:rPr>
              <a:t>Nicole Caron</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a:endParaRPr lang="en-US">
              <a:latin typeface="Times New Roman"/>
              <a:ea typeface="ＭＳ ゴシック"/>
            </a:endParaRP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346047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Labels and Use AutoComplete</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cell </a:t>
            </a:r>
            <a:r>
              <a:rPr lang="en-US" b="1" i="0" u="none" strike="noStrike" baseline="0" smtClean="0">
                <a:latin typeface="Segoe"/>
                <a:ea typeface="ＭＳ ゴシック"/>
              </a:rPr>
              <a:t>A9</a:t>
            </a:r>
            <a:r>
              <a:rPr lang="en-US" b="0" i="0" u="none" strike="noStrike" baseline="0" smtClean="0">
                <a:latin typeface="Segoe"/>
                <a:ea typeface="ＭＳ ゴシック"/>
              </a:rPr>
              <a:t> and type </a:t>
            </a:r>
            <a:r>
              <a:rPr lang="en-US" b="1" i="0" u="none" strike="noStrike" baseline="0" smtClean="0">
                <a:latin typeface="Segoe"/>
                <a:ea typeface="ＭＳ ゴシック"/>
              </a:rPr>
              <a:t>R</a:t>
            </a:r>
            <a:r>
              <a:rPr lang="en-US" b="0" i="0" u="none" strike="noStrike" baseline="0" smtClean="0">
                <a:latin typeface="Segoe"/>
                <a:ea typeface="ＭＳ ゴシック"/>
              </a:rPr>
              <a:t>. As shown below, AutoComplete is activated when you type the R because it matches the beginning of a previous entry in this column. AutoComplete displays the entry for Richard Carey.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02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124200"/>
            <a:ext cx="3543300" cy="2781300"/>
          </a:xfrm>
          <a:prstGeom prst="rect">
            <a:avLst/>
          </a:prstGeom>
        </p:spPr>
      </p:pic>
    </p:spTree>
    <p:extLst>
      <p:ext uri="{BB962C8B-B14F-4D97-AF65-F5344CB8AC3E}">
        <p14:creationId xmlns:p14="http://schemas.microsoft.com/office/powerpoint/2010/main" val="3146729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Labels and Use AutoComplete</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Type </a:t>
            </a:r>
            <a:r>
              <a:rPr lang="en-US" b="1" i="0" u="none" strike="noStrike" baseline="0" smtClean="0">
                <a:latin typeface="Segoe"/>
                <a:ea typeface="ＭＳ ゴシック"/>
              </a:rPr>
              <a:t>y</a:t>
            </a:r>
            <a:r>
              <a:rPr lang="en-US" b="0" i="0" u="none" strike="noStrike" baseline="0" smtClean="0">
                <a:latin typeface="Segoe"/>
                <a:ea typeface="ＭＳ ゴシック"/>
              </a:rPr>
              <a:t>. The AutoComplete entry disappears. Finish typing the entry for Ryan Calafato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11"/>
            </a:pPr>
            <a:r>
              <a:rPr lang="en-US" b="0" i="0" u="none" strike="noStrike" baseline="0" smtClean="0">
                <a:latin typeface="Segoe"/>
                <a:ea typeface="ＭＳ ゴシック"/>
              </a:rPr>
              <a:t>Type </a:t>
            </a:r>
            <a:r>
              <a:rPr lang="en-US" b="1" i="0" u="none" strike="noStrike" baseline="0" smtClean="0">
                <a:latin typeface="Segoe"/>
                <a:ea typeface="ＭＳ ゴシック"/>
              </a:rPr>
              <a:t>R</a:t>
            </a:r>
            <a:r>
              <a:rPr lang="en-US" b="0" i="0" u="none" strike="noStrike" baseline="0" smtClean="0">
                <a:latin typeface="Segoe"/>
                <a:ea typeface="ＭＳ ゴシック"/>
              </a:rPr>
              <a:t>. Notice that no AutoComplete entry appears this time. Type </a:t>
            </a:r>
            <a:r>
              <a:rPr lang="en-US" b="1" i="0" u="none" strike="noStrike" baseline="0" smtClean="0">
                <a:latin typeface="Segoe"/>
                <a:ea typeface="ＭＳ ゴシック"/>
              </a:rPr>
              <a:t>i</a:t>
            </a:r>
            <a:r>
              <a:rPr lang="en-US" b="0" i="0" u="none" strike="noStrike" baseline="0" smtClean="0">
                <a:latin typeface="Segoe"/>
                <a:ea typeface="ＭＳ ゴシック"/>
              </a:rPr>
              <a:t> and notice that the AutoComplete entry shows Richard Carey.</a:t>
            </a:r>
          </a:p>
          <a:p>
            <a:pPr lvl="1" rtl="0">
              <a:buAutoNum type="arabicPeriod" startAt="11"/>
            </a:pPr>
            <a:r>
              <a:rPr lang="en-US" b="0" i="0" u="none" strike="noStrike" baseline="0" smtClean="0">
                <a:latin typeface="Segoe"/>
                <a:ea typeface="ＭＳ ゴシック"/>
              </a:rPr>
              <a:t>Press </a:t>
            </a:r>
            <a:r>
              <a:rPr lang="en-US" b="1" i="0" u="none" strike="noStrike" baseline="0" smtClean="0">
                <a:latin typeface="Segoe"/>
                <a:ea typeface="ＭＳ ゴシック"/>
              </a:rPr>
              <a:t>Esc</a:t>
            </a:r>
            <a:r>
              <a:rPr lang="en-US" b="0" i="0" u="none" strike="noStrike" baseline="0" smtClean="0">
                <a:latin typeface="Segoe"/>
                <a:ea typeface="ＭＳ ゴシック"/>
              </a:rPr>
              <a:t> to undo the entry.</a:t>
            </a:r>
          </a:p>
          <a:p>
            <a:pPr lvl="1" rtl="0">
              <a:buAutoNum type="arabicPeriod" startAt="11"/>
            </a:pPr>
            <a:r>
              <a:rPr lang="en-US">
                <a:latin typeface="Segoe"/>
                <a:ea typeface="ＭＳ ゴシック"/>
              </a:rPr>
              <a:t>Increase the column widths for </a:t>
            </a:r>
            <a:br>
              <a:rPr lang="en-US">
                <a:latin typeface="Segoe"/>
                <a:ea typeface="ＭＳ ゴシック"/>
              </a:rPr>
            </a:br>
            <a:r>
              <a:rPr lang="en-US">
                <a:latin typeface="Segoe"/>
                <a:ea typeface="ＭＳ ゴシック"/>
              </a:rPr>
              <a:t>columns A and B so you can see </a:t>
            </a:r>
            <a:br>
              <a:rPr lang="en-US">
                <a:latin typeface="Segoe"/>
                <a:ea typeface="ＭＳ ゴシック"/>
              </a:rPr>
            </a:br>
            <a:r>
              <a:rPr lang="en-US">
                <a:latin typeface="Segoe"/>
                <a:ea typeface="ＭＳ ゴシック"/>
              </a:rPr>
              <a:t>the entries in row 4 and below </a:t>
            </a:r>
            <a:br>
              <a:rPr lang="en-US">
                <a:latin typeface="Segoe"/>
                <a:ea typeface="ＭＳ ゴシック"/>
              </a:rPr>
            </a:br>
            <a:r>
              <a:rPr lang="en-US">
                <a:latin typeface="Segoe"/>
                <a:ea typeface="ＭＳ ゴシック"/>
              </a:rPr>
              <a:t>(right).</a:t>
            </a:r>
          </a:p>
          <a:p>
            <a:pPr lvl="0"/>
            <a:r>
              <a:rPr lang="en-US" b="1">
                <a:latin typeface="Segoe"/>
                <a:ea typeface="ＭＳ ゴシック"/>
              </a:rPr>
              <a:t>PAUSE. LEAVE</a:t>
            </a:r>
            <a:r>
              <a:rPr lang="en-US">
                <a:latin typeface="Segoe"/>
                <a:ea typeface="ＭＳ ゴシック"/>
              </a:rPr>
              <a:t> the workbook open to </a:t>
            </a:r>
            <a:br>
              <a:rPr lang="en-US">
                <a:latin typeface="Segoe"/>
                <a:ea typeface="ＭＳ ゴシック"/>
              </a:rPr>
            </a:br>
            <a:r>
              <a:rPr lang="en-US">
                <a:latin typeface="Segoe"/>
                <a:ea typeface="ＭＳ ゴシック"/>
              </a:rPr>
              <a:t>use in the next exercise.</a:t>
            </a:r>
          </a:p>
          <a:p>
            <a:pPr lvl="1" rtl="0">
              <a:buAutoNum type="arabicPeriod" startAt="11"/>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2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200400"/>
            <a:ext cx="2627586" cy="2275436"/>
          </a:xfrm>
          <a:prstGeom prst="rect">
            <a:avLst/>
          </a:prstGeom>
        </p:spPr>
      </p:pic>
    </p:spTree>
    <p:extLst>
      <p:ext uri="{BB962C8B-B14F-4D97-AF65-F5344CB8AC3E}">
        <p14:creationId xmlns:p14="http://schemas.microsoft.com/office/powerpoint/2010/main" val="3806960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Numeric Values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C5,</a:t>
            </a:r>
            <a:r>
              <a:rPr lang="en-US" b="0" i="0" u="none" strike="noStrike" baseline="0" smtClean="0">
                <a:latin typeface="Segoe"/>
                <a:ea typeface="ＭＳ ゴシック"/>
              </a:rPr>
              <a:t> type </a:t>
            </a:r>
            <a:r>
              <a:rPr lang="en-US" b="1" i="0" u="none" strike="noStrike" baseline="0" smtClean="0">
                <a:latin typeface="Segoe"/>
                <a:ea typeface="ＭＳ ゴシック"/>
              </a:rPr>
              <a:t>$275,000,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C5</a:t>
            </a:r>
            <a:r>
              <a:rPr lang="en-US" b="0" i="0" u="none" strike="noStrike" baseline="0" smtClean="0">
                <a:latin typeface="Segoe"/>
                <a:ea typeface="ＭＳ ゴシック"/>
              </a:rPr>
              <a:t> and notice that </a:t>
            </a:r>
            <a:r>
              <a:rPr lang="en-US" b="1" i="0" u="none" strike="noStrike" baseline="0" smtClean="0">
                <a:latin typeface="Segoe"/>
                <a:ea typeface="ＭＳ ゴシック"/>
              </a:rPr>
              <a:t>275000</a:t>
            </a:r>
            <a:r>
              <a:rPr lang="en-US" b="0" i="0" u="none" strike="noStrike" baseline="0" smtClean="0">
                <a:latin typeface="Segoe"/>
                <a:ea typeface="ＭＳ ゴシック"/>
              </a:rPr>
              <a:t> appears in the formula bar and the formatted value appears in the cell.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C6</a:t>
            </a:r>
            <a:r>
              <a:rPr lang="en-US" b="0" i="0" u="none" strike="noStrike" baseline="0" smtClean="0">
                <a:latin typeface="Segoe"/>
                <a:ea typeface="ＭＳ ゴシック"/>
              </a:rPr>
              <a:t>, type </a:t>
            </a:r>
            <a:r>
              <a:rPr lang="en-US" b="1" i="0" u="none" strike="noStrike" baseline="0" smtClean="0">
                <a:latin typeface="Segoe"/>
                <a:ea typeface="ＭＳ ゴシック"/>
              </a:rPr>
              <a:t>125,000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Be sure to include the comma in your entry. The number is entered in C6 and C7 becomes the active cell. The number appears in the cell with the comma and no dollar sign (unlike the entry in C5); however, the formula bar displays the true value and disregards the special characters.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855786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Numeric Values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Type </a:t>
            </a:r>
            <a:r>
              <a:rPr lang="en-US" b="1" i="0" u="none" strike="noStrike" baseline="0" smtClean="0">
                <a:latin typeface="Segoe"/>
                <a:ea typeface="ＭＳ ゴシック"/>
              </a:rPr>
              <a:t>209000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The number is entered with no dollar sign and no comma.</a:t>
            </a:r>
          </a:p>
          <a:p>
            <a:pPr lvl="1" rtl="0">
              <a:buAutoNum type="arabicPeriod" startAt="4"/>
            </a:pPr>
            <a:r>
              <a:rPr lang="en-US" b="0" i="0" u="none" strike="noStrike" baseline="0" smtClean="0">
                <a:latin typeface="Segoe"/>
                <a:ea typeface="ＭＳ ゴシック"/>
              </a:rPr>
              <a:t>Type </a:t>
            </a:r>
            <a:r>
              <a:rPr lang="en-US" b="1" i="0" u="none" strike="noStrike" baseline="0" smtClean="0">
                <a:latin typeface="Segoe"/>
                <a:ea typeface="ＭＳ ゴシック"/>
              </a:rPr>
              <a:t>258,000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Type </a:t>
            </a:r>
            <a:r>
              <a:rPr lang="en-US" b="1" i="0" u="none" strike="noStrike" baseline="0" smtClean="0">
                <a:latin typeface="Segoe"/>
                <a:ea typeface="ＭＳ ゴシック"/>
              </a:rPr>
              <a:t>145700</a:t>
            </a:r>
            <a:r>
              <a:rPr lang="en-US" b="0" i="0" u="none" strike="noStrike" baseline="0" smtClean="0">
                <a:latin typeface="Segoe"/>
                <a:ea typeface="ＭＳ ゴシック"/>
              </a:rPr>
              <a:t> and then click cell </a:t>
            </a:r>
            <a:r>
              <a:rPr lang="en-US" b="1" i="0" u="none" strike="noStrike" baseline="0" smtClean="0">
                <a:latin typeface="Segoe"/>
                <a:ea typeface="ＭＳ ゴシック"/>
              </a:rPr>
              <a:t>C5</a:t>
            </a:r>
            <a:r>
              <a:rPr lang="en-US" b="0" i="0" u="none" strike="noStrike" baseline="0" smtClean="0">
                <a:latin typeface="Segoe"/>
                <a:ea typeface="ＭＳ ゴシック"/>
              </a:rPr>
              <a:t>. Figure 2-22 illustrates how your spreadsheet should look with the values you just typed.</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147366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Dates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a:t>
            </a:r>
            <a:r>
              <a:rPr lang="en-US" b="0" i="0" u="none" strike="noStrike" baseline="0" smtClean="0">
                <a:latin typeface="Segoe"/>
                <a:ea typeface="ＭＳ ゴシック"/>
              </a:rPr>
              <a:t>Use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B5</a:t>
            </a:r>
            <a:r>
              <a:rPr lang="en-US" b="0" i="0" u="none" strike="noStrike" baseline="0" smtClean="0">
                <a:latin typeface="Times New Roman"/>
                <a:ea typeface="ＭＳ ゴシック"/>
              </a:rPr>
              <a:t>,</a:t>
            </a:r>
            <a:r>
              <a:rPr lang="en-US" b="0" i="0" u="none" strike="noStrike" baseline="0" smtClean="0">
                <a:latin typeface="Segoe"/>
                <a:ea typeface="ＭＳ ゴシック"/>
              </a:rPr>
              <a:t> type </a:t>
            </a:r>
            <a:r>
              <a:rPr lang="en-US" b="1" i="0" u="none" strike="noStrike" baseline="0" smtClean="0">
                <a:latin typeface="Segoe"/>
                <a:ea typeface="ＭＳ ゴシック"/>
              </a:rPr>
              <a:t>1/4/2014</a:t>
            </a:r>
            <a:r>
              <a:rPr lang="en-US" b="0" i="0" u="none" strike="noStrike" baseline="0" smtClean="0">
                <a:latin typeface="Times New Roman"/>
                <a:ea typeface="ＭＳ ゴシック"/>
              </a:rPr>
              <a: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B6</a:t>
            </a:r>
            <a:r>
              <a:rPr lang="en-US" b="0" i="0" u="none" strike="noStrike" baseline="0" smtClean="0">
                <a:latin typeface="Times New Roman"/>
                <a:ea typeface="ＭＳ ゴシック"/>
              </a:rPr>
              <a:t>,</a:t>
            </a:r>
            <a:r>
              <a:rPr lang="en-US" b="0" i="0" u="none" strike="noStrike" baseline="0" smtClean="0">
                <a:latin typeface="Segoe"/>
                <a:ea typeface="ＭＳ ゴシック"/>
              </a:rPr>
              <a:t> type </a:t>
            </a:r>
            <a:r>
              <a:rPr lang="en-US" b="1" i="0" u="none" strike="noStrike" baseline="0" smtClean="0">
                <a:latin typeface="Segoe"/>
                <a:ea typeface="ＭＳ ゴシック"/>
              </a:rPr>
              <a:t>1/25/14</a:t>
            </a:r>
            <a:r>
              <a:rPr lang="en-US" b="0" i="0" u="none" strike="noStrike" baseline="0" smtClean="0">
                <a:latin typeface="Times New Roman"/>
                <a:ea typeface="ＭＳ ゴシック"/>
              </a:rPr>
              <a: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The date is entered in C6 as 1/25/2014 and B7 becomes the active cell.</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1/17</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17-Jan is entered in the cell. Click cell </a:t>
            </a:r>
            <a:r>
              <a:rPr lang="en-US" b="1" i="0" u="none" strike="noStrike" baseline="0" smtClean="0">
                <a:latin typeface="Segoe"/>
                <a:ea typeface="ＭＳ ゴシック"/>
              </a:rPr>
              <a:t>B7</a:t>
            </a:r>
            <a:r>
              <a:rPr lang="en-US" b="0" i="0" u="none" strike="noStrike" baseline="0" smtClean="0">
                <a:latin typeface="Segoe"/>
                <a:ea typeface="ＭＳ ゴシック"/>
              </a:rPr>
              <a:t>, and notice that 1/17/20XX (with XX representing the current year) appears in the formula bar.</a:t>
            </a:r>
          </a:p>
          <a:p>
            <a:pPr lvl="1" rtl="0"/>
            <a:r>
              <a:rPr lang="en-US" b="0" i="0" u="none" strike="noStrike" baseline="0" smtClean="0">
                <a:latin typeface="Segoe"/>
                <a:ea typeface="ＭＳ ゴシック"/>
              </a:rPr>
              <a:t>If the year is not 2014, click cell </a:t>
            </a:r>
            <a:r>
              <a:rPr lang="en-US" b="1" i="0" u="none" strike="noStrike" baseline="0" smtClean="0">
                <a:latin typeface="Segoe"/>
                <a:ea typeface="ＭＳ ゴシック"/>
              </a:rPr>
              <a:t>B7</a:t>
            </a:r>
            <a:r>
              <a:rPr lang="en-US" b="0" i="0" u="none" strike="noStrike" baseline="0" smtClean="0">
                <a:latin typeface="Segoe"/>
                <a:ea typeface="ＭＳ ゴシック"/>
              </a:rPr>
              <a:t> and press </a:t>
            </a:r>
            <a:r>
              <a:rPr lang="en-US" b="1" i="0" u="none" strike="noStrike" baseline="0" smtClean="0">
                <a:latin typeface="Segoe"/>
                <a:ea typeface="ＭＳ ゴシック"/>
              </a:rPr>
              <a:t>F2</a:t>
            </a:r>
            <a:r>
              <a:rPr lang="en-US" b="0" i="0" u="none" strike="noStrike" baseline="0" smtClean="0">
                <a:latin typeface="Segoe"/>
                <a:ea typeface="ＭＳ ゴシック"/>
              </a:rPr>
              <a:t>. Change the year to </a:t>
            </a:r>
            <a:r>
              <a:rPr lang="en-US" b="1" i="0" u="none" strike="noStrike" baseline="0" smtClean="0">
                <a:latin typeface="Segoe"/>
                <a:ea typeface="ＭＳ ゴシック"/>
              </a:rPr>
              <a:t>2014</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a:r>
              <a:rPr lang="en-US">
                <a:latin typeface="Segoe"/>
                <a:ea typeface="ＭＳ ゴシック"/>
              </a:rPr>
              <a:t>In cell B8, type </a:t>
            </a:r>
            <a:r>
              <a:rPr lang="en-US" b="1">
                <a:latin typeface="Segoe"/>
                <a:ea typeface="ＭＳ ゴシック"/>
              </a:rPr>
              <a:t>1/28/14</a:t>
            </a:r>
            <a:r>
              <a:rPr lang="en-US">
                <a:latin typeface="Segoe"/>
                <a:ea typeface="ＭＳ ゴシック"/>
              </a:rPr>
              <a:t> and press </a:t>
            </a:r>
            <a:r>
              <a:rPr lang="en-US" b="1">
                <a:latin typeface="Segoe"/>
                <a:ea typeface="ＭＳ ゴシック"/>
              </a:rPr>
              <a:t>Enter</a:t>
            </a:r>
            <a:r>
              <a:rPr lang="en-US">
                <a:latin typeface="Times New Roman"/>
                <a:ea typeface="ＭＳ ゴシック"/>
              </a:rPr>
              <a:t>.</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345232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Some commands have an arrow associated with them. In the figure on the previous slide, you see the option arrows associated with AutoSum and Find &amp; Select. This indicates that in addition to the default task, other options are associated with the task. </a:t>
            </a:r>
          </a:p>
          <a:p>
            <a:pPr lvl="0" rtl="0"/>
            <a:r>
              <a:rPr lang="en-US" b="0" i="0" u="none" strike="noStrike" baseline="0" smtClean="0">
                <a:latin typeface="Segoe"/>
                <a:ea typeface="ＭＳ ゴシック"/>
              </a:rPr>
              <a:t>Similarly, some of the groups have Dialog Box Launchers associated with them. Clicking these displays additional commands not shown on the ribbon. </a:t>
            </a:r>
          </a:p>
          <a:p>
            <a:pPr lvl="0"/>
            <a:r>
              <a:rPr lang="en-US">
                <a:latin typeface="Segoe"/>
                <a:ea typeface="ＭＳ ゴシック"/>
              </a:rPr>
              <a:t>In the figure on the previous slide</a:t>
            </a:r>
            <a:r>
              <a:rPr lang="en-US" b="0" i="0" u="none" strike="noStrike" baseline="0" smtClean="0">
                <a:latin typeface="Segoe"/>
                <a:ea typeface="ＭＳ ゴシック"/>
              </a:rPr>
              <a:t>, the Clipboard, Font, Alignment, and Number groups have associated dialog boxes, whereas Styles, Cells, and Editing do not.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2069560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Dates</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Type </a:t>
            </a:r>
            <a:r>
              <a:rPr lang="en-US" b="1" i="0" u="none" strike="noStrike" baseline="0" smtClean="0">
                <a:latin typeface="Segoe"/>
                <a:ea typeface="ＭＳ ゴシック"/>
              </a:rPr>
              <a:t>January 21, 2014</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21-Jan-14 appears in the cell. If you enter a date in a different format than specified or had already entered something in the cell and deleted it, your worksheet might not reflect the results described. </a:t>
            </a:r>
            <a:br>
              <a:rPr lang="en-US" b="0" i="0" u="none" strike="noStrike" baseline="0" smtClean="0">
                <a:latin typeface="Segoe"/>
                <a:ea typeface="ＭＳ ゴシック"/>
              </a:rPr>
            </a:br>
            <a:r>
              <a:rPr lang="en-US" b="0" i="0" u="none" strike="noStrike" baseline="0" smtClean="0">
                <a:latin typeface="Segoe"/>
                <a:ea typeface="ＭＳ ゴシック"/>
              </a:rPr>
              <a:t>The date formats in column B </a:t>
            </a:r>
            <a:br>
              <a:rPr lang="en-US" b="0" i="0" u="none" strike="noStrike" baseline="0" smtClean="0">
                <a:latin typeface="Segoe"/>
                <a:ea typeface="ＭＳ ゴシック"/>
              </a:rPr>
            </a:br>
            <a:r>
              <a:rPr lang="en-US" b="0" i="0" u="none" strike="noStrike" baseline="0" smtClean="0">
                <a:latin typeface="Segoe"/>
                <a:ea typeface="ＭＳ ゴシック"/>
              </a:rPr>
              <a:t>is not consistent (right). </a:t>
            </a:r>
            <a:br>
              <a:rPr lang="en-US" b="0" i="0" u="none" strike="noStrike" baseline="0" smtClean="0">
                <a:latin typeface="Segoe"/>
                <a:ea typeface="ＭＳ ゴシック"/>
              </a:rPr>
            </a:br>
            <a:r>
              <a:rPr lang="en-US" b="0" i="0" u="none" strike="noStrike" baseline="0" smtClean="0">
                <a:latin typeface="Segoe"/>
                <a:ea typeface="ＭＳ ゴシック"/>
              </a:rPr>
              <a:t>You apply a consistent date </a:t>
            </a:r>
            <a:br>
              <a:rPr lang="en-US" b="0" i="0" u="none" strike="noStrike" baseline="0" smtClean="0">
                <a:latin typeface="Segoe"/>
                <a:ea typeface="ＭＳ ゴシック"/>
              </a:rPr>
            </a:br>
            <a:r>
              <a:rPr lang="en-US" b="0" i="0" u="none" strike="noStrike" baseline="0" smtClean="0">
                <a:latin typeface="Segoe"/>
                <a:ea typeface="ＭＳ ゴシック"/>
              </a:rPr>
              <a:t>format in the next section.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02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895600"/>
            <a:ext cx="3340976" cy="2750772"/>
          </a:xfrm>
          <a:prstGeom prst="rect">
            <a:avLst/>
          </a:prstGeom>
        </p:spPr>
      </p:pic>
    </p:spTree>
    <p:extLst>
      <p:ext uri="{BB962C8B-B14F-4D97-AF65-F5344CB8AC3E}">
        <p14:creationId xmlns:p14="http://schemas.microsoft.com/office/powerpoint/2010/main" val="286495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Enter Dates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cell B9, type </a:t>
            </a:r>
            <a:r>
              <a:rPr lang="en-US" b="1" i="0" u="none" strike="noStrike" baseline="0" smtClean="0">
                <a:latin typeface="Segoe"/>
                <a:ea typeface="ＭＳ ゴシック"/>
              </a:rPr>
              <a:t>1/1/10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Notice that the value changes but the formatting remains the same.</a:t>
            </a:r>
          </a:p>
          <a:p>
            <a:pPr lvl="1" rtl="0">
              <a:buAutoNum type="arabicPeriod" startAt="7"/>
            </a:pPr>
            <a:r>
              <a:rPr lang="en-US" b="0" i="0" u="none" strike="noStrike" baseline="0" smtClean="0">
                <a:latin typeface="Segoe"/>
                <a:ea typeface="ＭＳ ゴシック"/>
              </a:rPr>
              <a:t>Click the </a:t>
            </a:r>
            <a:r>
              <a:rPr lang="en-US" b="1" i="0" u="none" strike="noStrike" baseline="0" smtClean="0">
                <a:latin typeface="Segoe"/>
                <a:ea typeface="ＭＳ ゴシック"/>
              </a:rPr>
              <a:t>Undo </a:t>
            </a:r>
            <a:r>
              <a:rPr lang="en-US" b="0" i="0" u="none" strike="noStrike" baseline="0" smtClean="0">
                <a:latin typeface="Segoe"/>
                <a:ea typeface="ＭＳ ゴシック"/>
              </a:rPr>
              <a:t>button to return to the workbook shown at right.</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a:t>
            </a:r>
            <a:br>
              <a:rPr lang="en-US" b="0" i="0" u="none" strike="noStrike" baseline="0" smtClean="0">
                <a:latin typeface="Segoe"/>
                <a:ea typeface="ＭＳ ゴシック"/>
              </a:rPr>
            </a:b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8" name="Picture 7" descr="02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895600"/>
            <a:ext cx="3340976" cy="2750772"/>
          </a:xfrm>
          <a:prstGeom prst="rect">
            <a:avLst/>
          </a:prstGeom>
        </p:spPr>
      </p:pic>
    </p:spTree>
    <p:extLst>
      <p:ext uri="{BB962C8B-B14F-4D97-AF65-F5344CB8AC3E}">
        <p14:creationId xmlns:p14="http://schemas.microsoft.com/office/powerpoint/2010/main" val="2504171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a Series with Auto Fill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 </a:t>
            </a:r>
            <a:r>
              <a:rPr lang="en-US" b="0" i="0" u="none" strike="noStrike" baseline="0" smtClean="0">
                <a:latin typeface="Segoe"/>
                <a:ea typeface="ＭＳ ゴシック"/>
              </a:rPr>
              <a:t>the workbook from the previous exercise or type the text in Figure 2-23.</a:t>
            </a:r>
          </a:p>
          <a:p>
            <a:pPr lvl="1" rtl="0"/>
            <a:r>
              <a:rPr lang="en-US" b="0" i="0" u="none" strike="noStrike" baseline="0" smtClean="0">
                <a:latin typeface="Segoe"/>
                <a:ea typeface="ＭＳ ゴシック"/>
              </a:rPr>
              <a:t>Select the range </a:t>
            </a:r>
            <a:r>
              <a:rPr lang="en-US" b="1" i="0" u="none" strike="noStrike" baseline="0" smtClean="0">
                <a:latin typeface="Segoe"/>
                <a:ea typeface="ＭＳ ゴシック"/>
              </a:rPr>
              <a:t>C4:H4</a:t>
            </a:r>
            <a:r>
              <a:rPr lang="en-US" b="0" i="0" u="none" strike="noStrike" baseline="0" smtClean="0">
                <a:latin typeface="Segoe"/>
                <a:ea typeface="ＭＳ ゴシック"/>
              </a:rPr>
              <a:t>. January is in the first cell. </a:t>
            </a:r>
          </a:p>
          <a:p>
            <a:pPr lvl="1" rtl="0"/>
            <a:r>
              <a:rPr lang="en-US" b="0" i="0" u="none" strike="noStrike" baseline="0" smtClean="0">
                <a:latin typeface="Segoe"/>
                <a:ea typeface="ＭＳ ゴシック"/>
              </a:rPr>
              <a:t>On the HOME tab, in the </a:t>
            </a:r>
            <a:br>
              <a:rPr lang="en-US" b="0" i="0" u="none" strike="noStrike" baseline="0" smtClean="0">
                <a:latin typeface="Segoe"/>
                <a:ea typeface="ＭＳ ゴシック"/>
              </a:rPr>
            </a:br>
            <a:r>
              <a:rPr lang="en-US" b="0" i="0" u="none" strike="noStrike" baseline="0" smtClean="0">
                <a:latin typeface="Segoe"/>
                <a:ea typeface="ＭＳ ゴシック"/>
              </a:rPr>
              <a:t>Editing group, click the </a:t>
            </a:r>
            <a:r>
              <a:rPr lang="en-US" b="1" i="0" u="none" strike="noStrike" baseline="0" smtClean="0">
                <a:latin typeface="Segoe"/>
                <a:ea typeface="ＭＳ ゴシック"/>
              </a:rPr>
              <a:t>Fill</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button. The Fill menu appears </a:t>
            </a:r>
            <a:br>
              <a:rPr lang="en-US" b="0" i="0" u="none" strike="noStrike" baseline="0" smtClean="0">
                <a:latin typeface="Segoe"/>
                <a:ea typeface="ＭＳ ゴシック"/>
              </a:rPr>
            </a:br>
            <a:r>
              <a:rPr lang="en-US" b="0" i="0" u="none" strike="noStrike" baseline="0" smtClean="0">
                <a:latin typeface="Segoe"/>
                <a:ea typeface="ＭＳ ゴシック"/>
              </a:rPr>
              <a:t>(right).</a:t>
            </a:r>
          </a:p>
          <a:p>
            <a:pPr lvl="1" rtl="0"/>
            <a:r>
              <a:rPr lang="en-US" b="0" i="0" u="none" strike="noStrike" baseline="0" smtClean="0">
                <a:latin typeface="Segoe"/>
                <a:ea typeface="ＭＳ ゴシック"/>
              </a:rPr>
              <a:t>From the menu, click </a:t>
            </a:r>
            <a:r>
              <a:rPr lang="en-US" b="1" i="0" u="none" strike="noStrike" baseline="0" smtClean="0">
                <a:latin typeface="Segoe"/>
                <a:ea typeface="ＭＳ ゴシック"/>
              </a:rPr>
              <a:t>Right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The contents of C4 (January) </a:t>
            </a:r>
            <a:br>
              <a:rPr lang="en-US" b="0" i="0" u="none" strike="noStrike" baseline="0" smtClean="0">
                <a:latin typeface="Segoe"/>
                <a:ea typeface="ＭＳ ゴシック"/>
              </a:rPr>
            </a:br>
            <a:r>
              <a:rPr lang="en-US" b="0" i="0" u="none" strike="noStrike" baseline="0" smtClean="0">
                <a:latin typeface="Segoe"/>
                <a:ea typeface="ＭＳ ゴシック"/>
              </a:rPr>
              <a:t>are filled into all the cells.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Undo </a:t>
            </a:r>
            <a:r>
              <a:rPr lang="en-US" b="0" i="0" u="none" strike="noStrike" baseline="0" smtClean="0">
                <a:latin typeface="Segoe"/>
                <a:ea typeface="ＭＳ ゴシック"/>
              </a:rPr>
              <a:t>button</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02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945" y="2590800"/>
            <a:ext cx="3276600" cy="2603500"/>
          </a:xfrm>
          <a:prstGeom prst="rect">
            <a:avLst/>
          </a:prstGeom>
        </p:spPr>
      </p:pic>
    </p:spTree>
    <p:extLst>
      <p:ext uri="{BB962C8B-B14F-4D97-AF65-F5344CB8AC3E}">
        <p14:creationId xmlns:p14="http://schemas.microsoft.com/office/powerpoint/2010/main" val="2625887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a Series with Auto Fill</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Select the range </a:t>
            </a:r>
            <a:r>
              <a:rPr lang="en-US" b="1" i="0" u="none" strike="noStrike" baseline="0" smtClean="0">
                <a:latin typeface="Segoe"/>
                <a:ea typeface="ＭＳ ゴシック"/>
              </a:rPr>
              <a:t>C9:C13</a:t>
            </a:r>
            <a:r>
              <a:rPr lang="en-US" b="0" i="0" u="none" strike="noStrike" baseline="0" smtClean="0">
                <a:latin typeface="Segoe"/>
                <a:ea typeface="ＭＳ ゴシック"/>
              </a:rPr>
              <a:t> and click the </a:t>
            </a:r>
            <a:r>
              <a:rPr lang="en-US" b="1" i="0" u="none" strike="noStrike" baseline="0" smtClean="0">
                <a:latin typeface="Segoe"/>
                <a:ea typeface="ＭＳ ゴシック"/>
              </a:rPr>
              <a:t>Fill</a:t>
            </a:r>
            <a:r>
              <a:rPr lang="en-US" b="0" i="0" u="none" strike="noStrike" baseline="0" smtClean="0">
                <a:latin typeface="Segoe"/>
                <a:ea typeface="ＭＳ ゴシック"/>
              </a:rPr>
              <a:t> button. Choose </a:t>
            </a:r>
            <a:r>
              <a:rPr lang="en-US" b="1" i="0" u="none" strike="noStrike" baseline="0" smtClean="0">
                <a:latin typeface="Segoe"/>
                <a:ea typeface="ＭＳ ゴシック"/>
              </a:rPr>
              <a:t>Down</a:t>
            </a:r>
            <a:r>
              <a:rPr lang="en-US" b="0" i="0" u="none" strike="noStrike" baseline="0" smtClean="0">
                <a:latin typeface="Segoe"/>
                <a:ea typeface="ＭＳ ゴシック"/>
              </a:rPr>
              <a:t>. The content of C9 is copied into the four additional cells.</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Undo </a:t>
            </a:r>
            <a:r>
              <a:rPr lang="en-US" b="0" i="0" u="none" strike="noStrike" baseline="0" smtClean="0">
                <a:latin typeface="Segoe"/>
                <a:ea typeface="ＭＳ ゴシック"/>
              </a:rPr>
              <a:t>button</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Click cell </a:t>
            </a:r>
            <a:r>
              <a:rPr lang="en-US" b="1" i="0" u="none" strike="noStrike" baseline="0" smtClean="0">
                <a:latin typeface="Segoe"/>
                <a:ea typeface="ＭＳ ゴシック"/>
              </a:rPr>
              <a:t>C4</a:t>
            </a:r>
            <a:r>
              <a:rPr lang="en-US" b="0" i="0" u="none" strike="noStrike" baseline="0" smtClean="0">
                <a:latin typeface="Segoe"/>
                <a:ea typeface="ＭＳ ゴシック"/>
              </a:rPr>
              <a:t>, point to the fill handle in the lower-right corner of the cell (below), and drag it to </a:t>
            </a:r>
            <a:r>
              <a:rPr lang="en-US" b="1" i="0" u="none" strike="noStrike" baseline="0" smtClean="0">
                <a:latin typeface="Segoe"/>
                <a:ea typeface="ＭＳ ゴシック"/>
              </a:rPr>
              <a:t>E4</a:t>
            </a:r>
            <a:r>
              <a:rPr lang="en-US" b="0" i="0" u="none" strike="noStrike" baseline="0" smtClean="0">
                <a:latin typeface="Segoe"/>
                <a:ea typeface="ＭＳ ゴシック"/>
              </a:rPr>
              <a:t> and release. The Auto Fill Options button appears, and January through March are displayed.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pic>
        <p:nvPicPr>
          <p:cNvPr id="7" name="Picture 6" descr="02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343400"/>
            <a:ext cx="4552058" cy="1779752"/>
          </a:xfrm>
          <a:prstGeom prst="rect">
            <a:avLst/>
          </a:prstGeom>
        </p:spPr>
      </p:pic>
    </p:spTree>
    <p:extLst>
      <p:ext uri="{BB962C8B-B14F-4D97-AF65-F5344CB8AC3E}">
        <p14:creationId xmlns:p14="http://schemas.microsoft.com/office/powerpoint/2010/main" val="2074958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a Series with Auto Fill</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C5</a:t>
            </a:r>
            <a:r>
              <a:rPr lang="en-US" sz="2000" b="0" i="0" u="none" strike="noStrike" baseline="0" smtClean="0">
                <a:latin typeface="Segoe"/>
                <a:ea typeface="ＭＳ ゴシック"/>
              </a:rPr>
              <a:t>, point to the </a:t>
            </a:r>
            <a:br>
              <a:rPr lang="en-US" sz="2000" b="0" i="0" u="none" strike="noStrike" baseline="0" smtClean="0">
                <a:latin typeface="Segoe"/>
                <a:ea typeface="ＭＳ ゴシック"/>
              </a:rPr>
            </a:br>
            <a:r>
              <a:rPr lang="en-US" sz="2000" b="1" i="0" u="none" strike="noStrike" baseline="0" smtClean="0">
                <a:latin typeface="Segoe"/>
                <a:ea typeface="ＭＳ ゴシック"/>
              </a:rPr>
              <a:t>fill handle</a:t>
            </a:r>
            <a:r>
              <a:rPr lang="en-US" sz="2000" b="0" i="0" u="none" strike="noStrike" baseline="0" smtClean="0">
                <a:latin typeface="Segoe"/>
                <a:ea typeface="ＭＳ ゴシック"/>
              </a:rPr>
              <a:t>, and drag it to </a:t>
            </a:r>
            <a:br>
              <a:rPr lang="en-US" sz="2000" b="0" i="0" u="none" strike="noStrike" baseline="0" smtClean="0">
                <a:latin typeface="Segoe"/>
                <a:ea typeface="ＭＳ ゴシック"/>
              </a:rPr>
            </a:br>
            <a:r>
              <a:rPr lang="en-US" sz="2000" b="1" i="0" u="none" strike="noStrike" baseline="0" smtClean="0">
                <a:latin typeface="Segoe"/>
                <a:ea typeface="ＭＳ ゴシック"/>
              </a:rPr>
              <a:t>C9</a:t>
            </a:r>
            <a:r>
              <a:rPr lang="en-US" sz="2000" b="0" i="0" u="none" strike="noStrike" baseline="0" smtClean="0">
                <a:latin typeface="Segoe"/>
                <a:ea typeface="ＭＳ ゴシック"/>
              </a:rPr>
              <a:t> and release. All the </a:t>
            </a:r>
            <a:br>
              <a:rPr lang="en-US" sz="2000" b="0" i="0" u="none" strike="noStrike" baseline="0" smtClean="0">
                <a:latin typeface="Segoe"/>
                <a:ea typeface="ＭＳ ゴシック"/>
              </a:rPr>
            </a:br>
            <a:r>
              <a:rPr lang="en-US" sz="2000" b="0" i="0" u="none" strike="noStrike" baseline="0" smtClean="0">
                <a:latin typeface="Segoe"/>
                <a:ea typeface="ＭＳ ゴシック"/>
              </a:rPr>
              <a:t>numbers turn to $275,000 </a:t>
            </a:r>
            <a:br>
              <a:rPr lang="en-US" sz="2000" b="0" i="0" u="none" strike="noStrike" baseline="0" smtClean="0">
                <a:latin typeface="Segoe"/>
                <a:ea typeface="ＭＳ ゴシック"/>
              </a:rPr>
            </a:br>
            <a:r>
              <a:rPr lang="en-US" sz="2000" b="0" i="0" u="none" strike="noStrike" baseline="0" smtClean="0">
                <a:latin typeface="Segoe"/>
                <a:ea typeface="ＭＳ ゴシック"/>
              </a:rPr>
              <a:t>in column C. The Auto Fill </a:t>
            </a:r>
            <a:br>
              <a:rPr lang="en-US" sz="2000" b="0" i="0" u="none" strike="noStrike" baseline="0" smtClean="0">
                <a:latin typeface="Segoe"/>
                <a:ea typeface="ＭＳ ゴシック"/>
              </a:rPr>
            </a:br>
            <a:r>
              <a:rPr lang="en-US" sz="2000" b="0" i="0" u="none" strike="noStrike" baseline="0" smtClean="0">
                <a:latin typeface="Segoe"/>
                <a:ea typeface="ＭＳ ゴシック"/>
              </a:rPr>
              <a:t>Options button appears in </a:t>
            </a:r>
            <a:br>
              <a:rPr lang="en-US" sz="2000" b="0" i="0" u="none" strike="noStrike" baseline="0" smtClean="0">
                <a:latin typeface="Segoe"/>
                <a:ea typeface="ＭＳ ゴシック"/>
              </a:rPr>
            </a:br>
            <a:r>
              <a:rPr lang="en-US" sz="2000" b="0" i="0" u="none" strike="noStrike" baseline="0" smtClean="0">
                <a:latin typeface="Segoe"/>
                <a:ea typeface="ＭＳ ゴシック"/>
              </a:rPr>
              <a:t>D10 (right).</a:t>
            </a:r>
          </a:p>
          <a:p>
            <a:pPr lvl="1" rtl="0">
              <a:buAutoNum type="arabicPeriod" startAt="8"/>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Auto Fill Options</a:t>
            </a:r>
            <a:r>
              <a:rPr lang="en-US" sz="2000" b="0" i="0" u="none" strike="noStrike" baseline="0" smtClean="0">
                <a:latin typeface="Segoe"/>
                <a:ea typeface="ＭＳ ゴシック"/>
              </a:rPr>
              <a:t> button, and choose </a:t>
            </a:r>
            <a:r>
              <a:rPr lang="en-US" sz="2000" b="1" i="0" u="none" strike="noStrike" baseline="0" smtClean="0">
                <a:latin typeface="Segoe"/>
                <a:ea typeface="ＭＳ ゴシック"/>
              </a:rPr>
              <a:t>Fill Formatting Only</a:t>
            </a:r>
            <a:r>
              <a:rPr lang="en-US" sz="2000" b="0" i="0" u="none" strike="noStrike" baseline="0" smtClean="0">
                <a:latin typeface="Segoe"/>
                <a:ea typeface="ＭＳ ゴシック"/>
              </a:rPr>
              <a:t> from the list that appears. All the numbers return to their values and are formatted with dollar signs and commas.</a:t>
            </a:r>
          </a:p>
          <a:p>
            <a:pPr lvl="1" rtl="0">
              <a:buAutoNum type="arabicPeriod" startAt="8"/>
            </a:pPr>
            <a:r>
              <a:rPr lang="en-US" sz="2000" b="0" i="0" u="none" strike="noStrike" baseline="0" smtClean="0">
                <a:latin typeface="Segoe"/>
                <a:ea typeface="ＭＳ ゴシック"/>
              </a:rPr>
              <a:t>Repeat Step 9 for the range B5:B9. </a:t>
            </a:r>
          </a:p>
          <a:p>
            <a:pPr lvl="1" rtl="0">
              <a:buAutoNum type="arabicPeriod" startAt="8"/>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A9</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then drag the fill handle down to </a:t>
            </a:r>
            <a:r>
              <a:rPr lang="en-US" sz="2000" b="1" i="0" u="none" strike="noStrike" baseline="0" smtClean="0">
                <a:latin typeface="Segoe"/>
                <a:ea typeface="ＭＳ ゴシック"/>
              </a:rPr>
              <a:t>A15</a:t>
            </a:r>
            <a:r>
              <a:rPr lang="en-US" sz="2000" b="0" i="0" u="none" strike="noStrike" baseline="0" smtClean="0">
                <a:latin typeface="Segoe"/>
                <a:ea typeface="ＭＳ ゴシック"/>
              </a:rPr>
              <a:t>. Ryan Calafato's name is repeated.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pic>
        <p:nvPicPr>
          <p:cNvPr id="7" name="Picture 6" descr="0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725448"/>
            <a:ext cx="3742997" cy="1825402"/>
          </a:xfrm>
          <a:prstGeom prst="rect">
            <a:avLst/>
          </a:prstGeom>
        </p:spPr>
      </p:pic>
    </p:spTree>
    <p:extLst>
      <p:ext uri="{BB962C8B-B14F-4D97-AF65-F5344CB8AC3E}">
        <p14:creationId xmlns:p14="http://schemas.microsoft.com/office/powerpoint/2010/main" val="3864815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a Series with Auto Fill</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Click the </a:t>
            </a:r>
            <a:r>
              <a:rPr lang="en-US" b="1" i="0" u="none" strike="noStrike" baseline="0" smtClean="0">
                <a:latin typeface="Segoe"/>
                <a:ea typeface="ＭＳ ゴシック"/>
              </a:rPr>
              <a:t>Undo </a:t>
            </a:r>
            <a:r>
              <a:rPr lang="en-US" b="0" i="0" u="none" strike="noStrike" baseline="0" smtClean="0">
                <a:latin typeface="Segoe"/>
                <a:ea typeface="ＭＳ ゴシック"/>
              </a:rPr>
              <a:t>button to return the spreadsheet to what is shownbelow.</a:t>
            </a:r>
          </a:p>
          <a:p>
            <a:pPr lvl="1" rtl="0">
              <a:buAutoNum type="arabicPeriod" startAt="12"/>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 </a:t>
            </a:r>
            <a:r>
              <a:rPr lang="en-US" b="0" i="1" u="none" strike="noStrike" baseline="0" smtClean="0">
                <a:latin typeface="Segoe"/>
                <a:ea typeface="ＭＳ ゴシック"/>
              </a:rPr>
              <a:t>02 Fabrikam Sales Solution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EXIT</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2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467" y="3388491"/>
            <a:ext cx="4610100" cy="2349500"/>
          </a:xfrm>
          <a:prstGeom prst="rect">
            <a:avLst/>
          </a:prstGeom>
        </p:spPr>
      </p:pic>
    </p:spTree>
    <p:extLst>
      <p:ext uri="{BB962C8B-B14F-4D97-AF65-F5344CB8AC3E}">
        <p14:creationId xmlns:p14="http://schemas.microsoft.com/office/powerpoint/2010/main" val="90109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Cells with Flash Fill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Before you begin these steps, </a:t>
            </a:r>
            <a:r>
              <a:rPr lang="en-US" b="1" i="0" u="none" strike="noStrike" baseline="0" smtClean="0">
                <a:latin typeface="Segoe"/>
                <a:ea typeface="ＭＳ ゴシック"/>
              </a:rPr>
              <a:t>LAUNCH </a:t>
            </a:r>
            <a:r>
              <a:rPr lang="en-US" b="0" i="0" u="none" strike="noStrike" baseline="0" smtClean="0">
                <a:latin typeface="Segoe"/>
                <a:ea typeface="ＭＳ ゴシック"/>
              </a:rPr>
              <a:t>Microsoft Excel. </a:t>
            </a:r>
          </a:p>
          <a:p>
            <a:pPr lvl="1" rtl="0"/>
            <a:r>
              <a:rPr lang="en-US" b="0" i="0" u="none" strike="noStrike" baseline="0" smtClean="0">
                <a:latin typeface="Segoe"/>
                <a:ea typeface="ＭＳ ゴシック"/>
              </a:rPr>
              <a:t>Open the </a:t>
            </a:r>
            <a:r>
              <a:rPr lang="en-US" b="1" i="1" u="none" strike="noStrike" baseline="0" smtClean="0">
                <a:latin typeface="Segoe"/>
                <a:ea typeface="ＭＳ ゴシック"/>
              </a:rPr>
              <a:t>02 Customers</a:t>
            </a:r>
            <a:r>
              <a:rPr lang="en-US" b="0" i="0" u="none" strike="noStrike" baseline="0" smtClean="0">
                <a:latin typeface="Segoe"/>
                <a:ea typeface="ＭＳ ゴシック"/>
              </a:rPr>
              <a:t> file.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B1</a:t>
            </a:r>
            <a:r>
              <a:rPr lang="en-US" b="0" i="0" u="none" strike="noStrike" baseline="0" smtClean="0">
                <a:latin typeface="Segoe"/>
                <a:ea typeface="ＭＳ ゴシック"/>
              </a:rPr>
              <a:t>, type </a:t>
            </a:r>
            <a:r>
              <a:rPr lang="en-US" b="1" i="0" u="none" strike="noStrike" baseline="0" smtClean="0">
                <a:latin typeface="Segoe"/>
                <a:ea typeface="ＭＳ ゴシック"/>
              </a:rPr>
              <a:t>First</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C1</a:t>
            </a:r>
            <a:r>
              <a:rPr lang="en-US" b="0" i="0" u="none" strike="noStrike" baseline="0" smtClean="0">
                <a:latin typeface="Segoe"/>
                <a:ea typeface="ＭＳ ゴシック"/>
              </a:rPr>
              <a:t>, type </a:t>
            </a:r>
            <a:r>
              <a:rPr lang="en-US" b="1" i="0" u="none" strike="noStrike" baseline="0" smtClean="0">
                <a:latin typeface="Segoe"/>
                <a:ea typeface="ＭＳ ゴシック"/>
              </a:rPr>
              <a:t>Last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B2</a:t>
            </a:r>
            <a:r>
              <a:rPr lang="en-US" b="0" i="0" u="none" strike="noStrike" baseline="0" smtClean="0">
                <a:latin typeface="Segoe"/>
                <a:ea typeface="ＭＳ ゴシック"/>
              </a:rPr>
              <a:t>, type </a:t>
            </a:r>
            <a:r>
              <a:rPr lang="en-US" b="1" i="0" u="none" strike="noStrike" baseline="0" smtClean="0">
                <a:latin typeface="Segoe"/>
                <a:ea typeface="ＭＳ ゴシック"/>
              </a:rPr>
              <a:t>Kim</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cell B3, type </a:t>
            </a:r>
            <a:r>
              <a:rPr lang="en-US" b="1" i="0" u="none" strike="noStrike" baseline="0" smtClean="0">
                <a:latin typeface="Segoe"/>
                <a:ea typeface="ＭＳ ゴシック"/>
              </a:rPr>
              <a:t>H</a:t>
            </a:r>
            <a:r>
              <a:rPr lang="en-US" b="0" i="0" u="none" strike="noStrike" baseline="0" smtClean="0">
                <a:latin typeface="Segoe"/>
                <a:ea typeface="ＭＳ ゴシック"/>
              </a:rPr>
              <a:t>. Notice that Hazem </a:t>
            </a:r>
            <a:br>
              <a:rPr lang="en-US" b="0" i="0" u="none" strike="noStrike" baseline="0" smtClean="0">
                <a:latin typeface="Segoe"/>
                <a:ea typeface="ＭＳ ゴシック"/>
              </a:rPr>
            </a:br>
            <a:r>
              <a:rPr lang="en-US" b="0" i="0" u="none" strike="noStrike" baseline="0" smtClean="0">
                <a:latin typeface="Segoe"/>
                <a:ea typeface="ＭＳ ゴシック"/>
              </a:rPr>
              <a:t>shows in the rest of the cell and the </a:t>
            </a:r>
            <a:br>
              <a:rPr lang="en-US" b="0" i="0" u="none" strike="noStrike" baseline="0" smtClean="0">
                <a:latin typeface="Segoe"/>
                <a:ea typeface="ＭＳ ゴシック"/>
              </a:rPr>
            </a:br>
            <a:r>
              <a:rPr lang="en-US" b="0" i="0" u="none" strike="noStrike" baseline="0" smtClean="0">
                <a:latin typeface="Segoe"/>
                <a:ea typeface="ＭＳ ゴシック"/>
              </a:rPr>
              <a:t>other first names of the customers </a:t>
            </a:r>
            <a:br>
              <a:rPr lang="en-US" b="0" i="0" u="none" strike="noStrike" baseline="0" smtClean="0">
                <a:latin typeface="Segoe"/>
                <a:ea typeface="ＭＳ ゴシック"/>
              </a:rPr>
            </a:br>
            <a:r>
              <a:rPr lang="en-US" b="0" i="0" u="none" strike="noStrike" baseline="0" smtClean="0">
                <a:latin typeface="Segoe"/>
                <a:ea typeface="ＭＳ ゴシック"/>
              </a:rPr>
              <a:t>appear (right). </a:t>
            </a:r>
          </a:p>
          <a:p>
            <a:pPr lvl="1" rtl="0"/>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pic>
        <p:nvPicPr>
          <p:cNvPr id="7" name="Picture 6" descr="0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63" y="1981201"/>
            <a:ext cx="1936523" cy="4167352"/>
          </a:xfrm>
          <a:prstGeom prst="rect">
            <a:avLst/>
          </a:prstGeom>
        </p:spPr>
      </p:pic>
    </p:spTree>
    <p:extLst>
      <p:ext uri="{BB962C8B-B14F-4D97-AF65-F5344CB8AC3E}">
        <p14:creationId xmlns:p14="http://schemas.microsoft.com/office/powerpoint/2010/main" val="449854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Fill Cells with Flash Fill</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cell </a:t>
            </a:r>
            <a:r>
              <a:rPr lang="en-US" b="1" i="0" u="none" strike="noStrike" baseline="0" smtClean="0">
                <a:latin typeface="Segoe"/>
                <a:ea typeface="ＭＳ ゴシック"/>
              </a:rPr>
              <a:t>C2</a:t>
            </a:r>
            <a:r>
              <a:rPr lang="en-US" b="0" i="0" u="none" strike="noStrike" baseline="0" smtClean="0">
                <a:latin typeface="Segoe"/>
                <a:ea typeface="ＭＳ ゴシック"/>
              </a:rPr>
              <a:t>, type </a:t>
            </a:r>
            <a:r>
              <a:rPr lang="en-US" b="1" i="0" u="none" strike="noStrike" baseline="0" smtClean="0">
                <a:latin typeface="Segoe"/>
                <a:ea typeface="ＭＳ ゴシック"/>
              </a:rPr>
              <a:t>Abercrombie</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In cell C3, type </a:t>
            </a:r>
            <a:r>
              <a:rPr lang="en-US" b="1" i="0" u="none" strike="noStrike" baseline="0" smtClean="0">
                <a:latin typeface="Segoe"/>
                <a:ea typeface="ＭＳ ゴシック"/>
              </a:rPr>
              <a:t>A</a:t>
            </a:r>
            <a:r>
              <a:rPr lang="en-US" b="0" i="0" u="none" strike="noStrike" baseline="0" smtClean="0">
                <a:latin typeface="Segoe"/>
                <a:ea typeface="ＭＳ ゴシック"/>
              </a:rPr>
              <a:t> and notice that Abercrombie is repeated with AutoComplete. Continue typing </a:t>
            </a:r>
            <a:r>
              <a:rPr lang="en-US" b="1" i="0" u="none" strike="noStrike" baseline="0" smtClean="0">
                <a:latin typeface="Segoe"/>
                <a:ea typeface="ＭＳ ゴシック"/>
              </a:rPr>
              <a:t>bol</a:t>
            </a:r>
            <a:r>
              <a:rPr lang="en-US" b="0" i="0" u="none" strike="noStrike" baseline="0" smtClean="0">
                <a:latin typeface="Segoe"/>
                <a:ea typeface="ＭＳ ゴシック"/>
              </a:rPr>
              <a:t> and notice that the last names all appear.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Double-click the right border of columns </a:t>
            </a:r>
            <a:r>
              <a:rPr lang="en-US" b="1" i="0" u="none" strike="noStrike" baseline="0" smtClean="0">
                <a:latin typeface="Segoe"/>
                <a:ea typeface="ＭＳ ゴシック"/>
              </a:rPr>
              <a:t>B</a:t>
            </a:r>
            <a:r>
              <a:rPr lang="en-US" b="0" i="0" u="none" strike="noStrike" baseline="0" smtClean="0">
                <a:latin typeface="Segoe"/>
                <a:ea typeface="ＭＳ ゴシック"/>
              </a:rPr>
              <a:t> and </a:t>
            </a:r>
            <a:r>
              <a:rPr lang="en-US" b="1" i="0" u="none" strike="noStrike" baseline="0" smtClean="0">
                <a:latin typeface="Segoe"/>
                <a:ea typeface="ＭＳ ゴシック"/>
              </a:rPr>
              <a:t>C</a:t>
            </a:r>
            <a:r>
              <a:rPr lang="en-US" b="0" i="0" u="none" strike="noStrike" baseline="0" smtClean="0">
                <a:latin typeface="Segoe"/>
                <a:ea typeface="ＭＳ ゴシック"/>
              </a:rPr>
              <a:t> to set the column width.</a:t>
            </a:r>
          </a:p>
          <a:p>
            <a:pPr lvl="1" rtl="0">
              <a:buAutoNum type="arabicPeriod" startAt="7"/>
            </a:pPr>
            <a:r>
              <a:rPr lang="en-US" b="0" i="0" u="none" strike="noStrike" baseline="0" smtClean="0">
                <a:latin typeface="Segoe"/>
                <a:ea typeface="ＭＳ ゴシック"/>
              </a:rPr>
              <a:t>Scroll down and notice that the entire worksheet is filled in.</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file as 02 Customers Solution.</a:t>
            </a:r>
          </a:p>
          <a:p>
            <a:pPr lvl="0" rtl="0"/>
            <a:r>
              <a:rPr lang="en-US" b="1" i="0" u="none" strike="noStrike" baseline="0" smtClean="0">
                <a:latin typeface="Segoe"/>
                <a:ea typeface="ＭＳ ゴシック"/>
              </a:rPr>
              <a:t>PAUSE. EXIT</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747008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Copy a Data Series with the Mouse</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Before you begin these steps, </a:t>
            </a:r>
            <a:r>
              <a:rPr lang="en-US" sz="2000" b="1" i="0" u="none" strike="noStrike" baseline="0" smtClean="0">
                <a:latin typeface="Segoe"/>
                <a:ea typeface="ＭＳ ゴシック"/>
              </a:rPr>
              <a:t>LAUNCH</a:t>
            </a:r>
            <a:r>
              <a:rPr lang="en-US" sz="2000" b="0" i="0" u="none" strike="noStrike" baseline="0" smtClean="0">
                <a:latin typeface="Segoe"/>
                <a:ea typeface="ＭＳ ゴシック"/>
              </a:rPr>
              <a:t> Microsoft Excel. </a:t>
            </a:r>
          </a:p>
          <a:p>
            <a:pPr lvl="1" rtl="0"/>
            <a:r>
              <a:rPr lang="en-US" sz="2000" b="0" i="0" u="none" strike="noStrike" baseline="0" smtClean="0">
                <a:latin typeface="Segoe"/>
                <a:ea typeface="ＭＳ ゴシック"/>
              </a:rPr>
              <a:t>Open the </a:t>
            </a:r>
            <a:r>
              <a:rPr lang="en-US" sz="2000" b="1" i="1" u="none" strike="noStrike" baseline="0" smtClean="0">
                <a:latin typeface="Segoe"/>
                <a:ea typeface="ＭＳ ゴシック"/>
              </a:rPr>
              <a:t>02 Customer Houses</a:t>
            </a:r>
            <a:r>
              <a:rPr lang="en-US" sz="2000" b="0" i="0" u="none" strike="noStrike" baseline="0" smtClean="0">
                <a:latin typeface="Segoe"/>
                <a:ea typeface="ＭＳ ゴシック"/>
              </a:rPr>
              <a:t> file. </a:t>
            </a:r>
          </a:p>
          <a:p>
            <a:pPr lvl="1" rtl="0"/>
            <a:r>
              <a:rPr lang="en-US" sz="2000" b="0" i="0" u="none" strike="noStrike" baseline="0" smtClean="0">
                <a:latin typeface="Segoe"/>
                <a:ea typeface="ＭＳ ゴシック"/>
              </a:rPr>
              <a:t>Select the range </a:t>
            </a:r>
            <a:r>
              <a:rPr lang="en-US" sz="2000" b="1" i="0" u="none" strike="noStrike" baseline="0" smtClean="0">
                <a:latin typeface="Segoe"/>
                <a:ea typeface="ＭＳ ゴシック"/>
              </a:rPr>
              <a:t>A12:A22</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Press </a:t>
            </a:r>
            <a:r>
              <a:rPr lang="en-US" sz="2000" b="1" i="0" u="none" strike="noStrike" baseline="0" smtClean="0">
                <a:latin typeface="Segoe"/>
                <a:ea typeface="ＭＳ ゴシック"/>
              </a:rPr>
              <a:t>Ctrl</a:t>
            </a:r>
            <a:r>
              <a:rPr lang="en-US" sz="2000" b="0" i="0" u="none" strike="noStrike" baseline="0" smtClean="0">
                <a:latin typeface="Segoe"/>
                <a:ea typeface="ＭＳ ゴシック"/>
              </a:rPr>
              <a:t> and hold the mouse button down as you point to the right border of the selected range. The copy pointer is displayed. </a:t>
            </a:r>
          </a:p>
          <a:p>
            <a:pPr lvl="1"/>
            <a:r>
              <a:rPr lang="en-US" sz="2000">
                <a:latin typeface="Segoe"/>
                <a:ea typeface="ＭＳ ゴシック"/>
              </a:rPr>
              <a:t>With the copy pointer displayed, hold down the left mouse button and drag the selection to the right, until </a:t>
            </a:r>
            <a:r>
              <a:rPr lang="en-US" sz="2000" b="1">
                <a:latin typeface="Segoe"/>
                <a:ea typeface="ＭＳ ゴシック"/>
              </a:rPr>
              <a:t>H12:H22</a:t>
            </a:r>
            <a:r>
              <a:rPr lang="en-US" sz="2000">
                <a:latin typeface="Segoe"/>
                <a:ea typeface="ＭＳ ゴシック"/>
              </a:rPr>
              <a:t> appears in the scrolling ScreenTip next to the selection.</a:t>
            </a:r>
          </a:p>
          <a:p>
            <a:pPr lvl="1"/>
            <a:r>
              <a:rPr lang="en-US" sz="2000">
                <a:latin typeface="Segoe"/>
                <a:ea typeface="ＭＳ ゴシック"/>
              </a:rPr>
              <a:t>Release the mouse button and then release </a:t>
            </a:r>
            <a:r>
              <a:rPr lang="en-US" sz="2000" b="1">
                <a:latin typeface="Segoe"/>
                <a:ea typeface="ＭＳ ゴシック"/>
              </a:rPr>
              <a:t>Ctrl</a:t>
            </a:r>
            <a:r>
              <a:rPr lang="en-US" sz="2000">
                <a:latin typeface="Segoe"/>
                <a:ea typeface="ＭＳ ゴシック"/>
              </a:rPr>
              <a:t>. The data in A12:A22 also appears in H12:H22.</a:t>
            </a:r>
          </a:p>
          <a:p>
            <a:pPr lvl="0"/>
            <a:r>
              <a:rPr lang="en-US" sz="2000" b="1">
                <a:latin typeface="Segoe"/>
                <a:ea typeface="ＭＳ ゴシック"/>
              </a:rPr>
              <a:t>PAUSE. LEAVE</a:t>
            </a:r>
            <a:r>
              <a:rPr lang="en-US" sz="2000">
                <a:latin typeface="Segoe"/>
                <a:ea typeface="ＭＳ ゴシック"/>
              </a:rPr>
              <a:t> the workbook open to use in the next exercise.</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2015346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Move a Data Series with the Mouse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a:t>
            </a:r>
            <a:r>
              <a:rPr lang="en-US" b="1" i="1" u="none" strike="noStrike" baseline="0" smtClean="0">
                <a:latin typeface="Segoe"/>
                <a:ea typeface="ＭＳ ゴシック"/>
              </a:rPr>
              <a:t>02 Customer Houses</a:t>
            </a:r>
            <a:r>
              <a:rPr lang="en-US" b="0" i="0" u="none" strike="noStrike" baseline="0" smtClean="0">
                <a:latin typeface="Segoe"/>
                <a:ea typeface="ＭＳ ゴシック"/>
              </a:rPr>
              <a:t> workbook from the previous exercise.</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E12:E22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Point to the right border of the selected range. The move pointer is displayed. </a:t>
            </a:r>
          </a:p>
          <a:p>
            <a:pPr lvl="1"/>
            <a:r>
              <a:rPr lang="en-US">
                <a:latin typeface="Segoe"/>
                <a:ea typeface="ＭＳ ゴシック"/>
              </a:rPr>
              <a:t>With the move pointer displayed, hold down the left mouse button and drag the selection to the right, until </a:t>
            </a:r>
            <a:r>
              <a:rPr lang="en-US" b="1">
                <a:latin typeface="Segoe"/>
                <a:ea typeface="ＭＳ ゴシック"/>
              </a:rPr>
              <a:t>I12:I22</a:t>
            </a:r>
            <a:r>
              <a:rPr lang="en-US">
                <a:latin typeface="Segoe"/>
                <a:ea typeface="ＭＳ ゴシック"/>
              </a:rPr>
              <a:t> appears in the scrolling ScreenTip beside the selected range</a:t>
            </a:r>
            <a:r>
              <a:rPr lang="en-US">
                <a:latin typeface="Times New Roman"/>
                <a:ea typeface="ＭＳ ゴシック"/>
              </a:rPr>
              <a:t>.</a:t>
            </a:r>
          </a:p>
          <a:p>
            <a:pPr lvl="1"/>
            <a:r>
              <a:rPr lang="en-US">
                <a:latin typeface="Segoe"/>
                <a:ea typeface="ＭＳ ゴシック"/>
              </a:rPr>
              <a:t>Release the mouse button. In your worksheet, the destination cells are empty; therefore, you are not concerned with replacing existing data. The data previously in E12:E22 is now in I12:I22</a:t>
            </a:r>
            <a:r>
              <a:rPr lang="en-US">
                <a:latin typeface="Times New Roman"/>
                <a:ea typeface="ＭＳ ゴシック"/>
              </a:rPr>
              <a:t>.</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spTree>
    <p:extLst>
      <p:ext uri="{BB962C8B-B14F-4D97-AF65-F5344CB8AC3E}">
        <p14:creationId xmlns:p14="http://schemas.microsoft.com/office/powerpoint/2010/main" val="144927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Create a Workbook from Scratch</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a:t>
            </a:r>
            <a:r>
              <a:rPr lang="en-US" b="0" i="0" u="none" strike="noStrike" baseline="0" smtClean="0">
                <a:latin typeface="Segoe"/>
                <a:ea typeface="ＭＳ ゴシック"/>
              </a:rPr>
              <a:t> Excel. Excel gives you options for starting a blank workbook, taking a tour, or using templates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035" y="2286000"/>
            <a:ext cx="4866862" cy="3906783"/>
          </a:xfrm>
          <a:prstGeom prst="rect">
            <a:avLst/>
          </a:prstGeom>
        </p:spPr>
      </p:pic>
    </p:spTree>
    <p:extLst>
      <p:ext uri="{BB962C8B-B14F-4D97-AF65-F5344CB8AC3E}">
        <p14:creationId xmlns:p14="http://schemas.microsoft.com/office/powerpoint/2010/main" val="2947521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Move a Data Series with the Mouse</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Drag </a:t>
            </a:r>
            <a:r>
              <a:rPr lang="en-US" b="1" i="0" u="none" strike="noStrike" baseline="0" smtClean="0">
                <a:latin typeface="Segoe"/>
                <a:ea typeface="ＭＳ ゴシック"/>
              </a:rPr>
              <a:t>A1</a:t>
            </a:r>
            <a:r>
              <a:rPr lang="en-US" b="0" i="0" u="none" strike="noStrike" baseline="0" smtClean="0">
                <a:latin typeface="Segoe"/>
                <a:ea typeface="ＭＳ ゴシック"/>
              </a:rPr>
              <a:t> to </a:t>
            </a:r>
            <a:r>
              <a:rPr lang="en-US" b="1" i="0" u="none" strike="noStrike" baseline="0" smtClean="0">
                <a:latin typeface="Segoe"/>
                <a:ea typeface="ＭＳ ゴシック"/>
              </a:rPr>
              <a:t>H12</a:t>
            </a:r>
            <a:r>
              <a:rPr lang="en-US" b="0" i="0" u="none" strike="noStrike" baseline="0" smtClean="0">
                <a:latin typeface="Segoe"/>
                <a:ea typeface="ＭＳ ゴシック"/>
              </a:rPr>
              <a:t>. Note that a dialog box warns you about replacing the contents of the destination cells.</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Cancel</a:t>
            </a:r>
            <a:r>
              <a:rPr lang="en-US" b="0" i="0" u="none" strike="noStrike" baseline="0" smtClean="0">
                <a:latin typeface="Segoe"/>
                <a:ea typeface="ＭＳ ゴシック"/>
              </a:rPr>
              <a:t>. </a:t>
            </a:r>
          </a:p>
          <a:p>
            <a:pPr lvl="1" rtl="0">
              <a:buAutoNum type="arabicPeriod" startAt="5"/>
            </a:pPr>
            <a:r>
              <a:rPr lang="en-US" b="0" i="0" u="none" strike="noStrike" baseline="0" smtClean="0">
                <a:latin typeface="Segoe"/>
                <a:ea typeface="ＭＳ ゴシック"/>
              </a:rPr>
              <a:t>Drag </a:t>
            </a:r>
            <a:r>
              <a:rPr lang="en-US" b="1" i="0" u="none" strike="noStrike" baseline="0" smtClean="0">
                <a:latin typeface="Segoe"/>
                <a:ea typeface="ＭＳ ゴシック"/>
              </a:rPr>
              <a:t>A1</a:t>
            </a:r>
            <a:r>
              <a:rPr lang="en-US" b="0" i="0" u="none" strike="noStrike" baseline="0" smtClean="0">
                <a:latin typeface="Segoe"/>
                <a:ea typeface="ＭＳ ゴシック"/>
              </a:rPr>
              <a:t> to </a:t>
            </a:r>
            <a:r>
              <a:rPr lang="en-US" b="1" i="0" u="none" strike="noStrike" baseline="0" smtClean="0">
                <a:latin typeface="Segoe"/>
                <a:ea typeface="ＭＳ ゴシック"/>
              </a:rPr>
              <a:t>H11</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Drag </a:t>
            </a:r>
            <a:r>
              <a:rPr lang="en-US" b="1" i="0" u="none" strike="noStrike" baseline="0" smtClean="0">
                <a:latin typeface="Segoe"/>
                <a:ea typeface="ＭＳ ゴシック"/>
              </a:rPr>
              <a:t>E1</a:t>
            </a:r>
            <a:r>
              <a:rPr lang="en-US" b="0" i="0" u="none" strike="noStrike" baseline="0" smtClean="0">
                <a:latin typeface="Segoe"/>
                <a:ea typeface="ＭＳ ゴシック"/>
              </a:rPr>
              <a:t> to </a:t>
            </a:r>
            <a:r>
              <a:rPr lang="en-US" b="1" i="0" u="none" strike="noStrike" baseline="0" smtClean="0">
                <a:latin typeface="Segoe"/>
                <a:ea typeface="ＭＳ ゴシック"/>
              </a:rPr>
              <a:t>I11</a:t>
            </a:r>
            <a:r>
              <a:rPr lang="en-US" b="0" i="0" u="none" strike="noStrike" baseline="0" smtClean="0">
                <a:latin typeface="Segoe"/>
                <a:ea typeface="ＭＳ ゴシック"/>
              </a:rPr>
              <a:t>. Your </a:t>
            </a:r>
            <a:br>
              <a:rPr lang="en-US" b="0" i="0" u="none" strike="noStrike" baseline="0" smtClean="0">
                <a:latin typeface="Segoe"/>
                <a:ea typeface="ＭＳ ゴシック"/>
              </a:rPr>
            </a:br>
            <a:r>
              <a:rPr lang="en-US" b="0" i="0" u="none" strike="noStrike" baseline="0" smtClean="0">
                <a:latin typeface="Segoe"/>
                <a:ea typeface="ＭＳ ゴシック"/>
              </a:rPr>
              <a:t>worksheet should look </a:t>
            </a:r>
            <a:br>
              <a:rPr lang="en-US" b="0" i="0" u="none" strike="noStrike" baseline="0" smtClean="0">
                <a:latin typeface="Segoe"/>
                <a:ea typeface="ＭＳ ゴシック"/>
              </a:rPr>
            </a:br>
            <a:r>
              <a:rPr lang="en-US" b="0" i="0" u="none" strike="noStrike" baseline="0" smtClean="0">
                <a:latin typeface="Segoe"/>
                <a:ea typeface="ＭＳ ゴシック"/>
              </a:rPr>
              <a:t>like the one shown </a:t>
            </a:r>
            <a:br>
              <a:rPr lang="en-US" b="0" i="0" u="none" strike="noStrike" baseline="0" smtClean="0">
                <a:latin typeface="Segoe"/>
                <a:ea typeface="ＭＳ ゴシック"/>
              </a:rPr>
            </a:br>
            <a:r>
              <a:rPr lang="en-US" b="0" i="0" u="none" strike="noStrike" baseline="0" smtClean="0">
                <a:latin typeface="Segoe"/>
                <a:ea typeface="ＭＳ ゴシック"/>
              </a:rPr>
              <a:t>at right.</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workbook </a:t>
            </a:r>
            <a:br>
              <a:rPr lang="en-US" b="0" i="0" u="none" strike="noStrike" baseline="0" smtClean="0">
                <a:latin typeface="Segoe"/>
                <a:ea typeface="ＭＳ ゴシック"/>
              </a:rPr>
            </a:b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pic>
        <p:nvPicPr>
          <p:cNvPr id="7" name="Picture 6" descr="02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221" y="2286000"/>
            <a:ext cx="3689568" cy="2973148"/>
          </a:xfrm>
          <a:prstGeom prst="rect">
            <a:avLst/>
          </a:prstGeom>
        </p:spPr>
      </p:pic>
    </p:spTree>
    <p:extLst>
      <p:ext uri="{BB962C8B-B14F-4D97-AF65-F5344CB8AC3E}">
        <p14:creationId xmlns:p14="http://schemas.microsoft.com/office/powerpoint/2010/main" val="1742095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Copy and Paste Data</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 </a:t>
            </a:r>
            <a:r>
              <a:rPr lang="en-US" b="0" i="0" u="none" strike="noStrike" baseline="0" smtClean="0">
                <a:latin typeface="Segoe"/>
                <a:ea typeface="ＭＳ ゴシック"/>
              </a:rPr>
              <a:t>the </a:t>
            </a:r>
            <a:r>
              <a:rPr lang="en-US" b="1" i="1" u="none" strike="noStrike" baseline="0" smtClean="0">
                <a:latin typeface="Segoe"/>
                <a:ea typeface="ＭＳ ゴシック"/>
              </a:rPr>
              <a:t>02 Customer Houses</a:t>
            </a:r>
            <a:r>
              <a:rPr lang="en-US" b="0" i="0" u="none" strike="noStrike" baseline="0" smtClean="0">
                <a:latin typeface="Segoe"/>
                <a:ea typeface="ＭＳ ゴシック"/>
              </a:rPr>
              <a:t> workbook from the previous exercise.</a:t>
            </a:r>
          </a:p>
          <a:p>
            <a:pPr lvl="1" rtl="0"/>
            <a:r>
              <a:rPr lang="en-US" b="0" i="0" u="none" strike="noStrike" baseline="0" smtClean="0">
                <a:latin typeface="Segoe"/>
                <a:ea typeface="ＭＳ ゴシック"/>
              </a:rPr>
              <a:t>On the HOME tab of the ribbon, click the </a:t>
            </a:r>
            <a:r>
              <a:rPr lang="en-US" b="1" i="0" u="none" strike="noStrike" baseline="0" smtClean="0">
                <a:latin typeface="Segoe"/>
                <a:ea typeface="ＭＳ ゴシック"/>
              </a:rPr>
              <a:t>Clipboard Dialog Box Launcher</a:t>
            </a:r>
            <a:r>
              <a:rPr lang="en-US" b="0" i="0" u="none" strike="noStrike" baseline="0" smtClean="0">
                <a:latin typeface="Segoe"/>
                <a:ea typeface="ＭＳ ゴシック"/>
              </a:rPr>
              <a:t>. The Clipboard pane opens on the left side of the worksheet. The most recently copied item is always added at the top of the list in this pane, and it is the item that will be copied when you click Paste or a shortcut command.</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A1:E22</a:t>
            </a:r>
            <a:r>
              <a:rPr lang="en-US" b="0" i="0" u="none" strike="noStrike" baseline="0" smtClean="0">
                <a:latin typeface="Segoe"/>
                <a:ea typeface="ＭＳ ゴシック"/>
              </a:rPr>
              <a:t> and press </a:t>
            </a:r>
            <a:r>
              <a:rPr lang="en-US" b="1" i="0" u="none" strike="noStrike" baseline="0" smtClean="0">
                <a:latin typeface="Segoe"/>
                <a:ea typeface="ＭＳ ゴシック"/>
              </a:rPr>
              <a:t>Delete</a:t>
            </a:r>
            <a:r>
              <a:rPr lang="en-US" b="0" i="0" u="none" strike="noStrike" baseline="0" smtClean="0">
                <a:latin typeface="Times New Roman"/>
                <a:ea typeface="ＭＳ ゴシック"/>
              </a:rPr>
              <a:t>.</a:t>
            </a:r>
          </a:p>
          <a:p>
            <a:pPr lvl="1"/>
            <a:r>
              <a:rPr lang="en-US">
                <a:latin typeface="Segoe"/>
                <a:ea typeface="ＭＳ ゴシック"/>
              </a:rPr>
              <a:t>Select </a:t>
            </a:r>
            <a:r>
              <a:rPr lang="en-US" b="1">
                <a:latin typeface="Segoe"/>
                <a:ea typeface="ＭＳ ゴシック"/>
              </a:rPr>
              <a:t>H11:I22</a:t>
            </a:r>
            <a:r>
              <a:rPr lang="en-US">
                <a:latin typeface="Segoe"/>
                <a:ea typeface="ＭＳ ゴシック"/>
              </a:rPr>
              <a:t> and in the Clipboard group, click the </a:t>
            </a:r>
            <a:r>
              <a:rPr lang="en-US" b="1">
                <a:latin typeface="Segoe"/>
                <a:ea typeface="ＭＳ ゴシック"/>
              </a:rPr>
              <a:t>Copy </a:t>
            </a:r>
            <a:r>
              <a:rPr lang="en-US">
                <a:latin typeface="Segoe"/>
                <a:ea typeface="ＭＳ ゴシック"/>
              </a:rPr>
              <a:t>button. The border around the selected range becomes a moving border.</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409570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Copy and Paste Data</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Select </a:t>
            </a:r>
            <a:r>
              <a:rPr lang="en-US" b="1" i="0" u="none" strike="noStrike" baseline="0" smtClean="0">
                <a:latin typeface="Segoe"/>
                <a:ea typeface="ＭＳ ゴシック"/>
              </a:rPr>
              <a:t>A1</a:t>
            </a:r>
            <a:r>
              <a:rPr lang="en-US" b="0" i="0" u="none" strike="noStrike" baseline="0" smtClean="0">
                <a:latin typeface="Segoe"/>
                <a:ea typeface="ＭＳ ゴシック"/>
              </a:rPr>
              <a:t> and click the </a:t>
            </a:r>
            <a:r>
              <a:rPr lang="en-US" b="1" i="0" u="none" strike="noStrike" baseline="0" smtClean="0">
                <a:latin typeface="Segoe"/>
                <a:ea typeface="ＭＳ ゴシック"/>
              </a:rPr>
              <a:t>Paste </a:t>
            </a:r>
            <a:r>
              <a:rPr lang="en-US" b="0" i="0" u="none" strike="noStrike" baseline="0" smtClean="0">
                <a:latin typeface="Segoe"/>
                <a:ea typeface="ＭＳ ゴシック"/>
              </a:rPr>
              <a:t>button. The moving border remains active around H11 through I22. A copied range does not deactivate until you type new text, issue another command, or double-click on another </a:t>
            </a:r>
            <a:br>
              <a:rPr lang="en-US" b="0" i="0" u="none" strike="noStrike" baseline="0" smtClean="0">
                <a:latin typeface="Segoe"/>
                <a:ea typeface="ＭＳ ゴシック"/>
              </a:rPr>
            </a:br>
            <a:r>
              <a:rPr lang="en-US" b="0" i="0" u="none" strike="noStrike" baseline="0" smtClean="0">
                <a:latin typeface="Segoe"/>
                <a:ea typeface="ＭＳ ゴシック"/>
              </a:rPr>
              <a:t>cell or you can press Esc.</a:t>
            </a:r>
          </a:p>
          <a:p>
            <a:pPr lvl="1">
              <a:buAutoNum type="arabicPeriod" startAt="4"/>
            </a:pPr>
            <a:r>
              <a:rPr lang="en-US">
                <a:latin typeface="Segoe"/>
                <a:ea typeface="ＭＳ ゴシック"/>
              </a:rPr>
              <a:t>Select </a:t>
            </a:r>
            <a:r>
              <a:rPr lang="en-US" b="1">
                <a:latin typeface="Segoe"/>
                <a:ea typeface="ＭＳ ゴシック"/>
              </a:rPr>
              <a:t>A20</a:t>
            </a:r>
            <a:r>
              <a:rPr lang="en-US">
                <a:latin typeface="Segoe"/>
                <a:ea typeface="ＭＳ ゴシック"/>
              </a:rPr>
              <a:t> and click the down arrow on </a:t>
            </a:r>
            <a:br>
              <a:rPr lang="en-US">
                <a:latin typeface="Segoe"/>
                <a:ea typeface="ＭＳ ゴシック"/>
              </a:rPr>
            </a:br>
            <a:r>
              <a:rPr lang="en-US">
                <a:latin typeface="Segoe"/>
                <a:ea typeface="ＭＳ ゴシック"/>
              </a:rPr>
              <a:t>the </a:t>
            </a:r>
            <a:r>
              <a:rPr lang="en-US" b="1">
                <a:latin typeface="Segoe"/>
                <a:ea typeface="ＭＳ ゴシック"/>
              </a:rPr>
              <a:t>Paste </a:t>
            </a:r>
            <a:r>
              <a:rPr lang="en-US">
                <a:latin typeface="Segoe"/>
                <a:ea typeface="ＭＳ ゴシック"/>
              </a:rPr>
              <a:t>button. The Paste options </a:t>
            </a:r>
            <a:br>
              <a:rPr lang="en-US">
                <a:latin typeface="Segoe"/>
                <a:ea typeface="ＭＳ ゴシック"/>
              </a:rPr>
            </a:br>
            <a:r>
              <a:rPr lang="en-US">
                <a:latin typeface="Segoe"/>
                <a:ea typeface="ＭＳ ゴシック"/>
              </a:rPr>
              <a:t>menu appears (right).</a:t>
            </a:r>
          </a:p>
          <a:p>
            <a:pPr lvl="1" rtl="0">
              <a:buAutoNum type="arabicPeriod" startAt="4"/>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pic>
        <p:nvPicPr>
          <p:cNvPr id="7" name="Picture 6" descr="02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2667000"/>
            <a:ext cx="1524000" cy="3530600"/>
          </a:xfrm>
          <a:prstGeom prst="rect">
            <a:avLst/>
          </a:prstGeom>
        </p:spPr>
      </p:pic>
    </p:spTree>
    <p:extLst>
      <p:ext uri="{BB962C8B-B14F-4D97-AF65-F5344CB8AC3E}">
        <p14:creationId xmlns:p14="http://schemas.microsoft.com/office/powerpoint/2010/main" val="2135967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Copy and Paste Data</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Select the first option under Paste Values. Notice that the values in column B are no longer formatted.</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Undo</a:t>
            </a:r>
            <a:r>
              <a:rPr lang="en-US" b="0" i="0" u="none" strike="noStrike" baseline="0" smtClean="0">
                <a:latin typeface="Segoe"/>
                <a:ea typeface="ＭＳ ゴシック"/>
              </a:rPr>
              <a:t> button</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Select </a:t>
            </a:r>
            <a:r>
              <a:rPr lang="en-US" b="1" i="0" u="none" strike="noStrike" baseline="0" smtClean="0">
                <a:latin typeface="Segoe"/>
                <a:ea typeface="ＭＳ ゴシック"/>
              </a:rPr>
              <a:t>H11:I22</a:t>
            </a:r>
            <a:r>
              <a:rPr lang="en-US" b="0" i="0" u="none" strike="noStrike" baseline="0" smtClean="0">
                <a:latin typeface="Segoe"/>
                <a:ea typeface="ＭＳ ゴシック"/>
              </a:rPr>
              <a:t> and press </a:t>
            </a:r>
            <a:r>
              <a:rPr lang="en-US" b="1" i="0" u="none" strike="noStrike" baseline="0" smtClean="0">
                <a:latin typeface="Segoe"/>
                <a:ea typeface="ＭＳ ゴシック"/>
              </a:rPr>
              <a:t>Delete</a:t>
            </a:r>
            <a:r>
              <a:rPr lang="en-US" b="0" i="0" u="none" strike="noStrike" baseline="0" smtClean="0">
                <a:latin typeface="Segoe"/>
                <a:ea typeface="ＭＳ ゴシック"/>
              </a:rPr>
              <a:t>. </a:t>
            </a:r>
          </a:p>
          <a:p>
            <a:pPr lvl="1" rtl="0">
              <a:buAutoNum type="arabicPeriod" startAt="6"/>
            </a:pPr>
            <a:r>
              <a:rPr lang="en-US" b="0" i="0" u="none" strike="noStrike" baseline="0" smtClean="0">
                <a:latin typeface="Segoe"/>
                <a:ea typeface="ＭＳ ゴシック"/>
              </a:rPr>
              <a:t>Press </a:t>
            </a:r>
            <a:r>
              <a:rPr lang="en-US" b="1" i="0" u="none" strike="noStrike" baseline="0" smtClean="0">
                <a:latin typeface="Segoe"/>
                <a:ea typeface="ＭＳ ゴシック"/>
              </a:rPr>
              <a:t>Ctrl + Home</a:t>
            </a:r>
            <a:r>
              <a:rPr lang="en-US" b="0" i="0" u="none" strike="noStrike" baseline="0" smtClean="0">
                <a:latin typeface="Segoe"/>
                <a:ea typeface="ＭＳ ゴシック"/>
              </a:rPr>
              <a:t> to return to the top of the workbook.</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 </a:t>
            </a:r>
            <a:r>
              <a:rPr lang="en-US" b="0" i="1" u="none" strike="noStrike" baseline="0" smtClean="0">
                <a:latin typeface="Segoe"/>
                <a:ea typeface="ＭＳ ゴシック"/>
              </a:rPr>
              <a:t>02 Customer Houses Solution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1301499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Cut and Paste Data</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 USE</a:t>
            </a:r>
            <a:r>
              <a:rPr lang="en-US" sz="2100" b="0" i="0" u="none" strike="noStrike" baseline="0" smtClean="0">
                <a:latin typeface="Segoe"/>
                <a:ea typeface="ＭＳ ゴシック"/>
              </a:rPr>
              <a:t> the </a:t>
            </a:r>
            <a:r>
              <a:rPr lang="en-US" sz="2100" b="1" i="1" u="none" strike="noStrike" baseline="0" smtClean="0">
                <a:latin typeface="Segoe"/>
                <a:ea typeface="ＭＳ ゴシック"/>
              </a:rPr>
              <a:t>02 Customer Houses Solution</a:t>
            </a:r>
            <a:r>
              <a:rPr lang="en-US" sz="2100" b="0" i="0" u="none" strike="noStrike" baseline="0" smtClean="0">
                <a:latin typeface="Segoe"/>
                <a:ea typeface="ＭＳ ゴシック"/>
              </a:rPr>
              <a:t> workbook from the previous exercise.</a:t>
            </a:r>
          </a:p>
          <a:p>
            <a:pPr lvl="1" rtl="0"/>
            <a:r>
              <a:rPr lang="en-US" sz="2100" b="0" i="0" u="none" strike="noStrike" baseline="0" smtClean="0">
                <a:latin typeface="Segoe"/>
                <a:ea typeface="ＭＳ ゴシック"/>
              </a:rPr>
              <a:t>Select </a:t>
            </a:r>
            <a:r>
              <a:rPr lang="en-US" sz="2100" b="1" i="0" u="none" strike="noStrike" baseline="0" smtClean="0">
                <a:latin typeface="Segoe"/>
                <a:ea typeface="ＭＳ ゴシック"/>
              </a:rPr>
              <a:t>A1:B12</a:t>
            </a:r>
            <a:r>
              <a:rPr lang="en-US" sz="2100" b="0" i="0" u="none" strike="noStrike" baseline="0" smtClean="0">
                <a:latin typeface="Segoe"/>
                <a:ea typeface="ＭＳ ゴシック"/>
              </a:rPr>
              <a:t> to highlight the Customer House Prices table.</a:t>
            </a:r>
          </a:p>
          <a:p>
            <a:pPr lvl="1" rtl="0"/>
            <a:r>
              <a:rPr lang="en-US" sz="2100" b="0" i="0" u="none" strike="noStrike" baseline="0" smtClean="0">
                <a:latin typeface="Segoe"/>
                <a:ea typeface="ＭＳ ゴシック"/>
              </a:rPr>
              <a:t>In the Clipboard group, click the </a:t>
            </a:r>
            <a:r>
              <a:rPr lang="en-US" sz="2100" b="1" i="0" u="none" strike="noStrike" baseline="0" smtClean="0">
                <a:latin typeface="Segoe"/>
                <a:ea typeface="ＭＳ ゴシック"/>
              </a:rPr>
              <a:t>Cut</a:t>
            </a:r>
            <a:r>
              <a:rPr lang="en-US" sz="2100" b="0" i="0" u="none" strike="noStrike" baseline="0" smtClean="0">
                <a:latin typeface="Segoe"/>
                <a:ea typeface="ＭＳ ゴシック"/>
              </a:rPr>
              <a:t> button. The contents of A1:B12 are displayed in the Clipboard pane.</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 New</a:t>
            </a:r>
            <a:r>
              <a:rPr lang="en-US" sz="2100" b="0" i="0" u="none" strike="noStrike" baseline="0" smtClean="0">
                <a:latin typeface="Segoe"/>
                <a:ea typeface="ＭＳ ゴシック"/>
              </a:rPr>
              <a:t> sheet button on the bottom of the worksheet.</a:t>
            </a:r>
          </a:p>
          <a:p>
            <a:pPr lvl="1" rtl="0"/>
            <a:r>
              <a:rPr lang="en-US" sz="2100" b="0" i="0" u="none" strike="noStrike" baseline="0" smtClean="0">
                <a:latin typeface="Segoe"/>
                <a:ea typeface="ＭＳ ゴシック"/>
              </a:rPr>
              <a:t>You create Sheet2 and cell A1 is active.</a:t>
            </a:r>
          </a:p>
          <a:p>
            <a:pPr lvl="1"/>
            <a:r>
              <a:rPr lang="en-US" sz="2100">
                <a:latin typeface="Segoe"/>
                <a:ea typeface="ＭＳ ゴシック"/>
              </a:rPr>
              <a:t>Click </a:t>
            </a:r>
            <a:r>
              <a:rPr lang="en-US" sz="2100" b="1">
                <a:latin typeface="Segoe"/>
                <a:ea typeface="ＭＳ ゴシック"/>
              </a:rPr>
              <a:t>Paste</a:t>
            </a:r>
            <a:r>
              <a:rPr lang="en-US" sz="2100">
                <a:latin typeface="Segoe"/>
                <a:ea typeface="ＭＳ ゴシック"/>
              </a:rPr>
              <a:t> to move the former contents of Sheet1 to cell A1 into Sheet2.</a:t>
            </a:r>
          </a:p>
          <a:p>
            <a:pPr lvl="0"/>
            <a:r>
              <a:rPr lang="en-US" sz="2100" b="1">
                <a:latin typeface="Segoe"/>
                <a:ea typeface="ＭＳ ゴシック"/>
              </a:rPr>
              <a:t>PAUSE. EXIT</a:t>
            </a:r>
            <a:r>
              <a:rPr lang="en-US" sz="2100">
                <a:latin typeface="Segoe"/>
                <a:ea typeface="ＭＳ ゴシック"/>
              </a:rPr>
              <a:t> Excel and do not save the workbooks if requested.</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2453642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Assign Keywords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Before you begin these steps, </a:t>
            </a:r>
            <a:r>
              <a:rPr lang="en-US" sz="2000" b="1" i="0" u="none" strike="noStrike" baseline="0" smtClean="0">
                <a:latin typeface="Segoe"/>
                <a:ea typeface="ＭＳ ゴシック"/>
              </a:rPr>
              <a:t>LAUNCH</a:t>
            </a:r>
            <a:r>
              <a:rPr lang="en-US" sz="2000" b="0" i="0" u="none" strike="noStrike" baseline="0" smtClean="0">
                <a:latin typeface="Segoe"/>
                <a:ea typeface="ＭＳ ゴシック"/>
              </a:rPr>
              <a:t> Microsoft Excel. </a:t>
            </a:r>
          </a:p>
          <a:p>
            <a:pPr lvl="1" rtl="0"/>
            <a:r>
              <a:rPr lang="en-US" sz="2000" b="1" i="0" u="none" strike="noStrike" baseline="0" smtClean="0">
                <a:latin typeface="Segoe"/>
                <a:ea typeface="ＭＳ ゴシック"/>
              </a:rPr>
              <a:t>OPEN</a:t>
            </a:r>
            <a:r>
              <a:rPr lang="en-US" sz="2000" b="0" i="0" u="none" strike="noStrike" baseline="0" smtClean="0">
                <a:latin typeface="Segoe"/>
                <a:ea typeface="ＭＳ ゴシック"/>
              </a:rPr>
              <a:t> the </a:t>
            </a:r>
            <a:r>
              <a:rPr lang="en-US" sz="2000" b="1" i="1" u="none" strike="noStrike" baseline="0" smtClean="0">
                <a:latin typeface="Segoe"/>
                <a:ea typeface="ＭＳ ゴシック"/>
              </a:rPr>
              <a:t>02 Customer Houses Solution</a:t>
            </a:r>
            <a:r>
              <a:rPr lang="en-US" sz="2000" b="0" i="0" u="none" strike="noStrike" baseline="0" smtClean="0">
                <a:latin typeface="Segoe"/>
                <a:ea typeface="ＭＳ ゴシック"/>
              </a:rPr>
              <a:t> file you worked with in the previous exercises.</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The Backstage window displays current properties on the right side of the window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pic>
        <p:nvPicPr>
          <p:cNvPr id="7" name="Picture 6" descr="02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276600"/>
            <a:ext cx="4509186" cy="2945189"/>
          </a:xfrm>
          <a:prstGeom prst="rect">
            <a:avLst/>
          </a:prstGeom>
        </p:spPr>
      </p:pic>
    </p:spTree>
    <p:extLst>
      <p:ext uri="{BB962C8B-B14F-4D97-AF65-F5344CB8AC3E}">
        <p14:creationId xmlns:p14="http://schemas.microsoft.com/office/powerpoint/2010/main" val="869059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Assign Keywords</a:t>
            </a:r>
          </a:p>
        </p:txBody>
      </p:sp>
      <p:sp>
        <p:nvSpPr>
          <p:cNvPr id="3" name="Text Placeholder 2"/>
          <p:cNvSpPr>
            <a:spLocks noGrp="1"/>
          </p:cNvSpPr>
          <p:nvPr>
            <p:ph type="body" idx="1"/>
          </p:nvPr>
        </p:nvSpPr>
        <p:spPr/>
        <p:txBody>
          <a:bodyPr/>
          <a:lstStyle/>
          <a:p>
            <a:pPr lvl="1">
              <a:buFont typeface="+mj-lt"/>
              <a:buAutoNum type="arabicPeriod" startAt="3"/>
            </a:pPr>
            <a:r>
              <a:rPr lang="en-US" sz="2100">
                <a:latin typeface="Segoe"/>
                <a:ea typeface="ＭＳ ゴシック"/>
              </a:rPr>
              <a:t>Click the </a:t>
            </a:r>
            <a:r>
              <a:rPr lang="en-US" sz="2100" b="1">
                <a:latin typeface="Segoe"/>
                <a:ea typeface="ＭＳ ゴシック"/>
              </a:rPr>
              <a:t>Properties</a:t>
            </a:r>
            <a:r>
              <a:rPr lang="en-US" sz="2100">
                <a:latin typeface="Segoe"/>
                <a:ea typeface="ＭＳ ゴシック"/>
              </a:rPr>
              <a:t> button at </a:t>
            </a:r>
            <a:br>
              <a:rPr lang="en-US" sz="2100">
                <a:latin typeface="Segoe"/>
                <a:ea typeface="ＭＳ ゴシック"/>
              </a:rPr>
            </a:br>
            <a:r>
              <a:rPr lang="en-US" sz="2100">
                <a:latin typeface="Segoe"/>
                <a:ea typeface="ＭＳ ゴシック"/>
              </a:rPr>
              <a:t>the top of the right pane. The </a:t>
            </a:r>
            <a:br>
              <a:rPr lang="en-US" sz="2100">
                <a:latin typeface="Segoe"/>
                <a:ea typeface="ＭＳ ゴシック"/>
              </a:rPr>
            </a:br>
            <a:r>
              <a:rPr lang="en-US" sz="2100">
                <a:latin typeface="Segoe"/>
                <a:ea typeface="ＭＳ ゴシック"/>
              </a:rPr>
              <a:t>Properties drop-down menu </a:t>
            </a:r>
            <a:br>
              <a:rPr lang="en-US" sz="2100">
                <a:latin typeface="Segoe"/>
                <a:ea typeface="ＭＳ ゴシック"/>
              </a:rPr>
            </a:br>
            <a:r>
              <a:rPr lang="en-US" sz="2100">
                <a:latin typeface="Segoe"/>
                <a:ea typeface="ＭＳ ゴシック"/>
              </a:rPr>
              <a:t>shows two options (right). </a:t>
            </a:r>
            <a:br>
              <a:rPr lang="en-US" sz="2100">
                <a:latin typeface="Segoe"/>
                <a:ea typeface="ＭＳ ゴシック"/>
              </a:rPr>
            </a:br>
            <a:r>
              <a:rPr lang="en-US" sz="2100">
                <a:latin typeface="Segoe"/>
                <a:ea typeface="ＭＳ ゴシック"/>
              </a:rPr>
              <a:t>Click </a:t>
            </a:r>
            <a:r>
              <a:rPr lang="en-US" sz="2100" b="1">
                <a:latin typeface="Segoe"/>
                <a:ea typeface="ＭＳ ゴシック"/>
              </a:rPr>
              <a:t>Show Document Panel</a:t>
            </a:r>
            <a:r>
              <a:rPr lang="en-US" sz="2100">
                <a:latin typeface="Times New Roman"/>
                <a:ea typeface="ＭＳ ゴシック"/>
              </a:rPr>
              <a:t>.</a:t>
            </a:r>
          </a:p>
          <a:p>
            <a:pPr lvl="1" rtl="0">
              <a:buAutoNum type="arabicPeriod" startAt="3"/>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Keywords</a:t>
            </a:r>
            <a:r>
              <a:rPr lang="en-US" sz="2100" b="0" i="0" u="none" strike="noStrike" baseline="0" smtClean="0">
                <a:latin typeface="Segoe"/>
                <a:ea typeface="ＭＳ ゴシック"/>
              </a:rPr>
              <a:t> field and type </a:t>
            </a:r>
            <a:r>
              <a:rPr lang="en-US" sz="2100" b="1" i="0" u="none" strike="noStrike" baseline="0" smtClean="0">
                <a:latin typeface="Segoe"/>
                <a:ea typeface="ＭＳ ゴシック"/>
              </a:rPr>
              <a:t>Customer, Sq Ft, Price</a:t>
            </a:r>
            <a:r>
              <a:rPr lang="en-US" sz="2100" b="0" i="0" u="none" strike="noStrike" baseline="0" smtClean="0">
                <a:latin typeface="Times New Roman"/>
                <a:ea typeface="ＭＳ ゴシック"/>
              </a:rPr>
              <a:t>.</a:t>
            </a:r>
          </a:p>
          <a:p>
            <a:pPr lvl="1" rtl="0">
              <a:buAutoNum type="arabicPeriod" startAt="3"/>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Category</a:t>
            </a:r>
            <a:r>
              <a:rPr lang="en-US" sz="2100" b="0" i="0" u="none" strike="noStrike" baseline="0" smtClean="0">
                <a:latin typeface="Segoe"/>
                <a:ea typeface="ＭＳ ゴシック"/>
              </a:rPr>
              <a:t> field and type </a:t>
            </a:r>
            <a:r>
              <a:rPr lang="en-US" sz="2100" b="1" i="0" u="none" strike="noStrike" baseline="0" smtClean="0">
                <a:latin typeface="Segoe"/>
                <a:ea typeface="ＭＳ ゴシック"/>
              </a:rPr>
              <a:t>Revenue</a:t>
            </a:r>
            <a:r>
              <a:rPr lang="en-US" sz="2100" b="0" i="0" u="none" strike="noStrike" baseline="0" smtClean="0">
                <a:latin typeface="Times New Roman"/>
                <a:ea typeface="ＭＳ ゴシック"/>
              </a:rPr>
              <a:t>.</a:t>
            </a:r>
          </a:p>
          <a:p>
            <a:pPr lvl="1" rtl="0">
              <a:buAutoNum type="arabicPeriod" startAt="3"/>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Author</a:t>
            </a:r>
            <a:r>
              <a:rPr lang="en-US" sz="2100" b="0" i="0" u="none" strike="noStrike" baseline="0" smtClean="0">
                <a:latin typeface="Segoe"/>
                <a:ea typeface="ＭＳ ゴシック"/>
              </a:rPr>
              <a:t> field and type your name.</a:t>
            </a:r>
          </a:p>
          <a:p>
            <a:pPr lvl="1" rtl="0">
              <a:buAutoNum type="arabicPeriod" startAt="3"/>
            </a:pPr>
            <a:r>
              <a:rPr lang="en-US" sz="2100" b="0" i="0" u="none" strike="noStrike" baseline="0" smtClean="0">
                <a:latin typeface="Segoe"/>
                <a:ea typeface="ＭＳ ゴシック"/>
              </a:rPr>
              <a:t>Above the Author field, click the </a:t>
            </a:r>
            <a:r>
              <a:rPr lang="en-US" sz="2100" b="1" i="0" u="none" strike="noStrike" baseline="0" smtClean="0">
                <a:latin typeface="Segoe"/>
                <a:ea typeface="ＭＳ ゴシック"/>
              </a:rPr>
              <a:t>Document Properties</a:t>
            </a:r>
            <a:r>
              <a:rPr lang="en-US" sz="2100" b="0" i="0" u="none" strike="noStrike" baseline="0" smtClean="0">
                <a:latin typeface="Segoe"/>
                <a:ea typeface="ＭＳ ゴシック"/>
              </a:rPr>
              <a:t> drop-down arrow, and then click </a:t>
            </a:r>
            <a:r>
              <a:rPr lang="en-US" sz="2100" b="1" i="0" u="none" strike="noStrike" baseline="0" smtClean="0">
                <a:latin typeface="Segoe"/>
                <a:ea typeface="ＭＳ ゴシック"/>
              </a:rPr>
              <a:t>Advanced Properties</a:t>
            </a:r>
            <a:r>
              <a:rPr lang="en-US" sz="2100" b="0" i="0" u="none" strike="noStrike" baseline="0" smtClean="0">
                <a:latin typeface="Segoe"/>
                <a:ea typeface="ＭＳ ゴシック"/>
              </a:rPr>
              <a:t>. The Properties dialog box opens.</a:t>
            </a:r>
          </a:p>
          <a:p>
            <a:pPr lvl="1" rtl="0">
              <a:buAutoNum type="arabicPeriod" startAt="3"/>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Summary</a:t>
            </a:r>
            <a:r>
              <a:rPr lang="en-US" sz="2100" b="0" i="1" u="none" strike="noStrike" baseline="0" smtClean="0">
                <a:latin typeface="Segoe"/>
                <a:ea typeface="ＭＳ ゴシック"/>
              </a:rPr>
              <a:t> </a:t>
            </a:r>
            <a:r>
              <a:rPr lang="en-US" sz="2100" b="0" i="0" u="none" strike="noStrike" baseline="0" smtClean="0">
                <a:latin typeface="Segoe"/>
                <a:ea typeface="ＭＳ ゴシック"/>
              </a:rPr>
              <a:t>tab in the dialog box to see the properties you entered.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0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524000"/>
            <a:ext cx="2322786" cy="1598941"/>
          </a:xfrm>
          <a:prstGeom prst="rect">
            <a:avLst/>
          </a:prstGeom>
        </p:spPr>
      </p:pic>
    </p:spTree>
    <p:extLst>
      <p:ext uri="{BB962C8B-B14F-4D97-AF65-F5344CB8AC3E}">
        <p14:creationId xmlns:p14="http://schemas.microsoft.com/office/powerpoint/2010/main" val="1217636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Assign Keywords</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the </a:t>
            </a:r>
            <a:r>
              <a:rPr lang="en-US" b="1" i="0" u="none" strike="noStrike" baseline="0" smtClean="0">
                <a:latin typeface="Segoe"/>
                <a:ea typeface="ＭＳ ゴシック"/>
              </a:rPr>
              <a:t>Statistics</a:t>
            </a:r>
            <a:r>
              <a:rPr lang="en-US" b="0" i="1" u="none" strike="noStrike" baseline="0" smtClean="0">
                <a:latin typeface="Segoe"/>
                <a:ea typeface="ＭＳ ゴシック"/>
              </a:rPr>
              <a:t> </a:t>
            </a:r>
            <a:r>
              <a:rPr lang="en-US" b="0" i="0" u="none" strike="noStrike" baseline="0" smtClean="0">
                <a:latin typeface="Segoe"/>
                <a:ea typeface="ＭＳ ゴシック"/>
              </a:rPr>
              <a:t>tab to see the date you modified the file.</a:t>
            </a:r>
          </a:p>
          <a:p>
            <a:pPr lvl="1" rtl="0">
              <a:buAutoNum type="arabicPeriod" startAt="9"/>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Properties dialog box.</a:t>
            </a:r>
          </a:p>
          <a:p>
            <a:pPr lvl="1" rtl="0">
              <a:buAutoNum type="arabicPeriod" startAt="9"/>
            </a:pPr>
            <a:r>
              <a:rPr lang="en-US" b="0" i="0" u="none" strike="noStrike" baseline="0" smtClean="0">
                <a:latin typeface="Segoe"/>
                <a:ea typeface="ＭＳ ゴシック"/>
              </a:rPr>
              <a:t>At the top right corner of the Document Information panel, click the </a:t>
            </a:r>
            <a:r>
              <a:rPr lang="en-US" b="1" i="0" u="none" strike="noStrike" baseline="0" smtClean="0">
                <a:latin typeface="Segoe"/>
                <a:ea typeface="ＭＳ ゴシック"/>
              </a:rPr>
              <a:t>Close</a:t>
            </a:r>
            <a:r>
              <a:rPr lang="en-US" b="0" i="0" u="none" strike="noStrike" baseline="0" smtClean="0">
                <a:latin typeface="Segoe"/>
                <a:ea typeface="ＭＳ ゴシック"/>
              </a:rPr>
              <a:t> button</a:t>
            </a:r>
            <a:r>
              <a:rPr lang="en-US" b="0" i="0" u="none" strike="noStrike" baseline="0" smtClean="0">
                <a:latin typeface="Times New Roman"/>
                <a:ea typeface="ＭＳ ゴシック"/>
              </a:rPr>
              <a:t>.</a:t>
            </a:r>
          </a:p>
          <a:p>
            <a:pPr lvl="1" rtl="0">
              <a:buAutoNum type="arabicPeriod" startAt="9"/>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 </a:t>
            </a:r>
            <a:r>
              <a:rPr lang="en-US" b="0" i="1" u="none" strike="noStrike" baseline="0" smtClean="0">
                <a:latin typeface="Segoe"/>
                <a:ea typeface="ＭＳ ゴシック"/>
              </a:rPr>
              <a:t>02 Customer Houses Prop Solution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EXIT </a:t>
            </a:r>
            <a:r>
              <a:rPr lang="en-US" b="0" i="0" u="none" strike="noStrike" baseline="0" smtClean="0">
                <a:latin typeface="Segoe"/>
                <a:ea typeface="ＭＳ ゴシック"/>
              </a:rPr>
              <a:t>Excel.</a:t>
            </a:r>
          </a:p>
          <a:p>
            <a:pPr lvl="0"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3870096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Skills Summary </a:t>
            </a:r>
          </a:p>
        </p:txBody>
      </p:sp>
      <p:pic>
        <p:nvPicPr>
          <p:cNvPr id="4" name="Picture 3" descr="0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17641" cy="391559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201539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Create a Workbook from Scratch</a:t>
            </a:r>
            <a:endParaRPr lang="en-US"/>
          </a:p>
        </p:txBody>
      </p:sp>
      <p:sp>
        <p:nvSpPr>
          <p:cNvPr id="3" name="Content Placeholder 2"/>
          <p:cNvSpPr>
            <a:spLocks noGrp="1"/>
          </p:cNvSpPr>
          <p:nvPr>
            <p:ph idx="1"/>
          </p:nvPr>
        </p:nvSpPr>
        <p:spPr/>
        <p:txBody>
          <a:bodyPr/>
          <a:lstStyle/>
          <a:p>
            <a:pPr lvl="1"/>
            <a:r>
              <a:rPr lang="en-US">
                <a:latin typeface="Segoe"/>
                <a:ea typeface="ＭＳ ゴシック"/>
              </a:rPr>
              <a:t>Click </a:t>
            </a:r>
            <a:r>
              <a:rPr lang="en-US" b="1">
                <a:latin typeface="Segoe"/>
                <a:ea typeface="ＭＳ ゴシック"/>
              </a:rPr>
              <a:t>Blank workbook</a:t>
            </a:r>
            <a:r>
              <a:rPr lang="en-US">
                <a:latin typeface="Segoe"/>
                <a:ea typeface="ＭＳ ゴシック"/>
              </a:rPr>
              <a:t>. If you have just launched Excel, Book1 – Excel appears in the title bar at the top of the window. A blank workbook opens with A1 as the active cell.</a:t>
            </a:r>
          </a:p>
          <a:p>
            <a:pPr lvl="1"/>
            <a:r>
              <a:rPr lang="en-US">
                <a:latin typeface="Segoe"/>
                <a:ea typeface="ＭＳ ゴシック"/>
              </a:rPr>
              <a:t>In cell A1, type </a:t>
            </a:r>
            <a:r>
              <a:rPr lang="en-US" b="1">
                <a:latin typeface="Segoe"/>
                <a:ea typeface="ＭＳ ゴシック"/>
              </a:rPr>
              <a:t>Fabrikam </a:t>
            </a:r>
            <a:br>
              <a:rPr lang="en-US" b="1">
                <a:latin typeface="Segoe"/>
                <a:ea typeface="ＭＳ ゴシック"/>
              </a:rPr>
            </a:br>
            <a:r>
              <a:rPr lang="en-US" b="1">
                <a:latin typeface="Segoe"/>
                <a:ea typeface="ＭＳ ゴシック"/>
              </a:rPr>
              <a:t>Inc.</a:t>
            </a:r>
            <a:r>
              <a:rPr lang="en-US">
                <a:latin typeface="Segoe"/>
                <a:ea typeface="ＭＳ ゴシック"/>
              </a:rPr>
              <a:t> This cell is the primary </a:t>
            </a:r>
            <a:br>
              <a:rPr lang="en-US">
                <a:latin typeface="Segoe"/>
                <a:ea typeface="ＭＳ ゴシック"/>
              </a:rPr>
            </a:br>
            <a:r>
              <a:rPr lang="en-US">
                <a:latin typeface="Segoe"/>
                <a:ea typeface="ＭＳ ゴシック"/>
              </a:rPr>
              <a:t>title for the worksheet. </a:t>
            </a:r>
            <a:br>
              <a:rPr lang="en-US">
                <a:latin typeface="Segoe"/>
                <a:ea typeface="ＭＳ ゴシック"/>
              </a:rPr>
            </a:br>
            <a:r>
              <a:rPr lang="en-US">
                <a:latin typeface="Segoe"/>
                <a:ea typeface="ＭＳ ゴシック"/>
              </a:rPr>
              <a:t>Note that as you type, the </a:t>
            </a:r>
            <a:br>
              <a:rPr lang="en-US">
                <a:latin typeface="Segoe"/>
                <a:ea typeface="ＭＳ ゴシック"/>
              </a:rPr>
            </a:br>
            <a:r>
              <a:rPr lang="en-US">
                <a:latin typeface="Segoe"/>
                <a:ea typeface="ＭＳ ゴシック"/>
              </a:rPr>
              <a:t>text appears in the cell and </a:t>
            </a:r>
            <a:br>
              <a:rPr lang="en-US">
                <a:latin typeface="Segoe"/>
                <a:ea typeface="ＭＳ ゴシック"/>
              </a:rPr>
            </a:br>
            <a:r>
              <a:rPr lang="en-US">
                <a:latin typeface="Segoe"/>
                <a:ea typeface="ＭＳ ゴシック"/>
              </a:rPr>
              <a:t>in the formula bar </a:t>
            </a:r>
            <a:br>
              <a:rPr lang="en-US">
                <a:latin typeface="Segoe"/>
                <a:ea typeface="ＭＳ ゴシック"/>
              </a:rPr>
            </a:br>
            <a:r>
              <a:rPr lang="en-US">
                <a:latin typeface="Segoe"/>
                <a:ea typeface="ＭＳ ゴシック"/>
              </a:rPr>
              <a:t>(see figure).</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6</a:t>
            </a:fld>
            <a:endParaRPr lang="en-US" dirty="0"/>
          </a:p>
        </p:txBody>
      </p:sp>
      <p:pic>
        <p:nvPicPr>
          <p:cNvPr id="7" name="Picture 6" descr="02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068" y="2667000"/>
            <a:ext cx="3737303" cy="2826934"/>
          </a:xfrm>
          <a:prstGeom prst="rect">
            <a:avLst/>
          </a:prstGeom>
        </p:spPr>
      </p:pic>
    </p:spTree>
    <p:extLst>
      <p:ext uri="{BB962C8B-B14F-4D97-AF65-F5344CB8AC3E}">
        <p14:creationId xmlns:p14="http://schemas.microsoft.com/office/powerpoint/2010/main" val="90250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Create a Workbook from Scratch</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The text is entered into cell A1, but appears as if it flows into cell B1.</a:t>
            </a:r>
          </a:p>
          <a:p>
            <a:pPr lvl="1" rtl="0">
              <a:buAutoNum type="arabicPeriod" startAt="3"/>
            </a:pPr>
            <a:r>
              <a:rPr lang="en-US" sz="2000" b="0" i="0" u="none" strike="noStrike" baseline="0" smtClean="0">
                <a:latin typeface="Segoe"/>
                <a:ea typeface="ＭＳ ゴシック"/>
              </a:rPr>
              <a:t>In cell A2, type </a:t>
            </a:r>
            <a:r>
              <a:rPr lang="en-US" sz="2000" b="1" i="0" u="none" strike="noStrike" baseline="0" smtClean="0">
                <a:latin typeface="Segoe"/>
                <a:ea typeface="ＭＳ ゴシック"/>
              </a:rPr>
              <a:t>123 Fourth Street</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Times New Roman"/>
                <a:ea typeface="ＭＳ ゴシック"/>
              </a:rPr>
              <a:t>.</a:t>
            </a:r>
          </a:p>
          <a:p>
            <a:pPr lvl="1" rtl="0">
              <a:buAutoNum type="arabicPeriod" startAt="3"/>
            </a:pPr>
            <a:r>
              <a:rPr lang="en-US" sz="2000" b="0" i="0" u="none" strike="noStrike" baseline="0" smtClean="0">
                <a:latin typeface="Segoe"/>
                <a:ea typeface="ＭＳ ゴシック"/>
              </a:rPr>
              <a:t>In cell A3, type </a:t>
            </a:r>
            <a:r>
              <a:rPr lang="en-US" sz="2000" b="1" i="0" u="none" strike="noStrike" baseline="0" smtClean="0">
                <a:latin typeface="Segoe"/>
                <a:ea typeface="ＭＳ ゴシック"/>
              </a:rPr>
              <a:t>Columbus, OH 43204</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Times New Roman"/>
                <a:ea typeface="ＭＳ ゴシック"/>
              </a:rPr>
              <a:t>.</a:t>
            </a:r>
          </a:p>
          <a:p>
            <a:pPr lvl="1" rtl="0">
              <a:buAutoNum type="arabicPeriod" startAt="3"/>
            </a:pPr>
            <a:r>
              <a:rPr lang="en-US" sz="2000">
                <a:latin typeface="Segoe"/>
                <a:ea typeface="ＭＳ ゴシック"/>
              </a:rPr>
              <a:t>Sometimes you need a quick work area to complete another task while you are in the middle of a workbook. You can open another workbook as a scratch area. Click the </a:t>
            </a:r>
            <a:r>
              <a:rPr lang="en-US" sz="2000" b="1">
                <a:latin typeface="Segoe"/>
                <a:ea typeface="ＭＳ ゴシック"/>
              </a:rPr>
              <a:t>FILE</a:t>
            </a:r>
            <a:r>
              <a:rPr lang="en-US" sz="2000">
                <a:latin typeface="Segoe"/>
                <a:ea typeface="ＭＳ ゴシック"/>
              </a:rPr>
              <a:t> tab, and in the left pane, click </a:t>
            </a:r>
            <a:r>
              <a:rPr lang="en-US" sz="2000" b="1">
                <a:latin typeface="Segoe"/>
                <a:ea typeface="ＭＳ ゴシック"/>
              </a:rPr>
              <a:t>New</a:t>
            </a:r>
            <a:r>
              <a:rPr lang="en-US" sz="2000">
                <a:latin typeface="Segoe"/>
                <a:ea typeface="ＭＳ ゴシック"/>
              </a:rPr>
              <a:t>. The templates available appear. </a:t>
            </a:r>
          </a:p>
          <a:p>
            <a:pPr lvl="1" rtl="0">
              <a:buAutoNum type="arabicPeriod" startAt="3"/>
            </a:pPr>
            <a:r>
              <a:rPr lang="en-US" sz="2000">
                <a:latin typeface="Segoe"/>
                <a:ea typeface="ＭＳ ゴシック"/>
              </a:rPr>
              <a:t>In the Backstage area, click </a:t>
            </a:r>
            <a:r>
              <a:rPr lang="en-US" sz="2000" b="1">
                <a:latin typeface="Segoe"/>
                <a:ea typeface="ＭＳ ゴシック"/>
              </a:rPr>
              <a:t>Blank Workbook</a:t>
            </a:r>
            <a:r>
              <a:rPr lang="en-US" sz="2000">
                <a:latin typeface="Segoe"/>
                <a:ea typeface="ＭＳ ゴシック"/>
              </a:rPr>
              <a:t>. A second Excel workbook opens and Book2 appears in the title bar.</a:t>
            </a:r>
          </a:p>
          <a:p>
            <a:pPr lvl="1" rtl="0">
              <a:buAutoNum type="arabicPeriod" startAt="3"/>
            </a:pPr>
            <a:r>
              <a:rPr lang="en-US" sz="2000">
                <a:latin typeface="Segoe"/>
                <a:ea typeface="ＭＳ ゴシック"/>
              </a:rPr>
              <a:t>In cell A1, type </a:t>
            </a:r>
            <a:r>
              <a:rPr lang="en-US" sz="2000" b="1">
                <a:latin typeface="Segoe"/>
                <a:ea typeface="ＭＳ ゴシック"/>
              </a:rPr>
              <a:t>Phone Calls</a:t>
            </a:r>
            <a:r>
              <a:rPr lang="en-US" sz="2000">
                <a:latin typeface="Segoe"/>
                <a:ea typeface="ＭＳ ゴシック"/>
              </a:rPr>
              <a:t> and press </a:t>
            </a:r>
            <a:r>
              <a:rPr lang="en-US" sz="2000" b="1">
                <a:latin typeface="Segoe"/>
                <a:ea typeface="ＭＳ ゴシック"/>
              </a:rPr>
              <a:t>Enter</a:t>
            </a:r>
            <a:r>
              <a:rPr lang="en-US" sz="2000">
                <a:latin typeface="Times New Roman"/>
                <a:ea typeface="ＭＳ ゴシック"/>
              </a:rPr>
              <a:t>.</a:t>
            </a:r>
          </a:p>
          <a:p>
            <a:pPr lvl="1" rtl="0">
              <a:buAutoNum type="arabicPeriod" startAt="3"/>
            </a:pPr>
            <a:r>
              <a:rPr lang="en-US" sz="2000">
                <a:latin typeface="Segoe"/>
                <a:ea typeface="ＭＳ ゴシック"/>
              </a:rPr>
              <a:t>In cell A2, type </a:t>
            </a:r>
            <a:r>
              <a:rPr lang="en-US" sz="2000" b="1">
                <a:latin typeface="Segoe"/>
                <a:ea typeface="ＭＳ ゴシック"/>
              </a:rPr>
              <a:t>David Ortiz UA flight 525 arriving 4:30 pm</a:t>
            </a:r>
            <a:r>
              <a:rPr lang="en-US" sz="2000">
                <a:latin typeface="Segoe"/>
                <a:ea typeface="ＭＳ ゴシック"/>
              </a:rPr>
              <a:t> and press </a:t>
            </a:r>
            <a:r>
              <a:rPr lang="en-US" sz="2000" b="1">
                <a:latin typeface="Segoe"/>
                <a:ea typeface="ＭＳ ゴシック"/>
              </a:rPr>
              <a:t>Enter</a:t>
            </a:r>
            <a:r>
              <a:rPr lang="en-US" sz="2000">
                <a:latin typeface="Times New Roman"/>
                <a:ea typeface="ＭＳ ゴシック"/>
              </a:rPr>
              <a:t>.</a:t>
            </a:r>
          </a:p>
          <a:p>
            <a:pPr lvl="0"/>
            <a:r>
              <a:rPr lang="en-US" sz="2000" b="1">
                <a:latin typeface="Segoe"/>
                <a:ea typeface="ＭＳ ゴシック"/>
              </a:rPr>
              <a:t>PAUSE. LEAVE</a:t>
            </a:r>
            <a:r>
              <a:rPr lang="en-US" sz="2000">
                <a:latin typeface="Segoe"/>
                <a:ea typeface="ＭＳ ゴシック"/>
              </a:rPr>
              <a:t> both Excel workbooks open for the next exercise.</a:t>
            </a:r>
          </a:p>
          <a:p>
            <a:pPr lvl="1" rtl="0">
              <a:buAutoNum type="arabicPeriod" startAt="3"/>
            </a:pPr>
            <a:endParaRPr lang="en-US" sz="2000">
              <a:latin typeface="Segoe"/>
              <a:ea typeface="ＭＳ ゴシック"/>
            </a:endParaRPr>
          </a:p>
          <a:p>
            <a:pPr lvl="1" rtl="0">
              <a:buAutoNum type="arabicPeriod" startAt="3"/>
            </a:pP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10132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Switch Between Open Workbooks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Both temporary workbooks with the address and phone message should be open. The Phone Call workbook is the current workbook in this case.</a:t>
            </a:r>
          </a:p>
          <a:p>
            <a:pPr lvl="1" rtl="0"/>
            <a:r>
              <a:rPr lang="en-US" b="0" i="0" u="none" strike="noStrike" baseline="0" smtClean="0">
                <a:latin typeface="Segoe"/>
                <a:ea typeface="ＭＳ ゴシック"/>
              </a:rPr>
              <a:t>To return to the company </a:t>
            </a:r>
            <a:br>
              <a:rPr lang="en-US" b="0" i="0" u="none" strike="noStrike" baseline="0" smtClean="0">
                <a:latin typeface="Segoe"/>
                <a:ea typeface="ＭＳ ゴシック"/>
              </a:rPr>
            </a:br>
            <a:r>
              <a:rPr lang="en-US" b="0" i="0" u="none" strike="noStrike" baseline="0" smtClean="0">
                <a:latin typeface="Segoe"/>
                <a:ea typeface="ＭＳ ゴシック"/>
              </a:rPr>
              <a:t>address, click the </a:t>
            </a:r>
            <a:r>
              <a:rPr lang="en-US" b="1" i="0" u="none" strike="noStrike" baseline="0" smtClean="0">
                <a:latin typeface="Segoe"/>
                <a:ea typeface="ＭＳ ゴシック"/>
              </a:rPr>
              <a:t>Excel </a:t>
            </a:r>
            <a:r>
              <a:rPr lang="en-US" b="0" i="0" u="none" strike="noStrike" baseline="0" smtClean="0">
                <a:latin typeface="Segoe"/>
                <a:ea typeface="ＭＳ ゴシック"/>
              </a:rPr>
              <a:t>icon </a:t>
            </a:r>
            <a:br>
              <a:rPr lang="en-US" b="0" i="0" u="none" strike="noStrike" baseline="0" smtClean="0">
                <a:latin typeface="Segoe"/>
                <a:ea typeface="ＭＳ ゴシック"/>
              </a:rPr>
            </a:br>
            <a:r>
              <a:rPr lang="en-US" b="0" i="0" u="none" strike="noStrike" baseline="0" smtClean="0">
                <a:latin typeface="Segoe"/>
                <a:ea typeface="ＭＳ ゴシック"/>
              </a:rPr>
              <a:t>on the taskbar (see figure). </a:t>
            </a:r>
            <a:br>
              <a:rPr lang="en-US" b="0" i="0" u="none" strike="noStrike" baseline="0" smtClean="0">
                <a:latin typeface="Segoe"/>
                <a:ea typeface="ＭＳ ゴシック"/>
              </a:rPr>
            </a:br>
            <a:r>
              <a:rPr lang="en-US" b="0" i="0" u="none" strike="noStrike" baseline="0" smtClean="0">
                <a:latin typeface="Segoe"/>
                <a:ea typeface="ＭＳ ゴシック"/>
              </a:rPr>
              <a:t>Each of the open workbooks </a:t>
            </a:r>
            <a:br>
              <a:rPr lang="en-US" b="0" i="0" u="none" strike="noStrike" baseline="0" smtClean="0">
                <a:latin typeface="Segoe"/>
                <a:ea typeface="ＭＳ ゴシック"/>
              </a:rPr>
            </a:br>
            <a:r>
              <a:rPr lang="en-US" b="0" i="0" u="none" strike="noStrike" baseline="0" smtClean="0">
                <a:latin typeface="Segoe"/>
                <a:ea typeface="ＭＳ ゴシック"/>
              </a:rPr>
              <a:t>appears in a preview window. </a:t>
            </a:r>
            <a:br>
              <a:rPr lang="en-US" b="0" i="0" u="none" strike="noStrike" baseline="0" smtClean="0">
                <a:latin typeface="Segoe"/>
                <a:ea typeface="ＭＳ ゴシック"/>
              </a:rPr>
            </a:br>
            <a:r>
              <a:rPr lang="en-US" b="0" i="0" u="none" strike="noStrike" baseline="0" smtClean="0">
                <a:latin typeface="Segoe"/>
                <a:ea typeface="ＭＳ ゴシック"/>
              </a:rPr>
              <a:t>When you move the mouse </a:t>
            </a:r>
            <a:br>
              <a:rPr lang="en-US" b="0" i="0" u="none" strike="noStrike" baseline="0" smtClean="0">
                <a:latin typeface="Segoe"/>
                <a:ea typeface="ＭＳ ゴシック"/>
              </a:rPr>
            </a:br>
            <a:r>
              <a:rPr lang="en-US" b="0" i="0" u="none" strike="noStrike" baseline="0" smtClean="0">
                <a:latin typeface="Segoe"/>
                <a:ea typeface="ＭＳ ゴシック"/>
              </a:rPr>
              <a:t>pointer over each workbook, </a:t>
            </a:r>
            <a:br>
              <a:rPr lang="en-US" b="0" i="0" u="none" strike="noStrike" baseline="0" smtClean="0">
                <a:latin typeface="Segoe"/>
                <a:ea typeface="ＭＳ ゴシック"/>
              </a:rPr>
            </a:br>
            <a:r>
              <a:rPr lang="en-US" b="0" i="0" u="none" strike="noStrike" baseline="0" smtClean="0">
                <a:latin typeface="Segoe"/>
                <a:ea typeface="ＭＳ ゴシック"/>
              </a:rPr>
              <a:t>it previews on the screen.</a:t>
            </a:r>
          </a:p>
          <a:p>
            <a:pPr lvl="1"/>
            <a:r>
              <a:rPr lang="en-US">
                <a:latin typeface="Segoe"/>
                <a:ea typeface="ＭＳ ゴシック"/>
              </a:rPr>
              <a:t>Click </a:t>
            </a:r>
            <a:r>
              <a:rPr lang="en-US" b="1">
                <a:latin typeface="Segoe"/>
                <a:ea typeface="ＭＳ ゴシック"/>
              </a:rPr>
              <a:t>Book1 - Excel. </a:t>
            </a:r>
            <a:r>
              <a:rPr lang="en-US">
                <a:latin typeface="Segoe"/>
                <a:ea typeface="ＭＳ ゴシック"/>
              </a:rPr>
              <a:t>The unsaved company address becomes the active workbook.</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2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286000"/>
            <a:ext cx="3357030" cy="2495332"/>
          </a:xfrm>
          <a:prstGeom prst="rect">
            <a:avLst/>
          </a:prstGeom>
        </p:spPr>
      </p:pic>
    </p:spTree>
    <p:extLst>
      <p:ext uri="{BB962C8B-B14F-4D97-AF65-F5344CB8AC3E}">
        <p14:creationId xmlns:p14="http://schemas.microsoft.com/office/powerpoint/2010/main" val="129375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Name and Save a Workbook </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or type your name and address in a new workbook.</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to open </a:t>
            </a:r>
            <a:br>
              <a:rPr lang="en-US" b="0" i="0" u="none" strike="noStrike" baseline="0" smtClean="0">
                <a:latin typeface="Segoe"/>
                <a:ea typeface="ＭＳ ゴシック"/>
              </a:rPr>
            </a:br>
            <a:r>
              <a:rPr lang="en-US" b="0" i="0" u="none" strike="noStrike" baseline="0" smtClean="0">
                <a:latin typeface="Segoe"/>
                <a:ea typeface="ＭＳ ゴシック"/>
              </a:rPr>
              <a:t>Backstage view. In the left </a:t>
            </a:r>
            <a:br>
              <a:rPr lang="en-US" b="0" i="0" u="none" strike="noStrike" baseline="0" smtClean="0">
                <a:latin typeface="Segoe"/>
                <a:ea typeface="ＭＳ ゴシック"/>
              </a:rPr>
            </a:br>
            <a:r>
              <a:rPr lang="en-US" b="0" i="0" u="none" strike="noStrike" baseline="0" smtClean="0">
                <a:latin typeface="Segoe"/>
                <a:ea typeface="ＭＳ ゴシック"/>
              </a:rPr>
              <a:t>pane, click </a:t>
            </a:r>
            <a:r>
              <a:rPr lang="en-US" b="1" i="0" u="none" strike="noStrike" baseline="0" smtClean="0">
                <a:latin typeface="Segoe"/>
                <a:ea typeface="ＭＳ ゴシック"/>
              </a:rPr>
              <a:t>Save As</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display the save options.</a:t>
            </a:r>
          </a:p>
          <a:p>
            <a:pPr lvl="1" rtl="0"/>
            <a:r>
              <a:rPr lang="en-US" b="0" i="0" u="none" strike="noStrike" baseline="0" smtClean="0">
                <a:latin typeface="Segoe"/>
                <a:ea typeface="ＭＳ ゴシック"/>
              </a:rPr>
              <a:t>Double-click </a:t>
            </a:r>
            <a:r>
              <a:rPr lang="en-US" b="1" i="0" u="none" strike="noStrike" baseline="0" smtClean="0">
                <a:latin typeface="Segoe"/>
                <a:ea typeface="ＭＳ ゴシック"/>
              </a:rPr>
              <a:t>Computer</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to open the Save As dialog </a:t>
            </a:r>
            <a:br>
              <a:rPr lang="en-US" b="0" i="0" u="none" strike="noStrike" baseline="0" smtClean="0">
                <a:latin typeface="Segoe"/>
                <a:ea typeface="ＭＳ ゴシック"/>
              </a:rPr>
            </a:br>
            <a:r>
              <a:rPr lang="en-US" b="0" i="0" u="none" strike="noStrike" baseline="0" smtClean="0">
                <a:latin typeface="Segoe"/>
                <a:ea typeface="ＭＳ ゴシック"/>
              </a:rPr>
              <a:t>box (see figure)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2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133600"/>
            <a:ext cx="3853794" cy="3231932"/>
          </a:xfrm>
          <a:prstGeom prst="rect">
            <a:avLst/>
          </a:prstGeom>
        </p:spPr>
      </p:pic>
    </p:spTree>
    <p:extLst>
      <p:ext uri="{BB962C8B-B14F-4D97-AF65-F5344CB8AC3E}">
        <p14:creationId xmlns:p14="http://schemas.microsoft.com/office/powerpoint/2010/main" val="112799561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150</TotalTime>
  <Words>6057</Words>
  <Application>Microsoft Macintosh PowerPoint</Application>
  <PresentationFormat>On-screen Show (4:3)</PresentationFormat>
  <Paragraphs>522</Paragraphs>
  <Slides>58</Slides>
  <Notes>25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template</vt:lpstr>
      <vt:lpstr>Working with Excel</vt:lpstr>
      <vt:lpstr>Objectives</vt:lpstr>
      <vt:lpstr>Software Orientation</vt:lpstr>
      <vt:lpstr>Software Orientation</vt:lpstr>
      <vt:lpstr>Step by Step: Create a Workbook from Scratch</vt:lpstr>
      <vt:lpstr>Step by Step: Create a Workbook from Scratch</vt:lpstr>
      <vt:lpstr>Step by Step: Create a Workbook from Scratch</vt:lpstr>
      <vt:lpstr>Step by Step: Switch Between Open Workbooks</vt:lpstr>
      <vt:lpstr>Step by Step: Name and Save a Workbook </vt:lpstr>
      <vt:lpstr>Step by Step: Name and Save a Workbook </vt:lpstr>
      <vt:lpstr>Step by Step: Name and Save a Workbook </vt:lpstr>
      <vt:lpstr>Step by Step: Save to Your SkyDrive</vt:lpstr>
      <vt:lpstr>Step by Step: Save to Your SkyDrive</vt:lpstr>
      <vt:lpstr>Step by Step: Save a Workbook Under a Different Name</vt:lpstr>
      <vt:lpstr>Step by Step: Save a Workbook Under a Different Name</vt:lpstr>
      <vt:lpstr>Step by Step: Save a Workbook Under a Different Name</vt:lpstr>
      <vt:lpstr>Step by Step: Save a Workbook in a Previous Excel Format</vt:lpstr>
      <vt:lpstr>Step by Step: Save a Workbook in a Previous Excel Format</vt:lpstr>
      <vt:lpstr>Step by Step: Save a Workbook in a Previous Excel Format</vt:lpstr>
      <vt:lpstr>Step by Step: Save in Different File Formats</vt:lpstr>
      <vt:lpstr>Step by Step: Save in Different File Formats</vt:lpstr>
      <vt:lpstr>Step by Step: Save in Different File Formats</vt:lpstr>
      <vt:lpstr>Step by Step: Enter Basic Data in a Worksheet</vt:lpstr>
      <vt:lpstr>Step by Step: Enter Basic Data in a Worksheet</vt:lpstr>
      <vt:lpstr>Step by Step: Change the Column Width</vt:lpstr>
      <vt:lpstr>Step by Step: Change the Column Width</vt:lpstr>
      <vt:lpstr>Step by Step: Edit a Cell’s Contents</vt:lpstr>
      <vt:lpstr>Step by Step: Edit a Cell’s Contents</vt:lpstr>
      <vt:lpstr>Step by Step: Edit a Cell’s Contents</vt:lpstr>
      <vt:lpstr>Step by Step: Edit a Cell’s Contents</vt:lpstr>
      <vt:lpstr>Step by Step: Edit a Cell’s Contents</vt:lpstr>
      <vt:lpstr>Step by Step: Delete and Clear a Cell’s Contents</vt:lpstr>
      <vt:lpstr>Step by Step: Delete and Clear a Cell’s Contents</vt:lpstr>
      <vt:lpstr>Step by Step: Enter Labels and Use AutoComplete</vt:lpstr>
      <vt:lpstr>Step by Step: Enter Labels and Use AutoComplete</vt:lpstr>
      <vt:lpstr>Step by Step: Enter Labels and Use AutoComplete</vt:lpstr>
      <vt:lpstr>Step by Step: Enter Numeric Values</vt:lpstr>
      <vt:lpstr>Step by Step: Enter Numeric Values</vt:lpstr>
      <vt:lpstr>Step by Step: Enter Dates</vt:lpstr>
      <vt:lpstr>Step by Step: Enter Dates</vt:lpstr>
      <vt:lpstr>Step by Step: Enter Dates</vt:lpstr>
      <vt:lpstr>Step by Step: Fill a Series with Auto Fill</vt:lpstr>
      <vt:lpstr>Step by Step: Fill a Series with Auto Fill</vt:lpstr>
      <vt:lpstr>Step by Step: Fill a Series with Auto Fill</vt:lpstr>
      <vt:lpstr>Step by Step: Fill a Series with Auto Fill</vt:lpstr>
      <vt:lpstr>Step by Step: Fill Cells with Flash Fill</vt:lpstr>
      <vt:lpstr>Step by Step: Fill Cells with Flash Fill</vt:lpstr>
      <vt:lpstr>Step by Step: Copy a Data Series with the Mouse</vt:lpstr>
      <vt:lpstr>Step by Step: Move a Data Series with the Mouse</vt:lpstr>
      <vt:lpstr>Step by Step: Move a Data Series with the Mouse</vt:lpstr>
      <vt:lpstr>Step by Step: Copy and Paste Data</vt:lpstr>
      <vt:lpstr>Step by Step: Copy and Paste Data</vt:lpstr>
      <vt:lpstr>Step by Step: Copy and Paste Data</vt:lpstr>
      <vt:lpstr>Step by Step: Cut and Paste Data</vt:lpstr>
      <vt:lpstr>Step by Step: Assign Keywords</vt:lpstr>
      <vt:lpstr>Step by Step: Assign Keywords</vt:lpstr>
      <vt:lpstr>Step by Step: Assign Keywords</vt:lpstr>
      <vt:lpstr>Skills 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258</cp:revision>
  <dcterms:created xsi:type="dcterms:W3CDTF">2011-08-08T12:10:51Z</dcterms:created>
  <dcterms:modified xsi:type="dcterms:W3CDTF">2013-08-09T19:54:16Z</dcterms:modified>
</cp:coreProperties>
</file>