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61"/>
  </p:notesMasterIdLst>
  <p:sldIdLst>
    <p:sldId id="256" r:id="rId2"/>
    <p:sldId id="258" r:id="rId3"/>
    <p:sldId id="259" r:id="rId4"/>
    <p:sldId id="260" r:id="rId5"/>
    <p:sldId id="324" r:id="rId6"/>
    <p:sldId id="262" r:id="rId7"/>
    <p:sldId id="263" r:id="rId8"/>
    <p:sldId id="264" r:id="rId9"/>
    <p:sldId id="268" r:id="rId10"/>
    <p:sldId id="269" r:id="rId11"/>
    <p:sldId id="270" r:id="rId12"/>
    <p:sldId id="272" r:id="rId13"/>
    <p:sldId id="273" r:id="rId14"/>
    <p:sldId id="274" r:id="rId15"/>
    <p:sldId id="276" r:id="rId16"/>
    <p:sldId id="277" r:id="rId17"/>
    <p:sldId id="278" r:id="rId18"/>
    <p:sldId id="279" r:id="rId19"/>
    <p:sldId id="280" r:id="rId20"/>
    <p:sldId id="281" r:id="rId21"/>
    <p:sldId id="282" r:id="rId22"/>
    <p:sldId id="283" r:id="rId23"/>
    <p:sldId id="285" r:id="rId24"/>
    <p:sldId id="286" r:id="rId25"/>
    <p:sldId id="287" r:id="rId26"/>
    <p:sldId id="325" r:id="rId27"/>
    <p:sldId id="288" r:id="rId28"/>
    <p:sldId id="289" r:id="rId29"/>
    <p:sldId id="290" r:id="rId30"/>
    <p:sldId id="326" r:id="rId31"/>
    <p:sldId id="291" r:id="rId32"/>
    <p:sldId id="293" r:id="rId33"/>
    <p:sldId id="294" r:id="rId34"/>
    <p:sldId id="297" r:id="rId35"/>
    <p:sldId id="298" r:id="rId36"/>
    <p:sldId id="299" r:id="rId37"/>
    <p:sldId id="300" r:id="rId38"/>
    <p:sldId id="302" r:id="rId39"/>
    <p:sldId id="303" r:id="rId40"/>
    <p:sldId id="304" r:id="rId41"/>
    <p:sldId id="305" r:id="rId42"/>
    <p:sldId id="306" r:id="rId43"/>
    <p:sldId id="327" r:id="rId44"/>
    <p:sldId id="307" r:id="rId45"/>
    <p:sldId id="308" r:id="rId46"/>
    <p:sldId id="310" r:id="rId47"/>
    <p:sldId id="311" r:id="rId48"/>
    <p:sldId id="312" r:id="rId49"/>
    <p:sldId id="313" r:id="rId50"/>
    <p:sldId id="314" r:id="rId51"/>
    <p:sldId id="316" r:id="rId52"/>
    <p:sldId id="328" r:id="rId53"/>
    <p:sldId id="317" r:id="rId54"/>
    <p:sldId id="318" r:id="rId55"/>
    <p:sldId id="319" r:id="rId56"/>
    <p:sldId id="320" r:id="rId57"/>
    <p:sldId id="321" r:id="rId58"/>
    <p:sldId id="322" r:id="rId59"/>
    <p:sldId id="323" r:id="rId60"/>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 id="2" name="Rich Kershner"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233"/>
    <a:srgbClr val="4EB857"/>
    <a:srgbClr val="009933"/>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73" autoAdjust="0"/>
    <p:restoredTop sz="90603" autoAdjust="0"/>
  </p:normalViewPr>
  <p:slideViewPr>
    <p:cSldViewPr>
      <p:cViewPr varScale="1">
        <p:scale>
          <a:sx n="145" d="100"/>
          <a:sy n="145" d="100"/>
        </p:scale>
        <p:origin x="-1016" y="-96"/>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commentAuthors" Target="commentAuthors.xml"/><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8/9/13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smtClean="0"/>
          </a:p>
        </p:txBody>
      </p:sp>
    </p:spTree>
    <p:extLst>
      <p:ext uri="{BB962C8B-B14F-4D97-AF65-F5344CB8AC3E}">
        <p14:creationId xmlns:p14="http://schemas.microsoft.com/office/powerpoint/2010/main" val="178571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The ribbon and Quick Access Toolbar changes are immediate, but you need to open a new, blank workbook to notice the change for the number of displayed workbooks.</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50</a:t>
            </a:fld>
            <a:endParaRPr lang="en-US"/>
          </a:p>
        </p:txBody>
      </p:sp>
    </p:spTree>
    <p:extLst>
      <p:ext uri="{BB962C8B-B14F-4D97-AF65-F5344CB8AC3E}">
        <p14:creationId xmlns:p14="http://schemas.microsoft.com/office/powerpoint/2010/main" val="1707510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You can modify this new workbook with your name, company name, favorite pictures for each month to personalize your calendar and make it your own, or use as a gift for others.</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55</a:t>
            </a:fld>
            <a:endParaRPr lang="en-US"/>
          </a:p>
        </p:txBody>
      </p:sp>
    </p:spTree>
    <p:extLst>
      <p:ext uri="{BB962C8B-B14F-4D97-AF65-F5344CB8AC3E}">
        <p14:creationId xmlns:p14="http://schemas.microsoft.com/office/powerpoint/2010/main" val="4125394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atin typeface="Segoe"/>
                <a:ea typeface="ＭＳ ゴシック"/>
              </a:rPr>
              <a:t>Take Note: The Exit command is no longer available in Office 2013, at least in the same way it was available in prior versions. In this case, the Close tab in Backstage view closes the workbook. The Close (X) button in the upper right corner of the Excel 2013 window closes Excel.</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5</a:t>
            </a:fld>
            <a:endParaRPr lang="en-US"/>
          </a:p>
        </p:txBody>
      </p:sp>
    </p:spTree>
    <p:extLst>
      <p:ext uri="{BB962C8B-B14F-4D97-AF65-F5344CB8AC3E}">
        <p14:creationId xmlns:p14="http://schemas.microsoft.com/office/powerpoint/2010/main" val="4023577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You can also press Alt + F to select FILE and go to the Backstage view.</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6</a:t>
            </a:fld>
            <a:endParaRPr lang="en-US"/>
          </a:p>
        </p:txBody>
      </p:sp>
    </p:spTree>
    <p:extLst>
      <p:ext uri="{BB962C8B-B14F-4D97-AF65-F5344CB8AC3E}">
        <p14:creationId xmlns:p14="http://schemas.microsoft.com/office/powerpoint/2010/main" val="2904046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Another way to create a new workbook is with the Ctrl + N keyboard shortcut.</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9</a:t>
            </a:fld>
            <a:endParaRPr lang="en-US"/>
          </a:p>
        </p:txBody>
      </p:sp>
    </p:spTree>
    <p:extLst>
      <p:ext uri="{BB962C8B-B14F-4D97-AF65-F5344CB8AC3E}">
        <p14:creationId xmlns:p14="http://schemas.microsoft.com/office/powerpoint/2010/main" val="2431023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atin typeface="Segoe"/>
                <a:ea typeface="ＭＳ ゴシック"/>
              </a:rPr>
              <a:t>Another Way: You can also activate Backstage view and access Print options by pressing Ctrl + P.</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11</a:t>
            </a:fld>
            <a:endParaRPr lang="en-US"/>
          </a:p>
        </p:txBody>
      </p:sp>
    </p:spTree>
    <p:extLst>
      <p:ext uri="{BB962C8B-B14F-4D97-AF65-F5344CB8AC3E}">
        <p14:creationId xmlns:p14="http://schemas.microsoft.com/office/powerpoint/2010/main" val="967901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Discuss with your instructor whether you can print in the classroom. If you cannot, view all the documents in preview mode to see how the document print whenever printing is mentioned in this book.</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12</a:t>
            </a:fld>
            <a:endParaRPr lang="en-US"/>
          </a:p>
        </p:txBody>
      </p:sp>
    </p:spTree>
    <p:extLst>
      <p:ext uri="{BB962C8B-B14F-4D97-AF65-F5344CB8AC3E}">
        <p14:creationId xmlns:p14="http://schemas.microsoft.com/office/powerpoint/2010/main" val="1841608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You can customize the workbook settings and options from the PAGE LAYOUT tab in the Page Setup, Scale to Fit, and Sheet Options groups.</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28</a:t>
            </a:fld>
            <a:endParaRPr lang="en-US"/>
          </a:p>
        </p:txBody>
      </p:sp>
    </p:spTree>
    <p:extLst>
      <p:ext uri="{BB962C8B-B14F-4D97-AF65-F5344CB8AC3E}">
        <p14:creationId xmlns:p14="http://schemas.microsoft.com/office/powerpoint/2010/main" val="1554673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Troubleshooting: To change a default printer in Windows 8, click the Start button, type change default printer, click the Settings button (1 item should match your search), click the Change default printer button, right</a:t>
            </a:r>
            <a:r>
              <a:rPr lang="en-US" b="0" i="0" u="none" strike="noStrike" baseline="0" smtClean="0">
                <a:latin typeface="Times New Roman"/>
                <a:ea typeface="ＭＳ ゴシック"/>
              </a:rPr>
              <a:t>-</a:t>
            </a:r>
            <a:r>
              <a:rPr lang="en-US" b="0" i="0" u="none" strike="noStrike" baseline="0" smtClean="0">
                <a:latin typeface="Segoe"/>
                <a:ea typeface="ＭＳ ゴシック"/>
              </a:rPr>
              <a:t>click your printer</a:t>
            </a:r>
            <a:r>
              <a:rPr lang="en-US" b="0" i="0" u="none" strike="noStrike" baseline="0" smtClean="0">
                <a:latin typeface="Times New Roman"/>
                <a:ea typeface="ＭＳ ゴシック"/>
              </a:rPr>
              <a:t>,</a:t>
            </a:r>
            <a:r>
              <a:rPr lang="en-US" b="0" i="0" u="none" strike="noStrike" baseline="0" smtClean="0">
                <a:latin typeface="Segoe"/>
                <a:ea typeface="ＭＳ ゴシック"/>
              </a:rPr>
              <a:t> and select Set as default printer.</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33</a:t>
            </a:fld>
            <a:endParaRPr lang="en-US"/>
          </a:p>
        </p:txBody>
      </p:sp>
    </p:spTree>
    <p:extLst>
      <p:ext uri="{BB962C8B-B14F-4D97-AF65-F5344CB8AC3E}">
        <p14:creationId xmlns:p14="http://schemas.microsoft.com/office/powerpoint/2010/main" val="789955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You can right-click on any button on the ribbon and select Add to Quick Access Toolbar to instantly add it to the Quick Access Toolbar.</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37</a:t>
            </a:fld>
            <a:endParaRPr lang="en-US"/>
          </a:p>
        </p:txBody>
      </p:sp>
    </p:spTree>
    <p:extLst>
      <p:ext uri="{BB962C8B-B14F-4D97-AF65-F5344CB8AC3E}">
        <p14:creationId xmlns:p14="http://schemas.microsoft.com/office/powerpoint/2010/main" val="3719765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xfrm>
            <a:off x="381000" y="6245225"/>
            <a:ext cx="2414336" cy="476250"/>
          </a:xfrm>
          <a:ln/>
        </p:spPr>
        <p:txBody>
          <a:bodyPr/>
          <a:lstStyle>
            <a:lvl1pPr>
              <a:defRPr sz="1050"/>
            </a:lvl1pPr>
          </a:lstStyle>
          <a:p>
            <a:pPr>
              <a:defRPr/>
            </a:pPr>
            <a:r>
              <a:rPr lang="en-US" dirty="0" smtClean="0"/>
              <a:t>© 2014, John Wiley &amp; Sons, Inc.</a:t>
            </a:r>
            <a:endParaRPr lang="en-US" dirty="0"/>
          </a:p>
        </p:txBody>
      </p:sp>
      <p:sp>
        <p:nvSpPr>
          <p:cNvPr id="5" name="Rectangle 5"/>
          <p:cNvSpPr>
            <a:spLocks noGrp="1" noChangeArrowheads="1"/>
          </p:cNvSpPr>
          <p:nvPr>
            <p:ph type="ftr" sz="quarter" idx="11"/>
          </p:nvPr>
        </p:nvSpPr>
        <p:spPr>
          <a:xfrm>
            <a:off x="2795336" y="6245225"/>
            <a:ext cx="3681664" cy="476250"/>
          </a:xfrm>
          <a:ln/>
        </p:spPr>
        <p:txBody>
          <a:bodyPr/>
          <a:lstStyle>
            <a:lvl1pPr>
              <a:defRPr sz="1050"/>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447800"/>
            <a:ext cx="8229600" cy="50292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79D8AD-D3B3-424F-8488-8811F7FE669A}" type="datetimeFigureOut">
              <a:t>8/9/13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BEDAF-7C7E-0B46-AF55-746BDC4B7688}" type="slidenum">
              <a:t>‹#›</a:t>
            </a:fld>
            <a:endParaRPr lang="en-US"/>
          </a:p>
        </p:txBody>
      </p:sp>
    </p:spTree>
    <p:extLst>
      <p:ext uri="{BB962C8B-B14F-4D97-AF65-F5344CB8AC3E}">
        <p14:creationId xmlns:p14="http://schemas.microsoft.com/office/powerpoint/2010/main" val="403291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2C6"/>
              </a:buCl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sz="1050"/>
            </a:lvl1pPr>
          </a:lstStyle>
          <a:p>
            <a:pPr>
              <a:defRPr/>
            </a:pPr>
            <a:r>
              <a:rPr lang="en-US" smtClean="0"/>
              <a:t>© 2014, John Wiley &amp; Sons, Inc.</a:t>
            </a:r>
            <a:endParaRPr lang="en-US" dirty="0"/>
          </a:p>
        </p:txBody>
      </p:sp>
      <p:sp>
        <p:nvSpPr>
          <p:cNvPr id="5" name="Rectangle 5"/>
          <p:cNvSpPr>
            <a:spLocks noGrp="1" noChangeArrowheads="1"/>
          </p:cNvSpPr>
          <p:nvPr>
            <p:ph type="ftr" sz="quarter" idx="11"/>
          </p:nvPr>
        </p:nvSpPr>
        <p:spPr>
          <a:xfrm>
            <a:off x="2743200" y="6245225"/>
            <a:ext cx="3657600" cy="476250"/>
          </a:xfrm>
          <a:ln/>
        </p:spPr>
        <p:txBody>
          <a:bodyPr/>
          <a:lstStyle>
            <a:lvl1pPr>
              <a:defRPr sz="1050"/>
            </a:lvl1pPr>
          </a:lstStyle>
          <a:p>
            <a:pPr>
              <a:defRPr/>
            </a:pPr>
            <a:r>
              <a:rPr lang="en-US" dirty="0" smtClean="0"/>
              <a:t>Microsoft Official Academic Course, Microsoft Word 2013</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4B5463-1AC5-44D9-A7E0-25B4A933145A}" type="slidenum">
              <a:rPr lang="en-US"/>
              <a:pPr>
                <a:defRPr/>
              </a:pPr>
              <a:t>‹#›</a:t>
            </a:fld>
            <a:endParaRPr lang="en-US"/>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233"/>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7233"/>
            </a:solidFill>
            <a:round/>
            <a:headEnd/>
            <a:tailEnd/>
          </a:ln>
          <a:extLst>
            <a:ext uri="{909E8E84-426E-40dd-AFC4-6F175D3DCCD1}">
              <a14:hiddenFill xmlns:a14="http://schemas.microsoft.com/office/drawing/2010/main">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32" name="Rectangle 3"/>
          <p:cNvSpPr>
            <a:spLocks noGrp="1" noChangeArrowheads="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7233"/>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7233"/>
        </a:buClr>
        <a:buFont typeface="Arial"/>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71550" indent="-514350" algn="l" rtl="0" eaLnBrk="1" fontAlgn="base" hangingPunct="1">
        <a:spcBef>
          <a:spcPct val="20000"/>
        </a:spcBef>
        <a:spcAft>
          <a:spcPct val="0"/>
        </a:spcAft>
        <a:buClr>
          <a:srgbClr val="007233"/>
        </a:buClr>
        <a:buFont typeface="+mj-lt"/>
        <a:buAutoNum type="arabicPeriod"/>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algn="r" eaLnBrk="1" hangingPunct="1">
              <a:defRPr/>
            </a:pPr>
            <a:r>
              <a:rPr lang="en-US" sz="4200" dirty="0" smtClean="0">
                <a:effectLst>
                  <a:outerShdw algn="tl">
                    <a:srgbClr val="000000"/>
                  </a:outerShdw>
                </a:effectLst>
              </a:rPr>
              <a:t> Using Office Backstage </a:t>
            </a:r>
          </a:p>
        </p:txBody>
      </p:sp>
      <p:sp>
        <p:nvSpPr>
          <p:cNvPr id="2055" name="Subtitle 2"/>
          <p:cNvSpPr>
            <a:spLocks noGrp="1"/>
          </p:cNvSpPr>
          <p:nvPr>
            <p:ph type="body" idx="1"/>
          </p:nvPr>
        </p:nvSpPr>
        <p:spPr>
          <a:xfrm>
            <a:off x="304800" y="3124200"/>
            <a:ext cx="8183563" cy="533400"/>
          </a:xfrm>
        </p:spPr>
        <p:txBody>
          <a:bodyPr lIns="182880" tIns="0"/>
          <a:lstStyle/>
          <a:p>
            <a:pPr marL="36513" indent="0" algn="r" eaLnBrk="1" hangingPunct="1">
              <a:spcBef>
                <a:spcPct val="0"/>
              </a:spcBef>
              <a:buFontTx/>
              <a:buNone/>
            </a:pPr>
            <a:r>
              <a:rPr lang="en-US" sz="2800" dirty="0" smtClean="0">
                <a:solidFill>
                  <a:srgbClr val="007233"/>
                </a:solidFill>
              </a:rPr>
              <a:t>Lesson 3</a:t>
            </a:r>
          </a:p>
        </p:txBody>
      </p:sp>
      <p:sp>
        <p:nvSpPr>
          <p:cNvPr id="3" name="Date Placeholder 2"/>
          <p:cNvSpPr>
            <a:spLocks noGrp="1"/>
          </p:cNvSpPr>
          <p:nvPr>
            <p:ph type="dt" sz="half" idx="10"/>
          </p:nvPr>
        </p:nvSpPr>
        <p:spPr/>
        <p:txBody>
          <a:bodyPr/>
          <a:lstStyle/>
          <a:p>
            <a:pPr>
              <a:defRPr/>
            </a:pPr>
            <a:r>
              <a:rPr lang="en-US" dirty="0" smtClean="0">
                <a:solidFill>
                  <a:schemeClr val="bg1"/>
                </a:solidFill>
              </a:rPr>
              <a:t>© 2014, John Wiley &amp; Sons, Inc.</a:t>
            </a:r>
            <a:endParaRPr lang="en-US" dirty="0">
              <a:solidFill>
                <a:schemeClr val="bg1"/>
              </a:solidFill>
            </a:endParaRPr>
          </a:p>
        </p:txBody>
      </p:sp>
      <p:sp>
        <p:nvSpPr>
          <p:cNvPr id="4" name="Footer Placeholder 3"/>
          <p:cNvSpPr>
            <a:spLocks noGrp="1"/>
          </p:cNvSpPr>
          <p:nvPr>
            <p:ph type="ftr" sz="quarter" idx="11"/>
          </p:nvPr>
        </p:nvSpPr>
        <p:spPr/>
        <p:txBody>
          <a:bodyPr/>
          <a:lstStyle/>
          <a:p>
            <a:pPr>
              <a:defRPr/>
            </a:pPr>
            <a:r>
              <a:rPr lang="en-US" dirty="0" smtClean="0">
                <a:solidFill>
                  <a:schemeClr val="bg1"/>
                </a:solidFill>
              </a:rPr>
              <a:t>Microsoft Official Academic Course, Microsoft Word 2013</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smtClean="0">
                <a:solidFill>
                  <a:srgbClr val="007233"/>
                </a:solidFill>
                <a:latin typeface="Segoe UI Semibold" panose="020B0702040204020203" pitchFamily="34" charset="0"/>
              </a:rPr>
              <a:t>Microsoft</a:t>
            </a:r>
            <a:r>
              <a:rPr lang="en-US" sz="4800" b="1" dirty="0" smtClean="0">
                <a:solidFill>
                  <a:srgbClr val="007233"/>
                </a:solidFill>
                <a:latin typeface="+mn-lt"/>
              </a:rPr>
              <a:t> </a:t>
            </a:r>
            <a:r>
              <a:rPr lang="en-US" sz="4800" b="1" dirty="0" smtClean="0">
                <a:solidFill>
                  <a:srgbClr val="4EB857"/>
                </a:solidFill>
                <a:latin typeface="+mn-lt"/>
              </a:rPr>
              <a:t>Excel 2013</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Print and Preview a Document</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to automatically display the Info tab. As shown below, the Properties area shows the size of the file, when it was last modified, and who the author is.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10</a:t>
            </a:fld>
            <a:endParaRPr lang="en-US" dirty="0"/>
          </a:p>
        </p:txBody>
      </p:sp>
      <p:pic>
        <p:nvPicPr>
          <p:cNvPr id="7" name="Picture 6" descr="03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759" y="3001580"/>
            <a:ext cx="6586482" cy="2888530"/>
          </a:xfrm>
          <a:prstGeom prst="rect">
            <a:avLst/>
          </a:prstGeom>
        </p:spPr>
      </p:pic>
    </p:spTree>
    <p:extLst>
      <p:ext uri="{BB962C8B-B14F-4D97-AF65-F5344CB8AC3E}">
        <p14:creationId xmlns:p14="http://schemas.microsoft.com/office/powerpoint/2010/main" val="1827921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Print and Preview a Document</a:t>
            </a:r>
          </a:p>
        </p:txBody>
      </p:sp>
      <p:sp>
        <p:nvSpPr>
          <p:cNvPr id="3" name="Text Placeholder 2"/>
          <p:cNvSpPr>
            <a:spLocks noGrp="1"/>
          </p:cNvSpPr>
          <p:nvPr>
            <p:ph type="body" idx="1"/>
          </p:nvPr>
        </p:nvSpPr>
        <p:spPr/>
        <p:txBody>
          <a:bodyPr/>
          <a:lstStyle/>
          <a:p>
            <a:pPr lvl="1">
              <a:buFont typeface="+mj-lt"/>
              <a:buAutoNum type="arabicPeriod" startAt="5"/>
            </a:pPr>
            <a:r>
              <a:rPr lang="en-US" sz="2000">
                <a:latin typeface="Segoe"/>
                <a:ea typeface="ＭＳ ゴシック"/>
              </a:rPr>
              <a:t>Click the </a:t>
            </a:r>
            <a:r>
              <a:rPr lang="en-US" sz="2000" b="1">
                <a:latin typeface="Segoe"/>
                <a:ea typeface="ＭＳ ゴシック"/>
              </a:rPr>
              <a:t>Print</a:t>
            </a:r>
            <a:r>
              <a:rPr lang="en-US" sz="2000">
                <a:latin typeface="Segoe"/>
                <a:ea typeface="ＭＳ ゴシック"/>
              </a:rPr>
              <a:t> tab. Note that this displays the Print options in Backstage view. Take a moment to preview the workbook in the Print Preview section in the right pane and read through the Print options listed in </a:t>
            </a:r>
            <a:br>
              <a:rPr lang="en-US" sz="2000">
                <a:latin typeface="Segoe"/>
                <a:ea typeface="ＭＳ ゴシック"/>
              </a:rPr>
            </a:br>
            <a:r>
              <a:rPr lang="en-US" sz="2000">
                <a:latin typeface="Segoe"/>
                <a:ea typeface="ＭＳ ゴシック"/>
              </a:rPr>
              <a:t>the center section of </a:t>
            </a:r>
            <a:br>
              <a:rPr lang="en-US" sz="2000">
                <a:latin typeface="Segoe"/>
                <a:ea typeface="ＭＳ ゴシック"/>
              </a:rPr>
            </a:br>
            <a:r>
              <a:rPr lang="en-US" sz="2000">
                <a:latin typeface="Segoe"/>
                <a:ea typeface="ＭＳ ゴシック"/>
              </a:rPr>
              <a:t>the page (right). </a:t>
            </a:r>
          </a:p>
          <a:p>
            <a:pPr lvl="1">
              <a:buFont typeface="+mj-lt"/>
              <a:buAutoNum type="arabicPeriod" startAt="5"/>
            </a:pPr>
            <a:r>
              <a:rPr lang="en-US" sz="2000" b="0" i="0" u="none" strike="noStrike" baseline="0" smtClean="0">
                <a:latin typeface="Segoe"/>
                <a:ea typeface="ＭＳ ゴシック"/>
              </a:rPr>
              <a:t>To print your work-</a:t>
            </a:r>
            <a:br>
              <a:rPr lang="en-US" sz="2000" b="0" i="0" u="none" strike="noStrike" baseline="0" smtClean="0">
                <a:latin typeface="Segoe"/>
                <a:ea typeface="ＭＳ ゴシック"/>
              </a:rPr>
            </a:br>
            <a:r>
              <a:rPr lang="en-US" sz="2000" b="0" i="0" u="none" strike="noStrike" baseline="0" smtClean="0">
                <a:latin typeface="Segoe"/>
                <a:ea typeface="ＭＳ ゴシック"/>
              </a:rPr>
              <a:t>sheet, at the top of </a:t>
            </a:r>
            <a:br>
              <a:rPr lang="en-US" sz="2000" b="0" i="0" u="none" strike="noStrike" baseline="0" smtClean="0">
                <a:latin typeface="Segoe"/>
                <a:ea typeface="ＭＳ ゴシック"/>
              </a:rPr>
            </a:br>
            <a:r>
              <a:rPr lang="en-US" sz="2000" b="0" i="0" u="none" strike="noStrike" baseline="0" smtClean="0">
                <a:latin typeface="Segoe"/>
                <a:ea typeface="ＭＳ ゴシック"/>
              </a:rPr>
              <a:t>the Print screen, </a:t>
            </a:r>
            <a:br>
              <a:rPr lang="en-US" sz="2000" b="0" i="0" u="none" strike="noStrike" baseline="0" smtClean="0">
                <a:latin typeface="Segoe"/>
                <a:ea typeface="ＭＳ ゴシック"/>
              </a:rPr>
            </a:br>
            <a:r>
              <a:rPr lang="en-US" sz="2000" b="0" i="0" u="none" strike="noStrike" baseline="0" smtClean="0">
                <a:latin typeface="Segoe"/>
                <a:ea typeface="ＭＳ ゴシック"/>
              </a:rPr>
              <a:t>click the </a:t>
            </a:r>
            <a:r>
              <a:rPr lang="en-US" sz="2000" b="1" i="0" u="none" strike="noStrike" baseline="0" smtClean="0">
                <a:latin typeface="Segoe"/>
                <a:ea typeface="ＭＳ ゴシック"/>
              </a:rPr>
              <a:t>Print</a:t>
            </a:r>
            <a:r>
              <a:rPr lang="en-US" sz="2000" b="0" i="0" u="none" strike="noStrike" baseline="0" smtClean="0">
                <a:latin typeface="Segoe"/>
                <a:ea typeface="ＭＳ ゴシック"/>
              </a:rPr>
              <a:t> </a:t>
            </a:r>
            <a:br>
              <a:rPr lang="en-US" sz="2000" b="0" i="0" u="none" strike="noStrike" baseline="0" smtClean="0">
                <a:latin typeface="Segoe"/>
                <a:ea typeface="ＭＳ ゴシック"/>
              </a:rPr>
            </a:br>
            <a:r>
              <a:rPr lang="en-US" sz="2000" b="0" i="0" u="none" strike="noStrike" baseline="0" smtClean="0">
                <a:latin typeface="Segoe"/>
                <a:ea typeface="ＭＳ ゴシック"/>
              </a:rPr>
              <a:t>button.</a:t>
            </a:r>
          </a:p>
          <a:p>
            <a:pPr lvl="0" rtl="0"/>
            <a:r>
              <a:rPr lang="en-US" sz="2000" b="1" i="0" u="none" strike="noStrike" baseline="0" smtClean="0">
                <a:latin typeface="Segoe"/>
                <a:ea typeface="ＭＳ ゴシック"/>
              </a:rPr>
              <a:t>PAUSE. LEAVE </a:t>
            </a:r>
            <a:r>
              <a:rPr lang="en-US" sz="2000" b="0" i="0" u="none" strike="noStrike" baseline="0" smtClean="0">
                <a:latin typeface="Segoe"/>
                <a:ea typeface="ＭＳ ゴシック"/>
              </a:rPr>
              <a:t>the </a:t>
            </a:r>
            <a:br>
              <a:rPr lang="en-US" sz="2000" b="0" i="0" u="none" strike="noStrike" baseline="0" smtClean="0">
                <a:latin typeface="Segoe"/>
                <a:ea typeface="ＭＳ ゴシック"/>
              </a:rPr>
            </a:br>
            <a:r>
              <a:rPr lang="en-US" sz="2000" b="0" i="0" u="none" strike="noStrike" baseline="0" smtClean="0">
                <a:latin typeface="Segoe"/>
                <a:ea typeface="ＭＳ ゴシック"/>
              </a:rPr>
              <a:t>workbook open for the </a:t>
            </a:r>
            <a:br>
              <a:rPr lang="en-US" sz="2000" b="0" i="0" u="none" strike="noStrike" baseline="0" smtClean="0">
                <a:latin typeface="Segoe"/>
                <a:ea typeface="ＭＳ ゴシック"/>
              </a:rPr>
            </a:br>
            <a:r>
              <a:rPr lang="en-US" sz="2000" b="0" i="0" u="none" strike="noStrike" baseline="0" smtClean="0">
                <a:latin typeface="Segoe"/>
                <a:ea typeface="ＭＳ ゴシック"/>
              </a:rPr>
              <a:t>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11</a:t>
            </a:fld>
            <a:endParaRPr lang="en-US" dirty="0"/>
          </a:p>
        </p:txBody>
      </p:sp>
      <p:pic>
        <p:nvPicPr>
          <p:cNvPr id="7" name="Picture 6" descr="030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6786" y="3048000"/>
            <a:ext cx="4992414" cy="2763842"/>
          </a:xfrm>
          <a:prstGeom prst="rect">
            <a:avLst/>
          </a:prstGeom>
        </p:spPr>
      </p:pic>
    </p:spTree>
    <p:extLst>
      <p:ext uri="{BB962C8B-B14F-4D97-AF65-F5344CB8AC3E}">
        <p14:creationId xmlns:p14="http://schemas.microsoft.com/office/powerpoint/2010/main" val="3330451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Use Quick Print to Print a Worksheet</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USE</a:t>
            </a:r>
            <a:r>
              <a:rPr lang="en-US" b="0" i="0" u="none" strike="noStrike" baseline="0" smtClean="0">
                <a:latin typeface="Segoe"/>
                <a:ea typeface="ＭＳ ゴシック"/>
              </a:rPr>
              <a:t> the open workbook from the previous exercise or open </a:t>
            </a:r>
            <a:r>
              <a:rPr lang="en-US" b="1" i="1" u="none" strike="noStrike" baseline="0" smtClean="0">
                <a:latin typeface="Segoe"/>
                <a:ea typeface="ＭＳ ゴシック"/>
              </a:rPr>
              <a:t>03 Contoso Potluck Solution</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On the Quick Access Toolbar, if you do not see the Quick Print button, click the </a:t>
            </a:r>
            <a:r>
              <a:rPr lang="en-US" b="1" i="0" u="none" strike="noStrike" baseline="0" smtClean="0">
                <a:latin typeface="Segoe"/>
                <a:ea typeface="ＭＳ ゴシック"/>
              </a:rPr>
              <a:t>Customize Quick Access Toolbar</a:t>
            </a:r>
            <a:r>
              <a:rPr lang="en-US" b="0" i="0" u="none" strike="noStrike" baseline="0" smtClean="0">
                <a:latin typeface="Segoe"/>
                <a:ea typeface="ＭＳ ゴシック"/>
              </a:rPr>
              <a:t> arrow at the end of the toolbar, and select </a:t>
            </a:r>
            <a:r>
              <a:rPr lang="en-US" b="1" i="0" u="none" strike="noStrike" baseline="0" smtClean="0">
                <a:latin typeface="Segoe"/>
                <a:ea typeface="ＭＳ ゴシック"/>
              </a:rPr>
              <a:t>Quick Print</a:t>
            </a:r>
            <a:r>
              <a:rPr lang="en-US" b="0" i="0" u="none" strike="noStrike" baseline="0" smtClean="0">
                <a:latin typeface="Segoe"/>
                <a:ea typeface="ＭＳ ゴシック"/>
              </a:rPr>
              <a:t>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12</a:t>
            </a:fld>
            <a:endParaRPr lang="en-US" dirty="0"/>
          </a:p>
        </p:txBody>
      </p:sp>
      <p:pic>
        <p:nvPicPr>
          <p:cNvPr id="7" name="Picture 6" descr="030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3810000"/>
            <a:ext cx="4656958" cy="2328480"/>
          </a:xfrm>
          <a:prstGeom prst="rect">
            <a:avLst/>
          </a:prstGeom>
        </p:spPr>
      </p:pic>
    </p:spTree>
    <p:extLst>
      <p:ext uri="{BB962C8B-B14F-4D97-AF65-F5344CB8AC3E}">
        <p14:creationId xmlns:p14="http://schemas.microsoft.com/office/powerpoint/2010/main" val="4123913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Use Quick Print to Print a Worksheet</a:t>
            </a:r>
          </a:p>
        </p:txBody>
      </p:sp>
      <p:sp>
        <p:nvSpPr>
          <p:cNvPr id="3" name="Text Placeholder 2"/>
          <p:cNvSpPr>
            <a:spLocks noGrp="1"/>
          </p:cNvSpPr>
          <p:nvPr>
            <p:ph type="body" idx="1"/>
          </p:nvPr>
        </p:nvSpPr>
        <p:spPr/>
        <p:txBody>
          <a:bodyPr/>
          <a:lstStyle/>
          <a:p>
            <a:pPr lvl="1" rtl="0">
              <a:buFont typeface="+mj-lt"/>
              <a:buAutoNum type="arabicPeriod" startAt="2"/>
            </a:pPr>
            <a:r>
              <a:rPr lang="en-US" b="0" i="0" u="none" strike="noStrike" baseline="0" smtClean="0">
                <a:latin typeface="Segoe"/>
                <a:ea typeface="ＭＳ ゴシック"/>
              </a:rPr>
              <a:t>On the Quick Access Toolbar, click </a:t>
            </a:r>
            <a:r>
              <a:rPr lang="en-US" b="1" i="0" u="none" strike="noStrike" baseline="0" smtClean="0">
                <a:latin typeface="Segoe"/>
                <a:ea typeface="ＭＳ ゴシック"/>
              </a:rPr>
              <a:t>Quick Print</a:t>
            </a:r>
            <a:r>
              <a:rPr lang="en-US" b="0" i="0" u="none" strike="noStrike" baseline="0" smtClean="0">
                <a:latin typeface="Segoe"/>
                <a:ea typeface="ＭＳ ゴシック"/>
              </a:rPr>
              <a:t> (below).</a:t>
            </a:r>
          </a:p>
          <a:p>
            <a:pPr lvl="1" rtl="0">
              <a:buAutoNum type="arabicPeriod" startAt="2"/>
            </a:pPr>
            <a:r>
              <a:rPr lang="en-US" b="0" i="0" u="none" strike="noStrike" baseline="0" smtClean="0">
                <a:latin typeface="Segoe"/>
                <a:ea typeface="ＭＳ ゴシック"/>
              </a:rPr>
              <a:t>Retrieve the printed copy of the worksheet from your printer.</a:t>
            </a:r>
          </a:p>
          <a:p>
            <a:pPr lvl="1" rtl="0">
              <a:buAutoNum type="arabicPeriod" startAt="2"/>
            </a:pPr>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and then click </a:t>
            </a:r>
            <a:r>
              <a:rPr lang="en-US" b="1" i="0" u="none" strike="noStrike" baseline="0" smtClean="0">
                <a:latin typeface="Segoe"/>
                <a:ea typeface="ＭＳ ゴシック"/>
              </a:rPr>
              <a:t>Print</a:t>
            </a:r>
            <a:r>
              <a:rPr lang="en-US" b="0" i="0" u="none" strike="noStrike" baseline="0" smtClean="0">
                <a:latin typeface="Segoe"/>
                <a:ea typeface="ＭＳ ゴシック"/>
              </a:rPr>
              <a:t>. The preview pane should match what was printed.</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13</a:t>
            </a:fld>
            <a:endParaRPr lang="en-US" dirty="0"/>
          </a:p>
        </p:txBody>
      </p:sp>
      <p:pic>
        <p:nvPicPr>
          <p:cNvPr id="7" name="Picture 6" descr="03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704" y="4337488"/>
            <a:ext cx="4368800" cy="749300"/>
          </a:xfrm>
          <a:prstGeom prst="rect">
            <a:avLst/>
          </a:prstGeom>
        </p:spPr>
      </p:pic>
    </p:spTree>
    <p:extLst>
      <p:ext uri="{BB962C8B-B14F-4D97-AF65-F5344CB8AC3E}">
        <p14:creationId xmlns:p14="http://schemas.microsoft.com/office/powerpoint/2010/main" val="2810607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Use Quick Print to Print a Worksheet</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latin typeface="Segoe"/>
                <a:ea typeface="ＭＳ ゴシック"/>
              </a:rPr>
              <a:t>Click the </a:t>
            </a:r>
            <a:r>
              <a:rPr lang="en-US" b="1" i="0" u="none" strike="noStrike" baseline="0" smtClean="0">
                <a:latin typeface="Segoe"/>
                <a:ea typeface="ＭＳ ゴシック"/>
              </a:rPr>
              <a:t>Return to document arrow</a:t>
            </a:r>
            <a:r>
              <a:rPr lang="en-US" b="0" i="0" u="none" strike="noStrike" baseline="0" smtClean="0">
                <a:latin typeface="Times New Roman"/>
                <a:ea typeface="ＭＳ ゴシック"/>
              </a:rPr>
              <a:t>.</a:t>
            </a:r>
          </a:p>
          <a:p>
            <a:pPr lvl="1" rtl="0">
              <a:buAutoNum type="arabicPeriod" startAt="5"/>
            </a:pPr>
            <a:r>
              <a:rPr lang="en-US" b="0" i="0" u="none" strike="noStrike" baseline="0" smtClean="0">
                <a:latin typeface="Segoe"/>
                <a:ea typeface="ＭＳ ゴシック"/>
              </a:rPr>
              <a:t>Notice that a dotted vertical line appears in the middle of the screen.  The line shows the right edge of the printed page. The line displays the first time you print or preview a page. </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workbook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14</a:t>
            </a:fld>
            <a:endParaRPr lang="en-US" dirty="0"/>
          </a:p>
        </p:txBody>
      </p:sp>
    </p:spTree>
    <p:extLst>
      <p:ext uri="{BB962C8B-B14F-4D97-AF65-F5344CB8AC3E}">
        <p14:creationId xmlns:p14="http://schemas.microsoft.com/office/powerpoint/2010/main" val="3387309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Set the Print Area</a:t>
            </a:r>
          </a:p>
        </p:txBody>
      </p:sp>
      <p:sp>
        <p:nvSpPr>
          <p:cNvPr id="3" name="Text Placeholder 2"/>
          <p:cNvSpPr>
            <a:spLocks noGrp="1"/>
          </p:cNvSpPr>
          <p:nvPr>
            <p:ph type="body" idx="1"/>
          </p:nvPr>
        </p:nvSpPr>
        <p:spPr/>
        <p:txBody>
          <a:bodyPr/>
          <a:lstStyle/>
          <a:p>
            <a:pPr lvl="0" rtl="0"/>
            <a:r>
              <a:rPr lang="en-US" sz="2000" b="1" i="0" u="none" strike="noStrike" baseline="0" smtClean="0">
                <a:latin typeface="Segoe"/>
                <a:ea typeface="ＭＳ ゴシック"/>
              </a:rPr>
              <a:t>GET READY. USE</a:t>
            </a:r>
            <a:r>
              <a:rPr lang="en-US" sz="2000" b="1" i="1" u="none" strike="noStrike" baseline="0" smtClean="0">
                <a:latin typeface="Segoe"/>
                <a:ea typeface="ＭＳ ゴシック"/>
              </a:rPr>
              <a:t> 03 Contoso Potluck Solution </a:t>
            </a:r>
            <a:r>
              <a:rPr lang="en-US" sz="2000" b="0" i="0" u="none" strike="noStrike" baseline="0" smtClean="0">
                <a:latin typeface="Segoe"/>
                <a:ea typeface="ＭＳ ゴシック"/>
              </a:rPr>
              <a:t>that is already open or create the workbook shown on slide 11.</a:t>
            </a:r>
          </a:p>
          <a:p>
            <a:pPr lvl="1" rtl="0"/>
            <a:r>
              <a:rPr lang="en-US" sz="2000" b="0" i="0" u="none" strike="noStrike" baseline="0" smtClean="0">
                <a:latin typeface="Segoe"/>
                <a:ea typeface="ＭＳ ゴシック"/>
              </a:rPr>
              <a:t>Click the </a:t>
            </a:r>
            <a:r>
              <a:rPr lang="en-US" sz="2000" b="1" i="0" u="none" strike="noStrike" baseline="0" smtClean="0">
                <a:latin typeface="Segoe"/>
                <a:ea typeface="ＭＳ ゴシック"/>
              </a:rPr>
              <a:t>PAGE LAYOUT</a:t>
            </a:r>
            <a:r>
              <a:rPr lang="en-US" sz="2000" b="0" i="0" u="none" strike="noStrike" baseline="0" smtClean="0">
                <a:latin typeface="Segoe"/>
                <a:ea typeface="ＭＳ ゴシック"/>
              </a:rPr>
              <a:t> tab.</a:t>
            </a:r>
          </a:p>
          <a:p>
            <a:pPr lvl="1" rtl="0"/>
            <a:r>
              <a:rPr lang="en-US" sz="2000" b="0" i="0" u="none" strike="noStrike" baseline="0" smtClean="0">
                <a:latin typeface="Segoe"/>
                <a:ea typeface="ＭＳ ゴシック"/>
              </a:rPr>
              <a:t>In the Page Setup group, </a:t>
            </a:r>
            <a:br>
              <a:rPr lang="en-US" sz="2000" b="0" i="0" u="none" strike="noStrike" baseline="0" smtClean="0">
                <a:latin typeface="Segoe"/>
                <a:ea typeface="ＭＳ ゴシック"/>
              </a:rPr>
            </a:br>
            <a:r>
              <a:rPr lang="en-US" sz="2000" b="0" i="0" u="none" strike="noStrike" baseline="0" smtClean="0">
                <a:latin typeface="Segoe"/>
                <a:ea typeface="ＭＳ ゴシック"/>
              </a:rPr>
              <a:t>point to the </a:t>
            </a:r>
            <a:r>
              <a:rPr lang="en-US" sz="2000" b="1" i="0" u="none" strike="noStrike" baseline="0" smtClean="0">
                <a:latin typeface="Segoe"/>
                <a:ea typeface="ＭＳ ゴシック"/>
              </a:rPr>
              <a:t>Print Area</a:t>
            </a:r>
            <a:r>
              <a:rPr lang="en-US" sz="2000" b="0" i="0" u="none" strike="noStrike" baseline="0" smtClean="0">
                <a:latin typeface="Segoe"/>
                <a:ea typeface="ＭＳ ゴシック"/>
              </a:rPr>
              <a:t> </a:t>
            </a:r>
            <a:br>
              <a:rPr lang="en-US" sz="2000" b="0" i="0" u="none" strike="noStrike" baseline="0" smtClean="0">
                <a:latin typeface="Segoe"/>
                <a:ea typeface="ＭＳ ゴシック"/>
              </a:rPr>
            </a:br>
            <a:r>
              <a:rPr lang="en-US" sz="2000" b="0" i="0" u="none" strike="noStrike" baseline="0" smtClean="0">
                <a:latin typeface="Segoe"/>
                <a:ea typeface="ＭＳ ゴシック"/>
              </a:rPr>
              <a:t>button. Note the ScreenTip </a:t>
            </a:r>
            <a:br>
              <a:rPr lang="en-US" sz="2000" b="0" i="0" u="none" strike="noStrike" baseline="0" smtClean="0">
                <a:latin typeface="Segoe"/>
                <a:ea typeface="ＭＳ ゴシック"/>
              </a:rPr>
            </a:br>
            <a:r>
              <a:rPr lang="en-US" sz="2000" b="0" i="0" u="none" strike="noStrike" baseline="0" smtClean="0">
                <a:latin typeface="Segoe"/>
                <a:ea typeface="ＭＳ ゴシック"/>
              </a:rPr>
              <a:t>that displays and defines the </a:t>
            </a:r>
            <a:br>
              <a:rPr lang="en-US" sz="2000" b="0" i="0" u="none" strike="noStrike" baseline="0" smtClean="0">
                <a:latin typeface="Segoe"/>
                <a:ea typeface="ＭＳ ゴシック"/>
              </a:rPr>
            </a:br>
            <a:r>
              <a:rPr lang="en-US" sz="2000" b="0" i="0" u="none" strike="noStrike" baseline="0" smtClean="0">
                <a:latin typeface="Segoe"/>
                <a:ea typeface="ＭＳ ゴシック"/>
              </a:rPr>
              <a:t>task to be completed.</a:t>
            </a:r>
          </a:p>
          <a:p>
            <a:pPr lvl="1" rtl="0"/>
            <a:r>
              <a:rPr lang="en-US" sz="2000" b="0" i="0" u="none" strike="noStrike" baseline="0" smtClean="0">
                <a:latin typeface="Segoe"/>
                <a:ea typeface="ＭＳ ゴシック"/>
              </a:rPr>
              <a:t>On the worksheet, click cell </a:t>
            </a:r>
            <a:br>
              <a:rPr lang="en-US" sz="2000" b="0" i="0" u="none" strike="noStrike" baseline="0" smtClean="0">
                <a:latin typeface="Segoe"/>
                <a:ea typeface="ＭＳ ゴシック"/>
              </a:rPr>
            </a:br>
            <a:r>
              <a:rPr lang="en-US" sz="2000" b="1" i="0" u="none" strike="noStrike" baseline="0" smtClean="0">
                <a:latin typeface="Segoe"/>
                <a:ea typeface="ＭＳ ゴシック"/>
              </a:rPr>
              <a:t>A3</a:t>
            </a:r>
            <a:r>
              <a:rPr lang="en-US" sz="2000" b="0" i="0" u="none" strike="noStrike" baseline="0" smtClean="0">
                <a:latin typeface="Segoe"/>
                <a:ea typeface="ＭＳ ゴシック"/>
              </a:rPr>
              <a:t>, hold the mouse button, </a:t>
            </a:r>
            <a:br>
              <a:rPr lang="en-US" sz="2000" b="0" i="0" u="none" strike="noStrike" baseline="0" smtClean="0">
                <a:latin typeface="Segoe"/>
                <a:ea typeface="ＭＳ ゴシック"/>
              </a:rPr>
            </a:br>
            <a:r>
              <a:rPr lang="en-US" sz="2000" b="0" i="0" u="none" strike="noStrike" baseline="0" smtClean="0">
                <a:latin typeface="Segoe"/>
                <a:ea typeface="ＭＳ ゴシック"/>
              </a:rPr>
              <a:t>and drag to cell </a:t>
            </a:r>
            <a:r>
              <a:rPr lang="en-US" sz="2000" b="1" i="0" u="none" strike="noStrike" baseline="0" smtClean="0">
                <a:latin typeface="Segoe"/>
                <a:ea typeface="ＭＳ ゴシック"/>
              </a:rPr>
              <a:t>A13</a:t>
            </a:r>
            <a:r>
              <a:rPr lang="en-US" sz="2000" b="0" i="0" u="none" strike="noStrike" baseline="0" smtClean="0">
                <a:latin typeface="Segoe"/>
                <a:ea typeface="ＭＳ ゴシック"/>
              </a:rPr>
              <a:t>. Your cell range should be highlighted in gray (above).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15</a:t>
            </a:fld>
            <a:endParaRPr lang="en-US" dirty="0"/>
          </a:p>
        </p:txBody>
      </p:sp>
      <p:pic>
        <p:nvPicPr>
          <p:cNvPr id="7" name="Picture 6" descr="03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2286000"/>
            <a:ext cx="4001291" cy="2583793"/>
          </a:xfrm>
          <a:prstGeom prst="rect">
            <a:avLst/>
          </a:prstGeom>
        </p:spPr>
      </p:pic>
    </p:spTree>
    <p:extLst>
      <p:ext uri="{BB962C8B-B14F-4D97-AF65-F5344CB8AC3E}">
        <p14:creationId xmlns:p14="http://schemas.microsoft.com/office/powerpoint/2010/main" val="1658468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Set the Print Area</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With these cells highlighted, click the </a:t>
            </a:r>
            <a:r>
              <a:rPr lang="en-US" b="1" i="0" u="none" strike="noStrike" baseline="0" smtClean="0">
                <a:latin typeface="Segoe"/>
                <a:ea typeface="ＭＳ ゴシック"/>
              </a:rPr>
              <a:t>Print Area</a:t>
            </a:r>
            <a:r>
              <a:rPr lang="en-US" b="0" i="0" u="none" strike="noStrike" baseline="0" smtClean="0">
                <a:latin typeface="Segoe"/>
                <a:ea typeface="ＭＳ ゴシック"/>
              </a:rPr>
              <a:t> drop-down arrow and click </a:t>
            </a:r>
            <a:r>
              <a:rPr lang="en-US" b="1" i="0" u="none" strike="noStrike" baseline="0" smtClean="0">
                <a:latin typeface="Segoe"/>
                <a:ea typeface="ＭＳ ゴシック"/>
              </a:rPr>
              <a:t>Set Print Area</a:t>
            </a:r>
            <a:r>
              <a:rPr lang="en-US" b="0" i="0" u="none" strike="noStrike" baseline="0" smtClean="0">
                <a:latin typeface="Segoe"/>
                <a:ea typeface="ＭＳ ゴシック"/>
              </a:rPr>
              <a:t> from the menu that appears. You have now set the print area. While the area is still selected, note that the Name Box now says “Print_Area” (right).</a:t>
            </a:r>
          </a:p>
          <a:p>
            <a:pPr lvl="1" rtl="0">
              <a:buAutoNum type="arabicPeriod" startAt="4"/>
            </a:pPr>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to </a:t>
            </a:r>
            <a:br>
              <a:rPr lang="en-US" b="0" i="0" u="none" strike="noStrike" baseline="0" smtClean="0">
                <a:latin typeface="Segoe"/>
                <a:ea typeface="ＭＳ ゴシック"/>
              </a:rPr>
            </a:br>
            <a:r>
              <a:rPr lang="en-US" b="0" i="0" u="none" strike="noStrike" baseline="0" smtClean="0">
                <a:latin typeface="Segoe"/>
                <a:ea typeface="ＭＳ ゴシック"/>
              </a:rPr>
              <a:t>access Backstage view.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16</a:t>
            </a:fld>
            <a:endParaRPr lang="en-US" dirty="0"/>
          </a:p>
        </p:txBody>
      </p:sp>
      <p:pic>
        <p:nvPicPr>
          <p:cNvPr id="7" name="Picture 6" descr="03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669" y="3048000"/>
            <a:ext cx="4084582" cy="2933167"/>
          </a:xfrm>
          <a:prstGeom prst="rect">
            <a:avLst/>
          </a:prstGeom>
        </p:spPr>
      </p:pic>
    </p:spTree>
    <p:extLst>
      <p:ext uri="{BB962C8B-B14F-4D97-AF65-F5344CB8AC3E}">
        <p14:creationId xmlns:p14="http://schemas.microsoft.com/office/powerpoint/2010/main" val="786288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Set the Print Area</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latin typeface="Segoe"/>
                <a:ea typeface="ＭＳ ゴシック"/>
              </a:rPr>
              <a:t>Click </a:t>
            </a:r>
            <a:r>
              <a:rPr lang="en-US" b="1" i="0" u="none" strike="noStrike" baseline="0" smtClean="0">
                <a:latin typeface="Segoe"/>
                <a:ea typeface="ＭＳ ゴシック"/>
              </a:rPr>
              <a:t>Print</a:t>
            </a:r>
            <a:r>
              <a:rPr lang="en-US" b="0" i="0" u="none" strike="noStrike" baseline="0" smtClean="0">
                <a:latin typeface="Segoe"/>
                <a:ea typeface="ＭＳ ゴシック"/>
              </a:rPr>
              <a:t> and notice in the Print Preview pane that you can see only the list of items to bring and not the text in rows 1 and 2 and columns B and C.</a:t>
            </a:r>
          </a:p>
          <a:p>
            <a:pPr lvl="1" rtl="0">
              <a:buAutoNum type="arabicPeriod" startAt="6"/>
            </a:pPr>
            <a:r>
              <a:rPr lang="en-US" b="0" i="0" u="none" strike="noStrike" baseline="0" smtClean="0">
                <a:latin typeface="Segoe"/>
                <a:ea typeface="ＭＳ ゴシック"/>
              </a:rPr>
              <a:t>Click the </a:t>
            </a:r>
            <a:r>
              <a:rPr lang="en-US" b="1" i="0" u="none" strike="noStrike" baseline="0" smtClean="0">
                <a:latin typeface="Segoe"/>
                <a:ea typeface="ＭＳ ゴシック"/>
              </a:rPr>
              <a:t>Return to document </a:t>
            </a:r>
            <a:r>
              <a:rPr lang="en-US" b="0" i="0" u="none" strike="noStrike" baseline="0" smtClean="0">
                <a:latin typeface="Segoe"/>
                <a:ea typeface="ＭＳ ゴシック"/>
              </a:rPr>
              <a:t>button. You will not print at this time.</a:t>
            </a:r>
          </a:p>
          <a:p>
            <a:pPr lvl="0" rtl="0"/>
            <a:r>
              <a:rPr lang="en-US" b="1" i="0" u="none" strike="noStrike" baseline="0" smtClean="0">
                <a:latin typeface="Segoe"/>
                <a:ea typeface="ＭＳ ゴシック"/>
              </a:rPr>
              <a:t>PAUSE. SAVE</a:t>
            </a:r>
            <a:r>
              <a:rPr lang="en-US" b="0" i="0" u="none" strike="noStrike" baseline="0" smtClean="0">
                <a:latin typeface="Segoe"/>
                <a:ea typeface="ＭＳ ゴシック"/>
              </a:rPr>
              <a:t> the workbook with the current name </a:t>
            </a:r>
            <a:br>
              <a:rPr lang="en-US" b="0" i="0" u="none" strike="noStrike" baseline="0" smtClean="0">
                <a:latin typeface="Segoe"/>
                <a:ea typeface="ＭＳ ゴシック"/>
              </a:rPr>
            </a:br>
            <a:r>
              <a:rPr lang="en-US" b="1" i="1" u="none" strike="noStrike" baseline="0" smtClean="0">
                <a:latin typeface="Segoe"/>
                <a:ea typeface="ＭＳ ゴシック"/>
              </a:rPr>
              <a:t>03 Constoso Potluck Solution</a:t>
            </a:r>
            <a:r>
              <a:rPr lang="en-US" b="0" i="0" u="none" strike="noStrike" baseline="0" smtClean="0">
                <a:latin typeface="Segoe"/>
                <a:ea typeface="ＭＳ ゴシック"/>
              </a:rPr>
              <a:t> and </a:t>
            </a:r>
            <a:r>
              <a:rPr lang="en-US" b="1" i="0" u="none" strike="noStrike" baseline="0" smtClean="0">
                <a:latin typeface="Segoe"/>
                <a:ea typeface="ＭＳ ゴシック"/>
              </a:rPr>
              <a:t>CLOSE</a:t>
            </a:r>
            <a:r>
              <a:rPr lang="en-US" b="0" i="0" u="none" strike="noStrike" baseline="0" smtClean="0">
                <a:latin typeface="Segoe"/>
                <a:ea typeface="ＭＳ ゴシック"/>
              </a:rPr>
              <a:t> Excel.</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17</a:t>
            </a:fld>
            <a:endParaRPr lang="en-US" dirty="0"/>
          </a:p>
        </p:txBody>
      </p:sp>
    </p:spTree>
    <p:extLst>
      <p:ext uri="{BB962C8B-B14F-4D97-AF65-F5344CB8AC3E}">
        <p14:creationId xmlns:p14="http://schemas.microsoft.com/office/powerpoint/2010/main" val="1632808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Print Selected Worksheets</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LAUNCH </a:t>
            </a:r>
            <a:r>
              <a:rPr lang="en-US" b="0" i="0" u="none" strike="noStrike" baseline="0" smtClean="0">
                <a:latin typeface="Segoe"/>
                <a:ea typeface="ＭＳ ゴシック"/>
              </a:rPr>
              <a:t>Excel 2013, and then perform these steps:</a:t>
            </a:r>
          </a:p>
          <a:p>
            <a:pPr lvl="1" rtl="0"/>
            <a:r>
              <a:rPr lang="en-US" i="0" u="none" strike="noStrike" baseline="0" smtClean="0">
                <a:latin typeface="Segoe"/>
                <a:ea typeface="ＭＳ ゴシック"/>
              </a:rPr>
              <a:t> </a:t>
            </a:r>
            <a:r>
              <a:rPr lang="en-US" b="1" i="0" u="none" strike="noStrike" baseline="0" smtClean="0">
                <a:latin typeface="Segoe"/>
                <a:ea typeface="ＭＳ ゴシック"/>
              </a:rPr>
              <a:t>OPEN</a:t>
            </a:r>
            <a:r>
              <a:rPr lang="en-US" b="1" i="1" u="none" strike="noStrike" baseline="0" smtClean="0">
                <a:latin typeface="Segoe"/>
                <a:ea typeface="ＭＳ ゴシック"/>
              </a:rPr>
              <a:t> 03 Contoso Potluck Depts. </a:t>
            </a:r>
            <a:r>
              <a:rPr lang="en-US" b="0" i="0" u="none" strike="noStrike" baseline="0" smtClean="0">
                <a:latin typeface="Segoe"/>
                <a:ea typeface="ＭＳ ゴシック"/>
              </a:rPr>
              <a:t>This is a modified version of the potluck workbook you created previously. In this case, there are three different worksheets for three different departments.</a:t>
            </a:r>
          </a:p>
          <a:p>
            <a:pPr lvl="1" rtl="0"/>
            <a:r>
              <a:rPr lang="en-US" b="0" i="0" u="none" strike="noStrike" baseline="0" smtClean="0">
                <a:latin typeface="Segoe"/>
                <a:ea typeface="ＭＳ ゴシック"/>
              </a:rPr>
              <a:t>Click each of the three worksheet tabs: </a:t>
            </a:r>
            <a:r>
              <a:rPr lang="en-US" b="1" i="0" u="none" strike="noStrike" baseline="0" smtClean="0">
                <a:latin typeface="Segoe"/>
                <a:ea typeface="ＭＳ ゴシック"/>
              </a:rPr>
              <a:t>HR</a:t>
            </a:r>
            <a:r>
              <a:rPr lang="en-US" b="0" i="0" u="none" strike="noStrike" baseline="0" smtClean="0">
                <a:latin typeface="Segoe"/>
                <a:ea typeface="ＭＳ ゴシック"/>
              </a:rPr>
              <a:t>, </a:t>
            </a:r>
            <a:r>
              <a:rPr lang="en-US" b="1" i="0" u="none" strike="noStrike" baseline="0" smtClean="0">
                <a:latin typeface="Segoe"/>
                <a:ea typeface="ＭＳ ゴシック"/>
              </a:rPr>
              <a:t>Operations</a:t>
            </a:r>
            <a:r>
              <a:rPr lang="en-US" b="0" i="0" u="none" strike="noStrike" baseline="0" smtClean="0">
                <a:latin typeface="Segoe"/>
                <a:ea typeface="ＭＳ ゴシック"/>
              </a:rPr>
              <a:t>, and </a:t>
            </a:r>
            <a:r>
              <a:rPr lang="en-US" b="1" i="0" u="none" strike="noStrike" baseline="0" smtClean="0">
                <a:latin typeface="Segoe"/>
                <a:ea typeface="ＭＳ ゴシック"/>
              </a:rPr>
              <a:t>Finance</a:t>
            </a:r>
            <a:r>
              <a:rPr lang="en-US" b="0" i="0" u="none" strike="noStrike" baseline="0" smtClean="0">
                <a:latin typeface="Segoe"/>
                <a:ea typeface="ＭＳ ゴシック"/>
              </a:rPr>
              <a:t>. Notice that the title in C1 shows the department name and there are a different number of items to bring to each potluck depending on the size of the department. Click the </a:t>
            </a:r>
            <a:r>
              <a:rPr lang="en-US" b="1" i="0" u="none" strike="noStrike" baseline="0" smtClean="0">
                <a:latin typeface="Segoe"/>
                <a:ea typeface="ＭＳ ゴシック"/>
              </a:rPr>
              <a:t>HR</a:t>
            </a:r>
            <a:r>
              <a:rPr lang="en-US" b="0" i="0" u="none" strike="noStrike" baseline="0" smtClean="0">
                <a:latin typeface="Segoe"/>
                <a:ea typeface="ＭＳ ゴシック"/>
              </a:rPr>
              <a:t> tab.</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18</a:t>
            </a:fld>
            <a:endParaRPr lang="en-US" dirty="0"/>
          </a:p>
        </p:txBody>
      </p:sp>
    </p:spTree>
    <p:extLst>
      <p:ext uri="{BB962C8B-B14F-4D97-AF65-F5344CB8AC3E}">
        <p14:creationId xmlns:p14="http://schemas.microsoft.com/office/powerpoint/2010/main" val="1695441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Print Selected Worksheets</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latin typeface="Segoe"/>
                <a:ea typeface="ＭＳ ゴシック"/>
              </a:rPr>
              <a:t>Press </a:t>
            </a:r>
            <a:r>
              <a:rPr lang="en-US" b="1" i="0" u="none" strike="noStrike" baseline="0" smtClean="0">
                <a:latin typeface="Segoe"/>
                <a:ea typeface="ＭＳ ゴシック"/>
              </a:rPr>
              <a:t>Ctrl + P</a:t>
            </a:r>
            <a:r>
              <a:rPr lang="en-US" b="0" i="0" u="none" strike="noStrike" baseline="0" smtClean="0">
                <a:latin typeface="Segoe"/>
                <a:ea typeface="ＭＳ ゴシック"/>
              </a:rPr>
              <a:t> to display </a:t>
            </a:r>
            <a:br>
              <a:rPr lang="en-US" b="0" i="0" u="none" strike="noStrike" baseline="0" smtClean="0">
                <a:latin typeface="Segoe"/>
                <a:ea typeface="ＭＳ ゴシック"/>
              </a:rPr>
            </a:br>
            <a:r>
              <a:rPr lang="en-US" b="0" i="0" u="none" strike="noStrike" baseline="0" smtClean="0">
                <a:latin typeface="Segoe"/>
                <a:ea typeface="ＭＳ ゴシック"/>
              </a:rPr>
              <a:t>the Print options in the </a:t>
            </a:r>
            <a:br>
              <a:rPr lang="en-US" b="0" i="0" u="none" strike="noStrike" baseline="0" smtClean="0">
                <a:latin typeface="Segoe"/>
                <a:ea typeface="ＭＳ ゴシック"/>
              </a:rPr>
            </a:br>
            <a:r>
              <a:rPr lang="en-US" b="0" i="0" u="none" strike="noStrike" baseline="0" smtClean="0">
                <a:latin typeface="Segoe"/>
                <a:ea typeface="ＭＳ ゴシック"/>
              </a:rPr>
              <a:t>Backstage view. In the </a:t>
            </a:r>
            <a:br>
              <a:rPr lang="en-US" b="0" i="0" u="none" strike="noStrike" baseline="0" smtClean="0">
                <a:latin typeface="Segoe"/>
                <a:ea typeface="ＭＳ ゴシック"/>
              </a:rPr>
            </a:br>
            <a:r>
              <a:rPr lang="en-US" b="0" i="0" u="none" strike="noStrike" baseline="0" smtClean="0">
                <a:latin typeface="Segoe"/>
                <a:ea typeface="ＭＳ ゴシック"/>
              </a:rPr>
              <a:t>Print Preview pane, the </a:t>
            </a:r>
            <a:br>
              <a:rPr lang="en-US" b="0" i="0" u="none" strike="noStrike" baseline="0" smtClean="0">
                <a:latin typeface="Segoe"/>
                <a:ea typeface="ＭＳ ゴシック"/>
              </a:rPr>
            </a:br>
            <a:r>
              <a:rPr lang="en-US" b="0" i="0" u="none" strike="noStrike" baseline="0" smtClean="0">
                <a:latin typeface="Segoe"/>
                <a:ea typeface="ＭＳ ゴシック"/>
              </a:rPr>
              <a:t>entire worksheet does </a:t>
            </a:r>
            <a:br>
              <a:rPr lang="en-US" b="0" i="0" u="none" strike="noStrike" baseline="0" smtClean="0">
                <a:latin typeface="Segoe"/>
                <a:ea typeface="ＭＳ ゴシック"/>
              </a:rPr>
            </a:br>
            <a:r>
              <a:rPr lang="en-US" b="0" i="0" u="none" strike="noStrike" baseline="0" smtClean="0">
                <a:latin typeface="Segoe"/>
                <a:ea typeface="ＭＳ ゴシック"/>
              </a:rPr>
              <a:t>not display (right). This is </a:t>
            </a:r>
            <a:br>
              <a:rPr lang="en-US" b="0" i="0" u="none" strike="noStrike" baseline="0" smtClean="0">
                <a:latin typeface="Segoe"/>
                <a:ea typeface="ＭＳ ゴシック"/>
              </a:rPr>
            </a:br>
            <a:r>
              <a:rPr lang="en-US" b="0" i="0" u="none" strike="noStrike" baseline="0" smtClean="0">
                <a:latin typeface="Segoe"/>
                <a:ea typeface="ＭＳ ゴシック"/>
              </a:rPr>
              <a:t>because of the selected </a:t>
            </a:r>
            <a:br>
              <a:rPr lang="en-US" b="0" i="0" u="none" strike="noStrike" baseline="0" smtClean="0">
                <a:latin typeface="Segoe"/>
                <a:ea typeface="ＭＳ ゴシック"/>
              </a:rPr>
            </a:br>
            <a:r>
              <a:rPr lang="en-US" b="0" i="0" u="none" strike="noStrike" baseline="0" smtClean="0">
                <a:latin typeface="Segoe"/>
                <a:ea typeface="ＭＳ ゴシック"/>
              </a:rPr>
              <a:t>print area.</a:t>
            </a:r>
          </a:p>
          <a:p>
            <a:pPr lvl="1" rtl="0">
              <a:buAutoNum type="arabicPeriod" startAt="3"/>
            </a:pPr>
            <a:r>
              <a:rPr lang="en-US" b="0" i="0" u="none" strike="noStrike" baseline="0" smtClean="0">
                <a:latin typeface="Segoe"/>
                <a:ea typeface="ＭＳ ゴシック"/>
              </a:rPr>
              <a:t>Press </a:t>
            </a:r>
            <a:r>
              <a:rPr lang="en-US" b="1" i="0" u="none" strike="noStrike" baseline="0" smtClean="0">
                <a:latin typeface="Segoe"/>
                <a:ea typeface="ＭＳ ゴシック"/>
              </a:rPr>
              <a:t>Esc</a:t>
            </a:r>
            <a:r>
              <a:rPr lang="en-US" b="0" i="0" u="none" strike="noStrike" baseline="0" smtClean="0">
                <a:latin typeface="Segoe"/>
                <a:ea typeface="ＭＳ ゴシック"/>
              </a:rPr>
              <a:t> or click the </a:t>
            </a:r>
            <a:br>
              <a:rPr lang="en-US" b="0" i="0" u="none" strike="noStrike" baseline="0" smtClean="0">
                <a:latin typeface="Segoe"/>
                <a:ea typeface="ＭＳ ゴシック"/>
              </a:rPr>
            </a:br>
            <a:r>
              <a:rPr lang="en-US" b="1" i="0" u="none" strike="noStrike" baseline="0" smtClean="0">
                <a:latin typeface="Segoe"/>
                <a:ea typeface="ＭＳ ゴシック"/>
              </a:rPr>
              <a:t>Return to document </a:t>
            </a:r>
            <a:br>
              <a:rPr lang="en-US" b="1" i="0" u="none" strike="noStrike" baseline="0" smtClean="0">
                <a:latin typeface="Segoe"/>
                <a:ea typeface="ＭＳ ゴシック"/>
              </a:rPr>
            </a:br>
            <a:r>
              <a:rPr lang="en-US" b="0" i="0" u="none" strike="noStrike" baseline="0" smtClean="0">
                <a:latin typeface="Segoe"/>
                <a:ea typeface="ＭＳ ゴシック"/>
              </a:rPr>
              <a:t>button</a:t>
            </a:r>
            <a:r>
              <a:rPr lang="en-US" b="0" i="0" u="none" strike="noStrike" baseline="0" smtClean="0">
                <a:latin typeface="Times New Roman"/>
                <a:ea typeface="ＭＳ ゴシック"/>
              </a:rPr>
              <a:t>.</a:t>
            </a:r>
          </a:p>
          <a:p>
            <a:pPr lvl="1" rtl="0">
              <a:buAutoNum type="arabicPeriod" startAt="3"/>
            </a:pPr>
            <a:r>
              <a:rPr lang="en-US" b="0" i="0" u="none" strike="noStrike" baseline="0" smtClean="0">
                <a:latin typeface="Segoe"/>
                <a:ea typeface="ＭＳ ゴシック"/>
              </a:rPr>
              <a:t>Click the </a:t>
            </a:r>
            <a:r>
              <a:rPr lang="en-US" b="1" i="0" u="none" strike="noStrike" baseline="0" smtClean="0">
                <a:latin typeface="Segoe"/>
                <a:ea typeface="ＭＳ ゴシック"/>
              </a:rPr>
              <a:t>PAGE LAYOUT </a:t>
            </a:r>
            <a:r>
              <a:rPr lang="en-US" b="0" i="0" u="none" strike="noStrike" baseline="0" smtClean="0">
                <a:latin typeface="Segoe"/>
                <a:ea typeface="ＭＳ ゴシック"/>
              </a:rPr>
              <a:t>tab, click </a:t>
            </a:r>
            <a:r>
              <a:rPr lang="en-US" b="1" i="0" u="none" strike="noStrike" baseline="0" smtClean="0">
                <a:latin typeface="Segoe"/>
                <a:ea typeface="ＭＳ ゴシック"/>
              </a:rPr>
              <a:t>Print Area</a:t>
            </a:r>
            <a:r>
              <a:rPr lang="en-US" b="0" i="0" u="none" strike="noStrike" baseline="0" smtClean="0">
                <a:latin typeface="Segoe"/>
                <a:ea typeface="ＭＳ ゴシック"/>
              </a:rPr>
              <a:t>, and then </a:t>
            </a:r>
            <a:r>
              <a:rPr lang="en-US" b="1" i="0" u="none" strike="noStrike" baseline="0" smtClean="0">
                <a:latin typeface="Segoe"/>
                <a:ea typeface="ＭＳ ゴシック"/>
              </a:rPr>
              <a:t>Clear Print Area</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19</a:t>
            </a:fld>
            <a:endParaRPr lang="en-US" dirty="0"/>
          </a:p>
        </p:txBody>
      </p:sp>
      <p:pic>
        <p:nvPicPr>
          <p:cNvPr id="7" name="Picture 6" descr="03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1600200"/>
            <a:ext cx="4083269" cy="3270311"/>
          </a:xfrm>
          <a:prstGeom prst="rect">
            <a:avLst/>
          </a:prstGeom>
        </p:spPr>
      </p:pic>
    </p:spTree>
    <p:extLst>
      <p:ext uri="{BB962C8B-B14F-4D97-AF65-F5344CB8AC3E}">
        <p14:creationId xmlns:p14="http://schemas.microsoft.com/office/powerpoint/2010/main" val="463491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Objectives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a:t>
            </a:fld>
            <a:endParaRPr lang="en-US" dirty="0"/>
          </a:p>
        </p:txBody>
      </p:sp>
      <p:pic>
        <p:nvPicPr>
          <p:cNvPr id="7" name="Picture 6" descr="03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600201"/>
            <a:ext cx="8142089" cy="2621454"/>
          </a:xfrm>
          <a:prstGeom prst="rect">
            <a:avLst/>
          </a:prstGeom>
        </p:spPr>
      </p:pic>
    </p:spTree>
    <p:extLst>
      <p:ext uri="{BB962C8B-B14F-4D97-AF65-F5344CB8AC3E}">
        <p14:creationId xmlns:p14="http://schemas.microsoft.com/office/powerpoint/2010/main" val="1699578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Print Selected Worksheets</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and click </a:t>
            </a:r>
            <a:r>
              <a:rPr lang="en-US" b="1" i="0" u="none" strike="noStrike" baseline="0" smtClean="0">
                <a:latin typeface="Segoe"/>
                <a:ea typeface="ＭＳ ゴシック"/>
              </a:rPr>
              <a:t>Print</a:t>
            </a:r>
            <a:r>
              <a:rPr lang="en-US" b="0" i="0" u="none" strike="noStrike" baseline="0" smtClean="0">
                <a:latin typeface="Segoe"/>
                <a:ea typeface="ＭＳ ゴシック"/>
              </a:rPr>
              <a:t>. Notice that the entire worksheet for HR appears. Also notice that the page number shows 1 out of 1 indicating that only one of the worksheets will print, and it will all fit on one page.</a:t>
            </a:r>
          </a:p>
          <a:p>
            <a:pPr lvl="1" rtl="0">
              <a:buAutoNum type="arabicPeriod" startAt="6"/>
            </a:pPr>
            <a:r>
              <a:rPr lang="en-US" b="0" i="0" u="none" strike="noStrike" baseline="0" smtClean="0">
                <a:latin typeface="Segoe"/>
                <a:ea typeface="ＭＳ ゴシック"/>
              </a:rPr>
              <a:t>In the Settings section of the center pane in Print options, click the </a:t>
            </a:r>
            <a:r>
              <a:rPr lang="en-US" b="1" i="0" u="none" strike="noStrike" baseline="0" smtClean="0">
                <a:latin typeface="Segoe"/>
                <a:ea typeface="ＭＳ ゴシック"/>
              </a:rPr>
              <a:t>Print Active Sheets</a:t>
            </a:r>
            <a:r>
              <a:rPr lang="en-US" b="0" i="0" u="none" strike="noStrike" baseline="0" smtClean="0">
                <a:latin typeface="Segoe"/>
                <a:ea typeface="ＭＳ ゴシック"/>
              </a:rPr>
              <a:t> drop-down arrow. In the drop-down menu that appears, as shown in Figure 3-12, you can select several printing options for your workbook or worksheet.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20</a:t>
            </a:fld>
            <a:endParaRPr lang="en-US" dirty="0"/>
          </a:p>
        </p:txBody>
      </p:sp>
    </p:spTree>
    <p:extLst>
      <p:ext uri="{BB962C8B-B14F-4D97-AF65-F5344CB8AC3E}">
        <p14:creationId xmlns:p14="http://schemas.microsoft.com/office/powerpoint/2010/main" val="2425880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Print Selected Worksheets</a:t>
            </a:r>
          </a:p>
        </p:txBody>
      </p:sp>
      <p:sp>
        <p:nvSpPr>
          <p:cNvPr id="3" name="Text Placeholder 2"/>
          <p:cNvSpPr>
            <a:spLocks noGrp="1"/>
          </p:cNvSpPr>
          <p:nvPr>
            <p:ph type="body" idx="1"/>
          </p:nvPr>
        </p:nvSpPr>
        <p:spPr/>
        <p:txBody>
          <a:bodyPr/>
          <a:lstStyle/>
          <a:p>
            <a:pPr lvl="1" rtl="0">
              <a:buFont typeface="+mj-lt"/>
              <a:buAutoNum type="arabicPeriod" startAt="8"/>
            </a:pPr>
            <a:r>
              <a:rPr lang="en-US" sz="2000" b="0" i="0" u="none" strike="noStrike" baseline="0" smtClean="0">
                <a:latin typeface="Segoe"/>
                <a:ea typeface="ＭＳ ゴシック"/>
              </a:rPr>
              <a:t>Click the </a:t>
            </a:r>
            <a:r>
              <a:rPr lang="en-US" sz="2000" b="1" i="0" u="none" strike="noStrike" baseline="0" smtClean="0">
                <a:latin typeface="Segoe"/>
                <a:ea typeface="ＭＳ ゴシック"/>
              </a:rPr>
              <a:t>Return to document</a:t>
            </a:r>
            <a:r>
              <a:rPr lang="en-US" sz="2000" b="0" i="0" u="none" strike="noStrike" baseline="0" smtClean="0">
                <a:latin typeface="Segoe"/>
                <a:ea typeface="ＭＳ ゴシック"/>
              </a:rPr>
              <a:t> button.</a:t>
            </a:r>
          </a:p>
          <a:p>
            <a:pPr lvl="1" rtl="0">
              <a:buAutoNum type="arabicPeriod" startAt="8"/>
            </a:pPr>
            <a:r>
              <a:rPr lang="en-US" sz="2000" b="0" i="0" u="none" strike="noStrike" baseline="0" smtClean="0">
                <a:latin typeface="Segoe"/>
                <a:ea typeface="ＭＳ ゴシック"/>
              </a:rPr>
              <a:t>While the HR worksheet is </a:t>
            </a:r>
            <a:br>
              <a:rPr lang="en-US" sz="2000" b="0" i="0" u="none" strike="noStrike" baseline="0" smtClean="0">
                <a:latin typeface="Segoe"/>
                <a:ea typeface="ＭＳ ゴシック"/>
              </a:rPr>
            </a:br>
            <a:r>
              <a:rPr lang="en-US" sz="2000" b="0" i="0" u="none" strike="noStrike" baseline="0" smtClean="0">
                <a:latin typeface="Segoe"/>
                <a:ea typeface="ＭＳ ゴシック"/>
              </a:rPr>
              <a:t>active, hold down </a:t>
            </a:r>
            <a:r>
              <a:rPr lang="en-US" sz="2000" b="1" i="0" u="none" strike="noStrike" baseline="0" smtClean="0">
                <a:latin typeface="Segoe"/>
                <a:ea typeface="ＭＳ ゴシック"/>
              </a:rPr>
              <a:t>Ctrl</a:t>
            </a:r>
            <a:r>
              <a:rPr lang="en-US" sz="2000" b="0" i="0" u="none" strike="noStrike" baseline="0" smtClean="0">
                <a:latin typeface="Segoe"/>
                <a:ea typeface="ＭＳ ゴシック"/>
              </a:rPr>
              <a:t> and </a:t>
            </a:r>
            <a:br>
              <a:rPr lang="en-US" sz="2000" b="0" i="0" u="none" strike="noStrike" baseline="0" smtClean="0">
                <a:latin typeface="Segoe"/>
                <a:ea typeface="ＭＳ ゴシック"/>
              </a:rPr>
            </a:br>
            <a:r>
              <a:rPr lang="en-US" sz="2000" b="0" i="0" u="none" strike="noStrike" baseline="0" smtClean="0">
                <a:latin typeface="Segoe"/>
                <a:ea typeface="ＭＳ ゴシック"/>
              </a:rPr>
              <a:t>click on the </a:t>
            </a:r>
            <a:r>
              <a:rPr lang="en-US" sz="2000" b="1" i="0" u="none" strike="noStrike" baseline="0" smtClean="0">
                <a:latin typeface="Segoe"/>
                <a:ea typeface="ＭＳ ゴシック"/>
              </a:rPr>
              <a:t>Finance</a:t>
            </a:r>
            <a:r>
              <a:rPr lang="en-US" sz="2000" b="0" i="0" u="none" strike="noStrike" baseline="0" smtClean="0">
                <a:latin typeface="Segoe"/>
                <a:ea typeface="ＭＳ ゴシック"/>
              </a:rPr>
              <a:t> tab. </a:t>
            </a:r>
            <a:br>
              <a:rPr lang="en-US" sz="2000" b="0" i="0" u="none" strike="noStrike" baseline="0" smtClean="0">
                <a:latin typeface="Segoe"/>
                <a:ea typeface="ＭＳ ゴシック"/>
              </a:rPr>
            </a:br>
            <a:r>
              <a:rPr lang="en-US" sz="2000" b="0" i="0" u="none" strike="noStrike" baseline="0" smtClean="0">
                <a:latin typeface="Segoe"/>
                <a:ea typeface="ＭＳ ゴシック"/>
              </a:rPr>
              <a:t>Now both the HR and </a:t>
            </a:r>
            <a:br>
              <a:rPr lang="en-US" sz="2000" b="0" i="0" u="none" strike="noStrike" baseline="0" smtClean="0">
                <a:latin typeface="Segoe"/>
                <a:ea typeface="ＭＳ ゴシック"/>
              </a:rPr>
            </a:br>
            <a:r>
              <a:rPr lang="en-US" sz="2000" b="0" i="0" u="none" strike="noStrike" baseline="0" smtClean="0">
                <a:latin typeface="Segoe"/>
                <a:ea typeface="ＭＳ ゴシック"/>
              </a:rPr>
              <a:t>Finance worksheets are </a:t>
            </a:r>
            <a:br>
              <a:rPr lang="en-US" sz="2000" b="0" i="0" u="none" strike="noStrike" baseline="0" smtClean="0">
                <a:latin typeface="Segoe"/>
                <a:ea typeface="ＭＳ ゴシック"/>
              </a:rPr>
            </a:br>
            <a:r>
              <a:rPr lang="en-US" sz="2000" b="0" i="0" u="none" strike="noStrike" baseline="0" smtClean="0">
                <a:latin typeface="Segoe"/>
                <a:ea typeface="ＭＳ ゴシック"/>
              </a:rPr>
              <a:t>selected.</a:t>
            </a:r>
          </a:p>
          <a:p>
            <a:pPr lvl="1" rtl="0">
              <a:buAutoNum type="arabicPeriod" startAt="8"/>
            </a:pPr>
            <a:r>
              <a:rPr lang="en-US" sz="2000" b="0" i="0" u="none" strike="noStrike" baseline="0" smtClean="0">
                <a:latin typeface="Segoe"/>
                <a:ea typeface="ＭＳ ゴシック"/>
              </a:rPr>
              <a:t>Click the </a:t>
            </a:r>
            <a:r>
              <a:rPr lang="en-US" sz="2000" b="1" i="0" u="none" strike="noStrike" baseline="0" smtClean="0">
                <a:latin typeface="Segoe"/>
                <a:ea typeface="ＭＳ ゴシック"/>
              </a:rPr>
              <a:t>FILE</a:t>
            </a:r>
            <a:r>
              <a:rPr lang="en-US" sz="2000" b="0" i="0" u="none" strike="noStrike" baseline="0" smtClean="0">
                <a:latin typeface="Segoe"/>
                <a:ea typeface="ＭＳ ゴシック"/>
              </a:rPr>
              <a:t> tab and click </a:t>
            </a:r>
            <a:br>
              <a:rPr lang="en-US" sz="2000" b="0" i="0" u="none" strike="noStrike" baseline="0" smtClean="0">
                <a:latin typeface="Segoe"/>
                <a:ea typeface="ＭＳ ゴシック"/>
              </a:rPr>
            </a:br>
            <a:r>
              <a:rPr lang="en-US" sz="2000" b="1" i="0" u="none" strike="noStrike" baseline="0" smtClean="0">
                <a:latin typeface="Segoe"/>
                <a:ea typeface="ＭＳ ゴシック"/>
              </a:rPr>
              <a:t>Print</a:t>
            </a:r>
            <a:r>
              <a:rPr lang="en-US" sz="2000" b="0" i="0" u="none" strike="noStrike" baseline="0" smtClean="0">
                <a:latin typeface="Segoe"/>
                <a:ea typeface="ＭＳ ゴシック"/>
              </a:rPr>
              <a:t>. Now in the Print </a:t>
            </a:r>
            <a:br>
              <a:rPr lang="en-US" sz="2000" b="0" i="0" u="none" strike="noStrike" baseline="0" smtClean="0">
                <a:latin typeface="Segoe"/>
                <a:ea typeface="ＭＳ ゴシック"/>
              </a:rPr>
            </a:br>
            <a:r>
              <a:rPr lang="en-US" sz="2000" b="0" i="0" u="none" strike="noStrike" baseline="0" smtClean="0">
                <a:latin typeface="Segoe"/>
                <a:ea typeface="ＭＳ ゴシック"/>
              </a:rPr>
              <a:t>Preview area, the bottom </a:t>
            </a:r>
            <a:br>
              <a:rPr lang="en-US" sz="2000" b="0" i="0" u="none" strike="noStrike" baseline="0" smtClean="0">
                <a:latin typeface="Segoe"/>
                <a:ea typeface="ＭＳ ゴシック"/>
              </a:rPr>
            </a:br>
            <a:r>
              <a:rPr lang="en-US" sz="2000" b="0" i="0" u="none" strike="noStrike" baseline="0" smtClean="0">
                <a:latin typeface="Segoe"/>
                <a:ea typeface="ＭＳ ゴシック"/>
              </a:rPr>
              <a:t>of the screen shows 1 of 2 </a:t>
            </a:r>
            <a:br>
              <a:rPr lang="en-US" sz="2000" b="0" i="0" u="none" strike="noStrike" baseline="0" smtClean="0">
                <a:latin typeface="Segoe"/>
                <a:ea typeface="ＭＳ ゴシック"/>
              </a:rPr>
            </a:br>
            <a:r>
              <a:rPr lang="en-US" sz="2000" b="0" i="0" u="none" strike="noStrike" baseline="0" smtClean="0">
                <a:latin typeface="Segoe"/>
                <a:ea typeface="ＭＳ ゴシック"/>
              </a:rPr>
              <a:t>with the HR worksheet preview. Click the right arrow to go to the second page and notice that the Finance worksheet previews (above).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21</a:t>
            </a:fld>
            <a:endParaRPr lang="en-US" dirty="0"/>
          </a:p>
        </p:txBody>
      </p:sp>
      <p:pic>
        <p:nvPicPr>
          <p:cNvPr id="7" name="Picture 6" descr="03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057400"/>
            <a:ext cx="4247931" cy="2882719"/>
          </a:xfrm>
          <a:prstGeom prst="rect">
            <a:avLst/>
          </a:prstGeom>
        </p:spPr>
      </p:pic>
    </p:spTree>
    <p:extLst>
      <p:ext uri="{BB962C8B-B14F-4D97-AF65-F5344CB8AC3E}">
        <p14:creationId xmlns:p14="http://schemas.microsoft.com/office/powerpoint/2010/main" val="1879039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Print Selected Worksheets</a:t>
            </a:r>
          </a:p>
        </p:txBody>
      </p:sp>
      <p:sp>
        <p:nvSpPr>
          <p:cNvPr id="3" name="Text Placeholder 2"/>
          <p:cNvSpPr>
            <a:spLocks noGrp="1"/>
          </p:cNvSpPr>
          <p:nvPr>
            <p:ph type="body" idx="1"/>
          </p:nvPr>
        </p:nvSpPr>
        <p:spPr/>
        <p:txBody>
          <a:bodyPr/>
          <a:lstStyle/>
          <a:p>
            <a:pPr lvl="1" rtl="0">
              <a:buFont typeface="+mj-lt"/>
              <a:buAutoNum type="arabicPeriod" startAt="11"/>
            </a:pPr>
            <a:r>
              <a:rPr lang="en-US" b="0" i="0" u="none" strike="noStrike" baseline="0" smtClean="0">
                <a:latin typeface="Segoe"/>
                <a:ea typeface="ＭＳ ゴシック"/>
              </a:rPr>
              <a:t>Click the </a:t>
            </a:r>
            <a:r>
              <a:rPr lang="en-US" b="1" i="0" u="none" strike="noStrike" baseline="0" smtClean="0">
                <a:latin typeface="Segoe"/>
                <a:ea typeface="ＭＳ ゴシック"/>
              </a:rPr>
              <a:t>Return to document</a:t>
            </a:r>
            <a:r>
              <a:rPr lang="en-US" b="0" i="0" u="none" strike="noStrike" baseline="0" smtClean="0">
                <a:latin typeface="Segoe"/>
                <a:ea typeface="ＭＳ ゴシック"/>
              </a:rPr>
              <a:t> button to return to the workbook without printing.</a:t>
            </a:r>
          </a:p>
          <a:p>
            <a:pPr lvl="0" rtl="0"/>
            <a:r>
              <a:rPr lang="en-US" b="1" i="0" u="none" strike="noStrike" baseline="0" smtClean="0">
                <a:latin typeface="Segoe"/>
                <a:ea typeface="ＭＳ ゴシック"/>
              </a:rPr>
              <a:t>PAUSE. CLOSE t</a:t>
            </a:r>
            <a:r>
              <a:rPr lang="en-US" b="0" i="0" u="none" strike="noStrike" baseline="0" smtClean="0">
                <a:latin typeface="Segoe"/>
                <a:ea typeface="ＭＳ ゴシック"/>
              </a:rPr>
              <a:t>he workbook without saving. </a:t>
            </a:r>
            <a:r>
              <a:rPr lang="en-US" b="1" i="0" u="none" strike="noStrike" baseline="0" smtClean="0">
                <a:latin typeface="Segoe"/>
                <a:ea typeface="ＭＳ ゴシック"/>
              </a:rPr>
              <a:t>LEAVE</a:t>
            </a:r>
            <a:r>
              <a:rPr lang="en-US" b="0" i="0" u="none" strike="noStrike" baseline="0" smtClean="0">
                <a:latin typeface="Segoe"/>
                <a:ea typeface="ＭＳ ゴシック"/>
              </a:rPr>
              <a:t> Excel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22</a:t>
            </a:fld>
            <a:endParaRPr lang="en-US" dirty="0"/>
          </a:p>
        </p:txBody>
      </p:sp>
    </p:spTree>
    <p:extLst>
      <p:ext uri="{BB962C8B-B14F-4D97-AF65-F5344CB8AC3E}">
        <p14:creationId xmlns:p14="http://schemas.microsoft.com/office/powerpoint/2010/main" val="3580553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Print Selected Workbooks</a:t>
            </a:r>
          </a:p>
        </p:txBody>
      </p:sp>
      <p:sp>
        <p:nvSpPr>
          <p:cNvPr id="3" name="Text Placeholder 2"/>
          <p:cNvSpPr>
            <a:spLocks noGrp="1"/>
          </p:cNvSpPr>
          <p:nvPr>
            <p:ph type="body" idx="1"/>
          </p:nvPr>
        </p:nvSpPr>
        <p:spPr/>
        <p:txBody>
          <a:bodyPr/>
          <a:lstStyle/>
          <a:p>
            <a:pPr lvl="0" rtl="0"/>
            <a:r>
              <a:rPr lang="en-US" sz="2000" b="1" i="0" u="none" strike="noStrike" baseline="0" smtClean="0">
                <a:latin typeface="Segoe"/>
                <a:ea typeface="ＭＳ ゴシック"/>
              </a:rPr>
              <a:t>GET READY.</a:t>
            </a:r>
            <a:r>
              <a:rPr lang="en-US" sz="2000" b="0" i="0" u="none" strike="noStrike" baseline="0" smtClean="0">
                <a:latin typeface="Segoe"/>
                <a:ea typeface="ＭＳ ゴシック"/>
              </a:rPr>
              <a:t> With Excel open from the previous exercise, perform the following steps.</a:t>
            </a:r>
          </a:p>
          <a:p>
            <a:pPr lvl="1" rtl="0"/>
            <a:r>
              <a:rPr lang="en-US" sz="2000" b="0" i="0" u="none" strike="noStrike" baseline="0" smtClean="0">
                <a:latin typeface="Segoe"/>
                <a:ea typeface="ＭＳ ゴシック"/>
              </a:rPr>
              <a:t>Click the </a:t>
            </a:r>
            <a:r>
              <a:rPr lang="en-US" sz="2000" b="1" i="0" u="none" strike="noStrike" baseline="0" smtClean="0">
                <a:latin typeface="Segoe"/>
                <a:ea typeface="ＭＳ ゴシック"/>
              </a:rPr>
              <a:t>FILE</a:t>
            </a:r>
            <a:r>
              <a:rPr lang="en-US" sz="2000" b="0" i="0" u="none" strike="noStrike" baseline="0" smtClean="0">
                <a:latin typeface="Segoe"/>
                <a:ea typeface="ＭＳ ゴシック"/>
              </a:rPr>
              <a:t> tab and click </a:t>
            </a:r>
            <a:r>
              <a:rPr lang="en-US" sz="2000" b="1" i="0" u="none" strike="noStrike" baseline="0" smtClean="0">
                <a:latin typeface="Segoe"/>
                <a:ea typeface="ＭＳ ゴシック"/>
              </a:rPr>
              <a:t>Open</a:t>
            </a:r>
            <a:r>
              <a:rPr lang="en-US" sz="2000" b="0" i="0" u="none" strike="noStrike" baseline="0" smtClean="0">
                <a:latin typeface="Segoe"/>
                <a:ea typeface="ＭＳ ゴシック"/>
              </a:rPr>
              <a:t> if it is not selected. Because you just used the </a:t>
            </a:r>
            <a:r>
              <a:rPr lang="en-US" sz="2000" b="1" i="1" u="none" strike="noStrike" baseline="0" smtClean="0">
                <a:latin typeface="Segoe"/>
                <a:ea typeface="ＭＳ ゴシック"/>
              </a:rPr>
              <a:t>03 Contoso Potluck Depts</a:t>
            </a:r>
            <a:r>
              <a:rPr lang="en-US" sz="2000" b="0" i="0" u="none" strike="noStrike" baseline="0" smtClean="0">
                <a:latin typeface="Segoe"/>
                <a:ea typeface="ＭＳ ゴシック"/>
              </a:rPr>
              <a:t> workbook, it should be at the top of the list of the Recent Workbooks (below). </a:t>
            </a:r>
          </a:p>
          <a:p>
            <a:pPr lvl="1" rtl="0"/>
            <a:r>
              <a:rPr lang="en-US" sz="2000" b="0" i="0" u="none" strike="noStrike" baseline="0" smtClean="0">
                <a:latin typeface="Segoe"/>
                <a:ea typeface="ＭＳ ゴシック"/>
              </a:rPr>
              <a:t>Click </a:t>
            </a:r>
            <a:r>
              <a:rPr lang="en-US" sz="2000" b="1" i="1" u="none" strike="noStrike" baseline="0" smtClean="0">
                <a:latin typeface="Segoe"/>
                <a:ea typeface="ＭＳ ゴシック"/>
              </a:rPr>
              <a:t>03 Contoso Potluck Depts </a:t>
            </a:r>
            <a:r>
              <a:rPr lang="en-US" sz="2000" b="0" i="0" u="none" strike="noStrike" baseline="0" smtClean="0">
                <a:latin typeface="Segoe"/>
                <a:ea typeface="ＭＳ ゴシック"/>
              </a:rPr>
              <a:t>to open it.</a:t>
            </a:r>
          </a:p>
          <a:p>
            <a:pPr lvl="1" rtl="0"/>
            <a:r>
              <a:rPr lang="en-US" sz="2000" b="0" i="0" u="none" strike="noStrike" baseline="0" smtClean="0">
                <a:latin typeface="Segoe"/>
                <a:ea typeface="ＭＳ ゴシック"/>
              </a:rPr>
              <a:t>Click the </a:t>
            </a:r>
            <a:r>
              <a:rPr lang="en-US" sz="2000" b="1" i="0" u="none" strike="noStrike" baseline="0" smtClean="0">
                <a:latin typeface="Segoe"/>
                <a:ea typeface="ＭＳ ゴシック"/>
              </a:rPr>
              <a:t>FILE</a:t>
            </a:r>
            <a:r>
              <a:rPr lang="en-US" sz="2000" b="0" i="0" u="none" strike="noStrike" baseline="0" smtClean="0">
                <a:latin typeface="Segoe"/>
                <a:ea typeface="ＭＳ ゴシック"/>
              </a:rPr>
              <a:t> tab and click </a:t>
            </a:r>
            <a:r>
              <a:rPr lang="en-US" sz="2000" b="1" i="0" u="none" strike="noStrike" baseline="0" smtClean="0">
                <a:latin typeface="Segoe"/>
                <a:ea typeface="ＭＳ ゴシック"/>
              </a:rPr>
              <a:t>Print</a:t>
            </a:r>
            <a:r>
              <a:rPr lang="en-US" sz="2000"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23</a:t>
            </a:fld>
            <a:endParaRPr lang="en-US" dirty="0"/>
          </a:p>
        </p:txBody>
      </p:sp>
      <p:pic>
        <p:nvPicPr>
          <p:cNvPr id="7" name="Picture 6" descr="03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366" y="4267200"/>
            <a:ext cx="6131034" cy="1978574"/>
          </a:xfrm>
          <a:prstGeom prst="rect">
            <a:avLst/>
          </a:prstGeom>
        </p:spPr>
      </p:pic>
    </p:spTree>
    <p:extLst>
      <p:ext uri="{BB962C8B-B14F-4D97-AF65-F5344CB8AC3E}">
        <p14:creationId xmlns:p14="http://schemas.microsoft.com/office/powerpoint/2010/main" val="2779117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Print Selected Workbooks</a:t>
            </a:r>
          </a:p>
        </p:txBody>
      </p:sp>
      <p:sp>
        <p:nvSpPr>
          <p:cNvPr id="3" name="Text Placeholder 2"/>
          <p:cNvSpPr>
            <a:spLocks noGrp="1"/>
          </p:cNvSpPr>
          <p:nvPr>
            <p:ph type="body" idx="1"/>
          </p:nvPr>
        </p:nvSpPr>
        <p:spPr/>
        <p:txBody>
          <a:bodyPr/>
          <a:lstStyle/>
          <a:p>
            <a:pPr lvl="1" rtl="0">
              <a:buFont typeface="+mj-lt"/>
              <a:buAutoNum type="arabicPeriod" startAt="4"/>
            </a:pPr>
            <a:r>
              <a:rPr lang="en-US" sz="2000" b="0" i="0" u="none" strike="noStrike" baseline="0" smtClean="0">
                <a:latin typeface="Segoe"/>
                <a:ea typeface="ＭＳ ゴシック"/>
              </a:rPr>
              <a:t>Notice that the complete worksheet for HR does not display. This is because you did not save the workbook after you cleared the print area. Clear the print area as you did in Step 5 of the previous section and return to the Print tab of Backstage view.</a:t>
            </a:r>
          </a:p>
          <a:p>
            <a:pPr lvl="1" rtl="0">
              <a:buAutoNum type="arabicPeriod" startAt="4"/>
            </a:pPr>
            <a:r>
              <a:rPr lang="en-US" sz="2000" b="0" i="0" u="none" strike="noStrike" baseline="0" smtClean="0">
                <a:latin typeface="Segoe"/>
                <a:ea typeface="ＭＳ ゴシック"/>
              </a:rPr>
              <a:t>In the Print window’s Settings </a:t>
            </a:r>
            <a:br>
              <a:rPr lang="en-US" sz="2000" b="0" i="0" u="none" strike="noStrike" baseline="0" smtClean="0">
                <a:latin typeface="Segoe"/>
                <a:ea typeface="ＭＳ ゴシック"/>
              </a:rPr>
            </a:br>
            <a:r>
              <a:rPr lang="en-US" sz="2000" b="0" i="0" u="none" strike="noStrike" baseline="0" smtClean="0">
                <a:latin typeface="Segoe"/>
                <a:ea typeface="ＭＳ ゴシック"/>
              </a:rPr>
              <a:t>options, click the </a:t>
            </a:r>
            <a:r>
              <a:rPr lang="en-US" sz="2000" b="1" i="0" u="none" strike="noStrike" baseline="0" smtClean="0">
                <a:latin typeface="Segoe"/>
                <a:ea typeface="ＭＳ ゴシック"/>
              </a:rPr>
              <a:t>Print Active </a:t>
            </a:r>
            <a:br>
              <a:rPr lang="en-US" sz="2000" b="1" i="0" u="none" strike="noStrike" baseline="0" smtClean="0">
                <a:latin typeface="Segoe"/>
                <a:ea typeface="ＭＳ ゴシック"/>
              </a:rPr>
            </a:br>
            <a:r>
              <a:rPr lang="en-US" sz="2000" b="1" i="0" u="none" strike="noStrike" baseline="0" smtClean="0">
                <a:latin typeface="Segoe"/>
                <a:ea typeface="ＭＳ ゴシック"/>
              </a:rPr>
              <a:t>Sheets</a:t>
            </a:r>
            <a:r>
              <a:rPr lang="en-US" sz="2000" b="0" i="0" u="none" strike="noStrike" baseline="0" smtClean="0">
                <a:latin typeface="Segoe"/>
                <a:ea typeface="ＭＳ ゴシック"/>
              </a:rPr>
              <a:t> drop-down arrow and </a:t>
            </a:r>
            <a:br>
              <a:rPr lang="en-US" sz="2000" b="0" i="0" u="none" strike="noStrike" baseline="0" smtClean="0">
                <a:latin typeface="Segoe"/>
                <a:ea typeface="ＭＳ ゴシック"/>
              </a:rPr>
            </a:br>
            <a:r>
              <a:rPr lang="en-US" sz="2000" b="0" i="0" u="none" strike="noStrike" baseline="0" smtClean="0">
                <a:latin typeface="Segoe"/>
                <a:ea typeface="ＭＳ ゴシック"/>
              </a:rPr>
              <a:t>click </a:t>
            </a:r>
            <a:r>
              <a:rPr lang="en-US" sz="2000" b="1" i="0" u="none" strike="noStrike" baseline="0" smtClean="0">
                <a:latin typeface="Segoe"/>
                <a:ea typeface="ＭＳ ゴシック"/>
              </a:rPr>
              <a:t>Print Entire Workbook</a:t>
            </a:r>
            <a:r>
              <a:rPr lang="en-US" sz="2000" b="0" i="0" u="none" strike="noStrike" baseline="0" smtClean="0">
                <a:latin typeface="Segoe"/>
                <a:ea typeface="ＭＳ ゴシック"/>
              </a:rPr>
              <a:t> </a:t>
            </a:r>
            <a:br>
              <a:rPr lang="en-US" sz="2000" b="0" i="0" u="none" strike="noStrike" baseline="0" smtClean="0">
                <a:latin typeface="Segoe"/>
                <a:ea typeface="ＭＳ ゴシック"/>
              </a:rPr>
            </a:br>
            <a:r>
              <a:rPr lang="en-US" sz="2000" b="0" i="0" u="none" strike="noStrike" baseline="0" smtClean="0">
                <a:latin typeface="Segoe"/>
                <a:ea typeface="ＭＳ ゴシック"/>
              </a:rPr>
              <a:t>(right). You will not print at this </a:t>
            </a:r>
            <a:br>
              <a:rPr lang="en-US" sz="2000" b="0" i="0" u="none" strike="noStrike" baseline="0" smtClean="0">
                <a:latin typeface="Segoe"/>
                <a:ea typeface="ＭＳ ゴシック"/>
              </a:rPr>
            </a:br>
            <a:r>
              <a:rPr lang="en-US" sz="2000" b="0" i="0" u="none" strike="noStrike" baseline="0" smtClean="0">
                <a:latin typeface="Segoe"/>
                <a:ea typeface="ＭＳ ゴシック"/>
              </a:rPr>
              <a:t>time.</a:t>
            </a:r>
          </a:p>
          <a:p>
            <a:pPr lvl="0" rtl="0"/>
            <a:r>
              <a:rPr lang="en-US" sz="2000" b="1" i="0" u="none" strike="noStrike" baseline="0" smtClean="0">
                <a:latin typeface="Segoe"/>
                <a:ea typeface="ＭＳ ゴシック"/>
              </a:rPr>
              <a:t>PAUSE. EXIT </a:t>
            </a:r>
            <a:r>
              <a:rPr lang="en-US" sz="2000" b="0" i="0" u="none" strike="noStrike" baseline="0" smtClean="0">
                <a:latin typeface="Segoe"/>
                <a:ea typeface="ＭＳ ゴシック"/>
              </a:rPr>
              <a:t>Excel and do not </a:t>
            </a:r>
            <a:br>
              <a:rPr lang="en-US" sz="2000" b="0" i="0" u="none" strike="noStrike" baseline="0" smtClean="0">
                <a:latin typeface="Segoe"/>
                <a:ea typeface="ＭＳ ゴシック"/>
              </a:rPr>
            </a:br>
            <a:r>
              <a:rPr lang="en-US" sz="2000" b="1" i="0" u="none" strike="noStrike" baseline="0" smtClean="0">
                <a:latin typeface="Segoe"/>
                <a:ea typeface="ＭＳ ゴシック"/>
              </a:rPr>
              <a:t>SAVE</a:t>
            </a:r>
            <a:r>
              <a:rPr lang="en-US" sz="2000" b="0" i="0" u="none" strike="noStrike" baseline="0" smtClean="0">
                <a:latin typeface="Segoe"/>
                <a:ea typeface="ＭＳ ゴシック"/>
              </a:rPr>
              <a:t> the workbook.</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24</a:t>
            </a:fld>
            <a:endParaRPr lang="en-US" dirty="0"/>
          </a:p>
        </p:txBody>
      </p:sp>
      <p:pic>
        <p:nvPicPr>
          <p:cNvPr id="7" name="Picture 6" descr="03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5112" y="3047999"/>
            <a:ext cx="3668959" cy="2610070"/>
          </a:xfrm>
          <a:prstGeom prst="rect">
            <a:avLst/>
          </a:prstGeom>
        </p:spPr>
      </p:pic>
    </p:spTree>
    <p:extLst>
      <p:ext uri="{BB962C8B-B14F-4D97-AF65-F5344CB8AC3E}">
        <p14:creationId xmlns:p14="http://schemas.microsoft.com/office/powerpoint/2010/main" val="2505939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Apply Print Options</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LAUNCH </a:t>
            </a:r>
            <a:r>
              <a:rPr lang="en-US" b="0" i="0" u="none" strike="noStrike" baseline="0" smtClean="0">
                <a:latin typeface="Segoe"/>
                <a:ea typeface="ＭＳ ゴシック"/>
              </a:rPr>
              <a:t>Excel, </a:t>
            </a:r>
            <a:r>
              <a:rPr lang="en-US" b="1" i="0" u="none" strike="noStrike" baseline="0" smtClean="0">
                <a:latin typeface="Segoe"/>
                <a:ea typeface="ＭＳ ゴシック"/>
              </a:rPr>
              <a:t>OPEN</a:t>
            </a:r>
            <a:r>
              <a:rPr lang="en-US" b="1" i="1" u="none" strike="noStrike" baseline="0" smtClean="0">
                <a:latin typeface="Segoe"/>
                <a:ea typeface="ＭＳ ゴシック"/>
              </a:rPr>
              <a:t> 03 Contoso Potluck HR</a:t>
            </a:r>
            <a:r>
              <a:rPr lang="en-US" b="0" i="0" u="none" strike="noStrike" baseline="0" smtClean="0">
                <a:latin typeface="Segoe"/>
                <a:ea typeface="ＭＳ ゴシック"/>
              </a:rPr>
              <a:t>, and make sure the </a:t>
            </a:r>
            <a:r>
              <a:rPr lang="en-US" b="1" i="0" u="none" strike="noStrike" baseline="0" smtClean="0">
                <a:latin typeface="Segoe"/>
                <a:ea typeface="ＭＳ ゴシック"/>
              </a:rPr>
              <a:t>HR-P1</a:t>
            </a:r>
            <a:r>
              <a:rPr lang="en-US" b="0" i="0" u="none" strike="noStrike" baseline="0" smtClean="0">
                <a:latin typeface="Segoe"/>
                <a:ea typeface="ＭＳ ゴシック"/>
              </a:rPr>
              <a:t> worksheet is selected.</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and select </a:t>
            </a:r>
            <a:r>
              <a:rPr lang="en-US" b="1" i="0" u="none" strike="noStrike" baseline="0" smtClean="0">
                <a:latin typeface="Segoe"/>
                <a:ea typeface="ＭＳ ゴシック"/>
              </a:rPr>
              <a:t>Print</a:t>
            </a:r>
            <a:r>
              <a:rPr lang="en-US" b="0" i="0" u="none" strike="noStrike" baseline="0" smtClean="0">
                <a:latin typeface="Segoe"/>
                <a:ea typeface="ＭＳ ゴシック"/>
              </a:rPr>
              <a:t> (below). Notice that the worksheet is small and it might be nice to have lines for people to write in on a printed page.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25</a:t>
            </a:fld>
            <a:endParaRPr lang="en-US" dirty="0"/>
          </a:p>
        </p:txBody>
      </p:sp>
      <p:pic>
        <p:nvPicPr>
          <p:cNvPr id="7" name="Picture 6" descr="03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345" y="3510728"/>
            <a:ext cx="4887310" cy="2667390"/>
          </a:xfrm>
          <a:prstGeom prst="rect">
            <a:avLst/>
          </a:prstGeom>
        </p:spPr>
      </p:pic>
    </p:spTree>
    <p:extLst>
      <p:ext uri="{BB962C8B-B14F-4D97-AF65-F5344CB8AC3E}">
        <p14:creationId xmlns:p14="http://schemas.microsoft.com/office/powerpoint/2010/main" val="1304102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Apply Print Options</a:t>
            </a:r>
            <a:endParaRPr lang="en-US"/>
          </a:p>
        </p:txBody>
      </p:sp>
      <p:sp>
        <p:nvSpPr>
          <p:cNvPr id="3" name="Content Placeholder 2"/>
          <p:cNvSpPr>
            <a:spLocks noGrp="1"/>
          </p:cNvSpPr>
          <p:nvPr>
            <p:ph idx="1"/>
          </p:nvPr>
        </p:nvSpPr>
        <p:spPr/>
        <p:txBody>
          <a:bodyPr/>
          <a:lstStyle/>
          <a:p>
            <a:pPr marL="457200" lvl="1" indent="-457200">
              <a:buFont typeface="+mj-lt"/>
              <a:buAutoNum type="arabicPeriod" startAt="2"/>
            </a:pPr>
            <a:r>
              <a:rPr lang="en-US">
                <a:latin typeface="Segoe"/>
                <a:ea typeface="ＭＳ ゴシック"/>
              </a:rPr>
              <a:t>In the Settings section of the Print window, click the </a:t>
            </a:r>
            <a:r>
              <a:rPr lang="en-US" b="1">
                <a:latin typeface="Segoe"/>
                <a:ea typeface="ＭＳ ゴシック"/>
              </a:rPr>
              <a:t>Margins</a:t>
            </a:r>
            <a:r>
              <a:rPr lang="en-US">
                <a:latin typeface="Segoe"/>
                <a:ea typeface="ＭＳ ゴシック"/>
              </a:rPr>
              <a:t> drop-down and click </a:t>
            </a:r>
            <a:r>
              <a:rPr lang="en-US" b="1">
                <a:latin typeface="Segoe"/>
                <a:ea typeface="ＭＳ ゴシック"/>
              </a:rPr>
              <a:t>Wide</a:t>
            </a:r>
            <a:r>
              <a:rPr lang="en-US">
                <a:latin typeface="Segoe"/>
                <a:ea typeface="ＭＳ ゴシック"/>
              </a:rPr>
              <a:t> (below). The new margins will allow the worksheet to be hole-punched and put in a binder.</a:t>
            </a:r>
          </a:p>
          <a:p>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26</a:t>
            </a:fld>
            <a:endParaRPr lang="en-US" dirty="0"/>
          </a:p>
        </p:txBody>
      </p:sp>
      <p:pic>
        <p:nvPicPr>
          <p:cNvPr id="7" name="Picture 6" descr="03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960414"/>
            <a:ext cx="4150992" cy="2854435"/>
          </a:xfrm>
          <a:prstGeom prst="rect">
            <a:avLst/>
          </a:prstGeom>
        </p:spPr>
      </p:pic>
    </p:spTree>
    <p:extLst>
      <p:ext uri="{BB962C8B-B14F-4D97-AF65-F5344CB8AC3E}">
        <p14:creationId xmlns:p14="http://schemas.microsoft.com/office/powerpoint/2010/main" val="3693586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Apply Print Options</a:t>
            </a:r>
          </a:p>
        </p:txBody>
      </p:sp>
      <p:sp>
        <p:nvSpPr>
          <p:cNvPr id="3" name="Text Placeholder 2"/>
          <p:cNvSpPr>
            <a:spLocks noGrp="1"/>
          </p:cNvSpPr>
          <p:nvPr>
            <p:ph type="body" idx="1"/>
          </p:nvPr>
        </p:nvSpPr>
        <p:spPr/>
        <p:txBody>
          <a:bodyPr/>
          <a:lstStyle/>
          <a:p>
            <a:pPr lvl="1" rtl="0">
              <a:buFont typeface="+mj-lt"/>
              <a:buAutoNum type="arabicPeriod" startAt="3"/>
            </a:pPr>
            <a:r>
              <a:rPr lang="en-US" sz="2000" b="0" i="0" u="none" strike="noStrike" baseline="0" smtClean="0">
                <a:latin typeface="Segoe"/>
                <a:ea typeface="ＭＳ ゴシック"/>
              </a:rPr>
              <a:t>Click the </a:t>
            </a:r>
            <a:r>
              <a:rPr lang="en-US" sz="2000" b="1" i="0" u="none" strike="noStrike" baseline="0" smtClean="0">
                <a:latin typeface="Segoe"/>
                <a:ea typeface="ＭＳ ゴシック"/>
              </a:rPr>
              <a:t>Scaling</a:t>
            </a:r>
            <a:r>
              <a:rPr lang="en-US" sz="2000" b="0" i="0" u="none" strike="noStrike" baseline="0" smtClean="0">
                <a:latin typeface="Segoe"/>
                <a:ea typeface="ＭＳ ゴシック"/>
              </a:rPr>
              <a:t> drop-</a:t>
            </a:r>
            <a:br>
              <a:rPr lang="en-US" sz="2000" b="0" i="0" u="none" strike="noStrike" baseline="0" smtClean="0">
                <a:latin typeface="Segoe"/>
                <a:ea typeface="ＭＳ ゴシック"/>
              </a:rPr>
            </a:br>
            <a:r>
              <a:rPr lang="en-US" sz="2000" b="0" i="0" u="none" strike="noStrike" baseline="0" smtClean="0">
                <a:latin typeface="Segoe"/>
                <a:ea typeface="ＭＳ ゴシック"/>
              </a:rPr>
              <a:t>down and see the </a:t>
            </a:r>
            <a:br>
              <a:rPr lang="en-US" sz="2000" b="0" i="0" u="none" strike="noStrike" baseline="0" smtClean="0">
                <a:latin typeface="Segoe"/>
                <a:ea typeface="ＭＳ ゴシック"/>
              </a:rPr>
            </a:br>
            <a:r>
              <a:rPr lang="en-US" sz="2000" b="0" i="0" u="none" strike="noStrike" baseline="0" smtClean="0">
                <a:latin typeface="Segoe"/>
                <a:ea typeface="ＭＳ ゴシック"/>
              </a:rPr>
              <a:t>choices below (right). </a:t>
            </a:r>
            <a:br>
              <a:rPr lang="en-US" sz="2000" b="0" i="0" u="none" strike="noStrike" baseline="0" smtClean="0">
                <a:latin typeface="Segoe"/>
                <a:ea typeface="ＭＳ ゴシック"/>
              </a:rPr>
            </a:br>
            <a:r>
              <a:rPr lang="en-US" sz="2000" b="0" i="0" u="none" strike="noStrike" baseline="0" smtClean="0">
                <a:latin typeface="Segoe"/>
                <a:ea typeface="ＭＳ ゴシック"/>
              </a:rPr>
              <a:t>The scaling options </a:t>
            </a:r>
            <a:br>
              <a:rPr lang="en-US" sz="2000" b="0" i="0" u="none" strike="noStrike" baseline="0" smtClean="0">
                <a:latin typeface="Segoe"/>
                <a:ea typeface="ＭＳ ゴシック"/>
              </a:rPr>
            </a:br>
            <a:r>
              <a:rPr lang="en-US" sz="2000" b="0" i="0" u="none" strike="noStrike" baseline="0" smtClean="0">
                <a:latin typeface="Segoe"/>
                <a:ea typeface="ＭＳ ゴシック"/>
              </a:rPr>
              <a:t>ensure that all columns, </a:t>
            </a:r>
            <a:br>
              <a:rPr lang="en-US" sz="2000" b="0" i="0" u="none" strike="noStrike" baseline="0" smtClean="0">
                <a:latin typeface="Segoe"/>
                <a:ea typeface="ＭＳ ゴシック"/>
              </a:rPr>
            </a:br>
            <a:r>
              <a:rPr lang="en-US" sz="2000" b="0" i="0" u="none" strike="noStrike" baseline="0" smtClean="0">
                <a:latin typeface="Segoe"/>
                <a:ea typeface="ＭＳ ゴシック"/>
              </a:rPr>
              <a:t>rows, or the entire </a:t>
            </a:r>
            <a:br>
              <a:rPr lang="en-US" sz="2000" b="0" i="0" u="none" strike="noStrike" baseline="0" smtClean="0">
                <a:latin typeface="Segoe"/>
                <a:ea typeface="ＭＳ ゴシック"/>
              </a:rPr>
            </a:br>
            <a:r>
              <a:rPr lang="en-US" sz="2000" b="0" i="0" u="none" strike="noStrike" baseline="0" smtClean="0">
                <a:latin typeface="Segoe"/>
                <a:ea typeface="ＭＳ ゴシック"/>
              </a:rPr>
              <a:t>worksheet fit on one page.</a:t>
            </a:r>
          </a:p>
          <a:p>
            <a:pPr lvl="0" rtl="0"/>
            <a:r>
              <a:rPr lang="en-US" sz="2000" b="0" i="0" u="none" strike="noStrike" baseline="0" smtClean="0">
                <a:latin typeface="Segoe"/>
                <a:ea typeface="ＭＳ ゴシック"/>
                <a:cs typeface="Segoe"/>
              </a:rPr>
              <a:t>Current choice is No scaling, so the document prints the same size as the screen.</a:t>
            </a:r>
          </a:p>
          <a:p>
            <a:pPr lvl="0" rtl="0"/>
            <a:r>
              <a:rPr lang="en-US" sz="2000" b="0" i="0" u="none" strike="noStrike" baseline="0" smtClean="0">
                <a:latin typeface="Segoe"/>
                <a:ea typeface="ＭＳ ゴシック"/>
                <a:cs typeface="Segoe"/>
              </a:rPr>
              <a:t>If you want to fit everything that is on the worksheet on one page, select Fit Sheet on One Page.</a:t>
            </a:r>
          </a:p>
          <a:p>
            <a:pPr lvl="0" rtl="0"/>
            <a:r>
              <a:rPr lang="en-US" sz="2000" b="0" i="0" u="none" strike="noStrike" baseline="0" smtClean="0">
                <a:latin typeface="Segoe"/>
                <a:ea typeface="ＭＳ ゴシック"/>
                <a:cs typeface="Segoe"/>
              </a:rPr>
              <a:t>If there are just a couple of columns extra, click Fit All Columns on One Page. If there are just a couple of rows extra, click Fit All Rows on One Page.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27</a:t>
            </a:fld>
            <a:endParaRPr lang="en-US" dirty="0"/>
          </a:p>
        </p:txBody>
      </p:sp>
      <p:pic>
        <p:nvPicPr>
          <p:cNvPr id="7" name="Picture 6" descr="03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1592205"/>
            <a:ext cx="4452007" cy="1989195"/>
          </a:xfrm>
          <a:prstGeom prst="rect">
            <a:avLst/>
          </a:prstGeom>
        </p:spPr>
      </p:pic>
    </p:spTree>
    <p:extLst>
      <p:ext uri="{BB962C8B-B14F-4D97-AF65-F5344CB8AC3E}">
        <p14:creationId xmlns:p14="http://schemas.microsoft.com/office/powerpoint/2010/main" val="3918617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Apply Print Options</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In this case, you make the text larger without changing the font. Click </a:t>
            </a:r>
            <a:r>
              <a:rPr lang="en-US" b="1" i="0" u="none" strike="noStrike" baseline="0" smtClean="0">
                <a:latin typeface="Segoe"/>
                <a:ea typeface="ＭＳ ゴシック"/>
              </a:rPr>
              <a:t>Custom Scaling Options</a:t>
            </a:r>
            <a:r>
              <a:rPr lang="en-US" b="0" i="0" u="none" strike="noStrike" baseline="0" smtClean="0">
                <a:latin typeface="Segoe"/>
                <a:ea typeface="ＭＳ ゴシック"/>
              </a:rPr>
              <a:t>. The Page Setup dialog box opens.</a:t>
            </a:r>
          </a:p>
          <a:p>
            <a:pPr lvl="1" rtl="0">
              <a:buAutoNum type="arabicPeriod" startAt="4"/>
            </a:pPr>
            <a:r>
              <a:rPr lang="en-US" b="0" i="0" u="none" strike="noStrike" baseline="0" smtClean="0">
                <a:latin typeface="Segoe"/>
                <a:ea typeface="ＭＳ ゴシック"/>
              </a:rPr>
              <a:t>Make sure that the </a:t>
            </a:r>
            <a:r>
              <a:rPr lang="en-US" b="1" i="0" u="none" strike="noStrike" baseline="0" smtClean="0">
                <a:latin typeface="Segoe"/>
                <a:ea typeface="ＭＳ ゴシック"/>
              </a:rPr>
              <a:t>Page</a:t>
            </a:r>
            <a:r>
              <a:rPr lang="en-US" b="0" i="0" u="none" strike="noStrike" baseline="0" smtClean="0">
                <a:latin typeface="Segoe"/>
                <a:ea typeface="ＭＳ ゴシック"/>
              </a:rPr>
              <a:t> tab is </a:t>
            </a:r>
            <a:br>
              <a:rPr lang="en-US" b="0" i="0" u="none" strike="noStrike" baseline="0" smtClean="0">
                <a:latin typeface="Segoe"/>
                <a:ea typeface="ＭＳ ゴシック"/>
              </a:rPr>
            </a:br>
            <a:r>
              <a:rPr lang="en-US" b="0" i="0" u="none" strike="noStrike" baseline="0" smtClean="0">
                <a:latin typeface="Segoe"/>
                <a:ea typeface="ＭＳ ゴシック"/>
              </a:rPr>
              <a:t>selected and select </a:t>
            </a:r>
            <a:r>
              <a:rPr lang="en-US" b="1" i="0" u="none" strike="noStrike" baseline="0" smtClean="0">
                <a:latin typeface="Segoe"/>
                <a:ea typeface="ＭＳ ゴシック"/>
              </a:rPr>
              <a:t>Landscape</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0" i="0" u="none" strike="noStrike" baseline="0" smtClean="0">
                <a:latin typeface="Segoe"/>
                <a:ea typeface="ＭＳ ゴシック"/>
              </a:rPr>
              <a:t>so the page prints horizontally.</a:t>
            </a:r>
          </a:p>
          <a:p>
            <a:pPr lvl="1">
              <a:buFont typeface="+mj-lt"/>
              <a:buAutoNum type="arabicPeriod" startAt="6"/>
            </a:pPr>
            <a:r>
              <a:rPr lang="en-US" b="0" i="0" u="none" strike="noStrike" baseline="0" smtClean="0">
                <a:latin typeface="Segoe"/>
                <a:ea typeface="ＭＳ ゴシック"/>
              </a:rPr>
              <a:t>In the Scaling area, type </a:t>
            </a:r>
            <a:r>
              <a:rPr lang="en-US" b="1" i="0" u="none" strike="noStrike" baseline="0" smtClean="0">
                <a:latin typeface="Segoe"/>
                <a:ea typeface="ＭＳ ゴシック"/>
              </a:rPr>
              <a:t>175</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0" i="0" u="none" strike="noStrike" baseline="0" smtClean="0">
                <a:latin typeface="Segoe"/>
                <a:ea typeface="ＭＳ ゴシック"/>
              </a:rPr>
              <a:t>for the % normal size (right).</a:t>
            </a:r>
          </a:p>
          <a:p>
            <a:pPr lvl="1">
              <a:buFont typeface="+mj-lt"/>
              <a:buAutoNum type="arabicPeriod" startAt="6"/>
            </a:pPr>
            <a:r>
              <a:rPr lang="en-US" b="0" i="0" u="none" strike="noStrike" baseline="0" smtClean="0">
                <a:latin typeface="Segoe"/>
                <a:ea typeface="ＭＳ ゴシック"/>
              </a:rPr>
              <a:t>Click the </a:t>
            </a:r>
            <a:r>
              <a:rPr lang="en-US" b="1" i="0" u="none" strike="noStrike" baseline="0" smtClean="0">
                <a:latin typeface="Segoe"/>
                <a:ea typeface="ＭＳ ゴシック"/>
              </a:rPr>
              <a:t>Sheet</a:t>
            </a:r>
            <a:r>
              <a:rPr lang="en-US" b="0" i="0" u="none" strike="noStrike" baseline="0" smtClean="0">
                <a:latin typeface="Segoe"/>
                <a:ea typeface="ＭＳ ゴシック"/>
              </a:rPr>
              <a:t> tab and in the </a:t>
            </a:r>
            <a:br>
              <a:rPr lang="en-US" b="0" i="0" u="none" strike="noStrike" baseline="0" smtClean="0">
                <a:latin typeface="Segoe"/>
                <a:ea typeface="ＭＳ ゴシック"/>
              </a:rPr>
            </a:br>
            <a:r>
              <a:rPr lang="en-US" b="0" i="0" u="none" strike="noStrike" baseline="0" smtClean="0">
                <a:latin typeface="Segoe"/>
                <a:ea typeface="ＭＳ ゴシック"/>
              </a:rPr>
              <a:t>Print section, select the </a:t>
            </a:r>
            <a:r>
              <a:rPr lang="en-US" b="1" i="0" u="none" strike="noStrike" baseline="0" smtClean="0">
                <a:latin typeface="Segoe"/>
                <a:ea typeface="ＭＳ ゴシック"/>
              </a:rPr>
              <a:t>Gridlines</a:t>
            </a:r>
            <a:r>
              <a:rPr lang="en-US" b="0" i="0" u="none" strike="noStrike" baseline="0" smtClean="0">
                <a:latin typeface="Segoe"/>
                <a:ea typeface="ＭＳ ゴシック"/>
              </a:rPr>
              <a:t> box.</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28</a:t>
            </a:fld>
            <a:endParaRPr lang="en-US" dirty="0"/>
          </a:p>
        </p:txBody>
      </p:sp>
      <p:pic>
        <p:nvPicPr>
          <p:cNvPr id="7" name="Picture 6" descr="031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2438400"/>
            <a:ext cx="3021724" cy="2502115"/>
          </a:xfrm>
          <a:prstGeom prst="rect">
            <a:avLst/>
          </a:prstGeom>
        </p:spPr>
      </p:pic>
    </p:spTree>
    <p:extLst>
      <p:ext uri="{BB962C8B-B14F-4D97-AF65-F5344CB8AC3E}">
        <p14:creationId xmlns:p14="http://schemas.microsoft.com/office/powerpoint/2010/main" val="3086758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Apply Print Options</a:t>
            </a:r>
          </a:p>
        </p:txBody>
      </p:sp>
      <p:sp>
        <p:nvSpPr>
          <p:cNvPr id="3" name="Text Placeholder 2"/>
          <p:cNvSpPr>
            <a:spLocks noGrp="1"/>
          </p:cNvSpPr>
          <p:nvPr>
            <p:ph type="body" idx="1"/>
          </p:nvPr>
        </p:nvSpPr>
        <p:spPr/>
        <p:txBody>
          <a:bodyPr/>
          <a:lstStyle/>
          <a:p>
            <a:pPr lvl="1" rtl="0">
              <a:buFont typeface="+mj-lt"/>
              <a:buAutoNum type="arabicPeriod" startAt="8"/>
            </a:pPr>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to return to Backstage view. Notice that the bottom of the screen still says, "1 of 1," meaning that only one page will print and notice that Print Preview shows larger text with boxes around each cell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29</a:t>
            </a:fld>
            <a:endParaRPr lang="en-US" dirty="0"/>
          </a:p>
        </p:txBody>
      </p:sp>
      <p:pic>
        <p:nvPicPr>
          <p:cNvPr id="7" name="Picture 6" descr="03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0152" y="3001159"/>
            <a:ext cx="4864538" cy="3207126"/>
          </a:xfrm>
          <a:prstGeom prst="rect">
            <a:avLst/>
          </a:prstGeom>
        </p:spPr>
      </p:pic>
    </p:spTree>
    <p:extLst>
      <p:ext uri="{BB962C8B-B14F-4D97-AF65-F5344CB8AC3E}">
        <p14:creationId xmlns:p14="http://schemas.microsoft.com/office/powerpoint/2010/main" val="3070309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Software</a:t>
            </a:r>
            <a:r>
              <a:rPr lang="en-US" b="0" i="0" u="none" strike="noStrike" baseline="0" smtClean="0">
                <a:solidFill>
                  <a:srgbClr val="4EB857"/>
                </a:solidFill>
                <a:latin typeface="Segoe"/>
                <a:ea typeface="ＭＳ ゴシック"/>
              </a:rPr>
              <a:t> </a:t>
            </a:r>
            <a:r>
              <a:rPr lang="en-US" b="0" i="0" u="none" strike="noStrike" baseline="0" smtClean="0">
                <a:latin typeface="Segoe"/>
                <a:ea typeface="ＭＳ ゴシック"/>
              </a:rPr>
              <a:t>Orientation</a:t>
            </a:r>
          </a:p>
        </p:txBody>
      </p:sp>
      <p:sp>
        <p:nvSpPr>
          <p:cNvPr id="3" name="Text Placeholder 2"/>
          <p:cNvSpPr>
            <a:spLocks noGrp="1"/>
          </p:cNvSpPr>
          <p:nvPr>
            <p:ph type="body" idx="1"/>
          </p:nvPr>
        </p:nvSpPr>
        <p:spPr/>
        <p:txBody>
          <a:bodyPr/>
          <a:lstStyle/>
          <a:p>
            <a:pPr lvl="0" rtl="0"/>
            <a:r>
              <a:rPr lang="en-US" b="0" i="0" u="none" strike="noStrike" baseline="0" smtClean="0">
                <a:latin typeface="Segoe"/>
                <a:ea typeface="ＭＳ ゴシック"/>
              </a:rPr>
              <a:t>The ribbon is a visual interface that allows you to work in a file and perform tasks such as changing fonts, creating charts, and formatting numbers. The Backstage view, on the other hand, is a visual interface that lets you use and master Excel's file management features—functions that allow you to do things to a file rather than in a file.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a:t>
            </a:fld>
            <a:endParaRPr lang="en-US" dirty="0"/>
          </a:p>
        </p:txBody>
      </p:sp>
    </p:spTree>
    <p:extLst>
      <p:ext uri="{BB962C8B-B14F-4D97-AF65-F5344CB8AC3E}">
        <p14:creationId xmlns:p14="http://schemas.microsoft.com/office/powerpoint/2010/main" val="4161556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Apply Print Options</a:t>
            </a:r>
            <a:endParaRPr lang="en-US"/>
          </a:p>
        </p:txBody>
      </p:sp>
      <p:sp>
        <p:nvSpPr>
          <p:cNvPr id="3" name="Content Placeholder 2"/>
          <p:cNvSpPr>
            <a:spLocks noGrp="1"/>
          </p:cNvSpPr>
          <p:nvPr>
            <p:ph idx="1"/>
          </p:nvPr>
        </p:nvSpPr>
        <p:spPr/>
        <p:txBody>
          <a:bodyPr/>
          <a:lstStyle/>
          <a:p>
            <a:pPr lvl="1">
              <a:buFont typeface="+mj-lt"/>
              <a:buAutoNum type="arabicPeriod" startAt="9"/>
            </a:pPr>
            <a:r>
              <a:rPr lang="en-US">
                <a:latin typeface="Segoe"/>
                <a:ea typeface="ＭＳ ゴシック"/>
              </a:rPr>
              <a:t>Without printing the document, click the </a:t>
            </a:r>
            <a:r>
              <a:rPr lang="en-US" b="1">
                <a:latin typeface="Segoe"/>
                <a:ea typeface="ＭＳ ゴシック"/>
              </a:rPr>
              <a:t>Return to document</a:t>
            </a:r>
            <a:r>
              <a:rPr lang="en-US">
                <a:latin typeface="Segoe"/>
                <a:ea typeface="ＭＳ ゴシック"/>
              </a:rPr>
              <a:t> button and then click the </a:t>
            </a:r>
            <a:r>
              <a:rPr lang="en-US" b="1">
                <a:latin typeface="Segoe"/>
                <a:ea typeface="ＭＳ ゴシック"/>
              </a:rPr>
              <a:t>HR-P2</a:t>
            </a:r>
            <a:r>
              <a:rPr lang="en-US">
                <a:latin typeface="Segoe"/>
                <a:ea typeface="ＭＳ ゴシック"/>
              </a:rPr>
              <a:t> worksheet.</a:t>
            </a:r>
          </a:p>
          <a:p>
            <a:pPr lvl="1">
              <a:buAutoNum type="arabicPeriod" startAt="9"/>
            </a:pPr>
            <a:r>
              <a:rPr lang="en-US">
                <a:latin typeface="Segoe"/>
                <a:ea typeface="ＭＳ ゴシック"/>
              </a:rPr>
              <a:t>Press </a:t>
            </a:r>
            <a:r>
              <a:rPr lang="en-US" b="1">
                <a:latin typeface="Segoe"/>
                <a:ea typeface="ＭＳ ゴシック"/>
              </a:rPr>
              <a:t>Ctrl + P</a:t>
            </a:r>
            <a:r>
              <a:rPr lang="en-US">
                <a:latin typeface="Segoe"/>
                <a:ea typeface="ＭＳ ゴシック"/>
              </a:rPr>
              <a:t> to go to the Print tab of the Backstage view and notice that the bottom of the screen indicates that the document will print on two pages.</a:t>
            </a:r>
          </a:p>
          <a:p>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30</a:t>
            </a:fld>
            <a:endParaRPr lang="en-US" dirty="0"/>
          </a:p>
        </p:txBody>
      </p:sp>
    </p:spTree>
    <p:extLst>
      <p:ext uri="{BB962C8B-B14F-4D97-AF65-F5344CB8AC3E}">
        <p14:creationId xmlns:p14="http://schemas.microsoft.com/office/powerpoint/2010/main" val="1421492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Apply Print Options</a:t>
            </a:r>
          </a:p>
        </p:txBody>
      </p:sp>
      <p:sp>
        <p:nvSpPr>
          <p:cNvPr id="3" name="Text Placeholder 2"/>
          <p:cNvSpPr>
            <a:spLocks noGrp="1"/>
          </p:cNvSpPr>
          <p:nvPr>
            <p:ph type="body" idx="1"/>
          </p:nvPr>
        </p:nvSpPr>
        <p:spPr/>
        <p:txBody>
          <a:bodyPr/>
          <a:lstStyle/>
          <a:p>
            <a:pPr lvl="1" rtl="0">
              <a:buFont typeface="+mj-lt"/>
              <a:buAutoNum type="arabicPeriod" startAt="11"/>
            </a:pPr>
            <a:r>
              <a:rPr lang="en-US" sz="2000" b="0" i="0" u="none" strike="noStrike" baseline="0" smtClean="0">
                <a:latin typeface="Segoe"/>
                <a:ea typeface="ＭＳ ゴシック"/>
              </a:rPr>
              <a:t>Change the Settings to print Landscape, to Fit Sheet on One Page, and add gridlines based on the previous steps in this section. Print Preview </a:t>
            </a:r>
            <a:br>
              <a:rPr lang="en-US" sz="2000" b="0" i="0" u="none" strike="noStrike" baseline="0" smtClean="0">
                <a:latin typeface="Segoe"/>
                <a:ea typeface="ＭＳ ゴシック"/>
              </a:rPr>
            </a:br>
            <a:r>
              <a:rPr lang="en-US" sz="2000" b="0" i="0" u="none" strike="noStrike" baseline="0" smtClean="0">
                <a:latin typeface="Segoe"/>
                <a:ea typeface="ＭＳ ゴシック"/>
              </a:rPr>
              <a:t>should look like the </a:t>
            </a:r>
            <a:br>
              <a:rPr lang="en-US" sz="2000" b="0" i="0" u="none" strike="noStrike" baseline="0" smtClean="0">
                <a:latin typeface="Segoe"/>
                <a:ea typeface="ＭＳ ゴシック"/>
              </a:rPr>
            </a:br>
            <a:r>
              <a:rPr lang="en-US" sz="2000" b="0" i="0" u="none" strike="noStrike" baseline="0" smtClean="0">
                <a:latin typeface="Segoe"/>
                <a:ea typeface="ＭＳ ゴシック"/>
              </a:rPr>
              <a:t>figure at right.</a:t>
            </a:r>
          </a:p>
          <a:p>
            <a:pPr lvl="1" rtl="0">
              <a:buAutoNum type="arabicPeriod" startAt="11"/>
            </a:pPr>
            <a:r>
              <a:rPr lang="en-US" sz="2000" i="0" u="none" strike="noStrike" baseline="0" smtClean="0">
                <a:latin typeface="Segoe"/>
                <a:ea typeface="ＭＳ ゴシック"/>
              </a:rPr>
              <a:t> </a:t>
            </a:r>
            <a:r>
              <a:rPr lang="en-US" sz="2000" b="1" i="0" u="none" strike="noStrike" baseline="0" smtClean="0">
                <a:latin typeface="Segoe"/>
                <a:ea typeface="ＭＳ ゴシック"/>
              </a:rPr>
              <a:t>SAVE</a:t>
            </a:r>
            <a:r>
              <a:rPr lang="en-US" sz="2000" b="0" i="0" u="none" strike="noStrike" baseline="0" smtClean="0">
                <a:latin typeface="Segoe"/>
                <a:ea typeface="ＭＳ ゴシック"/>
              </a:rPr>
              <a:t> the workbook as</a:t>
            </a:r>
            <a:r>
              <a:rPr lang="en-US" sz="2000" b="1" i="1" u="none" strike="noStrike" baseline="0" smtClean="0">
                <a:latin typeface="Segoe"/>
                <a:ea typeface="ＭＳ ゴシック"/>
              </a:rPr>
              <a:t> </a:t>
            </a:r>
            <a:br>
              <a:rPr lang="en-US" sz="2000" b="1" i="1" u="none" strike="noStrike" baseline="0" smtClean="0">
                <a:latin typeface="Segoe"/>
                <a:ea typeface="ＭＳ ゴシック"/>
              </a:rPr>
            </a:br>
            <a:r>
              <a:rPr lang="en-US" sz="2000" b="1" i="1" u="none" strike="noStrike" baseline="0" smtClean="0">
                <a:latin typeface="Segoe"/>
                <a:ea typeface="ＭＳ ゴシック"/>
              </a:rPr>
              <a:t>03 Contoso Potluck HR </a:t>
            </a:r>
            <a:br>
              <a:rPr lang="en-US" sz="2000" b="1" i="1" u="none" strike="noStrike" baseline="0" smtClean="0">
                <a:latin typeface="Segoe"/>
                <a:ea typeface="ＭＳ ゴシック"/>
              </a:rPr>
            </a:br>
            <a:r>
              <a:rPr lang="en-US" sz="2000" b="1" i="1" u="none" strike="noStrike" baseline="0" smtClean="0">
                <a:latin typeface="Segoe"/>
                <a:ea typeface="ＭＳ ゴシック"/>
              </a:rPr>
              <a:t>Print Ready Solution.</a:t>
            </a:r>
          </a:p>
          <a:p>
            <a:pPr lvl="0" rtl="0"/>
            <a:r>
              <a:rPr lang="en-US" sz="2000" b="1" i="0" u="none" strike="noStrike" baseline="0" smtClean="0">
                <a:latin typeface="Segoe"/>
                <a:ea typeface="ＭＳ ゴシック"/>
              </a:rPr>
              <a:t>PAUSE. LEAVE</a:t>
            </a:r>
            <a:r>
              <a:rPr lang="en-US" sz="2000" b="0" i="0" u="none" strike="noStrike" baseline="0" smtClean="0">
                <a:latin typeface="Segoe"/>
                <a:ea typeface="ＭＳ ゴシック"/>
              </a:rPr>
              <a:t> the workbook </a:t>
            </a:r>
            <a:br>
              <a:rPr lang="en-US" sz="2000" b="0" i="0" u="none" strike="noStrike" baseline="0" smtClean="0">
                <a:latin typeface="Segoe"/>
                <a:ea typeface="ＭＳ ゴシック"/>
              </a:rPr>
            </a:br>
            <a:r>
              <a:rPr lang="en-US" sz="2000" b="0" i="0" u="none" strike="noStrike" baseline="0" smtClean="0">
                <a:latin typeface="Segoe"/>
                <a:ea typeface="ＭＳ ゴシック"/>
              </a:rPr>
              <a:t>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31</a:t>
            </a:fld>
            <a:endParaRPr lang="en-US" dirty="0"/>
          </a:p>
        </p:txBody>
      </p:sp>
      <p:pic>
        <p:nvPicPr>
          <p:cNvPr id="7" name="Picture 6" descr="03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2371834"/>
            <a:ext cx="4125354" cy="3309007"/>
          </a:xfrm>
          <a:prstGeom prst="rect">
            <a:avLst/>
          </a:prstGeom>
        </p:spPr>
      </p:pic>
    </p:spTree>
    <p:extLst>
      <p:ext uri="{BB962C8B-B14F-4D97-AF65-F5344CB8AC3E}">
        <p14:creationId xmlns:p14="http://schemas.microsoft.com/office/powerpoint/2010/main" val="3537829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Change a Printer</a:t>
            </a:r>
          </a:p>
        </p:txBody>
      </p:sp>
      <p:sp>
        <p:nvSpPr>
          <p:cNvPr id="3" name="Text Placeholder 2"/>
          <p:cNvSpPr>
            <a:spLocks noGrp="1"/>
          </p:cNvSpPr>
          <p:nvPr>
            <p:ph type="body" idx="1"/>
          </p:nvPr>
        </p:nvSpPr>
        <p:spPr/>
        <p:txBody>
          <a:bodyPr/>
          <a:lstStyle/>
          <a:p>
            <a:pPr lvl="0" rtl="0"/>
            <a:r>
              <a:rPr lang="en-US" sz="2000" b="1" i="0" u="none" strike="noStrike" baseline="0" smtClean="0">
                <a:latin typeface="Segoe"/>
                <a:ea typeface="ＭＳ ゴシック"/>
              </a:rPr>
              <a:t>GET READY.</a:t>
            </a:r>
            <a:r>
              <a:rPr lang="en-US" sz="2000" b="0" i="0" u="none" strike="noStrike" baseline="0" smtClean="0">
                <a:latin typeface="Segoe"/>
                <a:ea typeface="ＭＳ ゴシック"/>
              </a:rPr>
              <a:t> Continue with the previous workbook or if necessary, open</a:t>
            </a:r>
            <a:r>
              <a:rPr lang="en-US" sz="2000" b="1" i="1" u="none" strike="noStrike" baseline="0" smtClean="0">
                <a:latin typeface="Segoe"/>
                <a:ea typeface="ＭＳ ゴシック"/>
              </a:rPr>
              <a:t> 03 Contoso Potluck HR Print Ready Solution.</a:t>
            </a:r>
          </a:p>
          <a:p>
            <a:pPr lvl="1" rtl="0"/>
            <a:r>
              <a:rPr lang="en-US" sz="2000" b="0" i="0" u="none" strike="noStrike" baseline="0" smtClean="0">
                <a:latin typeface="Segoe"/>
                <a:ea typeface="ＭＳ ゴシック"/>
              </a:rPr>
              <a:t>Press </a:t>
            </a:r>
            <a:r>
              <a:rPr lang="en-US" sz="2000" b="1" i="0" u="none" strike="noStrike" baseline="0" smtClean="0">
                <a:latin typeface="Segoe"/>
                <a:ea typeface="ＭＳ ゴシック"/>
              </a:rPr>
              <a:t>Ctrl + P</a:t>
            </a:r>
            <a:r>
              <a:rPr lang="en-US" sz="2000" b="0" i="0" u="none" strike="noStrike" baseline="0" smtClean="0">
                <a:latin typeface="Segoe"/>
                <a:ea typeface="ＭＳ ゴシック"/>
              </a:rPr>
              <a:t> to </a:t>
            </a:r>
            <a:br>
              <a:rPr lang="en-US" sz="2000" b="0" i="0" u="none" strike="noStrike" baseline="0" smtClean="0">
                <a:latin typeface="Segoe"/>
                <a:ea typeface="ＭＳ ゴシック"/>
              </a:rPr>
            </a:br>
            <a:r>
              <a:rPr lang="en-US" sz="2000" b="0" i="0" u="none" strike="noStrike" baseline="0" smtClean="0">
                <a:latin typeface="Segoe"/>
                <a:ea typeface="ＭＳ ゴシック"/>
              </a:rPr>
              <a:t>display the Print tab </a:t>
            </a:r>
            <a:br>
              <a:rPr lang="en-US" sz="2000" b="0" i="0" u="none" strike="noStrike" baseline="0" smtClean="0">
                <a:latin typeface="Segoe"/>
                <a:ea typeface="ＭＳ ゴシック"/>
              </a:rPr>
            </a:br>
            <a:r>
              <a:rPr lang="en-US" sz="2000" b="0" i="0" u="none" strike="noStrike" baseline="0" smtClean="0">
                <a:latin typeface="Segoe"/>
                <a:ea typeface="ＭＳ ゴシック"/>
              </a:rPr>
              <a:t>of the Backstage view.</a:t>
            </a:r>
          </a:p>
          <a:p>
            <a:pPr lvl="1" rtl="0"/>
            <a:r>
              <a:rPr lang="en-US" sz="2000" b="0" i="0" u="none" strike="noStrike" baseline="0" smtClean="0">
                <a:latin typeface="Segoe"/>
                <a:ea typeface="ＭＳ ゴシック"/>
              </a:rPr>
              <a:t>Your current default </a:t>
            </a:r>
            <a:br>
              <a:rPr lang="en-US" sz="2000" b="0" i="0" u="none" strike="noStrike" baseline="0" smtClean="0">
                <a:latin typeface="Segoe"/>
                <a:ea typeface="ＭＳ ゴシック"/>
              </a:rPr>
            </a:br>
            <a:r>
              <a:rPr lang="en-US" sz="2000" b="0" i="0" u="none" strike="noStrike" baseline="0" smtClean="0">
                <a:latin typeface="Segoe"/>
                <a:ea typeface="ＭＳ ゴシック"/>
              </a:rPr>
              <a:t>printer is displayed </a:t>
            </a:r>
            <a:br>
              <a:rPr lang="en-US" sz="2000" b="0" i="0" u="none" strike="noStrike" baseline="0" smtClean="0">
                <a:latin typeface="Segoe"/>
                <a:ea typeface="ＭＳ ゴシック"/>
              </a:rPr>
            </a:br>
            <a:r>
              <a:rPr lang="en-US" sz="2000" b="0" i="0" u="none" strike="noStrike" baseline="0" smtClean="0">
                <a:latin typeface="Segoe"/>
                <a:ea typeface="ＭＳ ゴシック"/>
              </a:rPr>
              <a:t>in the Printer options </a:t>
            </a:r>
            <a:br>
              <a:rPr lang="en-US" sz="2000" b="0" i="0" u="none" strike="noStrike" baseline="0" smtClean="0">
                <a:latin typeface="Segoe"/>
                <a:ea typeface="ＭＳ ゴシック"/>
              </a:rPr>
            </a:br>
            <a:r>
              <a:rPr lang="en-US" sz="2000" b="0" i="0" u="none" strike="noStrike" baseline="0" smtClean="0">
                <a:latin typeface="Segoe"/>
                <a:ea typeface="ＭＳ ゴシック"/>
              </a:rPr>
              <a:t>section of the Print </a:t>
            </a:r>
            <a:br>
              <a:rPr lang="en-US" sz="2000" b="0" i="0" u="none" strike="noStrike" baseline="0" smtClean="0">
                <a:latin typeface="Segoe"/>
                <a:ea typeface="ＭＳ ゴシック"/>
              </a:rPr>
            </a:br>
            <a:r>
              <a:rPr lang="en-US" sz="2000" b="0" i="0" u="none" strike="noStrike" baseline="0" smtClean="0">
                <a:latin typeface="Segoe"/>
                <a:ea typeface="ＭＳ ゴシック"/>
              </a:rPr>
              <a:t>tab. Click the </a:t>
            </a:r>
            <a:r>
              <a:rPr lang="en-US" sz="2000" b="1" i="0" u="none" strike="noStrike" baseline="0" smtClean="0">
                <a:latin typeface="Segoe"/>
                <a:ea typeface="ＭＳ ゴシック"/>
              </a:rPr>
              <a:t>Printer</a:t>
            </a:r>
            <a:r>
              <a:rPr lang="en-US" sz="2000" b="0" i="0" u="none" strike="noStrike" baseline="0" smtClean="0">
                <a:latin typeface="Segoe"/>
                <a:ea typeface="ＭＳ ゴシック"/>
              </a:rPr>
              <a:t> </a:t>
            </a:r>
            <a:br>
              <a:rPr lang="en-US" sz="2000" b="0" i="0" u="none" strike="noStrike" baseline="0" smtClean="0">
                <a:latin typeface="Segoe"/>
                <a:ea typeface="ＭＳ ゴシック"/>
              </a:rPr>
            </a:br>
            <a:r>
              <a:rPr lang="en-US" sz="2000" b="0" i="0" u="none" strike="noStrike" baseline="0" smtClean="0">
                <a:latin typeface="Segoe"/>
                <a:ea typeface="ＭＳ ゴシック"/>
              </a:rPr>
              <a:t>drop-down arrow to produce a menu of installed printers, similar to the one shown above. Your printers will be either Ready or Offline.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32</a:t>
            </a:fld>
            <a:endParaRPr lang="en-US" dirty="0"/>
          </a:p>
        </p:txBody>
      </p:sp>
      <p:pic>
        <p:nvPicPr>
          <p:cNvPr id="7" name="Picture 6" descr="03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238" y="2434897"/>
            <a:ext cx="4626893" cy="2303517"/>
          </a:xfrm>
          <a:prstGeom prst="rect">
            <a:avLst/>
          </a:prstGeom>
        </p:spPr>
      </p:pic>
    </p:spTree>
    <p:extLst>
      <p:ext uri="{BB962C8B-B14F-4D97-AF65-F5344CB8AC3E}">
        <p14:creationId xmlns:p14="http://schemas.microsoft.com/office/powerpoint/2010/main" val="3372611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Change a Printer</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latin typeface="Segoe"/>
                <a:ea typeface="ＭＳ ゴシック"/>
              </a:rPr>
              <a:t>Click on a printer (other than your default printer) in the printer list. This printer should now be visible as your active printer. Should you attempt to print at this time with an inactive printer, you will get an error.</a:t>
            </a:r>
          </a:p>
          <a:p>
            <a:pPr lvl="1" rtl="0">
              <a:buAutoNum type="arabicPeriod" startAt="3"/>
            </a:pPr>
            <a:r>
              <a:rPr lang="en-US" b="0" i="0" u="none" strike="noStrike" baseline="0" smtClean="0">
                <a:latin typeface="Segoe"/>
                <a:ea typeface="ＭＳ ゴシック"/>
              </a:rPr>
              <a:t>Once again, click the drop-down arrow for the printer, and select your default printer (the one with the checkmark).</a:t>
            </a:r>
          </a:p>
          <a:p>
            <a:pPr lvl="0" rtl="0"/>
            <a:r>
              <a:rPr lang="en-US" b="1" i="0" u="none" strike="noStrike" baseline="0" smtClean="0">
                <a:latin typeface="Segoe"/>
                <a:ea typeface="ＭＳ ゴシック"/>
              </a:rPr>
              <a:t>PAUSE. CLOSE </a:t>
            </a:r>
            <a:r>
              <a:rPr lang="en-US" b="0" i="0" u="none" strike="noStrike" baseline="0" smtClean="0">
                <a:latin typeface="Segoe"/>
                <a:ea typeface="ＭＳ ゴシック"/>
              </a:rPr>
              <a:t>your workbook and don't save if prompted.</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33</a:t>
            </a:fld>
            <a:endParaRPr lang="en-US" dirty="0"/>
          </a:p>
        </p:txBody>
      </p:sp>
    </p:spTree>
    <p:extLst>
      <p:ext uri="{BB962C8B-B14F-4D97-AF65-F5344CB8AC3E}">
        <p14:creationId xmlns:p14="http://schemas.microsoft.com/office/powerpoint/2010/main" val="116270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Customize the Quick Access Toolbar</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OPEN </a:t>
            </a:r>
            <a:r>
              <a:rPr lang="en-US" b="0" i="0" u="none" strike="noStrike" baseline="0" smtClean="0">
                <a:latin typeface="Segoe"/>
                <a:ea typeface="ＭＳ ゴシック"/>
              </a:rPr>
              <a:t>a blank workbook in Excel.</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to access Backstage view.</a:t>
            </a:r>
          </a:p>
          <a:p>
            <a:pPr lvl="1" rtl="0"/>
            <a:r>
              <a:rPr lang="en-US" b="0" i="0" u="none" strike="noStrike" baseline="0" smtClean="0">
                <a:latin typeface="Segoe"/>
                <a:ea typeface="ＭＳ ゴシック"/>
              </a:rPr>
              <a:t>In the navigation pane, click the </a:t>
            </a:r>
            <a:r>
              <a:rPr lang="en-US" b="1" i="0" u="none" strike="noStrike" baseline="0" smtClean="0">
                <a:latin typeface="Segoe"/>
                <a:ea typeface="ＭＳ ゴシック"/>
              </a:rPr>
              <a:t>Options</a:t>
            </a:r>
            <a:r>
              <a:rPr lang="en-US" b="0" i="0" u="none" strike="noStrike" baseline="0" smtClean="0">
                <a:latin typeface="Segoe"/>
                <a:ea typeface="ＭＳ ゴシック"/>
              </a:rPr>
              <a:t> tab. The Excel Options dialog box opens.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34</a:t>
            </a:fld>
            <a:endParaRPr lang="en-US" dirty="0"/>
          </a:p>
        </p:txBody>
      </p:sp>
    </p:spTree>
    <p:extLst>
      <p:ext uri="{BB962C8B-B14F-4D97-AF65-F5344CB8AC3E}">
        <p14:creationId xmlns:p14="http://schemas.microsoft.com/office/powerpoint/2010/main" val="25968293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Customize the Quick Access Toolbar</a:t>
            </a:r>
          </a:p>
        </p:txBody>
      </p:sp>
      <p:sp>
        <p:nvSpPr>
          <p:cNvPr id="3" name="Text Placeholder 2"/>
          <p:cNvSpPr>
            <a:spLocks noGrp="1"/>
          </p:cNvSpPr>
          <p:nvPr>
            <p:ph type="body" idx="1"/>
          </p:nvPr>
        </p:nvSpPr>
        <p:spPr/>
        <p:txBody>
          <a:bodyPr/>
          <a:lstStyle/>
          <a:p>
            <a:pPr lvl="1" rtl="0">
              <a:buFont typeface="+mj-lt"/>
              <a:buAutoNum type="arabicPeriod" startAt="3"/>
            </a:pPr>
            <a:r>
              <a:rPr lang="en-US" sz="2100" b="0" i="0" u="none" strike="noStrike" baseline="0" smtClean="0">
                <a:latin typeface="Segoe"/>
                <a:ea typeface="ＭＳ ゴシック"/>
              </a:rPr>
              <a:t>In the left pane of the dialog box, click </a:t>
            </a:r>
            <a:r>
              <a:rPr lang="en-US" sz="2100" b="1" i="0" u="none" strike="noStrike" baseline="0" smtClean="0">
                <a:latin typeface="Segoe"/>
                <a:ea typeface="ＭＳ ゴシック"/>
              </a:rPr>
              <a:t>Quick Access Toolbar</a:t>
            </a:r>
            <a:r>
              <a:rPr lang="en-US" sz="2100" b="0" i="0" u="none" strike="noStrike" baseline="0" smtClean="0">
                <a:latin typeface="Segoe"/>
                <a:ea typeface="ＭＳ ゴシック"/>
              </a:rPr>
              <a:t> to display the Quick Access Toolbar options (below). In the right pane, the list on the left includes the commands that you can add to the toolbar. The list on the right shows the commands that are currently included on the toolbar.</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35</a:t>
            </a:fld>
            <a:endParaRPr lang="en-US" dirty="0"/>
          </a:p>
        </p:txBody>
      </p:sp>
      <p:pic>
        <p:nvPicPr>
          <p:cNvPr id="7" name="Picture 6" descr="032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9669" y="3613807"/>
            <a:ext cx="5246414" cy="2579591"/>
          </a:xfrm>
          <a:prstGeom prst="rect">
            <a:avLst/>
          </a:prstGeom>
        </p:spPr>
      </p:pic>
    </p:spTree>
    <p:extLst>
      <p:ext uri="{BB962C8B-B14F-4D97-AF65-F5344CB8AC3E}">
        <p14:creationId xmlns:p14="http://schemas.microsoft.com/office/powerpoint/2010/main" val="2585965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Customize the Quick Access Toolbar</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In the list on the left, scroll down and click </a:t>
            </a:r>
            <a:r>
              <a:rPr lang="en-US" b="1" i="0" u="none" strike="noStrike" baseline="0" smtClean="0">
                <a:latin typeface="Segoe"/>
                <a:ea typeface="ＭＳ ゴシック"/>
              </a:rPr>
              <a:t>Format Painter</a:t>
            </a:r>
            <a:r>
              <a:rPr lang="en-US" b="0" i="0" u="none" strike="noStrike" baseline="0" smtClean="0">
                <a:latin typeface="Segoe"/>
                <a:ea typeface="ＭＳ ゴシック"/>
              </a:rPr>
              <a:t>, and then click the </a:t>
            </a:r>
            <a:r>
              <a:rPr lang="en-US" b="1" i="0" u="none" strike="noStrike" baseline="0" smtClean="0">
                <a:latin typeface="Segoe"/>
                <a:ea typeface="ＭＳ ゴシック"/>
              </a:rPr>
              <a:t>Add</a:t>
            </a:r>
            <a:r>
              <a:rPr lang="en-US" b="0" i="0" u="none" strike="noStrike" baseline="0" smtClean="0">
                <a:latin typeface="Segoe"/>
                <a:ea typeface="ＭＳ ゴシック"/>
              </a:rPr>
              <a:t> button in the center of the two lists to add the Format Painter to the Quick Access Toolbar.</a:t>
            </a:r>
          </a:p>
          <a:p>
            <a:pPr lvl="1" rtl="0">
              <a:buAutoNum type="arabicPeriod" startAt="4"/>
            </a:pPr>
            <a:r>
              <a:rPr lang="en-US" b="0" i="0" u="none" strike="noStrike" baseline="0" smtClean="0">
                <a:latin typeface="Segoe"/>
                <a:ea typeface="ＭＳ ゴシック"/>
              </a:rPr>
              <a:t>Using the same process, move five more commands you use often to the Quick Access Toolbar. When you are done, click </a:t>
            </a:r>
            <a:r>
              <a:rPr lang="en-US" b="1" i="0" u="none" strike="noStrike" baseline="0" smtClean="0">
                <a:latin typeface="Segoe"/>
                <a:ea typeface="ＭＳ ゴシック"/>
              </a:rPr>
              <a:t>OK</a:t>
            </a:r>
            <a:r>
              <a:rPr lang="en-US" b="0" i="0" u="none" strike="noStrike" baseline="0" smtClean="0">
                <a:latin typeface="Segoe"/>
                <a:ea typeface="ＭＳ ゴシック"/>
              </a:rPr>
              <a:t> to apply your changes (the changes don't take effect until you click OK).</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36</a:t>
            </a:fld>
            <a:endParaRPr lang="en-US" dirty="0"/>
          </a:p>
        </p:txBody>
      </p:sp>
    </p:spTree>
    <p:extLst>
      <p:ext uri="{BB962C8B-B14F-4D97-AF65-F5344CB8AC3E}">
        <p14:creationId xmlns:p14="http://schemas.microsoft.com/office/powerpoint/2010/main" val="3089945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Customize the Quick Access Toolbar</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latin typeface="Segoe"/>
                <a:ea typeface="ＭＳ ゴシック"/>
              </a:rPr>
              <a:t>Your Quick Access Toolbar should now include additional command buttons, much like the example shown below. Similarly, you can remove any command that you added to the toolbar. At any time, you can reset the toolbar to its default settings. See the Reset button on</a:t>
            </a:r>
            <a:r>
              <a:rPr lang="en-US" b="0" i="0" u="none" strike="noStrike" smtClean="0">
                <a:latin typeface="Segoe"/>
                <a:ea typeface="ＭＳ ゴシック"/>
              </a:rPr>
              <a:t> slide 43</a:t>
            </a:r>
            <a:r>
              <a:rPr lang="en-US" b="0" i="0" u="none" strike="noStrike" baseline="0" smtClean="0">
                <a:latin typeface="Segoe"/>
                <a:ea typeface="ＭＳ ゴシック"/>
              </a:rPr>
              <a:t>.</a:t>
            </a:r>
          </a:p>
          <a:p>
            <a:pPr lvl="0" rtl="0"/>
            <a:r>
              <a:rPr lang="en-US" b="1" i="0" u="none" strike="noStrike" baseline="0" smtClean="0">
                <a:latin typeface="Segoe"/>
                <a:ea typeface="ＭＳ ゴシック"/>
              </a:rPr>
              <a:t>PAUSE. CLOSE </a:t>
            </a:r>
            <a:r>
              <a:rPr lang="en-US" b="0" i="0" u="none" strike="noStrike" baseline="0" smtClean="0">
                <a:latin typeface="Segoe"/>
                <a:ea typeface="ＭＳ ゴシック"/>
              </a:rPr>
              <a:t>Excel.</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37</a:t>
            </a:fld>
            <a:endParaRPr lang="en-US" dirty="0"/>
          </a:p>
        </p:txBody>
      </p:sp>
      <p:pic>
        <p:nvPicPr>
          <p:cNvPr id="7" name="Picture 6" descr="032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3962400"/>
            <a:ext cx="4813300" cy="1892300"/>
          </a:xfrm>
          <a:prstGeom prst="rect">
            <a:avLst/>
          </a:prstGeom>
        </p:spPr>
      </p:pic>
    </p:spTree>
    <p:extLst>
      <p:ext uri="{BB962C8B-B14F-4D97-AF65-F5344CB8AC3E}">
        <p14:creationId xmlns:p14="http://schemas.microsoft.com/office/powerpoint/2010/main" val="33274696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Customize the Ribbon</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OPEN </a:t>
            </a:r>
            <a:r>
              <a:rPr lang="en-US" b="0" i="0" u="none" strike="noStrike" baseline="0" smtClean="0">
                <a:latin typeface="Segoe"/>
                <a:ea typeface="ＭＳ ゴシック"/>
              </a:rPr>
              <a:t>a blank workbook in Excel.</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to access Backstage view.</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Options</a:t>
            </a:r>
            <a:r>
              <a:rPr lang="en-US" b="0" i="0" u="none" strike="noStrike" baseline="0" smtClean="0">
                <a:latin typeface="Segoe"/>
                <a:ea typeface="ＭＳ ゴシック"/>
              </a:rPr>
              <a:t> tab in the navigation pane.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38</a:t>
            </a:fld>
            <a:endParaRPr lang="en-US" dirty="0"/>
          </a:p>
        </p:txBody>
      </p:sp>
    </p:spTree>
    <p:extLst>
      <p:ext uri="{BB962C8B-B14F-4D97-AF65-F5344CB8AC3E}">
        <p14:creationId xmlns:p14="http://schemas.microsoft.com/office/powerpoint/2010/main" val="607294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Customize the Ribbon</a:t>
            </a:r>
          </a:p>
        </p:txBody>
      </p:sp>
      <p:sp>
        <p:nvSpPr>
          <p:cNvPr id="3" name="Text Placeholder 2"/>
          <p:cNvSpPr>
            <a:spLocks noGrp="1"/>
          </p:cNvSpPr>
          <p:nvPr>
            <p:ph type="body" idx="1"/>
          </p:nvPr>
        </p:nvSpPr>
        <p:spPr/>
        <p:txBody>
          <a:bodyPr/>
          <a:lstStyle/>
          <a:p>
            <a:pPr lvl="1" rtl="0">
              <a:buFont typeface="+mj-lt"/>
              <a:buAutoNum type="arabicPeriod" startAt="3"/>
            </a:pPr>
            <a:r>
              <a:rPr lang="en-US" sz="2000" b="0" i="0" u="none" strike="noStrike" baseline="0" smtClean="0">
                <a:latin typeface="Segoe"/>
                <a:ea typeface="ＭＳ ゴシック"/>
              </a:rPr>
              <a:t>In the Excel Options dialog box, click </a:t>
            </a:r>
            <a:r>
              <a:rPr lang="en-US" sz="2000" b="1" i="0" u="none" strike="noStrike" baseline="0" smtClean="0">
                <a:latin typeface="Segoe"/>
                <a:ea typeface="ＭＳ ゴシック"/>
              </a:rPr>
              <a:t>Customize Ribbon</a:t>
            </a:r>
            <a:r>
              <a:rPr lang="en-US" sz="2000" b="0" i="0" u="none" strike="noStrike" baseline="0" smtClean="0">
                <a:latin typeface="Segoe"/>
                <a:ea typeface="ＭＳ ゴシック"/>
              </a:rPr>
              <a:t>. The Customize the Ribbon options appear (below). By default, Popular Commands is selected in the Choose Commands From drop-down box. The list of Popular Commands appears in the list below the drop-down box. Also, by default, the Main Tabs option appears in the Customize the Ribbon box on the right, with the ribbon’s main tabs listed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39</a:t>
            </a:fld>
            <a:endParaRPr lang="en-US" dirty="0"/>
          </a:p>
        </p:txBody>
      </p:sp>
      <p:pic>
        <p:nvPicPr>
          <p:cNvPr id="7" name="Picture 6" descr="03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917" y="3886200"/>
            <a:ext cx="5640552" cy="2330217"/>
          </a:xfrm>
          <a:prstGeom prst="rect">
            <a:avLst/>
          </a:prstGeom>
        </p:spPr>
      </p:pic>
    </p:spTree>
    <p:extLst>
      <p:ext uri="{BB962C8B-B14F-4D97-AF65-F5344CB8AC3E}">
        <p14:creationId xmlns:p14="http://schemas.microsoft.com/office/powerpoint/2010/main" val="4235004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Software Orientation</a:t>
            </a:r>
          </a:p>
        </p:txBody>
      </p:sp>
      <p:sp>
        <p:nvSpPr>
          <p:cNvPr id="3" name="Text Placeholder 2"/>
          <p:cNvSpPr>
            <a:spLocks noGrp="1"/>
          </p:cNvSpPr>
          <p:nvPr>
            <p:ph type="body" idx="1"/>
          </p:nvPr>
        </p:nvSpPr>
        <p:spPr/>
        <p:txBody>
          <a:bodyPr/>
          <a:lstStyle/>
          <a:p>
            <a:pPr lvl="0" rtl="0"/>
            <a:r>
              <a:rPr lang="en-US" sz="2000" b="0" i="0" u="none" strike="noStrike" baseline="0" smtClean="0">
                <a:latin typeface="Segoe"/>
                <a:ea typeface="ＭＳ ゴシック"/>
              </a:rPr>
              <a:t>Backstage view's left-side </a:t>
            </a:r>
            <a:r>
              <a:rPr lang="en-US" sz="2000" b="1" i="1" u="none" strike="noStrike" baseline="0" smtClean="0">
                <a:latin typeface="Segoe"/>
                <a:ea typeface="ＭＳ ゴシック"/>
              </a:rPr>
              <a:t>navigation pane</a:t>
            </a:r>
            <a:r>
              <a:rPr lang="en-US" sz="2000" b="0" i="0" u="none" strike="noStrike" baseline="0" smtClean="0">
                <a:latin typeface="Segoe"/>
                <a:ea typeface="ＭＳ ゴシック"/>
              </a:rPr>
              <a:t> (below) gives you access to workbook and file-related commands through a series of </a:t>
            </a:r>
            <a:r>
              <a:rPr lang="en-US" sz="2000" b="1" i="1" u="none" strike="noStrike" baseline="0" smtClean="0">
                <a:latin typeface="Segoe"/>
                <a:ea typeface="ＭＳ ゴシック"/>
              </a:rPr>
              <a:t>tabs</a:t>
            </a:r>
            <a:r>
              <a:rPr lang="en-US" sz="2000" b="0" i="0" u="none" strike="noStrike" baseline="0" smtClean="0">
                <a:latin typeface="Segoe"/>
                <a:ea typeface="ＭＳ ゴシック"/>
              </a:rPr>
              <a:t>, including Info, New, Open, Save, Save As, Print, Share, Export, Close, Account, and Options.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a:t>
            </a:fld>
            <a:endParaRPr lang="en-US" dirty="0"/>
          </a:p>
        </p:txBody>
      </p:sp>
      <p:pic>
        <p:nvPicPr>
          <p:cNvPr id="7" name="Picture 6" descr="03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241" y="2956873"/>
            <a:ext cx="5605518" cy="3265290"/>
          </a:xfrm>
          <a:prstGeom prst="rect">
            <a:avLst/>
          </a:prstGeom>
        </p:spPr>
      </p:pic>
    </p:spTree>
    <p:extLst>
      <p:ext uri="{BB962C8B-B14F-4D97-AF65-F5344CB8AC3E}">
        <p14:creationId xmlns:p14="http://schemas.microsoft.com/office/powerpoint/2010/main" val="22619628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Customize the Ribbon</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In the list of Popular Commands, click </a:t>
            </a:r>
            <a:r>
              <a:rPr lang="en-US" b="1" i="0" u="none" strike="noStrike" baseline="0" smtClean="0">
                <a:latin typeface="Segoe"/>
                <a:ea typeface="ＭＳ ゴシック"/>
              </a:rPr>
              <a:t>Format Painter</a:t>
            </a:r>
            <a:r>
              <a:rPr lang="en-US" b="0" i="0" u="none" strike="noStrike" baseline="0" smtClean="0">
                <a:latin typeface="Segoe"/>
                <a:ea typeface="ＭＳ ゴシック"/>
              </a:rPr>
              <a:t>. Note the Add button in the center of the dialog box is now active.</a:t>
            </a:r>
          </a:p>
          <a:p>
            <a:pPr lvl="1" rtl="0">
              <a:buAutoNum type="arabicPeriod" startAt="4"/>
            </a:pPr>
            <a:r>
              <a:rPr lang="en-US" b="0" i="0" u="none" strike="noStrike" baseline="0" smtClean="0">
                <a:latin typeface="Segoe"/>
                <a:ea typeface="ＭＳ ゴシック"/>
              </a:rPr>
              <a:t>In the Customize the Ribbon list on the right, click the </a:t>
            </a:r>
            <a:r>
              <a:rPr lang="en-US" b="1" i="0" u="none" strike="noStrike" baseline="0" smtClean="0">
                <a:latin typeface="Segoe"/>
                <a:ea typeface="ＭＳ ゴシック"/>
              </a:rPr>
              <a:t>+</a:t>
            </a:r>
            <a:r>
              <a:rPr lang="en-US" b="0" i="0" u="none" strike="noStrike" baseline="0" smtClean="0">
                <a:latin typeface="Segoe"/>
                <a:ea typeface="ＭＳ ゴシック"/>
              </a:rPr>
              <a:t> preceding Home to expand the list of command groups within the Home tab if it isn't already expanded. You can use this method to display the current groups available on a Ribbon tab.</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40</a:t>
            </a:fld>
            <a:endParaRPr lang="en-US" dirty="0"/>
          </a:p>
        </p:txBody>
      </p:sp>
    </p:spTree>
    <p:extLst>
      <p:ext uri="{BB962C8B-B14F-4D97-AF65-F5344CB8AC3E}">
        <p14:creationId xmlns:p14="http://schemas.microsoft.com/office/powerpoint/2010/main" val="35701498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Customize the Ribbon</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latin typeface="Segoe"/>
                <a:ea typeface="ＭＳ ゴシック"/>
              </a:rPr>
              <a:t>Under the Customize the Ribbon options, click the </a:t>
            </a:r>
            <a:r>
              <a:rPr lang="en-US" b="1" i="0" u="none" strike="noStrike" baseline="0" smtClean="0">
                <a:latin typeface="Segoe"/>
                <a:ea typeface="ＭＳ ゴシック"/>
              </a:rPr>
              <a:t>New Tab</a:t>
            </a:r>
            <a:r>
              <a:rPr lang="en-US" b="0" i="0" u="none" strike="noStrike" baseline="0" smtClean="0">
                <a:latin typeface="Segoe"/>
                <a:ea typeface="ＭＳ ゴシック"/>
              </a:rPr>
              <a:t> button (below) to insert a new blank tab into the Customize the Ribbon list. When you create a New Tab, New Group is automatically created inside that New Tab.</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41</a:t>
            </a:fld>
            <a:endParaRPr lang="en-US" dirty="0"/>
          </a:p>
        </p:txBody>
      </p:sp>
      <p:pic>
        <p:nvPicPr>
          <p:cNvPr id="7" name="Picture 6" descr="032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301124"/>
            <a:ext cx="6087241" cy="2540513"/>
          </a:xfrm>
          <a:prstGeom prst="rect">
            <a:avLst/>
          </a:prstGeom>
        </p:spPr>
      </p:pic>
    </p:spTree>
    <p:extLst>
      <p:ext uri="{BB962C8B-B14F-4D97-AF65-F5344CB8AC3E}">
        <p14:creationId xmlns:p14="http://schemas.microsoft.com/office/powerpoint/2010/main" val="29799483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Customize the Ribbon</a:t>
            </a:r>
          </a:p>
        </p:txBody>
      </p:sp>
      <p:sp>
        <p:nvSpPr>
          <p:cNvPr id="3" name="Text Placeholder 2"/>
          <p:cNvSpPr>
            <a:spLocks noGrp="1"/>
          </p:cNvSpPr>
          <p:nvPr>
            <p:ph type="body" idx="1"/>
          </p:nvPr>
        </p:nvSpPr>
        <p:spPr/>
        <p:txBody>
          <a:bodyPr/>
          <a:lstStyle/>
          <a:p>
            <a:pPr lvl="1">
              <a:buFont typeface="+mj-lt"/>
              <a:buAutoNum type="arabicPeriod" startAt="7"/>
            </a:pPr>
            <a:r>
              <a:rPr lang="en-US">
                <a:latin typeface="Segoe"/>
                <a:ea typeface="ＭＳ ゴシック"/>
              </a:rPr>
              <a:t>Click the </a:t>
            </a:r>
            <a:r>
              <a:rPr lang="en-US" b="1">
                <a:latin typeface="Segoe"/>
                <a:ea typeface="ＭＳ ゴシック"/>
              </a:rPr>
              <a:t>New Tab </a:t>
            </a:r>
            <a:br>
              <a:rPr lang="en-US" b="1">
                <a:latin typeface="Segoe"/>
                <a:ea typeface="ＭＳ ゴシック"/>
              </a:rPr>
            </a:br>
            <a:r>
              <a:rPr lang="en-US" b="1">
                <a:latin typeface="Segoe"/>
                <a:ea typeface="ＭＳ ゴシック"/>
              </a:rPr>
              <a:t>(Custom)</a:t>
            </a:r>
            <a:r>
              <a:rPr lang="en-US">
                <a:latin typeface="Segoe"/>
                <a:ea typeface="ＭＳ ゴシック"/>
              </a:rPr>
              <a:t> list item on </a:t>
            </a:r>
            <a:br>
              <a:rPr lang="en-US">
                <a:latin typeface="Segoe"/>
                <a:ea typeface="ＭＳ ゴシック"/>
              </a:rPr>
            </a:br>
            <a:r>
              <a:rPr lang="en-US">
                <a:latin typeface="Segoe"/>
                <a:ea typeface="ＭＳ ゴシック"/>
              </a:rPr>
              <a:t>the right to select it, </a:t>
            </a:r>
            <a:br>
              <a:rPr lang="en-US">
                <a:latin typeface="Segoe"/>
                <a:ea typeface="ＭＳ ゴシック"/>
              </a:rPr>
            </a:br>
            <a:r>
              <a:rPr lang="en-US">
                <a:latin typeface="Segoe"/>
                <a:ea typeface="ＭＳ ゴシック"/>
              </a:rPr>
              <a:t>and then click the </a:t>
            </a:r>
            <a:br>
              <a:rPr lang="en-US">
                <a:latin typeface="Segoe"/>
                <a:ea typeface="ＭＳ ゴシック"/>
              </a:rPr>
            </a:br>
            <a:r>
              <a:rPr lang="en-US" b="1">
                <a:latin typeface="Segoe"/>
                <a:ea typeface="ＭＳ ゴシック"/>
              </a:rPr>
              <a:t>Rename</a:t>
            </a:r>
            <a:r>
              <a:rPr lang="en-US">
                <a:latin typeface="Segoe"/>
                <a:ea typeface="ＭＳ ゴシック"/>
              </a:rPr>
              <a:t> button. In the </a:t>
            </a:r>
            <a:br>
              <a:rPr lang="en-US">
                <a:latin typeface="Segoe"/>
                <a:ea typeface="ＭＳ ゴシック"/>
              </a:rPr>
            </a:br>
            <a:r>
              <a:rPr lang="en-US">
                <a:latin typeface="Segoe"/>
                <a:ea typeface="ＭＳ ゴシック"/>
              </a:rPr>
              <a:t>Rename dialog box that </a:t>
            </a:r>
            <a:br>
              <a:rPr lang="en-US">
                <a:latin typeface="Segoe"/>
                <a:ea typeface="ＭＳ ゴシック"/>
              </a:rPr>
            </a:br>
            <a:r>
              <a:rPr lang="en-US">
                <a:latin typeface="Segoe"/>
                <a:ea typeface="ＭＳ ゴシック"/>
              </a:rPr>
              <a:t>appears, type </a:t>
            </a:r>
            <a:r>
              <a:rPr lang="en-US" b="1">
                <a:latin typeface="Segoe"/>
                <a:ea typeface="ＭＳ ゴシック"/>
              </a:rPr>
              <a:t>My New </a:t>
            </a:r>
            <a:br>
              <a:rPr lang="en-US" b="1">
                <a:latin typeface="Segoe"/>
                <a:ea typeface="ＭＳ ゴシック"/>
              </a:rPr>
            </a:br>
            <a:r>
              <a:rPr lang="en-US" b="1">
                <a:latin typeface="Segoe"/>
                <a:ea typeface="ＭＳ ゴシック"/>
              </a:rPr>
              <a:t>Tab</a:t>
            </a:r>
            <a:r>
              <a:rPr lang="en-US">
                <a:latin typeface="Segoe"/>
                <a:ea typeface="ＭＳ ゴシック"/>
              </a:rPr>
              <a:t> (right), and then </a:t>
            </a:r>
            <a:br>
              <a:rPr lang="en-US">
                <a:latin typeface="Segoe"/>
                <a:ea typeface="ＭＳ ゴシック"/>
              </a:rPr>
            </a:br>
            <a:r>
              <a:rPr lang="en-US">
                <a:latin typeface="Segoe"/>
                <a:ea typeface="ＭＳ ゴシック"/>
              </a:rPr>
              <a:t>click </a:t>
            </a:r>
            <a:r>
              <a:rPr lang="en-US" b="1">
                <a:latin typeface="Segoe"/>
                <a:ea typeface="ＭＳ ゴシック"/>
              </a:rPr>
              <a:t>OK</a:t>
            </a:r>
            <a:r>
              <a:rPr lang="en-US">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42</a:t>
            </a:fld>
            <a:endParaRPr lang="en-US" dirty="0"/>
          </a:p>
        </p:txBody>
      </p:sp>
      <p:pic>
        <p:nvPicPr>
          <p:cNvPr id="7" name="Picture 6" descr="03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1676400"/>
            <a:ext cx="3801018" cy="3755875"/>
          </a:xfrm>
          <a:prstGeom prst="rect">
            <a:avLst/>
          </a:prstGeom>
        </p:spPr>
      </p:pic>
    </p:spTree>
    <p:extLst>
      <p:ext uri="{BB962C8B-B14F-4D97-AF65-F5344CB8AC3E}">
        <p14:creationId xmlns:p14="http://schemas.microsoft.com/office/powerpoint/2010/main" val="25997890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Customize the Ribbon</a:t>
            </a:r>
            <a:endParaRPr lang="en-US"/>
          </a:p>
        </p:txBody>
      </p:sp>
      <p:sp>
        <p:nvSpPr>
          <p:cNvPr id="3" name="Content Placeholder 2"/>
          <p:cNvSpPr>
            <a:spLocks noGrp="1"/>
          </p:cNvSpPr>
          <p:nvPr>
            <p:ph idx="1"/>
          </p:nvPr>
        </p:nvSpPr>
        <p:spPr/>
        <p:txBody>
          <a:bodyPr/>
          <a:lstStyle/>
          <a:p>
            <a:pPr lvl="1">
              <a:buFont typeface="+mj-lt"/>
              <a:buAutoNum type="arabicPeriod" startAt="8"/>
            </a:pPr>
            <a:r>
              <a:rPr lang="en-US">
                <a:latin typeface="Segoe"/>
                <a:ea typeface="ＭＳ ゴシック"/>
              </a:rPr>
              <a:t>Under your new tab, </a:t>
            </a:r>
            <a:br>
              <a:rPr lang="en-US">
                <a:latin typeface="Segoe"/>
                <a:ea typeface="ＭＳ ゴシック"/>
              </a:rPr>
            </a:br>
            <a:r>
              <a:rPr lang="en-US">
                <a:latin typeface="Segoe"/>
                <a:ea typeface="ＭＳ ゴシック"/>
              </a:rPr>
              <a:t>click </a:t>
            </a:r>
            <a:r>
              <a:rPr lang="en-US" b="1">
                <a:latin typeface="Segoe"/>
                <a:ea typeface="ＭＳ ゴシック"/>
              </a:rPr>
              <a:t>New Group </a:t>
            </a:r>
            <a:br>
              <a:rPr lang="en-US" b="1">
                <a:latin typeface="Segoe"/>
                <a:ea typeface="ＭＳ ゴシック"/>
              </a:rPr>
            </a:br>
            <a:r>
              <a:rPr lang="en-US" b="1">
                <a:latin typeface="Segoe"/>
                <a:ea typeface="ＭＳ ゴシック"/>
              </a:rPr>
              <a:t>(Custom)</a:t>
            </a:r>
            <a:r>
              <a:rPr lang="en-US">
                <a:latin typeface="Segoe"/>
                <a:ea typeface="ＭＳ ゴシック"/>
              </a:rPr>
              <a:t> to select it. </a:t>
            </a:r>
            <a:br>
              <a:rPr lang="en-US">
                <a:latin typeface="Segoe"/>
                <a:ea typeface="ＭＳ ゴシック"/>
              </a:rPr>
            </a:br>
            <a:r>
              <a:rPr lang="en-US">
                <a:latin typeface="Segoe"/>
                <a:ea typeface="ＭＳ ゴシック"/>
              </a:rPr>
              <a:t>Click the </a:t>
            </a:r>
            <a:r>
              <a:rPr lang="en-US" b="1">
                <a:latin typeface="Segoe"/>
                <a:ea typeface="ＭＳ ゴシック"/>
              </a:rPr>
              <a:t>Rename</a:t>
            </a:r>
            <a:r>
              <a:rPr lang="en-US">
                <a:latin typeface="Segoe"/>
                <a:ea typeface="ＭＳ ゴシック"/>
              </a:rPr>
              <a:t> </a:t>
            </a:r>
            <a:br>
              <a:rPr lang="en-US">
                <a:latin typeface="Segoe"/>
                <a:ea typeface="ＭＳ ゴシック"/>
              </a:rPr>
            </a:br>
            <a:r>
              <a:rPr lang="en-US">
                <a:latin typeface="Segoe"/>
                <a:ea typeface="ＭＳ ゴシック"/>
              </a:rPr>
              <a:t>button again. This time, </a:t>
            </a:r>
            <a:br>
              <a:rPr lang="en-US">
                <a:latin typeface="Segoe"/>
                <a:ea typeface="ＭＳ ゴシック"/>
              </a:rPr>
            </a:br>
            <a:r>
              <a:rPr lang="en-US">
                <a:latin typeface="Segoe"/>
                <a:ea typeface="ＭＳ ゴシック"/>
              </a:rPr>
              <a:t>the Rename dialog box </a:t>
            </a:r>
            <a:br>
              <a:rPr lang="en-US">
                <a:latin typeface="Segoe"/>
                <a:ea typeface="ＭＳ ゴシック"/>
              </a:rPr>
            </a:br>
            <a:r>
              <a:rPr lang="en-US">
                <a:latin typeface="Segoe"/>
                <a:ea typeface="ＭＳ ゴシック"/>
              </a:rPr>
              <a:t>allows you to select a </a:t>
            </a:r>
            <a:br>
              <a:rPr lang="en-US">
                <a:latin typeface="Segoe"/>
                <a:ea typeface="ＭＳ ゴシック"/>
              </a:rPr>
            </a:br>
            <a:r>
              <a:rPr lang="en-US">
                <a:latin typeface="Segoe"/>
                <a:ea typeface="ＭＳ ゴシック"/>
              </a:rPr>
              <a:t>symbol (right). Select </a:t>
            </a:r>
            <a:br>
              <a:rPr lang="en-US">
                <a:latin typeface="Segoe"/>
                <a:ea typeface="ＭＳ ゴシック"/>
              </a:rPr>
            </a:br>
            <a:r>
              <a:rPr lang="en-US">
                <a:latin typeface="Segoe"/>
                <a:ea typeface="ＭＳ ゴシック"/>
              </a:rPr>
              <a:t>the </a:t>
            </a:r>
            <a:r>
              <a:rPr lang="en-US" b="1">
                <a:latin typeface="Segoe"/>
                <a:ea typeface="ＭＳ ゴシック"/>
              </a:rPr>
              <a:t>hand symbol,</a:t>
            </a:r>
            <a:r>
              <a:rPr lang="en-US">
                <a:latin typeface="Segoe"/>
                <a:ea typeface="ＭＳ ゴシック"/>
              </a:rPr>
              <a:t> in the Display name box, type </a:t>
            </a:r>
            <a:r>
              <a:rPr lang="en-US" b="1">
                <a:latin typeface="Segoe"/>
                <a:ea typeface="ＭＳ ゴシック"/>
              </a:rPr>
              <a:t>My New Group</a:t>
            </a:r>
            <a:r>
              <a:rPr lang="en-US">
                <a:latin typeface="Segoe"/>
                <a:ea typeface="ＭＳ ゴシック"/>
              </a:rPr>
              <a:t>, and then click </a:t>
            </a:r>
            <a:r>
              <a:rPr lang="en-US" b="1">
                <a:latin typeface="Segoe"/>
                <a:ea typeface="ＭＳ ゴシック"/>
              </a:rPr>
              <a:t>OK</a:t>
            </a:r>
            <a:r>
              <a:rPr lang="en-US">
                <a:latin typeface="Segoe"/>
                <a:ea typeface="ＭＳ ゴシック"/>
              </a:rPr>
              <a:t>. You see the New Group renamed.</a:t>
            </a: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43</a:t>
            </a:fld>
            <a:endParaRPr lang="en-US" dirty="0"/>
          </a:p>
        </p:txBody>
      </p:sp>
      <p:pic>
        <p:nvPicPr>
          <p:cNvPr id="7" name="Picture 6" descr="03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1752600"/>
            <a:ext cx="3903665" cy="2515695"/>
          </a:xfrm>
          <a:prstGeom prst="rect">
            <a:avLst/>
          </a:prstGeom>
        </p:spPr>
      </p:pic>
    </p:spTree>
    <p:extLst>
      <p:ext uri="{BB962C8B-B14F-4D97-AF65-F5344CB8AC3E}">
        <p14:creationId xmlns:p14="http://schemas.microsoft.com/office/powerpoint/2010/main" val="40605896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Customize the Ribbon</a:t>
            </a:r>
          </a:p>
        </p:txBody>
      </p:sp>
      <p:sp>
        <p:nvSpPr>
          <p:cNvPr id="3" name="Text Placeholder 2"/>
          <p:cNvSpPr>
            <a:spLocks noGrp="1"/>
          </p:cNvSpPr>
          <p:nvPr>
            <p:ph type="body" idx="1"/>
          </p:nvPr>
        </p:nvSpPr>
        <p:spPr/>
        <p:txBody>
          <a:bodyPr/>
          <a:lstStyle/>
          <a:p>
            <a:pPr lvl="1" rtl="0">
              <a:buFont typeface="+mj-lt"/>
              <a:buAutoNum type="arabicPeriod" startAt="9"/>
            </a:pPr>
            <a:r>
              <a:rPr lang="en-US" sz="2000" b="0" i="0" u="none" strike="noStrike" baseline="0" smtClean="0">
                <a:latin typeface="Segoe"/>
                <a:ea typeface="ＭＳ ゴシック"/>
              </a:rPr>
              <a:t>In the Customize the Ribbon list on the right, click the </a:t>
            </a:r>
            <a:r>
              <a:rPr lang="en-US" sz="2000" b="1" i="0" u="none" strike="noStrike" baseline="0" smtClean="0">
                <a:latin typeface="Segoe"/>
                <a:ea typeface="ＭＳ ゴシック"/>
              </a:rPr>
              <a:t>My New Group</a:t>
            </a:r>
            <a:r>
              <a:rPr lang="en-US" sz="2000" b="0" i="0" u="none" strike="noStrike" baseline="0" smtClean="0">
                <a:latin typeface="Segoe"/>
                <a:ea typeface="ＭＳ ゴシック"/>
              </a:rPr>
              <a:t> list item. In the command list on the left, click on a command of your choice, and then click the </a:t>
            </a:r>
            <a:r>
              <a:rPr lang="en-US" sz="2000" b="1" i="0" u="none" strike="noStrike" baseline="0" smtClean="0">
                <a:latin typeface="Segoe"/>
                <a:ea typeface="ＭＳ ゴシック"/>
              </a:rPr>
              <a:t>Add</a:t>
            </a:r>
            <a:r>
              <a:rPr lang="en-US" sz="2000" b="0" i="0" u="none" strike="noStrike" baseline="0" smtClean="0">
                <a:latin typeface="Segoe"/>
                <a:ea typeface="ＭＳ ゴシック"/>
              </a:rPr>
              <a:t> button. The command appears on your new ribbon tab. In the </a:t>
            </a:r>
            <a:r>
              <a:rPr lang="en-US" sz="2000" b="1" i="0" u="none" strike="noStrike" baseline="0" smtClean="0">
                <a:latin typeface="Segoe"/>
                <a:ea typeface="ＭＳ ゴシック"/>
              </a:rPr>
              <a:t>Choose commands from</a:t>
            </a:r>
            <a:r>
              <a:rPr lang="en-US" sz="2000" b="0" i="0" u="none" strike="noStrike" baseline="0" smtClean="0">
                <a:latin typeface="Segoe"/>
                <a:ea typeface="ＭＳ ゴシック"/>
              </a:rPr>
              <a:t> list, select </a:t>
            </a:r>
            <a:r>
              <a:rPr lang="en-US" sz="2000" b="1" i="0" u="none" strike="noStrike" baseline="0" smtClean="0">
                <a:latin typeface="Segoe"/>
                <a:ea typeface="ＭＳ ゴシック"/>
              </a:rPr>
              <a:t>All Commands </a:t>
            </a:r>
            <a:r>
              <a:rPr lang="en-US" sz="2000" b="0" i="0" u="none" strike="noStrike" baseline="0" smtClean="0">
                <a:latin typeface="Segoe"/>
                <a:ea typeface="ＭＳ ゴシック"/>
              </a:rPr>
              <a:t>and then add another command from this list. In the </a:t>
            </a:r>
            <a:r>
              <a:rPr lang="en-US" sz="2000" b="1" i="0" u="none" strike="noStrike" baseline="0" smtClean="0">
                <a:latin typeface="Segoe"/>
                <a:ea typeface="ＭＳ ゴシック"/>
              </a:rPr>
              <a:t>Choose commands from</a:t>
            </a:r>
            <a:r>
              <a:rPr lang="en-US" sz="2000" b="0" i="0" u="none" strike="noStrike" baseline="0" smtClean="0">
                <a:latin typeface="Segoe"/>
                <a:ea typeface="ＭＳ ゴシック"/>
              </a:rPr>
              <a:t> list, select </a:t>
            </a:r>
            <a:r>
              <a:rPr lang="en-US" sz="2000" b="1" i="0" u="none" strike="noStrike" baseline="0" smtClean="0">
                <a:latin typeface="Segoe"/>
                <a:ea typeface="ＭＳ ゴシック"/>
              </a:rPr>
              <a:t>File Tab</a:t>
            </a:r>
            <a:r>
              <a:rPr lang="en-US" sz="2000" b="0" i="0" u="none" strike="noStrike" baseline="0" smtClean="0">
                <a:latin typeface="Segoe"/>
                <a:ea typeface="ＭＳ ゴシック"/>
              </a:rPr>
              <a:t> and then add another command. Your screen should look similar to the figure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44</a:t>
            </a:fld>
            <a:endParaRPr lang="en-US" dirty="0"/>
          </a:p>
        </p:txBody>
      </p:sp>
      <p:pic>
        <p:nvPicPr>
          <p:cNvPr id="7" name="Picture 6" descr="032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4114800"/>
            <a:ext cx="4176252" cy="2102102"/>
          </a:xfrm>
          <a:prstGeom prst="rect">
            <a:avLst/>
          </a:prstGeom>
        </p:spPr>
      </p:pic>
    </p:spTree>
    <p:extLst>
      <p:ext uri="{BB962C8B-B14F-4D97-AF65-F5344CB8AC3E}">
        <p14:creationId xmlns:p14="http://schemas.microsoft.com/office/powerpoint/2010/main" val="26115713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Customize the Ribbon</a:t>
            </a:r>
          </a:p>
        </p:txBody>
      </p:sp>
      <p:sp>
        <p:nvSpPr>
          <p:cNvPr id="3" name="Text Placeholder 2"/>
          <p:cNvSpPr>
            <a:spLocks noGrp="1"/>
          </p:cNvSpPr>
          <p:nvPr>
            <p:ph type="body" idx="1"/>
          </p:nvPr>
        </p:nvSpPr>
        <p:spPr/>
        <p:txBody>
          <a:bodyPr/>
          <a:lstStyle/>
          <a:p>
            <a:pPr lvl="1" rtl="0">
              <a:buFont typeface="+mj-lt"/>
              <a:buAutoNum type="arabicPeriod" startAt="10"/>
            </a:pPr>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to close the Excel Options dialog box. When you exit, you see your tab named </a:t>
            </a:r>
            <a:r>
              <a:rPr lang="en-US" b="0" i="1" u="none" strike="noStrike" baseline="0" smtClean="0">
                <a:latin typeface="Segoe"/>
                <a:ea typeface="ＭＳ ゴシック"/>
              </a:rPr>
              <a:t>My New Tab</a:t>
            </a:r>
            <a:r>
              <a:rPr lang="en-US" b="0" i="0" u="none" strike="noStrike" baseline="0" smtClean="0">
                <a:latin typeface="Segoe"/>
                <a:ea typeface="ＭＳ ゴシック"/>
              </a:rPr>
              <a:t> on the ribbon.</a:t>
            </a:r>
          </a:p>
          <a:p>
            <a:pPr lvl="1" rtl="0">
              <a:buAutoNum type="arabicPeriod" startAt="10"/>
            </a:pPr>
            <a:r>
              <a:rPr lang="en-US" b="0" i="0" u="none" strike="noStrike" baseline="0" smtClean="0">
                <a:latin typeface="Segoe"/>
                <a:ea typeface="ＭＳ ゴシック"/>
              </a:rPr>
              <a:t>Click the </a:t>
            </a:r>
            <a:r>
              <a:rPr lang="en-US" b="1" i="0" u="none" strike="noStrike" baseline="0" smtClean="0">
                <a:latin typeface="Segoe"/>
                <a:ea typeface="ＭＳ ゴシック"/>
              </a:rPr>
              <a:t>My New Tab </a:t>
            </a:r>
            <a:r>
              <a:rPr lang="en-US" b="0" i="0" u="none" strike="noStrike" baseline="0" smtClean="0">
                <a:latin typeface="Segoe"/>
                <a:ea typeface="ＭＳ ゴシック"/>
              </a:rPr>
              <a:t>tab. Your commands display in the tab’s My New Group (below).</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workbook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45</a:t>
            </a:fld>
            <a:endParaRPr lang="en-US" dirty="0"/>
          </a:p>
        </p:txBody>
      </p:sp>
      <p:pic>
        <p:nvPicPr>
          <p:cNvPr id="7" name="Picture 6" descr="033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4038600"/>
            <a:ext cx="4813300" cy="1587500"/>
          </a:xfrm>
          <a:prstGeom prst="rect">
            <a:avLst/>
          </a:prstGeom>
        </p:spPr>
      </p:pic>
    </p:spTree>
    <p:extLst>
      <p:ext uri="{BB962C8B-B14F-4D97-AF65-F5344CB8AC3E}">
        <p14:creationId xmlns:p14="http://schemas.microsoft.com/office/powerpoint/2010/main" val="36086179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Customize the Excel Default Settings</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a:t>
            </a:r>
            <a:r>
              <a:rPr lang="en-US" b="0" i="0" u="none" strike="noStrike" baseline="0" smtClean="0">
                <a:latin typeface="Segoe"/>
                <a:ea typeface="ＭＳ ゴシック"/>
              </a:rPr>
              <a:t> Continue with a blank workbook from the previous exercise.</a:t>
            </a:r>
          </a:p>
          <a:p>
            <a:pPr lvl="1" rtl="0"/>
            <a:r>
              <a:rPr lang="en-US" b="0" i="0" u="none" strike="noStrike" baseline="0" smtClean="0">
                <a:latin typeface="Segoe"/>
                <a:ea typeface="ＭＳ ゴシック"/>
              </a:rPr>
              <a:t>Click on the </a:t>
            </a:r>
            <a:r>
              <a:rPr lang="en-US" b="1" i="0" u="none" strike="noStrike" baseline="0" smtClean="0">
                <a:latin typeface="Segoe"/>
                <a:ea typeface="ＭＳ ゴシック"/>
              </a:rPr>
              <a:t>FILE</a:t>
            </a:r>
            <a:r>
              <a:rPr lang="en-US" b="0" i="0" u="none" strike="noStrike" baseline="0" smtClean="0">
                <a:latin typeface="Segoe"/>
                <a:ea typeface="ＭＳ ゴシック"/>
              </a:rPr>
              <a:t> tab to access Backstage view.</a:t>
            </a:r>
          </a:p>
          <a:p>
            <a:pPr lvl="1" rtl="0"/>
            <a:r>
              <a:rPr lang="en-US" b="0" i="0" u="none" strike="noStrike" baseline="0" smtClean="0">
                <a:latin typeface="Segoe"/>
                <a:ea typeface="ＭＳ ゴシック"/>
              </a:rPr>
              <a:t>In the navigation pane, click </a:t>
            </a:r>
            <a:r>
              <a:rPr lang="en-US" b="1" i="0" u="none" strike="noStrike" baseline="0" smtClean="0">
                <a:latin typeface="Segoe"/>
                <a:ea typeface="ＭＳ ゴシック"/>
              </a:rPr>
              <a:t>Options</a:t>
            </a:r>
            <a:r>
              <a:rPr lang="en-US" b="0" i="0" u="none" strike="noStrike" baseline="0" smtClean="0">
                <a:latin typeface="Segoe"/>
                <a:ea typeface="ＭＳ ゴシック"/>
              </a:rPr>
              <a:t>. By default, the Excel Options dialog box opens with the General options displayed.</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46</a:t>
            </a:fld>
            <a:endParaRPr lang="en-US" dirty="0"/>
          </a:p>
        </p:txBody>
      </p:sp>
    </p:spTree>
    <p:extLst>
      <p:ext uri="{BB962C8B-B14F-4D97-AF65-F5344CB8AC3E}">
        <p14:creationId xmlns:p14="http://schemas.microsoft.com/office/powerpoint/2010/main" val="30536679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Customize the Excel Default Settings</a:t>
            </a:r>
          </a:p>
        </p:txBody>
      </p:sp>
      <p:sp>
        <p:nvSpPr>
          <p:cNvPr id="3" name="Text Placeholder 2"/>
          <p:cNvSpPr>
            <a:spLocks noGrp="1"/>
          </p:cNvSpPr>
          <p:nvPr>
            <p:ph type="body" idx="1"/>
          </p:nvPr>
        </p:nvSpPr>
        <p:spPr/>
        <p:txBody>
          <a:bodyPr/>
          <a:lstStyle/>
          <a:p>
            <a:pPr lvl="1" rtl="0">
              <a:buFont typeface="+mj-lt"/>
              <a:buAutoNum type="arabicPeriod" startAt="3"/>
            </a:pPr>
            <a:r>
              <a:rPr lang="en-US" sz="2000" b="0" i="0" u="none" strike="noStrike" baseline="0" smtClean="0">
                <a:latin typeface="Segoe"/>
                <a:ea typeface="ＭＳ ゴシック"/>
              </a:rPr>
              <a:t>In the When creating new workbooks section, click in the </a:t>
            </a:r>
            <a:r>
              <a:rPr lang="en-US" sz="2000" b="1" i="0" u="none" strike="noStrike" baseline="0" smtClean="0">
                <a:latin typeface="Segoe"/>
                <a:ea typeface="ＭＳ ゴシック"/>
              </a:rPr>
              <a:t>Include this many sheets</a:t>
            </a:r>
            <a:r>
              <a:rPr lang="en-US" sz="2000" b="0" i="0" u="none" strike="noStrike" baseline="0" smtClean="0">
                <a:latin typeface="Segoe"/>
                <a:ea typeface="ＭＳ ゴシック"/>
              </a:rPr>
              <a:t> text box and type </a:t>
            </a:r>
            <a:r>
              <a:rPr lang="en-US" sz="2000" b="1" i="0" u="none" strike="noStrike" baseline="0" smtClean="0">
                <a:latin typeface="Segoe"/>
                <a:ea typeface="ＭＳ ゴシック"/>
              </a:rPr>
              <a:t>5</a:t>
            </a:r>
            <a:r>
              <a:rPr lang="en-US" sz="2000" b="0" i="0" u="none" strike="noStrike" baseline="0" smtClean="0">
                <a:latin typeface="Segoe"/>
                <a:ea typeface="ＭＳ ゴシック"/>
              </a:rPr>
              <a:t> to change the number of worksheets that appear by default in new workbooks.</a:t>
            </a:r>
          </a:p>
          <a:p>
            <a:pPr lvl="1" rtl="0">
              <a:buAutoNum type="arabicPeriod" startAt="3"/>
            </a:pPr>
            <a:r>
              <a:rPr lang="en-US" sz="2000" b="0" i="0" u="none" strike="noStrike" baseline="0" smtClean="0">
                <a:latin typeface="Segoe"/>
                <a:ea typeface="ＭＳ ゴシック"/>
              </a:rPr>
              <a:t>In the Personalize your </a:t>
            </a:r>
            <a:br>
              <a:rPr lang="en-US" sz="2000" b="0" i="0" u="none" strike="noStrike" baseline="0" smtClean="0">
                <a:latin typeface="Segoe"/>
                <a:ea typeface="ＭＳ ゴシック"/>
              </a:rPr>
            </a:br>
            <a:r>
              <a:rPr lang="en-US" sz="2000" b="0" i="0" u="none" strike="noStrike" baseline="0" smtClean="0">
                <a:latin typeface="Segoe"/>
                <a:ea typeface="ＭＳ ゴシック"/>
              </a:rPr>
              <a:t>copy of Microsoft Office </a:t>
            </a:r>
            <a:br>
              <a:rPr lang="en-US" sz="2000" b="0" i="0" u="none" strike="noStrike" baseline="0" smtClean="0">
                <a:latin typeface="Segoe"/>
                <a:ea typeface="ＭＳ ゴシック"/>
              </a:rPr>
            </a:br>
            <a:r>
              <a:rPr lang="en-US" sz="2000" b="0" i="0" u="none" strike="noStrike" baseline="0" smtClean="0">
                <a:latin typeface="Segoe"/>
                <a:ea typeface="ＭＳ ゴシック"/>
              </a:rPr>
              <a:t>section, click the </a:t>
            </a:r>
            <a:r>
              <a:rPr lang="en-US" sz="2000" b="1" i="0" u="none" strike="noStrike" baseline="0" smtClean="0">
                <a:latin typeface="Segoe"/>
                <a:ea typeface="ＭＳ ゴシック"/>
              </a:rPr>
              <a:t>User </a:t>
            </a:r>
            <a:br>
              <a:rPr lang="en-US" sz="2000" b="1" i="0" u="none" strike="noStrike" baseline="0" smtClean="0">
                <a:latin typeface="Segoe"/>
                <a:ea typeface="ＭＳ ゴシック"/>
              </a:rPr>
            </a:br>
            <a:r>
              <a:rPr lang="en-US" sz="2000" b="1" i="0" u="none" strike="noStrike" baseline="0" smtClean="0">
                <a:latin typeface="Segoe"/>
                <a:ea typeface="ＭＳ ゴシック"/>
              </a:rPr>
              <a:t>name</a:t>
            </a:r>
            <a:r>
              <a:rPr lang="en-US" sz="2000" b="0" i="0" u="none" strike="noStrike" baseline="0" smtClean="0">
                <a:latin typeface="Segoe"/>
                <a:ea typeface="ＭＳ ゴシック"/>
              </a:rPr>
              <a:t> box and type </a:t>
            </a:r>
            <a:r>
              <a:rPr lang="en-US" sz="2000" b="1" i="0" u="none" strike="noStrike" baseline="0" smtClean="0">
                <a:latin typeface="Segoe"/>
                <a:ea typeface="ＭＳ ゴシック"/>
              </a:rPr>
              <a:t>[your </a:t>
            </a:r>
            <a:br>
              <a:rPr lang="en-US" sz="2000" b="1" i="0" u="none" strike="noStrike" baseline="0" smtClean="0">
                <a:latin typeface="Segoe"/>
                <a:ea typeface="ＭＳ ゴシック"/>
              </a:rPr>
            </a:br>
            <a:r>
              <a:rPr lang="en-US" sz="2000" b="1" i="0" u="none" strike="noStrike" baseline="0" smtClean="0">
                <a:latin typeface="Segoe"/>
                <a:ea typeface="ＭＳ ゴシック"/>
              </a:rPr>
              <a:t>first and last name]</a:t>
            </a:r>
            <a:r>
              <a:rPr lang="en-US" sz="2000" b="0" i="0" u="none" strike="noStrike" baseline="0" smtClean="0">
                <a:latin typeface="Segoe"/>
                <a:ea typeface="ＭＳ ゴシック"/>
              </a:rPr>
              <a:t> in the </a:t>
            </a:r>
            <a:br>
              <a:rPr lang="en-US" sz="2000" b="0" i="0" u="none" strike="noStrike" baseline="0" smtClean="0">
                <a:latin typeface="Segoe"/>
                <a:ea typeface="ＭＳ ゴシック"/>
              </a:rPr>
            </a:br>
            <a:r>
              <a:rPr lang="en-US" sz="2000" b="0" i="0" u="none" strike="noStrike" baseline="0" smtClean="0">
                <a:latin typeface="Segoe"/>
                <a:ea typeface="ＭＳ ゴシック"/>
              </a:rPr>
              <a:t>text box (right). Click </a:t>
            </a:r>
            <a:r>
              <a:rPr lang="en-US" sz="2000" b="1" i="0" u="none" strike="noStrike" baseline="0" smtClean="0">
                <a:latin typeface="Segoe"/>
                <a:ea typeface="ＭＳ ゴシック"/>
              </a:rPr>
              <a:t>OK</a:t>
            </a:r>
            <a:r>
              <a:rPr lang="en-US" sz="2000"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47</a:t>
            </a:fld>
            <a:endParaRPr lang="en-US" dirty="0"/>
          </a:p>
        </p:txBody>
      </p:sp>
      <p:pic>
        <p:nvPicPr>
          <p:cNvPr id="9" name="Picture 8" descr="03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0972" y="2743200"/>
            <a:ext cx="3947291" cy="2444206"/>
          </a:xfrm>
          <a:prstGeom prst="rect">
            <a:avLst/>
          </a:prstGeom>
        </p:spPr>
      </p:pic>
    </p:spTree>
    <p:extLst>
      <p:ext uri="{BB962C8B-B14F-4D97-AF65-F5344CB8AC3E}">
        <p14:creationId xmlns:p14="http://schemas.microsoft.com/office/powerpoint/2010/main" val="496812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Customize the Excel Default Settings</a:t>
            </a:r>
          </a:p>
        </p:txBody>
      </p:sp>
      <p:sp>
        <p:nvSpPr>
          <p:cNvPr id="3" name="Text Placeholder 2"/>
          <p:cNvSpPr>
            <a:spLocks noGrp="1"/>
          </p:cNvSpPr>
          <p:nvPr>
            <p:ph type="body" idx="1"/>
          </p:nvPr>
        </p:nvSpPr>
        <p:spPr/>
        <p:txBody>
          <a:bodyPr/>
          <a:lstStyle/>
          <a:p>
            <a:pPr lvl="1" rtl="0">
              <a:buFont typeface="+mj-lt"/>
              <a:buAutoNum type="arabicPeriod" startAt="5"/>
            </a:pPr>
            <a:r>
              <a:rPr lang="en-US" i="0" u="none" strike="noStrike" baseline="0" smtClean="0">
                <a:latin typeface="Segoe"/>
                <a:ea typeface="ＭＳ ゴシック"/>
              </a:rPr>
              <a:t> </a:t>
            </a:r>
            <a:r>
              <a:rPr lang="en-US" b="1" i="0" u="none" strike="noStrike" baseline="0" smtClean="0">
                <a:latin typeface="Segoe"/>
                <a:ea typeface="ＭＳ ゴシック"/>
              </a:rPr>
              <a:t>EXIT</a:t>
            </a:r>
            <a:r>
              <a:rPr lang="en-US" b="0" i="0" u="none" strike="noStrike" baseline="0" smtClean="0">
                <a:latin typeface="Segoe"/>
                <a:ea typeface="ＭＳ ゴシック"/>
              </a:rPr>
              <a:t> and </a:t>
            </a:r>
            <a:r>
              <a:rPr lang="en-US" b="1" i="0" u="none" strike="noStrike" baseline="0" smtClean="0">
                <a:latin typeface="Segoe"/>
                <a:ea typeface="ＭＳ ゴシック"/>
              </a:rPr>
              <a:t>RESTART</a:t>
            </a:r>
            <a:r>
              <a:rPr lang="en-US" b="0" i="0" u="none" strike="noStrike" baseline="0" smtClean="0">
                <a:latin typeface="Segoe"/>
                <a:ea typeface="ＭＳ ゴシック"/>
              </a:rPr>
              <a:t> Excel and select </a:t>
            </a:r>
            <a:r>
              <a:rPr lang="en-US" b="1" i="0" u="none" strike="noStrike" baseline="0" smtClean="0">
                <a:latin typeface="Segoe"/>
                <a:ea typeface="ＭＳ ゴシック"/>
              </a:rPr>
              <a:t>Blank workbook</a:t>
            </a:r>
            <a:r>
              <a:rPr lang="en-US" b="0" i="0" u="none" strike="noStrike" baseline="0" smtClean="0">
                <a:latin typeface="Segoe"/>
                <a:ea typeface="ＭＳ ゴシック"/>
              </a:rPr>
              <a:t>. Note that instead of one worksheet tab, you now have five in your workbook (below).</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0" i="0" u="none" strike="noStrike" baseline="0" smtClean="0">
                <a:latin typeface="Segoe"/>
                <a:ea typeface="ＭＳ ゴシック"/>
              </a:rPr>
              <a:t>the workbook </a:t>
            </a:r>
            <a:br>
              <a:rPr lang="en-US" b="0" i="0" u="none" strike="noStrike" baseline="0" smtClean="0">
                <a:latin typeface="Segoe"/>
                <a:ea typeface="ＭＳ ゴシック"/>
              </a:rPr>
            </a:br>
            <a:r>
              <a:rPr lang="en-US" b="0" i="0" u="none" strike="noStrike" baseline="0" smtClean="0">
                <a:latin typeface="Segoe"/>
                <a:ea typeface="ＭＳ ゴシック"/>
              </a:rPr>
              <a:t>open for the </a:t>
            </a:r>
            <a:br>
              <a:rPr lang="en-US" b="0" i="0" u="none" strike="noStrike" baseline="0" smtClean="0">
                <a:latin typeface="Segoe"/>
                <a:ea typeface="ＭＳ ゴシック"/>
              </a:rPr>
            </a:br>
            <a:r>
              <a:rPr lang="en-US" b="0" i="0" u="none" strike="noStrike" baseline="0" smtClean="0">
                <a:latin typeface="Segoe"/>
                <a:ea typeface="ＭＳ ゴシック"/>
              </a:rPr>
              <a:t>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48</a:t>
            </a:fld>
            <a:endParaRPr lang="en-US" dirty="0"/>
          </a:p>
        </p:txBody>
      </p:sp>
      <p:pic>
        <p:nvPicPr>
          <p:cNvPr id="7" name="Picture 6" descr="033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2719551"/>
            <a:ext cx="5351517" cy="3401442"/>
          </a:xfrm>
          <a:prstGeom prst="rect">
            <a:avLst/>
          </a:prstGeom>
        </p:spPr>
      </p:pic>
    </p:spTree>
    <p:extLst>
      <p:ext uri="{BB962C8B-B14F-4D97-AF65-F5344CB8AC3E}">
        <p14:creationId xmlns:p14="http://schemas.microsoft.com/office/powerpoint/2010/main" val="33895244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Reset Default Settings, Ribbon, and Quick Access Toolbar </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a:t>
            </a:r>
            <a:r>
              <a:rPr lang="en-US" b="0" i="0" u="none" strike="noStrike" baseline="0" smtClean="0">
                <a:latin typeface="Segoe"/>
                <a:ea typeface="ＭＳ ゴシック"/>
              </a:rPr>
              <a:t> Continue with a blank workbook from the previous exercise.</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and click </a:t>
            </a:r>
            <a:r>
              <a:rPr lang="en-US" b="1" i="0" u="none" strike="noStrike" baseline="0" smtClean="0">
                <a:latin typeface="Segoe"/>
                <a:ea typeface="ＭＳ ゴシック"/>
              </a:rPr>
              <a:t>Options</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On the General tab, in the When creating new workbooks section, in the </a:t>
            </a:r>
            <a:r>
              <a:rPr lang="en-US" b="1" i="0" u="none" strike="noStrike" baseline="0" smtClean="0">
                <a:latin typeface="Segoe"/>
                <a:ea typeface="ＭＳ ゴシック"/>
              </a:rPr>
              <a:t>Include this many sheets</a:t>
            </a:r>
            <a:r>
              <a:rPr lang="en-US" b="0" i="0" u="none" strike="noStrike" baseline="0" smtClean="0">
                <a:latin typeface="Segoe"/>
                <a:ea typeface="ＭＳ ゴシック"/>
              </a:rPr>
              <a:t> box, type </a:t>
            </a:r>
            <a:r>
              <a:rPr lang="en-US" b="1" i="0" u="none" strike="noStrike" baseline="0" smtClean="0">
                <a:latin typeface="Segoe"/>
                <a:ea typeface="ＭＳ ゴシック"/>
              </a:rPr>
              <a:t>1</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Customize Ribbon</a:t>
            </a:r>
            <a:r>
              <a:rPr lang="en-US" b="0" i="0" u="none" strike="noStrike" baseline="0" smtClean="0">
                <a:latin typeface="Segoe"/>
                <a:ea typeface="ＭＳ ゴシック"/>
              </a:rPr>
              <a:t> tab.</a:t>
            </a:r>
          </a:p>
          <a:p>
            <a:pPr lvl="1" rtl="0"/>
            <a:r>
              <a:rPr lang="en-US" b="0" i="0" u="none" strike="noStrike" baseline="0" smtClean="0">
                <a:latin typeface="Segoe"/>
                <a:ea typeface="ＭＳ ゴシック"/>
              </a:rPr>
              <a:t>In the bottom right of the dialog box, click the </a:t>
            </a:r>
            <a:r>
              <a:rPr lang="en-US" b="1" i="0" u="none" strike="noStrike" baseline="0" smtClean="0">
                <a:latin typeface="Segoe"/>
                <a:ea typeface="ＭＳ ゴシック"/>
              </a:rPr>
              <a:t>Reset</a:t>
            </a:r>
            <a:r>
              <a:rPr lang="en-US" b="0" i="0" u="none" strike="noStrike" baseline="0" smtClean="0">
                <a:latin typeface="Segoe"/>
                <a:ea typeface="ＭＳ ゴシック"/>
              </a:rPr>
              <a:t> button and then click </a:t>
            </a:r>
            <a:r>
              <a:rPr lang="en-US" b="1" i="0" u="none" strike="noStrike" baseline="0" smtClean="0">
                <a:latin typeface="Segoe"/>
                <a:ea typeface="ＭＳ ゴシック"/>
              </a:rPr>
              <a:t>Reset all customizations</a:t>
            </a:r>
            <a:r>
              <a:rPr lang="en-US" b="0" i="0" u="none" strike="noStrike" baseline="0" smtClean="0">
                <a:latin typeface="Segoe"/>
                <a:ea typeface="ＭＳ ゴシック"/>
              </a:rPr>
              <a:t>.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49</a:t>
            </a:fld>
            <a:endParaRPr lang="en-US" dirty="0"/>
          </a:p>
        </p:txBody>
      </p:sp>
    </p:spTree>
    <p:extLst>
      <p:ext uri="{BB962C8B-B14F-4D97-AF65-F5344CB8AC3E}">
        <p14:creationId xmlns:p14="http://schemas.microsoft.com/office/powerpoint/2010/main" val="3712785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Software</a:t>
            </a:r>
            <a:r>
              <a:rPr lang="en-US">
                <a:solidFill>
                  <a:srgbClr val="4EB857"/>
                </a:solidFill>
                <a:latin typeface="Segoe"/>
                <a:ea typeface="ＭＳ ゴシック"/>
              </a:rPr>
              <a:t> </a:t>
            </a:r>
            <a:r>
              <a:rPr lang="en-US">
                <a:latin typeface="Segoe"/>
                <a:ea typeface="ＭＳ ゴシック"/>
              </a:rPr>
              <a:t>Orientation</a:t>
            </a:r>
            <a:endParaRPr lang="en-US"/>
          </a:p>
        </p:txBody>
      </p:sp>
      <p:sp>
        <p:nvSpPr>
          <p:cNvPr id="3" name="Text Placeholder 2"/>
          <p:cNvSpPr>
            <a:spLocks noGrp="1"/>
          </p:cNvSpPr>
          <p:nvPr>
            <p:ph type="body" idx="1"/>
          </p:nvPr>
        </p:nvSpPr>
        <p:spPr/>
        <p:txBody>
          <a:bodyPr/>
          <a:lstStyle/>
          <a:p>
            <a:pPr lvl="0"/>
            <a:r>
              <a:rPr lang="en-US">
                <a:latin typeface="Segoe"/>
                <a:ea typeface="ＭＳ ゴシック"/>
              </a:rPr>
              <a:t>Some of the tabs give you additional tabs. Other tabs allow you to select from many different options or settings. Finally, some tabs accomplish a task and return you to the workbook.</a:t>
            </a:r>
          </a:p>
        </p:txBody>
      </p:sp>
      <p:sp>
        <p:nvSpPr>
          <p:cNvPr id="7"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8"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9"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a:t>
            </a:fld>
            <a:endParaRPr lang="en-US" dirty="0"/>
          </a:p>
        </p:txBody>
      </p:sp>
    </p:spTree>
    <p:extLst>
      <p:ext uri="{BB962C8B-B14F-4D97-AF65-F5344CB8AC3E}">
        <p14:creationId xmlns:p14="http://schemas.microsoft.com/office/powerpoint/2010/main" val="36255737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Reset Default Settings, Ribbon, and Quick Access Toolbar </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latin typeface="Segoe"/>
                <a:ea typeface="ＭＳ ゴシック"/>
              </a:rPr>
              <a:t>In the Confirmation dialog box, click </a:t>
            </a:r>
            <a:r>
              <a:rPr lang="en-US" b="1" i="0" u="none" strike="noStrike" baseline="0" smtClean="0">
                <a:latin typeface="Segoe"/>
                <a:ea typeface="ＭＳ ゴシック"/>
              </a:rPr>
              <a:t>Yes</a:t>
            </a:r>
            <a:r>
              <a:rPr lang="en-US" b="0" i="0" u="none" strike="noStrike" baseline="0" smtClean="0">
                <a:latin typeface="Segoe"/>
                <a:ea typeface="ＭＳ ゴシック"/>
              </a:rPr>
              <a:t> to clear all ribbon and Quick Access Toolbar customizations for this program.</a:t>
            </a:r>
          </a:p>
          <a:p>
            <a:pPr lvl="1" rtl="0">
              <a:buAutoNum type="arabicPeriod" startAt="5"/>
            </a:pPr>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to return to the workbook.</a:t>
            </a:r>
          </a:p>
          <a:p>
            <a:pPr lvl="0" rtl="0"/>
            <a:r>
              <a:rPr lang="en-US" b="1" i="0" u="none" strike="noStrike" baseline="0" smtClean="0">
                <a:latin typeface="Segoe"/>
                <a:ea typeface="ＭＳ ゴシック"/>
              </a:rPr>
              <a:t>PAUSE. LEAVE </a:t>
            </a:r>
            <a:r>
              <a:rPr lang="en-US" b="0" i="0" u="none" strike="noStrike" baseline="0" smtClean="0">
                <a:latin typeface="Segoe"/>
                <a:ea typeface="ＭＳ ゴシック"/>
              </a:rPr>
              <a:t>the workbook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50</a:t>
            </a:fld>
            <a:endParaRPr lang="en-US" dirty="0"/>
          </a:p>
        </p:txBody>
      </p:sp>
    </p:spTree>
    <p:extLst>
      <p:ext uri="{BB962C8B-B14F-4D97-AF65-F5344CB8AC3E}">
        <p14:creationId xmlns:p14="http://schemas.microsoft.com/office/powerpoint/2010/main" val="22077228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Select a Template from the New Tab</a:t>
            </a:r>
          </a:p>
        </p:txBody>
      </p:sp>
      <p:sp>
        <p:nvSpPr>
          <p:cNvPr id="3" name="Text Placeholder 2"/>
          <p:cNvSpPr>
            <a:spLocks noGrp="1"/>
          </p:cNvSpPr>
          <p:nvPr>
            <p:ph type="body" idx="1"/>
          </p:nvPr>
        </p:nvSpPr>
        <p:spPr/>
        <p:txBody>
          <a:bodyPr/>
          <a:lstStyle/>
          <a:p>
            <a:pPr lvl="0" rtl="0"/>
            <a:r>
              <a:rPr lang="en-US" sz="2000" b="1" i="0" u="none" strike="noStrike" baseline="0" smtClean="0">
                <a:latin typeface="Segoe"/>
                <a:ea typeface="ＭＳ ゴシック"/>
              </a:rPr>
              <a:t>GET READY.</a:t>
            </a:r>
            <a:r>
              <a:rPr lang="en-US" sz="2000" b="0" i="0" u="none" strike="noStrike" baseline="0" smtClean="0">
                <a:latin typeface="Segoe"/>
                <a:ea typeface="ＭＳ ゴシック"/>
              </a:rPr>
              <a:t> If necessary, </a:t>
            </a:r>
            <a:r>
              <a:rPr lang="en-US" sz="2000" b="1" i="0" u="none" strike="noStrike" baseline="0" smtClean="0">
                <a:latin typeface="Segoe"/>
                <a:ea typeface="ＭＳ ゴシック"/>
              </a:rPr>
              <a:t>OPEN</a:t>
            </a:r>
            <a:r>
              <a:rPr lang="en-US" sz="2000" b="0" i="0" u="none" strike="noStrike" baseline="0" smtClean="0">
                <a:latin typeface="Segoe"/>
                <a:ea typeface="ＭＳ ゴシック"/>
              </a:rPr>
              <a:t> a blank workbook. </a:t>
            </a:r>
          </a:p>
          <a:p>
            <a:pPr lvl="1" rtl="0"/>
            <a:r>
              <a:rPr lang="en-US" sz="2000" b="0" i="0" u="none" strike="noStrike" baseline="0" smtClean="0">
                <a:latin typeface="Segoe"/>
                <a:ea typeface="ＭＳ ゴシック"/>
              </a:rPr>
              <a:t>Click the </a:t>
            </a:r>
            <a:r>
              <a:rPr lang="en-US" sz="2000" b="1" i="0" u="none" strike="noStrike" baseline="0" smtClean="0">
                <a:latin typeface="Segoe"/>
                <a:ea typeface="ＭＳ ゴシック"/>
              </a:rPr>
              <a:t>FILE</a:t>
            </a:r>
            <a:r>
              <a:rPr lang="en-US" sz="2000" b="0" i="0" u="none" strike="noStrike" baseline="0" smtClean="0">
                <a:latin typeface="Segoe"/>
                <a:ea typeface="ＭＳ ゴシック"/>
              </a:rPr>
              <a:t> tab and click </a:t>
            </a:r>
            <a:r>
              <a:rPr lang="en-US" sz="2000" b="1" i="0" u="none" strike="noStrike" baseline="0" smtClean="0">
                <a:latin typeface="Segoe"/>
                <a:ea typeface="ＭＳ ゴシック"/>
              </a:rPr>
              <a:t>New</a:t>
            </a:r>
            <a:r>
              <a:rPr lang="en-US" sz="2000" b="0" i="0" u="none" strike="noStrike" baseline="0" smtClean="0">
                <a:latin typeface="Segoe"/>
                <a:ea typeface="ＭＳ ゴシック"/>
              </a:rPr>
              <a:t>. The New window displays as shown below, with a series of featured templates. You already used the Blank workbook template in this book.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51</a:t>
            </a:fld>
            <a:endParaRPr lang="en-US" dirty="0"/>
          </a:p>
        </p:txBody>
      </p:sp>
      <p:pic>
        <p:nvPicPr>
          <p:cNvPr id="7" name="Picture 6" descr="033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399" y="3075351"/>
            <a:ext cx="6009289" cy="3134512"/>
          </a:xfrm>
          <a:prstGeom prst="rect">
            <a:avLst/>
          </a:prstGeom>
        </p:spPr>
      </p:pic>
    </p:spTree>
    <p:extLst>
      <p:ext uri="{BB962C8B-B14F-4D97-AF65-F5344CB8AC3E}">
        <p14:creationId xmlns:p14="http://schemas.microsoft.com/office/powerpoint/2010/main" val="3352922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Select a Template from the New Tab</a:t>
            </a:r>
            <a:endParaRPr lang="en-US"/>
          </a:p>
        </p:txBody>
      </p:sp>
      <p:sp>
        <p:nvSpPr>
          <p:cNvPr id="3" name="Content Placeholder 2"/>
          <p:cNvSpPr>
            <a:spLocks noGrp="1"/>
          </p:cNvSpPr>
          <p:nvPr>
            <p:ph idx="1"/>
          </p:nvPr>
        </p:nvSpPr>
        <p:spPr/>
        <p:txBody>
          <a:bodyPr/>
          <a:lstStyle/>
          <a:p>
            <a:pPr marL="457200" lvl="1" indent="-457200">
              <a:buFont typeface="+mj-lt"/>
              <a:buAutoNum type="arabicPeriod" startAt="2"/>
            </a:pPr>
            <a:r>
              <a:rPr lang="en-US">
                <a:latin typeface="Segoe"/>
                <a:ea typeface="ＭＳ ゴシック"/>
              </a:rPr>
              <a:t>Scroll down if necessary, and click on the </a:t>
            </a:r>
            <a:r>
              <a:rPr lang="en-US" b="1">
                <a:latin typeface="Segoe"/>
                <a:ea typeface="ＭＳ ゴシック"/>
              </a:rPr>
              <a:t>Project Tracker</a:t>
            </a:r>
            <a:r>
              <a:rPr lang="en-US">
                <a:latin typeface="Segoe"/>
                <a:ea typeface="ＭＳ ゴシック"/>
              </a:rPr>
              <a:t> icon. The figure below shows a larger window with a larger picture and description of the template.</a:t>
            </a:r>
          </a:p>
          <a:p>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52</a:t>
            </a:fld>
            <a:endParaRPr lang="en-US" dirty="0"/>
          </a:p>
        </p:txBody>
      </p:sp>
      <p:pic>
        <p:nvPicPr>
          <p:cNvPr id="7" name="Picture 6" descr="033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819400"/>
            <a:ext cx="6884276" cy="2655363"/>
          </a:xfrm>
          <a:prstGeom prst="rect">
            <a:avLst/>
          </a:prstGeom>
        </p:spPr>
      </p:pic>
    </p:spTree>
    <p:extLst>
      <p:ext uri="{BB962C8B-B14F-4D97-AF65-F5344CB8AC3E}">
        <p14:creationId xmlns:p14="http://schemas.microsoft.com/office/powerpoint/2010/main" val="25049968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Select a Template from the New Tab</a:t>
            </a:r>
          </a:p>
        </p:txBody>
      </p:sp>
      <p:sp>
        <p:nvSpPr>
          <p:cNvPr id="3" name="Text Placeholder 2"/>
          <p:cNvSpPr>
            <a:spLocks noGrp="1"/>
          </p:cNvSpPr>
          <p:nvPr>
            <p:ph type="body" idx="1"/>
          </p:nvPr>
        </p:nvSpPr>
        <p:spPr/>
        <p:txBody>
          <a:bodyPr/>
          <a:lstStyle/>
          <a:p>
            <a:pPr lvl="1">
              <a:buFont typeface="+mj-lt"/>
              <a:buAutoNum type="arabicPeriod" startAt="3"/>
            </a:pPr>
            <a:r>
              <a:rPr lang="en-US" b="0" i="0" u="none" strike="noStrike" baseline="0" smtClean="0">
                <a:latin typeface="Segoe"/>
                <a:ea typeface="ＭＳ ゴシック"/>
              </a:rPr>
              <a:t>Click the </a:t>
            </a:r>
            <a:r>
              <a:rPr lang="en-US" b="1" i="0" u="none" strike="noStrike" baseline="0" smtClean="0">
                <a:latin typeface="Segoe"/>
                <a:ea typeface="ＭＳ ゴシック"/>
              </a:rPr>
              <a:t>Create</a:t>
            </a:r>
            <a:r>
              <a:rPr lang="en-US" b="0" i="0" u="none" strike="noStrike" baseline="0" smtClean="0">
                <a:latin typeface="Segoe"/>
                <a:ea typeface="ＭＳ ゴシック"/>
              </a:rPr>
              <a:t> button. Excel might take a moment to download the workbook.</a:t>
            </a:r>
          </a:p>
          <a:p>
            <a:pPr lvl="1" rtl="0">
              <a:buAutoNum type="arabicPeriod" startAt="3"/>
            </a:pPr>
            <a:r>
              <a:rPr lang="en-US" b="0" i="0" u="none" strike="noStrike" baseline="0" smtClean="0">
                <a:latin typeface="Segoe"/>
                <a:ea typeface="ＭＳ ゴシック"/>
              </a:rPr>
              <a:t>Notice that there are two worksheets in this workbook: Project Tracker with the sample data you can change and Setup that allows you to input a list of categories and employees. When you are finished looking at this template, click </a:t>
            </a:r>
            <a:r>
              <a:rPr lang="en-US" b="1" i="0" u="none" strike="noStrike" baseline="0" smtClean="0">
                <a:latin typeface="Segoe"/>
                <a:ea typeface="ＭＳ ゴシック"/>
              </a:rPr>
              <a:t>FILE</a:t>
            </a:r>
            <a:r>
              <a:rPr lang="en-US" b="0" i="0" u="none" strike="noStrike" baseline="0" smtClean="0">
                <a:latin typeface="Segoe"/>
                <a:ea typeface="ＭＳ ゴシック"/>
              </a:rPr>
              <a:t> and click </a:t>
            </a:r>
            <a:r>
              <a:rPr lang="en-US" b="1" i="0" u="none" strike="noStrike" baseline="0" smtClean="0">
                <a:latin typeface="Segoe"/>
                <a:ea typeface="ＭＳ ゴシック"/>
              </a:rPr>
              <a:t>Close</a:t>
            </a:r>
            <a:r>
              <a:rPr lang="en-US" b="0" i="0" u="none" strike="noStrike" baseline="0" smtClean="0">
                <a:latin typeface="Segoe"/>
                <a:ea typeface="ＭＳ ゴシック"/>
              </a:rPr>
              <a:t>. If prompted, do not save changes.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53</a:t>
            </a:fld>
            <a:endParaRPr lang="en-US" dirty="0"/>
          </a:p>
        </p:txBody>
      </p:sp>
    </p:spTree>
    <p:extLst>
      <p:ext uri="{BB962C8B-B14F-4D97-AF65-F5344CB8AC3E}">
        <p14:creationId xmlns:p14="http://schemas.microsoft.com/office/powerpoint/2010/main" val="991094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Select a Template from the New Tab</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click </a:t>
            </a:r>
            <a:r>
              <a:rPr lang="en-US" b="1" i="0" u="none" strike="noStrike" baseline="0" smtClean="0">
                <a:latin typeface="Segoe"/>
                <a:ea typeface="ＭＳ ゴシック"/>
              </a:rPr>
              <a:t>New</a:t>
            </a:r>
            <a:r>
              <a:rPr lang="en-US" b="0" i="0" u="none" strike="noStrike" baseline="0" smtClean="0">
                <a:latin typeface="Times New Roman"/>
                <a:ea typeface="ＭＳ ゴシック"/>
              </a:rPr>
              <a:t>,</a:t>
            </a:r>
            <a:r>
              <a:rPr lang="en-US" b="0" i="0" u="none" strike="noStrike" baseline="0" smtClean="0">
                <a:latin typeface="Segoe"/>
                <a:ea typeface="ＭＳ ゴシック"/>
              </a:rPr>
              <a:t> and scroll to the bottom of the templates list.</a:t>
            </a:r>
          </a:p>
          <a:p>
            <a:pPr lvl="1" rtl="0">
              <a:buAutoNum type="arabicPeriod" startAt="5"/>
            </a:pPr>
            <a:r>
              <a:rPr lang="en-US" b="0" i="0" u="none" strike="noStrike" baseline="0" smtClean="0">
                <a:latin typeface="Segoe"/>
                <a:ea typeface="ＭＳ ゴシック"/>
              </a:rPr>
              <a:t>Click the </a:t>
            </a:r>
            <a:r>
              <a:rPr lang="en-US" b="1" i="0" u="none" strike="noStrike" baseline="0" smtClean="0">
                <a:latin typeface="Segoe"/>
                <a:ea typeface="ＭＳ ゴシック"/>
              </a:rPr>
              <a:t>Any year calendar </a:t>
            </a:r>
            <a:r>
              <a:rPr lang="en-US" b="0" i="0" u="none" strike="noStrike" baseline="0" smtClean="0">
                <a:latin typeface="Segoe"/>
                <a:ea typeface="ＭＳ ゴシック"/>
              </a:rPr>
              <a:t>template and click the </a:t>
            </a:r>
            <a:r>
              <a:rPr lang="en-US" b="1" i="0" u="none" strike="noStrike" baseline="0" smtClean="0">
                <a:latin typeface="Segoe"/>
                <a:ea typeface="ＭＳ ゴシック"/>
              </a:rPr>
              <a:t>Create</a:t>
            </a:r>
            <a:r>
              <a:rPr lang="en-US" b="0" i="0" u="none" strike="noStrike" baseline="0" smtClean="0">
                <a:latin typeface="Segoe"/>
                <a:ea typeface="ＭＳ ゴシック"/>
              </a:rPr>
              <a:t> button.</a:t>
            </a:r>
          </a:p>
          <a:p>
            <a:pPr lvl="1" rtl="0">
              <a:buAutoNum type="arabicPeriod" startAt="5"/>
            </a:pPr>
            <a:r>
              <a:rPr lang="en-US" b="0" i="0" u="none" strike="noStrike" baseline="0" smtClean="0">
                <a:latin typeface="Segoe"/>
                <a:ea typeface="ＭＳ ゴシック"/>
              </a:rPr>
              <a:t>Click cell </a:t>
            </a:r>
            <a:r>
              <a:rPr lang="en-US" b="1" i="0" u="none" strike="noStrike" baseline="0" smtClean="0">
                <a:latin typeface="Segoe"/>
                <a:ea typeface="ＭＳ ゴシック"/>
              </a:rPr>
              <a:t>M3</a:t>
            </a:r>
            <a:r>
              <a:rPr lang="en-US" b="0" i="0" u="none" strike="noStrike" baseline="0" smtClean="0">
                <a:latin typeface="Segoe"/>
                <a:ea typeface="ＭＳ ゴシック"/>
              </a:rPr>
              <a:t> and type </a:t>
            </a:r>
            <a:r>
              <a:rPr lang="en-US" b="1" i="0" u="none" strike="noStrike" baseline="0" smtClean="0">
                <a:latin typeface="Segoe"/>
                <a:ea typeface="ＭＳ ゴシック"/>
              </a:rPr>
              <a:t>[the current year]</a:t>
            </a:r>
            <a:r>
              <a:rPr lang="en-US" b="0" i="0" u="none" strike="noStrike" baseline="0" smtClean="0">
                <a:latin typeface="Times New Roman"/>
                <a:ea typeface="ＭＳ ゴシック"/>
              </a:rPr>
              <a:t>.</a:t>
            </a:r>
          </a:p>
          <a:p>
            <a:pPr lvl="1" rtl="0">
              <a:buAutoNum type="arabicPeriod" startAt="5"/>
            </a:pPr>
            <a:r>
              <a:rPr lang="en-US" b="0" i="0" u="none" strike="noStrike" baseline="0" smtClean="0">
                <a:latin typeface="Segoe"/>
                <a:ea typeface="ＭＳ ゴシック"/>
              </a:rPr>
              <a:t>On the bottom of the screen, select the current month’s tab.</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54</a:t>
            </a:fld>
            <a:endParaRPr lang="en-US" dirty="0"/>
          </a:p>
        </p:txBody>
      </p:sp>
    </p:spTree>
    <p:extLst>
      <p:ext uri="{BB962C8B-B14F-4D97-AF65-F5344CB8AC3E}">
        <p14:creationId xmlns:p14="http://schemas.microsoft.com/office/powerpoint/2010/main" val="26626520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Select a Template from the New Tab</a:t>
            </a:r>
            <a:endParaRPr lang="en-US" b="0" i="0" u="none" strike="noStrike" baseline="0" smtClean="0">
              <a:solidFill>
                <a:srgbClr val="4EB857"/>
              </a:solidFill>
              <a:latin typeface="Segoe"/>
              <a:ea typeface="ＭＳ ゴシック"/>
            </a:endParaRP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latin typeface="Segoe"/>
                <a:ea typeface="ＭＳ ゴシック"/>
              </a:rPr>
              <a:t>Print the month's worksheet and put on your wall, if desired.</a:t>
            </a:r>
          </a:p>
          <a:p>
            <a:pPr lvl="1" rtl="0">
              <a:buAutoNum type="arabicPeriod" startAt="6"/>
            </a:pPr>
            <a:r>
              <a:rPr lang="en-US"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workbook as</a:t>
            </a:r>
            <a:r>
              <a:rPr lang="en-US" b="1" i="1" u="none" strike="noStrike" baseline="0" smtClean="0">
                <a:latin typeface="Segoe"/>
                <a:ea typeface="ＭＳ ゴシック"/>
              </a:rPr>
              <a:t> 03 My Calendar Solution.</a:t>
            </a:r>
          </a:p>
          <a:p>
            <a:pPr lvl="1" rtl="0">
              <a:buAutoNum type="arabicPeriod" startAt="6"/>
            </a:pPr>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and click </a:t>
            </a:r>
            <a:r>
              <a:rPr lang="en-US" b="1" i="0" u="none" strike="noStrike" baseline="0" smtClean="0">
                <a:latin typeface="Segoe"/>
                <a:ea typeface="ＭＳ ゴシック"/>
              </a:rPr>
              <a:t>New</a:t>
            </a:r>
            <a:r>
              <a:rPr lang="en-US" b="0" i="0" u="none" strike="noStrike" baseline="0" smtClean="0">
                <a:latin typeface="Segoe"/>
                <a:ea typeface="ＭＳ ゴシック"/>
              </a:rPr>
              <a:t>. Notice that the Any year calendar template appears as the third item on your list of templates because it was recently used.</a:t>
            </a:r>
          </a:p>
          <a:p>
            <a:pPr lvl="0" rtl="0"/>
            <a:r>
              <a:rPr lang="en-US" b="1" i="0" u="none" strike="noStrike" baseline="0" smtClean="0">
                <a:latin typeface="Segoe"/>
                <a:ea typeface="ＭＳ ゴシック"/>
              </a:rPr>
              <a:t>PAUSE. CLOSE</a:t>
            </a:r>
            <a:r>
              <a:rPr lang="en-US" b="0" i="0" u="none" strike="noStrike" baseline="0" smtClean="0">
                <a:latin typeface="Segoe"/>
                <a:ea typeface="ＭＳ ゴシック"/>
              </a:rPr>
              <a:t> the workbook and </a:t>
            </a:r>
            <a:r>
              <a:rPr lang="en-US" b="1" i="0" u="none" strike="noStrike" baseline="0" smtClean="0">
                <a:latin typeface="Segoe"/>
                <a:ea typeface="ＭＳ ゴシック"/>
              </a:rPr>
              <a:t>LEAVE </a:t>
            </a:r>
            <a:r>
              <a:rPr lang="en-US" b="0" i="0" u="none" strike="noStrike" baseline="0" smtClean="0">
                <a:latin typeface="Segoe"/>
                <a:ea typeface="ＭＳ ゴシック"/>
              </a:rPr>
              <a:t>Excel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55</a:t>
            </a:fld>
            <a:endParaRPr lang="en-US" dirty="0"/>
          </a:p>
        </p:txBody>
      </p:sp>
    </p:spTree>
    <p:extLst>
      <p:ext uri="{BB962C8B-B14F-4D97-AF65-F5344CB8AC3E}">
        <p14:creationId xmlns:p14="http://schemas.microsoft.com/office/powerpoint/2010/main" val="10735164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Search for Additional Templates</a:t>
            </a:r>
          </a:p>
        </p:txBody>
      </p:sp>
      <p:sp>
        <p:nvSpPr>
          <p:cNvPr id="3" name="Text Placeholder 2"/>
          <p:cNvSpPr>
            <a:spLocks noGrp="1"/>
          </p:cNvSpPr>
          <p:nvPr>
            <p:ph type="body" idx="1"/>
          </p:nvPr>
        </p:nvSpPr>
        <p:spPr/>
        <p:txBody>
          <a:bodyPr/>
          <a:lstStyle/>
          <a:p>
            <a:pPr lvl="0" rtl="0"/>
            <a:r>
              <a:rPr lang="en-US" sz="2000" b="1" i="0" u="none" strike="noStrike" baseline="0" smtClean="0">
                <a:latin typeface="Segoe"/>
                <a:ea typeface="ＭＳ ゴシック"/>
              </a:rPr>
              <a:t>GET READY.</a:t>
            </a:r>
            <a:r>
              <a:rPr lang="en-US" sz="2000" b="0" i="0" u="none" strike="noStrike" baseline="0" smtClean="0">
                <a:latin typeface="Segoe"/>
                <a:ea typeface="ＭＳ ゴシック"/>
              </a:rPr>
              <a:t> If necessary, </a:t>
            </a:r>
            <a:r>
              <a:rPr lang="en-US" sz="2000" b="1" i="0" u="none" strike="noStrike" baseline="0" smtClean="0">
                <a:latin typeface="Segoe"/>
                <a:ea typeface="ＭＳ ゴシック"/>
              </a:rPr>
              <a:t>OPEN </a:t>
            </a:r>
            <a:r>
              <a:rPr lang="en-US" sz="2000" b="0" i="0" u="none" strike="noStrike" baseline="0" smtClean="0">
                <a:latin typeface="Segoe"/>
                <a:ea typeface="ＭＳ ゴシック"/>
              </a:rPr>
              <a:t>a blank workbook. </a:t>
            </a:r>
          </a:p>
          <a:p>
            <a:pPr lvl="1" rtl="0"/>
            <a:r>
              <a:rPr lang="en-US" sz="2000" b="0" i="0" u="none" strike="noStrike" baseline="0" smtClean="0">
                <a:latin typeface="Segoe"/>
                <a:ea typeface="ＭＳ ゴシック"/>
              </a:rPr>
              <a:t>Click the </a:t>
            </a:r>
            <a:r>
              <a:rPr lang="en-US" sz="2000" b="1" i="0" u="none" strike="noStrike" baseline="0" smtClean="0">
                <a:latin typeface="Segoe"/>
                <a:ea typeface="ＭＳ ゴシック"/>
              </a:rPr>
              <a:t>FILE</a:t>
            </a:r>
            <a:r>
              <a:rPr lang="en-US" sz="2000" b="0" i="0" u="none" strike="noStrike" baseline="0" smtClean="0">
                <a:latin typeface="Segoe"/>
                <a:ea typeface="ＭＳ ゴシック"/>
              </a:rPr>
              <a:t> tab and click </a:t>
            </a:r>
            <a:r>
              <a:rPr lang="en-US" sz="2000" b="1" i="0" u="none" strike="noStrike" baseline="0" smtClean="0">
                <a:latin typeface="Segoe"/>
                <a:ea typeface="ＭＳ ゴシック"/>
              </a:rPr>
              <a:t>New</a:t>
            </a:r>
            <a:r>
              <a:rPr lang="en-US" sz="2000" b="0" i="0" u="none" strike="noStrike" baseline="0" smtClean="0">
                <a:latin typeface="Segoe"/>
                <a:ea typeface="ＭＳ ゴシック"/>
              </a:rPr>
              <a:t>. Notice the Suggested searches and Search for online templates box.</a:t>
            </a:r>
          </a:p>
          <a:p>
            <a:pPr lvl="1" rtl="0"/>
            <a:r>
              <a:rPr lang="en-US" sz="2000" b="0" i="0" u="none" strike="noStrike" baseline="0" smtClean="0">
                <a:latin typeface="Segoe"/>
                <a:ea typeface="ＭＳ ゴシック"/>
              </a:rPr>
              <a:t>Click </a:t>
            </a:r>
            <a:r>
              <a:rPr lang="en-US" sz="2000" b="1" i="0" u="none" strike="noStrike" baseline="0" smtClean="0">
                <a:latin typeface="Segoe"/>
                <a:ea typeface="ＭＳ ゴシック"/>
              </a:rPr>
              <a:t>Budget</a:t>
            </a:r>
            <a:r>
              <a:rPr lang="en-US" sz="2000" b="0" i="0" u="none" strike="noStrike" baseline="0" smtClean="0">
                <a:latin typeface="Segoe"/>
                <a:ea typeface="ＭＳ ゴシック"/>
              </a:rPr>
              <a:t> on the Suggested searches row. As shown below, the New window changes to show templates specifically related to working with budgets.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56</a:t>
            </a:fld>
            <a:endParaRPr lang="en-US" dirty="0"/>
          </a:p>
        </p:txBody>
      </p:sp>
      <p:pic>
        <p:nvPicPr>
          <p:cNvPr id="7" name="Picture 6" descr="033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554" y="3627903"/>
            <a:ext cx="4756775" cy="2604785"/>
          </a:xfrm>
          <a:prstGeom prst="rect">
            <a:avLst/>
          </a:prstGeom>
        </p:spPr>
      </p:pic>
    </p:spTree>
    <p:extLst>
      <p:ext uri="{BB962C8B-B14F-4D97-AF65-F5344CB8AC3E}">
        <p14:creationId xmlns:p14="http://schemas.microsoft.com/office/powerpoint/2010/main" val="41106407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Search for Additional Templates</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latin typeface="Segoe"/>
                <a:ea typeface="ＭＳ ゴシック"/>
              </a:rPr>
              <a:t>Scroll to the bottom of the window and click on a few templates to see their descriptions.</a:t>
            </a:r>
          </a:p>
          <a:p>
            <a:pPr lvl="1" rtl="0">
              <a:buAutoNum type="arabicPeriod" startAt="3"/>
            </a:pPr>
            <a:r>
              <a:rPr lang="en-US" b="0" i="0" u="none" strike="noStrike" baseline="0" smtClean="0">
                <a:latin typeface="Segoe"/>
                <a:ea typeface="ＭＳ ゴシック"/>
              </a:rPr>
              <a:t>Scroll back to the top of the New window and click </a:t>
            </a:r>
            <a:r>
              <a:rPr lang="en-US" b="1" i="0" u="none" strike="noStrike" baseline="0" smtClean="0">
                <a:latin typeface="Segoe"/>
                <a:ea typeface="ＭＳ ゴシック"/>
              </a:rPr>
              <a:t>Home</a:t>
            </a:r>
            <a:r>
              <a:rPr lang="en-US" b="0" i="0" u="none" strike="noStrike" baseline="0" smtClean="0">
                <a:latin typeface="Segoe"/>
                <a:ea typeface="ＭＳ ゴシック"/>
              </a:rPr>
              <a:t> to return to the original templates screen.</a:t>
            </a:r>
          </a:p>
          <a:p>
            <a:pPr lvl="1" rtl="0">
              <a:buAutoNum type="arabicPeriod" startAt="3"/>
            </a:pPr>
            <a:r>
              <a:rPr lang="en-US" b="0" i="0" u="none" strike="noStrike" baseline="0" smtClean="0">
                <a:latin typeface="Segoe"/>
                <a:ea typeface="ＭＳ ゴシック"/>
              </a:rPr>
              <a:t>In the Suggested Searches row, click </a:t>
            </a:r>
            <a:r>
              <a:rPr lang="en-US" b="1" i="0" u="none" strike="noStrike" baseline="0" smtClean="0">
                <a:latin typeface="Segoe"/>
                <a:ea typeface="ＭＳ ゴシック"/>
              </a:rPr>
              <a:t>Calendars</a:t>
            </a:r>
            <a:r>
              <a:rPr lang="en-US" b="0" i="0" u="none" strike="noStrike" baseline="0" smtClean="0">
                <a:latin typeface="Times New Roman"/>
                <a:ea typeface="ＭＳ ゴシック"/>
              </a:rPr>
              <a:t>.</a:t>
            </a:r>
          </a:p>
          <a:p>
            <a:pPr lvl="1" rtl="0">
              <a:buAutoNum type="arabicPeriod" startAt="3"/>
            </a:pPr>
            <a:r>
              <a:rPr lang="en-US" b="0" i="0" u="none" strike="noStrike" baseline="0" smtClean="0">
                <a:latin typeface="Segoe"/>
                <a:ea typeface="ＭＳ ゴシック"/>
              </a:rPr>
              <a:t>In the Category pane to the right, click </a:t>
            </a:r>
            <a:r>
              <a:rPr lang="en-US" b="1" i="0" u="none" strike="noStrike" baseline="0" smtClean="0">
                <a:latin typeface="Segoe"/>
                <a:ea typeface="ＭＳ ゴシック"/>
              </a:rPr>
              <a:t>Student</a:t>
            </a:r>
            <a:r>
              <a:rPr lang="en-US" b="0" i="0" u="none" strike="noStrike" baseline="0" smtClean="0">
                <a:latin typeface="Times New Roman"/>
                <a:ea typeface="ＭＳ ゴシック"/>
              </a:rPr>
              <a:t>.</a:t>
            </a:r>
          </a:p>
          <a:p>
            <a:pPr lvl="1" rtl="0">
              <a:buAutoNum type="arabicPeriod" startAt="3"/>
            </a:pPr>
            <a:r>
              <a:rPr lang="en-US" b="0" i="0" u="none" strike="noStrike" baseline="0" smtClean="0">
                <a:latin typeface="Segoe"/>
                <a:ea typeface="ＭＳ ゴシック"/>
              </a:rPr>
              <a:t>Scroll to the Student assignment planner and read the description. Close the template description window.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57</a:t>
            </a:fld>
            <a:endParaRPr lang="en-US" dirty="0"/>
          </a:p>
        </p:txBody>
      </p:sp>
    </p:spTree>
    <p:extLst>
      <p:ext uri="{BB962C8B-B14F-4D97-AF65-F5344CB8AC3E}">
        <p14:creationId xmlns:p14="http://schemas.microsoft.com/office/powerpoint/2010/main" val="31453106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Search for Additional Templates</a:t>
            </a:r>
          </a:p>
        </p:txBody>
      </p:sp>
      <p:sp>
        <p:nvSpPr>
          <p:cNvPr id="3" name="Text Placeholder 2"/>
          <p:cNvSpPr>
            <a:spLocks noGrp="1"/>
          </p:cNvSpPr>
          <p:nvPr>
            <p:ph type="body" idx="1"/>
          </p:nvPr>
        </p:nvSpPr>
        <p:spPr/>
        <p:txBody>
          <a:bodyPr/>
          <a:lstStyle/>
          <a:p>
            <a:pPr lvl="1" rtl="0">
              <a:buFont typeface="+mj-lt"/>
              <a:buAutoNum type="arabicPeriod" startAt="8"/>
            </a:pPr>
            <a:r>
              <a:rPr lang="en-US" b="0" i="0" u="none" strike="noStrike" baseline="0" smtClean="0">
                <a:latin typeface="Segoe"/>
                <a:ea typeface="ＭＳ ゴシック"/>
              </a:rPr>
              <a:t>In the Search box, type </a:t>
            </a:r>
            <a:r>
              <a:rPr lang="en-US" b="1" i="0" u="none" strike="noStrike" baseline="0" smtClean="0">
                <a:latin typeface="Segoe"/>
                <a:ea typeface="ＭＳ ゴシック"/>
              </a:rPr>
              <a:t>College</a:t>
            </a:r>
            <a:r>
              <a:rPr lang="en-US" b="0" i="0" u="none" strike="noStrike" baseline="0" smtClean="0">
                <a:latin typeface="Segoe"/>
                <a:ea typeface="ＭＳ ゴシック"/>
              </a:rPr>
              <a:t> and press </a:t>
            </a:r>
            <a:r>
              <a:rPr lang="en-US" b="1" i="0" u="none" strike="noStrike" baseline="0" smtClean="0">
                <a:latin typeface="Segoe"/>
                <a:ea typeface="ＭＳ ゴシック"/>
              </a:rPr>
              <a:t>Enter</a:t>
            </a:r>
            <a:r>
              <a:rPr lang="en-US" b="0" i="0" u="none" strike="noStrike" baseline="0" smtClean="0">
                <a:latin typeface="Segoe"/>
                <a:ea typeface="ＭＳ ゴシック"/>
              </a:rPr>
              <a:t>. Scroll through the list of suggested templates for college students and open the </a:t>
            </a:r>
            <a:r>
              <a:rPr lang="en-US" b="1" i="0" u="none" strike="noStrike" baseline="0" smtClean="0">
                <a:latin typeface="Segoe"/>
                <a:ea typeface="ＭＳ ゴシック"/>
              </a:rPr>
              <a:t>Weekly college schedule</a:t>
            </a:r>
            <a:r>
              <a:rPr lang="en-US" b="0" i="0" u="none" strike="noStrike" baseline="0" smtClean="0">
                <a:latin typeface="Segoe"/>
                <a:ea typeface="ＭＳ ゴシック"/>
              </a:rPr>
              <a:t> template.</a:t>
            </a:r>
          </a:p>
          <a:p>
            <a:pPr lvl="1" rtl="0">
              <a:buAutoNum type="arabicPeriod" startAt="8"/>
            </a:pPr>
            <a:r>
              <a:rPr lang="en-US" b="0" i="0" u="none" strike="noStrike" baseline="0" smtClean="0">
                <a:latin typeface="Segoe"/>
                <a:ea typeface="ＭＳ ゴシック"/>
              </a:rPr>
              <a:t>Type in </a:t>
            </a:r>
            <a:r>
              <a:rPr lang="en-US" b="1" i="0" u="none" strike="noStrike" baseline="0" smtClean="0">
                <a:latin typeface="Segoe"/>
                <a:ea typeface="ＭＳ ゴシック"/>
              </a:rPr>
              <a:t>[Monday's date]</a:t>
            </a:r>
            <a:r>
              <a:rPr lang="en-US" b="0" i="0" u="none" strike="noStrike" baseline="0" smtClean="0">
                <a:latin typeface="Segoe"/>
                <a:ea typeface="ＭＳ ゴシック"/>
              </a:rPr>
              <a:t> in B1 and play with the workbook. </a:t>
            </a:r>
          </a:p>
          <a:p>
            <a:pPr lvl="1" rtl="0">
              <a:buAutoNum type="arabicPeriod" startAt="8"/>
            </a:pPr>
            <a:r>
              <a:rPr lang="en-US"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workbook as</a:t>
            </a:r>
            <a:r>
              <a:rPr lang="en-US" b="1" i="1" u="none" strike="noStrike" baseline="0" smtClean="0">
                <a:latin typeface="Segoe"/>
                <a:ea typeface="ＭＳ ゴシック"/>
              </a:rPr>
              <a:t> 03 My Weekly Schedule Solution. </a:t>
            </a:r>
            <a:r>
              <a:rPr lang="en-US" b="0" i="0" u="none" strike="noStrike" baseline="0" smtClean="0">
                <a:latin typeface="Segoe"/>
                <a:ea typeface="ＭＳ ゴシック"/>
              </a:rPr>
              <a:t>Click </a:t>
            </a:r>
            <a:r>
              <a:rPr lang="en-US" b="1" i="0" u="none" strike="noStrike" baseline="0" smtClean="0">
                <a:latin typeface="Segoe"/>
                <a:ea typeface="ＭＳ ゴシック"/>
              </a:rPr>
              <a:t>Yes</a:t>
            </a:r>
            <a:r>
              <a:rPr lang="en-US" b="0" i="0" u="none" strike="noStrike" baseline="0" smtClean="0">
                <a:latin typeface="Segoe"/>
                <a:ea typeface="ＭＳ ゴシック"/>
              </a:rPr>
              <a:t> when prompted to save this as a macro-free workbook.</a:t>
            </a:r>
          </a:p>
          <a:p>
            <a:pPr lvl="0" rtl="0"/>
            <a:r>
              <a:rPr lang="en-US" b="1" i="0" u="none" strike="noStrike" baseline="0" smtClean="0">
                <a:latin typeface="Segoe"/>
                <a:ea typeface="ＭＳ ゴシック"/>
              </a:rPr>
              <a:t>PAUSE. EXIT</a:t>
            </a:r>
            <a:r>
              <a:rPr lang="en-US" b="0" i="0" u="none" strike="noStrike" baseline="0" smtClean="0">
                <a:latin typeface="Segoe"/>
                <a:ea typeface="ＭＳ ゴシック"/>
              </a:rPr>
              <a:t> Excel.</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58</a:t>
            </a:fld>
            <a:endParaRPr lang="en-US" dirty="0"/>
          </a:p>
        </p:txBody>
      </p:sp>
    </p:spTree>
    <p:extLst>
      <p:ext uri="{BB962C8B-B14F-4D97-AF65-F5344CB8AC3E}">
        <p14:creationId xmlns:p14="http://schemas.microsoft.com/office/powerpoint/2010/main" val="7013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Skills Summary</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59</a:t>
            </a:fld>
            <a:endParaRPr lang="en-US" dirty="0"/>
          </a:p>
        </p:txBody>
      </p:sp>
      <p:pic>
        <p:nvPicPr>
          <p:cNvPr id="7" name="Picture 6" descr="03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600201"/>
            <a:ext cx="8142089" cy="2621454"/>
          </a:xfrm>
          <a:prstGeom prst="rect">
            <a:avLst/>
          </a:prstGeom>
        </p:spPr>
      </p:pic>
    </p:spTree>
    <p:extLst>
      <p:ext uri="{BB962C8B-B14F-4D97-AF65-F5344CB8AC3E}">
        <p14:creationId xmlns:p14="http://schemas.microsoft.com/office/powerpoint/2010/main" val="4065690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Access Backstage View</a:t>
            </a:r>
          </a:p>
        </p:txBody>
      </p:sp>
      <p:sp>
        <p:nvSpPr>
          <p:cNvPr id="3" name="Text Placeholder 2"/>
          <p:cNvSpPr>
            <a:spLocks noGrp="1"/>
          </p:cNvSpPr>
          <p:nvPr>
            <p:ph type="body" idx="1"/>
          </p:nvPr>
        </p:nvSpPr>
        <p:spPr/>
        <p:txBody>
          <a:bodyPr/>
          <a:lstStyle/>
          <a:p>
            <a:pPr lvl="0" rtl="0"/>
            <a:r>
              <a:rPr lang="en-US" sz="2000" b="1" i="0" u="none" strike="noStrike" baseline="0" smtClean="0">
                <a:latin typeface="Segoe"/>
                <a:ea typeface="ＭＳ ゴシック"/>
              </a:rPr>
              <a:t>GET READY. LAUNCH</a:t>
            </a:r>
            <a:r>
              <a:rPr lang="en-US" sz="2000" b="0" i="0" u="none" strike="noStrike" baseline="0" smtClean="0">
                <a:latin typeface="Segoe"/>
                <a:ea typeface="ＭＳ ゴシック"/>
              </a:rPr>
              <a:t> Excel and </a:t>
            </a:r>
            <a:r>
              <a:rPr lang="en-US" sz="2000" b="1" i="0" u="none" strike="noStrike" baseline="0" smtClean="0">
                <a:latin typeface="Segoe"/>
                <a:ea typeface="ＭＳ ゴシック"/>
              </a:rPr>
              <a:t>OPEN</a:t>
            </a:r>
            <a:r>
              <a:rPr lang="en-US" sz="2000" b="0" i="0" u="none" strike="noStrike" baseline="0" smtClean="0">
                <a:latin typeface="Segoe"/>
                <a:ea typeface="ＭＳ ゴシック"/>
              </a:rPr>
              <a:t> a blank workbook. </a:t>
            </a:r>
          </a:p>
          <a:p>
            <a:pPr lvl="1" rtl="0"/>
            <a:r>
              <a:rPr lang="en-US" sz="2000" b="0" i="0" u="none" strike="noStrike" baseline="0" smtClean="0">
                <a:latin typeface="Segoe"/>
                <a:ea typeface="ＭＳ ゴシック"/>
              </a:rPr>
              <a:t>Click the </a:t>
            </a:r>
            <a:r>
              <a:rPr lang="en-US" sz="2000" b="1" i="0" u="none" strike="noStrike" baseline="0" smtClean="0">
                <a:latin typeface="Segoe"/>
                <a:ea typeface="ＭＳ ゴシック"/>
              </a:rPr>
              <a:t>FILE</a:t>
            </a:r>
            <a:r>
              <a:rPr lang="en-US" sz="2000" b="0" i="0" u="none" strike="noStrike" baseline="0" smtClean="0">
                <a:latin typeface="Segoe"/>
                <a:ea typeface="ＭＳ ゴシック"/>
              </a:rPr>
              <a:t> tab to display Backstage view with the Open tab selected.</a:t>
            </a:r>
          </a:p>
          <a:p>
            <a:pPr lvl="1" rtl="0"/>
            <a:r>
              <a:rPr lang="en-US" sz="2000" b="0" i="0" u="none" strike="noStrike" baseline="0" smtClean="0">
                <a:latin typeface="Segoe"/>
                <a:ea typeface="ＭＳ ゴシック"/>
              </a:rPr>
              <a:t>In the upper left corner </a:t>
            </a:r>
            <a:br>
              <a:rPr lang="en-US" sz="2000" b="0" i="0" u="none" strike="noStrike" baseline="0" smtClean="0">
                <a:latin typeface="Segoe"/>
                <a:ea typeface="ＭＳ ゴシック"/>
              </a:rPr>
            </a:br>
            <a:r>
              <a:rPr lang="en-US" sz="2000" b="0" i="0" u="none" strike="noStrike" baseline="0" smtClean="0">
                <a:latin typeface="Segoe"/>
                <a:ea typeface="ＭＳ ゴシック"/>
              </a:rPr>
              <a:t>of Backstage view, click </a:t>
            </a:r>
            <a:br>
              <a:rPr lang="en-US" sz="2000" b="0" i="0" u="none" strike="noStrike" baseline="0" smtClean="0">
                <a:latin typeface="Segoe"/>
                <a:ea typeface="ＭＳ ゴシック"/>
              </a:rPr>
            </a:br>
            <a:r>
              <a:rPr lang="en-US" sz="2000" b="0" i="0" u="none" strike="noStrike" baseline="0" smtClean="0">
                <a:latin typeface="Segoe"/>
                <a:ea typeface="ＭＳ ゴシック"/>
              </a:rPr>
              <a:t>the </a:t>
            </a:r>
            <a:r>
              <a:rPr lang="en-US" sz="2000" b="1" i="0" u="none" strike="noStrike" baseline="0" smtClean="0">
                <a:latin typeface="Segoe"/>
                <a:ea typeface="ＭＳ ゴシック"/>
              </a:rPr>
              <a:t>Return to </a:t>
            </a:r>
            <a:br>
              <a:rPr lang="en-US" sz="2000" b="1" i="0" u="none" strike="noStrike" baseline="0" smtClean="0">
                <a:latin typeface="Segoe"/>
                <a:ea typeface="ＭＳ ゴシック"/>
              </a:rPr>
            </a:br>
            <a:r>
              <a:rPr lang="en-US" sz="2000" b="1" i="0" u="none" strike="noStrike" baseline="0" smtClean="0">
                <a:latin typeface="Segoe"/>
                <a:ea typeface="ＭＳ ゴシック"/>
              </a:rPr>
              <a:t>document </a:t>
            </a:r>
            <a:r>
              <a:rPr lang="en-US" sz="2000" b="0" i="0" u="none" strike="noStrike" baseline="0" smtClean="0">
                <a:latin typeface="Segoe"/>
                <a:ea typeface="ＭＳ ゴシック"/>
              </a:rPr>
              <a:t>button</a:t>
            </a:r>
            <a:r>
              <a:rPr lang="en-US" sz="2000" b="0" i="0" u="none" strike="noStrike" baseline="0" smtClean="0">
                <a:latin typeface="Times New Roman"/>
                <a:ea typeface="ＭＳ ゴシック"/>
              </a:rPr>
              <a:t>.</a:t>
            </a:r>
          </a:p>
          <a:p>
            <a:pPr lvl="1" rtl="0"/>
            <a:r>
              <a:rPr lang="en-US" sz="2000" b="0" i="0" u="none" strike="noStrike" baseline="0" smtClean="0">
                <a:latin typeface="Segoe"/>
                <a:ea typeface="ＭＳ ゴシック"/>
              </a:rPr>
              <a:t>In cell A1, type </a:t>
            </a:r>
            <a:r>
              <a:rPr lang="en-US" sz="2000" b="1" i="0" u="none" strike="noStrike" baseline="0" smtClean="0">
                <a:latin typeface="Segoe"/>
                <a:ea typeface="ＭＳ ゴシック"/>
              </a:rPr>
              <a:t>abc</a:t>
            </a:r>
            <a:r>
              <a:rPr lang="en-US" sz="2000" b="0" i="0" u="none" strike="noStrike" baseline="0" smtClean="0">
                <a:latin typeface="Segoe"/>
                <a:ea typeface="ＭＳ ゴシック"/>
              </a:rPr>
              <a:t> </a:t>
            </a:r>
            <a:br>
              <a:rPr lang="en-US" sz="2000" b="0" i="0" u="none" strike="noStrike" baseline="0" smtClean="0">
                <a:latin typeface="Segoe"/>
                <a:ea typeface="ＭＳ ゴシック"/>
              </a:rPr>
            </a:br>
            <a:r>
              <a:rPr lang="en-US" sz="2000" b="0" i="0" u="none" strike="noStrike" baseline="0" smtClean="0">
                <a:latin typeface="Segoe"/>
                <a:ea typeface="ＭＳ ゴシック"/>
              </a:rPr>
              <a:t>and press </a:t>
            </a:r>
            <a:r>
              <a:rPr lang="en-US" sz="2000" b="1" i="0" u="none" strike="noStrike" baseline="0" smtClean="0">
                <a:latin typeface="Segoe"/>
                <a:ea typeface="ＭＳ ゴシック"/>
              </a:rPr>
              <a:t>Enter</a:t>
            </a:r>
            <a:r>
              <a:rPr lang="en-US" sz="2000" b="0" i="0" u="none" strike="noStrike" baseline="0" smtClean="0">
                <a:latin typeface="Segoe"/>
                <a:ea typeface="ＭＳ ゴシック"/>
              </a:rPr>
              <a:t>. </a:t>
            </a:r>
          </a:p>
          <a:p>
            <a:pPr lvl="1" rtl="0"/>
            <a:r>
              <a:rPr lang="en-US" sz="2000" b="0" i="0" u="none" strike="noStrike" baseline="0" smtClean="0">
                <a:latin typeface="Segoe"/>
                <a:ea typeface="ＭＳ ゴシック"/>
              </a:rPr>
              <a:t>Click the </a:t>
            </a:r>
            <a:r>
              <a:rPr lang="en-US" sz="2000" b="1" i="0" u="none" strike="noStrike" baseline="0" smtClean="0">
                <a:latin typeface="Segoe"/>
                <a:ea typeface="ＭＳ ゴシック"/>
              </a:rPr>
              <a:t>FILE</a:t>
            </a:r>
            <a:r>
              <a:rPr lang="en-US" sz="2000" b="0" i="0" u="none" strike="noStrike" baseline="0" smtClean="0">
                <a:latin typeface="Segoe"/>
                <a:ea typeface="ＭＳ ゴシック"/>
              </a:rPr>
              <a:t> tab. </a:t>
            </a:r>
            <a:br>
              <a:rPr lang="en-US" sz="2000" b="0" i="0" u="none" strike="noStrike" baseline="0" smtClean="0">
                <a:latin typeface="Segoe"/>
                <a:ea typeface="ＭＳ ゴシック"/>
              </a:rPr>
            </a:br>
            <a:r>
              <a:rPr lang="en-US" sz="2000" b="0" i="0" u="none" strike="noStrike" baseline="0" smtClean="0">
                <a:latin typeface="Segoe"/>
                <a:ea typeface="ＭＳ ゴシック"/>
              </a:rPr>
              <a:t>Backstage view, like </a:t>
            </a:r>
            <a:br>
              <a:rPr lang="en-US" sz="2000" b="0" i="0" u="none" strike="noStrike" baseline="0" smtClean="0">
                <a:latin typeface="Segoe"/>
                <a:ea typeface="ＭＳ ゴシック"/>
              </a:rPr>
            </a:br>
            <a:r>
              <a:rPr lang="en-US" sz="2000" b="0" i="0" u="none" strike="noStrike" baseline="0" smtClean="0">
                <a:latin typeface="Segoe"/>
                <a:ea typeface="ＭＳ ゴシック"/>
              </a:rPr>
              <a:t>the ribbon, is context-</a:t>
            </a:r>
            <a:br>
              <a:rPr lang="en-US" sz="2000" b="0" i="0" u="none" strike="noStrike" baseline="0" smtClean="0">
                <a:latin typeface="Segoe"/>
                <a:ea typeface="ＭＳ ゴシック"/>
              </a:rPr>
            </a:br>
            <a:r>
              <a:rPr lang="en-US" sz="2000" b="0" i="0" u="none" strike="noStrike" baseline="0" smtClean="0">
                <a:latin typeface="Segoe"/>
                <a:ea typeface="ＭＳ ゴシック"/>
              </a:rPr>
              <a:t>sensitive and changes to the Info tab (above).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a:t>
            </a:fld>
            <a:endParaRPr lang="en-US" dirty="0"/>
          </a:p>
        </p:txBody>
      </p:sp>
      <p:pic>
        <p:nvPicPr>
          <p:cNvPr id="7" name="Picture 6" descr="03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2413000"/>
            <a:ext cx="4431760" cy="3139163"/>
          </a:xfrm>
          <a:prstGeom prst="rect">
            <a:avLst/>
          </a:prstGeom>
        </p:spPr>
      </p:pic>
    </p:spTree>
    <p:extLst>
      <p:ext uri="{BB962C8B-B14F-4D97-AF65-F5344CB8AC3E}">
        <p14:creationId xmlns:p14="http://schemas.microsoft.com/office/powerpoint/2010/main" val="161722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Access Backstage View</a:t>
            </a:r>
          </a:p>
        </p:txBody>
      </p:sp>
      <p:sp>
        <p:nvSpPr>
          <p:cNvPr id="3" name="Text Placeholder 2"/>
          <p:cNvSpPr>
            <a:spLocks noGrp="1"/>
          </p:cNvSpPr>
          <p:nvPr>
            <p:ph type="body" idx="1"/>
          </p:nvPr>
        </p:nvSpPr>
        <p:spPr/>
        <p:txBody>
          <a:bodyPr/>
          <a:lstStyle/>
          <a:p>
            <a:pPr lvl="1" rtl="0">
              <a:buFont typeface="+mj-lt"/>
              <a:buAutoNum type="arabicPeriod" startAt="5"/>
            </a:pPr>
            <a:r>
              <a:rPr lang="en-US" sz="2000" b="0" i="0" u="none" strike="noStrike" baseline="0" smtClean="0">
                <a:latin typeface="Segoe"/>
                <a:ea typeface="ＭＳ ゴシック"/>
              </a:rPr>
              <a:t>Click the </a:t>
            </a:r>
            <a:r>
              <a:rPr lang="en-US" sz="2000" b="1" i="0" u="none" strike="noStrike" baseline="0" smtClean="0">
                <a:latin typeface="Segoe"/>
                <a:ea typeface="ＭＳ ゴシック"/>
              </a:rPr>
              <a:t>Save</a:t>
            </a:r>
            <a:r>
              <a:rPr lang="en-US" sz="2000" b="0" i="0" u="none" strike="noStrike" baseline="0" smtClean="0">
                <a:latin typeface="Segoe"/>
                <a:ea typeface="ＭＳ ゴシック"/>
              </a:rPr>
              <a:t> tab. Notice that there are additional tabs depending on your setup. In this case, SkyDrive, Computer, and Add a Place appear. </a:t>
            </a:r>
          </a:p>
          <a:p>
            <a:pPr lvl="1" rtl="0">
              <a:buAutoNum type="arabicPeriod" startAt="5"/>
            </a:pPr>
            <a:r>
              <a:rPr lang="en-US" sz="2000" b="0" i="0" u="none" strike="noStrike" baseline="0" smtClean="0">
                <a:latin typeface="Segoe"/>
                <a:ea typeface="ＭＳ ゴシック"/>
              </a:rPr>
              <a:t>Click the </a:t>
            </a:r>
            <a:r>
              <a:rPr lang="en-US" sz="2000" b="1" i="0" u="none" strike="noStrike" baseline="0" smtClean="0">
                <a:latin typeface="Segoe"/>
                <a:ea typeface="ＭＳ ゴシック"/>
              </a:rPr>
              <a:t>Save As</a:t>
            </a:r>
            <a:r>
              <a:rPr lang="en-US" sz="2000" b="0" i="0" u="none" strike="noStrike" baseline="0" smtClean="0">
                <a:latin typeface="Segoe"/>
                <a:ea typeface="ＭＳ ゴシック"/>
              </a:rPr>
              <a:t> tab. Notice that this looks identical to the Save tab. This is how it looks the first time you save the file.</a:t>
            </a:r>
          </a:p>
          <a:p>
            <a:pPr lvl="1" rtl="0">
              <a:buAutoNum type="arabicPeriod" startAt="5"/>
            </a:pPr>
            <a:r>
              <a:rPr lang="en-US" sz="2000" b="0" i="0" u="none" strike="noStrike" baseline="0" smtClean="0">
                <a:latin typeface="Segoe"/>
                <a:ea typeface="ＭＳ ゴシック"/>
              </a:rPr>
              <a:t>Click </a:t>
            </a:r>
            <a:r>
              <a:rPr lang="en-US" sz="2000" b="1" i="0" u="none" strike="noStrike" baseline="0" smtClean="0">
                <a:latin typeface="Segoe"/>
                <a:ea typeface="ＭＳ ゴシック"/>
              </a:rPr>
              <a:t>Computer</a:t>
            </a:r>
            <a:r>
              <a:rPr lang="en-US" sz="2000" b="0" i="0" u="none" strike="noStrike" baseline="0" smtClean="0">
                <a:latin typeface="Segoe"/>
                <a:ea typeface="ＭＳ ゴシック"/>
              </a:rPr>
              <a:t> and notice that the Recent Folders section where you last saved your previous workbooks appears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7</a:t>
            </a:fld>
            <a:endParaRPr lang="en-US" dirty="0"/>
          </a:p>
        </p:txBody>
      </p:sp>
      <p:pic>
        <p:nvPicPr>
          <p:cNvPr id="7" name="Picture 6" descr="03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179" y="4002689"/>
            <a:ext cx="4291724" cy="2145862"/>
          </a:xfrm>
          <a:prstGeom prst="rect">
            <a:avLst/>
          </a:prstGeom>
        </p:spPr>
      </p:pic>
    </p:spTree>
    <p:extLst>
      <p:ext uri="{BB962C8B-B14F-4D97-AF65-F5344CB8AC3E}">
        <p14:creationId xmlns:p14="http://schemas.microsoft.com/office/powerpoint/2010/main" val="954481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Access Backstage View</a:t>
            </a:r>
          </a:p>
        </p:txBody>
      </p:sp>
      <p:sp>
        <p:nvSpPr>
          <p:cNvPr id="3" name="Text Placeholder 2"/>
          <p:cNvSpPr>
            <a:spLocks noGrp="1"/>
          </p:cNvSpPr>
          <p:nvPr>
            <p:ph type="body" idx="1"/>
          </p:nvPr>
        </p:nvSpPr>
        <p:spPr/>
        <p:txBody>
          <a:bodyPr/>
          <a:lstStyle/>
          <a:p>
            <a:pPr lvl="1" rtl="0">
              <a:buFont typeface="+mj-lt"/>
              <a:buAutoNum type="arabicPeriod" startAt="8"/>
            </a:pPr>
            <a:r>
              <a:rPr lang="en-US" sz="2100" b="0" i="0" u="none" strike="noStrike" baseline="0" smtClean="0">
                <a:latin typeface="Segoe"/>
                <a:ea typeface="ＭＳ ゴシック"/>
              </a:rPr>
              <a:t>Click </a:t>
            </a:r>
            <a:r>
              <a:rPr lang="en-US" sz="2100" b="1" i="0" u="none" strike="noStrike" baseline="0" smtClean="0">
                <a:latin typeface="Segoe"/>
                <a:ea typeface="ＭＳ ゴシック"/>
              </a:rPr>
              <a:t>Browse</a:t>
            </a:r>
            <a:r>
              <a:rPr lang="en-US" sz="2100" b="0" i="0" u="none" strike="noStrike" baseline="0" smtClean="0">
                <a:latin typeface="Times New Roman"/>
                <a:ea typeface="ＭＳ ゴシック"/>
              </a:rPr>
              <a:t>,</a:t>
            </a:r>
            <a:r>
              <a:rPr lang="en-US" sz="2100" b="0" i="0" u="none" strike="noStrike" baseline="0" smtClean="0">
                <a:latin typeface="Segoe"/>
                <a:ea typeface="ＭＳ ゴシック"/>
              </a:rPr>
              <a:t> in the File name box, type </a:t>
            </a:r>
            <a:r>
              <a:rPr lang="en-US" sz="2100" b="1" i="0" u="none" strike="noStrike" baseline="0" smtClean="0">
                <a:latin typeface="Segoe"/>
                <a:ea typeface="ＭＳ ゴシック"/>
              </a:rPr>
              <a:t>Temp</a:t>
            </a:r>
            <a:r>
              <a:rPr lang="en-US" sz="2100" b="0" i="0" u="none" strike="noStrike" baseline="0" smtClean="0">
                <a:latin typeface="Segoe"/>
                <a:ea typeface="ＭＳ ゴシック"/>
              </a:rPr>
              <a:t>, and then click </a:t>
            </a:r>
            <a:r>
              <a:rPr lang="en-US" sz="2100" b="1" i="0" u="none" strike="noStrike" baseline="0" smtClean="0">
                <a:latin typeface="Segoe"/>
                <a:ea typeface="ＭＳ ゴシック"/>
              </a:rPr>
              <a:t>Save</a:t>
            </a:r>
            <a:r>
              <a:rPr lang="en-US" sz="2100" b="0" i="0" u="none" strike="noStrike" baseline="0" smtClean="0">
                <a:latin typeface="Times New Roman"/>
                <a:ea typeface="ＭＳ ゴシック"/>
              </a:rPr>
              <a:t>.</a:t>
            </a:r>
          </a:p>
          <a:p>
            <a:pPr lvl="1" rtl="0">
              <a:buAutoNum type="arabicPeriod" startAt="8"/>
            </a:pPr>
            <a:r>
              <a:rPr lang="en-US" sz="2100" b="0" i="0" u="none" strike="noStrike" baseline="0" smtClean="0">
                <a:latin typeface="Segoe"/>
                <a:ea typeface="ＭＳ ゴシック"/>
              </a:rPr>
              <a:t>Click </a:t>
            </a:r>
            <a:r>
              <a:rPr lang="en-US" sz="2100" b="1" i="0" u="none" strike="noStrike" baseline="0" smtClean="0">
                <a:latin typeface="Segoe"/>
                <a:ea typeface="ＭＳ ゴシック"/>
              </a:rPr>
              <a:t>FILE</a:t>
            </a:r>
            <a:r>
              <a:rPr lang="en-US" sz="2100" b="0" i="0" u="none" strike="noStrike" baseline="0" smtClean="0">
                <a:latin typeface="Segoe"/>
                <a:ea typeface="ＭＳ ゴシック"/>
              </a:rPr>
              <a:t>. Notice the Info tab appears. </a:t>
            </a:r>
          </a:p>
          <a:p>
            <a:pPr lvl="1" rtl="0">
              <a:buAutoNum type="arabicPeriod" startAt="8"/>
            </a:pPr>
            <a:r>
              <a:rPr lang="en-US" sz="2100" b="0" i="0" u="none" strike="noStrike" baseline="0" smtClean="0">
                <a:latin typeface="Segoe"/>
                <a:ea typeface="ＭＳ ゴシック"/>
              </a:rPr>
              <a:t>Click </a:t>
            </a:r>
            <a:r>
              <a:rPr lang="en-US" sz="2100" b="1" i="0" u="none" strike="noStrike" baseline="0" smtClean="0">
                <a:latin typeface="Segoe"/>
                <a:ea typeface="ＭＳ ゴシック"/>
              </a:rPr>
              <a:t>Save</a:t>
            </a:r>
            <a:r>
              <a:rPr lang="en-US" sz="2100" b="0" i="0" u="none" strike="noStrike" baseline="0" smtClean="0">
                <a:latin typeface="Segoe"/>
                <a:ea typeface="ＭＳ ゴシック"/>
              </a:rPr>
              <a:t>. Notice that you do not </a:t>
            </a:r>
            <a:br>
              <a:rPr lang="en-US" sz="2100" b="0" i="0" u="none" strike="noStrike" baseline="0" smtClean="0">
                <a:latin typeface="Segoe"/>
                <a:ea typeface="ＭＳ ゴシック"/>
              </a:rPr>
            </a:br>
            <a:r>
              <a:rPr lang="en-US" sz="2100" b="0" i="0" u="none" strike="noStrike" baseline="0" smtClean="0">
                <a:latin typeface="Segoe"/>
                <a:ea typeface="ＭＳ ゴシック"/>
              </a:rPr>
              <a:t>see the options shown at right (and </a:t>
            </a:r>
            <a:br>
              <a:rPr lang="en-US" sz="2100" b="0" i="0" u="none" strike="noStrike" baseline="0" smtClean="0">
                <a:latin typeface="Segoe"/>
                <a:ea typeface="ＭＳ ゴシック"/>
              </a:rPr>
            </a:br>
            <a:r>
              <a:rPr lang="en-US" sz="2100" b="0" i="0" u="none" strike="noStrike" baseline="0" smtClean="0">
                <a:latin typeface="Segoe"/>
                <a:ea typeface="ＭＳ ゴシック"/>
              </a:rPr>
              <a:t>Step 5 previously), but that you return </a:t>
            </a:r>
            <a:br>
              <a:rPr lang="en-US" sz="2100" b="0" i="0" u="none" strike="noStrike" baseline="0" smtClean="0">
                <a:latin typeface="Segoe"/>
                <a:ea typeface="ＭＳ ゴシック"/>
              </a:rPr>
            </a:br>
            <a:r>
              <a:rPr lang="en-US" sz="2100" b="0" i="0" u="none" strike="noStrike" baseline="0" smtClean="0">
                <a:latin typeface="Segoe"/>
                <a:ea typeface="ＭＳ ゴシック"/>
              </a:rPr>
              <a:t>directly to the workbook.</a:t>
            </a:r>
          </a:p>
          <a:p>
            <a:pPr lvl="1"/>
            <a:r>
              <a:rPr lang="en-US" sz="2100">
                <a:latin typeface="Segoe"/>
                <a:ea typeface="ＭＳ ゴシック"/>
              </a:rPr>
              <a:t>Click </a:t>
            </a:r>
            <a:r>
              <a:rPr lang="en-US" sz="2100" b="1">
                <a:latin typeface="Segoe"/>
                <a:ea typeface="ＭＳ ゴシック"/>
              </a:rPr>
              <a:t>FILE</a:t>
            </a:r>
            <a:r>
              <a:rPr lang="en-US" sz="2100">
                <a:latin typeface="Segoe"/>
                <a:ea typeface="ＭＳ ゴシック"/>
              </a:rPr>
              <a:t> and click </a:t>
            </a:r>
            <a:r>
              <a:rPr lang="en-US" sz="2100" b="1">
                <a:latin typeface="Segoe"/>
                <a:ea typeface="ＭＳ ゴシック"/>
              </a:rPr>
              <a:t>Close</a:t>
            </a:r>
            <a:r>
              <a:rPr lang="en-US" sz="2100">
                <a:latin typeface="Segoe"/>
                <a:ea typeface="ＭＳ ゴシック"/>
              </a:rPr>
              <a:t>. This action </a:t>
            </a:r>
            <a:br>
              <a:rPr lang="en-US" sz="2100">
                <a:latin typeface="Segoe"/>
                <a:ea typeface="ＭＳ ゴシック"/>
              </a:rPr>
            </a:br>
            <a:r>
              <a:rPr lang="en-US" sz="2100">
                <a:latin typeface="Segoe"/>
                <a:ea typeface="ＭＳ ゴシック"/>
              </a:rPr>
              <a:t>closes the workbook, but not Excel.</a:t>
            </a:r>
          </a:p>
          <a:p>
            <a:pPr lvl="1"/>
            <a:r>
              <a:rPr lang="en-US" sz="2100">
                <a:latin typeface="Segoe"/>
                <a:ea typeface="ＭＳ ゴシック"/>
              </a:rPr>
              <a:t>Click </a:t>
            </a:r>
            <a:r>
              <a:rPr lang="en-US" sz="2100" b="1">
                <a:latin typeface="Segoe"/>
                <a:ea typeface="ＭＳ ゴシック"/>
              </a:rPr>
              <a:t>FILE</a:t>
            </a:r>
            <a:r>
              <a:rPr lang="en-US" sz="2100">
                <a:latin typeface="Segoe"/>
                <a:ea typeface="ＭＳ ゴシック"/>
              </a:rPr>
              <a:t> and the </a:t>
            </a:r>
            <a:r>
              <a:rPr lang="en-US" sz="2100" b="1">
                <a:latin typeface="Segoe"/>
                <a:ea typeface="ＭＳ ゴシック"/>
              </a:rPr>
              <a:t>Open</a:t>
            </a:r>
            <a:r>
              <a:rPr lang="en-US" sz="2100">
                <a:latin typeface="Segoe"/>
                <a:ea typeface="ＭＳ ゴシック"/>
              </a:rPr>
              <a:t> tab appears. </a:t>
            </a:r>
            <a:br>
              <a:rPr lang="en-US" sz="2100">
                <a:latin typeface="Segoe"/>
                <a:ea typeface="ＭＳ ゴシック"/>
              </a:rPr>
            </a:br>
            <a:r>
              <a:rPr lang="en-US" sz="2100">
                <a:latin typeface="Segoe"/>
                <a:ea typeface="ＭＳ ゴシック"/>
              </a:rPr>
              <a:t>In the list of Recent Workbooks, select </a:t>
            </a:r>
            <a:r>
              <a:rPr lang="en-US" sz="2100" b="1">
                <a:latin typeface="Segoe"/>
                <a:ea typeface="ＭＳ ゴシック"/>
              </a:rPr>
              <a:t>Temp</a:t>
            </a:r>
            <a:r>
              <a:rPr lang="en-US" sz="2100">
                <a:latin typeface="Segoe"/>
                <a:ea typeface="ＭＳ ゴシック"/>
              </a:rPr>
              <a:t> and your workbook returns. </a:t>
            </a:r>
          </a:p>
          <a:p>
            <a:pPr lvl="0"/>
            <a:r>
              <a:rPr lang="en-US" sz="2100" b="1">
                <a:latin typeface="Segoe"/>
                <a:ea typeface="ＭＳ ゴシック"/>
              </a:rPr>
              <a:t>PAUSE. EXIT</a:t>
            </a:r>
            <a:r>
              <a:rPr lang="en-US" sz="2100">
                <a:latin typeface="Segoe"/>
                <a:ea typeface="ＭＳ ゴシック"/>
              </a:rPr>
              <a:t> Excel.</a:t>
            </a:r>
          </a:p>
          <a:p>
            <a:pPr lvl="1" rtl="0">
              <a:buAutoNum type="arabicPeriod" startAt="8"/>
            </a:pPr>
            <a:endParaRPr lang="en-US" sz="2100"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8</a:t>
            </a:fld>
            <a:endParaRPr lang="en-US" dirty="0"/>
          </a:p>
        </p:txBody>
      </p:sp>
      <p:pic>
        <p:nvPicPr>
          <p:cNvPr id="7" name="Picture 6" descr="03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2133600"/>
            <a:ext cx="2155745" cy="2962822"/>
          </a:xfrm>
          <a:prstGeom prst="rect">
            <a:avLst/>
          </a:prstGeom>
        </p:spPr>
      </p:pic>
    </p:spTree>
    <p:extLst>
      <p:ext uri="{BB962C8B-B14F-4D97-AF65-F5344CB8AC3E}">
        <p14:creationId xmlns:p14="http://schemas.microsoft.com/office/powerpoint/2010/main" val="4023225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Print and Preview a Document</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LAUNCH </a:t>
            </a:r>
            <a:r>
              <a:rPr lang="en-US" b="0" i="0" u="none" strike="noStrike" baseline="0" smtClean="0">
                <a:latin typeface="Segoe"/>
                <a:ea typeface="ＭＳ ゴシック"/>
              </a:rPr>
              <a:t>Microsoft Excel 2013. </a:t>
            </a:r>
          </a:p>
          <a:p>
            <a:pPr lvl="1" rtl="0"/>
            <a:r>
              <a:rPr lang="en-US" b="0" i="0" u="none" strike="noStrike" baseline="0" smtClean="0">
                <a:latin typeface="Segoe"/>
                <a:ea typeface="ＭＳ ゴシック"/>
              </a:rPr>
              <a:t>Create a new workbook, enter the </a:t>
            </a:r>
            <a:br>
              <a:rPr lang="en-US" b="0" i="0" u="none" strike="noStrike" baseline="0" smtClean="0">
                <a:latin typeface="Segoe"/>
                <a:ea typeface="ＭＳ ゴシック"/>
              </a:rPr>
            </a:br>
            <a:r>
              <a:rPr lang="en-US" b="0" i="0" u="none" strike="noStrike" baseline="0" smtClean="0">
                <a:latin typeface="Segoe"/>
                <a:ea typeface="ＭＳ ゴシック"/>
              </a:rPr>
              <a:t>worksheet data shown at right, and </a:t>
            </a:r>
            <a:br>
              <a:rPr lang="en-US" b="0" i="0" u="none" strike="noStrike" baseline="0" smtClean="0">
                <a:latin typeface="Segoe"/>
                <a:ea typeface="ＭＳ ゴシック"/>
              </a:rPr>
            </a:br>
            <a:r>
              <a:rPr lang="en-US" b="0" i="0" u="none" strike="noStrike" baseline="0" smtClean="0">
                <a:latin typeface="Segoe"/>
                <a:ea typeface="ＭＳ ゴシック"/>
              </a:rPr>
              <a:t>save it as </a:t>
            </a:r>
            <a:r>
              <a:rPr lang="en-US" b="1" i="1" u="none" strike="noStrike" baseline="0" smtClean="0">
                <a:latin typeface="Segoe"/>
                <a:ea typeface="ＭＳ ゴシック"/>
              </a:rPr>
              <a:t>03 Contoso Potluck</a:t>
            </a:r>
            <a:r>
              <a:rPr lang="en-US" b="0" i="0" u="none" strike="noStrike" baseline="0" smtClean="0">
                <a:latin typeface="Times New Roman"/>
                <a:ea typeface="ＭＳ ゴシック"/>
              </a:rPr>
              <a:t>.</a:t>
            </a:r>
          </a:p>
          <a:p>
            <a:pPr lvl="1" rtl="0"/>
            <a:r>
              <a:rPr lang="en-US" i="0" u="none" strike="noStrike" baseline="0" smtClean="0">
                <a:latin typeface="Segoe"/>
                <a:ea typeface="ＭＳ ゴシック"/>
              </a:rPr>
              <a:t> </a:t>
            </a:r>
            <a:r>
              <a:rPr lang="en-US" b="1" i="0" u="none" strike="noStrike" baseline="0" smtClean="0">
                <a:latin typeface="Segoe"/>
                <a:ea typeface="ＭＳ ゴシック"/>
              </a:rPr>
              <a:t>EXIT</a:t>
            </a:r>
            <a:r>
              <a:rPr lang="en-US" b="0" i="0" u="none" strike="noStrike" baseline="0" smtClean="0">
                <a:latin typeface="Segoe"/>
                <a:ea typeface="ＭＳ ゴシック"/>
              </a:rPr>
              <a:t> Excel.</a:t>
            </a:r>
          </a:p>
          <a:p>
            <a:pPr lvl="1" rtl="0"/>
            <a:r>
              <a:rPr lang="en-US" i="0" u="none" strike="noStrike" baseline="0" smtClean="0">
                <a:latin typeface="Segoe"/>
                <a:ea typeface="ＭＳ ゴシック"/>
              </a:rPr>
              <a:t> </a:t>
            </a:r>
            <a:r>
              <a:rPr lang="en-US" b="1" i="0" u="none" strike="noStrike" baseline="0" smtClean="0">
                <a:latin typeface="Segoe"/>
                <a:ea typeface="ＭＳ ゴシック"/>
              </a:rPr>
              <a:t>LAUNCH</a:t>
            </a:r>
            <a:r>
              <a:rPr lang="en-US" b="0" i="0" u="none" strike="noStrike" baseline="0" smtClean="0">
                <a:latin typeface="Segoe"/>
                <a:ea typeface="ＭＳ ゴシック"/>
              </a:rPr>
              <a:t> Excel again and notice </a:t>
            </a:r>
            <a:br>
              <a:rPr lang="en-US" b="0" i="0" u="none" strike="noStrike" baseline="0" smtClean="0">
                <a:latin typeface="Segoe"/>
                <a:ea typeface="ＭＳ ゴシック"/>
              </a:rPr>
            </a:br>
            <a:r>
              <a:rPr lang="en-US" b="0" i="0" u="none" strike="noStrike" baseline="0" smtClean="0">
                <a:latin typeface="Segoe"/>
                <a:ea typeface="ＭＳ ゴシック"/>
              </a:rPr>
              <a:t>that </a:t>
            </a:r>
            <a:r>
              <a:rPr lang="en-US" b="0" i="1" u="none" strike="noStrike" baseline="0" smtClean="0">
                <a:latin typeface="Segoe"/>
                <a:ea typeface="ＭＳ ゴシック"/>
              </a:rPr>
              <a:t>03 Contoso Potluck Solution</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0" i="0" u="none" strike="noStrike" baseline="0" smtClean="0">
                <a:latin typeface="Segoe"/>
                <a:ea typeface="ＭＳ ゴシック"/>
              </a:rPr>
              <a:t>appears in your Recent list. Click </a:t>
            </a:r>
            <a:br>
              <a:rPr lang="en-US" b="0" i="0" u="none" strike="noStrike" baseline="0" smtClean="0">
                <a:latin typeface="Segoe"/>
                <a:ea typeface="ＭＳ ゴシック"/>
              </a:rPr>
            </a:br>
            <a:r>
              <a:rPr lang="en-US" b="0" i="0" u="none" strike="noStrike" baseline="0" smtClean="0">
                <a:latin typeface="Segoe"/>
                <a:ea typeface="ＭＳ ゴシック"/>
              </a:rPr>
              <a:t>the file to bring it back up.</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9</a:t>
            </a:fld>
            <a:endParaRPr lang="en-US" dirty="0"/>
          </a:p>
        </p:txBody>
      </p:sp>
      <p:pic>
        <p:nvPicPr>
          <p:cNvPr id="7" name="Picture 6" descr="03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2057400"/>
            <a:ext cx="2578100" cy="3543300"/>
          </a:xfrm>
          <a:prstGeom prst="rect">
            <a:avLst/>
          </a:prstGeom>
        </p:spPr>
      </p:pic>
    </p:spTree>
    <p:extLst>
      <p:ext uri="{BB962C8B-B14F-4D97-AF65-F5344CB8AC3E}">
        <p14:creationId xmlns:p14="http://schemas.microsoft.com/office/powerpoint/2010/main" val="235369246"/>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200</TotalTime>
  <Words>4708</Words>
  <Application>Microsoft Macintosh PowerPoint</Application>
  <PresentationFormat>On-screen Show (4:3)</PresentationFormat>
  <Paragraphs>405</Paragraphs>
  <Slides>59</Slides>
  <Notes>11</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template</vt:lpstr>
      <vt:lpstr> Using Office Backstage </vt:lpstr>
      <vt:lpstr>Objectives</vt:lpstr>
      <vt:lpstr>Software Orientation</vt:lpstr>
      <vt:lpstr>Software Orientation</vt:lpstr>
      <vt:lpstr>Software Orientation</vt:lpstr>
      <vt:lpstr>Step by Step: Access Backstage View</vt:lpstr>
      <vt:lpstr>Step by Step: Access Backstage View</vt:lpstr>
      <vt:lpstr>Step by Step: Access Backstage View</vt:lpstr>
      <vt:lpstr>Step by Step: Print and Preview a Document</vt:lpstr>
      <vt:lpstr>Step by Step: Print and Preview a Document</vt:lpstr>
      <vt:lpstr>Step by Step: Print and Preview a Document</vt:lpstr>
      <vt:lpstr>Step by Step: Use Quick Print to Print a Worksheet</vt:lpstr>
      <vt:lpstr>Step by Step: Use Quick Print to Print a Worksheet</vt:lpstr>
      <vt:lpstr>Step by Step: Use Quick Print to Print a Worksheet</vt:lpstr>
      <vt:lpstr>Step by Step: Set the Print Area</vt:lpstr>
      <vt:lpstr>Step by Step: Set the Print Area</vt:lpstr>
      <vt:lpstr>Step by Step: Set the Print Area</vt:lpstr>
      <vt:lpstr>Step by Step: Print Selected Worksheets</vt:lpstr>
      <vt:lpstr>Step by Step: Print Selected Worksheets</vt:lpstr>
      <vt:lpstr>Step by Step: Print Selected Worksheets</vt:lpstr>
      <vt:lpstr>Step by Step: Print Selected Worksheets</vt:lpstr>
      <vt:lpstr>Step by Step: Print Selected Worksheets</vt:lpstr>
      <vt:lpstr>Step by Step: Print Selected Workbooks</vt:lpstr>
      <vt:lpstr>Step by Step: Print Selected Workbooks</vt:lpstr>
      <vt:lpstr>Step by Step: Apply Print Options</vt:lpstr>
      <vt:lpstr>Step by Step: Apply Print Options</vt:lpstr>
      <vt:lpstr>Step by Step: Apply Print Options</vt:lpstr>
      <vt:lpstr>Step by Step: Apply Print Options</vt:lpstr>
      <vt:lpstr>Step by Step: Apply Print Options</vt:lpstr>
      <vt:lpstr>Step by Step: Apply Print Options</vt:lpstr>
      <vt:lpstr>Step by Step: Apply Print Options</vt:lpstr>
      <vt:lpstr>Step by Step: Change a Printer</vt:lpstr>
      <vt:lpstr>Step by Step: Change a Printer</vt:lpstr>
      <vt:lpstr>Step by Step: Customize the Quick Access Toolbar</vt:lpstr>
      <vt:lpstr>Step by Step: Customize the Quick Access Toolbar</vt:lpstr>
      <vt:lpstr>Step by Step: Customize the Quick Access Toolbar</vt:lpstr>
      <vt:lpstr>Step by Step: Customize the Quick Access Toolbar</vt:lpstr>
      <vt:lpstr>Step by Step: Customize the Ribbon</vt:lpstr>
      <vt:lpstr>Step by Step: Customize the Ribbon</vt:lpstr>
      <vt:lpstr>Step by Step: Customize the Ribbon</vt:lpstr>
      <vt:lpstr>Step by Step: Customize the Ribbon</vt:lpstr>
      <vt:lpstr>Step by Step: Customize the Ribbon</vt:lpstr>
      <vt:lpstr>Step by Step: Customize the Ribbon</vt:lpstr>
      <vt:lpstr>Step by Step: Customize the Ribbon</vt:lpstr>
      <vt:lpstr>Step by Step: Customize the Ribbon</vt:lpstr>
      <vt:lpstr>Step by Step: Customize the Excel Default Settings</vt:lpstr>
      <vt:lpstr>Step by Step: Customize the Excel Default Settings</vt:lpstr>
      <vt:lpstr>Step by Step: Customize the Excel Default Settings</vt:lpstr>
      <vt:lpstr>Step by Step: Reset Default Settings, Ribbon, and Quick Access Toolbar </vt:lpstr>
      <vt:lpstr>Step by Step: Reset Default Settings, Ribbon, and Quick Access Toolbar </vt:lpstr>
      <vt:lpstr>Step by Step: Select a Template from the New Tab</vt:lpstr>
      <vt:lpstr>Step by Step: Select a Template from the New Tab</vt:lpstr>
      <vt:lpstr>Step by Step: Select a Template from the New Tab</vt:lpstr>
      <vt:lpstr>Step by Step: Select a Template from the New Tab</vt:lpstr>
      <vt:lpstr>Step by Step: Select a Template from the New Tab</vt:lpstr>
      <vt:lpstr>Step by Step: Search for Additional Templates</vt:lpstr>
      <vt:lpstr>Step by Step: Search for Additional Templates</vt:lpstr>
      <vt:lpstr>Step by Step: Search for Additional Templates</vt:lpstr>
      <vt:lpstr>Skills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Box Twelve Communications, Inc.</dc:creator>
  <cp:lastModifiedBy>Rich Kershner</cp:lastModifiedBy>
  <cp:revision>326</cp:revision>
  <dcterms:created xsi:type="dcterms:W3CDTF">2011-08-08T12:10:51Z</dcterms:created>
  <dcterms:modified xsi:type="dcterms:W3CDTF">2013-08-09T19:56:45Z</dcterms:modified>
</cp:coreProperties>
</file>