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42"/>
  </p:notesMasterIdLst>
  <p:sldIdLst>
    <p:sldId id="256" r:id="rId2"/>
    <p:sldId id="258" r:id="rId3"/>
    <p:sldId id="259" r:id="rId4"/>
    <p:sldId id="260" r:id="rId5"/>
    <p:sldId id="262" r:id="rId6"/>
    <p:sldId id="263" r:id="rId7"/>
    <p:sldId id="264" r:id="rId8"/>
    <p:sldId id="268" r:id="rId9"/>
    <p:sldId id="269" r:id="rId10"/>
    <p:sldId id="275" r:id="rId11"/>
    <p:sldId id="278" r:id="rId12"/>
    <p:sldId id="280" r:id="rId13"/>
    <p:sldId id="281" r:id="rId14"/>
    <p:sldId id="282" r:id="rId15"/>
    <p:sldId id="286" r:id="rId16"/>
    <p:sldId id="287" r:id="rId17"/>
    <p:sldId id="288" r:id="rId18"/>
    <p:sldId id="291" r:id="rId19"/>
    <p:sldId id="292" r:id="rId20"/>
    <p:sldId id="295" r:id="rId21"/>
    <p:sldId id="296" r:id="rId22"/>
    <p:sldId id="301" r:id="rId23"/>
    <p:sldId id="302" r:id="rId24"/>
    <p:sldId id="306" r:id="rId25"/>
    <p:sldId id="307" r:id="rId26"/>
    <p:sldId id="312" r:id="rId27"/>
    <p:sldId id="313" r:id="rId28"/>
    <p:sldId id="314" r:id="rId29"/>
    <p:sldId id="315" r:id="rId30"/>
    <p:sldId id="316" r:id="rId31"/>
    <p:sldId id="317" r:id="rId32"/>
    <p:sldId id="323" r:id="rId33"/>
    <p:sldId id="324" r:id="rId34"/>
    <p:sldId id="334" r:id="rId35"/>
    <p:sldId id="325" r:id="rId36"/>
    <p:sldId id="326" r:id="rId37"/>
    <p:sldId id="328" r:id="rId38"/>
    <p:sldId id="329" r:id="rId39"/>
    <p:sldId id="330" r:id="rId40"/>
    <p:sldId id="332" r:id="rId41"/>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 id="2" name="Rich Kershn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4EB857"/>
    <a:srgbClr val="009933"/>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3" autoAdjust="0"/>
    <p:restoredTop sz="90603" autoAdjust="0"/>
  </p:normalViewPr>
  <p:slideViewPr>
    <p:cSldViewPr>
      <p:cViewPr>
        <p:scale>
          <a:sx n="143" d="100"/>
          <a:sy n="143" d="100"/>
        </p:scale>
        <p:origin x="-1072" y="-136"/>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commentAuthors" Target="commentAuthors.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8/9/13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rPr>
              <a:t>Take Note: Formulas should be typed without spaces, but if you type spaces, Excel eliminates them when you press Enter.</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a:t>
            </a:fld>
            <a:endParaRPr lang="en-US"/>
          </a:p>
        </p:txBody>
      </p:sp>
    </p:spTree>
    <p:extLst>
      <p:ext uri="{BB962C8B-B14F-4D97-AF65-F5344CB8AC3E}">
        <p14:creationId xmlns:p14="http://schemas.microsoft.com/office/powerpoint/2010/main" val="410582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rPr>
              <a:t>Take Note: While you are displaying formulas, you will not see the results of those formulas.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6</a:t>
            </a:fld>
            <a:endParaRPr lang="en-US"/>
          </a:p>
        </p:txBody>
      </p:sp>
    </p:spTree>
    <p:extLst>
      <p:ext uri="{BB962C8B-B14F-4D97-AF65-F5344CB8AC3E}">
        <p14:creationId xmlns:p14="http://schemas.microsoft.com/office/powerpoint/2010/main" val="3795079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rPr>
              <a:t>Take Note: You can use either uppercase or lowercase when you type a cell reference in a formula. For example, it does not matter whether you type B4 or b4 in the formula you enter.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15</a:t>
            </a:fld>
            <a:endParaRPr lang="en-US"/>
          </a:p>
        </p:txBody>
      </p:sp>
    </p:spTree>
    <p:extLst>
      <p:ext uri="{BB962C8B-B14F-4D97-AF65-F5344CB8AC3E}">
        <p14:creationId xmlns:p14="http://schemas.microsoft.com/office/powerpoint/2010/main" val="380173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rPr>
              <a:t>Troubleshooting: When naming a range, if a message appears stating that the name already exists, display the Name Manager (discussed in the “Changing the Size of a Range” section) and edit the existing name or delete it and enter a different name</a:t>
            </a:r>
            <a:r>
              <a:rPr lang="en-US" b="0" i="0" u="none" strike="noStrike" baseline="0" smtClean="0">
                <a:latin typeface="Times New Roman"/>
              </a:rPr>
              <a: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27</a:t>
            </a:fld>
            <a:endParaRPr lang="en-US"/>
          </a:p>
        </p:txBody>
      </p:sp>
    </p:spTree>
    <p:extLst>
      <p:ext uri="{BB962C8B-B14F-4D97-AF65-F5344CB8AC3E}">
        <p14:creationId xmlns:p14="http://schemas.microsoft.com/office/powerpoint/2010/main" val="3216046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rPr>
              <a:t>Another Way: You can just enter the formula and range name, such as =sum(Q1Expenses) directly into the cell.</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36</a:t>
            </a:fld>
            <a:endParaRPr lang="en-US"/>
          </a:p>
        </p:txBody>
      </p:sp>
    </p:spTree>
    <p:extLst>
      <p:ext uri="{BB962C8B-B14F-4D97-AF65-F5344CB8AC3E}">
        <p14:creationId xmlns:p14="http://schemas.microsoft.com/office/powerpoint/2010/main" val="2082816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FCF49-16A2-48CE-85BD-4E792AAD26C9}" type="datetimeFigureOut">
              <a:rPr lang="en-US" smtClean="0"/>
              <a:t>8/9/13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60D91-9171-4BE8-8504-FA768173C68A}" type="slidenum">
              <a:rPr lang="en-US" smtClean="0"/>
              <a:t>‹#›</a:t>
            </a:fld>
            <a:endParaRPr lang="en-US"/>
          </a:p>
        </p:txBody>
      </p:sp>
    </p:spTree>
    <p:extLst>
      <p:ext uri="{BB962C8B-B14F-4D97-AF65-F5344CB8AC3E}">
        <p14:creationId xmlns:p14="http://schemas.microsoft.com/office/powerpoint/2010/main" val="359584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33"/>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233"/>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33"/>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33"/>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33"/>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Using Basic Formulas</a:t>
            </a:r>
          </a:p>
        </p:txBody>
      </p:sp>
      <p:sp>
        <p:nvSpPr>
          <p:cNvPr id="2055" name="Subtitle 2"/>
          <p:cNvSpPr>
            <a:spLocks noGrp="1"/>
          </p:cNvSpPr>
          <p:nvPr>
            <p:ph type="body" idx="1"/>
          </p:nvPr>
        </p:nvSpPr>
        <p:spPr>
          <a:xfrm>
            <a:off x="304800" y="3124200"/>
            <a:ext cx="8183563" cy="533400"/>
          </a:xfrm>
        </p:spPr>
        <p:txBody>
          <a:bodyPr lIns="182880" tIns="0"/>
          <a:lstStyle/>
          <a:p>
            <a:pPr marL="36513" indent="0" algn="r" eaLnBrk="1" hangingPunct="1">
              <a:spcBef>
                <a:spcPct val="0"/>
              </a:spcBef>
              <a:buFontTx/>
              <a:buNone/>
            </a:pPr>
            <a:r>
              <a:rPr lang="en-US" sz="2800" dirty="0" smtClean="0">
                <a:solidFill>
                  <a:srgbClr val="007233"/>
                </a:solidFill>
              </a:rPr>
              <a:t>Lesson 4</a:t>
            </a: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Word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007233"/>
                </a:solidFill>
                <a:latin typeface="Segoe UI Semibold" panose="020B0702040204020203" pitchFamily="34" charset="0"/>
              </a:rPr>
              <a:t>Microsoft</a:t>
            </a:r>
            <a:r>
              <a:rPr lang="en-US" sz="4800" b="1" dirty="0" smtClean="0">
                <a:solidFill>
                  <a:srgbClr val="007233"/>
                </a:solidFill>
                <a:latin typeface="+mn-lt"/>
              </a:rPr>
              <a:t> </a:t>
            </a:r>
            <a:r>
              <a:rPr lang="en-US" sz="4800" b="1" dirty="0" smtClean="0">
                <a:solidFill>
                  <a:srgbClr val="4EB857"/>
                </a:solidFill>
                <a:latin typeface="+mn-lt"/>
              </a:rPr>
              <a:t>Excel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Create a Formula that Performs Addition</a:t>
            </a:r>
          </a:p>
        </p:txBody>
      </p:sp>
      <p:sp>
        <p:nvSpPr>
          <p:cNvPr id="3" name="Text Placeholder 2"/>
          <p:cNvSpPr>
            <a:spLocks noGrp="1"/>
          </p:cNvSpPr>
          <p:nvPr>
            <p:ph type="body" idx="1"/>
          </p:nvPr>
        </p:nvSpPr>
        <p:spPr/>
        <p:txBody>
          <a:bodyPr/>
          <a:lstStyle/>
          <a:p>
            <a:pPr marR="0" lvl="0" rtl="0"/>
            <a:r>
              <a:rPr lang="en-US" sz="2000" b="1" i="0" u="none" strike="noStrike" baseline="0" smtClean="0">
                <a:latin typeface="Segoe"/>
              </a:rPr>
              <a:t>GET READY. LAUNCH</a:t>
            </a:r>
            <a:r>
              <a:rPr lang="en-US" sz="2000" b="0" i="0" u="none" strike="noStrike" baseline="0" smtClean="0">
                <a:latin typeface="Segoe"/>
              </a:rPr>
              <a:t> Microsoft Excel if it is not already open.</a:t>
            </a:r>
          </a:p>
          <a:p>
            <a:pPr marR="0" lvl="1" rtl="0"/>
            <a:r>
              <a:rPr lang="en-US" sz="2000" i="0" u="none" strike="noStrike" baseline="0" smtClean="0">
                <a:latin typeface="Segoe"/>
              </a:rPr>
              <a:t> </a:t>
            </a:r>
            <a:r>
              <a:rPr lang="en-US" sz="2000" b="1" i="0" u="none" strike="noStrike" baseline="0" smtClean="0">
                <a:latin typeface="Segoe"/>
              </a:rPr>
              <a:t>OPEN</a:t>
            </a:r>
            <a:r>
              <a:rPr lang="en-US" sz="2000" b="0" i="0" u="none" strike="noStrike" baseline="0" smtClean="0">
                <a:latin typeface="Segoe"/>
              </a:rPr>
              <a:t> the </a:t>
            </a:r>
            <a:r>
              <a:rPr lang="en-US" sz="2000" b="1" i="1" u="none" strike="noStrike" baseline="0" smtClean="0">
                <a:latin typeface="Segoe"/>
              </a:rPr>
              <a:t>04 Budget Start</a:t>
            </a:r>
            <a:r>
              <a:rPr lang="en-US" sz="2000" b="0" i="0" u="none" strike="noStrike" baseline="0" smtClean="0">
                <a:latin typeface="Segoe"/>
              </a:rPr>
              <a:t> data file for this lesson.</a:t>
            </a:r>
          </a:p>
          <a:p>
            <a:pPr marR="0" lvl="1" rtl="0"/>
            <a:r>
              <a:rPr lang="en-US" sz="2000" b="0" i="0" u="none" strike="noStrike" baseline="0" smtClean="0">
                <a:latin typeface="Segoe"/>
              </a:rPr>
              <a:t>In cell A18, type </a:t>
            </a:r>
            <a:r>
              <a:rPr lang="en-US" sz="2000" b="1" i="0" u="none" strike="noStrike" baseline="0" smtClean="0">
                <a:latin typeface="Segoe"/>
              </a:rPr>
              <a:t>January Rent plus Deposit</a:t>
            </a:r>
            <a:r>
              <a:rPr lang="en-US" sz="2000" b="0" i="0" u="none" strike="noStrike" baseline="0" smtClean="0">
                <a:latin typeface="Segoe"/>
              </a:rPr>
              <a:t> and press </a:t>
            </a:r>
            <a:r>
              <a:rPr lang="en-US" sz="2000" b="1" i="0" u="none" strike="noStrike" baseline="0" smtClean="0">
                <a:latin typeface="Segoe"/>
              </a:rPr>
              <a:t>Enter</a:t>
            </a:r>
            <a:r>
              <a:rPr lang="en-US" sz="2000" b="0" i="0" u="none" strike="noStrike" baseline="0" smtClean="0">
                <a:latin typeface="Times New Roman"/>
              </a:rPr>
              <a:t>.</a:t>
            </a:r>
          </a:p>
          <a:p>
            <a:pPr lvl="1"/>
            <a:r>
              <a:rPr lang="en-US" sz="2000">
                <a:latin typeface="Segoe"/>
              </a:rPr>
              <a:t>In cell B18, type the equal (</a:t>
            </a:r>
            <a:r>
              <a:rPr lang="en-US" sz="2000" b="1">
                <a:latin typeface="Segoe"/>
              </a:rPr>
              <a:t>=</a:t>
            </a:r>
            <a:r>
              <a:rPr lang="en-US" sz="2000">
                <a:latin typeface="Segoe"/>
              </a:rPr>
              <a:t>) sign, type </a:t>
            </a:r>
            <a:r>
              <a:rPr lang="en-US" sz="2000" b="1">
                <a:latin typeface="Segoe"/>
              </a:rPr>
              <a:t>1200+500</a:t>
            </a:r>
            <a:r>
              <a:rPr lang="en-US" sz="2000">
                <a:latin typeface="Segoe"/>
              </a:rPr>
              <a:t>, and press </a:t>
            </a:r>
            <a:r>
              <a:rPr lang="en-US" sz="2000" b="1">
                <a:latin typeface="Segoe"/>
              </a:rPr>
              <a:t>Enter</a:t>
            </a:r>
            <a:r>
              <a:rPr lang="en-US" sz="2000">
                <a:latin typeface="Segoe"/>
              </a:rPr>
              <a:t>. This is the simplest way to enter an addition formula. Excel adds the values and displays the result, </a:t>
            </a:r>
            <a:r>
              <a:rPr lang="en-US" sz="2000" i="1">
                <a:latin typeface="Segoe"/>
              </a:rPr>
              <a:t>1700</a:t>
            </a:r>
            <a:r>
              <a:rPr lang="en-US" sz="2000">
                <a:latin typeface="Segoe"/>
              </a:rPr>
              <a:t>, which is your first month’s rent plus a $500 deposit (below).</a:t>
            </a:r>
          </a:p>
          <a:p>
            <a:pPr lvl="1"/>
            <a:r>
              <a:rPr lang="en-US" sz="2000">
                <a:latin typeface="Segoe"/>
              </a:rPr>
              <a:t> </a:t>
            </a:r>
            <a:r>
              <a:rPr lang="en-US" sz="2000" b="1">
                <a:latin typeface="Segoe"/>
              </a:rPr>
              <a:t>SAVE </a:t>
            </a:r>
            <a:r>
              <a:rPr lang="en-US" sz="2000">
                <a:latin typeface="Segoe"/>
              </a:rPr>
              <a:t>the workbook as </a:t>
            </a:r>
            <a:r>
              <a:rPr lang="en-US" sz="2000" b="1" i="1">
                <a:latin typeface="Segoe"/>
              </a:rPr>
              <a:t>04 Budget Basic Formulas</a:t>
            </a:r>
            <a:r>
              <a:rPr lang="en-US" sz="2000">
                <a:latin typeface="Times New Roman"/>
              </a:rPr>
              <a:t>.</a:t>
            </a:r>
          </a:p>
          <a:p>
            <a:pPr lvl="0"/>
            <a:r>
              <a:rPr lang="en-US" sz="2000" b="1">
                <a:latin typeface="Segoe"/>
              </a:rPr>
              <a:t>PAUSE. LEAVE</a:t>
            </a:r>
            <a:r>
              <a:rPr lang="en-US" sz="2000">
                <a:latin typeface="Segoe"/>
              </a:rPr>
              <a:t> the workbook open to use in the next exercise.</a:t>
            </a:r>
          </a:p>
          <a:p>
            <a:pPr marR="0" lvl="1" rtl="0"/>
            <a:endParaRPr lang="en-US" sz="2000" b="0" i="0" u="none" strike="noStrike" baseline="0" smtClean="0">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pic>
        <p:nvPicPr>
          <p:cNvPr id="7" name="Picture 6" descr="04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516" y="4795345"/>
            <a:ext cx="4650828" cy="1521485"/>
          </a:xfrm>
          <a:prstGeom prst="rect">
            <a:avLst/>
          </a:prstGeom>
        </p:spPr>
      </p:pic>
    </p:spTree>
    <p:extLst>
      <p:ext uri="{BB962C8B-B14F-4D97-AF65-F5344CB8AC3E}">
        <p14:creationId xmlns:p14="http://schemas.microsoft.com/office/powerpoint/2010/main" val="20516530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Create a Formula that Performs Subtraction</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USE</a:t>
            </a:r>
            <a:r>
              <a:rPr lang="en-US" b="0" i="0" u="none" strike="noStrike" baseline="0" smtClean="0">
                <a:latin typeface="Segoe"/>
              </a:rPr>
              <a:t> the worksheet you modified in the previous exercise.</a:t>
            </a:r>
          </a:p>
          <a:p>
            <a:pPr marR="0" lvl="1" rtl="0"/>
            <a:r>
              <a:rPr lang="en-US" b="0" i="0" u="none" strike="noStrike" baseline="0" smtClean="0">
                <a:latin typeface="Segoe"/>
              </a:rPr>
              <a:t>Double-click cell </a:t>
            </a:r>
            <a:r>
              <a:rPr lang="en-US" b="1" i="0" u="none" strike="noStrike" baseline="0" smtClean="0">
                <a:latin typeface="Segoe"/>
              </a:rPr>
              <a:t>A18</a:t>
            </a:r>
            <a:r>
              <a:rPr lang="en-US" b="0" i="0" u="none" strike="noStrike" baseline="0" smtClean="0">
                <a:latin typeface="Times New Roman"/>
              </a:rPr>
              <a:t>.</a:t>
            </a:r>
          </a:p>
          <a:p>
            <a:pPr marR="0" lvl="1" rtl="0"/>
            <a:r>
              <a:rPr lang="en-US" b="0" i="0" u="none" strike="noStrike" baseline="0" smtClean="0">
                <a:latin typeface="Segoe"/>
              </a:rPr>
              <a:t>Click after the word “Deposit,” type </a:t>
            </a:r>
            <a:r>
              <a:rPr lang="en-US" b="1" i="0" u="none" strike="noStrike" baseline="0" smtClean="0">
                <a:latin typeface="Segoe"/>
              </a:rPr>
              <a:t>, minus Discount</a:t>
            </a:r>
            <a:r>
              <a:rPr lang="en-US" b="0" i="0" u="none" strike="noStrike" baseline="0" smtClean="0">
                <a:latin typeface="Segoe"/>
              </a:rPr>
              <a:t>, and press </a:t>
            </a:r>
            <a:r>
              <a:rPr lang="en-US" b="1" i="0" u="none" strike="noStrike" baseline="0" smtClean="0">
                <a:latin typeface="Segoe"/>
              </a:rPr>
              <a:t>Enter</a:t>
            </a:r>
            <a:r>
              <a:rPr lang="en-US" b="0" i="0" u="none" strike="noStrike" baseline="0" smtClean="0">
                <a:latin typeface="Times New Roman"/>
              </a:rPr>
              <a:t>.</a:t>
            </a:r>
          </a:p>
          <a:p>
            <a:pPr marR="0" lvl="1" rtl="0"/>
            <a:r>
              <a:rPr lang="en-US" b="0" i="0" u="none" strike="noStrike" baseline="0" smtClean="0">
                <a:latin typeface="Segoe"/>
              </a:rPr>
              <a:t>Right-click cell </a:t>
            </a:r>
            <a:r>
              <a:rPr lang="en-US" b="1" i="0" u="none" strike="noStrike" baseline="0" smtClean="0">
                <a:latin typeface="Segoe"/>
              </a:rPr>
              <a:t>A18</a:t>
            </a:r>
            <a:r>
              <a:rPr lang="en-US" b="0" i="0" u="none" strike="noStrike" baseline="0" smtClean="0">
                <a:latin typeface="Segoe"/>
              </a:rPr>
              <a:t>, select </a:t>
            </a:r>
            <a:r>
              <a:rPr lang="en-US" b="1" i="0" u="none" strike="noStrike" baseline="0" smtClean="0">
                <a:latin typeface="Segoe"/>
              </a:rPr>
              <a:t>Format Cells</a:t>
            </a:r>
            <a:r>
              <a:rPr lang="en-US" b="0" i="0" u="none" strike="noStrike" baseline="0" smtClean="0">
                <a:latin typeface="Segoe"/>
              </a:rPr>
              <a:t>, click the </a:t>
            </a:r>
            <a:r>
              <a:rPr lang="en-US" b="1" i="0" u="none" strike="noStrike" baseline="0" smtClean="0">
                <a:latin typeface="Segoe"/>
              </a:rPr>
              <a:t>Alignment</a:t>
            </a:r>
            <a:r>
              <a:rPr lang="en-US" b="0" i="0" u="none" strike="noStrike" baseline="0" smtClean="0">
                <a:latin typeface="Segoe"/>
              </a:rPr>
              <a:t> tab, select the </a:t>
            </a:r>
            <a:r>
              <a:rPr lang="en-US" b="1" i="0" u="none" strike="noStrike" baseline="0" smtClean="0">
                <a:latin typeface="Segoe"/>
              </a:rPr>
              <a:t>Wrap text</a:t>
            </a:r>
            <a:r>
              <a:rPr lang="en-US" b="0" i="0" u="none" strike="noStrike" baseline="0" smtClean="0">
                <a:latin typeface="Segoe"/>
              </a:rPr>
              <a:t> check box, and click </a:t>
            </a:r>
            <a:r>
              <a:rPr lang="en-US" b="1" i="0" u="none" strike="noStrike" baseline="0" smtClean="0">
                <a:latin typeface="Segoe"/>
              </a:rPr>
              <a:t>OK</a:t>
            </a:r>
            <a:r>
              <a:rPr lang="en-US" b="0" i="0" u="none" strike="noStrike" baseline="0" smtClean="0">
                <a:latin typeface="Segoe"/>
              </a:rPr>
              <a:t>. Now you can see all of the new text added to A18.</a:t>
            </a:r>
          </a:p>
          <a:p>
            <a:pPr lvl="1"/>
            <a:r>
              <a:rPr lang="en-US">
                <a:latin typeface="Segoe"/>
              </a:rPr>
              <a:t>Click cell </a:t>
            </a:r>
            <a:r>
              <a:rPr lang="en-US" b="1">
                <a:latin typeface="Segoe"/>
              </a:rPr>
              <a:t>B18</a:t>
            </a:r>
            <a:r>
              <a:rPr lang="en-US">
                <a:latin typeface="Segoe"/>
              </a:rPr>
              <a:t> to make it the active cell.</a:t>
            </a:r>
          </a:p>
          <a:p>
            <a:pPr lvl="1"/>
            <a:r>
              <a:rPr lang="en-US">
                <a:latin typeface="Segoe"/>
              </a:rPr>
              <a:t>Click in the formula bar. </a:t>
            </a:r>
          </a:p>
          <a:p>
            <a:pPr marR="0" lvl="1" rtl="0"/>
            <a:endParaRPr lang="en-US" b="0" i="0" u="none" strike="noStrike" baseline="0" smtClean="0">
              <a:latin typeface="Segoe"/>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val="10179662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Create a Formula that Performs Subtraction</a:t>
            </a:r>
          </a:p>
        </p:txBody>
      </p:sp>
      <p:sp>
        <p:nvSpPr>
          <p:cNvPr id="3" name="Text Placeholder 2"/>
          <p:cNvSpPr>
            <a:spLocks noGrp="1"/>
          </p:cNvSpPr>
          <p:nvPr>
            <p:ph type="body" idx="1"/>
          </p:nvPr>
        </p:nvSpPr>
        <p:spPr/>
        <p:txBody>
          <a:bodyPr/>
          <a:lstStyle/>
          <a:p>
            <a:pPr marR="0" lvl="1" rtl="0">
              <a:buFont typeface="+mj-lt"/>
              <a:buAutoNum type="arabicPeriod" startAt="6"/>
            </a:pPr>
            <a:r>
              <a:rPr lang="en-US" sz="2000" b="0" i="0" u="none" strike="noStrike" baseline="0" smtClean="0">
                <a:latin typeface="Segoe"/>
              </a:rPr>
              <a:t>Position the cursor immediately after </a:t>
            </a:r>
            <a:r>
              <a:rPr lang="en-US" sz="2000" b="1" i="0" u="none" strike="noStrike" baseline="0" smtClean="0">
                <a:latin typeface="Segoe"/>
              </a:rPr>
              <a:t>=1200+500</a:t>
            </a:r>
            <a:r>
              <a:rPr lang="en-US" sz="2000" b="0" i="0" u="none" strike="noStrike" baseline="0" smtClean="0">
                <a:latin typeface="Segoe"/>
              </a:rPr>
              <a:t>, type </a:t>
            </a:r>
            <a:r>
              <a:rPr lang="en-US" sz="2000" b="1" i="0" u="none" strike="noStrike" baseline="0" smtClean="0">
                <a:latin typeface="Segoe"/>
              </a:rPr>
              <a:t>-100</a:t>
            </a:r>
            <a:r>
              <a:rPr lang="en-US" sz="2000" b="0" i="0" u="none" strike="noStrike" baseline="0" smtClean="0">
                <a:latin typeface="Segoe"/>
              </a:rPr>
              <a:t>, and press </a:t>
            </a:r>
            <a:r>
              <a:rPr lang="en-US" sz="2000" b="1" i="0" u="none" strike="noStrike" baseline="0" smtClean="0">
                <a:latin typeface="Segoe"/>
              </a:rPr>
              <a:t>Enter</a:t>
            </a:r>
            <a:r>
              <a:rPr lang="en-US" sz="2000" b="0" i="0" u="none" strike="noStrike" baseline="0" smtClean="0">
                <a:latin typeface="Times New Roman"/>
              </a:rPr>
              <a:t>.</a:t>
            </a:r>
            <a:r>
              <a:rPr lang="en-US" sz="2000" b="1" i="0" u="none" strike="noStrike" baseline="0" smtClean="0">
                <a:latin typeface="Segoe"/>
              </a:rPr>
              <a:t> </a:t>
            </a:r>
            <a:r>
              <a:rPr lang="en-US" sz="2000" b="0" i="0" u="none" strike="noStrike" baseline="0" smtClean="0">
                <a:latin typeface="Segoe"/>
              </a:rPr>
              <a:t>Your landlord gave you a $100 discount for moving into your rental home early, so you are subtracting $100 from your first month’s rent. The value in cell B18 changes to </a:t>
            </a:r>
            <a:r>
              <a:rPr lang="en-US" sz="2000" b="0" i="1" u="none" strike="noStrike" baseline="0" smtClean="0">
                <a:latin typeface="Segoe"/>
              </a:rPr>
              <a:t>1600</a:t>
            </a:r>
            <a:r>
              <a:rPr lang="en-US" sz="2000" b="0" i="0" u="none" strike="noStrike" baseline="0" smtClean="0">
                <a:latin typeface="Segoe"/>
              </a:rPr>
              <a:t> (below)</a:t>
            </a:r>
            <a:r>
              <a:rPr lang="en-US" sz="2000" b="0" i="0" u="none" strike="noStrike" baseline="0" smtClean="0">
                <a:latin typeface="Times New Roman"/>
              </a:rPr>
              <a:t>.</a:t>
            </a:r>
          </a:p>
          <a:p>
            <a:pPr marR="0" lvl="1" rtl="0">
              <a:buAutoNum type="arabicPeriod" startAt="6"/>
            </a:pPr>
            <a:r>
              <a:rPr lang="en-US" sz="2000" b="1" i="0" u="none" strike="noStrike" baseline="0" smtClean="0">
                <a:latin typeface="Segoe"/>
              </a:rPr>
              <a:t>SAVE </a:t>
            </a:r>
            <a:r>
              <a:rPr lang="en-US" sz="2000" b="0" i="0" u="none" strike="noStrike" baseline="0" smtClean="0">
                <a:latin typeface="Segoe"/>
              </a:rPr>
              <a:t>the workbook.</a:t>
            </a:r>
          </a:p>
          <a:p>
            <a:pPr marR="0" lvl="0" rtl="0"/>
            <a:r>
              <a:rPr lang="en-US" sz="2000" b="1" i="0" u="none" strike="noStrike" baseline="0" smtClean="0">
                <a:latin typeface="Segoe"/>
              </a:rPr>
              <a:t>PAUSE. LEAVE</a:t>
            </a:r>
            <a:r>
              <a:rPr lang="en-US" sz="2000" b="0" i="0" u="none" strike="noStrike" baseline="0" smtClean="0">
                <a:latin typeface="Segoe"/>
              </a:rPr>
              <a:t> 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pic>
        <p:nvPicPr>
          <p:cNvPr id="7" name="Picture 6" descr="04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191000"/>
            <a:ext cx="5718355" cy="1277024"/>
          </a:xfrm>
          <a:prstGeom prst="rect">
            <a:avLst/>
          </a:prstGeom>
        </p:spPr>
      </p:pic>
    </p:spTree>
    <p:extLst>
      <p:ext uri="{BB962C8B-B14F-4D97-AF65-F5344CB8AC3E}">
        <p14:creationId xmlns:p14="http://schemas.microsoft.com/office/powerpoint/2010/main" val="24411543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Create a Formula that Performs Multiplication</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USE</a:t>
            </a:r>
            <a:r>
              <a:rPr lang="en-US" b="0" i="0" u="none" strike="noStrike" baseline="0" smtClean="0">
                <a:latin typeface="Segoe"/>
              </a:rPr>
              <a:t> the worksheet you modified in the previous exercise.</a:t>
            </a:r>
          </a:p>
          <a:p>
            <a:pPr marR="0" lvl="1" rtl="0"/>
            <a:r>
              <a:rPr lang="en-US" b="0" i="0" u="none" strike="noStrike" baseline="0" smtClean="0">
                <a:latin typeface="Segoe"/>
              </a:rPr>
              <a:t>In cell A19, type </a:t>
            </a:r>
            <a:r>
              <a:rPr lang="en-US" b="1" i="0" u="none" strike="noStrike" baseline="0" smtClean="0">
                <a:latin typeface="Segoe"/>
              </a:rPr>
              <a:t>Annual Rent per Lease</a:t>
            </a:r>
            <a:r>
              <a:rPr lang="en-US" b="0" i="1" u="none" strike="noStrike" baseline="0" smtClean="0">
                <a:latin typeface="Segoe"/>
              </a:rPr>
              <a:t> </a:t>
            </a:r>
            <a:r>
              <a:rPr lang="en-US" b="0" i="0" u="none" strike="noStrike" baseline="0" smtClean="0">
                <a:latin typeface="Segoe"/>
              </a:rPr>
              <a:t>and press </a:t>
            </a:r>
            <a:r>
              <a:rPr lang="en-US" b="1" i="0" u="none" strike="noStrike" baseline="0" smtClean="0">
                <a:latin typeface="Segoe"/>
              </a:rPr>
              <a:t>Enter</a:t>
            </a:r>
            <a:r>
              <a:rPr lang="en-US" b="0" i="0" u="none" strike="noStrike" baseline="0" smtClean="0">
                <a:latin typeface="Segoe"/>
              </a:rPr>
              <a:t>. </a:t>
            </a:r>
          </a:p>
          <a:p>
            <a:pPr marR="0" lvl="1" rtl="0"/>
            <a:r>
              <a:rPr lang="en-US" b="0" i="0" u="none" strike="noStrike" baseline="0" smtClean="0">
                <a:latin typeface="Segoe"/>
              </a:rPr>
              <a:t>In cell B19, type </a:t>
            </a:r>
            <a:r>
              <a:rPr lang="en-US" b="1" i="0" u="none" strike="noStrike" baseline="0" smtClean="0">
                <a:latin typeface="Segoe"/>
              </a:rPr>
              <a:t>=1200*12</a:t>
            </a:r>
            <a:r>
              <a:rPr lang="en-US" b="0" i="0" u="none" strike="noStrike" baseline="0" smtClean="0">
                <a:latin typeface="Segoe"/>
              </a:rPr>
              <a:t> and press </a:t>
            </a:r>
            <a:r>
              <a:rPr lang="en-US" b="1" i="0" u="none" strike="noStrike" baseline="0" smtClean="0">
                <a:latin typeface="Segoe"/>
              </a:rPr>
              <a:t>Enter</a:t>
            </a:r>
            <a:r>
              <a:rPr lang="en-US" b="0" i="0" u="none" strike="noStrike" baseline="0" smtClean="0">
                <a:latin typeface="Segoe"/>
              </a:rPr>
              <a:t>. The result displays in cell B19, which is the total amount of rent you will pay in one year (below)</a:t>
            </a:r>
            <a:r>
              <a:rPr lang="en-US" b="0" i="0" u="none" strike="noStrike" baseline="0" smtClean="0">
                <a:latin typeface="Times New Roman"/>
              </a:rPr>
              <a:t>.</a:t>
            </a:r>
          </a:p>
          <a:p>
            <a:pPr marR="0" lvl="1" rtl="0"/>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a:t>
            </a:r>
          </a:p>
          <a:p>
            <a:pPr marR="0" lvl="0" rtl="0"/>
            <a:r>
              <a:rPr lang="en-US" b="1" i="0" u="none" strike="noStrike" baseline="0" smtClean="0">
                <a:latin typeface="Segoe"/>
              </a:rPr>
              <a:t>PAUSE. LEAVE</a:t>
            </a:r>
            <a:r>
              <a:rPr lang="en-US" b="0" i="0" u="none" strike="noStrike" baseline="0" smtClean="0">
                <a:latin typeface="Segoe"/>
              </a:rPr>
              <a:t> the work-</a:t>
            </a:r>
            <a:br>
              <a:rPr lang="en-US" b="0" i="0" u="none" strike="noStrike" baseline="0" smtClean="0">
                <a:latin typeface="Segoe"/>
              </a:rPr>
            </a:br>
            <a:r>
              <a:rPr lang="en-US" b="0" i="0" u="none" strike="noStrike" baseline="0" smtClean="0">
                <a:latin typeface="Segoe"/>
              </a:rPr>
              <a:t>book open to use in the </a:t>
            </a:r>
            <a:br>
              <a:rPr lang="en-US" b="0" i="0" u="none" strike="noStrike" baseline="0" smtClean="0">
                <a:latin typeface="Segoe"/>
              </a:rPr>
            </a:br>
            <a:r>
              <a:rPr lang="en-US" b="0" i="0" u="none" strike="noStrike" baseline="0" smtClean="0">
                <a:latin typeface="Segoe"/>
              </a:rPr>
              <a:t>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pic>
        <p:nvPicPr>
          <p:cNvPr id="7" name="Picture 6" descr="04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4051205"/>
            <a:ext cx="3863646" cy="1580091"/>
          </a:xfrm>
          <a:prstGeom prst="rect">
            <a:avLst/>
          </a:prstGeom>
        </p:spPr>
      </p:pic>
    </p:spTree>
    <p:extLst>
      <p:ext uri="{BB962C8B-B14F-4D97-AF65-F5344CB8AC3E}">
        <p14:creationId xmlns:p14="http://schemas.microsoft.com/office/powerpoint/2010/main" val="7223630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Create a Formula that Performs Division</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USE</a:t>
            </a:r>
            <a:r>
              <a:rPr lang="en-US" b="0" i="0" u="none" strike="noStrike" baseline="0" smtClean="0">
                <a:latin typeface="Segoe"/>
              </a:rPr>
              <a:t> the worksheet you modified in the previous exercise.</a:t>
            </a:r>
          </a:p>
          <a:p>
            <a:pPr marR="0" lvl="1" rtl="0"/>
            <a:r>
              <a:rPr lang="en-US" b="0" i="0" u="none" strike="noStrike" baseline="0" smtClean="0">
                <a:latin typeface="Segoe"/>
              </a:rPr>
              <a:t>In cell A20, type </a:t>
            </a:r>
            <a:r>
              <a:rPr lang="en-US" b="1" i="0" u="none" strike="noStrike" baseline="0" smtClean="0">
                <a:latin typeface="Segoe"/>
              </a:rPr>
              <a:t>Average Electricity</a:t>
            </a:r>
            <a:r>
              <a:rPr lang="en-US" b="0" i="1" u="none" strike="noStrike" baseline="0" smtClean="0">
                <a:latin typeface="Segoe"/>
              </a:rPr>
              <a:t> </a:t>
            </a:r>
            <a:r>
              <a:rPr lang="en-US" b="0" i="0" u="none" strike="noStrike" baseline="0" smtClean="0">
                <a:latin typeface="Segoe"/>
              </a:rPr>
              <a:t>and press </a:t>
            </a:r>
            <a:r>
              <a:rPr lang="en-US" b="1" i="0" u="none" strike="noStrike" baseline="0" smtClean="0">
                <a:latin typeface="Segoe"/>
              </a:rPr>
              <a:t>Enter</a:t>
            </a:r>
            <a:r>
              <a:rPr lang="en-US" b="0" i="0" u="none" strike="noStrike" baseline="0" smtClean="0">
                <a:latin typeface="Segoe"/>
              </a:rPr>
              <a:t>. </a:t>
            </a:r>
          </a:p>
          <a:p>
            <a:pPr marR="0" lvl="1" rtl="0"/>
            <a:r>
              <a:rPr lang="en-US" b="0" i="0" u="none" strike="noStrike" baseline="0" smtClean="0">
                <a:latin typeface="Segoe"/>
              </a:rPr>
              <a:t>In cell B20, type </a:t>
            </a:r>
            <a:r>
              <a:rPr lang="en-US" b="1" i="0" u="none" strike="noStrike" baseline="0" smtClean="0">
                <a:latin typeface="Segoe"/>
              </a:rPr>
              <a:t>=N8/12</a:t>
            </a:r>
            <a:r>
              <a:rPr lang="en-US" b="0" i="0" u="none" strike="noStrike" baseline="0" smtClean="0">
                <a:latin typeface="Segoe"/>
              </a:rPr>
              <a:t> and press </a:t>
            </a:r>
            <a:r>
              <a:rPr lang="en-US" b="1" i="0" u="none" strike="noStrike" baseline="0" smtClean="0">
                <a:latin typeface="Segoe"/>
              </a:rPr>
              <a:t>Enter</a:t>
            </a:r>
            <a:r>
              <a:rPr lang="en-US" b="0" i="0" u="none" strike="noStrike" baseline="0" smtClean="0">
                <a:latin typeface="Segoe"/>
              </a:rPr>
              <a:t>. The result displays in cell B20, which is the average amount of money you will pay for electricity in one year (below)</a:t>
            </a:r>
            <a:r>
              <a:rPr lang="en-US" b="0" i="0" u="none" strike="noStrike" baseline="0" smtClean="0">
                <a:latin typeface="Times New Roman"/>
              </a:rPr>
              <a:t>.</a:t>
            </a:r>
          </a:p>
          <a:p>
            <a:pPr marR="0" lvl="1" rtl="0"/>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 </a:t>
            </a:r>
            <a:br>
              <a:rPr lang="en-US" b="0" i="0" u="none" strike="noStrike" baseline="0" smtClean="0">
                <a:latin typeface="Segoe"/>
              </a:rPr>
            </a:br>
            <a:r>
              <a:rPr lang="en-US" b="0" i="0" u="none" strike="noStrike" baseline="0" smtClean="0">
                <a:latin typeface="Segoe"/>
              </a:rPr>
              <a:t>as </a:t>
            </a:r>
            <a:r>
              <a:rPr lang="en-US" b="0" i="1" u="none" strike="noStrike" baseline="0" smtClean="0">
                <a:latin typeface="Segoe"/>
              </a:rPr>
              <a:t>04 Budget Basic </a:t>
            </a:r>
            <a:br>
              <a:rPr lang="en-US" b="0" i="1" u="none" strike="noStrike" baseline="0" smtClean="0">
                <a:latin typeface="Segoe"/>
              </a:rPr>
            </a:br>
            <a:r>
              <a:rPr lang="en-US" b="0" i="1" u="none" strike="noStrike" baseline="0" smtClean="0">
                <a:latin typeface="Segoe"/>
              </a:rPr>
              <a:t>Formulas Solution</a:t>
            </a:r>
            <a:r>
              <a:rPr lang="en-US" b="0" i="0" u="none" strike="noStrike" baseline="0" smtClean="0">
                <a:latin typeface="Segoe"/>
              </a:rPr>
              <a:t> and </a:t>
            </a:r>
            <a:br>
              <a:rPr lang="en-US" b="0" i="0" u="none" strike="noStrike" baseline="0" smtClean="0">
                <a:latin typeface="Segoe"/>
              </a:rPr>
            </a:br>
            <a:r>
              <a:rPr lang="en-US" b="1" i="0" u="none" strike="noStrike" baseline="0" smtClean="0">
                <a:latin typeface="Segoe"/>
              </a:rPr>
              <a:t>CLOSE</a:t>
            </a:r>
            <a:r>
              <a:rPr lang="en-US" b="0" i="0" u="none" strike="noStrike" baseline="0" smtClean="0">
                <a:latin typeface="Segoe"/>
              </a:rPr>
              <a:t> it.</a:t>
            </a:r>
          </a:p>
          <a:p>
            <a:pPr marR="0" lvl="0" rtl="0"/>
            <a:r>
              <a:rPr lang="en-US" b="1" i="0" u="none" strike="noStrike" baseline="0" smtClean="0">
                <a:latin typeface="Segoe"/>
              </a:rPr>
              <a:t>PAUSE. LEAVE</a:t>
            </a:r>
            <a:r>
              <a:rPr lang="en-US" b="0" i="0" u="none" strike="noStrike" baseline="0" smtClean="0">
                <a:latin typeface="Segoe"/>
              </a:rPr>
              <a:t> Excel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pic>
        <p:nvPicPr>
          <p:cNvPr id="7" name="Picture 6" descr="04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940914"/>
            <a:ext cx="4038648" cy="1324147"/>
          </a:xfrm>
          <a:prstGeom prst="rect">
            <a:avLst/>
          </a:prstGeom>
        </p:spPr>
      </p:pic>
    </p:spTree>
    <p:extLst>
      <p:ext uri="{BB962C8B-B14F-4D97-AF65-F5344CB8AC3E}">
        <p14:creationId xmlns:p14="http://schemas.microsoft.com/office/powerpoint/2010/main" val="20147041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Use Relative Cell References in a Formula</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USE</a:t>
            </a:r>
            <a:r>
              <a:rPr lang="en-US" b="0" i="0" u="none" strike="noStrike" baseline="0" smtClean="0">
                <a:latin typeface="Segoe"/>
              </a:rPr>
              <a:t> the workbook named </a:t>
            </a:r>
            <a:r>
              <a:rPr lang="en-US" b="0" i="1" u="none" strike="noStrike" baseline="0" smtClean="0">
                <a:latin typeface="Segoe"/>
              </a:rPr>
              <a:t>04 Budget Cell References</a:t>
            </a:r>
            <a:r>
              <a:rPr lang="en-US" b="0" i="0" u="none" strike="noStrike" baseline="0" smtClean="0">
                <a:latin typeface="Times New Roman"/>
              </a:rPr>
              <a:t>.</a:t>
            </a:r>
          </a:p>
          <a:p>
            <a:pPr marR="0" lvl="1" rtl="0"/>
            <a:r>
              <a:rPr lang="en-US" b="0" i="0" u="none" strike="noStrike" baseline="0" smtClean="0">
                <a:latin typeface="Segoe"/>
              </a:rPr>
              <a:t>Click cell </a:t>
            </a:r>
            <a:r>
              <a:rPr lang="en-US" b="1" i="0" u="none" strike="noStrike" baseline="0" smtClean="0">
                <a:latin typeface="Segoe"/>
              </a:rPr>
              <a:t>B18</a:t>
            </a:r>
            <a:r>
              <a:rPr lang="en-US" b="0" i="0" u="none" strike="noStrike" baseline="0" smtClean="0">
                <a:latin typeface="Times New Roman"/>
              </a:rPr>
              <a:t>.</a:t>
            </a:r>
          </a:p>
          <a:p>
            <a:pPr marR="0" lvl="1" rtl="0"/>
            <a:r>
              <a:rPr lang="en-US" b="0" i="0" u="none" strike="noStrike" baseline="0" smtClean="0">
                <a:latin typeface="Segoe"/>
              </a:rPr>
              <a:t>Click in the formula bar and replace 1200 with cell </a:t>
            </a:r>
            <a:r>
              <a:rPr lang="en-US" b="1" i="0" u="none" strike="noStrike" baseline="0" smtClean="0">
                <a:latin typeface="Segoe"/>
              </a:rPr>
              <a:t>B3</a:t>
            </a:r>
            <a:r>
              <a:rPr lang="en-US" b="0" i="0" u="none" strike="noStrike" baseline="0" smtClean="0">
                <a:latin typeface="Segoe"/>
              </a:rPr>
              <a:t>. Notice that cell B3 is highlighted and surrounded by a blue border while you’re modifying the formula (below).</a:t>
            </a:r>
          </a:p>
          <a:p>
            <a:pPr marR="0" lvl="1" rtl="0"/>
            <a:r>
              <a:rPr lang="en-US" b="0" i="0" u="none" strike="noStrike" baseline="0" smtClean="0">
                <a:latin typeface="Segoe"/>
              </a:rPr>
              <a:t>Press </a:t>
            </a:r>
            <a:r>
              <a:rPr lang="en-US" b="1" i="0" u="none" strike="noStrike" baseline="0" smtClean="0">
                <a:latin typeface="Segoe"/>
              </a:rPr>
              <a:t>Enter</a:t>
            </a:r>
            <a:r>
              <a:rPr lang="en-US" b="0" i="0" u="none" strike="noStrike" baseline="0" smtClean="0">
                <a:latin typeface="Segoe"/>
              </a:rPr>
              <a:t>. The formula in cell B18 now uses a relative cell reference to cell B3.</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pic>
        <p:nvPicPr>
          <p:cNvPr id="7" name="Picture 6" descr="04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4648200"/>
            <a:ext cx="4890648" cy="1543962"/>
          </a:xfrm>
          <a:prstGeom prst="rect">
            <a:avLst/>
          </a:prstGeom>
        </p:spPr>
      </p:pic>
    </p:spTree>
    <p:extLst>
      <p:ext uri="{BB962C8B-B14F-4D97-AF65-F5344CB8AC3E}">
        <p14:creationId xmlns:p14="http://schemas.microsoft.com/office/powerpoint/2010/main" val="16426797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Use Relative Cell References in a Formula</a:t>
            </a:r>
          </a:p>
        </p:txBody>
      </p:sp>
      <p:sp>
        <p:nvSpPr>
          <p:cNvPr id="3" name="Text Placeholder 2"/>
          <p:cNvSpPr>
            <a:spLocks noGrp="1"/>
          </p:cNvSpPr>
          <p:nvPr>
            <p:ph type="body" idx="1"/>
          </p:nvPr>
        </p:nvSpPr>
        <p:spPr/>
        <p:txBody>
          <a:bodyPr/>
          <a:lstStyle/>
          <a:p>
            <a:pPr marR="0" lvl="1" rtl="0">
              <a:buFont typeface="+mj-lt"/>
              <a:buAutoNum type="arabicPeriod" startAt="4"/>
            </a:pPr>
            <a:r>
              <a:rPr lang="en-US" b="0" i="0" u="none" strike="noStrike" baseline="0" smtClean="0">
                <a:latin typeface="Segoe"/>
              </a:rPr>
              <a:t>Copy cell </a:t>
            </a:r>
            <a:r>
              <a:rPr lang="en-US" b="1" i="0" u="none" strike="noStrike" baseline="0" smtClean="0">
                <a:latin typeface="Segoe"/>
              </a:rPr>
              <a:t>B18</a:t>
            </a:r>
            <a:r>
              <a:rPr lang="en-US" b="0" i="0" u="none" strike="noStrike" baseline="0" smtClean="0">
                <a:latin typeface="Segoe"/>
              </a:rPr>
              <a:t> to cell </a:t>
            </a:r>
            <a:r>
              <a:rPr lang="en-US" b="1" i="0" u="none" strike="noStrike" baseline="0" smtClean="0">
                <a:latin typeface="Segoe"/>
              </a:rPr>
              <a:t>B21</a:t>
            </a:r>
            <a:r>
              <a:rPr lang="en-US" b="0" i="0" u="none" strike="noStrike" baseline="0" smtClean="0">
                <a:latin typeface="Segoe"/>
              </a:rPr>
              <a:t>. The displayed result changes to </a:t>
            </a:r>
            <a:r>
              <a:rPr lang="en-US" b="0" i="1" u="none" strike="noStrike" baseline="0" smtClean="0">
                <a:latin typeface="Segoe"/>
              </a:rPr>
              <a:t>400</a:t>
            </a:r>
            <a:r>
              <a:rPr lang="en-US" b="0" i="0" u="none" strike="noStrike" baseline="0" smtClean="0">
                <a:latin typeface="Segoe"/>
              </a:rPr>
              <a:t>. </a:t>
            </a:r>
          </a:p>
          <a:p>
            <a:pPr marR="0" lvl="1" rtl="0">
              <a:buAutoNum type="arabicPeriod" startAt="4"/>
            </a:pPr>
            <a:r>
              <a:rPr lang="en-US" b="0" i="0" u="none" strike="noStrike" baseline="0" smtClean="0">
                <a:latin typeface="Segoe"/>
              </a:rPr>
              <a:t>Notice in the formula bar that the formula in cell B21 is =B6+500-100, but the formula you copied is =B3+500-100. That’s because the original cell reference of cell B3 changed to cell B6 when you copied the formula down three cells, and cell B6 is blank. The cell reference is adjusted relative to its position in the worksheet.</a:t>
            </a:r>
          </a:p>
          <a:p>
            <a:pPr lvl="1">
              <a:buFont typeface="+mj-lt"/>
              <a:buAutoNum type="arabicPeriod" startAt="4"/>
            </a:pPr>
            <a:r>
              <a:rPr lang="en-US">
                <a:latin typeface="Segoe"/>
              </a:rPr>
              <a:t>An alternate way to use a cell reference is to click the cell being referenced while creating or modifying a formula. With cell B21 still active, click in the formula bar and select cell </a:t>
            </a:r>
            <a:r>
              <a:rPr lang="en-US" b="1">
                <a:latin typeface="Segoe"/>
              </a:rPr>
              <a:t>B6</a:t>
            </a:r>
            <a:r>
              <a:rPr lang="en-US">
                <a:latin typeface="Times New Roman"/>
              </a:rPr>
              <a:t>.</a:t>
            </a:r>
          </a:p>
          <a:p>
            <a:pPr marR="0" lvl="1" rtl="0">
              <a:buAutoNum type="arabicPeriod" startAt="4"/>
            </a:pPr>
            <a:endParaRPr lang="en-US" b="0" i="0" u="none" strike="noStrike" baseline="0" smtClean="0">
              <a:latin typeface="Segoe"/>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10203087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Use Relative Cell References in a Formula</a:t>
            </a:r>
          </a:p>
        </p:txBody>
      </p:sp>
      <p:sp>
        <p:nvSpPr>
          <p:cNvPr id="3" name="Text Placeholder 2"/>
          <p:cNvSpPr>
            <a:spLocks noGrp="1"/>
          </p:cNvSpPr>
          <p:nvPr>
            <p:ph type="body" idx="1"/>
          </p:nvPr>
        </p:nvSpPr>
        <p:spPr/>
        <p:txBody>
          <a:bodyPr/>
          <a:lstStyle/>
          <a:p>
            <a:pPr marR="0" lvl="1" rtl="0">
              <a:buFont typeface="+mj-lt"/>
              <a:buAutoNum type="arabicPeriod" startAt="7"/>
            </a:pPr>
            <a:r>
              <a:rPr lang="en-US" b="0" i="0" u="none" strike="noStrike" baseline="0" smtClean="0">
                <a:latin typeface="Segoe"/>
              </a:rPr>
              <a:t>Click cell </a:t>
            </a:r>
            <a:r>
              <a:rPr lang="en-US" b="1" i="0" u="none" strike="noStrike" baseline="0" smtClean="0">
                <a:latin typeface="Segoe"/>
              </a:rPr>
              <a:t>B3</a:t>
            </a:r>
            <a:r>
              <a:rPr lang="en-US" b="0" i="0" u="none" strike="noStrike" baseline="0" smtClean="0">
                <a:latin typeface="Segoe"/>
              </a:rPr>
              <a:t>. Cell B3 becomes highlighted and surrounded by a blue dashed border, and cell B3 appears in the formula bar rather than cell B6 below). Press </a:t>
            </a:r>
            <a:r>
              <a:rPr lang="en-US" b="1" i="0" u="none" strike="noStrike" baseline="0" smtClean="0">
                <a:latin typeface="Segoe"/>
              </a:rPr>
              <a:t>Enter</a:t>
            </a:r>
            <a:r>
              <a:rPr lang="en-US" b="0" i="0" u="none" strike="noStrike" baseline="0" smtClean="0">
                <a:latin typeface="Times New Roman"/>
              </a:rPr>
              <a:t>.</a:t>
            </a:r>
          </a:p>
          <a:p>
            <a:pPr marR="0" lvl="1" rtl="0">
              <a:buAutoNum type="arabicPeriod" startAt="7"/>
            </a:pPr>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a:t>
            </a:r>
          </a:p>
          <a:p>
            <a:pPr marR="0" lvl="0" rtl="0"/>
            <a:r>
              <a:rPr lang="en-US" b="1" i="0" u="none" strike="noStrike" baseline="0" smtClean="0">
                <a:latin typeface="Segoe"/>
              </a:rPr>
              <a:t>PAUSE. LEAVE</a:t>
            </a:r>
            <a:r>
              <a:rPr lang="en-US" b="0" i="0" u="none" strike="noStrike" baseline="0" smtClean="0">
                <a:latin typeface="Segoe"/>
              </a:rPr>
              <a:t> 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pic>
        <p:nvPicPr>
          <p:cNvPr id="7" name="Picture 6" descr="04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810000"/>
            <a:ext cx="5803291" cy="1676506"/>
          </a:xfrm>
          <a:prstGeom prst="rect">
            <a:avLst/>
          </a:prstGeom>
        </p:spPr>
      </p:pic>
    </p:spTree>
    <p:extLst>
      <p:ext uri="{BB962C8B-B14F-4D97-AF65-F5344CB8AC3E}">
        <p14:creationId xmlns:p14="http://schemas.microsoft.com/office/powerpoint/2010/main" val="185316087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Use an Absolute Cell Reference in a Formula</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USE</a:t>
            </a:r>
            <a:r>
              <a:rPr lang="en-US" b="0" i="0" u="none" strike="noStrike" baseline="0" smtClean="0">
                <a:latin typeface="Segoe"/>
              </a:rPr>
              <a:t> the worksheet you modified in the previous exercise.</a:t>
            </a:r>
          </a:p>
          <a:p>
            <a:pPr marR="0" lvl="1" rtl="0"/>
            <a:r>
              <a:rPr lang="en-US" b="0" i="0" u="none" strike="noStrike" baseline="0" smtClean="0">
                <a:latin typeface="Segoe"/>
              </a:rPr>
              <a:t>Click cell </a:t>
            </a:r>
            <a:r>
              <a:rPr lang="en-US" b="1" i="0" u="none" strike="noStrike" baseline="0" smtClean="0">
                <a:latin typeface="Segoe"/>
              </a:rPr>
              <a:t>B18</a:t>
            </a:r>
            <a:r>
              <a:rPr lang="en-US" b="0" i="0" u="none" strike="noStrike" baseline="0" smtClean="0">
                <a:latin typeface="Times New Roman"/>
              </a:rPr>
              <a:t>.</a:t>
            </a:r>
          </a:p>
          <a:p>
            <a:pPr marR="0" lvl="1" rtl="0"/>
            <a:r>
              <a:rPr lang="en-US" b="0" i="0" u="none" strike="noStrike" baseline="0" smtClean="0">
                <a:latin typeface="Segoe"/>
              </a:rPr>
              <a:t>Click in the formula bar and insert dollar signs in the B3 cell reference so it looks like </a:t>
            </a:r>
            <a:r>
              <a:rPr lang="en-US" b="1" i="0" u="none" strike="noStrike" baseline="0" smtClean="0">
                <a:latin typeface="Segoe"/>
              </a:rPr>
              <a:t>$B$3</a:t>
            </a:r>
            <a:r>
              <a:rPr lang="en-US" b="0" i="0" u="none" strike="noStrike" baseline="0" smtClean="0">
                <a:latin typeface="Times New Roman"/>
              </a:rPr>
              <a:t>.</a:t>
            </a:r>
          </a:p>
          <a:p>
            <a:pPr marR="0" lvl="1" rtl="0"/>
            <a:r>
              <a:rPr lang="en-US" b="0" i="0" u="none" strike="noStrike" baseline="0" smtClean="0">
                <a:latin typeface="Segoe"/>
              </a:rPr>
              <a:t>Press </a:t>
            </a:r>
            <a:r>
              <a:rPr lang="en-US" b="1" i="0" u="none" strike="noStrike" baseline="0" smtClean="0">
                <a:latin typeface="Segoe"/>
              </a:rPr>
              <a:t>Enter</a:t>
            </a:r>
            <a:r>
              <a:rPr lang="en-US" b="0" i="0" u="none" strike="noStrike" baseline="0" smtClean="0">
                <a:latin typeface="Segoe"/>
              </a:rPr>
              <a:t>. The formula in cell B18 now uses an absolute cell reference to cell B3.</a:t>
            </a:r>
          </a:p>
          <a:p>
            <a:pPr lvl="1"/>
            <a:r>
              <a:rPr lang="en-US">
                <a:latin typeface="Segoe"/>
              </a:rPr>
              <a:t>Copy cell </a:t>
            </a:r>
            <a:r>
              <a:rPr lang="en-US" b="1">
                <a:latin typeface="Segoe"/>
              </a:rPr>
              <a:t>B18</a:t>
            </a:r>
            <a:r>
              <a:rPr lang="en-US">
                <a:latin typeface="Segoe"/>
              </a:rPr>
              <a:t> to cell </a:t>
            </a:r>
            <a:r>
              <a:rPr lang="en-US" b="1">
                <a:latin typeface="Segoe"/>
              </a:rPr>
              <a:t>B21</a:t>
            </a:r>
            <a:r>
              <a:rPr lang="en-US">
                <a:latin typeface="Segoe"/>
              </a:rPr>
              <a:t>. The displayed result is </a:t>
            </a:r>
            <a:r>
              <a:rPr lang="en-US" i="1">
                <a:latin typeface="Segoe"/>
              </a:rPr>
              <a:t>1600</a:t>
            </a:r>
            <a:r>
              <a:rPr lang="en-US">
                <a:latin typeface="Segoe"/>
              </a:rPr>
              <a:t>, which matches B18. </a:t>
            </a:r>
          </a:p>
          <a:p>
            <a:pPr lvl="1"/>
            <a:r>
              <a:rPr lang="en-US">
                <a:latin typeface="Segoe"/>
              </a:rPr>
              <a:t>Copy cell </a:t>
            </a:r>
            <a:r>
              <a:rPr lang="en-US" b="1">
                <a:latin typeface="Segoe"/>
              </a:rPr>
              <a:t>B21</a:t>
            </a:r>
            <a:r>
              <a:rPr lang="en-US">
                <a:latin typeface="Segoe"/>
              </a:rPr>
              <a:t> to cell </a:t>
            </a:r>
            <a:r>
              <a:rPr lang="en-US" b="1">
                <a:latin typeface="Segoe"/>
              </a:rPr>
              <a:t>C21</a:t>
            </a:r>
            <a:r>
              <a:rPr lang="en-US">
                <a:latin typeface="Segoe"/>
              </a:rPr>
              <a:t>. The displayed result is still </a:t>
            </a:r>
            <a:r>
              <a:rPr lang="en-US" i="1">
                <a:latin typeface="Segoe"/>
              </a:rPr>
              <a:t>1600</a:t>
            </a:r>
            <a:r>
              <a:rPr lang="en-US">
                <a:latin typeface="Segoe"/>
              </a:rPr>
              <a:t>. </a:t>
            </a:r>
          </a:p>
          <a:p>
            <a:pPr marR="0" lvl="1" rtl="0"/>
            <a:endParaRPr lang="en-US" b="0" i="0" u="none" strike="noStrike" baseline="0" smtClean="0">
              <a:latin typeface="Segoe"/>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Tree>
    <p:extLst>
      <p:ext uri="{BB962C8B-B14F-4D97-AF65-F5344CB8AC3E}">
        <p14:creationId xmlns:p14="http://schemas.microsoft.com/office/powerpoint/2010/main" val="24590777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Use an Absolute Cell Reference in a Formula</a:t>
            </a:r>
          </a:p>
        </p:txBody>
      </p:sp>
      <p:sp>
        <p:nvSpPr>
          <p:cNvPr id="3" name="Text Placeholder 2"/>
          <p:cNvSpPr>
            <a:spLocks noGrp="1"/>
          </p:cNvSpPr>
          <p:nvPr>
            <p:ph type="body" idx="1"/>
          </p:nvPr>
        </p:nvSpPr>
        <p:spPr/>
        <p:txBody>
          <a:bodyPr/>
          <a:lstStyle/>
          <a:p>
            <a:pPr marR="0" lvl="1" rtl="0">
              <a:buFont typeface="+mj-lt"/>
              <a:buAutoNum type="arabicPeriod" startAt="6"/>
            </a:pPr>
            <a:r>
              <a:rPr lang="en-US" b="0" i="0" u="none" strike="noStrike" baseline="0" smtClean="0">
                <a:latin typeface="Segoe"/>
              </a:rPr>
              <a:t>Notice in the formula bar that the formulas in cells B21 and C21 are both =$B$3+500-100. The figure</a:t>
            </a:r>
            <a:r>
              <a:rPr lang="en-US" b="0" i="0" u="none" strike="noStrike" smtClean="0">
                <a:latin typeface="Segoe"/>
              </a:rPr>
              <a:t> below</a:t>
            </a:r>
            <a:r>
              <a:rPr lang="en-US" b="0" i="0" u="none" strike="noStrike" baseline="0" smtClean="0">
                <a:latin typeface="Segoe"/>
              </a:rPr>
              <a:t> shows the formula for cell C21. Regardless of where you copy the formula in the worksheet, the formula still refers to cell B3. </a:t>
            </a:r>
          </a:p>
          <a:p>
            <a:pPr marR="0" lvl="1" rtl="0">
              <a:buAutoNum type="arabicPeriod" startAt="6"/>
            </a:pPr>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a:t>
            </a:r>
          </a:p>
          <a:p>
            <a:pPr marR="0" lvl="0" rtl="0"/>
            <a:r>
              <a:rPr lang="en-US" b="1" i="0" u="none" strike="noStrike" baseline="0" smtClean="0">
                <a:latin typeface="Segoe"/>
              </a:rPr>
              <a:t>PAUSE. LEAVE</a:t>
            </a:r>
            <a:r>
              <a:rPr lang="en-US" b="0" i="0" u="none" strike="noStrike" baseline="0" smtClean="0">
                <a:latin typeface="Segoe"/>
              </a:rPr>
              <a:t> the </a:t>
            </a:r>
            <a:br>
              <a:rPr lang="en-US" b="0" i="0" u="none" strike="noStrike" baseline="0" smtClean="0">
                <a:latin typeface="Segoe"/>
              </a:rPr>
            </a:br>
            <a:r>
              <a:rPr lang="en-US" b="0" i="0" u="none" strike="noStrike" baseline="0" smtClean="0">
                <a:latin typeface="Segoe"/>
              </a:rPr>
              <a:t>workbook open to use in </a:t>
            </a:r>
            <a:br>
              <a:rPr lang="en-US" b="0" i="0" u="none" strike="noStrike" baseline="0" smtClean="0">
                <a:latin typeface="Segoe"/>
              </a:rPr>
            </a:br>
            <a:r>
              <a:rPr lang="en-US" b="0" i="0" u="none" strike="noStrike" baseline="0" smtClean="0">
                <a:latin typeface="Segoe"/>
              </a:rPr>
              <a:t>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pic>
        <p:nvPicPr>
          <p:cNvPr id="7" name="Picture 6" descr="04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8357" y="3262564"/>
            <a:ext cx="4190031" cy="2643321"/>
          </a:xfrm>
          <a:prstGeom prst="rect">
            <a:avLst/>
          </a:prstGeom>
        </p:spPr>
      </p:pic>
    </p:spTree>
    <p:extLst>
      <p:ext uri="{BB962C8B-B14F-4D97-AF65-F5344CB8AC3E}">
        <p14:creationId xmlns:p14="http://schemas.microsoft.com/office/powerpoint/2010/main" val="1067812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Objectives</a:t>
            </a:r>
            <a:endParaRPr lang="en-US" b="0" i="0" u="none" strike="noStrike" baseline="0" dirty="0" smtClean="0">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pic>
        <p:nvPicPr>
          <p:cNvPr id="7" name="Picture 6" descr="0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973" y="1600200"/>
            <a:ext cx="8029027" cy="2140645"/>
          </a:xfrm>
          <a:prstGeom prst="rect">
            <a:avLst/>
          </a:prstGeom>
        </p:spPr>
      </p:pic>
    </p:spTree>
    <p:extLst>
      <p:ext uri="{BB962C8B-B14F-4D97-AF65-F5344CB8AC3E}">
        <p14:creationId xmlns:p14="http://schemas.microsoft.com/office/powerpoint/2010/main" val="24505832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Use a Mixed Cell Reference in a Formula</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USE</a:t>
            </a:r>
            <a:r>
              <a:rPr lang="en-US" b="0" i="0" u="none" strike="noStrike" baseline="0" smtClean="0">
                <a:latin typeface="Segoe"/>
              </a:rPr>
              <a:t> the worksheet you modified in the previous exercise.</a:t>
            </a:r>
          </a:p>
          <a:p>
            <a:pPr marR="0" lvl="1" rtl="0"/>
            <a:r>
              <a:rPr lang="en-US" b="0" i="0" u="none" strike="noStrike" baseline="0" smtClean="0">
                <a:latin typeface="Segoe"/>
              </a:rPr>
              <a:t>Click cell </a:t>
            </a:r>
            <a:r>
              <a:rPr lang="en-US" b="1" i="0" u="none" strike="noStrike" baseline="0" smtClean="0">
                <a:latin typeface="Segoe"/>
              </a:rPr>
              <a:t>B21</a:t>
            </a:r>
            <a:r>
              <a:rPr lang="en-US" b="0" i="0" u="none" strike="noStrike" baseline="0" smtClean="0">
                <a:latin typeface="Times New Roman"/>
              </a:rPr>
              <a:t>.</a:t>
            </a:r>
          </a:p>
          <a:p>
            <a:pPr marR="0" lvl="1" rtl="0"/>
            <a:r>
              <a:rPr lang="en-US" b="0" i="0" u="none" strike="noStrike" baseline="0" smtClean="0">
                <a:latin typeface="Segoe"/>
              </a:rPr>
              <a:t>Click in the formula bar and delete the dollar sign before </a:t>
            </a:r>
            <a:r>
              <a:rPr lang="en-US" b="1" i="0" u="none" strike="noStrike" baseline="0" smtClean="0">
                <a:latin typeface="Segoe"/>
              </a:rPr>
              <a:t>3</a:t>
            </a:r>
            <a:r>
              <a:rPr lang="en-US" b="0" i="0" u="none" strike="noStrike" baseline="0" smtClean="0">
                <a:latin typeface="Segoe"/>
              </a:rPr>
              <a:t> in the formula so it looks like </a:t>
            </a:r>
            <a:r>
              <a:rPr lang="en-US" b="1" i="0" u="none" strike="noStrike" baseline="0" smtClean="0">
                <a:latin typeface="Segoe"/>
              </a:rPr>
              <a:t>$B3</a:t>
            </a:r>
            <a:r>
              <a:rPr lang="en-US" b="0" i="0" u="none" strike="noStrike" baseline="0" smtClean="0">
                <a:latin typeface="Times New Roman"/>
              </a:rPr>
              <a:t>.</a:t>
            </a:r>
          </a:p>
          <a:p>
            <a:pPr marR="0" lvl="1" rtl="0"/>
            <a:r>
              <a:rPr lang="en-US" b="0" i="0" u="none" strike="noStrike" baseline="0" smtClean="0">
                <a:latin typeface="Segoe"/>
              </a:rPr>
              <a:t>Press </a:t>
            </a:r>
            <a:r>
              <a:rPr lang="en-US" b="1" i="0" u="none" strike="noStrike" baseline="0" smtClean="0">
                <a:latin typeface="Segoe"/>
              </a:rPr>
              <a:t>Enter</a:t>
            </a:r>
            <a:r>
              <a:rPr lang="en-US" b="0" i="0" u="none" strike="noStrike" baseline="0" smtClean="0">
                <a:latin typeface="Segoe"/>
              </a:rPr>
              <a:t>. The formula in cell B21 now uses a mixed cell reference.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32431926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Use a Mixed Cell Reference in a Formula</a:t>
            </a:r>
          </a:p>
        </p:txBody>
      </p:sp>
      <p:sp>
        <p:nvSpPr>
          <p:cNvPr id="3" name="Text Placeholder 2"/>
          <p:cNvSpPr>
            <a:spLocks noGrp="1"/>
          </p:cNvSpPr>
          <p:nvPr>
            <p:ph type="body" idx="1"/>
          </p:nvPr>
        </p:nvSpPr>
        <p:spPr/>
        <p:txBody>
          <a:bodyPr/>
          <a:lstStyle/>
          <a:p>
            <a:pPr marR="0" lvl="1" rtl="0">
              <a:buFont typeface="+mj-lt"/>
              <a:buAutoNum type="arabicPeriod" startAt="4"/>
            </a:pPr>
            <a:r>
              <a:rPr lang="en-US" sz="2000" b="0" i="0" u="none" strike="noStrike" baseline="0" smtClean="0">
                <a:latin typeface="Segoe"/>
              </a:rPr>
              <a:t>Copy cell </a:t>
            </a:r>
            <a:r>
              <a:rPr lang="en-US" sz="2000" b="1" i="0" u="none" strike="noStrike" baseline="0" smtClean="0">
                <a:latin typeface="Segoe"/>
              </a:rPr>
              <a:t>B21</a:t>
            </a:r>
            <a:r>
              <a:rPr lang="en-US" sz="2000" b="0" i="0" u="none" strike="noStrike" baseline="0" smtClean="0">
                <a:latin typeface="Segoe"/>
              </a:rPr>
              <a:t> to cell </a:t>
            </a:r>
            <a:r>
              <a:rPr lang="en-US" sz="2000" b="1" i="0" u="none" strike="noStrike" baseline="0" smtClean="0">
                <a:latin typeface="Segoe"/>
              </a:rPr>
              <a:t>C22</a:t>
            </a:r>
            <a:r>
              <a:rPr lang="en-US" sz="2000" b="0" i="0" u="none" strike="noStrike" baseline="0" smtClean="0">
                <a:latin typeface="Segoe"/>
              </a:rPr>
              <a:t>. The displayed result is </a:t>
            </a:r>
            <a:r>
              <a:rPr lang="en-US" sz="2000" b="0" i="1" u="none" strike="noStrike" baseline="0" smtClean="0">
                <a:latin typeface="Segoe"/>
              </a:rPr>
              <a:t>440</a:t>
            </a:r>
            <a:r>
              <a:rPr lang="en-US" sz="2000" b="0" i="0" u="none" strike="noStrike" baseline="0" smtClean="0">
                <a:latin typeface="Segoe"/>
              </a:rPr>
              <a:t>, which is different from the result in B21. That’s because the formula in C22 references cell B4 (see below). The dollar sign before the B in the formula is absolute, but the row number is relative. </a:t>
            </a:r>
          </a:p>
          <a:p>
            <a:pPr marR="0" lvl="1" rtl="0">
              <a:buAutoNum type="arabicPeriod" startAt="4"/>
            </a:pPr>
            <a:r>
              <a:rPr lang="en-US" sz="2000" b="0" i="0" u="none" strike="noStrike" baseline="0" smtClean="0">
                <a:latin typeface="Segoe"/>
              </a:rPr>
              <a:t>Delete the contents of cell </a:t>
            </a:r>
            <a:r>
              <a:rPr lang="en-US" sz="2000" b="1" i="0" u="none" strike="noStrike" baseline="0" smtClean="0">
                <a:latin typeface="Segoe"/>
              </a:rPr>
              <a:t>B21</a:t>
            </a:r>
            <a:r>
              <a:rPr lang="en-US" sz="2000" b="0" i="0" u="none" strike="noStrike" baseline="0" smtClean="0">
                <a:latin typeface="Times New Roman"/>
              </a:rPr>
              <a:t>,</a:t>
            </a:r>
            <a:r>
              <a:rPr lang="en-US" sz="2000" b="0" i="0" u="none" strike="noStrike" baseline="0" smtClean="0">
                <a:latin typeface="Segoe"/>
              </a:rPr>
              <a:t> cell </a:t>
            </a:r>
            <a:r>
              <a:rPr lang="en-US" sz="2000" b="1" i="0" u="none" strike="noStrike" baseline="0" smtClean="0">
                <a:latin typeface="Segoe"/>
              </a:rPr>
              <a:t>C21</a:t>
            </a:r>
            <a:r>
              <a:rPr lang="en-US" sz="2000" b="0" i="0" u="none" strike="noStrike" baseline="0" smtClean="0">
                <a:latin typeface="Segoe"/>
              </a:rPr>
              <a:t>, and cell </a:t>
            </a:r>
            <a:r>
              <a:rPr lang="en-US" sz="2000" b="1" i="0" u="none" strike="noStrike" baseline="0" smtClean="0">
                <a:latin typeface="Segoe"/>
              </a:rPr>
              <a:t>C22</a:t>
            </a:r>
            <a:r>
              <a:rPr lang="en-US" sz="2000" b="0" i="0" u="none" strike="noStrike" baseline="0" smtClean="0">
                <a:latin typeface="Times New Roman"/>
              </a:rPr>
              <a:t>.</a:t>
            </a:r>
          </a:p>
          <a:p>
            <a:pPr marR="0" lvl="1" rtl="0">
              <a:buAutoNum type="arabicPeriod" startAt="4"/>
            </a:pPr>
            <a:r>
              <a:rPr lang="en-US" sz="2000" i="0" u="none" strike="noStrike" baseline="0" smtClean="0">
                <a:latin typeface="Segoe"/>
              </a:rPr>
              <a:t> </a:t>
            </a:r>
            <a:r>
              <a:rPr lang="en-US" sz="2000" b="1" i="0" u="none" strike="noStrike" baseline="0" smtClean="0">
                <a:latin typeface="Segoe"/>
              </a:rPr>
              <a:t>SAVE</a:t>
            </a:r>
            <a:r>
              <a:rPr lang="en-US" sz="2000" b="0" i="0" u="none" strike="noStrike" baseline="0" smtClean="0">
                <a:latin typeface="Segoe"/>
              </a:rPr>
              <a:t> the workbook.</a:t>
            </a:r>
          </a:p>
          <a:p>
            <a:pPr marR="0" lvl="0" rtl="0"/>
            <a:r>
              <a:rPr lang="en-US" sz="2000" b="1" i="0" u="none" strike="noStrike" baseline="0" smtClean="0">
                <a:latin typeface="Segoe"/>
              </a:rPr>
              <a:t>PAUSE. LEAVE</a:t>
            </a:r>
            <a:r>
              <a:rPr lang="en-US" sz="2000" b="0" i="0" u="none" strike="noStrike" baseline="0" smtClean="0">
                <a:latin typeface="Segoe"/>
              </a:rPr>
              <a:t> the </a:t>
            </a:r>
            <a:br>
              <a:rPr lang="en-US" sz="2000" b="0" i="0" u="none" strike="noStrike" baseline="0" smtClean="0">
                <a:latin typeface="Segoe"/>
              </a:rPr>
            </a:br>
            <a:r>
              <a:rPr lang="en-US" sz="2000" b="0" i="0" u="none" strike="noStrike" baseline="0" smtClean="0">
                <a:latin typeface="Segoe"/>
              </a:rPr>
              <a:t>workbook open to use in </a:t>
            </a:r>
            <a:br>
              <a:rPr lang="en-US" sz="2000" b="0" i="0" u="none" strike="noStrike" baseline="0" smtClean="0">
                <a:latin typeface="Segoe"/>
              </a:rPr>
            </a:br>
            <a:r>
              <a:rPr lang="en-US" sz="2000" b="0" i="0" u="none" strike="noStrike" baseline="0" smtClean="0">
                <a:latin typeface="Segoe"/>
              </a:rPr>
              <a:t>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pic>
        <p:nvPicPr>
          <p:cNvPr id="7" name="Picture 6" descr="04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287" y="3352799"/>
            <a:ext cx="4165144" cy="2749645"/>
          </a:xfrm>
          <a:prstGeom prst="rect">
            <a:avLst/>
          </a:prstGeom>
        </p:spPr>
      </p:pic>
    </p:spTree>
    <p:extLst>
      <p:ext uri="{BB962C8B-B14F-4D97-AF65-F5344CB8AC3E}">
        <p14:creationId xmlns:p14="http://schemas.microsoft.com/office/powerpoint/2010/main" val="9414006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Refer to Data in Another Worksheet</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USE</a:t>
            </a:r>
            <a:r>
              <a:rPr lang="en-US" b="0" i="0" u="none" strike="noStrike" baseline="0" smtClean="0">
                <a:latin typeface="Segoe"/>
              </a:rPr>
              <a:t> the worksheet you modified in the previous exercise.</a:t>
            </a:r>
          </a:p>
          <a:p>
            <a:pPr marR="0" lvl="1" rtl="0"/>
            <a:r>
              <a:rPr lang="en-US" b="0" i="0" u="none" strike="noStrike" baseline="0" smtClean="0">
                <a:latin typeface="Segoe"/>
              </a:rPr>
              <a:t>Click the </a:t>
            </a:r>
            <a:r>
              <a:rPr lang="en-US" b="1" i="0" u="none" strike="noStrike" baseline="0" smtClean="0">
                <a:latin typeface="Segoe"/>
              </a:rPr>
              <a:t>Summary</a:t>
            </a:r>
            <a:r>
              <a:rPr lang="en-US" b="0" i="0" u="none" strike="noStrike" baseline="0" smtClean="0">
                <a:latin typeface="Segoe"/>
              </a:rPr>
              <a:t> sheet tab in the </a:t>
            </a:r>
            <a:r>
              <a:rPr lang="en-US" b="1" i="1" u="none" strike="noStrike" baseline="0" smtClean="0">
                <a:latin typeface="Segoe"/>
              </a:rPr>
              <a:t>04 Budget Cell References</a:t>
            </a:r>
            <a:r>
              <a:rPr lang="en-US" b="0" i="0" u="none" strike="noStrike" baseline="0" smtClean="0">
                <a:latin typeface="Segoe"/>
              </a:rPr>
              <a:t> workbook.</a:t>
            </a:r>
          </a:p>
          <a:p>
            <a:pPr marR="0" lvl="1" rtl="0"/>
            <a:r>
              <a:rPr lang="en-US" b="0" i="0" u="none" strike="noStrike" baseline="0" smtClean="0">
                <a:latin typeface="Segoe"/>
              </a:rPr>
              <a:t>Click cell </a:t>
            </a:r>
            <a:r>
              <a:rPr lang="en-US" b="1" i="0" u="none" strike="noStrike" baseline="0" smtClean="0">
                <a:latin typeface="Segoe"/>
              </a:rPr>
              <a:t>D8</a:t>
            </a:r>
            <a:r>
              <a:rPr lang="en-US" b="0" i="0" u="none" strike="noStrike" baseline="0" smtClean="0">
                <a:latin typeface="Segoe"/>
              </a:rPr>
              <a:t>. You want the average payment for electricity to appear in this cell, similar to the content that appears in B20 in the Expense Details worksheet. However, your formula must reference the Expense Details worksheet to gather the data.</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296972180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Refer to Data in Another Worksheet</a:t>
            </a:r>
          </a:p>
        </p:txBody>
      </p:sp>
      <p:sp>
        <p:nvSpPr>
          <p:cNvPr id="3" name="Text Placeholder 2"/>
          <p:cNvSpPr>
            <a:spLocks noGrp="1"/>
          </p:cNvSpPr>
          <p:nvPr>
            <p:ph type="body" idx="1"/>
          </p:nvPr>
        </p:nvSpPr>
        <p:spPr/>
        <p:txBody>
          <a:bodyPr/>
          <a:lstStyle/>
          <a:p>
            <a:pPr marR="0" lvl="1" rtl="0">
              <a:buFont typeface="+mj-lt"/>
              <a:buAutoNum type="arabicPeriod" startAt="3"/>
            </a:pPr>
            <a:r>
              <a:rPr lang="en-US" b="0" i="0" u="none" strike="noStrike" baseline="0" smtClean="0">
                <a:latin typeface="Segoe"/>
              </a:rPr>
              <a:t>Type </a:t>
            </a:r>
            <a:r>
              <a:rPr lang="en-US" b="1" i="0" u="none" strike="noStrike" baseline="0" smtClean="0">
                <a:latin typeface="Segoe"/>
              </a:rPr>
              <a:t>=SUM('Expense Details'!N8)/12</a:t>
            </a:r>
            <a:r>
              <a:rPr lang="en-US" b="0" i="0" u="none" strike="noStrike" baseline="0" smtClean="0">
                <a:latin typeface="Segoe"/>
              </a:rPr>
              <a:t> and press </a:t>
            </a:r>
            <a:r>
              <a:rPr lang="en-US" b="1" i="0" u="none" strike="noStrike" baseline="0" smtClean="0">
                <a:latin typeface="Segoe"/>
              </a:rPr>
              <a:t>Enter</a:t>
            </a:r>
            <a:r>
              <a:rPr lang="en-US" b="0" i="0" u="none" strike="noStrike" baseline="0" smtClean="0">
                <a:latin typeface="Segoe"/>
              </a:rPr>
              <a:t>. This formula divides the value of cell N8 in the Expense Details worksheet by 12. The result is </a:t>
            </a:r>
            <a:r>
              <a:rPr lang="en-US" b="0" i="1" u="none" strike="noStrike" baseline="0" smtClean="0">
                <a:latin typeface="Segoe"/>
              </a:rPr>
              <a:t>176</a:t>
            </a:r>
            <a:r>
              <a:rPr lang="en-US" b="0" i="0" u="none" strike="noStrike" baseline="0" smtClean="0">
                <a:latin typeface="Segoe"/>
              </a:rPr>
              <a:t>, rounded due to cell formatting applied to the worksheet (see below)</a:t>
            </a:r>
            <a:r>
              <a:rPr lang="en-US" b="0" i="0" u="none" strike="noStrike" baseline="0" smtClean="0">
                <a:latin typeface="Times New Roman"/>
              </a:rPr>
              <a:t>.</a:t>
            </a:r>
          </a:p>
          <a:p>
            <a:pPr marR="0" lvl="1" rtl="0">
              <a:buAutoNum type="arabicPeriod" startAt="3"/>
            </a:pPr>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a:t>
            </a:r>
          </a:p>
          <a:p>
            <a:pPr marR="0" lvl="0" rtl="0"/>
            <a:r>
              <a:rPr lang="en-US" b="1" i="0" u="none" strike="noStrike" baseline="0" smtClean="0">
                <a:latin typeface="Segoe"/>
              </a:rPr>
              <a:t>PAUSE. LEAVE</a:t>
            </a:r>
            <a:r>
              <a:rPr lang="en-US" b="0" i="0" u="none" strike="noStrike" baseline="0" smtClean="0">
                <a:latin typeface="Segoe"/>
              </a:rPr>
              <a:t> the </a:t>
            </a:r>
            <a:br>
              <a:rPr lang="en-US" b="0" i="0" u="none" strike="noStrike" baseline="0" smtClean="0">
                <a:latin typeface="Segoe"/>
              </a:rPr>
            </a:br>
            <a:r>
              <a:rPr lang="en-US" b="0" i="0" u="none" strike="noStrike" baseline="0" smtClean="0">
                <a:latin typeface="Segoe"/>
              </a:rPr>
              <a:t>workbook open to </a:t>
            </a:r>
            <a:br>
              <a:rPr lang="en-US" b="0" i="0" u="none" strike="noStrike" baseline="0" smtClean="0">
                <a:latin typeface="Segoe"/>
              </a:rPr>
            </a:br>
            <a:r>
              <a:rPr lang="en-US" b="0" i="0" u="none" strike="noStrike" baseline="0" smtClean="0">
                <a:latin typeface="Segoe"/>
              </a:rPr>
              <a:t>use in the next </a:t>
            </a:r>
            <a:br>
              <a:rPr lang="en-US" b="0" i="0" u="none" strike="noStrike" baseline="0" smtClean="0">
                <a:latin typeface="Segoe"/>
              </a:rPr>
            </a:br>
            <a:r>
              <a:rPr lang="en-US" b="0" i="0" u="none" strike="noStrike" baseline="0" smtClean="0">
                <a:latin typeface="Segoe"/>
              </a:rPr>
              <a:t>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pic>
        <p:nvPicPr>
          <p:cNvPr id="7" name="Picture 6" descr="04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3571088"/>
            <a:ext cx="5109061" cy="2307831"/>
          </a:xfrm>
          <a:prstGeom prst="rect">
            <a:avLst/>
          </a:prstGeom>
        </p:spPr>
      </p:pic>
    </p:spTree>
    <p:extLst>
      <p:ext uri="{BB962C8B-B14F-4D97-AF65-F5344CB8AC3E}">
        <p14:creationId xmlns:p14="http://schemas.microsoft.com/office/powerpoint/2010/main" val="197341551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Reference Data in Another Workbook</a:t>
            </a:r>
          </a:p>
        </p:txBody>
      </p:sp>
      <p:sp>
        <p:nvSpPr>
          <p:cNvPr id="3" name="Text Placeholder 2"/>
          <p:cNvSpPr>
            <a:spLocks noGrp="1"/>
          </p:cNvSpPr>
          <p:nvPr>
            <p:ph type="body" idx="1"/>
          </p:nvPr>
        </p:nvSpPr>
        <p:spPr/>
        <p:txBody>
          <a:bodyPr/>
          <a:lstStyle/>
          <a:p>
            <a:pPr marR="0" lvl="0" rtl="0"/>
            <a:r>
              <a:rPr lang="en-US" sz="2100" b="1" i="0" u="none" strike="noStrike" baseline="0" smtClean="0">
                <a:latin typeface="Segoe"/>
              </a:rPr>
              <a:t>GET READY. USE</a:t>
            </a:r>
            <a:r>
              <a:rPr lang="en-US" sz="2100" b="0" i="0" u="none" strike="noStrike" baseline="0" smtClean="0">
                <a:latin typeface="Segoe"/>
              </a:rPr>
              <a:t> the worksheet you modified in the previous exercise.</a:t>
            </a:r>
          </a:p>
          <a:p>
            <a:pPr marR="0" lvl="1" rtl="0"/>
            <a:r>
              <a:rPr lang="en-US" sz="2100" b="0" i="0" u="none" strike="noStrike" baseline="0" smtClean="0">
                <a:latin typeface="Segoe"/>
              </a:rPr>
              <a:t>Open a second </a:t>
            </a:r>
            <a:br>
              <a:rPr lang="en-US" sz="2100" b="0" i="0" u="none" strike="noStrike" baseline="0" smtClean="0">
                <a:latin typeface="Segoe"/>
              </a:rPr>
            </a:br>
            <a:r>
              <a:rPr lang="en-US" sz="2100" b="0" i="0" u="none" strike="noStrike" baseline="0" smtClean="0">
                <a:latin typeface="Segoe"/>
              </a:rPr>
              <a:t>workbook file </a:t>
            </a:r>
            <a:br>
              <a:rPr lang="en-US" sz="2100" b="0" i="0" u="none" strike="noStrike" baseline="0" smtClean="0">
                <a:latin typeface="Segoe"/>
              </a:rPr>
            </a:br>
            <a:r>
              <a:rPr lang="en-US" sz="2100" b="0" i="0" u="none" strike="noStrike" baseline="0" smtClean="0">
                <a:latin typeface="Segoe"/>
              </a:rPr>
              <a:t>named </a:t>
            </a:r>
            <a:br>
              <a:rPr lang="en-US" sz="2100" b="0" i="0" u="none" strike="noStrike" baseline="0" smtClean="0">
                <a:latin typeface="Segoe"/>
              </a:rPr>
            </a:br>
            <a:r>
              <a:rPr lang="en-US" sz="2100" b="1" i="1" u="none" strike="noStrike" baseline="0" smtClean="0">
                <a:latin typeface="Segoe"/>
              </a:rPr>
              <a:t>04Budget2012</a:t>
            </a:r>
            <a:r>
              <a:rPr lang="en-US" sz="2100" b="0" i="0" u="none" strike="noStrike" baseline="0" smtClean="0">
                <a:latin typeface="Times New Roman"/>
              </a:rPr>
              <a:t>.</a:t>
            </a:r>
          </a:p>
          <a:p>
            <a:pPr marR="0" lvl="1" rtl="0"/>
            <a:r>
              <a:rPr lang="en-US" sz="2100" b="0" i="0" u="none" strike="noStrike" baseline="0" smtClean="0">
                <a:latin typeface="Segoe"/>
              </a:rPr>
              <a:t>In </a:t>
            </a:r>
            <a:r>
              <a:rPr lang="en-US" sz="2100" b="0" i="1" u="none" strike="noStrike" baseline="0" smtClean="0">
                <a:latin typeface="Segoe"/>
              </a:rPr>
              <a:t>04 Budget Cell </a:t>
            </a:r>
            <a:br>
              <a:rPr lang="en-US" sz="2100" b="0" i="1" u="none" strike="noStrike" baseline="0" smtClean="0">
                <a:latin typeface="Segoe"/>
              </a:rPr>
            </a:br>
            <a:r>
              <a:rPr lang="en-US" sz="2100" b="0" i="1" u="none" strike="noStrike" baseline="0" smtClean="0">
                <a:latin typeface="Segoe"/>
              </a:rPr>
              <a:t>References</a:t>
            </a:r>
            <a:r>
              <a:rPr lang="en-US" sz="2100" b="0" i="0" u="none" strike="noStrike" baseline="0" smtClean="0">
                <a:latin typeface="Segoe"/>
              </a:rPr>
              <a:t>, on the </a:t>
            </a:r>
            <a:br>
              <a:rPr lang="en-US" sz="2100" b="0" i="0" u="none" strike="noStrike" baseline="0" smtClean="0">
                <a:latin typeface="Segoe"/>
              </a:rPr>
            </a:br>
            <a:r>
              <a:rPr lang="en-US" sz="2100" b="0" i="0" u="none" strike="noStrike" baseline="0" smtClean="0">
                <a:latin typeface="Segoe"/>
              </a:rPr>
              <a:t>Summary sheet, click cell </a:t>
            </a:r>
            <a:r>
              <a:rPr lang="en-US" sz="2100" b="1" i="0" u="none" strike="noStrike" baseline="0" smtClean="0">
                <a:latin typeface="Segoe"/>
              </a:rPr>
              <a:t>C3</a:t>
            </a:r>
            <a:r>
              <a:rPr lang="en-US" sz="2100" b="0" i="0" u="none" strike="noStrike" baseline="0" smtClean="0">
                <a:latin typeface="Times New Roman"/>
              </a:rPr>
              <a:t>.</a:t>
            </a:r>
          </a:p>
          <a:p>
            <a:pPr marR="0" lvl="1" rtl="0"/>
            <a:r>
              <a:rPr lang="en-US" sz="2100" b="0" i="0" u="none" strike="noStrike" baseline="0" smtClean="0">
                <a:latin typeface="Segoe"/>
              </a:rPr>
              <a:t>Type </a:t>
            </a:r>
            <a:r>
              <a:rPr lang="en-US" sz="2100" b="1" i="0" u="none" strike="noStrike" baseline="0" smtClean="0">
                <a:latin typeface="Segoe"/>
              </a:rPr>
              <a:t>=([04Budget2012.xlsx]Summary!B3)</a:t>
            </a:r>
            <a:r>
              <a:rPr lang="en-US" sz="2100" b="0" i="0" u="none" strike="noStrike" baseline="0" smtClean="0">
                <a:latin typeface="Segoe"/>
              </a:rPr>
              <a:t>, as shown in Figure 4-14, and press </a:t>
            </a:r>
            <a:r>
              <a:rPr lang="en-US" sz="2100" b="1" i="0" u="none" strike="noStrike" baseline="0" smtClean="0">
                <a:latin typeface="Segoe"/>
              </a:rPr>
              <a:t>Enter</a:t>
            </a:r>
            <a:r>
              <a:rPr lang="en-US" sz="2100" b="0" i="0" u="none" strike="noStrike" baseline="0" smtClean="0">
                <a:latin typeface="Segoe"/>
              </a:rPr>
              <a:t>. The formula links to cell B3 on the Summary sheet in the workbook named </a:t>
            </a:r>
            <a:r>
              <a:rPr lang="en-US" sz="2100" b="0" i="1" u="none" strike="noStrike" baseline="0" smtClean="0">
                <a:latin typeface="Segoe"/>
              </a:rPr>
              <a:t>04Budget2012</a:t>
            </a:r>
            <a:r>
              <a:rPr lang="en-US" sz="2100" b="0" i="0" u="none" strike="noStrike" baseline="0" smtClean="0">
                <a:latin typeface="Segoe"/>
              </a:rPr>
              <a:t>.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pic>
        <p:nvPicPr>
          <p:cNvPr id="7" name="Picture 6" descr="04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2209800"/>
            <a:ext cx="4737917" cy="2034644"/>
          </a:xfrm>
          <a:prstGeom prst="rect">
            <a:avLst/>
          </a:prstGeom>
        </p:spPr>
      </p:pic>
    </p:spTree>
    <p:extLst>
      <p:ext uri="{BB962C8B-B14F-4D97-AF65-F5344CB8AC3E}">
        <p14:creationId xmlns:p14="http://schemas.microsoft.com/office/powerpoint/2010/main" val="41582265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Reference Data in Another Workbook</a:t>
            </a:r>
          </a:p>
        </p:txBody>
      </p:sp>
      <p:sp>
        <p:nvSpPr>
          <p:cNvPr id="3" name="Text Placeholder 2"/>
          <p:cNvSpPr>
            <a:spLocks noGrp="1"/>
          </p:cNvSpPr>
          <p:nvPr>
            <p:ph type="body" idx="1"/>
          </p:nvPr>
        </p:nvSpPr>
        <p:spPr/>
        <p:txBody>
          <a:bodyPr/>
          <a:lstStyle/>
          <a:p>
            <a:pPr marR="0" lvl="1" rtl="0">
              <a:buFont typeface="+mj-lt"/>
              <a:buAutoNum type="arabicPeriod" startAt="5"/>
            </a:pPr>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 as </a:t>
            </a:r>
            <a:r>
              <a:rPr lang="en-US" b="0" i="1" u="none" strike="noStrike" baseline="0" smtClean="0">
                <a:latin typeface="Segoe"/>
              </a:rPr>
              <a:t>04 Budget Cell References Solution</a:t>
            </a:r>
            <a:r>
              <a:rPr lang="en-US" b="0" i="0" u="none" strike="noStrike" baseline="0" smtClean="0">
                <a:latin typeface="Segoe"/>
              </a:rPr>
              <a:t> and </a:t>
            </a:r>
            <a:r>
              <a:rPr lang="en-US" b="1" i="0" u="none" strike="noStrike" baseline="0" smtClean="0">
                <a:latin typeface="Segoe"/>
              </a:rPr>
              <a:t>CLOSE</a:t>
            </a:r>
            <a:r>
              <a:rPr lang="en-US" b="0" i="0" u="none" strike="noStrike" baseline="0" smtClean="0">
                <a:latin typeface="Segoe"/>
              </a:rPr>
              <a:t> it.</a:t>
            </a:r>
          </a:p>
          <a:p>
            <a:pPr marR="0" lvl="1" rtl="0">
              <a:buAutoNum type="arabicPeriod" startAt="5"/>
            </a:pPr>
            <a:r>
              <a:rPr lang="en-US" i="0" u="none" strike="noStrike" baseline="0" smtClean="0">
                <a:latin typeface="Segoe"/>
              </a:rPr>
              <a:t> </a:t>
            </a:r>
            <a:r>
              <a:rPr lang="en-US" b="1" i="0" u="none" strike="noStrike" baseline="0" smtClean="0">
                <a:latin typeface="Segoe"/>
              </a:rPr>
              <a:t>CLOSE</a:t>
            </a:r>
            <a:r>
              <a:rPr lang="en-US" b="0" i="0" u="none" strike="noStrike" baseline="0" smtClean="0">
                <a:latin typeface="Segoe"/>
              </a:rPr>
              <a:t> </a:t>
            </a:r>
            <a:r>
              <a:rPr lang="en-US" b="0" i="1" u="none" strike="noStrike" baseline="0" smtClean="0">
                <a:latin typeface="Segoe"/>
              </a:rPr>
              <a:t>04Budget2012</a:t>
            </a:r>
            <a:r>
              <a:rPr lang="en-US" b="0" i="0" u="none" strike="noStrike" baseline="0" smtClean="0">
                <a:latin typeface="Times New Roman"/>
              </a:rPr>
              <a:t>.</a:t>
            </a:r>
          </a:p>
          <a:p>
            <a:pPr marR="0" lvl="0" rtl="0"/>
            <a:r>
              <a:rPr lang="en-US" b="1" i="0" u="none" strike="noStrike" baseline="0" smtClean="0">
                <a:latin typeface="Segoe"/>
              </a:rPr>
              <a:t>PAUSE. LEAVE</a:t>
            </a:r>
            <a:r>
              <a:rPr lang="en-US" b="0" i="0" u="none" strike="noStrike" baseline="0" smtClean="0">
                <a:latin typeface="Segoe"/>
              </a:rPr>
              <a:t> Excel open to use in the next exercise.</a:t>
            </a:r>
          </a:p>
          <a:p>
            <a:pPr marR="0" lvl="0" rtl="0"/>
            <a:endParaRPr lang="en-US" b="0" i="0" u="none" strike="noStrike" baseline="0" smtClean="0">
              <a:latin typeface="Segoe"/>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spTree>
    <p:extLst>
      <p:ext uri="{BB962C8B-B14F-4D97-AF65-F5344CB8AC3E}">
        <p14:creationId xmlns:p14="http://schemas.microsoft.com/office/powerpoint/2010/main" val="41679782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Name a Range of Cells</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USE</a:t>
            </a:r>
            <a:r>
              <a:rPr lang="en-US" b="0" i="0" u="none" strike="noStrike" baseline="0" smtClean="0">
                <a:latin typeface="Segoe"/>
              </a:rPr>
              <a:t> the workbook named </a:t>
            </a:r>
            <a:r>
              <a:rPr lang="en-US" b="1" i="1" u="none" strike="noStrike" baseline="0" smtClean="0">
                <a:latin typeface="Segoe"/>
              </a:rPr>
              <a:t>04 Budget Ranges</a:t>
            </a:r>
            <a:r>
              <a:rPr lang="en-US" b="0" i="0" u="none" strike="noStrike" baseline="0" smtClean="0">
                <a:latin typeface="Times New Roman"/>
              </a:rPr>
              <a:t>.</a:t>
            </a:r>
          </a:p>
          <a:p>
            <a:pPr marR="0" lvl="1" rtl="0"/>
            <a:r>
              <a:rPr lang="en-US" b="0" i="0" u="none" strike="noStrike" baseline="0" smtClean="0">
                <a:latin typeface="Segoe"/>
              </a:rPr>
              <a:t>Click the </a:t>
            </a:r>
            <a:r>
              <a:rPr lang="en-US" b="1" i="0" u="none" strike="noStrike" baseline="0" smtClean="0">
                <a:latin typeface="Segoe"/>
              </a:rPr>
              <a:t>Expense Details</a:t>
            </a:r>
            <a:r>
              <a:rPr lang="en-US" b="0" i="0" u="none" strike="noStrike" baseline="0" smtClean="0">
                <a:latin typeface="Segoe"/>
              </a:rPr>
              <a:t> sheet tab.</a:t>
            </a:r>
          </a:p>
          <a:p>
            <a:pPr marR="0" lvl="1" rtl="0"/>
            <a:r>
              <a:rPr lang="en-US" b="0" i="0" u="none" strike="noStrike" baseline="0" smtClean="0">
                <a:latin typeface="Segoe"/>
              </a:rPr>
              <a:t>Select </a:t>
            </a:r>
            <a:r>
              <a:rPr lang="en-US" b="1" i="0" u="none" strike="noStrike" baseline="0" smtClean="0">
                <a:latin typeface="Segoe"/>
              </a:rPr>
              <a:t>B3:B14</a:t>
            </a:r>
            <a:r>
              <a:rPr lang="en-US" b="0" i="0" u="none" strike="noStrike" baseline="0" smtClean="0">
                <a:latin typeface="Segoe"/>
              </a:rPr>
              <a:t>. These are the cells to be named.</a:t>
            </a:r>
          </a:p>
          <a:p>
            <a:pPr marR="0" lvl="1" rtl="0"/>
            <a:r>
              <a:rPr lang="en-US" b="0" i="0" u="none" strike="noStrike" baseline="0" smtClean="0">
                <a:latin typeface="Segoe"/>
              </a:rPr>
              <a:t>Click in the </a:t>
            </a:r>
            <a:r>
              <a:rPr lang="en-US" b="1" i="0" u="none" strike="noStrike" baseline="0" smtClean="0">
                <a:latin typeface="Segoe"/>
              </a:rPr>
              <a:t>Name</a:t>
            </a:r>
            <a:r>
              <a:rPr lang="en-US" b="0" i="0" u="none" strike="noStrike" baseline="0" smtClean="0">
                <a:latin typeface="Segoe"/>
              </a:rPr>
              <a:t> box, to the left of the formula bar.</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39269796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Name a Range of Cells</a:t>
            </a:r>
          </a:p>
        </p:txBody>
      </p:sp>
      <p:sp>
        <p:nvSpPr>
          <p:cNvPr id="3" name="Text Placeholder 2"/>
          <p:cNvSpPr>
            <a:spLocks noGrp="1"/>
          </p:cNvSpPr>
          <p:nvPr>
            <p:ph type="body" idx="1"/>
          </p:nvPr>
        </p:nvSpPr>
        <p:spPr/>
        <p:txBody>
          <a:bodyPr/>
          <a:lstStyle/>
          <a:p>
            <a:pPr marR="0" lvl="1" rtl="0">
              <a:buFont typeface="+mj-lt"/>
              <a:buAutoNum type="arabicPeriod" startAt="4"/>
            </a:pPr>
            <a:r>
              <a:rPr lang="en-US" sz="2000" b="0" i="0" u="none" strike="noStrike" baseline="0" smtClean="0">
                <a:latin typeface="Segoe"/>
              </a:rPr>
              <a:t>Type a one-word name for the list, such as </a:t>
            </a:r>
            <a:r>
              <a:rPr lang="en-US" sz="2000" b="1" i="0" u="none" strike="noStrike" baseline="0" smtClean="0">
                <a:latin typeface="Segoe"/>
              </a:rPr>
              <a:t>Q1Expenses</a:t>
            </a:r>
            <a:r>
              <a:rPr lang="en-US" sz="2000" b="0" i="0" u="none" strike="noStrike" baseline="0" smtClean="0">
                <a:latin typeface="Segoe"/>
              </a:rPr>
              <a:t>, and press </a:t>
            </a:r>
            <a:r>
              <a:rPr lang="en-US" sz="2000" b="1" i="0" u="none" strike="noStrike" baseline="0" smtClean="0">
                <a:latin typeface="Segoe"/>
              </a:rPr>
              <a:t>Enter</a:t>
            </a:r>
            <a:r>
              <a:rPr lang="en-US" sz="2000" b="0" i="0" u="none" strike="noStrike" baseline="0" smtClean="0">
                <a:latin typeface="Segoe"/>
              </a:rPr>
              <a:t>. The range name appears in the Name box (see below). Excel saves this name and uses it in any subsequent reference to this range. (Don’t worry about the apparent misnaming of the range. You modify this range to include additional months in an exercise later in this lesson.)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pic>
        <p:nvPicPr>
          <p:cNvPr id="7" name="Picture 6" descr="04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551" y="3581400"/>
            <a:ext cx="5573266" cy="2540754"/>
          </a:xfrm>
          <a:prstGeom prst="rect">
            <a:avLst/>
          </a:prstGeom>
        </p:spPr>
      </p:pic>
    </p:spTree>
    <p:extLst>
      <p:ext uri="{BB962C8B-B14F-4D97-AF65-F5344CB8AC3E}">
        <p14:creationId xmlns:p14="http://schemas.microsoft.com/office/powerpoint/2010/main" val="209134766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Name a Range of Cells</a:t>
            </a:r>
          </a:p>
        </p:txBody>
      </p:sp>
      <p:sp>
        <p:nvSpPr>
          <p:cNvPr id="3" name="Text Placeholder 2"/>
          <p:cNvSpPr>
            <a:spLocks noGrp="1"/>
          </p:cNvSpPr>
          <p:nvPr>
            <p:ph type="body" idx="1"/>
          </p:nvPr>
        </p:nvSpPr>
        <p:spPr/>
        <p:txBody>
          <a:bodyPr/>
          <a:lstStyle/>
          <a:p>
            <a:pPr marR="0" lvl="1" rtl="0">
              <a:buFont typeface="+mj-lt"/>
              <a:buAutoNum type="arabicPeriod" startAt="5"/>
            </a:pPr>
            <a:r>
              <a:rPr lang="en-US" b="0" i="0" u="none" strike="noStrike" baseline="0" smtClean="0">
                <a:latin typeface="Segoe"/>
              </a:rPr>
              <a:t>An alternative way to name a range is to use the New Name dialog box. Select </a:t>
            </a:r>
            <a:r>
              <a:rPr lang="en-US" b="1" i="0" u="none" strike="noStrike" baseline="0" smtClean="0">
                <a:latin typeface="Segoe"/>
              </a:rPr>
              <a:t>B16:M16</a:t>
            </a:r>
            <a:r>
              <a:rPr lang="en-US" b="0" i="0" u="none" strike="noStrike" baseline="0" smtClean="0">
                <a:latin typeface="Times New Roman"/>
              </a:rPr>
              <a:t>.</a:t>
            </a:r>
          </a:p>
          <a:p>
            <a:pPr marR="0" lvl="1" rtl="0">
              <a:buAutoNum type="arabicPeriod" startAt="5"/>
            </a:pPr>
            <a:r>
              <a:rPr lang="en-US" b="0" i="0" u="none" strike="noStrike" baseline="0" smtClean="0">
                <a:latin typeface="Segoe"/>
              </a:rPr>
              <a:t>On the FORMULAS tab, </a:t>
            </a:r>
            <a:br>
              <a:rPr lang="en-US" b="0" i="0" u="none" strike="noStrike" baseline="0" smtClean="0">
                <a:latin typeface="Segoe"/>
              </a:rPr>
            </a:br>
            <a:r>
              <a:rPr lang="en-US" b="0" i="0" u="none" strike="noStrike" baseline="0" smtClean="0">
                <a:latin typeface="Segoe"/>
              </a:rPr>
              <a:t>in the Defined Names </a:t>
            </a:r>
            <a:br>
              <a:rPr lang="en-US" b="0" i="0" u="none" strike="noStrike" baseline="0" smtClean="0">
                <a:latin typeface="Segoe"/>
              </a:rPr>
            </a:br>
            <a:r>
              <a:rPr lang="en-US" b="0" i="0" u="none" strike="noStrike" baseline="0" smtClean="0">
                <a:latin typeface="Segoe"/>
              </a:rPr>
              <a:t>group, click </a:t>
            </a:r>
            <a:r>
              <a:rPr lang="en-US" b="1" i="0" u="none" strike="noStrike" baseline="0" smtClean="0">
                <a:latin typeface="Segoe"/>
              </a:rPr>
              <a:t>Define Name</a:t>
            </a:r>
            <a:r>
              <a:rPr lang="en-US" b="0" i="0" u="none" strike="noStrike" baseline="0" smtClean="0">
                <a:latin typeface="Segoe"/>
              </a:rPr>
              <a:t>.</a:t>
            </a:r>
            <a:br>
              <a:rPr lang="en-US" b="0" i="0" u="none" strike="noStrike" baseline="0" smtClean="0">
                <a:latin typeface="Segoe"/>
              </a:rPr>
            </a:br>
            <a:r>
              <a:rPr lang="en-US" b="0" i="0" u="none" strike="noStrike" baseline="0" smtClean="0">
                <a:latin typeface="Segoe"/>
              </a:rPr>
              <a:t>The New Name dialog </a:t>
            </a:r>
            <a:br>
              <a:rPr lang="en-US" b="0" i="0" u="none" strike="noStrike" baseline="0" smtClean="0">
                <a:latin typeface="Segoe"/>
              </a:rPr>
            </a:br>
            <a:r>
              <a:rPr lang="en-US" b="0" i="0" u="none" strike="noStrike" baseline="0" smtClean="0">
                <a:latin typeface="Segoe"/>
              </a:rPr>
              <a:t>box appears (right)</a:t>
            </a:r>
            <a:r>
              <a:rPr lang="en-US" b="0" i="0" u="none" strike="noStrike" baseline="0" smtClean="0">
                <a:latin typeface="Times New Roman"/>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pic>
        <p:nvPicPr>
          <p:cNvPr id="7" name="Picture 6" descr="04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362200"/>
            <a:ext cx="3327400" cy="2527300"/>
          </a:xfrm>
          <a:prstGeom prst="rect">
            <a:avLst/>
          </a:prstGeom>
        </p:spPr>
      </p:pic>
    </p:spTree>
    <p:extLst>
      <p:ext uri="{BB962C8B-B14F-4D97-AF65-F5344CB8AC3E}">
        <p14:creationId xmlns:p14="http://schemas.microsoft.com/office/powerpoint/2010/main" val="216515847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Name a Range of Cells</a:t>
            </a:r>
          </a:p>
        </p:txBody>
      </p:sp>
      <p:sp>
        <p:nvSpPr>
          <p:cNvPr id="3" name="Text Placeholder 2"/>
          <p:cNvSpPr>
            <a:spLocks noGrp="1"/>
          </p:cNvSpPr>
          <p:nvPr>
            <p:ph type="body" idx="1"/>
          </p:nvPr>
        </p:nvSpPr>
        <p:spPr/>
        <p:txBody>
          <a:bodyPr/>
          <a:lstStyle/>
          <a:p>
            <a:pPr marR="0" lvl="1" rtl="0">
              <a:buFont typeface="+mj-lt"/>
              <a:buAutoNum type="arabicPeriod" startAt="7"/>
            </a:pPr>
            <a:r>
              <a:rPr lang="en-US" sz="2100" b="0" i="0" u="none" strike="noStrike" baseline="0" smtClean="0">
                <a:latin typeface="Segoe"/>
              </a:rPr>
              <a:t>Excel uses the row heading as the range name, shown in the Name text box. You can change the name if you like. For this exercise, leave the default name.</a:t>
            </a:r>
          </a:p>
          <a:p>
            <a:pPr marR="0" lvl="1" rtl="0">
              <a:buAutoNum type="arabicPeriod" startAt="7"/>
            </a:pPr>
            <a:r>
              <a:rPr lang="en-US" sz="2100" b="0" i="0" u="none" strike="noStrike" baseline="0" smtClean="0">
                <a:latin typeface="Segoe"/>
              </a:rPr>
              <a:t>Open the </a:t>
            </a:r>
            <a:r>
              <a:rPr lang="en-US" sz="2100" b="1" i="0" u="none" strike="noStrike" baseline="0" smtClean="0">
                <a:latin typeface="Segoe"/>
              </a:rPr>
              <a:t>Scope</a:t>
            </a:r>
            <a:r>
              <a:rPr lang="en-US" sz="2100" b="0" i="0" u="none" strike="noStrike" baseline="0" smtClean="0">
                <a:latin typeface="Segoe"/>
              </a:rPr>
              <a:t> drop-down list. Your options are Workbook, Expense Details, and Summary. The last two entries correspond to individual sheets in the workbook. Close the drop-down list, leaving </a:t>
            </a:r>
            <a:r>
              <a:rPr lang="en-US" sz="2100" b="1" i="0" u="none" strike="noStrike" baseline="0" smtClean="0">
                <a:latin typeface="Segoe"/>
              </a:rPr>
              <a:t>Workbook</a:t>
            </a:r>
            <a:r>
              <a:rPr lang="en-US" sz="2100" b="0" i="0" u="none" strike="noStrike" baseline="0" smtClean="0">
                <a:latin typeface="Segoe"/>
              </a:rPr>
              <a:t> selected. </a:t>
            </a:r>
          </a:p>
          <a:p>
            <a:pPr marR="0" lvl="1" rtl="0">
              <a:buAutoNum type="arabicPeriod" startAt="7"/>
            </a:pPr>
            <a:r>
              <a:rPr lang="en-US" sz="2100" b="0" i="0" u="none" strike="noStrike" baseline="0" smtClean="0">
                <a:latin typeface="Segoe"/>
              </a:rPr>
              <a:t>Enter comments in the Comments text box, if you like.</a:t>
            </a:r>
          </a:p>
          <a:p>
            <a:pPr marR="0" lvl="1" rtl="0">
              <a:buAutoNum type="arabicPeriod" startAt="7"/>
            </a:pPr>
            <a:r>
              <a:rPr lang="en-US" sz="2100">
                <a:latin typeface="Segoe"/>
              </a:rPr>
              <a:t>Leave the cell address that appears in the Refers to text box. This is the range you selected. Notice that the sheet name is also included automatically. </a:t>
            </a:r>
          </a:p>
          <a:p>
            <a:pPr marR="0" lvl="1" rtl="0">
              <a:buAutoNum type="arabicPeriod" startAt="7"/>
            </a:pPr>
            <a:r>
              <a:rPr lang="en-US" sz="2100">
                <a:latin typeface="Segoe"/>
              </a:rPr>
              <a:t>Click </a:t>
            </a:r>
            <a:r>
              <a:rPr lang="en-US" sz="2100" b="1">
                <a:latin typeface="Segoe"/>
              </a:rPr>
              <a:t>OK</a:t>
            </a:r>
            <a:r>
              <a:rPr lang="en-US" sz="2100">
                <a:latin typeface="Segoe"/>
              </a:rPr>
              <a:t>. The name </a:t>
            </a:r>
            <a:r>
              <a:rPr lang="en-US" sz="2100" i="1">
                <a:latin typeface="Segoe"/>
              </a:rPr>
              <a:t>Utilities_Subtotals</a:t>
            </a:r>
            <a:r>
              <a:rPr lang="en-US" sz="2100">
                <a:latin typeface="Segoe"/>
              </a:rPr>
              <a:t> is saved for the range B16:M16.</a:t>
            </a:r>
          </a:p>
          <a:p>
            <a:pPr marR="0" lvl="1" rtl="0">
              <a:buAutoNum type="arabicPeriod" startAt="7"/>
            </a:pPr>
            <a:endParaRPr lang="en-US" sz="2100" b="0" i="0" u="none" strike="noStrike" baseline="0" smtClean="0">
              <a:latin typeface="Segoe"/>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29445562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Software Orientation</a:t>
            </a:r>
          </a:p>
        </p:txBody>
      </p:sp>
      <p:sp>
        <p:nvSpPr>
          <p:cNvPr id="3" name="Text Placeholder 2"/>
          <p:cNvSpPr>
            <a:spLocks noGrp="1"/>
          </p:cNvSpPr>
          <p:nvPr>
            <p:ph type="body" idx="1"/>
          </p:nvPr>
        </p:nvSpPr>
        <p:spPr/>
        <p:txBody>
          <a:bodyPr/>
          <a:lstStyle/>
          <a:p>
            <a:pPr marR="0" lvl="0" rtl="0"/>
            <a:r>
              <a:rPr lang="en-US" b="0" i="0" u="none" strike="noStrike" baseline="0" smtClean="0">
                <a:latin typeface="Segoe"/>
              </a:rPr>
              <a:t>Excel lets you create many formulas by simply typing in a cell or using your mouse pointer to select cells to include in a formula. For example, you can create basic formulas for addition, subtraction, multiplication, and division using these methods. </a:t>
            </a:r>
          </a:p>
          <a:p>
            <a:pPr marR="0" lvl="0" rtl="0"/>
            <a:r>
              <a:rPr lang="en-US" b="0" i="0" u="none" strike="noStrike" baseline="0" smtClean="0">
                <a:latin typeface="Segoe"/>
              </a:rPr>
              <a:t>However, as you have discovered in previous lessons, the user interface offers tools that make it easier to work with data. In this lesson, you use a few command groups on the FORMULAS tab to display formulas and name ranges to be used in formulas.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Tree>
    <p:extLst>
      <p:ext uri="{BB962C8B-B14F-4D97-AF65-F5344CB8AC3E}">
        <p14:creationId xmlns:p14="http://schemas.microsoft.com/office/powerpoint/2010/main" val="115620381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Name a Range of Cells</a:t>
            </a:r>
          </a:p>
        </p:txBody>
      </p:sp>
      <p:sp>
        <p:nvSpPr>
          <p:cNvPr id="3" name="Text Placeholder 2"/>
          <p:cNvSpPr>
            <a:spLocks noGrp="1"/>
          </p:cNvSpPr>
          <p:nvPr>
            <p:ph type="body" idx="1"/>
          </p:nvPr>
        </p:nvSpPr>
        <p:spPr/>
        <p:txBody>
          <a:bodyPr/>
          <a:lstStyle/>
          <a:p>
            <a:pPr marR="0" lvl="1" rtl="0">
              <a:buFont typeface="+mj-lt"/>
              <a:buAutoNum type="arabicPeriod" startAt="12"/>
            </a:pPr>
            <a:r>
              <a:rPr lang="en-US" b="0" i="0" u="none" strike="noStrike" baseline="0" smtClean="0">
                <a:latin typeface="Segoe"/>
              </a:rPr>
              <a:t>A third way to name a range is to use the Create Names from Selection dialog box. Select </a:t>
            </a:r>
            <a:r>
              <a:rPr lang="en-US" b="1" i="0" u="none" strike="noStrike" baseline="0" smtClean="0">
                <a:latin typeface="Segoe"/>
              </a:rPr>
              <a:t>N2:N14</a:t>
            </a:r>
            <a:r>
              <a:rPr lang="en-US" b="0" i="0" u="none" strike="noStrike" baseline="0" smtClean="0">
                <a:latin typeface="Segoe"/>
              </a:rPr>
              <a:t>. This selection includes the column heading label.</a:t>
            </a:r>
          </a:p>
          <a:p>
            <a:pPr lvl="1">
              <a:buAutoNum type="arabicPeriod" startAt="12"/>
            </a:pPr>
            <a:r>
              <a:rPr lang="en-US">
                <a:latin typeface="Segoe"/>
              </a:rPr>
              <a:t>On the FORMULAS tab, in the Defined Names group, click </a:t>
            </a:r>
            <a:r>
              <a:rPr lang="en-US" b="1">
                <a:latin typeface="Segoe"/>
              </a:rPr>
              <a:t>Create from Selection</a:t>
            </a:r>
            <a:r>
              <a:rPr lang="en-US">
                <a:latin typeface="Segoe"/>
              </a:rPr>
              <a:t>. The Create Names from Selection dialog box appears (below)</a:t>
            </a:r>
            <a:r>
              <a:rPr lang="en-US">
                <a:latin typeface="Times New Roman"/>
              </a:rPr>
              <a:t>.</a:t>
            </a:r>
          </a:p>
          <a:p>
            <a:pPr marR="0" lvl="1" rtl="0">
              <a:buAutoNum type="arabicPeriod" startAt="12"/>
            </a:pPr>
            <a:endParaRPr lang="en-US" b="0" i="0" u="none" strike="noStrike" baseline="0" smtClean="0">
              <a:latin typeface="Segoe"/>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pic>
        <p:nvPicPr>
          <p:cNvPr id="7" name="Picture 6" descr="04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06" y="3919140"/>
            <a:ext cx="4077791" cy="2162464"/>
          </a:xfrm>
          <a:prstGeom prst="rect">
            <a:avLst/>
          </a:prstGeom>
        </p:spPr>
      </p:pic>
    </p:spTree>
    <p:extLst>
      <p:ext uri="{BB962C8B-B14F-4D97-AF65-F5344CB8AC3E}">
        <p14:creationId xmlns:p14="http://schemas.microsoft.com/office/powerpoint/2010/main" val="361069570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Name a Range of Cells</a:t>
            </a:r>
          </a:p>
        </p:txBody>
      </p:sp>
      <p:sp>
        <p:nvSpPr>
          <p:cNvPr id="3" name="Text Placeholder 2"/>
          <p:cNvSpPr>
            <a:spLocks noGrp="1"/>
          </p:cNvSpPr>
          <p:nvPr>
            <p:ph type="body" idx="1"/>
          </p:nvPr>
        </p:nvSpPr>
        <p:spPr/>
        <p:txBody>
          <a:bodyPr/>
          <a:lstStyle/>
          <a:p>
            <a:pPr marR="0" lvl="1" rtl="0">
              <a:buFont typeface="+mj-lt"/>
              <a:buAutoNum type="arabicPeriod" startAt="14"/>
            </a:pPr>
            <a:r>
              <a:rPr lang="en-US" sz="2000" b="0" i="0" u="none" strike="noStrike" baseline="0" smtClean="0">
                <a:latin typeface="Segoe"/>
              </a:rPr>
              <a:t>Excel determines that you want to use the column heading label as the range name. Click </a:t>
            </a:r>
            <a:r>
              <a:rPr lang="en-US" sz="2000" b="1" i="0" u="none" strike="noStrike" baseline="0" smtClean="0">
                <a:latin typeface="Segoe"/>
              </a:rPr>
              <a:t>OK</a:t>
            </a:r>
            <a:r>
              <a:rPr lang="en-US" sz="2000" b="0" i="0" u="none" strike="noStrike" baseline="0" smtClean="0">
                <a:latin typeface="Segoe"/>
              </a:rPr>
              <a:t>. The range is saved with the name </a:t>
            </a:r>
            <a:r>
              <a:rPr lang="en-US" sz="2000" b="0" i="1" u="none" strike="noStrike" baseline="0" smtClean="0">
                <a:latin typeface="Segoe"/>
              </a:rPr>
              <a:t>Total</a:t>
            </a:r>
            <a:r>
              <a:rPr lang="en-US" sz="2000" b="0" i="0" u="none" strike="noStrike" baseline="0" smtClean="0">
                <a:latin typeface="Times New Roman"/>
              </a:rPr>
              <a:t>.</a:t>
            </a:r>
          </a:p>
          <a:p>
            <a:pPr marR="0" lvl="1" rtl="0">
              <a:buAutoNum type="arabicPeriod" startAt="14"/>
            </a:pPr>
            <a:r>
              <a:rPr lang="en-US" sz="2000" b="0" i="0" u="none" strike="noStrike" baseline="0" smtClean="0">
                <a:latin typeface="Segoe"/>
              </a:rPr>
              <a:t>Open the Name box drop-down list (below). You have three named ranges from which to select.</a:t>
            </a:r>
          </a:p>
          <a:p>
            <a:pPr marR="0" lvl="1" rtl="0">
              <a:buAutoNum type="arabicPeriod" startAt="14"/>
            </a:pPr>
            <a:r>
              <a:rPr lang="en-US" sz="2000" i="0" u="none" strike="noStrike" baseline="0" smtClean="0">
                <a:latin typeface="Segoe"/>
              </a:rPr>
              <a:t> </a:t>
            </a:r>
            <a:r>
              <a:rPr lang="en-US" sz="2000" b="1" i="0" u="none" strike="noStrike" baseline="0" smtClean="0">
                <a:latin typeface="Segoe"/>
              </a:rPr>
              <a:t>SAVE</a:t>
            </a:r>
            <a:r>
              <a:rPr lang="en-US" sz="2000" b="0" i="0" u="none" strike="noStrike" baseline="0" smtClean="0">
                <a:latin typeface="Segoe"/>
              </a:rPr>
              <a:t> the workbook.</a:t>
            </a:r>
          </a:p>
          <a:p>
            <a:pPr marR="0" lvl="0" rtl="0"/>
            <a:r>
              <a:rPr lang="en-US" sz="2000" b="1" i="0" u="none" strike="noStrike" baseline="0" smtClean="0">
                <a:latin typeface="Segoe"/>
              </a:rPr>
              <a:t>PAUSE. LEAVE</a:t>
            </a:r>
            <a:r>
              <a:rPr lang="en-US" sz="2000" b="0" i="0" u="none" strike="noStrike" baseline="0" smtClean="0">
                <a:latin typeface="Segoe"/>
              </a:rPr>
              <a:t> the </a:t>
            </a:r>
            <a:br>
              <a:rPr lang="en-US" sz="2000" b="0" i="0" u="none" strike="noStrike" baseline="0" smtClean="0">
                <a:latin typeface="Segoe"/>
              </a:rPr>
            </a:br>
            <a:r>
              <a:rPr lang="en-US" sz="2000" b="0" i="0" u="none" strike="noStrike" baseline="0" smtClean="0">
                <a:latin typeface="Segoe"/>
              </a:rPr>
              <a:t>workbook open to use </a:t>
            </a:r>
            <a:br>
              <a:rPr lang="en-US" sz="2000" b="0" i="0" u="none" strike="noStrike" baseline="0" smtClean="0">
                <a:latin typeface="Segoe"/>
              </a:rPr>
            </a:br>
            <a:r>
              <a:rPr lang="en-US" sz="2000" b="0" i="0" u="none" strike="noStrike" baseline="0" smtClean="0">
                <a:latin typeface="Segoe"/>
              </a:rPr>
              <a:t>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pic>
        <p:nvPicPr>
          <p:cNvPr id="7" name="Picture 6" descr="04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3432725"/>
            <a:ext cx="4402604" cy="2064332"/>
          </a:xfrm>
          <a:prstGeom prst="rect">
            <a:avLst/>
          </a:prstGeom>
        </p:spPr>
      </p:pic>
    </p:spTree>
    <p:extLst>
      <p:ext uri="{BB962C8B-B14F-4D97-AF65-F5344CB8AC3E}">
        <p14:creationId xmlns:p14="http://schemas.microsoft.com/office/powerpoint/2010/main" val="315248828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Change the Size of a Range</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USE</a:t>
            </a:r>
            <a:r>
              <a:rPr lang="en-US" b="0" i="0" u="none" strike="noStrike" baseline="0" smtClean="0">
                <a:latin typeface="Segoe"/>
              </a:rPr>
              <a:t> the worksheet you modified in the previous exercise.</a:t>
            </a:r>
          </a:p>
          <a:p>
            <a:pPr marR="0" lvl="1" rtl="0"/>
            <a:r>
              <a:rPr lang="en-US" b="0" i="0" u="none" strike="noStrike" baseline="0" smtClean="0">
                <a:latin typeface="Segoe"/>
              </a:rPr>
              <a:t>Click the </a:t>
            </a:r>
            <a:r>
              <a:rPr lang="en-US" b="1" i="0" u="none" strike="noStrike" baseline="0" smtClean="0">
                <a:latin typeface="Segoe"/>
              </a:rPr>
              <a:t>Expense Details</a:t>
            </a:r>
            <a:r>
              <a:rPr lang="en-US" b="0" i="0" u="none" strike="noStrike" baseline="0" smtClean="0">
                <a:latin typeface="Segoe"/>
              </a:rPr>
              <a:t> sheet, if it’s not already active.</a:t>
            </a:r>
          </a:p>
          <a:p>
            <a:pPr marR="0" lvl="1" rtl="0"/>
            <a:r>
              <a:rPr lang="en-US" b="0" i="0" u="none" strike="noStrike" baseline="0" smtClean="0">
                <a:latin typeface="Segoe"/>
              </a:rPr>
              <a:t>On the FORMULAS tab, in the Defined Names group, click </a:t>
            </a:r>
            <a:r>
              <a:rPr lang="en-US" b="1" i="0" u="none" strike="noStrike" baseline="0" smtClean="0">
                <a:latin typeface="Segoe"/>
              </a:rPr>
              <a:t>Name Manager</a:t>
            </a:r>
            <a:r>
              <a:rPr lang="en-US" b="0" i="0" u="none" strike="noStrike" baseline="0" smtClean="0">
                <a:latin typeface="Times New Roman"/>
              </a:rPr>
              <a:t>.</a:t>
            </a:r>
          </a:p>
          <a:p>
            <a:pPr marR="0" lvl="1" rtl="0"/>
            <a:r>
              <a:rPr lang="en-US" b="0" i="0" u="none" strike="noStrike" baseline="0" smtClean="0">
                <a:latin typeface="Segoe"/>
              </a:rPr>
              <a:t>Select </a:t>
            </a:r>
            <a:r>
              <a:rPr lang="en-US" b="1" i="0" u="none" strike="noStrike" baseline="0" smtClean="0">
                <a:latin typeface="Segoe"/>
              </a:rPr>
              <a:t>Q1Expenses</a:t>
            </a:r>
            <a:r>
              <a:rPr lang="en-US" b="0" i="0" u="none" strike="noStrike" baseline="0" smtClean="0">
                <a:latin typeface="Segoe"/>
              </a:rPr>
              <a:t> </a:t>
            </a:r>
            <a:br>
              <a:rPr lang="en-US" b="0" i="0" u="none" strike="noStrike" baseline="0" smtClean="0">
                <a:latin typeface="Segoe"/>
              </a:rPr>
            </a:br>
            <a:r>
              <a:rPr lang="en-US" b="0" i="0" u="none" strike="noStrike" baseline="0" smtClean="0">
                <a:latin typeface="Segoe"/>
              </a:rPr>
              <a:t>in the list.</a:t>
            </a:r>
          </a:p>
          <a:p>
            <a:pPr marR="0" lvl="1" rtl="0"/>
            <a:r>
              <a:rPr lang="en-US" b="0" i="0" u="none" strike="noStrike" baseline="0" smtClean="0">
                <a:latin typeface="Segoe"/>
              </a:rPr>
              <a:t>Highlight everything </a:t>
            </a:r>
            <a:br>
              <a:rPr lang="en-US" b="0" i="0" u="none" strike="noStrike" baseline="0" smtClean="0">
                <a:latin typeface="Segoe"/>
              </a:rPr>
            </a:br>
            <a:r>
              <a:rPr lang="en-US" b="0" i="0" u="none" strike="noStrike" baseline="0" smtClean="0">
                <a:latin typeface="Segoe"/>
              </a:rPr>
              <a:t>in the Refers to box </a:t>
            </a:r>
            <a:br>
              <a:rPr lang="en-US" b="0" i="0" u="none" strike="noStrike" baseline="0" smtClean="0">
                <a:latin typeface="Segoe"/>
              </a:rPr>
            </a:br>
            <a:r>
              <a:rPr lang="en-US" b="0" i="0" u="none" strike="noStrike" baseline="0" smtClean="0">
                <a:latin typeface="Segoe"/>
              </a:rPr>
              <a:t>at the bottom of the </a:t>
            </a:r>
            <a:br>
              <a:rPr lang="en-US" b="0" i="0" u="none" strike="noStrike" baseline="0" smtClean="0">
                <a:latin typeface="Segoe"/>
              </a:rPr>
            </a:br>
            <a:r>
              <a:rPr lang="en-US" b="0" i="0" u="none" strike="noStrike" baseline="0" smtClean="0">
                <a:latin typeface="Segoe"/>
              </a:rPr>
              <a:t>dialog box (right)</a:t>
            </a:r>
            <a:r>
              <a:rPr lang="en-US" b="0" i="0" u="none" strike="noStrike" baseline="0" smtClean="0">
                <a:latin typeface="Times New Roman"/>
              </a:rPr>
              <a:t>.</a:t>
            </a:r>
          </a:p>
          <a:p>
            <a:pPr marR="0" lvl="1" rtl="0"/>
            <a:endParaRPr lang="en-US" b="0" i="0" u="none" strike="noStrike" baseline="0" smtClean="0">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pic>
        <p:nvPicPr>
          <p:cNvPr id="7" name="Picture 6" descr="0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160" y="3048000"/>
            <a:ext cx="4200343" cy="2235924"/>
          </a:xfrm>
          <a:prstGeom prst="rect">
            <a:avLst/>
          </a:prstGeom>
        </p:spPr>
      </p:pic>
    </p:spTree>
    <p:extLst>
      <p:ext uri="{BB962C8B-B14F-4D97-AF65-F5344CB8AC3E}">
        <p14:creationId xmlns:p14="http://schemas.microsoft.com/office/powerpoint/2010/main" val="372761115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Change the Size of a Range</a:t>
            </a:r>
          </a:p>
        </p:txBody>
      </p:sp>
      <p:sp>
        <p:nvSpPr>
          <p:cNvPr id="3" name="Text Placeholder 2"/>
          <p:cNvSpPr>
            <a:spLocks noGrp="1"/>
          </p:cNvSpPr>
          <p:nvPr>
            <p:ph type="body" idx="1"/>
          </p:nvPr>
        </p:nvSpPr>
        <p:spPr/>
        <p:txBody>
          <a:bodyPr/>
          <a:lstStyle/>
          <a:p>
            <a:pPr marR="0" lvl="1" rtl="0">
              <a:buFont typeface="+mj-lt"/>
              <a:buAutoNum type="arabicPeriod" startAt="5"/>
            </a:pPr>
            <a:r>
              <a:rPr lang="en-US" b="0" i="0" u="none" strike="noStrike" baseline="0" smtClean="0">
                <a:latin typeface="Segoe"/>
              </a:rPr>
              <a:t>In the Expenses Details worksheet, select </a:t>
            </a:r>
            <a:r>
              <a:rPr lang="en-US" b="1" i="0" u="none" strike="noStrike" baseline="0" smtClean="0">
                <a:latin typeface="Segoe"/>
              </a:rPr>
              <a:t>B3:D14</a:t>
            </a:r>
            <a:r>
              <a:rPr lang="en-US" b="0" i="0" u="none" strike="noStrike" baseline="0" smtClean="0">
                <a:latin typeface="Segoe"/>
              </a:rPr>
              <a:t>. The content in the Refers to box in the Name Manager dialog box reflects the new range (below)</a:t>
            </a:r>
            <a:r>
              <a:rPr lang="en-US" b="0" i="0" u="none" strike="noStrike" baseline="0" smtClean="0">
                <a:latin typeface="Times New Roman"/>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pic>
        <p:nvPicPr>
          <p:cNvPr id="7" name="Picture 6" descr="04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971800"/>
            <a:ext cx="6330410" cy="2715736"/>
          </a:xfrm>
          <a:prstGeom prst="rect">
            <a:avLst/>
          </a:prstGeom>
        </p:spPr>
      </p:pic>
    </p:spTree>
    <p:extLst>
      <p:ext uri="{BB962C8B-B14F-4D97-AF65-F5344CB8AC3E}">
        <p14:creationId xmlns:p14="http://schemas.microsoft.com/office/powerpoint/2010/main" val="102220941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Step by Step: Change the Size of a Range</a:t>
            </a:r>
            <a:endParaRPr lang="en-US"/>
          </a:p>
        </p:txBody>
      </p:sp>
      <p:sp>
        <p:nvSpPr>
          <p:cNvPr id="3" name="Content Placeholder 2"/>
          <p:cNvSpPr>
            <a:spLocks noGrp="1"/>
          </p:cNvSpPr>
          <p:nvPr>
            <p:ph idx="1"/>
          </p:nvPr>
        </p:nvSpPr>
        <p:spPr/>
        <p:txBody>
          <a:bodyPr/>
          <a:lstStyle/>
          <a:p>
            <a:pPr lvl="1">
              <a:buFont typeface="+mj-lt"/>
              <a:buAutoNum type="arabicPeriod" startAt="6"/>
            </a:pPr>
            <a:r>
              <a:rPr lang="en-US">
                <a:latin typeface="Segoe"/>
              </a:rPr>
              <a:t>Click </a:t>
            </a:r>
            <a:r>
              <a:rPr lang="en-US" b="1">
                <a:latin typeface="Segoe"/>
              </a:rPr>
              <a:t>Close</a:t>
            </a:r>
            <a:r>
              <a:rPr lang="en-US">
                <a:latin typeface="Segoe"/>
              </a:rPr>
              <a:t>, and then click </a:t>
            </a:r>
            <a:r>
              <a:rPr lang="en-US" b="1">
                <a:latin typeface="Segoe"/>
              </a:rPr>
              <a:t>Yes</a:t>
            </a:r>
            <a:r>
              <a:rPr lang="en-US">
                <a:latin typeface="Segoe"/>
              </a:rPr>
              <a:t> when asked if you want to save your changes.</a:t>
            </a:r>
          </a:p>
          <a:p>
            <a:pPr lvl="1">
              <a:buAutoNum type="arabicPeriod" startAt="6"/>
            </a:pPr>
            <a:r>
              <a:rPr lang="en-US">
                <a:latin typeface="Segoe"/>
              </a:rPr>
              <a:t> </a:t>
            </a:r>
            <a:r>
              <a:rPr lang="en-US" b="1">
                <a:latin typeface="Segoe"/>
              </a:rPr>
              <a:t>SAVE</a:t>
            </a:r>
            <a:r>
              <a:rPr lang="en-US">
                <a:latin typeface="Segoe"/>
              </a:rPr>
              <a:t> the workbook.</a:t>
            </a:r>
          </a:p>
          <a:p>
            <a:pPr lvl="0">
              <a:buClr>
                <a:srgbClr val="007233"/>
              </a:buClr>
            </a:pPr>
            <a:r>
              <a:rPr lang="en-US" b="1">
                <a:latin typeface="Segoe"/>
              </a:rPr>
              <a:t>PAUSE. LEAVE</a:t>
            </a:r>
            <a:r>
              <a:rPr lang="en-US">
                <a:latin typeface="Segoe"/>
              </a:rPr>
              <a:t> the workbook open to use in the next exercise.</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34</a:t>
            </a:fld>
            <a:endParaRPr lang="en-US" dirty="0"/>
          </a:p>
        </p:txBody>
      </p:sp>
    </p:spTree>
    <p:extLst>
      <p:ext uri="{BB962C8B-B14F-4D97-AF65-F5344CB8AC3E}">
        <p14:creationId xmlns:p14="http://schemas.microsoft.com/office/powerpoint/2010/main" val="427783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Create a Formula that Operates on a Named Range</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USE</a:t>
            </a:r>
            <a:r>
              <a:rPr lang="en-US" b="0" i="0" u="none" strike="noStrike" baseline="0" smtClean="0">
                <a:latin typeface="Segoe"/>
              </a:rPr>
              <a:t> the worksheet you modified in the previous exercise.</a:t>
            </a:r>
          </a:p>
          <a:p>
            <a:pPr marR="0" lvl="1" rtl="0"/>
            <a:r>
              <a:rPr lang="en-US" b="0" i="0" u="none" strike="noStrike" baseline="0" smtClean="0">
                <a:latin typeface="Segoe"/>
              </a:rPr>
              <a:t>In the Expense Details sheet, click </a:t>
            </a:r>
            <a:r>
              <a:rPr lang="en-US" b="1" i="0" u="none" strike="noStrike" baseline="0" smtClean="0">
                <a:latin typeface="Segoe"/>
              </a:rPr>
              <a:t>A21</a:t>
            </a:r>
            <a:r>
              <a:rPr lang="en-US" b="0" i="0" u="none" strike="noStrike" baseline="0" smtClean="0">
                <a:latin typeface="Times New Roman"/>
              </a:rPr>
              <a:t>.</a:t>
            </a:r>
          </a:p>
          <a:p>
            <a:pPr marR="0" lvl="1" rtl="0"/>
            <a:r>
              <a:rPr lang="en-US" b="0" i="0" u="none" strike="noStrike" baseline="0" smtClean="0">
                <a:latin typeface="Segoe"/>
              </a:rPr>
              <a:t>Type </a:t>
            </a:r>
            <a:r>
              <a:rPr lang="en-US" b="1" i="0" u="none" strike="noStrike" baseline="0" smtClean="0">
                <a:latin typeface="Segoe"/>
              </a:rPr>
              <a:t>First Quarter Expenses</a:t>
            </a:r>
            <a:r>
              <a:rPr lang="en-US" b="0" i="0" u="none" strike="noStrike" baseline="0" smtClean="0">
                <a:latin typeface="Segoe"/>
              </a:rPr>
              <a:t> and press </a:t>
            </a:r>
            <a:r>
              <a:rPr lang="en-US" b="1" i="0" u="none" strike="noStrike" baseline="0" smtClean="0">
                <a:latin typeface="Segoe"/>
              </a:rPr>
              <a:t>Enter</a:t>
            </a:r>
            <a:r>
              <a:rPr lang="en-US" b="0" i="0" u="none" strike="noStrike" baseline="0" smtClean="0">
                <a:latin typeface="Times New Roman"/>
              </a:rPr>
              <a:t>.</a:t>
            </a:r>
          </a:p>
          <a:p>
            <a:pPr marR="0" lvl="1" rtl="0"/>
            <a:r>
              <a:rPr lang="en-US" b="0" i="0" u="none" strike="noStrike" baseline="0" smtClean="0">
                <a:latin typeface="Segoe"/>
              </a:rPr>
              <a:t>In B21, type </a:t>
            </a:r>
            <a:r>
              <a:rPr lang="en-US" b="1" i="0" u="none" strike="noStrike" baseline="0" smtClean="0">
                <a:latin typeface="Segoe"/>
              </a:rPr>
              <a:t>=SUM(</a:t>
            </a:r>
            <a:r>
              <a:rPr lang="en-US" b="0" i="0" u="none" strike="noStrike" baseline="0" smtClean="0">
                <a:latin typeface="Times New Roman"/>
              </a:rPr>
              <a:t>.</a:t>
            </a:r>
          </a:p>
          <a:p>
            <a:pPr marR="0" lvl="1" rtl="0"/>
            <a:r>
              <a:rPr lang="en-US" b="0" i="0" u="none" strike="noStrike" baseline="0" smtClean="0">
                <a:latin typeface="Segoe"/>
              </a:rPr>
              <a:t>On the FORMULAS tab, in the Defined Names group, click </a:t>
            </a:r>
            <a:r>
              <a:rPr lang="en-US" b="1" i="0" u="none" strike="noStrike" baseline="0" smtClean="0">
                <a:latin typeface="Segoe"/>
              </a:rPr>
              <a:t>Use in Formula</a:t>
            </a:r>
            <a:r>
              <a:rPr lang="en-US" b="0" i="0" u="none" strike="noStrike" baseline="0" smtClean="0">
                <a:latin typeface="Times New Roman"/>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Tree>
    <p:extLst>
      <p:ext uri="{BB962C8B-B14F-4D97-AF65-F5344CB8AC3E}">
        <p14:creationId xmlns:p14="http://schemas.microsoft.com/office/powerpoint/2010/main" val="341688671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Create a Formula that Operates on a Named Range</a:t>
            </a:r>
          </a:p>
        </p:txBody>
      </p:sp>
      <p:sp>
        <p:nvSpPr>
          <p:cNvPr id="3" name="Text Placeholder 2"/>
          <p:cNvSpPr>
            <a:spLocks noGrp="1"/>
          </p:cNvSpPr>
          <p:nvPr>
            <p:ph type="body" idx="1"/>
          </p:nvPr>
        </p:nvSpPr>
        <p:spPr/>
        <p:txBody>
          <a:bodyPr/>
          <a:lstStyle/>
          <a:p>
            <a:pPr marR="0" lvl="1" rtl="0">
              <a:buFont typeface="+mj-lt"/>
              <a:buAutoNum type="arabicPeriod" startAt="5"/>
            </a:pPr>
            <a:r>
              <a:rPr lang="en-US" b="0" i="0" u="none" strike="noStrike" baseline="0" smtClean="0">
                <a:latin typeface="Segoe"/>
              </a:rPr>
              <a:t>Select </a:t>
            </a:r>
            <a:r>
              <a:rPr lang="en-US" b="1" i="0" u="none" strike="noStrike" baseline="0" smtClean="0">
                <a:latin typeface="Segoe"/>
              </a:rPr>
              <a:t>Q1Expenses</a:t>
            </a:r>
            <a:r>
              <a:rPr lang="en-US" b="0" i="0" u="none" strike="noStrike" baseline="0" smtClean="0">
                <a:latin typeface="Segoe"/>
              </a:rPr>
              <a:t> from the list (see below), type </a:t>
            </a:r>
            <a:r>
              <a:rPr lang="en-US" b="1" i="0" u="none" strike="noStrike" baseline="0" smtClean="0">
                <a:latin typeface="Segoe"/>
              </a:rPr>
              <a:t>)</a:t>
            </a:r>
            <a:r>
              <a:rPr lang="en-US" b="0" i="0" u="none" strike="noStrike" baseline="0" smtClean="0">
                <a:latin typeface="Segoe"/>
              </a:rPr>
              <a:t> to close the equation, and press </a:t>
            </a:r>
            <a:r>
              <a:rPr lang="en-US" b="1" i="0" u="none" strike="noStrike" baseline="0" smtClean="0">
                <a:latin typeface="Segoe"/>
              </a:rPr>
              <a:t>Enter</a:t>
            </a:r>
            <a:r>
              <a:rPr lang="en-US" b="0" i="0" u="none" strike="noStrike" baseline="0" smtClean="0">
                <a:latin typeface="Segoe"/>
              </a:rPr>
              <a:t>. The total amount of expenses for January through March appears in B21.</a:t>
            </a:r>
          </a:p>
          <a:p>
            <a:pPr marR="0" lvl="1" rtl="0">
              <a:buFont typeface="+mj-lt"/>
              <a:buAutoNum type="arabicPeriod" startAt="5"/>
            </a:pPr>
            <a:r>
              <a:rPr lang="en-US">
                <a:latin typeface="Segoe"/>
              </a:rPr>
              <a:t> </a:t>
            </a:r>
            <a:r>
              <a:rPr lang="en-US" b="1" i="0" u="none" strike="noStrike" baseline="0" smtClean="0">
                <a:latin typeface="Segoe"/>
              </a:rPr>
              <a:t>SAVE</a:t>
            </a:r>
            <a:r>
              <a:rPr lang="en-US" b="0" i="0" u="none" strike="noStrike" baseline="0" smtClean="0">
                <a:latin typeface="Segoe"/>
              </a:rPr>
              <a:t> the workbook.</a:t>
            </a:r>
          </a:p>
          <a:p>
            <a:pPr marR="0" lvl="0" rtl="0"/>
            <a:r>
              <a:rPr lang="en-US" b="1" i="0" u="none" strike="noStrike" baseline="0" smtClean="0">
                <a:latin typeface="Segoe"/>
              </a:rPr>
              <a:t>PAUSE. LEAVE</a:t>
            </a:r>
            <a:r>
              <a:rPr lang="en-US" b="0" i="0" u="none" strike="noStrike" baseline="0" smtClean="0">
                <a:latin typeface="Segoe"/>
              </a:rPr>
              <a:t> 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pic>
        <p:nvPicPr>
          <p:cNvPr id="8" name="Picture 7" descr="04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733800"/>
            <a:ext cx="6873853" cy="2064160"/>
          </a:xfrm>
          <a:prstGeom prst="rect">
            <a:avLst/>
          </a:prstGeom>
        </p:spPr>
      </p:pic>
    </p:spTree>
    <p:extLst>
      <p:ext uri="{BB962C8B-B14F-4D97-AF65-F5344CB8AC3E}">
        <p14:creationId xmlns:p14="http://schemas.microsoft.com/office/powerpoint/2010/main" val="230158544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Keep Track of Named Ranges</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USE</a:t>
            </a:r>
            <a:r>
              <a:rPr lang="en-US" b="0" i="0" u="none" strike="noStrike" baseline="0" smtClean="0">
                <a:latin typeface="Segoe"/>
              </a:rPr>
              <a:t> the worksheet you modified in the previous exercise.</a:t>
            </a:r>
          </a:p>
          <a:p>
            <a:pPr marR="0" lvl="1" rtl="0"/>
            <a:r>
              <a:rPr lang="en-US" b="0" i="0" u="none" strike="noStrike" baseline="0" smtClean="0">
                <a:latin typeface="Segoe"/>
              </a:rPr>
              <a:t>Open the </a:t>
            </a:r>
            <a:r>
              <a:rPr lang="en-US" b="1" i="0" u="none" strike="noStrike" baseline="0" smtClean="0">
                <a:latin typeface="Segoe"/>
              </a:rPr>
              <a:t>Name</a:t>
            </a:r>
            <a:r>
              <a:rPr lang="en-US" b="0" i="0" u="none" strike="noStrike" baseline="0" smtClean="0">
                <a:latin typeface="Segoe"/>
              </a:rPr>
              <a:t> box drop-down list. The names of all named ranges available in that workbook display.</a:t>
            </a:r>
          </a:p>
          <a:p>
            <a:pPr marR="0" lvl="1" rtl="0"/>
            <a:r>
              <a:rPr lang="en-US" b="0" i="0" u="none" strike="noStrike" baseline="0" smtClean="0">
                <a:latin typeface="Segoe"/>
              </a:rPr>
              <a:t>To verify</a:t>
            </a:r>
            <a:r>
              <a:rPr lang="en-US" b="1" i="0" u="none" strike="noStrike" baseline="0" smtClean="0">
                <a:latin typeface="Segoe"/>
              </a:rPr>
              <a:t> </a:t>
            </a:r>
            <a:r>
              <a:rPr lang="en-US" b="0" i="0" u="none" strike="noStrike" baseline="0" smtClean="0">
                <a:latin typeface="Segoe"/>
              </a:rPr>
              <a:t>your change to the size of the Q1Expenses range in a previous exercise, select </a:t>
            </a:r>
            <a:r>
              <a:rPr lang="en-US" b="1" i="0" u="none" strike="noStrike" baseline="0" smtClean="0">
                <a:latin typeface="Segoe"/>
              </a:rPr>
              <a:t>Q1Expenses</a:t>
            </a:r>
            <a:r>
              <a:rPr lang="en-US" b="0" i="0" u="none" strike="noStrike" baseline="0" smtClean="0">
                <a:latin typeface="Segoe"/>
              </a:rPr>
              <a:t>. The range B3:D14 appears highlighted.</a:t>
            </a:r>
          </a:p>
          <a:p>
            <a:pPr lvl="1"/>
            <a:r>
              <a:rPr lang="en-US">
                <a:latin typeface="Segoe"/>
              </a:rPr>
              <a:t>On the FORMULAS tab, in the Defined Names group, click </a:t>
            </a:r>
            <a:r>
              <a:rPr lang="en-US" b="1">
                <a:latin typeface="Segoe"/>
              </a:rPr>
              <a:t>Name Manager</a:t>
            </a:r>
            <a:r>
              <a:rPr lang="en-US">
                <a:latin typeface="Segoe"/>
              </a:rPr>
              <a:t>. Each named range is listed in the dialog box. You can use Name Manager to create a new range, rename a range, delete a range, and verify the scope of a range, among other tasks.</a:t>
            </a:r>
          </a:p>
          <a:p>
            <a:pPr marR="0" lvl="1" rtl="0"/>
            <a:endParaRPr lang="en-US" b="0" i="0" u="none" strike="noStrike" baseline="0" smtClean="0">
              <a:latin typeface="Segoe"/>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spTree>
    <p:extLst>
      <p:ext uri="{BB962C8B-B14F-4D97-AF65-F5344CB8AC3E}">
        <p14:creationId xmlns:p14="http://schemas.microsoft.com/office/powerpoint/2010/main" val="3305628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Keep Track of Named Ranges</a:t>
            </a:r>
          </a:p>
        </p:txBody>
      </p:sp>
      <p:sp>
        <p:nvSpPr>
          <p:cNvPr id="3" name="Text Placeholder 2"/>
          <p:cNvSpPr>
            <a:spLocks noGrp="1"/>
          </p:cNvSpPr>
          <p:nvPr>
            <p:ph type="body" idx="1"/>
          </p:nvPr>
        </p:nvSpPr>
        <p:spPr/>
        <p:txBody>
          <a:bodyPr/>
          <a:lstStyle/>
          <a:p>
            <a:pPr marR="0" lvl="1" rtl="0">
              <a:buFont typeface="+mj-lt"/>
              <a:buAutoNum type="arabicPeriod" startAt="4"/>
            </a:pPr>
            <a:r>
              <a:rPr lang="en-US" b="0" i="0" u="none" strike="noStrike" baseline="0" smtClean="0">
                <a:latin typeface="Segoe"/>
              </a:rPr>
              <a:t>Click </a:t>
            </a:r>
            <a:r>
              <a:rPr lang="en-US" b="1" i="0" u="none" strike="noStrike" baseline="0" smtClean="0">
                <a:latin typeface="Segoe"/>
              </a:rPr>
              <a:t>Close</a:t>
            </a:r>
            <a:r>
              <a:rPr lang="en-US" b="0" i="0" u="none" strike="noStrike" baseline="0" smtClean="0">
                <a:latin typeface="Segoe"/>
              </a:rPr>
              <a:t> to close the Name Manager.</a:t>
            </a:r>
          </a:p>
          <a:p>
            <a:pPr marR="0" lvl="1" rtl="0">
              <a:buAutoNum type="arabicPeriod" startAt="4"/>
            </a:pPr>
            <a:r>
              <a:rPr lang="en-US" b="0" i="0" u="none" strike="noStrike" baseline="0" smtClean="0">
                <a:latin typeface="Segoe"/>
              </a:rPr>
              <a:t>To display range names and their cell ranges as data in the worksheet, select a cell with blank cells to the right and below it, such as cell </a:t>
            </a:r>
            <a:r>
              <a:rPr lang="en-US" b="1" i="0" u="none" strike="noStrike" baseline="0" smtClean="0">
                <a:latin typeface="Segoe"/>
              </a:rPr>
              <a:t>P2</a:t>
            </a:r>
            <a:r>
              <a:rPr lang="en-US" b="0" i="0" u="none" strike="noStrike" baseline="0" smtClean="0">
                <a:latin typeface="Times New Roman"/>
              </a:rPr>
              <a:t>.</a:t>
            </a:r>
          </a:p>
          <a:p>
            <a:pPr lvl="1">
              <a:buFont typeface="+mj-lt"/>
              <a:buAutoNum type="arabicPeriod" startAt="4"/>
            </a:pPr>
            <a:r>
              <a:rPr lang="en-US">
                <a:latin typeface="Segoe"/>
              </a:rPr>
              <a:t>On the FORMULAS tab, in the Defined Names group, click </a:t>
            </a:r>
            <a:r>
              <a:rPr lang="en-US" b="1">
                <a:latin typeface="Segoe"/>
              </a:rPr>
              <a:t>Use in Formula</a:t>
            </a:r>
            <a:r>
              <a:rPr lang="en-US">
                <a:latin typeface="Segoe"/>
              </a:rPr>
              <a:t> and then select </a:t>
            </a:r>
            <a:r>
              <a:rPr lang="en-US" b="1">
                <a:latin typeface="Segoe"/>
              </a:rPr>
              <a:t>Paste Names</a:t>
            </a:r>
            <a:r>
              <a:rPr lang="en-US">
                <a:latin typeface="Segoe"/>
              </a:rPr>
              <a:t>. The Paste Name dialog box opens.</a:t>
            </a:r>
          </a:p>
          <a:p>
            <a:pPr marR="0" lvl="1" rtl="0">
              <a:buAutoNum type="arabicPeriod" startAt="4"/>
            </a:pPr>
            <a:endParaRPr lang="en-US" b="0" i="0" u="none" strike="noStrike" baseline="0" smtClean="0">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271216196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Keep Track of Named Ranges</a:t>
            </a:r>
          </a:p>
        </p:txBody>
      </p:sp>
      <p:sp>
        <p:nvSpPr>
          <p:cNvPr id="3" name="Text Placeholder 2"/>
          <p:cNvSpPr>
            <a:spLocks noGrp="1"/>
          </p:cNvSpPr>
          <p:nvPr>
            <p:ph type="body" idx="1"/>
          </p:nvPr>
        </p:nvSpPr>
        <p:spPr/>
        <p:txBody>
          <a:bodyPr/>
          <a:lstStyle/>
          <a:p>
            <a:pPr marR="0" lvl="1" rtl="0">
              <a:buFont typeface="+mj-lt"/>
              <a:buAutoNum type="arabicPeriod" startAt="7"/>
            </a:pPr>
            <a:r>
              <a:rPr lang="en-US" b="0" i="0" u="none" strike="noStrike" baseline="0" smtClean="0">
                <a:latin typeface="Segoe"/>
              </a:rPr>
              <a:t>Click </a:t>
            </a:r>
            <a:r>
              <a:rPr lang="en-US" b="1" i="0" u="none" strike="noStrike" baseline="0" smtClean="0">
                <a:latin typeface="Segoe"/>
              </a:rPr>
              <a:t>Paste List</a:t>
            </a:r>
            <a:r>
              <a:rPr lang="en-US" b="0" i="0" u="none" strike="noStrike" baseline="0" smtClean="0">
                <a:latin typeface="Segoe"/>
              </a:rPr>
              <a:t>. Widen the width of column </a:t>
            </a:r>
            <a:r>
              <a:rPr lang="en-US" b="1" i="0" u="none" strike="noStrike" baseline="0" smtClean="0">
                <a:latin typeface="Segoe"/>
              </a:rPr>
              <a:t>P</a:t>
            </a:r>
            <a:r>
              <a:rPr lang="en-US" b="0" i="0" u="none" strike="noStrike" baseline="0" smtClean="0">
                <a:latin typeface="Segoe"/>
              </a:rPr>
              <a:t> to display all range names fully. Range names display in column P and their cell ranges display in column Q (below)</a:t>
            </a:r>
            <a:r>
              <a:rPr lang="en-US" b="0" i="0" u="none" strike="noStrike" baseline="0" smtClean="0">
                <a:latin typeface="Times New Roman"/>
              </a:rPr>
              <a:t>.</a:t>
            </a:r>
          </a:p>
          <a:p>
            <a:pPr marR="0" lvl="1" rtl="0">
              <a:buAutoNum type="arabicPeriod" startAt="7"/>
            </a:pPr>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 as </a:t>
            </a:r>
            <a:r>
              <a:rPr lang="en-US" b="1" i="1" u="none" strike="noStrike" baseline="0" smtClean="0">
                <a:latin typeface="Segoe"/>
              </a:rPr>
              <a:t>04 Budget Ranges Solution</a:t>
            </a:r>
            <a:r>
              <a:rPr lang="en-US" b="0" i="0" u="none" strike="noStrike" baseline="0" smtClean="0">
                <a:latin typeface="Segoe"/>
              </a:rPr>
              <a:t> and </a:t>
            </a:r>
            <a:r>
              <a:rPr lang="en-US" b="1" i="0" u="none" strike="noStrike" baseline="0" smtClean="0">
                <a:latin typeface="Segoe"/>
              </a:rPr>
              <a:t>CLOSE</a:t>
            </a:r>
            <a:r>
              <a:rPr lang="en-US" b="0" i="0" u="none" strike="noStrike" baseline="0" smtClean="0">
                <a:latin typeface="Segoe"/>
              </a:rPr>
              <a:t> it.</a:t>
            </a:r>
          </a:p>
          <a:p>
            <a:pPr marR="0" lvl="0" rtl="0"/>
            <a:r>
              <a:rPr lang="en-US" b="1" i="0" u="none" strike="noStrike" baseline="0" smtClean="0">
                <a:latin typeface="Segoe"/>
              </a:rPr>
              <a:t>CLOSE </a:t>
            </a:r>
            <a:r>
              <a:rPr lang="en-US" b="0" i="0" u="none" strike="noStrike" baseline="0" smtClean="0">
                <a:latin typeface="Segoe"/>
              </a:rPr>
              <a:t>Excel.</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pic>
        <p:nvPicPr>
          <p:cNvPr id="7" name="Picture 6" descr="04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038600"/>
            <a:ext cx="5194300" cy="1930400"/>
          </a:xfrm>
          <a:prstGeom prst="rect">
            <a:avLst/>
          </a:prstGeom>
        </p:spPr>
      </p:pic>
    </p:spTree>
    <p:extLst>
      <p:ext uri="{BB962C8B-B14F-4D97-AF65-F5344CB8AC3E}">
        <p14:creationId xmlns:p14="http://schemas.microsoft.com/office/powerpoint/2010/main" val="12639788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Software Orientation</a:t>
            </a:r>
          </a:p>
        </p:txBody>
      </p:sp>
      <p:sp>
        <p:nvSpPr>
          <p:cNvPr id="3" name="Text Placeholder 2"/>
          <p:cNvSpPr>
            <a:spLocks noGrp="1"/>
          </p:cNvSpPr>
          <p:nvPr>
            <p:ph type="body" idx="1"/>
          </p:nvPr>
        </p:nvSpPr>
        <p:spPr/>
        <p:txBody>
          <a:bodyPr/>
          <a:lstStyle/>
          <a:p>
            <a:pPr marR="0" lvl="0" rtl="0"/>
            <a:r>
              <a:rPr lang="en-US" b="0" i="0" u="none" strike="noStrike" baseline="0" smtClean="0">
                <a:latin typeface="Segoe"/>
              </a:rPr>
              <a:t>Use the figure below as a reference throughout this lesson as you become familiar with some of the command groups on the FORMULAS tab and use them to work with formulas. You learn more about commands on the FORMULAS tab in the next lesson, which addresses functions.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pic>
        <p:nvPicPr>
          <p:cNvPr id="7" name="Picture 6" descr="04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566510"/>
            <a:ext cx="8146393" cy="1815527"/>
          </a:xfrm>
          <a:prstGeom prst="rect">
            <a:avLst/>
          </a:prstGeom>
        </p:spPr>
      </p:pic>
    </p:spTree>
    <p:extLst>
      <p:ext uri="{BB962C8B-B14F-4D97-AF65-F5344CB8AC3E}">
        <p14:creationId xmlns:p14="http://schemas.microsoft.com/office/powerpoint/2010/main" val="254297381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Skills Summary</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40</a:t>
            </a:fld>
            <a:endParaRPr lang="en-US" dirty="0"/>
          </a:p>
        </p:txBody>
      </p:sp>
      <p:pic>
        <p:nvPicPr>
          <p:cNvPr id="7" name="Picture 6" descr="0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973" y="1600200"/>
            <a:ext cx="8029027" cy="2140645"/>
          </a:xfrm>
          <a:prstGeom prst="rect">
            <a:avLst/>
          </a:prstGeom>
        </p:spPr>
      </p:pic>
    </p:spTree>
    <p:extLst>
      <p:ext uri="{BB962C8B-B14F-4D97-AF65-F5344CB8AC3E}">
        <p14:creationId xmlns:p14="http://schemas.microsoft.com/office/powerpoint/2010/main" val="219112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Display Formulas</a:t>
            </a:r>
          </a:p>
        </p:txBody>
      </p:sp>
      <p:sp>
        <p:nvSpPr>
          <p:cNvPr id="3" name="Text Placeholder 2"/>
          <p:cNvSpPr>
            <a:spLocks noGrp="1"/>
          </p:cNvSpPr>
          <p:nvPr>
            <p:ph type="body" idx="1"/>
          </p:nvPr>
        </p:nvSpPr>
        <p:spPr/>
        <p:txBody>
          <a:bodyPr/>
          <a:lstStyle/>
          <a:p>
            <a:pPr marR="0" lvl="0" rtl="0"/>
            <a:r>
              <a:rPr lang="en-US" sz="2100" b="1" i="0" u="none" strike="noStrike" baseline="0" smtClean="0">
                <a:latin typeface="Segoe"/>
              </a:rPr>
              <a:t>GET READY.</a:t>
            </a:r>
            <a:r>
              <a:rPr lang="en-US" sz="2100" b="0" i="0" u="none" strike="noStrike" baseline="0" smtClean="0">
                <a:latin typeface="Segoe"/>
              </a:rPr>
              <a:t> Before you begin these steps, </a:t>
            </a:r>
            <a:r>
              <a:rPr lang="en-US" sz="2100" b="1" i="0" u="none" strike="noStrike" baseline="0" smtClean="0">
                <a:latin typeface="Segoe"/>
              </a:rPr>
              <a:t>LAUNCH</a:t>
            </a:r>
            <a:r>
              <a:rPr lang="en-US" sz="2100" b="0" i="0" u="none" strike="noStrike" baseline="0" smtClean="0">
                <a:latin typeface="Segoe"/>
              </a:rPr>
              <a:t> Microsoft Excel and </a:t>
            </a:r>
            <a:r>
              <a:rPr lang="en-US" sz="2100" b="1" i="0" u="none" strike="noStrike" baseline="0" smtClean="0">
                <a:latin typeface="Segoe"/>
              </a:rPr>
              <a:t>OPEN</a:t>
            </a:r>
            <a:r>
              <a:rPr lang="en-US" sz="2100" b="0" i="0" u="none" strike="noStrike" baseline="0" smtClean="0">
                <a:latin typeface="Segoe"/>
              </a:rPr>
              <a:t> a new blank workbook.</a:t>
            </a:r>
          </a:p>
          <a:p>
            <a:pPr marR="0" lvl="1" rtl="0"/>
            <a:r>
              <a:rPr lang="en-US" sz="2100" b="0" i="0" u="none" strike="noStrike" baseline="0" smtClean="0">
                <a:latin typeface="Segoe"/>
              </a:rPr>
              <a:t>Click cell </a:t>
            </a:r>
            <a:r>
              <a:rPr lang="en-US" sz="2100" b="1" i="0" u="none" strike="noStrike" baseline="0" smtClean="0">
                <a:latin typeface="Segoe"/>
              </a:rPr>
              <a:t>A1</a:t>
            </a:r>
            <a:r>
              <a:rPr lang="en-US" sz="2100" b="0" i="0" u="none" strike="noStrike" baseline="0" smtClean="0">
                <a:latin typeface="Times New Roman"/>
              </a:rPr>
              <a:t>.</a:t>
            </a:r>
          </a:p>
          <a:p>
            <a:pPr marR="0" lvl="1" rtl="0"/>
            <a:r>
              <a:rPr lang="en-US" sz="2100" b="0" i="0" u="none" strike="noStrike" baseline="0" smtClean="0">
                <a:latin typeface="Segoe"/>
              </a:rPr>
              <a:t>Type </a:t>
            </a:r>
            <a:r>
              <a:rPr lang="en-US" sz="2100" b="1" i="0" u="none" strike="noStrike" baseline="0" smtClean="0">
                <a:latin typeface="Segoe"/>
              </a:rPr>
              <a:t>=7+8*3/2-4</a:t>
            </a:r>
            <a:r>
              <a:rPr lang="en-US" sz="2100" b="0" i="0" u="none" strike="noStrike" baseline="0" smtClean="0">
                <a:latin typeface="Segoe"/>
              </a:rPr>
              <a:t> and press </a:t>
            </a:r>
            <a:r>
              <a:rPr lang="en-US" sz="2100" b="1" i="0" u="none" strike="noStrike" baseline="0" smtClean="0">
                <a:latin typeface="Segoe"/>
              </a:rPr>
              <a:t>Enter</a:t>
            </a:r>
            <a:r>
              <a:rPr lang="en-US" sz="2100" b="0" i="0" u="none" strike="noStrike" baseline="0" smtClean="0">
                <a:latin typeface="Segoe"/>
              </a:rPr>
              <a:t>. You just entered a formula.</a:t>
            </a:r>
          </a:p>
          <a:p>
            <a:pPr marR="0" lvl="1" rtl="0"/>
            <a:r>
              <a:rPr lang="en-US" sz="2100" b="0" i="0" u="none" strike="noStrike" baseline="0" smtClean="0">
                <a:latin typeface="Segoe"/>
              </a:rPr>
              <a:t>Click cell </a:t>
            </a:r>
            <a:r>
              <a:rPr lang="en-US" sz="2100" b="1" i="0" u="none" strike="noStrike" baseline="0" smtClean="0">
                <a:latin typeface="Segoe"/>
              </a:rPr>
              <a:t>A1</a:t>
            </a:r>
            <a:r>
              <a:rPr lang="en-US" sz="2100" b="0" i="0" u="none" strike="noStrike" baseline="0" smtClean="0">
                <a:latin typeface="Segoe"/>
              </a:rPr>
              <a:t>. Notice that the result of the formula displays in the cell, but the formula itself appears in the formula bar (below)</a:t>
            </a:r>
            <a:r>
              <a:rPr lang="en-US" sz="2100" b="0" i="0" u="none" strike="noStrike" baseline="0" smtClean="0">
                <a:latin typeface="Times New Roman"/>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pic>
        <p:nvPicPr>
          <p:cNvPr id="7" name="Picture 6" descr="04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4343400"/>
            <a:ext cx="5076496" cy="1689418"/>
          </a:xfrm>
          <a:prstGeom prst="rect">
            <a:avLst/>
          </a:prstGeom>
        </p:spPr>
      </p:pic>
    </p:spTree>
    <p:extLst>
      <p:ext uri="{BB962C8B-B14F-4D97-AF65-F5344CB8AC3E}">
        <p14:creationId xmlns:p14="http://schemas.microsoft.com/office/powerpoint/2010/main" val="195575649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Display Formulas</a:t>
            </a:r>
          </a:p>
        </p:txBody>
      </p:sp>
      <p:sp>
        <p:nvSpPr>
          <p:cNvPr id="3" name="Text Placeholder 2"/>
          <p:cNvSpPr>
            <a:spLocks noGrp="1"/>
          </p:cNvSpPr>
          <p:nvPr>
            <p:ph type="body" idx="1"/>
          </p:nvPr>
        </p:nvSpPr>
        <p:spPr/>
        <p:txBody>
          <a:bodyPr/>
          <a:lstStyle/>
          <a:p>
            <a:pPr marR="0" lvl="1" rtl="0">
              <a:buFont typeface="+mj-lt"/>
              <a:buAutoNum type="arabicPeriod" startAt="4"/>
            </a:pPr>
            <a:r>
              <a:rPr lang="en-US" b="0" i="0" u="none" strike="noStrike" baseline="0" smtClean="0">
                <a:latin typeface="Segoe"/>
              </a:rPr>
              <a:t>Double-click cell </a:t>
            </a:r>
            <a:r>
              <a:rPr lang="en-US" b="1" i="0" u="none" strike="noStrike" baseline="0" smtClean="0">
                <a:latin typeface="Segoe"/>
              </a:rPr>
              <a:t>A1</a:t>
            </a:r>
            <a:r>
              <a:rPr lang="en-US" b="0" i="0" u="none" strike="noStrike" baseline="0" smtClean="0">
                <a:latin typeface="Segoe"/>
              </a:rPr>
              <a:t>. The formula appears in both the active cell and the formula bar. You can edit the formula in this mode.</a:t>
            </a:r>
          </a:p>
          <a:p>
            <a:pPr marR="0" lvl="1" rtl="0">
              <a:buAutoNum type="arabicPeriod" startAt="4"/>
            </a:pPr>
            <a:r>
              <a:rPr lang="en-US" b="0" i="0" u="none" strike="noStrike" baseline="0" smtClean="0">
                <a:latin typeface="Segoe"/>
              </a:rPr>
              <a:t>Press </a:t>
            </a:r>
            <a:r>
              <a:rPr lang="en-US" b="1" i="0" u="none" strike="noStrike" baseline="0" smtClean="0">
                <a:latin typeface="Segoe"/>
              </a:rPr>
              <a:t>Enter</a:t>
            </a:r>
            <a:r>
              <a:rPr lang="en-US" b="0" i="0" u="none" strike="noStrike" baseline="0" smtClean="0">
                <a:latin typeface="Times New Roman"/>
              </a:rPr>
              <a:t>.</a:t>
            </a:r>
          </a:p>
          <a:p>
            <a:pPr marR="0" lvl="1" rtl="0">
              <a:buAutoNum type="arabicPeriod" startAt="4"/>
            </a:pPr>
            <a:r>
              <a:rPr lang="en-US" b="0" i="0" u="none" strike="noStrike" baseline="0" smtClean="0">
                <a:latin typeface="Segoe"/>
              </a:rPr>
              <a:t>On the FORMULAS tab, in the Formula Auditing group, click </a:t>
            </a:r>
            <a:r>
              <a:rPr lang="en-US" b="1" i="0" u="none" strike="noStrike" baseline="0" smtClean="0">
                <a:latin typeface="Segoe"/>
              </a:rPr>
              <a:t>Show Formulas</a:t>
            </a:r>
            <a:r>
              <a:rPr lang="en-US" b="0" i="0" u="none" strike="noStrike" baseline="0" smtClean="0">
                <a:latin typeface="Segoe"/>
              </a:rPr>
              <a:t>. The formula in cell A1 displays (below)</a:t>
            </a:r>
            <a:r>
              <a:rPr lang="en-US" b="0" i="0" u="none" strike="noStrike" baseline="0" smtClean="0">
                <a:latin typeface="Times New Roman"/>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pic>
        <p:nvPicPr>
          <p:cNvPr id="7" name="Picture 6" descr="04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191000"/>
            <a:ext cx="7112876" cy="1883901"/>
          </a:xfrm>
          <a:prstGeom prst="rect">
            <a:avLst/>
          </a:prstGeom>
        </p:spPr>
      </p:pic>
    </p:spTree>
    <p:extLst>
      <p:ext uri="{BB962C8B-B14F-4D97-AF65-F5344CB8AC3E}">
        <p14:creationId xmlns:p14="http://schemas.microsoft.com/office/powerpoint/2010/main" val="26472236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Display Formulas</a:t>
            </a:r>
          </a:p>
        </p:txBody>
      </p:sp>
      <p:sp>
        <p:nvSpPr>
          <p:cNvPr id="3" name="Text Placeholder 2"/>
          <p:cNvSpPr>
            <a:spLocks noGrp="1"/>
          </p:cNvSpPr>
          <p:nvPr>
            <p:ph type="body" idx="1"/>
          </p:nvPr>
        </p:nvSpPr>
        <p:spPr/>
        <p:txBody>
          <a:bodyPr/>
          <a:lstStyle/>
          <a:p>
            <a:pPr marR="0" lvl="1" rtl="0">
              <a:buFont typeface="+mj-lt"/>
              <a:buAutoNum type="arabicPeriod" startAt="7"/>
            </a:pPr>
            <a:r>
              <a:rPr lang="en-US" b="0" i="0" u="none" strike="noStrike" baseline="0" smtClean="0">
                <a:latin typeface="Segoe"/>
              </a:rPr>
              <a:t>Click </a:t>
            </a:r>
            <a:r>
              <a:rPr lang="en-US" b="1" i="0" u="none" strike="noStrike" baseline="0" smtClean="0">
                <a:latin typeface="Segoe"/>
              </a:rPr>
              <a:t>Show Formulas</a:t>
            </a:r>
            <a:r>
              <a:rPr lang="en-US" b="0" i="0" u="none" strike="noStrike" baseline="0" smtClean="0">
                <a:latin typeface="Segoe"/>
              </a:rPr>
              <a:t> again to turn off formula display.</a:t>
            </a:r>
          </a:p>
          <a:p>
            <a:pPr marR="0" lvl="1" rtl="0">
              <a:buAutoNum type="arabicPeriod" startAt="7"/>
            </a:pPr>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 as </a:t>
            </a:r>
            <a:r>
              <a:rPr lang="en-US" b="0" i="1" u="none" strike="noStrike" baseline="0" smtClean="0">
                <a:latin typeface="Segoe"/>
              </a:rPr>
              <a:t>04 Formula Practice Solution</a:t>
            </a:r>
            <a:r>
              <a:rPr lang="en-US" b="0" i="0" u="none" strike="noStrike" baseline="0" smtClean="0">
                <a:latin typeface="Times New Roman"/>
              </a:rPr>
              <a:t>.</a:t>
            </a:r>
          </a:p>
          <a:p>
            <a:pPr marR="0" lvl="0" rtl="0"/>
            <a:r>
              <a:rPr lang="en-US" b="1" i="0" u="none" strike="noStrike" baseline="0" smtClean="0">
                <a:latin typeface="Segoe"/>
              </a:rPr>
              <a:t>PAUSE. LEAVE</a:t>
            </a:r>
            <a:r>
              <a:rPr lang="en-US" b="0" i="0" u="none" strike="noStrike" baseline="0" smtClean="0">
                <a:latin typeface="Segoe"/>
              </a:rPr>
              <a:t> 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spTree>
    <p:extLst>
      <p:ext uri="{BB962C8B-B14F-4D97-AF65-F5344CB8AC3E}">
        <p14:creationId xmlns:p14="http://schemas.microsoft.com/office/powerpoint/2010/main" val="10474588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Understand Order of Operations</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USE</a:t>
            </a:r>
            <a:r>
              <a:rPr lang="en-US" b="0" i="0" u="none" strike="noStrike" baseline="0" smtClean="0">
                <a:latin typeface="Segoe"/>
              </a:rPr>
              <a:t> the worksheet from the previous exercise.</a:t>
            </a:r>
          </a:p>
          <a:p>
            <a:pPr marR="0" lvl="1" rtl="0"/>
            <a:r>
              <a:rPr lang="en-US" b="0" i="0" u="none" strike="noStrike" baseline="0" smtClean="0">
                <a:latin typeface="Segoe"/>
              </a:rPr>
              <a:t>Click cell </a:t>
            </a:r>
            <a:r>
              <a:rPr lang="en-US" b="1" i="0" u="none" strike="noStrike" baseline="0" smtClean="0">
                <a:latin typeface="Segoe"/>
              </a:rPr>
              <a:t>A1</a:t>
            </a:r>
            <a:r>
              <a:rPr lang="en-US" b="0" i="0" u="none" strike="noStrike" baseline="0" smtClean="0">
                <a:latin typeface="Segoe"/>
              </a:rPr>
              <a:t> to make it the active cell.</a:t>
            </a:r>
          </a:p>
          <a:p>
            <a:pPr marR="0" lvl="1" rtl="0"/>
            <a:r>
              <a:rPr lang="en-US" b="0" i="0" u="none" strike="noStrike" baseline="0" smtClean="0">
                <a:latin typeface="Segoe"/>
              </a:rPr>
              <a:t>Click in the formula bar.</a:t>
            </a:r>
          </a:p>
          <a:p>
            <a:pPr marR="0" lvl="1" rtl="0"/>
            <a:r>
              <a:rPr lang="en-US" b="0" i="0" u="none" strike="noStrike" baseline="0" smtClean="0">
                <a:latin typeface="Segoe"/>
              </a:rPr>
              <a:t>Insert parentheses around </a:t>
            </a:r>
            <a:r>
              <a:rPr lang="en-US" b="1" i="0" u="none" strike="noStrike" baseline="0" smtClean="0">
                <a:latin typeface="Segoe"/>
              </a:rPr>
              <a:t>7 + 8</a:t>
            </a:r>
            <a:r>
              <a:rPr lang="en-US" b="0" i="0" u="none" strike="noStrike" baseline="0" smtClean="0">
                <a:latin typeface="Times New Roman"/>
              </a:rPr>
              <a:t>.</a:t>
            </a:r>
          </a:p>
          <a:p>
            <a:pPr marR="0" lvl="1" rtl="0"/>
            <a:r>
              <a:rPr lang="en-US" b="0" i="0" u="none" strike="noStrike" baseline="0" smtClean="0">
                <a:latin typeface="Segoe"/>
              </a:rPr>
              <a:t>Insert parentheses around </a:t>
            </a:r>
            <a:r>
              <a:rPr lang="en-US" b="1" i="0" u="none" strike="noStrike" baseline="0" smtClean="0">
                <a:latin typeface="Segoe"/>
              </a:rPr>
              <a:t>3 / 2</a:t>
            </a:r>
            <a:r>
              <a:rPr lang="en-US" b="0" i="0" u="none" strike="noStrike" baseline="0" smtClean="0">
                <a:latin typeface="Times New Roman"/>
              </a:rPr>
              <a:t>.</a:t>
            </a:r>
          </a:p>
          <a:p>
            <a:pPr marR="0" lvl="1" rtl="0"/>
            <a:r>
              <a:rPr lang="en-US" b="0" i="0" u="none" strike="noStrike" baseline="0" smtClean="0">
                <a:latin typeface="Segoe"/>
              </a:rPr>
              <a:t>Insert parentheses around </a:t>
            </a:r>
            <a:r>
              <a:rPr lang="en-US" b="1" i="0" u="none" strike="noStrike" baseline="0" smtClean="0">
                <a:latin typeface="Segoe"/>
              </a:rPr>
              <a:t>(7 + 8) * (3 / 2)</a:t>
            </a:r>
            <a:r>
              <a:rPr lang="en-US" b="0" i="0" u="none" strike="noStrike" baseline="0" smtClean="0">
                <a:latin typeface="Segoe"/>
              </a:rPr>
              <a:t>, as shown below. Press </a:t>
            </a:r>
            <a:r>
              <a:rPr lang="en-US" b="1" i="0" u="none" strike="noStrike" baseline="0" smtClean="0">
                <a:latin typeface="Segoe"/>
              </a:rPr>
              <a:t>Enter</a:t>
            </a:r>
            <a:r>
              <a:rPr lang="en-US" b="0" i="0" u="none" strike="noStrike" baseline="0" smtClean="0">
                <a:latin typeface="Segoe"/>
              </a:rPr>
              <a:t>. The result in A1 changes to </a:t>
            </a:r>
            <a:r>
              <a:rPr lang="en-US" b="0" i="1" u="none" strike="noStrike" baseline="0" smtClean="0">
                <a:latin typeface="Segoe"/>
              </a:rPr>
              <a:t>18.5</a:t>
            </a:r>
            <a:r>
              <a:rPr lang="en-US" b="0" i="0" u="none" strike="noStrike" baseline="0" smtClean="0">
                <a:latin typeface="Times New Roman"/>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pic>
        <p:nvPicPr>
          <p:cNvPr id="7" name="Picture 6" descr="0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4572000"/>
            <a:ext cx="4102100" cy="1104900"/>
          </a:xfrm>
          <a:prstGeom prst="rect">
            <a:avLst/>
          </a:prstGeom>
        </p:spPr>
      </p:pic>
    </p:spTree>
    <p:extLst>
      <p:ext uri="{BB962C8B-B14F-4D97-AF65-F5344CB8AC3E}">
        <p14:creationId xmlns:p14="http://schemas.microsoft.com/office/powerpoint/2010/main" val="18703282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Segoe"/>
              </a:rPr>
              <a:t>Step by Step: Understand Order of Operations</a:t>
            </a:r>
          </a:p>
        </p:txBody>
      </p:sp>
      <p:sp>
        <p:nvSpPr>
          <p:cNvPr id="3" name="Text Placeholder 2"/>
          <p:cNvSpPr>
            <a:spLocks noGrp="1"/>
          </p:cNvSpPr>
          <p:nvPr>
            <p:ph type="body" idx="1"/>
          </p:nvPr>
        </p:nvSpPr>
        <p:spPr/>
        <p:txBody>
          <a:bodyPr/>
          <a:lstStyle/>
          <a:p>
            <a:pPr marR="0" lvl="1" rtl="0">
              <a:buFont typeface="+mj-lt"/>
              <a:buAutoNum type="arabicPeriod" startAt="6"/>
            </a:pPr>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 as </a:t>
            </a:r>
            <a:r>
              <a:rPr lang="en-US" b="0" i="1" u="none" strike="noStrike" baseline="0" smtClean="0">
                <a:latin typeface="Segoe"/>
              </a:rPr>
              <a:t>04 Order of Operations Solution</a:t>
            </a:r>
            <a:r>
              <a:rPr lang="en-US" b="0" i="0" u="none" strike="noStrike" baseline="0" smtClean="0">
                <a:latin typeface="Segoe"/>
              </a:rPr>
              <a:t> and </a:t>
            </a:r>
            <a:r>
              <a:rPr lang="en-US" b="1" i="0" u="none" strike="noStrike" baseline="0" smtClean="0">
                <a:latin typeface="Segoe"/>
              </a:rPr>
              <a:t>CLOSE</a:t>
            </a:r>
            <a:r>
              <a:rPr lang="en-US" b="0" i="0" u="none" strike="noStrike" baseline="0" smtClean="0">
                <a:latin typeface="Segoe"/>
              </a:rPr>
              <a:t> it.</a:t>
            </a:r>
          </a:p>
          <a:p>
            <a:pPr marR="0" lvl="0" rtl="0"/>
            <a:r>
              <a:rPr lang="en-US" b="1" i="0" u="none" strike="noStrike" baseline="0" smtClean="0">
                <a:latin typeface="Segoe"/>
              </a:rPr>
              <a:t>PAUSE. LEAVE</a:t>
            </a:r>
            <a:r>
              <a:rPr lang="en-US" b="0" i="0" u="none" strike="noStrike" baseline="0" smtClean="0">
                <a:latin typeface="Segoe"/>
              </a:rPr>
              <a:t> Excel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Tree>
    <p:extLst>
      <p:ext uri="{BB962C8B-B14F-4D97-AF65-F5344CB8AC3E}">
        <p14:creationId xmlns:p14="http://schemas.microsoft.com/office/powerpoint/2010/main" val="3306693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276</TotalTime>
  <Words>3653</Words>
  <Application>Microsoft Macintosh PowerPoint</Application>
  <PresentationFormat>On-screen Show (4:3)</PresentationFormat>
  <Paragraphs>304</Paragraphs>
  <Slides>40</Slides>
  <Notes>6</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template</vt:lpstr>
      <vt:lpstr>Using Basic Formulas</vt:lpstr>
      <vt:lpstr>Objectives</vt:lpstr>
      <vt:lpstr>Software Orientation</vt:lpstr>
      <vt:lpstr>Software Orientation</vt:lpstr>
      <vt:lpstr>Step by Step: Display Formulas</vt:lpstr>
      <vt:lpstr>Step by Step: Display Formulas</vt:lpstr>
      <vt:lpstr>Step by Step: Display Formulas</vt:lpstr>
      <vt:lpstr>Step by Step: Understand Order of Operations</vt:lpstr>
      <vt:lpstr>Step by Step: Understand Order of Operations</vt:lpstr>
      <vt:lpstr>Step by Step: Create a Formula that Performs Addition</vt:lpstr>
      <vt:lpstr>Step by Step: Create a Formula that Performs Subtraction</vt:lpstr>
      <vt:lpstr>Step by Step: Create a Formula that Performs Subtraction</vt:lpstr>
      <vt:lpstr>Step by Step: Create a Formula that Performs Multiplication</vt:lpstr>
      <vt:lpstr>Step by Step: Create a Formula that Performs Division</vt:lpstr>
      <vt:lpstr>Step by Step: Use Relative Cell References in a Formula</vt:lpstr>
      <vt:lpstr>Step by Step: Use Relative Cell References in a Formula</vt:lpstr>
      <vt:lpstr>Step by Step: Use Relative Cell References in a Formula</vt:lpstr>
      <vt:lpstr>Step by Step: Use an Absolute Cell Reference in a Formula</vt:lpstr>
      <vt:lpstr>Step by Step: Use an Absolute Cell Reference in a Formula</vt:lpstr>
      <vt:lpstr>Step by Step: Use a Mixed Cell Reference in a Formula</vt:lpstr>
      <vt:lpstr>Step by Step: Use a Mixed Cell Reference in a Formula</vt:lpstr>
      <vt:lpstr>Step by Step: Refer to Data in Another Worksheet</vt:lpstr>
      <vt:lpstr>Step by Step: Refer to Data in Another Worksheet</vt:lpstr>
      <vt:lpstr>Step by Step: Reference Data in Another Workbook</vt:lpstr>
      <vt:lpstr>Step by Step: Reference Data in Another Workbook</vt:lpstr>
      <vt:lpstr>Step by Step: Name a Range of Cells</vt:lpstr>
      <vt:lpstr>Step by Step: Name a Range of Cells</vt:lpstr>
      <vt:lpstr>Step by Step: Name a Range of Cells</vt:lpstr>
      <vt:lpstr>Step by Step: Name a Range of Cells</vt:lpstr>
      <vt:lpstr>Step by Step: Name a Range of Cells</vt:lpstr>
      <vt:lpstr>Step by Step: Name a Range of Cells</vt:lpstr>
      <vt:lpstr>Step by Step: Change the Size of a Range</vt:lpstr>
      <vt:lpstr>Step by Step: Change the Size of a Range</vt:lpstr>
      <vt:lpstr>Step by Step: Change the Size of a Range</vt:lpstr>
      <vt:lpstr>Step by Step: Create a Formula that Operates on a Named Range</vt:lpstr>
      <vt:lpstr>Step by Step: Create a Formula that Operates on a Named Range</vt:lpstr>
      <vt:lpstr>Step by Step: Keep Track of Named Ranges</vt:lpstr>
      <vt:lpstr>Step by Step: Keep Track of Named Ranges</vt:lpstr>
      <vt:lpstr>Step by Step: Keep Track of Named Ranges</vt:lpstr>
      <vt:lpstr>Skills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Rich Kershner</cp:lastModifiedBy>
  <cp:revision>349</cp:revision>
  <dcterms:created xsi:type="dcterms:W3CDTF">2011-08-08T12:10:51Z</dcterms:created>
  <dcterms:modified xsi:type="dcterms:W3CDTF">2013-08-09T19:58:57Z</dcterms:modified>
</cp:coreProperties>
</file>