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47"/>
  </p:notesMasterIdLst>
  <p:sldIdLst>
    <p:sldId id="256" r:id="rId2"/>
    <p:sldId id="258" r:id="rId3"/>
    <p:sldId id="259" r:id="rId4"/>
    <p:sldId id="261" r:id="rId5"/>
    <p:sldId id="262" r:id="rId6"/>
    <p:sldId id="263" r:id="rId7"/>
    <p:sldId id="264" r:id="rId8"/>
    <p:sldId id="269" r:id="rId9"/>
    <p:sldId id="271" r:id="rId10"/>
    <p:sldId id="274" r:id="rId11"/>
    <p:sldId id="277" r:id="rId12"/>
    <p:sldId id="278" r:id="rId13"/>
    <p:sldId id="283" r:id="rId14"/>
    <p:sldId id="284" r:id="rId15"/>
    <p:sldId id="287" r:id="rId16"/>
    <p:sldId id="289" r:id="rId17"/>
    <p:sldId id="290" r:id="rId18"/>
    <p:sldId id="291" r:id="rId19"/>
    <p:sldId id="292" r:id="rId20"/>
    <p:sldId id="293" r:id="rId21"/>
    <p:sldId id="294" r:id="rId22"/>
    <p:sldId id="295" r:id="rId23"/>
    <p:sldId id="296" r:id="rId24"/>
    <p:sldId id="300" r:id="rId25"/>
    <p:sldId id="301" r:id="rId26"/>
    <p:sldId id="305" r:id="rId27"/>
    <p:sldId id="306" r:id="rId28"/>
    <p:sldId id="308" r:id="rId29"/>
    <p:sldId id="309" r:id="rId30"/>
    <p:sldId id="312" r:id="rId31"/>
    <p:sldId id="313" r:id="rId32"/>
    <p:sldId id="314" r:id="rId33"/>
    <p:sldId id="315" r:id="rId34"/>
    <p:sldId id="316" r:id="rId35"/>
    <p:sldId id="318" r:id="rId36"/>
    <p:sldId id="319" r:id="rId37"/>
    <p:sldId id="320" r:id="rId38"/>
    <p:sldId id="323" r:id="rId39"/>
    <p:sldId id="324" r:id="rId40"/>
    <p:sldId id="325" r:id="rId41"/>
    <p:sldId id="327" r:id="rId42"/>
    <p:sldId id="328" r:id="rId43"/>
    <p:sldId id="329" r:id="rId44"/>
    <p:sldId id="330" r:id="rId45"/>
    <p:sldId id="331" r:id="rId46"/>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yan Gambrel" initials="BG" lastIdx="1" clrIdx="0">
    <p:extLst/>
  </p:cmAuthor>
  <p:cmAuthor id="2" name="Rich Kershn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4EB857"/>
    <a:srgbClr val="009933"/>
    <a:srgbClr val="0072C6"/>
    <a:srgbClr val="0000FF"/>
    <a:srgbClr val="000066"/>
    <a:srgbClr val="0000CC"/>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3" autoAdjust="0"/>
    <p:restoredTop sz="90603" autoAdjust="0"/>
  </p:normalViewPr>
  <p:slideViewPr>
    <p:cSldViewPr>
      <p:cViewPr varScale="1">
        <p:scale>
          <a:sx n="145" d="100"/>
          <a:sy n="145" d="100"/>
        </p:scale>
        <p:origin x="-1016" y="-9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280ED1C-4248-4D12-A428-232B8B03309D}" type="datetimeFigureOut">
              <a:rPr lang="en-US"/>
              <a:pPr>
                <a:defRPr/>
              </a:pPr>
              <a:t>8/9/13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28BCDC7-795C-45EE-A9AA-E637D7416180}" type="slidenum">
              <a:rPr lang="en-US"/>
              <a:pPr>
                <a:defRPr/>
              </a:pPr>
              <a:t>‹#›</a:t>
            </a:fld>
            <a:endParaRPr lang="en-US"/>
          </a:p>
        </p:txBody>
      </p:sp>
    </p:spTree>
    <p:extLst>
      <p:ext uri="{BB962C8B-B14F-4D97-AF65-F5344CB8AC3E}">
        <p14:creationId xmlns:p14="http://schemas.microsoft.com/office/powerpoint/2010/main" val="15946743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DBF21D6-1232-4A45-9874-F1E25BDAB220}" type="slidenum">
              <a:rPr lang="en-US" smtClean="0"/>
              <a:pPr eaLnBrk="1" hangingPunct="1"/>
              <a:t>1</a:t>
            </a:fld>
            <a:endParaRPr lang="en-US" smtClean="0"/>
          </a:p>
        </p:txBody>
      </p:sp>
    </p:spTree>
    <p:extLst>
      <p:ext uri="{BB962C8B-B14F-4D97-AF65-F5344CB8AC3E}">
        <p14:creationId xmlns:p14="http://schemas.microsoft.com/office/powerpoint/2010/main" val="178571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Troubleshooting: If you get an error message when entering a basic Excel formula, remember that all formulas must start with an equal sign (=). A function is simply a predefined formula, so you must use the equal sign.</a:t>
            </a: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13</a:t>
            </a:fld>
            <a:endParaRPr lang="en-US"/>
          </a:p>
        </p:txBody>
      </p:sp>
    </p:spTree>
    <p:extLst>
      <p:ext uri="{BB962C8B-B14F-4D97-AF65-F5344CB8AC3E}">
        <p14:creationId xmlns:p14="http://schemas.microsoft.com/office/powerpoint/2010/main" val="301920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b="0" i="0" u="none" strike="noStrike" baseline="0" smtClean="0">
                <a:latin typeface="Segoe"/>
              </a:rPr>
              <a:t>Another Way: You can also display formulas in the worksheet by pressing Ctrl + ` (the grave accent mark). The grave accent mark is usually located on a key on the upper-left part of the keyboard.</a:t>
            </a:r>
            <a:endParaRPr lang="en-US" b="0" i="0" u="none" strike="noStrike" baseline="0" smtClean="0">
              <a:latin typeface="Times New Roman"/>
            </a:endParaRPr>
          </a:p>
          <a:p>
            <a:endParaRPr lang="en-US"/>
          </a:p>
        </p:txBody>
      </p:sp>
      <p:sp>
        <p:nvSpPr>
          <p:cNvPr id="4" name="Slide Number Placeholder 3"/>
          <p:cNvSpPr>
            <a:spLocks noGrp="1"/>
          </p:cNvSpPr>
          <p:nvPr>
            <p:ph type="sldNum" sz="quarter" idx="10"/>
          </p:nvPr>
        </p:nvSpPr>
        <p:spPr/>
        <p:txBody>
          <a:bodyPr/>
          <a:lstStyle/>
          <a:p>
            <a:pPr>
              <a:defRPr/>
            </a:pPr>
            <a:fld id="{428BCDC7-795C-45EE-A9AA-E637D7416180}" type="slidenum">
              <a:rPr lang="en-US"/>
              <a:pPr>
                <a:defRPr/>
              </a:pPr>
              <a:t>41</a:t>
            </a:fld>
            <a:endParaRPr lang="en-US"/>
          </a:p>
        </p:txBody>
      </p:sp>
    </p:spTree>
    <p:extLst>
      <p:ext uri="{BB962C8B-B14F-4D97-AF65-F5344CB8AC3E}">
        <p14:creationId xmlns:p14="http://schemas.microsoft.com/office/powerpoint/2010/main" val="4203295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381000" y="6245225"/>
            <a:ext cx="2414336" cy="476250"/>
          </a:xfrm>
          <a:ln/>
        </p:spPr>
        <p:txBody>
          <a:bodyPr/>
          <a:lstStyle>
            <a:lvl1pPr>
              <a:defRPr sz="1050"/>
            </a:lvl1pPr>
          </a:lstStyle>
          <a:p>
            <a:pPr>
              <a:defRPr/>
            </a:pPr>
            <a:r>
              <a:rPr lang="en-US" dirty="0" smtClean="0"/>
              <a:t>© 2014, John Wiley &amp; Sons, Inc.</a:t>
            </a:r>
            <a:endParaRPr lang="en-US" dirty="0"/>
          </a:p>
        </p:txBody>
      </p:sp>
      <p:sp>
        <p:nvSpPr>
          <p:cNvPr id="5" name="Rectangle 5"/>
          <p:cNvSpPr>
            <a:spLocks noGrp="1" noChangeArrowheads="1"/>
          </p:cNvSpPr>
          <p:nvPr>
            <p:ph type="ftr" sz="quarter" idx="11"/>
          </p:nvPr>
        </p:nvSpPr>
        <p:spPr>
          <a:xfrm>
            <a:off x="2795336" y="6245225"/>
            <a:ext cx="3681664" cy="476250"/>
          </a:xfrm>
          <a:ln/>
        </p:spPr>
        <p:txBody>
          <a:bodyPr/>
          <a:lstStyle>
            <a:lvl1pPr>
              <a:defRPr sz="1050"/>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xfrm>
            <a:off x="6477000" y="6245225"/>
            <a:ext cx="2185736" cy="476250"/>
          </a:xfrm>
          <a:ln/>
        </p:spPr>
        <p:txBody>
          <a:bodyPr/>
          <a:lstStyle>
            <a:lvl1pPr>
              <a:defRPr sz="1050"/>
            </a:lvl1pPr>
          </a:lstStyle>
          <a:p>
            <a:pPr>
              <a:defRPr/>
            </a:pPr>
            <a:fld id="{240459FF-3F71-4B7E-B046-907AA8018BDF}" type="slidenum">
              <a:rPr lang="en-US" smtClean="0"/>
              <a:pPr>
                <a:defRPr/>
              </a:pPr>
              <a:t>‹#›</a:t>
            </a:fld>
            <a:endParaRPr lang="en-US"/>
          </a:p>
        </p:txBody>
      </p:sp>
    </p:spTree>
    <p:extLst>
      <p:ext uri="{BB962C8B-B14F-4D97-AF65-F5344CB8AC3E}">
        <p14:creationId xmlns:p14="http://schemas.microsoft.com/office/powerpoint/2010/main" val="229358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2D24E-22F0-472D-A177-7290747F42E4}" type="slidenum">
              <a:rPr lang="en-US"/>
              <a:pPr>
                <a:defRPr/>
              </a:pPr>
              <a:t>‹#›</a:t>
            </a:fld>
            <a:endParaRPr lang="en-US"/>
          </a:p>
        </p:txBody>
      </p:sp>
    </p:spTree>
    <p:extLst>
      <p:ext uri="{BB962C8B-B14F-4D97-AF65-F5344CB8AC3E}">
        <p14:creationId xmlns:p14="http://schemas.microsoft.com/office/powerpoint/2010/main" val="271021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6019800"/>
          </a:xfrm>
        </p:spPr>
        <p:txBody>
          <a:bodyPr vert="eaVert"/>
          <a:lstStyle>
            <a:lvl4pPr>
              <a:defRPr>
                <a:latin typeface="Segoe UI Light" panose="020B0502040204020203" pitchFamily="34" charset="0"/>
              </a:defRPr>
            </a:lvl4pPr>
            <a:lvl5pPr>
              <a:defRPr>
                <a:latin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52DE83-7917-4EFF-B203-C419F0B2909C}" type="slidenum">
              <a:rPr lang="en-US"/>
              <a:pPr>
                <a:defRPr/>
              </a:pPr>
              <a:t>‹#›</a:t>
            </a:fld>
            <a:endParaRPr lang="en-US"/>
          </a:p>
        </p:txBody>
      </p:sp>
    </p:spTree>
    <p:extLst>
      <p:ext uri="{BB962C8B-B14F-4D97-AF65-F5344CB8AC3E}">
        <p14:creationId xmlns:p14="http://schemas.microsoft.com/office/powerpoint/2010/main" val="264101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effectLst>
                  <a:outerShdw blurRad="38100" dist="38100" dir="2700000" algn="tl">
                    <a:schemeClr val="bg1"/>
                  </a:outerShdw>
                </a:effectLst>
              </a:defRPr>
            </a:lvl1pPr>
          </a:lstStyle>
          <a:p>
            <a:r>
              <a:rPr lang="en-US" dirty="0" smtClean="0"/>
              <a:t>Click to edit Master title style</a:t>
            </a:r>
            <a:endParaRPr lang="en-US" dirty="0"/>
          </a:p>
        </p:txBody>
      </p:sp>
      <p:sp>
        <p:nvSpPr>
          <p:cNvPr id="3" name="Table Placeholder 2"/>
          <p:cNvSpPr>
            <a:spLocks noGrp="1"/>
          </p:cNvSpPr>
          <p:nvPr>
            <p:ph type="tbl" idx="1"/>
          </p:nvPr>
        </p:nvSpPr>
        <p:spPr>
          <a:xfrm>
            <a:off x="457200" y="1447800"/>
            <a:ext cx="8229600" cy="50292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27066C-25CD-4A3B-B69F-B91E783C25B3}" type="slidenum">
              <a:rPr lang="en-US"/>
              <a:pPr>
                <a:defRPr/>
              </a:pPr>
              <a:t>‹#›</a:t>
            </a:fld>
            <a:endParaRPr lang="en-US"/>
          </a:p>
        </p:txBody>
      </p:sp>
    </p:spTree>
    <p:extLst>
      <p:ext uri="{BB962C8B-B14F-4D97-AF65-F5344CB8AC3E}">
        <p14:creationId xmlns:p14="http://schemas.microsoft.com/office/powerpoint/2010/main" val="1734006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781F87-4CF4-405B-8A3B-6B63DB32E0EF}" type="datetimeFigureOut">
              <a:rPr lang="en-US" smtClean="0"/>
              <a:t>8/9/13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DD174-5DA6-4537-B342-2F827DABC1D3}" type="slidenum">
              <a:rPr lang="en-US" smtClean="0"/>
              <a:t>‹#›</a:t>
            </a:fld>
            <a:endParaRPr lang="en-US"/>
          </a:p>
        </p:txBody>
      </p:sp>
    </p:spTree>
    <p:extLst>
      <p:ext uri="{BB962C8B-B14F-4D97-AF65-F5344CB8AC3E}">
        <p14:creationId xmlns:p14="http://schemas.microsoft.com/office/powerpoint/2010/main" val="313841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2C6"/>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sz="1050"/>
            </a:lvl1pPr>
          </a:lstStyle>
          <a:p>
            <a:pPr>
              <a:defRPr/>
            </a:pPr>
            <a:r>
              <a:rPr lang="en-US" smtClean="0"/>
              <a:t>© 2014, John Wiley &amp; Sons, Inc.</a:t>
            </a:r>
            <a:endParaRPr lang="en-US" dirty="0"/>
          </a:p>
        </p:txBody>
      </p:sp>
      <p:sp>
        <p:nvSpPr>
          <p:cNvPr id="5" name="Rectangle 5"/>
          <p:cNvSpPr>
            <a:spLocks noGrp="1" noChangeArrowheads="1"/>
          </p:cNvSpPr>
          <p:nvPr>
            <p:ph type="ftr" sz="quarter" idx="11"/>
          </p:nvPr>
        </p:nvSpPr>
        <p:spPr>
          <a:xfrm>
            <a:off x="2743200" y="6245225"/>
            <a:ext cx="3657600" cy="476250"/>
          </a:xfrm>
          <a:ln/>
        </p:spPr>
        <p:txBody>
          <a:bodyPr/>
          <a:lstStyle>
            <a:lvl1pPr>
              <a:defRPr sz="1050"/>
            </a:lvl1pPr>
          </a:lstStyle>
          <a:p>
            <a:pPr>
              <a:defRPr/>
            </a:pPr>
            <a:r>
              <a:rPr lang="en-US" dirty="0" smtClean="0"/>
              <a:t>Microsoft Official Academic Course, Microsoft Word 2013</a:t>
            </a:r>
            <a:endParaRPr lang="en-US" dirty="0"/>
          </a:p>
        </p:txBody>
      </p:sp>
      <p:sp>
        <p:nvSpPr>
          <p:cNvPr id="6" name="Rectangle 6"/>
          <p:cNvSpPr>
            <a:spLocks noGrp="1" noChangeArrowheads="1"/>
          </p:cNvSpPr>
          <p:nvPr>
            <p:ph type="sldNum" sz="quarter" idx="12"/>
          </p:nvPr>
        </p:nvSpPr>
        <p:spPr>
          <a:ln/>
        </p:spPr>
        <p:txBody>
          <a:bodyPr/>
          <a:lstStyle>
            <a:lvl1pPr>
              <a:defRPr sz="1050"/>
            </a:lvl1pPr>
          </a:lstStyle>
          <a:p>
            <a:pPr>
              <a:defRPr/>
            </a:pPr>
            <a:fld id="{4453F413-A379-4AA4-A6AE-7C7FDF82C384}" type="slidenum">
              <a:rPr lang="en-US" smtClean="0"/>
              <a:pPr>
                <a:defRPr/>
              </a:pPr>
              <a:t>‹#›</a:t>
            </a:fld>
            <a:endParaRPr lang="en-US" dirty="0"/>
          </a:p>
        </p:txBody>
      </p:sp>
    </p:spTree>
    <p:extLst>
      <p:ext uri="{BB962C8B-B14F-4D97-AF65-F5344CB8AC3E}">
        <p14:creationId xmlns:p14="http://schemas.microsoft.com/office/powerpoint/2010/main" val="14320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AF097D-FD51-42BB-BF26-7FAFAC6D60B7}" type="slidenum">
              <a:rPr lang="en-US"/>
              <a:pPr>
                <a:defRPr/>
              </a:pPr>
              <a:t>‹#›</a:t>
            </a:fld>
            <a:endParaRPr lang="en-US"/>
          </a:p>
        </p:txBody>
      </p:sp>
    </p:spTree>
    <p:extLst>
      <p:ext uri="{BB962C8B-B14F-4D97-AF65-F5344CB8AC3E}">
        <p14:creationId xmlns:p14="http://schemas.microsoft.com/office/powerpoint/2010/main" val="1576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atin typeface="Segoe UI Light" panose="020B0502040204020203" pitchFamily="34" charset="0"/>
              </a:defRPr>
            </a:lvl4pPr>
            <a:lvl5pPr>
              <a:defRPr sz="1800">
                <a:latin typeface="Segoe UI Light" panose="020B0502040204020203"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4B5463-1AC5-44D9-A7E0-25B4A933145A}" type="slidenum">
              <a:rPr lang="en-US"/>
              <a:pPr>
                <a:defRPr/>
              </a:pPr>
              <a:t>‹#›</a:t>
            </a:fld>
            <a:endParaRPr lang="en-US"/>
          </a:p>
        </p:txBody>
      </p:sp>
    </p:spTree>
    <p:extLst>
      <p:ext uri="{BB962C8B-B14F-4D97-AF65-F5344CB8AC3E}">
        <p14:creationId xmlns:p14="http://schemas.microsoft.com/office/powerpoint/2010/main" val="39136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atin typeface="Segoe UI Light" panose="020B0502040204020203" pitchFamily="34" charset="0"/>
              </a:defRPr>
            </a:lvl4pPr>
            <a:lvl5pPr>
              <a:defRPr sz="1600">
                <a:latin typeface="Segoe UI Light" panose="020B0502040204020203"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A6C543E-908C-43D6-A406-AFACB94C8388}" type="slidenum">
              <a:rPr lang="en-US"/>
              <a:pPr>
                <a:defRPr/>
              </a:pPr>
              <a:t>‹#›</a:t>
            </a:fld>
            <a:endParaRPr lang="en-US"/>
          </a:p>
        </p:txBody>
      </p:sp>
    </p:spTree>
    <p:extLst>
      <p:ext uri="{BB962C8B-B14F-4D97-AF65-F5344CB8AC3E}">
        <p14:creationId xmlns:p14="http://schemas.microsoft.com/office/powerpoint/2010/main" val="327920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8BFF6DF-3303-4C48-854A-FA250DD79FB4}" type="slidenum">
              <a:rPr lang="en-US"/>
              <a:pPr>
                <a:defRPr/>
              </a:pPr>
              <a:t>‹#›</a:t>
            </a:fld>
            <a:endParaRPr lang="en-US"/>
          </a:p>
        </p:txBody>
      </p:sp>
    </p:spTree>
    <p:extLst>
      <p:ext uri="{BB962C8B-B14F-4D97-AF65-F5344CB8AC3E}">
        <p14:creationId xmlns:p14="http://schemas.microsoft.com/office/powerpoint/2010/main" val="234210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1C3ADB1-AE50-4B45-8824-17FB8311405F}" type="slidenum">
              <a:rPr lang="en-US"/>
              <a:pPr>
                <a:defRPr/>
              </a:pPr>
              <a:t>‹#›</a:t>
            </a:fld>
            <a:endParaRPr lang="en-US"/>
          </a:p>
        </p:txBody>
      </p:sp>
    </p:spTree>
    <p:extLst>
      <p:ext uri="{BB962C8B-B14F-4D97-AF65-F5344CB8AC3E}">
        <p14:creationId xmlns:p14="http://schemas.microsoft.com/office/powerpoint/2010/main" val="308822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atin typeface="Segoe UI Light" panose="020B0502040204020203" pitchFamily="34" charset="0"/>
              </a:defRPr>
            </a:lvl4pPr>
            <a:lvl5pPr>
              <a:defRPr sz="2000">
                <a:latin typeface="Segoe UI Light"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8FCE9E-789B-4FAD-AE65-1A54666FD9FC}" type="slidenum">
              <a:rPr lang="en-US"/>
              <a:pPr>
                <a:defRPr/>
              </a:pPr>
              <a:t>‹#›</a:t>
            </a:fld>
            <a:endParaRPr lang="en-US"/>
          </a:p>
        </p:txBody>
      </p:sp>
    </p:spTree>
    <p:extLst>
      <p:ext uri="{BB962C8B-B14F-4D97-AF65-F5344CB8AC3E}">
        <p14:creationId xmlns:p14="http://schemas.microsoft.com/office/powerpoint/2010/main" val="305795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 2014, John Wiley &amp; Sons, Inc.</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Microsoft Official Academic Course, Microsoft Word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954E121-91E1-4C60-A5AB-A63ED2F86162}" type="slidenum">
              <a:rPr lang="en-US"/>
              <a:pPr>
                <a:defRPr/>
              </a:pPr>
              <a:t>‹#›</a:t>
            </a:fld>
            <a:endParaRPr lang="en-US"/>
          </a:p>
        </p:txBody>
      </p:sp>
    </p:spTree>
    <p:extLst>
      <p:ext uri="{BB962C8B-B14F-4D97-AF65-F5344CB8AC3E}">
        <p14:creationId xmlns:p14="http://schemas.microsoft.com/office/powerpoint/2010/main" val="39979739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33"/>
        </a:solidFill>
        <a:effectLst/>
      </p:bgPr>
    </p:bg>
    <p:spTree>
      <p:nvGrpSpPr>
        <p:cNvPr id="1" name=""/>
        <p:cNvGrpSpPr/>
        <p:nvPr/>
      </p:nvGrpSpPr>
      <p:grpSpPr>
        <a:xfrm>
          <a:off x="0" y="0"/>
          <a:ext cx="0" cy="0"/>
          <a:chOff x="0" y="0"/>
          <a:chExt cx="0" cy="0"/>
        </a:xfrm>
      </p:grpSpPr>
      <p:sp>
        <p:nvSpPr>
          <p:cNvPr id="7" name="Rectangle 6"/>
          <p:cNvSpPr/>
          <p:nvPr/>
        </p:nvSpPr>
        <p:spPr>
          <a:xfrm>
            <a:off x="304800" y="328613"/>
            <a:ext cx="8532813" cy="6197600"/>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5546"/>
            <a:ext cx="8306809" cy="6033870"/>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30" name="Straight Connector 7"/>
          <p:cNvCxnSpPr>
            <a:cxnSpLocks noChangeShapeType="1"/>
          </p:cNvCxnSpPr>
          <p:nvPr/>
        </p:nvCxnSpPr>
        <p:spPr bwMode="auto">
          <a:xfrm>
            <a:off x="533400" y="1447800"/>
            <a:ext cx="8077200" cy="1588"/>
          </a:xfrm>
          <a:prstGeom prst="line">
            <a:avLst/>
          </a:prstGeom>
          <a:noFill/>
          <a:ln w="57150" algn="ctr">
            <a:solidFill>
              <a:srgbClr val="007233"/>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2" name="Rectangle 3"/>
          <p:cNvSpPr>
            <a:spLocks noGrp="1" noChangeArrowheads="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dirty="0" smtClean="0"/>
              <a:t>© 2014, John Wiley &amp; Sons, Inc.</a:t>
            </a:r>
            <a:endParaRPr lang="en-US" dirty="0"/>
          </a:p>
        </p:txBody>
      </p:sp>
      <p:sp>
        <p:nvSpPr>
          <p:cNvPr id="149509" name="Rectangle 5"/>
          <p:cNvSpPr>
            <a:spLocks noGrp="1" noChangeArrowheads="1"/>
          </p:cNvSpPr>
          <p:nvPr>
            <p:ph type="ftr" sz="quarter" idx="3"/>
          </p:nvPr>
        </p:nvSpPr>
        <p:spPr bwMode="auto">
          <a:xfrm>
            <a:off x="2629403" y="6245225"/>
            <a:ext cx="3885191"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r>
              <a:rPr lang="en-US" smtClean="0"/>
              <a:t>Microsoft Official Academic Course, Microsoft Word 2013</a:t>
            </a:r>
            <a:endParaRPr lang="en-US" dirty="0"/>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50">
                <a:latin typeface="Segoe UI" panose="020B0502040204020203" pitchFamily="34" charset="0"/>
                <a:ea typeface="Segoe UI" panose="020B0502040204020203" pitchFamily="34" charset="0"/>
                <a:cs typeface="Segoe UI" panose="020B0502040204020203" pitchFamily="34" charset="0"/>
              </a:defRPr>
            </a:lvl1pPr>
          </a:lstStyle>
          <a:p>
            <a:pPr>
              <a:defRPr/>
            </a:pPr>
            <a:fld id="{18D557D5-F51C-4717-8E58-4F544614364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hf hdr="0"/>
  <p:txStyles>
    <p:titleStyle>
      <a:lvl1pPr algn="l" rtl="0" eaLnBrk="1" fontAlgn="base" hangingPunct="1">
        <a:spcBef>
          <a:spcPct val="0"/>
        </a:spcBef>
        <a:spcAft>
          <a:spcPct val="0"/>
        </a:spcAft>
        <a:defRPr sz="3200">
          <a:solidFill>
            <a:srgbClr val="007233"/>
          </a:solidFill>
          <a:effectLst>
            <a:outerShdw blurRad="38100" dist="38100" dir="2700000" algn="tl">
              <a:schemeClr val="bg1"/>
            </a:outerShdw>
          </a:effectLst>
          <a:latin typeface="Segoe UI Semibold" panose="020B0702040204020203" pitchFamily="34" charset="0"/>
          <a:ea typeface="+mj-ea"/>
          <a:cs typeface="+mj-cs"/>
        </a:defRPr>
      </a:lvl1pPr>
      <a:lvl2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eaLnBrk="1" fontAlgn="base" hangingPunct="1">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1" fontAlgn="base" hangingPunct="1">
        <a:spcBef>
          <a:spcPct val="20000"/>
        </a:spcBef>
        <a:spcAft>
          <a:spcPct val="0"/>
        </a:spcAft>
        <a:buClr>
          <a:srgbClr val="007233"/>
        </a:buClr>
        <a:buFont typeface="Arial"/>
        <a:buChar char="•"/>
        <a:defRPr sz="2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971550" indent="-514350" algn="l" rtl="0" eaLnBrk="1" fontAlgn="base" hangingPunct="1">
        <a:spcBef>
          <a:spcPct val="20000"/>
        </a:spcBef>
        <a:spcAft>
          <a:spcPct val="0"/>
        </a:spcAft>
        <a:buClr>
          <a:srgbClr val="007233"/>
        </a:buClr>
        <a:buFont typeface="+mj-lt"/>
        <a:buAutoNum type="arabicPeriod"/>
        <a:defRPr sz="2200">
          <a:solidFill>
            <a:schemeClr val="tx1"/>
          </a:solidFill>
          <a:latin typeface="Segoe UI Semilight" panose="020B0402040204020203" pitchFamily="34" charset="0"/>
          <a:cs typeface="Segoe UI Semilight" panose="020B0402040204020203" pitchFamily="34" charset="0"/>
        </a:defRPr>
      </a:lvl2pPr>
      <a:lvl3pPr marL="914400" indent="0" algn="l" rtl="0" eaLnBrk="1" fontAlgn="base" hangingPunct="1">
        <a:spcBef>
          <a:spcPct val="20000"/>
        </a:spcBef>
        <a:spcAft>
          <a:spcPct val="0"/>
        </a:spcAft>
        <a:buClr>
          <a:schemeClr val="tx1"/>
        </a:buClr>
        <a:buNone/>
        <a:defRPr sz="1400">
          <a:solidFill>
            <a:schemeClr val="tx1"/>
          </a:solidFill>
          <a:latin typeface="Segoe UI Light" panose="020B0502040204020203" pitchFamily="34" charset="0"/>
        </a:defRPr>
      </a:lvl3pPr>
      <a:lvl4pPr marL="1600200" indent="-228600" algn="l" rtl="0" eaLnBrk="1" fontAlgn="base" hangingPunct="1">
        <a:spcBef>
          <a:spcPct val="20000"/>
        </a:spcBef>
        <a:spcAft>
          <a:spcPct val="0"/>
        </a:spcAft>
        <a:buChar char="–"/>
        <a:defRPr sz="2000" b="1">
          <a:solidFill>
            <a:schemeClr val="tx1"/>
          </a:solidFill>
          <a:latin typeface="+mn-lt"/>
        </a:defRPr>
      </a:lvl4pPr>
      <a:lvl5pPr marL="2057400" indent="-228600" algn="l" rtl="0" eaLnBrk="1" fontAlgn="base" hangingPunct="1">
        <a:spcBef>
          <a:spcPct val="20000"/>
        </a:spcBef>
        <a:spcAft>
          <a:spcPct val="0"/>
        </a:spcAft>
        <a:buChar char="»"/>
        <a:defRPr sz="2000" b="1">
          <a:solidFill>
            <a:schemeClr val="tx1"/>
          </a:solidFill>
          <a:latin typeface="+mn-lt"/>
        </a:defRPr>
      </a:lvl5pPr>
      <a:lvl6pPr marL="2514600" indent="-228600" algn="l" rtl="0" eaLnBrk="1" fontAlgn="base" hangingPunct="1">
        <a:spcBef>
          <a:spcPct val="20000"/>
        </a:spcBef>
        <a:spcAft>
          <a:spcPct val="0"/>
        </a:spcAft>
        <a:buChar char="»"/>
        <a:defRPr sz="2000" b="1">
          <a:solidFill>
            <a:schemeClr val="tx1"/>
          </a:solidFill>
          <a:latin typeface="+mn-lt"/>
        </a:defRPr>
      </a:lvl6pPr>
      <a:lvl7pPr marL="2971800" indent="-228600" algn="l" rtl="0" eaLnBrk="1" fontAlgn="base" hangingPunct="1">
        <a:spcBef>
          <a:spcPct val="20000"/>
        </a:spcBef>
        <a:spcAft>
          <a:spcPct val="0"/>
        </a:spcAft>
        <a:buChar char="»"/>
        <a:defRPr sz="2000" b="1">
          <a:solidFill>
            <a:schemeClr val="tx1"/>
          </a:solidFill>
          <a:latin typeface="+mn-lt"/>
        </a:defRPr>
      </a:lvl7pPr>
      <a:lvl8pPr marL="3429000" indent="-228600" algn="l" rtl="0" eaLnBrk="1" fontAlgn="base" hangingPunct="1">
        <a:spcBef>
          <a:spcPct val="20000"/>
        </a:spcBef>
        <a:spcAft>
          <a:spcPct val="0"/>
        </a:spcAft>
        <a:buChar char="»"/>
        <a:defRPr sz="2000" b="1">
          <a:solidFill>
            <a:schemeClr val="tx1"/>
          </a:solidFill>
          <a:latin typeface="+mn-lt"/>
        </a:defRPr>
      </a:lvl8pPr>
      <a:lvl9pPr marL="3886200" indent="-228600" algn="l" rtl="0" eaLnBrk="1" fontAlgn="base" hangingPunct="1">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1452563"/>
            <a:ext cx="9144000" cy="3043237"/>
          </a:xfrm>
          <a:prstGeom prst="rect">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ctrTitle" idx="4294967295"/>
          </p:nvPr>
        </p:nvSpPr>
        <p:spPr>
          <a:xfrm>
            <a:off x="129381" y="3405753"/>
            <a:ext cx="8534400" cy="898525"/>
          </a:xfrm>
        </p:spPr>
        <p:txBody>
          <a:bodyPr lIns="45720" rIns="45720">
            <a:normAutofit/>
          </a:bodyPr>
          <a:lstStyle/>
          <a:p>
            <a:pPr algn="r" eaLnBrk="1" hangingPunct="1">
              <a:defRPr/>
            </a:pPr>
            <a:r>
              <a:rPr lang="en-US" sz="4200" dirty="0" smtClean="0">
                <a:effectLst>
                  <a:outerShdw algn="tl">
                    <a:srgbClr val="000000"/>
                  </a:outerShdw>
                </a:effectLst>
              </a:rPr>
              <a:t>Using Function</a:t>
            </a:r>
          </a:p>
        </p:txBody>
      </p:sp>
      <p:sp>
        <p:nvSpPr>
          <p:cNvPr id="2055" name="Subtitle 2"/>
          <p:cNvSpPr>
            <a:spLocks noGrp="1"/>
          </p:cNvSpPr>
          <p:nvPr>
            <p:ph type="body" idx="1"/>
          </p:nvPr>
        </p:nvSpPr>
        <p:spPr>
          <a:xfrm>
            <a:off x="304800" y="3124200"/>
            <a:ext cx="8183563" cy="533400"/>
          </a:xfrm>
        </p:spPr>
        <p:txBody>
          <a:bodyPr lIns="182880" tIns="0"/>
          <a:lstStyle/>
          <a:p>
            <a:pPr marL="36513" indent="0" algn="r" eaLnBrk="1" hangingPunct="1">
              <a:spcBef>
                <a:spcPct val="0"/>
              </a:spcBef>
              <a:buFontTx/>
              <a:buNone/>
            </a:pPr>
            <a:r>
              <a:rPr lang="en-US" sz="2800" smtClean="0">
                <a:solidFill>
                  <a:srgbClr val="007233"/>
                </a:solidFill>
              </a:rPr>
              <a:t>Lesson 5</a:t>
            </a:r>
            <a:endParaRPr lang="en-US" sz="2800" dirty="0" smtClean="0">
              <a:solidFill>
                <a:srgbClr val="007233"/>
              </a:solidFill>
            </a:endParaRPr>
          </a:p>
        </p:txBody>
      </p:sp>
      <p:sp>
        <p:nvSpPr>
          <p:cNvPr id="3" name="Date Placeholder 2"/>
          <p:cNvSpPr>
            <a:spLocks noGrp="1"/>
          </p:cNvSpPr>
          <p:nvPr>
            <p:ph type="dt" sz="half" idx="10"/>
          </p:nvPr>
        </p:nvSpPr>
        <p:spPr/>
        <p:txBody>
          <a:bodyPr/>
          <a:lstStyle/>
          <a:p>
            <a:pPr>
              <a:defRPr/>
            </a:pPr>
            <a:r>
              <a:rPr lang="en-US" dirty="0" smtClean="0">
                <a:solidFill>
                  <a:schemeClr val="bg1"/>
                </a:solidFill>
              </a:rPr>
              <a:t>© 2014, John Wiley &amp; Sons, Inc.</a:t>
            </a:r>
            <a:endParaRPr lang="en-US" dirty="0">
              <a:solidFill>
                <a:schemeClr val="bg1"/>
              </a:solidFill>
            </a:endParaRPr>
          </a:p>
        </p:txBody>
      </p:sp>
      <p:sp>
        <p:nvSpPr>
          <p:cNvPr id="4" name="Footer Placeholder 3"/>
          <p:cNvSpPr>
            <a:spLocks noGrp="1"/>
          </p:cNvSpPr>
          <p:nvPr>
            <p:ph type="ftr" sz="quarter" idx="11"/>
          </p:nvPr>
        </p:nvSpPr>
        <p:spPr/>
        <p:txBody>
          <a:bodyPr/>
          <a:lstStyle/>
          <a:p>
            <a:pPr>
              <a:defRPr/>
            </a:pPr>
            <a:r>
              <a:rPr lang="en-US" dirty="0" smtClean="0">
                <a:solidFill>
                  <a:schemeClr val="bg1"/>
                </a:solidFill>
              </a:rPr>
              <a:t>Microsoft Official Academic Course, Microsoft Word 2013</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4453F413-A379-4AA4-A6AE-7C7FDF82C384}" type="slidenum">
              <a:rPr lang="en-US" smtClean="0">
                <a:solidFill>
                  <a:schemeClr val="bg1"/>
                </a:solidFill>
              </a:rPr>
              <a:pPr>
                <a:defRPr/>
              </a:pPr>
              <a:t>1</a:t>
            </a:fld>
            <a:endParaRPr lang="en-US" dirty="0">
              <a:solidFill>
                <a:schemeClr val="bg1"/>
              </a:solidFill>
            </a:endParaRPr>
          </a:p>
        </p:txBody>
      </p:sp>
      <p:sp>
        <p:nvSpPr>
          <p:cNvPr id="10" name="Title 1"/>
          <p:cNvSpPr txBox="1">
            <a:spLocks/>
          </p:cNvSpPr>
          <p:nvPr/>
        </p:nvSpPr>
        <p:spPr>
          <a:xfrm>
            <a:off x="152400" y="1828800"/>
            <a:ext cx="8534400" cy="898525"/>
          </a:xfrm>
          <a:prstGeom prst="rect">
            <a:avLst/>
          </a:prstGeom>
        </p:spPr>
        <p:txBody>
          <a:bodyPr vert="horz" lIns="45720" tIns="45720" rIns="45720" bIns="45720" rtlCol="0" anchor="ctr">
            <a:normAutofit/>
          </a:bodyPr>
          <a:lstStyle>
            <a:lvl1pPr algn="l" defTabSz="685800" rtl="0" eaLnBrk="1" latinLnBrk="0" hangingPunct="1">
              <a:lnSpc>
                <a:spcPct val="90000"/>
              </a:lnSpc>
              <a:spcBef>
                <a:spcPct val="0"/>
              </a:spcBef>
              <a:buNone/>
              <a:defRPr sz="3300" kern="1200">
                <a:solidFill>
                  <a:srgbClr val="0000CC"/>
                </a:solidFill>
                <a:latin typeface="+mj-lt"/>
                <a:ea typeface="+mj-ea"/>
                <a:cs typeface="+mj-cs"/>
              </a:defRPr>
            </a:lvl1pPr>
          </a:lstStyle>
          <a:p>
            <a:pPr algn="ctr" fontAlgn="auto">
              <a:spcAft>
                <a:spcPts val="0"/>
              </a:spcAft>
              <a:defRPr/>
            </a:pPr>
            <a:r>
              <a:rPr lang="en-US" sz="4800" b="1" dirty="0" smtClean="0">
                <a:solidFill>
                  <a:srgbClr val="007233"/>
                </a:solidFill>
                <a:latin typeface="Segoe UI Semibold" panose="020B0702040204020203" pitchFamily="34" charset="0"/>
              </a:rPr>
              <a:t>Microsoft</a:t>
            </a:r>
            <a:r>
              <a:rPr lang="en-US" sz="4800" b="1" dirty="0" smtClean="0">
                <a:solidFill>
                  <a:srgbClr val="007233"/>
                </a:solidFill>
                <a:latin typeface="+mn-lt"/>
              </a:rPr>
              <a:t> </a:t>
            </a:r>
            <a:r>
              <a:rPr lang="en-US" sz="4800" b="1" dirty="0" smtClean="0">
                <a:solidFill>
                  <a:srgbClr val="4EB857"/>
                </a:solidFill>
                <a:latin typeface="+mn-lt"/>
              </a:rPr>
              <a:t>Excel 2013</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TODAY Function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In cell A5, type </a:t>
            </a:r>
            <a:r>
              <a:rPr lang="en-US" b="1" i="0" u="none" strike="noStrike" baseline="0" smtClean="0">
                <a:latin typeface="Segoe"/>
              </a:rPr>
              <a:t>=TODAY()</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current date displays (below).</a:t>
            </a:r>
          </a:p>
          <a:p>
            <a:pPr marR="0" lvl="1" rtl="0"/>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a:t>
            </a:r>
            <a:r>
              <a:rPr lang="en-US" b="1" i="0" u="none" strike="noStrike" baseline="0" smtClean="0">
                <a:latin typeface="Times New Roman"/>
              </a:rPr>
              <a:t>.</a:t>
            </a:r>
            <a:r>
              <a:rPr lang="en-US" b="1" i="0" u="none" strike="noStrike" baseline="0" smtClean="0">
                <a:latin typeface="Segoe"/>
              </a:rPr>
              <a:t> </a:t>
            </a:r>
            <a:r>
              <a:rPr lang="en-US" b="0" i="0" u="none" strike="noStrike" baseline="0" smtClean="0">
                <a:latin typeface="Segoe"/>
              </a:rPr>
              <a:t>Leave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10</a:t>
            </a:fld>
            <a:endParaRPr lang="en-US" dirty="0"/>
          </a:p>
        </p:txBody>
      </p:sp>
      <p:pic>
        <p:nvPicPr>
          <p:cNvPr id="7" name="Picture 6" descr="050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191000"/>
            <a:ext cx="4241800" cy="1536700"/>
          </a:xfrm>
          <a:prstGeom prst="rect">
            <a:avLst/>
          </a:prstGeom>
        </p:spPr>
      </p:pic>
    </p:spTree>
    <p:extLst>
      <p:ext uri="{BB962C8B-B14F-4D97-AF65-F5344CB8AC3E}">
        <p14:creationId xmlns:p14="http://schemas.microsoft.com/office/powerpoint/2010/main" val="310547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NOW Function</a:t>
            </a: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In cell A6, type </a:t>
            </a:r>
            <a:r>
              <a:rPr lang="en-US" b="1" i="0" u="none" strike="noStrike" baseline="0" smtClean="0">
                <a:latin typeface="Segoe"/>
              </a:rPr>
              <a:t>=NOW()</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column width automatically expands, and the current date and time display (see below).</a:t>
            </a:r>
          </a:p>
          <a:p>
            <a:pPr marR="0" lvl="1" rtl="0"/>
            <a:r>
              <a:rPr lang="en-US" b="0" i="0" u="none" strike="noStrike" baseline="0" smtClean="0">
                <a:latin typeface="Segoe"/>
              </a:rPr>
              <a:t>Copy cell </a:t>
            </a:r>
            <a:r>
              <a:rPr lang="en-US" b="1" i="0" u="none" strike="noStrike" baseline="0" smtClean="0">
                <a:latin typeface="Segoe"/>
              </a:rPr>
              <a:t>A6</a:t>
            </a:r>
            <a:r>
              <a:rPr lang="en-US" b="0" i="0" u="none" strike="noStrike" baseline="0" smtClean="0">
                <a:latin typeface="Segoe"/>
              </a:rPr>
              <a:t> to </a:t>
            </a:r>
            <a:r>
              <a:rPr lang="en-US" b="1" i="0" u="none" strike="noStrike" baseline="0" smtClean="0">
                <a:latin typeface="Segoe"/>
              </a:rPr>
              <a:t>A7</a:t>
            </a:r>
            <a:r>
              <a:rPr lang="en-US" b="0" i="0" u="none" strike="noStrike" baseline="0" smtClean="0">
                <a:latin typeface="Times New Roman"/>
              </a:rPr>
              <a:t>.</a:t>
            </a:r>
          </a:p>
          <a:p>
            <a:pPr marR="0" lvl="1" rtl="0"/>
            <a:r>
              <a:rPr lang="en-US" b="0" i="0" u="none" strike="noStrike" baseline="0" smtClean="0">
                <a:latin typeface="Segoe"/>
              </a:rPr>
              <a:t>Select cell </a:t>
            </a:r>
            <a:r>
              <a:rPr lang="en-US" b="1" i="0" u="none" strike="noStrike" baseline="0" smtClean="0">
                <a:latin typeface="Segoe"/>
              </a:rPr>
              <a:t>A7</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11</a:t>
            </a:fld>
            <a:endParaRPr lang="en-US" dirty="0"/>
          </a:p>
        </p:txBody>
      </p:sp>
      <p:pic>
        <p:nvPicPr>
          <p:cNvPr id="7" name="Picture 6" descr="05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81400"/>
            <a:ext cx="4229100" cy="2362200"/>
          </a:xfrm>
          <a:prstGeom prst="rect">
            <a:avLst/>
          </a:prstGeom>
        </p:spPr>
      </p:pic>
    </p:spTree>
    <p:extLst>
      <p:ext uri="{BB962C8B-B14F-4D97-AF65-F5344CB8AC3E}">
        <p14:creationId xmlns:p14="http://schemas.microsoft.com/office/powerpoint/2010/main" val="3251217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NOW Function</a:t>
            </a: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On the HOME tab, in the Number group, </a:t>
            </a:r>
            <a:br>
              <a:rPr lang="en-US" b="0" i="0" u="none" strike="noStrike" baseline="0" smtClean="0">
                <a:latin typeface="Segoe"/>
              </a:rPr>
            </a:br>
            <a:r>
              <a:rPr lang="en-US" b="0" i="0" u="none" strike="noStrike" baseline="0" smtClean="0">
                <a:latin typeface="Segoe"/>
              </a:rPr>
              <a:t>select </a:t>
            </a:r>
            <a:r>
              <a:rPr lang="en-US" b="1" i="0" u="none" strike="noStrike" baseline="0" smtClean="0">
                <a:latin typeface="Segoe"/>
              </a:rPr>
              <a:t>Time</a:t>
            </a:r>
            <a:r>
              <a:rPr lang="en-US" b="0" i="0" u="none" strike="noStrike" baseline="0" smtClean="0">
                <a:latin typeface="Segoe"/>
              </a:rPr>
              <a:t> from the Number Format </a:t>
            </a:r>
            <a:br>
              <a:rPr lang="en-US" b="0" i="0" u="none" strike="noStrike" baseline="0" smtClean="0">
                <a:latin typeface="Segoe"/>
              </a:rPr>
            </a:br>
            <a:r>
              <a:rPr lang="en-US" b="0" i="0" u="none" strike="noStrike" baseline="0" smtClean="0">
                <a:latin typeface="Segoe"/>
              </a:rPr>
              <a:t>menu. The current time without the date </a:t>
            </a:r>
            <a:br>
              <a:rPr lang="en-US" b="0" i="0" u="none" strike="noStrike" baseline="0" smtClean="0">
                <a:latin typeface="Segoe"/>
              </a:rPr>
            </a:br>
            <a:r>
              <a:rPr lang="en-US" b="0" i="0" u="none" strike="noStrike" baseline="0" smtClean="0">
                <a:latin typeface="Segoe"/>
              </a:rPr>
              <a:t>appears in A7 (right).</a:t>
            </a:r>
          </a:p>
          <a:p>
            <a:pPr marR="0" lvl="1" rtl="0">
              <a:buAutoNum type="arabicPeriod" startAt="4"/>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1" i="1" u="none" strike="noStrike" baseline="0" smtClean="0">
                <a:latin typeface="Segoe"/>
              </a:rPr>
              <a:t>05 Practice </a:t>
            </a:r>
            <a:br>
              <a:rPr lang="en-US" b="1" i="1" u="none" strike="noStrike" baseline="0" smtClean="0">
                <a:latin typeface="Segoe"/>
              </a:rPr>
            </a:br>
            <a:r>
              <a:rPr lang="en-US" b="1" i="1" u="none" strike="noStrike" baseline="0" smtClean="0">
                <a:latin typeface="Segoe"/>
              </a:rPr>
              <a:t>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p>
          <a:p>
            <a:pPr marR="0" lvl="0" rtl="0"/>
            <a:r>
              <a:rPr lang="en-US" b="1" i="0" u="none" strike="noStrike" baseline="0" smtClean="0">
                <a:latin typeface="Segoe"/>
              </a:rPr>
              <a:t>PAUSE</a:t>
            </a:r>
            <a:r>
              <a:rPr lang="en-US" b="0" i="0" u="none" strike="noStrike" baseline="0" smtClean="0">
                <a:latin typeface="Times New Roman"/>
              </a:rPr>
              <a:t>.</a:t>
            </a:r>
            <a:r>
              <a:rPr lang="en-US" b="1" i="0" u="none" strike="noStrike" baseline="0" smtClean="0">
                <a:latin typeface="Segoe"/>
              </a:rPr>
              <a:t> </a:t>
            </a:r>
            <a:r>
              <a:rPr lang="en-US" b="0" i="0" u="none" strike="noStrike" baseline="0" smtClean="0">
                <a:latin typeface="Segoe"/>
              </a:rPr>
              <a:t>Leave Excel open to use in the </a:t>
            </a:r>
            <a:br>
              <a:rPr lang="en-US" b="0" i="0" u="none" strike="noStrike" baseline="0" smtClean="0">
                <a:latin typeface="Segoe"/>
              </a:rPr>
            </a:br>
            <a:r>
              <a:rPr lang="en-US" b="0" i="0" u="none" strike="noStrike" baseline="0" smtClean="0">
                <a:latin typeface="Segoe"/>
              </a:rPr>
              <a:t>next exercise.</a:t>
            </a: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12</a:t>
            </a:fld>
            <a:endParaRPr lang="en-US" dirty="0"/>
          </a:p>
        </p:txBody>
      </p:sp>
      <p:pic>
        <p:nvPicPr>
          <p:cNvPr id="7" name="Picture 6" descr="05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1676400"/>
            <a:ext cx="1587500" cy="2387600"/>
          </a:xfrm>
          <a:prstGeom prst="rect">
            <a:avLst/>
          </a:prstGeom>
        </p:spPr>
      </p:pic>
    </p:spTree>
    <p:extLst>
      <p:ext uri="{BB962C8B-B14F-4D97-AF65-F5344CB8AC3E}">
        <p14:creationId xmlns:p14="http://schemas.microsoft.com/office/powerpoint/2010/main" val="329930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SUM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05 Budget Start</a:t>
            </a:r>
            <a:r>
              <a:rPr lang="en-US" b="0" i="0" u="none" strike="noStrike" baseline="0" smtClean="0">
                <a:latin typeface="Segoe"/>
              </a:rPr>
              <a:t> data file for this lesson. Click </a:t>
            </a:r>
            <a:r>
              <a:rPr lang="en-US" b="1" i="0" u="none" strike="noStrike" baseline="0" smtClean="0">
                <a:latin typeface="Segoe"/>
              </a:rPr>
              <a:t>Enable Editing</a:t>
            </a:r>
            <a:r>
              <a:rPr lang="en-US" b="0" i="0" u="none" strike="noStrike" baseline="0" smtClean="0">
                <a:latin typeface="Segoe"/>
              </a:rPr>
              <a:t>, if prompted. This workbook is similar to the </a:t>
            </a:r>
            <a:r>
              <a:rPr lang="en-US" b="1" i="1" u="none" strike="noStrike" baseline="0" smtClean="0">
                <a:latin typeface="Segoe"/>
              </a:rPr>
              <a:t>04 Budget </a:t>
            </a:r>
            <a:r>
              <a:rPr lang="en-US" b="0" i="0" u="none" strike="noStrike" baseline="0" smtClean="0">
                <a:latin typeface="Segoe"/>
              </a:rPr>
              <a:t>workbook created in Lesson 4, but with modifications to accommodate the current lesson.</a:t>
            </a:r>
          </a:p>
          <a:p>
            <a:pPr marR="0" lvl="1" rtl="0"/>
            <a:r>
              <a:rPr lang="en-US" b="0" i="0" u="none" strike="noStrike" baseline="0" smtClean="0">
                <a:latin typeface="Segoe"/>
              </a:rPr>
              <a:t>In cell B7, type </a:t>
            </a:r>
            <a:r>
              <a:rPr lang="en-US" b="1" i="0" u="none" strike="noStrike" baseline="0" smtClean="0">
                <a:latin typeface="Segoe"/>
              </a:rPr>
              <a:t>=SUM(B3:B6)</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result, </a:t>
            </a:r>
            <a:r>
              <a:rPr lang="en-US" b="0" i="1" u="none" strike="noStrike" baseline="0" smtClean="0">
                <a:latin typeface="Segoe"/>
              </a:rPr>
              <a:t>2140</a:t>
            </a:r>
            <a:r>
              <a:rPr lang="en-US" b="0" i="0" u="none" strike="noStrike" baseline="0" smtClean="0">
                <a:latin typeface="Segoe"/>
              </a:rPr>
              <a:t>, is the sum of January nonutility expenses.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13</a:t>
            </a:fld>
            <a:endParaRPr lang="en-US" dirty="0"/>
          </a:p>
        </p:txBody>
      </p:sp>
    </p:spTree>
    <p:extLst>
      <p:ext uri="{BB962C8B-B14F-4D97-AF65-F5344CB8AC3E}">
        <p14:creationId xmlns:p14="http://schemas.microsoft.com/office/powerpoint/2010/main" val="367727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SUM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3"/>
            </a:pPr>
            <a:r>
              <a:rPr lang="en-US" sz="2000" b="0" i="0" u="none" strike="noStrike" baseline="0" smtClean="0">
                <a:latin typeface="Segoe"/>
              </a:rPr>
              <a:t>Click in cell </a:t>
            </a:r>
            <a:r>
              <a:rPr lang="en-US" sz="2000" b="1" i="0" u="none" strike="noStrike" baseline="0" smtClean="0">
                <a:latin typeface="Segoe"/>
              </a:rPr>
              <a:t>C7</a:t>
            </a:r>
            <a:r>
              <a:rPr lang="en-US" sz="2000" b="0" i="0" u="none" strike="noStrike" baseline="0" smtClean="0">
                <a:latin typeface="Segoe"/>
              </a:rPr>
              <a:t>. Click the </a:t>
            </a:r>
            <a:r>
              <a:rPr lang="en-US" sz="2000" b="1" i="0" u="none" strike="noStrike" baseline="0" smtClean="0">
                <a:latin typeface="Segoe"/>
              </a:rPr>
              <a:t>FORMULAS</a:t>
            </a:r>
            <a:r>
              <a:rPr lang="en-US" sz="2000" b="0" i="0" u="none" strike="noStrike" baseline="0" smtClean="0">
                <a:latin typeface="Segoe"/>
              </a:rPr>
              <a:t> </a:t>
            </a:r>
            <a:br>
              <a:rPr lang="en-US" sz="2000" b="0" i="0" u="none" strike="noStrike" baseline="0" smtClean="0">
                <a:latin typeface="Segoe"/>
              </a:rPr>
            </a:br>
            <a:r>
              <a:rPr lang="en-US" sz="2000" b="0" i="0" u="none" strike="noStrike" baseline="0" smtClean="0">
                <a:latin typeface="Segoe"/>
              </a:rPr>
              <a:t>tab and then click the top part of the </a:t>
            </a:r>
            <a:br>
              <a:rPr lang="en-US" sz="2000" b="0" i="0" u="none" strike="noStrike" baseline="0" smtClean="0">
                <a:latin typeface="Segoe"/>
              </a:rPr>
            </a:br>
            <a:r>
              <a:rPr lang="en-US" sz="2000" b="1" i="0" u="none" strike="noStrike" baseline="0" smtClean="0">
                <a:latin typeface="Segoe"/>
              </a:rPr>
              <a:t>AutoSum</a:t>
            </a:r>
            <a:r>
              <a:rPr lang="en-US" sz="2000" b="0" i="0" u="none" strike="noStrike" baseline="0" smtClean="0">
                <a:latin typeface="Segoe"/>
              </a:rPr>
              <a:t> button. The SUM function </a:t>
            </a:r>
            <a:br>
              <a:rPr lang="en-US" sz="2000" b="0" i="0" u="none" strike="noStrike" baseline="0" smtClean="0">
                <a:latin typeface="Segoe"/>
              </a:rPr>
            </a:br>
            <a:r>
              <a:rPr lang="en-US" sz="2000" b="0" i="0" u="none" strike="noStrike" baseline="0" smtClean="0">
                <a:latin typeface="Segoe"/>
              </a:rPr>
              <a:t>appears with arguments filled in, but </a:t>
            </a:r>
            <a:br>
              <a:rPr lang="en-US" sz="2000" b="0" i="0" u="none" strike="noStrike" baseline="0" smtClean="0">
                <a:latin typeface="Segoe"/>
              </a:rPr>
            </a:br>
            <a:r>
              <a:rPr lang="en-US" sz="2000" b="0" i="0" u="none" strike="noStrike" baseline="0" smtClean="0">
                <a:latin typeface="Segoe"/>
              </a:rPr>
              <a:t>only C6 is included. Type </a:t>
            </a:r>
            <a:r>
              <a:rPr lang="en-US" sz="2000" b="1" i="0" u="none" strike="noStrike" baseline="0" smtClean="0">
                <a:latin typeface="Segoe"/>
              </a:rPr>
              <a:t>C3:</a:t>
            </a:r>
            <a:r>
              <a:rPr lang="en-US" sz="2000" b="0" i="0" u="none" strike="noStrike" baseline="0" smtClean="0">
                <a:latin typeface="Segoe"/>
              </a:rPr>
              <a:t> before </a:t>
            </a:r>
            <a:br>
              <a:rPr lang="en-US" sz="2000" b="0" i="0" u="none" strike="noStrike" baseline="0" smtClean="0">
                <a:latin typeface="Segoe"/>
              </a:rPr>
            </a:br>
            <a:r>
              <a:rPr lang="en-US" sz="2000" b="0" i="0" u="none" strike="noStrike" baseline="0" smtClean="0">
                <a:latin typeface="Segoe"/>
              </a:rPr>
              <a:t>C6 to correct the range (right). Press </a:t>
            </a:r>
            <a:br>
              <a:rPr lang="en-US" sz="2000" b="0" i="0" u="none" strike="noStrike" baseline="0" smtClean="0">
                <a:latin typeface="Segoe"/>
              </a:rPr>
            </a:br>
            <a:r>
              <a:rPr lang="en-US" sz="2000" b="1" i="0" u="none" strike="noStrike" baseline="0" smtClean="0">
                <a:latin typeface="Segoe"/>
              </a:rPr>
              <a:t>Enter</a:t>
            </a:r>
            <a:r>
              <a:rPr lang="en-US" sz="2000" b="0" i="0" u="none" strike="noStrike" baseline="0" smtClean="0">
                <a:latin typeface="Segoe"/>
              </a:rPr>
              <a:t>. The result, </a:t>
            </a:r>
            <a:r>
              <a:rPr lang="en-US" sz="2000" b="0" i="1" u="none" strike="noStrike" baseline="0" smtClean="0">
                <a:latin typeface="Segoe"/>
              </a:rPr>
              <a:t>1340</a:t>
            </a:r>
            <a:r>
              <a:rPr lang="en-US" sz="2000" b="0" i="0" u="none" strike="noStrike" baseline="0" smtClean="0">
                <a:latin typeface="Segoe"/>
              </a:rPr>
              <a:t>, is the sum of February nonutility expenses.</a:t>
            </a:r>
          </a:p>
          <a:p>
            <a:pPr marR="0" lvl="1" rtl="0">
              <a:buFont typeface="+mj-lt"/>
              <a:buAutoNum type="arabicPeriod" startAt="3"/>
            </a:pPr>
            <a:r>
              <a:rPr lang="en-US" sz="2000">
                <a:latin typeface="Segoe"/>
              </a:rPr>
              <a:t>Copy cell </a:t>
            </a:r>
            <a:r>
              <a:rPr lang="en-US" sz="2000" b="1">
                <a:latin typeface="Segoe"/>
              </a:rPr>
              <a:t>C7</a:t>
            </a:r>
            <a:r>
              <a:rPr lang="en-US" sz="2000">
                <a:latin typeface="Segoe"/>
              </a:rPr>
              <a:t> to </a:t>
            </a:r>
            <a:r>
              <a:rPr lang="en-US" sz="2000" b="1">
                <a:latin typeface="Segoe"/>
              </a:rPr>
              <a:t>D7:M7</a:t>
            </a:r>
            <a:r>
              <a:rPr lang="en-US" sz="2000">
                <a:latin typeface="Segoe"/>
              </a:rPr>
              <a:t> to enter the remaining subtotals.</a:t>
            </a:r>
          </a:p>
          <a:p>
            <a:pPr marR="0" lvl="1" rtl="0">
              <a:buFont typeface="+mj-lt"/>
              <a:buAutoNum type="arabicPeriod" startAt="3"/>
            </a:pPr>
            <a:r>
              <a:rPr lang="en-US" sz="2000">
                <a:latin typeface="Segoe"/>
              </a:rPr>
              <a:t>Copy cell </a:t>
            </a:r>
            <a:r>
              <a:rPr lang="en-US" sz="2000" b="1">
                <a:latin typeface="Segoe"/>
              </a:rPr>
              <a:t>N6</a:t>
            </a:r>
            <a:r>
              <a:rPr lang="en-US" sz="2000">
                <a:latin typeface="Segoe"/>
              </a:rPr>
              <a:t> to </a:t>
            </a:r>
            <a:r>
              <a:rPr lang="en-US" sz="2000" b="1">
                <a:latin typeface="Segoe"/>
              </a:rPr>
              <a:t>N7</a:t>
            </a:r>
            <a:r>
              <a:rPr lang="en-US" sz="2000">
                <a:latin typeface="Segoe"/>
              </a:rPr>
              <a:t> to enter the total nonutility expenses.</a:t>
            </a:r>
          </a:p>
          <a:p>
            <a:pPr marR="0" lvl="1" rtl="0">
              <a:buFont typeface="+mj-lt"/>
              <a:buAutoNum type="arabicPeriod" startAt="3"/>
            </a:pPr>
            <a:r>
              <a:rPr lang="en-US" sz="2000">
                <a:latin typeface="Segoe"/>
              </a:rPr>
              <a:t> </a:t>
            </a:r>
            <a:r>
              <a:rPr lang="en-US" sz="2000" b="1">
                <a:latin typeface="Segoe"/>
              </a:rPr>
              <a:t>SAVE</a:t>
            </a:r>
            <a:r>
              <a:rPr lang="en-US" sz="2000">
                <a:latin typeface="Segoe"/>
              </a:rPr>
              <a:t> the workbook as </a:t>
            </a:r>
            <a:r>
              <a:rPr lang="en-US" sz="2000" b="1" i="1">
                <a:latin typeface="Segoe"/>
              </a:rPr>
              <a:t>05 Budget Math</a:t>
            </a:r>
            <a:r>
              <a:rPr lang="en-US" sz="2000">
                <a:latin typeface="Times New Roman"/>
              </a:rPr>
              <a:t>.</a:t>
            </a:r>
          </a:p>
          <a:p>
            <a:pPr lvl="0"/>
            <a:r>
              <a:rPr lang="en-US" sz="2000" b="1">
                <a:latin typeface="Segoe"/>
              </a:rPr>
              <a:t>PAUSE.</a:t>
            </a:r>
            <a:r>
              <a:rPr lang="en-US" sz="2000">
                <a:latin typeface="Segoe"/>
              </a:rPr>
              <a:t> Leave the workbook open to use in the next exercise.</a:t>
            </a:r>
            <a:endParaRPr lang="en-US" sz="2000">
              <a:latin typeface="Times New Roman"/>
            </a:endParaRPr>
          </a:p>
          <a:p>
            <a:pPr marR="0" lvl="1" rtl="0">
              <a:buFont typeface="+mj-lt"/>
              <a:buAutoNum type="arabicPeriod" startAt="3"/>
            </a:pPr>
            <a:endParaRPr lang="en-US" sz="2000"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14</a:t>
            </a:fld>
            <a:endParaRPr lang="en-US" dirty="0"/>
          </a:p>
        </p:txBody>
      </p:sp>
      <p:pic>
        <p:nvPicPr>
          <p:cNvPr id="7" name="Picture 6" descr="05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896" y="1612462"/>
            <a:ext cx="2893727" cy="1848349"/>
          </a:xfrm>
          <a:prstGeom prst="rect">
            <a:avLst/>
          </a:prstGeom>
        </p:spPr>
      </p:pic>
    </p:spTree>
    <p:extLst>
      <p:ext uri="{BB962C8B-B14F-4D97-AF65-F5344CB8AC3E}">
        <p14:creationId xmlns:p14="http://schemas.microsoft.com/office/powerpoint/2010/main" val="139813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COUNT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USE</a:t>
            </a:r>
            <a:r>
              <a:rPr lang="en-US" sz="2000" b="0" i="0" u="none" strike="noStrike" baseline="0" smtClean="0">
                <a:latin typeface="Segoe"/>
              </a:rPr>
              <a:t> the workbook you modified in the previous exercise.</a:t>
            </a:r>
          </a:p>
          <a:p>
            <a:pPr marR="0" lvl="1" rtl="0"/>
            <a:r>
              <a:rPr lang="en-US" sz="2000" b="0" i="0" u="none" strike="noStrike" baseline="0" smtClean="0">
                <a:latin typeface="Segoe"/>
              </a:rPr>
              <a:t>In cell O5, type </a:t>
            </a:r>
            <a:r>
              <a:rPr lang="en-US" sz="2000" b="1" i="0" u="none" strike="noStrike" baseline="0" smtClean="0">
                <a:latin typeface="Segoe"/>
              </a:rPr>
              <a:t>Count</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Segoe"/>
              </a:rPr>
              <a:t>. This is the label identifying the formula you will enter in the next step.</a:t>
            </a:r>
          </a:p>
          <a:p>
            <a:pPr marR="0" lvl="1" rtl="0"/>
            <a:r>
              <a:rPr lang="en-US" sz="2000" b="0" i="0" u="none" strike="noStrike" baseline="0" smtClean="0">
                <a:latin typeface="Segoe"/>
              </a:rPr>
              <a:t>In cell O6, type </a:t>
            </a:r>
            <a:r>
              <a:rPr lang="en-US" sz="2000" b="1" i="0" u="none" strike="noStrike" baseline="0" smtClean="0">
                <a:latin typeface="Segoe"/>
              </a:rPr>
              <a:t>=COUNT(B6:M6)</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Segoe"/>
              </a:rPr>
              <a:t>. The result, </a:t>
            </a:r>
            <a:r>
              <a:rPr lang="en-US" sz="2000" b="0" i="1" u="none" strike="noStrike" baseline="0" smtClean="0">
                <a:latin typeface="Segoe"/>
              </a:rPr>
              <a:t>9</a:t>
            </a:r>
            <a:r>
              <a:rPr lang="en-US" sz="2000" b="0" i="0" u="none" strike="noStrike" baseline="0" smtClean="0">
                <a:latin typeface="Segoe"/>
              </a:rPr>
              <a:t>, is the number of months in which you budgeted for miscellaneous expenses (see below)</a:t>
            </a:r>
            <a:r>
              <a:rPr lang="en-US" sz="2000" b="0" i="0" u="none" strike="noStrike" baseline="0" smtClean="0">
                <a:latin typeface="Times New Roman"/>
              </a:rPr>
              <a:t>.</a:t>
            </a:r>
          </a:p>
          <a:p>
            <a:pPr marR="0" lvl="1" rtl="0"/>
            <a:r>
              <a:rPr lang="en-US" sz="2000" i="0" u="none" strike="noStrike" baseline="0" smtClean="0">
                <a:latin typeface="Segoe"/>
              </a:rPr>
              <a:t> </a:t>
            </a:r>
            <a:r>
              <a:rPr lang="en-US" sz="2000" b="1" i="0" u="none" strike="noStrike" baseline="0" smtClean="0">
                <a:latin typeface="Segoe"/>
              </a:rPr>
              <a:t>SAVE</a:t>
            </a:r>
            <a:r>
              <a:rPr lang="en-US" sz="2000" b="0" i="0" u="none" strike="noStrike" baseline="0" smtClean="0">
                <a:latin typeface="Segoe"/>
              </a:rPr>
              <a:t> the workbook.</a:t>
            </a:r>
          </a:p>
          <a:p>
            <a:pPr marR="0" lvl="0" rtl="0"/>
            <a:r>
              <a:rPr lang="en-US" sz="2000" b="1" i="0" u="none" strike="noStrike" baseline="0" smtClean="0">
                <a:latin typeface="Segoe"/>
              </a:rPr>
              <a:t>PAUSE.</a:t>
            </a:r>
            <a:r>
              <a:rPr lang="en-US" sz="2000" b="0" i="0" u="none" strike="noStrike" baseline="0" smtClean="0">
                <a:latin typeface="Segoe"/>
              </a:rPr>
              <a:t> Leave the workbook open to use in the next exercise.</a:t>
            </a:r>
            <a:endParaRPr lang="en-US" sz="2000"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15</a:t>
            </a:fld>
            <a:endParaRPr lang="en-US" dirty="0"/>
          </a:p>
        </p:txBody>
      </p:sp>
      <p:pic>
        <p:nvPicPr>
          <p:cNvPr id="7" name="Picture 6" descr="05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419600"/>
            <a:ext cx="5666828" cy="1761663"/>
          </a:xfrm>
          <a:prstGeom prst="rect">
            <a:avLst/>
          </a:prstGeom>
        </p:spPr>
      </p:pic>
    </p:spTree>
    <p:extLst>
      <p:ext uri="{BB962C8B-B14F-4D97-AF65-F5344CB8AC3E}">
        <p14:creationId xmlns:p14="http://schemas.microsoft.com/office/powerpoint/2010/main" val="3177674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COUNTA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In cell P5, type </a:t>
            </a:r>
            <a:r>
              <a:rPr lang="en-US" b="1" i="0" u="none" strike="noStrike" baseline="0" smtClean="0">
                <a:latin typeface="Segoe"/>
              </a:rPr>
              <a:t>CountA</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This is the label identifying the formula you will enter in the next step.</a:t>
            </a:r>
          </a:p>
          <a:p>
            <a:pPr marR="0" lvl="1" rtl="0"/>
            <a:r>
              <a:rPr lang="en-US" b="0" i="0" u="none" strike="noStrike" baseline="0" smtClean="0">
                <a:latin typeface="Segoe"/>
              </a:rPr>
              <a:t>In cell P6, on the formula bar, click the </a:t>
            </a:r>
            <a:r>
              <a:rPr lang="en-US" b="1" i="0" u="none" strike="noStrike" baseline="0" smtClean="0">
                <a:latin typeface="Segoe"/>
              </a:rPr>
              <a:t>Insert Function</a:t>
            </a:r>
            <a:r>
              <a:rPr lang="en-US" b="0" i="0" u="none" strike="noStrike" baseline="0" smtClean="0">
                <a:latin typeface="Segoe"/>
              </a:rPr>
              <a:t> button.</a:t>
            </a:r>
          </a:p>
          <a:p>
            <a:pPr marR="0" lvl="1" rtl="0"/>
            <a:r>
              <a:rPr lang="en-US" b="0" i="0" u="none" strike="noStrike" baseline="0" smtClean="0">
                <a:latin typeface="Segoe"/>
              </a:rPr>
              <a:t>In the Insert Function dialog box, in the Search for a function text box, type </a:t>
            </a:r>
            <a:r>
              <a:rPr lang="en-US" b="1" i="0" u="none" strike="noStrike" baseline="0" smtClean="0">
                <a:latin typeface="Segoe"/>
              </a:rPr>
              <a:t>counta</a:t>
            </a:r>
            <a:r>
              <a:rPr lang="en-US" b="0" i="0" u="none" strike="noStrike" baseline="0" smtClean="0">
                <a:latin typeface="Segoe"/>
              </a:rPr>
              <a:t> and then click </a:t>
            </a:r>
            <a:r>
              <a:rPr lang="en-US" b="1" i="0" u="none" strike="noStrike" baseline="0" smtClean="0">
                <a:latin typeface="Segoe"/>
              </a:rPr>
              <a:t>Go</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16</a:t>
            </a:fld>
            <a:endParaRPr lang="en-US" dirty="0"/>
          </a:p>
        </p:txBody>
      </p:sp>
    </p:spTree>
    <p:extLst>
      <p:ext uri="{BB962C8B-B14F-4D97-AF65-F5344CB8AC3E}">
        <p14:creationId xmlns:p14="http://schemas.microsoft.com/office/powerpoint/2010/main" val="171603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COUNTA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Select </a:t>
            </a:r>
            <a:r>
              <a:rPr lang="en-US" b="1" i="0" u="none" strike="noStrike" baseline="0" smtClean="0">
                <a:latin typeface="Segoe"/>
              </a:rPr>
              <a:t>COUNTA</a:t>
            </a:r>
            <a:r>
              <a:rPr lang="en-US" b="0" i="0" u="none" strike="noStrike" baseline="0" smtClean="0">
                <a:latin typeface="Segoe"/>
              </a:rPr>
              <a:t> in the results list and click </a:t>
            </a:r>
            <a:r>
              <a:rPr lang="en-US" b="1" i="0" u="none" strike="noStrike" baseline="0" smtClean="0">
                <a:latin typeface="Segoe"/>
              </a:rPr>
              <a:t>OK</a:t>
            </a:r>
            <a:r>
              <a:rPr lang="en-US" b="0" i="0" u="none" strike="noStrike" baseline="0" smtClean="0">
                <a:latin typeface="Segoe"/>
              </a:rPr>
              <a:t>. The Function Arguments dialog box opens.</a:t>
            </a:r>
          </a:p>
          <a:p>
            <a:pPr marR="0" lvl="1" rtl="0">
              <a:buAutoNum type="arabicPeriod" startAt="4"/>
            </a:pPr>
            <a:r>
              <a:rPr lang="en-US" b="0" i="0" u="none" strike="noStrike" baseline="0" smtClean="0">
                <a:latin typeface="Segoe"/>
              </a:rPr>
              <a:t>Click </a:t>
            </a:r>
            <a:r>
              <a:rPr lang="en-US" b="1" i="0" u="none" strike="noStrike" baseline="0" smtClean="0">
                <a:latin typeface="Segoe"/>
              </a:rPr>
              <a:t>Collapse Dialog</a:t>
            </a:r>
            <a:r>
              <a:rPr lang="en-US" b="0" i="0" u="none" strike="noStrike" baseline="0" smtClean="0">
                <a:latin typeface="Segoe"/>
              </a:rPr>
              <a:t> (see below). The box collapses to a single entry box.</a:t>
            </a:r>
          </a:p>
          <a:p>
            <a:pPr marR="0" lvl="1" rtl="0">
              <a:buAutoNum type="arabicPeriod" startAt="4"/>
            </a:pPr>
            <a:r>
              <a:rPr lang="en-US" b="0" i="0" u="none" strike="noStrike" baseline="0" smtClean="0">
                <a:latin typeface="Segoe"/>
              </a:rPr>
              <a:t>Select </a:t>
            </a:r>
            <a:r>
              <a:rPr lang="en-US" b="1" i="0" u="none" strike="noStrike" baseline="0" smtClean="0">
                <a:latin typeface="Segoe"/>
              </a:rPr>
              <a:t>A6:M6</a:t>
            </a:r>
            <a:r>
              <a:rPr lang="en-US" b="0" i="0" u="none" strike="noStrike" baseline="0" smtClean="0">
                <a:latin typeface="Segoe"/>
              </a:rPr>
              <a:t>. The new range appears in the dialog box.</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17</a:t>
            </a:fld>
            <a:endParaRPr lang="en-US" dirty="0"/>
          </a:p>
        </p:txBody>
      </p:sp>
      <p:pic>
        <p:nvPicPr>
          <p:cNvPr id="7" name="Picture 6" descr="05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255" y="3657600"/>
            <a:ext cx="5930024" cy="2501240"/>
          </a:xfrm>
          <a:prstGeom prst="rect">
            <a:avLst/>
          </a:prstGeom>
        </p:spPr>
      </p:pic>
    </p:spTree>
    <p:extLst>
      <p:ext uri="{BB962C8B-B14F-4D97-AF65-F5344CB8AC3E}">
        <p14:creationId xmlns:p14="http://schemas.microsoft.com/office/powerpoint/2010/main" val="384527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COUNTA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7"/>
            </a:pPr>
            <a:r>
              <a:rPr lang="en-US" b="0" i="0" u="none" strike="noStrike" baseline="0" smtClean="0">
                <a:latin typeface="Segoe"/>
              </a:rPr>
              <a:t>Click </a:t>
            </a:r>
            <a:r>
              <a:rPr lang="en-US" b="1" i="0" u="none" strike="noStrike" baseline="0" smtClean="0">
                <a:latin typeface="Segoe"/>
              </a:rPr>
              <a:t>Expand Dialog</a:t>
            </a:r>
            <a:r>
              <a:rPr lang="en-US" b="0" i="0" u="none" strike="noStrike" baseline="0" smtClean="0">
                <a:latin typeface="Segoe"/>
              </a:rPr>
              <a:t> shown below, and click </a:t>
            </a:r>
            <a:r>
              <a:rPr lang="en-US" b="1" i="0" u="none" strike="noStrike" baseline="0" smtClean="0">
                <a:latin typeface="Segoe"/>
              </a:rPr>
              <a:t>OK</a:t>
            </a:r>
            <a:r>
              <a:rPr lang="en-US" b="0" i="0" u="none" strike="noStrike" baseline="0" smtClean="0">
                <a:latin typeface="Segoe"/>
              </a:rPr>
              <a:t> to close the dialog box. The result, </a:t>
            </a:r>
            <a:r>
              <a:rPr lang="en-US" b="0" i="1" u="none" strike="noStrike" baseline="0" smtClean="0">
                <a:latin typeface="Segoe"/>
              </a:rPr>
              <a:t>10</a:t>
            </a:r>
            <a:r>
              <a:rPr lang="en-US" b="0" i="0" u="none" strike="noStrike" baseline="0" smtClean="0">
                <a:latin typeface="Segoe"/>
              </a:rPr>
              <a:t>, is the number of non-blank cells in the range.</a:t>
            </a:r>
          </a:p>
          <a:p>
            <a:pPr marR="0" lvl="1" rtl="0">
              <a:buAutoNum type="arabicPeriod" startAt="7"/>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a:t>
            </a:r>
            <a:r>
              <a:rPr lang="en-US" b="0" i="0" u="none" strike="noStrike" baseline="0" smtClean="0">
                <a:latin typeface="Segoe"/>
              </a:rPr>
              <a:t> Leave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18</a:t>
            </a:fld>
            <a:endParaRPr lang="en-US" dirty="0"/>
          </a:p>
        </p:txBody>
      </p:sp>
      <p:pic>
        <p:nvPicPr>
          <p:cNvPr id="7" name="Picture 6" descr="05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055" y="3733800"/>
            <a:ext cx="6735379" cy="1702812"/>
          </a:xfrm>
          <a:prstGeom prst="rect">
            <a:avLst/>
          </a:prstGeom>
        </p:spPr>
      </p:pic>
    </p:spTree>
    <p:extLst>
      <p:ext uri="{BB962C8B-B14F-4D97-AF65-F5344CB8AC3E}">
        <p14:creationId xmlns:p14="http://schemas.microsoft.com/office/powerpoint/2010/main" val="269553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AVERAGE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In cell O8, type </a:t>
            </a:r>
            <a:r>
              <a:rPr lang="en-US" b="1" i="0" u="none" strike="noStrike" baseline="0" smtClean="0">
                <a:latin typeface="Segoe"/>
              </a:rPr>
              <a:t>Average</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Segoe"/>
              </a:rPr>
              <a:t>.  </a:t>
            </a:r>
          </a:p>
          <a:p>
            <a:pPr marR="0" lvl="1" rtl="0"/>
            <a:r>
              <a:rPr lang="en-US" b="0" i="0" u="none" strike="noStrike" baseline="0" smtClean="0">
                <a:latin typeface="Segoe"/>
              </a:rPr>
              <a:t>In cell O9, type</a:t>
            </a:r>
            <a:r>
              <a:rPr lang="en-US" b="1" i="0" u="none" strike="noStrike" baseline="0" smtClean="0">
                <a:latin typeface="Segoe"/>
              </a:rPr>
              <a:t> =AVERAGE(B9:M9)</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result, </a:t>
            </a:r>
            <a:r>
              <a:rPr lang="en-US" b="0" i="1" u="none" strike="noStrike" baseline="0" smtClean="0">
                <a:latin typeface="Segoe"/>
              </a:rPr>
              <a:t>175.8333</a:t>
            </a:r>
            <a:r>
              <a:rPr lang="en-US" b="0" i="0" u="none" strike="noStrike" baseline="0" smtClean="0">
                <a:latin typeface="Segoe"/>
              </a:rPr>
              <a:t>, is your average expected monthly electricity bill.</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19</a:t>
            </a:fld>
            <a:endParaRPr lang="en-US" dirty="0"/>
          </a:p>
        </p:txBody>
      </p:sp>
    </p:spTree>
    <p:extLst>
      <p:ext uri="{BB962C8B-B14F-4D97-AF65-F5344CB8AC3E}">
        <p14:creationId xmlns:p14="http://schemas.microsoft.com/office/powerpoint/2010/main" val="97068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Objectives</a:t>
            </a:r>
          </a:p>
        </p:txBody>
      </p:sp>
      <p:sp>
        <p:nvSpPr>
          <p:cNvPr id="10"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11"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12"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a:t>
            </a:fld>
            <a:endParaRPr lang="en-US" dirty="0"/>
          </a:p>
        </p:txBody>
      </p:sp>
      <p:pic>
        <p:nvPicPr>
          <p:cNvPr id="4" name="Picture 3" descr="05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8135007" cy="3346123"/>
          </a:xfrm>
          <a:prstGeom prst="rect">
            <a:avLst/>
          </a:prstGeom>
        </p:spPr>
      </p:pic>
    </p:spTree>
    <p:extLst>
      <p:ext uri="{BB962C8B-B14F-4D97-AF65-F5344CB8AC3E}">
        <p14:creationId xmlns:p14="http://schemas.microsoft.com/office/powerpoint/2010/main" val="3221876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AVERAGE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In cell O10, type </a:t>
            </a:r>
            <a:r>
              <a:rPr lang="en-US" b="1" i="0" u="none" strike="noStrike" baseline="0" smtClean="0">
                <a:latin typeface="Segoe"/>
              </a:rPr>
              <a:t>=AVERAGE(B10:M10)</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The result, </a:t>
            </a:r>
            <a:r>
              <a:rPr lang="en-US" b="0" i="1" u="none" strike="noStrike" baseline="0" smtClean="0">
                <a:latin typeface="Segoe"/>
              </a:rPr>
              <a:t>93.33333</a:t>
            </a:r>
            <a:r>
              <a:rPr lang="en-US" b="0" i="0" u="none" strike="noStrike" baseline="0" smtClean="0">
                <a:latin typeface="Segoe"/>
              </a:rPr>
              <a:t>, is your average expected monthly gas bill (below).</a:t>
            </a:r>
          </a:p>
          <a:p>
            <a:pPr marR="0" lvl="1" rtl="0">
              <a:buAutoNum type="arabicPeriod" startAt="3"/>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a:t>
            </a:r>
            <a:r>
              <a:rPr lang="en-US" b="0" i="0" u="none" strike="noStrike" baseline="0" smtClean="0">
                <a:latin typeface="Segoe"/>
              </a:rPr>
              <a:t> Leave the workbook open to use in the next exercise.</a:t>
            </a: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20</a:t>
            </a:fld>
            <a:endParaRPr lang="en-US" dirty="0"/>
          </a:p>
        </p:txBody>
      </p:sp>
      <p:pic>
        <p:nvPicPr>
          <p:cNvPr id="7" name="Picture 6" descr="05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733800"/>
            <a:ext cx="4847021" cy="2162356"/>
          </a:xfrm>
          <a:prstGeom prst="rect">
            <a:avLst/>
          </a:prstGeom>
        </p:spPr>
      </p:pic>
    </p:spTree>
    <p:extLst>
      <p:ext uri="{BB962C8B-B14F-4D97-AF65-F5344CB8AC3E}">
        <p14:creationId xmlns:p14="http://schemas.microsoft.com/office/powerpoint/2010/main" val="3113697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MIN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In cell P8, type </a:t>
            </a:r>
            <a:r>
              <a:rPr lang="en-US" b="1" i="0" u="none" strike="noStrike" baseline="0" smtClean="0">
                <a:latin typeface="Segoe"/>
              </a:rPr>
              <a:t>Min</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Segoe"/>
              </a:rPr>
              <a:t>. </a:t>
            </a:r>
          </a:p>
          <a:p>
            <a:pPr marR="0" lvl="1" rtl="0"/>
            <a:r>
              <a:rPr lang="en-US" b="0" i="0" u="none" strike="noStrike" baseline="0" smtClean="0">
                <a:latin typeface="Segoe"/>
              </a:rPr>
              <a:t>Click in cell </a:t>
            </a:r>
            <a:r>
              <a:rPr lang="en-US" b="1" i="0" u="none" strike="noStrike" baseline="0" smtClean="0">
                <a:latin typeface="Segoe"/>
              </a:rPr>
              <a:t>P9</a:t>
            </a:r>
            <a:r>
              <a:rPr lang="en-US" b="0" i="0" u="none" strike="noStrike" baseline="0" smtClean="0">
                <a:latin typeface="Segoe"/>
              </a:rPr>
              <a:t> and then click the </a:t>
            </a:r>
            <a:r>
              <a:rPr lang="en-US" b="1" i="0" u="none" strike="noStrike" baseline="0" smtClean="0">
                <a:latin typeface="Segoe"/>
              </a:rPr>
              <a:t>FORMULAS</a:t>
            </a:r>
            <a:r>
              <a:rPr lang="en-US" b="0" i="0" u="none" strike="noStrike" baseline="0" smtClean="0">
                <a:latin typeface="Segoe"/>
              </a:rPr>
              <a:t> tab.</a:t>
            </a:r>
          </a:p>
          <a:p>
            <a:pPr marR="0" lvl="1" rtl="0"/>
            <a:r>
              <a:rPr lang="en-US" b="0" i="0" u="none" strike="noStrike" baseline="0" smtClean="0">
                <a:latin typeface="Segoe"/>
              </a:rPr>
              <a:t>Click the </a:t>
            </a:r>
            <a:r>
              <a:rPr lang="en-US" b="1" i="0" u="none" strike="noStrike" baseline="0" smtClean="0">
                <a:latin typeface="Segoe"/>
              </a:rPr>
              <a:t>AutoSum</a:t>
            </a:r>
            <a:r>
              <a:rPr lang="en-US" b="0" i="0" u="none" strike="noStrike" baseline="0" smtClean="0">
                <a:latin typeface="Segoe"/>
              </a:rPr>
              <a:t> button arrow, and then select </a:t>
            </a:r>
            <a:r>
              <a:rPr lang="en-US" b="1" i="0" u="none" strike="noStrike" baseline="0" smtClean="0">
                <a:latin typeface="Segoe"/>
              </a:rPr>
              <a:t>Min</a:t>
            </a:r>
            <a:r>
              <a:rPr lang="en-US" b="0" i="0" u="none" strike="noStrike" baseline="0" smtClean="0">
                <a:latin typeface="Segoe"/>
              </a:rPr>
              <a:t> from the menu. The range B9:O9 is automatically selected (below). This range is incorrect, so you need to edit it.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21</a:t>
            </a:fld>
            <a:endParaRPr lang="en-US" dirty="0"/>
          </a:p>
        </p:txBody>
      </p:sp>
      <p:pic>
        <p:nvPicPr>
          <p:cNvPr id="7" name="Picture 6" descr="05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22" y="4607472"/>
            <a:ext cx="7861300" cy="1295400"/>
          </a:xfrm>
          <a:prstGeom prst="rect">
            <a:avLst/>
          </a:prstGeom>
        </p:spPr>
      </p:pic>
    </p:spTree>
    <p:extLst>
      <p:ext uri="{BB962C8B-B14F-4D97-AF65-F5344CB8AC3E}">
        <p14:creationId xmlns:p14="http://schemas.microsoft.com/office/powerpoint/2010/main" val="326124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MIN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4"/>
            </a:pPr>
            <a:r>
              <a:rPr lang="en-US" sz="2100" b="0" i="0" u="none" strike="noStrike" baseline="0" smtClean="0">
                <a:latin typeface="Segoe"/>
              </a:rPr>
              <a:t>Click cell </a:t>
            </a:r>
            <a:r>
              <a:rPr lang="en-US" sz="2100" b="1" i="0" u="none" strike="noStrike" baseline="0" smtClean="0">
                <a:latin typeface="Segoe"/>
              </a:rPr>
              <a:t>B9</a:t>
            </a:r>
            <a:r>
              <a:rPr lang="en-US" sz="2100" b="0" i="0" u="none" strike="noStrike" baseline="0" smtClean="0">
                <a:latin typeface="Segoe"/>
              </a:rPr>
              <a:t>, hold down the </a:t>
            </a:r>
            <a:r>
              <a:rPr lang="en-US" sz="2100" b="1" i="0" u="none" strike="noStrike" baseline="0" smtClean="0">
                <a:latin typeface="Segoe"/>
              </a:rPr>
              <a:t>Shift</a:t>
            </a:r>
            <a:r>
              <a:rPr lang="en-US" sz="2100" b="0" i="0" u="none" strike="noStrike" baseline="0" smtClean="0">
                <a:latin typeface="Segoe"/>
              </a:rPr>
              <a:t> key, and click cell </a:t>
            </a:r>
            <a:r>
              <a:rPr lang="en-US" sz="2100" b="1" i="0" u="none" strike="noStrike" baseline="0" smtClean="0">
                <a:latin typeface="Segoe"/>
              </a:rPr>
              <a:t>M9</a:t>
            </a:r>
            <a:r>
              <a:rPr lang="en-US" sz="2100" b="0" i="0" u="none" strike="noStrike" baseline="0" smtClean="0">
                <a:latin typeface="Segoe"/>
              </a:rPr>
              <a:t>. The range B9:M9 appears in the function, which now looks like =MIN(B9:M9). See below. Press </a:t>
            </a:r>
            <a:r>
              <a:rPr lang="en-US" sz="2100" b="1" i="0" u="none" strike="noStrike" baseline="0" smtClean="0">
                <a:latin typeface="Segoe"/>
              </a:rPr>
              <a:t>Enter</a:t>
            </a:r>
            <a:r>
              <a:rPr lang="en-US" sz="2100" b="0" i="0" u="none" strike="noStrike" baseline="0" smtClean="0">
                <a:latin typeface="Segoe"/>
              </a:rPr>
              <a:t>. The result, </a:t>
            </a:r>
            <a:r>
              <a:rPr lang="en-US" sz="2100" b="0" i="1" u="none" strike="noStrike" baseline="0" smtClean="0">
                <a:latin typeface="Segoe"/>
              </a:rPr>
              <a:t>150,</a:t>
            </a:r>
            <a:r>
              <a:rPr lang="en-US" sz="2100" b="0" i="0" u="none" strike="noStrike" baseline="0" smtClean="0">
                <a:latin typeface="Segoe"/>
              </a:rPr>
              <a:t> appears, which is the lowest expected electricity bill for the year.</a:t>
            </a:r>
          </a:p>
          <a:p>
            <a:pPr marR="0" lvl="1" rtl="0">
              <a:buAutoNum type="arabicPeriod" startAt="4"/>
            </a:pPr>
            <a:r>
              <a:rPr lang="en-US" sz="2100" b="0" i="0" u="none" strike="noStrike" baseline="0" smtClean="0">
                <a:latin typeface="Segoe"/>
              </a:rPr>
              <a:t>Copy cell </a:t>
            </a:r>
            <a:r>
              <a:rPr lang="en-US" sz="2100" b="1" i="0" u="none" strike="noStrike" baseline="0" smtClean="0">
                <a:latin typeface="Segoe"/>
              </a:rPr>
              <a:t>P9</a:t>
            </a:r>
            <a:r>
              <a:rPr lang="en-US" sz="2100" b="0" i="0" u="none" strike="noStrike" baseline="0" smtClean="0">
                <a:latin typeface="Segoe"/>
              </a:rPr>
              <a:t> to cell </a:t>
            </a:r>
            <a:r>
              <a:rPr lang="en-US" sz="2100" b="1" i="0" u="none" strike="noStrike" baseline="0" smtClean="0">
                <a:latin typeface="Segoe"/>
              </a:rPr>
              <a:t>P10</a:t>
            </a:r>
            <a:r>
              <a:rPr lang="en-US" sz="2100" b="0" i="0" u="none" strike="noStrike" baseline="0" smtClean="0">
                <a:latin typeface="Segoe"/>
              </a:rPr>
              <a:t>. The result, </a:t>
            </a:r>
            <a:r>
              <a:rPr lang="en-US" sz="2100" b="0" i="1" u="none" strike="noStrike" baseline="0" smtClean="0">
                <a:latin typeface="Segoe"/>
              </a:rPr>
              <a:t>70</a:t>
            </a:r>
            <a:r>
              <a:rPr lang="en-US" sz="2100" b="0" i="0" u="none" strike="noStrike" baseline="0" smtClean="0">
                <a:latin typeface="Segoe"/>
              </a:rPr>
              <a:t>, is the lowest expected gas bill for the year. </a:t>
            </a:r>
          </a:p>
          <a:p>
            <a:pPr marR="0" lvl="1" rtl="0">
              <a:buAutoNum type="arabicPeriod" startAt="4"/>
            </a:pPr>
            <a:r>
              <a:rPr lang="en-US" sz="2100" i="0" u="none" strike="noStrike" baseline="0" smtClean="0">
                <a:latin typeface="Segoe"/>
              </a:rPr>
              <a:t> </a:t>
            </a:r>
            <a:r>
              <a:rPr lang="en-US" sz="2100" b="1" i="0" u="none" strike="noStrike" baseline="0" smtClean="0">
                <a:latin typeface="Segoe"/>
              </a:rPr>
              <a:t>SAVE</a:t>
            </a:r>
            <a:r>
              <a:rPr lang="en-US" sz="2100" b="0" i="0" u="none" strike="noStrike" baseline="0" smtClean="0">
                <a:latin typeface="Segoe"/>
              </a:rPr>
              <a:t> the workbook.</a:t>
            </a:r>
          </a:p>
          <a:p>
            <a:pPr marR="0" lvl="0" rtl="0"/>
            <a:r>
              <a:rPr lang="en-US" sz="2100" b="1" i="0" u="none" strike="noStrike" baseline="0" smtClean="0">
                <a:latin typeface="Segoe"/>
              </a:rPr>
              <a:t>PAUSE.</a:t>
            </a:r>
            <a:r>
              <a:rPr lang="en-US" sz="2100" b="0" i="0" u="none" strike="noStrike" baseline="0" smtClean="0">
                <a:latin typeface="Segoe"/>
              </a:rPr>
              <a:t> Leave the workbook open to use in the next exercise.</a:t>
            </a:r>
            <a:endParaRPr lang="en-US" sz="2100"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22</a:t>
            </a:fld>
            <a:endParaRPr lang="en-US" dirty="0"/>
          </a:p>
        </p:txBody>
      </p:sp>
      <p:pic>
        <p:nvPicPr>
          <p:cNvPr id="7" name="Picture 6" descr="05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876800"/>
            <a:ext cx="7785100" cy="1270000"/>
          </a:xfrm>
          <a:prstGeom prst="rect">
            <a:avLst/>
          </a:prstGeom>
        </p:spPr>
      </p:pic>
    </p:spTree>
    <p:extLst>
      <p:ext uri="{BB962C8B-B14F-4D97-AF65-F5344CB8AC3E}">
        <p14:creationId xmlns:p14="http://schemas.microsoft.com/office/powerpoint/2010/main" val="297215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MAX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 USE</a:t>
            </a:r>
            <a:r>
              <a:rPr lang="en-US" sz="2000" b="0" i="0" u="none" strike="noStrike" baseline="0" smtClean="0">
                <a:latin typeface="Segoe"/>
              </a:rPr>
              <a:t> the workbook you modified in the previous exercise.</a:t>
            </a:r>
          </a:p>
          <a:p>
            <a:pPr marR="0" lvl="1" rtl="0"/>
            <a:r>
              <a:rPr lang="en-US" sz="2000" b="0" i="0" u="none" strike="noStrike" baseline="0" smtClean="0">
                <a:latin typeface="Segoe"/>
              </a:rPr>
              <a:t>In cell Q8, type </a:t>
            </a:r>
            <a:r>
              <a:rPr lang="en-US" sz="2000" b="1" i="0" u="none" strike="noStrike" baseline="0" smtClean="0">
                <a:latin typeface="Segoe"/>
              </a:rPr>
              <a:t>Max</a:t>
            </a:r>
            <a:r>
              <a:rPr lang="en-US" sz="2000" b="0" i="1" u="none" strike="noStrike" baseline="0" smtClean="0">
                <a:latin typeface="Segoe"/>
              </a:rPr>
              <a:t> </a:t>
            </a:r>
            <a:r>
              <a:rPr lang="en-US" sz="2000" b="0" i="0" u="none" strike="noStrike" baseline="0" smtClean="0">
                <a:latin typeface="Segoe"/>
              </a:rPr>
              <a:t>and press </a:t>
            </a:r>
            <a:r>
              <a:rPr lang="en-US" sz="2000" b="1" i="0" u="none" strike="noStrike" baseline="0" smtClean="0">
                <a:latin typeface="Segoe"/>
              </a:rPr>
              <a:t>Enter</a:t>
            </a:r>
            <a:r>
              <a:rPr lang="en-US" sz="2000" b="0" i="0" u="none" strike="noStrike" baseline="0" smtClean="0">
                <a:latin typeface="Segoe"/>
              </a:rPr>
              <a:t>. </a:t>
            </a:r>
          </a:p>
          <a:p>
            <a:pPr marR="0" lvl="1" rtl="0"/>
            <a:r>
              <a:rPr lang="en-US" sz="2000" b="0" i="0" u="none" strike="noStrike" baseline="0" smtClean="0">
                <a:latin typeface="Segoe"/>
              </a:rPr>
              <a:t>In cell Q9, type </a:t>
            </a:r>
            <a:r>
              <a:rPr lang="en-US" sz="2000" b="1" i="0" u="none" strike="noStrike" baseline="0" smtClean="0">
                <a:latin typeface="Segoe"/>
              </a:rPr>
              <a:t>=MAX(B9:M9)</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Segoe"/>
              </a:rPr>
              <a:t>. The result, </a:t>
            </a:r>
            <a:r>
              <a:rPr lang="en-US" sz="2000" b="0" i="1" u="none" strike="noStrike" baseline="0" smtClean="0">
                <a:latin typeface="Segoe"/>
              </a:rPr>
              <a:t>230</a:t>
            </a:r>
            <a:r>
              <a:rPr lang="en-US" sz="2000" b="0" i="0" u="none" strike="noStrike" baseline="0" smtClean="0">
                <a:latin typeface="Segoe"/>
              </a:rPr>
              <a:t>, is the highest monthly electricity bill that you expect to receive.</a:t>
            </a:r>
          </a:p>
          <a:p>
            <a:pPr lvl="1">
              <a:buFont typeface="+mj-lt"/>
              <a:buAutoNum type="arabicPeriod" startAt="3"/>
            </a:pPr>
            <a:r>
              <a:rPr lang="en-US" sz="2000">
                <a:latin typeface="Segoe"/>
              </a:rPr>
              <a:t>Copy cell </a:t>
            </a:r>
            <a:r>
              <a:rPr lang="en-US" sz="2000" b="1">
                <a:latin typeface="Segoe"/>
              </a:rPr>
              <a:t>Q9</a:t>
            </a:r>
            <a:r>
              <a:rPr lang="en-US" sz="2000">
                <a:latin typeface="Segoe"/>
              </a:rPr>
              <a:t> to </a:t>
            </a:r>
            <a:r>
              <a:rPr lang="en-US" sz="2000" b="1">
                <a:latin typeface="Segoe"/>
              </a:rPr>
              <a:t>Q10</a:t>
            </a:r>
            <a:r>
              <a:rPr lang="en-US" sz="2000">
                <a:latin typeface="Segoe"/>
              </a:rPr>
              <a:t>. The result, </a:t>
            </a:r>
            <a:r>
              <a:rPr lang="en-US" sz="2000" i="1">
                <a:latin typeface="Segoe"/>
              </a:rPr>
              <a:t>120</a:t>
            </a:r>
            <a:r>
              <a:rPr lang="en-US" sz="2000">
                <a:latin typeface="Segoe"/>
              </a:rPr>
              <a:t>, is the highest monthly gas bill that you expect to receive (see below).</a:t>
            </a:r>
          </a:p>
          <a:p>
            <a:pPr lvl="1">
              <a:buAutoNum type="arabicPeriod" startAt="3"/>
            </a:pPr>
            <a:r>
              <a:rPr lang="en-US" sz="2000">
                <a:latin typeface="Segoe"/>
              </a:rPr>
              <a:t> </a:t>
            </a:r>
            <a:r>
              <a:rPr lang="en-US" sz="2000" b="1">
                <a:latin typeface="Segoe"/>
              </a:rPr>
              <a:t>SAVE</a:t>
            </a:r>
            <a:r>
              <a:rPr lang="en-US" sz="2000">
                <a:latin typeface="Segoe"/>
              </a:rPr>
              <a:t> the workbook </a:t>
            </a:r>
            <a:br>
              <a:rPr lang="en-US" sz="2000">
                <a:latin typeface="Segoe"/>
              </a:rPr>
            </a:br>
            <a:r>
              <a:rPr lang="en-US" sz="2000">
                <a:latin typeface="Segoe"/>
              </a:rPr>
              <a:t>as </a:t>
            </a:r>
            <a:r>
              <a:rPr lang="en-US" sz="2000" b="1" i="1">
                <a:latin typeface="Segoe"/>
              </a:rPr>
              <a:t>05 Budget Math </a:t>
            </a:r>
            <a:br>
              <a:rPr lang="en-US" sz="2000" b="1" i="1">
                <a:latin typeface="Segoe"/>
              </a:rPr>
            </a:br>
            <a:r>
              <a:rPr lang="en-US" sz="2000" b="1" i="1">
                <a:latin typeface="Segoe"/>
              </a:rPr>
              <a:t>Solution</a:t>
            </a:r>
            <a:r>
              <a:rPr lang="en-US" sz="2000">
                <a:latin typeface="Segoe"/>
              </a:rPr>
              <a:t> and </a:t>
            </a:r>
            <a:r>
              <a:rPr lang="en-US" sz="2000" b="1">
                <a:latin typeface="Segoe"/>
              </a:rPr>
              <a:t>CLOSE</a:t>
            </a:r>
            <a:r>
              <a:rPr lang="en-US" sz="2000">
                <a:latin typeface="Segoe"/>
              </a:rPr>
              <a:t> it</a:t>
            </a:r>
            <a:r>
              <a:rPr lang="en-US" sz="2000">
                <a:latin typeface="Times New Roman"/>
              </a:rPr>
              <a:t>.</a:t>
            </a:r>
          </a:p>
          <a:p>
            <a:pPr lvl="0"/>
            <a:r>
              <a:rPr lang="en-US" sz="2000" b="1">
                <a:latin typeface="Segoe"/>
              </a:rPr>
              <a:t>PAUSE</a:t>
            </a:r>
            <a:r>
              <a:rPr lang="en-US" sz="2000" b="1">
                <a:latin typeface="Times New Roman"/>
              </a:rPr>
              <a:t>.</a:t>
            </a:r>
            <a:r>
              <a:rPr lang="en-US" sz="2000">
                <a:latin typeface="Segoe"/>
              </a:rPr>
              <a:t> Leave Excel open to </a:t>
            </a:r>
            <a:br>
              <a:rPr lang="en-US" sz="2000">
                <a:latin typeface="Segoe"/>
              </a:rPr>
            </a:br>
            <a:r>
              <a:rPr lang="en-US" sz="2000">
                <a:latin typeface="Segoe"/>
              </a:rPr>
              <a:t>use in the next exercise.</a:t>
            </a:r>
          </a:p>
          <a:p>
            <a:pPr marR="0" lvl="1" rtl="0"/>
            <a:endParaRPr lang="en-US" sz="2000" b="0" i="0" u="none" strike="noStrike" baseline="0" smtClean="0">
              <a:latin typeface="Segoe"/>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23</a:t>
            </a:fld>
            <a:endParaRPr lang="en-US" dirty="0"/>
          </a:p>
        </p:txBody>
      </p:sp>
      <p:pic>
        <p:nvPicPr>
          <p:cNvPr id="7" name="Picture 6" descr="05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114800"/>
            <a:ext cx="3396721" cy="1935224"/>
          </a:xfrm>
          <a:prstGeom prst="rect">
            <a:avLst/>
          </a:prstGeom>
        </p:spPr>
      </p:pic>
    </p:spTree>
    <p:extLst>
      <p:ext uri="{BB962C8B-B14F-4D97-AF65-F5344CB8AC3E}">
        <p14:creationId xmlns:p14="http://schemas.microsoft.com/office/powerpoint/2010/main" val="336597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PMT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05 Budget PMT</a:t>
            </a:r>
            <a:r>
              <a:rPr lang="en-US" b="0" i="0" u="none" strike="noStrike" baseline="0" smtClean="0">
                <a:latin typeface="Segoe"/>
              </a:rPr>
              <a:t> data file for this lesson. </a:t>
            </a:r>
          </a:p>
          <a:p>
            <a:pPr marR="0" lvl="1" rtl="0"/>
            <a:r>
              <a:rPr lang="en-US" b="0" i="0" u="none" strike="noStrike" baseline="0" smtClean="0">
                <a:latin typeface="Segoe"/>
              </a:rPr>
              <a:t>In cell R2, type </a:t>
            </a:r>
            <a:r>
              <a:rPr lang="en-US" b="1" i="0" u="none" strike="noStrike" baseline="0" smtClean="0">
                <a:latin typeface="Segoe"/>
              </a:rPr>
              <a:t>Electronics</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Times New Roman"/>
              </a:rPr>
              <a:t>.</a:t>
            </a:r>
          </a:p>
          <a:p>
            <a:pPr marR="0" lvl="1" rtl="0"/>
            <a:r>
              <a:rPr lang="en-US" b="0" i="0" u="none" strike="noStrike" baseline="0" smtClean="0">
                <a:latin typeface="Segoe"/>
              </a:rPr>
              <a:t>In cell R3, type </a:t>
            </a:r>
            <a:r>
              <a:rPr lang="en-US" b="1" i="0" u="none" strike="noStrike" baseline="0" smtClean="0">
                <a:latin typeface="Segoe"/>
              </a:rPr>
              <a:t>Interest</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Times New Roman"/>
              </a:rPr>
              <a:t>.</a:t>
            </a:r>
          </a:p>
          <a:p>
            <a:pPr marR="0" lvl="1" rtl="0"/>
            <a:r>
              <a:rPr lang="en-US" b="0" i="0" u="none" strike="noStrike" baseline="0" smtClean="0">
                <a:latin typeface="Segoe"/>
              </a:rPr>
              <a:t>In cell R4, type </a:t>
            </a:r>
            <a:r>
              <a:rPr lang="en-US" b="1" i="0" u="none" strike="noStrike" baseline="0" smtClean="0">
                <a:latin typeface="Segoe"/>
              </a:rPr>
              <a:t>Years</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Times New Roman"/>
              </a:rPr>
              <a:t>.</a:t>
            </a:r>
          </a:p>
          <a:p>
            <a:pPr marR="0" lvl="1" rtl="0"/>
            <a:r>
              <a:rPr lang="en-US" b="0" i="0" u="none" strike="noStrike" baseline="0" smtClean="0">
                <a:latin typeface="Segoe"/>
              </a:rPr>
              <a:t>In cell R5, type </a:t>
            </a:r>
            <a:r>
              <a:rPr lang="en-US" b="1" i="0" u="none" strike="noStrike" baseline="0" smtClean="0">
                <a:latin typeface="Segoe"/>
              </a:rPr>
              <a:t>Loan Amt</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Times New Roman"/>
              </a:rPr>
              <a:t>.</a:t>
            </a:r>
          </a:p>
          <a:p>
            <a:pPr marR="0" lvl="1" rtl="0"/>
            <a:r>
              <a:rPr lang="en-US" b="0" i="0" u="none" strike="noStrike" baseline="0" smtClean="0">
                <a:latin typeface="Segoe"/>
              </a:rPr>
              <a:t>In cell R6, type </a:t>
            </a:r>
            <a:r>
              <a:rPr lang="en-US" b="1" i="0" u="none" strike="noStrike" baseline="0" smtClean="0">
                <a:latin typeface="Segoe"/>
              </a:rPr>
              <a:t>Payment</a:t>
            </a:r>
            <a:r>
              <a:rPr lang="en-US" b="0" i="1" u="none" strike="noStrike" baseline="0" smtClean="0">
                <a:latin typeface="Segoe"/>
              </a:rPr>
              <a:t> </a:t>
            </a: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24</a:t>
            </a:fld>
            <a:endParaRPr lang="en-US" dirty="0"/>
          </a:p>
        </p:txBody>
      </p:sp>
    </p:spTree>
    <p:extLst>
      <p:ext uri="{BB962C8B-B14F-4D97-AF65-F5344CB8AC3E}">
        <p14:creationId xmlns:p14="http://schemas.microsoft.com/office/powerpoint/2010/main" val="1131004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Use the PMT Function</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7"/>
            </a:pPr>
            <a:r>
              <a:rPr lang="en-US" b="0" i="0" u="none" strike="noStrike" baseline="0" smtClean="0">
                <a:latin typeface="Segoe"/>
              </a:rPr>
              <a:t>In cell S3, type </a:t>
            </a:r>
            <a:r>
              <a:rPr lang="en-US" b="1" i="0" u="none" strike="noStrike" baseline="0" smtClean="0">
                <a:latin typeface="Segoe"/>
              </a:rPr>
              <a:t>7.5%</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This is the interest rate on the loan.</a:t>
            </a:r>
          </a:p>
          <a:p>
            <a:pPr marR="0" lvl="1" rtl="0">
              <a:buAutoNum type="arabicPeriod" startAt="7"/>
            </a:pPr>
            <a:r>
              <a:rPr lang="en-US" b="0" i="0" u="none" strike="noStrike" baseline="0" smtClean="0">
                <a:latin typeface="Segoe"/>
              </a:rPr>
              <a:t>In cell S4, type </a:t>
            </a:r>
            <a:r>
              <a:rPr lang="en-US" b="1" i="0" u="none" strike="noStrike" baseline="0" smtClean="0">
                <a:latin typeface="Segoe"/>
              </a:rPr>
              <a:t>2</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This is the number of years in which the loan will be repaid.</a:t>
            </a:r>
          </a:p>
          <a:p>
            <a:pPr marR="0" lvl="1" rtl="0">
              <a:buAutoNum type="arabicPeriod" startAt="7"/>
            </a:pPr>
            <a:r>
              <a:rPr lang="en-US" b="0" i="0" u="none" strike="noStrike" baseline="0" smtClean="0">
                <a:latin typeface="Segoe"/>
              </a:rPr>
              <a:t>In cell S5, type </a:t>
            </a:r>
            <a:r>
              <a:rPr lang="en-US" b="1" i="0" u="none" strike="noStrike" baseline="0" smtClean="0">
                <a:latin typeface="Segoe"/>
              </a:rPr>
              <a:t>2500</a:t>
            </a:r>
            <a:r>
              <a:rPr lang="en-US" b="0" i="0" u="none" strike="noStrike" baseline="0" smtClean="0">
                <a:latin typeface="Segoe"/>
              </a:rPr>
              <a:t> and press </a:t>
            </a:r>
            <a:r>
              <a:rPr lang="en-US" b="1" i="0" u="none" strike="noStrike" baseline="0" smtClean="0">
                <a:latin typeface="Segoe"/>
              </a:rPr>
              <a:t>Enter</a:t>
            </a:r>
            <a:r>
              <a:rPr lang="en-US" b="0" i="0" u="none" strike="noStrike" baseline="0" smtClean="0">
                <a:latin typeface="Segoe"/>
              </a:rPr>
              <a:t>. This is the loan amount, which will cover the total cost of the equipment.</a:t>
            </a:r>
          </a:p>
          <a:p>
            <a:pPr marR="0" lvl="1" rtl="0">
              <a:buAutoNum type="arabicPeriod" startAt="7"/>
            </a:pPr>
            <a:r>
              <a:rPr lang="en-US" b="0" i="0" u="none" strike="noStrike" baseline="0" smtClean="0">
                <a:latin typeface="Segoe"/>
              </a:rPr>
              <a:t>In cell S6, type </a:t>
            </a:r>
            <a:r>
              <a:rPr lang="en-US" b="1" i="0" u="none" strike="noStrike" baseline="0" smtClean="0">
                <a:latin typeface="Segoe"/>
              </a:rPr>
              <a:t>=–PMT(S3/12,S4*12,S5)</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and press </a:t>
            </a:r>
            <a:r>
              <a:rPr lang="en-US" b="1" i="0" u="none" strike="noStrike" baseline="0" smtClean="0">
                <a:latin typeface="Segoe"/>
              </a:rPr>
              <a:t>Enter</a:t>
            </a:r>
            <a:r>
              <a:rPr lang="en-US" b="0" i="0" u="none" strike="noStrike" baseline="0" smtClean="0">
                <a:latin typeface="Segoe"/>
              </a:rPr>
              <a:t>. The result, </a:t>
            </a:r>
            <a:r>
              <a:rPr lang="en-US" b="0" i="1" u="none" strike="noStrike" baseline="0" smtClean="0">
                <a:latin typeface="Segoe"/>
              </a:rPr>
              <a:t>$112.50</a:t>
            </a:r>
            <a:r>
              <a:rPr lang="en-US" b="0" i="0" u="none" strike="noStrike" baseline="0" smtClean="0">
                <a:latin typeface="Segoe"/>
              </a:rPr>
              <a:t>, is your</a:t>
            </a:r>
            <a:br>
              <a:rPr lang="en-US" b="0" i="0" u="none" strike="noStrike" baseline="0" smtClean="0">
                <a:latin typeface="Segoe"/>
              </a:rPr>
            </a:br>
            <a:r>
              <a:rPr lang="en-US" b="0" i="0" u="none" strike="noStrike" baseline="0" smtClean="0">
                <a:latin typeface="Segoe"/>
              </a:rPr>
              <a:t> calculated monthly payment (right). </a:t>
            </a:r>
          </a:p>
          <a:p>
            <a:pPr marR="0" lvl="1" rtl="0">
              <a:buAutoNum type="arabicPeriod" startAt="7"/>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0" i="1" u="none" strike="noStrike" baseline="0" smtClean="0">
                <a:latin typeface="Segoe"/>
              </a:rPr>
              <a:t>05 Budget PMT </a:t>
            </a:r>
            <a:br>
              <a:rPr lang="en-US" b="0" i="1" u="none" strike="noStrike" baseline="0" smtClean="0">
                <a:latin typeface="Segoe"/>
              </a:rPr>
            </a:br>
            <a:r>
              <a:rPr lang="en-US" b="0" i="1" u="none" strike="noStrike" baseline="0" smtClean="0">
                <a:latin typeface="Segoe"/>
              </a:rPr>
              <a:t>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r>
              <a:rPr lang="en-US" b="0" i="0" u="none" strike="noStrike" baseline="0" smtClean="0">
                <a:latin typeface="Times New Roman"/>
              </a:rPr>
              <a:t>.</a:t>
            </a:r>
          </a:p>
          <a:p>
            <a:pPr marR="0" lvl="0" rtl="0"/>
            <a:r>
              <a:rPr lang="en-US" b="1" i="0" u="none" strike="noStrike" baseline="0" smtClean="0">
                <a:latin typeface="Segoe"/>
              </a:rPr>
              <a:t>PAUSE.</a:t>
            </a:r>
            <a:r>
              <a:rPr lang="en-US" b="0" i="0" u="none" strike="noStrike" baseline="0" smtClean="0">
                <a:latin typeface="Segoe"/>
              </a:rPr>
              <a:t> Leave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25</a:t>
            </a:fld>
            <a:endParaRPr lang="en-US" dirty="0"/>
          </a:p>
        </p:txBody>
      </p:sp>
      <p:pic>
        <p:nvPicPr>
          <p:cNvPr id="7" name="Picture 6" descr="05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026" y="3886200"/>
            <a:ext cx="1536700" cy="1816100"/>
          </a:xfrm>
          <a:prstGeom prst="rect">
            <a:avLst/>
          </a:prstGeom>
        </p:spPr>
      </p:pic>
    </p:spTree>
    <p:extLst>
      <p:ext uri="{BB962C8B-B14F-4D97-AF65-F5344CB8AC3E}">
        <p14:creationId xmlns:p14="http://schemas.microsoft.com/office/powerpoint/2010/main" val="3705357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Select and Create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05 Budget Subtotals</a:t>
            </a:r>
            <a:r>
              <a:rPr lang="en-US" b="0" i="0" u="none" strike="noStrike" baseline="0" smtClean="0">
                <a:latin typeface="Segoe"/>
              </a:rPr>
              <a:t> data file for this lesson. </a:t>
            </a:r>
          </a:p>
          <a:p>
            <a:pPr marR="0" lvl="1" rtl="0"/>
            <a:r>
              <a:rPr lang="en-US" b="0" i="0" u="none" strike="noStrike" baseline="0" smtClean="0">
                <a:latin typeface="Segoe"/>
              </a:rPr>
              <a:t>Select </a:t>
            </a:r>
            <a:r>
              <a:rPr lang="en-US" b="1" i="0" u="none" strike="noStrike" baseline="0" smtClean="0">
                <a:latin typeface="Segoe"/>
              </a:rPr>
              <a:t>B7:M7</a:t>
            </a:r>
            <a:r>
              <a:rPr lang="en-US" b="0" i="0" u="none" strike="noStrike" baseline="0" smtClean="0">
                <a:latin typeface="Times New Roman"/>
              </a:rPr>
              <a:t>.</a:t>
            </a:r>
          </a:p>
          <a:p>
            <a:pPr marR="0" lvl="1" rtl="0"/>
            <a:r>
              <a:rPr lang="en-US" b="0" i="0" u="none" strike="noStrike" baseline="0" smtClean="0">
                <a:latin typeface="Segoe"/>
              </a:rPr>
              <a:t>On the FORMULAS tab, in the Defined Names group, click the </a:t>
            </a:r>
            <a:r>
              <a:rPr lang="en-US" b="1" i="0" u="none" strike="noStrike" baseline="0" smtClean="0">
                <a:latin typeface="Segoe"/>
              </a:rPr>
              <a:t>Define Name</a:t>
            </a:r>
            <a:r>
              <a:rPr lang="en-US" b="0" i="0" u="none" strike="noStrike" baseline="0" smtClean="0">
                <a:latin typeface="Segoe"/>
              </a:rPr>
              <a:t> button. The New Name dialog box opens. </a:t>
            </a: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26</a:t>
            </a:fld>
            <a:endParaRPr lang="en-US" dirty="0"/>
          </a:p>
        </p:txBody>
      </p:sp>
    </p:spTree>
    <p:extLst>
      <p:ext uri="{BB962C8B-B14F-4D97-AF65-F5344CB8AC3E}">
        <p14:creationId xmlns:p14="http://schemas.microsoft.com/office/powerpoint/2010/main" val="714674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Select and Create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In the Name text box, verify </a:t>
            </a:r>
            <a:br>
              <a:rPr lang="en-US" b="0" i="0" u="none" strike="noStrike" baseline="0" smtClean="0">
                <a:latin typeface="Segoe"/>
              </a:rPr>
            </a:br>
            <a:r>
              <a:rPr lang="en-US" b="0" i="0" u="none" strike="noStrike" baseline="0" smtClean="0">
                <a:latin typeface="Segoe"/>
              </a:rPr>
              <a:t>that </a:t>
            </a:r>
            <a:r>
              <a:rPr lang="en-US" b="1" i="0" u="none" strike="noStrike" baseline="0" smtClean="0">
                <a:latin typeface="Segoe"/>
              </a:rPr>
              <a:t>Nonutility_Subtotals</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appears (right). Click </a:t>
            </a:r>
            <a:r>
              <a:rPr lang="en-US" b="1" i="0" u="none" strike="noStrike" baseline="0" smtClean="0">
                <a:latin typeface="Segoe"/>
              </a:rPr>
              <a:t>OK</a:t>
            </a:r>
            <a:r>
              <a:rPr lang="en-US" b="0" i="0" u="none" strike="noStrike" baseline="0" smtClean="0">
                <a:latin typeface="Segoe"/>
              </a:rPr>
              <a:t>. This </a:t>
            </a:r>
            <a:br>
              <a:rPr lang="en-US" b="0" i="0" u="none" strike="noStrike" baseline="0" smtClean="0">
                <a:latin typeface="Segoe"/>
              </a:rPr>
            </a:br>
            <a:r>
              <a:rPr lang="en-US" b="0" i="0" u="none" strike="noStrike" baseline="0" smtClean="0">
                <a:latin typeface="Segoe"/>
              </a:rPr>
              <a:t>names a range for the</a:t>
            </a:r>
            <a:br>
              <a:rPr lang="en-US" b="0" i="0" u="none" strike="noStrike" baseline="0" smtClean="0">
                <a:latin typeface="Segoe"/>
              </a:rPr>
            </a:br>
            <a:r>
              <a:rPr lang="en-US" b="0" i="0" u="none" strike="noStrike" baseline="0" smtClean="0">
                <a:latin typeface="Segoe"/>
              </a:rPr>
              <a:t>nonutility subtotal figures.</a:t>
            </a:r>
          </a:p>
          <a:p>
            <a:pPr marR="0" lvl="1" rtl="0">
              <a:buAutoNum type="arabicPeriod" startAt="4"/>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a:t>
            </a:r>
            <a:r>
              <a:rPr lang="en-US" b="0" i="0" u="none" strike="noStrike" baseline="0" smtClean="0">
                <a:latin typeface="Segoe"/>
              </a:rPr>
              <a:t> Leave the workbook open </a:t>
            </a:r>
            <a:br>
              <a:rPr lang="en-US" b="0" i="0" u="none" strike="noStrike" baseline="0" smtClean="0">
                <a:latin typeface="Segoe"/>
              </a:rPr>
            </a:br>
            <a:r>
              <a:rPr lang="en-US" b="0" i="0" u="none" strike="noStrike" baseline="0" smtClean="0">
                <a:latin typeface="Segoe"/>
              </a:rPr>
              <a:t>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27</a:t>
            </a:fld>
            <a:endParaRPr lang="en-US" dirty="0"/>
          </a:p>
        </p:txBody>
      </p:sp>
      <p:pic>
        <p:nvPicPr>
          <p:cNvPr id="7" name="Picture 6" descr="05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76400"/>
            <a:ext cx="2870200" cy="2171700"/>
          </a:xfrm>
          <a:prstGeom prst="rect">
            <a:avLst/>
          </a:prstGeom>
        </p:spPr>
      </p:pic>
    </p:spTree>
    <p:extLst>
      <p:ext uri="{BB962C8B-B14F-4D97-AF65-F5344CB8AC3E}">
        <p14:creationId xmlns:p14="http://schemas.microsoft.com/office/powerpoint/2010/main" val="373850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Build Formulas to Subtotal</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In cell B17, type </a:t>
            </a:r>
            <a:r>
              <a:rPr lang="en-US" b="1" i="0" u="none" strike="noStrike" baseline="0" smtClean="0">
                <a:latin typeface="Segoe"/>
              </a:rPr>
              <a:t>=SUBTOTAL(9,B7,B16)</a:t>
            </a:r>
            <a:r>
              <a:rPr lang="en-US" b="0" i="0" u="none" strike="noStrike" baseline="0" smtClean="0">
                <a:latin typeface="Segoe"/>
              </a:rPr>
              <a:t>, as shown below. Press </a:t>
            </a:r>
            <a:r>
              <a:rPr lang="en-US" b="1" i="0" u="none" strike="noStrike" baseline="0" smtClean="0">
                <a:latin typeface="Segoe"/>
              </a:rPr>
              <a:t>Enter</a:t>
            </a:r>
            <a:r>
              <a:rPr lang="en-US" b="0" i="0" u="none" strike="noStrike" baseline="0" smtClean="0">
                <a:latin typeface="Segoe"/>
              </a:rPr>
              <a:t>. This formula adds the nonutility subtotal and utility subtotal for January.</a:t>
            </a:r>
          </a:p>
          <a:p>
            <a:pPr marR="0" lvl="1" rtl="0"/>
            <a:r>
              <a:rPr lang="en-US" b="0" i="0" u="none" strike="noStrike" baseline="0" smtClean="0">
                <a:latin typeface="Segoe"/>
              </a:rPr>
              <a:t>Copy cell </a:t>
            </a:r>
            <a:r>
              <a:rPr lang="en-US" b="1" i="0" u="none" strike="noStrike" baseline="0" smtClean="0">
                <a:latin typeface="Segoe"/>
              </a:rPr>
              <a:t>B17</a:t>
            </a:r>
            <a:r>
              <a:rPr lang="en-US" b="0" i="0" u="none" strike="noStrike" baseline="0" smtClean="0">
                <a:latin typeface="Segoe"/>
              </a:rPr>
              <a:t> to </a:t>
            </a:r>
            <a:r>
              <a:rPr lang="en-US" b="1" i="0" u="none" strike="noStrike" baseline="0" smtClean="0">
                <a:latin typeface="Segoe"/>
              </a:rPr>
              <a:t>C17:M17</a:t>
            </a:r>
            <a:r>
              <a:rPr lang="en-US" b="0" i="0" u="none" strike="noStrike" baseline="0" smtClean="0">
                <a:latin typeface="Segoe"/>
              </a:rPr>
              <a:t>. All monthly subtotals are entered.</a:t>
            </a: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28</a:t>
            </a:fld>
            <a:endParaRPr lang="en-US" dirty="0"/>
          </a:p>
        </p:txBody>
      </p:sp>
      <p:pic>
        <p:nvPicPr>
          <p:cNvPr id="7" name="Picture 6" descr="05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4038600"/>
            <a:ext cx="4578569" cy="1984416"/>
          </a:xfrm>
          <a:prstGeom prst="rect">
            <a:avLst/>
          </a:prstGeom>
        </p:spPr>
      </p:pic>
    </p:spTree>
    <p:extLst>
      <p:ext uri="{BB962C8B-B14F-4D97-AF65-F5344CB8AC3E}">
        <p14:creationId xmlns:p14="http://schemas.microsoft.com/office/powerpoint/2010/main" val="26236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Build Formulas to Subtotal</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In cell N17, type </a:t>
            </a:r>
            <a:r>
              <a:rPr lang="en-US" b="1" i="0" u="none" strike="noStrike" baseline="0" smtClean="0">
                <a:latin typeface="Segoe"/>
              </a:rPr>
              <a:t>=SUBTOTAL(9,B7:M7,B16:M16)</a:t>
            </a:r>
            <a:r>
              <a:rPr lang="en-US" b="0" i="0" u="none" strike="noStrike" baseline="0" smtClean="0">
                <a:latin typeface="Segoe"/>
              </a:rPr>
              <a:t>, as shown at right. Press </a:t>
            </a:r>
            <a:r>
              <a:rPr lang="en-US" b="1" i="0" u="none" strike="noStrike" baseline="0" smtClean="0">
                <a:latin typeface="Segoe"/>
              </a:rPr>
              <a:t>Enter</a:t>
            </a:r>
            <a:r>
              <a:rPr lang="en-US" b="0" i="0" u="none" strike="noStrike" baseline="0" smtClean="0">
                <a:latin typeface="Segoe"/>
              </a:rPr>
              <a:t>. This </a:t>
            </a:r>
            <a:br>
              <a:rPr lang="en-US" b="0" i="0" u="none" strike="noStrike" baseline="0" smtClean="0">
                <a:latin typeface="Segoe"/>
              </a:rPr>
            </a:br>
            <a:r>
              <a:rPr lang="en-US" b="0" i="0" u="none" strike="noStrike" baseline="0" smtClean="0">
                <a:latin typeface="Segoe"/>
              </a:rPr>
              <a:t>formula adds all nonutility and </a:t>
            </a:r>
            <a:br>
              <a:rPr lang="en-US" b="0" i="0" u="none" strike="noStrike" baseline="0" smtClean="0">
                <a:latin typeface="Segoe"/>
              </a:rPr>
            </a:br>
            <a:r>
              <a:rPr lang="en-US" b="0" i="0" u="none" strike="noStrike" baseline="0" smtClean="0">
                <a:latin typeface="Segoe"/>
              </a:rPr>
              <a:t>utility expenses for the year.</a:t>
            </a:r>
          </a:p>
          <a:p>
            <a:pPr marR="0" lvl="1" rtl="0">
              <a:buAutoNum type="arabicPeriod" startAt="3"/>
            </a:pP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a:t>
            </a:r>
            <a:r>
              <a:rPr lang="en-US" b="0" i="0" u="none" strike="noStrike" baseline="0" smtClean="0">
                <a:latin typeface="Segoe"/>
              </a:rPr>
              <a:t> Leave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29</a:t>
            </a:fld>
            <a:endParaRPr lang="en-US" dirty="0"/>
          </a:p>
        </p:txBody>
      </p:sp>
      <p:pic>
        <p:nvPicPr>
          <p:cNvPr id="7" name="Picture 6" descr="05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981200"/>
            <a:ext cx="2578100" cy="939800"/>
          </a:xfrm>
          <a:prstGeom prst="rect">
            <a:avLst/>
          </a:prstGeom>
        </p:spPr>
      </p:pic>
    </p:spTree>
    <p:extLst>
      <p:ext uri="{BB962C8B-B14F-4D97-AF65-F5344CB8AC3E}">
        <p14:creationId xmlns:p14="http://schemas.microsoft.com/office/powerpoint/2010/main" val="273033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Software Orientation</a:t>
            </a:r>
          </a:p>
        </p:txBody>
      </p:sp>
      <p:sp>
        <p:nvSpPr>
          <p:cNvPr id="3" name="Text Placeholder 2"/>
          <p:cNvSpPr>
            <a:spLocks noGrp="1"/>
          </p:cNvSpPr>
          <p:nvPr>
            <p:ph type="body" idx="1"/>
          </p:nvPr>
        </p:nvSpPr>
        <p:spPr/>
        <p:txBody>
          <a:bodyPr/>
          <a:lstStyle/>
          <a:p>
            <a:pPr marR="0" lvl="0" rtl="0"/>
            <a:r>
              <a:rPr lang="en-US" b="0" i="0" u="none" strike="noStrike" baseline="0" smtClean="0">
                <a:latin typeface="Segoe"/>
              </a:rPr>
              <a:t>The FORMULAS tab in Excel 2013, shown below, provides access to a library of formulas and functions</a:t>
            </a:r>
            <a:r>
              <a:rPr lang="en-US" b="0" i="0" u="none" strike="noStrike" baseline="0" smtClean="0">
                <a:latin typeface="Times New Roman"/>
              </a:rPr>
              <a:t>.</a:t>
            </a:r>
          </a:p>
          <a:p>
            <a:pPr marR="0" lvl="0" rtl="0"/>
            <a:r>
              <a:rPr lang="en-US" b="0" i="0" u="none" strike="noStrike" baseline="0" smtClean="0">
                <a:latin typeface="Segoe"/>
              </a:rPr>
              <a:t> On this tab, you can use commands for quickly inserting functions, inserting totals, and displaying a visual map of cells that are dependent on a formula.</a:t>
            </a:r>
          </a:p>
          <a:p>
            <a:pPr marR="0" lvl="0" rtl="0"/>
            <a:endParaRPr lang="en-US" b="0" i="0" u="none" strike="noStrike" baseline="0" smtClean="0">
              <a:latin typeface="Segoe"/>
            </a:endParaRPr>
          </a:p>
        </p:txBody>
      </p:sp>
      <p:pic>
        <p:nvPicPr>
          <p:cNvPr id="5" name="Picture 4" descr="05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7698828" cy="2329474"/>
          </a:xfrm>
          <a:prstGeom prst="rect">
            <a:avLst/>
          </a:prstGeom>
        </p:spPr>
      </p:pic>
    </p:spTree>
    <p:extLst>
      <p:ext uri="{BB962C8B-B14F-4D97-AF65-F5344CB8AC3E}">
        <p14:creationId xmlns:p14="http://schemas.microsoft.com/office/powerpoint/2010/main" val="1050881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Modify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 USE</a:t>
            </a:r>
            <a:r>
              <a:rPr lang="en-US" sz="2000" b="0" i="0" u="none" strike="noStrike" baseline="0" smtClean="0">
                <a:latin typeface="Segoe"/>
              </a:rPr>
              <a:t> the workbook you modified in the previous exercise.</a:t>
            </a:r>
          </a:p>
          <a:p>
            <a:pPr marR="0" lvl="1" rtl="0"/>
            <a:r>
              <a:rPr lang="en-US" sz="2000" b="0" i="0" u="none" strike="noStrike" baseline="0" smtClean="0">
                <a:latin typeface="Segoe"/>
              </a:rPr>
              <a:t>In cell N17, notice that the result of the current formulas is </a:t>
            </a:r>
            <a:r>
              <a:rPr lang="en-US" sz="2000" b="0" i="1" u="none" strike="noStrike" baseline="0" smtClean="0">
                <a:latin typeface="Segoe"/>
              </a:rPr>
              <a:t>24,230</a:t>
            </a:r>
            <a:r>
              <a:rPr lang="en-US" sz="2000" b="0" i="0" u="none" strike="noStrike" baseline="0" smtClean="0">
                <a:latin typeface="Times New Roman"/>
              </a:rPr>
              <a:t>.</a:t>
            </a:r>
          </a:p>
          <a:p>
            <a:pPr marR="0" lvl="1" rtl="0"/>
            <a:r>
              <a:rPr lang="en-US" sz="2000" b="0" i="0" u="none" strike="noStrike" baseline="0" smtClean="0">
                <a:latin typeface="Segoe"/>
              </a:rPr>
              <a:t>Use the formula bar to modify the formula in N17 like this: </a:t>
            </a:r>
            <a:r>
              <a:rPr lang="en-US" sz="2000" b="1" i="0" u="none" strike="noStrike" baseline="0" smtClean="0">
                <a:latin typeface="Segoe"/>
              </a:rPr>
              <a:t>=SUBTOTAL(9,Nonutility_Subtotals,Utility_Subtotals)</a:t>
            </a:r>
            <a:r>
              <a:rPr lang="en-US" sz="2000" b="0" i="0" u="none" strike="noStrike" baseline="0" smtClean="0">
                <a:latin typeface="Segoe"/>
              </a:rPr>
              <a:t>. See below. Press </a:t>
            </a:r>
            <a:r>
              <a:rPr lang="en-US" sz="2000" b="1" i="0" u="none" strike="noStrike" baseline="0" smtClean="0">
                <a:latin typeface="Segoe"/>
              </a:rPr>
              <a:t>Enter</a:t>
            </a:r>
            <a:r>
              <a:rPr lang="en-US" sz="2000" b="0" i="0" u="none" strike="noStrike" baseline="0" smtClean="0">
                <a:latin typeface="Segoe"/>
              </a:rPr>
              <a:t>. This formula replaces the cell ranges with named ranges to add all nonutility and utility expenses for the year, and the result remains the same at </a:t>
            </a:r>
            <a:r>
              <a:rPr lang="en-US" sz="2000" b="0" i="1" u="none" strike="noStrike" baseline="0" smtClean="0">
                <a:latin typeface="Segoe"/>
              </a:rPr>
              <a:t>24,230</a:t>
            </a:r>
            <a:r>
              <a:rPr lang="en-US" sz="2000"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30</a:t>
            </a:fld>
            <a:endParaRPr lang="en-US" dirty="0"/>
          </a:p>
        </p:txBody>
      </p:sp>
      <p:pic>
        <p:nvPicPr>
          <p:cNvPr id="7" name="Picture 6" descr="05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572000"/>
            <a:ext cx="6031186" cy="1626283"/>
          </a:xfrm>
          <a:prstGeom prst="rect">
            <a:avLst/>
          </a:prstGeom>
        </p:spPr>
      </p:pic>
    </p:spTree>
    <p:extLst>
      <p:ext uri="{BB962C8B-B14F-4D97-AF65-F5344CB8AC3E}">
        <p14:creationId xmlns:p14="http://schemas.microsoft.com/office/powerpoint/2010/main" val="1749409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Modify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Click in cell </a:t>
            </a:r>
            <a:r>
              <a:rPr lang="en-US" b="1" i="0" u="none" strike="noStrike" baseline="0" smtClean="0">
                <a:latin typeface="Segoe"/>
              </a:rPr>
              <a:t>B19</a:t>
            </a:r>
            <a:r>
              <a:rPr lang="en-US" b="0" i="0" u="none" strike="noStrike" baseline="0" smtClean="0">
                <a:latin typeface="Segoe"/>
              </a:rPr>
              <a:t> and then click in the formula bar. Change the formula from =SUM(Q1Expenses) to </a:t>
            </a:r>
            <a:r>
              <a:rPr lang="en-US" b="1" i="0" u="none" strike="noStrike" baseline="0" smtClean="0">
                <a:latin typeface="Segoe"/>
              </a:rPr>
              <a:t>=SUBTOTAL(9,Q1Expenses)</a:t>
            </a:r>
            <a:r>
              <a:rPr lang="en-US" b="0" i="0" u="none" strike="noStrike" baseline="0" smtClean="0">
                <a:latin typeface="Segoe"/>
              </a:rPr>
              <a:t>. This cell sums the named range Q1Expenses. Because the named range includes monthly data and subtotals, you need to correct the range to include only subtotal figures.</a:t>
            </a:r>
          </a:p>
          <a:p>
            <a:pPr marR="0" lvl="1" rtl="0">
              <a:buAutoNum type="arabicPeriod" startAt="3"/>
            </a:pPr>
            <a:r>
              <a:rPr lang="en-US" b="0" i="0" u="none" strike="noStrike" baseline="0" smtClean="0">
                <a:latin typeface="Segoe"/>
              </a:rPr>
              <a:t>On the FORMULAS tab, in the Defined Names group, click </a:t>
            </a:r>
            <a:r>
              <a:rPr lang="en-US" b="1" i="0" u="none" strike="noStrike" baseline="0" smtClean="0">
                <a:latin typeface="Segoe"/>
              </a:rPr>
              <a:t>Name Manager</a:t>
            </a:r>
            <a:r>
              <a:rPr lang="en-US" b="0" i="0" u="none" strike="noStrike" baseline="0" smtClean="0">
                <a:latin typeface="Times New Roman"/>
              </a:rPr>
              <a:t>.</a:t>
            </a:r>
            <a:endParaRPr lang="en-US" b="1"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31</a:t>
            </a:fld>
            <a:endParaRPr lang="en-US" dirty="0"/>
          </a:p>
        </p:txBody>
      </p:sp>
    </p:spTree>
    <p:extLst>
      <p:ext uri="{BB962C8B-B14F-4D97-AF65-F5344CB8AC3E}">
        <p14:creationId xmlns:p14="http://schemas.microsoft.com/office/powerpoint/2010/main" val="295439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Modify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5"/>
            </a:pPr>
            <a:r>
              <a:rPr lang="en-US" sz="2000" b="0" i="0" u="none" strike="noStrike" baseline="0" smtClean="0">
                <a:latin typeface="Segoe"/>
              </a:rPr>
              <a:t>Select </a:t>
            </a:r>
            <a:r>
              <a:rPr lang="en-US" sz="2000" b="1" i="0" u="none" strike="noStrike" baseline="0" smtClean="0">
                <a:latin typeface="Segoe"/>
              </a:rPr>
              <a:t>Q1Expenses</a:t>
            </a:r>
            <a:r>
              <a:rPr lang="en-US" sz="2000" b="0" i="0" u="none" strike="noStrike" baseline="0" smtClean="0">
                <a:latin typeface="Segoe"/>
              </a:rPr>
              <a:t> in the list and click </a:t>
            </a:r>
            <a:r>
              <a:rPr lang="en-US" sz="2000" b="1" i="0" u="none" strike="noStrike" baseline="0" smtClean="0">
                <a:latin typeface="Segoe"/>
              </a:rPr>
              <a:t>Edit</a:t>
            </a:r>
            <a:r>
              <a:rPr lang="en-US" sz="2000" b="0" i="0" u="none" strike="noStrike" baseline="0" smtClean="0">
                <a:latin typeface="Segoe"/>
              </a:rPr>
              <a:t>. </a:t>
            </a:r>
            <a:br>
              <a:rPr lang="en-US" sz="2000" b="0" i="0" u="none" strike="noStrike" baseline="0" smtClean="0">
                <a:latin typeface="Segoe"/>
              </a:rPr>
            </a:br>
            <a:r>
              <a:rPr lang="en-US" sz="2000" b="0" i="0" u="none" strike="noStrike" baseline="0" smtClean="0">
                <a:latin typeface="Segoe"/>
              </a:rPr>
              <a:t>The Edit Name dialog box opens (right).  </a:t>
            </a:r>
          </a:p>
          <a:p>
            <a:pPr marR="0" lvl="1" rtl="0">
              <a:buAutoNum type="arabicPeriod" startAt="5"/>
            </a:pPr>
            <a:r>
              <a:rPr lang="en-US" sz="2000" b="0" i="0" u="none" strike="noStrike" baseline="0" smtClean="0">
                <a:latin typeface="Segoe"/>
              </a:rPr>
              <a:t>Highlight everything in the Refers to text box </a:t>
            </a:r>
            <a:br>
              <a:rPr lang="en-US" sz="2000" b="0" i="0" u="none" strike="noStrike" baseline="0" smtClean="0">
                <a:latin typeface="Segoe"/>
              </a:rPr>
            </a:br>
            <a:r>
              <a:rPr lang="en-US" sz="2000" b="0" i="0" u="none" strike="noStrike" baseline="0" smtClean="0">
                <a:latin typeface="Segoe"/>
              </a:rPr>
              <a:t>and press </a:t>
            </a:r>
            <a:r>
              <a:rPr lang="en-US" sz="2000" b="1" i="0" u="none" strike="noStrike" baseline="0" smtClean="0">
                <a:latin typeface="Segoe"/>
              </a:rPr>
              <a:t>Backspace</a:t>
            </a:r>
            <a:r>
              <a:rPr lang="en-US" sz="2000" b="0" i="0" u="none" strike="noStrike" baseline="0" smtClean="0">
                <a:latin typeface="Segoe"/>
              </a:rPr>
              <a:t> to delete it. </a:t>
            </a:r>
          </a:p>
          <a:p>
            <a:pPr marR="0" lvl="1" rtl="0">
              <a:buAutoNum type="arabicPeriod" startAt="5"/>
            </a:pPr>
            <a:r>
              <a:rPr lang="en-US" sz="2000" b="0" i="0" u="none" strike="noStrike" baseline="0" smtClean="0">
                <a:latin typeface="Segoe"/>
              </a:rPr>
              <a:t>Click cell </a:t>
            </a:r>
            <a:r>
              <a:rPr lang="en-US" sz="2000" b="1" i="0" u="none" strike="noStrike" baseline="0" smtClean="0">
                <a:latin typeface="Segoe"/>
              </a:rPr>
              <a:t>B7</a:t>
            </a:r>
            <a:r>
              <a:rPr lang="en-US" sz="2000" b="0" i="0" u="none" strike="noStrike" baseline="0" smtClean="0">
                <a:latin typeface="Segoe"/>
              </a:rPr>
              <a:t>, press and hold the </a:t>
            </a:r>
            <a:r>
              <a:rPr lang="en-US" sz="2000" b="1" i="0" u="none" strike="noStrike" baseline="0" smtClean="0">
                <a:latin typeface="Segoe"/>
              </a:rPr>
              <a:t>Shift</a:t>
            </a:r>
            <a:r>
              <a:rPr lang="en-US" sz="2000" b="0" i="0" u="none" strike="noStrike" baseline="0" smtClean="0">
                <a:latin typeface="Segoe"/>
              </a:rPr>
              <a:t> key, </a:t>
            </a:r>
            <a:br>
              <a:rPr lang="en-US" sz="2000" b="0" i="0" u="none" strike="noStrike" baseline="0" smtClean="0">
                <a:latin typeface="Segoe"/>
              </a:rPr>
            </a:br>
            <a:r>
              <a:rPr lang="en-US" sz="2000" b="0" i="0" u="none" strike="noStrike" baseline="0" smtClean="0">
                <a:latin typeface="Segoe"/>
              </a:rPr>
              <a:t>and click </a:t>
            </a:r>
            <a:r>
              <a:rPr lang="en-US" sz="2000" b="1" i="0" u="none" strike="noStrike" baseline="0" smtClean="0">
                <a:latin typeface="Segoe"/>
              </a:rPr>
              <a:t>D7</a:t>
            </a:r>
            <a:r>
              <a:rPr lang="en-US" sz="2000" b="0" i="0" u="none" strike="noStrike" baseline="0" smtClean="0">
                <a:latin typeface="Segoe"/>
              </a:rPr>
              <a:t>. The range B7:D7 is highlighted.</a:t>
            </a:r>
          </a:p>
          <a:p>
            <a:pPr marR="0" lvl="1" rtl="0">
              <a:buAutoNum type="arabicPeriod" startAt="5"/>
            </a:pPr>
            <a:r>
              <a:rPr lang="en-US" sz="2000" b="0" i="0" u="none" strike="noStrike" baseline="0" smtClean="0">
                <a:latin typeface="Segoe"/>
              </a:rPr>
              <a:t>Press and hold the </a:t>
            </a:r>
            <a:r>
              <a:rPr lang="en-US" sz="2000" b="1" i="0" u="none" strike="noStrike" baseline="0" smtClean="0">
                <a:latin typeface="Segoe"/>
              </a:rPr>
              <a:t>Ctrl</a:t>
            </a:r>
            <a:r>
              <a:rPr lang="en-US" sz="2000" b="0" i="0" u="none" strike="noStrike" baseline="0" smtClean="0">
                <a:latin typeface="Segoe"/>
              </a:rPr>
              <a:t> key while clicking cells </a:t>
            </a:r>
            <a:r>
              <a:rPr lang="en-US" sz="2000" b="1" i="0" u="none" strike="noStrike" baseline="0" smtClean="0">
                <a:latin typeface="Segoe"/>
              </a:rPr>
              <a:t>B16</a:t>
            </a:r>
            <a:r>
              <a:rPr lang="en-US" sz="2000" b="0" i="0" u="none" strike="noStrike" baseline="0" smtClean="0">
                <a:latin typeface="Segoe"/>
              </a:rPr>
              <a:t>, </a:t>
            </a:r>
            <a:r>
              <a:rPr lang="en-US" sz="2000" b="1" i="0" u="none" strike="noStrike" baseline="0" smtClean="0">
                <a:latin typeface="Segoe"/>
              </a:rPr>
              <a:t>C16</a:t>
            </a:r>
            <a:r>
              <a:rPr lang="en-US" sz="2000" b="0" i="0" u="none" strike="noStrike" baseline="0" smtClean="0">
                <a:latin typeface="Segoe"/>
              </a:rPr>
              <a:t>, and </a:t>
            </a:r>
            <a:r>
              <a:rPr lang="en-US" sz="2000" b="1" i="0" u="none" strike="noStrike" baseline="0" smtClean="0">
                <a:latin typeface="Segoe"/>
              </a:rPr>
              <a:t>D16</a:t>
            </a:r>
            <a:r>
              <a:rPr lang="en-US" sz="2000" b="0" i="0" u="none" strike="noStrike" baseline="0" smtClean="0">
                <a:latin typeface="Segoe"/>
              </a:rPr>
              <a:t>. The selections are shown below.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32</a:t>
            </a:fld>
            <a:endParaRPr lang="en-US" dirty="0"/>
          </a:p>
        </p:txBody>
      </p:sp>
      <p:pic>
        <p:nvPicPr>
          <p:cNvPr id="7" name="Picture 6" descr="05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407" y="1600200"/>
            <a:ext cx="1984973" cy="1525704"/>
          </a:xfrm>
          <a:prstGeom prst="rect">
            <a:avLst/>
          </a:prstGeom>
        </p:spPr>
      </p:pic>
      <p:pic>
        <p:nvPicPr>
          <p:cNvPr id="8" name="Picture 7" descr="05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419600"/>
            <a:ext cx="6325360" cy="1556455"/>
          </a:xfrm>
          <a:prstGeom prst="rect">
            <a:avLst/>
          </a:prstGeom>
        </p:spPr>
      </p:pic>
    </p:spTree>
    <p:extLst>
      <p:ext uri="{BB962C8B-B14F-4D97-AF65-F5344CB8AC3E}">
        <p14:creationId xmlns:p14="http://schemas.microsoft.com/office/powerpoint/2010/main" val="4188082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Modify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9"/>
            </a:pPr>
            <a:r>
              <a:rPr lang="en-US" sz="2000" b="0" i="0" u="none" strike="noStrike" baseline="0" smtClean="0">
                <a:latin typeface="Segoe"/>
              </a:rPr>
              <a:t>In the Edit Name dialog box, click </a:t>
            </a:r>
            <a:r>
              <a:rPr lang="en-US" sz="2000" b="1" i="0" u="none" strike="noStrike" baseline="0" smtClean="0">
                <a:latin typeface="Segoe"/>
              </a:rPr>
              <a:t>OK</a:t>
            </a:r>
            <a:r>
              <a:rPr lang="en-US" sz="2000" b="0" i="0" u="none" strike="noStrike" baseline="0" smtClean="0">
                <a:latin typeface="Times New Roman"/>
              </a:rPr>
              <a:t>.</a:t>
            </a:r>
          </a:p>
          <a:p>
            <a:pPr marR="0" lvl="1" rtl="0">
              <a:buAutoNum type="arabicPeriod" startAt="9"/>
            </a:pPr>
            <a:r>
              <a:rPr lang="en-US" sz="2000" b="0" i="0" u="none" strike="noStrike" baseline="0" smtClean="0">
                <a:latin typeface="Segoe"/>
              </a:rPr>
              <a:t>In the Name Manager dialog box, click </a:t>
            </a:r>
            <a:r>
              <a:rPr lang="en-US" sz="2000" b="1" i="0" u="none" strike="noStrike" baseline="0" smtClean="0">
                <a:latin typeface="Segoe"/>
              </a:rPr>
              <a:t>Close</a:t>
            </a:r>
            <a:r>
              <a:rPr lang="en-US" sz="2000" b="0" i="0" u="none" strike="noStrike" baseline="0" smtClean="0">
                <a:latin typeface="Times New Roman"/>
              </a:rPr>
              <a:t>.</a:t>
            </a:r>
          </a:p>
          <a:p>
            <a:pPr marR="0" lvl="1" rtl="0">
              <a:buAutoNum type="arabicPeriod" startAt="9"/>
            </a:pPr>
            <a:r>
              <a:rPr lang="en-US" sz="2000" b="0" i="0" u="none" strike="noStrike" baseline="0" smtClean="0">
                <a:latin typeface="Segoe"/>
              </a:rPr>
              <a:t>To verify that you selected the proper ranges for the Q1Expenses range, open the </a:t>
            </a:r>
            <a:r>
              <a:rPr lang="en-US" sz="2000" b="1" i="0" u="none" strike="noStrike" baseline="0" smtClean="0">
                <a:latin typeface="Segoe"/>
              </a:rPr>
              <a:t>Name</a:t>
            </a:r>
            <a:r>
              <a:rPr lang="en-US" sz="2000" b="0" i="0" u="none" strike="noStrike" baseline="0" smtClean="0">
                <a:latin typeface="Segoe"/>
              </a:rPr>
              <a:t> box drop-down list (to the left of the formula bar) and select </a:t>
            </a:r>
            <a:r>
              <a:rPr lang="en-US" sz="2000" b="1" i="0" u="none" strike="noStrike" baseline="0" smtClean="0">
                <a:latin typeface="Segoe"/>
              </a:rPr>
              <a:t>Q1Expenses</a:t>
            </a:r>
            <a:r>
              <a:rPr lang="en-US" sz="2000" b="0" i="0" u="none" strike="noStrike" baseline="0" smtClean="0">
                <a:latin typeface="Segoe"/>
              </a:rPr>
              <a:t>. The ranges B7:D7 and B16:D16 are selected (below).</a:t>
            </a:r>
          </a:p>
          <a:p>
            <a:pPr marR="0" lvl="1" rtl="0">
              <a:buAutoNum type="arabicPeriod" startAt="9"/>
            </a:pPr>
            <a:r>
              <a:rPr lang="en-US" sz="2000" b="0" i="0" u="none" strike="noStrike" baseline="0" smtClean="0">
                <a:latin typeface="Segoe"/>
              </a:rPr>
              <a:t>Create named ranges for Q2Expenses (E7:G7, E16:G16), Q3Expenses (H7:J7, H16:J16), and Q4Expenses (K7:M7, K16:M16).</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33</a:t>
            </a:fld>
            <a:endParaRPr lang="en-US" dirty="0"/>
          </a:p>
        </p:txBody>
      </p:sp>
      <p:pic>
        <p:nvPicPr>
          <p:cNvPr id="7" name="Picture 6" descr="05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4419600"/>
            <a:ext cx="4659586" cy="1630373"/>
          </a:xfrm>
          <a:prstGeom prst="rect">
            <a:avLst/>
          </a:prstGeom>
        </p:spPr>
      </p:pic>
    </p:spTree>
    <p:extLst>
      <p:ext uri="{BB962C8B-B14F-4D97-AF65-F5344CB8AC3E}">
        <p14:creationId xmlns:p14="http://schemas.microsoft.com/office/powerpoint/2010/main" val="259310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Modify Ranges for Subtotaling</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13"/>
            </a:pPr>
            <a:r>
              <a:rPr lang="en-US" b="0" i="0" u="none" strike="noStrike" baseline="0" smtClean="0">
                <a:latin typeface="Segoe"/>
              </a:rPr>
              <a:t>Copy the formula from cell </a:t>
            </a:r>
            <a:r>
              <a:rPr lang="en-US" b="1" i="0" u="none" strike="noStrike" baseline="0" smtClean="0">
                <a:latin typeface="Segoe"/>
              </a:rPr>
              <a:t>B19</a:t>
            </a:r>
            <a:r>
              <a:rPr lang="en-US" b="0" i="0" u="none" strike="noStrike" baseline="0" smtClean="0">
                <a:latin typeface="Segoe"/>
              </a:rPr>
              <a:t> to </a:t>
            </a:r>
            <a:r>
              <a:rPr lang="en-US" b="1" i="0" u="none" strike="noStrike" baseline="0" smtClean="0">
                <a:latin typeface="Segoe"/>
              </a:rPr>
              <a:t>B20:B22</a:t>
            </a:r>
            <a:r>
              <a:rPr lang="en-US" b="0" i="0" u="none" strike="noStrike" baseline="0" smtClean="0">
                <a:latin typeface="Segoe"/>
              </a:rPr>
              <a:t>. Edit the formulas in cells B20, B21, and B22 to use the appropriate named range. For example, the formula in cell B20 should be =SUBTOTAL(9,Q2Expenses)</a:t>
            </a:r>
            <a:r>
              <a:rPr lang="en-US" b="0" i="0" u="none" strike="noStrike" baseline="0" smtClean="0">
                <a:latin typeface="Times New Roman"/>
              </a:rPr>
              <a:t>.</a:t>
            </a:r>
          </a:p>
          <a:p>
            <a:pPr marR="0" lvl="1" rtl="0">
              <a:buAutoNum type="arabicPeriod" startAt="13"/>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1" i="1" u="none" strike="noStrike" baseline="0" smtClean="0">
                <a:latin typeface="Segoe"/>
              </a:rPr>
              <a:t>05 Budget Subtotals 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r>
              <a:rPr lang="en-US" b="0" i="0" u="none" strike="noStrike" baseline="0" smtClean="0">
                <a:latin typeface="Times New Roman"/>
              </a:rPr>
              <a:t>.</a:t>
            </a:r>
          </a:p>
          <a:p>
            <a:pPr marR="0" lvl="0" rtl="0"/>
            <a:r>
              <a:rPr lang="en-US" b="1" i="0" u="none" strike="noStrike" baseline="0" smtClean="0">
                <a:latin typeface="Segoe"/>
              </a:rPr>
              <a:t>PAUSE.</a:t>
            </a:r>
            <a:r>
              <a:rPr lang="en-US" b="0" i="0" u="none" strike="noStrike" baseline="0" smtClean="0">
                <a:latin typeface="Segoe"/>
              </a:rPr>
              <a:t> Leave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34</a:t>
            </a:fld>
            <a:endParaRPr lang="en-US" dirty="0"/>
          </a:p>
        </p:txBody>
      </p:sp>
    </p:spTree>
    <p:extLst>
      <p:ext uri="{BB962C8B-B14F-4D97-AF65-F5344CB8AC3E}">
        <p14:creationId xmlns:p14="http://schemas.microsoft.com/office/powerpoint/2010/main" val="3147429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Review an Error Message</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the </a:t>
            </a:r>
            <a:r>
              <a:rPr lang="en-US" b="1" i="1" u="none" strike="noStrike" baseline="0" smtClean="0">
                <a:latin typeface="Segoe"/>
              </a:rPr>
              <a:t>05 Budget Error</a:t>
            </a:r>
            <a:r>
              <a:rPr lang="en-US" b="0" i="0" u="none" strike="noStrike" baseline="0" smtClean="0">
                <a:latin typeface="Segoe"/>
              </a:rPr>
              <a:t> data file for this lesson. </a:t>
            </a:r>
          </a:p>
          <a:p>
            <a:pPr marR="0" lvl="1" rtl="0"/>
            <a:r>
              <a:rPr lang="en-US" b="0" i="0" u="none" strike="noStrike" baseline="0" smtClean="0">
                <a:latin typeface="Segoe"/>
              </a:rPr>
              <a:t>Click in cell </a:t>
            </a:r>
            <a:r>
              <a:rPr lang="en-US" b="1" i="0" u="none" strike="noStrike" baseline="0" smtClean="0">
                <a:latin typeface="Segoe"/>
              </a:rPr>
              <a:t>S6</a:t>
            </a:r>
            <a:r>
              <a:rPr lang="en-US" b="0" i="0" u="none" strike="noStrike" baseline="0" smtClean="0">
                <a:latin typeface="Times New Roman"/>
              </a:rPr>
              <a:t>.</a:t>
            </a:r>
          </a:p>
          <a:p>
            <a:pPr marR="0" lvl="1" rtl="0"/>
            <a:r>
              <a:rPr lang="en-US" b="0" i="0" u="none" strike="noStrike" baseline="0" smtClean="0">
                <a:latin typeface="Segoe"/>
              </a:rPr>
              <a:t>Edit the formula to change S3 to </a:t>
            </a:r>
            <a:r>
              <a:rPr lang="en-US" b="1" i="0" u="none" strike="noStrike" baseline="0" smtClean="0">
                <a:latin typeface="Segoe"/>
              </a:rPr>
              <a:t>R3</a:t>
            </a:r>
            <a:r>
              <a:rPr lang="en-US" b="0" i="0" u="none" strike="noStrike" baseline="0" smtClean="0">
                <a:latin typeface="Segoe"/>
              </a:rPr>
              <a:t> and </a:t>
            </a:r>
            <a:br>
              <a:rPr lang="en-US" b="0" i="0" u="none" strike="noStrike" baseline="0" smtClean="0">
                <a:latin typeface="Segoe"/>
              </a:rPr>
            </a:br>
            <a:r>
              <a:rPr lang="en-US" b="0" i="0" u="none" strike="noStrike" baseline="0" smtClean="0">
                <a:latin typeface="Segoe"/>
              </a:rPr>
              <a:t>press </a:t>
            </a:r>
            <a:r>
              <a:rPr lang="en-US" b="1" i="0" u="none" strike="noStrike" baseline="0" smtClean="0">
                <a:latin typeface="Segoe"/>
              </a:rPr>
              <a:t>Enter</a:t>
            </a:r>
            <a:r>
              <a:rPr lang="en-US" b="0" i="0" u="none" strike="noStrike" baseline="0" smtClean="0">
                <a:latin typeface="Segoe"/>
              </a:rPr>
              <a:t>. The first cell reference in the </a:t>
            </a:r>
            <a:br>
              <a:rPr lang="en-US" b="0" i="0" u="none" strike="noStrike" baseline="0" smtClean="0">
                <a:latin typeface="Segoe"/>
              </a:rPr>
            </a:br>
            <a:r>
              <a:rPr lang="en-US" b="0" i="0" u="none" strike="noStrike" baseline="0" smtClean="0">
                <a:latin typeface="Segoe"/>
              </a:rPr>
              <a:t>PMT formula now points to the wrong cell</a:t>
            </a:r>
            <a:r>
              <a:rPr lang="en-US" b="0" i="0" u="none" strike="noStrike" baseline="0" smtClean="0">
                <a:latin typeface="Times New Roman"/>
              </a:rPr>
              <a:t>.</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A #VALUE! error displays in cell S6 (right).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35</a:t>
            </a:fld>
            <a:endParaRPr lang="en-US" dirty="0"/>
          </a:p>
        </p:txBody>
      </p:sp>
      <p:pic>
        <p:nvPicPr>
          <p:cNvPr id="7" name="Picture 6" descr="05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590800"/>
            <a:ext cx="1562100" cy="2108200"/>
          </a:xfrm>
          <a:prstGeom prst="rect">
            <a:avLst/>
          </a:prstGeom>
        </p:spPr>
      </p:pic>
    </p:spTree>
    <p:extLst>
      <p:ext uri="{BB962C8B-B14F-4D97-AF65-F5344CB8AC3E}">
        <p14:creationId xmlns:p14="http://schemas.microsoft.com/office/powerpoint/2010/main" val="849084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Review an Error Message</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4"/>
            </a:pPr>
            <a:r>
              <a:rPr lang="en-US" b="0" i="0" u="none" strike="noStrike" baseline="0" smtClean="0">
                <a:latin typeface="Segoe"/>
              </a:rPr>
              <a:t>Click in cell </a:t>
            </a:r>
            <a:r>
              <a:rPr lang="en-US" b="1" i="0" u="none" strike="noStrike" baseline="0" smtClean="0">
                <a:latin typeface="Segoe"/>
              </a:rPr>
              <a:t>S6</a:t>
            </a:r>
            <a:r>
              <a:rPr lang="en-US" b="0" i="0" u="none" strike="noStrike" baseline="0" smtClean="0">
                <a:latin typeface="Segoe"/>
              </a:rPr>
              <a:t>. Click the small, yellow </a:t>
            </a:r>
            <a:br>
              <a:rPr lang="en-US" b="0" i="0" u="none" strike="noStrike" baseline="0" smtClean="0">
                <a:latin typeface="Segoe"/>
              </a:rPr>
            </a:br>
            <a:r>
              <a:rPr lang="en-US" b="0" i="0" u="none" strike="noStrike" baseline="0" smtClean="0">
                <a:latin typeface="Segoe"/>
              </a:rPr>
              <a:t>warning icon to the left of the cell. A </a:t>
            </a:r>
            <a:br>
              <a:rPr lang="en-US" b="0" i="0" u="none" strike="noStrike" baseline="0" smtClean="0">
                <a:latin typeface="Segoe"/>
              </a:rPr>
            </a:br>
            <a:r>
              <a:rPr lang="en-US" b="0" i="0" u="none" strike="noStrike" baseline="0" smtClean="0">
                <a:latin typeface="Segoe"/>
              </a:rPr>
              <a:t>pop-up menu appears (right). The first </a:t>
            </a:r>
            <a:br>
              <a:rPr lang="en-US" b="0" i="0" u="none" strike="noStrike" baseline="0" smtClean="0">
                <a:latin typeface="Segoe"/>
              </a:rPr>
            </a:br>
            <a:r>
              <a:rPr lang="en-US" b="0" i="0" u="none" strike="noStrike" baseline="0" smtClean="0">
                <a:latin typeface="Segoe"/>
              </a:rPr>
              <a:t>item tells you that there is a value error </a:t>
            </a:r>
            <a:br>
              <a:rPr lang="en-US" b="0" i="0" u="none" strike="noStrike" baseline="0" smtClean="0">
                <a:latin typeface="Segoe"/>
              </a:rPr>
            </a:br>
            <a:r>
              <a:rPr lang="en-US" b="0" i="0" u="none" strike="noStrike" baseline="0" smtClean="0">
                <a:latin typeface="Segoe"/>
              </a:rPr>
              <a:t>in the function.</a:t>
            </a:r>
          </a:p>
          <a:p>
            <a:pPr marR="0" lvl="1" rtl="0">
              <a:buAutoNum type="arabicPeriod" startAt="4"/>
            </a:pPr>
            <a:r>
              <a:rPr lang="en-US" b="0" i="0" u="none" strike="noStrike" baseline="0" smtClean="0">
                <a:latin typeface="Segoe"/>
              </a:rPr>
              <a:t>Select </a:t>
            </a:r>
            <a:r>
              <a:rPr lang="en-US" b="1" i="0" u="none" strike="noStrike" baseline="0" smtClean="0">
                <a:latin typeface="Segoe"/>
              </a:rPr>
              <a:t>Help on this error</a:t>
            </a:r>
            <a:r>
              <a:rPr lang="en-US" b="0" i="0" u="none" strike="noStrike" baseline="0" smtClean="0">
                <a:latin typeface="Segoe"/>
              </a:rPr>
              <a:t> in the menu. </a:t>
            </a:r>
            <a:br>
              <a:rPr lang="en-US" b="0" i="0" u="none" strike="noStrike" baseline="0" smtClean="0">
                <a:latin typeface="Segoe"/>
              </a:rPr>
            </a:br>
            <a:r>
              <a:rPr lang="en-US" b="0" i="0" u="none" strike="noStrike" baseline="0" smtClean="0">
                <a:latin typeface="Segoe"/>
              </a:rPr>
              <a:t>Excel Help opens to a page on </a:t>
            </a:r>
            <a:br>
              <a:rPr lang="en-US" b="0" i="0" u="none" strike="noStrike" baseline="0" smtClean="0">
                <a:latin typeface="Segoe"/>
              </a:rPr>
            </a:br>
            <a:r>
              <a:rPr lang="en-US" b="0" i="0" u="none" strike="noStrike" baseline="0" smtClean="0">
                <a:latin typeface="Segoe"/>
              </a:rPr>
              <a:t>information regarding formula errors. Browse the help topics to see if any of the potential solutions apply to your situation.</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36</a:t>
            </a:fld>
            <a:endParaRPr lang="en-US" dirty="0"/>
          </a:p>
        </p:txBody>
      </p:sp>
      <p:pic>
        <p:nvPicPr>
          <p:cNvPr id="7" name="Picture 6" descr="05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600200"/>
            <a:ext cx="2128291" cy="2397015"/>
          </a:xfrm>
          <a:prstGeom prst="rect">
            <a:avLst/>
          </a:prstGeom>
        </p:spPr>
      </p:pic>
    </p:spTree>
    <p:extLst>
      <p:ext uri="{BB962C8B-B14F-4D97-AF65-F5344CB8AC3E}">
        <p14:creationId xmlns:p14="http://schemas.microsoft.com/office/powerpoint/2010/main" val="124116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Review an Error Message</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6"/>
            </a:pPr>
            <a:r>
              <a:rPr lang="en-US" i="0" u="none" strike="noStrike" baseline="0" smtClean="0">
                <a:latin typeface="Segoe"/>
              </a:rPr>
              <a:t> </a:t>
            </a:r>
            <a:r>
              <a:rPr lang="en-US" b="1" i="0" u="none" strike="noStrike" baseline="0" smtClean="0">
                <a:latin typeface="Segoe"/>
              </a:rPr>
              <a:t>Close</a:t>
            </a:r>
            <a:r>
              <a:rPr lang="en-US" b="0" i="0" u="none" strike="noStrike" baseline="0" smtClean="0">
                <a:latin typeface="Segoe"/>
              </a:rPr>
              <a:t> the Excel Help window.</a:t>
            </a:r>
          </a:p>
          <a:p>
            <a:pPr marR="0" lvl="1" rtl="0">
              <a:buAutoNum type="arabicPeriod" startAt="6"/>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a:t>
            </a:r>
          </a:p>
          <a:p>
            <a:pPr marR="0" lvl="0" rtl="0"/>
            <a:r>
              <a:rPr lang="en-US" b="1" i="0" u="none" strike="noStrike" baseline="0" smtClean="0">
                <a:latin typeface="Segoe"/>
              </a:rPr>
              <a:t>PAUSE.</a:t>
            </a:r>
            <a:r>
              <a:rPr lang="en-US" b="0" i="0" u="none" strike="noStrike" baseline="0" smtClean="0">
                <a:latin typeface="Segoe"/>
              </a:rPr>
              <a:t> Leave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37</a:t>
            </a:fld>
            <a:endParaRPr lang="en-US" dirty="0"/>
          </a:p>
        </p:txBody>
      </p:sp>
    </p:spTree>
    <p:extLst>
      <p:ext uri="{BB962C8B-B14F-4D97-AF65-F5344CB8AC3E}">
        <p14:creationId xmlns:p14="http://schemas.microsoft.com/office/powerpoint/2010/main" val="3855443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Trace a Formula and Remove Trace Arrows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USE</a:t>
            </a:r>
            <a:r>
              <a:rPr lang="en-US" b="0" i="0" u="none" strike="noStrike" baseline="0" smtClean="0">
                <a:latin typeface="Segoe"/>
              </a:rPr>
              <a:t> the workbook you modified in the previous exercise.</a:t>
            </a:r>
          </a:p>
          <a:p>
            <a:pPr marR="0" lvl="1" rtl="0"/>
            <a:r>
              <a:rPr lang="en-US" b="0" i="0" u="none" strike="noStrike" baseline="0" smtClean="0">
                <a:latin typeface="Segoe"/>
              </a:rPr>
              <a:t>Select cell </a:t>
            </a:r>
            <a:r>
              <a:rPr lang="en-US" b="1" i="0" u="none" strike="noStrike" baseline="0" smtClean="0">
                <a:latin typeface="Segoe"/>
              </a:rPr>
              <a:t>S6</a:t>
            </a:r>
            <a:r>
              <a:rPr lang="en-US" b="0" i="0" u="none" strike="noStrike" baseline="0" smtClean="0">
                <a:latin typeface="Segoe"/>
              </a:rPr>
              <a:t> if it’s not already selected.</a:t>
            </a:r>
          </a:p>
          <a:p>
            <a:pPr marR="0" lvl="1" rtl="0"/>
            <a:r>
              <a:rPr lang="en-US" b="0" i="0" u="none" strike="noStrike" baseline="0" smtClean="0">
                <a:latin typeface="Segoe"/>
              </a:rPr>
              <a:t>On the FORMULAS tab, in the Formula </a:t>
            </a:r>
            <a:br>
              <a:rPr lang="en-US" b="0" i="0" u="none" strike="noStrike" baseline="0" smtClean="0">
                <a:latin typeface="Segoe"/>
              </a:rPr>
            </a:br>
            <a:r>
              <a:rPr lang="en-US" b="0" i="0" u="none" strike="noStrike" baseline="0" smtClean="0">
                <a:latin typeface="Segoe"/>
              </a:rPr>
              <a:t>Auditing group, click </a:t>
            </a:r>
            <a:r>
              <a:rPr lang="en-US" b="1" i="0" u="none" strike="noStrike" baseline="0" smtClean="0">
                <a:latin typeface="Segoe"/>
              </a:rPr>
              <a:t>Trace Precedents</a:t>
            </a:r>
            <a:r>
              <a:rPr lang="en-US" b="0" i="0" u="none" strike="noStrike" baseline="0" smtClean="0">
                <a:latin typeface="Segoe"/>
              </a:rPr>
              <a:t>. </a:t>
            </a:r>
            <a:br>
              <a:rPr lang="en-US" b="0" i="0" u="none" strike="noStrike" baseline="0" smtClean="0">
                <a:latin typeface="Segoe"/>
              </a:rPr>
            </a:br>
            <a:r>
              <a:rPr lang="en-US" b="0" i="0" u="none" strike="noStrike" baseline="0" smtClean="0">
                <a:latin typeface="Segoe"/>
              </a:rPr>
              <a:t>Two arrows appear (right). One arrow </a:t>
            </a:r>
            <a:br>
              <a:rPr lang="en-US" b="0" i="0" u="none" strike="noStrike" baseline="0" smtClean="0">
                <a:latin typeface="Segoe"/>
              </a:rPr>
            </a:br>
            <a:r>
              <a:rPr lang="en-US" b="0" i="0" u="none" strike="noStrike" baseline="0" smtClean="0">
                <a:latin typeface="Segoe"/>
              </a:rPr>
              <a:t>extends from cell R3 to cell S6, and another (combined) arrow extends from cells S4 and S5 to S6. The arrows indicate that the formula in cell S6 refers to cells R3, S4, and S5, referred to as </a:t>
            </a:r>
            <a:r>
              <a:rPr lang="en-US" b="0" i="1" u="none" strike="noStrike" baseline="0" smtClean="0">
                <a:latin typeface="Segoe"/>
              </a:rPr>
              <a:t>precedent cells</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38</a:t>
            </a:fld>
            <a:endParaRPr lang="en-US" dirty="0"/>
          </a:p>
        </p:txBody>
      </p:sp>
      <p:pic>
        <p:nvPicPr>
          <p:cNvPr id="7" name="Picture 6" descr="052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209800"/>
            <a:ext cx="1600200" cy="1638300"/>
          </a:xfrm>
          <a:prstGeom prst="rect">
            <a:avLst/>
          </a:prstGeom>
        </p:spPr>
      </p:pic>
    </p:spTree>
    <p:extLst>
      <p:ext uri="{BB962C8B-B14F-4D97-AF65-F5344CB8AC3E}">
        <p14:creationId xmlns:p14="http://schemas.microsoft.com/office/powerpoint/2010/main" val="642047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Trace a Formula and Remove Trace Arrows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On the FORMULAS tab, in the Formula Auditing group, click </a:t>
            </a:r>
            <a:r>
              <a:rPr lang="en-US" b="1" i="0" u="none" strike="noStrike" baseline="0" smtClean="0">
                <a:latin typeface="Segoe"/>
              </a:rPr>
              <a:t>Remove Arrows</a:t>
            </a:r>
            <a:r>
              <a:rPr lang="en-US" b="0" i="0" u="none" strike="noStrike" baseline="0" smtClean="0">
                <a:latin typeface="Segoe"/>
              </a:rPr>
              <a:t>. The trace arrows disappear from the worksheet.</a:t>
            </a:r>
          </a:p>
          <a:p>
            <a:pPr marR="0" lvl="1" rtl="0">
              <a:buAutoNum type="arabicPeriod" startAt="3"/>
            </a:pPr>
            <a:r>
              <a:rPr lang="en-US" b="0" i="0" u="none" strike="noStrike" baseline="0" smtClean="0">
                <a:latin typeface="Segoe"/>
              </a:rPr>
              <a:t>Click in cell </a:t>
            </a:r>
            <a:r>
              <a:rPr lang="en-US" b="1" i="0" u="none" strike="noStrike" baseline="0" smtClean="0">
                <a:latin typeface="Segoe"/>
              </a:rPr>
              <a:t>S4</a:t>
            </a:r>
            <a:r>
              <a:rPr lang="en-US" b="0" i="0" u="none" strike="noStrike" baseline="0" smtClean="0">
                <a:latin typeface="Segoe"/>
              </a:rPr>
              <a:t>. On the FORMULAS tab, </a:t>
            </a:r>
            <a:br>
              <a:rPr lang="en-US" b="0" i="0" u="none" strike="noStrike" baseline="0" smtClean="0">
                <a:latin typeface="Segoe"/>
              </a:rPr>
            </a:br>
            <a:r>
              <a:rPr lang="en-US" b="0" i="0" u="none" strike="noStrike" baseline="0" smtClean="0">
                <a:latin typeface="Segoe"/>
              </a:rPr>
              <a:t>in the Formula Auditing group, click </a:t>
            </a:r>
            <a:br>
              <a:rPr lang="en-US" b="0" i="0" u="none" strike="noStrike" baseline="0" smtClean="0">
                <a:latin typeface="Segoe"/>
              </a:rPr>
            </a:br>
            <a:r>
              <a:rPr lang="en-US" b="1" i="0" u="none" strike="noStrike" baseline="0" smtClean="0">
                <a:latin typeface="Segoe"/>
              </a:rPr>
              <a:t>Trace Dependents</a:t>
            </a:r>
            <a:r>
              <a:rPr lang="en-US" b="0" i="0" u="none" strike="noStrike" baseline="0" smtClean="0">
                <a:latin typeface="Segoe"/>
              </a:rPr>
              <a:t>. One arrow appears </a:t>
            </a:r>
            <a:br>
              <a:rPr lang="en-US" b="0" i="0" u="none" strike="noStrike" baseline="0" smtClean="0">
                <a:latin typeface="Segoe"/>
              </a:rPr>
            </a:br>
            <a:r>
              <a:rPr lang="en-US" b="0" i="0" u="none" strike="noStrike" baseline="0" smtClean="0">
                <a:latin typeface="Segoe"/>
              </a:rPr>
              <a:t>from cell S4 to cell S6 (right). The arrow </a:t>
            </a:r>
            <a:br>
              <a:rPr lang="en-US" b="0" i="0" u="none" strike="noStrike" baseline="0" smtClean="0">
                <a:latin typeface="Segoe"/>
              </a:rPr>
            </a:br>
            <a:r>
              <a:rPr lang="en-US" b="0" i="0" u="none" strike="noStrike" baseline="0" smtClean="0">
                <a:latin typeface="Segoe"/>
              </a:rPr>
              <a:t>indicates that cell S4 is part of the formula in cell S6.</a:t>
            </a: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39</a:t>
            </a:fld>
            <a:endParaRPr lang="en-US" dirty="0"/>
          </a:p>
        </p:txBody>
      </p:sp>
      <p:pic>
        <p:nvPicPr>
          <p:cNvPr id="7" name="Picture 6" descr="053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362200"/>
            <a:ext cx="1574800" cy="1651000"/>
          </a:xfrm>
          <a:prstGeom prst="rect">
            <a:avLst/>
          </a:prstGeom>
        </p:spPr>
      </p:pic>
    </p:spTree>
    <p:extLst>
      <p:ext uri="{BB962C8B-B14F-4D97-AF65-F5344CB8AC3E}">
        <p14:creationId xmlns:p14="http://schemas.microsoft.com/office/powerpoint/2010/main" val="425615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Explore Functions</a:t>
            </a: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 LAUNCH</a:t>
            </a:r>
            <a:r>
              <a:rPr lang="en-US" sz="2000" b="0" i="0" u="none" strike="noStrike" baseline="0" smtClean="0">
                <a:latin typeface="Segoe"/>
              </a:rPr>
              <a:t> Excel and open a new, blank workbook</a:t>
            </a:r>
            <a:r>
              <a:rPr lang="en-US" sz="2000" b="0" i="0" u="none" strike="noStrike" baseline="0" smtClean="0">
                <a:latin typeface="Times New Roman"/>
              </a:rPr>
              <a:t>.</a:t>
            </a:r>
          </a:p>
          <a:p>
            <a:pPr marR="0" lvl="1" rtl="0"/>
            <a:r>
              <a:rPr lang="en-US" sz="2000" b="0" i="0" u="none" strike="noStrike" baseline="0" smtClean="0">
                <a:latin typeface="Segoe"/>
              </a:rPr>
              <a:t>To become familiar with the tools </a:t>
            </a:r>
            <a:br>
              <a:rPr lang="en-US" sz="2000" b="0" i="0" u="none" strike="noStrike" baseline="0" smtClean="0">
                <a:latin typeface="Segoe"/>
              </a:rPr>
            </a:br>
            <a:r>
              <a:rPr lang="en-US" sz="2000" b="0" i="0" u="none" strike="noStrike" baseline="0" smtClean="0">
                <a:latin typeface="Segoe"/>
              </a:rPr>
              <a:t>available to build formulas and insert </a:t>
            </a:r>
            <a:br>
              <a:rPr lang="en-US" sz="2000" b="0" i="0" u="none" strike="noStrike" baseline="0" smtClean="0">
                <a:latin typeface="Segoe"/>
              </a:rPr>
            </a:br>
            <a:r>
              <a:rPr lang="en-US" sz="2000" b="0" i="0" u="none" strike="noStrike" baseline="0" smtClean="0">
                <a:latin typeface="Segoe"/>
              </a:rPr>
              <a:t>functions, click the </a:t>
            </a:r>
            <a:r>
              <a:rPr lang="en-US" sz="2000" b="1" i="0" u="none" strike="noStrike" baseline="0" smtClean="0">
                <a:latin typeface="Segoe"/>
              </a:rPr>
              <a:t>FORMULAS</a:t>
            </a:r>
            <a:r>
              <a:rPr lang="en-US" sz="2000" b="0" i="0" u="none" strike="noStrike" baseline="0" smtClean="0">
                <a:latin typeface="Segoe"/>
              </a:rPr>
              <a:t> tab. </a:t>
            </a:r>
            <a:br>
              <a:rPr lang="en-US" sz="2000" b="0" i="0" u="none" strike="noStrike" baseline="0" smtClean="0">
                <a:latin typeface="Segoe"/>
              </a:rPr>
            </a:br>
            <a:r>
              <a:rPr lang="en-US" sz="2000" b="0" i="0" u="none" strike="noStrike" baseline="0" smtClean="0">
                <a:latin typeface="Segoe"/>
              </a:rPr>
              <a:t>Excel arranges functions by category </a:t>
            </a:r>
            <a:br>
              <a:rPr lang="en-US" sz="2000" b="0" i="0" u="none" strike="noStrike" baseline="0" smtClean="0">
                <a:latin typeface="Segoe"/>
              </a:rPr>
            </a:br>
            <a:r>
              <a:rPr lang="en-US" sz="2000" b="0" i="0" u="none" strike="noStrike" baseline="0" smtClean="0">
                <a:latin typeface="Segoe"/>
              </a:rPr>
              <a:t>in the Function Library group, such as </a:t>
            </a:r>
            <a:br>
              <a:rPr lang="en-US" sz="2000" b="0" i="0" u="none" strike="noStrike" baseline="0" smtClean="0">
                <a:latin typeface="Segoe"/>
              </a:rPr>
            </a:br>
            <a:r>
              <a:rPr lang="en-US" sz="2000" b="0" i="0" u="none" strike="noStrike" baseline="0" smtClean="0">
                <a:latin typeface="Segoe"/>
              </a:rPr>
              <a:t>Financial, Logical, Text, and so on. </a:t>
            </a:r>
            <a:br>
              <a:rPr lang="en-US" sz="2000" b="0" i="0" u="none" strike="noStrike" baseline="0" smtClean="0">
                <a:latin typeface="Segoe"/>
              </a:rPr>
            </a:br>
            <a:r>
              <a:rPr lang="en-US" sz="2000" b="0" i="0" u="none" strike="noStrike" baseline="0" smtClean="0">
                <a:latin typeface="Segoe"/>
              </a:rPr>
              <a:t>Click the </a:t>
            </a:r>
            <a:r>
              <a:rPr lang="en-US" sz="2000" b="1" i="0" u="none" strike="noStrike" baseline="0" smtClean="0">
                <a:latin typeface="Segoe"/>
              </a:rPr>
              <a:t>Financial </a:t>
            </a:r>
            <a:r>
              <a:rPr lang="en-US" sz="2000" b="0" i="0" u="none" strike="noStrike" baseline="0" smtClean="0">
                <a:latin typeface="Segoe"/>
              </a:rPr>
              <a:t>button arrow to </a:t>
            </a:r>
            <a:br>
              <a:rPr lang="en-US" sz="2000" b="0" i="0" u="none" strike="noStrike" baseline="0" smtClean="0">
                <a:latin typeface="Segoe"/>
              </a:rPr>
            </a:br>
            <a:r>
              <a:rPr lang="en-US" sz="2000" b="0" i="0" u="none" strike="noStrike" baseline="0" smtClean="0">
                <a:latin typeface="Segoe"/>
              </a:rPr>
              <a:t>display a drop-down list of functions </a:t>
            </a:r>
            <a:br>
              <a:rPr lang="en-US" sz="2000" b="0" i="0" u="none" strike="noStrike" baseline="0" smtClean="0">
                <a:latin typeface="Segoe"/>
              </a:rPr>
            </a:br>
            <a:r>
              <a:rPr lang="en-US" sz="2000" b="0" i="0" u="none" strike="noStrike" baseline="0" smtClean="0">
                <a:latin typeface="Segoe"/>
              </a:rPr>
              <a:t>(right)</a:t>
            </a:r>
            <a:r>
              <a:rPr lang="en-US" sz="2000" b="0" i="0" u="none" strike="noStrike" baseline="0" smtClean="0">
                <a:latin typeface="Times New Roman"/>
              </a:rPr>
              <a:t>.</a:t>
            </a:r>
            <a:r>
              <a:rPr lang="en-US" sz="2000" b="0" i="0" u="none" strike="noStrike" baseline="0" smtClean="0">
                <a:latin typeface="Segoe"/>
              </a:rPr>
              <a:t> If you create a financial function, </a:t>
            </a:r>
            <a:br>
              <a:rPr lang="en-US" sz="2000" b="0" i="0" u="none" strike="noStrike" baseline="0" smtClean="0">
                <a:latin typeface="Segoe"/>
              </a:rPr>
            </a:br>
            <a:r>
              <a:rPr lang="en-US" sz="2000" b="0" i="0" u="none" strike="noStrike" baseline="0" smtClean="0">
                <a:latin typeface="Segoe"/>
              </a:rPr>
              <a:t>you can simply scroll through the list </a:t>
            </a:r>
            <a:br>
              <a:rPr lang="en-US" sz="2000" b="0" i="0" u="none" strike="noStrike" baseline="0" smtClean="0">
                <a:latin typeface="Segoe"/>
              </a:rPr>
            </a:br>
            <a:r>
              <a:rPr lang="en-US" sz="2000" b="0" i="0" u="none" strike="noStrike" baseline="0" smtClean="0">
                <a:latin typeface="Segoe"/>
              </a:rPr>
              <a:t>and select the function you want.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a:t>
            </a:fld>
            <a:endParaRPr lang="en-US" dirty="0"/>
          </a:p>
        </p:txBody>
      </p:sp>
      <p:pic>
        <p:nvPicPr>
          <p:cNvPr id="7" name="Picture 6" descr="05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2057400"/>
            <a:ext cx="2437739" cy="2846552"/>
          </a:xfrm>
          <a:prstGeom prst="rect">
            <a:avLst/>
          </a:prstGeom>
        </p:spPr>
      </p:pic>
    </p:spTree>
    <p:extLst>
      <p:ext uri="{BB962C8B-B14F-4D97-AF65-F5344CB8AC3E}">
        <p14:creationId xmlns:p14="http://schemas.microsoft.com/office/powerpoint/2010/main" val="3868725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Trace a Formula and Remove Trace Arrows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5"/>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0" i="1" u="none" strike="noStrike" baseline="0" smtClean="0">
                <a:latin typeface="Segoe"/>
              </a:rPr>
              <a:t>05 Budget Error Solution</a:t>
            </a:r>
            <a:r>
              <a:rPr lang="en-US" b="0" i="0" u="none" strike="noStrike" baseline="0" smtClean="0">
                <a:latin typeface="Segoe"/>
              </a:rPr>
              <a:t> and CLOSE it</a:t>
            </a:r>
            <a:r>
              <a:rPr lang="en-US" b="0" i="0" u="none" strike="noStrike" baseline="0" smtClean="0">
                <a:latin typeface="Times New Roman"/>
              </a:rPr>
              <a:t>.</a:t>
            </a:r>
          </a:p>
          <a:p>
            <a:pPr marR="0" lvl="0" rtl="0"/>
            <a:r>
              <a:rPr lang="en-US" b="1" i="0" u="none" strike="noStrike" baseline="0" smtClean="0">
                <a:latin typeface="Segoe"/>
              </a:rPr>
              <a:t>PAUSE</a:t>
            </a:r>
            <a:r>
              <a:rPr lang="en-US" b="0" i="0" u="none" strike="noStrike" baseline="0" smtClean="0">
                <a:latin typeface="Segoe"/>
              </a:rPr>
              <a:t>. Leave Excel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40</a:t>
            </a:fld>
            <a:endParaRPr lang="en-US" dirty="0"/>
          </a:p>
        </p:txBody>
      </p:sp>
    </p:spTree>
    <p:extLst>
      <p:ext uri="{BB962C8B-B14F-4D97-AF65-F5344CB8AC3E}">
        <p14:creationId xmlns:p14="http://schemas.microsoft.com/office/powerpoint/2010/main" val="2733833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Print Formulas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0" rtl="0"/>
            <a:r>
              <a:rPr lang="en-US" b="1" i="0" u="none" strike="noStrike" baseline="0" smtClean="0">
                <a:latin typeface="Segoe"/>
              </a:rPr>
              <a:t>GET READY. LAUNCH</a:t>
            </a:r>
            <a:r>
              <a:rPr lang="en-US" b="0" i="0" u="none" strike="noStrike" baseline="0" smtClean="0">
                <a:latin typeface="Segoe"/>
              </a:rPr>
              <a:t> Excel if it is not already running.</a:t>
            </a:r>
          </a:p>
          <a:p>
            <a:pPr marR="0" lvl="1" rtl="0"/>
            <a:r>
              <a:rPr lang="en-US" i="0" u="none" strike="noStrike" baseline="0" smtClean="0">
                <a:latin typeface="Segoe"/>
              </a:rPr>
              <a:t> </a:t>
            </a:r>
            <a:r>
              <a:rPr lang="en-US" b="1" i="0" u="none" strike="noStrike" baseline="0" smtClean="0">
                <a:latin typeface="Segoe"/>
              </a:rPr>
              <a:t>OPEN</a:t>
            </a:r>
            <a:r>
              <a:rPr lang="en-US" b="0" i="0" u="none" strike="noStrike" baseline="0" smtClean="0">
                <a:latin typeface="Segoe"/>
              </a:rPr>
              <a:t> </a:t>
            </a:r>
            <a:r>
              <a:rPr lang="en-US" b="1" i="1" u="none" strike="noStrike" baseline="0" smtClean="0">
                <a:latin typeface="Segoe"/>
              </a:rPr>
              <a:t>05</a:t>
            </a:r>
            <a:r>
              <a:rPr lang="en-US" b="0" i="0" u="none" strike="noStrike" baseline="0" smtClean="0">
                <a:latin typeface="Segoe"/>
              </a:rPr>
              <a:t> </a:t>
            </a:r>
            <a:r>
              <a:rPr lang="en-US" b="1" i="1" u="none" strike="noStrike" baseline="0" smtClean="0">
                <a:latin typeface="Segoe"/>
              </a:rPr>
              <a:t>Budget Print</a:t>
            </a:r>
            <a:r>
              <a:rPr lang="en-US" b="0" i="0" u="none" strike="noStrike" baseline="0" smtClean="0">
                <a:latin typeface="Segoe"/>
              </a:rPr>
              <a:t> from your Lesson 5 folder.</a:t>
            </a:r>
          </a:p>
          <a:p>
            <a:pPr marR="0" lvl="1" rtl="0"/>
            <a:r>
              <a:rPr lang="en-US" b="0" i="0" u="none" strike="noStrike" baseline="0" smtClean="0">
                <a:latin typeface="Segoe"/>
              </a:rPr>
              <a:t>On the FORMULAS tab, in the Formula Auditing group, click </a:t>
            </a:r>
            <a:r>
              <a:rPr lang="en-US" b="1" i="0" u="none" strike="noStrike" baseline="0" smtClean="0">
                <a:latin typeface="Segoe"/>
              </a:rPr>
              <a:t>Show Formulas</a:t>
            </a:r>
            <a:r>
              <a:rPr lang="en-US" b="0" i="0" u="none" strike="noStrike" baseline="0" smtClean="0">
                <a:latin typeface="Times New Roman"/>
              </a:rPr>
              <a:t>.</a:t>
            </a:r>
            <a:r>
              <a:rPr lang="en-US" b="0" i="0" u="none" strike="noStrike" baseline="0" smtClean="0">
                <a:latin typeface="Segoe"/>
              </a:rPr>
              <a:t> The formulas appear in the worksheet (below).</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41</a:t>
            </a:fld>
            <a:endParaRPr lang="en-US" dirty="0"/>
          </a:p>
        </p:txBody>
      </p:sp>
      <p:pic>
        <p:nvPicPr>
          <p:cNvPr id="7" name="Picture 6" descr="05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86" y="3787924"/>
            <a:ext cx="7952828" cy="2111188"/>
          </a:xfrm>
          <a:prstGeom prst="rect">
            <a:avLst/>
          </a:prstGeom>
        </p:spPr>
      </p:pic>
    </p:spTree>
    <p:extLst>
      <p:ext uri="{BB962C8B-B14F-4D97-AF65-F5344CB8AC3E}">
        <p14:creationId xmlns:p14="http://schemas.microsoft.com/office/powerpoint/2010/main" val="1579924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Print Formulas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Click the</a:t>
            </a:r>
            <a:r>
              <a:rPr lang="en-US" b="1" i="0" u="none" strike="noStrike" baseline="0" smtClean="0">
                <a:latin typeface="Segoe"/>
              </a:rPr>
              <a:t> FILE </a:t>
            </a:r>
            <a:r>
              <a:rPr lang="en-US" b="0" i="0" u="none" strike="noStrike" baseline="0" smtClean="0">
                <a:latin typeface="Segoe"/>
              </a:rPr>
              <a:t>tab. Click </a:t>
            </a:r>
            <a:r>
              <a:rPr lang="en-US" b="1" i="0" u="none" strike="noStrike" baseline="0" smtClean="0">
                <a:latin typeface="Segoe"/>
              </a:rPr>
              <a:t>Print</a:t>
            </a:r>
            <a:r>
              <a:rPr lang="en-US" b="0" i="0" u="none" strike="noStrike" baseline="0" smtClean="0">
                <a:latin typeface="Segoe"/>
              </a:rPr>
              <a:t> and view the Print Preview.</a:t>
            </a:r>
          </a:p>
          <a:p>
            <a:pPr marR="0" lvl="1" rtl="0">
              <a:buAutoNum type="arabicPeriod" startAt="3"/>
            </a:pPr>
            <a:r>
              <a:rPr lang="en-US" b="0" i="0" u="none" strike="noStrike" baseline="0" smtClean="0">
                <a:latin typeface="Segoe"/>
              </a:rPr>
              <a:t>Click the </a:t>
            </a:r>
            <a:r>
              <a:rPr lang="en-US" b="1" i="0" u="none" strike="noStrike" baseline="0" smtClean="0">
                <a:latin typeface="Segoe"/>
              </a:rPr>
              <a:t>Portrait Orientation</a:t>
            </a:r>
            <a:r>
              <a:rPr lang="en-US" b="0" i="0" u="none" strike="noStrike" baseline="0" smtClean="0">
                <a:latin typeface="Segoe"/>
              </a:rPr>
              <a:t> button and select </a:t>
            </a:r>
            <a:r>
              <a:rPr lang="en-US" b="1" i="0" u="none" strike="noStrike" baseline="0" smtClean="0">
                <a:latin typeface="Segoe"/>
              </a:rPr>
              <a:t>Landscape Orientation</a:t>
            </a:r>
            <a:r>
              <a:rPr lang="en-US" b="0" i="0" u="none" strike="noStrike" baseline="0" smtClean="0">
                <a:latin typeface="Times New Roman"/>
              </a:rPr>
              <a:t>.</a:t>
            </a:r>
          </a:p>
          <a:p>
            <a:pPr marR="0" lvl="1" rtl="0">
              <a:buAutoNum type="arabicPeriod" startAt="3"/>
            </a:pPr>
            <a:r>
              <a:rPr lang="en-US" b="0" i="0" u="none" strike="noStrike" baseline="0" smtClean="0">
                <a:latin typeface="Segoe"/>
              </a:rPr>
              <a:t>Click the </a:t>
            </a:r>
            <a:r>
              <a:rPr lang="en-US" b="1" i="0" u="none" strike="noStrike" baseline="0" smtClean="0">
                <a:latin typeface="Segoe"/>
              </a:rPr>
              <a:t>Page Setup</a:t>
            </a:r>
            <a:r>
              <a:rPr lang="en-US" b="0" i="0" u="none" strike="noStrike" baseline="0" smtClean="0">
                <a:latin typeface="Segoe"/>
              </a:rPr>
              <a:t> link at the bottom of the print settings to open the Page Setup dialog box</a:t>
            </a:r>
            <a:r>
              <a:rPr lang="en-US" b="0" i="0" u="none" strike="noStrike" baseline="0" smtClean="0">
                <a:latin typeface="Times New Roman"/>
              </a:rPr>
              <a:t>.</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42</a:t>
            </a:fld>
            <a:endParaRPr lang="en-US" dirty="0"/>
          </a:p>
        </p:txBody>
      </p:sp>
    </p:spTree>
    <p:extLst>
      <p:ext uri="{BB962C8B-B14F-4D97-AF65-F5344CB8AC3E}">
        <p14:creationId xmlns:p14="http://schemas.microsoft.com/office/powerpoint/2010/main" val="193834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Print Formulas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6"/>
            </a:pPr>
            <a:r>
              <a:rPr lang="en-US" sz="2000" b="0" i="0" u="none" strike="noStrike" baseline="0" smtClean="0">
                <a:latin typeface="Segoe"/>
              </a:rPr>
              <a:t>On the Page tab of the dialog box, click </a:t>
            </a:r>
            <a:r>
              <a:rPr lang="en-US" sz="2000" b="1" i="0" u="none" strike="noStrike" baseline="0" smtClean="0">
                <a:latin typeface="Segoe"/>
              </a:rPr>
              <a:t>Fit to: </a:t>
            </a:r>
            <a:r>
              <a:rPr lang="en-US" sz="2000" b="0" i="0" u="none" strike="noStrike" baseline="0" smtClean="0">
                <a:latin typeface="Segoe"/>
              </a:rPr>
              <a:t>and leave the defaults as</a:t>
            </a:r>
            <a:r>
              <a:rPr lang="en-US" sz="2000" b="1" i="0" u="none" strike="noStrike" baseline="0" smtClean="0">
                <a:latin typeface="Segoe"/>
              </a:rPr>
              <a:t> 1 page(s) wide</a:t>
            </a:r>
            <a:r>
              <a:rPr lang="en-US" sz="2000" b="0" i="0" u="none" strike="noStrike" baseline="0" smtClean="0">
                <a:latin typeface="Segoe"/>
              </a:rPr>
              <a:t> by </a:t>
            </a:r>
            <a:r>
              <a:rPr lang="en-US" sz="2000" b="1" i="0" u="none" strike="noStrike" baseline="0" smtClean="0">
                <a:latin typeface="Segoe"/>
              </a:rPr>
              <a:t>1 tall</a:t>
            </a:r>
            <a:r>
              <a:rPr lang="en-US" sz="2000" b="0" i="0" u="none" strike="noStrike" baseline="0" smtClean="0">
                <a:latin typeface="Segoe"/>
              </a:rPr>
              <a:t> (below). Click </a:t>
            </a:r>
            <a:r>
              <a:rPr lang="en-US" sz="2000" b="1" i="0" u="none" strike="noStrike" baseline="0" smtClean="0">
                <a:latin typeface="Segoe"/>
              </a:rPr>
              <a:t>OK</a:t>
            </a:r>
            <a:r>
              <a:rPr lang="en-US" sz="2000" b="0" i="0" u="none" strike="noStrike" baseline="0" smtClean="0">
                <a:latin typeface="Segoe"/>
              </a:rPr>
              <a:t> to close the dialog box.</a:t>
            </a:r>
          </a:p>
          <a:p>
            <a:pPr marR="0" lvl="1" rtl="0">
              <a:buAutoNum type="arabicPeriod" startAt="6"/>
            </a:pPr>
            <a:r>
              <a:rPr lang="en-US" sz="2000" b="0" i="0" u="none" strike="noStrike" baseline="0" smtClean="0">
                <a:latin typeface="Segoe"/>
              </a:rPr>
              <a:t>Click the </a:t>
            </a:r>
            <a:r>
              <a:rPr lang="en-US" sz="2000" b="1" i="0" u="none" strike="noStrike" baseline="0" smtClean="0">
                <a:latin typeface="Segoe"/>
              </a:rPr>
              <a:t>Print </a:t>
            </a:r>
            <a:r>
              <a:rPr lang="en-US" sz="2000" b="0" i="0" u="none" strike="noStrike" baseline="0" smtClean="0">
                <a:latin typeface="Segoe"/>
              </a:rPr>
              <a:t>button at the top-left corner of the Backstage view window to print the worksheet with formulas displayed.</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43</a:t>
            </a:fld>
            <a:endParaRPr lang="en-US" dirty="0"/>
          </a:p>
        </p:txBody>
      </p:sp>
      <p:pic>
        <p:nvPicPr>
          <p:cNvPr id="7" name="Picture 6" descr="053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423745"/>
            <a:ext cx="5250356" cy="2752018"/>
          </a:xfrm>
          <a:prstGeom prst="rect">
            <a:avLst/>
          </a:prstGeom>
        </p:spPr>
      </p:pic>
    </p:spTree>
    <p:extLst>
      <p:ext uri="{BB962C8B-B14F-4D97-AF65-F5344CB8AC3E}">
        <p14:creationId xmlns:p14="http://schemas.microsoft.com/office/powerpoint/2010/main" val="2578581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Print Formulas</a:t>
            </a:r>
            <a:endParaRPr lang="en-US" b="0" i="0" u="none" strike="noStrike" baseline="0" smtClean="0">
              <a:solidFill>
                <a:srgbClr val="007233"/>
              </a:solidFill>
              <a:latin typeface="Times New Roman"/>
            </a:endParaRPr>
          </a:p>
        </p:txBody>
      </p:sp>
      <p:sp>
        <p:nvSpPr>
          <p:cNvPr id="3" name="Text Placeholder 2"/>
          <p:cNvSpPr>
            <a:spLocks noGrp="1"/>
          </p:cNvSpPr>
          <p:nvPr>
            <p:ph type="body" idx="1"/>
          </p:nvPr>
        </p:nvSpPr>
        <p:spPr/>
        <p:txBody>
          <a:bodyPr/>
          <a:lstStyle/>
          <a:p>
            <a:pPr marR="0" lvl="1" rtl="0">
              <a:buFont typeface="+mj-lt"/>
              <a:buAutoNum type="arabicPeriod" startAt="8"/>
            </a:pPr>
            <a:r>
              <a:rPr lang="en-US" b="0" i="0" u="none" strike="noStrike" baseline="0" smtClean="0">
                <a:latin typeface="Segoe"/>
              </a:rPr>
              <a:t>On the FORMULAS tab, in the Formula Auditing group, click </a:t>
            </a:r>
            <a:r>
              <a:rPr lang="en-US" b="1" i="0" u="none" strike="noStrike" baseline="0" smtClean="0">
                <a:latin typeface="Segoe"/>
              </a:rPr>
              <a:t>Show Formulas</a:t>
            </a:r>
            <a:r>
              <a:rPr lang="en-US" b="0" i="0" u="none" strike="noStrike" baseline="0" smtClean="0">
                <a:latin typeface="Segoe"/>
              </a:rPr>
              <a:t> again to stop displaying formulas in the worksheet.</a:t>
            </a:r>
          </a:p>
          <a:p>
            <a:pPr marR="0" lvl="1" rtl="0">
              <a:buFont typeface="+mj-lt"/>
              <a:buAutoNum type="arabicPeriod" startAt="8"/>
            </a:pPr>
            <a:r>
              <a:rPr lang="en-US">
                <a:latin typeface="Segoe"/>
              </a:rPr>
              <a:t> </a:t>
            </a:r>
            <a:r>
              <a:rPr lang="en-US" b="1" i="0" u="none" strike="noStrike" baseline="0" smtClean="0">
                <a:latin typeface="Segoe"/>
              </a:rPr>
              <a:t>SAVE</a:t>
            </a:r>
            <a:r>
              <a:rPr lang="en-US" b="0" i="0" u="none" strike="noStrike" baseline="0" smtClean="0">
                <a:latin typeface="Segoe"/>
              </a:rPr>
              <a:t> the workbook as </a:t>
            </a:r>
            <a:r>
              <a:rPr lang="en-US" b="0" i="1" u="none" strike="noStrike" baseline="0" smtClean="0">
                <a:latin typeface="Segoe"/>
              </a:rPr>
              <a:t>05 Budget Print Solution</a:t>
            </a:r>
            <a:r>
              <a:rPr lang="en-US" b="0" i="0" u="none" strike="noStrike" baseline="0" smtClean="0">
                <a:latin typeface="Segoe"/>
              </a:rPr>
              <a:t> and </a:t>
            </a:r>
            <a:r>
              <a:rPr lang="en-US" b="1" i="0" u="none" strike="noStrike" baseline="0" smtClean="0">
                <a:latin typeface="Segoe"/>
              </a:rPr>
              <a:t>CLOSE</a:t>
            </a:r>
            <a:r>
              <a:rPr lang="en-US" b="0" i="0" u="none" strike="noStrike" baseline="0" smtClean="0">
                <a:latin typeface="Segoe"/>
              </a:rPr>
              <a:t> it</a:t>
            </a:r>
            <a:r>
              <a:rPr lang="en-US" b="0" i="0" u="none" strike="noStrike" baseline="0" smtClean="0">
                <a:latin typeface="Times New Roman"/>
              </a:rPr>
              <a:t>.</a:t>
            </a:r>
          </a:p>
          <a:p>
            <a:pPr marR="0" lvl="0" rtl="0"/>
            <a:r>
              <a:rPr lang="en-US" b="1" i="0" u="none" strike="noStrike" baseline="0" smtClean="0">
                <a:latin typeface="Segoe"/>
              </a:rPr>
              <a:t>CLOSE</a:t>
            </a:r>
            <a:r>
              <a:rPr lang="en-US" b="0" i="0" u="none" strike="noStrike" baseline="0" smtClean="0">
                <a:latin typeface="Segoe"/>
              </a:rPr>
              <a:t> Excel.</a:t>
            </a:r>
            <a:endParaRPr lang="en-US"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44</a:t>
            </a:fld>
            <a:endParaRPr lang="en-US" dirty="0"/>
          </a:p>
        </p:txBody>
      </p:sp>
    </p:spTree>
    <p:extLst>
      <p:ext uri="{BB962C8B-B14F-4D97-AF65-F5344CB8AC3E}">
        <p14:creationId xmlns:p14="http://schemas.microsoft.com/office/powerpoint/2010/main" val="1748308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007233"/>
                </a:solidFill>
                <a:latin typeface="Segoe"/>
              </a:rPr>
              <a:t>Skills Summary</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45</a:t>
            </a:fld>
            <a:endParaRPr lang="en-US" dirty="0"/>
          </a:p>
        </p:txBody>
      </p:sp>
      <p:pic>
        <p:nvPicPr>
          <p:cNvPr id="7" name="Picture 6" descr="05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8135007" cy="3346123"/>
          </a:xfrm>
          <a:prstGeom prst="rect">
            <a:avLst/>
          </a:prstGeom>
        </p:spPr>
      </p:pic>
    </p:spTree>
    <p:extLst>
      <p:ext uri="{BB962C8B-B14F-4D97-AF65-F5344CB8AC3E}">
        <p14:creationId xmlns:p14="http://schemas.microsoft.com/office/powerpoint/2010/main" val="654413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Explore Functions</a:t>
            </a:r>
          </a:p>
        </p:txBody>
      </p:sp>
      <p:sp>
        <p:nvSpPr>
          <p:cNvPr id="3" name="Text Placeholder 2"/>
          <p:cNvSpPr>
            <a:spLocks noGrp="1"/>
          </p:cNvSpPr>
          <p:nvPr>
            <p:ph type="body" idx="1"/>
          </p:nvPr>
        </p:nvSpPr>
        <p:spPr/>
        <p:txBody>
          <a:bodyPr/>
          <a:lstStyle/>
          <a:p>
            <a:pPr marR="0" lvl="1" rtl="0">
              <a:buFont typeface="+mj-lt"/>
              <a:buAutoNum type="arabicPeriod" startAt="2"/>
            </a:pPr>
            <a:r>
              <a:rPr lang="en-US" b="0" i="0" u="none" strike="noStrike" baseline="0" smtClean="0">
                <a:latin typeface="Segoe"/>
              </a:rPr>
              <a:t>You can also find a function using the Insert Function dialog box. On the FORMULAS tab or on the formula bar, click the </a:t>
            </a:r>
            <a:r>
              <a:rPr lang="en-US" b="1" i="0" u="none" strike="noStrike" baseline="0" smtClean="0">
                <a:latin typeface="Segoe"/>
              </a:rPr>
              <a:t>Insert Function</a:t>
            </a:r>
            <a:r>
              <a:rPr lang="en-US" b="0" i="0" u="none" strike="noStrike" baseline="0" smtClean="0">
                <a:latin typeface="Segoe"/>
              </a:rPr>
              <a:t> button. The buttons are shown below. </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5</a:t>
            </a:fld>
            <a:endParaRPr lang="en-US" dirty="0"/>
          </a:p>
        </p:txBody>
      </p:sp>
      <p:pic>
        <p:nvPicPr>
          <p:cNvPr id="7" name="Picture 6" descr="05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3200400"/>
            <a:ext cx="6350000" cy="2247900"/>
          </a:xfrm>
          <a:prstGeom prst="rect">
            <a:avLst/>
          </a:prstGeom>
        </p:spPr>
      </p:pic>
    </p:spTree>
    <p:extLst>
      <p:ext uri="{BB962C8B-B14F-4D97-AF65-F5344CB8AC3E}">
        <p14:creationId xmlns:p14="http://schemas.microsoft.com/office/powerpoint/2010/main" val="2366228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Explore Functions</a:t>
            </a:r>
          </a:p>
        </p:txBody>
      </p:sp>
      <p:sp>
        <p:nvSpPr>
          <p:cNvPr id="3" name="Text Placeholder 2"/>
          <p:cNvSpPr>
            <a:spLocks noGrp="1"/>
          </p:cNvSpPr>
          <p:nvPr>
            <p:ph type="body" idx="1"/>
          </p:nvPr>
        </p:nvSpPr>
        <p:spPr/>
        <p:txBody>
          <a:bodyPr/>
          <a:lstStyle/>
          <a:p>
            <a:pPr marR="0" lvl="1" rtl="0">
              <a:buFont typeface="+mj-lt"/>
              <a:buAutoNum type="arabicPeriod" startAt="3"/>
            </a:pPr>
            <a:r>
              <a:rPr lang="en-US" b="0" i="0" u="none" strike="noStrike" baseline="0" smtClean="0">
                <a:latin typeface="Segoe"/>
              </a:rPr>
              <a:t>In the Insert Function dialog </a:t>
            </a:r>
            <a:br>
              <a:rPr lang="en-US" b="0" i="0" u="none" strike="noStrike" baseline="0" smtClean="0">
                <a:latin typeface="Segoe"/>
              </a:rPr>
            </a:br>
            <a:r>
              <a:rPr lang="en-US" b="0" i="0" u="none" strike="noStrike" baseline="0" smtClean="0">
                <a:latin typeface="Segoe"/>
              </a:rPr>
              <a:t>box, type a description of </a:t>
            </a:r>
            <a:br>
              <a:rPr lang="en-US" b="0" i="0" u="none" strike="noStrike" baseline="0" smtClean="0">
                <a:latin typeface="Segoe"/>
              </a:rPr>
            </a:br>
            <a:r>
              <a:rPr lang="en-US" b="0" i="0" u="none" strike="noStrike" baseline="0" smtClean="0">
                <a:latin typeface="Segoe"/>
              </a:rPr>
              <a:t>what you want to do. For </a:t>
            </a:r>
            <a:br>
              <a:rPr lang="en-US" b="0" i="0" u="none" strike="noStrike" baseline="0" smtClean="0">
                <a:latin typeface="Segoe"/>
              </a:rPr>
            </a:br>
            <a:r>
              <a:rPr lang="en-US" b="0" i="0" u="none" strike="noStrike" baseline="0" smtClean="0">
                <a:latin typeface="Segoe"/>
              </a:rPr>
              <a:t>example, type </a:t>
            </a:r>
            <a:r>
              <a:rPr lang="en-US" b="1" i="0" u="none" strike="noStrike" baseline="0" smtClean="0">
                <a:latin typeface="Segoe"/>
              </a:rPr>
              <a:t>date</a:t>
            </a:r>
            <a:r>
              <a:rPr lang="en-US" b="0" i="0" u="none" strike="noStrike" baseline="0" smtClean="0">
                <a:latin typeface="Segoe"/>
              </a:rPr>
              <a:t> and </a:t>
            </a:r>
            <a:br>
              <a:rPr lang="en-US" b="0" i="0" u="none" strike="noStrike" baseline="0" smtClean="0">
                <a:latin typeface="Segoe"/>
              </a:rPr>
            </a:br>
            <a:r>
              <a:rPr lang="en-US" b="0" i="0" u="none" strike="noStrike" baseline="0" smtClean="0">
                <a:latin typeface="Segoe"/>
              </a:rPr>
              <a:t>click </a:t>
            </a:r>
            <a:r>
              <a:rPr lang="en-US" b="1" i="0" u="none" strike="noStrike" baseline="0" smtClean="0">
                <a:latin typeface="Segoe"/>
              </a:rPr>
              <a:t>Go</a:t>
            </a:r>
            <a:r>
              <a:rPr lang="en-US" b="0" i="0" u="none" strike="noStrike" baseline="0" smtClean="0">
                <a:latin typeface="Segoe"/>
              </a:rPr>
              <a:t>. Excel returns a list </a:t>
            </a:r>
            <a:br>
              <a:rPr lang="en-US" b="0" i="0" u="none" strike="noStrike" baseline="0" smtClean="0">
                <a:latin typeface="Segoe"/>
              </a:rPr>
            </a:br>
            <a:r>
              <a:rPr lang="en-US" b="0" i="0" u="none" strike="noStrike" baseline="0" smtClean="0">
                <a:latin typeface="Segoe"/>
              </a:rPr>
              <a:t>of functions that most </a:t>
            </a:r>
            <a:br>
              <a:rPr lang="en-US" b="0" i="0" u="none" strike="noStrike" baseline="0" smtClean="0">
                <a:latin typeface="Segoe"/>
              </a:rPr>
            </a:br>
            <a:r>
              <a:rPr lang="en-US" b="0" i="0" u="none" strike="noStrike" baseline="0" smtClean="0">
                <a:latin typeface="Segoe"/>
              </a:rPr>
              <a:t>closely match your </a:t>
            </a:r>
            <a:br>
              <a:rPr lang="en-US" b="0" i="0" u="none" strike="noStrike" baseline="0" smtClean="0">
                <a:latin typeface="Segoe"/>
              </a:rPr>
            </a:br>
            <a:r>
              <a:rPr lang="en-US" b="0" i="0" u="none" strike="noStrike" baseline="0" smtClean="0">
                <a:latin typeface="Segoe"/>
              </a:rPr>
              <a:t>description (right).</a:t>
            </a:r>
          </a:p>
          <a:p>
            <a:pPr marR="0" lvl="1" rtl="0">
              <a:buAutoNum type="arabicPeriod" startAt="3"/>
            </a:pPr>
            <a:r>
              <a:rPr lang="en-US" b="0" i="0" u="none" strike="noStrike" baseline="0" smtClean="0">
                <a:latin typeface="Segoe"/>
              </a:rPr>
              <a:t>With DATE selected in the </a:t>
            </a:r>
            <a:br>
              <a:rPr lang="en-US" b="0" i="0" u="none" strike="noStrike" baseline="0" smtClean="0">
                <a:latin typeface="Segoe"/>
              </a:rPr>
            </a:br>
            <a:r>
              <a:rPr lang="en-US" b="0" i="0" u="none" strike="noStrike" baseline="0" smtClean="0">
                <a:latin typeface="Segoe"/>
              </a:rPr>
              <a:t>Select a function list, click </a:t>
            </a:r>
            <a:r>
              <a:rPr lang="en-US" b="1" i="0" u="none" strike="noStrike" baseline="0" smtClean="0">
                <a:latin typeface="Segoe"/>
              </a:rPr>
              <a:t>OK</a:t>
            </a:r>
            <a:r>
              <a:rPr lang="en-US" b="0" i="0" u="none" strike="noStrike" baseline="0" smtClean="0">
                <a:latin typeface="Segoe"/>
              </a:rPr>
              <a:t>. The Function Arguments dialog box opens.</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6</a:t>
            </a:fld>
            <a:endParaRPr lang="en-US" dirty="0"/>
          </a:p>
        </p:txBody>
      </p:sp>
      <p:pic>
        <p:nvPicPr>
          <p:cNvPr id="7" name="Picture 6" descr="0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676400"/>
            <a:ext cx="3479800" cy="3035300"/>
          </a:xfrm>
          <a:prstGeom prst="rect">
            <a:avLst/>
          </a:prstGeom>
        </p:spPr>
      </p:pic>
    </p:spTree>
    <p:extLst>
      <p:ext uri="{BB962C8B-B14F-4D97-AF65-F5344CB8AC3E}">
        <p14:creationId xmlns:p14="http://schemas.microsoft.com/office/powerpoint/2010/main" val="410009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Explore Functions</a:t>
            </a:r>
          </a:p>
        </p:txBody>
      </p:sp>
      <p:sp>
        <p:nvSpPr>
          <p:cNvPr id="3" name="Text Placeholder 2"/>
          <p:cNvSpPr>
            <a:spLocks noGrp="1"/>
          </p:cNvSpPr>
          <p:nvPr>
            <p:ph type="body" idx="1"/>
          </p:nvPr>
        </p:nvSpPr>
        <p:spPr/>
        <p:txBody>
          <a:bodyPr/>
          <a:lstStyle/>
          <a:p>
            <a:pPr marR="0" lvl="1" rtl="0">
              <a:buFont typeface="+mj-lt"/>
              <a:buAutoNum type="arabicPeriod" startAt="5"/>
            </a:pPr>
            <a:r>
              <a:rPr lang="en-US" b="0" i="0" u="none" strike="noStrike" baseline="0" smtClean="0">
                <a:latin typeface="Segoe"/>
              </a:rPr>
              <a:t>Enter the current year, the number of the current month, and the number of the current day (below). Click </a:t>
            </a:r>
            <a:r>
              <a:rPr lang="en-US" b="1" i="0" u="none" strike="noStrike" baseline="0" smtClean="0">
                <a:latin typeface="Segoe"/>
              </a:rPr>
              <a:t>OK</a:t>
            </a:r>
            <a:r>
              <a:rPr lang="en-US" b="0" i="0" u="none" strike="noStrike" baseline="0" smtClean="0">
                <a:latin typeface="Segoe"/>
              </a:rPr>
              <a:t>. The date is entered into the worksheet in cell A1.</a:t>
            </a:r>
          </a:p>
          <a:p>
            <a:pPr marR="0" lvl="1" rtl="0">
              <a:buAutoNum type="arabicPeriod" startAt="5"/>
            </a:pPr>
            <a:r>
              <a:rPr lang="en-US" i="0" u="none" strike="noStrike" baseline="0" smtClean="0">
                <a:latin typeface="Segoe"/>
              </a:rPr>
              <a:t> </a:t>
            </a:r>
            <a:r>
              <a:rPr lang="en-US" b="1" i="0" u="none" strike="noStrike" baseline="0" smtClean="0">
                <a:latin typeface="Segoe"/>
              </a:rPr>
              <a:t>SAVE</a:t>
            </a:r>
            <a:r>
              <a:rPr lang="en-US" b="0" i="0" u="none" strike="noStrike" baseline="0" smtClean="0">
                <a:latin typeface="Segoe"/>
              </a:rPr>
              <a:t> the workbook as </a:t>
            </a:r>
            <a:r>
              <a:rPr lang="en-US" b="1" i="1" u="none" strike="noStrike" baseline="0" smtClean="0">
                <a:latin typeface="Segoe"/>
              </a:rPr>
              <a:t>05 Practice</a:t>
            </a:r>
            <a:r>
              <a:rPr lang="en-US" b="0" i="0" u="none" strike="noStrike" baseline="0" smtClean="0">
                <a:latin typeface="Times New Roman"/>
              </a:rPr>
              <a:t>.</a:t>
            </a:r>
          </a:p>
          <a:p>
            <a:pPr marR="0" lvl="0" rtl="0"/>
            <a:r>
              <a:rPr lang="en-US" b="1" i="0" u="none" strike="noStrike" baseline="0" smtClean="0">
                <a:latin typeface="Segoe"/>
              </a:rPr>
              <a:t>PAUSE. </a:t>
            </a:r>
            <a:r>
              <a:rPr lang="en-US" b="0" i="0" u="none" strike="noStrike" baseline="0" smtClean="0">
                <a:latin typeface="Segoe"/>
              </a:rPr>
              <a:t>Leave the workbook open to use in the next exercise.</a:t>
            </a: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7</a:t>
            </a:fld>
            <a:endParaRPr lang="en-US" dirty="0"/>
          </a:p>
        </p:txBody>
      </p:sp>
      <p:pic>
        <p:nvPicPr>
          <p:cNvPr id="7" name="Picture 6" descr="05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733800"/>
            <a:ext cx="4547695" cy="2298510"/>
          </a:xfrm>
          <a:prstGeom prst="rect">
            <a:avLst/>
          </a:prstGeom>
        </p:spPr>
      </p:pic>
    </p:spTree>
    <p:extLst>
      <p:ext uri="{BB962C8B-B14F-4D97-AF65-F5344CB8AC3E}">
        <p14:creationId xmlns:p14="http://schemas.microsoft.com/office/powerpoint/2010/main" val="229829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Explore Dates</a:t>
            </a:r>
          </a:p>
        </p:txBody>
      </p:sp>
      <p:sp>
        <p:nvSpPr>
          <p:cNvPr id="3" name="Text Placeholder 2"/>
          <p:cNvSpPr>
            <a:spLocks noGrp="1"/>
          </p:cNvSpPr>
          <p:nvPr>
            <p:ph type="body" idx="1"/>
          </p:nvPr>
        </p:nvSpPr>
        <p:spPr/>
        <p:txBody>
          <a:bodyPr/>
          <a:lstStyle/>
          <a:p>
            <a:pPr marR="0" lvl="0" rtl="0"/>
            <a:r>
              <a:rPr lang="en-US" sz="2000" b="1" i="0" u="none" strike="noStrike" baseline="0" smtClean="0">
                <a:latin typeface="Segoe"/>
              </a:rPr>
              <a:t>GET READY. USE</a:t>
            </a:r>
            <a:r>
              <a:rPr lang="en-US" sz="2000" b="0" i="0" u="none" strike="noStrike" baseline="0" smtClean="0">
                <a:latin typeface="Segoe"/>
              </a:rPr>
              <a:t> the workbook you created in the previous exercise.</a:t>
            </a:r>
          </a:p>
          <a:p>
            <a:pPr marR="0" lvl="1" rtl="0"/>
            <a:r>
              <a:rPr lang="en-US" sz="2000" b="0" i="0" u="none" strike="noStrike" baseline="0" smtClean="0">
                <a:latin typeface="Segoe"/>
              </a:rPr>
              <a:t>In cell A2, type </a:t>
            </a:r>
            <a:r>
              <a:rPr lang="en-US" sz="2000" b="1" i="0" u="none" strike="noStrike" baseline="0" smtClean="0">
                <a:latin typeface="Segoe"/>
              </a:rPr>
              <a:t>1/10/1900</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Segoe"/>
              </a:rPr>
              <a:t>. </a:t>
            </a:r>
          </a:p>
          <a:p>
            <a:pPr marR="0" lvl="1" rtl="0"/>
            <a:r>
              <a:rPr lang="en-US" sz="2000" b="0" i="0" u="none" strike="noStrike" baseline="0" smtClean="0">
                <a:latin typeface="Segoe"/>
              </a:rPr>
              <a:t>Select cell </a:t>
            </a:r>
            <a:r>
              <a:rPr lang="en-US" sz="2000" b="1" i="0" u="none" strike="noStrike" baseline="0" smtClean="0">
                <a:latin typeface="Segoe"/>
              </a:rPr>
              <a:t>A2</a:t>
            </a:r>
            <a:r>
              <a:rPr lang="en-US" sz="2000" b="0" i="0" u="none" strike="noStrike" baseline="0" smtClean="0">
                <a:latin typeface="Times New Roman"/>
              </a:rPr>
              <a:t>.</a:t>
            </a:r>
          </a:p>
          <a:p>
            <a:pPr lvl="1"/>
            <a:r>
              <a:rPr lang="en-US" sz="2000">
                <a:latin typeface="Segoe"/>
              </a:rPr>
              <a:t>On the HOME tab, in the </a:t>
            </a:r>
            <a:br>
              <a:rPr lang="en-US" sz="2000">
                <a:latin typeface="Segoe"/>
              </a:rPr>
            </a:br>
            <a:r>
              <a:rPr lang="en-US" sz="2000">
                <a:latin typeface="Segoe"/>
              </a:rPr>
              <a:t>Number group, open the </a:t>
            </a:r>
            <a:br>
              <a:rPr lang="en-US" sz="2000">
                <a:latin typeface="Segoe"/>
              </a:rPr>
            </a:br>
            <a:r>
              <a:rPr lang="en-US" sz="2000" b="1">
                <a:latin typeface="Segoe"/>
              </a:rPr>
              <a:t>Number Format</a:t>
            </a:r>
            <a:r>
              <a:rPr lang="en-US" sz="2000">
                <a:latin typeface="Segoe"/>
              </a:rPr>
              <a:t> menu </a:t>
            </a:r>
            <a:br>
              <a:rPr lang="en-US" sz="2000">
                <a:latin typeface="Segoe"/>
              </a:rPr>
            </a:br>
            <a:r>
              <a:rPr lang="en-US" sz="2000">
                <a:latin typeface="Segoe"/>
              </a:rPr>
              <a:t>and select </a:t>
            </a:r>
            <a:r>
              <a:rPr lang="en-US" sz="2000" b="1">
                <a:latin typeface="Segoe"/>
              </a:rPr>
              <a:t>General</a:t>
            </a:r>
            <a:r>
              <a:rPr lang="en-US" sz="2000">
                <a:latin typeface="Segoe"/>
              </a:rPr>
              <a:t>. The </a:t>
            </a:r>
            <a:br>
              <a:rPr lang="en-US" sz="2000">
                <a:latin typeface="Segoe"/>
              </a:rPr>
            </a:br>
            <a:r>
              <a:rPr lang="en-US" sz="2000">
                <a:latin typeface="Segoe"/>
              </a:rPr>
              <a:t>value in A2 changes to </a:t>
            </a:r>
            <a:r>
              <a:rPr lang="en-US" sz="2000" i="1">
                <a:latin typeface="Segoe"/>
              </a:rPr>
              <a:t>10</a:t>
            </a:r>
            <a:r>
              <a:rPr lang="en-US" sz="2000">
                <a:latin typeface="Segoe"/>
              </a:rPr>
              <a:t> </a:t>
            </a:r>
            <a:br>
              <a:rPr lang="en-US" sz="2000">
                <a:latin typeface="Segoe"/>
              </a:rPr>
            </a:br>
            <a:r>
              <a:rPr lang="en-US" sz="2000">
                <a:latin typeface="Segoe"/>
              </a:rPr>
              <a:t>(right). When you enter a </a:t>
            </a:r>
            <a:br>
              <a:rPr lang="en-US" sz="2000">
                <a:latin typeface="Segoe"/>
              </a:rPr>
            </a:br>
            <a:r>
              <a:rPr lang="en-US" sz="2000">
                <a:latin typeface="Segoe"/>
              </a:rPr>
              <a:t>date manually into Excel, the format of the cell automatically changes to Date. Because the date 1/10/1900 is the tenth day after (and including) January 1, 1900, the value is </a:t>
            </a:r>
            <a:r>
              <a:rPr lang="en-US" sz="2000" i="1">
                <a:latin typeface="Segoe"/>
              </a:rPr>
              <a:t>10</a:t>
            </a:r>
            <a:r>
              <a:rPr lang="en-US" sz="2000">
                <a:latin typeface="Segoe"/>
              </a:rPr>
              <a:t>. Excel’s Date format displays the value as a date, and the General format displays the value as a number.</a:t>
            </a:r>
          </a:p>
          <a:p>
            <a:pPr marR="0" lvl="1" rtl="0"/>
            <a:endParaRPr lang="en-US" sz="2000"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8</a:t>
            </a:fld>
            <a:endParaRPr lang="en-US" dirty="0"/>
          </a:p>
        </p:txBody>
      </p:sp>
      <p:pic>
        <p:nvPicPr>
          <p:cNvPr id="7" name="Picture 6" descr="0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394607"/>
            <a:ext cx="3949700" cy="2159000"/>
          </a:xfrm>
          <a:prstGeom prst="rect">
            <a:avLst/>
          </a:prstGeom>
        </p:spPr>
      </p:pic>
    </p:spTree>
    <p:extLst>
      <p:ext uri="{BB962C8B-B14F-4D97-AF65-F5344CB8AC3E}">
        <p14:creationId xmlns:p14="http://schemas.microsoft.com/office/powerpoint/2010/main" val="38278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smtClean="0">
                <a:solidFill>
                  <a:srgbClr val="007233"/>
                </a:solidFill>
                <a:latin typeface="Segoe"/>
              </a:rPr>
              <a:t>Step by Step: Explore Dates</a:t>
            </a:r>
          </a:p>
        </p:txBody>
      </p:sp>
      <p:sp>
        <p:nvSpPr>
          <p:cNvPr id="3" name="Text Placeholder 2"/>
          <p:cNvSpPr>
            <a:spLocks noGrp="1"/>
          </p:cNvSpPr>
          <p:nvPr>
            <p:ph type="body" idx="1"/>
          </p:nvPr>
        </p:nvSpPr>
        <p:spPr/>
        <p:txBody>
          <a:bodyPr/>
          <a:lstStyle/>
          <a:p>
            <a:pPr marR="0" lvl="1" rtl="0">
              <a:buFont typeface="+mj-lt"/>
              <a:buAutoNum type="arabicPeriod" startAt="4"/>
            </a:pPr>
            <a:r>
              <a:rPr lang="en-US" sz="2000" b="0" i="0" u="none" strike="noStrike" baseline="0" smtClean="0">
                <a:latin typeface="Segoe"/>
              </a:rPr>
              <a:t>With A2 still selected, change the number format to</a:t>
            </a:r>
            <a:r>
              <a:rPr lang="en-US" sz="2000" b="1" i="0" u="none" strike="noStrike" baseline="0" smtClean="0">
                <a:latin typeface="Segoe"/>
              </a:rPr>
              <a:t> Short Date</a:t>
            </a:r>
            <a:r>
              <a:rPr lang="en-US" sz="2000" b="0" i="0" u="none" strike="noStrike" baseline="0" smtClean="0">
                <a:latin typeface="Segoe"/>
              </a:rPr>
              <a:t> using the Number Format menu. The cell displays </a:t>
            </a:r>
            <a:r>
              <a:rPr lang="en-US" sz="2000" b="0" i="1" u="none" strike="noStrike" baseline="0" smtClean="0">
                <a:latin typeface="Segoe"/>
              </a:rPr>
              <a:t>1/10/1900</a:t>
            </a:r>
            <a:r>
              <a:rPr lang="en-US" sz="2000" b="0" i="0" u="none" strike="noStrike" baseline="0" smtClean="0">
                <a:latin typeface="Times New Roman"/>
              </a:rPr>
              <a:t>.</a:t>
            </a:r>
          </a:p>
          <a:p>
            <a:pPr marR="0" lvl="1" rtl="0">
              <a:buAutoNum type="arabicPeriod" startAt="4"/>
            </a:pPr>
            <a:r>
              <a:rPr lang="en-US" sz="2000" b="0" i="0" u="none" strike="noStrike" baseline="0" smtClean="0">
                <a:latin typeface="Segoe"/>
              </a:rPr>
              <a:t>In cell A3, type </a:t>
            </a:r>
            <a:r>
              <a:rPr lang="en-US" sz="2000" b="1" i="0" u="none" strike="noStrike" baseline="0" smtClean="0">
                <a:latin typeface="Segoe"/>
              </a:rPr>
              <a:t>40000</a:t>
            </a:r>
            <a:r>
              <a:rPr lang="en-US" sz="2000" b="0" i="0" u="none" strike="noStrike" baseline="0" smtClean="0">
                <a:latin typeface="Segoe"/>
              </a:rPr>
              <a:t> and press </a:t>
            </a:r>
            <a:r>
              <a:rPr lang="en-US" sz="2000" b="1" i="0" u="none" strike="noStrike" baseline="0" smtClean="0">
                <a:latin typeface="Segoe"/>
              </a:rPr>
              <a:t>Enter</a:t>
            </a:r>
            <a:r>
              <a:rPr lang="en-US" sz="2000" b="0" i="0" u="none" strike="noStrike" baseline="0" smtClean="0">
                <a:latin typeface="Segoe"/>
              </a:rPr>
              <a:t>. Because the cell is formatted as General, the value appears as a number. </a:t>
            </a:r>
          </a:p>
          <a:p>
            <a:pPr marR="0" lvl="1" rtl="0">
              <a:buAutoNum type="arabicPeriod" startAt="4"/>
            </a:pPr>
            <a:r>
              <a:rPr lang="en-US" sz="2000" b="0" i="0" u="none" strike="noStrike" baseline="0" smtClean="0">
                <a:latin typeface="Segoe"/>
              </a:rPr>
              <a:t>Click cell </a:t>
            </a:r>
            <a:r>
              <a:rPr lang="en-US" sz="2000" b="1" i="0" u="none" strike="noStrike" baseline="0" smtClean="0">
                <a:latin typeface="Segoe"/>
              </a:rPr>
              <a:t>A2</a:t>
            </a:r>
            <a:r>
              <a:rPr lang="en-US" sz="2000" b="0" i="0" u="none" strike="noStrike" baseline="0" smtClean="0">
                <a:latin typeface="Times New Roman"/>
              </a:rPr>
              <a:t>.</a:t>
            </a:r>
          </a:p>
          <a:p>
            <a:pPr marR="0" lvl="1" rtl="0">
              <a:buAutoNum type="arabicPeriod" startAt="4"/>
            </a:pPr>
            <a:r>
              <a:rPr lang="en-US" sz="2000">
                <a:latin typeface="Segoe"/>
              </a:rPr>
              <a:t>On the HOME tab, in the Clipboard group, click the </a:t>
            </a:r>
            <a:r>
              <a:rPr lang="en-US" sz="2000" b="1">
                <a:latin typeface="Segoe"/>
              </a:rPr>
              <a:t>Format Painter</a:t>
            </a:r>
            <a:r>
              <a:rPr lang="en-US" sz="2000">
                <a:latin typeface="Segoe"/>
              </a:rPr>
              <a:t>, and then click cell </a:t>
            </a:r>
            <a:r>
              <a:rPr lang="en-US" sz="2000" b="1">
                <a:latin typeface="Segoe"/>
              </a:rPr>
              <a:t>A3</a:t>
            </a:r>
            <a:r>
              <a:rPr lang="en-US" sz="2000">
                <a:latin typeface="Segoe"/>
              </a:rPr>
              <a:t>. The formatting of A2 is copied to A3. The value in A3 now appears as a date: </a:t>
            </a:r>
            <a:r>
              <a:rPr lang="en-US" sz="2000" i="1">
                <a:latin typeface="Segoe"/>
              </a:rPr>
              <a:t>7/6/2009</a:t>
            </a:r>
            <a:r>
              <a:rPr lang="en-US" sz="2000">
                <a:latin typeface="Segoe"/>
              </a:rPr>
              <a:t>. </a:t>
            </a:r>
          </a:p>
          <a:p>
            <a:pPr marR="0" lvl="1" rtl="0">
              <a:buAutoNum type="arabicPeriod" startAt="4"/>
            </a:pPr>
            <a:r>
              <a:rPr lang="en-US" sz="2000">
                <a:latin typeface="Segoe"/>
              </a:rPr>
              <a:t>In cell A4, type</a:t>
            </a:r>
            <a:r>
              <a:rPr lang="en-US" sz="2000" b="1">
                <a:latin typeface="Segoe"/>
              </a:rPr>
              <a:t> =A3-A2</a:t>
            </a:r>
            <a:r>
              <a:rPr lang="en-US" sz="2000">
                <a:latin typeface="Segoe"/>
              </a:rPr>
              <a:t> and press </a:t>
            </a:r>
            <a:r>
              <a:rPr lang="en-US" sz="2000" b="1">
                <a:latin typeface="Segoe"/>
              </a:rPr>
              <a:t>Enter</a:t>
            </a:r>
            <a:r>
              <a:rPr lang="en-US" sz="2000">
                <a:latin typeface="Segoe"/>
              </a:rPr>
              <a:t>. The result is </a:t>
            </a:r>
            <a:r>
              <a:rPr lang="en-US" sz="2000" i="1">
                <a:latin typeface="Segoe"/>
              </a:rPr>
              <a:t>39990</a:t>
            </a:r>
            <a:r>
              <a:rPr lang="en-US" sz="2000">
                <a:latin typeface="Segoe"/>
              </a:rPr>
              <a:t>, which is the number of days between the two dates. </a:t>
            </a:r>
          </a:p>
          <a:p>
            <a:pPr marR="0" lvl="1" rtl="0">
              <a:buAutoNum type="arabicPeriod" startAt="4"/>
            </a:pPr>
            <a:r>
              <a:rPr lang="en-US" sz="2000">
                <a:latin typeface="Segoe"/>
              </a:rPr>
              <a:t> </a:t>
            </a:r>
            <a:r>
              <a:rPr lang="en-US" sz="2000" b="1">
                <a:latin typeface="Segoe"/>
              </a:rPr>
              <a:t>SAVE</a:t>
            </a:r>
            <a:r>
              <a:rPr lang="en-US" sz="2000">
                <a:latin typeface="Segoe"/>
              </a:rPr>
              <a:t> the workbook.</a:t>
            </a:r>
          </a:p>
          <a:p>
            <a:pPr lvl="0"/>
            <a:r>
              <a:rPr lang="en-US" sz="2000" b="1">
                <a:latin typeface="Segoe"/>
              </a:rPr>
              <a:t>PAUSE. </a:t>
            </a:r>
            <a:r>
              <a:rPr lang="en-US" sz="2000">
                <a:latin typeface="Segoe"/>
              </a:rPr>
              <a:t>Leave the workbook open to use in the next exercise.</a:t>
            </a:r>
          </a:p>
          <a:p>
            <a:pPr marR="0" lvl="1" rtl="0">
              <a:buAutoNum type="arabicPeriod" startAt="4"/>
            </a:pPr>
            <a:endParaRPr lang="en-US" sz="2000" b="0" i="0" u="none" strike="noStrike" baseline="0" smtClean="0">
              <a:latin typeface="Times New Roman"/>
            </a:endParaRPr>
          </a:p>
        </p:txBody>
      </p:sp>
      <p:sp>
        <p:nvSpPr>
          <p:cNvPr id="4" name="Date Placeholder 3"/>
          <p:cNvSpPr>
            <a:spLocks noGrp="1"/>
          </p:cNvSpPr>
          <p:nvPr>
            <p:ph type="dt" sz="half" idx="10"/>
          </p:nvPr>
        </p:nvSpPr>
        <p:spPr>
          <a:xfrm>
            <a:off x="457200" y="6245225"/>
            <a:ext cx="2133600" cy="476250"/>
          </a:xfrm>
        </p:spPr>
        <p:txBody>
          <a:bodyPr/>
          <a:lstStyle/>
          <a:p>
            <a:pPr>
              <a:defRPr/>
            </a:pPr>
            <a:r>
              <a:rPr lang="en-US" dirty="0" smtClean="0"/>
              <a:t>© 2014, John Wiley &amp; Sons, Inc.</a:t>
            </a:r>
            <a:endParaRPr lang="en-US" dirty="0"/>
          </a:p>
        </p:txBody>
      </p:sp>
      <p:sp>
        <p:nvSpPr>
          <p:cNvPr id="5" name="Footer Placeholder 4"/>
          <p:cNvSpPr>
            <a:spLocks noGrp="1"/>
          </p:cNvSpPr>
          <p:nvPr>
            <p:ph type="ftr" sz="quarter" idx="11"/>
          </p:nvPr>
        </p:nvSpPr>
        <p:spPr>
          <a:xfrm>
            <a:off x="2743200" y="6245225"/>
            <a:ext cx="3657600" cy="476250"/>
          </a:xfrm>
        </p:spPr>
        <p:txBody>
          <a:bodyPr/>
          <a:lstStyle/>
          <a:p>
            <a:pPr>
              <a:defRPr/>
            </a:pPr>
            <a:r>
              <a:rPr lang="en-US" smtClean="0"/>
              <a:t>Microsoft Official Academic Course, Microsoft Word 2013</a:t>
            </a:r>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p>
            <a:pPr>
              <a:defRPr/>
            </a:pPr>
            <a:fld id="{4453F413-A379-4AA4-A6AE-7C7FDF82C384}" type="slidenum">
              <a:rPr lang="en-US" smtClean="0"/>
              <a:pPr>
                <a:defRPr/>
              </a:pPr>
              <a:t>9</a:t>
            </a:fld>
            <a:endParaRPr lang="en-US" dirty="0"/>
          </a:p>
        </p:txBody>
      </p:sp>
    </p:spTree>
    <p:extLst>
      <p:ext uri="{BB962C8B-B14F-4D97-AF65-F5344CB8AC3E}">
        <p14:creationId xmlns:p14="http://schemas.microsoft.com/office/powerpoint/2010/main" val="2094922669"/>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248</TotalTime>
  <Words>3464</Words>
  <Application>Microsoft Macintosh PowerPoint</Application>
  <PresentationFormat>On-screen Show (4:3)</PresentationFormat>
  <Paragraphs>328</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template</vt:lpstr>
      <vt:lpstr>Using Function</vt:lpstr>
      <vt:lpstr>Objectives</vt:lpstr>
      <vt:lpstr>Software Orientation</vt:lpstr>
      <vt:lpstr>Step by Step: Explore Functions</vt:lpstr>
      <vt:lpstr>Step by Step: Explore Functions</vt:lpstr>
      <vt:lpstr>Step by Step: Explore Functions</vt:lpstr>
      <vt:lpstr>Step by Step: Explore Functions</vt:lpstr>
      <vt:lpstr>Step by Step: Explore Dates</vt:lpstr>
      <vt:lpstr>Step by Step: Explore Dates</vt:lpstr>
      <vt:lpstr>Step by Step: Use the TODAY Function</vt:lpstr>
      <vt:lpstr>Step by Step: Use the NOW Function</vt:lpstr>
      <vt:lpstr>Step by Step: Use the NOW Function</vt:lpstr>
      <vt:lpstr>Step by Step: Use the SUM Function</vt:lpstr>
      <vt:lpstr>Step by Step: Use the SUM Function</vt:lpstr>
      <vt:lpstr>Step by Step: Use the COUNT Function</vt:lpstr>
      <vt:lpstr>Step by Step: Use the COUNTA Function</vt:lpstr>
      <vt:lpstr>Step by Step: Use the COUNTA Function</vt:lpstr>
      <vt:lpstr>Step by Step: Use the COUNTA Function</vt:lpstr>
      <vt:lpstr>Step by Step: Use the AVERAGE Function</vt:lpstr>
      <vt:lpstr>Step by Step: Use the AVERAGE Function</vt:lpstr>
      <vt:lpstr>Step by Step: Use the MIN Function</vt:lpstr>
      <vt:lpstr>Step by Step: Use the MIN Function</vt:lpstr>
      <vt:lpstr>Step by Step: Use the MAX Function</vt:lpstr>
      <vt:lpstr>Step by Step: Use the PMT Function</vt:lpstr>
      <vt:lpstr>Step by Step: Use the PMT Function</vt:lpstr>
      <vt:lpstr>Step by Step: Select and Create Ranges for Subtotaling</vt:lpstr>
      <vt:lpstr>Step by Step: Select and Create Ranges for Subtotaling</vt:lpstr>
      <vt:lpstr>Step by Step: Build Formulas to Subtotal</vt:lpstr>
      <vt:lpstr>Step by Step: Build Formulas to Subtotal</vt:lpstr>
      <vt:lpstr>Step by Step: Modify Ranges for Subtotaling</vt:lpstr>
      <vt:lpstr>Step by Step: Modify Ranges for Subtotaling</vt:lpstr>
      <vt:lpstr>Step by Step: Modify Ranges for Subtotaling</vt:lpstr>
      <vt:lpstr>Step by Step: Modify Ranges for Subtotaling</vt:lpstr>
      <vt:lpstr>Step by Step: Modify Ranges for Subtotaling</vt:lpstr>
      <vt:lpstr>Step by Step: Review an Error Message</vt:lpstr>
      <vt:lpstr>Step by Step: Review an Error Message</vt:lpstr>
      <vt:lpstr>Step by Step: Review an Error Message</vt:lpstr>
      <vt:lpstr>Step by Step: Trace a Formula and Remove Trace Arrows</vt:lpstr>
      <vt:lpstr>Step by Step: Trace a Formula and Remove Trace Arrows</vt:lpstr>
      <vt:lpstr>Step by Step: Trace a Formula and Remove Trace Arrows</vt:lpstr>
      <vt:lpstr>Step by Step: Print Formulas</vt:lpstr>
      <vt:lpstr>Step by Step: Print Formulas</vt:lpstr>
      <vt:lpstr>Step by Step: Print Formulas</vt:lpstr>
      <vt:lpstr>Step by Step: Print Formulas</vt:lpstr>
      <vt:lpstr>Skills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Box Twelve Communications, Inc.</dc:creator>
  <cp:lastModifiedBy>Rich Kershner</cp:lastModifiedBy>
  <cp:revision>399</cp:revision>
  <dcterms:created xsi:type="dcterms:W3CDTF">2011-08-08T12:10:51Z</dcterms:created>
  <dcterms:modified xsi:type="dcterms:W3CDTF">2013-08-09T20:02:23Z</dcterms:modified>
</cp:coreProperties>
</file>