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64"/>
  </p:notesMasterIdLst>
  <p:sldIdLst>
    <p:sldId id="256" r:id="rId2"/>
    <p:sldId id="259" r:id="rId3"/>
    <p:sldId id="260" r:id="rId4"/>
    <p:sldId id="263" r:id="rId5"/>
    <p:sldId id="264" r:id="rId6"/>
    <p:sldId id="265" r:id="rId7"/>
    <p:sldId id="269" r:id="rId8"/>
    <p:sldId id="270" r:id="rId9"/>
    <p:sldId id="271" r:id="rId10"/>
    <p:sldId id="276" r:id="rId11"/>
    <p:sldId id="277" r:id="rId12"/>
    <p:sldId id="280" r:id="rId13"/>
    <p:sldId id="283" r:id="rId14"/>
    <p:sldId id="284" r:id="rId15"/>
    <p:sldId id="287" r:id="rId16"/>
    <p:sldId id="288" r:id="rId17"/>
    <p:sldId id="292" r:id="rId18"/>
    <p:sldId id="295" r:id="rId19"/>
    <p:sldId id="296" r:id="rId20"/>
    <p:sldId id="299" r:id="rId21"/>
    <p:sldId id="300" r:id="rId22"/>
    <p:sldId id="304" r:id="rId23"/>
    <p:sldId id="305" r:id="rId24"/>
    <p:sldId id="306" r:id="rId25"/>
    <p:sldId id="307" r:id="rId26"/>
    <p:sldId id="308" r:id="rId27"/>
    <p:sldId id="316" r:id="rId28"/>
    <p:sldId id="317" r:id="rId29"/>
    <p:sldId id="318" r:id="rId30"/>
    <p:sldId id="320" r:id="rId31"/>
    <p:sldId id="321" r:id="rId32"/>
    <p:sldId id="322" r:id="rId33"/>
    <p:sldId id="325" r:id="rId34"/>
    <p:sldId id="326" r:id="rId35"/>
    <p:sldId id="327" r:id="rId36"/>
    <p:sldId id="330" r:id="rId37"/>
    <p:sldId id="331" r:id="rId38"/>
    <p:sldId id="332" r:id="rId39"/>
    <p:sldId id="334" r:id="rId40"/>
    <p:sldId id="335" r:id="rId41"/>
    <p:sldId id="337" r:id="rId42"/>
    <p:sldId id="340" r:id="rId43"/>
    <p:sldId id="341" r:id="rId44"/>
    <p:sldId id="342" r:id="rId45"/>
    <p:sldId id="345" r:id="rId46"/>
    <p:sldId id="346" r:id="rId47"/>
    <p:sldId id="350" r:id="rId48"/>
    <p:sldId id="351" r:id="rId49"/>
    <p:sldId id="352" r:id="rId50"/>
    <p:sldId id="353" r:id="rId51"/>
    <p:sldId id="355" r:id="rId52"/>
    <p:sldId id="356" r:id="rId53"/>
    <p:sldId id="360" r:id="rId54"/>
    <p:sldId id="361" r:id="rId55"/>
    <p:sldId id="363" r:id="rId56"/>
    <p:sldId id="364" r:id="rId57"/>
    <p:sldId id="365" r:id="rId58"/>
    <p:sldId id="366" r:id="rId59"/>
    <p:sldId id="367" r:id="rId60"/>
    <p:sldId id="371" r:id="rId61"/>
    <p:sldId id="372" r:id="rId62"/>
    <p:sldId id="373" r:id="rId63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>
          <p15:clr>
            <a:srgbClr val="A4A3A4"/>
          </p15:clr>
        </p15:guide>
        <p15:guide id="2" pos="288">
          <p15:clr>
            <a:srgbClr val="A4A3A4"/>
          </p15:clr>
        </p15:guide>
        <p15:guide id="3" pos="5424">
          <p15:clr>
            <a:srgbClr val="A4A3A4"/>
          </p15:clr>
        </p15:guide>
        <p15:guide id="4" pos="300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an Gambrel" initials="BG" lastIdx="1" clrIdx="0">
    <p:extLst/>
  </p:cmAuthor>
  <p:cmAuthor id="2" name="Rich Kersh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33"/>
    <a:srgbClr val="4EB857"/>
    <a:srgbClr val="009933"/>
    <a:srgbClr val="0072C6"/>
    <a:srgbClr val="0000FF"/>
    <a:srgbClr val="000066"/>
    <a:srgbClr val="0000CC"/>
    <a:srgbClr val="DEC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3" autoAdjust="0"/>
    <p:restoredTop sz="90603" autoAdjust="0"/>
  </p:normalViewPr>
  <p:slideViewPr>
    <p:cSldViewPr>
      <p:cViewPr varScale="1">
        <p:scale>
          <a:sx n="145" d="100"/>
          <a:sy n="145" d="100"/>
        </p:scale>
        <p:origin x="-1016" y="-96"/>
      </p:cViewPr>
      <p:guideLst>
        <p:guide orient="horz" pos="1008"/>
        <p:guide pos="288"/>
        <p:guide pos="5424"/>
        <p:guide pos="3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interSettings" Target="printerSettings/printerSettings1.bin"/><Relationship Id="rId66" Type="http://schemas.openxmlformats.org/officeDocument/2006/relationships/commentAuthors" Target="commentAuthors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80ED1C-4248-4D12-A428-232B8B03309D}" type="datetimeFigureOut">
              <a:rPr lang="en-US"/>
              <a:pPr>
                <a:defRPr/>
              </a:pPr>
              <a:t>8/9/13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74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BF21D6-1232-4A45-9874-F1E25BDAB220}" type="slidenum">
              <a:rPr lang="en-US" smtClean="0"/>
              <a:pPr eaLnBrk="1" hangingPunct="1"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5717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smtClean="0">
                <a:latin typeface="Segoe"/>
              </a:rPr>
              <a:t>Another Way: You can open the Insert Hyperlink dialog box by clicking the Hyperlink command in the Links group on the INSERT tab.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smtClean="0">
                <a:latin typeface="Segoe"/>
              </a:rPr>
              <a:t>Another Way: You can right-click in a cell and select Insert from the shortcut menu to open the Insert dialog box.</a:t>
            </a:r>
            <a:endParaRPr lang="en-US" b="0" i="0" u="none" strike="noStrike" baseline="0" smtClean="0">
              <a:latin typeface="Times New Roman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4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smtClean="0">
                <a:latin typeface="Segoe"/>
              </a:rPr>
              <a:t>Another Way: You can right-click in a cell and select Delete from the shortcut menu to open the Delete dialog box.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3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smtClean="0">
                <a:latin typeface="Segoe"/>
              </a:rPr>
              <a:t>Troubleshooting: Manual formatting is applied only to selected cells. Therefore, you need to select the cell or a range of cells before applying the formatting.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99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smtClean="0">
                <a:latin typeface="Segoe"/>
              </a:rPr>
              <a:t>Another Way: You can press the Alt key and press H, and then press 6 to indent a cell’s content.</a:t>
            </a:r>
            <a:endParaRPr lang="en-US" b="0" i="0" u="none" strike="noStrike" baseline="0" smtClean="0">
              <a:latin typeface="Times New Roman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2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smtClean="0">
                <a:latin typeface="Segoe"/>
              </a:rPr>
              <a:t>Another Way: You can press Ctrl + B to apply boldface, Ctrl + I to apply italics, or Ctrl + U to apply underlining to selected text.</a:t>
            </a:r>
            <a:endParaRPr lang="en-US" b="0" i="0" u="none" strike="noStrike" baseline="0" smtClean="0">
              <a:latin typeface="Times New Roman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smtClean="0">
                <a:latin typeface="Segoe"/>
              </a:rPr>
              <a:t>Another Way: You can also apply number formats using the Format Cells dialog box. Just right-click a cell or range of cells and select Format Cells from the shortcut menu. In the Format Cells dialog box, click the Number tab.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0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baseline="0" smtClean="0">
                <a:latin typeface="Segoe"/>
              </a:rPr>
              <a:t>Troubleshooting: If you choose a different default font and/or font size, that font is used only in workbooks you create after you change the default and restart Excel. Existing workbooks are not affected.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6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2" rtl="0"/>
            <a:r>
              <a:rPr lang="en-US" b="0" i="0" u="none" strike="noStrike" baseline="0" smtClean="0">
                <a:latin typeface="Segoe"/>
              </a:rPr>
              <a:t>Another Way: Format Painter is available on the Mini toolbar as well as in the Clipboard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CDC7-795C-45EE-A9AA-E637D7416180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245225"/>
            <a:ext cx="2414336" cy="476250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95336" y="6245225"/>
            <a:ext cx="3681664" cy="476250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245225"/>
            <a:ext cx="2185736" cy="476250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240459FF-3F71-4B7E-B046-907AA8018B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8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2D24E-22F0-472D-A177-7290747F4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>
            <a:lvl4pPr>
              <a:defRPr>
                <a:latin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DE83-7917-4EFF-B203-C419F0B29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chemeClr val="bg1"/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7066C-25CD-4A3B-B69F-B91E783C2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6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0A00-5B82-41F4-8A4D-022556A2DFD8}" type="datetimeFigureOut">
              <a:rPr lang="en-US" smtClean="0"/>
              <a:t>8/9/13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587C-183C-405B-B130-86850EFE5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2C6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F097D-FD51-42BB-BF26-7FAFAC6D6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Segoe UI Light" panose="020B0502040204020203" pitchFamily="34" charset="0"/>
              </a:defRPr>
            </a:lvl4pPr>
            <a:lvl5pPr>
              <a:defRPr sz="1800">
                <a:latin typeface="Segoe UI Light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B5463-1AC5-44D9-A7E0-25B4A93314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Segoe UI Light" panose="020B05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C543E-908C-43D6-A406-AFACB94C83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FF6DF-3303-4C48-854A-FA250DD79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3ADB1-AE50-4B45-8824-17FB83114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Segoe UI Light" panose="020B0502040204020203" pitchFamily="34" charset="0"/>
              </a:defRPr>
            </a:lvl4pPr>
            <a:lvl5pPr>
              <a:defRPr sz="2000">
                <a:latin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FCE9E-789B-4FAD-AE65-1A54666FD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2014, John Wiley &amp; Sons, Inc.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4E121-91E1-4C60-A5AB-A63ED2F86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28613"/>
            <a:ext cx="8532813" cy="6197600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5546"/>
            <a:ext cx="8306809" cy="6033870"/>
          </a:xfrm>
          <a:prstGeom prst="roundRect">
            <a:avLst>
              <a:gd name="adj" fmla="val 2127"/>
            </a:avLst>
          </a:prstGeom>
          <a:noFill/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30" name="Straight Connector 7"/>
          <p:cNvCxnSpPr>
            <a:cxnSpLocks noChangeShapeType="1"/>
          </p:cNvCxnSpPr>
          <p:nvPr/>
        </p:nvCxnSpPr>
        <p:spPr bwMode="auto">
          <a:xfrm>
            <a:off x="533400" y="1447800"/>
            <a:ext cx="8077200" cy="1588"/>
          </a:xfrm>
          <a:prstGeom prst="line">
            <a:avLst/>
          </a:prstGeom>
          <a:noFill/>
          <a:ln w="57150" algn="ctr">
            <a:solidFill>
              <a:srgbClr val="0072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9403" y="6245225"/>
            <a:ext cx="388519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en-US" smtClean="0"/>
              <a:t>Microsoft Official Academic Course, Microsoft Word 2013</a:t>
            </a:r>
            <a:endParaRPr lang="en-US" dirty="0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5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8D557D5-F51C-4717-8E58-4F54461436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7233"/>
          </a:solidFill>
          <a:effectLst>
            <a:outerShdw blurRad="38100" dist="38100" dir="2700000" algn="tl">
              <a:schemeClr val="bg1"/>
            </a:outerShdw>
          </a:effectLst>
          <a:latin typeface="Segoe UI Semibold" panose="020B07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CC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233"/>
        </a:buClr>
        <a:buFont typeface="Arial"/>
        <a:buChar char="•"/>
        <a:defRPr sz="2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971550" indent="-514350" algn="l" rtl="0" eaLnBrk="1" fontAlgn="base" hangingPunct="1">
        <a:spcBef>
          <a:spcPct val="20000"/>
        </a:spcBef>
        <a:spcAft>
          <a:spcPct val="0"/>
        </a:spcAft>
        <a:buClr>
          <a:srgbClr val="007233"/>
        </a:buClr>
        <a:buFont typeface="+mj-lt"/>
        <a:buAutoNum type="arabicPeriod"/>
        <a:defRPr sz="2200">
          <a:solidFill>
            <a:schemeClr val="tx1"/>
          </a:solidFill>
          <a:latin typeface="Segoe UI Semilight" panose="020B0402040204020203" pitchFamily="34" charset="0"/>
          <a:cs typeface="Segoe UI Semilight" panose="020B0402040204020203" pitchFamily="34" charset="0"/>
        </a:defRPr>
      </a:lvl2pPr>
      <a:lvl3pPr marL="914400" indent="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None/>
        <a:defRPr sz="1400">
          <a:solidFill>
            <a:schemeClr val="tx1"/>
          </a:solidFill>
          <a:latin typeface="Segoe UI Light" panose="020B0502040204020203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52563"/>
            <a:ext cx="9144000" cy="3043237"/>
          </a:xfrm>
          <a:prstGeom prst="rect">
            <a:avLst/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1528074"/>
            <a:ext cx="8306809" cy="2889482"/>
          </a:xfrm>
          <a:prstGeom prst="roundRect">
            <a:avLst>
              <a:gd name="adj" fmla="val 2127"/>
            </a:avLst>
          </a:prstGeom>
          <a:noFill/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9381" y="3405753"/>
            <a:ext cx="8534400" cy="898525"/>
          </a:xfrm>
        </p:spPr>
        <p:txBody>
          <a:bodyPr lIns="45720" rIns="45720">
            <a:normAutofit/>
          </a:bodyPr>
          <a:lstStyle/>
          <a:p>
            <a:pPr algn="r" eaLnBrk="1" hangingPunct="1">
              <a:defRPr/>
            </a:pPr>
            <a:r>
              <a:rPr lang="en-US" sz="4200" dirty="0" smtClean="0">
                <a:effectLst>
                  <a:outerShdw algn="tl">
                    <a:srgbClr val="000000"/>
                  </a:outerShdw>
                </a:effectLst>
              </a:rPr>
              <a:t>Formatting Cells and Ranges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body" idx="1"/>
          </p:nvPr>
        </p:nvSpPr>
        <p:spPr>
          <a:xfrm>
            <a:off x="304800" y="3124200"/>
            <a:ext cx="8183563" cy="533400"/>
          </a:xfrm>
        </p:spPr>
        <p:txBody>
          <a:bodyPr lIns="182880" tIns="0"/>
          <a:lstStyle/>
          <a:p>
            <a:pPr marL="36513" indent="0" algn="r" eaLnBrk="1" hangingPunct="1">
              <a:spcBef>
                <a:spcPct val="0"/>
              </a:spcBef>
              <a:buFontTx/>
              <a:buNone/>
            </a:pPr>
            <a:r>
              <a:rPr lang="en-US" sz="2800" dirty="0" smtClean="0">
                <a:solidFill>
                  <a:srgbClr val="007233"/>
                </a:solidFill>
              </a:rPr>
              <a:t>Lesson 6</a:t>
            </a:r>
          </a:p>
          <a:p>
            <a:pPr marL="36513" indent="0" algn="r" eaLnBrk="1" hangingPunct="1">
              <a:spcBef>
                <a:spcPct val="0"/>
              </a:spcBef>
              <a:buFontTx/>
              <a:buNone/>
            </a:pPr>
            <a:endParaRPr lang="en-US" sz="2800" dirty="0" smtClean="0">
              <a:solidFill>
                <a:srgbClr val="007233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© 2014, John Wiley &amp; Sons, Inc.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Microsoft Official Academic Course, Microsoft Word 2013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53F413-A379-4AA4-A6AE-7C7FDF82C384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2400" y="1828800"/>
            <a:ext cx="8534400" cy="8985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007233"/>
                </a:solidFill>
                <a:latin typeface="Segoe UI Semibold" panose="020B0702040204020203" pitchFamily="34" charset="0"/>
              </a:rPr>
              <a:t>Microsoft</a:t>
            </a:r>
            <a:r>
              <a:rPr lang="en-US" sz="4800" b="1" dirty="0" smtClean="0">
                <a:solidFill>
                  <a:srgbClr val="007233"/>
                </a:solidFill>
                <a:latin typeface="+mn-lt"/>
              </a:rPr>
              <a:t> </a:t>
            </a:r>
            <a:r>
              <a:rPr lang="en-US" sz="4800" b="1" dirty="0" smtClean="0">
                <a:solidFill>
                  <a:srgbClr val="4EB857"/>
                </a:solidFill>
                <a:latin typeface="+mn-lt"/>
              </a:rPr>
              <a:t>Excel 2013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Align Cell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LAUNCH</a:t>
            </a:r>
            <a:r>
              <a:rPr lang="en-US" b="0" i="0" u="none" strike="noStrike" baseline="0" smtClean="0">
                <a:latin typeface="Segoe"/>
              </a:rPr>
              <a:t> Excel if it is not already running.</a:t>
            </a:r>
          </a:p>
          <a:p>
            <a:pPr marR="0" lvl="1" rtl="0"/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OPEN</a:t>
            </a:r>
            <a:r>
              <a:rPr lang="en-US" b="0" i="0" u="none" strike="noStrike" baseline="0" smtClean="0">
                <a:latin typeface="Segoe"/>
              </a:rPr>
              <a:t> the </a:t>
            </a:r>
            <a:r>
              <a:rPr lang="en-US" b="1" i="1" u="none" strike="noStrike" baseline="0" smtClean="0">
                <a:latin typeface="Segoe"/>
              </a:rPr>
              <a:t>06 Patient Visits Format Cells</a:t>
            </a:r>
            <a:r>
              <a:rPr lang="en-US" b="0" i="0" u="none" strike="noStrike" baseline="0" smtClean="0">
                <a:latin typeface="Segoe"/>
              </a:rPr>
              <a:t> data file for this lesson. Click </a:t>
            </a:r>
            <a:r>
              <a:rPr lang="en-US" b="1" i="0" u="none" strike="noStrike" baseline="0" smtClean="0">
                <a:latin typeface="Segoe"/>
              </a:rPr>
              <a:t>Enable Editing</a:t>
            </a:r>
            <a:r>
              <a:rPr lang="en-US" b="0" i="0" u="none" strike="noStrike" baseline="0" smtClean="0">
                <a:latin typeface="Segoe"/>
              </a:rPr>
              <a:t>, if prompted. 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A3:O3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Alignment group, click the </a:t>
            </a:r>
            <a:r>
              <a:rPr lang="en-US" b="1" i="0" u="none" strike="noStrike" baseline="0" smtClean="0">
                <a:latin typeface="Segoe"/>
              </a:rPr>
              <a:t>Center</a:t>
            </a:r>
            <a:r>
              <a:rPr lang="en-US" b="0" i="0" u="none" strike="noStrike" baseline="0" smtClean="0">
                <a:latin typeface="Segoe"/>
              </a:rPr>
              <a:t> button, as shown below. The column labels are now horizontally centered.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06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419600"/>
            <a:ext cx="4111965" cy="159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8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Align Cell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D4:O8</a:t>
            </a:r>
            <a:r>
              <a:rPr lang="en-US" b="0" i="0" u="none" strike="noStrike" baseline="0" smtClean="0">
                <a:latin typeface="Segoe"/>
              </a:rPr>
              <a:t>, and then on the HOME tab, in the Alignment group, click the </a:t>
            </a:r>
            <a:r>
              <a:rPr lang="en-US" b="1" i="0" u="none" strike="noStrike" baseline="0" smtClean="0">
                <a:latin typeface="Segoe"/>
              </a:rPr>
              <a:t>Align Right</a:t>
            </a:r>
            <a:r>
              <a:rPr lang="en-US" b="0" i="0" u="none" strike="noStrike" baseline="0" smtClean="0">
                <a:latin typeface="Segoe"/>
              </a:rPr>
              <a:t> button. All numbers in the months columns are now right-aligned.</a:t>
            </a:r>
          </a:p>
          <a:p>
            <a:pPr marR="0" lvl="1" rtl="0">
              <a:buAutoNum type="arabicPeriod" startAt="4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</a:t>
            </a:r>
            <a:r>
              <a:rPr lang="en-US" b="0" i="0" u="none" strike="noStrike" baseline="0" smtClean="0">
                <a:latin typeface="Segoe"/>
              </a:rPr>
              <a:t> the workbook.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3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Indent Cell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C4:C8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Alignment group, click the </a:t>
            </a:r>
            <a:r>
              <a:rPr lang="en-US" b="1" i="0" u="none" strike="noStrike" baseline="0" smtClean="0">
                <a:latin typeface="Segoe"/>
              </a:rPr>
              <a:t>Increase Indent</a:t>
            </a:r>
            <a:r>
              <a:rPr lang="en-US" b="0" i="0" u="none" strike="noStrike" baseline="0" smtClean="0">
                <a:latin typeface="Segoe"/>
              </a:rPr>
              <a:t> button, as shown above. The cell content moves toward the right cell border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lvl="1"/>
            <a:r>
              <a:rPr lang="en-US">
                <a:latin typeface="Segoe"/>
              </a:rPr>
              <a:t>Click the </a:t>
            </a:r>
            <a:r>
              <a:rPr lang="en-US" b="1">
                <a:latin typeface="Segoe"/>
              </a:rPr>
              <a:t>Decrease Indent</a:t>
            </a:r>
            <a:r>
              <a:rPr lang="en-US">
                <a:latin typeface="Segoe"/>
              </a:rPr>
              <a:t> button. The cell content moves back toward the left cell border</a:t>
            </a:r>
            <a:r>
              <a:rPr lang="en-US">
                <a:latin typeface="Times New Roman"/>
              </a:rPr>
              <a:t>.</a:t>
            </a:r>
          </a:p>
          <a:p>
            <a:pPr lvl="0"/>
            <a:r>
              <a:rPr lang="en-US" b="1">
                <a:latin typeface="Segoe"/>
              </a:rPr>
              <a:t>PAUSE</a:t>
            </a:r>
            <a:r>
              <a:rPr lang="en-US">
                <a:latin typeface="Times New Roman"/>
              </a:rPr>
              <a:t>.</a:t>
            </a:r>
            <a:r>
              <a:rPr lang="en-US" b="1">
                <a:latin typeface="Segoe"/>
              </a:rPr>
              <a:t> </a:t>
            </a:r>
            <a:r>
              <a:rPr lang="en-US">
                <a:latin typeface="Segoe"/>
              </a:rPr>
              <a:t>Leave the workbook open to use in the next exercise.</a:t>
            </a:r>
          </a:p>
          <a:p>
            <a:pPr marR="0" lvl="1" rtl="0"/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 descr="060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209800"/>
            <a:ext cx="3553809" cy="92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1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Change Text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from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A3:O3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the </a:t>
            </a:r>
            <a:r>
              <a:rPr lang="en-US" b="1" i="0" u="none" strike="noStrike" baseline="0" smtClean="0">
                <a:latin typeface="Segoe"/>
              </a:rPr>
              <a:t>Orientation</a:t>
            </a:r>
            <a:r>
              <a:rPr lang="en-US" b="0" i="0" u="none" strike="noStrike" baseline="0" smtClean="0">
                <a:latin typeface="Segoe"/>
              </a:rPr>
              <a:t> button to open the menu, as shown below.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Angle Counterclockwise</a:t>
            </a:r>
            <a:r>
              <a:rPr lang="en-US" b="0" i="0" u="none" strike="noStrike" baseline="0" smtClean="0">
                <a:latin typeface="Segoe"/>
              </a:rPr>
              <a:t>. The column heading labels appear angled from lower left to upper right within each cell.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 descr="06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191000"/>
            <a:ext cx="4295228" cy="170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6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Change Text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4"/>
            </a:pPr>
            <a:r>
              <a:rPr lang="en-US" sz="2000" b="0" i="0" u="none" strike="noStrike" baseline="0" smtClean="0">
                <a:latin typeface="Segoe"/>
              </a:rPr>
              <a:t>Click the </a:t>
            </a:r>
            <a:r>
              <a:rPr lang="en-US" sz="2000" b="1" i="0" u="none" strike="noStrike" baseline="0" smtClean="0">
                <a:latin typeface="Segoe"/>
              </a:rPr>
              <a:t>Orientation</a:t>
            </a:r>
            <a:r>
              <a:rPr lang="en-US" sz="2000" b="0" i="0" u="none" strike="noStrike" baseline="0" smtClean="0">
                <a:latin typeface="Segoe"/>
              </a:rPr>
              <a:t> button, and select </a:t>
            </a:r>
            <a:r>
              <a:rPr lang="en-US" sz="2000" b="1" i="0" u="none" strike="noStrike" baseline="0" smtClean="0">
                <a:latin typeface="Segoe"/>
              </a:rPr>
              <a:t>Angle Clockwise</a:t>
            </a:r>
            <a:r>
              <a:rPr lang="en-US" sz="2000" b="0" i="0" u="none" strike="noStrike" baseline="0" smtClean="0">
                <a:latin typeface="Segoe"/>
              </a:rPr>
              <a:t>. The column heading labels appear angled from upper left to lower right.</a:t>
            </a:r>
          </a:p>
          <a:p>
            <a:pPr marR="0" lvl="1" rtl="0">
              <a:buAutoNum type="arabicPeriod" startAt="4"/>
            </a:pPr>
            <a:r>
              <a:rPr lang="en-US" sz="2000" b="0" i="0" u="none" strike="noStrike" baseline="0" smtClean="0">
                <a:latin typeface="Segoe"/>
              </a:rPr>
              <a:t>Click the </a:t>
            </a:r>
            <a:r>
              <a:rPr lang="en-US" sz="2000" b="1" i="0" u="none" strike="noStrike" baseline="0" smtClean="0">
                <a:latin typeface="Segoe"/>
              </a:rPr>
              <a:t>Orientation</a:t>
            </a:r>
            <a:r>
              <a:rPr lang="en-US" sz="2000" b="0" i="0" u="none" strike="noStrike" baseline="0" smtClean="0">
                <a:latin typeface="Segoe"/>
              </a:rPr>
              <a:t> button, and select </a:t>
            </a:r>
            <a:r>
              <a:rPr lang="en-US" sz="2000" b="1" i="0" u="none" strike="noStrike" baseline="0" smtClean="0">
                <a:latin typeface="Segoe"/>
              </a:rPr>
              <a:t>Vertical Text</a:t>
            </a:r>
            <a:r>
              <a:rPr lang="en-US" sz="2000" b="0" i="0" u="none" strike="noStrike" baseline="0" smtClean="0">
                <a:latin typeface="Segoe"/>
              </a:rPr>
              <a:t>. The column heading labels appear in a vertical line from top to bottom.</a:t>
            </a:r>
          </a:p>
          <a:p>
            <a:pPr marR="0" lvl="1" rtl="0">
              <a:buAutoNum type="arabicPeriod" startAt="4"/>
            </a:pPr>
            <a:r>
              <a:rPr lang="en-US" sz="2000" b="0" i="0" u="none" strike="noStrike" baseline="0" smtClean="0">
                <a:latin typeface="Segoe"/>
              </a:rPr>
              <a:t>Click the </a:t>
            </a:r>
            <a:r>
              <a:rPr lang="en-US" sz="2000" b="1" i="0" u="none" strike="noStrike" baseline="0" smtClean="0">
                <a:latin typeface="Segoe"/>
              </a:rPr>
              <a:t>Orientation</a:t>
            </a:r>
            <a:r>
              <a:rPr lang="en-US" sz="2000" b="0" i="0" u="none" strike="noStrike" baseline="0" smtClean="0">
                <a:latin typeface="Segoe"/>
              </a:rPr>
              <a:t> button, and select </a:t>
            </a:r>
            <a:r>
              <a:rPr lang="en-US" sz="2000" b="1" i="0" u="none" strike="noStrike" baseline="0" smtClean="0">
                <a:latin typeface="Segoe"/>
              </a:rPr>
              <a:t>Rotate Text Up</a:t>
            </a:r>
            <a:r>
              <a:rPr lang="en-US" sz="2000" b="0" i="0" u="none" strike="noStrike" baseline="0" smtClean="0">
                <a:latin typeface="Segoe"/>
              </a:rPr>
              <a:t> and then </a:t>
            </a:r>
            <a:r>
              <a:rPr lang="en-US" sz="2000" b="1" i="0" u="none" strike="noStrike" baseline="0" smtClean="0">
                <a:latin typeface="Segoe"/>
              </a:rPr>
              <a:t>Rotate Text Down</a:t>
            </a:r>
            <a:r>
              <a:rPr lang="en-US" sz="2000" b="0" i="0" u="none" strike="noStrike" baseline="0" smtClean="0">
                <a:latin typeface="Segoe"/>
              </a:rPr>
              <a:t> to see how these settings affect the text.</a:t>
            </a:r>
          </a:p>
          <a:p>
            <a:pPr marR="0" lvl="1" rtl="0">
              <a:buAutoNum type="arabicPeriod" startAt="4"/>
            </a:pPr>
            <a:r>
              <a:rPr lang="en-US" sz="2000">
                <a:latin typeface="Segoe"/>
              </a:rPr>
              <a:t>Click the </a:t>
            </a:r>
            <a:r>
              <a:rPr lang="en-US" sz="2000" b="1">
                <a:latin typeface="Segoe"/>
              </a:rPr>
              <a:t>Orientation</a:t>
            </a:r>
            <a:r>
              <a:rPr lang="en-US" sz="2000">
                <a:latin typeface="Segoe"/>
              </a:rPr>
              <a:t> button, and select </a:t>
            </a:r>
            <a:r>
              <a:rPr lang="en-US" sz="2000" b="1">
                <a:latin typeface="Segoe"/>
              </a:rPr>
              <a:t>Format Cell Alignment</a:t>
            </a:r>
            <a:r>
              <a:rPr lang="en-US" sz="2000">
                <a:latin typeface="Segoe"/>
              </a:rPr>
              <a:t>. In the Format Cells dialog box, enter </a:t>
            </a:r>
            <a:r>
              <a:rPr lang="en-US" sz="2000" b="1">
                <a:latin typeface="Segoe"/>
                <a:cs typeface="Segoe"/>
              </a:rPr>
              <a:t>0</a:t>
            </a:r>
            <a:r>
              <a:rPr lang="en-US" sz="2000">
                <a:latin typeface="Segoe"/>
              </a:rPr>
              <a:t> in the Degrees box and click </a:t>
            </a:r>
            <a:r>
              <a:rPr lang="en-US" sz="2000" b="1">
                <a:latin typeface="Segoe"/>
              </a:rPr>
              <a:t>OK</a:t>
            </a:r>
            <a:r>
              <a:rPr lang="en-US" sz="2000">
                <a:latin typeface="Segoe"/>
              </a:rPr>
              <a:t>. The column heading labels return to their original orientation.</a:t>
            </a:r>
          </a:p>
          <a:p>
            <a:pPr lvl="0"/>
            <a:r>
              <a:rPr lang="en-US" sz="2000" b="1">
                <a:latin typeface="Segoe"/>
              </a:rPr>
              <a:t>PAUSE</a:t>
            </a:r>
            <a:r>
              <a:rPr lang="en-US" sz="2000">
                <a:latin typeface="Times New Roman"/>
              </a:rPr>
              <a:t>.</a:t>
            </a:r>
            <a:r>
              <a:rPr lang="en-US" sz="2000" b="1">
                <a:latin typeface="Segoe"/>
              </a:rPr>
              <a:t> </a:t>
            </a:r>
            <a:r>
              <a:rPr lang="en-US" sz="2000">
                <a:latin typeface="Segoe"/>
              </a:rPr>
              <a:t>Leave the workbook open to use in the next exercise.</a:t>
            </a:r>
          </a:p>
          <a:p>
            <a:pPr marR="0" lvl="1" rtl="0">
              <a:buAutoNum type="arabicPeriod" startAt="4"/>
            </a:pPr>
            <a:endParaRPr lang="en-US" sz="2000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64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Choose Fonts and Font Sizes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from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A1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Font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group, open the </a:t>
            </a:r>
            <a:r>
              <a:rPr lang="en-US" b="1" i="0" u="none" strike="noStrike" baseline="0" smtClean="0">
                <a:latin typeface="Segoe"/>
              </a:rPr>
              <a:t>Font</a:t>
            </a:r>
            <a:r>
              <a:rPr lang="en-US" b="0" i="0" u="none" strike="noStrike" baseline="0" smtClean="0">
                <a:latin typeface="Segoe"/>
              </a:rPr>
              <a:t> menu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and select the first option under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Theme Fonts at the top, </a:t>
            </a:r>
            <a:r>
              <a:rPr lang="en-US" b="1" i="0" u="none" strike="noStrike" baseline="0" smtClean="0">
                <a:latin typeface="Segoe"/>
              </a:rPr>
              <a:t>Calibri </a:t>
            </a:r>
            <a:br>
              <a:rPr lang="en-US" b="1" i="0" u="none" strike="noStrike" baseline="0" smtClean="0">
                <a:latin typeface="Segoe"/>
              </a:rPr>
            </a:br>
            <a:r>
              <a:rPr lang="en-US" b="1" i="0" u="none" strike="noStrike" baseline="0" smtClean="0">
                <a:latin typeface="Segoe"/>
              </a:rPr>
              <a:t>Light</a:t>
            </a:r>
            <a:r>
              <a:rPr lang="en-US" b="0" i="0" u="none" strike="noStrike" baseline="0" smtClean="0">
                <a:latin typeface="Segoe"/>
              </a:rPr>
              <a:t>, as shown at right. Only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the text in cell A1 changes to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the new font.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 descr="06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209800"/>
            <a:ext cx="3013841" cy="32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4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Choose Fonts and Font Sizes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3"/>
            </a:pPr>
            <a:r>
              <a:rPr lang="en-US" b="0" i="0" u="none" strike="noStrike" baseline="0" smtClean="0">
                <a:latin typeface="Segoe"/>
              </a:rPr>
              <a:t>With cell A1 still selected, open the </a:t>
            </a:r>
            <a:r>
              <a:rPr lang="en-US" b="1" i="0" u="none" strike="noStrike" baseline="0" smtClean="0">
                <a:latin typeface="Segoe"/>
              </a:rPr>
              <a:t>Font Size</a:t>
            </a:r>
            <a:r>
              <a:rPr lang="en-US" b="0" i="0" u="none" strike="noStrike" baseline="0" smtClean="0">
                <a:latin typeface="Segoe"/>
              </a:rPr>
              <a:t> menu indicated below. Select </a:t>
            </a:r>
            <a:r>
              <a:rPr lang="en-US" b="1" i="0" u="none" strike="noStrike" baseline="0" smtClean="0">
                <a:latin typeface="Segoe"/>
              </a:rPr>
              <a:t>18</a:t>
            </a:r>
            <a:r>
              <a:rPr lang="en-US" b="0" i="0" u="none" strike="noStrike" baseline="0" smtClean="0">
                <a:latin typeface="Segoe"/>
              </a:rPr>
              <a:t>. The font size of the text changes to 18 point.</a:t>
            </a:r>
          </a:p>
          <a:p>
            <a:pPr marR="0" lvl="1" rtl="0">
              <a:buAutoNum type="arabicPeriod" startAt="3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A3:O3</a:t>
            </a:r>
            <a:r>
              <a:rPr lang="en-US" b="0" i="0" u="none" strike="noStrike" baseline="0" smtClean="0">
                <a:latin typeface="Segoe"/>
              </a:rPr>
              <a:t> and from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the Font list, select </a:t>
            </a:r>
            <a:r>
              <a:rPr lang="en-US" b="1" i="0" u="none" strike="noStrike" baseline="0" smtClean="0">
                <a:latin typeface="Segoe"/>
              </a:rPr>
              <a:t>Arial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3"/>
            </a:pPr>
            <a:r>
              <a:rPr lang="en-US" b="0" i="0" u="none" strike="noStrike" baseline="0" smtClean="0">
                <a:latin typeface="Segoe"/>
              </a:rPr>
              <a:t>With A3:O3 still selected,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change the Font Size to </a:t>
            </a:r>
            <a:r>
              <a:rPr lang="en-US" b="1" i="0" u="none" strike="noStrike" baseline="0" smtClean="0">
                <a:latin typeface="Segoe"/>
              </a:rPr>
              <a:t>10</a:t>
            </a:r>
            <a:r>
              <a:rPr lang="en-US" b="0" i="0" u="none" strike="noStrike" baseline="0" smtClean="0">
                <a:latin typeface="Segoe"/>
              </a:rPr>
              <a:t>. The column heading labels are now in Arial 10-point.</a:t>
            </a:r>
          </a:p>
          <a:p>
            <a:pPr marR="0" lvl="1" rtl="0">
              <a:buAutoNum type="arabicPeriod" startAt="3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</a:t>
            </a:r>
            <a:r>
              <a:rPr lang="en-US" b="0" i="0" u="none" strike="noStrike" baseline="0" smtClean="0">
                <a:latin typeface="Segoe"/>
              </a:rPr>
              <a:t> the workbook.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 descr="06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414751"/>
            <a:ext cx="3364333" cy="13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Change Font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000" b="1" i="0" u="none" strike="noStrike" baseline="0" smtClean="0">
                <a:latin typeface="Segoe"/>
              </a:rPr>
              <a:t>GET READY. USE</a:t>
            </a:r>
            <a:r>
              <a:rPr lang="en-US" sz="2000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sz="2000" b="0" i="0" u="none" strike="noStrike" baseline="0" smtClean="0">
                <a:latin typeface="Segoe"/>
              </a:rPr>
              <a:t>Click </a:t>
            </a:r>
            <a:r>
              <a:rPr lang="en-US" sz="2000" b="1" i="0" u="none" strike="noStrike" baseline="0" smtClean="0">
                <a:latin typeface="Segoe"/>
              </a:rPr>
              <a:t>A1</a:t>
            </a:r>
            <a:r>
              <a:rPr lang="en-US" sz="2000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sz="2000" b="0" i="0" u="none" strike="noStrike" baseline="0" smtClean="0">
                <a:latin typeface="Segoe"/>
              </a:rPr>
              <a:t>Open the </a:t>
            </a:r>
            <a:r>
              <a:rPr lang="en-US" sz="2000" b="1" i="0" u="none" strike="noStrike" baseline="0" smtClean="0">
                <a:latin typeface="Segoe"/>
              </a:rPr>
              <a:t>Font Color</a:t>
            </a:r>
            <a:r>
              <a:rPr lang="en-US" sz="2000" b="0" i="0" u="none" strike="noStrike" baseline="0" smtClean="0">
                <a:latin typeface="Segoe"/>
              </a:rPr>
              <a:t> menu, as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shown at right, and under Standard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Colors, click the </a:t>
            </a:r>
            <a:r>
              <a:rPr lang="en-US" sz="2000" b="1" i="0" u="none" strike="noStrike" baseline="0" smtClean="0">
                <a:latin typeface="Segoe"/>
              </a:rPr>
              <a:t>Red</a:t>
            </a:r>
            <a:r>
              <a:rPr lang="en-US" sz="2000" b="0" i="0" u="none" strike="noStrike" baseline="0" smtClean="0">
                <a:latin typeface="Segoe"/>
              </a:rPr>
              <a:t> color box. The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text “Contoso, Ltd.” now has a red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font color.</a:t>
            </a:r>
          </a:p>
          <a:p>
            <a:pPr marR="0" lvl="1" rtl="0"/>
            <a:r>
              <a:rPr lang="en-US" sz="2000" b="0" i="0" u="none" strike="noStrike" baseline="0" smtClean="0">
                <a:latin typeface="Segoe"/>
              </a:rPr>
              <a:t>Select </a:t>
            </a:r>
            <a:r>
              <a:rPr lang="en-US" sz="2000" b="1" i="0" u="none" strike="noStrike" baseline="0" smtClean="0">
                <a:latin typeface="Segoe"/>
              </a:rPr>
              <a:t>A3:O3</a:t>
            </a:r>
            <a:r>
              <a:rPr lang="en-US" sz="2000" b="0" i="0" u="none" strike="noStrike" baseline="0" smtClean="0">
                <a:latin typeface="Segoe"/>
              </a:rPr>
              <a:t>, open the </a:t>
            </a:r>
            <a:r>
              <a:rPr lang="en-US" sz="2000" b="1" i="0" u="none" strike="noStrike" baseline="0" smtClean="0">
                <a:latin typeface="Segoe"/>
              </a:rPr>
              <a:t>Font Color</a:t>
            </a:r>
            <a:r>
              <a:rPr lang="en-US" sz="2000" b="0" i="0" u="none" strike="noStrike" baseline="0" smtClean="0">
                <a:latin typeface="Segoe"/>
              </a:rPr>
              <a:t>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menu, and click the </a:t>
            </a:r>
            <a:r>
              <a:rPr lang="en-US" sz="2000" b="1" i="0" u="none" strike="noStrike" baseline="0" smtClean="0">
                <a:latin typeface="Segoe"/>
              </a:rPr>
              <a:t>Blue</a:t>
            </a:r>
            <a:r>
              <a:rPr lang="en-US" sz="2000" b="0" i="0" u="none" strike="noStrike" baseline="0" smtClean="0">
                <a:latin typeface="Segoe"/>
              </a:rPr>
              <a:t> color box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under Standard Colors (third from the right).</a:t>
            </a:r>
          </a:p>
          <a:p>
            <a:pPr marR="0" lvl="1" rtl="0"/>
            <a:r>
              <a:rPr lang="en-US" sz="2000" i="0" u="none" strike="noStrike" baseline="0" smtClean="0">
                <a:latin typeface="Segoe"/>
              </a:rPr>
              <a:t> </a:t>
            </a:r>
            <a:r>
              <a:rPr lang="en-US" sz="2000" b="1" i="0" u="none" strike="noStrike" baseline="0" smtClean="0">
                <a:latin typeface="Segoe"/>
              </a:rPr>
              <a:t>SAVE</a:t>
            </a:r>
            <a:r>
              <a:rPr lang="en-US" sz="2000" b="0" i="0" u="none" strike="noStrike" baseline="0" smtClean="0">
                <a:latin typeface="Segoe"/>
              </a:rPr>
              <a:t> the workbook.</a:t>
            </a:r>
          </a:p>
          <a:p>
            <a:pPr marR="0" lvl="0" rtl="0"/>
            <a:r>
              <a:rPr lang="en-US" sz="2000" b="1" i="0" u="none" strike="noStrike" baseline="0" smtClean="0">
                <a:latin typeface="Segoe"/>
              </a:rPr>
              <a:t>PAUSE. </a:t>
            </a:r>
            <a:r>
              <a:rPr lang="en-US" sz="2000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 descr="06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33600"/>
            <a:ext cx="2833096" cy="23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41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Special Character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A3:O3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In the Font group, click the </a:t>
            </a:r>
            <a:r>
              <a:rPr lang="en-US" b="1" i="0" u="none" strike="noStrike" baseline="0" smtClean="0">
                <a:latin typeface="Segoe"/>
              </a:rPr>
              <a:t>Bold</a:t>
            </a:r>
            <a:r>
              <a:rPr lang="en-US" b="0" i="0" u="none" strike="noStrike" baseline="0" smtClean="0">
                <a:latin typeface="Segoe"/>
              </a:rPr>
              <a:t> button, and then click the </a:t>
            </a:r>
            <a:r>
              <a:rPr lang="en-US" b="1" i="0" u="none" strike="noStrike" baseline="0" smtClean="0">
                <a:latin typeface="Segoe"/>
              </a:rPr>
              <a:t>Italic</a:t>
            </a:r>
            <a:r>
              <a:rPr lang="en-US" b="0" i="0" u="none" strike="noStrike" baseline="0" smtClean="0">
                <a:latin typeface="Segoe"/>
              </a:rPr>
              <a:t> button, as shown below. The column labels appear in bold and italics.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Picture 6" descr="06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2400"/>
            <a:ext cx="2806700" cy="19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1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Special Character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3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A4:B8</a:t>
            </a:r>
            <a:r>
              <a:rPr lang="en-US" b="0" i="0" u="none" strike="noStrike" baseline="0" smtClean="0">
                <a:latin typeface="Segoe"/>
              </a:rPr>
              <a:t> and click the </a:t>
            </a:r>
            <a:r>
              <a:rPr lang="en-US" b="1" i="0" u="none" strike="noStrike" baseline="0" smtClean="0">
                <a:latin typeface="Segoe"/>
              </a:rPr>
              <a:t>Bold</a:t>
            </a:r>
            <a:r>
              <a:rPr lang="en-US" b="0" i="0" u="none" strike="noStrike" baseline="0" smtClean="0">
                <a:latin typeface="Segoe"/>
              </a:rPr>
              <a:t> button. The first and last names are now bolded.</a:t>
            </a:r>
          </a:p>
          <a:p>
            <a:pPr marR="0" lvl="1" rtl="0">
              <a:buAutoNum type="arabicPeriod" startAt="3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 </a:t>
            </a:r>
            <a:r>
              <a:rPr lang="en-US" b="0" i="0" u="none" strike="noStrike" baseline="0" smtClean="0">
                <a:latin typeface="Segoe"/>
              </a:rPr>
              <a:t>the workbook.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6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Objectives</a:t>
            </a:r>
            <a:endParaRPr lang="en-US" b="0" i="0" u="none" strike="noStrike" baseline="0" smtClean="0">
              <a:solidFill>
                <a:srgbClr val="007233"/>
              </a:solidFill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 descr="06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769772" cy="38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2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Fill Cells with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A3:O3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In the Font group, click the </a:t>
            </a:r>
            <a:r>
              <a:rPr lang="en-US" b="1" i="0" u="none" strike="noStrike" baseline="0" smtClean="0">
                <a:latin typeface="Segoe"/>
              </a:rPr>
              <a:t>Fill Color</a:t>
            </a:r>
            <a:r>
              <a:rPr lang="en-US" b="0" i="0" u="none" strike="noStrike" baseline="0" smtClean="0">
                <a:latin typeface="Segoe"/>
              </a:rPr>
              <a:t> button arrow, as shown below. The Theme Colors and Standard Colors palettes appear.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 descr="06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14800"/>
            <a:ext cx="3010338" cy="165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86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Fill Cells with Color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3"/>
            </a:pPr>
            <a:r>
              <a:rPr lang="en-US" b="0" i="0" u="none" strike="noStrike" baseline="0" smtClean="0">
                <a:latin typeface="Segoe"/>
              </a:rPr>
              <a:t>Select the </a:t>
            </a:r>
            <a:r>
              <a:rPr lang="en-US" b="1" i="0" u="none" strike="noStrike" baseline="0" smtClean="0">
                <a:latin typeface="Segoe"/>
              </a:rPr>
              <a:t>Blue, Accent 1, </a:t>
            </a:r>
            <a:br>
              <a:rPr lang="en-US" b="1" i="0" u="none" strike="noStrike" baseline="0" smtClean="0">
                <a:latin typeface="Segoe"/>
              </a:rPr>
            </a:br>
            <a:r>
              <a:rPr lang="en-US" b="1" i="0" u="none" strike="noStrike" baseline="0" smtClean="0">
                <a:latin typeface="Segoe"/>
              </a:rPr>
              <a:t>Lighter 80%</a:t>
            </a:r>
            <a:r>
              <a:rPr lang="en-US" b="0" i="0" u="none" strike="noStrike" baseline="0" smtClean="0">
                <a:latin typeface="Segoe"/>
              </a:rPr>
              <a:t> color box, as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shown at right. A light blue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background is applied to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the column heading row.</a:t>
            </a:r>
          </a:p>
          <a:p>
            <a:pPr marR="0" lvl="1" rtl="0">
              <a:buAutoNum type="arabicPeriod" startAt="3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 </a:t>
            </a:r>
            <a:r>
              <a:rPr lang="en-US" b="0" i="0" u="none" strike="noStrike" baseline="0" smtClean="0">
                <a:latin typeface="Segoe"/>
              </a:rPr>
              <a:t>the workbook as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1" i="1" u="none" strike="noStrike" baseline="0" smtClean="0">
                <a:latin typeface="Segoe"/>
              </a:rPr>
              <a:t>06 Patient Visits Format </a:t>
            </a:r>
            <a:br>
              <a:rPr lang="en-US" b="1" i="1" u="none" strike="noStrike" baseline="0" smtClean="0">
                <a:latin typeface="Segoe"/>
              </a:rPr>
            </a:br>
            <a:r>
              <a:rPr lang="en-US" b="1" i="1" u="none" strike="noStrike" baseline="0" smtClean="0">
                <a:latin typeface="Segoe"/>
              </a:rPr>
              <a:t>Cells Solution</a:t>
            </a:r>
            <a:r>
              <a:rPr lang="en-US" b="0" i="0" u="none" strike="noStrike" baseline="0" smtClean="0">
                <a:latin typeface="Segoe"/>
              </a:rPr>
              <a:t> and </a:t>
            </a:r>
            <a:r>
              <a:rPr lang="en-US" b="1" i="0" u="none" strike="noStrike" baseline="0" smtClean="0">
                <a:latin typeface="Segoe"/>
              </a:rPr>
              <a:t>CLOSE</a:t>
            </a:r>
            <a:r>
              <a:rPr lang="en-US" b="0" i="0" u="none" strike="noStrike" baseline="0" smtClean="0">
                <a:latin typeface="Segoe"/>
              </a:rPr>
              <a:t>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the file.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Excel open to use in the next exercise.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 descr="06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52600"/>
            <a:ext cx="3597303" cy="242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4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Number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</a:t>
            </a:r>
            <a:r>
              <a:rPr lang="en-US" b="0" i="0" u="none" strike="noStrike" baseline="0" smtClean="0">
                <a:latin typeface="Segoe"/>
              </a:rPr>
              <a:t>With Excel running, perform these actions:</a:t>
            </a:r>
          </a:p>
          <a:p>
            <a:pPr marR="0" lvl="1" rtl="0"/>
            <a:r>
              <a:rPr lang="en-US" b="1" i="0" u="none" strike="noStrike" baseline="0" smtClean="0">
                <a:latin typeface="Segoe"/>
              </a:rPr>
              <a:t>OPEN</a:t>
            </a:r>
            <a:r>
              <a:rPr lang="en-US" b="0" i="0" u="none" strike="noStrike" baseline="0" smtClean="0">
                <a:latin typeface="Segoe"/>
              </a:rPr>
              <a:t> the</a:t>
            </a:r>
            <a:r>
              <a:rPr lang="en-US" b="1" i="0" u="none" strike="noStrike" baseline="0" smtClean="0">
                <a:latin typeface="Segoe"/>
              </a:rPr>
              <a:t> </a:t>
            </a:r>
            <a:r>
              <a:rPr lang="en-US" b="1" i="1" u="none" strike="noStrike" baseline="0" smtClean="0">
                <a:latin typeface="Segoe"/>
              </a:rPr>
              <a:t>06 Contoso Revenue</a:t>
            </a:r>
            <a:r>
              <a:rPr lang="en-US" b="0" i="0" u="none" strike="noStrike" baseline="0" smtClean="0">
                <a:latin typeface="Segoe"/>
              </a:rPr>
              <a:t> data file for this lesson. Click </a:t>
            </a:r>
            <a:r>
              <a:rPr lang="en-US" b="1" i="0" u="none" strike="noStrike" baseline="0" smtClean="0">
                <a:latin typeface="Segoe"/>
              </a:rPr>
              <a:t>Enable Editing</a:t>
            </a:r>
            <a:r>
              <a:rPr lang="en-US" b="0" i="0" u="none" strike="noStrike" baseline="0" smtClean="0">
                <a:latin typeface="Segoe"/>
              </a:rPr>
              <a:t>, if prompted.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Ensure that </a:t>
            </a:r>
            <a:r>
              <a:rPr lang="en-US" b="1" i="0" u="none" strike="noStrike" baseline="0" smtClean="0">
                <a:latin typeface="Segoe"/>
              </a:rPr>
              <a:t>Sheet1</a:t>
            </a:r>
            <a:r>
              <a:rPr lang="en-US" b="0" i="0" u="none" strike="noStrike" baseline="0" smtClean="0">
                <a:latin typeface="Segoe"/>
              </a:rPr>
              <a:t> is the active sheet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B4:D8</a:t>
            </a:r>
            <a:r>
              <a:rPr lang="en-US" b="0" i="0" u="none" strike="noStrike" baseline="0" smtClean="0">
                <a:latin typeface="Segoe"/>
              </a:rPr>
              <a:t>. This data should be formatted as General, without commas or decimal places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24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Number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3"/>
            </a:pPr>
            <a:r>
              <a:rPr lang="en-US" b="0" i="0" u="none" strike="noStrike" baseline="0" smtClean="0">
                <a:latin typeface="Segoe"/>
              </a:rPr>
              <a:t>On the HOME tab, in the Number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group, open the </a:t>
            </a:r>
            <a:r>
              <a:rPr lang="en-US" b="1" i="0" u="none" strike="noStrike" baseline="0" smtClean="0">
                <a:latin typeface="Segoe"/>
              </a:rPr>
              <a:t>Number Format</a:t>
            </a:r>
            <a:r>
              <a:rPr lang="en-US" b="0" i="0" u="none" strike="noStrike" baseline="0" smtClean="0">
                <a:latin typeface="Segoe"/>
              </a:rPr>
              <a:t>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menu as shown at right.</a:t>
            </a:r>
          </a:p>
          <a:p>
            <a:pPr marR="0" lvl="1" rtl="0">
              <a:buAutoNum type="arabicPeriod" startAt="3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Currency</a:t>
            </a:r>
            <a:r>
              <a:rPr lang="en-US" b="0" i="0" u="none" strike="noStrike" baseline="0" smtClean="0">
                <a:latin typeface="Segoe"/>
              </a:rPr>
              <a:t>. The numbers are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now formatted as dollars, with two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decimal places to represent cents.</a:t>
            </a:r>
          </a:p>
          <a:p>
            <a:pPr marR="0" lvl="1" rtl="0">
              <a:buAutoNum type="arabicPeriod" startAt="3"/>
            </a:pPr>
            <a:r>
              <a:rPr lang="en-US" b="0" i="0" u="none" strike="noStrike" baseline="0" smtClean="0">
                <a:latin typeface="Segoe"/>
              </a:rPr>
              <a:t>With B4:D8 still selected, in the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Number Format menu, select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1" i="0" u="none" strike="noStrike" baseline="0" smtClean="0">
                <a:latin typeface="Segoe"/>
              </a:rPr>
              <a:t>Accounting</a:t>
            </a:r>
            <a:r>
              <a:rPr lang="en-US" b="0" i="0" u="none" strike="noStrike" baseline="0" smtClean="0">
                <a:latin typeface="Times New Roman"/>
              </a:rPr>
              <a:t>.</a:t>
            </a:r>
            <a:r>
              <a:rPr lang="en-US" b="0" i="0" u="none" strike="noStrike" baseline="0" smtClean="0">
                <a:latin typeface="Segoe"/>
              </a:rPr>
              <a:t> This format left-aligns the dollar sign in each cell.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" name="Picture 6" descr="061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400"/>
            <a:ext cx="2391744" cy="24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8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Number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6"/>
            </a:pPr>
            <a:r>
              <a:rPr lang="en-US" b="0" i="0" u="none" strike="noStrike" baseline="0" smtClean="0">
                <a:latin typeface="Segoe"/>
              </a:rPr>
              <a:t>In the Number group, click the </a:t>
            </a:r>
            <a:r>
              <a:rPr lang="en-US" b="1" i="0" u="none" strike="noStrike" baseline="0" smtClean="0">
                <a:latin typeface="Segoe"/>
              </a:rPr>
              <a:t>Decrease Decimal</a:t>
            </a:r>
            <a:r>
              <a:rPr lang="en-US" b="0" i="0" u="none" strike="noStrike" baseline="0" smtClean="0">
                <a:latin typeface="Segoe"/>
              </a:rPr>
              <a:t> button twice to display no decimal places</a:t>
            </a:r>
            <a:r>
              <a:rPr lang="en-US" b="0" i="0" u="none" strike="noStrike" baseline="0" smtClean="0">
                <a:latin typeface="Times New Roman"/>
              </a:rPr>
              <a:t>.</a:t>
            </a:r>
            <a:r>
              <a:rPr lang="en-US" b="0" i="0" u="none" strike="noStrike" baseline="0" smtClean="0">
                <a:latin typeface="Segoe"/>
              </a:rPr>
              <a:t> The Increase Decimal and Decrease Decimal buttons are shown below. The numbers are now rounded to whole dollars.</a:t>
            </a:r>
          </a:p>
          <a:p>
            <a:pPr marR="0" lvl="1" rtl="0">
              <a:buAutoNum type="arabicPeriod" startAt="6"/>
            </a:pPr>
            <a:r>
              <a:rPr lang="en-US" b="0" i="0" u="none" strike="noStrike" baseline="0" smtClean="0">
                <a:latin typeface="Segoe"/>
              </a:rPr>
              <a:t>Click in a blank cell, such as </a:t>
            </a:r>
            <a:r>
              <a:rPr lang="en-US" b="1" i="0" u="none" strike="noStrike" baseline="0" smtClean="0">
                <a:latin typeface="Segoe"/>
              </a:rPr>
              <a:t>A11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6"/>
            </a:pPr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Sheet2</a:t>
            </a:r>
            <a:r>
              <a:rPr lang="en-US" b="0" i="0" u="none" strike="noStrike" baseline="0" smtClean="0">
                <a:latin typeface="Segoe"/>
              </a:rPr>
              <a:t>. </a:t>
            </a:r>
          </a:p>
          <a:p>
            <a:pPr marR="0" lvl="1" rtl="0">
              <a:buAutoNum type="arabicPeriod" startAt="6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B6:B11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7" name="Picture 6" descr="06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57600"/>
            <a:ext cx="3799027" cy="19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22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Number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10"/>
            </a:pPr>
            <a:r>
              <a:rPr lang="en-US" b="0" i="0" u="none" strike="noStrike" baseline="0" smtClean="0">
                <a:latin typeface="Segoe"/>
              </a:rPr>
              <a:t>In the Number group, click the </a:t>
            </a:r>
            <a:r>
              <a:rPr lang="en-US" b="1" i="0" u="none" strike="noStrike" baseline="0" smtClean="0">
                <a:latin typeface="Segoe"/>
              </a:rPr>
              <a:t>Comma Style</a:t>
            </a:r>
            <a:r>
              <a:rPr lang="en-US" b="0" i="0" u="none" strike="noStrike" baseline="0" smtClean="0">
                <a:latin typeface="Segoe"/>
              </a:rPr>
              <a:t> button. Notice that the numbers are formatted with a thousands separator and two decimal places but no dollar sign.</a:t>
            </a:r>
          </a:p>
          <a:p>
            <a:pPr marR="0" lvl="1" rtl="0">
              <a:buAutoNum type="arabicPeriod" startAt="10"/>
            </a:pPr>
            <a:r>
              <a:rPr lang="en-US" b="0" i="0" u="none" strike="noStrike" baseline="0" smtClean="0">
                <a:latin typeface="Segoe"/>
              </a:rPr>
              <a:t>With B6:B11 still selected, in the Number group, click the </a:t>
            </a:r>
            <a:r>
              <a:rPr lang="en-US" b="1" i="0" u="none" strike="noStrike" baseline="0" smtClean="0">
                <a:latin typeface="Segoe"/>
              </a:rPr>
              <a:t>Accounting Number Format</a:t>
            </a:r>
            <a:r>
              <a:rPr lang="en-US" b="0" i="0" u="none" strike="noStrike" baseline="0" smtClean="0">
                <a:latin typeface="Segoe"/>
              </a:rPr>
              <a:t> button, and then click the </a:t>
            </a:r>
            <a:r>
              <a:rPr lang="en-US" b="1" i="0" u="none" strike="noStrike" baseline="0" smtClean="0">
                <a:latin typeface="Segoe"/>
              </a:rPr>
              <a:t>Decrease Decimal</a:t>
            </a:r>
            <a:r>
              <a:rPr lang="en-US" b="0" i="0" u="none" strike="noStrike" baseline="0" smtClean="0">
                <a:latin typeface="Segoe"/>
              </a:rPr>
              <a:t> button twice. These actions make the current range consistent with the number format on Sheet1.</a:t>
            </a:r>
          </a:p>
          <a:p>
            <a:pPr marR="0" lvl="1" rtl="0">
              <a:buAutoNum type="arabicPeriod" startAt="10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C6:C11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10"/>
            </a:pPr>
            <a:r>
              <a:rPr lang="en-US" b="0" i="0" u="none" strike="noStrike" baseline="0" smtClean="0">
                <a:latin typeface="Segoe"/>
              </a:rPr>
              <a:t>In the Number Format menu, select </a:t>
            </a:r>
            <a:r>
              <a:rPr lang="en-US" b="1" i="0" u="none" strike="noStrike" baseline="0" smtClean="0">
                <a:latin typeface="Segoe"/>
              </a:rPr>
              <a:t>Short</a:t>
            </a:r>
            <a:r>
              <a:rPr lang="en-US" b="0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Date</a:t>
            </a:r>
            <a:r>
              <a:rPr lang="en-US" b="0" i="0" u="none" strike="noStrike" baseline="0" smtClean="0">
                <a:latin typeface="Segoe"/>
              </a:rPr>
              <a:t>. The dates are now in the mm/dd/yyyy format.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6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Number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14"/>
            </a:pPr>
            <a:r>
              <a:rPr lang="en-US" b="0" i="0" u="none" strike="noStrike" baseline="0" smtClean="0">
                <a:latin typeface="Segoe"/>
              </a:rPr>
              <a:t>Manually decrease the width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of column C to eliminate extra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space, similar to the figure at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right.</a:t>
            </a:r>
          </a:p>
          <a:p>
            <a:pPr marR="0" lvl="1" rtl="0">
              <a:buAutoNum type="arabicPeriod" startAt="14"/>
            </a:pPr>
            <a:r>
              <a:rPr lang="en-US" b="1" i="0" u="none" strike="noStrike" baseline="0" smtClean="0">
                <a:latin typeface="Segoe"/>
              </a:rPr>
              <a:t>SAVE </a:t>
            </a:r>
            <a:r>
              <a:rPr lang="en-US" b="0" i="0" u="none" strike="noStrike" baseline="0" smtClean="0">
                <a:latin typeface="Segoe"/>
              </a:rPr>
              <a:t>the workbook.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7" name="Picture 6" descr="06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76400"/>
            <a:ext cx="2961727" cy="27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1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Wrap Text in a 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Sheet1</a:t>
            </a:r>
            <a:r>
              <a:rPr lang="en-US" b="0" i="0" u="none" strike="noStrike" baseline="0" smtClean="0">
                <a:latin typeface="Segoe"/>
              </a:rPr>
              <a:t>. Notice that the content in two cells in column A cannot be fully displayed because of length.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A4</a:t>
            </a:r>
            <a:r>
              <a:rPr lang="en-US" b="0" i="0" u="none" strike="noStrike" baseline="0" smtClean="0">
                <a:latin typeface="Segoe"/>
              </a:rPr>
              <a:t>, and then hold down the </a:t>
            </a:r>
            <a:r>
              <a:rPr lang="en-US" b="1" i="0" u="none" strike="noStrike" baseline="0" smtClean="0">
                <a:latin typeface="Segoe"/>
              </a:rPr>
              <a:t>Ctrl</a:t>
            </a:r>
            <a:r>
              <a:rPr lang="en-US" b="0" i="0" u="none" strike="noStrike" baseline="0" smtClean="0">
                <a:latin typeface="Segoe"/>
              </a:rPr>
              <a:t> key and click </a:t>
            </a:r>
            <a:r>
              <a:rPr lang="en-US" b="1" i="0" u="none" strike="noStrike" baseline="0" smtClean="0">
                <a:latin typeface="Segoe"/>
              </a:rPr>
              <a:t>A7</a:t>
            </a:r>
            <a:r>
              <a:rPr lang="en-US" b="0" i="0" u="none" strike="noStrike" baseline="0" smtClean="0">
                <a:latin typeface="Segoe"/>
              </a:rPr>
              <a:t>. Both cells—A4 and A7—are selected.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93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Wrap Text in a 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3"/>
            </a:pPr>
            <a:r>
              <a:rPr lang="en-US" b="0" i="0" u="none" strike="noStrike" baseline="0" smtClean="0">
                <a:latin typeface="Segoe"/>
              </a:rPr>
              <a:t>On the HOME tab, in the Alignment group, click the </a:t>
            </a:r>
            <a:r>
              <a:rPr lang="en-US" b="1" i="0" u="none" strike="noStrike" baseline="0" smtClean="0">
                <a:latin typeface="Segoe"/>
              </a:rPr>
              <a:t>Wrap Text</a:t>
            </a:r>
            <a:r>
              <a:rPr lang="en-US" b="0" i="0" u="none" strike="noStrike" baseline="0" smtClean="0">
                <a:latin typeface="Segoe"/>
              </a:rPr>
              <a:t> button. The text in both cells wraps to a second line without affecting the column width, as shown below. Notice that the Wrap Text button takes on a green background, indicating that the text in the current cell is wrapped.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7" name="Picture 6" descr="06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3812628"/>
            <a:ext cx="4993071" cy="23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Wrap Text in a 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4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</a:t>
            </a:r>
            <a:r>
              <a:rPr lang="en-US" b="0" i="0" u="none" strike="noStrike" baseline="0" smtClean="0">
                <a:latin typeface="Segoe"/>
              </a:rPr>
              <a:t> the workbook.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6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Software 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000" b="0" i="0" u="none" strike="noStrike" baseline="0" smtClean="0">
                <a:latin typeface="Segoe"/>
              </a:rPr>
              <a:t>The Excel HOME tab shown below contains formatting and editing commands that help you enhance the appearance and readability of your worksheets. </a:t>
            </a:r>
          </a:p>
          <a:p>
            <a:pPr marR="0" lvl="0" rtl="0"/>
            <a:r>
              <a:rPr lang="en-US" sz="2000" b="0" i="0" u="none" strike="noStrike" baseline="0" smtClean="0">
                <a:latin typeface="Segoe"/>
              </a:rPr>
              <a:t>You will use commands from almost every group on this tab as you learn to apply formatting to data, copy formatting, and apply styles.</a:t>
            </a:r>
          </a:p>
          <a:p>
            <a:pPr marR="0" lvl="0" rtl="0"/>
            <a:r>
              <a:rPr lang="en-US" sz="2000" b="0" i="0" u="none" strike="noStrike" baseline="0" smtClean="0">
                <a:latin typeface="Segoe"/>
              </a:rPr>
              <a:t>Excel provides many ways to format text and values in a worksheet. In the business world, worksheets are usually printed or shared with others. Therefore, you want your worksheets to be as appealing and understandable as possible.</a:t>
            </a:r>
            <a:endParaRPr lang="en-US" sz="2000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 descr="06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572000"/>
            <a:ext cx="6620996" cy="155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86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Merge and Split Cells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100" b="1" i="0" u="none" strike="noStrike" baseline="0" smtClean="0">
                <a:latin typeface="Segoe"/>
              </a:rPr>
              <a:t>GET READY. USE</a:t>
            </a:r>
            <a:r>
              <a:rPr lang="en-US" sz="2100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sz="2100" b="0" i="0" u="none" strike="noStrike" baseline="0" smtClean="0">
                <a:latin typeface="Segoe"/>
              </a:rPr>
              <a:t>On Sheet1, select </a:t>
            </a:r>
            <a:r>
              <a:rPr lang="en-US" sz="2100" b="1" i="0" u="none" strike="noStrike" baseline="0" smtClean="0">
                <a:latin typeface="Segoe"/>
              </a:rPr>
              <a:t>A1:D1</a:t>
            </a:r>
            <a:r>
              <a:rPr lang="en-US" sz="2100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sz="2100" b="0" i="0" u="none" strike="noStrike" baseline="0" smtClean="0">
                <a:latin typeface="Segoe"/>
              </a:rPr>
              <a:t>On the HOME tab, in the Alignment group, click the main part of the </a:t>
            </a:r>
            <a:r>
              <a:rPr lang="en-US" sz="2100" b="1" i="0" u="none" strike="noStrike" baseline="0" smtClean="0">
                <a:latin typeface="Segoe"/>
              </a:rPr>
              <a:t>Merge &amp; Center</a:t>
            </a:r>
            <a:r>
              <a:rPr lang="en-US" sz="2100" b="0" i="0" u="none" strike="noStrike" baseline="0" smtClean="0">
                <a:latin typeface="Segoe"/>
              </a:rPr>
              <a:t> button. The company name remains in a single cell, which is now centered across the columns.</a:t>
            </a:r>
          </a:p>
          <a:p>
            <a:pPr marR="0" lvl="1" rtl="0"/>
            <a:r>
              <a:rPr lang="en-US" sz="2100" b="0" i="0" u="none" strike="noStrike" baseline="0" smtClean="0">
                <a:latin typeface="Segoe"/>
              </a:rPr>
              <a:t>Select </a:t>
            </a:r>
            <a:r>
              <a:rPr lang="en-US" sz="2100" b="1" i="0" u="none" strike="noStrike" baseline="0" smtClean="0">
                <a:latin typeface="Segoe"/>
              </a:rPr>
              <a:t>A2:D2</a:t>
            </a:r>
            <a:r>
              <a:rPr lang="en-US" sz="2100" b="0" i="0" u="none" strike="noStrike" baseline="0" smtClean="0">
                <a:latin typeface="Times New Roman"/>
              </a:rPr>
              <a:t>.</a:t>
            </a:r>
          </a:p>
          <a:p>
            <a:pPr lvl="1"/>
            <a:r>
              <a:rPr lang="en-US" sz="2100">
                <a:latin typeface="Segoe"/>
              </a:rPr>
              <a:t>On the HOME tab, in the Alignment group, open the </a:t>
            </a:r>
            <a:r>
              <a:rPr lang="en-US" sz="2100" b="1">
                <a:latin typeface="Segoe"/>
              </a:rPr>
              <a:t>Merge &amp; Center</a:t>
            </a:r>
            <a:r>
              <a:rPr lang="en-US" sz="2100">
                <a:latin typeface="Segoe"/>
              </a:rPr>
              <a:t> menu. Select </a:t>
            </a:r>
            <a:r>
              <a:rPr lang="en-US" sz="2100" b="1">
                <a:latin typeface="Segoe"/>
              </a:rPr>
              <a:t>Merge &amp; Center</a:t>
            </a:r>
            <a:r>
              <a:rPr lang="en-US" sz="2100">
                <a:latin typeface="Segoe"/>
              </a:rPr>
              <a:t>. The heading remains in a single cell, which is now centered across the columns. This step has the same effect on A2:D2 as Step 2 had on A1:D1.</a:t>
            </a:r>
          </a:p>
          <a:p>
            <a:pPr marR="0" lvl="1" rtl="0"/>
            <a:endParaRPr lang="en-US" sz="2100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9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Merge and Split Cells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A3:D3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Merge &amp; Center</a:t>
            </a:r>
            <a:r>
              <a:rPr lang="en-US" b="0" i="0" u="none" strike="noStrike" baseline="0" smtClean="0">
                <a:latin typeface="Segoe"/>
              </a:rPr>
              <a:t> from the </a:t>
            </a:r>
            <a:r>
              <a:rPr lang="en-US" b="1" i="0" u="none" strike="noStrike" baseline="0" smtClean="0">
                <a:latin typeface="Segoe"/>
              </a:rPr>
              <a:t>Merge &amp; Center</a:t>
            </a:r>
            <a:r>
              <a:rPr lang="en-US" b="0" i="0" u="none" strike="noStrike" baseline="0" smtClean="0">
                <a:latin typeface="Segoe"/>
              </a:rPr>
              <a:t> menu.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Read the error message that appears and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lvl="1">
              <a:buFont typeface="+mj-lt"/>
              <a:buAutoNum type="arabicPeriod" startAt="5"/>
            </a:pPr>
            <a:r>
              <a:rPr lang="en-US">
                <a:latin typeface="Segoe"/>
              </a:rPr>
              <a:t>Only the heading in the first column remains, which is not the effect we want. Press </a:t>
            </a:r>
            <a:r>
              <a:rPr lang="en-US" b="1">
                <a:latin typeface="Segoe"/>
              </a:rPr>
              <a:t>Ctrl + Z</a:t>
            </a:r>
            <a:r>
              <a:rPr lang="en-US">
                <a:latin typeface="Segoe"/>
              </a:rPr>
              <a:t> to undo the last change and restore the headings (below).</a:t>
            </a:r>
          </a:p>
          <a:p>
            <a:pPr marR="0" lvl="1" rtl="0">
              <a:buAutoNum type="arabicPeriod" startAt="5"/>
            </a:pP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7" name="Picture 6" descr="06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962400"/>
            <a:ext cx="4400988" cy="21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Merge and Split Cells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9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</a:t>
            </a:r>
            <a:r>
              <a:rPr lang="en-US" b="0" i="0" u="none" strike="noStrike" baseline="0" smtClean="0">
                <a:latin typeface="Segoe"/>
              </a:rPr>
              <a:t> the workbook.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to use in the next exercise.</a:t>
            </a:r>
          </a:p>
          <a:p>
            <a:pPr marR="0" lvl="0" rtl="0"/>
            <a:endParaRPr lang="en-US" b="0" i="0" u="none" strike="noStrike" baseline="0" smtClean="0">
              <a:latin typeface="Sego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Place Borders around Cells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sz="2000" b="1" i="0" u="none" strike="noStrike" baseline="0" smtClean="0">
                <a:latin typeface="Segoe"/>
              </a:rPr>
              <a:t>GET READY. USE</a:t>
            </a:r>
            <a:r>
              <a:rPr lang="en-US" sz="2000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sz="2000" b="0" i="0" u="none" strike="noStrike" baseline="0" smtClean="0">
                <a:latin typeface="Segoe"/>
              </a:rPr>
              <a:t>On Sheet1, select </a:t>
            </a:r>
            <a:r>
              <a:rPr lang="en-US" sz="2000" b="1" i="0" u="none" strike="noStrike" baseline="0" smtClean="0">
                <a:latin typeface="Segoe"/>
              </a:rPr>
              <a:t>A3:D3</a:t>
            </a:r>
            <a:r>
              <a:rPr lang="en-US" sz="2000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sz="2000" b="0" i="0" u="none" strike="noStrike" baseline="0" smtClean="0">
                <a:latin typeface="Segoe"/>
              </a:rPr>
              <a:t>On the HOME tab, in the Font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group, click the </a:t>
            </a:r>
            <a:r>
              <a:rPr lang="en-US" sz="2000" b="1" i="0" u="none" strike="noStrike" baseline="0" smtClean="0">
                <a:latin typeface="Segoe"/>
              </a:rPr>
              <a:t>Borders</a:t>
            </a:r>
            <a:r>
              <a:rPr lang="en-US" sz="2000" b="0" i="0" u="none" strike="noStrike" baseline="0" smtClean="0">
                <a:latin typeface="Segoe"/>
              </a:rPr>
              <a:t> button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to open the Borders menu,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as shown at right.</a:t>
            </a:r>
          </a:p>
          <a:p>
            <a:pPr marR="0" lvl="1" rtl="0"/>
            <a:r>
              <a:rPr lang="en-US" sz="2000" b="0" i="0" u="none" strike="noStrike" baseline="0" smtClean="0">
                <a:latin typeface="Segoe"/>
              </a:rPr>
              <a:t>Select </a:t>
            </a:r>
            <a:r>
              <a:rPr lang="en-US" sz="2000" b="1" i="0" u="none" strike="noStrike" baseline="0" smtClean="0">
                <a:latin typeface="Segoe"/>
              </a:rPr>
              <a:t>Top and Bottom </a:t>
            </a:r>
            <a:br>
              <a:rPr lang="en-US" sz="2000" b="1" i="0" u="none" strike="noStrike" baseline="0" smtClean="0">
                <a:latin typeface="Segoe"/>
              </a:rPr>
            </a:br>
            <a:r>
              <a:rPr lang="en-US" sz="2000" b="1" i="0" u="none" strike="noStrike" baseline="0" smtClean="0">
                <a:latin typeface="Segoe"/>
              </a:rPr>
              <a:t>Border</a:t>
            </a:r>
            <a:r>
              <a:rPr lang="en-US" sz="2000" b="0" i="0" u="none" strike="noStrike" baseline="0" smtClean="0">
                <a:latin typeface="Segoe"/>
              </a:rPr>
              <a:t>. The selected text now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has a top and bottom border.</a:t>
            </a:r>
          </a:p>
          <a:p>
            <a:pPr marR="0" lvl="1" rtl="0"/>
            <a:r>
              <a:rPr lang="en-US" sz="2000" b="0" i="0" u="none" strike="noStrike" baseline="0" smtClean="0">
                <a:latin typeface="Segoe"/>
              </a:rPr>
              <a:t>With A3:D3 still selected, open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0" i="0" u="none" strike="noStrike" baseline="0" smtClean="0">
                <a:latin typeface="Segoe"/>
              </a:rPr>
              <a:t>the </a:t>
            </a:r>
            <a:r>
              <a:rPr lang="en-US" sz="2000" b="1" i="0" u="none" strike="noStrike" baseline="0" smtClean="0">
                <a:latin typeface="Segoe"/>
              </a:rPr>
              <a:t>Borders</a:t>
            </a:r>
            <a:r>
              <a:rPr lang="en-US" sz="2000" b="0" i="0" u="none" strike="noStrike" baseline="0" smtClean="0">
                <a:latin typeface="Segoe"/>
              </a:rPr>
              <a:t> menu and select </a:t>
            </a:r>
            <a:br>
              <a:rPr lang="en-US" sz="2000" b="0" i="0" u="none" strike="noStrike" baseline="0" smtClean="0">
                <a:latin typeface="Segoe"/>
              </a:rPr>
            </a:br>
            <a:r>
              <a:rPr lang="en-US" sz="2000" b="1" i="0" u="none" strike="noStrike" baseline="0" smtClean="0">
                <a:latin typeface="Segoe"/>
              </a:rPr>
              <a:t>More Borders</a:t>
            </a:r>
            <a:r>
              <a:rPr lang="en-US" sz="2000" b="0" i="0" u="none" strike="noStrike" baseline="0" smtClean="0">
                <a:latin typeface="Times New Roman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7" name="Picture 6" descr="062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57400"/>
            <a:ext cx="3623989" cy="41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7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Place Borders around Cells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In the Format Cells dialog box, click the </a:t>
            </a:r>
            <a:r>
              <a:rPr lang="en-US" b="1" i="0" u="none" strike="noStrike" baseline="0" smtClean="0">
                <a:latin typeface="Segoe"/>
              </a:rPr>
              <a:t>Border</a:t>
            </a:r>
            <a:r>
              <a:rPr lang="en-US" b="0" i="0" u="none" strike="noStrike" baseline="0" smtClean="0">
                <a:latin typeface="Segoe"/>
              </a:rPr>
              <a:t> tab, if necessary.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Click a thicker line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weight, such as the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fifth line in the second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column under Style.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Then click the top and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bottom border lines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shown in the preview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to the right to apply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the thicker line. See above.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7" name="Picture 6" descr="06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133600"/>
            <a:ext cx="4227348" cy="28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97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Place Borders around Cells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7"/>
            </a:pPr>
            <a:r>
              <a:rPr lang="en-US" b="0" i="0" u="none" strike="noStrike" baseline="0" smtClean="0">
                <a:latin typeface="Segoe"/>
              </a:rPr>
              <a:t>Open the </a:t>
            </a:r>
            <a:r>
              <a:rPr lang="en-US" b="1" i="0" u="none" strike="noStrike" baseline="0" smtClean="0">
                <a:latin typeface="Segoe"/>
              </a:rPr>
              <a:t>Color</a:t>
            </a:r>
            <a:r>
              <a:rPr lang="en-US" b="0" i="0" u="none" strike="noStrike" baseline="0" smtClean="0">
                <a:latin typeface="Segoe"/>
              </a:rPr>
              <a:t> list and under Standard Colors, select the </a:t>
            </a:r>
            <a:r>
              <a:rPr lang="en-US" b="1" i="0" u="none" strike="noStrike" baseline="0" smtClean="0">
                <a:latin typeface="Segoe"/>
              </a:rPr>
              <a:t>Blue</a:t>
            </a:r>
            <a:r>
              <a:rPr lang="en-US" b="0" i="0" u="none" strike="noStrike" baseline="0" smtClean="0">
                <a:latin typeface="Segoe"/>
              </a:rPr>
              <a:t> color box (third from right under Standard Colors), and then click the top and bottom border lines shown in the preview to the right to apply the color.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Segoe"/>
              </a:rPr>
              <a:t> and then click in a blank cell so you can view the result. See right.</a:t>
            </a:r>
          </a:p>
          <a:p>
            <a:pPr marR="0" lvl="1" rtl="0">
              <a:buAutoNum type="arabicPeriod" startAt="7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</a:t>
            </a:r>
            <a:r>
              <a:rPr lang="en-US" b="0" i="0" u="none" strike="noStrike" baseline="0" smtClean="0">
                <a:latin typeface="Segoe"/>
              </a:rPr>
              <a:t> the workbook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as </a:t>
            </a:r>
            <a:r>
              <a:rPr lang="en-US" b="0" i="1" u="none" strike="noStrike" baseline="0" smtClean="0">
                <a:latin typeface="Segoe"/>
              </a:rPr>
              <a:t>06 Contoso </a:t>
            </a:r>
            <a:br>
              <a:rPr lang="en-US" b="0" i="1" u="none" strike="noStrike" baseline="0" smtClean="0">
                <a:latin typeface="Segoe"/>
              </a:rPr>
            </a:br>
            <a:r>
              <a:rPr lang="en-US" b="0" i="1" u="none" strike="noStrike" baseline="0" smtClean="0">
                <a:latin typeface="Segoe"/>
              </a:rPr>
              <a:t>Revenue Solution</a:t>
            </a:r>
            <a:r>
              <a:rPr lang="en-US" b="0" i="0" u="none" strike="noStrike" baseline="0" smtClean="0">
                <a:latin typeface="Segoe"/>
              </a:rPr>
              <a:t> and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CLOSE the file.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Excel open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 descr="06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505200"/>
            <a:ext cx="4001595" cy="24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8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Use the Format Painter to Copy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LAUNCH</a:t>
            </a:r>
            <a:r>
              <a:rPr lang="en-US" b="0" i="0" u="none" strike="noStrike" baseline="0" smtClean="0">
                <a:latin typeface="Segoe"/>
              </a:rPr>
              <a:t> Excel if it is not already running.</a:t>
            </a:r>
          </a:p>
          <a:p>
            <a:pPr marR="0" lvl="1" rtl="0"/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OPEN</a:t>
            </a:r>
            <a:r>
              <a:rPr lang="en-US" b="0" i="0" u="none" strike="noStrike" baseline="0" smtClean="0">
                <a:latin typeface="Segoe"/>
              </a:rPr>
              <a:t> the </a:t>
            </a:r>
            <a:r>
              <a:rPr lang="en-US" b="1" i="1" u="none" strike="noStrike" baseline="0" smtClean="0">
                <a:latin typeface="Segoe"/>
              </a:rPr>
              <a:t>06 Contoso Painter Paste Special</a:t>
            </a:r>
            <a:r>
              <a:rPr lang="en-US" b="0" i="0" u="none" strike="noStrike" baseline="0" smtClean="0">
                <a:latin typeface="Segoe"/>
              </a:rPr>
              <a:t> data file for this lesson. Click </a:t>
            </a:r>
            <a:r>
              <a:rPr lang="en-US" b="1" i="0" u="none" strike="noStrike" baseline="0" smtClean="0">
                <a:latin typeface="Segoe"/>
              </a:rPr>
              <a:t>Enable Editing</a:t>
            </a:r>
            <a:r>
              <a:rPr lang="en-US" b="0" i="0" u="none" strike="noStrike" baseline="0" smtClean="0">
                <a:latin typeface="Segoe"/>
              </a:rPr>
              <a:t>, if prompted. 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Sheet2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in cell </a:t>
            </a:r>
            <a:r>
              <a:rPr lang="en-US" b="1" i="0" u="none" strike="noStrike" baseline="0" smtClean="0">
                <a:latin typeface="Segoe"/>
              </a:rPr>
              <a:t>A5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Alignment group, click the </a:t>
            </a:r>
            <a:r>
              <a:rPr lang="en-US" b="1" i="0" u="none" strike="noStrike" baseline="0" smtClean="0">
                <a:latin typeface="Segoe"/>
              </a:rPr>
              <a:t>Center</a:t>
            </a:r>
            <a:r>
              <a:rPr lang="en-US" b="0" i="0" u="none" strike="noStrike" baseline="0" smtClean="0">
                <a:latin typeface="Segoe"/>
              </a:rPr>
              <a:t> button.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4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Use the Format Painter to Copy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On the HOME tab, in the Clipboard group, click the </a:t>
            </a:r>
            <a:r>
              <a:rPr lang="en-US" b="1" i="0" u="none" strike="noStrike" baseline="0" smtClean="0">
                <a:latin typeface="Segoe"/>
              </a:rPr>
              <a:t>Format Painter</a:t>
            </a:r>
            <a:r>
              <a:rPr lang="en-US" b="0" i="0" u="none" strike="noStrike" baseline="0" smtClean="0">
                <a:latin typeface="Segoe"/>
              </a:rPr>
              <a:t> button. The mouse pointer changes to plus sign with a paint brush, as shown below.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Drag over </a:t>
            </a:r>
            <a:r>
              <a:rPr lang="en-US" b="1" i="0" u="none" strike="noStrike" baseline="0" smtClean="0">
                <a:latin typeface="Segoe"/>
              </a:rPr>
              <a:t>B5:C5</a:t>
            </a:r>
            <a:r>
              <a:rPr lang="en-US" b="0" i="0" u="none" strike="noStrike" baseline="0" smtClean="0">
                <a:latin typeface="Segoe"/>
              </a:rPr>
              <a:t>. The formatting from A5 is applied to B5 and C5.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7" name="Picture 6" descr="06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352800"/>
            <a:ext cx="3570973" cy="26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6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Use the Format Painter to Copy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7"/>
            </a:pPr>
            <a:r>
              <a:rPr lang="en-US" b="0" i="0" u="none" strike="noStrike" baseline="0" smtClean="0">
                <a:latin typeface="Segoe"/>
              </a:rPr>
              <a:t>If Format Painter is still active, click the </a:t>
            </a:r>
            <a:r>
              <a:rPr lang="en-US" b="1" i="0" u="none" strike="noStrike" baseline="0" smtClean="0">
                <a:latin typeface="Segoe"/>
              </a:rPr>
              <a:t>Format Painter</a:t>
            </a:r>
            <a:r>
              <a:rPr lang="en-US" b="0" i="0" u="none" strike="noStrike" baseline="0" smtClean="0">
                <a:latin typeface="Segoe"/>
              </a:rPr>
              <a:t> button again or press </a:t>
            </a:r>
            <a:r>
              <a:rPr lang="en-US" b="1" i="0" u="none" strike="noStrike" baseline="0" smtClean="0">
                <a:latin typeface="Segoe"/>
              </a:rPr>
              <a:t>Esc</a:t>
            </a:r>
            <a:r>
              <a:rPr lang="en-US" b="0" i="0" u="none" strike="noStrike" baseline="0" smtClean="0">
                <a:latin typeface="Segoe"/>
              </a:rPr>
              <a:t> to turn off the Format Painter.</a:t>
            </a:r>
          </a:p>
          <a:p>
            <a:pPr marR="0" lvl="1" rtl="0">
              <a:buAutoNum type="arabicPeriod" startAt="7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 </a:t>
            </a:r>
            <a:r>
              <a:rPr lang="en-US" b="0" i="0" u="none" strike="noStrike" baseline="0" smtClean="0">
                <a:latin typeface="Segoe"/>
              </a:rPr>
              <a:t>the workbook.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15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Understand Paste Special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Ensure you are on Sheet2.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In cell A12, type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1" i="0" u="none" strike="noStrike" baseline="0" smtClean="0">
                <a:latin typeface="Segoe"/>
              </a:rPr>
              <a:t>Jacobsen, Lola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B11:C11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Press </a:t>
            </a:r>
            <a:r>
              <a:rPr lang="en-US" b="1" i="0" u="none" strike="noStrike" baseline="0" smtClean="0">
                <a:latin typeface="Segoe"/>
              </a:rPr>
              <a:t>Ctrl + C</a:t>
            </a:r>
            <a:r>
              <a:rPr lang="en-US" b="0" i="0" u="none" strike="noStrike" baseline="0" smtClean="0">
                <a:latin typeface="Segoe"/>
              </a:rPr>
              <a:t> to copy the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selection to the Clipboard.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Right-click in cell </a:t>
            </a:r>
            <a:r>
              <a:rPr lang="en-US" b="1" i="0" u="none" strike="noStrike" baseline="0" smtClean="0">
                <a:latin typeface="Segoe"/>
              </a:rPr>
              <a:t>B12</a:t>
            </a:r>
            <a:r>
              <a:rPr lang="en-US" b="0" i="0" u="none" strike="noStrike" baseline="0" smtClean="0">
                <a:latin typeface="Segoe"/>
              </a:rPr>
              <a:t> and select </a:t>
            </a:r>
            <a:r>
              <a:rPr lang="en-US" b="1" i="0" u="none" strike="noStrike" baseline="0" smtClean="0">
                <a:latin typeface="Segoe"/>
              </a:rPr>
              <a:t>Paste Special</a:t>
            </a:r>
            <a:r>
              <a:rPr lang="en-US" b="0" i="0" u="none" strike="noStrike" baseline="0" smtClean="0">
                <a:latin typeface="Segoe"/>
              </a:rPr>
              <a:t> from the shortcut menu. The Paste Special dialog box opens, as shown above.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7" name="Picture 6" descr="06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676400"/>
            <a:ext cx="3359150" cy="27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3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Insert Cells into a Worksheet</a:t>
            </a:r>
            <a:endParaRPr lang="en-US" b="0" i="0" u="none" strike="noStrike" baseline="0" smtClean="0">
              <a:solidFill>
                <a:srgbClr val="007233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</a:t>
            </a:r>
            <a:r>
              <a:rPr lang="en-US" b="0" i="0" u="none" strike="noStrike" baseline="0" smtClean="0">
                <a:latin typeface="Segoe"/>
              </a:rPr>
              <a:t>Launch Microsoft Excel.</a:t>
            </a:r>
          </a:p>
          <a:p>
            <a:pPr marR="0" lvl="1" rtl="0"/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OPEN</a:t>
            </a:r>
            <a:r>
              <a:rPr lang="en-US" b="0" i="0" u="none" strike="noStrike" baseline="0" smtClean="0">
                <a:latin typeface="Segoe"/>
              </a:rPr>
              <a:t> the </a:t>
            </a:r>
            <a:r>
              <a:rPr lang="en-US" b="1" i="1" u="none" strike="noStrike" baseline="0" smtClean="0">
                <a:latin typeface="Segoe"/>
              </a:rPr>
              <a:t>06 Patient Visits Insert Delete</a:t>
            </a:r>
            <a:r>
              <a:rPr lang="en-US" b="0" i="0" u="none" strike="noStrike" baseline="0" smtClean="0">
                <a:latin typeface="Segoe"/>
              </a:rPr>
              <a:t> data file for this lesson. Click </a:t>
            </a:r>
            <a:r>
              <a:rPr lang="en-US" b="1" i="0" u="none" strike="noStrike" baseline="0" smtClean="0">
                <a:latin typeface="Segoe"/>
              </a:rPr>
              <a:t>Enable Editing</a:t>
            </a:r>
            <a:r>
              <a:rPr lang="en-US" b="0" i="0" u="none" strike="noStrike" baseline="0" smtClean="0">
                <a:latin typeface="Segoe"/>
              </a:rPr>
              <a:t>, if prompted.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in cell </a:t>
            </a:r>
            <a:r>
              <a:rPr lang="en-US" b="1" i="0" u="none" strike="noStrike" baseline="0" smtClean="0">
                <a:latin typeface="Segoe"/>
              </a:rPr>
              <a:t>G5</a:t>
            </a:r>
            <a:r>
              <a:rPr lang="en-US" b="0" i="0" u="none" strike="noStrike" baseline="0" smtClean="0">
                <a:latin typeface="Segoe"/>
              </a:rPr>
              <a:t> to make it the active cell.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Cells group, click the top part of the </a:t>
            </a:r>
            <a:r>
              <a:rPr lang="en-US" b="1" i="0" u="none" strike="noStrike" baseline="0" smtClean="0">
                <a:latin typeface="Segoe"/>
              </a:rPr>
              <a:t>Insert</a:t>
            </a:r>
            <a:r>
              <a:rPr lang="en-US" b="0" i="0" u="none" strike="noStrike" baseline="0" smtClean="0">
                <a:latin typeface="Segoe"/>
              </a:rPr>
              <a:t> button, as shown below. All cells in column G beginning with G5 shift down one cell.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 descr="06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572000"/>
            <a:ext cx="4751552" cy="14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0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Understand Paste Special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6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Formats</a:t>
            </a:r>
            <a:r>
              <a:rPr lang="en-US" b="0" i="0" u="none" strike="noStrike" baseline="0" smtClean="0">
                <a:latin typeface="Segoe"/>
              </a:rPr>
              <a:t> and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Segoe"/>
              </a:rPr>
              <a:t>. Only the formatting from B11:C11 is applied to B12:C12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6"/>
            </a:pPr>
            <a:r>
              <a:rPr lang="en-US" b="0" i="0" u="none" strike="noStrike" baseline="0" smtClean="0">
                <a:latin typeface="Segoe"/>
              </a:rPr>
              <a:t>In B12, type </a:t>
            </a:r>
            <a:r>
              <a:rPr lang="en-US" b="1" i="0" u="none" strike="noStrike" baseline="0" smtClean="0">
                <a:latin typeface="Segoe"/>
              </a:rPr>
              <a:t>1534</a:t>
            </a:r>
            <a:r>
              <a:rPr lang="en-US" b="0" i="0" u="none" strike="noStrike" baseline="0" smtClean="0">
                <a:latin typeface="Segoe"/>
              </a:rPr>
              <a:t> and press </a:t>
            </a:r>
            <a:r>
              <a:rPr lang="en-US" b="1" i="0" u="none" strike="noStrike" baseline="0" smtClean="0">
                <a:latin typeface="Segoe"/>
              </a:rPr>
              <a:t>Enter</a:t>
            </a:r>
            <a:r>
              <a:rPr lang="en-US" b="0" i="0" u="none" strike="noStrike" baseline="0" smtClean="0">
                <a:latin typeface="Segoe"/>
              </a:rPr>
              <a:t>. The content is formatted the same as B11.</a:t>
            </a:r>
          </a:p>
          <a:p>
            <a:pPr marR="0" lvl="1" rtl="0">
              <a:buAutoNum type="arabicPeriod" startAt="6"/>
            </a:pPr>
            <a:r>
              <a:rPr lang="en-US" b="0" i="0" u="none" strike="noStrike" baseline="0" smtClean="0">
                <a:latin typeface="Segoe"/>
              </a:rPr>
              <a:t>In C12, type </a:t>
            </a:r>
            <a:r>
              <a:rPr lang="en-US" b="1" i="0" u="none" strike="noStrike" baseline="0" smtClean="0">
                <a:latin typeface="Segoe"/>
              </a:rPr>
              <a:t>12/15/12</a:t>
            </a:r>
            <a:r>
              <a:rPr lang="en-US" b="0" i="0" u="none" strike="noStrike" baseline="0" smtClean="0">
                <a:latin typeface="Segoe"/>
              </a:rPr>
              <a:t> and press </a:t>
            </a:r>
            <a:r>
              <a:rPr lang="en-US" b="1" i="0" u="none" strike="noStrike" baseline="0" smtClean="0">
                <a:latin typeface="Segoe"/>
              </a:rPr>
              <a:t>Enter</a:t>
            </a:r>
            <a:r>
              <a:rPr lang="en-US" b="0" i="0" u="none" strike="noStrike" baseline="0" smtClean="0">
                <a:latin typeface="Segoe"/>
              </a:rPr>
              <a:t>. The content takes on the same date format as C11. </a:t>
            </a:r>
          </a:p>
          <a:p>
            <a:pPr marR="0" lvl="1" rtl="0">
              <a:buAutoNum type="arabicPeriod" startAt="6"/>
            </a:pPr>
            <a:r>
              <a:rPr lang="en-US" b="0" i="0" u="none" strike="noStrike" baseline="0" smtClean="0">
                <a:latin typeface="Segoe"/>
              </a:rPr>
              <a:t>Click in </a:t>
            </a:r>
            <a:r>
              <a:rPr lang="en-US" b="1" i="0" u="none" strike="noStrike" baseline="0" smtClean="0">
                <a:latin typeface="Segoe"/>
              </a:rPr>
              <a:t>A13</a:t>
            </a:r>
            <a:r>
              <a:rPr lang="en-US" b="0" i="0" u="none" strike="noStrike" baseline="0" smtClean="0">
                <a:latin typeface="Segoe"/>
              </a:rPr>
              <a:t> and type the label </a:t>
            </a:r>
            <a:r>
              <a:rPr lang="en-US" b="1" i="0" u="none" strike="noStrike" baseline="0" smtClean="0">
                <a:latin typeface="Segoe"/>
              </a:rPr>
              <a:t>Total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6"/>
            </a:pPr>
            <a:r>
              <a:rPr lang="en-US">
                <a:latin typeface="Segoe"/>
              </a:rPr>
              <a:t>Click in </a:t>
            </a:r>
            <a:r>
              <a:rPr lang="en-US" b="1">
                <a:latin typeface="Segoe"/>
              </a:rPr>
              <a:t>B13</a:t>
            </a:r>
            <a:r>
              <a:rPr lang="en-US">
                <a:latin typeface="Segoe"/>
              </a:rPr>
              <a:t>, and on the HOME tab, in the Editing group, click the </a:t>
            </a:r>
            <a:r>
              <a:rPr lang="en-US" b="1">
                <a:latin typeface="Segoe"/>
              </a:rPr>
              <a:t>AutoSum</a:t>
            </a:r>
            <a:r>
              <a:rPr lang="en-US">
                <a:latin typeface="Segoe"/>
              </a:rPr>
              <a:t> button, and press </a:t>
            </a:r>
            <a:r>
              <a:rPr lang="en-US" b="1">
                <a:latin typeface="Segoe"/>
              </a:rPr>
              <a:t>Enter</a:t>
            </a:r>
            <a:r>
              <a:rPr lang="en-US">
                <a:latin typeface="Segoe"/>
              </a:rPr>
              <a:t>. The values in B6:B12 are totaled.</a:t>
            </a:r>
          </a:p>
          <a:p>
            <a:pPr marR="0" lvl="1" rtl="0">
              <a:buAutoNum type="arabicPeriod" startAt="6"/>
            </a:pPr>
            <a:r>
              <a:rPr lang="en-US">
                <a:latin typeface="Segoe"/>
              </a:rPr>
              <a:t>Click in </a:t>
            </a:r>
            <a:r>
              <a:rPr lang="en-US" b="1">
                <a:latin typeface="Segoe"/>
              </a:rPr>
              <a:t>B13 </a:t>
            </a:r>
            <a:r>
              <a:rPr lang="en-US">
                <a:latin typeface="Segoe"/>
              </a:rPr>
              <a:t>and press </a:t>
            </a:r>
            <a:r>
              <a:rPr lang="en-US" b="1">
                <a:latin typeface="Segoe"/>
              </a:rPr>
              <a:t>Ctrl + C</a:t>
            </a:r>
            <a:r>
              <a:rPr lang="en-US">
                <a:latin typeface="Segoe"/>
              </a:rPr>
              <a:t> to copy the selection to the Clipboard.</a:t>
            </a:r>
          </a:p>
          <a:p>
            <a:pPr marR="0" lvl="1" rtl="0">
              <a:buAutoNum type="arabicPeriod" startAt="6"/>
            </a:pP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19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Understand Paste Special Options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12"/>
            </a:pPr>
            <a:r>
              <a:rPr lang="en-US" b="0" i="0" u="none" strike="noStrike" baseline="0" smtClean="0">
                <a:latin typeface="Segoe"/>
              </a:rPr>
              <a:t>Right-click in </a:t>
            </a:r>
            <a:r>
              <a:rPr lang="en-US" b="1" i="0" u="none" strike="noStrike" baseline="0" smtClean="0">
                <a:latin typeface="Segoe"/>
              </a:rPr>
              <a:t>B14</a:t>
            </a:r>
            <a:r>
              <a:rPr lang="en-US" b="0" i="0" u="none" strike="noStrike" baseline="0" smtClean="0">
                <a:latin typeface="Segoe"/>
              </a:rPr>
              <a:t>, select </a:t>
            </a:r>
            <a:r>
              <a:rPr lang="en-US" b="1" i="0" u="none" strike="noStrike" baseline="0" smtClean="0">
                <a:latin typeface="Segoe"/>
              </a:rPr>
              <a:t>Paste Special</a:t>
            </a:r>
            <a:r>
              <a:rPr lang="en-US" b="0" i="0" u="none" strike="noStrike" baseline="0" smtClean="0">
                <a:latin typeface="Segoe"/>
              </a:rPr>
              <a:t>, in the Paste Special dialog box, select </a:t>
            </a:r>
            <a:r>
              <a:rPr lang="en-US" b="1" i="0" u="none" strike="noStrike" baseline="0" smtClean="0">
                <a:latin typeface="Segoe"/>
              </a:rPr>
              <a:t>Values</a:t>
            </a:r>
            <a:r>
              <a:rPr lang="en-US" b="0" i="0" u="none" strike="noStrike" baseline="0" smtClean="0">
                <a:latin typeface="Segoe"/>
              </a:rPr>
              <a:t>, and then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Segoe"/>
              </a:rPr>
              <a:t>. Press </a:t>
            </a:r>
            <a:r>
              <a:rPr lang="en-US" b="1" i="0" u="none" strike="noStrike" baseline="0" smtClean="0">
                <a:latin typeface="Segoe"/>
              </a:rPr>
              <a:t>Esc</a:t>
            </a:r>
            <a:r>
              <a:rPr lang="en-US" b="0" i="0" u="none" strike="noStrike" baseline="0" smtClean="0">
                <a:latin typeface="Segoe"/>
              </a:rPr>
              <a:t> to cancel the moving border in cell B13. Only the value of the formula in B13 was copied to B14, not the formula itself or any cell formatting.</a:t>
            </a:r>
          </a:p>
          <a:p>
            <a:pPr marR="0" lvl="1" rtl="0">
              <a:buAutoNum type="arabicPeriod" startAt="12"/>
            </a:pPr>
            <a:r>
              <a:rPr lang="en-US" b="0" i="0" u="none" strike="noStrike" baseline="0" smtClean="0">
                <a:latin typeface="Segoe"/>
              </a:rPr>
              <a:t>Delete the content in cell </a:t>
            </a:r>
            <a:r>
              <a:rPr lang="en-US" b="1" i="0" u="none" strike="noStrike" baseline="0" smtClean="0">
                <a:latin typeface="Segoe"/>
              </a:rPr>
              <a:t>B14</a:t>
            </a:r>
            <a:r>
              <a:rPr lang="en-US" b="0" i="0" u="none" strike="noStrike" baseline="0" smtClean="0">
                <a:latin typeface="Segoe"/>
              </a:rPr>
              <a:t>. See right.</a:t>
            </a:r>
          </a:p>
          <a:p>
            <a:pPr marR="0" lvl="1" rtl="0">
              <a:buAutoNum type="arabicPeriod" startAt="12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 </a:t>
            </a:r>
            <a:r>
              <a:rPr lang="en-US" b="0" i="0" u="none" strike="noStrike" baseline="0" smtClean="0">
                <a:latin typeface="Segoe"/>
              </a:rPr>
              <a:t>the workbook as </a:t>
            </a:r>
            <a:r>
              <a:rPr lang="en-US" b="1" i="1" u="none" strike="noStrike" baseline="0" smtClean="0">
                <a:latin typeface="Segoe"/>
              </a:rPr>
              <a:t>06 Contoso </a:t>
            </a:r>
            <a:br>
              <a:rPr lang="en-US" b="1" i="1" u="none" strike="noStrike" baseline="0" smtClean="0">
                <a:latin typeface="Segoe"/>
              </a:rPr>
            </a:br>
            <a:r>
              <a:rPr lang="en-US" b="1" i="1" u="none" strike="noStrike" baseline="0" smtClean="0">
                <a:latin typeface="Segoe"/>
              </a:rPr>
              <a:t>Painter Paste Special Solution</a:t>
            </a:r>
            <a:r>
              <a:rPr lang="en-US" b="0" i="0" u="none" strike="noStrike" baseline="0" smtClean="0">
                <a:latin typeface="Segoe"/>
              </a:rPr>
              <a:t> and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1" i="0" u="none" strike="noStrike" baseline="0" smtClean="0">
                <a:latin typeface="Segoe"/>
              </a:rPr>
              <a:t>CLOSE</a:t>
            </a:r>
            <a:r>
              <a:rPr lang="en-US" b="0" i="0" u="none" strike="noStrike" baseline="0" smtClean="0">
                <a:latin typeface="Segoe"/>
              </a:rPr>
              <a:t> the file.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Excel open to use in the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7" name="Picture 6" descr="06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276600"/>
            <a:ext cx="2157686" cy="22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36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Cell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LAUNCH</a:t>
            </a:r>
            <a:r>
              <a:rPr lang="en-US" b="0" i="0" u="none" strike="noStrike" baseline="0" smtClean="0">
                <a:latin typeface="Segoe"/>
              </a:rPr>
              <a:t> Excel if it is not already running.</a:t>
            </a:r>
          </a:p>
          <a:p>
            <a:pPr marR="0" lvl="1" rtl="0"/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OPEN</a:t>
            </a:r>
            <a:r>
              <a:rPr lang="en-US" b="0" i="0" u="none" strike="noStrike" baseline="0" smtClean="0">
                <a:latin typeface="Segoe"/>
              </a:rPr>
              <a:t> the </a:t>
            </a:r>
            <a:r>
              <a:rPr lang="en-US" b="1" i="1" u="none" strike="noStrike" baseline="0" smtClean="0">
                <a:latin typeface="Segoe"/>
              </a:rPr>
              <a:t>06 Contoso Cell Styles</a:t>
            </a:r>
            <a:r>
              <a:rPr lang="en-US" b="0" i="0" u="none" strike="noStrike" baseline="0" smtClean="0">
                <a:latin typeface="Segoe"/>
              </a:rPr>
              <a:t> data file for this lesson. Click </a:t>
            </a:r>
            <a:r>
              <a:rPr lang="en-US" b="1" i="0" u="none" strike="noStrike" baseline="0" smtClean="0">
                <a:latin typeface="Segoe"/>
              </a:rPr>
              <a:t>Enable Editing</a:t>
            </a:r>
            <a:r>
              <a:rPr lang="en-US" b="0" i="0" u="none" strike="noStrike" baseline="0" smtClean="0">
                <a:latin typeface="Segoe"/>
              </a:rPr>
              <a:t>, if prompted.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Sheet1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cell </a:t>
            </a:r>
            <a:r>
              <a:rPr lang="en-US" b="1" i="0" u="none" strike="noStrike" baseline="0" smtClean="0">
                <a:latin typeface="Segoe"/>
              </a:rPr>
              <a:t>A1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Styles group, open the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1" i="0" u="none" strike="noStrike" baseline="0" smtClean="0">
                <a:latin typeface="Segoe"/>
              </a:rPr>
              <a:t>Cell Styles</a:t>
            </a:r>
            <a:r>
              <a:rPr lang="en-US" b="0" i="0" u="none" strike="noStrike" baseline="0" smtClean="0">
                <a:latin typeface="Segoe"/>
              </a:rPr>
              <a:t> menu. The Cell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Styles gallery appears, as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shown at right.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Picture 6" descr="06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71800"/>
            <a:ext cx="3128579" cy="27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4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Cell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In the Titles and Headings section, select the </a:t>
            </a:r>
            <a:r>
              <a:rPr lang="en-US" b="1" i="0" u="none" strike="noStrike" baseline="0" smtClean="0">
                <a:latin typeface="Segoe"/>
              </a:rPr>
              <a:t>Heading 1</a:t>
            </a:r>
            <a:r>
              <a:rPr lang="en-US" b="0" i="0" u="none" strike="noStrike" baseline="0" smtClean="0">
                <a:latin typeface="Segoe"/>
              </a:rPr>
              <a:t> style to apply it to the first cell of the worksheet.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Select cell </a:t>
            </a:r>
            <a:r>
              <a:rPr lang="en-US" b="1" i="0" u="none" strike="noStrike" baseline="0" smtClean="0">
                <a:latin typeface="Segoe"/>
              </a:rPr>
              <a:t>A2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Open the </a:t>
            </a:r>
            <a:r>
              <a:rPr lang="en-US" b="1" i="0" u="none" strike="noStrike" baseline="0" smtClean="0">
                <a:latin typeface="Segoe"/>
              </a:rPr>
              <a:t>Cells Styles</a:t>
            </a:r>
            <a:r>
              <a:rPr lang="en-US" b="0" i="0" u="none" strike="noStrike" baseline="0" smtClean="0">
                <a:latin typeface="Segoe"/>
              </a:rPr>
              <a:t> gallery and in the Themed Cell Styles section, select </a:t>
            </a:r>
            <a:r>
              <a:rPr lang="en-US" b="1" i="0" u="none" strike="noStrike" baseline="0" smtClean="0">
                <a:latin typeface="Segoe"/>
              </a:rPr>
              <a:t>Accent1</a:t>
            </a:r>
            <a:r>
              <a:rPr lang="en-US" b="0" i="0" u="none" strike="noStrike" baseline="0" smtClean="0">
                <a:latin typeface="Segoe"/>
              </a:rPr>
              <a:t>. A blue background with white text is applied to cell A2.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A8:D8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7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Cell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9"/>
            </a:pPr>
            <a:r>
              <a:rPr lang="en-US" b="0" i="0" u="none" strike="noStrike" baseline="0" smtClean="0">
                <a:latin typeface="Segoe"/>
              </a:rPr>
              <a:t>Open the </a:t>
            </a:r>
            <a:r>
              <a:rPr lang="en-US" b="1" i="0" u="none" strike="noStrike" baseline="0" smtClean="0">
                <a:latin typeface="Segoe"/>
              </a:rPr>
              <a:t>Cells Styles</a:t>
            </a:r>
            <a:r>
              <a:rPr lang="en-US" b="0" i="0" u="none" strike="noStrike" baseline="0" smtClean="0">
                <a:latin typeface="Segoe"/>
              </a:rPr>
              <a:t> gallery and in the Titles and Headings section, select </a:t>
            </a:r>
            <a:r>
              <a:rPr lang="en-US" b="1" i="0" u="none" strike="noStrike" baseline="0" smtClean="0">
                <a:latin typeface="Segoe"/>
              </a:rPr>
              <a:t>Total</a:t>
            </a:r>
            <a:r>
              <a:rPr lang="en-US" b="0" i="0" u="none" strike="noStrike" baseline="0" smtClean="0">
                <a:latin typeface="Segoe"/>
              </a:rPr>
              <a:t>. A thin blue border appears above A8:D8, and a double underline appears under the range of cells. Select a blank cell to see the results. See right.</a:t>
            </a:r>
          </a:p>
          <a:p>
            <a:pPr marR="0" lvl="1" rtl="0">
              <a:buAutoNum type="arabicPeriod" startAt="9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</a:t>
            </a:r>
            <a:r>
              <a:rPr lang="en-US" b="0" i="0" u="none" strike="noStrike" baseline="0" smtClean="0">
                <a:latin typeface="Segoe"/>
              </a:rPr>
              <a:t> the workbook.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open to use in the next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7" name="Picture 6" descr="06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26827"/>
            <a:ext cx="3853793" cy="237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84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Customize a Cell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Sheet1, click </a:t>
            </a:r>
            <a:r>
              <a:rPr lang="en-US" b="1" i="0" u="none" strike="noStrike" baseline="0" smtClean="0">
                <a:latin typeface="Segoe"/>
              </a:rPr>
              <a:t>A2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Styles group, open the </a:t>
            </a:r>
            <a:r>
              <a:rPr lang="en-US" b="1" i="0" u="none" strike="noStrike" baseline="0" smtClean="0">
                <a:latin typeface="Segoe"/>
              </a:rPr>
              <a:t>Cell Styles</a:t>
            </a:r>
            <a:r>
              <a:rPr lang="en-US" b="0" i="0" u="none" strike="noStrike" baseline="0" smtClean="0">
                <a:latin typeface="Segoe"/>
              </a:rPr>
              <a:t> menu and select </a:t>
            </a:r>
            <a:r>
              <a:rPr lang="en-US" b="1" i="0" u="none" strike="noStrike" baseline="0" smtClean="0">
                <a:latin typeface="Segoe"/>
              </a:rPr>
              <a:t>New Cell Style</a:t>
            </a:r>
            <a:r>
              <a:rPr lang="en-US" b="0" i="0" u="none" strike="noStrike" baseline="0" smtClean="0">
                <a:latin typeface="Segoe"/>
              </a:rPr>
              <a:t> near the bottom of the menu. The Style dialog box opens.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In the Style name text box, enter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1" i="0" u="none" strike="noStrike" baseline="0" smtClean="0">
                <a:latin typeface="Segoe"/>
              </a:rPr>
              <a:t>Revenue Heading</a:t>
            </a:r>
            <a:r>
              <a:rPr lang="en-US" b="0" i="0" u="none" strike="noStrike" baseline="0" smtClean="0">
                <a:latin typeface="Segoe"/>
              </a:rPr>
              <a:t>, as shown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at right. 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the </a:t>
            </a:r>
            <a:r>
              <a:rPr lang="en-US" b="1" i="0" u="none" strike="noStrike" baseline="0" smtClean="0">
                <a:latin typeface="Segoe"/>
              </a:rPr>
              <a:t>Format</a:t>
            </a:r>
            <a:r>
              <a:rPr lang="en-US" b="0" i="0" u="none" strike="noStrike" baseline="0" smtClean="0">
                <a:latin typeface="Segoe"/>
              </a:rPr>
              <a:t> button.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7" name="Picture 6" descr="06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5200"/>
            <a:ext cx="2479463" cy="286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66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Customize a Cell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Click the </a:t>
            </a:r>
            <a:r>
              <a:rPr lang="en-US" b="1" i="0" u="none" strike="noStrike" baseline="0" smtClean="0">
                <a:latin typeface="Segoe"/>
              </a:rPr>
              <a:t>Font</a:t>
            </a:r>
            <a:r>
              <a:rPr lang="en-US" b="0" i="0" u="none" strike="noStrike" baseline="0" smtClean="0">
                <a:latin typeface="Segoe"/>
              </a:rPr>
              <a:t> tab, in the Font style list, select </a:t>
            </a:r>
            <a:r>
              <a:rPr lang="en-US" b="1" i="0" u="none" strike="noStrike" baseline="0" smtClean="0">
                <a:latin typeface="Segoe"/>
              </a:rPr>
              <a:t>Bold Italic</a:t>
            </a:r>
            <a:r>
              <a:rPr lang="en-US" b="0" i="0" u="none" strike="noStrike" baseline="0" smtClean="0">
                <a:latin typeface="Segoe"/>
              </a:rPr>
              <a:t>, and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Segoe"/>
              </a:rPr>
              <a:t> to close the Style dialog box.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With A2 still selected, open the </a:t>
            </a:r>
            <a:r>
              <a:rPr lang="en-US" b="1" i="0" u="none" strike="noStrike" baseline="0" smtClean="0">
                <a:latin typeface="Segoe"/>
              </a:rPr>
              <a:t>Cell Styles</a:t>
            </a:r>
            <a:r>
              <a:rPr lang="en-US" b="0" i="0" u="none" strike="noStrike" baseline="0" smtClean="0">
                <a:latin typeface="Segoe"/>
              </a:rPr>
              <a:t> menu and click </a:t>
            </a:r>
            <a:r>
              <a:rPr lang="en-US" b="1" i="0" u="none" strike="noStrike" baseline="0" smtClean="0">
                <a:latin typeface="Segoe"/>
              </a:rPr>
              <a:t>Revenue Heading</a:t>
            </a:r>
            <a:r>
              <a:rPr lang="en-US" b="0" i="0" u="none" strike="noStrike" baseline="0" smtClean="0">
                <a:latin typeface="Segoe"/>
              </a:rPr>
              <a:t> to apply the new style.</a:t>
            </a:r>
          </a:p>
          <a:p>
            <a:pPr marR="0" lvl="1" rtl="0">
              <a:buAutoNum type="arabicPeriod" startAt="5"/>
            </a:pPr>
            <a:r>
              <a:rPr lang="en-US" b="0" i="0" u="none" strike="noStrike" baseline="0" smtClean="0">
                <a:latin typeface="Segoe"/>
              </a:rPr>
              <a:t>SAVE the workbook as </a:t>
            </a:r>
            <a:r>
              <a:rPr lang="en-US" b="0" i="1" u="none" strike="noStrike" baseline="0" smtClean="0">
                <a:latin typeface="Segoe"/>
              </a:rPr>
              <a:t>06 Contoso Cell Styles Solution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Leave</a:t>
            </a:r>
            <a:r>
              <a:rPr lang="en-US" b="0" i="0" u="none" strike="noStrike" baseline="0" smtClean="0">
                <a:latin typeface="Segoe"/>
              </a:rPr>
              <a:t> Excel open to use in the next exercise.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77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Insert a Hyperlink in a 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LAUNCH</a:t>
            </a:r>
            <a:r>
              <a:rPr lang="en-US" b="0" i="0" u="none" strike="noStrike" baseline="0" smtClean="0">
                <a:latin typeface="Segoe"/>
              </a:rPr>
              <a:t> Excel if it is not already running.</a:t>
            </a:r>
          </a:p>
          <a:p>
            <a:pPr marR="0" lvl="1" rtl="0"/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OPEN</a:t>
            </a:r>
            <a:r>
              <a:rPr lang="en-US" b="0" i="0" u="none" strike="noStrike" baseline="0" smtClean="0">
                <a:latin typeface="Segoe"/>
              </a:rPr>
              <a:t> the </a:t>
            </a:r>
            <a:r>
              <a:rPr lang="en-US" b="1" i="1" u="none" strike="noStrike" baseline="0" smtClean="0">
                <a:latin typeface="Segoe"/>
              </a:rPr>
              <a:t>06 Contoso Hyperlink</a:t>
            </a:r>
            <a:r>
              <a:rPr lang="en-US" b="0" i="0" u="none" strike="noStrike" baseline="0" smtClean="0">
                <a:latin typeface="Segoe"/>
              </a:rPr>
              <a:t> data file for this lesson. Click </a:t>
            </a:r>
            <a:r>
              <a:rPr lang="en-US" b="1" i="0" u="none" strike="noStrike" baseline="0" smtClean="0">
                <a:latin typeface="Segoe"/>
              </a:rPr>
              <a:t>Enable Editing</a:t>
            </a:r>
            <a:r>
              <a:rPr lang="en-US" b="0" i="0" u="none" strike="noStrike" baseline="0" smtClean="0">
                <a:latin typeface="Segoe"/>
              </a:rPr>
              <a:t>, if prompted. 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Sheet2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in cell </a:t>
            </a:r>
            <a:r>
              <a:rPr lang="en-US" b="1" i="0" u="none" strike="noStrike" baseline="0" smtClean="0">
                <a:latin typeface="Segoe"/>
              </a:rPr>
              <a:t>A15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Type </a:t>
            </a:r>
            <a:r>
              <a:rPr lang="en-US" b="1" i="0" u="none" strike="noStrike" baseline="0" smtClean="0">
                <a:latin typeface="Segoe"/>
              </a:rPr>
              <a:t>Company website:</a:t>
            </a:r>
            <a:r>
              <a:rPr lang="en-US" b="0" i="0" u="none" strike="noStrike" baseline="0" smtClean="0">
                <a:latin typeface="Segoe"/>
              </a:rPr>
              <a:t> and press </a:t>
            </a:r>
            <a:r>
              <a:rPr lang="en-US" b="1" i="0" u="none" strike="noStrike" baseline="0" smtClean="0">
                <a:latin typeface="Segoe"/>
              </a:rPr>
              <a:t>Enter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Manually widen column A until all content displays properly in cell A15.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70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Insert a Hyperlink in a 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/>
            <a:r>
              <a:rPr lang="en-US" b="0" i="0" u="none" strike="noStrike" baseline="0" smtClean="0">
                <a:latin typeface="Segoe"/>
              </a:rPr>
              <a:t>Right-click cell </a:t>
            </a:r>
            <a:r>
              <a:rPr lang="en-US" b="1" i="0" u="none" strike="noStrike" baseline="0" smtClean="0">
                <a:latin typeface="Segoe"/>
              </a:rPr>
              <a:t>B15</a:t>
            </a:r>
            <a:r>
              <a:rPr lang="en-US" b="0" i="0" u="none" strike="noStrike" baseline="0" smtClean="0">
                <a:latin typeface="Segoe"/>
              </a:rPr>
              <a:t> and select </a:t>
            </a:r>
            <a:r>
              <a:rPr lang="en-US" b="1" i="0" u="none" strike="noStrike" baseline="0" smtClean="0">
                <a:latin typeface="Segoe"/>
              </a:rPr>
              <a:t>Hyperlink</a:t>
            </a:r>
            <a:r>
              <a:rPr lang="en-US" b="0" i="0" u="none" strike="noStrike" baseline="0" smtClean="0">
                <a:latin typeface="Segoe"/>
              </a:rPr>
              <a:t> from the shortcut menu.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In the Insert Hyperlink dialog box, type </a:t>
            </a:r>
            <a:r>
              <a:rPr lang="en-US" b="1" i="0" u="none" strike="noStrike" baseline="0" smtClean="0">
                <a:latin typeface="Segoe"/>
              </a:rPr>
              <a:t>http://www.contoso.com/</a:t>
            </a:r>
            <a:r>
              <a:rPr lang="en-US" b="0" i="0" u="none" strike="noStrike" baseline="0" smtClean="0">
                <a:latin typeface="Segoe"/>
              </a:rPr>
              <a:t> in the Address box and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Segoe"/>
              </a:rPr>
              <a:t>. The hyperlink appears in the worksheet, as shown below.</a:t>
            </a:r>
          </a:p>
          <a:p>
            <a:pPr marR="0" lvl="1" rtl="0"/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 </a:t>
            </a:r>
            <a:r>
              <a:rPr lang="en-US" b="0" i="0" u="none" strike="noStrike" baseline="0" smtClean="0">
                <a:latin typeface="Segoe"/>
              </a:rPr>
              <a:t>the workbook as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1" i="1" u="none" strike="noStrike" baseline="0" smtClean="0">
                <a:latin typeface="Segoe"/>
              </a:rPr>
              <a:t>06 Contoso Hyperlink Solution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7" name="Picture 6" descr="06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81400"/>
            <a:ext cx="2659337" cy="21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51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Use a Hyperlink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the hyperlink in cell </a:t>
            </a:r>
            <a:r>
              <a:rPr lang="en-US" b="1" i="0" u="none" strike="noStrike" baseline="0" smtClean="0">
                <a:latin typeface="Segoe"/>
              </a:rPr>
              <a:t>B15</a:t>
            </a:r>
            <a:r>
              <a:rPr lang="en-US" b="0" i="0" u="none" strike="noStrike" baseline="0" smtClean="0">
                <a:latin typeface="Segoe"/>
              </a:rPr>
              <a:t>. Because the hyperlink points to a website, your default web browser opens.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Close the browser window.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2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Insert Cells into a Worksheet</a:t>
            </a:r>
            <a:endParaRPr lang="en-US" b="0" i="0" u="none" strike="noStrike" baseline="0" smtClean="0">
              <a:solidFill>
                <a:srgbClr val="007233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Type </a:t>
            </a:r>
            <a:r>
              <a:rPr lang="en-US" b="1" i="0" u="none" strike="noStrike" baseline="0" smtClean="0">
                <a:latin typeface="Segoe"/>
              </a:rPr>
              <a:t>590</a:t>
            </a:r>
            <a:r>
              <a:rPr lang="en-US" b="0" i="0" u="none" strike="noStrike" baseline="0" smtClean="0">
                <a:latin typeface="Segoe"/>
              </a:rPr>
              <a:t> and press </a:t>
            </a:r>
            <a:r>
              <a:rPr lang="en-US" b="1" i="0" u="none" strike="noStrike" baseline="0" smtClean="0">
                <a:latin typeface="Segoe"/>
              </a:rPr>
              <a:t>Enter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Now let’s insert a range of cells. Select </a:t>
            </a:r>
            <a:r>
              <a:rPr lang="en-US" b="1" i="0" u="none" strike="noStrike" baseline="0" smtClean="0">
                <a:latin typeface="Segoe"/>
              </a:rPr>
              <a:t>O3:O9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On the HOME tab, in the Cells group, click the </a:t>
            </a:r>
            <a:r>
              <a:rPr lang="en-US" b="1" i="0" u="none" strike="noStrike" baseline="0" smtClean="0">
                <a:latin typeface="Segoe"/>
              </a:rPr>
              <a:t>Insert </a:t>
            </a:r>
            <a:r>
              <a:rPr lang="en-US" b="0" i="0" u="none" strike="noStrike" baseline="0" smtClean="0">
                <a:latin typeface="Segoe"/>
              </a:rPr>
              <a:t>button arrow and then select </a:t>
            </a:r>
            <a:r>
              <a:rPr lang="en-US" b="1" i="0" u="none" strike="noStrike" baseline="0" smtClean="0">
                <a:latin typeface="Segoe"/>
              </a:rPr>
              <a:t>Insert Cells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In the Insert dialog box, ensure the </a:t>
            </a:r>
            <a:r>
              <a:rPr lang="en-US" b="1" i="0" u="none" strike="noStrike" baseline="0" smtClean="0">
                <a:latin typeface="Segoe"/>
              </a:rPr>
              <a:t>Shift cells right</a:t>
            </a:r>
            <a:r>
              <a:rPr lang="en-US" b="0" i="0" u="none" strike="noStrike" baseline="0" smtClean="0">
                <a:latin typeface="Segoe"/>
              </a:rPr>
              <a:t> option is selected, as shown below.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 descr="06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038600"/>
            <a:ext cx="3802555" cy="20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9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Remove a Hyperlink from a 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Right-click cell </a:t>
            </a:r>
            <a:r>
              <a:rPr lang="en-US" b="1" i="0" u="none" strike="noStrike" baseline="0" smtClean="0">
                <a:latin typeface="Segoe"/>
              </a:rPr>
              <a:t>B15</a:t>
            </a:r>
            <a:r>
              <a:rPr lang="en-US" b="0" i="0" u="none" strike="noStrike" baseline="0" smtClean="0">
                <a:latin typeface="Segoe"/>
              </a:rPr>
              <a:t> and select </a:t>
            </a:r>
            <a:r>
              <a:rPr lang="en-US" b="1" i="0" u="none" strike="noStrike" baseline="0" smtClean="0">
                <a:latin typeface="Segoe"/>
              </a:rPr>
              <a:t>Remove Hyperlink</a:t>
            </a:r>
            <a:r>
              <a:rPr lang="en-US" b="0" i="0" u="none" strike="noStrike" baseline="0" smtClean="0">
                <a:latin typeface="Segoe"/>
              </a:rPr>
              <a:t> from the shortcut menu, as shown in Figure 6-35. The hyperlink is removed from the URL, but the URL text remains.</a:t>
            </a:r>
          </a:p>
          <a:p>
            <a:pPr marR="0" lvl="1" rtl="0"/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CLOSE </a:t>
            </a:r>
            <a:r>
              <a:rPr lang="en-US" b="0" i="0" u="none" strike="noStrike" baseline="0" smtClean="0">
                <a:latin typeface="Segoe"/>
              </a:rPr>
              <a:t>the workbook without saving your changes.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Excel open to use in the next exercise.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68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a Specific Conditional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LAUNCH</a:t>
            </a:r>
            <a:r>
              <a:rPr lang="en-US" b="0" i="0" u="none" strike="noStrike" baseline="0" smtClean="0">
                <a:latin typeface="Segoe"/>
              </a:rPr>
              <a:t> Excel if it is not already running.</a:t>
            </a:r>
          </a:p>
          <a:p>
            <a:pPr marR="0" lvl="1" rtl="0"/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OPEN</a:t>
            </a:r>
            <a:r>
              <a:rPr lang="en-US" b="0" i="0" u="none" strike="noStrike" baseline="0" smtClean="0">
                <a:latin typeface="Segoe"/>
              </a:rPr>
              <a:t> the </a:t>
            </a:r>
            <a:r>
              <a:rPr lang="en-US" b="1" i="1" u="none" strike="noStrike" baseline="0" smtClean="0">
                <a:latin typeface="Segoe"/>
              </a:rPr>
              <a:t>06 Patient Visits Conditional Formatting</a:t>
            </a:r>
            <a:r>
              <a:rPr lang="en-US" b="0" i="0" u="none" strike="noStrike" baseline="0" smtClean="0">
                <a:latin typeface="Segoe"/>
              </a:rPr>
              <a:t> data file for this lesson. Click </a:t>
            </a:r>
            <a:r>
              <a:rPr lang="en-US" b="1" i="0" u="none" strike="noStrike" baseline="0" smtClean="0">
                <a:latin typeface="Segoe"/>
              </a:rPr>
              <a:t>Enable Editing</a:t>
            </a:r>
            <a:r>
              <a:rPr lang="en-US" b="0" i="0" u="none" strike="noStrike" baseline="0" smtClean="0">
                <a:latin typeface="Segoe"/>
              </a:rPr>
              <a:t>, if prompted. 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D4:O8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Open the </a:t>
            </a:r>
            <a:r>
              <a:rPr lang="en-US" b="1" i="0" u="none" strike="noStrike" baseline="0" smtClean="0">
                <a:latin typeface="Segoe"/>
              </a:rPr>
              <a:t>Conditional Formatting</a:t>
            </a:r>
            <a:r>
              <a:rPr lang="en-US" b="0" i="0" u="none" strike="noStrike" baseline="0" smtClean="0">
                <a:latin typeface="Segoe"/>
              </a:rPr>
              <a:t> menu in the Styles group on the HOME tab and select </a:t>
            </a:r>
            <a:r>
              <a:rPr lang="en-US" b="1" i="0" u="none" strike="noStrike" baseline="0" smtClean="0">
                <a:latin typeface="Segoe"/>
              </a:rPr>
              <a:t>Highlight Cells Rules &gt; Greater Than</a:t>
            </a:r>
            <a:r>
              <a:rPr lang="en-US" b="0" i="0" u="none" strike="noStrike" baseline="0" smtClean="0">
                <a:latin typeface="Segoe"/>
              </a:rPr>
              <a:t>. The Greater Than dialog box appears.</a:t>
            </a:r>
          </a:p>
          <a:p>
            <a:pPr lvl="1"/>
            <a:r>
              <a:rPr lang="en-US">
                <a:latin typeface="Segoe"/>
              </a:rPr>
              <a:t>Enter </a:t>
            </a:r>
            <a:r>
              <a:rPr lang="en-US" b="1">
                <a:latin typeface="Segoe"/>
              </a:rPr>
              <a:t>600</a:t>
            </a:r>
            <a:r>
              <a:rPr lang="en-US">
                <a:latin typeface="Segoe"/>
              </a:rPr>
              <a:t> in the Format cells that are GREATER THAN box.</a:t>
            </a:r>
          </a:p>
          <a:p>
            <a:pPr marR="0" lvl="1" rtl="0"/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50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a Specific Conditional Format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5"/>
            </a:pPr>
            <a:r>
              <a:rPr lang="en-US" sz="2000" b="0" i="0" u="none" strike="noStrike" baseline="0" smtClean="0">
                <a:latin typeface="Segoe"/>
              </a:rPr>
              <a:t>Leave the default fill color, as shown below. Click </a:t>
            </a:r>
            <a:r>
              <a:rPr lang="en-US" sz="2000" b="1" i="0" u="none" strike="noStrike" baseline="0" smtClean="0">
                <a:latin typeface="Segoe"/>
              </a:rPr>
              <a:t>OK</a:t>
            </a:r>
            <a:r>
              <a:rPr lang="en-US" sz="2000" b="0" i="0" u="none" strike="noStrike" baseline="0" smtClean="0">
                <a:latin typeface="Segoe"/>
              </a:rPr>
              <a:t>. Cells that contain a value greater than 600 are formatted with a light red background color and a dark red text color. This data represents the months in which the physicians were seeing more than the ideal number of patients.</a:t>
            </a:r>
          </a:p>
          <a:p>
            <a:pPr lvl="1">
              <a:buFont typeface="+mj-lt"/>
              <a:buAutoNum type="arabicPeriod" startAt="5"/>
            </a:pPr>
            <a:r>
              <a:rPr lang="en-US" sz="2000">
                <a:latin typeface="Segoe"/>
              </a:rPr>
              <a:t> </a:t>
            </a:r>
            <a:r>
              <a:rPr lang="en-US" sz="2000" b="1">
                <a:latin typeface="Segoe"/>
              </a:rPr>
              <a:t>SAVE</a:t>
            </a:r>
            <a:r>
              <a:rPr lang="en-US" sz="2000">
                <a:latin typeface="Segoe"/>
              </a:rPr>
              <a:t> the workbook.</a:t>
            </a:r>
          </a:p>
          <a:p>
            <a:pPr lvl="1">
              <a:buFont typeface="Arial"/>
              <a:buChar char="•"/>
            </a:pPr>
            <a:r>
              <a:rPr lang="en-US" sz="2000" b="1">
                <a:latin typeface="Segoe"/>
              </a:rPr>
              <a:t>PAUSE. </a:t>
            </a:r>
            <a:r>
              <a:rPr lang="en-US" sz="2000">
                <a:latin typeface="Segoe"/>
              </a:rPr>
              <a:t>Leave the workbook open to use in the next exercise.</a:t>
            </a:r>
          </a:p>
          <a:p>
            <a:pPr lvl="1">
              <a:buFont typeface="+mj-lt"/>
              <a:buAutoNum type="arabicPeriod" startAt="5"/>
            </a:pPr>
            <a:endParaRPr lang="en-US" sz="2000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pic>
        <p:nvPicPr>
          <p:cNvPr id="7" name="Picture 6" descr="06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10" y="4071999"/>
            <a:ext cx="7497380" cy="20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8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Multiple Conditional Formatting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D4:O8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Styles group, click the </a:t>
            </a:r>
            <a:r>
              <a:rPr lang="en-US" b="1" i="0" u="none" strike="noStrike" baseline="0" smtClean="0">
                <a:latin typeface="Segoe"/>
              </a:rPr>
              <a:t>Conditional Formatting</a:t>
            </a:r>
            <a:r>
              <a:rPr lang="en-US" b="0" i="0" u="none" strike="noStrike" baseline="0" smtClean="0">
                <a:latin typeface="Segoe"/>
              </a:rPr>
              <a:t> menu and then select </a:t>
            </a:r>
            <a:r>
              <a:rPr lang="en-US" b="1" i="0" u="none" strike="noStrike" baseline="0" smtClean="0">
                <a:latin typeface="Segoe"/>
              </a:rPr>
              <a:t>Highlight Cells Rules &gt; Less Than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Enter </a:t>
            </a:r>
            <a:r>
              <a:rPr lang="en-US" b="1" i="0" u="none" strike="noStrike" baseline="0" smtClean="0">
                <a:latin typeface="Segoe"/>
              </a:rPr>
              <a:t>300</a:t>
            </a:r>
            <a:r>
              <a:rPr lang="en-US" b="0" i="0" u="none" strike="noStrike" baseline="0" smtClean="0">
                <a:latin typeface="Segoe"/>
              </a:rPr>
              <a:t> in the Format cells that are LESS THAN box.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03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Apply Multiple Conditional Formatting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4"/>
            </a:pPr>
            <a:r>
              <a:rPr lang="en-US" sz="2100" b="0" i="0" u="none" strike="noStrike" baseline="0" smtClean="0">
                <a:latin typeface="Segoe"/>
              </a:rPr>
              <a:t>Select the </a:t>
            </a:r>
            <a:r>
              <a:rPr lang="en-US" sz="2100" b="1" i="0" u="none" strike="noStrike" baseline="0" smtClean="0">
                <a:latin typeface="Segoe"/>
              </a:rPr>
              <a:t>Yellow Fill with Dark Yellow Text</a:t>
            </a:r>
            <a:r>
              <a:rPr lang="en-US" sz="2100" b="0" i="0" u="none" strike="noStrike" baseline="0" smtClean="0">
                <a:latin typeface="Segoe"/>
              </a:rPr>
              <a:t> option from the drop-down menu. Click </a:t>
            </a:r>
            <a:r>
              <a:rPr lang="en-US" sz="2100" b="1" i="0" u="none" strike="noStrike" baseline="0" smtClean="0">
                <a:latin typeface="Segoe"/>
              </a:rPr>
              <a:t>OK</a:t>
            </a:r>
            <a:r>
              <a:rPr lang="en-US" sz="2100" b="0" i="0" u="none" strike="noStrike" baseline="0" smtClean="0">
                <a:latin typeface="Segoe"/>
              </a:rPr>
              <a:t>. All values of less than 300 appear with a yellow background and dark yellow text color, along with values over 600 indicated by a light red background and dark red text, as shown below. </a:t>
            </a:r>
          </a:p>
          <a:p>
            <a:pPr marR="0" lvl="1" rtl="0">
              <a:buAutoNum type="arabicPeriod" startAt="4"/>
            </a:pPr>
            <a:r>
              <a:rPr lang="en-US" sz="2100" b="1" i="0" u="none" strike="noStrike" baseline="0" smtClean="0">
                <a:latin typeface="Segoe"/>
              </a:rPr>
              <a:t>SAVE </a:t>
            </a:r>
            <a:r>
              <a:rPr lang="en-US" sz="2100" b="0" i="0" u="none" strike="noStrike" baseline="0" smtClean="0">
                <a:latin typeface="Segoe"/>
              </a:rPr>
              <a:t>the workbook as </a:t>
            </a:r>
            <a:r>
              <a:rPr lang="en-US" sz="2100" b="1" i="1" u="none" strike="noStrike" baseline="0" smtClean="0">
                <a:latin typeface="Segoe"/>
              </a:rPr>
              <a:t>06 Patient Visits Conditional Formatting Solution</a:t>
            </a:r>
            <a:r>
              <a:rPr lang="en-US" sz="2100" b="0" i="0" u="none" strike="noStrike" baseline="0" smtClean="0">
                <a:latin typeface="Times New Roman"/>
              </a:rPr>
              <a:t>.</a:t>
            </a:r>
          </a:p>
          <a:p>
            <a:pPr marR="0" lvl="0" rtl="0"/>
            <a:r>
              <a:rPr lang="en-US" sz="2100" b="1" i="0" u="none" strike="noStrike" baseline="0" smtClean="0">
                <a:latin typeface="Segoe"/>
              </a:rPr>
              <a:t>PAUSE. </a:t>
            </a:r>
            <a:r>
              <a:rPr lang="en-US" sz="2100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7" name="Picture 6" descr="06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2" y="4533825"/>
            <a:ext cx="8163034" cy="158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13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Use the Rules Manager to Apply Conditional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D4:O8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Styles group, click the </a:t>
            </a:r>
            <a:r>
              <a:rPr lang="en-US" b="1" i="0" u="none" strike="noStrike" baseline="0" smtClean="0">
                <a:latin typeface="Segoe"/>
              </a:rPr>
              <a:t>Conditional Formatting</a:t>
            </a:r>
            <a:r>
              <a:rPr lang="en-US" b="0" i="0" u="none" strike="noStrike" baseline="0" smtClean="0">
                <a:latin typeface="Segoe"/>
              </a:rPr>
              <a:t> menu and select </a:t>
            </a:r>
            <a:r>
              <a:rPr lang="en-US" b="1" i="0" u="none" strike="noStrike" baseline="0" smtClean="0">
                <a:latin typeface="Segoe"/>
              </a:rPr>
              <a:t>Clear Rules &gt; Clear Rules from Selected Cells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Open the </a:t>
            </a:r>
            <a:r>
              <a:rPr lang="en-US" b="1" i="0" u="none" strike="noStrike" baseline="0" smtClean="0">
                <a:latin typeface="Segoe"/>
              </a:rPr>
              <a:t>Conditional Formatting</a:t>
            </a:r>
            <a:r>
              <a:rPr lang="en-US" b="0" i="0" u="none" strike="noStrike" baseline="0" smtClean="0">
                <a:latin typeface="Segoe"/>
              </a:rPr>
              <a:t> menu again and select </a:t>
            </a:r>
            <a:r>
              <a:rPr lang="en-US" b="1" i="0" u="none" strike="noStrike" baseline="0" smtClean="0">
                <a:latin typeface="Segoe"/>
              </a:rPr>
              <a:t>Manage Rules</a:t>
            </a:r>
            <a:r>
              <a:rPr lang="en-US" b="0" i="0" u="none" strike="noStrike" baseline="0" smtClean="0">
                <a:latin typeface="Segoe"/>
              </a:rPr>
              <a:t>. The Conditional Formatting Rules Manager dialog box appears.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0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Use the Rules Manager to Apply Conditional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Click the </a:t>
            </a:r>
            <a:r>
              <a:rPr lang="en-US" b="1" i="0" u="none" strike="noStrike" baseline="0" smtClean="0">
                <a:latin typeface="Segoe"/>
              </a:rPr>
              <a:t>New Rule</a:t>
            </a:r>
            <a:r>
              <a:rPr lang="en-US" b="0" i="0" u="none" strike="noStrike" baseline="0" smtClean="0">
                <a:latin typeface="Segoe"/>
              </a:rPr>
              <a:t> button. In the New Formatting Rule dialog box, select </a:t>
            </a:r>
            <a:r>
              <a:rPr lang="en-US" b="1" i="0" u="none" strike="noStrike" baseline="0" smtClean="0">
                <a:latin typeface="Segoe"/>
              </a:rPr>
              <a:t>Format only top or bottom ranked values</a:t>
            </a:r>
            <a:r>
              <a:rPr lang="en-US" b="0" i="0" u="none" strike="noStrike" baseline="0" smtClean="0">
                <a:latin typeface="Segoe"/>
              </a:rPr>
              <a:t>. The dialog box changes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as shown at right.</a:t>
            </a:r>
          </a:p>
          <a:p>
            <a:pPr marR="0" lvl="1" rtl="0"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In the Edit the Rule Description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section, click the </a:t>
            </a:r>
            <a:r>
              <a:rPr lang="en-US" b="1" i="0" u="none" strike="noStrike" baseline="0" smtClean="0">
                <a:latin typeface="Segoe"/>
              </a:rPr>
              <a:t>% of the </a:t>
            </a:r>
            <a:br>
              <a:rPr lang="en-US" b="1" i="0" u="none" strike="noStrike" baseline="0" smtClean="0">
                <a:latin typeface="Segoe"/>
              </a:rPr>
            </a:br>
            <a:r>
              <a:rPr lang="en-US" b="1" i="0" u="none" strike="noStrike" baseline="0" smtClean="0">
                <a:latin typeface="Segoe"/>
              </a:rPr>
              <a:t>selected range</a:t>
            </a:r>
            <a:r>
              <a:rPr lang="en-US" b="0" i="0" u="none" strike="noStrike" baseline="0" smtClean="0">
                <a:latin typeface="Segoe"/>
              </a:rPr>
              <a:t> checkbox.</a:t>
            </a:r>
          </a:p>
          <a:p>
            <a:pPr marR="0" lvl="1" rtl="0"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Click the </a:t>
            </a:r>
            <a:r>
              <a:rPr lang="en-US" b="1" i="0" u="none" strike="noStrike" baseline="0" smtClean="0">
                <a:latin typeface="Segoe"/>
              </a:rPr>
              <a:t>Format</a:t>
            </a:r>
            <a:r>
              <a:rPr lang="en-US" b="0" i="0" u="none" strike="noStrike" baseline="0" smtClean="0">
                <a:latin typeface="Segoe"/>
              </a:rPr>
              <a:t> button.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The Format Cells dialog box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opens.</a:t>
            </a:r>
            <a:endParaRPr lang="en-US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7" name="Picture 6" descr="06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38400"/>
            <a:ext cx="3022162" cy="29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48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Use the Rules Manager to Apply Conditional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7"/>
            </a:pPr>
            <a:r>
              <a:rPr lang="en-US" b="0" i="0" u="none" strike="noStrike" baseline="0" smtClean="0">
                <a:latin typeface="Segoe"/>
              </a:rPr>
              <a:t>Click the </a:t>
            </a:r>
            <a:r>
              <a:rPr lang="en-US" b="1" i="0" u="none" strike="noStrike" baseline="0" smtClean="0">
                <a:latin typeface="Segoe"/>
              </a:rPr>
              <a:t>Fill</a:t>
            </a:r>
            <a:r>
              <a:rPr lang="en-US" b="0" i="0" u="none" strike="noStrike" baseline="0" smtClean="0">
                <a:latin typeface="Segoe"/>
              </a:rPr>
              <a:t> tab if it’s not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already selected, and then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select the light red (pink)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color box, as shown at right</a:t>
            </a:r>
            <a:r>
              <a:rPr lang="en-US" b="0" i="0" u="none" strike="noStrike" baseline="0" smtClean="0">
                <a:latin typeface="Times New Roman"/>
              </a:rPr>
              <a:t>.</a:t>
            </a:r>
            <a:r>
              <a:rPr lang="en-US" b="0" i="0" u="none" strike="noStrike" baseline="0" smtClean="0">
                <a:latin typeface="Segoe"/>
              </a:rPr>
              <a:t>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Segoe"/>
              </a:rPr>
              <a:t> twice.</a:t>
            </a:r>
          </a:p>
          <a:p>
            <a:pPr marR="0" lvl="1" rtl="0">
              <a:buAutoNum type="arabicPeriod" startAt="7"/>
            </a:pPr>
            <a:r>
              <a:rPr lang="en-US" b="0" i="0" u="none" strike="noStrike" baseline="0" smtClean="0">
                <a:latin typeface="Segoe"/>
              </a:rPr>
              <a:t>In the Conditional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Formatting Rules Manager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dialog box, click the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1" i="0" u="none" strike="noStrike" baseline="0" smtClean="0">
                <a:latin typeface="Segoe"/>
              </a:rPr>
              <a:t>New Rule</a:t>
            </a:r>
            <a:r>
              <a:rPr lang="en-US" b="0" i="0" u="none" strike="noStrike" baseline="0" smtClean="0">
                <a:latin typeface="Segoe"/>
              </a:rPr>
              <a:t> button</a:t>
            </a:r>
            <a:r>
              <a:rPr lang="en-US" b="0" i="0" u="none" strike="noStrike" baseline="0" smtClean="0">
                <a:latin typeface="Times New Roman"/>
              </a:rPr>
              <a:t>.</a:t>
            </a:r>
            <a:r>
              <a:rPr lang="en-US" b="0" i="0" u="none" strike="noStrike" baseline="0" smtClean="0">
                <a:latin typeface="Segoe"/>
              </a:rPr>
              <a:t> </a:t>
            </a:r>
          </a:p>
          <a:p>
            <a:pPr marR="0" lvl="1" rtl="0">
              <a:buAutoNum type="arabicPeriod" startAt="7"/>
            </a:pPr>
            <a:r>
              <a:rPr lang="en-US" b="0" i="0" u="none" strike="noStrike" baseline="0" smtClean="0">
                <a:latin typeface="Segoe"/>
              </a:rPr>
              <a:t>In the New Formatting </a:t>
            </a:r>
            <a:br>
              <a:rPr lang="en-US" b="0" i="0" u="none" strike="noStrike" baseline="0" smtClean="0">
                <a:latin typeface="Segoe"/>
              </a:rPr>
            </a:br>
            <a:r>
              <a:rPr lang="en-US" b="0" i="0" u="none" strike="noStrike" baseline="0" smtClean="0">
                <a:latin typeface="Segoe"/>
              </a:rPr>
              <a:t>Rule dialog box, select </a:t>
            </a:r>
            <a:r>
              <a:rPr lang="en-US" b="1" i="0" u="none" strike="noStrike" baseline="0" smtClean="0">
                <a:latin typeface="Segoe"/>
              </a:rPr>
              <a:t>Format only top or bottom ranked values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7" name="Picture 6" descr="063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52600"/>
            <a:ext cx="3547241" cy="335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218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Use the Rules Manager to Apply Conditional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10"/>
            </a:pPr>
            <a:r>
              <a:rPr lang="en-US" sz="2100" b="0" i="0" u="none" strike="noStrike" baseline="0" smtClean="0">
                <a:latin typeface="Segoe"/>
              </a:rPr>
              <a:t>In the Edit the Rule Description section, select </a:t>
            </a:r>
            <a:r>
              <a:rPr lang="en-US" sz="2100" b="1" i="0" u="none" strike="noStrike" baseline="0" smtClean="0">
                <a:latin typeface="Segoe"/>
              </a:rPr>
              <a:t>Bottom</a:t>
            </a:r>
            <a:r>
              <a:rPr lang="en-US" sz="2100" b="0" i="0" u="none" strike="noStrike" baseline="0" smtClean="0">
                <a:latin typeface="Segoe"/>
              </a:rPr>
              <a:t> from the first drop-down list on the left and click the </a:t>
            </a:r>
            <a:r>
              <a:rPr lang="en-US" sz="2100" b="1" i="0" u="none" strike="noStrike" baseline="0" smtClean="0">
                <a:latin typeface="Segoe"/>
              </a:rPr>
              <a:t>% of the selected range</a:t>
            </a:r>
            <a:r>
              <a:rPr lang="en-US" sz="2100" b="0" i="0" u="none" strike="noStrike" baseline="0" smtClean="0">
                <a:latin typeface="Segoe"/>
              </a:rPr>
              <a:t> checkbox.</a:t>
            </a:r>
          </a:p>
          <a:p>
            <a:pPr marR="0" lvl="1" rtl="0">
              <a:buAutoNum type="arabicPeriod" startAt="10"/>
            </a:pPr>
            <a:r>
              <a:rPr lang="en-US" sz="2100" b="0" i="0" u="none" strike="noStrike" baseline="0" smtClean="0">
                <a:latin typeface="Segoe"/>
              </a:rPr>
              <a:t>Click the </a:t>
            </a:r>
            <a:r>
              <a:rPr lang="en-US" sz="2100" b="1" i="0" u="none" strike="noStrike" baseline="0" smtClean="0">
                <a:latin typeface="Segoe"/>
              </a:rPr>
              <a:t>Format</a:t>
            </a:r>
            <a:r>
              <a:rPr lang="en-US" sz="2100" b="0" i="0" u="none" strike="noStrike" baseline="0" smtClean="0">
                <a:latin typeface="Segoe"/>
              </a:rPr>
              <a:t> </a:t>
            </a:r>
            <a:br>
              <a:rPr lang="en-US" sz="2100" b="0" i="0" u="none" strike="noStrike" baseline="0" smtClean="0">
                <a:latin typeface="Segoe"/>
              </a:rPr>
            </a:br>
            <a:r>
              <a:rPr lang="en-US" sz="2100" b="0" i="0" u="none" strike="noStrike" baseline="0" smtClean="0">
                <a:latin typeface="Segoe"/>
              </a:rPr>
              <a:t>button. </a:t>
            </a:r>
          </a:p>
          <a:p>
            <a:pPr marR="0" lvl="1" rtl="0">
              <a:buAutoNum type="arabicPeriod" startAt="10"/>
            </a:pPr>
            <a:r>
              <a:rPr lang="en-US" sz="2100" b="0" i="0" u="none" strike="noStrike" baseline="0" smtClean="0">
                <a:latin typeface="Segoe"/>
              </a:rPr>
              <a:t>In the Format Cells </a:t>
            </a:r>
            <a:br>
              <a:rPr lang="en-US" sz="2100" b="0" i="0" u="none" strike="noStrike" baseline="0" smtClean="0">
                <a:latin typeface="Segoe"/>
              </a:rPr>
            </a:br>
            <a:r>
              <a:rPr lang="en-US" sz="2100" b="0" i="0" u="none" strike="noStrike" baseline="0" smtClean="0">
                <a:latin typeface="Segoe"/>
              </a:rPr>
              <a:t>dialog box, click a </a:t>
            </a:r>
            <a:br>
              <a:rPr lang="en-US" sz="2100" b="0" i="0" u="none" strike="noStrike" baseline="0" smtClean="0">
                <a:latin typeface="Segoe"/>
              </a:rPr>
            </a:br>
            <a:r>
              <a:rPr lang="en-US" sz="2100" b="0" i="0" u="none" strike="noStrike" baseline="0" smtClean="0">
                <a:latin typeface="Segoe"/>
              </a:rPr>
              <a:t>yellow background </a:t>
            </a:r>
            <a:br>
              <a:rPr lang="en-US" sz="2100" b="0" i="0" u="none" strike="noStrike" baseline="0" smtClean="0">
                <a:latin typeface="Segoe"/>
              </a:rPr>
            </a:br>
            <a:r>
              <a:rPr lang="en-US" sz="2100" b="0" i="0" u="none" strike="noStrike" baseline="0" smtClean="0">
                <a:latin typeface="Segoe"/>
              </a:rPr>
              <a:t>color on the Fill tab, </a:t>
            </a:r>
            <a:br>
              <a:rPr lang="en-US" sz="2100" b="0" i="0" u="none" strike="noStrike" baseline="0" smtClean="0">
                <a:latin typeface="Segoe"/>
              </a:rPr>
            </a:br>
            <a:r>
              <a:rPr lang="en-US" sz="2100" b="0" i="0" u="none" strike="noStrike" baseline="0" smtClean="0">
                <a:latin typeface="Segoe"/>
              </a:rPr>
              <a:t>and then click </a:t>
            </a:r>
            <a:r>
              <a:rPr lang="en-US" sz="2100" b="1" i="0" u="none" strike="noStrike" baseline="0" smtClean="0">
                <a:latin typeface="Segoe"/>
              </a:rPr>
              <a:t>OK</a:t>
            </a:r>
            <a:r>
              <a:rPr lang="en-US" sz="2100" b="0" i="0" u="none" strike="noStrike" baseline="0" smtClean="0">
                <a:latin typeface="Segoe"/>
              </a:rPr>
              <a:t> </a:t>
            </a:r>
            <a:br>
              <a:rPr lang="en-US" sz="2100" b="0" i="0" u="none" strike="noStrike" baseline="0" smtClean="0">
                <a:latin typeface="Segoe"/>
              </a:rPr>
            </a:br>
            <a:r>
              <a:rPr lang="en-US" sz="2100" b="0" i="0" u="none" strike="noStrike" baseline="0" smtClean="0">
                <a:latin typeface="Segoe"/>
              </a:rPr>
              <a:t>twice. The Conditional Formatting Rules Manager dialog box should look similar to the figure above.</a:t>
            </a:r>
            <a:endParaRPr lang="en-US" sz="2100" b="0" i="0" u="none" strike="noStrike" baseline="0" smtClean="0">
              <a:latin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pic>
        <p:nvPicPr>
          <p:cNvPr id="7" name="Picture 6" descr="0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743200"/>
            <a:ext cx="4512223" cy="22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53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Use the Rules Manager to Apply Conditional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13"/>
            </a:pPr>
            <a:r>
              <a:rPr lang="en-US" b="0" i="0" u="none" strike="noStrike" baseline="0" smtClean="0">
                <a:latin typeface="Segoe"/>
              </a:rPr>
              <a:t>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Times New Roman"/>
              </a:rPr>
              <a:t>.</a:t>
            </a:r>
            <a:r>
              <a:rPr lang="en-US" b="0" i="0" u="none" strike="noStrike" baseline="0" smtClean="0">
                <a:latin typeface="Segoe"/>
              </a:rPr>
              <a:t> The Rules Manager applies the rules to the selected cells, as shown below. This view lets you see the top 10 percent and bottom 10 percent values in the range. </a:t>
            </a:r>
          </a:p>
          <a:p>
            <a:pPr marR="0" lvl="1" rtl="0">
              <a:buAutoNum type="arabicPeriod" startAt="13"/>
            </a:pPr>
            <a:r>
              <a:rPr lang="en-US" i="0" u="none" strike="noStrike" baseline="0" smtClean="0">
                <a:latin typeface="Segoe"/>
              </a:rPr>
              <a:t> </a:t>
            </a:r>
            <a:r>
              <a:rPr lang="en-US" b="1" i="0" u="none" strike="noStrike" baseline="0" smtClean="0">
                <a:latin typeface="Segoe"/>
              </a:rPr>
              <a:t>SAVE </a:t>
            </a:r>
            <a:r>
              <a:rPr lang="en-US" b="0" i="0" u="none" strike="noStrike" baseline="0" smtClean="0">
                <a:latin typeface="Segoe"/>
              </a:rPr>
              <a:t>the workbook as </a:t>
            </a:r>
            <a:r>
              <a:rPr lang="en-US" b="1" i="1" u="none" strike="noStrike" baseline="0" smtClean="0">
                <a:latin typeface="Segoe"/>
              </a:rPr>
              <a:t>06 Patient Visits Conditional Formatting Revised Solution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" name="Picture 6" descr="06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43400"/>
            <a:ext cx="7563069" cy="14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Insert Cells into a Worksheet</a:t>
            </a:r>
            <a:endParaRPr lang="en-US" b="0" i="0" u="none" strike="noStrike" baseline="0" smtClean="0">
              <a:solidFill>
                <a:srgbClr val="007233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8"/>
            </a:pPr>
            <a:r>
              <a:rPr lang="en-US" sz="2000" b="0" i="0" u="none" strike="noStrike" baseline="0" smtClean="0">
                <a:latin typeface="Segoe"/>
              </a:rPr>
              <a:t>Notice that the cells formerly in O3:O9 shift one cell to the right. The worksheet should look similar to the figure below.</a:t>
            </a:r>
          </a:p>
          <a:p>
            <a:pPr marR="0" lvl="1" rtl="0">
              <a:buAutoNum type="arabicPeriod" startAt="8"/>
            </a:pPr>
            <a:r>
              <a:rPr lang="en-US" sz="2000" b="0" i="0" u="none" strike="noStrike" baseline="0" smtClean="0">
                <a:latin typeface="Segoe"/>
              </a:rPr>
              <a:t>In cell O3, type </a:t>
            </a:r>
            <a:r>
              <a:rPr lang="en-US" sz="2000" b="1" i="0" u="none" strike="noStrike" baseline="0" smtClean="0">
                <a:latin typeface="Segoe"/>
              </a:rPr>
              <a:t>November</a:t>
            </a:r>
            <a:r>
              <a:rPr lang="en-US" sz="2000" b="0" i="0" u="none" strike="noStrike" baseline="0" smtClean="0">
                <a:latin typeface="Times New Roman"/>
              </a:rPr>
              <a:t>.</a:t>
            </a:r>
          </a:p>
          <a:p>
            <a:pPr marR="0" lvl="1" rtl="0">
              <a:buAutoNum type="arabicPeriod" startAt="8"/>
            </a:pPr>
            <a:r>
              <a:rPr lang="en-US" sz="2000" b="0" i="0" u="none" strike="noStrike" baseline="0" smtClean="0">
                <a:latin typeface="Segoe"/>
              </a:rPr>
              <a:t>Enter the following numbers in cells O4 through O9:</a:t>
            </a:r>
          </a:p>
          <a:p>
            <a:pPr marL="457200" marR="0" lvl="1" indent="0" rtl="0">
              <a:buNone/>
            </a:pPr>
            <a:r>
              <a:rPr lang="en-US" sz="2000" b="1" i="0" u="none" strike="noStrike" baseline="0" smtClean="0">
                <a:latin typeface="Segoe"/>
              </a:rPr>
              <a:t>480</a:t>
            </a:r>
          </a:p>
          <a:p>
            <a:pPr marL="457200" marR="0" lvl="1" indent="0" rtl="0">
              <a:buNone/>
            </a:pPr>
            <a:r>
              <a:rPr lang="en-US" sz="2000" b="1" i="0" u="none" strike="noStrike" baseline="0" smtClean="0">
                <a:latin typeface="Segoe"/>
              </a:rPr>
              <a:t>502</a:t>
            </a:r>
          </a:p>
          <a:p>
            <a:pPr marL="457200" marR="0" lvl="1" indent="0" rtl="0">
              <a:buNone/>
            </a:pPr>
            <a:r>
              <a:rPr lang="en-US" sz="2000" b="1" i="0" u="none" strike="noStrike" baseline="0" smtClean="0">
                <a:latin typeface="Segoe"/>
              </a:rPr>
              <a:t>446</a:t>
            </a:r>
          </a:p>
          <a:p>
            <a:pPr marL="457200" marR="0" lvl="1" indent="0" rtl="0">
              <a:buNone/>
            </a:pPr>
            <a:r>
              <a:rPr lang="en-US" sz="2000" b="1" i="0" u="none" strike="noStrike" baseline="0" smtClean="0">
                <a:latin typeface="Segoe"/>
              </a:rPr>
              <a:t>577</a:t>
            </a:r>
          </a:p>
          <a:p>
            <a:pPr marL="457200" marR="0" lvl="1" indent="0" rtl="0">
              <a:buNone/>
            </a:pPr>
            <a:r>
              <a:rPr lang="en-US" sz="2000" b="1" i="0" u="none" strike="noStrike" baseline="0" smtClean="0">
                <a:latin typeface="Segoe"/>
              </a:rPr>
              <a:t>302</a:t>
            </a:r>
          </a:p>
          <a:p>
            <a:pPr marL="457200" marR="0" lvl="1" indent="0" rtl="0">
              <a:buNone/>
            </a:pPr>
            <a:r>
              <a:rPr lang="en-US" sz="2000" b="1" i="0" u="none" strike="noStrike" baseline="0" smtClean="0">
                <a:latin typeface="Segoe"/>
              </a:rPr>
              <a:t>302</a:t>
            </a:r>
          </a:p>
          <a:p>
            <a:pPr marR="0" lvl="1" rtl="0">
              <a:buFont typeface="+mj-lt"/>
              <a:buAutoNum type="arabicPeriod" startAt="11"/>
            </a:pPr>
            <a:r>
              <a:rPr lang="en-US" sz="2000" i="0" u="none" strike="noStrike" baseline="0" smtClean="0">
                <a:latin typeface="Segoe"/>
              </a:rPr>
              <a:t> </a:t>
            </a:r>
            <a:r>
              <a:rPr lang="en-US" sz="2000" b="1" i="0" u="none" strike="noStrike" baseline="0" smtClean="0">
                <a:latin typeface="Segoe"/>
              </a:rPr>
              <a:t>SAVE </a:t>
            </a:r>
            <a:r>
              <a:rPr lang="en-US" sz="2000" b="0" i="0" u="none" strike="noStrike" baseline="0" smtClean="0">
                <a:latin typeface="Segoe"/>
              </a:rPr>
              <a:t>the workbook.</a:t>
            </a:r>
          </a:p>
          <a:p>
            <a:pPr marR="0" lvl="0" rtl="0"/>
            <a:r>
              <a:rPr lang="en-US" sz="2000" b="1" i="0" u="none" strike="noStrike" baseline="0" smtClean="0">
                <a:latin typeface="Segoe"/>
              </a:rPr>
              <a:t>PAUSE</a:t>
            </a:r>
            <a:r>
              <a:rPr lang="en-US" sz="2000" b="0" i="0" u="none" strike="noStrike" baseline="0" smtClean="0">
                <a:latin typeface="Times New Roman"/>
              </a:rPr>
              <a:t>.</a:t>
            </a:r>
            <a:r>
              <a:rPr lang="en-US" sz="2000" b="1" i="0" u="none" strike="noStrike" baseline="0" smtClean="0">
                <a:latin typeface="Segoe"/>
              </a:rPr>
              <a:t> </a:t>
            </a:r>
            <a:r>
              <a:rPr lang="en-US" sz="2000" b="0" i="0" u="none" strike="noStrike" baseline="0" smtClean="0">
                <a:latin typeface="Segoe"/>
              </a:rPr>
              <a:t>Leave the workbook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 descr="06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124200"/>
            <a:ext cx="4602655" cy="205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936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Clear a Cell’s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saved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Select </a:t>
            </a:r>
            <a:r>
              <a:rPr lang="en-US" b="1" i="0" u="none" strike="noStrike" baseline="0" smtClean="0">
                <a:latin typeface="Segoe"/>
              </a:rPr>
              <a:t>A3:O3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Editing group, click the </a:t>
            </a:r>
            <a:r>
              <a:rPr lang="en-US" b="1" i="0" u="none" strike="noStrike" baseline="0" smtClean="0">
                <a:latin typeface="Segoe"/>
              </a:rPr>
              <a:t>Clear</a:t>
            </a:r>
            <a:r>
              <a:rPr lang="en-US" b="0" i="0" u="none" strike="noStrike" baseline="0" smtClean="0">
                <a:latin typeface="Segoe"/>
              </a:rPr>
              <a:t> menu and select </a:t>
            </a:r>
            <a:r>
              <a:rPr lang="en-US" b="1" i="0" u="none" strike="noStrike" baseline="0" smtClean="0">
                <a:latin typeface="Segoe"/>
              </a:rPr>
              <a:t>Clear Formats</a:t>
            </a:r>
            <a:r>
              <a:rPr lang="en-US" b="0" i="0" u="none" strike="noStrike" baseline="0" smtClean="0">
                <a:latin typeface="Segoe"/>
              </a:rPr>
              <a:t>. The formatting for the range A3:O3 is removed.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the </a:t>
            </a:r>
            <a:r>
              <a:rPr lang="en-US" b="1" i="0" u="none" strike="noStrike" baseline="0" smtClean="0">
                <a:latin typeface="Segoe"/>
              </a:rPr>
              <a:t>Select All</a:t>
            </a:r>
            <a:r>
              <a:rPr lang="en-US" b="0" i="0" u="none" strike="noStrike" baseline="0" smtClean="0">
                <a:latin typeface="Segoe"/>
              </a:rPr>
              <a:t> button (at the intersection of the column and row headings) in the upper-left corner of your worksheet, or press </a:t>
            </a:r>
            <a:r>
              <a:rPr lang="en-US" b="1" i="0" u="none" strike="noStrike" baseline="0" smtClean="0">
                <a:latin typeface="Segoe"/>
              </a:rPr>
              <a:t>Ctrl+A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170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Clear a Cell’s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From the Clear menu, click </a:t>
            </a:r>
            <a:r>
              <a:rPr lang="en-US" b="1" i="0" u="none" strike="noStrike" baseline="0" smtClean="0">
                <a:latin typeface="Segoe"/>
              </a:rPr>
              <a:t>Clear Formats</a:t>
            </a:r>
            <a:r>
              <a:rPr lang="en-US" b="0" i="0" u="none" strike="noStrike" baseline="0" smtClean="0">
                <a:latin typeface="Segoe"/>
              </a:rPr>
              <a:t>. All worksheet formatting disappears.</a:t>
            </a:r>
          </a:p>
          <a:p>
            <a:pPr marR="0" lvl="1" rtl="0"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Close the workbook without saving your changes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CLOSE</a:t>
            </a:r>
            <a:r>
              <a:rPr lang="en-US" b="0" i="0" u="none" strike="noStrike" baseline="0" smtClean="0">
                <a:latin typeface="Segoe"/>
              </a:rPr>
              <a:t> Excel.</a:t>
            </a:r>
          </a:p>
          <a:p>
            <a:pPr marR="0" lvl="0" rtl="0"/>
            <a:r>
              <a:rPr lang="en-US" b="0" i="0" u="none" strike="noStrike" baseline="0" smtClean="0">
                <a:latin typeface="Segoe"/>
              </a:rPr>
              <a:t>As you saw in this exercise, clearing formatting from cells or an entire worksheet does not affect the text, numbers, or formulas in the worksheet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760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Skills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7" name="Picture 6" descr="06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769772" cy="38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8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Delete Cells from a Worksheet</a:t>
            </a:r>
            <a:endParaRPr lang="en-US" b="0" i="0" u="none" strike="noStrike" baseline="0" smtClean="0">
              <a:solidFill>
                <a:srgbClr val="007233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latin typeface="Segoe"/>
              </a:rPr>
              <a:t>GET READY. USE</a:t>
            </a:r>
            <a:r>
              <a:rPr lang="en-US" b="0" i="0" u="none" strike="noStrike" baseline="0" smtClean="0">
                <a:latin typeface="Segoe"/>
              </a:rPr>
              <a:t> the workbook you modified in the previous exercise.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Click cell </a:t>
            </a:r>
            <a:r>
              <a:rPr lang="en-US" b="1" i="0" u="none" strike="noStrike" baseline="0" smtClean="0">
                <a:latin typeface="Segoe"/>
              </a:rPr>
              <a:t>P7</a:t>
            </a:r>
            <a:r>
              <a:rPr lang="en-US" b="0" i="0" u="none" strike="noStrike" baseline="0" smtClean="0">
                <a:latin typeface="Segoe"/>
              </a:rPr>
              <a:t> to make it the active cell.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On the HOME tab, in the Cells group, click the </a:t>
            </a:r>
            <a:r>
              <a:rPr lang="en-US" b="1" i="0" u="none" strike="noStrike" baseline="0" smtClean="0">
                <a:latin typeface="Segoe"/>
              </a:rPr>
              <a:t>Delete</a:t>
            </a:r>
            <a:r>
              <a:rPr lang="en-US" b="0" i="0" u="none" strike="noStrike" baseline="0" smtClean="0">
                <a:latin typeface="Segoe"/>
              </a:rPr>
              <a:t> button arrow, and then select </a:t>
            </a:r>
            <a:r>
              <a:rPr lang="en-US" b="1" i="0" u="none" strike="noStrike" baseline="0" smtClean="0">
                <a:latin typeface="Segoe"/>
              </a:rPr>
              <a:t>Delete Cells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  <a:p>
            <a:pPr marR="0" lvl="1" rtl="0"/>
            <a:r>
              <a:rPr lang="en-US" b="0" i="0" u="none" strike="noStrike" baseline="0" smtClean="0">
                <a:latin typeface="Segoe"/>
              </a:rPr>
              <a:t>In the Delete dialog box, select the </a:t>
            </a:r>
            <a:r>
              <a:rPr lang="en-US" b="1" i="0" u="none" strike="noStrike" baseline="0" smtClean="0">
                <a:latin typeface="Segoe"/>
              </a:rPr>
              <a:t>Shift cells left</a:t>
            </a:r>
            <a:r>
              <a:rPr lang="en-US" b="0" i="0" u="none" strike="noStrike" baseline="0" smtClean="0">
                <a:latin typeface="Segoe"/>
              </a:rPr>
              <a:t> option and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Segoe"/>
              </a:rPr>
              <a:t>. The content in cell Q7 shifts to the left and appears in cell P7.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Delete Cells from a Worksheet</a:t>
            </a:r>
            <a:endParaRPr lang="en-US" b="0" i="0" u="none" strike="noStrike" baseline="0" smtClean="0">
              <a:solidFill>
                <a:srgbClr val="007233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Highlight the range </a:t>
            </a:r>
            <a:r>
              <a:rPr lang="en-US" b="1" i="0" u="none" strike="noStrike" baseline="0" smtClean="0">
                <a:latin typeface="Segoe"/>
              </a:rPr>
              <a:t>A8:P8</a:t>
            </a:r>
            <a:r>
              <a:rPr lang="en-US" b="0" i="0" u="none" strike="noStrike" baseline="0" smtClean="0">
                <a:latin typeface="Segoe"/>
              </a:rPr>
              <a:t>. </a:t>
            </a:r>
          </a:p>
          <a:p>
            <a:pPr marR="0" lvl="1" rtl="0"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Right-click the selection, which is a duplicate of the next row of data, and select </a:t>
            </a:r>
            <a:r>
              <a:rPr lang="en-US" b="1" i="0" u="none" strike="noStrike" baseline="0" smtClean="0">
                <a:latin typeface="Segoe"/>
              </a:rPr>
              <a:t>Delete</a:t>
            </a:r>
            <a:r>
              <a:rPr lang="en-US" b="0" i="0" u="none" strike="noStrike" baseline="0" smtClean="0">
                <a:latin typeface="Segoe"/>
              </a:rPr>
              <a:t> from the shortcut menu.</a:t>
            </a:r>
          </a:p>
          <a:p>
            <a:pPr marR="0" lvl="1" rtl="0">
              <a:buAutoNum type="arabicPeriod" startAt="4"/>
            </a:pPr>
            <a:r>
              <a:rPr lang="en-US" b="0" i="0" u="none" strike="noStrike" baseline="0" smtClean="0">
                <a:latin typeface="Segoe"/>
              </a:rPr>
              <a:t>In the Delete dialog box, ensure </a:t>
            </a:r>
            <a:r>
              <a:rPr lang="en-US" b="1" i="0" u="none" strike="noStrike" baseline="0" smtClean="0">
                <a:latin typeface="Segoe"/>
              </a:rPr>
              <a:t>Shift cells up</a:t>
            </a:r>
            <a:r>
              <a:rPr lang="en-US" b="0" i="0" u="none" strike="noStrike" baseline="0" smtClean="0">
                <a:latin typeface="Segoe"/>
              </a:rPr>
              <a:t> is selected and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Times New Roman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7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smtClean="0">
                <a:solidFill>
                  <a:srgbClr val="007233"/>
                </a:solidFill>
                <a:latin typeface="Segoe"/>
              </a:rPr>
              <a:t>Step by Step: Delete Cells from a Worksheet</a:t>
            </a:r>
            <a:endParaRPr lang="en-US" b="0" i="0" u="none" strike="noStrike" baseline="0" smtClean="0">
              <a:solidFill>
                <a:srgbClr val="007233"/>
              </a:solidFill>
              <a:latin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1" rtl="0">
              <a:buFont typeface="+mj-lt"/>
              <a:buAutoNum type="arabicPeriod" startAt="7"/>
            </a:pPr>
            <a:r>
              <a:rPr lang="en-US" b="0" i="0" u="none" strike="noStrike" baseline="0" smtClean="0">
                <a:latin typeface="Segoe"/>
              </a:rPr>
              <a:t>To delete a range of cells in a column, highlight the range </a:t>
            </a:r>
            <a:r>
              <a:rPr lang="en-US" b="1" i="0" u="none" strike="noStrike" baseline="0" smtClean="0">
                <a:latin typeface="Segoe"/>
              </a:rPr>
              <a:t>D3:D8</a:t>
            </a:r>
            <a:r>
              <a:rPr lang="en-US" b="0" i="0" u="none" strike="noStrike" baseline="0" smtClean="0">
                <a:latin typeface="Segoe"/>
              </a:rPr>
              <a:t>, and on the HOME tab, in the Cells group, click the </a:t>
            </a:r>
            <a:r>
              <a:rPr lang="en-US" b="1" i="0" u="none" strike="noStrike" baseline="0" smtClean="0">
                <a:latin typeface="Segoe"/>
              </a:rPr>
              <a:t>Delete</a:t>
            </a:r>
            <a:r>
              <a:rPr lang="en-US" b="0" i="0" u="none" strike="noStrike" baseline="0" smtClean="0">
                <a:latin typeface="Segoe"/>
              </a:rPr>
              <a:t> button arrow and then select </a:t>
            </a:r>
            <a:r>
              <a:rPr lang="en-US" b="1" i="0" u="none" strike="noStrike" baseline="0" smtClean="0">
                <a:latin typeface="Segoe"/>
              </a:rPr>
              <a:t>Delete Cells</a:t>
            </a:r>
            <a:r>
              <a:rPr lang="en-US" b="0" i="0" u="none" strike="noStrike" baseline="0" smtClean="0">
                <a:latin typeface="Segoe"/>
              </a:rPr>
              <a:t>. Ensure </a:t>
            </a:r>
            <a:r>
              <a:rPr lang="en-US" b="1" i="0" u="none" strike="noStrike" baseline="0" smtClean="0">
                <a:latin typeface="Segoe"/>
              </a:rPr>
              <a:t>Shift cells left</a:t>
            </a:r>
            <a:r>
              <a:rPr lang="en-US" b="0" i="0" u="none" strike="noStrike" baseline="0" smtClean="0">
                <a:latin typeface="Segoe"/>
              </a:rPr>
              <a:t> is selected, and click </a:t>
            </a:r>
            <a:r>
              <a:rPr lang="en-US" b="1" i="0" u="none" strike="noStrike" baseline="0" smtClean="0">
                <a:latin typeface="Segoe"/>
              </a:rPr>
              <a:t>OK</a:t>
            </a:r>
            <a:r>
              <a:rPr lang="en-US" b="0" i="0" u="none" strike="noStrike" baseline="0" smtClean="0">
                <a:latin typeface="Segoe"/>
              </a:rPr>
              <a:t>. The worksheet should look similar to the figure below.</a:t>
            </a:r>
          </a:p>
          <a:p>
            <a:pPr marR="0" lvl="1" rtl="0">
              <a:buAutoNum type="arabicPeriod" startAt="7"/>
            </a:pPr>
            <a:r>
              <a:rPr lang="en-US" b="1" i="0" u="none" strike="noStrike" baseline="0" smtClean="0">
                <a:latin typeface="Segoe"/>
              </a:rPr>
              <a:t>SAVE </a:t>
            </a:r>
            <a:r>
              <a:rPr lang="en-US" b="0" i="0" u="none" strike="noStrike" baseline="0" smtClean="0">
                <a:latin typeface="Segoe"/>
              </a:rPr>
              <a:t>the workbook as </a:t>
            </a:r>
            <a:r>
              <a:rPr lang="en-US" b="1" i="1" u="none" strike="noStrike" baseline="0" smtClean="0">
                <a:latin typeface="Segoe"/>
              </a:rPr>
              <a:t>06 Patient Visits</a:t>
            </a:r>
            <a:r>
              <a:rPr lang="en-US" b="0" i="0" u="none" strike="noStrike" baseline="0" smtClean="0">
                <a:latin typeface="Segoe"/>
              </a:rPr>
              <a:t> </a:t>
            </a:r>
            <a:r>
              <a:rPr lang="en-US" b="1" i="1" u="none" strike="noStrike" baseline="0" smtClean="0">
                <a:latin typeface="Segoe"/>
              </a:rPr>
              <a:t>Insert Delete</a:t>
            </a:r>
            <a:r>
              <a:rPr lang="en-US" b="0" i="0" u="none" strike="noStrike" baseline="0" smtClean="0">
                <a:latin typeface="Segoe"/>
              </a:rPr>
              <a:t> </a:t>
            </a:r>
            <a:r>
              <a:rPr lang="en-US" b="1" i="1" u="none" strike="noStrike" baseline="0" smtClean="0">
                <a:latin typeface="Segoe"/>
              </a:rPr>
              <a:t>Solution</a:t>
            </a:r>
            <a:r>
              <a:rPr lang="en-US" b="0" i="0" u="none" strike="noStrike" baseline="0" smtClean="0">
                <a:latin typeface="Segoe"/>
              </a:rPr>
              <a:t> and </a:t>
            </a:r>
            <a:r>
              <a:rPr lang="en-US" b="1" i="0" u="none" strike="noStrike" baseline="0" smtClean="0">
                <a:latin typeface="Segoe"/>
              </a:rPr>
              <a:t>CLOSE</a:t>
            </a:r>
            <a:r>
              <a:rPr lang="en-US" b="0" i="0" u="none" strike="noStrike" baseline="0" smtClean="0">
                <a:latin typeface="Segoe"/>
              </a:rPr>
              <a:t> the file.</a:t>
            </a:r>
          </a:p>
          <a:p>
            <a:pPr marR="0" lvl="0" rtl="0"/>
            <a:r>
              <a:rPr lang="en-US" b="1" i="0" u="none" strike="noStrike" baseline="0" smtClean="0">
                <a:latin typeface="Segoe"/>
              </a:rPr>
              <a:t>PAUSE. </a:t>
            </a:r>
            <a:r>
              <a:rPr lang="en-US" b="0" i="0" u="none" strike="noStrike" baseline="0" smtClean="0">
                <a:latin typeface="Segoe"/>
              </a:rPr>
              <a:t>Leave Excel open to use in the next exercise.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2014, John Wiley &amp; Sons, Inc.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245225"/>
            <a:ext cx="3657600" cy="4762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Microsoft Official Academic Course, Microsoft Word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453F413-A379-4AA4-A6AE-7C7FDF82C38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 descr="06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8200"/>
            <a:ext cx="7514896" cy="14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6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258</TotalTime>
  <Words>5157</Words>
  <Application>Microsoft Macintosh PowerPoint</Application>
  <PresentationFormat>On-screen Show (4:3)</PresentationFormat>
  <Paragraphs>498</Paragraphs>
  <Slides>62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template</vt:lpstr>
      <vt:lpstr>Formatting Cells and Ranges</vt:lpstr>
      <vt:lpstr>Objectives</vt:lpstr>
      <vt:lpstr>Software Orientation</vt:lpstr>
      <vt:lpstr>Step by Step: Insert Cells into a Worksheet</vt:lpstr>
      <vt:lpstr>Step by Step: Insert Cells into a Worksheet</vt:lpstr>
      <vt:lpstr>Step by Step: Insert Cells into a Worksheet</vt:lpstr>
      <vt:lpstr>Step by Step: Delete Cells from a Worksheet</vt:lpstr>
      <vt:lpstr>Step by Step: Delete Cells from a Worksheet</vt:lpstr>
      <vt:lpstr>Step by Step: Delete Cells from a Worksheet</vt:lpstr>
      <vt:lpstr>Step by Step: Align Cell Contents</vt:lpstr>
      <vt:lpstr>Step by Step: Align Cell Contents</vt:lpstr>
      <vt:lpstr>Step by Step: Indent Cell Contents</vt:lpstr>
      <vt:lpstr>Step by Step: Change Text Orientation</vt:lpstr>
      <vt:lpstr>Step by Step: Change Text Orientation</vt:lpstr>
      <vt:lpstr>Step by Step: Choose Fonts and Font Sizes</vt:lpstr>
      <vt:lpstr>Step by Step: Choose Fonts and Font Sizes</vt:lpstr>
      <vt:lpstr>Step by Step: Change Font Color</vt:lpstr>
      <vt:lpstr>Step by Step: Apply Special Character Attributes</vt:lpstr>
      <vt:lpstr>Step by Step: Apply Special Character Attributes</vt:lpstr>
      <vt:lpstr>Step by Step: Fill Cells with Color</vt:lpstr>
      <vt:lpstr>Step by Step: Fill Cells with Color</vt:lpstr>
      <vt:lpstr>Step by Step: Apply Number Formats</vt:lpstr>
      <vt:lpstr>Step by Step: Apply Number Formats</vt:lpstr>
      <vt:lpstr>Step by Step: Apply Number Formats</vt:lpstr>
      <vt:lpstr>Step by Step: Apply Number Formats</vt:lpstr>
      <vt:lpstr>Step by Step: Apply Number Formats</vt:lpstr>
      <vt:lpstr>Step by Step: Wrap Text in a Cell</vt:lpstr>
      <vt:lpstr>Step by Step: Wrap Text in a Cell</vt:lpstr>
      <vt:lpstr>Step by Step: Wrap Text in a Cell</vt:lpstr>
      <vt:lpstr>Step by Step: Merge and Split Cells</vt:lpstr>
      <vt:lpstr>Step by Step: Merge and Split Cells</vt:lpstr>
      <vt:lpstr>Step by Step: Merge and Split Cells</vt:lpstr>
      <vt:lpstr>Step by Step: Place Borders around Cells</vt:lpstr>
      <vt:lpstr>Step by Step: Place Borders around Cells</vt:lpstr>
      <vt:lpstr>Step by Step: Place Borders around Cells</vt:lpstr>
      <vt:lpstr>Step by Step: Use the Format Painter to Copy Formatting</vt:lpstr>
      <vt:lpstr>Step by Step: Use the Format Painter to Copy Formatting</vt:lpstr>
      <vt:lpstr>Step by Step: Use the Format Painter to Copy Formatting</vt:lpstr>
      <vt:lpstr>Step by Step: Understand Paste Special Options</vt:lpstr>
      <vt:lpstr>Step by Step: Understand Paste Special Options</vt:lpstr>
      <vt:lpstr>Step by Step: Understand Paste Special Options</vt:lpstr>
      <vt:lpstr>Step by Step: Apply Cell Styles</vt:lpstr>
      <vt:lpstr>Step by Step: Apply Cell Styles</vt:lpstr>
      <vt:lpstr>Step by Step: Apply Cell Styles</vt:lpstr>
      <vt:lpstr>Step by Step: Customize a Cell Style</vt:lpstr>
      <vt:lpstr>Step by Step: Customize a Cell Style</vt:lpstr>
      <vt:lpstr>Step by Step: Insert a Hyperlink in a Cell</vt:lpstr>
      <vt:lpstr>Step by Step: Insert a Hyperlink in a Cell</vt:lpstr>
      <vt:lpstr>Step by Step: Use a Hyperlink</vt:lpstr>
      <vt:lpstr>Step by Step: Remove a Hyperlink from a Cell</vt:lpstr>
      <vt:lpstr>Step by Step: Apply a Specific Conditional Format</vt:lpstr>
      <vt:lpstr>Step by Step: Apply a Specific Conditional Format</vt:lpstr>
      <vt:lpstr>Step by Step: Apply Multiple Conditional Formatting Rules</vt:lpstr>
      <vt:lpstr>Step by Step: Apply Multiple Conditional Formatting Rules</vt:lpstr>
      <vt:lpstr>Step by Step: Use the Rules Manager to Apply Conditional Formats</vt:lpstr>
      <vt:lpstr>Step by Step: Use the Rules Manager to Apply Conditional Formats</vt:lpstr>
      <vt:lpstr>Step by Step: Use the Rules Manager to Apply Conditional Formats</vt:lpstr>
      <vt:lpstr>Step by Step: Use the Rules Manager to Apply Conditional Formats</vt:lpstr>
      <vt:lpstr>Step by Step: Use the Rules Manager to Apply Conditional Formats</vt:lpstr>
      <vt:lpstr>Step by Step: Clear a Cell’s Formatting</vt:lpstr>
      <vt:lpstr>Step by Step: Clear a Cell’s Formatting</vt:lpstr>
      <vt:lpstr>Skills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Box Twelve Communications, Inc.</dc:creator>
  <cp:lastModifiedBy>Rich Kershner</cp:lastModifiedBy>
  <cp:revision>421</cp:revision>
  <dcterms:created xsi:type="dcterms:W3CDTF">2011-08-08T12:10:51Z</dcterms:created>
  <dcterms:modified xsi:type="dcterms:W3CDTF">2013-08-09T20:05:29Z</dcterms:modified>
</cp:coreProperties>
</file>