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2"/>
  </p:notesMasterIdLst>
  <p:sldIdLst>
    <p:sldId id="256" r:id="rId2"/>
    <p:sldId id="259" r:id="rId3"/>
    <p:sldId id="260" r:id="rId4"/>
    <p:sldId id="263" r:id="rId5"/>
    <p:sldId id="305" r:id="rId6"/>
    <p:sldId id="306" r:id="rId7"/>
    <p:sldId id="265" r:id="rId8"/>
    <p:sldId id="307" r:id="rId9"/>
    <p:sldId id="308" r:id="rId10"/>
    <p:sldId id="309" r:id="rId11"/>
    <p:sldId id="267" r:id="rId12"/>
    <p:sldId id="313" r:id="rId13"/>
    <p:sldId id="314" r:id="rId14"/>
    <p:sldId id="269" r:id="rId15"/>
    <p:sldId id="315" r:id="rId16"/>
    <p:sldId id="316" r:id="rId17"/>
    <p:sldId id="317" r:id="rId18"/>
    <p:sldId id="271" r:id="rId19"/>
    <p:sldId id="318" r:id="rId20"/>
    <p:sldId id="273" r:id="rId21"/>
    <p:sldId id="319" r:id="rId22"/>
    <p:sldId id="320" r:id="rId23"/>
    <p:sldId id="276" r:id="rId24"/>
    <p:sldId id="322" r:id="rId25"/>
    <p:sldId id="323" r:id="rId26"/>
    <p:sldId id="324" r:id="rId27"/>
    <p:sldId id="278" r:id="rId28"/>
    <p:sldId id="326" r:id="rId29"/>
    <p:sldId id="327" r:id="rId30"/>
    <p:sldId id="328" r:id="rId31"/>
    <p:sldId id="280" r:id="rId32"/>
    <p:sldId id="330" r:id="rId33"/>
    <p:sldId id="282" r:id="rId34"/>
    <p:sldId id="331" r:id="rId35"/>
    <p:sldId id="332" r:id="rId36"/>
    <p:sldId id="284" r:id="rId37"/>
    <p:sldId id="334" r:id="rId38"/>
    <p:sldId id="335" r:id="rId39"/>
    <p:sldId id="286" r:id="rId40"/>
    <p:sldId id="336" r:id="rId41"/>
    <p:sldId id="337" r:id="rId42"/>
    <p:sldId id="338" r:id="rId43"/>
    <p:sldId id="288" r:id="rId44"/>
    <p:sldId id="339" r:id="rId45"/>
    <p:sldId id="290" r:id="rId46"/>
    <p:sldId id="292" r:id="rId47"/>
    <p:sldId id="341" r:id="rId48"/>
    <p:sldId id="294" r:id="rId49"/>
    <p:sldId id="343" r:id="rId50"/>
    <p:sldId id="344" r:id="rId51"/>
    <p:sldId id="345" r:id="rId52"/>
    <p:sldId id="297" r:id="rId53"/>
    <p:sldId id="346" r:id="rId54"/>
    <p:sldId id="299" r:id="rId55"/>
    <p:sldId id="347" r:id="rId56"/>
    <p:sldId id="348" r:id="rId57"/>
    <p:sldId id="301" r:id="rId58"/>
    <p:sldId id="303" r:id="rId59"/>
    <p:sldId id="351" r:id="rId60"/>
    <p:sldId id="304" r:id="rId6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rPr>
              <a:t>Another Way: To delete an entire row, select the row or rows to be deleted, right-click the selection, and select Delete from the shortcut menu.</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346938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rPr>
              <a:t>Another Way: To access the Column Width dialog box to change a column’s width, select the column, right-click the selection, and select Column Width from the shortcut menu</a:t>
            </a:r>
            <a:r>
              <a:rPr lang="en-US">
                <a:latin typeface="Times New Roman"/>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26151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a:latin typeface="Segoe"/>
              </a:rPr>
              <a:t>Another Way: To unhide a row or column, double-click the double lines in the row or column heading that indicate hidden content.</a:t>
            </a:r>
          </a:p>
          <a:p>
            <a:pPr lvl="2"/>
            <a:r>
              <a:rPr lang="en-US">
                <a:latin typeface="Segoe"/>
              </a:rPr>
              <a:t>Troubleshooting: When you select rows 2 and 4 to unhide the hidden row, you must select them in a way that includes the hidden rows. Press Shift when you select row 4 or select row 2 and drag to include row 4. If you select row 2, press Ctrl, and click row 4, the hidden row will not unhide. Additionally, selecting only the data in the rows will not release the hidden row</a:t>
            </a:r>
            <a:r>
              <a:rPr lang="en-US">
                <a:latin typeface="Times New Roman"/>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114605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rPr>
              <a:t>Take Note: To return all theme color elements to their original colors, click the Reset button in the Create New Theme Colors dialog box before you click Save.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104474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rPr>
              <a:t>Troubleshooting: If your customized theme font is not automatically applied, click Cell Styles and click the customized heading font to apply it. For example, click A1, go to Cell Styles on the HOME tab, and select Title.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163096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rPr>
              <a:t>Take Note: The addition of the DESIGN contextual tab illustrates one advantage of Excel’s ribbon interface. With the ribbon, instead of every command being available all the time, some commands appear only in response to specific user actions.</a:t>
            </a:r>
            <a:endParaRPr lang="en-US">
              <a:latin typeface="Times New Roman"/>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42</a:t>
            </a:fld>
            <a:endParaRPr lang="en-US"/>
          </a:p>
        </p:txBody>
      </p:sp>
    </p:spTree>
    <p:extLst>
      <p:ext uri="{BB962C8B-B14F-4D97-AF65-F5344CB8AC3E}">
        <p14:creationId xmlns:p14="http://schemas.microsoft.com/office/powerpoint/2010/main" val="139697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7200C-6D8C-4115-A37A-9714451E98EA}" type="datetimeFigureOut">
              <a:rPr lang="en-US" smtClean="0"/>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A55B-36CF-4BCC-A2C5-2CF67A413AA5}" type="slidenum">
              <a:rPr lang="en-US" smtClean="0"/>
              <a:t>‹#›</a:t>
            </a:fld>
            <a:endParaRPr lang="en-US"/>
          </a:p>
        </p:txBody>
      </p:sp>
    </p:spTree>
    <p:extLst>
      <p:ext uri="{BB962C8B-B14F-4D97-AF65-F5344CB8AC3E}">
        <p14:creationId xmlns:p14="http://schemas.microsoft.com/office/powerpoint/2010/main" val="68128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Formatting Worksheets</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7</a:t>
            </a:r>
          </a:p>
          <a:p>
            <a:pPr marL="36513" indent="0" algn="r" eaLnBrk="1" hangingPunct="1">
              <a:spcBef>
                <a:spcPct val="0"/>
              </a:spcBef>
              <a:buFontTx/>
              <a:buNone/>
            </a:pPr>
            <a:endParaRPr lang="en-US" sz="2800" dirty="0" smtClean="0">
              <a:solidFill>
                <a:srgbClr val="007233"/>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Modify Row Height and Column Width</a:t>
            </a:r>
            <a:endParaRPr lang="en-US"/>
          </a:p>
        </p:txBody>
      </p:sp>
      <p:sp>
        <p:nvSpPr>
          <p:cNvPr id="3" name="Content Placeholder 2"/>
          <p:cNvSpPr>
            <a:spLocks noGrp="1"/>
          </p:cNvSpPr>
          <p:nvPr>
            <p:ph idx="1"/>
          </p:nvPr>
        </p:nvSpPr>
        <p:spPr/>
        <p:txBody>
          <a:bodyPr/>
          <a:lstStyle/>
          <a:p>
            <a:pPr lvl="1">
              <a:buFont typeface="+mj-lt"/>
              <a:buAutoNum type="arabicPeriod" startAt="4"/>
            </a:pPr>
            <a:r>
              <a:rPr lang="en-US">
                <a:latin typeface="Segoe"/>
              </a:rPr>
              <a:t>Select row </a:t>
            </a:r>
            <a:r>
              <a:rPr lang="en-US" b="1">
                <a:latin typeface="Segoe"/>
              </a:rPr>
              <a:t>2</a:t>
            </a:r>
            <a:r>
              <a:rPr lang="en-US">
                <a:latin typeface="Segoe"/>
              </a:rPr>
              <a:t>. On the HOME tab, in the Cells group, click the </a:t>
            </a:r>
            <a:r>
              <a:rPr lang="en-US" b="1">
                <a:latin typeface="Segoe"/>
              </a:rPr>
              <a:t>Format </a:t>
            </a:r>
            <a:r>
              <a:rPr lang="en-US">
                <a:latin typeface="Segoe"/>
              </a:rPr>
              <a:t>button arrow and select </a:t>
            </a:r>
            <a:r>
              <a:rPr lang="en-US" b="1">
                <a:latin typeface="Segoe"/>
              </a:rPr>
              <a:t>AutoFit Row Height</a:t>
            </a:r>
            <a:r>
              <a:rPr lang="en-US">
                <a:latin typeface="Segoe"/>
              </a:rPr>
              <a:t>. With the row still selected, click the </a:t>
            </a:r>
            <a:r>
              <a:rPr lang="en-US" b="1">
                <a:latin typeface="Segoe"/>
              </a:rPr>
              <a:t>Format </a:t>
            </a:r>
            <a:r>
              <a:rPr lang="en-US">
                <a:latin typeface="Segoe"/>
              </a:rPr>
              <a:t>button arrow again and select </a:t>
            </a:r>
            <a:r>
              <a:rPr lang="en-US" b="1">
                <a:latin typeface="Segoe"/>
              </a:rPr>
              <a:t>Row Height</a:t>
            </a:r>
            <a:r>
              <a:rPr lang="en-US">
                <a:latin typeface="Segoe"/>
              </a:rPr>
              <a:t>. The Row Height dialog box indicates that the row is 18.75 points in height. Click </a:t>
            </a:r>
            <a:r>
              <a:rPr lang="en-US" b="1">
                <a:latin typeface="Segoe"/>
              </a:rPr>
              <a:t>OK</a:t>
            </a:r>
            <a:r>
              <a:rPr lang="en-US">
                <a:latin typeface="Times New Roman"/>
              </a:rPr>
              <a:t>.</a:t>
            </a:r>
          </a:p>
          <a:p>
            <a:pPr lvl="1">
              <a:buAutoNum type="arabicPeriod" startAt="4"/>
            </a:pP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67438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Format an Entire Row or Column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Select columns F through I by clicking the column </a:t>
            </a:r>
            <a:r>
              <a:rPr lang="en-US" b="1" i="0" u="none" strike="noStrike" baseline="0" smtClean="0">
                <a:latin typeface="Segoe"/>
              </a:rPr>
              <a:t>F</a:t>
            </a:r>
            <a:r>
              <a:rPr lang="en-US" b="0" i="0" u="none" strike="noStrike" baseline="0" smtClean="0">
                <a:latin typeface="Segoe"/>
              </a:rPr>
              <a:t> heading, pressing the </a:t>
            </a:r>
            <a:r>
              <a:rPr lang="en-US" b="1" i="0" u="none" strike="noStrike" baseline="0" smtClean="0">
                <a:latin typeface="Segoe"/>
              </a:rPr>
              <a:t>Shift</a:t>
            </a:r>
            <a:r>
              <a:rPr lang="en-US" b="0" i="0" u="none" strike="noStrike" baseline="0" smtClean="0">
                <a:latin typeface="Segoe"/>
              </a:rPr>
              <a:t> key, and clicking the column </a:t>
            </a:r>
            <a:r>
              <a:rPr lang="en-US" b="1" i="0" u="none" strike="noStrike" baseline="0" smtClean="0">
                <a:latin typeface="Segoe"/>
              </a:rPr>
              <a:t>I </a:t>
            </a:r>
            <a:r>
              <a:rPr lang="en-US" b="0" i="0" u="none" strike="noStrike" baseline="0" smtClean="0">
                <a:latin typeface="Segoe"/>
              </a:rPr>
              <a:t>heading. All four columns are selected,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7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352800"/>
            <a:ext cx="7225862" cy="2326275"/>
          </a:xfrm>
          <a:prstGeom prst="rect">
            <a:avLst/>
          </a:prstGeom>
        </p:spPr>
      </p:pic>
    </p:spTree>
    <p:extLst>
      <p:ext uri="{BB962C8B-B14F-4D97-AF65-F5344CB8AC3E}">
        <p14:creationId xmlns:p14="http://schemas.microsoft.com/office/powerpoint/2010/main" val="352615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Format an Entire Row or Column</a:t>
            </a:r>
            <a:endParaRPr lang="en-US"/>
          </a:p>
        </p:txBody>
      </p:sp>
      <p:sp>
        <p:nvSpPr>
          <p:cNvPr id="3" name="Content Placeholder 2"/>
          <p:cNvSpPr>
            <a:spLocks noGrp="1"/>
          </p:cNvSpPr>
          <p:nvPr>
            <p:ph idx="1"/>
          </p:nvPr>
        </p:nvSpPr>
        <p:spPr/>
        <p:txBody>
          <a:bodyPr/>
          <a:lstStyle/>
          <a:p>
            <a:pPr lvl="1">
              <a:buFont typeface="+mj-lt"/>
              <a:buAutoNum type="arabicPeriod" startAt="2"/>
            </a:pPr>
            <a:r>
              <a:rPr lang="en-US">
                <a:latin typeface="Segoe"/>
              </a:rPr>
              <a:t>On the HOME tab, in the Alignment group, click the </a:t>
            </a:r>
            <a:r>
              <a:rPr lang="en-US" b="1">
                <a:latin typeface="Segoe"/>
              </a:rPr>
              <a:t>Center</a:t>
            </a:r>
            <a:r>
              <a:rPr lang="en-US">
                <a:latin typeface="Segoe"/>
              </a:rPr>
              <a:t> icon, as shown below. The content in columns F through I is centered.</a:t>
            </a:r>
          </a:p>
          <a:p>
            <a:pPr lvl="1">
              <a:buAutoNum type="arabicPeriod" startAt="2"/>
            </a:pPr>
            <a:r>
              <a:rPr lang="en-US">
                <a:latin typeface="Segoe"/>
              </a:rPr>
              <a:t>Click the column </a:t>
            </a:r>
            <a:r>
              <a:rPr lang="en-US" b="1">
                <a:latin typeface="Segoe"/>
              </a:rPr>
              <a:t>I</a:t>
            </a:r>
            <a:r>
              <a:rPr lang="en-US">
                <a:latin typeface="Segoe"/>
              </a:rPr>
              <a:t> heading. The Charge column is selected.</a:t>
            </a:r>
          </a:p>
          <a:p>
            <a:pPr lvl="1">
              <a:buAutoNum type="arabicPeriod" startAt="2"/>
            </a:pPr>
            <a:r>
              <a:rPr lang="en-US">
                <a:latin typeface="Segoe"/>
              </a:rPr>
              <a:t>On the HOME tab, in the Number group, select </a:t>
            </a:r>
            <a:r>
              <a:rPr lang="en-US" b="1">
                <a:latin typeface="Segoe"/>
              </a:rPr>
              <a:t>Currency</a:t>
            </a:r>
            <a:r>
              <a:rPr lang="en-US">
                <a:latin typeface="Segoe"/>
              </a:rPr>
              <a:t> from the Number Format menu. Only the values in column I are styled as currency.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12</a:t>
            </a:fld>
            <a:endParaRPr lang="en-US" dirty="0"/>
          </a:p>
        </p:txBody>
      </p:sp>
      <p:pic>
        <p:nvPicPr>
          <p:cNvPr id="7" name="Picture 6" descr="07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648200"/>
            <a:ext cx="3083910" cy="1491020"/>
          </a:xfrm>
          <a:prstGeom prst="rect">
            <a:avLst/>
          </a:prstGeom>
        </p:spPr>
      </p:pic>
    </p:spTree>
    <p:extLst>
      <p:ext uri="{BB962C8B-B14F-4D97-AF65-F5344CB8AC3E}">
        <p14:creationId xmlns:p14="http://schemas.microsoft.com/office/powerpoint/2010/main" val="401601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Format an Entire Row or Column</a:t>
            </a:r>
            <a:endParaRPr lang="en-US"/>
          </a:p>
        </p:txBody>
      </p:sp>
      <p:sp>
        <p:nvSpPr>
          <p:cNvPr id="3" name="Content Placeholder 2"/>
          <p:cNvSpPr>
            <a:spLocks noGrp="1"/>
          </p:cNvSpPr>
          <p:nvPr>
            <p:ph idx="1"/>
          </p:nvPr>
        </p:nvSpPr>
        <p:spPr/>
        <p:txBody>
          <a:bodyPr/>
          <a:lstStyle/>
          <a:p>
            <a:pPr lvl="1">
              <a:buFont typeface="+mj-lt"/>
              <a:buAutoNum type="arabicPeriod" startAt="5"/>
            </a:pPr>
            <a:r>
              <a:rPr lang="en-US">
                <a:latin typeface="Segoe"/>
              </a:rPr>
              <a:t>Select row </a:t>
            </a:r>
            <a:r>
              <a:rPr lang="en-US" b="1">
                <a:latin typeface="Segoe"/>
              </a:rPr>
              <a:t>4</a:t>
            </a:r>
            <a:r>
              <a:rPr lang="en-US">
                <a:latin typeface="Segoe"/>
              </a:rPr>
              <a:t> and center the column headings using the </a:t>
            </a:r>
            <a:r>
              <a:rPr lang="en-US" b="1">
                <a:latin typeface="Segoe"/>
              </a:rPr>
              <a:t>Center</a:t>
            </a:r>
            <a:r>
              <a:rPr lang="en-US">
                <a:latin typeface="Segoe"/>
              </a:rPr>
              <a:t> icon in the Alignment group on the HOME tab.</a:t>
            </a:r>
          </a:p>
          <a:p>
            <a:pPr lvl="1">
              <a:buAutoNum type="arabicPeriod" startAt="5"/>
            </a:pPr>
            <a:r>
              <a:rPr lang="en-US">
                <a:latin typeface="Segoe"/>
              </a:rPr>
              <a:t> </a:t>
            </a: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90079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Hide or Unhide a Row or Column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Select columns </a:t>
            </a:r>
            <a:r>
              <a:rPr lang="en-US" b="1" i="0" u="none" strike="noStrike" baseline="0" smtClean="0">
                <a:latin typeface="Segoe"/>
              </a:rPr>
              <a:t>D</a:t>
            </a:r>
            <a:r>
              <a:rPr lang="en-US" b="0" i="0" u="none" strike="noStrike" baseline="0" smtClean="0">
                <a:latin typeface="Segoe"/>
              </a:rPr>
              <a:t> and</a:t>
            </a:r>
            <a:r>
              <a:rPr lang="en-US" b="1" i="0" u="none" strike="noStrike" baseline="0" smtClean="0">
                <a:latin typeface="Segoe"/>
              </a:rPr>
              <a:t> E</a:t>
            </a:r>
            <a:r>
              <a:rPr lang="en-US" b="0" i="0" u="none" strike="noStrike" baseline="0" smtClean="0">
                <a:latin typeface="Segoe"/>
              </a:rPr>
              <a:t>. The columns for Date and Time are selected. </a:t>
            </a:r>
          </a:p>
          <a:p>
            <a:pPr marR="0" lvl="1" rtl="0"/>
            <a:r>
              <a:rPr lang="en-US" b="0" i="0" u="none" strike="noStrike" baseline="0" smtClean="0">
                <a:latin typeface="Segoe"/>
              </a:rPr>
              <a:t>Right-click and select </a:t>
            </a:r>
            <a:r>
              <a:rPr lang="en-US" b="1" i="0" u="none" strike="noStrike" baseline="0" smtClean="0">
                <a:latin typeface="Segoe"/>
              </a:rPr>
              <a:t>Hide</a:t>
            </a:r>
            <a:r>
              <a:rPr lang="en-US" b="0" i="0" u="none" strike="noStrike" baseline="0" smtClean="0">
                <a:latin typeface="Segoe"/>
              </a:rPr>
              <a:t> from the shortcut menu. The Date and Time columns are hidden from view, and a green line appears indicating hidden content, as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038600"/>
            <a:ext cx="6199352" cy="2011492"/>
          </a:xfrm>
          <a:prstGeom prst="rect">
            <a:avLst/>
          </a:prstGeom>
        </p:spPr>
      </p:pic>
    </p:spTree>
    <p:extLst>
      <p:ext uri="{BB962C8B-B14F-4D97-AF65-F5344CB8AC3E}">
        <p14:creationId xmlns:p14="http://schemas.microsoft.com/office/powerpoint/2010/main" val="50638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Hide or Unhide a Row or Column</a:t>
            </a:r>
            <a:endParaRPr lang="en-US"/>
          </a:p>
        </p:txBody>
      </p:sp>
      <p:sp>
        <p:nvSpPr>
          <p:cNvPr id="3" name="Content Placeholder 2"/>
          <p:cNvSpPr>
            <a:spLocks noGrp="1"/>
          </p:cNvSpPr>
          <p:nvPr>
            <p:ph idx="1"/>
          </p:nvPr>
        </p:nvSpPr>
        <p:spPr/>
        <p:txBody>
          <a:bodyPr/>
          <a:lstStyle/>
          <a:p>
            <a:pPr lvl="1">
              <a:buFont typeface="+mj-lt"/>
              <a:buAutoNum type="arabicPeriod" startAt="3"/>
            </a:pPr>
            <a:r>
              <a:rPr lang="en-US">
                <a:latin typeface="Segoe"/>
              </a:rPr>
              <a:t>Click in any cell. The green line disappears, and the boundary between columns C and F is a double vertical line (see below), which indicates hidden columns.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15</a:t>
            </a:fld>
            <a:endParaRPr lang="en-US" dirty="0"/>
          </a:p>
        </p:txBody>
      </p:sp>
      <p:pic>
        <p:nvPicPr>
          <p:cNvPr id="7" name="Picture 6" descr="0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124200"/>
            <a:ext cx="5219700" cy="1803400"/>
          </a:xfrm>
          <a:prstGeom prst="rect">
            <a:avLst/>
          </a:prstGeom>
        </p:spPr>
      </p:pic>
    </p:spTree>
    <p:extLst>
      <p:ext uri="{BB962C8B-B14F-4D97-AF65-F5344CB8AC3E}">
        <p14:creationId xmlns:p14="http://schemas.microsoft.com/office/powerpoint/2010/main" val="352697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Hide or Unhide a Row or Column</a:t>
            </a:r>
            <a:endParaRPr lang="en-US"/>
          </a:p>
        </p:txBody>
      </p:sp>
      <p:sp>
        <p:nvSpPr>
          <p:cNvPr id="3" name="Content Placeholder 2"/>
          <p:cNvSpPr>
            <a:spLocks noGrp="1"/>
          </p:cNvSpPr>
          <p:nvPr>
            <p:ph idx="1"/>
          </p:nvPr>
        </p:nvSpPr>
        <p:spPr/>
        <p:txBody>
          <a:bodyPr/>
          <a:lstStyle/>
          <a:p>
            <a:pPr lvl="1">
              <a:buFont typeface="+mj-lt"/>
              <a:buAutoNum type="arabicPeriod" startAt="4"/>
            </a:pPr>
            <a:r>
              <a:rPr lang="en-US">
                <a:latin typeface="Segoe"/>
              </a:rPr>
              <a:t>Select row </a:t>
            </a:r>
            <a:r>
              <a:rPr lang="en-US" b="1">
                <a:latin typeface="Segoe"/>
              </a:rPr>
              <a:t>3</a:t>
            </a:r>
            <a:r>
              <a:rPr lang="en-US">
                <a:latin typeface="Segoe"/>
              </a:rPr>
              <a:t>. On the HOME tab, in the Cells group, click the </a:t>
            </a:r>
            <a:r>
              <a:rPr lang="en-US" b="1">
                <a:latin typeface="Segoe"/>
              </a:rPr>
              <a:t>Format </a:t>
            </a:r>
            <a:r>
              <a:rPr lang="en-US">
                <a:latin typeface="Segoe"/>
              </a:rPr>
              <a:t>button arrow, point to </a:t>
            </a:r>
            <a:r>
              <a:rPr lang="en-US" b="1">
                <a:latin typeface="Segoe"/>
              </a:rPr>
              <a:t>Hide &amp; Unhide</a:t>
            </a:r>
            <a:r>
              <a:rPr lang="en-US">
                <a:latin typeface="Segoe"/>
              </a:rPr>
              <a:t>, and select </a:t>
            </a:r>
            <a:r>
              <a:rPr lang="en-US" b="1">
                <a:latin typeface="Segoe"/>
              </a:rPr>
              <a:t>Hide Rows</a:t>
            </a:r>
            <a:r>
              <a:rPr lang="en-US">
                <a:latin typeface="Segoe"/>
              </a:rPr>
              <a:t>, as shown below. Row 3 is now hidden.</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16</a:t>
            </a:fld>
            <a:endParaRPr lang="en-US" dirty="0"/>
          </a:p>
        </p:txBody>
      </p:sp>
      <p:pic>
        <p:nvPicPr>
          <p:cNvPr id="7" name="Picture 6" descr="07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0"/>
            <a:ext cx="3478049" cy="2968638"/>
          </a:xfrm>
          <a:prstGeom prst="rect">
            <a:avLst/>
          </a:prstGeom>
        </p:spPr>
      </p:pic>
    </p:spTree>
    <p:extLst>
      <p:ext uri="{BB962C8B-B14F-4D97-AF65-F5344CB8AC3E}">
        <p14:creationId xmlns:p14="http://schemas.microsoft.com/office/powerpoint/2010/main" val="87980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Hide or Unhide a Row or Column</a:t>
            </a:r>
            <a:endParaRPr lang="en-US"/>
          </a:p>
        </p:txBody>
      </p:sp>
      <p:sp>
        <p:nvSpPr>
          <p:cNvPr id="3" name="Content Placeholder 2"/>
          <p:cNvSpPr>
            <a:spLocks noGrp="1"/>
          </p:cNvSpPr>
          <p:nvPr>
            <p:ph idx="1"/>
          </p:nvPr>
        </p:nvSpPr>
        <p:spPr/>
        <p:txBody>
          <a:bodyPr/>
          <a:lstStyle/>
          <a:p>
            <a:pPr lvl="1">
              <a:buFont typeface="+mj-lt"/>
              <a:buAutoNum type="arabicPeriod" startAt="5"/>
            </a:pPr>
            <a:r>
              <a:rPr lang="en-US" sz="2000">
                <a:latin typeface="Segoe"/>
              </a:rPr>
              <a:t>Select rows </a:t>
            </a:r>
            <a:r>
              <a:rPr lang="en-US" sz="2000" b="1">
                <a:latin typeface="Segoe"/>
              </a:rPr>
              <a:t>2</a:t>
            </a:r>
            <a:r>
              <a:rPr lang="en-US" sz="2000">
                <a:latin typeface="Segoe"/>
              </a:rPr>
              <a:t> and </a:t>
            </a:r>
            <a:r>
              <a:rPr lang="en-US" sz="2000" b="1">
                <a:latin typeface="Segoe"/>
              </a:rPr>
              <a:t>4</a:t>
            </a:r>
            <a:r>
              <a:rPr lang="en-US" sz="2000">
                <a:latin typeface="Segoe"/>
              </a:rPr>
              <a:t>. Right-click the selection and select </a:t>
            </a:r>
            <a:r>
              <a:rPr lang="en-US" sz="2000" b="1">
                <a:latin typeface="Segoe"/>
              </a:rPr>
              <a:t>Unhide</a:t>
            </a:r>
            <a:r>
              <a:rPr lang="en-US" sz="2000">
                <a:latin typeface="Segoe"/>
              </a:rPr>
              <a:t> from the shortcut menu. Row 3 is now visible.</a:t>
            </a:r>
          </a:p>
          <a:p>
            <a:pPr lvl="0">
              <a:buClr>
                <a:srgbClr val="007233"/>
              </a:buClr>
            </a:pPr>
            <a:r>
              <a:rPr lang="en-US" sz="2000" b="1">
                <a:latin typeface="Segoe"/>
              </a:rPr>
              <a:t>PAUSE. </a:t>
            </a:r>
            <a:r>
              <a:rPr lang="en-US" sz="2000">
                <a:latin typeface="Segoe"/>
              </a:rPr>
              <a:t>Leave the workbook open to use in the next exercise.</a:t>
            </a:r>
          </a:p>
          <a:p>
            <a:endParaRPr lang="en-US" sz="2000"/>
          </a:p>
          <a:p>
            <a:endParaRPr lang="en-US" sz="2000"/>
          </a:p>
          <a:p>
            <a:endParaRPr lang="en-US" sz="200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27184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Transpose Rows or Columns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Click the </a:t>
            </a:r>
            <a:r>
              <a:rPr lang="en-US" b="1" i="0" u="none" strike="noStrike" baseline="0" smtClean="0">
                <a:latin typeface="Segoe"/>
              </a:rPr>
              <a:t>Sheet2</a:t>
            </a:r>
            <a:r>
              <a:rPr lang="en-US" b="0" i="0" u="none" strike="noStrike" baseline="0" smtClean="0">
                <a:latin typeface="Segoe"/>
              </a:rPr>
              <a:t> tab.</a:t>
            </a:r>
          </a:p>
          <a:p>
            <a:pPr marR="0" lvl="1" rtl="0"/>
            <a:r>
              <a:rPr lang="en-US" b="0" i="0" u="none" strike="noStrike" baseline="0" smtClean="0">
                <a:latin typeface="Segoe"/>
              </a:rPr>
              <a:t>Select rows </a:t>
            </a:r>
            <a:r>
              <a:rPr lang="en-US" b="1" i="0" u="none" strike="noStrike" baseline="0" smtClean="0">
                <a:latin typeface="Segoe"/>
              </a:rPr>
              <a:t>2 </a:t>
            </a:r>
            <a:r>
              <a:rPr lang="en-US" b="0" i="0" u="none" strike="noStrike" baseline="0" smtClean="0">
                <a:latin typeface="Segoe"/>
              </a:rPr>
              <a:t>through </a:t>
            </a:r>
            <a:r>
              <a:rPr lang="en-US" b="1" i="0" u="none" strike="noStrike" baseline="0" smtClean="0">
                <a:latin typeface="Segoe"/>
              </a:rPr>
              <a:t>7</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and then press </a:t>
            </a:r>
            <a:r>
              <a:rPr lang="en-US" b="1" i="0" u="none" strike="noStrike" baseline="0" smtClean="0">
                <a:latin typeface="Segoe"/>
              </a:rPr>
              <a:t>Ctrl + C</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to copy the data to the </a:t>
            </a:r>
            <a:br>
              <a:rPr lang="en-US" b="0" i="0" u="none" strike="noStrike" baseline="0" smtClean="0">
                <a:latin typeface="Segoe"/>
              </a:rPr>
            </a:br>
            <a:r>
              <a:rPr lang="en-US" b="0" i="0" u="none" strike="noStrike" baseline="0" smtClean="0">
                <a:latin typeface="Segoe"/>
              </a:rPr>
              <a:t>Clipboard. A green </a:t>
            </a:r>
            <a:br>
              <a:rPr lang="en-US" b="0" i="0" u="none" strike="noStrike" baseline="0" smtClean="0">
                <a:latin typeface="Segoe"/>
              </a:rPr>
            </a:br>
            <a:r>
              <a:rPr lang="en-US" b="0" i="0" u="none" strike="noStrike" baseline="0" smtClean="0">
                <a:latin typeface="Segoe"/>
              </a:rPr>
              <a:t>marquee border appears.</a:t>
            </a:r>
          </a:p>
          <a:p>
            <a:pPr marR="0" lvl="1" rtl="0"/>
            <a:r>
              <a:rPr lang="en-US" b="0" i="0" u="none" strike="noStrike" baseline="0" smtClean="0">
                <a:latin typeface="Segoe"/>
              </a:rPr>
              <a:t>Click cell </a:t>
            </a:r>
            <a:r>
              <a:rPr lang="en-US" b="1" i="0" u="none" strike="noStrike" baseline="0" smtClean="0">
                <a:latin typeface="Segoe"/>
              </a:rPr>
              <a:t>A10</a:t>
            </a:r>
            <a:r>
              <a:rPr lang="en-US" b="0" i="0" u="none" strike="noStrike" baseline="0" smtClean="0">
                <a:latin typeface="Segoe"/>
              </a:rPr>
              <a:t>. </a:t>
            </a:r>
          </a:p>
          <a:p>
            <a:pPr marR="0" lvl="1" rtl="0"/>
            <a:r>
              <a:rPr lang="en-US" b="0" i="0" u="none" strike="noStrike" baseline="0" smtClean="0">
                <a:latin typeface="Segoe"/>
              </a:rPr>
              <a:t>On the HOME tab, in the Clipboard group, click the </a:t>
            </a:r>
            <a:r>
              <a:rPr lang="en-US" b="1" i="0" u="none" strike="noStrike" baseline="0" smtClean="0">
                <a:latin typeface="Segoe"/>
              </a:rPr>
              <a:t>Paste </a:t>
            </a:r>
            <a:r>
              <a:rPr lang="en-US" b="0" i="0" u="none" strike="noStrike" baseline="0" smtClean="0">
                <a:latin typeface="Segoe"/>
              </a:rPr>
              <a:t>button arrow and select </a:t>
            </a:r>
            <a:r>
              <a:rPr lang="en-US" b="1" i="0" u="none" strike="noStrike" baseline="0" smtClean="0">
                <a:latin typeface="Segoe"/>
              </a:rPr>
              <a:t>Paste Special</a:t>
            </a:r>
            <a:r>
              <a:rPr lang="en-US" b="0" i="0" u="none" strike="noStrike" baseline="0" smtClean="0">
                <a:latin typeface="Segoe"/>
              </a:rPr>
              <a:t>. The Paste Special dialog box opens.</a:t>
            </a:r>
          </a:p>
          <a:p>
            <a:pPr lvl="1"/>
            <a:r>
              <a:rPr lang="en-US">
                <a:latin typeface="Segoe"/>
              </a:rPr>
              <a:t>Check the </a:t>
            </a:r>
            <a:r>
              <a:rPr lang="en-US" b="1">
                <a:latin typeface="Segoe"/>
              </a:rPr>
              <a:t>Transpose</a:t>
            </a:r>
            <a:r>
              <a:rPr lang="en-US">
                <a:latin typeface="Segoe"/>
              </a:rPr>
              <a:t> check box, as shown above. </a:t>
            </a:r>
          </a:p>
          <a:p>
            <a:pPr marR="0" lvl="1" rtl="0"/>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7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133600"/>
            <a:ext cx="3871310" cy="2196598"/>
          </a:xfrm>
          <a:prstGeom prst="rect">
            <a:avLst/>
          </a:prstGeom>
        </p:spPr>
      </p:pic>
    </p:spTree>
    <p:extLst>
      <p:ext uri="{BB962C8B-B14F-4D97-AF65-F5344CB8AC3E}">
        <p14:creationId xmlns:p14="http://schemas.microsoft.com/office/powerpoint/2010/main" val="111684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Transpose Rows or Columns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Click </a:t>
            </a:r>
            <a:r>
              <a:rPr lang="en-US" b="1">
                <a:latin typeface="Segoe"/>
              </a:rPr>
              <a:t>OK</a:t>
            </a:r>
            <a:r>
              <a:rPr lang="en-US">
                <a:latin typeface="Segoe"/>
              </a:rPr>
              <a:t>. The data appears with the row data in columns and the column data in rows, as shown below.</a:t>
            </a:r>
          </a:p>
          <a:p>
            <a:pPr lvl="1">
              <a:buAutoNum type="arabicPeriod" startAt="6"/>
            </a:pPr>
            <a:r>
              <a:rPr lang="en-US">
                <a:latin typeface="Segoe"/>
              </a:rPr>
              <a:t>Click the </a:t>
            </a:r>
            <a:r>
              <a:rPr lang="en-US" b="1">
                <a:latin typeface="Segoe"/>
              </a:rPr>
              <a:t>Sheet1</a:t>
            </a:r>
            <a:r>
              <a:rPr lang="en-US">
                <a:latin typeface="Segoe"/>
              </a:rPr>
              <a:t> tab to return to the main worksheet.</a:t>
            </a:r>
          </a:p>
          <a:p>
            <a:pPr lvl="1">
              <a:buAutoNum type="arabicPeriod" startAt="6"/>
            </a:pPr>
            <a:r>
              <a:rPr lang="en-US" b="1">
                <a:latin typeface="Segoe"/>
              </a:rPr>
              <a:t>SAVE</a:t>
            </a:r>
            <a:r>
              <a:rPr lang="en-US">
                <a:latin typeface="Segoe"/>
              </a:rPr>
              <a:t> the workbook as </a:t>
            </a:r>
            <a:r>
              <a:rPr lang="en-US" b="1" i="1">
                <a:latin typeface="Segoe"/>
              </a:rPr>
              <a:t>07 Messenger Row-Column Solution</a:t>
            </a:r>
            <a:r>
              <a:rPr lang="en-US">
                <a:latin typeface="Segoe"/>
              </a:rPr>
              <a:t> and </a:t>
            </a:r>
            <a:r>
              <a:rPr lang="en-US" b="1">
                <a:latin typeface="Segoe"/>
              </a:rPr>
              <a:t>CLOSE</a:t>
            </a:r>
            <a:r>
              <a:rPr lang="en-US">
                <a:latin typeface="Segoe"/>
              </a:rPr>
              <a:t> the file</a:t>
            </a:r>
            <a:r>
              <a:rPr lang="en-US">
                <a:latin typeface="Times New Roman"/>
              </a:rPr>
              <a:t>.</a:t>
            </a:r>
          </a:p>
          <a:p>
            <a:pPr lvl="0">
              <a:buClr>
                <a:srgbClr val="007233"/>
              </a:buClr>
            </a:pPr>
            <a:r>
              <a:rPr lang="en-US" b="1">
                <a:latin typeface="Segoe"/>
              </a:rPr>
              <a:t>PAUSE. </a:t>
            </a:r>
            <a:r>
              <a:rPr lang="en-US">
                <a:latin typeface="Segoe"/>
              </a:rPr>
              <a:t>Leave Excel open to use in the next exercise.</a:t>
            </a:r>
            <a:endParaRPr lang="en-US">
              <a:latin typeface="Times New Roman"/>
            </a:endParaRP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19</a:t>
            </a:fld>
            <a:endParaRPr lang="en-US" dirty="0"/>
          </a:p>
        </p:txBody>
      </p:sp>
      <p:pic>
        <p:nvPicPr>
          <p:cNvPr id="7" name="Picture 6" descr="07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038600"/>
            <a:ext cx="4385598" cy="2167102"/>
          </a:xfrm>
          <a:prstGeom prst="rect">
            <a:avLst/>
          </a:prstGeom>
        </p:spPr>
      </p:pic>
    </p:spTree>
    <p:extLst>
      <p:ext uri="{BB962C8B-B14F-4D97-AF65-F5344CB8AC3E}">
        <p14:creationId xmlns:p14="http://schemas.microsoft.com/office/powerpoint/2010/main" val="388984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Objectives</a:t>
            </a:r>
            <a:endParaRPr lang="en-US" b="0" i="0" u="none" strike="noStrike" baseline="0" smtClean="0">
              <a:solidFill>
                <a:srgbClr val="007233"/>
              </a:solidFill>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23772" cy="3599387"/>
          </a:xfrm>
          <a:prstGeom prst="rect">
            <a:avLst/>
          </a:prstGeom>
        </p:spPr>
      </p:pic>
    </p:spTree>
    <p:extLst>
      <p:ext uri="{BB962C8B-B14F-4D97-AF65-F5344CB8AC3E}">
        <p14:creationId xmlns:p14="http://schemas.microsoft.com/office/powerpoint/2010/main" val="3897364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Choose a Theme for a Workbook</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07 Messenger Theme</a:t>
            </a:r>
            <a:r>
              <a:rPr lang="en-US" b="0" i="0" u="none" strike="noStrike" baseline="0" smtClean="0">
                <a:latin typeface="Segoe"/>
              </a:rPr>
              <a:t> data file for this lesson. </a:t>
            </a:r>
          </a:p>
          <a:p>
            <a:pPr marR="0" lvl="1" rtl="0"/>
            <a:r>
              <a:rPr lang="en-US" b="0" i="0" u="none" strike="noStrike" baseline="0" smtClean="0">
                <a:latin typeface="Segoe"/>
              </a:rPr>
              <a:t>With Sheet1 active, click cell </a:t>
            </a:r>
            <a:r>
              <a:rPr lang="en-US" b="1" i="0" u="none" strike="noStrike" baseline="0" smtClean="0">
                <a:latin typeface="Segoe"/>
              </a:rPr>
              <a:t>A3</a:t>
            </a:r>
            <a:r>
              <a:rPr lang="en-US" b="0" i="0" u="none" strike="noStrike" baseline="0" smtClean="0">
                <a:latin typeface="Times New Roman"/>
              </a:rPr>
              <a:t>.</a:t>
            </a:r>
          </a:p>
          <a:p>
            <a:pPr marR="0" lvl="1" rtl="0"/>
            <a:r>
              <a:rPr lang="en-US" b="0" i="0" u="none" strike="noStrike" baseline="0" smtClean="0">
                <a:latin typeface="Segoe"/>
              </a:rPr>
              <a:t>On the HOME tab, in the Styles group, click the </a:t>
            </a:r>
            <a:r>
              <a:rPr lang="en-US" b="1" i="0" u="none" strike="noStrike" baseline="0" smtClean="0">
                <a:latin typeface="Segoe"/>
              </a:rPr>
              <a:t>Cell Styles </a:t>
            </a:r>
            <a:r>
              <a:rPr lang="en-US" b="0" i="0" u="none" strike="noStrike" baseline="0" smtClean="0">
                <a:latin typeface="Segoe"/>
              </a:rPr>
              <a:t>button arrow and select </a:t>
            </a:r>
            <a:r>
              <a:rPr lang="en-US" b="1" i="0" u="none" strike="noStrike" baseline="0" smtClean="0">
                <a:latin typeface="Segoe"/>
              </a:rPr>
              <a:t>20% - Accent 4</a:t>
            </a:r>
            <a:r>
              <a:rPr lang="en-US" b="0" i="0" u="none" strike="noStrike" baseline="0" smtClean="0">
                <a:latin typeface="Segoe"/>
              </a:rPr>
              <a:t>. A light purple background is applied to the cell range, the font size is reduced, and the font color changes to black.</a:t>
            </a:r>
          </a:p>
          <a:p>
            <a:pPr marR="0" lvl="1" rtl="0"/>
            <a:r>
              <a:rPr lang="en-US" b="0" i="0" u="none" strike="noStrike" baseline="0" smtClean="0">
                <a:latin typeface="Segoe"/>
              </a:rPr>
              <a:t>On the PAGE LAYOUT tab, in the Themes group, click the </a:t>
            </a:r>
            <a:r>
              <a:rPr lang="en-US" b="1" i="0" u="none" strike="noStrike" baseline="0" smtClean="0">
                <a:latin typeface="Segoe"/>
              </a:rPr>
              <a:t>Themes </a:t>
            </a:r>
            <a:r>
              <a:rPr lang="en-US" b="0" i="0" u="none" strike="noStrike" baseline="0" smtClean="0">
                <a:latin typeface="Segoe"/>
              </a:rPr>
              <a:t>button arrow to open the Themes gallery. Several built-in themes appear in the gallery. Move your mouse pointer over each theme to see its effect on the underlying worksheet, which is referred to as Live Preview.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320080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Choose a Theme for a Workbook</a:t>
            </a:r>
            <a:endParaRPr lang="en-US"/>
          </a:p>
        </p:txBody>
      </p:sp>
      <p:sp>
        <p:nvSpPr>
          <p:cNvPr id="3" name="Content Placeholder 2"/>
          <p:cNvSpPr>
            <a:spLocks noGrp="1"/>
          </p:cNvSpPr>
          <p:nvPr>
            <p:ph idx="1"/>
          </p:nvPr>
        </p:nvSpPr>
        <p:spPr/>
        <p:txBody>
          <a:bodyPr/>
          <a:lstStyle/>
          <a:p>
            <a:pPr lvl="1">
              <a:buFont typeface="+mj-lt"/>
              <a:buAutoNum type="arabicPeriod" startAt="5"/>
            </a:pPr>
            <a:r>
              <a:rPr lang="en-US">
                <a:latin typeface="Segoe"/>
              </a:rPr>
              <a:t>Find and select the </a:t>
            </a:r>
            <a:r>
              <a:rPr lang="en-US" b="1">
                <a:latin typeface="Segoe"/>
              </a:rPr>
              <a:t>Facet</a:t>
            </a:r>
            <a:r>
              <a:rPr lang="en-US">
                <a:latin typeface="Segoe"/>
              </a:rPr>
              <a:t> theme, as shown below. You just changed the default document theme to the Facet theme. The font for subheadings and general data changed from Calibri to Trebuchet MS, and the background of cells A3:I3 is now a light pink color</a:t>
            </a:r>
            <a:r>
              <a:rPr lang="en-US">
                <a:latin typeface="Times New Roman"/>
              </a:rPr>
              <a:t>.</a:t>
            </a:r>
            <a:r>
              <a:rPr lang="en-US">
                <a:latin typeface="Segoe"/>
              </a:rPr>
              <a:t> </a:t>
            </a:r>
          </a:p>
          <a:p>
            <a:pPr lvl="1">
              <a:buAutoNum type="arabicPeriod" startAt="5"/>
            </a:pPr>
            <a:r>
              <a:rPr lang="en-US">
                <a:latin typeface="Segoe"/>
              </a:rPr>
              <a:t>Click </a:t>
            </a:r>
            <a:r>
              <a:rPr lang="en-US" b="1">
                <a:latin typeface="Segoe"/>
              </a:rPr>
              <a:t>Sheet2</a:t>
            </a:r>
            <a:r>
              <a:rPr lang="en-US">
                <a:latin typeface="Segoe"/>
              </a:rPr>
              <a:t>. Notice that the font changed on that sheet as well.</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21</a:t>
            </a:fld>
            <a:endParaRPr lang="en-US" dirty="0"/>
          </a:p>
        </p:txBody>
      </p:sp>
      <p:pic>
        <p:nvPicPr>
          <p:cNvPr id="7" name="Picture 6" descr="07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607" y="3862552"/>
            <a:ext cx="4542221" cy="2347323"/>
          </a:xfrm>
          <a:prstGeom prst="rect">
            <a:avLst/>
          </a:prstGeom>
        </p:spPr>
      </p:pic>
    </p:spTree>
    <p:extLst>
      <p:ext uri="{BB962C8B-B14F-4D97-AF65-F5344CB8AC3E}">
        <p14:creationId xmlns:p14="http://schemas.microsoft.com/office/powerpoint/2010/main" val="275971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Choose a Theme for a Workbook</a:t>
            </a:r>
            <a:endParaRPr lang="en-US"/>
          </a:p>
        </p:txBody>
      </p:sp>
      <p:sp>
        <p:nvSpPr>
          <p:cNvPr id="3" name="Content Placeholder 2"/>
          <p:cNvSpPr>
            <a:spLocks noGrp="1"/>
          </p:cNvSpPr>
          <p:nvPr>
            <p:ph idx="1"/>
          </p:nvPr>
        </p:nvSpPr>
        <p:spPr/>
        <p:txBody>
          <a:bodyPr/>
          <a:lstStyle/>
          <a:p>
            <a:pPr lvl="1">
              <a:buFont typeface="+mj-lt"/>
              <a:buAutoNum type="arabicPeriod" startAt="7"/>
            </a:pPr>
            <a:r>
              <a:rPr lang="en-US">
                <a:latin typeface="Segoe"/>
              </a:rPr>
              <a:t>Click </a:t>
            </a:r>
            <a:r>
              <a:rPr lang="en-US" b="1">
                <a:latin typeface="Segoe"/>
              </a:rPr>
              <a:t>Sheet1</a:t>
            </a:r>
            <a:r>
              <a:rPr lang="en-US">
                <a:latin typeface="Segoe"/>
              </a:rPr>
              <a:t> to return to the main worksheet. On the HOME tab, in the Styles group, click the </a:t>
            </a:r>
            <a:r>
              <a:rPr lang="en-US" b="1">
                <a:latin typeface="Segoe"/>
              </a:rPr>
              <a:t>Cell Styles </a:t>
            </a:r>
            <a:r>
              <a:rPr lang="en-US">
                <a:latin typeface="Segoe"/>
              </a:rPr>
              <a:t>button arrow to display the Styles gallery. Notice that the color schemes for the various groups have changed. This is because a new document theme has been applied, and several built-in cell styles were created using theme fonts and colors.</a:t>
            </a:r>
          </a:p>
          <a:p>
            <a:pPr lvl="1">
              <a:buAutoNum type="arabicPeriod" startAt="7"/>
            </a:pPr>
            <a:r>
              <a:rPr lang="en-US" b="1">
                <a:latin typeface="Segoe"/>
              </a:rPr>
              <a:t>SAVE</a:t>
            </a:r>
            <a:r>
              <a:rPr lang="en-US">
                <a:latin typeface="Segoe"/>
              </a:rPr>
              <a:t> the workbook.</a:t>
            </a:r>
          </a:p>
          <a:p>
            <a:pPr lvl="0">
              <a:buClr>
                <a:srgbClr val="007233"/>
              </a:buClr>
            </a:pPr>
            <a:r>
              <a:rPr lang="en-US" b="1">
                <a:latin typeface="Segoe"/>
              </a:rPr>
              <a:t>PAUSE. </a:t>
            </a:r>
            <a:r>
              <a:rPr lang="en-US">
                <a:latin typeface="Segoe"/>
              </a:rPr>
              <a:t>Leave the workbook open to use in the next exercise.</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20267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Customize a Theme by Selecting Colors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a:t>
            </a:r>
          </a:p>
          <a:p>
            <a:pPr marR="0" lvl="1" rtl="0"/>
            <a:r>
              <a:rPr lang="en-US" b="0" i="0" u="none" strike="noStrike" baseline="0" smtClean="0">
                <a:latin typeface="Segoe"/>
              </a:rPr>
              <a:t>On the PAGE LAYOUT tab, </a:t>
            </a:r>
            <a:br>
              <a:rPr lang="en-US" b="0" i="0" u="none" strike="noStrike" baseline="0" smtClean="0">
                <a:latin typeface="Segoe"/>
              </a:rPr>
            </a:br>
            <a:r>
              <a:rPr lang="en-US" b="0" i="0" u="none" strike="noStrike" baseline="0" smtClean="0">
                <a:latin typeface="Segoe"/>
              </a:rPr>
              <a:t>in the Themes group, click </a:t>
            </a:r>
            <a:br>
              <a:rPr lang="en-US" b="0" i="0" u="none" strike="noStrike" baseline="0" smtClean="0">
                <a:latin typeface="Segoe"/>
              </a:rPr>
            </a:br>
            <a:r>
              <a:rPr lang="en-US" b="1" i="0" u="none" strike="noStrike" baseline="0" smtClean="0">
                <a:latin typeface="Segoe"/>
              </a:rPr>
              <a:t>Colors</a:t>
            </a:r>
            <a:r>
              <a:rPr lang="en-US" b="0" i="0" u="none" strike="noStrike" baseline="0" smtClean="0">
                <a:latin typeface="Segoe"/>
              </a:rPr>
              <a:t>. The figure at right </a:t>
            </a:r>
            <a:br>
              <a:rPr lang="en-US" b="0" i="0" u="none" strike="noStrike" baseline="0" smtClean="0">
                <a:latin typeface="Segoe"/>
              </a:rPr>
            </a:br>
            <a:r>
              <a:rPr lang="en-US" b="0" i="0" u="none" strike="noStrike" baseline="0" smtClean="0">
                <a:latin typeface="Segoe"/>
              </a:rPr>
              <a:t>illustrates the color array </a:t>
            </a:r>
            <a:br>
              <a:rPr lang="en-US" b="0" i="0" u="none" strike="noStrike" baseline="0" smtClean="0">
                <a:latin typeface="Segoe"/>
              </a:rPr>
            </a:br>
            <a:r>
              <a:rPr lang="en-US" b="0" i="0" u="none" strike="noStrike" baseline="0" smtClean="0">
                <a:latin typeface="Segoe"/>
              </a:rPr>
              <a:t>for some of the built-in </a:t>
            </a:r>
            <a:br>
              <a:rPr lang="en-US" b="0" i="0" u="none" strike="noStrike" baseline="0" smtClean="0">
                <a:latin typeface="Segoe"/>
              </a:rPr>
            </a:br>
            <a:r>
              <a:rPr lang="en-US" b="0" i="0" u="none" strike="noStrike" baseline="0" smtClean="0">
                <a:latin typeface="Segoe"/>
              </a:rPr>
              <a:t>themes. You have to scroll </a:t>
            </a:r>
            <a:br>
              <a:rPr lang="en-US" b="0" i="0" u="none" strike="noStrike" baseline="0" smtClean="0">
                <a:latin typeface="Segoe"/>
              </a:rPr>
            </a:br>
            <a:r>
              <a:rPr lang="en-US" b="0" i="0" u="none" strike="noStrike" baseline="0" smtClean="0">
                <a:latin typeface="Segoe"/>
              </a:rPr>
              <a:t>through the entire list to </a:t>
            </a:r>
            <a:br>
              <a:rPr lang="en-US" b="0" i="0" u="none" strike="noStrike" baseline="0" smtClean="0">
                <a:latin typeface="Segoe"/>
              </a:rPr>
            </a:br>
            <a:r>
              <a:rPr lang="en-US" b="0" i="0" u="none" strike="noStrike" baseline="0" smtClean="0">
                <a:latin typeface="Segoe"/>
              </a:rPr>
              <a:t>see them all. Each theme </a:t>
            </a:r>
            <a:br>
              <a:rPr lang="en-US" b="0" i="0" u="none" strike="noStrike" baseline="0" smtClean="0">
                <a:latin typeface="Segoe"/>
              </a:rPr>
            </a:br>
            <a:r>
              <a:rPr lang="en-US" b="0" i="0" u="none" strike="noStrike" baseline="0" smtClean="0">
                <a:latin typeface="Segoe"/>
              </a:rPr>
              <a:t>has an array of accent colors that are the same as the accents in the Styles group.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937" y="2136228"/>
            <a:ext cx="3529505" cy="2939669"/>
          </a:xfrm>
          <a:prstGeom prst="rect">
            <a:avLst/>
          </a:prstGeom>
        </p:spPr>
      </p:pic>
    </p:spTree>
    <p:extLst>
      <p:ext uri="{BB962C8B-B14F-4D97-AF65-F5344CB8AC3E}">
        <p14:creationId xmlns:p14="http://schemas.microsoft.com/office/powerpoint/2010/main" val="399876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Colors</a:t>
            </a:r>
            <a:endParaRPr lang="en-US"/>
          </a:p>
        </p:txBody>
      </p:sp>
      <p:sp>
        <p:nvSpPr>
          <p:cNvPr id="3" name="Content Placeholder 2"/>
          <p:cNvSpPr>
            <a:spLocks noGrp="1"/>
          </p:cNvSpPr>
          <p:nvPr>
            <p:ph idx="1"/>
          </p:nvPr>
        </p:nvSpPr>
        <p:spPr/>
        <p:txBody>
          <a:bodyPr/>
          <a:lstStyle/>
          <a:p>
            <a:pPr lvl="1">
              <a:buFont typeface="+mj-lt"/>
              <a:buAutoNum type="arabicPeriod" startAt="3"/>
            </a:pPr>
            <a:r>
              <a:rPr lang="en-US">
                <a:latin typeface="Segoe"/>
              </a:rPr>
              <a:t>Scroll down and select </a:t>
            </a:r>
            <a:r>
              <a:rPr lang="en-US" b="1">
                <a:latin typeface="Segoe"/>
              </a:rPr>
              <a:t>Violet II</a:t>
            </a:r>
            <a:r>
              <a:rPr lang="en-US">
                <a:latin typeface="Times New Roman"/>
              </a:rPr>
              <a:t>.</a:t>
            </a:r>
          </a:p>
          <a:p>
            <a:pPr lvl="1">
              <a:buAutoNum type="arabicPeriod" startAt="3"/>
            </a:pPr>
            <a:r>
              <a:rPr lang="en-US">
                <a:latin typeface="Segoe"/>
              </a:rPr>
              <a:t>Open the </a:t>
            </a:r>
            <a:r>
              <a:rPr lang="en-US" b="1">
                <a:latin typeface="Segoe"/>
              </a:rPr>
              <a:t>Colors</a:t>
            </a:r>
            <a:r>
              <a:rPr lang="en-US">
                <a:latin typeface="Segoe"/>
              </a:rPr>
              <a:t> menu again </a:t>
            </a:r>
            <a:br>
              <a:rPr lang="en-US">
                <a:latin typeface="Segoe"/>
              </a:rPr>
            </a:br>
            <a:r>
              <a:rPr lang="en-US">
                <a:latin typeface="Segoe"/>
              </a:rPr>
              <a:t>and click </a:t>
            </a:r>
            <a:r>
              <a:rPr lang="en-US" b="1">
                <a:latin typeface="Segoe"/>
              </a:rPr>
              <a:t>Customize Colors</a:t>
            </a:r>
            <a:r>
              <a:rPr lang="en-US">
                <a:latin typeface="Segoe"/>
              </a:rPr>
              <a:t> at </a:t>
            </a:r>
            <a:br>
              <a:rPr lang="en-US">
                <a:latin typeface="Segoe"/>
              </a:rPr>
            </a:br>
            <a:r>
              <a:rPr lang="en-US">
                <a:latin typeface="Segoe"/>
              </a:rPr>
              <a:t>the bottom of the menu. The </a:t>
            </a:r>
            <a:br>
              <a:rPr lang="en-US">
                <a:latin typeface="Segoe"/>
              </a:rPr>
            </a:br>
            <a:r>
              <a:rPr lang="en-US">
                <a:latin typeface="Segoe"/>
              </a:rPr>
              <a:t>Create New Theme Colors </a:t>
            </a:r>
            <a:br>
              <a:rPr lang="en-US">
                <a:latin typeface="Segoe"/>
              </a:rPr>
            </a:br>
            <a:r>
              <a:rPr lang="en-US">
                <a:latin typeface="Segoe"/>
              </a:rPr>
              <a:t>dialog box opens (right), </a:t>
            </a:r>
            <a:br>
              <a:rPr lang="en-US">
                <a:latin typeface="Segoe"/>
              </a:rPr>
            </a:br>
            <a:r>
              <a:rPr lang="en-US">
                <a:latin typeface="Segoe"/>
              </a:rPr>
              <a:t>showing the colors used with</a:t>
            </a:r>
            <a:br>
              <a:rPr lang="en-US">
                <a:latin typeface="Segoe"/>
              </a:rPr>
            </a:br>
            <a:r>
              <a:rPr lang="en-US">
                <a:latin typeface="Segoe"/>
              </a:rPr>
              <a:t>the Violet II color scheme </a:t>
            </a:r>
            <a:br>
              <a:rPr lang="en-US">
                <a:latin typeface="Segoe"/>
              </a:rPr>
            </a:br>
            <a:r>
              <a:rPr lang="en-US">
                <a:latin typeface="Segoe"/>
              </a:rPr>
              <a:t>currently applied to the Facet </a:t>
            </a:r>
            <a:br>
              <a:rPr lang="en-US">
                <a:latin typeface="Segoe"/>
              </a:rPr>
            </a:br>
            <a:r>
              <a:rPr lang="en-US">
                <a:latin typeface="Segoe"/>
              </a:rPr>
              <a:t>theme. Move the dialog box </a:t>
            </a:r>
            <a:br>
              <a:rPr lang="en-US">
                <a:latin typeface="Segoe"/>
              </a:rPr>
            </a:br>
            <a:r>
              <a:rPr lang="en-US">
                <a:latin typeface="Segoe"/>
              </a:rPr>
              <a:t>so you can see the worksheet </a:t>
            </a:r>
            <a:br>
              <a:rPr lang="en-US">
                <a:latin typeface="Segoe"/>
              </a:rPr>
            </a:br>
            <a:r>
              <a:rPr lang="en-US">
                <a:latin typeface="Segoe"/>
              </a:rPr>
              <a:t>more clearly, if necessary.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24</a:t>
            </a:fld>
            <a:endParaRPr lang="en-US" dirty="0"/>
          </a:p>
        </p:txBody>
      </p:sp>
      <p:pic>
        <p:nvPicPr>
          <p:cNvPr id="7" name="Picture 6" descr="07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057400"/>
            <a:ext cx="3386521" cy="3429661"/>
          </a:xfrm>
          <a:prstGeom prst="rect">
            <a:avLst/>
          </a:prstGeom>
        </p:spPr>
      </p:pic>
    </p:spTree>
    <p:extLst>
      <p:ext uri="{BB962C8B-B14F-4D97-AF65-F5344CB8AC3E}">
        <p14:creationId xmlns:p14="http://schemas.microsoft.com/office/powerpoint/2010/main" val="284742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Colors</a:t>
            </a:r>
            <a:endParaRPr lang="en-US"/>
          </a:p>
        </p:txBody>
      </p:sp>
      <p:sp>
        <p:nvSpPr>
          <p:cNvPr id="3" name="Content Placeholder 2"/>
          <p:cNvSpPr>
            <a:spLocks noGrp="1"/>
          </p:cNvSpPr>
          <p:nvPr>
            <p:ph idx="1"/>
          </p:nvPr>
        </p:nvSpPr>
        <p:spPr/>
        <p:txBody>
          <a:bodyPr/>
          <a:lstStyle/>
          <a:p>
            <a:pPr lvl="1">
              <a:buFont typeface="+mj-lt"/>
              <a:buAutoNum type="arabicPeriod" startAt="5"/>
            </a:pPr>
            <a:r>
              <a:rPr lang="en-US">
                <a:latin typeface="Segoe"/>
              </a:rPr>
              <a:t>Open the </a:t>
            </a:r>
            <a:r>
              <a:rPr lang="en-US" b="1">
                <a:latin typeface="Segoe"/>
              </a:rPr>
              <a:t>Text/Background - Dark 2</a:t>
            </a:r>
            <a:r>
              <a:rPr lang="en-US">
                <a:latin typeface="Segoe"/>
              </a:rPr>
              <a:t> drop-down list. The current color is highlighted under Theme Colors. Click </a:t>
            </a:r>
            <a:r>
              <a:rPr lang="en-US" b="1">
                <a:latin typeface="Segoe"/>
              </a:rPr>
              <a:t>Black, Background 1, Lighter 15%</a:t>
            </a:r>
            <a:r>
              <a:rPr lang="en-US">
                <a:latin typeface="Segoe"/>
              </a:rPr>
              <a:t> as shown below to change the color to dark gray.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25</a:t>
            </a:fld>
            <a:endParaRPr lang="en-US" dirty="0"/>
          </a:p>
        </p:txBody>
      </p:sp>
      <p:pic>
        <p:nvPicPr>
          <p:cNvPr id="7" name="Picture 6" descr="07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76600"/>
            <a:ext cx="4132537" cy="2703043"/>
          </a:xfrm>
          <a:prstGeom prst="rect">
            <a:avLst/>
          </a:prstGeom>
        </p:spPr>
      </p:pic>
    </p:spTree>
    <p:extLst>
      <p:ext uri="{BB962C8B-B14F-4D97-AF65-F5344CB8AC3E}">
        <p14:creationId xmlns:p14="http://schemas.microsoft.com/office/powerpoint/2010/main" val="340020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Colors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In the Name box at the bottom of the dialog box, type </a:t>
            </a:r>
            <a:r>
              <a:rPr lang="en-US" b="1">
                <a:latin typeface="Segoe"/>
              </a:rPr>
              <a:t>Consolidated Messenger</a:t>
            </a:r>
            <a:r>
              <a:rPr lang="en-US">
                <a:latin typeface="Segoe"/>
              </a:rPr>
              <a:t> and click </a:t>
            </a:r>
            <a:r>
              <a:rPr lang="en-US" b="1">
                <a:latin typeface="Segoe"/>
              </a:rPr>
              <a:t>Save</a:t>
            </a:r>
            <a:r>
              <a:rPr lang="en-US">
                <a:latin typeface="Segoe"/>
              </a:rPr>
              <a:t>. The new text color is reflected in row 1. If you want to modify colors for Consolidated Messenger in the future, just modify the Consolidated Messenger color scheme, which appears at the top of the Colors menu.</a:t>
            </a:r>
          </a:p>
          <a:p>
            <a:pPr lvl="1">
              <a:buAutoNum type="arabicPeriod" startAt="6"/>
            </a:pPr>
            <a:r>
              <a:rPr lang="en-US">
                <a:latin typeface="Segoe"/>
              </a:rPr>
              <a:t> </a:t>
            </a: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268744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Customize a Theme by Selecting Fonts and Effects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With Sheet1 active, on the PAGE LAYOUT tab, in the Themes group, click </a:t>
            </a:r>
            <a:r>
              <a:rPr lang="en-US" b="1" i="0" u="none" strike="noStrike" baseline="0" smtClean="0">
                <a:latin typeface="Segoe"/>
              </a:rPr>
              <a:t>Fonts</a:t>
            </a:r>
            <a:r>
              <a:rPr lang="en-US" b="0" i="0" u="none" strike="noStrike" baseline="0" smtClean="0">
                <a:latin typeface="Times New Roman"/>
              </a:rPr>
              <a:t>.</a:t>
            </a:r>
          </a:p>
          <a:p>
            <a:pPr marR="0" lvl="1" rtl="0"/>
            <a:r>
              <a:rPr lang="en-US" b="0" i="0" u="none" strike="noStrike" baseline="0" smtClean="0">
                <a:latin typeface="Segoe"/>
              </a:rPr>
              <a:t>Click </a:t>
            </a:r>
            <a:r>
              <a:rPr lang="en-US" b="1" i="0" u="none" strike="noStrike" baseline="0" smtClean="0">
                <a:latin typeface="Segoe"/>
              </a:rPr>
              <a:t>Customize Fonts</a:t>
            </a:r>
            <a:r>
              <a:rPr lang="en-US" b="0" i="0" u="none" strike="noStrike" baseline="0" smtClean="0">
                <a:latin typeface="Segoe"/>
              </a:rPr>
              <a:t>. The Create New Theme Fonts dialog box opens.</a:t>
            </a:r>
          </a:p>
          <a:p>
            <a:pPr marR="0" lvl="1" rtl="0"/>
            <a:r>
              <a:rPr lang="en-US" b="0" i="0" u="none" strike="noStrike" baseline="0" smtClean="0">
                <a:latin typeface="Segoe"/>
              </a:rPr>
              <a:t>Open the Heading font drop-down menu, locate the </a:t>
            </a:r>
            <a:r>
              <a:rPr lang="en-US" b="1" i="0" u="none" strike="noStrike" baseline="0" smtClean="0">
                <a:latin typeface="Segoe"/>
              </a:rPr>
              <a:t>Arial</a:t>
            </a:r>
            <a:r>
              <a:rPr lang="en-US" b="0" i="0" u="none" strike="noStrike" baseline="0" smtClean="0">
                <a:latin typeface="Segoe"/>
              </a:rPr>
              <a:t> font, and select it.</a:t>
            </a:r>
          </a:p>
          <a:p>
            <a:pPr marR="0" lvl="1" rtl="0"/>
            <a:r>
              <a:rPr lang="en-US" b="0" i="0" u="none" strike="noStrike" baseline="0" smtClean="0">
                <a:latin typeface="Segoe"/>
              </a:rPr>
              <a:t>In the Body font box, locate and select </a:t>
            </a:r>
            <a:r>
              <a:rPr lang="en-US" b="1" i="0" u="none" strike="noStrike" baseline="0" smtClean="0">
                <a:latin typeface="Segoe"/>
              </a:rPr>
              <a:t>Arial Narrow</a:t>
            </a:r>
            <a:r>
              <a:rPr lang="en-US" b="0" i="0" u="none" strike="noStrike" baseline="0" smtClean="0">
                <a:latin typeface="Segoe"/>
              </a:rPr>
              <a:t>. The preview in the Sample box is updated with the fonts that you selected.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416751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Fonts and Effects</a:t>
            </a:r>
            <a:endParaRPr lang="en-US"/>
          </a:p>
        </p:txBody>
      </p:sp>
      <p:sp>
        <p:nvSpPr>
          <p:cNvPr id="3" name="Content Placeholder 2"/>
          <p:cNvSpPr>
            <a:spLocks noGrp="1"/>
          </p:cNvSpPr>
          <p:nvPr>
            <p:ph idx="1"/>
          </p:nvPr>
        </p:nvSpPr>
        <p:spPr/>
        <p:txBody>
          <a:bodyPr/>
          <a:lstStyle/>
          <a:p>
            <a:pPr lvl="1">
              <a:buFont typeface="+mj-lt"/>
              <a:buAutoNum type="arabicPeriod" startAt="5"/>
            </a:pPr>
            <a:r>
              <a:rPr lang="en-US">
                <a:latin typeface="Segoe"/>
              </a:rPr>
              <a:t>In the Name box, type </a:t>
            </a:r>
            <a:r>
              <a:rPr lang="en-US" b="1">
                <a:latin typeface="Segoe"/>
              </a:rPr>
              <a:t>Consolidated Messenger </a:t>
            </a:r>
            <a:r>
              <a:rPr lang="en-US">
                <a:latin typeface="Segoe"/>
              </a:rPr>
              <a:t>as the name for the new theme fonts and click </a:t>
            </a:r>
            <a:r>
              <a:rPr lang="en-US" b="1">
                <a:latin typeface="Segoe"/>
              </a:rPr>
              <a:t>Save</a:t>
            </a:r>
            <a:r>
              <a:rPr lang="en-US">
                <a:latin typeface="Segoe"/>
              </a:rPr>
              <a:t>. Your customized theme fonts will be available for you to use to customize any of the built-in themes or to use the next time you click Cell Styles on the HOME tab (below),</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28</a:t>
            </a:fld>
            <a:endParaRPr lang="en-US" dirty="0"/>
          </a:p>
        </p:txBody>
      </p:sp>
      <p:pic>
        <p:nvPicPr>
          <p:cNvPr id="7" name="Picture 6" descr="07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931" y="3581400"/>
            <a:ext cx="5525814" cy="2345148"/>
          </a:xfrm>
          <a:prstGeom prst="rect">
            <a:avLst/>
          </a:prstGeom>
        </p:spPr>
      </p:pic>
    </p:spTree>
    <p:extLst>
      <p:ext uri="{BB962C8B-B14F-4D97-AF65-F5344CB8AC3E}">
        <p14:creationId xmlns:p14="http://schemas.microsoft.com/office/powerpoint/2010/main" val="121512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Fonts and Effects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sz="2000">
                <a:latin typeface="Segoe"/>
              </a:rPr>
              <a:t>On the PAGE LAYOUT tab, in the Themes group, click </a:t>
            </a:r>
            <a:r>
              <a:rPr lang="en-US" sz="2000" b="1">
                <a:latin typeface="Segoe"/>
              </a:rPr>
              <a:t>Themes</a:t>
            </a:r>
            <a:r>
              <a:rPr lang="en-US" sz="2000">
                <a:latin typeface="Segoe"/>
              </a:rPr>
              <a:t> and then click </a:t>
            </a:r>
            <a:r>
              <a:rPr lang="en-US" sz="2000" b="1">
                <a:latin typeface="Segoe"/>
              </a:rPr>
              <a:t>Save Current Theme</a:t>
            </a:r>
            <a:r>
              <a:rPr lang="en-US" sz="2000">
                <a:latin typeface="Segoe"/>
              </a:rPr>
              <a:t>. The Save Current Theme dialog box opens.</a:t>
            </a:r>
          </a:p>
          <a:p>
            <a:pPr lvl="1">
              <a:buAutoNum type="arabicPeriod" startAt="6"/>
            </a:pPr>
            <a:r>
              <a:rPr lang="en-US" sz="2000">
                <a:latin typeface="Segoe"/>
              </a:rPr>
              <a:t>In the File name box, type </a:t>
            </a:r>
            <a:r>
              <a:rPr lang="en-US" sz="2000" b="1">
                <a:latin typeface="Segoe"/>
              </a:rPr>
              <a:t>Consolidated Messenger</a:t>
            </a:r>
            <a:r>
              <a:rPr lang="en-US" sz="2000">
                <a:latin typeface="Segoe"/>
              </a:rPr>
              <a:t> and click </a:t>
            </a:r>
            <a:r>
              <a:rPr lang="en-US" sz="2000" b="1">
                <a:latin typeface="Segoe"/>
              </a:rPr>
              <a:t>Save</a:t>
            </a:r>
            <a:r>
              <a:rPr lang="en-US" sz="2000">
                <a:latin typeface="Segoe"/>
              </a:rPr>
              <a:t>. Your customized document theme is saved in the Document Themes folder, and it is automatically added to the list of custom themes that now appears at the top of the Themes gallery, as shown below.</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29</a:t>
            </a:fld>
            <a:endParaRPr lang="en-US" dirty="0"/>
          </a:p>
        </p:txBody>
      </p:sp>
      <p:pic>
        <p:nvPicPr>
          <p:cNvPr id="7" name="Picture 6" descr="0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191000"/>
            <a:ext cx="3786683" cy="2024482"/>
          </a:xfrm>
          <a:prstGeom prst="rect">
            <a:avLst/>
          </a:prstGeom>
        </p:spPr>
      </p:pic>
    </p:spTree>
    <p:extLst>
      <p:ext uri="{BB962C8B-B14F-4D97-AF65-F5344CB8AC3E}">
        <p14:creationId xmlns:p14="http://schemas.microsoft.com/office/powerpoint/2010/main" val="158782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Software Orientation</a:t>
            </a:r>
          </a:p>
        </p:txBody>
      </p:sp>
      <p:sp>
        <p:nvSpPr>
          <p:cNvPr id="3" name="Text Placeholder 2"/>
          <p:cNvSpPr>
            <a:spLocks noGrp="1"/>
          </p:cNvSpPr>
          <p:nvPr>
            <p:ph type="body" idx="1"/>
          </p:nvPr>
        </p:nvSpPr>
        <p:spPr/>
        <p:txBody>
          <a:bodyPr/>
          <a:lstStyle/>
          <a:p>
            <a:pPr marR="0" lvl="0" rtl="0"/>
            <a:r>
              <a:rPr lang="en-US" sz="2000" b="0" i="0" u="none" strike="noStrike" baseline="0" smtClean="0">
                <a:latin typeface="Segoe"/>
              </a:rPr>
              <a:t>Excel 2013 provides many tools to enhance the look of your worksheets whether viewed onscreen or in print. To improve how a worksheet displays on a computer monitor or to prepare a worksheet for printing, you will use commands mainly on the HOME tab and the PAGE LAYOUT tab, shown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07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97" y="3266966"/>
            <a:ext cx="7288821" cy="2781684"/>
          </a:xfrm>
          <a:prstGeom prst="rect">
            <a:avLst/>
          </a:prstGeom>
        </p:spPr>
      </p:pic>
    </p:spTree>
    <p:extLst>
      <p:ext uri="{BB962C8B-B14F-4D97-AF65-F5344CB8AC3E}">
        <p14:creationId xmlns:p14="http://schemas.microsoft.com/office/powerpoint/2010/main" val="293973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Customize a Theme by Selecting Fonts and Effects</a:t>
            </a:r>
            <a:endParaRPr lang="en-US"/>
          </a:p>
        </p:txBody>
      </p:sp>
      <p:sp>
        <p:nvSpPr>
          <p:cNvPr id="3" name="Content Placeholder 2"/>
          <p:cNvSpPr>
            <a:spLocks noGrp="1"/>
          </p:cNvSpPr>
          <p:nvPr>
            <p:ph idx="1"/>
          </p:nvPr>
        </p:nvSpPr>
        <p:spPr/>
        <p:txBody>
          <a:bodyPr/>
          <a:lstStyle/>
          <a:p>
            <a:pPr lvl="1">
              <a:buFont typeface="+mj-lt"/>
              <a:buAutoNum type="arabicPeriod" startAt="8"/>
            </a:pPr>
            <a:r>
              <a:rPr lang="en-US">
                <a:latin typeface="Segoe"/>
              </a:rPr>
              <a:t>On the PAGE LAYOUT tab, in the Themes group, click </a:t>
            </a:r>
            <a:r>
              <a:rPr lang="en-US" b="1">
                <a:latin typeface="Segoe"/>
              </a:rPr>
              <a:t>Effects</a:t>
            </a:r>
            <a:r>
              <a:rPr lang="en-US">
                <a:latin typeface="Segoe"/>
              </a:rPr>
              <a:t>. Theme effects are sets of lines and fill effects. Hovering your mouse over the effects will show subtle changes in the cells; however, you will notice the result of changing an effect only if you have charts, shapes, SmartArt, or similar graphics in your workbook.</a:t>
            </a:r>
          </a:p>
          <a:p>
            <a:pPr lvl="1">
              <a:buAutoNum type="arabicPeriod" startAt="8"/>
            </a:pPr>
            <a:r>
              <a:rPr lang="en-US">
                <a:latin typeface="Segoe"/>
              </a:rPr>
              <a:t>Click the </a:t>
            </a:r>
            <a:r>
              <a:rPr lang="en-US" b="1">
                <a:latin typeface="Segoe"/>
              </a:rPr>
              <a:t>Reflection</a:t>
            </a:r>
            <a:r>
              <a:rPr lang="en-US">
                <a:latin typeface="Segoe"/>
              </a:rPr>
              <a:t> effect to apply it to the workbook. Click </a:t>
            </a:r>
            <a:r>
              <a:rPr lang="en-US" b="1">
                <a:latin typeface="Segoe"/>
              </a:rPr>
              <a:t>Undo</a:t>
            </a:r>
            <a:r>
              <a:rPr lang="en-US">
                <a:latin typeface="Segoe"/>
              </a:rPr>
              <a:t> in the Quick Access Toolbar to undo the theme effect. </a:t>
            </a:r>
          </a:p>
          <a:p>
            <a:pPr lvl="1">
              <a:buAutoNum type="arabicPeriod" startAt="8"/>
            </a:pPr>
            <a:r>
              <a:rPr lang="en-US">
                <a:latin typeface="Segoe"/>
              </a:rPr>
              <a:t> </a:t>
            </a:r>
            <a:r>
              <a:rPr lang="en-US" b="1">
                <a:latin typeface="Segoe"/>
              </a:rPr>
              <a:t>SAVE </a:t>
            </a:r>
            <a:r>
              <a:rPr lang="en-US">
                <a:latin typeface="Segoe"/>
              </a:rPr>
              <a:t>the workbook as </a:t>
            </a:r>
            <a:r>
              <a:rPr lang="en-US" b="1" i="1">
                <a:latin typeface="Segoe"/>
              </a:rPr>
              <a:t>07 Messenger Theme Solution</a:t>
            </a:r>
            <a:r>
              <a:rPr lang="en-US">
                <a:latin typeface="Segoe"/>
              </a:rPr>
              <a:t> and </a:t>
            </a:r>
            <a:r>
              <a:rPr lang="en-US" b="1">
                <a:latin typeface="Segoe"/>
              </a:rPr>
              <a:t>CLOSE</a:t>
            </a:r>
            <a:r>
              <a:rPr lang="en-US">
                <a:latin typeface="Segoe"/>
              </a:rPr>
              <a:t> the file.</a:t>
            </a:r>
          </a:p>
          <a:p>
            <a:pPr lvl="0">
              <a:buClr>
                <a:srgbClr val="007233"/>
              </a:buClr>
            </a:pPr>
            <a:r>
              <a:rPr lang="en-US" b="1">
                <a:latin typeface="Segoe"/>
              </a:rPr>
              <a:t>PAUSE. </a:t>
            </a:r>
            <a:r>
              <a:rPr lang="en-US">
                <a:latin typeface="Segoe"/>
              </a:rPr>
              <a:t>Leave Excel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1752177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Format a Worksheet Background</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07 Messenger Appearance</a:t>
            </a:r>
            <a:r>
              <a:rPr lang="en-US" b="0" i="0" u="none" strike="noStrike" baseline="0" smtClean="0">
                <a:latin typeface="Segoe"/>
              </a:rPr>
              <a:t> data file for this lesson. </a:t>
            </a:r>
          </a:p>
          <a:p>
            <a:pPr marR="0" lvl="1" rtl="0"/>
            <a:r>
              <a:rPr lang="en-US" b="0" i="0" u="none" strike="noStrike" baseline="0" smtClean="0">
                <a:latin typeface="Segoe"/>
              </a:rPr>
              <a:t>Ensure Sheet1 is active.</a:t>
            </a:r>
          </a:p>
          <a:p>
            <a:pPr marR="0" lvl="1" rtl="0"/>
            <a:r>
              <a:rPr lang="en-US" b="0" i="0" u="none" strike="noStrike" baseline="0" smtClean="0">
                <a:latin typeface="Segoe"/>
              </a:rPr>
              <a:t>On the PAGE LAYOUT tab, in the Page Setup group, click the </a:t>
            </a:r>
            <a:r>
              <a:rPr lang="en-US" b="1" i="0" u="none" strike="noStrike" baseline="0" smtClean="0">
                <a:latin typeface="Segoe"/>
              </a:rPr>
              <a:t>Background</a:t>
            </a:r>
            <a:r>
              <a:rPr lang="en-US" b="0" i="0" u="none" strike="noStrike" baseline="0" smtClean="0">
                <a:latin typeface="Segoe"/>
              </a:rPr>
              <a:t> button. The Insert Pictures dialog box opens.</a:t>
            </a:r>
          </a:p>
          <a:p>
            <a:pPr marR="0" lvl="1" rtl="0"/>
            <a:r>
              <a:rPr lang="en-US" b="0" i="0" u="none" strike="noStrike" baseline="0" smtClean="0">
                <a:latin typeface="Segoe"/>
              </a:rPr>
              <a:t>Click </a:t>
            </a:r>
            <a:r>
              <a:rPr lang="en-US" b="1" i="0" u="none" strike="noStrike" baseline="0" smtClean="0">
                <a:latin typeface="Segoe"/>
              </a:rPr>
              <a:t>Browse</a:t>
            </a:r>
            <a:r>
              <a:rPr lang="en-US" b="0" i="0" u="none" strike="noStrike" baseline="0" smtClean="0">
                <a:latin typeface="Segoe"/>
              </a:rPr>
              <a:t> next to From a file. The Sheet Background dialog box opens.</a:t>
            </a:r>
          </a:p>
          <a:p>
            <a:pPr marR="0" lvl="1" rtl="0"/>
            <a:r>
              <a:rPr lang="en-US" b="0" i="0" u="none" strike="noStrike" baseline="0" smtClean="0">
                <a:latin typeface="Segoe"/>
              </a:rPr>
              <a:t>Navigate to the student data files folder, select </a:t>
            </a:r>
            <a:r>
              <a:rPr lang="en-US" b="0" i="1" u="none" strike="noStrike" baseline="0" smtClean="0">
                <a:latin typeface="Segoe"/>
              </a:rPr>
              <a:t>07 bike_courier.jpg</a:t>
            </a:r>
            <a:r>
              <a:rPr lang="en-US" b="0" i="0" u="none" strike="noStrike" baseline="0" smtClean="0">
                <a:latin typeface="Segoe"/>
              </a:rPr>
              <a:t>, and then click </a:t>
            </a:r>
            <a:r>
              <a:rPr lang="en-US" b="1" i="0" u="none" strike="noStrike" baseline="0" smtClean="0">
                <a:latin typeface="Segoe"/>
              </a:rPr>
              <a:t>Insert</a:t>
            </a:r>
            <a:r>
              <a:rPr lang="en-US" b="0" i="0" u="none" strike="noStrike" baseline="0" smtClean="0">
                <a:latin typeface="Segoe"/>
              </a:rPr>
              <a:t>. The selected picture is displayed behind the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3757903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Format a Worksheet Background</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On the PAGE LAYOUT tab, in the Page Setup group, click </a:t>
            </a:r>
            <a:r>
              <a:rPr lang="en-US" b="1">
                <a:latin typeface="Segoe"/>
              </a:rPr>
              <a:t>Delete Background</a:t>
            </a:r>
            <a:r>
              <a:rPr lang="en-US">
                <a:latin typeface="Segoe"/>
              </a:rPr>
              <a:t>. The background is removed.</a:t>
            </a:r>
          </a:p>
          <a:p>
            <a:pPr lvl="1">
              <a:buAutoNum type="arabicPeriod" startAt="6"/>
            </a:pPr>
            <a:r>
              <a:rPr lang="en-US">
                <a:latin typeface="Segoe"/>
              </a:rPr>
              <a:t> </a:t>
            </a:r>
            <a:r>
              <a:rPr lang="en-US" b="1">
                <a:latin typeface="Segoe"/>
              </a:rPr>
              <a:t>SAVE</a:t>
            </a:r>
            <a:r>
              <a:rPr lang="en-US">
                <a:latin typeface="Segoe"/>
              </a:rPr>
              <a:t> the workbook.</a:t>
            </a:r>
          </a:p>
          <a:p>
            <a:pPr lvl="0">
              <a:buClr>
                <a:srgbClr val="007233"/>
              </a:buClr>
            </a:pPr>
            <a:r>
              <a:rPr lang="en-US" b="1">
                <a:latin typeface="Segoe"/>
              </a:rPr>
              <a:t>PAUSE. </a:t>
            </a:r>
            <a:r>
              <a:rPr lang="en-US">
                <a:latin typeface="Segoe"/>
              </a:rPr>
              <a:t>Leave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56813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View and Print a Worksheet’s Gridlines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a:t>
            </a:r>
          </a:p>
          <a:p>
            <a:pPr marR="0" lvl="1" rtl="0"/>
            <a:r>
              <a:rPr lang="en-US" b="0" i="0" u="none" strike="noStrike" baseline="0" smtClean="0">
                <a:latin typeface="Segoe"/>
              </a:rPr>
              <a:t>On the PAGE LAYOUT tab, in the Sheet Options group, uncheck the Gridlines </a:t>
            </a:r>
            <a:r>
              <a:rPr lang="en-US" b="1" i="0" u="none" strike="noStrike" baseline="0" smtClean="0">
                <a:latin typeface="Segoe"/>
              </a:rPr>
              <a:t>View</a:t>
            </a:r>
            <a:r>
              <a:rPr lang="en-US" b="0" i="0" u="none" strike="noStrike" baseline="0" smtClean="0">
                <a:latin typeface="Segoe"/>
              </a:rPr>
              <a:t> check box. The gridlines disappear from the worksheet.</a:t>
            </a:r>
          </a:p>
          <a:p>
            <a:pPr marR="0" lvl="1" rtl="0"/>
            <a:r>
              <a:rPr lang="en-US" b="0" i="0" u="none" strike="noStrike" baseline="0" smtClean="0">
                <a:latin typeface="Segoe"/>
              </a:rPr>
              <a:t>Check the Gridlines </a:t>
            </a:r>
            <a:r>
              <a:rPr lang="en-US" b="1" i="0" u="none" strike="noStrike" baseline="0" smtClean="0">
                <a:latin typeface="Segoe"/>
              </a:rPr>
              <a:t>View</a:t>
            </a:r>
            <a:r>
              <a:rPr lang="en-US" b="0" i="0" u="none" strike="noStrike" baseline="0" smtClean="0">
                <a:latin typeface="Segoe"/>
              </a:rPr>
              <a:t> check box to restore viewable gridlines.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560765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View and Print a Worksheet’s Gridlines</a:t>
            </a:r>
            <a:endParaRPr lang="en-US"/>
          </a:p>
        </p:txBody>
      </p:sp>
      <p:sp>
        <p:nvSpPr>
          <p:cNvPr id="3" name="Content Placeholder 2"/>
          <p:cNvSpPr>
            <a:spLocks noGrp="1"/>
          </p:cNvSpPr>
          <p:nvPr>
            <p:ph idx="1"/>
          </p:nvPr>
        </p:nvSpPr>
        <p:spPr/>
        <p:txBody>
          <a:bodyPr/>
          <a:lstStyle/>
          <a:p>
            <a:pPr lvl="1">
              <a:buFont typeface="+mj-lt"/>
              <a:buAutoNum type="arabicPeriod" startAt="4"/>
            </a:pPr>
            <a:r>
              <a:rPr lang="en-US">
                <a:latin typeface="Segoe"/>
              </a:rPr>
              <a:t>Check the Gridlines </a:t>
            </a:r>
            <a:r>
              <a:rPr lang="en-US" b="1">
                <a:latin typeface="Segoe"/>
              </a:rPr>
              <a:t>Print</a:t>
            </a:r>
            <a:r>
              <a:rPr lang="en-US">
                <a:latin typeface="Segoe"/>
              </a:rPr>
              <a:t> check box, as shown below. This action will force gridlines to appear in your printed worksheet.</a:t>
            </a:r>
          </a:p>
          <a:p>
            <a:pPr lvl="1">
              <a:buAutoNum type="arabicPeriod" startAt="4"/>
            </a:pPr>
            <a:r>
              <a:rPr lang="en-US">
                <a:latin typeface="Segoe"/>
              </a:rPr>
              <a:t>Click the </a:t>
            </a:r>
            <a:r>
              <a:rPr lang="en-US" b="1">
                <a:latin typeface="Segoe"/>
              </a:rPr>
              <a:t>Dialog Box Launcher </a:t>
            </a:r>
            <a:r>
              <a:rPr lang="en-US">
                <a:latin typeface="Segoe"/>
              </a:rPr>
              <a:t>in the Sheet Options group to open the Page Setup dialog box.</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34</a:t>
            </a:fld>
            <a:endParaRPr lang="en-US" dirty="0"/>
          </a:p>
        </p:txBody>
      </p:sp>
      <p:pic>
        <p:nvPicPr>
          <p:cNvPr id="7" name="Picture 6" descr="0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733800"/>
            <a:ext cx="7175500" cy="1460500"/>
          </a:xfrm>
          <a:prstGeom prst="rect">
            <a:avLst/>
          </a:prstGeom>
        </p:spPr>
      </p:pic>
    </p:spTree>
    <p:extLst>
      <p:ext uri="{BB962C8B-B14F-4D97-AF65-F5344CB8AC3E}">
        <p14:creationId xmlns:p14="http://schemas.microsoft.com/office/powerpoint/2010/main" val="1381528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View and Print a Worksheet’s Gridlines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On the Sheet tab, notice that the Gridlines check box is checked. Click the </a:t>
            </a:r>
            <a:r>
              <a:rPr lang="en-US" b="1">
                <a:latin typeface="Segoe"/>
              </a:rPr>
              <a:t>Print Preview</a:t>
            </a:r>
            <a:r>
              <a:rPr lang="en-US">
                <a:latin typeface="Segoe"/>
              </a:rPr>
              <a:t> button. Gridlines appear in the preview, as shown below.</a:t>
            </a:r>
          </a:p>
          <a:p>
            <a:pPr lvl="1">
              <a:buAutoNum type="arabicPeriod" startAt="6"/>
            </a:pPr>
            <a:r>
              <a:rPr lang="en-US">
                <a:latin typeface="Segoe"/>
              </a:rPr>
              <a:t>Click the </a:t>
            </a:r>
            <a:r>
              <a:rPr lang="en-US" b="1">
                <a:latin typeface="Segoe"/>
              </a:rPr>
              <a:t>Back</a:t>
            </a:r>
            <a:r>
              <a:rPr lang="en-US">
                <a:latin typeface="Segoe"/>
              </a:rPr>
              <a:t> button in the upper-left corner of the Print window to return to the worksheet.</a:t>
            </a:r>
          </a:p>
          <a:p>
            <a:pPr lvl="1">
              <a:buAutoNum type="arabicPeriod" startAt="6"/>
            </a:pPr>
            <a:r>
              <a:rPr lang="en-US">
                <a:latin typeface="Segoe"/>
              </a:rPr>
              <a:t> </a:t>
            </a: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35</a:t>
            </a:fld>
            <a:endParaRPr lang="en-US" dirty="0"/>
          </a:p>
        </p:txBody>
      </p:sp>
      <p:pic>
        <p:nvPicPr>
          <p:cNvPr id="7" name="Picture 6" descr="07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27" y="4343400"/>
            <a:ext cx="4875048" cy="1882955"/>
          </a:xfrm>
          <a:prstGeom prst="rect">
            <a:avLst/>
          </a:prstGeom>
        </p:spPr>
      </p:pic>
    </p:spTree>
    <p:extLst>
      <p:ext uri="{BB962C8B-B14F-4D97-AF65-F5344CB8AC3E}">
        <p14:creationId xmlns:p14="http://schemas.microsoft.com/office/powerpoint/2010/main" val="325460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View and Print Column and Row Headings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a:t>
            </a:r>
          </a:p>
          <a:p>
            <a:pPr marR="0" lvl="1" rtl="0"/>
            <a:r>
              <a:rPr lang="en-US" b="0" i="0" u="none" strike="noStrike" baseline="0" smtClean="0">
                <a:latin typeface="Segoe"/>
              </a:rPr>
              <a:t>On the PAGE LAYOUT tab, in the Sheet Options group, uncheck the Headings </a:t>
            </a:r>
            <a:r>
              <a:rPr lang="en-US" b="1" i="0" u="none" strike="noStrike" baseline="0" smtClean="0">
                <a:latin typeface="Segoe"/>
              </a:rPr>
              <a:t>View</a:t>
            </a:r>
            <a:r>
              <a:rPr lang="en-US" b="0" i="0" u="none" strike="noStrike" baseline="0" smtClean="0">
                <a:latin typeface="Segoe"/>
              </a:rPr>
              <a:t> check box. The row and column headings disappear from the worksheet.</a:t>
            </a:r>
          </a:p>
          <a:p>
            <a:pPr marR="0" lvl="1" rtl="0"/>
            <a:r>
              <a:rPr lang="en-US" b="0" i="0" u="none" strike="noStrike" baseline="0" smtClean="0">
                <a:latin typeface="Segoe"/>
              </a:rPr>
              <a:t>Check the Headings </a:t>
            </a:r>
            <a:r>
              <a:rPr lang="en-US" b="1" i="0" u="none" strike="noStrike" baseline="0" smtClean="0">
                <a:latin typeface="Segoe"/>
              </a:rPr>
              <a:t>View</a:t>
            </a:r>
            <a:r>
              <a:rPr lang="en-US" b="0" i="0" u="none" strike="noStrike" baseline="0" smtClean="0">
                <a:latin typeface="Segoe"/>
              </a:rPr>
              <a:t> check box to restore the row and column headings.</a:t>
            </a:r>
          </a:p>
          <a:p>
            <a:pPr marR="0" lvl="1" rtl="0"/>
            <a:r>
              <a:rPr lang="en-US" b="0" i="0" u="none" strike="noStrike" baseline="0" smtClean="0">
                <a:latin typeface="Segoe"/>
              </a:rPr>
              <a:t>Check the Headings </a:t>
            </a:r>
            <a:r>
              <a:rPr lang="en-US" b="1" i="0" u="none" strike="noStrike" baseline="0" smtClean="0">
                <a:latin typeface="Segoe"/>
              </a:rPr>
              <a:t>Print</a:t>
            </a:r>
            <a:r>
              <a:rPr lang="en-US" b="0" i="0" u="none" strike="noStrike" baseline="0" smtClean="0">
                <a:latin typeface="Segoe"/>
              </a:rPr>
              <a:t> check box. This action will force row and column headings to appear in your printed worksheet.</a:t>
            </a:r>
          </a:p>
          <a:p>
            <a:pPr marR="0" lvl="1" rtl="0"/>
            <a:r>
              <a:rPr lang="en-US" b="0" i="0" u="none" strike="noStrike" baseline="0" smtClean="0">
                <a:latin typeface="Segoe"/>
              </a:rPr>
              <a:t>Click the </a:t>
            </a:r>
            <a:r>
              <a:rPr lang="en-US" b="1" i="0" u="none" strike="noStrike" baseline="0" smtClean="0">
                <a:latin typeface="Segoe"/>
              </a:rPr>
              <a:t>Dialog Box Launcher </a:t>
            </a:r>
            <a:r>
              <a:rPr lang="en-US" b="0" i="0" u="none" strike="noStrike" baseline="0" smtClean="0">
                <a:latin typeface="Segoe"/>
              </a:rPr>
              <a:t>in the Sheet Options group to open the Page Setup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46969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View and Print Column and Row Headings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On the Sheet tab, notice that the Row and column headings check box is checked. Click the </a:t>
            </a:r>
            <a:r>
              <a:rPr lang="en-US" b="1">
                <a:latin typeface="Segoe"/>
              </a:rPr>
              <a:t>Print Preview</a:t>
            </a:r>
            <a:r>
              <a:rPr lang="en-US">
                <a:latin typeface="Segoe"/>
              </a:rPr>
              <a:t> button. Row and column headings appear in the preview, as shown below.</a:t>
            </a:r>
          </a:p>
          <a:p>
            <a:pPr lvl="1">
              <a:buAutoNum type="arabicPeriod" startAt="6"/>
            </a:pPr>
            <a:r>
              <a:rPr lang="en-US">
                <a:latin typeface="Segoe"/>
              </a:rPr>
              <a:t>Click the </a:t>
            </a:r>
            <a:r>
              <a:rPr lang="en-US" b="1">
                <a:latin typeface="Segoe"/>
              </a:rPr>
              <a:t>Back</a:t>
            </a:r>
            <a:r>
              <a:rPr lang="en-US">
                <a:latin typeface="Segoe"/>
              </a:rPr>
              <a:t> button in the upper-left corner of the Print window to return to the worksheet.</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37</a:t>
            </a:fld>
            <a:endParaRPr lang="en-US" dirty="0"/>
          </a:p>
        </p:txBody>
      </p:sp>
      <p:pic>
        <p:nvPicPr>
          <p:cNvPr id="7" name="Picture 6" descr="0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173" y="3824890"/>
            <a:ext cx="5754413" cy="2333514"/>
          </a:xfrm>
          <a:prstGeom prst="rect">
            <a:avLst/>
          </a:prstGeom>
        </p:spPr>
      </p:pic>
    </p:spTree>
    <p:extLst>
      <p:ext uri="{BB962C8B-B14F-4D97-AF65-F5344CB8AC3E}">
        <p14:creationId xmlns:p14="http://schemas.microsoft.com/office/powerpoint/2010/main" val="3713257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View and Print Column and Row Headings</a:t>
            </a:r>
            <a:endParaRPr lang="en-US"/>
          </a:p>
        </p:txBody>
      </p:sp>
      <p:sp>
        <p:nvSpPr>
          <p:cNvPr id="3" name="Content Placeholder 2"/>
          <p:cNvSpPr>
            <a:spLocks noGrp="1"/>
          </p:cNvSpPr>
          <p:nvPr>
            <p:ph idx="1"/>
          </p:nvPr>
        </p:nvSpPr>
        <p:spPr/>
        <p:txBody>
          <a:bodyPr/>
          <a:lstStyle/>
          <a:p>
            <a:pPr lvl="1">
              <a:buFont typeface="+mj-lt"/>
              <a:buAutoNum type="arabicPeriod" startAt="8"/>
            </a:pPr>
            <a:r>
              <a:rPr lang="en-US">
                <a:latin typeface="Segoe"/>
              </a:rPr>
              <a:t>Uncheck the Headings </a:t>
            </a:r>
            <a:r>
              <a:rPr lang="en-US" b="1">
                <a:latin typeface="Segoe"/>
              </a:rPr>
              <a:t>Print</a:t>
            </a:r>
            <a:r>
              <a:rPr lang="en-US">
                <a:latin typeface="Segoe"/>
              </a:rPr>
              <a:t> check box in the Sheet Options group on the PAGE LAYOUT tab.</a:t>
            </a:r>
          </a:p>
          <a:p>
            <a:pPr lvl="1">
              <a:buAutoNum type="arabicPeriod" startAt="8"/>
            </a:pPr>
            <a:r>
              <a:rPr lang="en-US">
                <a:latin typeface="Segoe"/>
              </a:rPr>
              <a:t> </a:t>
            </a:r>
            <a:r>
              <a:rPr lang="en-US" b="1">
                <a:latin typeface="Segoe"/>
              </a:rPr>
              <a:t>SAVE </a:t>
            </a:r>
            <a:r>
              <a:rPr lang="en-US">
                <a:latin typeface="Segoe"/>
              </a:rPr>
              <a:t>the workbook as </a:t>
            </a:r>
            <a:r>
              <a:rPr lang="en-US" b="1" i="1">
                <a:latin typeface="Segoe"/>
              </a:rPr>
              <a:t>07 Messenger Appearance Solution</a:t>
            </a:r>
            <a:r>
              <a:rPr lang="en-US">
                <a:latin typeface="Times New Roman"/>
              </a:rPr>
              <a:t>.</a:t>
            </a:r>
          </a:p>
          <a:p>
            <a:pPr lvl="0">
              <a:buClr>
                <a:srgbClr val="007233"/>
              </a:buClr>
            </a:pPr>
            <a:r>
              <a:rPr lang="en-US" b="1">
                <a:latin typeface="Segoe"/>
              </a:rPr>
              <a:t>PAUSE. </a:t>
            </a:r>
            <a:r>
              <a:rPr lang="en-US">
                <a:latin typeface="Segoe"/>
              </a:rPr>
              <a:t>Leave the workbook open to use in the next exercise</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560297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Add Page Numbers to a Worksheet</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07 Messenger Header-Footer</a:t>
            </a:r>
            <a:r>
              <a:rPr lang="en-US" b="0" i="0" u="none" strike="noStrike" baseline="0" smtClean="0">
                <a:latin typeface="Segoe"/>
              </a:rPr>
              <a:t> data file for this lesson. </a:t>
            </a:r>
          </a:p>
          <a:p>
            <a:pPr marR="0" lvl="1" rtl="0"/>
            <a:r>
              <a:rPr lang="en-US" b="0" i="0" u="none" strike="noStrike" baseline="0" smtClean="0">
                <a:latin typeface="Segoe"/>
              </a:rPr>
              <a:t>Ensure Sheet1 is active.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98098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Insert and Delete Rows and Columns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Before you begin these steps, be sure to launch Microsoft Excel.</a:t>
            </a:r>
          </a:p>
          <a:p>
            <a:pPr marR="0" lvl="1" rtl="0"/>
            <a:r>
              <a:rPr lang="en-US" b="0" i="0" u="none" strike="noStrike" baseline="0" smtClean="0">
                <a:latin typeface="Segoe"/>
              </a:rPr>
              <a:t>Open the workbook named </a:t>
            </a:r>
            <a:r>
              <a:rPr lang="en-US" b="1" i="1" u="none" strike="noStrike" baseline="0" smtClean="0">
                <a:latin typeface="Segoe"/>
              </a:rPr>
              <a:t>07 Messenger Row-Column</a:t>
            </a:r>
            <a:r>
              <a:rPr lang="en-US" b="0" i="0" u="none" strike="noStrike" baseline="0" smtClean="0">
                <a:latin typeface="Times New Roman"/>
              </a:rPr>
              <a:t>.</a:t>
            </a:r>
          </a:p>
          <a:p>
            <a:pPr marR="0" lvl="1" rtl="0"/>
            <a:r>
              <a:rPr lang="en-US" b="0" i="0" u="none" strike="noStrike" baseline="0" smtClean="0">
                <a:latin typeface="Segoe"/>
              </a:rPr>
              <a:t>Click the row </a:t>
            </a:r>
            <a:r>
              <a:rPr lang="en-US" b="1" i="0" u="none" strike="noStrike" baseline="0" smtClean="0">
                <a:latin typeface="Segoe"/>
              </a:rPr>
              <a:t>14</a:t>
            </a:r>
            <a:r>
              <a:rPr lang="en-US" b="0" i="0" u="none" strike="noStrike" baseline="0" smtClean="0">
                <a:latin typeface="Segoe"/>
              </a:rPr>
              <a:t> heading to select the entire row.</a:t>
            </a:r>
          </a:p>
          <a:p>
            <a:pPr marR="0" lvl="1" rtl="0"/>
            <a:r>
              <a:rPr lang="en-US" b="0" i="0" u="none" strike="noStrike" baseline="0" smtClean="0">
                <a:latin typeface="Segoe"/>
              </a:rPr>
              <a:t>On the HOME tab, in the Cells group, click the </a:t>
            </a:r>
            <a:r>
              <a:rPr lang="en-US" b="1" i="0" u="none" strike="noStrike" baseline="0" smtClean="0">
                <a:latin typeface="Segoe"/>
              </a:rPr>
              <a:t>Insert </a:t>
            </a:r>
            <a:r>
              <a:rPr lang="en-US" b="0" i="0" u="none" strike="noStrike" baseline="0" smtClean="0">
                <a:latin typeface="Segoe"/>
              </a:rPr>
              <a:t>button arrow and select </a:t>
            </a:r>
            <a:r>
              <a:rPr lang="en-US" b="1" i="0" u="none" strike="noStrike" baseline="0" smtClean="0">
                <a:latin typeface="Segoe"/>
              </a:rPr>
              <a:t>Insert Sheet Rows</a:t>
            </a:r>
            <a:r>
              <a:rPr lang="en-US" b="0" i="0" u="none" strike="noStrike" baseline="0" smtClean="0">
                <a:latin typeface="Segoe"/>
              </a:rPr>
              <a:t>, as shown below. A new blank row appears as row 14.</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7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42" y="4285384"/>
            <a:ext cx="5832366" cy="1973537"/>
          </a:xfrm>
          <a:prstGeom prst="rect">
            <a:avLst/>
          </a:prstGeom>
        </p:spPr>
      </p:pic>
    </p:spTree>
    <p:extLst>
      <p:ext uri="{BB962C8B-B14F-4D97-AF65-F5344CB8AC3E}">
        <p14:creationId xmlns:p14="http://schemas.microsoft.com/office/powerpoint/2010/main" val="1115054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Add Page Numbers to a Worksheet</a:t>
            </a:r>
            <a:endParaRPr lang="en-US"/>
          </a:p>
        </p:txBody>
      </p:sp>
      <p:sp>
        <p:nvSpPr>
          <p:cNvPr id="3" name="Content Placeholder 2"/>
          <p:cNvSpPr>
            <a:spLocks noGrp="1"/>
          </p:cNvSpPr>
          <p:nvPr>
            <p:ph idx="1"/>
          </p:nvPr>
        </p:nvSpPr>
        <p:spPr/>
        <p:txBody>
          <a:bodyPr/>
          <a:lstStyle/>
          <a:p>
            <a:pPr lvl="1">
              <a:buFont typeface="+mj-lt"/>
              <a:buAutoNum type="arabicPeriod" startAt="3"/>
            </a:pPr>
            <a:r>
              <a:rPr lang="en-US" sz="2000">
                <a:latin typeface="Segoe"/>
              </a:rPr>
              <a:t>On the INSERT tab, in the Text group, click the </a:t>
            </a:r>
            <a:r>
              <a:rPr lang="en-US" sz="2000" b="1">
                <a:latin typeface="Segoe"/>
              </a:rPr>
              <a:t>Header &amp; Footer</a:t>
            </a:r>
            <a:r>
              <a:rPr lang="en-US" sz="2000">
                <a:latin typeface="Segoe"/>
              </a:rPr>
              <a:t> button. The worksheet is now displayed in Page Layout view. Note that the center Header text box is active and the DESIGN tab is added to the ribbon, as shown below. The Header &amp; Footer DESIGN tab command groups are thus available for you to use in the worksheet. By default, your cursor will appear in the center Header section.</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40</a:t>
            </a:fld>
            <a:endParaRPr lang="en-US" dirty="0"/>
          </a:p>
        </p:txBody>
      </p:sp>
      <p:pic>
        <p:nvPicPr>
          <p:cNvPr id="7" name="Picture 6" descr="07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886200"/>
            <a:ext cx="6412186" cy="2184949"/>
          </a:xfrm>
          <a:prstGeom prst="rect">
            <a:avLst/>
          </a:prstGeom>
        </p:spPr>
      </p:pic>
    </p:spTree>
    <p:extLst>
      <p:ext uri="{BB962C8B-B14F-4D97-AF65-F5344CB8AC3E}">
        <p14:creationId xmlns:p14="http://schemas.microsoft.com/office/powerpoint/2010/main" val="271882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Add Page Numbers to a Worksheet</a:t>
            </a:r>
            <a:endParaRPr lang="en-US"/>
          </a:p>
        </p:txBody>
      </p:sp>
      <p:sp>
        <p:nvSpPr>
          <p:cNvPr id="3" name="Content Placeholder 2"/>
          <p:cNvSpPr>
            <a:spLocks noGrp="1"/>
          </p:cNvSpPr>
          <p:nvPr>
            <p:ph idx="1"/>
          </p:nvPr>
        </p:nvSpPr>
        <p:spPr/>
        <p:txBody>
          <a:bodyPr/>
          <a:lstStyle/>
          <a:p>
            <a:pPr lvl="1">
              <a:buFont typeface="+mj-lt"/>
              <a:buAutoNum type="arabicPeriod" startAt="4"/>
            </a:pPr>
            <a:r>
              <a:rPr lang="en-US" sz="2000">
                <a:latin typeface="Segoe"/>
              </a:rPr>
              <a:t>Click the </a:t>
            </a:r>
            <a:r>
              <a:rPr lang="en-US" sz="2000" b="1">
                <a:latin typeface="Segoe"/>
              </a:rPr>
              <a:t>Go to Footer</a:t>
            </a:r>
            <a:r>
              <a:rPr lang="en-US" sz="2000">
                <a:latin typeface="Segoe"/>
              </a:rPr>
              <a:t> button in the Navigation group on the ribbon</a:t>
            </a:r>
            <a:r>
              <a:rPr lang="en-US" sz="2000">
                <a:latin typeface="Times New Roman"/>
              </a:rPr>
              <a:t>.</a:t>
            </a:r>
            <a:r>
              <a:rPr lang="en-US" sz="2000">
                <a:latin typeface="Segoe"/>
              </a:rPr>
              <a:t> The cursor appears in the center text box in the footer</a:t>
            </a:r>
            <a:r>
              <a:rPr lang="en-US" sz="2000">
                <a:latin typeface="Times New Roman"/>
              </a:rPr>
              <a:t>.</a:t>
            </a:r>
            <a:r>
              <a:rPr lang="en-US" sz="2000">
                <a:latin typeface="Segoe"/>
              </a:rPr>
              <a:t> </a:t>
            </a:r>
          </a:p>
          <a:p>
            <a:pPr lvl="1">
              <a:buAutoNum type="arabicPeriod" startAt="4"/>
            </a:pPr>
            <a:r>
              <a:rPr lang="en-US" sz="2000">
                <a:latin typeface="Segoe"/>
              </a:rPr>
              <a:t>Click </a:t>
            </a:r>
            <a:r>
              <a:rPr lang="en-US" sz="2000" b="1">
                <a:latin typeface="Segoe"/>
              </a:rPr>
              <a:t>Page Number</a:t>
            </a:r>
            <a:r>
              <a:rPr lang="en-US" sz="2000">
                <a:latin typeface="Segoe"/>
              </a:rPr>
              <a:t> in the Header &amp; Footer Elements group on the ribbon. The code </a:t>
            </a:r>
            <a:r>
              <a:rPr lang="en-US" sz="2000" i="1">
                <a:latin typeface="Segoe"/>
              </a:rPr>
              <a:t>&amp;[Page]</a:t>
            </a:r>
            <a:r>
              <a:rPr lang="en-US" sz="2000">
                <a:latin typeface="Segoe"/>
              </a:rPr>
              <a:t> appears in the text box, as shown below. The ampersand symbol (&amp;) indicates that the appropriate page number will be added to each page of the printed worksheet.</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41</a:t>
            </a:fld>
            <a:endParaRPr lang="en-US" dirty="0"/>
          </a:p>
        </p:txBody>
      </p:sp>
      <p:pic>
        <p:nvPicPr>
          <p:cNvPr id="7" name="Picture 6" descr="07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83" y="4191000"/>
            <a:ext cx="7432128" cy="1247809"/>
          </a:xfrm>
          <a:prstGeom prst="rect">
            <a:avLst/>
          </a:prstGeom>
        </p:spPr>
      </p:pic>
    </p:spTree>
    <p:extLst>
      <p:ext uri="{BB962C8B-B14F-4D97-AF65-F5344CB8AC3E}">
        <p14:creationId xmlns:p14="http://schemas.microsoft.com/office/powerpoint/2010/main" val="327989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Add Page Numbers to a Worksheet</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Click in a worksheet cell that’s not part of the footer, and then click the </a:t>
            </a:r>
            <a:r>
              <a:rPr lang="en-US" b="1">
                <a:latin typeface="Segoe"/>
              </a:rPr>
              <a:t>Normal</a:t>
            </a:r>
            <a:r>
              <a:rPr lang="en-US">
                <a:latin typeface="Segoe"/>
              </a:rPr>
              <a:t> view icon on the right side of the status bar.</a:t>
            </a:r>
          </a:p>
          <a:p>
            <a:pPr lvl="1">
              <a:buAutoNum type="arabicPeriod" startAt="6"/>
            </a:pPr>
            <a:r>
              <a:rPr lang="en-US">
                <a:latin typeface="Segoe"/>
              </a:rPr>
              <a:t> </a:t>
            </a:r>
            <a:r>
              <a:rPr lang="en-US" b="1">
                <a:latin typeface="Segoe"/>
              </a:rPr>
              <a:t>SAVE</a:t>
            </a:r>
            <a:r>
              <a:rPr lang="en-US">
                <a:latin typeface="Segoe"/>
              </a:rPr>
              <a:t> the workbook.</a:t>
            </a:r>
          </a:p>
          <a:p>
            <a:pPr lvl="0">
              <a:buClr>
                <a:srgbClr val="007233"/>
              </a:buClr>
            </a:pPr>
            <a:r>
              <a:rPr lang="en-US" b="1">
                <a:latin typeface="Segoe"/>
              </a:rPr>
              <a:t>PAUSE. </a:t>
            </a:r>
            <a:r>
              <a:rPr lang="en-US">
                <a:latin typeface="Segoe"/>
              </a:rPr>
              <a:t>Leave the workbook open to use in the next exercise.</a:t>
            </a:r>
          </a:p>
          <a:p>
            <a:endParaRPr lang="en-US"/>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181786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Insert a Predeﬁned Header or Footer</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 Click cell </a:t>
            </a:r>
            <a:r>
              <a:rPr lang="en-US" b="1" i="0" u="none" strike="noStrike" baseline="0" smtClean="0">
                <a:latin typeface="Segoe"/>
              </a:rPr>
              <a:t>A1</a:t>
            </a:r>
            <a:r>
              <a:rPr lang="en-US" b="0" i="0" u="none" strike="noStrike" baseline="0" smtClean="0">
                <a:latin typeface="Times New Roman"/>
              </a:rPr>
              <a:t>.</a:t>
            </a:r>
          </a:p>
          <a:p>
            <a:pPr marR="0" lvl="1" rtl="0"/>
            <a:r>
              <a:rPr lang="en-US" b="0" i="0" u="none" strike="noStrike" baseline="0" smtClean="0">
                <a:latin typeface="Segoe"/>
              </a:rPr>
              <a:t>On the VIEW tab, in the Workbook Views group, click the </a:t>
            </a:r>
            <a:r>
              <a:rPr lang="en-US" b="1" i="0" u="none" strike="noStrike" baseline="0" smtClean="0">
                <a:latin typeface="Segoe"/>
              </a:rPr>
              <a:t>Page Layout</a:t>
            </a:r>
            <a:r>
              <a:rPr lang="en-US" b="0" i="0" u="none" strike="noStrike" baseline="0" smtClean="0">
                <a:latin typeface="Segoe"/>
              </a:rPr>
              <a:t> view button to view headers and footers.</a:t>
            </a:r>
          </a:p>
          <a:p>
            <a:pPr marR="0" lvl="1" rtl="0"/>
            <a:r>
              <a:rPr lang="en-US" b="0" i="0" u="none" strike="noStrike" baseline="0" smtClean="0">
                <a:latin typeface="Segoe"/>
              </a:rPr>
              <a:t>Click the center </a:t>
            </a:r>
            <a:r>
              <a:rPr lang="en-US" b="1" i="0" u="none" strike="noStrike" baseline="0" smtClean="0">
                <a:latin typeface="Segoe"/>
              </a:rPr>
              <a:t>header text box</a:t>
            </a:r>
            <a:r>
              <a:rPr lang="en-US" b="0" i="0" u="none" strike="noStrike" baseline="0" smtClean="0">
                <a:latin typeface="Segoe"/>
              </a:rPr>
              <a:t> (which displays the “Click to add header” placeholder text). Click the </a:t>
            </a:r>
            <a:r>
              <a:rPr lang="en-US" b="1" i="0" u="none" strike="noStrike" baseline="0" smtClean="0">
                <a:latin typeface="Segoe"/>
              </a:rPr>
              <a:t>Header &amp; Footer Tools DESIGN</a:t>
            </a:r>
            <a:r>
              <a:rPr lang="en-US" b="0" i="0" u="none" strike="noStrike" baseline="0" smtClean="0">
                <a:latin typeface="Segoe"/>
              </a:rPr>
              <a:t> tab now that it has become active. In the Header &amp; Footer Elements group, click </a:t>
            </a:r>
            <a:r>
              <a:rPr lang="en-US" b="1" i="0" u="none" strike="noStrike" baseline="0" smtClean="0">
                <a:latin typeface="Segoe"/>
              </a:rPr>
              <a:t>Sheet Name</a:t>
            </a:r>
            <a:r>
              <a:rPr lang="en-US" b="0" i="0" u="none" strike="noStrike" baseline="0" smtClean="0">
                <a:latin typeface="Segoe"/>
              </a:rPr>
              <a:t>. </a:t>
            </a:r>
            <a:r>
              <a:rPr lang="en-US" b="0" i="1" u="none" strike="noStrike" baseline="0" smtClean="0">
                <a:latin typeface="Segoe"/>
              </a:rPr>
              <a:t>&amp;[Tab]</a:t>
            </a:r>
            <a:r>
              <a:rPr lang="en-US" b="0" i="0" u="none" strike="noStrike" baseline="0" smtClean="0">
                <a:latin typeface="Segoe"/>
              </a:rPr>
              <a:t> appears in the text box.</a:t>
            </a:r>
          </a:p>
          <a:p>
            <a:pPr marR="0" lvl="1" rtl="0"/>
            <a:r>
              <a:rPr lang="en-US" b="0" i="0" u="none" strike="noStrike" baseline="0" smtClean="0">
                <a:latin typeface="Segoe"/>
              </a:rPr>
              <a:t>In the Navigation group, click </a:t>
            </a:r>
            <a:r>
              <a:rPr lang="en-US" b="1" i="0" u="none" strike="noStrike" baseline="0" smtClean="0">
                <a:latin typeface="Segoe"/>
              </a:rPr>
              <a:t>Go to Footer</a:t>
            </a:r>
            <a:r>
              <a:rPr lang="en-US" b="0" i="0" u="none" strike="noStrike" baseline="0" smtClean="0">
                <a:latin typeface="Segoe"/>
              </a:rPr>
              <a:t>. Click the </a:t>
            </a:r>
            <a:r>
              <a:rPr lang="en-US" b="1" i="0" u="none" strike="noStrike" baseline="0" smtClean="0">
                <a:latin typeface="Segoe"/>
              </a:rPr>
              <a:t>right footer text box</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3127995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Insert a Predeﬁned Header or Footer</a:t>
            </a:r>
            <a:endParaRPr lang="en-US"/>
          </a:p>
        </p:txBody>
      </p:sp>
      <p:sp>
        <p:nvSpPr>
          <p:cNvPr id="3" name="Content Placeholder 2"/>
          <p:cNvSpPr>
            <a:spLocks noGrp="1"/>
          </p:cNvSpPr>
          <p:nvPr>
            <p:ph idx="1"/>
          </p:nvPr>
        </p:nvSpPr>
        <p:spPr/>
        <p:txBody>
          <a:bodyPr/>
          <a:lstStyle/>
          <a:p>
            <a:pPr lvl="1">
              <a:buFont typeface="+mj-lt"/>
              <a:buAutoNum type="arabicPeriod" startAt="5"/>
            </a:pPr>
            <a:r>
              <a:rPr lang="en-US" sz="2000">
                <a:latin typeface="Segoe"/>
              </a:rPr>
              <a:t>In the Header &amp; Footer group , click the </a:t>
            </a:r>
            <a:r>
              <a:rPr lang="en-US" sz="2000" b="1">
                <a:latin typeface="Segoe"/>
              </a:rPr>
              <a:t>Footer </a:t>
            </a:r>
            <a:r>
              <a:rPr lang="en-US" sz="2000">
                <a:latin typeface="Segoe"/>
              </a:rPr>
              <a:t>button arrow, and click the last option in the list, which combines Prepared by </a:t>
            </a:r>
            <a:r>
              <a:rPr lang="en-US" sz="2000" i="1">
                <a:latin typeface="Segoe"/>
              </a:rPr>
              <a:t>username</a:t>
            </a:r>
            <a:r>
              <a:rPr lang="en-US" sz="2000">
                <a:latin typeface="Segoe"/>
              </a:rPr>
              <a:t>, Current Date, and Page Number. Because the footer is wider than the right text box, the majority of the footer is moved to the center text box, and the page number appears in the right text box, as shown below.</a:t>
            </a:r>
          </a:p>
          <a:p>
            <a:pPr lvl="1">
              <a:buAutoNum type="arabicPeriod" startAt="5"/>
            </a:pPr>
            <a:r>
              <a:rPr lang="en-US" sz="2000">
                <a:latin typeface="Segoe"/>
              </a:rPr>
              <a:t> </a:t>
            </a:r>
            <a:r>
              <a:rPr lang="en-US" sz="2000" b="1">
                <a:latin typeface="Segoe"/>
              </a:rPr>
              <a:t>SAVE </a:t>
            </a:r>
            <a:r>
              <a:rPr lang="en-US" sz="2000">
                <a:latin typeface="Segoe"/>
              </a:rPr>
              <a:t>the workbook.</a:t>
            </a:r>
          </a:p>
          <a:p>
            <a:pPr lvl="0">
              <a:buClr>
                <a:srgbClr val="007233"/>
              </a:buClr>
            </a:pPr>
            <a:r>
              <a:rPr lang="en-US" sz="2000" b="1">
                <a:latin typeface="Segoe"/>
              </a:rPr>
              <a:t>PAUSE. </a:t>
            </a:r>
            <a:r>
              <a:rPr lang="en-US" sz="2000">
                <a:latin typeface="Segoe"/>
              </a:rPr>
              <a:t>Leave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44</a:t>
            </a:fld>
            <a:endParaRPr lang="en-US" dirty="0"/>
          </a:p>
        </p:txBody>
      </p:sp>
      <p:pic>
        <p:nvPicPr>
          <p:cNvPr id="7" name="Picture 6" descr="07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41" y="4724400"/>
            <a:ext cx="7366000" cy="1215230"/>
          </a:xfrm>
          <a:prstGeom prst="rect">
            <a:avLst/>
          </a:prstGeom>
        </p:spPr>
      </p:pic>
    </p:spTree>
    <p:extLst>
      <p:ext uri="{BB962C8B-B14F-4D97-AF65-F5344CB8AC3E}">
        <p14:creationId xmlns:p14="http://schemas.microsoft.com/office/powerpoint/2010/main" val="1084292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Add Content to a Header or Footer</a:t>
            </a: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a:t>
            </a:r>
            <a:r>
              <a:rPr lang="en-US" sz="2000" b="0" i="0" u="none" strike="noStrike" baseline="0" smtClean="0">
                <a:latin typeface="Segoe"/>
              </a:rPr>
              <a:t> </a:t>
            </a:r>
            <a:r>
              <a:rPr lang="en-US" sz="2000" b="1" i="0" u="none" strike="noStrike" baseline="0" smtClean="0">
                <a:latin typeface="Segoe"/>
              </a:rPr>
              <a:t>USE</a:t>
            </a:r>
            <a:r>
              <a:rPr lang="en-US" sz="2000" b="0" i="0" u="none" strike="noStrike" baseline="0" smtClean="0">
                <a:latin typeface="Segoe"/>
              </a:rPr>
              <a:t> the workbook from the previous exercise</a:t>
            </a:r>
            <a:r>
              <a:rPr lang="en-US" sz="2000" b="0" i="0" u="none" strike="noStrike" baseline="0" smtClean="0">
                <a:latin typeface="Times New Roman"/>
              </a:rPr>
              <a:t>.</a:t>
            </a:r>
          </a:p>
          <a:p>
            <a:pPr marR="0" lvl="1" rtl="0"/>
            <a:r>
              <a:rPr lang="en-US" sz="2000" b="0" i="0" u="none" strike="noStrike" baseline="0" smtClean="0">
                <a:latin typeface="Segoe"/>
              </a:rPr>
              <a:t>With Sheet1 active and in Page Layout view, click the center </a:t>
            </a:r>
            <a:r>
              <a:rPr lang="en-US" sz="2000" b="1" i="0" u="none" strike="noStrike" baseline="0" smtClean="0">
                <a:latin typeface="Segoe"/>
              </a:rPr>
              <a:t>header text box</a:t>
            </a:r>
            <a:r>
              <a:rPr lang="en-US" sz="2000" b="0" i="0" u="none" strike="noStrike" baseline="0" smtClean="0">
                <a:latin typeface="Segoe"/>
              </a:rPr>
              <a:t> and delete the existing header. You can click the </a:t>
            </a:r>
            <a:r>
              <a:rPr lang="en-US" sz="2000" b="1" i="0" u="none" strike="noStrike" baseline="0" smtClean="0">
                <a:latin typeface="Segoe"/>
              </a:rPr>
              <a:t>DESIGN</a:t>
            </a:r>
            <a:r>
              <a:rPr lang="en-US" sz="2000" b="0" i="0" u="none" strike="noStrike" baseline="0" smtClean="0">
                <a:latin typeface="Segoe"/>
              </a:rPr>
              <a:t> tab and then click </a:t>
            </a:r>
            <a:r>
              <a:rPr lang="en-US" sz="2000" b="1" i="0" u="none" strike="noStrike" baseline="0" smtClean="0">
                <a:latin typeface="Segoe"/>
              </a:rPr>
              <a:t>Go to Header</a:t>
            </a:r>
            <a:r>
              <a:rPr lang="en-US" sz="2000" b="0" i="0" u="none" strike="noStrike" baseline="0" smtClean="0">
                <a:latin typeface="Segoe"/>
              </a:rPr>
              <a:t>.</a:t>
            </a:r>
          </a:p>
          <a:p>
            <a:pPr marR="0" lvl="1" rtl="0"/>
            <a:r>
              <a:rPr lang="en-US" sz="2000" b="0" i="0" u="none" strike="noStrike" baseline="0" smtClean="0">
                <a:latin typeface="Segoe"/>
              </a:rPr>
              <a:t>Type </a:t>
            </a:r>
            <a:r>
              <a:rPr lang="en-US" sz="2000" b="1" i="0" u="none" strike="noStrike" baseline="0" smtClean="0">
                <a:latin typeface="Segoe"/>
              </a:rPr>
              <a:t>Consolidated Messenger Zone 1 Attorney Deliveries</a:t>
            </a:r>
            <a:r>
              <a:rPr lang="en-US" sz="2000" b="0" i="0" u="none" strike="noStrike" baseline="0" smtClean="0">
                <a:latin typeface="Segoe"/>
              </a:rPr>
              <a:t>, as shown below. When you preview your worksheet for printing or print the worksheet, you will see the header text. </a:t>
            </a:r>
          </a:p>
          <a:p>
            <a:pPr marR="0" lvl="1" rtl="0"/>
            <a:r>
              <a:rPr lang="en-US" sz="2000" i="0" u="none" strike="noStrike" baseline="0" smtClean="0">
                <a:latin typeface="Segoe"/>
              </a:rPr>
              <a:t> </a:t>
            </a:r>
            <a:r>
              <a:rPr lang="en-US" sz="2000" b="1" i="0" u="none" strike="noStrike" baseline="0" smtClean="0">
                <a:latin typeface="Segoe"/>
              </a:rPr>
              <a:t>SAVE </a:t>
            </a:r>
            <a:r>
              <a:rPr lang="en-US" sz="2000" b="0" i="0" u="none" strike="noStrike" baseline="0" smtClean="0">
                <a:latin typeface="Segoe"/>
              </a:rPr>
              <a:t>the workbook.</a:t>
            </a:r>
          </a:p>
          <a:p>
            <a:pPr marR="0" lvl="0" rtl="0"/>
            <a:r>
              <a:rPr lang="en-US" sz="2000" b="1" i="0" u="none" strike="noStrike" baseline="0" smtClean="0">
                <a:latin typeface="Segoe"/>
              </a:rPr>
              <a:t>PAUSE. </a:t>
            </a:r>
            <a:r>
              <a:rPr lang="en-US" sz="2000" b="0" i="0" u="none" strike="noStrike" baseline="0" smtClean="0">
                <a:latin typeface="Segoe"/>
              </a:rPr>
              <a:t>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7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800600"/>
            <a:ext cx="5051972" cy="1319885"/>
          </a:xfrm>
          <a:prstGeom prst="rect">
            <a:avLst/>
          </a:prstGeom>
        </p:spPr>
      </p:pic>
    </p:spTree>
    <p:extLst>
      <p:ext uri="{BB962C8B-B14F-4D97-AF65-F5344CB8AC3E}">
        <p14:creationId xmlns:p14="http://schemas.microsoft.com/office/powerpoint/2010/main" val="2562209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Insert a Watermark</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 and in Page Layout view.</a:t>
            </a:r>
          </a:p>
          <a:p>
            <a:pPr marR="0" lvl="1" rtl="0"/>
            <a:r>
              <a:rPr lang="en-US" b="0" i="0" u="none" strike="noStrike" baseline="0" smtClean="0">
                <a:latin typeface="Segoe"/>
              </a:rPr>
              <a:t>Click the left </a:t>
            </a:r>
            <a:r>
              <a:rPr lang="en-US" b="1" i="0" u="none" strike="noStrike" baseline="0" smtClean="0">
                <a:latin typeface="Segoe"/>
              </a:rPr>
              <a:t>header text box</a:t>
            </a:r>
            <a:r>
              <a:rPr lang="en-US" b="0" i="0" u="none" strike="noStrike" baseline="0" smtClean="0">
                <a:latin typeface="Segoe"/>
              </a:rPr>
              <a:t>. </a:t>
            </a:r>
          </a:p>
          <a:p>
            <a:pPr marR="0" lvl="1" rtl="0"/>
            <a:r>
              <a:rPr lang="en-US" b="0" i="0" u="none" strike="noStrike" baseline="0" smtClean="0">
                <a:latin typeface="Segoe"/>
              </a:rPr>
              <a:t>On the DESIGN tab in the Header &amp; Footer Elements group, click </a:t>
            </a:r>
            <a:r>
              <a:rPr lang="en-US" b="1" i="0" u="none" strike="noStrike" baseline="0" smtClean="0">
                <a:latin typeface="Segoe"/>
              </a:rPr>
              <a:t>Picture</a:t>
            </a:r>
            <a:r>
              <a:rPr lang="en-US" b="0" i="0" u="none" strike="noStrike" baseline="0" smtClean="0">
                <a:latin typeface="Segoe"/>
              </a:rPr>
              <a:t>. Click the </a:t>
            </a:r>
            <a:r>
              <a:rPr lang="en-US" b="1" i="0" u="none" strike="noStrike" baseline="0" smtClean="0">
                <a:latin typeface="Segoe"/>
              </a:rPr>
              <a:t>Browse</a:t>
            </a:r>
            <a:r>
              <a:rPr lang="en-US" b="0" i="0" u="none" strike="noStrike" baseline="0" smtClean="0">
                <a:latin typeface="Segoe"/>
              </a:rPr>
              <a:t> button, navigate to the student data files folder, select </a:t>
            </a:r>
            <a:r>
              <a:rPr lang="en-US" b="1" i="1" u="none" strike="noStrike" baseline="0" smtClean="0">
                <a:latin typeface="Segoe"/>
              </a:rPr>
              <a:t>07 watermark.gif</a:t>
            </a:r>
            <a:r>
              <a:rPr lang="en-US" b="0" i="0" u="none" strike="noStrike" baseline="0" smtClean="0">
                <a:latin typeface="Segoe"/>
              </a:rPr>
              <a:t>, and then click </a:t>
            </a:r>
            <a:r>
              <a:rPr lang="en-US" b="1" i="0" u="none" strike="noStrike" baseline="0" smtClean="0">
                <a:latin typeface="Segoe"/>
              </a:rPr>
              <a:t>Insert</a:t>
            </a:r>
            <a:r>
              <a:rPr lang="en-US" b="0" i="0" u="none" strike="noStrike" baseline="0" smtClean="0">
                <a:latin typeface="Segoe"/>
              </a:rPr>
              <a:t>. Excel inserts an </a:t>
            </a:r>
            <a:r>
              <a:rPr lang="en-US" b="0" i="1" u="none" strike="noStrike" baseline="0" smtClean="0">
                <a:latin typeface="Segoe"/>
              </a:rPr>
              <a:t>&amp;[Picture]</a:t>
            </a:r>
            <a:r>
              <a:rPr lang="en-US" b="0" i="0" u="none" strike="noStrike" baseline="0" smtClean="0">
                <a:latin typeface="Segoe"/>
              </a:rPr>
              <a:t> code into the left header text box. </a:t>
            </a:r>
          </a:p>
          <a:p>
            <a:pPr marR="0" lvl="1" rtl="0"/>
            <a:r>
              <a:rPr lang="en-US" b="0" i="0" u="none" strike="noStrike" baseline="0" smtClean="0">
                <a:latin typeface="Segoe"/>
              </a:rPr>
              <a:t>Click outside of the header area, and then click the </a:t>
            </a:r>
            <a:r>
              <a:rPr lang="en-US" b="1" i="0" u="none" strike="noStrike" baseline="0" smtClean="0">
                <a:latin typeface="Segoe"/>
              </a:rPr>
              <a:t>Normal</a:t>
            </a:r>
            <a:r>
              <a:rPr lang="en-US" b="0" i="0" u="none" strike="noStrike" baseline="0" smtClean="0">
                <a:latin typeface="Segoe"/>
              </a:rPr>
              <a:t> view icon on the status bar.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1343963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Insert a Watermark</a:t>
            </a:r>
            <a:endParaRPr lang="en-US"/>
          </a:p>
        </p:txBody>
      </p:sp>
      <p:sp>
        <p:nvSpPr>
          <p:cNvPr id="3" name="Content Placeholder 2"/>
          <p:cNvSpPr>
            <a:spLocks noGrp="1"/>
          </p:cNvSpPr>
          <p:nvPr>
            <p:ph idx="1"/>
          </p:nvPr>
        </p:nvSpPr>
        <p:spPr/>
        <p:txBody>
          <a:bodyPr/>
          <a:lstStyle/>
          <a:p>
            <a:pPr lvl="1">
              <a:buFont typeface="+mj-lt"/>
              <a:buAutoNum type="arabicPeriod" startAt="5"/>
            </a:pPr>
            <a:r>
              <a:rPr lang="en-US">
                <a:latin typeface="Segoe"/>
              </a:rPr>
              <a:t>Click the </a:t>
            </a:r>
            <a:r>
              <a:rPr lang="en-US" b="1">
                <a:latin typeface="Segoe"/>
              </a:rPr>
              <a:t>FILE</a:t>
            </a:r>
            <a:r>
              <a:rPr lang="en-US">
                <a:latin typeface="Segoe"/>
              </a:rPr>
              <a:t> tab and then click </a:t>
            </a:r>
            <a:r>
              <a:rPr lang="en-US" b="1">
                <a:latin typeface="Segoe"/>
              </a:rPr>
              <a:t>Print</a:t>
            </a:r>
            <a:r>
              <a:rPr lang="en-US">
                <a:latin typeface="Segoe"/>
              </a:rPr>
              <a:t>. The preview shows the watermark in your worksheet, as shown below. Click the </a:t>
            </a:r>
            <a:r>
              <a:rPr lang="en-US" b="1">
                <a:latin typeface="Segoe"/>
              </a:rPr>
              <a:t>Back</a:t>
            </a:r>
            <a:r>
              <a:rPr lang="en-US">
                <a:latin typeface="Segoe"/>
              </a:rPr>
              <a:t> button to exit Print Preview.</a:t>
            </a:r>
          </a:p>
          <a:p>
            <a:pPr lvl="1">
              <a:buAutoNum type="arabicPeriod" startAt="5"/>
            </a:pPr>
            <a:r>
              <a:rPr lang="en-US">
                <a:latin typeface="Segoe"/>
              </a:rPr>
              <a:t> </a:t>
            </a: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47</a:t>
            </a:fld>
            <a:endParaRPr lang="en-US" dirty="0"/>
          </a:p>
        </p:txBody>
      </p:sp>
      <p:pic>
        <p:nvPicPr>
          <p:cNvPr id="7" name="Picture 6" descr="07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245" y="3566511"/>
            <a:ext cx="6411424" cy="2511972"/>
          </a:xfrm>
          <a:prstGeom prst="rect">
            <a:avLst/>
          </a:prstGeom>
        </p:spPr>
      </p:pic>
    </p:spTree>
    <p:extLst>
      <p:ext uri="{BB962C8B-B14F-4D97-AF65-F5344CB8AC3E}">
        <p14:creationId xmlns:p14="http://schemas.microsoft.com/office/powerpoint/2010/main" val="483254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Repeat Headers and Footers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 and in Normal view.</a:t>
            </a:r>
          </a:p>
          <a:p>
            <a:pPr marR="0" lvl="1" rtl="0"/>
            <a:r>
              <a:rPr lang="en-US" b="0" i="0" u="none" strike="noStrike" baseline="0" smtClean="0">
                <a:latin typeface="Segoe"/>
              </a:rPr>
              <a:t>On the PAGE LAYOUT tab, in the Page Setup group, click the </a:t>
            </a:r>
            <a:r>
              <a:rPr lang="en-US" b="1" i="0" u="none" strike="noStrike" baseline="0" smtClean="0">
                <a:latin typeface="Segoe"/>
              </a:rPr>
              <a:t>Print Titles</a:t>
            </a:r>
            <a:r>
              <a:rPr lang="en-US" b="0" i="0" u="none" strike="noStrike" baseline="0" smtClean="0">
                <a:latin typeface="Segoe"/>
              </a:rPr>
              <a:t> button. The Page Setup dialog box opens to the Sheet tab.</a:t>
            </a:r>
          </a:p>
          <a:p>
            <a:pPr marR="0" lvl="1" rtl="0"/>
            <a:r>
              <a:rPr lang="en-US" b="0" i="0" u="none" strike="noStrike" baseline="0" smtClean="0">
                <a:latin typeface="Segoe"/>
              </a:rPr>
              <a:t>Type </a:t>
            </a:r>
            <a:r>
              <a:rPr lang="en-US" b="1" i="0" u="none" strike="noStrike" baseline="0" smtClean="0">
                <a:latin typeface="Segoe"/>
              </a:rPr>
              <a:t>A1:I54</a:t>
            </a:r>
            <a:r>
              <a:rPr lang="en-US" b="0" i="0" u="none" strike="noStrike" baseline="0" smtClean="0">
                <a:latin typeface="Segoe"/>
              </a:rPr>
              <a:t> in the Print area text box. This is the range of all data on Sheet1 to be printed.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2022721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Repeat Headers and Footers</a:t>
            </a:r>
            <a:endParaRPr lang="en-US"/>
          </a:p>
        </p:txBody>
      </p:sp>
      <p:sp>
        <p:nvSpPr>
          <p:cNvPr id="3" name="Content Placeholder 2"/>
          <p:cNvSpPr>
            <a:spLocks noGrp="1"/>
          </p:cNvSpPr>
          <p:nvPr>
            <p:ph idx="1"/>
          </p:nvPr>
        </p:nvSpPr>
        <p:spPr/>
        <p:txBody>
          <a:bodyPr/>
          <a:lstStyle/>
          <a:p>
            <a:pPr lvl="1">
              <a:buFont typeface="+mj-lt"/>
              <a:buAutoNum type="arabicPeriod" startAt="4"/>
            </a:pPr>
            <a:r>
              <a:rPr lang="en-US">
                <a:latin typeface="Segoe"/>
              </a:rPr>
              <a:t>In the Rows to repeat at top text box, type 1:4, as shown below. This will repeat the first four rows of the work- sheet, which includes column headings, on every page.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49</a:t>
            </a:fld>
            <a:endParaRPr lang="en-US" dirty="0"/>
          </a:p>
        </p:txBody>
      </p:sp>
      <p:pic>
        <p:nvPicPr>
          <p:cNvPr id="7" name="Picture 6" descr="07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971800"/>
            <a:ext cx="5860393" cy="3151542"/>
          </a:xfrm>
          <a:prstGeom prst="rect">
            <a:avLst/>
          </a:prstGeom>
        </p:spPr>
      </p:pic>
    </p:spTree>
    <p:extLst>
      <p:ext uri="{BB962C8B-B14F-4D97-AF65-F5344CB8AC3E}">
        <p14:creationId xmlns:p14="http://schemas.microsoft.com/office/powerpoint/2010/main" val="227916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Insert and Delete Rows and Columns</a:t>
            </a:r>
            <a:endParaRPr lang="en-US"/>
          </a:p>
        </p:txBody>
      </p:sp>
      <p:sp>
        <p:nvSpPr>
          <p:cNvPr id="3" name="Content Placeholder 2"/>
          <p:cNvSpPr>
            <a:spLocks noGrp="1"/>
          </p:cNvSpPr>
          <p:nvPr>
            <p:ph idx="1"/>
          </p:nvPr>
        </p:nvSpPr>
        <p:spPr/>
        <p:txBody>
          <a:bodyPr/>
          <a:lstStyle/>
          <a:p>
            <a:pPr lvl="1">
              <a:buFont typeface="+mj-lt"/>
              <a:buAutoNum type="arabicPeriod" startAt="4"/>
            </a:pPr>
            <a:r>
              <a:rPr lang="en-US">
                <a:latin typeface="Segoe"/>
              </a:rPr>
              <a:t>To insert several rows at once, click the row </a:t>
            </a:r>
            <a:r>
              <a:rPr lang="en-US" b="1">
                <a:latin typeface="Segoe"/>
              </a:rPr>
              <a:t>25</a:t>
            </a:r>
            <a:r>
              <a:rPr lang="en-US">
                <a:latin typeface="Segoe"/>
              </a:rPr>
              <a:t> heading, hold down the </a:t>
            </a:r>
            <a:r>
              <a:rPr lang="en-US" b="1">
                <a:latin typeface="Segoe"/>
              </a:rPr>
              <a:t>Ctrl</a:t>
            </a:r>
            <a:r>
              <a:rPr lang="en-US">
                <a:latin typeface="Segoe"/>
              </a:rPr>
              <a:t> key, and then click row headings </a:t>
            </a:r>
            <a:r>
              <a:rPr lang="en-US" b="1">
                <a:latin typeface="Segoe"/>
              </a:rPr>
              <a:t>34</a:t>
            </a:r>
            <a:r>
              <a:rPr lang="en-US">
                <a:latin typeface="Segoe"/>
              </a:rPr>
              <a:t> and </a:t>
            </a:r>
            <a:r>
              <a:rPr lang="en-US" b="1">
                <a:latin typeface="Segoe"/>
              </a:rPr>
              <a:t>43</a:t>
            </a:r>
            <a:r>
              <a:rPr lang="en-US">
                <a:latin typeface="Segoe"/>
              </a:rPr>
              <a:t>. Right-click any of the selected rows and select </a:t>
            </a:r>
            <a:r>
              <a:rPr lang="en-US" b="1">
                <a:latin typeface="Segoe"/>
              </a:rPr>
              <a:t>Insert</a:t>
            </a:r>
            <a:r>
              <a:rPr lang="en-US">
                <a:latin typeface="Segoe"/>
              </a:rPr>
              <a:t> from the shortcut menu. Blank rows appear above the selected rows, so that data for each messenger is separated by a blank row.</a:t>
            </a:r>
          </a:p>
          <a:p>
            <a:pPr lvl="1">
              <a:buAutoNum type="arabicPeriod" startAt="4"/>
            </a:pPr>
            <a:r>
              <a:rPr lang="en-US">
                <a:latin typeface="Segoe"/>
              </a:rPr>
              <a:t>Click the column </a:t>
            </a:r>
            <a:r>
              <a:rPr lang="en-US" b="1">
                <a:latin typeface="Segoe"/>
              </a:rPr>
              <a:t>D</a:t>
            </a:r>
            <a:r>
              <a:rPr lang="en-US">
                <a:latin typeface="Segoe"/>
              </a:rPr>
              <a:t> heading to select the entire column. This column contains the delivery zone.</a:t>
            </a:r>
          </a:p>
          <a:p>
            <a:pPr lvl="1">
              <a:buAutoNum type="arabicPeriod" startAt="4"/>
            </a:pPr>
            <a:r>
              <a:rPr lang="en-US">
                <a:latin typeface="Segoe"/>
              </a:rPr>
              <a:t>On the HOME tab, in the Cells group, click the </a:t>
            </a:r>
            <a:r>
              <a:rPr lang="en-US" b="1">
                <a:latin typeface="Segoe"/>
              </a:rPr>
              <a:t>Delete </a:t>
            </a:r>
            <a:r>
              <a:rPr lang="en-US">
                <a:latin typeface="Segoe"/>
              </a:rPr>
              <a:t>button arrow and select </a:t>
            </a:r>
            <a:r>
              <a:rPr lang="en-US" b="1">
                <a:latin typeface="Segoe"/>
              </a:rPr>
              <a:t>Delete Sheet Columns</a:t>
            </a:r>
            <a:r>
              <a:rPr lang="en-US">
                <a:latin typeface="Segoe"/>
              </a:rPr>
              <a:t>. The Zone column disappears.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108424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Repeat Headers and Footers</a:t>
            </a:r>
            <a:endParaRPr lang="en-US"/>
          </a:p>
        </p:txBody>
      </p:sp>
      <p:sp>
        <p:nvSpPr>
          <p:cNvPr id="3" name="Content Placeholder 2"/>
          <p:cNvSpPr>
            <a:spLocks noGrp="1"/>
          </p:cNvSpPr>
          <p:nvPr>
            <p:ph idx="1"/>
          </p:nvPr>
        </p:nvSpPr>
        <p:spPr/>
        <p:txBody>
          <a:bodyPr/>
          <a:lstStyle/>
          <a:p>
            <a:pPr lvl="1">
              <a:buFont typeface="+mj-lt"/>
              <a:buAutoNum type="arabicPeriod" startAt="5"/>
            </a:pPr>
            <a:r>
              <a:rPr lang="en-US" sz="2000">
                <a:latin typeface="Segoe"/>
              </a:rPr>
              <a:t>Click </a:t>
            </a:r>
            <a:r>
              <a:rPr lang="en-US" sz="2000" b="1">
                <a:latin typeface="Segoe"/>
              </a:rPr>
              <a:t>Print Preview</a:t>
            </a:r>
            <a:r>
              <a:rPr lang="en-US" sz="2000">
                <a:latin typeface="Segoe"/>
              </a:rPr>
              <a:t>. The Print Preview window appears. Click the </a:t>
            </a:r>
            <a:r>
              <a:rPr lang="en-US" sz="2000" b="1">
                <a:latin typeface="Segoe"/>
              </a:rPr>
              <a:t>right-facing arrow</a:t>
            </a:r>
            <a:r>
              <a:rPr lang="en-US" sz="2000">
                <a:latin typeface="Segoe"/>
              </a:rPr>
              <a:t> at the bottom of the screen to advance to the second page. The first four rows of the worksheet appear on the second page (below). Click the </a:t>
            </a:r>
            <a:r>
              <a:rPr lang="en-US" sz="2000" b="1">
                <a:latin typeface="Segoe"/>
              </a:rPr>
              <a:t>left-facing arrow</a:t>
            </a:r>
            <a:r>
              <a:rPr lang="en-US" sz="2000">
                <a:latin typeface="Segoe"/>
              </a:rPr>
              <a:t> to return to the preview of page 1. </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50</a:t>
            </a:fld>
            <a:endParaRPr lang="en-US" dirty="0"/>
          </a:p>
        </p:txBody>
      </p:sp>
      <p:pic>
        <p:nvPicPr>
          <p:cNvPr id="7" name="Picture 6" descr="07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05200"/>
            <a:ext cx="6071038" cy="2627635"/>
          </a:xfrm>
          <a:prstGeom prst="rect">
            <a:avLst/>
          </a:prstGeom>
        </p:spPr>
      </p:pic>
    </p:spTree>
    <p:extLst>
      <p:ext uri="{BB962C8B-B14F-4D97-AF65-F5344CB8AC3E}">
        <p14:creationId xmlns:p14="http://schemas.microsoft.com/office/powerpoint/2010/main" val="1355296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Repeat Headers and Footers</a:t>
            </a:r>
            <a:endParaRPr lang="en-US"/>
          </a:p>
        </p:txBody>
      </p:sp>
      <p:sp>
        <p:nvSpPr>
          <p:cNvPr id="3" name="Content Placeholder 2"/>
          <p:cNvSpPr>
            <a:spLocks noGrp="1"/>
          </p:cNvSpPr>
          <p:nvPr>
            <p:ph idx="1"/>
          </p:nvPr>
        </p:nvSpPr>
        <p:spPr/>
        <p:txBody>
          <a:bodyPr/>
          <a:lstStyle/>
          <a:p>
            <a:pPr lvl="1">
              <a:buFont typeface="+mj-lt"/>
              <a:buAutoNum type="arabicPeriod" startAt="6"/>
            </a:pPr>
            <a:r>
              <a:rPr lang="en-US" sz="2000">
                <a:latin typeface="Segoe"/>
              </a:rPr>
              <a:t>Click the </a:t>
            </a:r>
            <a:r>
              <a:rPr lang="en-US" sz="2000" b="1">
                <a:latin typeface="Segoe"/>
              </a:rPr>
              <a:t>Back</a:t>
            </a:r>
            <a:r>
              <a:rPr lang="en-US" sz="2000">
                <a:latin typeface="Segoe"/>
              </a:rPr>
              <a:t> button to return to the worksheet.</a:t>
            </a:r>
          </a:p>
          <a:p>
            <a:pPr lvl="1">
              <a:buAutoNum type="arabicPeriod" startAt="6"/>
            </a:pPr>
            <a:r>
              <a:rPr lang="en-US" sz="2000">
                <a:latin typeface="Segoe"/>
              </a:rPr>
              <a:t> </a:t>
            </a:r>
            <a:r>
              <a:rPr lang="en-US" sz="2000" b="1">
                <a:latin typeface="Segoe"/>
              </a:rPr>
              <a:t>SAVE</a:t>
            </a:r>
            <a:r>
              <a:rPr lang="en-US" sz="2000">
                <a:latin typeface="Segoe"/>
              </a:rPr>
              <a:t> the workbook as </a:t>
            </a:r>
            <a:r>
              <a:rPr lang="en-US" sz="2000" b="1" i="1">
                <a:latin typeface="Segoe"/>
              </a:rPr>
              <a:t>07 Messenger Header-Footer Solution</a:t>
            </a:r>
            <a:r>
              <a:rPr lang="en-US" sz="2000">
                <a:latin typeface="Segoe"/>
              </a:rPr>
              <a:t> and </a:t>
            </a:r>
            <a:r>
              <a:rPr lang="en-US" sz="2000" b="1">
                <a:latin typeface="Segoe"/>
              </a:rPr>
              <a:t>CLOSE</a:t>
            </a:r>
            <a:r>
              <a:rPr lang="en-US" sz="2000">
                <a:latin typeface="Segoe"/>
              </a:rPr>
              <a:t> the file.</a:t>
            </a:r>
          </a:p>
          <a:p>
            <a:pPr lvl="0">
              <a:buClr>
                <a:srgbClr val="007233"/>
              </a:buClr>
            </a:pPr>
            <a:r>
              <a:rPr lang="en-US" sz="2000" b="1">
                <a:latin typeface="Segoe"/>
              </a:rPr>
              <a:t>PAUSE. </a:t>
            </a:r>
            <a:r>
              <a:rPr lang="en-US" sz="2000">
                <a:latin typeface="Segoe"/>
              </a:rPr>
              <a:t>Leave Excel open to use in the next exercise.</a:t>
            </a:r>
          </a:p>
          <a:p>
            <a:endParaRPr lang="en-US" sz="2000"/>
          </a:p>
          <a:p>
            <a:endParaRPr lang="en-US" sz="2000"/>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3731169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Add and Move a Page Break</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LAUNCH</a:t>
            </a:r>
            <a:r>
              <a:rPr lang="en-US" sz="2000" b="0" i="0" u="none" strike="noStrike" baseline="0" smtClean="0">
                <a:latin typeface="Segoe"/>
              </a:rPr>
              <a:t> Excel if it is not already running.</a:t>
            </a:r>
          </a:p>
          <a:p>
            <a:pPr marR="0" lvl="1" rtl="0"/>
            <a:r>
              <a:rPr lang="en-US" sz="2000" i="0" u="none" strike="noStrike" baseline="0" smtClean="0">
                <a:latin typeface="Segoe"/>
              </a:rPr>
              <a:t> </a:t>
            </a:r>
            <a:r>
              <a:rPr lang="en-US" sz="2000" b="1" i="0" u="none" strike="noStrike" baseline="0" smtClean="0">
                <a:latin typeface="Segoe"/>
              </a:rPr>
              <a:t>OPEN</a:t>
            </a:r>
            <a:r>
              <a:rPr lang="en-US" sz="2000" b="0" i="0" u="none" strike="noStrike" baseline="0" smtClean="0">
                <a:latin typeface="Segoe"/>
              </a:rPr>
              <a:t> the </a:t>
            </a:r>
            <a:r>
              <a:rPr lang="en-US" sz="2000" b="1" i="1" u="none" strike="noStrike" baseline="0" smtClean="0">
                <a:latin typeface="Segoe"/>
              </a:rPr>
              <a:t>07 Messenger Print</a:t>
            </a:r>
            <a:r>
              <a:rPr lang="en-US" sz="2000" b="0" i="0" u="none" strike="noStrike" baseline="0" smtClean="0">
                <a:latin typeface="Segoe"/>
              </a:rPr>
              <a:t> data file for this lesson. </a:t>
            </a:r>
          </a:p>
          <a:p>
            <a:pPr marR="0" lvl="1" rtl="0"/>
            <a:r>
              <a:rPr lang="en-US" sz="2000" b="0" i="0" u="none" strike="noStrike" baseline="0" smtClean="0">
                <a:latin typeface="Segoe"/>
              </a:rPr>
              <a:t>Ensure Sheet1 is active.</a:t>
            </a:r>
          </a:p>
          <a:p>
            <a:pPr marR="0" lvl="1" rtl="0"/>
            <a:r>
              <a:rPr lang="en-US" sz="2000" b="0" i="0" u="none" strike="noStrike" baseline="0" smtClean="0">
                <a:latin typeface="Segoe"/>
              </a:rPr>
              <a:t>On the VIEW tab, in the Workbook Views group, click </a:t>
            </a:r>
            <a:r>
              <a:rPr lang="en-US" sz="2000" b="1" i="0" u="none" strike="noStrike" baseline="0" smtClean="0">
                <a:latin typeface="Segoe"/>
              </a:rPr>
              <a:t>Page Break Preview</a:t>
            </a:r>
            <a:r>
              <a:rPr lang="en-US" sz="2000" b="0" i="0" u="none" strike="noStrike" baseline="0" smtClean="0">
                <a:latin typeface="Segoe"/>
              </a:rPr>
              <a:t>. Scroll down to view the entire print area. Notice that a dashed blue line appears after row 47 (below). The dashed line is an automatic page break inserted by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pic>
        <p:nvPicPr>
          <p:cNvPr id="7" name="Picture 6" descr="0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99" y="4160345"/>
            <a:ext cx="4595195" cy="1971756"/>
          </a:xfrm>
          <a:prstGeom prst="rect">
            <a:avLst/>
          </a:prstGeom>
        </p:spPr>
      </p:pic>
    </p:spTree>
    <p:extLst>
      <p:ext uri="{BB962C8B-B14F-4D97-AF65-F5344CB8AC3E}">
        <p14:creationId xmlns:p14="http://schemas.microsoft.com/office/powerpoint/2010/main" val="3712207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Add and Move a Page Break</a:t>
            </a:r>
            <a:endParaRPr lang="en-US"/>
          </a:p>
        </p:txBody>
      </p:sp>
      <p:sp>
        <p:nvSpPr>
          <p:cNvPr id="3" name="Content Placeholder 2"/>
          <p:cNvSpPr>
            <a:spLocks noGrp="1"/>
          </p:cNvSpPr>
          <p:nvPr>
            <p:ph idx="1"/>
          </p:nvPr>
        </p:nvSpPr>
        <p:spPr/>
        <p:txBody>
          <a:bodyPr/>
          <a:lstStyle/>
          <a:p>
            <a:pPr lvl="1">
              <a:buFont typeface="+mj-lt"/>
              <a:buAutoNum type="arabicPeriod" startAt="4"/>
            </a:pPr>
            <a:r>
              <a:rPr lang="en-US" sz="2000">
                <a:latin typeface="Segoe"/>
              </a:rPr>
              <a:t>Click and hold the horizontal </a:t>
            </a:r>
            <a:r>
              <a:rPr lang="en-US" sz="2000" b="1">
                <a:latin typeface="Segoe"/>
              </a:rPr>
              <a:t>automatic page break</a:t>
            </a:r>
            <a:r>
              <a:rPr lang="en-US" sz="2000">
                <a:latin typeface="Segoe"/>
              </a:rPr>
              <a:t> and drag it upward so it is now below row 46. The automatic page break is now a manual page break represented by a solid blue line.</a:t>
            </a:r>
          </a:p>
          <a:p>
            <a:pPr lvl="1">
              <a:buAutoNum type="arabicPeriod" startAt="4"/>
            </a:pPr>
            <a:r>
              <a:rPr lang="en-US" sz="2000">
                <a:latin typeface="Segoe"/>
              </a:rPr>
              <a:t>Click </a:t>
            </a:r>
            <a:r>
              <a:rPr lang="en-US" sz="2000" b="1">
                <a:latin typeface="Segoe"/>
              </a:rPr>
              <a:t>Normal</a:t>
            </a:r>
            <a:r>
              <a:rPr lang="en-US" sz="2000">
                <a:latin typeface="Segoe"/>
              </a:rPr>
              <a:t> on the VIEW tab in the Workbook Views group.</a:t>
            </a:r>
          </a:p>
          <a:p>
            <a:pPr lvl="1">
              <a:buAutoNum type="arabicPeriod" startAt="4"/>
            </a:pPr>
            <a:r>
              <a:rPr lang="en-US" sz="2000">
                <a:latin typeface="Segoe"/>
              </a:rPr>
              <a:t> </a:t>
            </a:r>
            <a:r>
              <a:rPr lang="en-US" sz="2000" b="1">
                <a:latin typeface="Segoe"/>
              </a:rPr>
              <a:t>SAVE</a:t>
            </a:r>
            <a:r>
              <a:rPr lang="en-US" sz="2000">
                <a:latin typeface="Segoe"/>
              </a:rPr>
              <a:t> the workbook.</a:t>
            </a:r>
          </a:p>
          <a:p>
            <a:pPr lvl="0">
              <a:buClr>
                <a:srgbClr val="007233"/>
              </a:buClr>
            </a:pPr>
            <a:r>
              <a:rPr lang="en-US" sz="2000" b="1">
                <a:latin typeface="Segoe"/>
              </a:rPr>
              <a:t>PAUSE. </a:t>
            </a:r>
            <a:r>
              <a:rPr lang="en-US" sz="2000">
                <a:latin typeface="Segoe"/>
              </a:rPr>
              <a:t>Leave the workbook open to use in the next exercise.</a:t>
            </a:r>
          </a:p>
          <a:p>
            <a:pPr>
              <a:buClr>
                <a:srgbClr val="007233"/>
              </a:buClr>
            </a:pPr>
            <a:endParaRPr lang="en-US" sz="200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808310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Set Margins</a:t>
            </a: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a:t>
            </a:r>
            <a:r>
              <a:rPr lang="en-US" sz="2000" b="0" i="0" u="none" strike="noStrike" baseline="0" smtClean="0">
                <a:latin typeface="Segoe"/>
              </a:rPr>
              <a:t> </a:t>
            </a:r>
            <a:r>
              <a:rPr lang="en-US" sz="2000" b="1" i="0" u="none" strike="noStrike" baseline="0" smtClean="0">
                <a:latin typeface="Segoe"/>
              </a:rPr>
              <a:t>USE</a:t>
            </a:r>
            <a:r>
              <a:rPr lang="en-US" sz="2000" b="0" i="0" u="none" strike="noStrike" baseline="0" smtClean="0">
                <a:latin typeface="Segoe"/>
              </a:rPr>
              <a:t> the workbook from the previous exercise</a:t>
            </a:r>
            <a:r>
              <a:rPr lang="en-US" sz="2000" b="0" i="0" u="none" strike="noStrike" baseline="0" smtClean="0">
                <a:latin typeface="Times New Roman"/>
              </a:rPr>
              <a:t>.</a:t>
            </a:r>
          </a:p>
          <a:p>
            <a:pPr marR="0" lvl="1" rtl="0"/>
            <a:r>
              <a:rPr lang="en-US" sz="2000" b="0" i="0" u="none" strike="noStrike" baseline="0" smtClean="0">
                <a:latin typeface="Segoe"/>
              </a:rPr>
              <a:t>Ensure Sheet1 is active and in Normal view.</a:t>
            </a:r>
          </a:p>
          <a:p>
            <a:pPr marR="0" lvl="1" rtl="0"/>
            <a:r>
              <a:rPr lang="en-US" sz="2000" b="0" i="0" u="none" strike="noStrike" baseline="0" smtClean="0">
                <a:latin typeface="Segoe"/>
              </a:rPr>
              <a:t>On the PAGE LAYOUT tab, in the Page Setup group, click the </a:t>
            </a:r>
            <a:r>
              <a:rPr lang="en-US" sz="2000" b="1" i="0" u="none" strike="noStrike" baseline="0" smtClean="0">
                <a:latin typeface="Segoe"/>
              </a:rPr>
              <a:t>Margins </a:t>
            </a:r>
            <a:r>
              <a:rPr lang="en-US" sz="2000" b="0" i="0" u="none" strike="noStrike" baseline="0" smtClean="0">
                <a:latin typeface="Segoe"/>
              </a:rPr>
              <a:t>button arrow to open the Margins menu.</a:t>
            </a:r>
          </a:p>
          <a:p>
            <a:pPr marR="0" lvl="1" rtl="0"/>
            <a:r>
              <a:rPr lang="en-US" sz="2000" b="0" i="0" u="none" strike="noStrike" baseline="0" smtClean="0">
                <a:latin typeface="Segoe"/>
              </a:rPr>
              <a:t>At the bottom of the </a:t>
            </a:r>
            <a:br>
              <a:rPr lang="en-US" sz="2000" b="0" i="0" u="none" strike="noStrike" baseline="0" smtClean="0">
                <a:latin typeface="Segoe"/>
              </a:rPr>
            </a:br>
            <a:r>
              <a:rPr lang="en-US" sz="2000" b="0" i="0" u="none" strike="noStrike" baseline="0" smtClean="0">
                <a:latin typeface="Segoe"/>
              </a:rPr>
              <a:t>menu, click </a:t>
            </a:r>
            <a:r>
              <a:rPr lang="en-US" sz="2000" b="1" i="0" u="none" strike="noStrike" baseline="0" smtClean="0">
                <a:latin typeface="Segoe"/>
              </a:rPr>
              <a:t>Custom </a:t>
            </a:r>
            <a:br>
              <a:rPr lang="en-US" sz="2000" b="1" i="0" u="none" strike="noStrike" baseline="0" smtClean="0">
                <a:latin typeface="Segoe"/>
              </a:rPr>
            </a:br>
            <a:r>
              <a:rPr lang="en-US" sz="2000" b="1" i="0" u="none" strike="noStrike" baseline="0" smtClean="0">
                <a:latin typeface="Segoe"/>
              </a:rPr>
              <a:t>Margins</a:t>
            </a:r>
            <a:r>
              <a:rPr lang="en-US" sz="2000" b="0" i="0" u="none" strike="noStrike" baseline="0" smtClean="0">
                <a:latin typeface="Segoe"/>
              </a:rPr>
              <a:t>. The Page </a:t>
            </a:r>
            <a:br>
              <a:rPr lang="en-US" sz="2000" b="0" i="0" u="none" strike="noStrike" baseline="0" smtClean="0">
                <a:latin typeface="Segoe"/>
              </a:rPr>
            </a:br>
            <a:r>
              <a:rPr lang="en-US" sz="2000" b="0" i="0" u="none" strike="noStrike" baseline="0" smtClean="0">
                <a:latin typeface="Segoe"/>
              </a:rPr>
              <a:t>Setup dialog box </a:t>
            </a:r>
            <a:br>
              <a:rPr lang="en-US" sz="2000" b="0" i="0" u="none" strike="noStrike" baseline="0" smtClean="0">
                <a:latin typeface="Segoe"/>
              </a:rPr>
            </a:br>
            <a:r>
              <a:rPr lang="en-US" sz="2000" b="0" i="0" u="none" strike="noStrike" baseline="0" smtClean="0">
                <a:latin typeface="Segoe"/>
              </a:rPr>
              <a:t>opens to the Margins </a:t>
            </a:r>
            <a:br>
              <a:rPr lang="en-US" sz="2000" b="0" i="0" u="none" strike="noStrike" baseline="0" smtClean="0">
                <a:latin typeface="Segoe"/>
              </a:rPr>
            </a:br>
            <a:r>
              <a:rPr lang="en-US" sz="2000" b="0" i="0" u="none" strike="noStrike" baseline="0" smtClean="0">
                <a:latin typeface="Segoe"/>
              </a:rPr>
              <a:t>tab, as shown at right.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pic>
        <p:nvPicPr>
          <p:cNvPr id="7" name="Picture 6" descr="07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200400"/>
            <a:ext cx="4418505" cy="2715089"/>
          </a:xfrm>
          <a:prstGeom prst="rect">
            <a:avLst/>
          </a:prstGeom>
        </p:spPr>
      </p:pic>
    </p:spTree>
    <p:extLst>
      <p:ext uri="{BB962C8B-B14F-4D97-AF65-F5344CB8AC3E}">
        <p14:creationId xmlns:p14="http://schemas.microsoft.com/office/powerpoint/2010/main" val="1910816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Set Margins</a:t>
            </a:r>
            <a:endParaRPr lang="en-US"/>
          </a:p>
        </p:txBody>
      </p:sp>
      <p:sp>
        <p:nvSpPr>
          <p:cNvPr id="3" name="Content Placeholder 2"/>
          <p:cNvSpPr>
            <a:spLocks noGrp="1"/>
          </p:cNvSpPr>
          <p:nvPr>
            <p:ph idx="1"/>
          </p:nvPr>
        </p:nvSpPr>
        <p:spPr/>
        <p:txBody>
          <a:bodyPr/>
          <a:lstStyle/>
          <a:p>
            <a:pPr lvl="1">
              <a:buFont typeface="+mj-lt"/>
              <a:buAutoNum type="arabicPeriod" startAt="4"/>
            </a:pPr>
            <a:r>
              <a:rPr lang="en-US" sz="2100">
                <a:latin typeface="Segoe"/>
              </a:rPr>
              <a:t>Change the left and right margins to </a:t>
            </a:r>
            <a:r>
              <a:rPr lang="en-US" sz="2100" b="1">
                <a:latin typeface="Segoe"/>
              </a:rPr>
              <a:t>1.4</a:t>
            </a:r>
            <a:r>
              <a:rPr lang="en-US" sz="2100">
                <a:latin typeface="Segoe"/>
              </a:rPr>
              <a:t>. This will make the margins slightly wider than normal.</a:t>
            </a:r>
          </a:p>
          <a:p>
            <a:pPr lvl="1">
              <a:buAutoNum type="arabicPeriod" startAt="4"/>
            </a:pPr>
            <a:r>
              <a:rPr lang="en-US" sz="2100">
                <a:latin typeface="Segoe"/>
              </a:rPr>
              <a:t>Check the Center on page </a:t>
            </a:r>
            <a:r>
              <a:rPr lang="en-US" sz="2100" b="1">
                <a:latin typeface="Segoe"/>
              </a:rPr>
              <a:t>Horizontally</a:t>
            </a:r>
            <a:r>
              <a:rPr lang="en-US" sz="2100">
                <a:latin typeface="Segoe"/>
              </a:rPr>
              <a:t> check box. The content in your worksheet will print centered. </a:t>
            </a:r>
          </a:p>
          <a:p>
            <a:pPr lvl="1">
              <a:buAutoNum type="arabicPeriod" startAt="4"/>
            </a:pPr>
            <a:r>
              <a:rPr lang="en-US" sz="2100">
                <a:latin typeface="Segoe"/>
              </a:rPr>
              <a:t>Click </a:t>
            </a:r>
            <a:r>
              <a:rPr lang="en-US" sz="2100" b="1">
                <a:latin typeface="Segoe"/>
              </a:rPr>
              <a:t>Print Preview</a:t>
            </a:r>
            <a:r>
              <a:rPr lang="en-US" sz="2100">
                <a:latin typeface="Segoe"/>
              </a:rPr>
              <a:t>. The page is centered horizontally, as shown below. </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55</a:t>
            </a:fld>
            <a:endParaRPr lang="en-US" dirty="0"/>
          </a:p>
        </p:txBody>
      </p:sp>
      <p:pic>
        <p:nvPicPr>
          <p:cNvPr id="7" name="Picture 6" descr="07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008" y="3733801"/>
            <a:ext cx="4921204" cy="2414752"/>
          </a:xfrm>
          <a:prstGeom prst="rect">
            <a:avLst/>
          </a:prstGeom>
        </p:spPr>
      </p:pic>
    </p:spTree>
    <p:extLst>
      <p:ext uri="{BB962C8B-B14F-4D97-AF65-F5344CB8AC3E}">
        <p14:creationId xmlns:p14="http://schemas.microsoft.com/office/powerpoint/2010/main" val="1848692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Set Margins</a:t>
            </a:r>
            <a:endParaRPr lang="en-US"/>
          </a:p>
        </p:txBody>
      </p:sp>
      <p:sp>
        <p:nvSpPr>
          <p:cNvPr id="3" name="Content Placeholder 2"/>
          <p:cNvSpPr>
            <a:spLocks noGrp="1"/>
          </p:cNvSpPr>
          <p:nvPr>
            <p:ph idx="1"/>
          </p:nvPr>
        </p:nvSpPr>
        <p:spPr/>
        <p:txBody>
          <a:bodyPr/>
          <a:lstStyle/>
          <a:p>
            <a:pPr lvl="1">
              <a:buFont typeface="+mj-lt"/>
              <a:buAutoNum type="arabicPeriod" startAt="7"/>
            </a:pPr>
            <a:r>
              <a:rPr lang="en-US">
                <a:latin typeface="Segoe"/>
              </a:rPr>
              <a:t>Click the </a:t>
            </a:r>
            <a:r>
              <a:rPr lang="en-US" b="1">
                <a:latin typeface="Segoe"/>
              </a:rPr>
              <a:t>Back</a:t>
            </a:r>
            <a:r>
              <a:rPr lang="en-US">
                <a:latin typeface="Segoe"/>
              </a:rPr>
              <a:t> button to leave Backstage.</a:t>
            </a:r>
          </a:p>
          <a:p>
            <a:pPr lvl="1">
              <a:buAutoNum type="arabicPeriod" startAt="7"/>
            </a:pPr>
            <a:r>
              <a:rPr lang="en-US">
                <a:latin typeface="Segoe"/>
              </a:rPr>
              <a:t> </a:t>
            </a:r>
            <a:r>
              <a:rPr lang="en-US" b="1">
                <a:latin typeface="Segoe"/>
              </a:rPr>
              <a:t>SAVE </a:t>
            </a:r>
            <a:r>
              <a:rPr lang="en-US">
                <a:latin typeface="Segoe"/>
              </a:rPr>
              <a:t>the workbook.</a:t>
            </a:r>
          </a:p>
          <a:p>
            <a:pPr lvl="0">
              <a:buClr>
                <a:srgbClr val="007233"/>
              </a:buClr>
            </a:pPr>
            <a:r>
              <a:rPr lang="en-US" b="1">
                <a:latin typeface="Segoe"/>
              </a:rPr>
              <a:t>PAUSE. </a:t>
            </a:r>
            <a:r>
              <a:rPr lang="en-US">
                <a:latin typeface="Segoe"/>
              </a:rPr>
              <a:t>Leave the workbook open to use in the next exercise.</a:t>
            </a:r>
          </a:p>
          <a:p>
            <a:pPr>
              <a:buClr>
                <a:srgbClr val="007233"/>
              </a:buClr>
            </a:pPr>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56</a:t>
            </a:fld>
            <a:endParaRPr lang="en-US" dirty="0"/>
          </a:p>
        </p:txBody>
      </p:sp>
    </p:spTree>
    <p:extLst>
      <p:ext uri="{BB962C8B-B14F-4D97-AF65-F5344CB8AC3E}">
        <p14:creationId xmlns:p14="http://schemas.microsoft.com/office/powerpoint/2010/main" val="1937784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Set a Worksheet’s Orientation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 and in Normal view.</a:t>
            </a:r>
          </a:p>
          <a:p>
            <a:pPr marR="0" lvl="1" rtl="0"/>
            <a:r>
              <a:rPr lang="en-US" b="0" i="0" u="none" strike="noStrike" baseline="0" smtClean="0">
                <a:latin typeface="Segoe"/>
              </a:rPr>
              <a:t>On the PAGE LAYOUT tab, in the Page Setup group, click </a:t>
            </a:r>
            <a:r>
              <a:rPr lang="en-US" b="1" i="0" u="none" strike="noStrike" baseline="0" smtClean="0">
                <a:latin typeface="Segoe"/>
              </a:rPr>
              <a:t>Orientation</a:t>
            </a:r>
            <a:r>
              <a:rPr lang="en-US" b="0" i="0" u="none" strike="noStrike" baseline="0" smtClean="0">
                <a:latin typeface="Segoe"/>
              </a:rPr>
              <a:t> and then click </a:t>
            </a:r>
            <a:r>
              <a:rPr lang="en-US" b="1" i="0" u="none" strike="noStrike" baseline="0" smtClean="0">
                <a:latin typeface="Segoe"/>
              </a:rPr>
              <a:t>Landscape</a:t>
            </a:r>
            <a:r>
              <a:rPr lang="en-US" b="0" i="0" u="none" strike="noStrike" baseline="0" smtClean="0">
                <a:latin typeface="Times New Roman"/>
              </a:rPr>
              <a:t>.</a:t>
            </a:r>
          </a:p>
          <a:p>
            <a:pPr marR="0" lvl="1" rtl="0"/>
            <a:r>
              <a:rPr lang="en-US" b="0" i="0" u="none" strike="noStrike" baseline="0" smtClean="0">
                <a:latin typeface="Segoe"/>
              </a:rPr>
              <a:t>Click the </a:t>
            </a:r>
            <a:r>
              <a:rPr lang="en-US" b="1" i="0" u="none" strike="noStrike" baseline="0" smtClean="0">
                <a:latin typeface="Segoe"/>
              </a:rPr>
              <a:t>FILE</a:t>
            </a:r>
            <a:r>
              <a:rPr lang="en-US" b="0" i="0" u="none" strike="noStrike" baseline="0" smtClean="0">
                <a:latin typeface="Segoe"/>
              </a:rPr>
              <a:t> tab, and then click </a:t>
            </a:r>
            <a:r>
              <a:rPr lang="en-US" b="1" i="0" u="none" strike="noStrike" baseline="0" smtClean="0">
                <a:latin typeface="Segoe"/>
              </a:rPr>
              <a:t>Print</a:t>
            </a:r>
            <a:r>
              <a:rPr lang="en-US" b="0" i="0" u="none" strike="noStrike" baseline="0" smtClean="0">
                <a:latin typeface="Segoe"/>
              </a:rPr>
              <a:t>. Click through the pages to see the worksheet in Landscape orientation. If you decided to keep this orientation, you would need to adjust page breaks to display all content properly.</a:t>
            </a:r>
          </a:p>
          <a:p>
            <a:pPr marR="0" lvl="1" rtl="0"/>
            <a:r>
              <a:rPr lang="en-US" b="0" i="0" u="none" strike="noStrike" baseline="0" smtClean="0">
                <a:latin typeface="Segoe"/>
              </a:rPr>
              <a:t>Click the </a:t>
            </a:r>
            <a:r>
              <a:rPr lang="en-US" b="1" i="0" u="none" strike="noStrike" baseline="0" smtClean="0">
                <a:latin typeface="Segoe"/>
              </a:rPr>
              <a:t>Back</a:t>
            </a:r>
            <a:r>
              <a:rPr lang="en-US" b="0" i="0" u="none" strike="noStrike" baseline="0" smtClean="0">
                <a:latin typeface="Segoe"/>
              </a:rPr>
              <a:t> button to leave Backstage.</a:t>
            </a:r>
          </a:p>
          <a:p>
            <a:pPr marR="0" lvl="1" rtl="0"/>
            <a:r>
              <a:rPr lang="en-US" b="0" i="0" u="none" strike="noStrike" baseline="0" smtClean="0">
                <a:latin typeface="Segoe"/>
              </a:rPr>
              <a:t>Repeat Step 2 to change the orientation back to </a:t>
            </a:r>
            <a:r>
              <a:rPr lang="en-US" b="1" i="0" u="none" strike="noStrike" baseline="0" smtClean="0">
                <a:latin typeface="Segoe"/>
              </a:rPr>
              <a:t>Portrait</a:t>
            </a:r>
            <a:r>
              <a:rPr lang="en-US" b="0" i="0" u="none" strike="noStrike" baseline="0" smtClean="0">
                <a:latin typeface="Times New Roman"/>
              </a:rPr>
              <a:t>.</a:t>
            </a:r>
          </a:p>
          <a:p>
            <a:pPr marR="0" lvl="0" rtl="0"/>
            <a:r>
              <a:rPr lang="en-US" b="1" i="0" u="none" strike="noStrike" baseline="0" smtClean="0">
                <a:latin typeface="Segoe"/>
              </a:rPr>
              <a:t>PAUSE. </a:t>
            </a:r>
            <a:r>
              <a:rPr lang="en-US" b="0" i="0" u="none" strike="noStrike" baseline="0" smtClean="0">
                <a:latin typeface="Segoe"/>
              </a:rPr>
              <a:t>Leave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3143824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Scale a Worksheet to Fit on a Printed Page</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Ensure Sheet1 is active and in Normal view.</a:t>
            </a:r>
          </a:p>
          <a:p>
            <a:pPr marR="0" lvl="1" rtl="0"/>
            <a:r>
              <a:rPr lang="en-US" b="0" i="0" u="none" strike="noStrike" baseline="0" smtClean="0">
                <a:latin typeface="Segoe"/>
              </a:rPr>
              <a:t>On the PAGE LAYOUT tab, in the Page Setup group, click </a:t>
            </a:r>
            <a:r>
              <a:rPr lang="en-US" b="1" i="0" u="none" strike="noStrike" baseline="0" smtClean="0">
                <a:latin typeface="Segoe"/>
              </a:rPr>
              <a:t>Orientation</a:t>
            </a:r>
            <a:r>
              <a:rPr lang="en-US" b="0" i="0" u="none" strike="noStrike" baseline="0" smtClean="0">
                <a:latin typeface="Segoe"/>
              </a:rPr>
              <a:t> and verify that Portrait is selected.</a:t>
            </a:r>
          </a:p>
          <a:p>
            <a:pPr marR="0" lvl="1" rtl="0"/>
            <a:r>
              <a:rPr lang="en-US" b="0" i="0" u="none" strike="noStrike" baseline="0" smtClean="0">
                <a:latin typeface="Segoe"/>
              </a:rPr>
              <a:t>In the Scale to Fit group, click the </a:t>
            </a:r>
            <a:r>
              <a:rPr lang="en-US" b="1" i="0" u="none" strike="noStrike" baseline="0" smtClean="0">
                <a:latin typeface="Segoe"/>
              </a:rPr>
              <a:t>Height</a:t>
            </a:r>
            <a:r>
              <a:rPr lang="en-US" b="0" i="0" u="none" strike="noStrike" baseline="0" smtClean="0">
                <a:latin typeface="Segoe"/>
              </a:rPr>
              <a:t> arrow and select </a:t>
            </a:r>
            <a:r>
              <a:rPr lang="en-US" b="1" i="0" u="none" strike="noStrike" baseline="0" smtClean="0">
                <a:latin typeface="Segoe"/>
              </a:rPr>
              <a:t>1 page</a:t>
            </a:r>
            <a:r>
              <a:rPr lang="en-US" b="0" i="0" u="none" strike="noStrike" baseline="0" smtClean="0">
                <a:latin typeface="Segoe"/>
              </a:rPr>
              <a:t>. The scale of the worksheet is reduced so that all rows fit on the same page.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2491703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Scale a Worksheet to Fit on a Printed Page</a:t>
            </a:r>
            <a:endParaRPr lang="en-US"/>
          </a:p>
        </p:txBody>
      </p:sp>
      <p:sp>
        <p:nvSpPr>
          <p:cNvPr id="3" name="Content Placeholder 2"/>
          <p:cNvSpPr>
            <a:spLocks noGrp="1"/>
          </p:cNvSpPr>
          <p:nvPr>
            <p:ph idx="1"/>
          </p:nvPr>
        </p:nvSpPr>
        <p:spPr/>
        <p:txBody>
          <a:bodyPr/>
          <a:lstStyle/>
          <a:p>
            <a:pPr lvl="1">
              <a:buFont typeface="+mj-lt"/>
              <a:buAutoNum type="arabicPeriod" startAt="4"/>
            </a:pPr>
            <a:r>
              <a:rPr lang="en-US" sz="2000">
                <a:latin typeface="Segoe"/>
              </a:rPr>
              <a:t>Click the </a:t>
            </a:r>
            <a:r>
              <a:rPr lang="en-US" sz="2000" b="1">
                <a:latin typeface="Segoe"/>
              </a:rPr>
              <a:t>FILE</a:t>
            </a:r>
            <a:r>
              <a:rPr lang="en-US" sz="2000">
                <a:latin typeface="Segoe"/>
              </a:rPr>
              <a:t> tab, and then click </a:t>
            </a:r>
            <a:r>
              <a:rPr lang="en-US" sz="2000" b="1">
                <a:latin typeface="Segoe"/>
              </a:rPr>
              <a:t>Print</a:t>
            </a:r>
            <a:r>
              <a:rPr lang="en-US" sz="2000">
                <a:latin typeface="Segoe"/>
              </a:rPr>
              <a:t>. Notice that all rows appear on the page and that the content is smaller than it was previously, as shown below. When output is reduced, it shrinks the height and width proportionally.</a:t>
            </a:r>
          </a:p>
          <a:p>
            <a:pPr lvl="1">
              <a:buAutoNum type="arabicPeriod" startAt="4"/>
            </a:pPr>
            <a:r>
              <a:rPr lang="en-US" sz="2000">
                <a:latin typeface="Segoe"/>
              </a:rPr>
              <a:t> </a:t>
            </a:r>
            <a:r>
              <a:rPr lang="en-US" sz="2000" b="1">
                <a:latin typeface="Segoe"/>
              </a:rPr>
              <a:t>SAVE</a:t>
            </a:r>
            <a:r>
              <a:rPr lang="en-US" sz="2000">
                <a:latin typeface="Segoe"/>
              </a:rPr>
              <a:t> the workbook as </a:t>
            </a:r>
            <a:r>
              <a:rPr lang="en-US" sz="2000" b="1" i="1">
                <a:latin typeface="Segoe"/>
              </a:rPr>
              <a:t>07 Messenger Print Solution </a:t>
            </a:r>
            <a:r>
              <a:rPr lang="en-US" sz="2000">
                <a:latin typeface="Segoe"/>
              </a:rPr>
              <a:t>and </a:t>
            </a:r>
            <a:r>
              <a:rPr lang="en-US" sz="2000" b="1">
                <a:latin typeface="Segoe"/>
              </a:rPr>
              <a:t>CLOSE</a:t>
            </a:r>
            <a:r>
              <a:rPr lang="en-US" sz="2000">
                <a:latin typeface="Segoe"/>
              </a:rPr>
              <a:t> the file. </a:t>
            </a:r>
          </a:p>
          <a:p>
            <a:pPr lvl="0">
              <a:buClr>
                <a:srgbClr val="007233"/>
              </a:buClr>
            </a:pPr>
            <a:r>
              <a:rPr lang="en-US" sz="2000" b="1">
                <a:latin typeface="Segoe"/>
              </a:rPr>
              <a:t>CLOSE </a:t>
            </a:r>
            <a:r>
              <a:rPr lang="en-US" sz="2000">
                <a:latin typeface="Segoe"/>
              </a:rPr>
              <a:t>Excel.</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59</a:t>
            </a:fld>
            <a:endParaRPr lang="en-US" dirty="0"/>
          </a:p>
        </p:txBody>
      </p:sp>
      <p:pic>
        <p:nvPicPr>
          <p:cNvPr id="7" name="Picture 6" descr="07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111" y="3657600"/>
            <a:ext cx="5799959" cy="2563517"/>
          </a:xfrm>
          <a:prstGeom prst="rect">
            <a:avLst/>
          </a:prstGeom>
        </p:spPr>
      </p:pic>
    </p:spTree>
    <p:extLst>
      <p:ext uri="{BB962C8B-B14F-4D97-AF65-F5344CB8AC3E}">
        <p14:creationId xmlns:p14="http://schemas.microsoft.com/office/powerpoint/2010/main" val="348988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Insert and Delete Rows and Columns</a:t>
            </a:r>
            <a:endParaRPr lang="en-US"/>
          </a:p>
        </p:txBody>
      </p:sp>
      <p:sp>
        <p:nvSpPr>
          <p:cNvPr id="3" name="Content Placeholder 2"/>
          <p:cNvSpPr>
            <a:spLocks noGrp="1"/>
          </p:cNvSpPr>
          <p:nvPr>
            <p:ph idx="1"/>
          </p:nvPr>
        </p:nvSpPr>
        <p:spPr/>
        <p:txBody>
          <a:bodyPr/>
          <a:lstStyle/>
          <a:p>
            <a:pPr lvl="1">
              <a:buFont typeface="+mj-lt"/>
              <a:buAutoNum type="arabicPeriod" startAt="7"/>
            </a:pPr>
            <a:r>
              <a:rPr lang="en-US" sz="2000">
                <a:latin typeface="Segoe"/>
              </a:rPr>
              <a:t>Right-click the row </a:t>
            </a:r>
            <a:r>
              <a:rPr lang="en-US" sz="2000" b="1">
                <a:latin typeface="Segoe"/>
              </a:rPr>
              <a:t>3</a:t>
            </a:r>
            <a:r>
              <a:rPr lang="en-US" sz="2000">
                <a:latin typeface="Segoe"/>
              </a:rPr>
              <a:t> heading and select </a:t>
            </a:r>
            <a:r>
              <a:rPr lang="en-US" sz="2000" b="1">
                <a:latin typeface="Segoe"/>
              </a:rPr>
              <a:t>Insert</a:t>
            </a:r>
            <a:r>
              <a:rPr lang="en-US" sz="2000">
                <a:latin typeface="Segoe"/>
              </a:rPr>
              <a:t> from the shortcut menu. In cell A3, type </a:t>
            </a:r>
            <a:r>
              <a:rPr lang="en-US" sz="2000" b="1">
                <a:latin typeface="Segoe"/>
              </a:rPr>
              <a:t>Zone 1</a:t>
            </a:r>
            <a:r>
              <a:rPr lang="en-US" sz="2000">
                <a:latin typeface="Times New Roman"/>
              </a:rPr>
              <a:t>.</a:t>
            </a:r>
          </a:p>
          <a:p>
            <a:pPr lvl="1">
              <a:buAutoNum type="arabicPeriod" startAt="7"/>
            </a:pPr>
            <a:r>
              <a:rPr lang="en-US" sz="2000">
                <a:latin typeface="Segoe"/>
              </a:rPr>
              <a:t>Select </a:t>
            </a:r>
            <a:r>
              <a:rPr lang="en-US" sz="2000" b="1">
                <a:latin typeface="Segoe"/>
              </a:rPr>
              <a:t>A3:I3</a:t>
            </a:r>
            <a:r>
              <a:rPr lang="en-US" sz="2000">
                <a:latin typeface="Segoe"/>
              </a:rPr>
              <a:t>. On the HOME tab, in the Alignment group, click the </a:t>
            </a:r>
            <a:r>
              <a:rPr lang="en-US" sz="2000" b="1">
                <a:latin typeface="Segoe"/>
              </a:rPr>
              <a:t>Merge &amp; Center</a:t>
            </a:r>
            <a:r>
              <a:rPr lang="en-US" sz="2000">
                <a:latin typeface="Segoe"/>
              </a:rPr>
              <a:t> button. The “Zone 1” text is centered across the data columns.</a:t>
            </a:r>
          </a:p>
          <a:p>
            <a:pPr lvl="1">
              <a:buAutoNum type="arabicPeriod" startAt="7"/>
            </a:pPr>
            <a:r>
              <a:rPr lang="en-US" sz="2000">
                <a:latin typeface="Segoe"/>
              </a:rPr>
              <a:t> </a:t>
            </a:r>
            <a:r>
              <a:rPr lang="en-US" sz="2000" b="1">
                <a:latin typeface="Segoe"/>
              </a:rPr>
              <a:t>SAVE</a:t>
            </a:r>
            <a:r>
              <a:rPr lang="en-US" sz="2000">
                <a:latin typeface="Segoe"/>
              </a:rPr>
              <a:t> the workbook.</a:t>
            </a:r>
          </a:p>
          <a:p>
            <a:pPr lvl="0">
              <a:buClr>
                <a:srgbClr val="007233"/>
              </a:buClr>
            </a:pPr>
            <a:r>
              <a:rPr lang="en-US" sz="2000" b="1">
                <a:latin typeface="Segoe"/>
              </a:rPr>
              <a:t>PAUSE. </a:t>
            </a:r>
            <a:r>
              <a:rPr lang="en-US" sz="2000">
                <a:latin typeface="Segoe"/>
              </a:rPr>
              <a:t>Leave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3224562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Skills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60</a:t>
            </a:fld>
            <a:endParaRPr lang="en-US" dirty="0"/>
          </a:p>
        </p:txBody>
      </p:sp>
      <p:pic>
        <p:nvPicPr>
          <p:cNvPr id="10" name="Picture 9" descr="0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23772" cy="3599387"/>
          </a:xfrm>
          <a:prstGeom prst="rect">
            <a:avLst/>
          </a:prstGeom>
        </p:spPr>
      </p:pic>
    </p:spTree>
    <p:extLst>
      <p:ext uri="{BB962C8B-B14F-4D97-AF65-F5344CB8AC3E}">
        <p14:creationId xmlns:p14="http://schemas.microsoft.com/office/powerpoint/2010/main" val="64144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Row Height and Column Width</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a:t>
            </a:r>
            <a:r>
              <a:rPr lang="en-US" b="0" i="0" u="none" strike="noStrike" baseline="0" smtClean="0">
                <a:latin typeface="Segoe"/>
              </a:rPr>
              <a:t> </a:t>
            </a:r>
            <a:r>
              <a:rPr lang="en-US" b="1" i="0" u="none" strike="noStrike" baseline="0" smtClean="0">
                <a:latin typeface="Segoe"/>
              </a:rPr>
              <a:t>USE</a:t>
            </a:r>
            <a:r>
              <a:rPr lang="en-US" b="0" i="0" u="none" strike="noStrike" baseline="0" smtClean="0">
                <a:latin typeface="Segoe"/>
              </a:rPr>
              <a:t> the workbook from the previous exercise</a:t>
            </a:r>
            <a:r>
              <a:rPr lang="en-US" b="0" i="0" u="none" strike="noStrike" baseline="0" smtClean="0">
                <a:latin typeface="Times New Roman"/>
              </a:rPr>
              <a:t>.</a:t>
            </a:r>
          </a:p>
          <a:p>
            <a:pPr marR="0" lvl="1" rtl="0"/>
            <a:r>
              <a:rPr lang="en-US" b="0" i="0" u="none" strike="noStrike" baseline="0" smtClean="0">
                <a:latin typeface="Segoe"/>
              </a:rPr>
              <a:t>Double-click the </a:t>
            </a:r>
            <a:r>
              <a:rPr lang="en-US" b="1" i="0" u="none" strike="noStrike" baseline="0" smtClean="0">
                <a:latin typeface="Segoe"/>
              </a:rPr>
              <a:t>boundary </a:t>
            </a:r>
            <a:r>
              <a:rPr lang="en-US" b="0" i="0" u="none" strike="noStrike" baseline="0" smtClean="0">
                <a:latin typeface="Segoe"/>
              </a:rPr>
              <a:t>to the right of the column G heading (below), which adjusts the column width to show all content in column G.</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7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352800"/>
            <a:ext cx="5015186" cy="2474742"/>
          </a:xfrm>
          <a:prstGeom prst="rect">
            <a:avLst/>
          </a:prstGeom>
        </p:spPr>
      </p:pic>
    </p:spTree>
    <p:extLst>
      <p:ext uri="{BB962C8B-B14F-4D97-AF65-F5344CB8AC3E}">
        <p14:creationId xmlns:p14="http://schemas.microsoft.com/office/powerpoint/2010/main" val="34455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Modify Row Height and Column Width</a:t>
            </a:r>
            <a:endParaRPr lang="en-US"/>
          </a:p>
        </p:txBody>
      </p:sp>
      <p:sp>
        <p:nvSpPr>
          <p:cNvPr id="3" name="Content Placeholder 2"/>
          <p:cNvSpPr>
            <a:spLocks noGrp="1"/>
          </p:cNvSpPr>
          <p:nvPr>
            <p:ph idx="1"/>
          </p:nvPr>
        </p:nvSpPr>
        <p:spPr/>
        <p:txBody>
          <a:bodyPr/>
          <a:lstStyle/>
          <a:p>
            <a:pPr lvl="1">
              <a:buFont typeface="+mj-lt"/>
              <a:buAutoNum type="arabicPeriod" startAt="2"/>
            </a:pPr>
            <a:r>
              <a:rPr lang="en-US">
                <a:latin typeface="Segoe"/>
              </a:rPr>
              <a:t>Click anywhere in column </a:t>
            </a:r>
            <a:r>
              <a:rPr lang="en-US" b="1">
                <a:latin typeface="Segoe"/>
              </a:rPr>
              <a:t>H</a:t>
            </a:r>
            <a:r>
              <a:rPr lang="en-US">
                <a:latin typeface="Segoe"/>
              </a:rPr>
              <a:t>. On the HOME tab, in the Cells group, click the </a:t>
            </a:r>
            <a:r>
              <a:rPr lang="en-US" b="1">
                <a:latin typeface="Segoe"/>
              </a:rPr>
              <a:t>Format </a:t>
            </a:r>
            <a:r>
              <a:rPr lang="en-US">
                <a:latin typeface="Segoe"/>
              </a:rPr>
              <a:t>button arrow and select </a:t>
            </a:r>
            <a:r>
              <a:rPr lang="en-US" b="1">
                <a:latin typeface="Segoe"/>
              </a:rPr>
              <a:t>Column Width</a:t>
            </a:r>
            <a:r>
              <a:rPr lang="en-US">
                <a:latin typeface="Segoe"/>
              </a:rPr>
              <a:t>. In the Column Width dialog box (see below), type </a:t>
            </a:r>
            <a:r>
              <a:rPr lang="en-US" b="1">
                <a:latin typeface="Segoe"/>
              </a:rPr>
              <a:t>16</a:t>
            </a:r>
            <a:r>
              <a:rPr lang="en-US">
                <a:latin typeface="Segoe"/>
              </a:rPr>
              <a:t> in the Column width text box, and then click </a:t>
            </a:r>
            <a:r>
              <a:rPr lang="en-US" b="1">
                <a:latin typeface="Segoe"/>
              </a:rPr>
              <a:t>OK</a:t>
            </a:r>
            <a:r>
              <a:rPr lang="en-US">
                <a:latin typeface="Segoe"/>
              </a:rPr>
              <a:t>. All content in column H appears.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8</a:t>
            </a:fld>
            <a:endParaRPr lang="en-US" dirty="0"/>
          </a:p>
        </p:txBody>
      </p:sp>
      <p:pic>
        <p:nvPicPr>
          <p:cNvPr id="7" name="Picture 6" descr="07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581400"/>
            <a:ext cx="3240067" cy="2424386"/>
          </a:xfrm>
          <a:prstGeom prst="rect">
            <a:avLst/>
          </a:prstGeom>
        </p:spPr>
      </p:pic>
    </p:spTree>
    <p:extLst>
      <p:ext uri="{BB962C8B-B14F-4D97-AF65-F5344CB8AC3E}">
        <p14:creationId xmlns:p14="http://schemas.microsoft.com/office/powerpoint/2010/main" val="190832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rPr>
              <a:t>Step by Step: Modify Row Height and Column Width</a:t>
            </a:r>
            <a:endParaRPr lang="en-US"/>
          </a:p>
        </p:txBody>
      </p:sp>
      <p:sp>
        <p:nvSpPr>
          <p:cNvPr id="3" name="Content Placeholder 2"/>
          <p:cNvSpPr>
            <a:spLocks noGrp="1"/>
          </p:cNvSpPr>
          <p:nvPr>
            <p:ph idx="1"/>
          </p:nvPr>
        </p:nvSpPr>
        <p:spPr/>
        <p:txBody>
          <a:bodyPr/>
          <a:lstStyle/>
          <a:p>
            <a:pPr lvl="1">
              <a:buFont typeface="+mj-lt"/>
              <a:buAutoNum type="arabicPeriod" startAt="3"/>
            </a:pPr>
            <a:r>
              <a:rPr lang="en-US">
                <a:latin typeface="Segoe"/>
              </a:rPr>
              <a:t>Click and hold the </a:t>
            </a:r>
            <a:r>
              <a:rPr lang="en-US" b="1">
                <a:latin typeface="Segoe"/>
              </a:rPr>
              <a:t>boundary </a:t>
            </a:r>
            <a:r>
              <a:rPr lang="en-US">
                <a:latin typeface="Segoe"/>
              </a:rPr>
              <a:t>under the row 3 heading. Drag the line up to decrease the height of row 3 to </a:t>
            </a:r>
            <a:r>
              <a:rPr lang="en-US" b="1">
                <a:latin typeface="Segoe"/>
              </a:rPr>
              <a:t>18</a:t>
            </a:r>
            <a:r>
              <a:rPr lang="en-US">
                <a:latin typeface="Segoe"/>
              </a:rPr>
              <a:t>, as shown below. Notice that a ScreenTip appears as you drag the boundary line, showing you the height of the row in points (the first number) and pixels.</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9</a:t>
            </a:fld>
            <a:endParaRPr lang="en-US" dirty="0"/>
          </a:p>
        </p:txBody>
      </p:sp>
      <p:pic>
        <p:nvPicPr>
          <p:cNvPr id="7" name="Picture 6" descr="07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581400"/>
            <a:ext cx="7030106" cy="1986988"/>
          </a:xfrm>
          <a:prstGeom prst="rect">
            <a:avLst/>
          </a:prstGeom>
        </p:spPr>
      </p:pic>
    </p:spTree>
    <p:extLst>
      <p:ext uri="{BB962C8B-B14F-4D97-AF65-F5344CB8AC3E}">
        <p14:creationId xmlns:p14="http://schemas.microsoft.com/office/powerpoint/2010/main" val="287507614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277</TotalTime>
  <Words>5643</Words>
  <Application>Microsoft Macintosh PowerPoint</Application>
  <PresentationFormat>On-screen Show (4:3)</PresentationFormat>
  <Paragraphs>435</Paragraphs>
  <Slides>60</Slides>
  <Notes>7</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template</vt:lpstr>
      <vt:lpstr>Formatting Worksheets</vt:lpstr>
      <vt:lpstr>Objectives</vt:lpstr>
      <vt:lpstr>Software Orientation</vt:lpstr>
      <vt:lpstr>Step by Step: Insert and Delete Rows and Columns</vt:lpstr>
      <vt:lpstr>Step by Step: Insert and Delete Rows and Columns</vt:lpstr>
      <vt:lpstr>Step by Step: Insert and Delete Rows and Columns</vt:lpstr>
      <vt:lpstr>Step by Step: Modify Row Height and Column Width</vt:lpstr>
      <vt:lpstr>Step by Step: Modify Row Height and Column Width</vt:lpstr>
      <vt:lpstr>Step by Step: Modify Row Height and Column Width</vt:lpstr>
      <vt:lpstr>Step by Step: Modify Row Height and Column Width</vt:lpstr>
      <vt:lpstr>Step by Step: Format an Entire Row or Column</vt:lpstr>
      <vt:lpstr>Step by Step: Format an Entire Row or Column</vt:lpstr>
      <vt:lpstr>Step by Step: Format an Entire Row or Column</vt:lpstr>
      <vt:lpstr>Step by Step: Hide or Unhide a Row or Column</vt:lpstr>
      <vt:lpstr>Step by Step: Hide or Unhide a Row or Column</vt:lpstr>
      <vt:lpstr>Step by Step: Hide or Unhide a Row or Column</vt:lpstr>
      <vt:lpstr>Step by Step: Hide or Unhide a Row or Column</vt:lpstr>
      <vt:lpstr>Step by Step: Transpose Rows or Columns</vt:lpstr>
      <vt:lpstr>Step by Step: Transpose Rows or Columns</vt:lpstr>
      <vt:lpstr>Step by Step: Choose a Theme for a Workbook</vt:lpstr>
      <vt:lpstr>Step by Step: Choose a Theme for a Workbook</vt:lpstr>
      <vt:lpstr>Step by Step: Choose a Theme for a Workbook</vt:lpstr>
      <vt:lpstr>Step by Step: Customize a Theme by Selecting Colors</vt:lpstr>
      <vt:lpstr>Step by Step: Customize a Theme by Selecting Colors</vt:lpstr>
      <vt:lpstr>Step by Step: Customize a Theme by Selecting Colors</vt:lpstr>
      <vt:lpstr>Step by Step: Customize a Theme by Selecting Colors</vt:lpstr>
      <vt:lpstr>Step by Step: Customize a Theme by Selecting Fonts and Effects</vt:lpstr>
      <vt:lpstr>Step by Step: Customize a Theme by Selecting Fonts and Effects</vt:lpstr>
      <vt:lpstr>Step by Step: Customize a Theme by Selecting Fonts and Effects</vt:lpstr>
      <vt:lpstr>Step by Step: Customize a Theme by Selecting Fonts and Effects</vt:lpstr>
      <vt:lpstr>Step by Step: Format a Worksheet Background</vt:lpstr>
      <vt:lpstr>Step by Step: Format a Worksheet Background</vt:lpstr>
      <vt:lpstr>Step by Step: View and Print a Worksheet’s Gridlines</vt:lpstr>
      <vt:lpstr>Step by Step: View and Print a Worksheet’s Gridlines</vt:lpstr>
      <vt:lpstr>Step by Step: View and Print a Worksheet’s Gridlines</vt:lpstr>
      <vt:lpstr>Step by Step: View and Print Column and Row Headings</vt:lpstr>
      <vt:lpstr>Step by Step: View and Print Column and Row Headings</vt:lpstr>
      <vt:lpstr>Step by Step: View and Print Column and Row Headings</vt:lpstr>
      <vt:lpstr>Step by Step: Add Page Numbers to a Worksheet</vt:lpstr>
      <vt:lpstr>Step by Step: Add Page Numbers to a Worksheet</vt:lpstr>
      <vt:lpstr>Step by Step: Add Page Numbers to a Worksheet</vt:lpstr>
      <vt:lpstr>Step by Step: Add Page Numbers to a Worksheet</vt:lpstr>
      <vt:lpstr>Step by Step: Insert a Predeﬁned Header or Footer</vt:lpstr>
      <vt:lpstr>Step by Step: Insert a Predeﬁned Header or Footer</vt:lpstr>
      <vt:lpstr>Step by Step: Add Content to a Header or Footer</vt:lpstr>
      <vt:lpstr>Step by Step: Insert a Watermark</vt:lpstr>
      <vt:lpstr>Step by Step: Insert a Watermark</vt:lpstr>
      <vt:lpstr>Step by Step: Repeat Headers and Footers</vt:lpstr>
      <vt:lpstr>Step by Step: Repeat Headers and Footers</vt:lpstr>
      <vt:lpstr>Step by Step: Repeat Headers and Footers</vt:lpstr>
      <vt:lpstr>Step by Step: Repeat Headers and Footers</vt:lpstr>
      <vt:lpstr>Step by Step: Add and Move a Page Break</vt:lpstr>
      <vt:lpstr>Step by Step: Add and Move a Page Break</vt:lpstr>
      <vt:lpstr>Step by Step: Set Margins</vt:lpstr>
      <vt:lpstr>Step by Step: Set Margins</vt:lpstr>
      <vt:lpstr>Step by Step: Set Margins</vt:lpstr>
      <vt:lpstr>Step by Step: Set a Worksheet’s Orientation</vt:lpstr>
      <vt:lpstr>Step by Step: Scale a Worksheet to Fit on a Printed Page</vt:lpstr>
      <vt:lpstr>Step by Step: Scale a Worksheet to Fit on a Printed Page</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413</cp:revision>
  <dcterms:created xsi:type="dcterms:W3CDTF">2011-08-08T12:10:51Z</dcterms:created>
  <dcterms:modified xsi:type="dcterms:W3CDTF">2013-08-09T20:07:51Z</dcterms:modified>
</cp:coreProperties>
</file>