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3"/>
  </p:notesMasterIdLst>
  <p:sldIdLst>
    <p:sldId id="256" r:id="rId2"/>
    <p:sldId id="259" r:id="rId3"/>
    <p:sldId id="260" r:id="rId4"/>
    <p:sldId id="322" r:id="rId5"/>
    <p:sldId id="263" r:id="rId6"/>
    <p:sldId id="265" r:id="rId7"/>
    <p:sldId id="266" r:id="rId8"/>
    <p:sldId id="267" r:id="rId9"/>
    <p:sldId id="268" r:id="rId10"/>
    <p:sldId id="269" r:id="rId11"/>
    <p:sldId id="271" r:id="rId12"/>
    <p:sldId id="272" r:id="rId13"/>
    <p:sldId id="274" r:id="rId14"/>
    <p:sldId id="275" r:id="rId15"/>
    <p:sldId id="276" r:id="rId16"/>
    <p:sldId id="278" r:id="rId17"/>
    <p:sldId id="280" r:id="rId18"/>
    <p:sldId id="282" r:id="rId19"/>
    <p:sldId id="283" r:id="rId20"/>
    <p:sldId id="286" r:id="rId21"/>
    <p:sldId id="287" r:id="rId22"/>
    <p:sldId id="290" r:id="rId23"/>
    <p:sldId id="294" r:id="rId24"/>
    <p:sldId id="295" r:id="rId25"/>
    <p:sldId id="296" r:id="rId26"/>
    <p:sldId id="297" r:id="rId27"/>
    <p:sldId id="299" r:id="rId28"/>
    <p:sldId id="301" r:id="rId29"/>
    <p:sldId id="307" r:id="rId30"/>
    <p:sldId id="308" r:id="rId31"/>
    <p:sldId id="309" r:id="rId32"/>
    <p:sldId id="310" r:id="rId33"/>
    <p:sldId id="313" r:id="rId34"/>
    <p:sldId id="314" r:id="rId35"/>
    <p:sldId id="315" r:id="rId36"/>
    <p:sldId id="316" r:id="rId37"/>
    <p:sldId id="317" r:id="rId38"/>
    <p:sldId id="319" r:id="rId39"/>
    <p:sldId id="320" r:id="rId40"/>
    <p:sldId id="321" r:id="rId41"/>
    <p:sldId id="323" r:id="rId42"/>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 id="2" name="Rich Kershn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4EB857"/>
    <a:srgbClr val="009933"/>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0603" autoAdjust="0"/>
  </p:normalViewPr>
  <p:slideViewPr>
    <p:cSldViewPr>
      <p:cViewPr varScale="1">
        <p:scale>
          <a:sx n="145" d="100"/>
          <a:sy n="145" d="100"/>
        </p:scale>
        <p:origin x="-760" y="-9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Another way to ungroup a group of worksheets is to right-click any tab in the group, and then click Ungroup Sheets.</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25</a:t>
            </a:fld>
            <a:endParaRPr lang="en-US"/>
          </a:p>
        </p:txBody>
      </p:sp>
    </p:spTree>
    <p:extLst>
      <p:ext uri="{BB962C8B-B14F-4D97-AF65-F5344CB8AC3E}">
        <p14:creationId xmlns:p14="http://schemas.microsoft.com/office/powerpoint/2010/main" val="1933419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To choose a precise screen magnification, rather than just eyeballing it, click Zoom on the View tab, and in the Zoom dialog box, under Magnification, in the Custom box, type a number, and click OK.</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30</a:t>
            </a:fld>
            <a:endParaRPr lang="en-US"/>
          </a:p>
        </p:txBody>
      </p:sp>
    </p:spTree>
    <p:extLst>
      <p:ext uri="{BB962C8B-B14F-4D97-AF65-F5344CB8AC3E}">
        <p14:creationId xmlns:p14="http://schemas.microsoft.com/office/powerpoint/2010/main" val="3430500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The Freeze Top Row and Freeze First Column commands in the Freeze Panes menu of the Window group do not work in complement to one another. Choosing Freeze First Column, for instance, unfreezes anything that was frozen previously, including the top row with Freeze Top Row.</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32</a:t>
            </a:fld>
            <a:endParaRPr lang="en-US"/>
          </a:p>
        </p:txBody>
      </p:sp>
    </p:spTree>
    <p:extLst>
      <p:ext uri="{BB962C8B-B14F-4D97-AF65-F5344CB8AC3E}">
        <p14:creationId xmlns:p14="http://schemas.microsoft.com/office/powerpoint/2010/main" val="654531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open the Find and Replace dialog box with the keyboard shortcut Ctrl+F</a:t>
            </a:r>
            <a:r>
              <a:rPr lang="en-US" b="0" i="0" u="none" strike="noStrike" baseline="0" smtClean="0">
                <a:latin typeface="Times New Roman"/>
                <a:ea typeface="ＭＳ ゴシック"/>
              </a:rPr>
              <a: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33</a:t>
            </a:fld>
            <a:endParaRPr lang="en-US"/>
          </a:p>
        </p:txBody>
      </p:sp>
    </p:spTree>
    <p:extLst>
      <p:ext uri="{BB962C8B-B14F-4D97-AF65-F5344CB8AC3E}">
        <p14:creationId xmlns:p14="http://schemas.microsoft.com/office/powerpoint/2010/main" val="3229238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Troubleshooting: If you can’t see the complete list shown here, you can scroll the list up or down using the scroll bar along the right side of the list, or you can expand the dialog box to make it bigger, as in Figure 8-15. Click and hold on the lower right corner of the frame, and then drag down to stretch the frame larger.</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36</a:t>
            </a:fld>
            <a:endParaRPr lang="en-US"/>
          </a:p>
        </p:txBody>
      </p:sp>
    </p:spTree>
    <p:extLst>
      <p:ext uri="{BB962C8B-B14F-4D97-AF65-F5344CB8AC3E}">
        <p14:creationId xmlns:p14="http://schemas.microsoft.com/office/powerpoint/2010/main" val="4180707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smtClean="0">
                <a:latin typeface="Segoe"/>
                <a:ea typeface="ＭＳ ゴシック"/>
              </a:rPr>
              <a:t>Troubleshooting: When you choose the Match entire cell contents option in the Find and Replace dialog box, Excel skips over cells whose contents do not match the text in the Find what box in their entirety. For instance, in this case a search for “Elizabeth” would skip the cell containing “Elizabeth H.” if the Match entire cell contents option was checked.</a:t>
            </a:r>
          </a:p>
          <a:p>
            <a:pPr lvl="2" rtl="0"/>
            <a:r>
              <a:rPr lang="en-US" b="0" i="0" u="none" strike="noStrike" baseline="0" smtClean="0">
                <a:latin typeface="Segoe"/>
                <a:ea typeface="ＭＳ ゴシック"/>
              </a:rPr>
              <a:t>Take Note: Excel searches for text or values in a worksheet or workbook by scanning from the current cell pointer location down, not up. So if the active cell is below the text you’re searching for, it might locate a cell down the list first. As you keep clicking Find Next, eventually Excel will wrap around to the beginning and will find the text above the original cell pointer location. But it does matter where you start.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37</a:t>
            </a:fld>
            <a:endParaRPr lang="en-US"/>
          </a:p>
        </p:txBody>
      </p:sp>
    </p:spTree>
    <p:extLst>
      <p:ext uri="{BB962C8B-B14F-4D97-AF65-F5344CB8AC3E}">
        <p14:creationId xmlns:p14="http://schemas.microsoft.com/office/powerpoint/2010/main" val="3250196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To display the Find and Replace dialog box with the Replace tab active instead of Find, press Ctrl+H</a:t>
            </a:r>
            <a:r>
              <a:rPr lang="en-US" b="0" i="0" u="none" strike="noStrike" baseline="0" smtClean="0">
                <a:latin typeface="Times New Roman"/>
                <a:ea typeface="ＭＳ ゴシック"/>
              </a:rPr>
              <a:t>.</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38</a:t>
            </a:fld>
            <a:endParaRPr lang="en-US"/>
          </a:p>
        </p:txBody>
      </p:sp>
    </p:spTree>
    <p:extLst>
      <p:ext uri="{BB962C8B-B14F-4D97-AF65-F5344CB8AC3E}">
        <p14:creationId xmlns:p14="http://schemas.microsoft.com/office/powerpoint/2010/main" val="2955770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rtl="0"/>
            <a:r>
              <a:rPr lang="en-US" b="0" i="0" u="none" strike="noStrike" baseline="0" smtClean="0">
                <a:latin typeface="Segoe"/>
                <a:ea typeface="ＭＳ ゴシック"/>
              </a:rPr>
              <a:t>Troubleshooting: Use Replace All only when you are certain you need to replace every instance of a passage of text or an item of data. There will be times when you need to replace only some instances but not all of them, and it’s impossible to explain to Excel how to choose which ones change and which don’t. In such a case, you can review each instance one-by-one in a list, and make the decision yourself. Click Find Next to have Excel bring up the next instance, and then click Replace if you do need to replace it or Find Next again to skip it and go to the next one.</a:t>
            </a:r>
          </a:p>
          <a:p>
            <a:pPr lvl="2" rtl="0"/>
            <a:r>
              <a:rPr lang="en-US" b="0" i="0" u="none" strike="noStrike" baseline="0" smtClean="0">
                <a:latin typeface="Segoe"/>
                <a:ea typeface="ＭＳ ゴシック"/>
              </a:rPr>
              <a:t>Take Note: When you need to search and replace only text or parts of a formula within a part of a worksheet, select the range of cells to search first. When you open the Find and Replace dialog box, do not use Replace All—that will search the entire worksheet or workbook (depending on the option set). Instead, click Replace to have Excel replace the instance of the matched text under the cell pointer, and then automatically search for the next instance within the block.</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40</a:t>
            </a:fld>
            <a:endParaRPr lang="en-US"/>
          </a:p>
        </p:txBody>
      </p:sp>
    </p:spTree>
    <p:extLst>
      <p:ext uri="{BB962C8B-B14F-4D97-AF65-F5344CB8AC3E}">
        <p14:creationId xmlns:p14="http://schemas.microsoft.com/office/powerpoint/2010/main" val="421408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right-click a worksheet’s tab to display the shortcut menu, and then click Move or Copy to display the Move or Copy dialog box.</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7</a:t>
            </a:fld>
            <a:endParaRPr lang="en-US"/>
          </a:p>
        </p:txBody>
      </p:sp>
    </p:spTree>
    <p:extLst>
      <p:ext uri="{BB962C8B-B14F-4D97-AF65-F5344CB8AC3E}">
        <p14:creationId xmlns:p14="http://schemas.microsoft.com/office/powerpoint/2010/main" val="223811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Another Way: You can also right-click a worksheet’s tab to display the shortcut menu, and then click Rename.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11</a:t>
            </a:fld>
            <a:endParaRPr lang="en-US"/>
          </a:p>
        </p:txBody>
      </p:sp>
    </p:spTree>
    <p:extLst>
      <p:ext uri="{BB962C8B-B14F-4D97-AF65-F5344CB8AC3E}">
        <p14:creationId xmlns:p14="http://schemas.microsoft.com/office/powerpoint/2010/main" val="2770531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The worksheet you see when you first open a workbook is whichever sheet is active when you close the workbook, regardless of where that sheet falls in the tab order.</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15</a:t>
            </a:fld>
            <a:endParaRPr lang="en-US"/>
          </a:p>
        </p:txBody>
      </p:sp>
    </p:spTree>
    <p:extLst>
      <p:ext uri="{BB962C8B-B14F-4D97-AF65-F5344CB8AC3E}">
        <p14:creationId xmlns:p14="http://schemas.microsoft.com/office/powerpoint/2010/main" val="1373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When you copy a worksheet whose tab has been given a color, that color is copied to the new worksheet along with its contents and formatting.</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17</a:t>
            </a:fld>
            <a:endParaRPr lang="en-US"/>
          </a:p>
        </p:txBody>
      </p:sp>
    </p:spTree>
    <p:extLst>
      <p:ext uri="{BB962C8B-B14F-4D97-AF65-F5344CB8AC3E}">
        <p14:creationId xmlns:p14="http://schemas.microsoft.com/office/powerpoint/2010/main" val="92795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When a workbook contains hidden worksheets, the Unhide Sheet command is enabled in the Format menu, and the Unhide command is enabled in the shortcut menu when you right-click any tab.</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19</a:t>
            </a:fld>
            <a:endParaRPr lang="en-US"/>
          </a:p>
        </p:txBody>
      </p:sp>
    </p:spTree>
    <p:extLst>
      <p:ext uri="{BB962C8B-B14F-4D97-AF65-F5344CB8AC3E}">
        <p14:creationId xmlns:p14="http://schemas.microsoft.com/office/powerpoint/2010/main" val="54520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a:latin typeface="Segoe"/>
                <a:ea typeface="ＭＳ ゴシック"/>
              </a:rPr>
              <a:t>Another Way: Excel has a process for inserting a number of different things into a workbook, with a worksheet being one of the selections. Right-click the tab to the right of the spot you want the new worksheet, and then click Insert. To insert a blank worksheet (as opposed to an existing sheet with something in it), choose Worksheet from the Insert dialog box as shown in Figure 8-9. Some examples of preconfigured worksheets appear under the Spreadsheet Solutions tab.</a:t>
            </a:r>
          </a:p>
          <a:p>
            <a:pPr lvl="2"/>
            <a:r>
              <a:rPr lang="en-US">
                <a:latin typeface="Segoe"/>
                <a:ea typeface="ＭＳ ゴシック"/>
              </a:rPr>
              <a:t>Take Note: In addition to common elements of Excel such as a worksheet and chart, the Insert dialog box might also contain templates you have created yourself or downloaded from online. This way, if you build a worksheet into a reusable form, then you can save that form as a template, and insert new copies of that form into a workbook as you need them.</a:t>
            </a:r>
          </a:p>
          <a:p>
            <a:pPr lvl="1" rtl="0">
              <a:buAutoNum type="arabicPeriod" startAt="5"/>
            </a:pPr>
            <a:endParaRPr lang="en-US" b="0" i="0" u="none" strike="noStrike" baseline="0" smtClean="0">
              <a:latin typeface="Segoe"/>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21</a:t>
            </a:fld>
            <a:endParaRPr lang="en-US"/>
          </a:p>
        </p:txBody>
      </p:sp>
    </p:spTree>
    <p:extLst>
      <p:ext uri="{BB962C8B-B14F-4D97-AF65-F5344CB8AC3E}">
        <p14:creationId xmlns:p14="http://schemas.microsoft.com/office/powerpoint/2010/main" val="4142218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You can use the tabs bar to delete more than one worksheet at a time. To select a block of worksheets whose tabs are adjacent to one another, click the tab at one end of the block, then while holding down the Shift key, click the tab at the other end. To select a group of worksheets that might not be adjacent, click one worksheet’s tab, then while holding down the Ctrl key, click each tab for the others. Once all the tabs you want to delete are highlighted, right-click any of those tabs and in the shortcut menu, click Delete.</a:t>
            </a:r>
          </a:p>
          <a:p>
            <a:pPr lvl="2"/>
            <a:r>
              <a:rPr lang="en-US">
                <a:latin typeface="Segoe"/>
                <a:ea typeface="ＭＳ ゴシック"/>
              </a:rPr>
              <a:t>Troubleshooting: Although Excel offers a reliable way to undo many of the things you do to workbooks by accident (press Ctrl + Z to step back over mistakes you made, for instance), you cannot undo the deletion of a worksheet from a workbook. To protect yourself against losing hours of work, save your workbook often. That way, if you do accidentally delete a worksheet, you can at least recover a slightly older version from a saved file.</a:t>
            </a:r>
          </a:p>
          <a:p>
            <a:pPr lvl="1" rtl="0"/>
            <a:endParaRPr lang="en-US" b="0" i="0" u="none" strike="noStrike" baseline="0" smtClean="0">
              <a:latin typeface="Segoe"/>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22</a:t>
            </a:fld>
            <a:endParaRPr lang="en-US"/>
          </a:p>
        </p:txBody>
      </p:sp>
    </p:spTree>
    <p:extLst>
      <p:ext uri="{BB962C8B-B14F-4D97-AF65-F5344CB8AC3E}">
        <p14:creationId xmlns:p14="http://schemas.microsoft.com/office/powerpoint/2010/main" val="4080276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ea typeface="ＭＳ ゴシック"/>
              </a:rPr>
              <a:t>Take Note: You can paste data from the Clipboard to multiple worksheets simultaneously when they’re grouped like this. You cannot, however, paste linked or embedded data (see Lesson 6, “Formatting Cells and Ranges”) to multiple worksheets, only to one.</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24</a:t>
            </a:fld>
            <a:endParaRPr lang="en-US"/>
          </a:p>
        </p:txBody>
      </p:sp>
    </p:spTree>
    <p:extLst>
      <p:ext uri="{BB962C8B-B14F-4D97-AF65-F5344CB8AC3E}">
        <p14:creationId xmlns:p14="http://schemas.microsoft.com/office/powerpoint/2010/main" val="259975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2A021D-DA95-3C48-A487-C95902AA70AC}" type="datetimeFigureOut">
              <a:t>8/9/13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2040CC-4250-9F40-BB09-D935BAD4B85D}" type="slidenum">
              <a:t>‹#›</a:t>
            </a:fld>
            <a:endParaRPr lang="en-US"/>
          </a:p>
        </p:txBody>
      </p:sp>
    </p:spTree>
    <p:extLst>
      <p:ext uri="{BB962C8B-B14F-4D97-AF65-F5344CB8AC3E}">
        <p14:creationId xmlns:p14="http://schemas.microsoft.com/office/powerpoint/2010/main" val="99216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33"/>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233"/>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33"/>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33"/>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33"/>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Managing Worksheets</a:t>
            </a:r>
          </a:p>
        </p:txBody>
      </p:sp>
      <p:sp>
        <p:nvSpPr>
          <p:cNvPr id="2055" name="Subtitle 2"/>
          <p:cNvSpPr>
            <a:spLocks noGrp="1"/>
          </p:cNvSpPr>
          <p:nvPr>
            <p:ph type="body" idx="1"/>
          </p:nvPr>
        </p:nvSpPr>
        <p:spPr>
          <a:xfrm>
            <a:off x="304800" y="3124200"/>
            <a:ext cx="8183563" cy="533400"/>
          </a:xfrm>
        </p:spPr>
        <p:txBody>
          <a:bodyPr lIns="182880" tIns="0"/>
          <a:lstStyle/>
          <a:p>
            <a:pPr marL="36513" indent="0" algn="r" eaLnBrk="1" hangingPunct="1">
              <a:spcBef>
                <a:spcPct val="0"/>
              </a:spcBef>
              <a:buFontTx/>
              <a:buNone/>
            </a:pPr>
            <a:r>
              <a:rPr lang="en-US" sz="2800" dirty="0" smtClean="0">
                <a:solidFill>
                  <a:srgbClr val="007233"/>
                </a:solidFill>
              </a:rPr>
              <a:t>Lesson 8</a:t>
            </a:r>
          </a:p>
          <a:p>
            <a:pPr marL="36513" indent="0" algn="r" eaLnBrk="1" hangingPunct="1">
              <a:spcBef>
                <a:spcPct val="0"/>
              </a:spcBef>
              <a:buFontTx/>
              <a:buNone/>
            </a:pPr>
            <a:endParaRPr lang="en-US" sz="2800" dirty="0" smtClean="0">
              <a:solidFill>
                <a:srgbClr val="007233"/>
              </a:solidFill>
            </a:endParaRP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33"/>
                </a:solidFill>
                <a:latin typeface="Segoe UI Semibold" panose="020B0702040204020203" pitchFamily="34" charset="0"/>
              </a:rPr>
              <a:t>Microsoft</a:t>
            </a:r>
            <a:r>
              <a:rPr lang="en-US" sz="4800" b="1" dirty="0" smtClean="0">
                <a:solidFill>
                  <a:srgbClr val="007233"/>
                </a:solidFill>
                <a:latin typeface="+mn-lt"/>
              </a:rPr>
              <a:t> </a:t>
            </a:r>
            <a:r>
              <a:rPr lang="en-US" sz="4800" b="1" dirty="0" smtClean="0">
                <a:solidFill>
                  <a:srgbClr val="4EB857"/>
                </a:solidFill>
                <a:latin typeface="+mn-lt"/>
              </a:rPr>
              <a:t>Excel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Copy a Worksheet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PAUSE. SAVE</a:t>
            </a:r>
            <a:r>
              <a:rPr lang="en-US" b="0" i="0" u="none" strike="noStrike" baseline="0" smtClean="0">
                <a:latin typeface="Segoe"/>
                <a:ea typeface="ＭＳ ゴシック"/>
              </a:rPr>
              <a:t> the workbook and </a:t>
            </a:r>
            <a:r>
              <a:rPr lang="en-US" b="1" i="0" u="none" strike="noStrike" baseline="0" smtClean="0">
                <a:latin typeface="Segoe"/>
                <a:ea typeface="ＭＳ ゴシック"/>
              </a:rPr>
              <a:t>LEAVE</a:t>
            </a:r>
            <a:r>
              <a:rPr lang="en-US" b="0" i="0" u="none" strike="noStrike" baseline="0" smtClean="0">
                <a:latin typeface="Segoe"/>
                <a:ea typeface="ＭＳ ゴシック"/>
              </a:rPr>
              <a:t> it</a:t>
            </a:r>
            <a:r>
              <a:rPr lang="en-US" b="1" i="0" u="none" strike="noStrike" baseline="0" smtClean="0">
                <a:latin typeface="Segoe"/>
                <a:ea typeface="ＭＳ ゴシック"/>
              </a:rPr>
              <a:t> </a:t>
            </a:r>
            <a:r>
              <a:rPr lang="en-US" b="0" i="0" u="none" strike="noStrike" baseline="0" smtClean="0">
                <a:latin typeface="Segoe"/>
                <a:ea typeface="ＭＳ ゴシック"/>
              </a:rPr>
              <a:t>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Tree>
    <p:extLst>
      <p:ext uri="{BB962C8B-B14F-4D97-AF65-F5344CB8AC3E}">
        <p14:creationId xmlns:p14="http://schemas.microsoft.com/office/powerpoint/2010/main" val="169998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Rename a Worksheet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a:t>
            </a:r>
            <a:r>
              <a:rPr lang="en-US" b="1" i="0" u="none" strike="noStrike" baseline="0" smtClean="0">
                <a:latin typeface="Segoe"/>
                <a:ea typeface="ＭＳ ゴシック"/>
              </a:rPr>
              <a:t>USE</a:t>
            </a:r>
            <a:r>
              <a:rPr lang="en-US" b="0" i="0" u="none" strike="noStrike" baseline="0" smtClean="0">
                <a:latin typeface="Segoe"/>
                <a:ea typeface="ＭＳ ゴシック"/>
              </a:rPr>
              <a:t> the workbook from the previous exercise. </a:t>
            </a:r>
          </a:p>
          <a:p>
            <a:pPr lvl="1" rtl="0"/>
            <a:r>
              <a:rPr lang="en-US" b="0" i="0" u="none" strike="noStrike" baseline="0" smtClean="0">
                <a:latin typeface="Segoe"/>
                <a:ea typeface="ＭＳ ゴシック"/>
              </a:rPr>
              <a:t>Double-click the </a:t>
            </a:r>
            <a:r>
              <a:rPr lang="en-US" b="1" i="0" u="none" strike="noStrike" baseline="0" smtClean="0">
                <a:latin typeface="Segoe"/>
                <a:ea typeface="ＭＳ ゴシック"/>
              </a:rPr>
              <a:t>Monday (3)</a:t>
            </a:r>
            <a:r>
              <a:rPr lang="en-US" b="0" i="0" u="none" strike="noStrike" baseline="0" smtClean="0">
                <a:latin typeface="Segoe"/>
                <a:ea typeface="ＭＳ ゴシック"/>
              </a:rPr>
              <a:t> worksheet tab to select its name.</a:t>
            </a:r>
          </a:p>
          <a:p>
            <a:pPr lvl="1" rtl="0"/>
            <a:r>
              <a:rPr lang="en-US" b="0" i="0" u="none" strike="noStrike" baseline="0" smtClean="0">
                <a:latin typeface="Segoe"/>
                <a:ea typeface="ＭＳ ゴシック"/>
              </a:rPr>
              <a:t>Type </a:t>
            </a:r>
            <a:r>
              <a:rPr lang="en-US" b="1" i="0" u="none" strike="noStrike" baseline="0" smtClean="0">
                <a:latin typeface="Segoe"/>
                <a:ea typeface="ＭＳ ゴシック"/>
              </a:rPr>
              <a:t>Tuesday</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Segoe"/>
                <a:ea typeface="ＭＳ ゴシック"/>
              </a:rPr>
              <a:t>. The new name appears on the tab.</a:t>
            </a:r>
          </a:p>
          <a:p>
            <a:pPr lvl="1" rtl="0"/>
            <a:r>
              <a:rPr lang="en-US" b="0" i="0" u="none" strike="noStrike" baseline="0" smtClean="0">
                <a:latin typeface="Segoe"/>
                <a:ea typeface="ＭＳ ゴシック"/>
              </a:rPr>
              <a:t>Repeat this process for the </a:t>
            </a:r>
            <a:r>
              <a:rPr lang="en-US" b="1" i="0" u="none" strike="noStrike" baseline="0" smtClean="0">
                <a:latin typeface="Segoe"/>
                <a:ea typeface="ＭＳ ゴシック"/>
              </a:rPr>
              <a:t>Monday (2)</a:t>
            </a:r>
            <a:r>
              <a:rPr lang="en-US" b="0" i="0" u="none" strike="noStrike" baseline="0" smtClean="0">
                <a:latin typeface="Segoe"/>
                <a:ea typeface="ＭＳ ゴシック"/>
              </a:rPr>
              <a:t> worksheet tab, renaming it </a:t>
            </a:r>
            <a:r>
              <a:rPr lang="en-US" b="1" i="0" u="none" strike="noStrike" baseline="0" smtClean="0">
                <a:latin typeface="Segoe"/>
                <a:ea typeface="ＭＳ ゴシック"/>
              </a:rPr>
              <a:t>Wednesday</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With the Wednesday worksheet active, select cell </a:t>
            </a:r>
            <a:r>
              <a:rPr lang="en-US" b="1" i="0" u="none" strike="noStrike" baseline="0" smtClean="0">
                <a:latin typeface="Segoe"/>
                <a:ea typeface="ＭＳ ゴシック"/>
              </a:rPr>
              <a:t>B4</a:t>
            </a:r>
            <a:r>
              <a:rPr lang="en-US" b="0" i="0" u="none" strike="noStrike" baseline="0" smtClean="0">
                <a:latin typeface="Segoe"/>
                <a:ea typeface="ＭＳ ゴシック"/>
              </a:rPr>
              <a:t> and type the date </a:t>
            </a:r>
            <a:r>
              <a:rPr lang="en-US" b="1" i="0" u="none" strike="noStrike" baseline="0" smtClean="0">
                <a:latin typeface="Segoe"/>
                <a:ea typeface="ＭＳ ゴシック"/>
              </a:rPr>
              <a:t>2/20/2013</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Select cells </a:t>
            </a:r>
            <a:r>
              <a:rPr lang="en-US" b="1" i="0" u="none" strike="noStrike" baseline="0" smtClean="0">
                <a:latin typeface="Segoe"/>
                <a:ea typeface="ＭＳ ゴシック"/>
              </a:rPr>
              <a:t>B8:H15</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Tree>
    <p:extLst>
      <p:ext uri="{BB962C8B-B14F-4D97-AF65-F5344CB8AC3E}">
        <p14:creationId xmlns:p14="http://schemas.microsoft.com/office/powerpoint/2010/main" val="3140017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Rename a Worksheet</a:t>
            </a:r>
          </a:p>
        </p:txBody>
      </p:sp>
      <p:sp>
        <p:nvSpPr>
          <p:cNvPr id="3" name="Text Placeholder 2"/>
          <p:cNvSpPr>
            <a:spLocks noGrp="1"/>
          </p:cNvSpPr>
          <p:nvPr>
            <p:ph type="body" idx="1"/>
          </p:nvPr>
        </p:nvSpPr>
        <p:spPr/>
        <p:txBody>
          <a:bodyPr/>
          <a:lstStyle/>
          <a:p>
            <a:pPr lvl="1" rtl="0">
              <a:buFont typeface="+mj-lt"/>
              <a:buAutoNum type="arabicPeriod" startAt="6"/>
            </a:pPr>
            <a:r>
              <a:rPr lang="en-US" b="0" i="0" u="none" strike="noStrike" baseline="0" smtClean="0">
                <a:latin typeface="Segoe"/>
                <a:ea typeface="ＭＳ ゴシック"/>
              </a:rPr>
              <a:t>Beginning in cell B8, enter the following data, skipping over cells without an “x” or a number as shown in the following (below):</a:t>
            </a:r>
          </a:p>
          <a:p>
            <a:pPr lvl="0" rtl="0"/>
            <a:r>
              <a:rPr lang="en-US" b="1" i="0" u="none" strike="noStrike" baseline="0" smtClean="0">
                <a:latin typeface="Segoe"/>
                <a:ea typeface="ＭＳ ゴシック"/>
              </a:rPr>
              <a:t>PAUSE. SAVE</a:t>
            </a:r>
            <a:r>
              <a:rPr lang="en-US" b="0" i="0" u="none" strike="noStrike" baseline="0" smtClean="0">
                <a:latin typeface="Segoe"/>
                <a:ea typeface="ＭＳ ゴシック"/>
              </a:rPr>
              <a:t> the workbook and </a:t>
            </a:r>
            <a:r>
              <a:rPr lang="en-US" b="1" i="0" u="none" strike="noStrike" baseline="0" smtClean="0">
                <a:latin typeface="Segoe"/>
                <a:ea typeface="ＭＳ ゴシック"/>
              </a:rPr>
              <a:t>LEAVE</a:t>
            </a:r>
            <a:r>
              <a:rPr lang="en-US" b="0" i="0" u="none" strike="noStrike" baseline="0" smtClean="0">
                <a:latin typeface="Segoe"/>
                <a:ea typeface="ＭＳ ゴシック"/>
              </a:rPr>
              <a:t> it</a:t>
            </a:r>
            <a:r>
              <a:rPr lang="en-US" b="1" i="0" u="none" strike="noStrike" baseline="0" smtClean="0">
                <a:latin typeface="Segoe"/>
                <a:ea typeface="ＭＳ ゴシック"/>
              </a:rPr>
              <a:t> </a:t>
            </a:r>
            <a:r>
              <a:rPr lang="en-US" b="0" i="0" u="none" strike="noStrike" baseline="0" smtClean="0">
                <a:latin typeface="Segoe"/>
                <a:ea typeface="ＭＳ ゴシック"/>
              </a:rPr>
              <a:t>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pic>
        <p:nvPicPr>
          <p:cNvPr id="7" name="Picture 6" descr="08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310" y="3534254"/>
            <a:ext cx="4957380" cy="2513424"/>
          </a:xfrm>
          <a:prstGeom prst="rect">
            <a:avLst/>
          </a:prstGeom>
        </p:spPr>
      </p:pic>
    </p:spTree>
    <p:extLst>
      <p:ext uri="{BB962C8B-B14F-4D97-AF65-F5344CB8AC3E}">
        <p14:creationId xmlns:p14="http://schemas.microsoft.com/office/powerpoint/2010/main" val="293277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Reposition the Worksheets in a Workbook</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a:t>
            </a:r>
            <a:r>
              <a:rPr lang="en-US" b="1" i="0" u="none" strike="noStrike" baseline="0" smtClean="0">
                <a:latin typeface="Segoe"/>
                <a:ea typeface="ＭＳ ゴシック"/>
              </a:rPr>
              <a:t>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Tuesday</a:t>
            </a:r>
            <a:r>
              <a:rPr lang="en-US" b="0" i="0" u="none" strike="noStrike" baseline="0" smtClean="0">
                <a:latin typeface="Segoe"/>
                <a:ea typeface="ＭＳ ゴシック"/>
              </a:rPr>
              <a:t> worksheet tab. On the HOME tab, in the Cells group, click </a:t>
            </a:r>
            <a:r>
              <a:rPr lang="en-US" b="1" i="0" u="none" strike="noStrike" baseline="0" smtClean="0">
                <a:latin typeface="Segoe"/>
                <a:ea typeface="ＭＳ ゴシック"/>
              </a:rPr>
              <a:t>Format</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Move or Copy Sheet</a:t>
            </a:r>
            <a:r>
              <a:rPr lang="en-US" b="0" i="0" u="none" strike="noStrike" baseline="0" smtClean="0">
                <a:latin typeface="Segoe"/>
                <a:ea typeface="ＭＳ ゴシック"/>
              </a:rPr>
              <a:t>. The Move or Copy dialog box opens.</a:t>
            </a:r>
          </a:p>
          <a:p>
            <a:pPr lvl="1" rtl="0"/>
            <a:r>
              <a:rPr lang="en-US" b="0" i="0" u="none" strike="noStrike" baseline="0" smtClean="0">
                <a:latin typeface="Segoe"/>
                <a:ea typeface="ＭＳ ゴシック"/>
              </a:rPr>
              <a:t>To make sure Tuesday appears before Wednesday, click </a:t>
            </a:r>
            <a:r>
              <a:rPr lang="en-US" b="1" i="0" u="none" strike="noStrike" baseline="0" smtClean="0">
                <a:latin typeface="Segoe"/>
                <a:ea typeface="ＭＳ ゴシック"/>
              </a:rPr>
              <a:t>Wednesday</a:t>
            </a:r>
            <a:r>
              <a:rPr lang="en-US" b="0" i="0" u="none" strike="noStrike" baseline="0" smtClean="0">
                <a:latin typeface="Segoe"/>
                <a:ea typeface="ＭＳ ゴシック"/>
              </a:rPr>
              <a:t> in the Before sheet list, and then click </a:t>
            </a:r>
            <a:r>
              <a:rPr lang="en-US" b="1" i="0" u="none" strike="noStrike" baseline="0" smtClean="0">
                <a:latin typeface="Segoe"/>
                <a:ea typeface="ＭＳ ゴシック"/>
              </a:rPr>
              <a:t>OK</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238834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Reposition the Worksheets in a Workbook</a:t>
            </a:r>
          </a:p>
        </p:txBody>
      </p:sp>
      <p:sp>
        <p:nvSpPr>
          <p:cNvPr id="3" name="Text Placeholder 2"/>
          <p:cNvSpPr>
            <a:spLocks noGrp="1"/>
          </p:cNvSpPr>
          <p:nvPr>
            <p:ph type="body" idx="1"/>
          </p:nvPr>
        </p:nvSpPr>
        <p:spPr/>
        <p:txBody>
          <a:bodyPr/>
          <a:lstStyle/>
          <a:p>
            <a:pPr lvl="1" rtl="0"/>
            <a:r>
              <a:rPr lang="en-US" b="0" i="0" u="none" strike="noStrike" baseline="0" smtClean="0">
                <a:latin typeface="Segoe"/>
                <a:ea typeface="ＭＳ ゴシック"/>
              </a:rPr>
              <a:t>Click and hold the </a:t>
            </a:r>
            <a:r>
              <a:rPr lang="en-US" b="1" i="0" u="none" strike="noStrike" baseline="0" smtClean="0">
                <a:latin typeface="Segoe"/>
                <a:ea typeface="ＭＳ ゴシック"/>
              </a:rPr>
              <a:t>Lookup</a:t>
            </a:r>
            <a:r>
              <a:rPr lang="en-US" b="0" i="0" u="none" strike="noStrike" baseline="0" smtClean="0">
                <a:latin typeface="Segoe"/>
                <a:ea typeface="ＭＳ ゴシック"/>
              </a:rPr>
              <a:t> worksheet tab. The pointer changes from an arrow to a paper without a plus sign.</a:t>
            </a:r>
          </a:p>
          <a:p>
            <a:pPr lvl="1" rtl="0"/>
            <a:r>
              <a:rPr lang="en-US" b="0" i="0" u="none" strike="noStrike" baseline="0" smtClean="0">
                <a:latin typeface="Segoe"/>
                <a:ea typeface="ＭＳ ゴシック"/>
              </a:rPr>
              <a:t>Drag the pointer to the right until the down-arrow just above the tabs bar points to the divider to the right of Wednesday. Release the mouse button. The Lookup worksheet is repositioned at the end of the sequence, and nothing inside the worksheet itself is changed.</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Monday</a:t>
            </a:r>
            <a:r>
              <a:rPr lang="en-US" b="0" i="0" u="none" strike="noStrike" baseline="0" smtClean="0">
                <a:latin typeface="Segoe"/>
                <a:ea typeface="ＭＳ ゴシック"/>
              </a:rPr>
              <a:t> worksheet tab.</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818626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Reposition the Worksheets in a Workbook</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Select cells </a:t>
            </a:r>
            <a:r>
              <a:rPr lang="en-US" b="1" i="0" u="none" strike="noStrike" baseline="0" smtClean="0">
                <a:latin typeface="Segoe"/>
                <a:ea typeface="ＭＳ ゴシック"/>
              </a:rPr>
              <a:t>B8:H11</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Beginning in cell B8, enter the following data, skipping over cells without an “x” or a number as shown in the following:</a:t>
            </a:r>
          </a:p>
          <a:p>
            <a:pPr lvl="0" rtl="0"/>
            <a:r>
              <a:rPr lang="en-US" b="1" i="0" u="none" strike="noStrike" baseline="0" smtClean="0">
                <a:latin typeface="Segoe"/>
                <a:ea typeface="ＭＳ ゴシック"/>
              </a:rPr>
              <a:t>PAUSE. SAVE</a:t>
            </a:r>
            <a:r>
              <a:rPr lang="en-US" b="0" i="0" u="none" strike="noStrike" baseline="0" smtClean="0">
                <a:latin typeface="Segoe"/>
                <a:ea typeface="ＭＳ ゴシック"/>
              </a:rPr>
              <a:t> the workbook and </a:t>
            </a:r>
            <a:r>
              <a:rPr lang="en-US" b="1" i="0" u="none" strike="noStrike" baseline="0" smtClean="0">
                <a:latin typeface="Segoe"/>
                <a:ea typeface="ＭＳ ゴシック"/>
              </a:rPr>
              <a:t>LEAVE</a:t>
            </a:r>
            <a:r>
              <a:rPr lang="en-US" b="0" i="0" u="none" strike="noStrike" baseline="0" smtClean="0">
                <a:latin typeface="Segoe"/>
                <a:ea typeface="ＭＳ ゴシック"/>
              </a:rPr>
              <a:t> it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193418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Change the Color of a Worksheet Tab</a:t>
            </a:r>
          </a:p>
        </p:txBody>
      </p:sp>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GET READY.</a:t>
            </a:r>
            <a:r>
              <a:rPr lang="en-US" sz="2100" b="0" i="0" u="none" strike="noStrike" baseline="0" smtClean="0">
                <a:latin typeface="Segoe"/>
                <a:ea typeface="ＭＳ ゴシック"/>
              </a:rPr>
              <a:t> </a:t>
            </a:r>
            <a:r>
              <a:rPr lang="en-US" sz="2100" b="1" i="0" u="none" strike="noStrike" baseline="0" smtClean="0">
                <a:latin typeface="Segoe"/>
                <a:ea typeface="ＭＳ ゴシック"/>
              </a:rPr>
              <a:t>USE</a:t>
            </a:r>
            <a:r>
              <a:rPr lang="en-US" sz="2100" b="0" i="0" u="none" strike="noStrike" baseline="0" smtClean="0">
                <a:latin typeface="Segoe"/>
                <a:ea typeface="ＭＳ ゴシック"/>
              </a:rPr>
              <a:t> the workbook from the previous exercise.</a:t>
            </a:r>
          </a:p>
          <a:p>
            <a:pPr lvl="1" rtl="0"/>
            <a:r>
              <a:rPr lang="en-US" sz="2100" b="0" i="0" u="none" strike="noStrike" baseline="0" smtClean="0">
                <a:latin typeface="Segoe"/>
                <a:ea typeface="ＭＳ ゴシック"/>
              </a:rPr>
              <a:t>Right-click the </a:t>
            </a:r>
            <a:r>
              <a:rPr lang="en-US" sz="2100" b="1" i="0" u="none" strike="noStrike" baseline="0" smtClean="0">
                <a:latin typeface="Segoe"/>
                <a:ea typeface="ＭＳ ゴシック"/>
              </a:rPr>
              <a:t>Monday</a:t>
            </a:r>
            <a:r>
              <a:rPr lang="en-US" sz="2100" b="0" i="0" u="none" strike="noStrike" baseline="0" smtClean="0">
                <a:latin typeface="Segoe"/>
                <a:ea typeface="ＭＳ ゴシック"/>
              </a:rPr>
              <a:t> worksheet tab.</a:t>
            </a:r>
          </a:p>
          <a:p>
            <a:pPr lvl="1" rtl="0"/>
            <a:r>
              <a:rPr lang="en-US" sz="2100" b="0" i="0" u="none" strike="noStrike" baseline="0" smtClean="0">
                <a:latin typeface="Segoe"/>
                <a:ea typeface="ＭＳ ゴシック"/>
              </a:rPr>
              <a:t>In the shortcut menu, click </a:t>
            </a:r>
            <a:r>
              <a:rPr lang="en-US" sz="2100" b="1" i="0" u="none" strike="noStrike" baseline="0" smtClean="0">
                <a:latin typeface="Segoe"/>
                <a:ea typeface="ＭＳ ゴシック"/>
              </a:rPr>
              <a:t>Tab Color</a:t>
            </a:r>
            <a:r>
              <a:rPr lang="en-US" sz="2100" b="0" i="0" u="none" strike="noStrike" baseline="0" smtClean="0">
                <a:latin typeface="Times New Roman"/>
                <a:ea typeface="ＭＳ ゴシック"/>
              </a:rPr>
              <a:t>.</a:t>
            </a:r>
          </a:p>
          <a:p>
            <a:pPr lvl="1" rtl="0"/>
            <a:r>
              <a:rPr lang="en-US" sz="2100" b="0" i="0" u="none" strike="noStrike" baseline="0" smtClean="0">
                <a:latin typeface="Segoe"/>
                <a:ea typeface="ＭＳ ゴシック"/>
              </a:rPr>
              <a:t>In the popup menu, under Standard Colors, click </a:t>
            </a:r>
            <a:r>
              <a:rPr lang="en-US" sz="2100" b="1" i="0" u="none" strike="noStrike" baseline="0" smtClean="0">
                <a:latin typeface="Segoe"/>
                <a:ea typeface="ＭＳ ゴシック"/>
              </a:rPr>
              <a:t>Red</a:t>
            </a:r>
            <a:r>
              <a:rPr lang="en-US" sz="2100" b="0" i="0" u="none" strike="noStrike" baseline="0" smtClean="0">
                <a:latin typeface="Segoe"/>
                <a:ea typeface="ＭＳ ゴシック"/>
              </a:rPr>
              <a:t>. Excel gives a slightly red tint to the Monday worksheet tab.</a:t>
            </a:r>
          </a:p>
          <a:p>
            <a:pPr lvl="1"/>
            <a:r>
              <a:rPr lang="en-US" sz="2100">
                <a:latin typeface="Segoe"/>
                <a:ea typeface="ＭＳ ゴシック"/>
              </a:rPr>
              <a:t>Click the </a:t>
            </a:r>
            <a:r>
              <a:rPr lang="en-US" sz="2100" b="1">
                <a:latin typeface="Segoe"/>
                <a:ea typeface="ＭＳ ゴシック"/>
              </a:rPr>
              <a:t>Tuesday</a:t>
            </a:r>
            <a:r>
              <a:rPr lang="en-US" sz="2100">
                <a:latin typeface="Segoe"/>
                <a:ea typeface="ＭＳ ゴシック"/>
              </a:rPr>
              <a:t> worksheet tab. Notice the Monday worksheet tab is now the bold red color you chose. Excel applies only the gradient tint to the tab for the currently visible worksheet to make it stand out above the others.</a:t>
            </a:r>
          </a:p>
          <a:p>
            <a:pPr lvl="1"/>
            <a:r>
              <a:rPr lang="en-US" sz="2100">
                <a:latin typeface="Segoe"/>
                <a:ea typeface="ＭＳ ゴシック"/>
              </a:rPr>
              <a:t>Repeat the color selection process for the </a:t>
            </a:r>
            <a:r>
              <a:rPr lang="en-US" sz="2100" b="1">
                <a:latin typeface="Segoe"/>
                <a:ea typeface="ＭＳ ゴシック"/>
              </a:rPr>
              <a:t>Tuesday</a:t>
            </a:r>
            <a:r>
              <a:rPr lang="en-US" sz="2100">
                <a:latin typeface="Segoe"/>
                <a:ea typeface="ＭＳ ゴシック"/>
              </a:rPr>
              <a:t> and </a:t>
            </a:r>
            <a:r>
              <a:rPr lang="en-US" sz="2100" b="1">
                <a:latin typeface="Segoe"/>
                <a:ea typeface="ＭＳ ゴシック"/>
              </a:rPr>
              <a:t>Wednesday</a:t>
            </a:r>
            <a:r>
              <a:rPr lang="en-US" sz="2100">
                <a:latin typeface="Segoe"/>
                <a:ea typeface="ＭＳ ゴシック"/>
              </a:rPr>
              <a:t> worksheet tabs, choosing </a:t>
            </a:r>
            <a:r>
              <a:rPr lang="en-US" sz="2100" b="1">
                <a:latin typeface="Segoe"/>
                <a:ea typeface="ＭＳ ゴシック"/>
              </a:rPr>
              <a:t>Orange</a:t>
            </a:r>
            <a:r>
              <a:rPr lang="en-US" sz="2100">
                <a:latin typeface="Segoe"/>
                <a:ea typeface="ＭＳ ゴシック"/>
              </a:rPr>
              <a:t> and </a:t>
            </a:r>
            <a:r>
              <a:rPr lang="en-US" sz="2100" b="1">
                <a:latin typeface="Segoe"/>
                <a:ea typeface="ＭＳ ゴシック"/>
              </a:rPr>
              <a:t>Yellow</a:t>
            </a:r>
            <a:r>
              <a:rPr lang="en-US" sz="2100">
                <a:latin typeface="Segoe"/>
                <a:ea typeface="ＭＳ ゴシック"/>
              </a:rPr>
              <a:t>, respectively.</a:t>
            </a:r>
          </a:p>
          <a:p>
            <a:pPr lvl="1" rtl="0"/>
            <a:endParaRPr lang="en-US" sz="21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169724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Change the Color of a Worksheet Tab</a:t>
            </a:r>
          </a:p>
        </p:txBody>
      </p:sp>
      <p:sp>
        <p:nvSpPr>
          <p:cNvPr id="3" name="Text Placeholder 2"/>
          <p:cNvSpPr>
            <a:spLocks noGrp="1"/>
          </p:cNvSpPr>
          <p:nvPr>
            <p:ph type="body" idx="1"/>
          </p:nvPr>
        </p:nvSpPr>
        <p:spPr/>
        <p:txBody>
          <a:bodyPr/>
          <a:lstStyle/>
          <a:p>
            <a:pPr lvl="1" rtl="0">
              <a:buFont typeface="+mj-lt"/>
              <a:buAutoNum type="arabicPeriod" startAt="6"/>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Lookup</a:t>
            </a:r>
            <a:r>
              <a:rPr lang="en-US" sz="2000" b="0" i="0" u="none" strike="noStrike" baseline="0" smtClean="0">
                <a:latin typeface="Segoe"/>
                <a:ea typeface="ＭＳ ゴシック"/>
              </a:rPr>
              <a:t> </a:t>
            </a:r>
            <a:br>
              <a:rPr lang="en-US" sz="2000" b="0" i="0" u="none" strike="noStrike" baseline="0" smtClean="0">
                <a:latin typeface="Segoe"/>
                <a:ea typeface="ＭＳ ゴシック"/>
              </a:rPr>
            </a:br>
            <a:r>
              <a:rPr lang="en-US" sz="2000" b="0" i="0" u="none" strike="noStrike" baseline="0" smtClean="0">
                <a:latin typeface="Segoe"/>
                <a:ea typeface="ＭＳ ゴシック"/>
              </a:rPr>
              <a:t>worksheet tab. </a:t>
            </a:r>
            <a:br>
              <a:rPr lang="en-US" sz="2000" b="0" i="0" u="none" strike="noStrike" baseline="0" smtClean="0">
                <a:latin typeface="Segoe"/>
                <a:ea typeface="ＭＳ ゴシック"/>
              </a:rPr>
            </a:br>
            <a:r>
              <a:rPr lang="en-US" sz="2000" b="0" i="0" u="none" strike="noStrike" baseline="0" smtClean="0">
                <a:latin typeface="Segoe"/>
                <a:ea typeface="ＭＳ ゴシック"/>
              </a:rPr>
              <a:t>Your tabs bar </a:t>
            </a:r>
            <a:br>
              <a:rPr lang="en-US" sz="2000" b="0" i="0" u="none" strike="noStrike" baseline="0" smtClean="0">
                <a:latin typeface="Segoe"/>
                <a:ea typeface="ＭＳ ゴシック"/>
              </a:rPr>
            </a:br>
            <a:r>
              <a:rPr lang="en-US" sz="2000" b="0" i="0" u="none" strike="noStrike" baseline="0" smtClean="0">
                <a:latin typeface="Segoe"/>
                <a:ea typeface="ＭＳ ゴシック"/>
              </a:rPr>
              <a:t>should now </a:t>
            </a:r>
            <a:br>
              <a:rPr lang="en-US" sz="2000" b="0" i="0" u="none" strike="noStrike" baseline="0" smtClean="0">
                <a:latin typeface="Segoe"/>
                <a:ea typeface="ＭＳ ゴシック"/>
              </a:rPr>
            </a:br>
            <a:r>
              <a:rPr lang="en-US" sz="2000" b="0" i="0" u="none" strike="noStrike" baseline="0" smtClean="0">
                <a:latin typeface="Segoe"/>
                <a:ea typeface="ＭＳ ゴシック"/>
              </a:rPr>
              <a:t>appear as </a:t>
            </a:r>
            <a:br>
              <a:rPr lang="en-US" sz="2000" b="0" i="0" u="none" strike="noStrike" baseline="0" smtClean="0">
                <a:latin typeface="Segoe"/>
                <a:ea typeface="ＭＳ ゴシック"/>
              </a:rPr>
            </a:br>
            <a:r>
              <a:rPr lang="en-US" sz="2000" b="0" i="0" u="none" strike="noStrike" baseline="0" smtClean="0">
                <a:latin typeface="Segoe"/>
                <a:ea typeface="ＭＳ ゴシック"/>
              </a:rPr>
              <a:t>shown at right.</a:t>
            </a:r>
          </a:p>
          <a:p>
            <a:pPr lvl="0" rtl="0"/>
            <a:r>
              <a:rPr lang="en-US" sz="2000" b="1" i="0" u="none" strike="noStrike" baseline="0" smtClean="0">
                <a:latin typeface="Segoe"/>
                <a:ea typeface="ＭＳ ゴシック"/>
              </a:rPr>
              <a:t>PAUSE. SAVE</a:t>
            </a:r>
            <a:r>
              <a:rPr lang="en-US" sz="2000" b="0" i="0" u="none" strike="noStrike" baseline="0" smtClean="0">
                <a:latin typeface="Segoe"/>
                <a:ea typeface="ＭＳ ゴシック"/>
              </a:rPr>
              <a:t> the </a:t>
            </a:r>
            <a:br>
              <a:rPr lang="en-US" sz="2000" b="0" i="0" u="none" strike="noStrike" baseline="0" smtClean="0">
                <a:latin typeface="Segoe"/>
                <a:ea typeface="ＭＳ ゴシック"/>
              </a:rPr>
            </a:br>
            <a:r>
              <a:rPr lang="en-US" sz="2000" b="0" i="0" u="none" strike="noStrike" baseline="0" smtClean="0">
                <a:latin typeface="Segoe"/>
                <a:ea typeface="ＭＳ ゴシック"/>
              </a:rPr>
              <a:t>workbook and </a:t>
            </a:r>
            <a:r>
              <a:rPr lang="en-US" sz="2000" b="1" i="0" u="none" strike="noStrike" baseline="0" smtClean="0">
                <a:latin typeface="Segoe"/>
                <a:ea typeface="ＭＳ ゴシック"/>
              </a:rPr>
              <a:t>LEAVE</a:t>
            </a:r>
            <a:r>
              <a:rPr lang="en-US" sz="2000" b="0" i="0" u="none" strike="noStrike" baseline="0" smtClean="0">
                <a:latin typeface="Segoe"/>
                <a:ea typeface="ＭＳ ゴシック"/>
              </a:rPr>
              <a:t> it </a:t>
            </a:r>
            <a:br>
              <a:rPr lang="en-US" sz="2000" b="0" i="0" u="none" strike="noStrike" baseline="0" smtClean="0">
                <a:latin typeface="Segoe"/>
                <a:ea typeface="ＭＳ ゴシック"/>
              </a:rPr>
            </a:br>
            <a:r>
              <a:rPr lang="en-US" sz="2000" b="0" i="0" u="none" strike="noStrike" baseline="0" smtClean="0">
                <a:latin typeface="Segoe"/>
                <a:ea typeface="ＭＳ ゴシック"/>
              </a:rPr>
              <a:t>open to use in the next </a:t>
            </a:r>
            <a:br>
              <a:rPr lang="en-US" sz="2000" b="0" i="0" u="none" strike="noStrike" baseline="0" smtClean="0">
                <a:latin typeface="Segoe"/>
                <a:ea typeface="ＭＳ ゴシック"/>
              </a:rPr>
            </a:br>
            <a:r>
              <a:rPr lang="en-US" sz="2000" b="0" i="0" u="none" strike="noStrike" baseline="0" smtClean="0">
                <a:latin typeface="Segoe"/>
                <a:ea typeface="ＭＳ ゴシック"/>
              </a:rPr>
              <a:t>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pic>
        <p:nvPicPr>
          <p:cNvPr id="7" name="Picture 6" descr="080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1600200"/>
            <a:ext cx="4883532" cy="3678262"/>
          </a:xfrm>
          <a:prstGeom prst="rect">
            <a:avLst/>
          </a:prstGeom>
        </p:spPr>
      </p:pic>
    </p:spTree>
    <p:extLst>
      <p:ext uri="{BB962C8B-B14F-4D97-AF65-F5344CB8AC3E}">
        <p14:creationId xmlns:p14="http://schemas.microsoft.com/office/powerpoint/2010/main" val="3634636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Hide and Unhide a Worksheet</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a:t>
            </a:r>
            <a:r>
              <a:rPr lang="en-US" b="1" i="0" u="none" strike="noStrike" baseline="0" smtClean="0">
                <a:latin typeface="Segoe"/>
                <a:ea typeface="ＭＳ ゴシック"/>
              </a:rPr>
              <a:t>USE</a:t>
            </a:r>
            <a:r>
              <a:rPr lang="en-US" b="0" i="0" u="none" strike="noStrike" baseline="0" smtClean="0">
                <a:latin typeface="Segoe"/>
                <a:ea typeface="ＭＳ ゴシック"/>
              </a:rPr>
              <a:t> the workbook from the previous exercise. </a:t>
            </a:r>
          </a:p>
          <a:p>
            <a:pPr lvl="1" rtl="0"/>
            <a:r>
              <a:rPr lang="en-US" b="0" i="0" u="none" strike="noStrike" baseline="0" smtClean="0">
                <a:latin typeface="Segoe"/>
                <a:ea typeface="ＭＳ ゴシック"/>
              </a:rPr>
              <a:t>With the Lookup worksheet tab active, on the HOME tab, in the Cells group, click </a:t>
            </a:r>
            <a:r>
              <a:rPr lang="en-US" b="1" i="0" u="none" strike="noStrike" baseline="0" smtClean="0">
                <a:latin typeface="Segoe"/>
                <a:ea typeface="ＭＳ ゴシック"/>
              </a:rPr>
              <a:t>Format</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Hide &amp; Unhide</a:t>
            </a:r>
            <a:r>
              <a:rPr lang="en-US" b="0" i="0" u="none" strike="noStrike" baseline="0" smtClean="0">
                <a:latin typeface="Segoe"/>
                <a:ea typeface="ＭＳ ゴシック"/>
              </a:rPr>
              <a:t> and then click </a:t>
            </a:r>
            <a:r>
              <a:rPr lang="en-US" b="1" i="0" u="none" strike="noStrike" baseline="0" smtClean="0">
                <a:latin typeface="Segoe"/>
                <a:ea typeface="ＭＳ ゴシック"/>
              </a:rPr>
              <a:t>Hide Sheet</a:t>
            </a:r>
            <a:r>
              <a:rPr lang="en-US" b="0" i="0" u="none" strike="noStrike" baseline="0" smtClean="0">
                <a:latin typeface="Segoe"/>
                <a:ea typeface="ＭＳ ゴシック"/>
              </a:rPr>
              <a:t>. The Lookup worksheet is no longer visible.</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Format</a:t>
            </a:r>
            <a:r>
              <a:rPr lang="en-US" b="0" i="0" u="none" strike="noStrike" baseline="0" smtClean="0">
                <a:latin typeface="Segoe"/>
                <a:ea typeface="ＭＳ ゴシック"/>
              </a:rPr>
              <a:t>, click </a:t>
            </a:r>
            <a:br>
              <a:rPr lang="en-US" b="0" i="0" u="none" strike="noStrike" baseline="0" smtClean="0">
                <a:latin typeface="Segoe"/>
                <a:ea typeface="ＭＳ ゴシック"/>
              </a:rPr>
            </a:br>
            <a:r>
              <a:rPr lang="en-US" b="1" i="0" u="none" strike="noStrike" baseline="0" smtClean="0">
                <a:latin typeface="Segoe"/>
                <a:ea typeface="ＭＳ ゴシック"/>
              </a:rPr>
              <a:t>Hide &amp; Unhide</a:t>
            </a:r>
            <a:r>
              <a:rPr lang="en-US" b="0" i="0" u="none" strike="noStrike" baseline="0" smtClean="0">
                <a:latin typeface="Segoe"/>
                <a:ea typeface="ＭＳ ゴシック"/>
              </a:rPr>
              <a:t>, and </a:t>
            </a:r>
            <a:br>
              <a:rPr lang="en-US" b="0" i="0" u="none" strike="noStrike" baseline="0" smtClean="0">
                <a:latin typeface="Segoe"/>
                <a:ea typeface="ＭＳ ゴシック"/>
              </a:rPr>
            </a:br>
            <a:r>
              <a:rPr lang="en-US" b="0" i="0" u="none" strike="noStrike" baseline="0" smtClean="0">
                <a:latin typeface="Segoe"/>
                <a:ea typeface="ＭＳ ゴシック"/>
              </a:rPr>
              <a:t>then click </a:t>
            </a:r>
            <a:r>
              <a:rPr lang="en-US" b="1" i="0" u="none" strike="noStrike" baseline="0" smtClean="0">
                <a:latin typeface="Segoe"/>
                <a:ea typeface="ＭＳ ゴシック"/>
              </a:rPr>
              <a:t>Unhide Sheet</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The Unhide dialog box </a:t>
            </a:r>
            <a:br>
              <a:rPr lang="en-US" b="0" i="0" u="none" strike="noStrike" baseline="0" smtClean="0">
                <a:latin typeface="Segoe"/>
                <a:ea typeface="ＭＳ ゴシック"/>
              </a:rPr>
            </a:br>
            <a:r>
              <a:rPr lang="en-US" b="0" i="0" u="none" strike="noStrike" baseline="0" smtClean="0">
                <a:latin typeface="Segoe"/>
                <a:ea typeface="ＭＳ ゴシック"/>
              </a:rPr>
              <a:t>appears (right)</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pic>
        <p:nvPicPr>
          <p:cNvPr id="7" name="Picture 6" descr="08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505200"/>
            <a:ext cx="3716940" cy="2051374"/>
          </a:xfrm>
          <a:prstGeom prst="rect">
            <a:avLst/>
          </a:prstGeom>
        </p:spPr>
      </p:pic>
    </p:spTree>
    <p:extLst>
      <p:ext uri="{BB962C8B-B14F-4D97-AF65-F5344CB8AC3E}">
        <p14:creationId xmlns:p14="http://schemas.microsoft.com/office/powerpoint/2010/main" val="3541630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Hide and Unhide a Worksheet</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Make sure </a:t>
            </a:r>
            <a:r>
              <a:rPr lang="en-US" b="1" i="0" u="none" strike="noStrike" baseline="0" smtClean="0">
                <a:latin typeface="Segoe"/>
                <a:ea typeface="ＭＳ ゴシック"/>
              </a:rPr>
              <a:t>Lookup</a:t>
            </a:r>
            <a:r>
              <a:rPr lang="en-US" b="0" i="0" u="none" strike="noStrike" baseline="0" smtClean="0">
                <a:latin typeface="Segoe"/>
                <a:ea typeface="ＭＳ ゴシック"/>
              </a:rPr>
              <a:t> is chosen in the Unhide sheet list, and then click </a:t>
            </a:r>
            <a:r>
              <a:rPr lang="en-US" b="1" i="0" u="none" strike="noStrike" baseline="0" smtClean="0">
                <a:latin typeface="Segoe"/>
                <a:ea typeface="ＭＳ ゴシック"/>
              </a:rPr>
              <a:t>OK</a:t>
            </a:r>
            <a:r>
              <a:rPr lang="en-US" b="0" i="0" u="none" strike="noStrike" baseline="0" smtClean="0">
                <a:latin typeface="Segoe"/>
                <a:ea typeface="ＭＳ ゴシック"/>
              </a:rPr>
              <a:t>. The Lookup worksheet reappears and is activated.</a:t>
            </a:r>
          </a:p>
          <a:p>
            <a:pPr lvl="1" rtl="0">
              <a:buAutoNum type="arabicPeriod" startAt="4"/>
            </a:pPr>
            <a:r>
              <a:rPr lang="en-US" b="0" i="0" u="none" strike="noStrike" baseline="0" smtClean="0">
                <a:latin typeface="Segoe"/>
                <a:ea typeface="ＭＳ ゴシック"/>
              </a:rPr>
              <a:t>In the Lookup worksheet, select cell </a:t>
            </a:r>
            <a:r>
              <a:rPr lang="en-US" b="1" i="0" u="none" strike="noStrike" baseline="0" smtClean="0">
                <a:latin typeface="Segoe"/>
                <a:ea typeface="ＭＳ ゴシック"/>
              </a:rPr>
              <a:t>B3</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Type </a:t>
            </a:r>
            <a:r>
              <a:rPr lang="en-US" b="1" i="0" u="none" strike="noStrike" baseline="0" smtClean="0">
                <a:latin typeface="Segoe"/>
                <a:ea typeface="ＭＳ ゴシック"/>
              </a:rPr>
              <a:t>70</a:t>
            </a:r>
            <a:r>
              <a:rPr lang="en-US" b="0" i="0" u="none" strike="noStrike" baseline="0" smtClean="0">
                <a:latin typeface="Segoe"/>
                <a:ea typeface="ＭＳ ゴシック"/>
              </a:rPr>
              <a:t> and press </a:t>
            </a:r>
            <a:r>
              <a:rPr lang="en-US" b="1" i="0" u="none" strike="noStrike" baseline="0" smtClean="0">
                <a:latin typeface="Segoe"/>
                <a:ea typeface="ＭＳ ゴシック"/>
              </a:rPr>
              <a:t>Enter</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Right-click the </a:t>
            </a:r>
            <a:r>
              <a:rPr lang="en-US" b="1" i="0" u="none" strike="noStrike" baseline="0" smtClean="0">
                <a:latin typeface="Segoe"/>
                <a:ea typeface="ＭＳ ゴシック"/>
              </a:rPr>
              <a:t>Lookup</a:t>
            </a:r>
            <a:r>
              <a:rPr lang="en-US" b="0" i="0" u="none" strike="noStrike" baseline="0" smtClean="0">
                <a:latin typeface="Segoe"/>
                <a:ea typeface="ＭＳ ゴシック"/>
              </a:rPr>
              <a:t> worksheet tab, and click </a:t>
            </a:r>
            <a:r>
              <a:rPr lang="en-US" b="1" i="0" u="none" strike="noStrike" baseline="0" smtClean="0">
                <a:latin typeface="Segoe"/>
                <a:ea typeface="ＭＳ ゴシック"/>
              </a:rPr>
              <a:t>Hide</a:t>
            </a:r>
            <a:r>
              <a:rPr lang="en-US" b="0" i="0" u="none" strike="noStrike" baseline="0" smtClean="0">
                <a:latin typeface="Segoe"/>
                <a:ea typeface="ＭＳ ゴシック"/>
              </a:rPr>
              <a:t>. The Lookup worksheet disappears again, although the change you made to one price is reflected in the other sheets that refer to it.</a:t>
            </a:r>
          </a:p>
          <a:p>
            <a:pPr lvl="0" rtl="0"/>
            <a:r>
              <a:rPr lang="en-US" b="1" i="0" u="none" strike="noStrike" baseline="0" smtClean="0">
                <a:latin typeface="Segoe"/>
                <a:ea typeface="ＭＳ ゴシック"/>
              </a:rPr>
              <a:t>PAUSE. SAVE</a:t>
            </a:r>
            <a:r>
              <a:rPr lang="en-US" b="0" i="0" u="none" strike="noStrike" baseline="0" smtClean="0">
                <a:latin typeface="Segoe"/>
                <a:ea typeface="ＭＳ ゴシック"/>
              </a:rPr>
              <a:t> the workbook and </a:t>
            </a:r>
            <a:r>
              <a:rPr lang="en-US" b="1" i="0" u="none" strike="noStrike" baseline="0" smtClean="0">
                <a:latin typeface="Segoe"/>
                <a:ea typeface="ＭＳ ゴシック"/>
              </a:rPr>
              <a:t>LEAVE</a:t>
            </a:r>
            <a:r>
              <a:rPr lang="en-US" b="0" i="0" u="none" strike="noStrike" baseline="0" smtClean="0">
                <a:latin typeface="Segoe"/>
                <a:ea typeface="ＭＳ ゴシック"/>
              </a:rPr>
              <a:t> it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112736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Objectives</a:t>
            </a:r>
            <a:endParaRPr lang="en-US" b="0" i="0" u="none" strike="noStrike" baseline="0" smtClean="0">
              <a:solidFill>
                <a:srgbClr val="007233"/>
              </a:solidFill>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7" name="Picture 6" descr="08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752601"/>
            <a:ext cx="7930055" cy="3384164"/>
          </a:xfrm>
          <a:prstGeom prst="rect">
            <a:avLst/>
          </a:prstGeom>
        </p:spPr>
      </p:pic>
    </p:spTree>
    <p:extLst>
      <p:ext uri="{BB962C8B-B14F-4D97-AF65-F5344CB8AC3E}">
        <p14:creationId xmlns:p14="http://schemas.microsoft.com/office/powerpoint/2010/main" val="2767028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Insert a New Worksheet into a Workbook</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a:t>
            </a:r>
            <a:r>
              <a:rPr lang="en-US" b="1" i="0" u="none" strike="noStrike" baseline="0" smtClean="0">
                <a:latin typeface="Segoe"/>
                <a:ea typeface="ＭＳ ゴシック"/>
              </a:rPr>
              <a:t>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Wednesday</a:t>
            </a:r>
            <a:r>
              <a:rPr lang="en-US" b="0" i="0" u="none" strike="noStrike" baseline="0" smtClean="0">
                <a:latin typeface="Segoe"/>
                <a:ea typeface="ＭＳ ゴシック"/>
              </a:rPr>
              <a:t> tab.</a:t>
            </a:r>
          </a:p>
          <a:p>
            <a:pPr lvl="1" rtl="0"/>
            <a:r>
              <a:rPr lang="en-US" b="0" i="0" u="none" strike="noStrike" baseline="0" smtClean="0">
                <a:latin typeface="Segoe"/>
                <a:ea typeface="ＭＳ ゴシック"/>
              </a:rPr>
              <a:t>On the HOME tab, in the </a:t>
            </a:r>
            <a:br>
              <a:rPr lang="en-US" b="0" i="0" u="none" strike="noStrike" baseline="0" smtClean="0">
                <a:latin typeface="Segoe"/>
                <a:ea typeface="ＭＳ ゴシック"/>
              </a:rPr>
            </a:br>
            <a:r>
              <a:rPr lang="en-US" b="0" i="0" u="none" strike="noStrike" baseline="0" smtClean="0">
                <a:latin typeface="Segoe"/>
                <a:ea typeface="ＭＳ ゴシック"/>
              </a:rPr>
              <a:t>Cells group, click the </a:t>
            </a:r>
            <a:br>
              <a:rPr lang="en-US" b="0" i="0" u="none" strike="noStrike" baseline="0" smtClean="0">
                <a:latin typeface="Segoe"/>
                <a:ea typeface="ＭＳ ゴシック"/>
              </a:rPr>
            </a:br>
            <a:r>
              <a:rPr lang="en-US" b="0" i="0" u="none" strike="noStrike" baseline="0" smtClean="0">
                <a:latin typeface="Segoe"/>
                <a:ea typeface="ＭＳ ゴシック"/>
              </a:rPr>
              <a:t>down-arrow next to </a:t>
            </a:r>
            <a:br>
              <a:rPr lang="en-US" b="0" i="0" u="none" strike="noStrike" baseline="0" smtClean="0">
                <a:latin typeface="Segoe"/>
                <a:ea typeface="ＭＳ ゴシック"/>
              </a:rPr>
            </a:br>
            <a:r>
              <a:rPr lang="en-US" b="1" i="0" u="none" strike="noStrike" baseline="0" smtClean="0">
                <a:latin typeface="Segoe"/>
                <a:ea typeface="ＭＳ ゴシック"/>
              </a:rPr>
              <a:t>Insert</a:t>
            </a:r>
            <a:r>
              <a:rPr lang="en-US" b="0" i="0" u="none" strike="noStrike" baseline="0" smtClean="0">
                <a:latin typeface="Segoe"/>
                <a:ea typeface="ＭＳ ゴシック"/>
              </a:rPr>
              <a:t> (right)</a:t>
            </a:r>
            <a:r>
              <a:rPr lang="en-US" b="0" i="0" u="none" strike="noStrike" baseline="0" smtClean="0">
                <a:latin typeface="Times New Roman"/>
                <a:ea typeface="ＭＳ ゴシック"/>
              </a:rPr>
              <a:t>.</a:t>
            </a:r>
          </a:p>
          <a:p>
            <a:pPr lvl="1"/>
            <a:r>
              <a:rPr lang="en-US">
                <a:latin typeface="Segoe"/>
                <a:ea typeface="ＭＳ ゴシック"/>
              </a:rPr>
              <a:t>Click </a:t>
            </a:r>
            <a:r>
              <a:rPr lang="en-US" b="1">
                <a:latin typeface="Segoe"/>
                <a:ea typeface="ＭＳ ゴシック"/>
              </a:rPr>
              <a:t>Insert Sheet</a:t>
            </a:r>
            <a:r>
              <a:rPr lang="en-US">
                <a:latin typeface="Segoe"/>
                <a:ea typeface="ＭＳ ゴシック"/>
              </a:rPr>
              <a:t>. A new, </a:t>
            </a:r>
            <a:br>
              <a:rPr lang="en-US">
                <a:latin typeface="Segoe"/>
                <a:ea typeface="ＭＳ ゴシック"/>
              </a:rPr>
            </a:br>
            <a:r>
              <a:rPr lang="en-US">
                <a:latin typeface="Segoe"/>
                <a:ea typeface="ＭＳ ゴシック"/>
              </a:rPr>
              <a:t>blank worksheet is created, </a:t>
            </a:r>
            <a:br>
              <a:rPr lang="en-US">
                <a:latin typeface="Segoe"/>
                <a:ea typeface="ＭＳ ゴシック"/>
              </a:rPr>
            </a:br>
            <a:r>
              <a:rPr lang="en-US">
                <a:latin typeface="Segoe"/>
                <a:ea typeface="ＭＳ ゴシック"/>
              </a:rPr>
              <a:t>and its tab is inserted before the tab of the active sheet (Wednesday). Excel gives it a temporary name, beginning with </a:t>
            </a:r>
            <a:r>
              <a:rPr lang="en-US" i="1">
                <a:latin typeface="Segoe"/>
                <a:ea typeface="ＭＳ ゴシック"/>
              </a:rPr>
              <a:t>Sheet</a:t>
            </a:r>
            <a:r>
              <a:rPr lang="en-US">
                <a:latin typeface="Segoe"/>
                <a:ea typeface="ＭＳ ゴシック"/>
              </a:rPr>
              <a:t> followed by a number.</a:t>
            </a:r>
          </a:p>
          <a:p>
            <a:pPr lvl="1"/>
            <a:r>
              <a:rPr lang="en-US">
                <a:latin typeface="Segoe"/>
                <a:ea typeface="ＭＳ ゴシック"/>
              </a:rPr>
              <a:t>Move the new worksheet to the end of the tab sequence.</a:t>
            </a:r>
          </a:p>
          <a:p>
            <a:pPr lvl="1" rtl="0"/>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pic>
        <p:nvPicPr>
          <p:cNvPr id="7" name="Picture 6" descr="08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981200"/>
            <a:ext cx="3340100" cy="2362200"/>
          </a:xfrm>
          <a:prstGeom prst="rect">
            <a:avLst/>
          </a:prstGeom>
        </p:spPr>
      </p:pic>
    </p:spTree>
    <p:extLst>
      <p:ext uri="{BB962C8B-B14F-4D97-AF65-F5344CB8AC3E}">
        <p14:creationId xmlns:p14="http://schemas.microsoft.com/office/powerpoint/2010/main" val="3664384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Insert a New Worksheet into a Workbook</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Rename the new worksheet </a:t>
            </a:r>
            <a:r>
              <a:rPr lang="en-US" b="1" i="0" u="none" strike="noStrike" baseline="0" smtClean="0">
                <a:latin typeface="Segoe"/>
                <a:ea typeface="ＭＳ ゴシック"/>
              </a:rPr>
              <a:t>Survey</a:t>
            </a:r>
            <a:r>
              <a:rPr lang="en-US" b="0" i="0" u="none" strike="noStrike" baseline="0" smtClean="0">
                <a:latin typeface="Times New Roman"/>
                <a:ea typeface="ＭＳ ゴシック"/>
              </a:rPr>
              <a:t>.</a:t>
            </a:r>
          </a:p>
          <a:p>
            <a:pPr lvl="1" rtl="0">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Wednesday</a:t>
            </a:r>
            <a:r>
              <a:rPr lang="en-US" b="0" i="0" u="none" strike="noStrike" baseline="0" smtClean="0">
                <a:latin typeface="Segoe"/>
                <a:ea typeface="ＭＳ ゴシック"/>
              </a:rPr>
              <a:t> worksheet tab again.</a:t>
            </a:r>
          </a:p>
          <a:p>
            <a:pPr lvl="1">
              <a:buFont typeface="+mj-lt"/>
              <a:buAutoNum type="arabicPeriod" startAt="7"/>
            </a:pPr>
            <a:r>
              <a:rPr lang="en-US">
                <a:latin typeface="Segoe"/>
                <a:ea typeface="ＭＳ ゴシック"/>
              </a:rPr>
              <a:t>Click the </a:t>
            </a:r>
            <a:r>
              <a:rPr lang="en-US" b="1">
                <a:latin typeface="Segoe"/>
                <a:ea typeface="ＭＳ ゴシック"/>
              </a:rPr>
              <a:t>+</a:t>
            </a:r>
            <a:r>
              <a:rPr lang="en-US">
                <a:latin typeface="Segoe"/>
                <a:ea typeface="ＭＳ ゴシック"/>
              </a:rPr>
              <a:t> button to the right of the worksheet tabs. Another new worksheet is created with a temporary name, and this time, its tab is inserted after Wednesday.</a:t>
            </a:r>
          </a:p>
          <a:p>
            <a:pPr lvl="1">
              <a:buAutoNum type="arabicPeriod" startAt="7"/>
            </a:pPr>
            <a:r>
              <a:rPr lang="en-US">
                <a:latin typeface="Segoe"/>
                <a:ea typeface="ＭＳ ゴシック"/>
              </a:rPr>
              <a:t>Rename this new worksheet </a:t>
            </a:r>
            <a:r>
              <a:rPr lang="en-US" b="1">
                <a:latin typeface="Segoe"/>
                <a:ea typeface="ＭＳ ゴシック"/>
              </a:rPr>
              <a:t>Totals</a:t>
            </a:r>
            <a:r>
              <a:rPr lang="en-US">
                <a:latin typeface="Times New Roman"/>
                <a:ea typeface="ＭＳ ゴシック"/>
              </a:rPr>
              <a:t>.</a:t>
            </a:r>
          </a:p>
          <a:p>
            <a:pPr lvl="0"/>
            <a:r>
              <a:rPr lang="en-US" b="1">
                <a:latin typeface="Segoe"/>
                <a:ea typeface="ＭＳ ゴシック"/>
              </a:rPr>
              <a:t>PAUSE. SAVE</a:t>
            </a:r>
            <a:r>
              <a:rPr lang="en-US">
                <a:latin typeface="Segoe"/>
                <a:ea typeface="ＭＳ ゴシック"/>
              </a:rPr>
              <a:t> the workbook and </a:t>
            </a:r>
            <a:r>
              <a:rPr lang="en-US" b="1">
                <a:latin typeface="Segoe"/>
                <a:ea typeface="ＭＳ ゴシック"/>
              </a:rPr>
              <a:t>LEAVE</a:t>
            </a:r>
            <a:r>
              <a:rPr lang="en-US">
                <a:latin typeface="Segoe"/>
                <a:ea typeface="ＭＳ ゴシック"/>
              </a:rPr>
              <a:t> it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3691261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Delete a Worksheet from a Workbook</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a:t>
            </a:r>
            <a:r>
              <a:rPr lang="en-US" b="1" i="0" u="none" strike="noStrike" baseline="0" smtClean="0">
                <a:latin typeface="Segoe"/>
                <a:ea typeface="ＭＳ ゴシック"/>
              </a:rPr>
              <a:t>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Totals</a:t>
            </a:r>
            <a:r>
              <a:rPr lang="en-US" b="0" i="0" u="none" strike="noStrike" baseline="0" smtClean="0">
                <a:latin typeface="Segoe"/>
                <a:ea typeface="ＭＳ ゴシック"/>
              </a:rPr>
              <a:t> worksheet tab.</a:t>
            </a:r>
          </a:p>
          <a:p>
            <a:pPr lvl="1" rtl="0"/>
            <a:r>
              <a:rPr lang="en-US" b="0" i="0" u="none" strike="noStrike" baseline="0" smtClean="0">
                <a:latin typeface="Segoe"/>
                <a:ea typeface="ＭＳ ゴシック"/>
              </a:rPr>
              <a:t>On the HOME table, in the Cells group, click the down-arrow next to </a:t>
            </a:r>
            <a:r>
              <a:rPr lang="en-US" b="1" i="0" u="none" strike="noStrike" baseline="0" smtClean="0">
                <a:latin typeface="Segoe"/>
                <a:ea typeface="ＭＳ ゴシック"/>
              </a:rPr>
              <a:t>Delete</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Click </a:t>
            </a:r>
            <a:r>
              <a:rPr lang="en-US" b="1" i="0" u="none" strike="noStrike" baseline="0" smtClean="0">
                <a:latin typeface="Segoe"/>
                <a:ea typeface="ＭＳ ゴシック"/>
              </a:rPr>
              <a:t>Delete Sheet</a:t>
            </a:r>
            <a:r>
              <a:rPr lang="en-US" b="0" i="0" u="none" strike="noStrike" baseline="0" smtClean="0">
                <a:latin typeface="Segoe"/>
                <a:ea typeface="ＭＳ ゴシック"/>
              </a:rPr>
              <a:t>. The Totals worksheet is removed and its tab disappears.</a:t>
            </a:r>
          </a:p>
          <a:p>
            <a:pPr lvl="1"/>
            <a:r>
              <a:rPr lang="en-US">
                <a:latin typeface="Segoe"/>
                <a:ea typeface="ＭＳ ゴシック"/>
              </a:rPr>
              <a:t>Right-click the </a:t>
            </a:r>
            <a:r>
              <a:rPr lang="en-US" b="1">
                <a:latin typeface="Segoe"/>
                <a:ea typeface="ＭＳ ゴシック"/>
              </a:rPr>
              <a:t>Survey</a:t>
            </a:r>
            <a:r>
              <a:rPr lang="en-US">
                <a:latin typeface="Segoe"/>
                <a:ea typeface="ＭＳ ゴシック"/>
              </a:rPr>
              <a:t> tab, and click </a:t>
            </a:r>
            <a:r>
              <a:rPr lang="en-US" b="1">
                <a:latin typeface="Segoe"/>
                <a:ea typeface="ＭＳ ゴシック"/>
              </a:rPr>
              <a:t>Delete</a:t>
            </a:r>
            <a:r>
              <a:rPr lang="en-US">
                <a:latin typeface="Segoe"/>
                <a:ea typeface="ＭＳ ゴシック"/>
              </a:rPr>
              <a:t>. The Survey worksheet is removed and its tab disappears.</a:t>
            </a:r>
          </a:p>
          <a:p>
            <a:pPr lvl="0"/>
            <a:r>
              <a:rPr lang="en-US" b="1">
                <a:latin typeface="Segoe"/>
                <a:ea typeface="ＭＳ ゴシック"/>
              </a:rPr>
              <a:t>PAUSE. SAVE</a:t>
            </a:r>
            <a:r>
              <a:rPr lang="en-US">
                <a:latin typeface="Segoe"/>
                <a:ea typeface="ＭＳ ゴシック"/>
              </a:rPr>
              <a:t> the workbook and </a:t>
            </a:r>
            <a:r>
              <a:rPr lang="en-US" b="1">
                <a:latin typeface="Segoe"/>
                <a:ea typeface="ＭＳ ゴシック"/>
              </a:rPr>
              <a:t>LEAVE</a:t>
            </a:r>
            <a:r>
              <a:rPr lang="en-US">
                <a:latin typeface="Segoe"/>
                <a:ea typeface="ＭＳ ゴシック"/>
              </a:rPr>
              <a:t> it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Tree>
    <p:extLst>
      <p:ext uri="{BB962C8B-B14F-4D97-AF65-F5344CB8AC3E}">
        <p14:creationId xmlns:p14="http://schemas.microsoft.com/office/powerpoint/2010/main" val="917235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Work with Multiple Worksheets in a Workbook</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a:t>
            </a:r>
            <a:r>
              <a:rPr lang="en-US" b="1" i="0" u="none" strike="noStrike" baseline="0" smtClean="0">
                <a:latin typeface="Segoe"/>
                <a:ea typeface="ＭＳ ゴシック"/>
              </a:rPr>
              <a:t>USE</a:t>
            </a:r>
            <a:r>
              <a:rPr lang="en-US" b="0" i="0" u="none" strike="noStrike" baseline="0" smtClean="0">
                <a:latin typeface="Segoe"/>
                <a:ea typeface="ＭＳ ゴシック"/>
              </a:rPr>
              <a:t> the workbook from the previous exercise.</a:t>
            </a:r>
          </a:p>
          <a:p>
            <a:pPr lvl="1" rtl="0"/>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in the Lesson 8 folder as </a:t>
            </a:r>
            <a:r>
              <a:rPr lang="en-US" b="1" i="1" u="none" strike="noStrike" baseline="0" smtClean="0">
                <a:latin typeface="Segoe"/>
                <a:ea typeface="ＭＳ ゴシック"/>
              </a:rPr>
              <a:t>08 Spa Services Week of 2-18-13 Solution 2</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Right-click any worksheet’s tab and click </a:t>
            </a:r>
            <a:r>
              <a:rPr lang="en-US" b="1" i="0" u="none" strike="noStrike" baseline="0" smtClean="0">
                <a:latin typeface="Segoe"/>
                <a:ea typeface="ＭＳ ゴシック"/>
              </a:rPr>
              <a:t>Select All Sheets</a:t>
            </a:r>
            <a:r>
              <a:rPr lang="en-US" b="0" i="0" u="none" strike="noStrike" baseline="0" smtClean="0">
                <a:latin typeface="Segoe"/>
                <a:ea typeface="ＭＳ ゴシック"/>
              </a:rPr>
              <a:t>. The title bar now reads </a:t>
            </a:r>
            <a:r>
              <a:rPr lang="en-US" b="0" i="1" u="none" strike="noStrike" baseline="0" smtClean="0">
                <a:latin typeface="Segoe"/>
                <a:ea typeface="ＭＳ ゴシック"/>
              </a:rPr>
              <a:t>Spa Services Week of 2-18-13.xlsx [Group]</a:t>
            </a:r>
            <a:r>
              <a:rPr lang="en-US" b="0" i="0" u="none" strike="noStrike" baseline="0" smtClean="0">
                <a:latin typeface="Segoe"/>
                <a:ea typeface="ＭＳ ゴシック"/>
              </a:rPr>
              <a:t>. All visible worksheets are enrolled in this group, whereas hidden worksheets are excluded. Although all the worksheets’ tabs are now boldface, the active worksheet remains highlighted in green.</a:t>
            </a:r>
          </a:p>
          <a:p>
            <a:pPr lvl="1"/>
            <a:r>
              <a:rPr lang="en-US">
                <a:latin typeface="Segoe"/>
                <a:ea typeface="ＭＳ ゴシック"/>
              </a:rPr>
              <a:t>Select cells </a:t>
            </a:r>
            <a:r>
              <a:rPr lang="en-US" b="1">
                <a:latin typeface="Segoe"/>
                <a:ea typeface="ＭＳ ゴシック"/>
              </a:rPr>
              <a:t>I8:M33</a:t>
            </a:r>
            <a:r>
              <a:rPr lang="en-US">
                <a:latin typeface="Times New Roman"/>
                <a:ea typeface="ＭＳ ゴシック"/>
              </a:rPr>
              <a:t>.</a:t>
            </a:r>
          </a:p>
          <a:p>
            <a:pPr lvl="1" rtl="0"/>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spTree>
    <p:extLst>
      <p:ext uri="{BB962C8B-B14F-4D97-AF65-F5344CB8AC3E}">
        <p14:creationId xmlns:p14="http://schemas.microsoft.com/office/powerpoint/2010/main" val="2546076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Work with Multiple Worksheets in a Workbook</a:t>
            </a:r>
          </a:p>
        </p:txBody>
      </p:sp>
      <p:sp>
        <p:nvSpPr>
          <p:cNvPr id="3" name="Text Placeholder 2"/>
          <p:cNvSpPr>
            <a:spLocks noGrp="1"/>
          </p:cNvSpPr>
          <p:nvPr>
            <p:ph type="body" idx="1"/>
          </p:nvPr>
        </p:nvSpPr>
        <p:spPr/>
        <p:txBody>
          <a:bodyPr/>
          <a:lstStyle/>
          <a:p>
            <a:pPr lvl="1" rtl="0">
              <a:buFont typeface="+mj-lt"/>
              <a:buAutoNum type="arabicPeriod" startAt="4"/>
            </a:pPr>
            <a:r>
              <a:rPr lang="en-US" b="0" i="0" u="none" strike="noStrike" baseline="0" smtClean="0">
                <a:latin typeface="Segoe"/>
                <a:ea typeface="ＭＳ ゴシック"/>
              </a:rPr>
              <a:t>Click </a:t>
            </a:r>
            <a:r>
              <a:rPr lang="en-US" b="1" i="0" u="none" strike="noStrike" baseline="0" smtClean="0">
                <a:latin typeface="Segoe"/>
                <a:ea typeface="ＭＳ ゴシック"/>
              </a:rPr>
              <a:t>$</a:t>
            </a:r>
            <a:r>
              <a:rPr lang="en-US" b="0" i="0" u="none" strike="noStrike" baseline="0" smtClean="0">
                <a:latin typeface="Segoe"/>
                <a:ea typeface="ＭＳ ゴシック"/>
              </a:rPr>
              <a:t> (Accounting Number Format) in the Number group of the Home menu tab. The cell formats for the range switch to a currency style where the dollar sign is aligned left, and the value aligned right with dollars and cents. Column K (Facial) is too narrow for its contents, so its values currently read </a:t>
            </a:r>
            <a:r>
              <a:rPr lang="en-US" b="0" i="1" u="none" strike="noStrike" baseline="0" smtClean="0">
                <a:latin typeface="Segoe"/>
                <a:ea typeface="ＭＳ ゴシック"/>
              </a:rPr>
              <a:t>####</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vAdjust the width of column </a:t>
            </a:r>
            <a:r>
              <a:rPr lang="en-US" b="1" i="0" u="none" strike="noStrike" baseline="0" smtClean="0">
                <a:latin typeface="Segoe"/>
                <a:ea typeface="ＭＳ ゴシック"/>
              </a:rPr>
              <a:t>K</a:t>
            </a:r>
            <a:r>
              <a:rPr lang="en-US" b="0" i="0" u="none" strike="noStrike" baseline="0" smtClean="0">
                <a:latin typeface="Segoe"/>
                <a:ea typeface="ＭＳ ゴシック"/>
              </a:rPr>
              <a:t> to fit its contents (see Lesson 7, “Formatting Worksheets”)</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Select column </a:t>
            </a:r>
            <a:r>
              <a:rPr lang="en-US" b="1" i="0" u="none" strike="noStrike" baseline="0" smtClean="0">
                <a:latin typeface="Segoe"/>
                <a:ea typeface="ＭＳ ゴシック"/>
              </a:rPr>
              <a:t>M</a:t>
            </a:r>
            <a:r>
              <a:rPr lang="en-US" b="0" i="0" u="none" strike="noStrike" baseline="0" smtClean="0">
                <a:latin typeface="Times New Roman"/>
                <a:ea typeface="ＭＳ ゴシック"/>
              </a:rPr>
              <a:t>.</a:t>
            </a:r>
          </a:p>
          <a:p>
            <a:pPr lvl="1" rtl="0">
              <a:buAutoNum type="arabicPeriod" startAt="4"/>
            </a:pPr>
            <a:r>
              <a:rPr lang="en-US" b="0" i="0" u="none" strike="noStrike" baseline="0" smtClean="0">
                <a:latin typeface="Segoe"/>
                <a:ea typeface="ＭＳ ゴシック"/>
              </a:rPr>
              <a:t>In the Font group, click </a:t>
            </a:r>
            <a:r>
              <a:rPr lang="en-US" b="1" i="0" u="none" strike="noStrike" baseline="0" smtClean="0">
                <a:latin typeface="Segoe"/>
                <a:ea typeface="ＭＳ ゴシック"/>
              </a:rPr>
              <a:t>B</a:t>
            </a:r>
            <a:r>
              <a:rPr lang="en-US" b="0" i="0" u="none" strike="noStrike" baseline="0" smtClean="0">
                <a:latin typeface="Segoe"/>
                <a:ea typeface="ＭＳ ゴシック"/>
              </a:rPr>
              <a:t> (Bold). All cells in column M are now boldfaced.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765364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Work with Multiple Worksheets in a Workbook</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Click the tab for a worksheet other than Wednesday. The group is now dissolved, but the changes you made to the previous sheet are reflected here, as demonstrated by the reformatted Wednesday worksheet shown below.</a:t>
            </a:r>
          </a:p>
          <a:p>
            <a:pPr lvl="1" rtl="0">
              <a:buAutoNum type="arabicPeriod" startAt="8"/>
            </a:pPr>
            <a:r>
              <a:rPr lang="en-US" b="0" i="0" u="none" strike="noStrike" baseline="0" smtClean="0">
                <a:latin typeface="Segoe"/>
                <a:ea typeface="ＭＳ ゴシック"/>
              </a:rPr>
              <a:t>Select the </a:t>
            </a:r>
            <a:r>
              <a:rPr lang="en-US" b="1" i="0" u="none" strike="noStrike" baseline="0" smtClean="0">
                <a:latin typeface="Segoe"/>
                <a:ea typeface="ＭＳ ゴシック"/>
              </a:rPr>
              <a:t>Monday</a:t>
            </a:r>
            <a:r>
              <a:rPr lang="en-US" b="0" i="0" u="none" strike="noStrike" baseline="0" smtClean="0">
                <a:latin typeface="Segoe"/>
                <a:ea typeface="ＭＳ ゴシック"/>
              </a:rPr>
              <a:t> worksheet.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pic>
        <p:nvPicPr>
          <p:cNvPr id="7" name="Picture 6" descr="08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241" y="3539623"/>
            <a:ext cx="5097518" cy="2613778"/>
          </a:xfrm>
          <a:prstGeom prst="rect">
            <a:avLst/>
          </a:prstGeom>
        </p:spPr>
      </p:pic>
    </p:spTree>
    <p:extLst>
      <p:ext uri="{BB962C8B-B14F-4D97-AF65-F5344CB8AC3E}">
        <p14:creationId xmlns:p14="http://schemas.microsoft.com/office/powerpoint/2010/main" val="107339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Work with Multiple Worksheets in a Workbook</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latin typeface="Segoe"/>
                <a:ea typeface="ＭＳ ゴシック"/>
              </a:rPr>
              <a:t>On the VIEW tab, in the Window group, click </a:t>
            </a:r>
            <a:r>
              <a:rPr lang="en-US" b="1" i="0" u="none" strike="noStrike" baseline="0" smtClean="0">
                <a:latin typeface="Segoe"/>
                <a:ea typeface="ＭＳ ゴシック"/>
              </a:rPr>
              <a:t>New Window</a:t>
            </a:r>
            <a:r>
              <a:rPr lang="en-US" b="0" i="0" u="none" strike="noStrike" baseline="0" smtClean="0">
                <a:latin typeface="Segoe"/>
                <a:ea typeface="ＭＳ ゴシック"/>
              </a:rPr>
              <a:t>. A new Excel window appears, also containing the Monday worksheet.</a:t>
            </a:r>
          </a:p>
          <a:p>
            <a:pPr lvl="1" rtl="0">
              <a:buAutoNum type="arabicPeriod" startAt="10"/>
            </a:pPr>
            <a:r>
              <a:rPr lang="en-US" b="0" i="0" u="none" strike="noStrike" baseline="0" smtClean="0">
                <a:latin typeface="Segoe"/>
                <a:ea typeface="ＭＳ ゴシック"/>
              </a:rPr>
              <a:t>With the new window active, select the </a:t>
            </a:r>
            <a:r>
              <a:rPr lang="en-US" b="1" i="0" u="none" strike="noStrike" baseline="0" smtClean="0">
                <a:latin typeface="Segoe"/>
                <a:ea typeface="ＭＳ ゴシック"/>
              </a:rPr>
              <a:t>Tuesday</a:t>
            </a:r>
            <a:r>
              <a:rPr lang="en-US" b="0" i="0" u="none" strike="noStrike" baseline="0" smtClean="0">
                <a:latin typeface="Segoe"/>
                <a:ea typeface="ＭＳ ゴシック"/>
              </a:rPr>
              <a:t> worksheet.</a:t>
            </a:r>
          </a:p>
          <a:p>
            <a:pPr lvl="1">
              <a:buFont typeface="+mj-lt"/>
              <a:buAutoNum type="arabicPeriod" startAt="12"/>
            </a:pPr>
            <a:r>
              <a:rPr lang="en-US">
                <a:latin typeface="Segoe"/>
                <a:ea typeface="ＭＳ ゴシック"/>
              </a:rPr>
              <a:t>Click the </a:t>
            </a:r>
            <a:r>
              <a:rPr lang="en-US" b="1">
                <a:latin typeface="Segoe"/>
                <a:ea typeface="ＭＳ ゴシック"/>
              </a:rPr>
              <a:t>View</a:t>
            </a:r>
            <a:r>
              <a:rPr lang="en-US">
                <a:latin typeface="Segoe"/>
                <a:ea typeface="ＭＳ ゴシック"/>
              </a:rPr>
              <a:t> tab and click </a:t>
            </a:r>
            <a:r>
              <a:rPr lang="en-US" b="1">
                <a:latin typeface="Segoe"/>
                <a:ea typeface="ＭＳ ゴシック"/>
              </a:rPr>
              <a:t>New Window</a:t>
            </a:r>
            <a:r>
              <a:rPr lang="en-US">
                <a:latin typeface="Segoe"/>
                <a:ea typeface="ＭＳ ゴシック"/>
              </a:rPr>
              <a:t> again. Another window appears.</a:t>
            </a:r>
          </a:p>
          <a:p>
            <a:pPr lvl="1">
              <a:buAutoNum type="arabicPeriod" startAt="12"/>
            </a:pPr>
            <a:r>
              <a:rPr lang="en-US">
                <a:latin typeface="Segoe"/>
                <a:ea typeface="ＭＳ ゴシック"/>
              </a:rPr>
              <a:t>With this new window active, select the </a:t>
            </a:r>
            <a:r>
              <a:rPr lang="en-US" b="1">
                <a:latin typeface="Segoe"/>
                <a:ea typeface="ＭＳ ゴシック"/>
              </a:rPr>
              <a:t>Wednesday</a:t>
            </a:r>
            <a:r>
              <a:rPr lang="en-US">
                <a:latin typeface="Segoe"/>
                <a:ea typeface="ＭＳ ゴシック"/>
              </a:rPr>
              <a:t> worksheet.</a:t>
            </a:r>
          </a:p>
          <a:p>
            <a:pPr lvl="1">
              <a:buAutoNum type="arabicPeriod" startAt="12"/>
            </a:pPr>
            <a:r>
              <a:rPr lang="en-US">
                <a:latin typeface="Segoe"/>
                <a:ea typeface="ＭＳ ゴシック"/>
              </a:rPr>
              <a:t>On the VIEW tab, in the Windows group, click </a:t>
            </a:r>
            <a:r>
              <a:rPr lang="en-US" b="1">
                <a:latin typeface="Segoe"/>
                <a:ea typeface="ＭＳ ゴシック"/>
              </a:rPr>
              <a:t>Arrange All</a:t>
            </a:r>
            <a:r>
              <a:rPr lang="en-US">
                <a:latin typeface="Segoe"/>
                <a:ea typeface="ＭＳ ゴシック"/>
              </a:rPr>
              <a:t>. The Arrange Windows dialog box opens.</a:t>
            </a:r>
          </a:p>
          <a:p>
            <a:pPr lvl="1" rtl="0">
              <a:buAutoNum type="arabicPeriod" startAt="10"/>
            </a:pPr>
            <a:endParaRPr lang="en-US"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307414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Work with Multiple Worksheets in a Workbook</a:t>
            </a:r>
          </a:p>
        </p:txBody>
      </p:sp>
      <p:sp>
        <p:nvSpPr>
          <p:cNvPr id="3" name="Text Placeholder 2"/>
          <p:cNvSpPr>
            <a:spLocks noGrp="1"/>
          </p:cNvSpPr>
          <p:nvPr>
            <p:ph type="body" idx="1"/>
          </p:nvPr>
        </p:nvSpPr>
        <p:spPr/>
        <p:txBody>
          <a:bodyPr/>
          <a:lstStyle/>
          <a:p>
            <a:pPr lvl="1" rtl="0">
              <a:buFont typeface="+mj-lt"/>
              <a:buAutoNum type="arabicPeriod" startAt="15"/>
            </a:pPr>
            <a:r>
              <a:rPr lang="en-US" b="0" i="0" u="none" strike="noStrike" baseline="0" smtClean="0">
                <a:latin typeface="Segoe"/>
                <a:ea typeface="ＭＳ ゴシック"/>
              </a:rPr>
              <a:t>In the dialog box, click </a:t>
            </a:r>
            <a:r>
              <a:rPr lang="en-US" b="1" i="0" u="none" strike="noStrike" baseline="0" smtClean="0">
                <a:latin typeface="Segoe"/>
                <a:ea typeface="ＭＳ ゴシック"/>
              </a:rPr>
              <a:t>Vertical</a:t>
            </a:r>
            <a:r>
              <a:rPr lang="en-US" b="0" i="0" u="none" strike="noStrike" baseline="0" smtClean="0">
                <a:latin typeface="Segoe"/>
                <a:ea typeface="ＭＳ ゴシック"/>
              </a:rPr>
              <a:t>, and then click </a:t>
            </a:r>
            <a:r>
              <a:rPr lang="en-US" b="1" i="0" u="none" strike="noStrike" baseline="0" smtClean="0">
                <a:latin typeface="Segoe"/>
                <a:ea typeface="ＭＳ ゴシック"/>
              </a:rPr>
              <a:t>OK</a:t>
            </a:r>
            <a:r>
              <a:rPr lang="en-US" b="0" i="0" u="none" strike="noStrike" baseline="0" smtClean="0">
                <a:latin typeface="Segoe"/>
                <a:ea typeface="ＭＳ ゴシック"/>
              </a:rPr>
              <a:t>. Excel rearranges your three windows to appear as shown below.</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pic>
        <p:nvPicPr>
          <p:cNvPr id="7" name="Picture 6" descr="08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724" y="3142767"/>
            <a:ext cx="5132552" cy="2916928"/>
          </a:xfrm>
          <a:prstGeom prst="rect">
            <a:avLst/>
          </a:prstGeom>
        </p:spPr>
      </p:pic>
    </p:spTree>
    <p:extLst>
      <p:ext uri="{BB962C8B-B14F-4D97-AF65-F5344CB8AC3E}">
        <p14:creationId xmlns:p14="http://schemas.microsoft.com/office/powerpoint/2010/main" val="322698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Hide and Unhide Worksheet Windows in a Workbook</a:t>
            </a:r>
          </a:p>
        </p:txBody>
      </p:sp>
      <p:sp>
        <p:nvSpPr>
          <p:cNvPr id="3" name="Text Placeholder 2"/>
          <p:cNvSpPr>
            <a:spLocks noGrp="1"/>
          </p:cNvSpPr>
          <p:nvPr>
            <p:ph type="body" idx="1"/>
          </p:nvPr>
        </p:nvSpPr>
        <p:spPr/>
        <p:txBody>
          <a:bodyPr/>
          <a:lstStyle/>
          <a:p>
            <a:pPr lvl="0" rtl="0"/>
            <a:r>
              <a:rPr lang="en-US" sz="2100" b="1" i="0" u="none" strike="noStrike" baseline="0" smtClean="0">
                <a:latin typeface="Segoe"/>
                <a:ea typeface="ＭＳ ゴシック"/>
              </a:rPr>
              <a:t>GET READY.</a:t>
            </a:r>
            <a:r>
              <a:rPr lang="en-US" sz="2100" b="0" i="0" u="none" strike="noStrike" baseline="0" smtClean="0">
                <a:latin typeface="Segoe"/>
                <a:ea typeface="ＭＳ ゴシック"/>
              </a:rPr>
              <a:t> </a:t>
            </a:r>
            <a:r>
              <a:rPr lang="en-US" sz="2100" b="1" i="0" u="none" strike="noStrike" baseline="0" smtClean="0">
                <a:latin typeface="Segoe"/>
                <a:ea typeface="ＭＳ ゴシック"/>
              </a:rPr>
              <a:t>USE</a:t>
            </a:r>
            <a:r>
              <a:rPr lang="en-US" sz="2100" b="0" i="0" u="none" strike="noStrike" baseline="0" smtClean="0">
                <a:latin typeface="Segoe"/>
                <a:ea typeface="ＭＳ ゴシック"/>
              </a:rPr>
              <a:t> the workbook from the previous exercise.</a:t>
            </a:r>
          </a:p>
          <a:p>
            <a:pPr lvl="1" rtl="0"/>
            <a:r>
              <a:rPr lang="en-US" sz="2100" b="0" i="0" u="none" strike="noStrike" baseline="0" smtClean="0">
                <a:latin typeface="Segoe"/>
                <a:ea typeface="ＭＳ ゴシック"/>
              </a:rPr>
              <a:t>With all three non-hidden worksheets visible, click the title bar of the window containing the Monday worksheet.</a:t>
            </a:r>
          </a:p>
          <a:p>
            <a:pPr lvl="1" rtl="0"/>
            <a:r>
              <a:rPr lang="en-US" sz="2100" b="0" i="0" u="none" strike="noStrike" baseline="0" smtClean="0">
                <a:latin typeface="Segoe"/>
                <a:ea typeface="ＭＳ ゴシック"/>
              </a:rPr>
              <a:t>On the VIEW tab, in the Window group, click </a:t>
            </a:r>
            <a:r>
              <a:rPr lang="en-US" sz="2100" b="1" i="0" u="none" strike="noStrike" baseline="0" smtClean="0">
                <a:latin typeface="Segoe"/>
                <a:ea typeface="ＭＳ ゴシック"/>
              </a:rPr>
              <a:t>Hide</a:t>
            </a:r>
            <a:r>
              <a:rPr lang="en-US" sz="2100" b="0" i="0" u="none" strike="noStrike" baseline="0" smtClean="0">
                <a:latin typeface="Segoe"/>
                <a:ea typeface="ＭＳ ゴシック"/>
              </a:rPr>
              <a:t>. The Monday window is closed.</a:t>
            </a:r>
          </a:p>
          <a:p>
            <a:pPr lvl="1"/>
            <a:r>
              <a:rPr lang="en-US" sz="2100">
                <a:latin typeface="Segoe"/>
                <a:ea typeface="ＭＳ ゴシック"/>
              </a:rPr>
              <a:t>In either of the visible windows, on the VIEW tab, in the Window group, click </a:t>
            </a:r>
            <a:r>
              <a:rPr lang="en-US" sz="2100" b="1">
                <a:latin typeface="Segoe"/>
                <a:ea typeface="ＭＳ ゴシック"/>
              </a:rPr>
              <a:t>Unhide</a:t>
            </a:r>
            <a:r>
              <a:rPr lang="en-US" sz="2100">
                <a:latin typeface="Segoe"/>
                <a:ea typeface="ＭＳ ゴシック"/>
              </a:rPr>
              <a:t>. The Unhide dialog box appears.</a:t>
            </a:r>
          </a:p>
          <a:p>
            <a:pPr lvl="1"/>
            <a:r>
              <a:rPr lang="en-US" sz="2100">
                <a:latin typeface="Segoe"/>
                <a:ea typeface="ＭＳ ゴシック"/>
              </a:rPr>
              <a:t>In the Unhide workbook list, choose the hidden window and click </a:t>
            </a:r>
            <a:r>
              <a:rPr lang="en-US" sz="2100" b="1">
                <a:latin typeface="Segoe"/>
                <a:ea typeface="ＭＳ ゴシック"/>
              </a:rPr>
              <a:t>OK</a:t>
            </a:r>
            <a:r>
              <a:rPr lang="en-US" sz="2100">
                <a:latin typeface="Times New Roman"/>
                <a:ea typeface="ＭＳ ゴシック"/>
              </a:rPr>
              <a:t>.</a:t>
            </a:r>
          </a:p>
          <a:p>
            <a:pPr lvl="0"/>
            <a:r>
              <a:rPr lang="en-US" sz="2100" b="1">
                <a:latin typeface="Segoe"/>
                <a:ea typeface="ＭＳ ゴシック"/>
              </a:rPr>
              <a:t>PAUSE. SAVE </a:t>
            </a:r>
            <a:r>
              <a:rPr lang="en-US" sz="2100">
                <a:latin typeface="Segoe"/>
                <a:ea typeface="ＭＳ ゴシック"/>
              </a:rPr>
              <a:t>the workbook and </a:t>
            </a:r>
            <a:r>
              <a:rPr lang="en-US" sz="2100" b="1">
                <a:latin typeface="Segoe"/>
                <a:ea typeface="ＭＳ ゴシック"/>
              </a:rPr>
              <a:t>LEAVE</a:t>
            </a:r>
            <a:r>
              <a:rPr lang="en-US" sz="2100">
                <a:latin typeface="Segoe"/>
                <a:ea typeface="ＭＳ ゴシック"/>
              </a:rPr>
              <a:t> it open to use in the next exercise.</a:t>
            </a:r>
          </a:p>
          <a:p>
            <a:pPr lvl="1" rtl="0"/>
            <a:endParaRPr lang="en-US" sz="21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499932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Zoom and Freeze to Change the Onscreen View</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a:t>
            </a:r>
            <a:r>
              <a:rPr lang="en-US" b="1" i="0" u="none" strike="noStrike" baseline="0" smtClean="0">
                <a:latin typeface="Segoe"/>
                <a:ea typeface="ＭＳ ゴシック"/>
              </a:rPr>
              <a:t>USE</a:t>
            </a:r>
            <a:r>
              <a:rPr lang="en-US" b="0" i="0" u="none" strike="noStrike" baseline="0" smtClean="0">
                <a:latin typeface="Segoe"/>
                <a:ea typeface="ＭＳ ゴシック"/>
              </a:rPr>
              <a:t> the workbook from the previous exercise.</a:t>
            </a:r>
          </a:p>
          <a:p>
            <a:pPr lvl="1" rtl="0"/>
            <a:r>
              <a:rPr lang="en-US" i="0" u="none" strike="noStrike" baseline="0" smtClean="0">
                <a:latin typeface="Segoe"/>
                <a:ea typeface="ＭＳ ゴシック"/>
              </a:rPr>
              <a:t> </a:t>
            </a:r>
            <a:r>
              <a:rPr lang="en-US" b="1" i="0" u="none" strike="noStrike" baseline="0" smtClean="0">
                <a:latin typeface="Segoe"/>
                <a:ea typeface="ＭＳ ゴシック"/>
              </a:rPr>
              <a:t>SAVE</a:t>
            </a:r>
            <a:r>
              <a:rPr lang="en-US" b="0" i="0" u="none" strike="noStrike" baseline="0" smtClean="0">
                <a:latin typeface="Segoe"/>
                <a:ea typeface="ＭＳ ゴシック"/>
              </a:rPr>
              <a:t> the workbook in the Lesson 8 folder as </a:t>
            </a:r>
            <a:r>
              <a:rPr lang="en-US" b="1" i="1" u="none" strike="noStrike" baseline="0" smtClean="0">
                <a:latin typeface="Segoe"/>
                <a:ea typeface="ＭＳ ゴシック"/>
              </a:rPr>
              <a:t>08 Spa Services Week of 2-18-13 Solution 3</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Maximize the window containing the Monday worksheet.</a:t>
            </a:r>
          </a:p>
          <a:p>
            <a:pPr lvl="1" rtl="0"/>
            <a:r>
              <a:rPr lang="en-US" b="0" i="0" u="none" strike="noStrike" baseline="0" smtClean="0">
                <a:latin typeface="Segoe"/>
                <a:ea typeface="ＭＳ ゴシック"/>
              </a:rPr>
              <a:t>Select cell </a:t>
            </a:r>
            <a:r>
              <a:rPr lang="en-US" b="1" i="0" u="none" strike="noStrike" baseline="0" smtClean="0">
                <a:latin typeface="Segoe"/>
                <a:ea typeface="ＭＳ ゴシック"/>
              </a:rPr>
              <a:t>B8</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411949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smtClean="0">
                <a:latin typeface="Segoe"/>
                <a:ea typeface="ＭＳ ゴシック"/>
              </a:rPr>
              <a:t>In this lesson, you become familiar with how a workbook contains worksheets, and how you manipulate those worksheets within a workbook the way you might reorganize the contents of a folder in your desk drawer. </a:t>
            </a:r>
          </a:p>
          <a:p>
            <a:pPr lvl="0" rtl="0"/>
            <a:r>
              <a:rPr lang="en-US" b="0" i="0" u="none" strike="noStrike" baseline="0" smtClean="0">
                <a:latin typeface="Segoe"/>
                <a:ea typeface="ＭＳ ゴシック"/>
              </a:rPr>
              <a:t>Unlike the old desk drawer, though, you have a few tools that will remind you that you’re using a computer, such as the Find command to help you search for certain contents.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3241802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Zoom and Freeze to Change the Onscreen View</a:t>
            </a:r>
          </a:p>
        </p:txBody>
      </p:sp>
      <p:sp>
        <p:nvSpPr>
          <p:cNvPr id="3" name="Text Placeholder 2"/>
          <p:cNvSpPr>
            <a:spLocks noGrp="1"/>
          </p:cNvSpPr>
          <p:nvPr>
            <p:ph type="body" idx="1"/>
          </p:nvPr>
        </p:nvSpPr>
        <p:spPr/>
        <p:txBody>
          <a:bodyPr/>
          <a:lstStyle/>
          <a:p>
            <a:pPr lvl="1" rtl="0">
              <a:buFont typeface="+mj-lt"/>
              <a:buAutoNum type="arabicPeriod" startAt="4"/>
            </a:pPr>
            <a:r>
              <a:rPr lang="en-US" sz="2000" b="0" i="0" u="none" strike="noStrike" baseline="0" smtClean="0">
                <a:latin typeface="Segoe"/>
                <a:ea typeface="ＭＳ ゴシック"/>
              </a:rPr>
              <a:t>To increase magnification, click </a:t>
            </a:r>
            <a:br>
              <a:rPr lang="en-US" sz="2000" b="0" i="0" u="none" strike="noStrike" baseline="0" smtClean="0">
                <a:latin typeface="Segoe"/>
                <a:ea typeface="ＭＳ ゴシック"/>
              </a:rPr>
            </a:br>
            <a:r>
              <a:rPr lang="en-US" sz="2000" b="0" i="0" u="none" strike="noStrike" baseline="0" smtClean="0">
                <a:latin typeface="Segoe"/>
                <a:ea typeface="ＭＳ ゴシック"/>
              </a:rPr>
              <a:t>and hold the zoom control in the </a:t>
            </a:r>
            <a:br>
              <a:rPr lang="en-US" sz="2000" b="0" i="0" u="none" strike="noStrike" baseline="0" smtClean="0">
                <a:latin typeface="Segoe"/>
                <a:ea typeface="ＭＳ ゴシック"/>
              </a:rPr>
            </a:br>
            <a:r>
              <a:rPr lang="en-US" sz="2000" b="0" i="0" u="none" strike="noStrike" baseline="0" smtClean="0">
                <a:latin typeface="Segoe"/>
                <a:ea typeface="ＭＳ ゴシック"/>
              </a:rPr>
              <a:t>lower right corner (right) and slide </a:t>
            </a:r>
            <a:br>
              <a:rPr lang="en-US" sz="2000" b="0" i="0" u="none" strike="noStrike" baseline="0" smtClean="0">
                <a:latin typeface="Segoe"/>
                <a:ea typeface="ＭＳ ゴシック"/>
              </a:rPr>
            </a:br>
            <a:r>
              <a:rPr lang="en-US" sz="2000" b="0" i="0" u="none" strike="noStrike" baseline="0" smtClean="0">
                <a:latin typeface="Segoe"/>
                <a:ea typeface="ＭＳ ゴシック"/>
              </a:rPr>
              <a:t>the pointer to the right. The </a:t>
            </a:r>
            <a:br>
              <a:rPr lang="en-US" sz="2000" b="0" i="0" u="none" strike="noStrike" baseline="0" smtClean="0">
                <a:latin typeface="Segoe"/>
                <a:ea typeface="ＭＳ ゴシック"/>
              </a:rPr>
            </a:br>
            <a:r>
              <a:rPr lang="en-US" sz="2000" b="0" i="0" u="none" strike="noStrike" baseline="0" smtClean="0">
                <a:latin typeface="Segoe"/>
                <a:ea typeface="ＭＳ ゴシック"/>
              </a:rPr>
              <a:t>maximum zoom is 400%. Notice </a:t>
            </a:r>
            <a:br>
              <a:rPr lang="en-US" sz="2000" b="0" i="0" u="none" strike="noStrike" baseline="0" smtClean="0">
                <a:latin typeface="Segoe"/>
                <a:ea typeface="ＭＳ ゴシック"/>
              </a:rPr>
            </a:br>
            <a:r>
              <a:rPr lang="en-US" sz="2000" b="0" i="0" u="none" strike="noStrike" baseline="0" smtClean="0">
                <a:latin typeface="Segoe"/>
                <a:ea typeface="ＭＳ ゴシック"/>
              </a:rPr>
              <a:t>the window zooms in on the cell </a:t>
            </a:r>
            <a:br>
              <a:rPr lang="en-US" sz="2000" b="0" i="0" u="none" strike="noStrike" baseline="0" smtClean="0">
                <a:latin typeface="Segoe"/>
                <a:ea typeface="ＭＳ ゴシック"/>
              </a:rPr>
            </a:br>
            <a:r>
              <a:rPr lang="en-US" sz="2000" b="0" i="0" u="none" strike="noStrike" baseline="0" smtClean="0">
                <a:latin typeface="Segoe"/>
                <a:ea typeface="ＭＳ ゴシック"/>
              </a:rPr>
              <a:t>you select.</a:t>
            </a:r>
          </a:p>
          <a:p>
            <a:pPr lvl="1" rtl="0">
              <a:buAutoNum type="arabicPeriod" startAt="4"/>
            </a:pPr>
            <a:r>
              <a:rPr lang="en-US" sz="2000" b="0" i="0" u="none" strike="noStrike" baseline="0" smtClean="0">
                <a:latin typeface="Segoe"/>
                <a:ea typeface="ＭＳ ゴシック"/>
              </a:rPr>
              <a:t>Click the </a:t>
            </a:r>
            <a:r>
              <a:rPr lang="en-US" sz="2000" b="1" i="0" u="none" strike="noStrike" baseline="0" smtClean="0">
                <a:latin typeface="Segoe"/>
                <a:ea typeface="ＭＳ ゴシック"/>
              </a:rPr>
              <a:t>VIEW</a:t>
            </a:r>
            <a:r>
              <a:rPr lang="en-US" sz="2000" b="0" i="0" u="none" strike="noStrike" baseline="0" smtClean="0">
                <a:latin typeface="Segoe"/>
                <a:ea typeface="ＭＳ ゴシック"/>
              </a:rPr>
              <a:t> tab, and in the </a:t>
            </a:r>
            <a:br>
              <a:rPr lang="en-US" sz="2000" b="0" i="0" u="none" strike="noStrike" baseline="0" smtClean="0">
                <a:latin typeface="Segoe"/>
                <a:ea typeface="ＭＳ ゴシック"/>
              </a:rPr>
            </a:br>
            <a:r>
              <a:rPr lang="en-US" sz="2000" b="0" i="0" u="none" strike="noStrike" baseline="0" smtClean="0">
                <a:latin typeface="Segoe"/>
                <a:ea typeface="ＭＳ ゴシック"/>
              </a:rPr>
              <a:t>Zoom group, click </a:t>
            </a:r>
            <a:r>
              <a:rPr lang="en-US" sz="2000" b="1" i="0" u="none" strike="noStrike" baseline="0" smtClean="0">
                <a:latin typeface="Segoe"/>
                <a:ea typeface="ＭＳ ゴシック"/>
              </a:rPr>
              <a:t>100%</a:t>
            </a:r>
            <a:r>
              <a:rPr lang="en-US" sz="2000" b="0" i="0" u="none" strike="noStrike" baseline="0" smtClean="0">
                <a:latin typeface="Segoe"/>
                <a:ea typeface="ＭＳ ゴシック"/>
              </a:rPr>
              <a:t>. The worksheet returns to standard magnification. Scroll to the top of the worksheet so that row 1 is visible again. If you need to, scroll left so you can also see column A again.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pic>
        <p:nvPicPr>
          <p:cNvPr id="7" name="Picture 6" descr="08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676400"/>
            <a:ext cx="3155213" cy="2382345"/>
          </a:xfrm>
          <a:prstGeom prst="rect">
            <a:avLst/>
          </a:prstGeom>
        </p:spPr>
      </p:pic>
    </p:spTree>
    <p:extLst>
      <p:ext uri="{BB962C8B-B14F-4D97-AF65-F5344CB8AC3E}">
        <p14:creationId xmlns:p14="http://schemas.microsoft.com/office/powerpoint/2010/main" val="3028001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Zoom and Freeze to Change the Onscreen View</a:t>
            </a:r>
          </a:p>
        </p:txBody>
      </p:sp>
      <p:sp>
        <p:nvSpPr>
          <p:cNvPr id="3" name="Text Placeholder 2"/>
          <p:cNvSpPr>
            <a:spLocks noGrp="1"/>
          </p:cNvSpPr>
          <p:nvPr>
            <p:ph type="body" idx="1"/>
          </p:nvPr>
        </p:nvSpPr>
        <p:spPr/>
        <p:txBody>
          <a:bodyPr/>
          <a:lstStyle/>
          <a:p>
            <a:pPr lvl="1" rtl="0">
              <a:buFont typeface="+mj-lt"/>
              <a:buAutoNum type="arabicPeriod" startAt="6"/>
            </a:pPr>
            <a:r>
              <a:rPr lang="en-US" sz="2100" b="0" i="0" u="none" strike="noStrike" baseline="0" smtClean="0">
                <a:latin typeface="Segoe"/>
                <a:ea typeface="ＭＳ ゴシック"/>
              </a:rPr>
              <a:t>On the VIEW tab, in the Window group, click </a:t>
            </a:r>
            <a:r>
              <a:rPr lang="en-US" sz="2100" b="1" i="0" u="none" strike="noStrike" baseline="0" smtClean="0">
                <a:latin typeface="Segoe"/>
                <a:ea typeface="ＭＳ ゴシック"/>
              </a:rPr>
              <a:t>Freeze Panes</a:t>
            </a:r>
            <a:r>
              <a:rPr lang="en-US" sz="2100" b="0" i="0" u="none" strike="noStrike" baseline="0" smtClean="0">
                <a:latin typeface="Segoe"/>
                <a:ea typeface="ＭＳ ゴシック"/>
              </a:rPr>
              <a:t>, and then click </a:t>
            </a:r>
            <a:r>
              <a:rPr lang="en-US" sz="2100" b="1" i="0" u="none" strike="noStrike" baseline="0" smtClean="0">
                <a:latin typeface="Segoe"/>
                <a:ea typeface="ＭＳ ゴシック"/>
              </a:rPr>
              <a:t>Freeze Panes</a:t>
            </a:r>
            <a:r>
              <a:rPr lang="en-US" sz="2100" b="0" i="0" u="none" strike="noStrike" baseline="0" smtClean="0">
                <a:latin typeface="Segoe"/>
                <a:ea typeface="ＭＳ ゴシック"/>
              </a:rPr>
              <a:t> in the menu that appears. Cells above and to the left of the selected cell (B8) are now frozen in place for scrolling.</a:t>
            </a:r>
          </a:p>
          <a:p>
            <a:pPr lvl="1" rtl="0">
              <a:buAutoNum type="arabicPeriod" startAt="6"/>
            </a:pPr>
            <a:r>
              <a:rPr lang="en-US" sz="2100" b="0" i="0" u="none" strike="noStrike" baseline="0" smtClean="0">
                <a:latin typeface="Segoe"/>
                <a:ea typeface="ＭＳ ゴシック"/>
              </a:rPr>
              <a:t>Scroll down so that row 33 comes close to the labels in row 7. Notice that rows 1 through 7 remain in place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pic>
        <p:nvPicPr>
          <p:cNvPr id="7" name="Picture 6" descr="08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773" y="3733800"/>
            <a:ext cx="4335078" cy="2512028"/>
          </a:xfrm>
          <a:prstGeom prst="rect">
            <a:avLst/>
          </a:prstGeom>
        </p:spPr>
      </p:pic>
    </p:spTree>
    <p:extLst>
      <p:ext uri="{BB962C8B-B14F-4D97-AF65-F5344CB8AC3E}">
        <p14:creationId xmlns:p14="http://schemas.microsoft.com/office/powerpoint/2010/main" val="2465300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Use Zoom and Freeze to Change the Onscreen View</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Press </a:t>
            </a:r>
            <a:r>
              <a:rPr lang="en-US" b="1" i="0" u="none" strike="noStrike" baseline="0" smtClean="0">
                <a:latin typeface="Segoe"/>
                <a:ea typeface="ＭＳ ゴシック"/>
              </a:rPr>
              <a:t>Ctrl + Home</a:t>
            </a:r>
            <a:r>
              <a:rPr lang="en-US" b="0" i="0" u="none" strike="noStrike" baseline="0" smtClean="0">
                <a:latin typeface="Segoe"/>
                <a:ea typeface="ＭＳ ゴシック"/>
              </a:rPr>
              <a:t> to scroll the worksheet to the top. In the Window group, click </a:t>
            </a:r>
            <a:r>
              <a:rPr lang="en-US" b="1" i="0" u="none" strike="noStrike" baseline="0" smtClean="0">
                <a:latin typeface="Segoe"/>
                <a:ea typeface="ＭＳ ゴシック"/>
              </a:rPr>
              <a:t>Freeze Panes</a:t>
            </a:r>
            <a:r>
              <a:rPr lang="en-US" b="0" i="0" u="none" strike="noStrike" baseline="0" smtClean="0">
                <a:latin typeface="Segoe"/>
                <a:ea typeface="ＭＳ ゴシック"/>
              </a:rPr>
              <a:t>, and then click </a:t>
            </a:r>
            <a:r>
              <a:rPr lang="en-US" b="1" i="0" u="none" strike="noStrike" baseline="0" smtClean="0">
                <a:latin typeface="Segoe"/>
                <a:ea typeface="ＭＳ ゴシック"/>
              </a:rPr>
              <a:t>Unfreeze Panes</a:t>
            </a:r>
            <a:r>
              <a:rPr lang="en-US" b="0" i="0" u="none" strike="noStrike" baseline="0" smtClean="0">
                <a:latin typeface="Segoe"/>
                <a:ea typeface="ＭＳ ゴシック"/>
              </a:rPr>
              <a:t>. The thin lines denoting the frozen borders of the worksheet disappear.</a:t>
            </a:r>
          </a:p>
          <a:p>
            <a:pPr lvl="0" rtl="0"/>
            <a:r>
              <a:rPr lang="en-US" b="1" i="0" u="none" strike="noStrike" baseline="0" smtClean="0">
                <a:latin typeface="Segoe"/>
                <a:ea typeface="ＭＳ ゴシック"/>
              </a:rPr>
              <a:t>PAUSE. LEAVE</a:t>
            </a:r>
            <a:r>
              <a:rPr lang="en-US" b="0" i="0" u="none" strike="noStrike" baseline="0" smtClean="0">
                <a:latin typeface="Segoe"/>
                <a:ea typeface="ＭＳ ゴシック"/>
              </a:rPr>
              <a:t>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Tree>
    <p:extLst>
      <p:ext uri="{BB962C8B-B14F-4D97-AF65-F5344CB8AC3E}">
        <p14:creationId xmlns:p14="http://schemas.microsoft.com/office/powerpoint/2010/main" val="2180735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Locate Data with the Find Command</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a:t>
            </a:r>
            <a:r>
              <a:rPr lang="en-US" b="1" i="0" u="none" strike="noStrike" baseline="0" smtClean="0">
                <a:latin typeface="Segoe"/>
                <a:ea typeface="ＭＳ ゴシック"/>
              </a:rPr>
              <a:t>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Select the </a:t>
            </a:r>
            <a:r>
              <a:rPr lang="en-US" b="1" i="0" u="none" strike="noStrike" baseline="0" smtClean="0">
                <a:latin typeface="Segoe"/>
                <a:ea typeface="ＭＳ ゴシック"/>
              </a:rPr>
              <a:t>Monday</a:t>
            </a:r>
            <a:r>
              <a:rPr lang="en-US" b="0" i="0" u="none" strike="noStrike" baseline="0" smtClean="0">
                <a:latin typeface="Segoe"/>
                <a:ea typeface="ＭＳ ゴシック"/>
              </a:rPr>
              <a:t> worksheet. Select cell </a:t>
            </a:r>
            <a:r>
              <a:rPr lang="en-US" b="1" i="0" u="none" strike="noStrike" baseline="0" smtClean="0">
                <a:latin typeface="Segoe"/>
                <a:ea typeface="ＭＳ ゴシック"/>
              </a:rPr>
              <a:t>B8</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On the HOME tab, in the Editing group, click </a:t>
            </a:r>
            <a:r>
              <a:rPr lang="en-US" b="1" i="0" u="none" strike="noStrike" baseline="0" smtClean="0">
                <a:latin typeface="Segoe"/>
                <a:ea typeface="ＭＳ ゴシック"/>
              </a:rPr>
              <a:t>Find &amp; Select</a:t>
            </a:r>
            <a:r>
              <a:rPr lang="en-US" b="0" i="0" u="none" strike="noStrike" baseline="0" smtClean="0">
                <a:latin typeface="Segoe"/>
                <a:ea typeface="ＭＳ ゴシック"/>
              </a:rPr>
              <a:t> (the binoculars button). Click </a:t>
            </a:r>
            <a:r>
              <a:rPr lang="en-US" b="1" i="0" u="none" strike="noStrike" baseline="0" smtClean="0">
                <a:latin typeface="Segoe"/>
                <a:ea typeface="ＭＳ ゴシック"/>
              </a:rPr>
              <a:t>Find</a:t>
            </a:r>
            <a:r>
              <a:rPr lang="en-US" b="0" i="0" u="none" strike="noStrike" baseline="0" smtClean="0">
                <a:latin typeface="Segoe"/>
                <a:ea typeface="ＭＳ ゴシック"/>
              </a:rPr>
              <a:t>. The Find and Replace dialog box appears.</a:t>
            </a:r>
          </a:p>
          <a:p>
            <a:pPr lvl="1" rtl="0"/>
            <a:r>
              <a:rPr lang="en-US" b="0" i="0" u="none" strike="noStrike" baseline="0" smtClean="0">
                <a:latin typeface="Segoe"/>
                <a:ea typeface="ＭＳ ゴシック"/>
              </a:rPr>
              <a:t>In the dialog box, click </a:t>
            </a:r>
            <a:r>
              <a:rPr lang="en-US" b="1" i="0" u="none" strike="noStrike" baseline="0" smtClean="0">
                <a:latin typeface="Segoe"/>
                <a:ea typeface="ＭＳ ゴシック"/>
              </a:rPr>
              <a:t>Options</a:t>
            </a:r>
            <a:r>
              <a:rPr lang="en-US" b="0" i="0" u="none" strike="noStrike" baseline="0" smtClean="0">
                <a:latin typeface="Segoe"/>
                <a:ea typeface="ＭＳ ゴシック"/>
              </a:rPr>
              <a:t>. The dialog box expands.</a:t>
            </a:r>
          </a:p>
          <a:p>
            <a:pPr lvl="1" rtl="0"/>
            <a:r>
              <a:rPr lang="en-US" b="0" i="0" u="none" strike="noStrike" baseline="0" smtClean="0">
                <a:latin typeface="Segoe"/>
                <a:ea typeface="ＭＳ ゴシック"/>
              </a:rPr>
              <a:t>Click the </a:t>
            </a:r>
            <a:r>
              <a:rPr lang="en-US" b="1" i="0" u="none" strike="noStrike" baseline="0" smtClean="0">
                <a:latin typeface="Segoe"/>
                <a:ea typeface="ＭＳ ゴシック"/>
              </a:rPr>
              <a:t>Within </a:t>
            </a:r>
            <a:r>
              <a:rPr lang="en-US" b="0" i="0" u="none" strike="noStrike" baseline="0" smtClean="0">
                <a:latin typeface="Segoe"/>
                <a:ea typeface="ＭＳ ゴシック"/>
              </a:rPr>
              <a:t>down arrow, and in the drop-down list, click </a:t>
            </a:r>
            <a:r>
              <a:rPr lang="en-US" b="1" i="0" u="none" strike="noStrike" baseline="0" smtClean="0">
                <a:latin typeface="Segoe"/>
                <a:ea typeface="ＭＳ ゴシック"/>
              </a:rPr>
              <a:t>Workbook</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1273081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Locate Data with the Find Command</a:t>
            </a:r>
          </a:p>
        </p:txBody>
      </p:sp>
      <p:sp>
        <p:nvSpPr>
          <p:cNvPr id="3" name="Text Placeholder 2"/>
          <p:cNvSpPr>
            <a:spLocks noGrp="1"/>
          </p:cNvSpPr>
          <p:nvPr>
            <p:ph type="body" idx="1"/>
          </p:nvPr>
        </p:nvSpPr>
        <p:spPr/>
        <p:txBody>
          <a:bodyPr/>
          <a:lstStyle/>
          <a:p>
            <a:pPr lvl="1" rtl="0">
              <a:buFont typeface="+mj-lt"/>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Look in </a:t>
            </a:r>
            <a:r>
              <a:rPr lang="en-US" b="0" i="0" u="none" strike="noStrike" baseline="0" smtClean="0">
                <a:latin typeface="Segoe"/>
                <a:ea typeface="ＭＳ ゴシック"/>
              </a:rPr>
              <a:t>down arrow, and in the drop-down list, click </a:t>
            </a:r>
            <a:r>
              <a:rPr lang="en-US" b="1" i="0" u="none" strike="noStrike" baseline="0" smtClean="0">
                <a:latin typeface="Segoe"/>
                <a:ea typeface="ＭＳ ゴシック"/>
              </a:rPr>
              <a:t>Values</a:t>
            </a:r>
            <a:r>
              <a:rPr lang="en-US" b="0" i="0" u="none" strike="noStrike" baseline="0" smtClean="0">
                <a:latin typeface="Times New Roman"/>
                <a:ea typeface="ＭＳ ゴシック"/>
              </a:rPr>
              <a:t>.</a:t>
            </a:r>
          </a:p>
          <a:p>
            <a:pPr lvl="1" rtl="0">
              <a:buAutoNum type="arabicPeriod" startAt="5"/>
            </a:pPr>
            <a:r>
              <a:rPr lang="en-US" b="0" i="0" u="none" strike="noStrike" baseline="0" smtClean="0">
                <a:latin typeface="Segoe"/>
                <a:ea typeface="ＭＳ ゴシック"/>
              </a:rPr>
              <a:t>Click the </a:t>
            </a:r>
            <a:r>
              <a:rPr lang="en-US" b="1" i="0" u="none" strike="noStrike" baseline="0" smtClean="0">
                <a:latin typeface="Segoe"/>
                <a:ea typeface="ＭＳ ゴシック"/>
              </a:rPr>
              <a:t>Find what</a:t>
            </a:r>
            <a:r>
              <a:rPr lang="en-US" b="0" i="0" u="none" strike="noStrike" baseline="0" smtClean="0">
                <a:latin typeface="Segoe"/>
                <a:ea typeface="ＭＳ ゴシック"/>
              </a:rPr>
              <a:t> text box, delete any contents that might appear there, and type </a:t>
            </a:r>
            <a:r>
              <a:rPr lang="en-US" b="1" i="0" u="none" strike="noStrike" baseline="0" smtClean="0">
                <a:latin typeface="Segoe"/>
                <a:ea typeface="ＭＳ ゴシック"/>
              </a:rPr>
              <a:t>Angela</a:t>
            </a:r>
            <a:r>
              <a:rPr lang="en-US" b="0" i="0" u="none" strike="noStrike" baseline="0" smtClean="0">
                <a:latin typeface="Segoe"/>
                <a:ea typeface="ＭＳ ゴシック"/>
              </a:rPr>
              <a:t>. Click </a:t>
            </a:r>
            <a:r>
              <a:rPr lang="en-US" b="1" i="0" u="none" strike="noStrike" baseline="0" smtClean="0">
                <a:latin typeface="Segoe"/>
                <a:ea typeface="ＭＳ ゴシック"/>
              </a:rPr>
              <a:t>Find Next</a:t>
            </a:r>
            <a:r>
              <a:rPr lang="en-US" b="0" i="0" u="none" strike="noStrike" baseline="0" smtClean="0">
                <a:latin typeface="Times New Roman"/>
                <a:ea typeface="ＭＳ ゴシック"/>
              </a:rPr>
              <a:t>.</a:t>
            </a:r>
            <a:r>
              <a:rPr lang="en-US" b="0" i="0" u="none" strike="noStrike" baseline="0" smtClean="0">
                <a:latin typeface="Segoe"/>
                <a:ea typeface="ＭＳ ゴシック"/>
              </a:rPr>
              <a:t> The workbook window moves to Wednesday, and automatically selects </a:t>
            </a:r>
            <a:r>
              <a:rPr lang="en-US" b="0" i="1" u="none" strike="noStrike" baseline="0" smtClean="0">
                <a:latin typeface="Segoe"/>
                <a:ea typeface="ＭＳ ゴシック"/>
              </a:rPr>
              <a:t>Angela</a:t>
            </a:r>
            <a:r>
              <a:rPr lang="en-US" b="0" i="0" u="none" strike="noStrike" baseline="0" smtClean="0">
                <a:latin typeface="Segoe"/>
                <a:ea typeface="ＭＳ ゴシック"/>
              </a:rPr>
              <a:t> in cell B9. Meanwhile, the dialog box appears as shown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pic>
        <p:nvPicPr>
          <p:cNvPr id="7" name="Picture 6" descr="08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4114800"/>
            <a:ext cx="3962400" cy="2016791"/>
          </a:xfrm>
          <a:prstGeom prst="rect">
            <a:avLst/>
          </a:prstGeom>
        </p:spPr>
      </p:pic>
    </p:spTree>
    <p:extLst>
      <p:ext uri="{BB962C8B-B14F-4D97-AF65-F5344CB8AC3E}">
        <p14:creationId xmlns:p14="http://schemas.microsoft.com/office/powerpoint/2010/main" val="3210068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Locate Data with the Find Command</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Double-click the </a:t>
            </a:r>
            <a:r>
              <a:rPr lang="en-US" b="1" i="0" u="none" strike="noStrike" baseline="0" smtClean="0">
                <a:latin typeface="Segoe"/>
                <a:ea typeface="ＭＳ ゴシック"/>
              </a:rPr>
              <a:t>Find what</a:t>
            </a:r>
            <a:r>
              <a:rPr lang="en-US" b="0" i="0" u="none" strike="noStrike" baseline="0" smtClean="0">
                <a:latin typeface="Segoe"/>
                <a:ea typeface="ＭＳ ゴシック"/>
              </a:rPr>
              <a:t> text box, press </a:t>
            </a:r>
            <a:r>
              <a:rPr lang="en-US" b="1" i="0" u="none" strike="noStrike" baseline="0" smtClean="0">
                <a:latin typeface="Segoe"/>
                <a:ea typeface="ＭＳ ゴシック"/>
              </a:rPr>
              <a:t>Delete</a:t>
            </a:r>
            <a:r>
              <a:rPr lang="en-US" b="0" i="0" u="none" strike="noStrike" baseline="0" smtClean="0">
                <a:latin typeface="Segoe"/>
                <a:ea typeface="ＭＳ ゴシック"/>
              </a:rPr>
              <a:t>, and then type </a:t>
            </a:r>
            <a:r>
              <a:rPr lang="en-US" b="1" i="0" u="none" strike="noStrike" baseline="0" smtClean="0">
                <a:latin typeface="Segoe"/>
                <a:ea typeface="ＭＳ ゴシック"/>
              </a:rPr>
              <a:t>Beth</a:t>
            </a:r>
            <a:r>
              <a:rPr lang="en-US" b="0" i="0" u="none" strike="noStrike" baseline="0" smtClean="0">
                <a:latin typeface="Segoe"/>
                <a:ea typeface="ＭＳ ゴシック"/>
              </a:rPr>
              <a:t>. Click </a:t>
            </a:r>
            <a:r>
              <a:rPr lang="en-US" b="1" i="0" u="none" strike="noStrike" baseline="0" smtClean="0">
                <a:latin typeface="Segoe"/>
                <a:ea typeface="ＭＳ ゴシック"/>
              </a:rPr>
              <a:t>Find Next</a:t>
            </a:r>
            <a:r>
              <a:rPr lang="en-US" b="0" i="0" u="none" strike="noStrike" baseline="0" smtClean="0">
                <a:latin typeface="Segoe"/>
                <a:ea typeface="ＭＳ ゴシック"/>
              </a:rPr>
              <a:t>. Excel highlights cell B15, whose contents include “beth,” in the middle of the cell and in a non-matching case.</a:t>
            </a:r>
          </a:p>
          <a:p>
            <a:pPr lvl="1" rtl="0">
              <a:buAutoNum type="arabicPeriod" startAt="7"/>
            </a:pPr>
            <a:r>
              <a:rPr lang="en-US" b="0" i="0" u="none" strike="noStrike" baseline="0" smtClean="0">
                <a:latin typeface="Segoe"/>
                <a:ea typeface="ＭＳ ゴシック"/>
              </a:rPr>
              <a:t>Select cell </a:t>
            </a:r>
            <a:r>
              <a:rPr lang="en-US" b="1" i="0" u="none" strike="noStrike" baseline="0" smtClean="0">
                <a:latin typeface="Segoe"/>
                <a:ea typeface="ＭＳ ゴシック"/>
              </a:rPr>
              <a:t>B9</a:t>
            </a:r>
            <a:r>
              <a:rPr lang="en-US" b="0" i="0" u="none" strike="noStrike" baseline="0" smtClean="0">
                <a:latin typeface="Times New Roman"/>
                <a:ea typeface="ＭＳ ゴシック"/>
              </a:rPr>
              <a:t>.</a:t>
            </a:r>
          </a:p>
          <a:p>
            <a:pPr lvl="1" rtl="0">
              <a:buAutoNum type="arabicPeriod" startAt="7"/>
            </a:pPr>
            <a:r>
              <a:rPr lang="en-US" b="0" i="0" u="none" strike="noStrike" baseline="0" smtClean="0">
                <a:latin typeface="Segoe"/>
                <a:ea typeface="ＭＳ ゴシック"/>
              </a:rPr>
              <a:t>In the dialog box, click </a:t>
            </a:r>
            <a:r>
              <a:rPr lang="en-US" b="1" i="0" u="none" strike="noStrike" baseline="0" smtClean="0">
                <a:latin typeface="Segoe"/>
                <a:ea typeface="ＭＳ ゴシック"/>
              </a:rPr>
              <a:t>Match case</a:t>
            </a:r>
            <a:r>
              <a:rPr lang="en-US" b="0" i="0" u="none" strike="noStrike" baseline="0" smtClean="0">
                <a:latin typeface="Segoe"/>
                <a:ea typeface="ＭＳ ゴシック"/>
              </a:rPr>
              <a:t>, and then click </a:t>
            </a:r>
            <a:r>
              <a:rPr lang="en-US" b="1" i="0" u="none" strike="noStrike" baseline="0" smtClean="0">
                <a:latin typeface="Segoe"/>
                <a:ea typeface="ＭＳ ゴシック"/>
              </a:rPr>
              <a:t>Find Next</a:t>
            </a:r>
            <a:r>
              <a:rPr lang="en-US" b="0" i="0" u="none" strike="noStrike" baseline="0" smtClean="0">
                <a:latin typeface="Segoe"/>
                <a:ea typeface="ＭＳ ゴシック"/>
              </a:rPr>
              <a:t>. This time, Excel reports the text can’t be found, because it’s looking for a name that begins with a capital “B.” Click </a:t>
            </a:r>
            <a:r>
              <a:rPr lang="en-US" b="1" i="0" u="none" strike="noStrike" baseline="0" smtClean="0">
                <a:latin typeface="Segoe"/>
                <a:ea typeface="ＭＳ ゴシック"/>
              </a:rPr>
              <a:t>OK</a:t>
            </a:r>
            <a:r>
              <a:rPr lang="en-US" b="0" i="0" u="none" strike="noStrike" baseline="0" smtClean="0">
                <a:latin typeface="Segoe"/>
                <a:ea typeface="ＭＳ ゴシック"/>
              </a:rPr>
              <a:t> to dismiss the message.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776689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Locate Data with the Find Command</a:t>
            </a:r>
          </a:p>
        </p:txBody>
      </p:sp>
      <p:sp>
        <p:nvSpPr>
          <p:cNvPr id="3" name="Text Placeholder 2"/>
          <p:cNvSpPr>
            <a:spLocks noGrp="1"/>
          </p:cNvSpPr>
          <p:nvPr>
            <p:ph type="body" idx="1"/>
          </p:nvPr>
        </p:nvSpPr>
        <p:spPr/>
        <p:txBody>
          <a:bodyPr/>
          <a:lstStyle/>
          <a:p>
            <a:pPr lvl="1" rtl="0">
              <a:buFont typeface="+mj-lt"/>
              <a:buAutoNum type="arabicPeriod" startAt="10"/>
            </a:pPr>
            <a:r>
              <a:rPr lang="en-US" b="0" i="0" u="none" strike="noStrike" baseline="0" smtClean="0">
                <a:latin typeface="Segoe"/>
                <a:ea typeface="ＭＳ ゴシック"/>
              </a:rPr>
              <a:t>Double-click the </a:t>
            </a:r>
            <a:r>
              <a:rPr lang="en-US" b="1" i="0" u="none" strike="noStrike" baseline="0" smtClean="0">
                <a:latin typeface="Segoe"/>
                <a:ea typeface="ＭＳ ゴシック"/>
              </a:rPr>
              <a:t>Find </a:t>
            </a:r>
            <a:br>
              <a:rPr lang="en-US" b="1" i="0" u="none" strike="noStrike" baseline="0" smtClean="0">
                <a:latin typeface="Segoe"/>
                <a:ea typeface="ＭＳ ゴシック"/>
              </a:rPr>
            </a:br>
            <a:r>
              <a:rPr lang="en-US" b="1" i="0" u="none" strike="noStrike" baseline="0" smtClean="0">
                <a:latin typeface="Segoe"/>
                <a:ea typeface="ＭＳ ゴシック"/>
              </a:rPr>
              <a:t>what</a:t>
            </a:r>
            <a:r>
              <a:rPr lang="en-US" b="0" i="0" u="none" strike="noStrike" baseline="0" smtClean="0">
                <a:latin typeface="Segoe"/>
                <a:ea typeface="ＭＳ ゴシック"/>
              </a:rPr>
              <a:t> text box, press</a:t>
            </a:r>
            <a:r>
              <a:rPr lang="en-US" b="1" i="0" u="none" strike="noStrike" baseline="0" smtClean="0">
                <a:latin typeface="Segoe"/>
                <a:ea typeface="ＭＳ ゴシック"/>
              </a:rPr>
              <a:t> </a:t>
            </a:r>
            <a:br>
              <a:rPr lang="en-US" b="1" i="0" u="none" strike="noStrike" baseline="0" smtClean="0">
                <a:latin typeface="Segoe"/>
                <a:ea typeface="ＭＳ ゴシック"/>
              </a:rPr>
            </a:br>
            <a:r>
              <a:rPr lang="en-US" b="1" i="0" u="none" strike="noStrike" baseline="0" smtClean="0">
                <a:latin typeface="Segoe"/>
                <a:ea typeface="ＭＳ ゴシック"/>
              </a:rPr>
              <a:t>Delete</a:t>
            </a:r>
            <a:r>
              <a:rPr lang="en-US" b="0" i="0" u="none" strike="noStrike" baseline="0" smtClean="0">
                <a:latin typeface="Segoe"/>
                <a:ea typeface="ＭＳ ゴシック"/>
              </a:rPr>
              <a:t>, and then type </a:t>
            </a:r>
            <a:br>
              <a:rPr lang="en-US" b="0" i="0" u="none" strike="noStrike" baseline="0" smtClean="0">
                <a:latin typeface="Segoe"/>
                <a:ea typeface="ＭＳ ゴシック"/>
              </a:rPr>
            </a:br>
            <a:r>
              <a:rPr lang="en-US" b="1" i="0" u="none" strike="noStrike" baseline="0" smtClean="0">
                <a:latin typeface="Segoe"/>
                <a:ea typeface="ＭＳ ゴシック"/>
              </a:rPr>
              <a:t>420</a:t>
            </a:r>
            <a:r>
              <a:rPr lang="en-US" b="0" i="0" u="none" strike="noStrike" baseline="0" smtClean="0">
                <a:latin typeface="Segoe"/>
                <a:ea typeface="ＭＳ ゴシック"/>
              </a:rPr>
              <a:t>. Click </a:t>
            </a:r>
            <a:r>
              <a:rPr lang="en-US" b="1" i="0" u="none" strike="noStrike" baseline="0" smtClean="0">
                <a:latin typeface="Segoe"/>
                <a:ea typeface="ＭＳ ゴシック"/>
              </a:rPr>
              <a:t>Find All</a:t>
            </a:r>
            <a:r>
              <a:rPr lang="en-US" b="0" i="0" u="none" strike="noStrike" baseline="0" smtClean="0">
                <a:latin typeface="Segoe"/>
                <a:ea typeface="ＭＳ ゴシック"/>
              </a:rPr>
              <a:t>. The </a:t>
            </a:r>
            <a:br>
              <a:rPr lang="en-US" b="0" i="0" u="none" strike="noStrike" baseline="0" smtClean="0">
                <a:latin typeface="Segoe"/>
                <a:ea typeface="ＭＳ ゴシック"/>
              </a:rPr>
            </a:br>
            <a:r>
              <a:rPr lang="en-US" b="0" i="0" u="none" strike="noStrike" baseline="0" smtClean="0">
                <a:latin typeface="Segoe"/>
                <a:ea typeface="ＭＳ ゴシック"/>
              </a:rPr>
              <a:t>dialog box shows a </a:t>
            </a:r>
            <a:br>
              <a:rPr lang="en-US" b="0" i="0" u="none" strike="noStrike" baseline="0" smtClean="0">
                <a:latin typeface="Segoe"/>
                <a:ea typeface="ＭＳ ゴシック"/>
              </a:rPr>
            </a:br>
            <a:r>
              <a:rPr lang="en-US" b="0" i="0" u="none" strike="noStrike" baseline="0" smtClean="0">
                <a:latin typeface="Segoe"/>
                <a:ea typeface="ＭＳ ゴシック"/>
              </a:rPr>
              <a:t>detailed report listing </a:t>
            </a:r>
            <a:br>
              <a:rPr lang="en-US" b="0" i="0" u="none" strike="noStrike" baseline="0" smtClean="0">
                <a:latin typeface="Segoe"/>
                <a:ea typeface="ＭＳ ゴシック"/>
              </a:rPr>
            </a:br>
            <a:r>
              <a:rPr lang="en-US" b="0" i="0" u="none" strike="noStrike" baseline="0" smtClean="0">
                <a:latin typeface="Segoe"/>
                <a:ea typeface="ＭＳ ゴシック"/>
              </a:rPr>
              <a:t>all the cells in the </a:t>
            </a:r>
            <a:br>
              <a:rPr lang="en-US" b="0" i="0" u="none" strike="noStrike" baseline="0" smtClean="0">
                <a:latin typeface="Segoe"/>
                <a:ea typeface="ＭＳ ゴシック"/>
              </a:rPr>
            </a:br>
            <a:r>
              <a:rPr lang="en-US" b="0" i="0" u="none" strike="noStrike" baseline="0" smtClean="0">
                <a:latin typeface="Segoe"/>
                <a:ea typeface="ＭＳ ゴシック"/>
              </a:rPr>
              <a:t>workbook that contain </a:t>
            </a:r>
            <a:br>
              <a:rPr lang="en-US" b="0" i="0" u="none" strike="noStrike" baseline="0" smtClean="0">
                <a:latin typeface="Segoe"/>
                <a:ea typeface="ＭＳ ゴシック"/>
              </a:rPr>
            </a:br>
            <a:r>
              <a:rPr lang="en-US" b="0" i="0" u="none" strike="noStrike" baseline="0" smtClean="0">
                <a:latin typeface="Segoe"/>
                <a:ea typeface="ＭＳ ゴシック"/>
              </a:rPr>
              <a:t>the value 420 (right)</a:t>
            </a:r>
            <a:r>
              <a:rPr lang="en-US" b="0" i="0" u="none" strike="noStrike" baseline="0" smtClean="0">
                <a:latin typeface="Times New Roman"/>
                <a:ea typeface="ＭＳ ゴシック"/>
              </a:rPr>
              <a:t>.</a:t>
            </a:r>
            <a:r>
              <a:rPr lang="en-US" b="0" i="0" u="none" strike="noStrike" baseline="0" smtClean="0">
                <a:latin typeface="Segoe"/>
                <a:ea typeface="ＭＳ ゴシック"/>
              </a:rPr>
              <a:t> In </a:t>
            </a:r>
            <a:br>
              <a:rPr lang="en-US" b="0" i="0" u="none" strike="noStrike" baseline="0" smtClean="0">
                <a:latin typeface="Segoe"/>
                <a:ea typeface="ＭＳ ゴシック"/>
              </a:rPr>
            </a:br>
            <a:r>
              <a:rPr lang="en-US" b="0" i="0" u="none" strike="noStrike" baseline="0" smtClean="0">
                <a:latin typeface="Segoe"/>
                <a:ea typeface="ＭＳ ゴシック"/>
              </a:rPr>
              <a:t>this case, it points to all </a:t>
            </a:r>
            <a:br>
              <a:rPr lang="en-US" b="0" i="0" u="none" strike="noStrike" baseline="0" smtClean="0">
                <a:latin typeface="Segoe"/>
                <a:ea typeface="ＭＳ ゴシック"/>
              </a:rPr>
            </a:br>
            <a:r>
              <a:rPr lang="en-US" b="0" i="0" u="none" strike="noStrike" baseline="0" smtClean="0">
                <a:latin typeface="Segoe"/>
                <a:ea typeface="ＭＳ ゴシック"/>
              </a:rPr>
              <a:t>the locations where customers paid “the works” for all the services together.</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pic>
        <p:nvPicPr>
          <p:cNvPr id="7" name="Picture 6" descr="08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6030" y="1600200"/>
            <a:ext cx="3937055" cy="3190766"/>
          </a:xfrm>
          <a:prstGeom prst="rect">
            <a:avLst/>
          </a:prstGeom>
        </p:spPr>
      </p:pic>
    </p:spTree>
    <p:extLst>
      <p:ext uri="{BB962C8B-B14F-4D97-AF65-F5344CB8AC3E}">
        <p14:creationId xmlns:p14="http://schemas.microsoft.com/office/powerpoint/2010/main" val="1781842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Locate Data with the Find Command</a:t>
            </a:r>
          </a:p>
        </p:txBody>
      </p:sp>
      <p:sp>
        <p:nvSpPr>
          <p:cNvPr id="3" name="Text Placeholder 2"/>
          <p:cNvSpPr>
            <a:spLocks noGrp="1"/>
          </p:cNvSpPr>
          <p:nvPr>
            <p:ph type="body" idx="1"/>
          </p:nvPr>
        </p:nvSpPr>
        <p:spPr/>
        <p:txBody>
          <a:bodyPr/>
          <a:lstStyle/>
          <a:p>
            <a:pPr lvl="1" rtl="0">
              <a:buFont typeface="+mj-lt"/>
              <a:buAutoNum type="arabicPeriod" startAt="11"/>
            </a:pPr>
            <a:r>
              <a:rPr lang="en-US" b="0" i="0" u="none" strike="noStrike" baseline="0" smtClean="0">
                <a:latin typeface="Segoe"/>
                <a:ea typeface="ＭＳ ゴシック"/>
              </a:rPr>
              <a:t>Click the first item in the list whose Sheet entry is marked Tuesday. Excel brings up the Tuesday worksheet and selects cell M9, which contains an entry for $420.00.</a:t>
            </a:r>
          </a:p>
          <a:p>
            <a:pPr lvl="1" rtl="0">
              <a:buAutoNum type="arabicPeriod" startAt="11"/>
            </a:pPr>
            <a:r>
              <a:rPr lang="en-US" b="0" i="0" u="none" strike="noStrike" baseline="0" smtClean="0">
                <a:latin typeface="Segoe"/>
                <a:ea typeface="ＭＳ ゴシック"/>
              </a:rPr>
              <a:t>Click </a:t>
            </a:r>
            <a:r>
              <a:rPr lang="en-US" b="1" i="0" u="none" strike="noStrike" baseline="0" smtClean="0">
                <a:latin typeface="Segoe"/>
                <a:ea typeface="ＭＳ ゴシック"/>
              </a:rPr>
              <a:t>Close</a:t>
            </a:r>
            <a:r>
              <a:rPr lang="en-US" b="0" i="0" u="none" strike="noStrike" baseline="0" smtClean="0">
                <a:latin typeface="Segoe"/>
                <a:ea typeface="ＭＳ ゴシック"/>
              </a:rPr>
              <a:t> to dismiss the dialog box.</a:t>
            </a:r>
          </a:p>
          <a:p>
            <a:pPr lvl="1" rtl="0">
              <a:buAutoNum type="arabicPeriod" startAt="11"/>
            </a:pPr>
            <a:r>
              <a:rPr lang="en-US" b="0" i="0" u="none" strike="noStrike" baseline="0" smtClean="0">
                <a:latin typeface="Segoe"/>
                <a:ea typeface="ＭＳ ゴシック"/>
              </a:rPr>
              <a:t>Close the other two open workbook windows.</a:t>
            </a:r>
          </a:p>
          <a:p>
            <a:pPr lvl="0" rtl="0"/>
            <a:r>
              <a:rPr lang="en-US" b="1" i="0" u="none" strike="noStrike" baseline="0" smtClean="0">
                <a:latin typeface="Segoe"/>
                <a:ea typeface="ＭＳ ゴシック"/>
              </a:rPr>
              <a:t>PAUSE. LEAVE </a:t>
            </a:r>
            <a:r>
              <a:rPr lang="en-US" b="0" i="0" u="none" strike="noStrike" baseline="0" smtClean="0">
                <a:latin typeface="Segoe"/>
                <a:ea typeface="ＭＳ ゴシック"/>
              </a:rPr>
              <a:t>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4045455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Replace Data with the Replace Command</a:t>
            </a:r>
          </a:p>
        </p:txBody>
      </p:sp>
      <p:sp>
        <p:nvSpPr>
          <p:cNvPr id="3" name="Text Placeholder 2"/>
          <p:cNvSpPr>
            <a:spLocks noGrp="1"/>
          </p:cNvSpPr>
          <p:nvPr>
            <p:ph type="body" idx="1"/>
          </p:nvPr>
        </p:nvSpPr>
        <p:spPr/>
        <p:txBody>
          <a:bodyPr/>
          <a:lstStyle/>
          <a:p>
            <a:pPr lvl="0" rtl="0"/>
            <a:r>
              <a:rPr lang="en-US" b="1" i="0" u="none" strike="noStrike" baseline="0" smtClean="0">
                <a:latin typeface="Segoe"/>
                <a:ea typeface="ＭＳ ゴシック"/>
              </a:rPr>
              <a:t>GET READY.</a:t>
            </a:r>
            <a:r>
              <a:rPr lang="en-US" b="0" i="0" u="none" strike="noStrike" baseline="0" smtClean="0">
                <a:latin typeface="Segoe"/>
                <a:ea typeface="ＭＳ ゴシック"/>
              </a:rPr>
              <a:t> </a:t>
            </a:r>
            <a:r>
              <a:rPr lang="en-US" b="1" i="0" u="none" strike="noStrike" baseline="0" smtClean="0">
                <a:latin typeface="Segoe"/>
                <a:ea typeface="ＭＳ ゴシック"/>
              </a:rPr>
              <a:t>USE</a:t>
            </a:r>
            <a:r>
              <a:rPr lang="en-US" b="0" i="0" u="none" strike="noStrike" baseline="0" smtClean="0">
                <a:latin typeface="Segoe"/>
                <a:ea typeface="ＭＳ ゴシック"/>
              </a:rPr>
              <a:t> the workbook from the previous exercise.</a:t>
            </a:r>
          </a:p>
          <a:p>
            <a:pPr lvl="1" rtl="0"/>
            <a:r>
              <a:rPr lang="en-US" b="0" i="0" u="none" strike="noStrike" baseline="0" smtClean="0">
                <a:latin typeface="Segoe"/>
                <a:ea typeface="ＭＳ ゴシック"/>
              </a:rPr>
              <a:t>Select the </a:t>
            </a:r>
            <a:r>
              <a:rPr lang="en-US" b="1" i="0" u="none" strike="noStrike" baseline="0" smtClean="0">
                <a:latin typeface="Segoe"/>
                <a:ea typeface="ＭＳ ゴシック"/>
              </a:rPr>
              <a:t>Wednesday</a:t>
            </a:r>
            <a:r>
              <a:rPr lang="en-US" b="0" i="0" u="none" strike="noStrike" baseline="0" smtClean="0">
                <a:latin typeface="Segoe"/>
                <a:ea typeface="ＭＳ ゴシック"/>
              </a:rPr>
              <a:t> worksheet. Select cell </a:t>
            </a:r>
            <a:r>
              <a:rPr lang="en-US" b="1" i="0" u="none" strike="noStrike" baseline="0" smtClean="0">
                <a:latin typeface="Segoe"/>
                <a:ea typeface="ＭＳ ゴシック"/>
              </a:rPr>
              <a:t>B8</a:t>
            </a:r>
            <a:r>
              <a:rPr lang="en-US" b="0" i="0" u="none" strike="noStrike" baseline="0" smtClean="0">
                <a:latin typeface="Times New Roman"/>
                <a:ea typeface="ＭＳ ゴシック"/>
              </a:rPr>
              <a:t>.</a:t>
            </a:r>
          </a:p>
          <a:p>
            <a:pPr lvl="1" rtl="0"/>
            <a:r>
              <a:rPr lang="en-US" b="0" i="0" u="none" strike="noStrike" baseline="0" smtClean="0">
                <a:latin typeface="Segoe"/>
                <a:ea typeface="ＭＳ ゴシック"/>
              </a:rPr>
              <a:t>On the HOME table, in the Editing group, click </a:t>
            </a:r>
            <a:r>
              <a:rPr lang="en-US" b="1" i="0" u="none" strike="noStrike" baseline="0" smtClean="0">
                <a:latin typeface="Segoe"/>
                <a:ea typeface="ＭＳ ゴシック"/>
              </a:rPr>
              <a:t>Find &amp; Select</a:t>
            </a:r>
            <a:r>
              <a:rPr lang="en-US" b="0" i="0" u="none" strike="noStrike" baseline="0" smtClean="0">
                <a:latin typeface="Segoe"/>
                <a:ea typeface="ＭＳ ゴシック"/>
              </a:rPr>
              <a:t>. Click </a:t>
            </a:r>
            <a:r>
              <a:rPr lang="en-US" b="1" i="0" u="none" strike="noStrike" baseline="0" smtClean="0">
                <a:latin typeface="Segoe"/>
                <a:ea typeface="ＭＳ ゴシック"/>
              </a:rPr>
              <a:t>Replace</a:t>
            </a:r>
            <a:r>
              <a:rPr lang="en-US" b="0" i="0" u="none" strike="noStrike" baseline="0" smtClean="0">
                <a:latin typeface="Segoe"/>
                <a:ea typeface="ＭＳ ゴシック"/>
              </a:rPr>
              <a:t> in the menu. The Find and Replace dialog box appears (below)</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pic>
        <p:nvPicPr>
          <p:cNvPr id="7" name="Picture 6" descr="08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657600"/>
            <a:ext cx="4967890" cy="2393947"/>
          </a:xfrm>
          <a:prstGeom prst="rect">
            <a:avLst/>
          </a:prstGeom>
        </p:spPr>
      </p:pic>
    </p:spTree>
    <p:extLst>
      <p:ext uri="{BB962C8B-B14F-4D97-AF65-F5344CB8AC3E}">
        <p14:creationId xmlns:p14="http://schemas.microsoft.com/office/powerpoint/2010/main" val="1586864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Replace Data with the Replace Command</a:t>
            </a:r>
          </a:p>
        </p:txBody>
      </p:sp>
      <p:sp>
        <p:nvSpPr>
          <p:cNvPr id="3" name="Text Placeholder 2"/>
          <p:cNvSpPr>
            <a:spLocks noGrp="1"/>
          </p:cNvSpPr>
          <p:nvPr>
            <p:ph type="body" idx="1"/>
          </p:nvPr>
        </p:nvSpPr>
        <p:spPr/>
        <p:txBody>
          <a:bodyPr/>
          <a:lstStyle/>
          <a:p>
            <a:pPr lvl="1" rtl="0">
              <a:buFont typeface="+mj-lt"/>
              <a:buAutoNum type="arabicPeriod" startAt="3"/>
            </a:pPr>
            <a:r>
              <a:rPr lang="en-US" b="0" i="0" u="none" strike="noStrike" baseline="0" smtClean="0">
                <a:latin typeface="Segoe"/>
                <a:ea typeface="ＭＳ ゴシック"/>
              </a:rPr>
              <a:t>Make sure certain options are visible and that </a:t>
            </a:r>
            <a:r>
              <a:rPr lang="en-US" b="1" i="0" u="none" strike="noStrike" baseline="0" smtClean="0">
                <a:latin typeface="Segoe"/>
                <a:ea typeface="ＭＳ ゴシック"/>
              </a:rPr>
              <a:t>Workbook</a:t>
            </a:r>
            <a:r>
              <a:rPr lang="en-US" b="0" i="0" u="none" strike="noStrike" baseline="0" smtClean="0">
                <a:latin typeface="Segoe"/>
                <a:ea typeface="ＭＳ ゴシック"/>
              </a:rPr>
              <a:t> is the selected option for Within</a:t>
            </a:r>
            <a:r>
              <a:rPr lang="en-US" b="0" i="0" u="none" strike="noStrike" baseline="0" smtClean="0">
                <a:latin typeface="Times New Roman"/>
                <a:ea typeface="ＭＳ ゴシック"/>
              </a:rPr>
              <a:t>.</a:t>
            </a:r>
          </a:p>
          <a:p>
            <a:pPr lvl="1" rtl="0">
              <a:buAutoNum type="arabicPeriod" startAt="3"/>
            </a:pPr>
            <a:r>
              <a:rPr lang="en-US" b="0" i="0" u="none" strike="noStrike" baseline="0" smtClean="0">
                <a:latin typeface="Segoe"/>
                <a:ea typeface="ＭＳ ゴシック"/>
              </a:rPr>
              <a:t>If the Find what text box shows the contents of the previous search, then double-click the text box and press </a:t>
            </a:r>
            <a:r>
              <a:rPr lang="en-US" b="1" i="0" u="none" strike="noStrike" baseline="0" smtClean="0">
                <a:latin typeface="Segoe"/>
                <a:ea typeface="ＭＳ ゴシック"/>
              </a:rPr>
              <a:t>Delete</a:t>
            </a:r>
            <a:r>
              <a:rPr lang="en-US" b="0" i="0" u="none" strike="noStrike" baseline="0" smtClean="0">
                <a:latin typeface="Segoe"/>
                <a:ea typeface="ＭＳ ゴシック"/>
              </a:rPr>
              <a:t> to erase its contents.</a:t>
            </a:r>
          </a:p>
          <a:p>
            <a:pPr lvl="1" rtl="0">
              <a:buAutoNum type="arabicPeriod" startAt="3"/>
            </a:pPr>
            <a:r>
              <a:rPr lang="en-US" b="0" i="0" u="none" strike="noStrike" baseline="0" smtClean="0">
                <a:latin typeface="Segoe"/>
                <a:ea typeface="ＭＳ ゴシック"/>
              </a:rPr>
              <a:t>Click in the </a:t>
            </a:r>
            <a:r>
              <a:rPr lang="en-US" b="1" i="0" u="none" strike="noStrike" baseline="0" smtClean="0">
                <a:latin typeface="Segoe"/>
                <a:ea typeface="ＭＳ ゴシック"/>
              </a:rPr>
              <a:t>Find what</a:t>
            </a:r>
            <a:r>
              <a:rPr lang="en-US" b="0" i="0" u="none" strike="noStrike" baseline="0" smtClean="0">
                <a:latin typeface="Segoe"/>
                <a:ea typeface="ＭＳ ゴシック"/>
              </a:rPr>
              <a:t> text box and type </a:t>
            </a:r>
            <a:r>
              <a:rPr lang="en-US" b="1" i="0" u="none" strike="noStrike" baseline="0" smtClean="0">
                <a:latin typeface="Segoe"/>
                <a:ea typeface="ＭＳ ゴシック"/>
              </a:rPr>
              <a:t>Micaela</a:t>
            </a:r>
            <a:r>
              <a:rPr lang="en-US" b="0" i="0" u="none" strike="noStrike" baseline="0" smtClean="0">
                <a:latin typeface="Times New Roman"/>
                <a:ea typeface="ＭＳ ゴシック"/>
              </a:rPr>
              <a:t>.</a:t>
            </a:r>
          </a:p>
          <a:p>
            <a:pPr lvl="1">
              <a:buFont typeface="+mj-lt"/>
              <a:buAutoNum type="arabicPeriod" startAt="6"/>
            </a:pPr>
            <a:r>
              <a:rPr lang="en-US" b="0" i="0" u="none" strike="noStrike" baseline="0" smtClean="0">
                <a:latin typeface="Segoe"/>
                <a:ea typeface="ＭＳ ゴシック"/>
              </a:rPr>
              <a:t>Click in the </a:t>
            </a:r>
            <a:r>
              <a:rPr lang="en-US" b="1" i="0" u="none" strike="noStrike" baseline="0" smtClean="0">
                <a:latin typeface="Segoe"/>
                <a:ea typeface="ＭＳ ゴシック"/>
              </a:rPr>
              <a:t>Replace with</a:t>
            </a:r>
            <a:r>
              <a:rPr lang="en-US" b="0" i="0" u="none" strike="noStrike" baseline="0" smtClean="0">
                <a:latin typeface="Segoe"/>
                <a:ea typeface="ＭＳ ゴシック"/>
              </a:rPr>
              <a:t> text box and type </a:t>
            </a:r>
            <a:r>
              <a:rPr lang="en-US" b="1" i="0" u="none" strike="noStrike" baseline="0" smtClean="0">
                <a:latin typeface="Segoe"/>
                <a:ea typeface="ＭＳ ゴシック"/>
              </a:rPr>
              <a:t>Michaela</a:t>
            </a:r>
            <a:r>
              <a:rPr lang="en-US" b="0" i="0" u="none" strike="noStrike" baseline="0" smtClean="0">
                <a:latin typeface="Segoe"/>
                <a:ea typeface="ＭＳ ゴシック"/>
              </a:rPr>
              <a:t>. The dialog box should now appear.</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15173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Software Orientation</a:t>
            </a:r>
            <a:endParaRPr lang="en-US"/>
          </a:p>
        </p:txBody>
      </p:sp>
      <p:sp>
        <p:nvSpPr>
          <p:cNvPr id="3" name="Content Placeholder 2"/>
          <p:cNvSpPr>
            <a:spLocks noGrp="1"/>
          </p:cNvSpPr>
          <p:nvPr>
            <p:ph idx="1"/>
          </p:nvPr>
        </p:nvSpPr>
        <p:spPr/>
        <p:txBody>
          <a:bodyPr/>
          <a:lstStyle/>
          <a:p>
            <a:pPr lvl="0"/>
            <a:r>
              <a:rPr lang="en-US">
                <a:latin typeface="Segoe"/>
                <a:ea typeface="ＭＳ ゴシック"/>
              </a:rPr>
              <a:t>You find the commands for this lesson located in the Cells group and Editing group, which are both located on the HOME tab (below)</a:t>
            </a:r>
            <a:r>
              <a:rPr lang="en-US">
                <a:latin typeface="Times New Roman"/>
                <a:ea typeface="ＭＳ ゴシック"/>
              </a:rPr>
              <a:t>.</a:t>
            </a:r>
          </a:p>
          <a:p>
            <a:endParaRPr lang="en-US"/>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a:t>
            </a:fld>
            <a:endParaRPr lang="en-US" dirty="0"/>
          </a:p>
        </p:txBody>
      </p:sp>
      <p:pic>
        <p:nvPicPr>
          <p:cNvPr id="7" name="Picture 6" descr="08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819400"/>
            <a:ext cx="6233365" cy="3223540"/>
          </a:xfrm>
          <a:prstGeom prst="rect">
            <a:avLst/>
          </a:prstGeom>
        </p:spPr>
      </p:pic>
    </p:spTree>
    <p:extLst>
      <p:ext uri="{BB962C8B-B14F-4D97-AF65-F5344CB8AC3E}">
        <p14:creationId xmlns:p14="http://schemas.microsoft.com/office/powerpoint/2010/main" val="299368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Replace Data with the Replace Command</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Click </a:t>
            </a:r>
            <a:r>
              <a:rPr lang="en-US" b="1" i="0" u="none" strike="noStrike" baseline="0" smtClean="0">
                <a:latin typeface="Segoe"/>
                <a:ea typeface="ＭＳ ゴシック"/>
              </a:rPr>
              <a:t>Replace All</a:t>
            </a:r>
            <a:r>
              <a:rPr lang="en-US" b="0" i="0" u="none" strike="noStrike" baseline="0" smtClean="0">
                <a:latin typeface="Segoe"/>
                <a:ea typeface="ＭＳ ゴシック"/>
              </a:rPr>
              <a:t>. Excel searches for all instances of </a:t>
            </a:r>
            <a:r>
              <a:rPr lang="en-US" b="0" i="1" u="none" strike="noStrike" baseline="0" smtClean="0">
                <a:latin typeface="Segoe"/>
                <a:ea typeface="ＭＳ ゴシック"/>
              </a:rPr>
              <a:t>Micaela</a:t>
            </a:r>
            <a:r>
              <a:rPr lang="en-US" b="0" i="0" u="none" strike="noStrike" baseline="0" smtClean="0">
                <a:latin typeface="Segoe"/>
                <a:ea typeface="ＭＳ ゴシック"/>
              </a:rPr>
              <a:t> and adds an “h” to the middle (correcting this client’s spelling), and then will notify you when the job is done. Excel makes one replacement.</a:t>
            </a:r>
          </a:p>
          <a:p>
            <a:pPr lvl="1" rtl="0">
              <a:buAutoNum type="arabicPeriod" startAt="7"/>
            </a:pPr>
            <a:r>
              <a:rPr lang="en-US" b="0" i="0" u="none" strike="noStrike" baseline="0" smtClean="0">
                <a:latin typeface="Segoe"/>
                <a:ea typeface="ＭＳ ゴシック"/>
              </a:rPr>
              <a:t>Click </a:t>
            </a:r>
            <a:r>
              <a:rPr lang="en-US" b="1" i="0" u="none" strike="noStrike" baseline="0" smtClean="0">
                <a:latin typeface="Segoe"/>
                <a:ea typeface="ＭＳ ゴシック"/>
              </a:rPr>
              <a:t>OK</a:t>
            </a:r>
            <a:r>
              <a:rPr lang="en-US" b="0" i="0" u="none" strike="noStrike" baseline="0" smtClean="0">
                <a:latin typeface="Segoe"/>
                <a:ea typeface="ＭＳ ゴシック"/>
              </a:rPr>
              <a:t>, and then click </a:t>
            </a:r>
            <a:r>
              <a:rPr lang="en-US" b="1" i="0" u="none" strike="noStrike" baseline="0" smtClean="0">
                <a:latin typeface="Segoe"/>
                <a:ea typeface="ＭＳ ゴシック"/>
              </a:rPr>
              <a:t>Close</a:t>
            </a:r>
            <a:r>
              <a:rPr lang="en-US" b="0" i="0" u="none" strike="noStrike" baseline="0" smtClean="0">
                <a:latin typeface="Times New Roman"/>
                <a:ea typeface="ＭＳ ゴシック"/>
              </a:rPr>
              <a:t>.</a:t>
            </a:r>
          </a:p>
          <a:p>
            <a:pPr lvl="0" rtl="0"/>
            <a:r>
              <a:rPr lang="en-US" b="1" i="0" u="none" strike="noStrike" baseline="0" smtClean="0">
                <a:latin typeface="Segoe"/>
                <a:ea typeface="ＭＳ ゴシック"/>
              </a:rPr>
              <a:t>SAVE</a:t>
            </a:r>
            <a:r>
              <a:rPr lang="en-US" b="0" i="0" u="none" strike="noStrike" baseline="0" smtClean="0">
                <a:latin typeface="Segoe"/>
                <a:ea typeface="ＭＳ ゴシック"/>
              </a:rPr>
              <a:t> the workbook, and </a:t>
            </a:r>
            <a:r>
              <a:rPr lang="en-US" b="1" i="0" u="none" strike="noStrike" baseline="0" smtClean="0">
                <a:latin typeface="Segoe"/>
                <a:ea typeface="ＭＳ ゴシック"/>
              </a:rPr>
              <a:t>LEAVE</a:t>
            </a:r>
            <a:r>
              <a:rPr lang="en-US" b="0" i="0" u="none" strike="noStrike" baseline="0" smtClean="0">
                <a:latin typeface="Segoe"/>
                <a:ea typeface="ＭＳ ゴシック"/>
              </a:rPr>
              <a:t> it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3052001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Skils Summary</a:t>
            </a:r>
          </a:p>
        </p:txBody>
      </p:sp>
      <p:sp>
        <p:nvSpPr>
          <p:cNvPr id="4" name="Date Placeholder 3"/>
          <p:cNvSpPr>
            <a:spLocks noGrp="1"/>
          </p:cNvSpPr>
          <p:nvPr>
            <p:ph type="dt" sz="half" idx="10"/>
          </p:nvPr>
        </p:nvSpPr>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41</a:t>
            </a:fld>
            <a:endParaRPr lang="en-US" dirty="0"/>
          </a:p>
        </p:txBody>
      </p:sp>
      <p:pic>
        <p:nvPicPr>
          <p:cNvPr id="7" name="Picture 6" descr="08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752601"/>
            <a:ext cx="7930055" cy="3384164"/>
          </a:xfrm>
          <a:prstGeom prst="rect">
            <a:avLst/>
          </a:prstGeom>
        </p:spPr>
      </p:pic>
    </p:spTree>
    <p:extLst>
      <p:ext uri="{BB962C8B-B14F-4D97-AF65-F5344CB8AC3E}">
        <p14:creationId xmlns:p14="http://schemas.microsoft.com/office/powerpoint/2010/main" val="6957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Copy a Worksheet</a:t>
            </a:r>
          </a:p>
        </p:txBody>
      </p:sp>
      <p:sp>
        <p:nvSpPr>
          <p:cNvPr id="3" name="Text Placeholder 2"/>
          <p:cNvSpPr>
            <a:spLocks noGrp="1"/>
          </p:cNvSpPr>
          <p:nvPr>
            <p:ph type="body" idx="1"/>
          </p:nvPr>
        </p:nvSpPr>
        <p:spPr/>
        <p:txBody>
          <a:bodyPr/>
          <a:lstStyle/>
          <a:p>
            <a:pPr lvl="0" rtl="0"/>
            <a:r>
              <a:rPr lang="en-US" sz="2000" b="1" i="0" u="none" strike="noStrike" baseline="0" smtClean="0">
                <a:latin typeface="Segoe"/>
                <a:ea typeface="ＭＳ ゴシック"/>
              </a:rPr>
              <a:t>GET READY.</a:t>
            </a:r>
            <a:r>
              <a:rPr lang="en-US" sz="2000" b="0" i="0" u="none" strike="noStrike" baseline="0" smtClean="0">
                <a:latin typeface="Segoe"/>
                <a:ea typeface="ＭＳ ゴシック"/>
              </a:rPr>
              <a:t> Before you begin these steps, </a:t>
            </a:r>
            <a:r>
              <a:rPr lang="en-US" sz="2000" b="1" i="0" u="none" strike="noStrike" baseline="0" smtClean="0">
                <a:latin typeface="Segoe"/>
                <a:ea typeface="ＭＳ ゴシック"/>
              </a:rPr>
              <a:t>LAUNCH</a:t>
            </a:r>
            <a:r>
              <a:rPr lang="en-US" sz="2000" b="0" i="0" u="none" strike="noStrike" baseline="0" smtClean="0">
                <a:latin typeface="Segoe"/>
                <a:ea typeface="ＭＳ ゴシック"/>
              </a:rPr>
              <a:t> Microsoft Excel. </a:t>
            </a:r>
          </a:p>
          <a:p>
            <a:pPr lvl="1" rtl="0"/>
            <a:r>
              <a:rPr lang="en-US" sz="2000" i="0" u="none" strike="noStrike" baseline="0" smtClean="0">
                <a:latin typeface="Segoe"/>
                <a:ea typeface="ＭＳ ゴシック"/>
              </a:rPr>
              <a:t> </a:t>
            </a:r>
            <a:r>
              <a:rPr lang="en-US" sz="2000" b="1" i="0" u="none" strike="noStrike" baseline="0" smtClean="0">
                <a:latin typeface="Segoe"/>
                <a:ea typeface="ＭＳ ゴシック"/>
              </a:rPr>
              <a:t>OPEN</a:t>
            </a:r>
            <a:r>
              <a:rPr lang="en-US" sz="2000" b="0" i="0" u="none" strike="noStrike" baseline="0" smtClean="0">
                <a:latin typeface="Segoe"/>
                <a:ea typeface="ＭＳ ゴシック"/>
              </a:rPr>
              <a:t> the </a:t>
            </a:r>
            <a:r>
              <a:rPr lang="en-US" sz="2000" b="1" i="1" u="none" strike="noStrike" baseline="0" smtClean="0">
                <a:latin typeface="Segoe"/>
                <a:ea typeface="ＭＳ ゴシック"/>
              </a:rPr>
              <a:t>08 Spa Services</a:t>
            </a:r>
            <a:r>
              <a:rPr lang="en-US" sz="2000" b="0" i="0" u="none" strike="noStrike" baseline="0" smtClean="0">
                <a:latin typeface="Segoe"/>
                <a:ea typeface="ＭＳ ゴシック"/>
              </a:rPr>
              <a:t> workbook for this lesson.</a:t>
            </a:r>
          </a:p>
          <a:p>
            <a:pPr lvl="1" rtl="0"/>
            <a:r>
              <a:rPr lang="en-US" sz="2000" b="0" i="0" u="none" strike="noStrike" baseline="0" smtClean="0">
                <a:latin typeface="Segoe"/>
                <a:ea typeface="ＭＳ ゴシック"/>
              </a:rPr>
              <a:t>Click the </a:t>
            </a:r>
            <a:r>
              <a:rPr lang="en-US" sz="2000" b="1" i="0" u="none" strike="noStrike" baseline="0" smtClean="0">
                <a:latin typeface="Segoe"/>
                <a:ea typeface="ＭＳ ゴシック"/>
              </a:rPr>
              <a:t>FILE</a:t>
            </a:r>
            <a:r>
              <a:rPr lang="en-US" sz="2000" b="0" i="0" u="none" strike="noStrike" baseline="0" smtClean="0">
                <a:latin typeface="Segoe"/>
                <a:ea typeface="ＭＳ ゴシック"/>
              </a:rPr>
              <a:t> tab and then click </a:t>
            </a:r>
            <a:r>
              <a:rPr lang="en-US" sz="2000" b="1" i="0" u="none" strike="noStrike" baseline="0" smtClean="0">
                <a:latin typeface="Segoe"/>
                <a:ea typeface="ＭＳ ゴシック"/>
              </a:rPr>
              <a:t>Save As</a:t>
            </a:r>
            <a:r>
              <a:rPr lang="en-US" sz="2000" b="0" i="0" u="none" strike="noStrike" baseline="0" smtClean="0">
                <a:latin typeface="Segoe"/>
                <a:ea typeface="ＭＳ ゴシック"/>
              </a:rPr>
              <a:t>. At the bottom of the Computer list, click </a:t>
            </a:r>
            <a:r>
              <a:rPr lang="en-US" sz="2000" b="1" i="0" u="none" strike="noStrike" baseline="0" smtClean="0">
                <a:latin typeface="Segoe"/>
                <a:ea typeface="ＭＳ ゴシック"/>
              </a:rPr>
              <a:t>Browse</a:t>
            </a:r>
            <a:r>
              <a:rPr lang="en-US" sz="2000" b="0" i="0" u="none" strike="noStrike" baseline="0" smtClean="0">
                <a:latin typeface="Times New Roman"/>
                <a:ea typeface="ＭＳ ゴシック"/>
              </a:rPr>
              <a:t>.</a:t>
            </a:r>
          </a:p>
          <a:p>
            <a:pPr lvl="1" rtl="0"/>
            <a:r>
              <a:rPr lang="en-US" sz="2000" b="0" i="0" u="none" strike="noStrike" baseline="0" smtClean="0">
                <a:latin typeface="Segoe"/>
                <a:ea typeface="ＭＳ ゴシック"/>
              </a:rPr>
              <a:t>In the Save As dialog box, in the left pane, scroll to the group of storage devices listed under </a:t>
            </a:r>
            <a:r>
              <a:rPr lang="en-US" sz="2000" b="1" i="0" u="none" strike="noStrike" baseline="0" smtClean="0">
                <a:latin typeface="Segoe"/>
                <a:ea typeface="ＭＳ ゴシック"/>
              </a:rPr>
              <a:t>Computer</a:t>
            </a:r>
            <a:r>
              <a:rPr lang="en-US" sz="2000" b="0" i="0" u="none" strike="noStrike" baseline="0" smtClean="0">
                <a:latin typeface="Segoe"/>
                <a:ea typeface="ＭＳ ゴシック"/>
              </a:rPr>
              <a:t>. Click the entry that represents your USB flash drive.</a:t>
            </a:r>
          </a:p>
          <a:p>
            <a:pPr lvl="1">
              <a:buFont typeface="+mj-lt"/>
              <a:buAutoNum type="arabicPeriod" startAt="4"/>
            </a:pPr>
            <a:r>
              <a:rPr lang="en-US" sz="2000">
                <a:latin typeface="Segoe"/>
                <a:ea typeface="ＭＳ ゴシック"/>
              </a:rPr>
              <a:t>Click </a:t>
            </a:r>
            <a:r>
              <a:rPr lang="en-US" sz="2000" b="1">
                <a:latin typeface="Segoe"/>
                <a:ea typeface="ＭＳ ゴシック"/>
              </a:rPr>
              <a:t>New Folder</a:t>
            </a:r>
            <a:r>
              <a:rPr lang="en-US" sz="2000">
                <a:latin typeface="Segoe"/>
                <a:ea typeface="ＭＳ ゴシック"/>
              </a:rPr>
              <a:t>. In the right pane, type </a:t>
            </a:r>
            <a:r>
              <a:rPr lang="en-US" sz="2000" b="1">
                <a:latin typeface="Segoe"/>
                <a:ea typeface="ＭＳ ゴシック"/>
              </a:rPr>
              <a:t>Lesson 8</a:t>
            </a:r>
            <a:r>
              <a:rPr lang="en-US" sz="2000">
                <a:latin typeface="Segoe"/>
                <a:ea typeface="ＭＳ ゴシック"/>
              </a:rPr>
              <a:t> and press </a:t>
            </a:r>
            <a:r>
              <a:rPr lang="en-US" sz="2000" b="1">
                <a:latin typeface="Segoe"/>
                <a:ea typeface="ＭＳ ゴシック"/>
              </a:rPr>
              <a:t>Enter</a:t>
            </a:r>
            <a:r>
              <a:rPr lang="en-US" sz="2000">
                <a:latin typeface="Times New Roman"/>
                <a:ea typeface="ＭＳ ゴシック"/>
              </a:rPr>
              <a:t>.</a:t>
            </a:r>
          </a:p>
          <a:p>
            <a:pPr lvl="1">
              <a:buAutoNum type="arabicPeriod" startAt="4"/>
            </a:pPr>
            <a:r>
              <a:rPr lang="en-US" sz="2000">
                <a:latin typeface="Segoe"/>
                <a:ea typeface="ＭＳ ゴシック"/>
              </a:rPr>
              <a:t> </a:t>
            </a:r>
            <a:r>
              <a:rPr lang="en-US" sz="2000" b="1">
                <a:latin typeface="Segoe"/>
                <a:ea typeface="ＭＳ ゴシック"/>
              </a:rPr>
              <a:t>SAVE</a:t>
            </a:r>
            <a:r>
              <a:rPr lang="en-US" sz="2000">
                <a:latin typeface="Segoe"/>
                <a:ea typeface="ＭＳ ゴシック"/>
              </a:rPr>
              <a:t> the workbook in the Lesson 8 folder as </a:t>
            </a:r>
            <a:r>
              <a:rPr lang="en-US" sz="2000" i="1">
                <a:latin typeface="Segoe"/>
                <a:ea typeface="ＭＳ ゴシック"/>
              </a:rPr>
              <a:t>08 Spa Services Week of 2-18-13 Solution</a:t>
            </a:r>
            <a:r>
              <a:rPr lang="en-US" sz="2000">
                <a:latin typeface="Times New Roman"/>
                <a:ea typeface="ＭＳ ゴシック"/>
              </a:rPr>
              <a:t>.</a:t>
            </a:r>
          </a:p>
          <a:p>
            <a:pPr lvl="1">
              <a:buAutoNum type="arabicPeriod" startAt="4"/>
            </a:pPr>
            <a:r>
              <a:rPr lang="en-US" sz="2000">
                <a:latin typeface="Segoe"/>
                <a:ea typeface="ＭＳ ゴシック"/>
              </a:rPr>
              <a:t>With the Monday worksheet active, click the </a:t>
            </a:r>
            <a:r>
              <a:rPr lang="en-US" sz="2000" b="1">
                <a:latin typeface="Segoe"/>
                <a:ea typeface="ＭＳ ゴシック"/>
              </a:rPr>
              <a:t>HOME</a:t>
            </a:r>
            <a:r>
              <a:rPr lang="en-US" sz="2000">
                <a:latin typeface="Segoe"/>
                <a:ea typeface="ＭＳ ゴシック"/>
              </a:rPr>
              <a:t> tab, in the Cells group, click </a:t>
            </a:r>
            <a:r>
              <a:rPr lang="en-US" sz="2000" b="1">
                <a:latin typeface="Segoe"/>
                <a:ea typeface="ＭＳ ゴシック"/>
              </a:rPr>
              <a:t>Format</a:t>
            </a:r>
            <a:r>
              <a:rPr lang="en-US" sz="2000">
                <a:latin typeface="Times New Roman"/>
                <a:ea typeface="ＭＳ ゴシック"/>
              </a:rPr>
              <a:t>.</a:t>
            </a:r>
          </a:p>
          <a:p>
            <a:pPr lvl="1" rtl="0"/>
            <a:endParaRPr lang="en-US" sz="2000" b="0" i="0" u="none" strike="noStrike" baseline="0" smtClean="0">
              <a:latin typeface="Segoe"/>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194550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Copy a Worksheet</a:t>
            </a:r>
          </a:p>
        </p:txBody>
      </p:sp>
      <p:sp>
        <p:nvSpPr>
          <p:cNvPr id="3" name="Text Placeholder 2"/>
          <p:cNvSpPr>
            <a:spLocks noGrp="1"/>
          </p:cNvSpPr>
          <p:nvPr>
            <p:ph type="body" idx="1"/>
          </p:nvPr>
        </p:nvSpPr>
        <p:spPr/>
        <p:txBody>
          <a:bodyPr/>
          <a:lstStyle/>
          <a:p>
            <a:pPr lvl="1" rtl="0">
              <a:buFont typeface="+mj-lt"/>
              <a:buAutoNum type="arabicPeriod" startAt="7"/>
            </a:pPr>
            <a:r>
              <a:rPr lang="en-US" b="0" i="0" u="none" strike="noStrike" baseline="0" smtClean="0">
                <a:latin typeface="Segoe"/>
                <a:ea typeface="ＭＳ ゴシック"/>
              </a:rPr>
              <a:t>Click </a:t>
            </a:r>
            <a:r>
              <a:rPr lang="en-US" b="1" i="0" u="none" strike="noStrike" baseline="0" smtClean="0">
                <a:latin typeface="Segoe"/>
                <a:ea typeface="ＭＳ ゴシック"/>
              </a:rPr>
              <a:t>Move or Copy Sheet</a:t>
            </a:r>
            <a:r>
              <a:rPr lang="en-US" b="0" i="0" u="none" strike="noStrike" baseline="0" smtClean="0">
                <a:latin typeface="Segoe"/>
                <a:ea typeface="ＭＳ ゴシック"/>
              </a:rPr>
              <a:t>. </a:t>
            </a:r>
            <a:br>
              <a:rPr lang="en-US" b="0" i="0" u="none" strike="noStrike" baseline="0" smtClean="0">
                <a:latin typeface="Segoe"/>
                <a:ea typeface="ＭＳ ゴシック"/>
              </a:rPr>
            </a:br>
            <a:r>
              <a:rPr lang="en-US" b="0" i="0" u="none" strike="noStrike" baseline="0" smtClean="0">
                <a:latin typeface="Segoe"/>
                <a:ea typeface="ＭＳ ゴシック"/>
              </a:rPr>
              <a:t>The dialog box shown at</a:t>
            </a:r>
            <a:br>
              <a:rPr lang="en-US" b="0" i="0" u="none" strike="noStrike" baseline="0" smtClean="0">
                <a:latin typeface="Segoe"/>
                <a:ea typeface="ＭＳ ゴシック"/>
              </a:rPr>
            </a:br>
            <a:r>
              <a:rPr lang="en-US" b="0" i="0" u="none" strike="noStrike" baseline="0" smtClean="0">
                <a:latin typeface="Segoe"/>
                <a:ea typeface="ＭＳ ゴシック"/>
              </a:rPr>
              <a:t>right opens. Here, the Before </a:t>
            </a:r>
            <a:br>
              <a:rPr lang="en-US" b="0" i="0" u="none" strike="noStrike" baseline="0" smtClean="0">
                <a:latin typeface="Segoe"/>
                <a:ea typeface="ＭＳ ゴシック"/>
              </a:rPr>
            </a:br>
            <a:r>
              <a:rPr lang="en-US" b="0" i="0" u="none" strike="noStrike" baseline="0" smtClean="0">
                <a:latin typeface="Segoe"/>
                <a:ea typeface="ＭＳ ゴシック"/>
              </a:rPr>
              <a:t>sheet list shows the current </a:t>
            </a:r>
            <a:br>
              <a:rPr lang="en-US" b="0" i="0" u="none" strike="noStrike" baseline="0" smtClean="0">
                <a:latin typeface="Segoe"/>
                <a:ea typeface="ＭＳ ゴシック"/>
              </a:rPr>
            </a:br>
            <a:r>
              <a:rPr lang="en-US" b="0" i="0" u="none" strike="noStrike" baseline="0" smtClean="0">
                <a:latin typeface="Segoe"/>
                <a:ea typeface="ＭＳ ゴシック"/>
              </a:rPr>
              <a:t>sequence of worksheets in </a:t>
            </a:r>
            <a:br>
              <a:rPr lang="en-US" b="0" i="0" u="none" strike="noStrike" baseline="0" smtClean="0">
                <a:latin typeface="Segoe"/>
                <a:ea typeface="ＭＳ ゴシック"/>
              </a:rPr>
            </a:br>
            <a:r>
              <a:rPr lang="en-US" b="0" i="0" u="none" strike="noStrike" baseline="0" smtClean="0">
                <a:latin typeface="Segoe"/>
                <a:ea typeface="ＭＳ ゴシック"/>
              </a:rPr>
              <a:t>the workbook even if there’s </a:t>
            </a:r>
            <a:br>
              <a:rPr lang="en-US" b="0" i="0" u="none" strike="noStrike" baseline="0" smtClean="0">
                <a:latin typeface="Segoe"/>
                <a:ea typeface="ＭＳ ゴシック"/>
              </a:rPr>
            </a:br>
            <a:r>
              <a:rPr lang="en-US" b="0" i="0" u="none" strike="noStrike" baseline="0" smtClean="0">
                <a:latin typeface="Segoe"/>
                <a:ea typeface="ＭＳ ゴシック"/>
              </a:rPr>
              <a:t>only one. The sheet selected </a:t>
            </a:r>
            <a:br>
              <a:rPr lang="en-US" b="0" i="0" u="none" strike="noStrike" baseline="0" smtClean="0">
                <a:latin typeface="Segoe"/>
                <a:ea typeface="ＭＳ ゴシック"/>
              </a:rPr>
            </a:br>
            <a:r>
              <a:rPr lang="en-US" b="0" i="0" u="none" strike="noStrike" baseline="0" smtClean="0">
                <a:latin typeface="Segoe"/>
                <a:ea typeface="ＭＳ ゴシック"/>
              </a:rPr>
              <a:t>represents the place you </a:t>
            </a:r>
            <a:br>
              <a:rPr lang="en-US" b="0" i="0" u="none" strike="noStrike" baseline="0" smtClean="0">
                <a:latin typeface="Segoe"/>
                <a:ea typeface="ＭＳ ゴシック"/>
              </a:rPr>
            </a:br>
            <a:r>
              <a:rPr lang="en-US" b="0" i="0" u="none" strike="noStrike" baseline="0" smtClean="0">
                <a:latin typeface="Segoe"/>
                <a:ea typeface="ＭＳ ゴシック"/>
              </a:rPr>
              <a:t>want to put the copied </a:t>
            </a:r>
            <a:br>
              <a:rPr lang="en-US" b="0" i="0" u="none" strike="noStrike" baseline="0" smtClean="0">
                <a:latin typeface="Segoe"/>
                <a:ea typeface="ＭＳ ゴシック"/>
              </a:rPr>
            </a:br>
            <a:r>
              <a:rPr lang="en-US" b="0" i="0" u="none" strike="noStrike" baseline="0" smtClean="0">
                <a:latin typeface="Segoe"/>
                <a:ea typeface="ＭＳ ゴシック"/>
              </a:rPr>
              <a:t>sheet in front of.</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pic>
        <p:nvPicPr>
          <p:cNvPr id="7" name="Picture 6" descr="08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2709" y="1676401"/>
            <a:ext cx="3408255" cy="2878082"/>
          </a:xfrm>
          <a:prstGeom prst="rect">
            <a:avLst/>
          </a:prstGeom>
        </p:spPr>
      </p:pic>
    </p:spTree>
    <p:extLst>
      <p:ext uri="{BB962C8B-B14F-4D97-AF65-F5344CB8AC3E}">
        <p14:creationId xmlns:p14="http://schemas.microsoft.com/office/powerpoint/2010/main" val="389186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Copy a Worksheet</a:t>
            </a:r>
          </a:p>
        </p:txBody>
      </p:sp>
      <p:sp>
        <p:nvSpPr>
          <p:cNvPr id="3" name="Text Placeholder 2"/>
          <p:cNvSpPr>
            <a:spLocks noGrp="1"/>
          </p:cNvSpPr>
          <p:nvPr>
            <p:ph type="body" idx="1"/>
          </p:nvPr>
        </p:nvSpPr>
        <p:spPr/>
        <p:txBody>
          <a:bodyPr/>
          <a:lstStyle/>
          <a:p>
            <a:pPr lvl="1" rtl="0">
              <a:buFont typeface="+mj-lt"/>
              <a:buAutoNum type="arabicPeriod" startAt="8"/>
            </a:pPr>
            <a:r>
              <a:rPr lang="en-US" b="0" i="0" u="none" strike="noStrike" baseline="0" smtClean="0">
                <a:latin typeface="Segoe"/>
                <a:ea typeface="ＭＳ ゴシック"/>
              </a:rPr>
              <a:t>In the Before sheet list, select </a:t>
            </a:r>
            <a:br>
              <a:rPr lang="en-US" b="0" i="0" u="none" strike="noStrike" baseline="0" smtClean="0">
                <a:latin typeface="Segoe"/>
                <a:ea typeface="ＭＳ ゴシック"/>
              </a:rPr>
            </a:br>
            <a:r>
              <a:rPr lang="en-US" b="1" i="0" u="none" strike="noStrike" baseline="0" smtClean="0">
                <a:latin typeface="Segoe"/>
                <a:ea typeface="ＭＳ ゴシック"/>
              </a:rPr>
              <a:t>(move to end)</a:t>
            </a:r>
            <a:r>
              <a:rPr lang="en-US" b="0" i="0" u="none" strike="noStrike" baseline="0" smtClean="0">
                <a:latin typeface="Segoe"/>
                <a:ea typeface="ＭＳ ゴシック"/>
              </a:rPr>
              <a:t>. Next, select </a:t>
            </a:r>
            <a:br>
              <a:rPr lang="en-US" b="0" i="0" u="none" strike="noStrike" baseline="0" smtClean="0">
                <a:latin typeface="Segoe"/>
                <a:ea typeface="ＭＳ ゴシック"/>
              </a:rPr>
            </a:br>
            <a:r>
              <a:rPr lang="en-US" b="0" i="0" u="none" strike="noStrike" baseline="0" smtClean="0">
                <a:latin typeface="Segoe"/>
                <a:ea typeface="ＭＳ ゴシック"/>
              </a:rPr>
              <a:t>the </a:t>
            </a:r>
            <a:r>
              <a:rPr lang="en-US" b="1" i="0" u="none" strike="noStrike" baseline="0" smtClean="0">
                <a:latin typeface="Segoe"/>
                <a:ea typeface="ＭＳ ゴシック"/>
              </a:rPr>
              <a:t>Create a copy</a:t>
            </a:r>
            <a:r>
              <a:rPr lang="en-US" b="0" i="0" u="none" strike="noStrike" baseline="0" smtClean="0">
                <a:latin typeface="Segoe"/>
                <a:ea typeface="ＭＳ ゴシック"/>
              </a:rPr>
              <a:t> box</a:t>
            </a:r>
            <a:r>
              <a:rPr lang="en-US" b="0" i="0" u="none" strike="noStrike" baseline="0" smtClean="0">
                <a:latin typeface="Times New Roman"/>
                <a:ea typeface="ＭＳ ゴシック"/>
              </a:rPr>
              <a:t>,</a:t>
            </a:r>
            <a:r>
              <a:rPr lang="en-US" b="0" i="0" u="none" strike="noStrike" baseline="0" smtClean="0">
                <a:latin typeface="Segoe"/>
                <a:ea typeface="ＭＳ ゴシック"/>
              </a:rPr>
              <a:t> as </a:t>
            </a:r>
            <a:br>
              <a:rPr lang="en-US" b="0" i="0" u="none" strike="noStrike" baseline="0" smtClean="0">
                <a:latin typeface="Segoe"/>
                <a:ea typeface="ＭＳ ゴシック"/>
              </a:rPr>
            </a:br>
            <a:r>
              <a:rPr lang="en-US" b="0" i="0" u="none" strike="noStrike" baseline="0" smtClean="0">
                <a:latin typeface="Segoe"/>
                <a:ea typeface="ＭＳ ゴシック"/>
              </a:rPr>
              <a:t>shown at right</a:t>
            </a:r>
            <a:r>
              <a:rPr lang="en-US" b="0" i="0" u="none" strike="noStrike" baseline="0" smtClean="0">
                <a:latin typeface="Times New Roman"/>
                <a:ea typeface="ＭＳ ゴシック"/>
              </a:rPr>
              <a:t>,</a:t>
            </a:r>
            <a:r>
              <a:rPr lang="en-US" b="0" i="0" u="none" strike="noStrike" baseline="0" smtClean="0">
                <a:latin typeface="Segoe"/>
                <a:ea typeface="ＭＳ ゴシック"/>
              </a:rPr>
              <a:t> and then click </a:t>
            </a:r>
            <a:br>
              <a:rPr lang="en-US" b="0" i="0" u="none" strike="noStrike" baseline="0" smtClean="0">
                <a:latin typeface="Segoe"/>
                <a:ea typeface="ＭＳ ゴシック"/>
              </a:rPr>
            </a:br>
            <a:r>
              <a:rPr lang="en-US" b="1" i="0" u="none" strike="noStrike" baseline="0" smtClean="0">
                <a:latin typeface="Segoe"/>
                <a:ea typeface="ＭＳ ゴシック"/>
              </a:rPr>
              <a:t>OK</a:t>
            </a:r>
            <a:r>
              <a:rPr lang="en-US" b="0" i="0" u="none" strike="noStrike" baseline="0" smtClean="0">
                <a:latin typeface="Segoe"/>
                <a:ea typeface="ＭＳ ゴシック"/>
              </a:rPr>
              <a:t>. A copy of the Monday </a:t>
            </a:r>
            <a:br>
              <a:rPr lang="en-US" b="0" i="0" u="none" strike="noStrike" baseline="0" smtClean="0">
                <a:latin typeface="Segoe"/>
                <a:ea typeface="ＭＳ ゴシック"/>
              </a:rPr>
            </a:br>
            <a:r>
              <a:rPr lang="en-US" b="0" i="0" u="none" strike="noStrike" baseline="0" smtClean="0">
                <a:latin typeface="Segoe"/>
                <a:ea typeface="ＭＳ ゴシック"/>
              </a:rPr>
              <a:t>worksheet is inserted at the </a:t>
            </a:r>
            <a:br>
              <a:rPr lang="en-US" b="0" i="0" u="none" strike="noStrike" baseline="0" smtClean="0">
                <a:latin typeface="Segoe"/>
                <a:ea typeface="ＭＳ ゴシック"/>
              </a:rPr>
            </a:br>
            <a:r>
              <a:rPr lang="en-US" b="0" i="0" u="none" strike="noStrike" baseline="0" smtClean="0">
                <a:latin typeface="Segoe"/>
                <a:ea typeface="ＭＳ ゴシック"/>
              </a:rPr>
              <a:t>end of the sequence, to the </a:t>
            </a:r>
            <a:br>
              <a:rPr lang="en-US" b="0" i="0" u="none" strike="noStrike" baseline="0" smtClean="0">
                <a:latin typeface="Segoe"/>
                <a:ea typeface="ＭＳ ゴシック"/>
              </a:rPr>
            </a:br>
            <a:r>
              <a:rPr lang="en-US" b="0" i="0" u="none" strike="noStrike" baseline="0" smtClean="0">
                <a:latin typeface="Segoe"/>
                <a:ea typeface="ＭＳ ゴシック"/>
              </a:rPr>
              <a:t>right of Lookup. The new </a:t>
            </a:r>
            <a:br>
              <a:rPr lang="en-US" b="0" i="0" u="none" strike="noStrike" baseline="0" smtClean="0">
                <a:latin typeface="Segoe"/>
                <a:ea typeface="ＭＳ ゴシック"/>
              </a:rPr>
            </a:br>
            <a:r>
              <a:rPr lang="en-US" b="0" i="0" u="none" strike="noStrike" baseline="0" smtClean="0">
                <a:latin typeface="Segoe"/>
                <a:ea typeface="ＭＳ ゴシック"/>
              </a:rPr>
              <a:t>worksheet is given the </a:t>
            </a:r>
            <a:br>
              <a:rPr lang="en-US" b="0" i="0" u="none" strike="noStrike" baseline="0" smtClean="0">
                <a:latin typeface="Segoe"/>
                <a:ea typeface="ＭＳ ゴシック"/>
              </a:rPr>
            </a:br>
            <a:r>
              <a:rPr lang="en-US" b="0" i="0" u="none" strike="noStrike" baseline="0" smtClean="0">
                <a:latin typeface="Segoe"/>
                <a:ea typeface="ＭＳ ゴシック"/>
              </a:rPr>
              <a:t>default name Monday (2).</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pic>
        <p:nvPicPr>
          <p:cNvPr id="7" name="Picture 6" descr="08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676400"/>
            <a:ext cx="3248526" cy="2743200"/>
          </a:xfrm>
          <a:prstGeom prst="rect">
            <a:avLst/>
          </a:prstGeom>
        </p:spPr>
      </p:pic>
    </p:spTree>
    <p:extLst>
      <p:ext uri="{BB962C8B-B14F-4D97-AF65-F5344CB8AC3E}">
        <p14:creationId xmlns:p14="http://schemas.microsoft.com/office/powerpoint/2010/main" val="420965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Copy a Worksheet</a:t>
            </a:r>
          </a:p>
        </p:txBody>
      </p:sp>
      <p:sp>
        <p:nvSpPr>
          <p:cNvPr id="3" name="Text Placeholder 2"/>
          <p:cNvSpPr>
            <a:spLocks noGrp="1"/>
          </p:cNvSpPr>
          <p:nvPr>
            <p:ph type="body" idx="1"/>
          </p:nvPr>
        </p:nvSpPr>
        <p:spPr/>
        <p:txBody>
          <a:bodyPr/>
          <a:lstStyle/>
          <a:p>
            <a:pPr lvl="1" rtl="0">
              <a:buFont typeface="+mj-lt"/>
              <a:buAutoNum type="arabicPeriod" startAt="9"/>
            </a:pPr>
            <a:r>
              <a:rPr lang="en-US" b="0" i="0" u="none" strike="noStrike" baseline="0" smtClean="0">
                <a:latin typeface="Segoe"/>
                <a:ea typeface="ＭＳ ゴシック"/>
              </a:rPr>
              <a:t>Click the </a:t>
            </a:r>
            <a:r>
              <a:rPr lang="en-US" b="1" i="0" u="none" strike="noStrike" baseline="0" smtClean="0">
                <a:latin typeface="Segoe"/>
                <a:ea typeface="ＭＳ ゴシック"/>
              </a:rPr>
              <a:t>Monday</a:t>
            </a:r>
            <a:r>
              <a:rPr lang="en-US" b="0" i="0" u="none" strike="noStrike" baseline="0" smtClean="0">
                <a:latin typeface="Segoe"/>
                <a:ea typeface="ＭＳ ゴシック"/>
              </a:rPr>
              <a:t> worksheet tab. Next, click and hold the </a:t>
            </a:r>
            <a:r>
              <a:rPr lang="en-US" b="1" i="0" u="none" strike="noStrike" baseline="0" smtClean="0">
                <a:latin typeface="Segoe"/>
                <a:ea typeface="ＭＳ ゴシック"/>
              </a:rPr>
              <a:t>Monday</a:t>
            </a:r>
            <a:r>
              <a:rPr lang="en-US" b="0" i="0" u="none" strike="noStrike" baseline="0" smtClean="0">
                <a:latin typeface="Segoe"/>
                <a:ea typeface="ＭＳ ゴシック"/>
              </a:rPr>
              <a:t> tab, and then press and hold </a:t>
            </a:r>
            <a:r>
              <a:rPr lang="en-US" b="1" i="0" u="none" strike="noStrike" baseline="0" smtClean="0">
                <a:latin typeface="Segoe"/>
                <a:ea typeface="ＭＳ ゴシック"/>
              </a:rPr>
              <a:t>Ctrl</a:t>
            </a:r>
            <a:r>
              <a:rPr lang="en-US" b="0" i="0" u="none" strike="noStrike" baseline="0" smtClean="0">
                <a:latin typeface="Segoe"/>
                <a:ea typeface="ＭＳ ゴシック"/>
              </a:rPr>
              <a:t>. The pointer changes from an arrow to a paper with a plus sign in it.</a:t>
            </a:r>
          </a:p>
          <a:p>
            <a:pPr lvl="1" rtl="0">
              <a:buAutoNum type="arabicPeriod" startAt="9"/>
            </a:pPr>
            <a:r>
              <a:rPr lang="en-US" b="0" i="0" u="none" strike="noStrike" baseline="0" smtClean="0">
                <a:latin typeface="Segoe"/>
                <a:ea typeface="ＭＳ ゴシック"/>
              </a:rPr>
              <a:t>Drag the pointer to the right until the down-arrow just above the tabs bar points to the divider to the right of Monday (2). Release the mouse button and </a:t>
            </a:r>
            <a:r>
              <a:rPr lang="en-US" b="1" i="0" u="none" strike="noStrike" baseline="0" smtClean="0">
                <a:latin typeface="Segoe"/>
                <a:ea typeface="ＭＳ ゴシック"/>
              </a:rPr>
              <a:t>Ctrl</a:t>
            </a:r>
            <a:r>
              <a:rPr lang="en-US" b="0" i="0" u="none" strike="noStrike" baseline="0" smtClean="0">
                <a:latin typeface="Segoe"/>
                <a:ea typeface="ＭＳ ゴシック"/>
              </a:rPr>
              <a:t> key. A new worksheet is created, with its tab located just to the right of where the down-arrow was pointing. Its name is Monday (3).</a:t>
            </a:r>
          </a:p>
          <a:p>
            <a:pPr lvl="1" rtl="0">
              <a:buAutoNum type="arabicPeriod" startAt="9"/>
            </a:pPr>
            <a:r>
              <a:rPr lang="en-US" b="0" i="0" u="none" strike="noStrike" baseline="0" smtClean="0">
                <a:latin typeface="Segoe"/>
                <a:ea typeface="ＭＳ ゴシック"/>
              </a:rPr>
              <a:t>With Monday (3) active, click cell </a:t>
            </a:r>
            <a:r>
              <a:rPr lang="en-US" b="1" i="0" u="none" strike="noStrike" baseline="0" smtClean="0">
                <a:latin typeface="Segoe"/>
                <a:ea typeface="ＭＳ ゴシック"/>
              </a:rPr>
              <a:t>B4</a:t>
            </a:r>
            <a:r>
              <a:rPr lang="en-US" b="0" i="0" u="none" strike="noStrike" baseline="0" smtClean="0">
                <a:latin typeface="Segoe"/>
                <a:ea typeface="ＭＳ ゴシック"/>
              </a:rPr>
              <a:t> and type the date </a:t>
            </a:r>
            <a:r>
              <a:rPr lang="en-US" b="1" i="0" u="none" strike="noStrike" baseline="0" smtClean="0">
                <a:latin typeface="Segoe"/>
                <a:ea typeface="ＭＳ ゴシック"/>
              </a:rPr>
              <a:t>2/19/2013</a:t>
            </a:r>
            <a:r>
              <a:rPr lang="en-US" b="0" i="0" u="none" strike="noStrike" baseline="0" smtClean="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108337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smtClean="0">
                <a:solidFill>
                  <a:srgbClr val="007233"/>
                </a:solidFill>
                <a:latin typeface="Segoe"/>
                <a:ea typeface="ＭＳ ゴシック"/>
              </a:rPr>
              <a:t>Step by Step: Copy a Worksheet</a:t>
            </a:r>
          </a:p>
        </p:txBody>
      </p:sp>
      <p:sp>
        <p:nvSpPr>
          <p:cNvPr id="3" name="Text Placeholder 2"/>
          <p:cNvSpPr>
            <a:spLocks noGrp="1"/>
          </p:cNvSpPr>
          <p:nvPr>
            <p:ph type="body" idx="1"/>
          </p:nvPr>
        </p:nvSpPr>
        <p:spPr/>
        <p:txBody>
          <a:bodyPr/>
          <a:lstStyle/>
          <a:p>
            <a:pPr lvl="1" rtl="0">
              <a:buFont typeface="+mj-lt"/>
              <a:buAutoNum type="arabicPeriod" startAt="12"/>
            </a:pPr>
            <a:r>
              <a:rPr lang="en-US" b="0" i="0" u="none" strike="noStrike" baseline="0" smtClean="0">
                <a:latin typeface="Segoe"/>
                <a:ea typeface="ＭＳ ゴシック"/>
              </a:rPr>
              <a:t>Select cells </a:t>
            </a:r>
            <a:r>
              <a:rPr lang="en-US" b="1" i="0" u="none" strike="noStrike" baseline="0" smtClean="0">
                <a:latin typeface="Segoe"/>
                <a:ea typeface="ＭＳ ゴシック"/>
              </a:rPr>
              <a:t>B8:H13</a:t>
            </a:r>
            <a:r>
              <a:rPr lang="en-US" b="0" i="0" u="none" strike="noStrike" baseline="0" smtClean="0">
                <a:latin typeface="Times New Roman"/>
                <a:ea typeface="ＭＳ ゴシック"/>
              </a:rPr>
              <a:t>.</a:t>
            </a:r>
          </a:p>
          <a:p>
            <a:pPr lvl="1" rtl="0">
              <a:buAutoNum type="arabicPeriod" startAt="12"/>
            </a:pPr>
            <a:r>
              <a:rPr lang="en-US" b="0" i="0" u="none" strike="noStrike" baseline="0" smtClean="0">
                <a:latin typeface="Segoe"/>
                <a:ea typeface="ＭＳ ゴシック"/>
              </a:rPr>
              <a:t>Beginning in cell B8, enter the following data, skipping over cells without an “x” or a number</a:t>
            </a:r>
            <a:r>
              <a:rPr lang="en-US" b="0" i="0" u="none" strike="noStrike" baseline="0" smtClean="0">
                <a:latin typeface="Times New Roman"/>
                <a:ea typeface="ＭＳ ゴシック"/>
              </a:rPr>
              <a:t>,</a:t>
            </a:r>
            <a:r>
              <a:rPr lang="en-US" b="0" i="0" u="none" strike="noStrike" baseline="0" smtClean="0">
                <a:latin typeface="Segoe"/>
                <a:ea typeface="ＭＳ ゴシック"/>
              </a:rPr>
              <a:t> as shown in the following (below):</a:t>
            </a:r>
            <a:endParaRPr lang="en-US" b="0" i="0" u="none" strike="noStrike" baseline="0" smtClean="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pic>
        <p:nvPicPr>
          <p:cNvPr id="7" name="Picture 6" descr="08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0" y="3200400"/>
            <a:ext cx="5588000" cy="2873828"/>
          </a:xfrm>
          <a:prstGeom prst="rect">
            <a:avLst/>
          </a:prstGeom>
        </p:spPr>
      </p:pic>
    </p:spTree>
    <p:extLst>
      <p:ext uri="{BB962C8B-B14F-4D97-AF65-F5344CB8AC3E}">
        <p14:creationId xmlns:p14="http://schemas.microsoft.com/office/powerpoint/2010/main" val="3179421225"/>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252</TotalTime>
  <Words>4735</Words>
  <Application>Microsoft Macintosh PowerPoint</Application>
  <PresentationFormat>On-screen Show (4:3)</PresentationFormat>
  <Paragraphs>330</Paragraphs>
  <Slides>41</Slides>
  <Notes>17</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template</vt:lpstr>
      <vt:lpstr>Managing Worksheets</vt:lpstr>
      <vt:lpstr>Objectives</vt:lpstr>
      <vt:lpstr>Software Orientation</vt:lpstr>
      <vt:lpstr>Software Orientation</vt:lpstr>
      <vt:lpstr>Step by Step: Copy a Worksheet</vt:lpstr>
      <vt:lpstr>Step by Step: Copy a Worksheet</vt:lpstr>
      <vt:lpstr>Step by Step: Copy a Worksheet</vt:lpstr>
      <vt:lpstr>Step by Step: Copy a Worksheet</vt:lpstr>
      <vt:lpstr>Step by Step: Copy a Worksheet</vt:lpstr>
      <vt:lpstr>Step by Step: Copy a Worksheet</vt:lpstr>
      <vt:lpstr>Step by Step: Rename a Worksheet</vt:lpstr>
      <vt:lpstr>Step by Step: Rename a Worksheet</vt:lpstr>
      <vt:lpstr>Step by Step: Reposition the Worksheets in a Workbook</vt:lpstr>
      <vt:lpstr>Step by Step: Reposition the Worksheets in a Workbook</vt:lpstr>
      <vt:lpstr>Step by Step: Reposition the Worksheets in a Workbook</vt:lpstr>
      <vt:lpstr>Step by Step: Change the Color of a Worksheet Tab</vt:lpstr>
      <vt:lpstr>Step by Step: Change the Color of a Worksheet Tab</vt:lpstr>
      <vt:lpstr>Step by Step: Hide and Unhide a Worksheet</vt:lpstr>
      <vt:lpstr>Step by Step: Hide and Unhide a Worksheet</vt:lpstr>
      <vt:lpstr>Step by Step: Insert a New Worksheet into a Workbook</vt:lpstr>
      <vt:lpstr>Step by Step: Insert a New Worksheet into a Workbook</vt:lpstr>
      <vt:lpstr>Step by Step: Delete a Worksheet from a Workbook</vt:lpstr>
      <vt:lpstr>Step by Step: Work with Multiple Worksheets in a Workbook</vt:lpstr>
      <vt:lpstr>Step by Step: Work with Multiple Worksheets in a Workbook</vt:lpstr>
      <vt:lpstr>Step by Step: Work with Multiple Worksheets in a Workbook</vt:lpstr>
      <vt:lpstr>Step by Step: Work with Multiple Worksheets in a Workbook</vt:lpstr>
      <vt:lpstr>Step by Step: Work with Multiple Worksheets in a Workbook</vt:lpstr>
      <vt:lpstr>Step by Step: Hide and Unhide Worksheet Windows in a Workbook</vt:lpstr>
      <vt:lpstr>Step by Step: Use Zoom and Freeze to Change the Onscreen View</vt:lpstr>
      <vt:lpstr>Step by Step: Use Zoom and Freeze to Change the Onscreen View</vt:lpstr>
      <vt:lpstr>Step by Step: Use Zoom and Freeze to Change the Onscreen View</vt:lpstr>
      <vt:lpstr>Step by Step: Use Zoom and Freeze to Change the Onscreen View</vt:lpstr>
      <vt:lpstr>Step by Step: Locate Data with the Find Command</vt:lpstr>
      <vt:lpstr>Step by Step: Locate Data with the Find Command</vt:lpstr>
      <vt:lpstr>Step by Step: Locate Data with the Find Command</vt:lpstr>
      <vt:lpstr>Step by Step: Locate Data with the Find Command</vt:lpstr>
      <vt:lpstr>Step by Step: Locate Data with the Find Command</vt:lpstr>
      <vt:lpstr>Step by Step: Replace Data with the Replace Command</vt:lpstr>
      <vt:lpstr>Step by Step: Replace Data with the Replace Command</vt:lpstr>
      <vt:lpstr>Step by Step: Replace Data with the Replace Command</vt:lpstr>
      <vt:lpstr>Skils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386</cp:revision>
  <dcterms:created xsi:type="dcterms:W3CDTF">2011-08-08T12:10:51Z</dcterms:created>
  <dcterms:modified xsi:type="dcterms:W3CDTF">2013-08-09T20:11:41Z</dcterms:modified>
</cp:coreProperties>
</file>