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76"/>
  </p:notesMasterIdLst>
  <p:sldIdLst>
    <p:sldId id="256" r:id="rId2"/>
    <p:sldId id="259" r:id="rId3"/>
    <p:sldId id="266" r:id="rId4"/>
    <p:sldId id="268" r:id="rId5"/>
    <p:sldId id="269" r:id="rId6"/>
    <p:sldId id="272" r:id="rId7"/>
    <p:sldId id="274" r:id="rId8"/>
    <p:sldId id="277" r:id="rId9"/>
    <p:sldId id="279" r:id="rId10"/>
    <p:sldId id="281" r:id="rId11"/>
    <p:sldId id="282" r:id="rId12"/>
    <p:sldId id="283" r:id="rId13"/>
    <p:sldId id="285" r:id="rId14"/>
    <p:sldId id="287" r:id="rId15"/>
    <p:sldId id="289" r:id="rId16"/>
    <p:sldId id="291" r:id="rId17"/>
    <p:sldId id="293" r:id="rId18"/>
    <p:sldId id="397" r:id="rId19"/>
    <p:sldId id="294" r:id="rId20"/>
    <p:sldId id="298" r:id="rId21"/>
    <p:sldId id="299" r:id="rId22"/>
    <p:sldId id="301" r:id="rId23"/>
    <p:sldId id="302" r:id="rId24"/>
    <p:sldId id="310" r:id="rId25"/>
    <p:sldId id="311" r:id="rId26"/>
    <p:sldId id="312" r:id="rId27"/>
    <p:sldId id="398" r:id="rId28"/>
    <p:sldId id="313" r:id="rId29"/>
    <p:sldId id="318" r:id="rId30"/>
    <p:sldId id="319" r:id="rId31"/>
    <p:sldId id="320" r:id="rId32"/>
    <p:sldId id="321" r:id="rId33"/>
    <p:sldId id="325" r:id="rId34"/>
    <p:sldId id="326" r:id="rId35"/>
    <p:sldId id="328" r:id="rId36"/>
    <p:sldId id="329" r:id="rId37"/>
    <p:sldId id="332" r:id="rId38"/>
    <p:sldId id="334" r:id="rId39"/>
    <p:sldId id="336" r:id="rId40"/>
    <p:sldId id="337" r:id="rId41"/>
    <p:sldId id="340" r:id="rId42"/>
    <p:sldId id="341" r:id="rId43"/>
    <p:sldId id="344" r:id="rId44"/>
    <p:sldId id="346" r:id="rId45"/>
    <p:sldId id="348" r:id="rId46"/>
    <p:sldId id="350" r:id="rId47"/>
    <p:sldId id="351" r:id="rId48"/>
    <p:sldId id="352" r:id="rId49"/>
    <p:sldId id="356" r:id="rId50"/>
    <p:sldId id="357" r:id="rId51"/>
    <p:sldId id="358" r:id="rId52"/>
    <p:sldId id="361" r:id="rId53"/>
    <p:sldId id="362" r:id="rId54"/>
    <p:sldId id="364" r:id="rId55"/>
    <p:sldId id="366" r:id="rId56"/>
    <p:sldId id="368" r:id="rId57"/>
    <p:sldId id="369" r:id="rId58"/>
    <p:sldId id="371" r:id="rId59"/>
    <p:sldId id="372" r:id="rId60"/>
    <p:sldId id="374" r:id="rId61"/>
    <p:sldId id="378" r:id="rId62"/>
    <p:sldId id="380" r:id="rId63"/>
    <p:sldId id="382" r:id="rId64"/>
    <p:sldId id="383" r:id="rId65"/>
    <p:sldId id="384" r:id="rId66"/>
    <p:sldId id="385" r:id="rId67"/>
    <p:sldId id="388" r:id="rId68"/>
    <p:sldId id="389" r:id="rId69"/>
    <p:sldId id="391" r:id="rId70"/>
    <p:sldId id="392" r:id="rId71"/>
    <p:sldId id="393" r:id="rId72"/>
    <p:sldId id="400" r:id="rId73"/>
    <p:sldId id="399" r:id="rId74"/>
    <p:sldId id="394" r:id="rId75"/>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 id="2" name="Rich Kershn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4EB857"/>
    <a:srgbClr val="009933"/>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15" autoAdjust="0"/>
    <p:restoredTop sz="90603" autoAdjust="0"/>
  </p:normalViewPr>
  <p:slideViewPr>
    <p:cSldViewPr>
      <p:cViewPr>
        <p:scale>
          <a:sx n="147" d="100"/>
          <a:sy n="147" d="100"/>
        </p:scale>
        <p:origin x="-936" y="-8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interSettings" Target="printerSettings/printerSettings1.bin"/><Relationship Id="rId78" Type="http://schemas.openxmlformats.org/officeDocument/2006/relationships/commentAuthors" Target="commentAuthors.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9/2/13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smtClean="0">
                <a:solidFill>
                  <a:srgbClr val="000000"/>
                </a:solidFill>
                <a:latin typeface="Times New Roman"/>
                <a:ea typeface="ＭＳ ゴシック"/>
              </a:rPr>
              <a:t>Take Note: Entering True in the Range_lookup box returns the closest value. False returns only an exact value. If you leave the Range_lookup box empty as it is in Step 10 in the previous exercise, Excel enters True when you click OK.</a:t>
            </a:r>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28</a:t>
            </a:fld>
            <a:endParaRPr lang="en-US"/>
          </a:p>
        </p:txBody>
      </p:sp>
    </p:spTree>
    <p:extLst>
      <p:ext uri="{BB962C8B-B14F-4D97-AF65-F5344CB8AC3E}">
        <p14:creationId xmlns:p14="http://schemas.microsoft.com/office/powerpoint/2010/main" val="634173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smtClean="0">
                <a:solidFill>
                  <a:srgbClr val="000000"/>
                </a:solidFill>
                <a:latin typeface="Times New Roman"/>
                <a:ea typeface="ＭＳ ゴシック"/>
              </a:rPr>
              <a:t>Take Note: In some cases, Excel completes the formula. In Step 8, the closing parenthesis was not added, and Excel was able to complete the formula.</a:t>
            </a:r>
          </a:p>
          <a:p>
            <a:r>
              <a:rPr lang="en-US" b="0" i="0" u="none" strike="noStrike" baseline="0" smtClean="0">
                <a:solidFill>
                  <a:srgbClr val="000000"/>
                </a:solidFill>
                <a:latin typeface="Times New Roman"/>
                <a:ea typeface="ＭＳ ゴシック"/>
              </a:rPr>
              <a:t>Cross Reference: Remember that dollar signs before the column and row indicate an absolute reference. When you copy the formula, $G$12 remains the same in every cell.</a:t>
            </a:r>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36</a:t>
            </a:fld>
            <a:endParaRPr lang="en-US"/>
          </a:p>
        </p:txBody>
      </p:sp>
    </p:spTree>
    <p:extLst>
      <p:ext uri="{BB962C8B-B14F-4D97-AF65-F5344CB8AC3E}">
        <p14:creationId xmlns:p14="http://schemas.microsoft.com/office/powerpoint/2010/main" val="2858843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smtClean="0">
                <a:solidFill>
                  <a:srgbClr val="000000"/>
                </a:solidFill>
                <a:latin typeface="Times New Roman"/>
                <a:ea typeface="ＭＳ ゴシック"/>
              </a:rPr>
              <a:t>Another Way: Because you type only one condition in this formula, another option is to type =B3&lt;=B16 directly in the cell without the AND function.</a:t>
            </a:r>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38</a:t>
            </a:fld>
            <a:endParaRPr lang="en-US"/>
          </a:p>
        </p:txBody>
      </p:sp>
    </p:spTree>
    <p:extLst>
      <p:ext uri="{BB962C8B-B14F-4D97-AF65-F5344CB8AC3E}">
        <p14:creationId xmlns:p14="http://schemas.microsoft.com/office/powerpoint/2010/main" val="1561349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smtClean="0">
                <a:solidFill>
                  <a:srgbClr val="000000"/>
                </a:solidFill>
                <a:latin typeface="Times New Roman"/>
                <a:ea typeface="ＭＳ ゴシック"/>
              </a:rPr>
              <a:t>Take Note: As you add arguments, the Logical fields in the Function Arguments dialog box expand to allow you to enter multiple arguments.</a:t>
            </a:r>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42</a:t>
            </a:fld>
            <a:endParaRPr lang="en-US"/>
          </a:p>
        </p:txBody>
      </p:sp>
    </p:spTree>
    <p:extLst>
      <p:ext uri="{BB962C8B-B14F-4D97-AF65-F5344CB8AC3E}">
        <p14:creationId xmlns:p14="http://schemas.microsoft.com/office/powerpoint/2010/main" val="2339304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smtClean="0">
                <a:solidFill>
                  <a:srgbClr val="000000"/>
                </a:solidFill>
                <a:latin typeface="Times New Roman"/>
                <a:ea typeface="ＭＳ ゴシック"/>
              </a:rPr>
              <a:t>Take Note: Notice that we write function names such as IFERROR and VLOOKUP in all uppercase. These names are not case sensitive, but Microsoft always writes them in uppercase in the function lists and Help system because doing so makes reading functions much easier. Thus, it is best to get in the habit of using function names in uppercase.</a:t>
            </a:r>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44</a:t>
            </a:fld>
            <a:endParaRPr lang="en-US"/>
          </a:p>
        </p:txBody>
      </p:sp>
    </p:spTree>
    <p:extLst>
      <p:ext uri="{BB962C8B-B14F-4D97-AF65-F5344CB8AC3E}">
        <p14:creationId xmlns:p14="http://schemas.microsoft.com/office/powerpoint/2010/main" val="351079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smtClean="0">
                <a:solidFill>
                  <a:srgbClr val="000000"/>
                </a:solidFill>
                <a:latin typeface="Times New Roman"/>
                <a:ea typeface="ＭＳ ゴシック"/>
              </a:rPr>
              <a:t>Troubleshooting: When you start creating more complex formulas including functions within other functions, ensure that you use the same number of open parentheses as close parentheses.</a:t>
            </a:r>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45</a:t>
            </a:fld>
            <a:endParaRPr lang="en-US"/>
          </a:p>
        </p:txBody>
      </p:sp>
    </p:spTree>
    <p:extLst>
      <p:ext uri="{BB962C8B-B14F-4D97-AF65-F5344CB8AC3E}">
        <p14:creationId xmlns:p14="http://schemas.microsoft.com/office/powerpoint/2010/main" val="3794686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smtClean="0">
                <a:solidFill>
                  <a:srgbClr val="000000"/>
                </a:solidFill>
                <a:latin typeface="Times New Roman"/>
                <a:ea typeface="ＭＳ ゴシック"/>
              </a:rPr>
              <a:t>Another Way: You can also use text functions such as LEFT, MID, and RIGHT to convert text data from one column to multiple columns.</a:t>
            </a:r>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51</a:t>
            </a:fld>
            <a:endParaRPr lang="en-US"/>
          </a:p>
        </p:txBody>
      </p:sp>
    </p:spTree>
    <p:extLst>
      <p:ext uri="{BB962C8B-B14F-4D97-AF65-F5344CB8AC3E}">
        <p14:creationId xmlns:p14="http://schemas.microsoft.com/office/powerpoint/2010/main" val="1894142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smtClean="0">
                <a:solidFill>
                  <a:srgbClr val="000000"/>
                </a:solidFill>
                <a:latin typeface="Times New Roman"/>
                <a:ea typeface="ＭＳ ゴシック"/>
              </a:rPr>
              <a:t>Take Note: You can see the results of this and the next few exercises in Figure 10-25 later in the lesson.</a:t>
            </a:r>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60</a:t>
            </a:fld>
            <a:endParaRPr lang="en-US"/>
          </a:p>
        </p:txBody>
      </p:sp>
    </p:spTree>
    <p:extLst>
      <p:ext uri="{BB962C8B-B14F-4D97-AF65-F5344CB8AC3E}">
        <p14:creationId xmlns:p14="http://schemas.microsoft.com/office/powerpoint/2010/main" val="2970018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smtClean="0">
                <a:solidFill>
                  <a:srgbClr val="000000"/>
                </a:solidFill>
                <a:latin typeface="Times New Roman"/>
                <a:ea typeface="ＭＳ ゴシック"/>
              </a:rPr>
              <a:t>Take Note: In your workbook, cells in column C are not highlighted and the text and amount in cells D19 and D20 are empty. Figure 10-2 has been modified to show you which cells in the C5:C16 range meet the &gt;200000 criteria (275,000+209,000+258,000+359,500+250,000+305,600) and that the total is the sum of these individual cells or 1,657,100. If you want to conditionally highlight a range, see Lesson 6.</a:t>
            </a:r>
          </a:p>
          <a:p>
            <a:endParaRPr lang="en-US" b="0" i="0" u="none" strike="noStrike" baseline="0" smtClean="0">
              <a:solidFill>
                <a:srgbClr val="000000"/>
              </a:solidFill>
              <a:latin typeface="Times New Roman"/>
              <a:ea typeface="ＭＳ ゴシック"/>
            </a:endParaRPr>
          </a:p>
          <a:p>
            <a:r>
              <a:rPr lang="en-US" b="0" i="0" u="none" strike="noStrike" baseline="0" smtClean="0">
                <a:solidFill>
                  <a:srgbClr val="000000"/>
                </a:solidFill>
                <a:latin typeface="Times New Roman"/>
                <a:ea typeface="ＭＳ ゴシック"/>
              </a:rPr>
              <a:t>Troubleshooting: It is not necessary to type dollar signs or commas when entering dollar amounts in the Function Arguments dialog box. If you type them, Excel removes them from the formula and returns an accurate value.</a:t>
            </a:r>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a:t>
            </a:fld>
            <a:endParaRPr lang="en-US"/>
          </a:p>
        </p:txBody>
      </p:sp>
    </p:spTree>
    <p:extLst>
      <p:ext uri="{BB962C8B-B14F-4D97-AF65-F5344CB8AC3E}">
        <p14:creationId xmlns:p14="http://schemas.microsoft.com/office/powerpoint/2010/main" val="62121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smtClean="0">
                <a:solidFill>
                  <a:srgbClr val="000000"/>
                </a:solidFill>
                <a:latin typeface="Times New Roman"/>
                <a:ea typeface="ＭＳ ゴシック"/>
              </a:rPr>
              <a:t>Take Note: The result of the SUMIF formula in C20 does not include the property value in C15 because the formula specified values greater than $200,000. To include this value, the criterion needs to be &gt;= (greater than or equal to). </a:t>
            </a:r>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6</a:t>
            </a:fld>
            <a:endParaRPr lang="en-US"/>
          </a:p>
        </p:txBody>
      </p:sp>
    </p:spTree>
    <p:extLst>
      <p:ext uri="{BB962C8B-B14F-4D97-AF65-F5344CB8AC3E}">
        <p14:creationId xmlns:p14="http://schemas.microsoft.com/office/powerpoint/2010/main" val="295103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smtClean="0">
                <a:solidFill>
                  <a:srgbClr val="000000"/>
                </a:solidFill>
                <a:latin typeface="Times New Roman"/>
                <a:ea typeface="ＭＳ ゴシック"/>
              </a:rPr>
              <a:t>Take Note: When you click Recently Used, the last function that you used appears at the top of the list. Similarly, when you click Insert Function, the Insert Function dialog box opens with the last used function highlighted. </a:t>
            </a:r>
          </a:p>
          <a:p>
            <a:r>
              <a:rPr lang="en-US" b="0" i="0" u="none" strike="noStrike" baseline="0" smtClean="0">
                <a:solidFill>
                  <a:srgbClr val="000000"/>
                </a:solidFill>
                <a:latin typeface="Times New Roman"/>
                <a:ea typeface="ＭＳ ゴシック"/>
              </a:rPr>
              <a:t>Take Note: You do not need to collapse the dialog box as you did in Step 3. You can directly highlight the range if the dialog box is not in the way. Another option is to move the dialog box by dragging the title bar.</a:t>
            </a:r>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7</a:t>
            </a:fld>
            <a:endParaRPr lang="en-US"/>
          </a:p>
        </p:txBody>
      </p:sp>
    </p:spTree>
    <p:extLst>
      <p:ext uri="{BB962C8B-B14F-4D97-AF65-F5344CB8AC3E}">
        <p14:creationId xmlns:p14="http://schemas.microsoft.com/office/powerpoint/2010/main" val="291075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smtClean="0">
                <a:solidFill>
                  <a:srgbClr val="000000"/>
                </a:solidFill>
                <a:latin typeface="Times New Roman"/>
                <a:ea typeface="ＭＳ ゴシック"/>
              </a:rPr>
              <a:t>Another Way: You can use the Insert Function button to find a function or one of the function buttons in the Function Library if you know the function category and name.</a:t>
            </a:r>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9</a:t>
            </a:fld>
            <a:endParaRPr lang="en-US"/>
          </a:p>
        </p:txBody>
      </p:sp>
    </p:spTree>
    <p:extLst>
      <p:ext uri="{BB962C8B-B14F-4D97-AF65-F5344CB8AC3E}">
        <p14:creationId xmlns:p14="http://schemas.microsoft.com/office/powerpoint/2010/main" val="3484631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smtClean="0">
                <a:solidFill>
                  <a:srgbClr val="000000"/>
                </a:solidFill>
                <a:latin typeface="Times New Roman"/>
                <a:ea typeface="ＭＳ ゴシック"/>
              </a:rPr>
              <a:t>Troubleshooting: It is a good idea to press Tab after your last entry and preview the result of the function to make sure you entered all arguments correctly.</a:t>
            </a:r>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12</a:t>
            </a:fld>
            <a:endParaRPr lang="en-US"/>
          </a:p>
        </p:txBody>
      </p:sp>
    </p:spTree>
    <p:extLst>
      <p:ext uri="{BB962C8B-B14F-4D97-AF65-F5344CB8AC3E}">
        <p14:creationId xmlns:p14="http://schemas.microsoft.com/office/powerpoint/2010/main" val="3524740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smtClean="0">
                <a:solidFill>
                  <a:srgbClr val="000000"/>
                </a:solidFill>
                <a:latin typeface="Times New Roman"/>
                <a:ea typeface="ＭＳ ゴシック"/>
              </a:rPr>
              <a:t>Another Way: You can also choose Insert Function and Search for the function by name.</a:t>
            </a:r>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14</a:t>
            </a:fld>
            <a:endParaRPr lang="en-US"/>
          </a:p>
        </p:txBody>
      </p:sp>
    </p:spTree>
    <p:extLst>
      <p:ext uri="{BB962C8B-B14F-4D97-AF65-F5344CB8AC3E}">
        <p14:creationId xmlns:p14="http://schemas.microsoft.com/office/powerpoint/2010/main" val="1555363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smtClean="0">
                <a:solidFill>
                  <a:srgbClr val="000000"/>
                </a:solidFill>
                <a:latin typeface="Times New Roman"/>
                <a:ea typeface="ＭＳ ゴシック"/>
              </a:rPr>
              <a:t>Another Way: In previous examples, you collapse the dialog box and select the range, select the range without collapsing the dialog box, and you can also type the range as in this example.</a:t>
            </a:r>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16</a:t>
            </a:fld>
            <a:endParaRPr lang="en-US"/>
          </a:p>
        </p:txBody>
      </p:sp>
    </p:spTree>
    <p:extLst>
      <p:ext uri="{BB962C8B-B14F-4D97-AF65-F5344CB8AC3E}">
        <p14:creationId xmlns:p14="http://schemas.microsoft.com/office/powerpoint/2010/main" val="3062343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smtClean="0">
                <a:solidFill>
                  <a:srgbClr val="000000"/>
                </a:solidFill>
                <a:latin typeface="Times New Roman"/>
                <a:ea typeface="ＭＳ ゴシック"/>
              </a:rPr>
              <a:t>Take Note: When you create formulas, you can use the wildcard characters, question mark (?) and asterisk (*), in your criteria. A question mark matches any single character; an asterisk matches any sequence of characters. If you want to find an actual question mark or asterisk, type a grave accent (`) preceding the character. You apply this technique later in the lesson. </a:t>
            </a:r>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19</a:t>
            </a:fld>
            <a:endParaRPr lang="en-US"/>
          </a:p>
        </p:txBody>
      </p:sp>
    </p:spTree>
    <p:extLst>
      <p:ext uri="{BB962C8B-B14F-4D97-AF65-F5344CB8AC3E}">
        <p14:creationId xmlns:p14="http://schemas.microsoft.com/office/powerpoint/2010/main" val="853920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A1D811-BA61-294D-A0D0-EAA5C5D6C2DC}" type="datetimeFigureOut">
              <a:t>9/2/13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7AD71-406F-7346-817D-A8B974945895}" type="slidenum">
              <a:t>‹#›</a:t>
            </a:fld>
            <a:endParaRPr lang="en-US"/>
          </a:p>
        </p:txBody>
      </p:sp>
    </p:spTree>
    <p:extLst>
      <p:ext uri="{BB962C8B-B14F-4D97-AF65-F5344CB8AC3E}">
        <p14:creationId xmlns:p14="http://schemas.microsoft.com/office/powerpoint/2010/main" val="389460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33"/>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233"/>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33"/>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33"/>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33"/>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lvl="0" algn="r"/>
            <a:r>
              <a:rPr lang="en-US" sz="4400">
                <a:latin typeface="Segoe"/>
                <a:ea typeface="ＭＳ ゴシック"/>
              </a:rPr>
              <a:t>Using Advanced Formulas</a:t>
            </a:r>
            <a:endParaRPr lang="en-US" sz="4400">
              <a:latin typeface="Times New Roman"/>
              <a:ea typeface="ＭＳ ゴシック"/>
            </a:endParaRPr>
          </a:p>
        </p:txBody>
      </p:sp>
      <p:sp>
        <p:nvSpPr>
          <p:cNvPr id="2055" name="Subtitle 2"/>
          <p:cNvSpPr>
            <a:spLocks noGrp="1"/>
          </p:cNvSpPr>
          <p:nvPr>
            <p:ph type="body" idx="1"/>
          </p:nvPr>
        </p:nvSpPr>
        <p:spPr>
          <a:xfrm>
            <a:off x="304800" y="3124200"/>
            <a:ext cx="8183563" cy="533400"/>
          </a:xfrm>
        </p:spPr>
        <p:txBody>
          <a:bodyPr lIns="182880" tIns="0"/>
          <a:lstStyle/>
          <a:p>
            <a:pPr marL="36513" indent="0" algn="r" eaLnBrk="1" hangingPunct="1">
              <a:spcBef>
                <a:spcPct val="0"/>
              </a:spcBef>
              <a:buFontTx/>
              <a:buNone/>
            </a:pPr>
            <a:r>
              <a:rPr lang="en-US" sz="2800" dirty="0" smtClean="0">
                <a:solidFill>
                  <a:srgbClr val="007233"/>
                </a:solidFill>
              </a:rPr>
              <a:t>Lesson 10</a:t>
            </a:r>
          </a:p>
          <a:p>
            <a:pPr marL="36513" indent="0" algn="r" eaLnBrk="1" hangingPunct="1">
              <a:spcBef>
                <a:spcPct val="0"/>
              </a:spcBef>
              <a:buFontTx/>
              <a:buNone/>
            </a:pPr>
            <a:endParaRPr lang="en-US" sz="2800" dirty="0" smtClean="0">
              <a:solidFill>
                <a:srgbClr val="007233"/>
              </a:solidFill>
            </a:endParaRP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Word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007233"/>
                </a:solidFill>
                <a:latin typeface="Segoe UI Semibold" panose="020B0702040204020203" pitchFamily="34" charset="0"/>
              </a:rPr>
              <a:t>Microsoft</a:t>
            </a:r>
            <a:r>
              <a:rPr lang="en-US" sz="4800" b="1" dirty="0" smtClean="0">
                <a:solidFill>
                  <a:srgbClr val="007233"/>
                </a:solidFill>
                <a:latin typeface="+mn-lt"/>
              </a:rPr>
              <a:t> </a:t>
            </a:r>
            <a:r>
              <a:rPr lang="en-US" sz="4800" b="1" dirty="0" smtClean="0">
                <a:solidFill>
                  <a:srgbClr val="4EB857"/>
                </a:solidFill>
                <a:latin typeface="+mn-lt"/>
              </a:rPr>
              <a:t>Excel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SUMIFS Function</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In the Criteria_range1 box, select cells </a:t>
            </a:r>
            <a:r>
              <a:rPr lang="en-US" b="1" i="0" u="none" strike="noStrike" baseline="0" smtClean="0">
                <a:latin typeface="Segoe"/>
                <a:ea typeface="ＭＳ ゴシック"/>
              </a:rPr>
              <a:t>F5:F16</a:t>
            </a:r>
            <a:r>
              <a:rPr lang="en-US" b="0" i="0" u="none" strike="noStrike" baseline="0" smtClean="0">
                <a:latin typeface="Segoe"/>
                <a:ea typeface="ＭＳ ゴシック"/>
              </a:rPr>
              <a:t>. In the Criteria1 box, type </a:t>
            </a:r>
            <a:r>
              <a:rPr lang="en-US" b="1" i="0" u="none" strike="noStrike" baseline="0" smtClean="0">
                <a:latin typeface="Segoe"/>
                <a:ea typeface="ＭＳ ゴシック"/>
              </a:rPr>
              <a:t>&lt;=60</a:t>
            </a:r>
            <a:r>
              <a:rPr lang="en-US" b="0" i="0" u="none" strike="noStrike" baseline="0" smtClean="0">
                <a:latin typeface="Segoe"/>
                <a:ea typeface="ＭＳ ゴシック"/>
              </a:rPr>
              <a:t>. This specifies that you want to calculate only those values that are less than or equal to 60. When you move to the next text box, notice that Excel places quotation marks around your criteria. It applies these marks to let itself know that this is a criterion and not a calculated value.</a:t>
            </a:r>
          </a:p>
          <a:p>
            <a:pPr lvl="1" rtl="0">
              <a:buAutoNum type="arabicPeriod" startAt="5"/>
            </a:pPr>
            <a:r>
              <a:rPr lang="en-US" b="0" i="0" u="none" strike="noStrike" baseline="0" smtClean="0">
                <a:latin typeface="Segoe"/>
                <a:ea typeface="ＭＳ ゴシック"/>
              </a:rPr>
              <a:t>In the Criteria_range2 box, select cells </a:t>
            </a:r>
            <a:r>
              <a:rPr lang="en-US" b="1" i="0" u="none" strike="noStrike" baseline="0" smtClean="0">
                <a:latin typeface="Segoe"/>
                <a:ea typeface="ＭＳ ゴシック"/>
              </a:rPr>
              <a:t>C5:C16</a:t>
            </a:r>
            <a:r>
              <a:rPr lang="en-US" b="0" i="0" u="none" strike="noStrike" baseline="0" smtClean="0">
                <a:latin typeface="Segoe"/>
                <a:ea typeface="ＭＳ ゴシック"/>
              </a:rPr>
              <a:t>. You are now choosing your second cell range.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spTree>
    <p:extLst>
      <p:ext uri="{BB962C8B-B14F-4D97-AF65-F5344CB8AC3E}">
        <p14:creationId xmlns:p14="http://schemas.microsoft.com/office/powerpoint/2010/main" val="19920391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SUMIFS Function</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In the Criteria2 box, type </a:t>
            </a:r>
            <a:r>
              <a:rPr lang="en-US" b="1" i="0" u="none" strike="noStrike" baseline="0" smtClean="0">
                <a:latin typeface="Segoe"/>
                <a:ea typeface="ＭＳ ゴシック"/>
              </a:rPr>
              <a:t>&gt;200000</a:t>
            </a:r>
            <a:r>
              <a:rPr lang="en-US" b="0" i="0" u="none" strike="noStrike" baseline="0" smtClean="0">
                <a:latin typeface="Segoe"/>
                <a:ea typeface="ＭＳ ゴシック"/>
              </a:rPr>
              <a:t>. Click </a:t>
            </a:r>
            <a:r>
              <a:rPr lang="en-US" b="1" i="0" u="none" strike="noStrike" baseline="0" smtClean="0">
                <a:latin typeface="Segoe"/>
                <a:ea typeface="ＭＳ ゴシック"/>
              </a:rPr>
              <a:t>OK</a:t>
            </a:r>
            <a:r>
              <a:rPr lang="en-US" b="0" i="0" u="none" strike="noStrike" baseline="0" smtClean="0">
                <a:latin typeface="Segoe"/>
                <a:ea typeface="ＭＳ ゴシック"/>
              </a:rPr>
              <a:t>. You now applied a second criterion that will calculate values greater than 200,000. Excel calculates your formula, returning a value of $742,000.</a:t>
            </a:r>
          </a:p>
          <a:p>
            <a:pPr lvl="1" rtl="0">
              <a:buAutoNum type="arabicPeriod" startAt="7"/>
            </a:pPr>
            <a:r>
              <a:rPr lang="en-US" b="0" i="0" u="none" strike="noStrike" baseline="0" smtClean="0">
                <a:latin typeface="Segoe"/>
                <a:ea typeface="ＭＳ ゴシック"/>
              </a:rPr>
              <a:t>Select </a:t>
            </a:r>
            <a:r>
              <a:rPr lang="en-US" b="1" i="0" u="none" strike="noStrike" baseline="0" smtClean="0">
                <a:latin typeface="Segoe"/>
                <a:ea typeface="ＭＳ ゴシック"/>
              </a:rPr>
              <a:t>C23</a:t>
            </a:r>
            <a:r>
              <a:rPr lang="en-US" b="0" i="0" u="none" strike="noStrike" baseline="0" smtClean="0">
                <a:latin typeface="Segoe"/>
                <a:ea typeface="ＭＳ ゴシック"/>
              </a:rPr>
              <a:t> and click </a:t>
            </a:r>
            <a:r>
              <a:rPr lang="en-US" b="1" i="0" u="none" strike="noStrike" baseline="0" smtClean="0">
                <a:latin typeface="Segoe"/>
                <a:ea typeface="ＭＳ ゴシック"/>
              </a:rPr>
              <a:t>Recently Used</a:t>
            </a:r>
            <a:r>
              <a:rPr lang="en-US" b="0" i="0" u="none" strike="noStrike" baseline="0" smtClean="0">
                <a:latin typeface="Segoe"/>
                <a:ea typeface="ＭＳ ゴシック"/>
              </a:rPr>
              <a:t> in the Function Library group.</a:t>
            </a:r>
          </a:p>
          <a:p>
            <a:pPr lvl="1" rtl="0">
              <a:buAutoNum type="arabicPeriod" startAt="7"/>
            </a:pPr>
            <a:r>
              <a:rPr lang="en-US" b="0" i="0" u="none" strike="noStrike" baseline="0" smtClean="0">
                <a:latin typeface="Segoe"/>
                <a:ea typeface="ＭＳ ゴシック"/>
              </a:rPr>
              <a:t>Select </a:t>
            </a:r>
            <a:r>
              <a:rPr lang="en-US" b="1" i="0" u="none" strike="noStrike" baseline="0" smtClean="0">
                <a:latin typeface="Segoe"/>
                <a:ea typeface="ＭＳ ゴシック"/>
              </a:rPr>
              <a:t>SUMIFS</a:t>
            </a:r>
            <a:r>
              <a:rPr lang="en-US" b="0" i="0" u="none" strike="noStrike" baseline="0" smtClean="0">
                <a:latin typeface="Segoe"/>
                <a:ea typeface="ＭＳ ゴシック"/>
              </a:rPr>
              <a:t>. In the Sum_range box, select </a:t>
            </a:r>
            <a:r>
              <a:rPr lang="en-US" b="1" i="0" u="none" strike="noStrike" baseline="0" smtClean="0">
                <a:latin typeface="Segoe"/>
                <a:ea typeface="ＭＳ ゴシック"/>
              </a:rPr>
              <a:t>C5:C16</a:t>
            </a:r>
            <a:r>
              <a:rPr lang="en-US" b="0" i="0" u="none" strike="noStrike" baseline="0" smtClean="0">
                <a:latin typeface="Times New Roman"/>
                <a:ea typeface="ＭＳ ゴシック"/>
              </a:rPr>
              <a:t>.</a:t>
            </a:r>
          </a:p>
          <a:p>
            <a:pPr lvl="1" rtl="0">
              <a:buAutoNum type="arabicPeriod" startAt="7"/>
            </a:pPr>
            <a:r>
              <a:rPr lang="en-US" b="0" i="0" u="none" strike="noStrike" baseline="0" smtClean="0">
                <a:latin typeface="Segoe"/>
                <a:ea typeface="ＭＳ ゴシック"/>
              </a:rPr>
              <a:t>In the Criteria_range1 box, select cells </a:t>
            </a:r>
            <a:r>
              <a:rPr lang="en-US" b="1" i="0" u="none" strike="noStrike" baseline="0" smtClean="0">
                <a:latin typeface="Segoe"/>
                <a:ea typeface="ＭＳ ゴシック"/>
              </a:rPr>
              <a:t>F5:F16</a:t>
            </a:r>
            <a:r>
              <a:rPr lang="en-US" b="0" i="0" u="none" strike="noStrike" baseline="0" smtClean="0">
                <a:latin typeface="Segoe"/>
                <a:ea typeface="ＭＳ ゴシック"/>
              </a:rPr>
              <a:t>. Type </a:t>
            </a:r>
            <a:r>
              <a:rPr lang="en-US" b="1" i="0" u="none" strike="noStrike" baseline="0" smtClean="0">
                <a:latin typeface="Segoe"/>
                <a:ea typeface="ＭＳ ゴシック"/>
              </a:rPr>
              <a:t>&lt;=60</a:t>
            </a:r>
            <a:r>
              <a:rPr lang="en-US" b="0" i="0" u="none" strike="noStrike" baseline="0" smtClean="0">
                <a:latin typeface="Segoe"/>
                <a:ea typeface="ＭＳ ゴシック"/>
              </a:rPr>
              <a:t> in the Criteria1 box.</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val="7011662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SUMIFS Function</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smtClean="0">
                <a:latin typeface="Segoe"/>
                <a:ea typeface="ＭＳ ゴシック"/>
              </a:rPr>
              <a:t>In the Criteria_range2 box, select cells </a:t>
            </a:r>
            <a:r>
              <a:rPr lang="en-US" b="1" i="0" u="none" strike="noStrike" baseline="0" smtClean="0">
                <a:latin typeface="Segoe"/>
                <a:ea typeface="ＭＳ ゴシック"/>
              </a:rPr>
              <a:t>E5:E16</a:t>
            </a:r>
            <a:r>
              <a:rPr lang="en-US" b="0" i="0" u="none" strike="noStrike" baseline="0" smtClean="0">
                <a:latin typeface="Segoe"/>
                <a:ea typeface="ＭＳ ゴシック"/>
              </a:rPr>
              <a:t>. Type </a:t>
            </a:r>
            <a:r>
              <a:rPr lang="en-US" b="1" i="0" u="none" strike="noStrike" baseline="0" smtClean="0">
                <a:latin typeface="Segoe"/>
                <a:ea typeface="ＭＳ ゴシック"/>
              </a:rPr>
              <a:t>&lt;3%</a:t>
            </a:r>
            <a:r>
              <a:rPr lang="en-US" b="0" i="0" u="none" strike="noStrike" baseline="0" smtClean="0">
                <a:latin typeface="Segoe"/>
                <a:ea typeface="ＭＳ ゴシック"/>
              </a:rPr>
              <a:t> in the Criteria2 box and press </a:t>
            </a:r>
            <a:r>
              <a:rPr lang="en-US" b="1" i="0" u="none" strike="noStrike" baseline="0" smtClean="0">
                <a:latin typeface="Segoe"/>
                <a:ea typeface="ＭＳ ゴシック"/>
              </a:rPr>
              <a:t>Tab</a:t>
            </a:r>
            <a:r>
              <a:rPr lang="en-US" b="0" i="0" u="none" strike="noStrike" baseline="0" smtClean="0">
                <a:latin typeface="Segoe"/>
                <a:ea typeface="ＭＳ ゴシック"/>
              </a:rPr>
              <a:t>. To see all arguments, scroll back to the top of the dialog box. The Function Arguments dialog box should look like the figure below.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pic>
        <p:nvPicPr>
          <p:cNvPr id="7" name="Picture 6" descr="10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276600"/>
            <a:ext cx="6007100" cy="2603500"/>
          </a:xfrm>
          <a:prstGeom prst="rect">
            <a:avLst/>
          </a:prstGeom>
        </p:spPr>
      </p:pic>
    </p:spTree>
    <p:extLst>
      <p:ext uri="{BB962C8B-B14F-4D97-AF65-F5344CB8AC3E}">
        <p14:creationId xmlns:p14="http://schemas.microsoft.com/office/powerpoint/2010/main" val="26253878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SUMIFS Function</a:t>
            </a:r>
          </a:p>
        </p:txBody>
      </p:sp>
      <p:sp>
        <p:nvSpPr>
          <p:cNvPr id="3" name="Text Placeholder 2"/>
          <p:cNvSpPr>
            <a:spLocks noGrp="1"/>
          </p:cNvSpPr>
          <p:nvPr>
            <p:ph type="body" idx="1"/>
          </p:nvPr>
        </p:nvSpPr>
        <p:spPr/>
        <p:txBody>
          <a:bodyPr/>
          <a:lstStyle/>
          <a:p>
            <a:pPr lvl="1" rtl="0">
              <a:buFont typeface="+mj-lt"/>
              <a:buAutoNum type="arabicPeriod" startAt="12"/>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After applying this formula, Excel returns a value of $433,000.</a:t>
            </a:r>
          </a:p>
          <a:p>
            <a:pPr lvl="1" rtl="0">
              <a:buAutoNum type="arabicPeriod" startAt="12"/>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for the next exercise.</a:t>
            </a:r>
          </a:p>
          <a:p>
            <a:pPr lvl="0" rtl="0"/>
            <a:r>
              <a:rPr lang="en-US" b="0" i="0" u="none" strike="noStrike" baseline="0" smtClean="0">
                <a:latin typeface="Segoe"/>
                <a:ea typeface="ＭＳ ゴシック"/>
              </a:rPr>
              <a:t>The formulas you use in this exercise analyze the data on two criteria. You can continue to add up to 127 criteria on which data can be evaluated.</a:t>
            </a:r>
          </a:p>
          <a:p>
            <a:pPr lvl="0" rtl="0"/>
            <a:r>
              <a:rPr lang="en-US" b="0" i="0" u="none" strike="noStrike" baseline="0" smtClean="0">
                <a:latin typeface="Segoe"/>
                <a:ea typeface="ＭＳ ゴシック"/>
              </a:rPr>
              <a:t>Because the order of arguments is different in SUMIF and SUMIFS, if you want to copy and edit these similar functions, be sure to put the arguments in the correct order (first, second, third, and so 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19143644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COUNTIF Function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Select </a:t>
            </a:r>
            <a:r>
              <a:rPr lang="en-US" b="1" i="0" u="none" strike="noStrike" baseline="0" smtClean="0">
                <a:latin typeface="Segoe"/>
                <a:ea typeface="ＭＳ ゴシック"/>
              </a:rPr>
              <a:t>C24</a:t>
            </a:r>
            <a:r>
              <a:rPr lang="en-US" b="0" i="0" u="none" strike="noStrike" baseline="0" smtClean="0">
                <a:latin typeface="Segoe"/>
                <a:ea typeface="ＭＳ ゴシック"/>
              </a:rPr>
              <a:t>. In the Function Library group, click </a:t>
            </a:r>
            <a:r>
              <a:rPr lang="en-US" b="1" i="0" u="none" strike="noStrike" baseline="0" smtClean="0">
                <a:latin typeface="Segoe"/>
                <a:ea typeface="ＭＳ ゴシック"/>
              </a:rPr>
              <a:t>More Functions</a:t>
            </a:r>
            <a:r>
              <a:rPr lang="en-US" b="0" i="0" u="none" strike="noStrike" baseline="0" smtClean="0">
                <a:latin typeface="Segoe"/>
                <a:ea typeface="ＭＳ ゴシック"/>
              </a:rPr>
              <a:t>, select </a:t>
            </a:r>
            <a:r>
              <a:rPr lang="en-US" b="1" i="0" u="none" strike="noStrike" baseline="0" smtClean="0">
                <a:latin typeface="Segoe"/>
                <a:ea typeface="ＭＳ ゴシック"/>
              </a:rPr>
              <a:t>Statistical</a:t>
            </a:r>
            <a:r>
              <a:rPr lang="en-US" b="0" i="0" u="none" strike="noStrike" baseline="0" smtClean="0">
                <a:latin typeface="Segoe"/>
                <a:ea typeface="ＭＳ ゴシック"/>
              </a:rPr>
              <a:t>, and click </a:t>
            </a:r>
            <a:r>
              <a:rPr lang="en-US" b="1" i="0" u="none" strike="noStrike" baseline="0" smtClean="0">
                <a:latin typeface="Segoe"/>
                <a:ea typeface="ＭＳ ゴシック"/>
              </a:rPr>
              <a:t>COUNTIF</a:t>
            </a:r>
            <a:r>
              <a:rPr lang="en-US" b="0" i="0" u="none" strike="noStrike" baseline="0" smtClean="0">
                <a:latin typeface="Times New Roman"/>
                <a:ea typeface="ＭＳ ゴシック"/>
              </a:rPr>
              <a:t>.</a:t>
            </a:r>
          </a:p>
          <a:p>
            <a:pPr lvl="1"/>
            <a:r>
              <a:rPr lang="en-US">
                <a:latin typeface="Segoe"/>
                <a:ea typeface="ＭＳ ゴシック"/>
              </a:rPr>
              <a:t>In the Function Arguments dialog box, in the Range box, select cells </a:t>
            </a:r>
            <a:r>
              <a:rPr lang="en-US" b="1">
                <a:latin typeface="Segoe"/>
                <a:ea typeface="ＭＳ ゴシック"/>
              </a:rPr>
              <a:t>B5:B16</a:t>
            </a:r>
            <a:r>
              <a:rPr lang="en-US">
                <a:latin typeface="Times New Roman"/>
                <a:ea typeface="ＭＳ ゴシック"/>
              </a:rPr>
              <a:t>.</a:t>
            </a:r>
          </a:p>
          <a:p>
            <a:pPr lvl="1"/>
            <a:r>
              <a:rPr lang="en-US">
                <a:latin typeface="Segoe"/>
                <a:ea typeface="ＭＳ ゴシック"/>
              </a:rPr>
              <a:t>In the Criteria box, type </a:t>
            </a:r>
            <a:r>
              <a:rPr lang="en-US" b="1">
                <a:latin typeface="Segoe"/>
                <a:ea typeface="ＭＳ ゴシック"/>
              </a:rPr>
              <a:t>&gt;=200000</a:t>
            </a:r>
            <a:r>
              <a:rPr lang="en-US">
                <a:latin typeface="Segoe"/>
                <a:ea typeface="ＭＳ ゴシック"/>
              </a:rPr>
              <a:t> and press </a:t>
            </a:r>
            <a:r>
              <a:rPr lang="en-US" b="1">
                <a:latin typeface="Segoe"/>
                <a:ea typeface="ＭＳ ゴシック"/>
              </a:rPr>
              <a:t>Tab</a:t>
            </a:r>
            <a:r>
              <a:rPr lang="en-US">
                <a:latin typeface="Segoe"/>
                <a:ea typeface="ＭＳ ゴシック"/>
              </a:rPr>
              <a:t>. Preview the result and click </a:t>
            </a:r>
            <a:r>
              <a:rPr lang="en-US" b="1">
                <a:latin typeface="Segoe"/>
                <a:ea typeface="ＭＳ ゴシック"/>
              </a:rPr>
              <a:t>OK</a:t>
            </a:r>
            <a:r>
              <a:rPr lang="en-US">
                <a:latin typeface="Segoe"/>
                <a:ea typeface="ＭＳ ゴシック"/>
              </a:rPr>
              <a:t>. You set your criteria of values greater than or equal to $200,000. Excel returns a value of 9.</a:t>
            </a:r>
          </a:p>
          <a:p>
            <a:pPr lvl="1"/>
            <a:r>
              <a:rPr lang="en-US">
                <a:latin typeface="Segoe"/>
                <a:ea typeface="ＭＳ ゴシック"/>
              </a:rPr>
              <a:t>Select </a:t>
            </a:r>
            <a:r>
              <a:rPr lang="en-US" b="1">
                <a:latin typeface="Segoe"/>
                <a:ea typeface="ＭＳ ゴシック"/>
              </a:rPr>
              <a:t>C25</a:t>
            </a:r>
            <a:r>
              <a:rPr lang="en-US">
                <a:latin typeface="Segoe"/>
                <a:ea typeface="ＭＳ ゴシック"/>
              </a:rPr>
              <a:t> and in the Function Library group, click </a:t>
            </a:r>
            <a:r>
              <a:rPr lang="en-US" b="1">
                <a:latin typeface="Segoe"/>
                <a:ea typeface="ＭＳ ゴシック"/>
              </a:rPr>
              <a:t>Recently Used</a:t>
            </a:r>
            <a:r>
              <a:rPr lang="en-US">
                <a:latin typeface="Times New Roman"/>
                <a:ea typeface="ＭＳ ゴシック"/>
              </a:rPr>
              <a:t>.</a:t>
            </a:r>
          </a:p>
          <a:p>
            <a:pPr lvl="1" rtl="0"/>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spTree>
    <p:extLst>
      <p:ext uri="{BB962C8B-B14F-4D97-AF65-F5344CB8AC3E}">
        <p14:creationId xmlns:p14="http://schemas.microsoft.com/office/powerpoint/2010/main" val="239853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COUNTIF Function</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Select </a:t>
            </a:r>
            <a:r>
              <a:rPr lang="en-US" b="1" i="0" u="none" strike="noStrike" baseline="0" smtClean="0">
                <a:latin typeface="Segoe"/>
                <a:ea typeface="ＭＳ ゴシック"/>
              </a:rPr>
              <a:t>COUNTIF</a:t>
            </a:r>
            <a:r>
              <a:rPr lang="en-US" b="0" i="0" u="none" strike="noStrike" baseline="0" smtClean="0">
                <a:latin typeface="Segoe"/>
                <a:ea typeface="ＭＳ ゴシック"/>
              </a:rPr>
              <a:t>. In the Functions Arguments box, in the Range box, select cells </a:t>
            </a:r>
            <a:r>
              <a:rPr lang="en-US" b="1" i="0" u="none" strike="noStrike" baseline="0" smtClean="0">
                <a:latin typeface="Segoe"/>
                <a:ea typeface="ＭＳ ゴシック"/>
              </a:rPr>
              <a:t>C5:C16</a:t>
            </a:r>
            <a:r>
              <a:rPr lang="en-US" b="0" i="0" u="none" strike="noStrike" baseline="0" smtClean="0">
                <a:latin typeface="Times New Roman"/>
                <a:ea typeface="ＭＳ ゴシック"/>
              </a:rPr>
              <a:t>.</a:t>
            </a:r>
          </a:p>
          <a:p>
            <a:pPr lvl="1" rtl="0">
              <a:buAutoNum type="arabicPeriod" startAt="5"/>
            </a:pPr>
            <a:r>
              <a:rPr lang="en-US" b="0" i="0" u="none" strike="noStrike" baseline="0" smtClean="0">
                <a:latin typeface="Segoe"/>
                <a:ea typeface="ＭＳ ゴシック"/>
              </a:rPr>
              <a:t>In the Criteria box, type </a:t>
            </a:r>
            <a:r>
              <a:rPr lang="en-US" b="1" i="0" u="none" strike="noStrike" baseline="0" smtClean="0">
                <a:latin typeface="Segoe"/>
                <a:ea typeface="ＭＳ ゴシック"/>
              </a:rPr>
              <a:t>&gt;=200000</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Segoe"/>
                <a:ea typeface="ＭＳ ゴシック"/>
              </a:rPr>
              <a:t>. Preview the result and click </a:t>
            </a:r>
            <a:r>
              <a:rPr lang="en-US" b="1" i="0" u="none" strike="noStrike" baseline="0" smtClean="0">
                <a:latin typeface="Segoe"/>
                <a:ea typeface="ＭＳ ゴシック"/>
              </a:rPr>
              <a:t>OK</a:t>
            </a:r>
            <a:r>
              <a:rPr lang="en-US" b="0" i="0" u="none" strike="noStrike" baseline="0" smtClean="0">
                <a:latin typeface="Segoe"/>
                <a:ea typeface="ＭＳ ゴシック"/>
              </a:rPr>
              <a:t>. Excel returns a value of 7 when the formula is applied to the cell.</a:t>
            </a:r>
          </a:p>
          <a:p>
            <a:pPr lvl="1" rtl="0">
              <a:buAutoNum type="arabicPeriod" startAt="5"/>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val="310510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COUNTIFS Function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Select </a:t>
            </a:r>
            <a:r>
              <a:rPr lang="en-US" b="1" i="0" u="none" strike="noStrike" baseline="0" smtClean="0">
                <a:latin typeface="Segoe"/>
                <a:ea typeface="ＭＳ ゴシック"/>
              </a:rPr>
              <a:t>C26</a:t>
            </a:r>
            <a:r>
              <a:rPr lang="en-US" b="0" i="0" u="none" strike="noStrike" baseline="0" smtClean="0">
                <a:latin typeface="Segoe"/>
                <a:ea typeface="ＭＳ ゴシック"/>
              </a:rPr>
              <a:t>. Click </a:t>
            </a:r>
            <a:r>
              <a:rPr lang="en-US" b="1" i="0" u="none" strike="noStrike" baseline="0" smtClean="0">
                <a:latin typeface="Segoe"/>
                <a:ea typeface="ＭＳ ゴシック"/>
              </a:rPr>
              <a:t>Insert Function</a:t>
            </a:r>
            <a:r>
              <a:rPr lang="en-US" b="0" i="0" u="none" strike="noStrike" baseline="0" smtClean="0">
                <a:latin typeface="Segoe"/>
                <a:ea typeface="ＭＳ ゴシック"/>
              </a:rPr>
              <a:t> in the Function Library group.</a:t>
            </a:r>
          </a:p>
          <a:p>
            <a:pPr lvl="1" rtl="0"/>
            <a:r>
              <a:rPr lang="en-US" b="0" i="0" u="none" strike="noStrike" baseline="0" smtClean="0">
                <a:latin typeface="Segoe"/>
                <a:ea typeface="ＭＳ ゴシック"/>
              </a:rPr>
              <a:t>In the Search for a function box, type </a:t>
            </a:r>
            <a:r>
              <a:rPr lang="en-US" b="1" i="0" u="none" strike="noStrike" baseline="0" smtClean="0">
                <a:latin typeface="Segoe"/>
                <a:ea typeface="ＭＳ ゴシック"/>
              </a:rPr>
              <a:t>COUNTIFS</a:t>
            </a:r>
            <a:r>
              <a:rPr lang="en-US" b="0" i="0" u="none" strike="noStrike" baseline="0" smtClean="0">
                <a:latin typeface="Segoe"/>
                <a:ea typeface="ＭＳ ゴシック"/>
              </a:rPr>
              <a:t> and then click </a:t>
            </a:r>
            <a:r>
              <a:rPr lang="en-US" b="1" i="0" u="none" strike="noStrike" baseline="0" smtClean="0">
                <a:latin typeface="Segoe"/>
                <a:ea typeface="ＭＳ ゴシック"/>
              </a:rPr>
              <a:t>Go</a:t>
            </a:r>
            <a:r>
              <a:rPr lang="en-US" b="0" i="0" u="none" strike="noStrike" baseline="0" smtClean="0">
                <a:latin typeface="Segoe"/>
                <a:ea typeface="ＭＳ ゴシック"/>
              </a:rPr>
              <a:t>. COUNTIFS is highlighted in the Function box.</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accept the function and close the dialog box.</a:t>
            </a:r>
          </a:p>
          <a:p>
            <a:pPr lvl="1" rtl="0"/>
            <a:r>
              <a:rPr lang="en-US" b="0" i="0" u="none" strike="noStrike" baseline="0" smtClean="0">
                <a:latin typeface="Segoe"/>
                <a:ea typeface="ＭＳ ゴシック"/>
              </a:rPr>
              <a:t>In the Function Arguments dialog box, in the Criteria_range1 box, type </a:t>
            </a:r>
            <a:r>
              <a:rPr lang="en-US" b="1" i="0" u="none" strike="noStrike" baseline="0" smtClean="0">
                <a:latin typeface="Segoe"/>
                <a:ea typeface="ＭＳ ゴシック"/>
              </a:rPr>
              <a:t>F5:F16</a:t>
            </a:r>
            <a:r>
              <a:rPr lang="en-US" b="0" i="0" u="none" strike="noStrike" baseline="0" smtClean="0">
                <a:latin typeface="Segoe"/>
                <a:ea typeface="ＭＳ ゴシック"/>
              </a:rPr>
              <a:t>. You selected your first range for calculation.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3955582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COUNTIFS Function</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In the Criteria1 box, type </a:t>
            </a:r>
            <a:r>
              <a:rPr lang="en-US" b="1" i="0" u="none" strike="noStrike" baseline="0" smtClean="0">
                <a:latin typeface="Segoe"/>
                <a:ea typeface="ＭＳ ゴシック"/>
              </a:rPr>
              <a:t>&gt;=60</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Segoe"/>
                <a:ea typeface="ＭＳ ゴシック"/>
              </a:rPr>
              <a:t>. The descriptions and tips for each argument box in the Function Arguments dialog box are replaced with the value when you navigate to the next argument box (see the next slide). The formula result is also displayed, enabling you to review and make corrections if an error message occurs or an unexpected result is returned. You now set your first criterion. Excel shows the calculation up to this step as a value of 8.</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1401075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Use the COUNTIFS Function</a:t>
            </a:r>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18</a:t>
            </a:fld>
            <a:endParaRPr lang="en-US" dirty="0"/>
          </a:p>
        </p:txBody>
      </p:sp>
      <p:pic>
        <p:nvPicPr>
          <p:cNvPr id="7" name="Picture 6" descr="1005.png"/>
          <p:cNvPicPr>
            <a:picLocks noChangeAspect="1"/>
          </p:cNvPicPr>
          <p:nvPr/>
        </p:nvPicPr>
        <p:blipFill rotWithShape="1">
          <a:blip r:embed="rId2">
            <a:extLst>
              <a:ext uri="{28A0092B-C50C-407E-A947-70E740481C1C}">
                <a14:useLocalDpi xmlns:a14="http://schemas.microsoft.com/office/drawing/2010/main" val="0"/>
              </a:ext>
            </a:extLst>
          </a:blip>
          <a:srcRect t="1361" b="1522"/>
          <a:stretch/>
        </p:blipFill>
        <p:spPr>
          <a:xfrm>
            <a:off x="1815157" y="1524000"/>
            <a:ext cx="5576243" cy="4691520"/>
          </a:xfrm>
          <a:prstGeom prst="rect">
            <a:avLst/>
          </a:prstGeom>
        </p:spPr>
      </p:pic>
    </p:spTree>
    <p:extLst>
      <p:ext uri="{BB962C8B-B14F-4D97-AF65-F5344CB8AC3E}">
        <p14:creationId xmlns:p14="http://schemas.microsoft.com/office/powerpoint/2010/main" val="361211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COUNTIFS Function</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In the Criteria_range2 box, select cells </a:t>
            </a:r>
            <a:r>
              <a:rPr lang="en-US" b="1" i="0" u="none" strike="noStrike" baseline="0" smtClean="0">
                <a:latin typeface="Segoe"/>
                <a:ea typeface="ＭＳ ゴシック"/>
              </a:rPr>
              <a:t>E5:E16</a:t>
            </a:r>
            <a:r>
              <a:rPr lang="en-US" b="0" i="0" u="none" strike="noStrike" baseline="0" smtClean="0">
                <a:latin typeface="Segoe"/>
                <a:ea typeface="ＭＳ ゴシック"/>
              </a:rPr>
              <a:t>. You selected your second range to be calculated.</a:t>
            </a:r>
          </a:p>
          <a:p>
            <a:pPr lvl="1" rtl="0">
              <a:buAutoNum type="arabicPeriod" startAt="6"/>
            </a:pPr>
            <a:r>
              <a:rPr lang="en-US" b="0" i="0" u="none" strike="noStrike" baseline="0" smtClean="0">
                <a:latin typeface="Segoe"/>
                <a:ea typeface="ＭＳ ゴシック"/>
              </a:rPr>
              <a:t>In the Criteria2 box, type </a:t>
            </a:r>
            <a:r>
              <a:rPr lang="en-US" b="1" i="0" u="none" strike="noStrike" baseline="0" smtClean="0">
                <a:latin typeface="Segoe"/>
                <a:ea typeface="ＭＳ ゴシック"/>
              </a:rPr>
              <a:t>&gt;=5%</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Segoe"/>
                <a:ea typeface="ＭＳ ゴシック"/>
              </a:rPr>
              <a:t> to preview. Click </a:t>
            </a:r>
            <a:r>
              <a:rPr lang="en-US" b="1" i="0" u="none" strike="noStrike" baseline="0" smtClean="0">
                <a:latin typeface="Segoe"/>
                <a:ea typeface="ＭＳ ゴシック"/>
              </a:rPr>
              <a:t>OK</a:t>
            </a:r>
            <a:r>
              <a:rPr lang="en-US" b="0" i="0" u="none" strike="noStrike" baseline="0" smtClean="0">
                <a:latin typeface="Segoe"/>
                <a:ea typeface="ＭＳ ゴシック"/>
              </a:rPr>
              <a:t>. Excel returns a value of 2.</a:t>
            </a:r>
          </a:p>
          <a:p>
            <a:pPr lvl="1" rtl="0">
              <a:buAutoNum type="arabicPeriod" startAt="6"/>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for the next exercise.</a:t>
            </a:r>
          </a:p>
          <a:p>
            <a:pPr lvl="0" rtl="0"/>
            <a:r>
              <a:rPr lang="en-US" b="0" i="0" u="none" strike="noStrike" baseline="0" smtClean="0">
                <a:latin typeface="Segoe"/>
                <a:ea typeface="ＭＳ ゴシック"/>
              </a:rPr>
              <a:t>A cell in the range you identify in the Function Arguments box is counted only if all of the corresponding criteria you specified are TRUE or that cell. </a:t>
            </a:r>
          </a:p>
          <a:p>
            <a:pPr lvl="0" rtl="0"/>
            <a:r>
              <a:rPr lang="en-US" b="0" i="0" u="none" strike="noStrike" baseline="0" smtClean="0">
                <a:latin typeface="Segoe"/>
                <a:ea typeface="ＭＳ ゴシック"/>
              </a:rPr>
              <a:t>If a criterion refers to an empty cell, COUNTIFS treats it as a 0 value.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346675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Objectives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pic>
        <p:nvPicPr>
          <p:cNvPr id="7" name="Picture 6" descr="1000.png"/>
          <p:cNvPicPr>
            <a:picLocks noChangeAspect="1"/>
          </p:cNvPicPr>
          <p:nvPr/>
        </p:nvPicPr>
        <p:blipFill rotWithShape="1">
          <a:blip r:embed="rId2">
            <a:extLst>
              <a:ext uri="{28A0092B-C50C-407E-A947-70E740481C1C}">
                <a14:useLocalDpi xmlns:a14="http://schemas.microsoft.com/office/drawing/2010/main" val="0"/>
              </a:ext>
            </a:extLst>
          </a:blip>
          <a:srcRect r="6249"/>
          <a:stretch/>
        </p:blipFill>
        <p:spPr>
          <a:xfrm>
            <a:off x="445419" y="1600200"/>
            <a:ext cx="8165181" cy="3654935"/>
          </a:xfrm>
          <a:prstGeom prst="rect">
            <a:avLst/>
          </a:prstGeom>
        </p:spPr>
      </p:pic>
    </p:spTree>
    <p:extLst>
      <p:ext uri="{BB962C8B-B14F-4D97-AF65-F5344CB8AC3E}">
        <p14:creationId xmlns:p14="http://schemas.microsoft.com/office/powerpoint/2010/main" val="947011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AVERAGEIF Function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Select </a:t>
            </a:r>
            <a:r>
              <a:rPr lang="en-US" b="1" i="0" u="none" strike="noStrike" baseline="0" smtClean="0">
                <a:latin typeface="Segoe"/>
                <a:ea typeface="ＭＳ ゴシック"/>
              </a:rPr>
              <a:t>C27</a:t>
            </a:r>
            <a:r>
              <a:rPr lang="en-US" b="0" i="0" u="none" strike="noStrike" baseline="0" smtClean="0">
                <a:latin typeface="Segoe"/>
                <a:ea typeface="ＭＳ ゴシック"/>
              </a:rPr>
              <a:t> and in the Function Library group, click </a:t>
            </a:r>
            <a:r>
              <a:rPr lang="en-US" b="1" i="0" u="none" strike="noStrike" baseline="0" smtClean="0">
                <a:latin typeface="Segoe"/>
                <a:ea typeface="ＭＳ ゴシック"/>
              </a:rPr>
              <a:t>More Functions</a:t>
            </a:r>
            <a:r>
              <a:rPr lang="en-US" b="0" i="0" u="none" strike="noStrike" baseline="0" smtClean="0">
                <a:latin typeface="Times New Roman"/>
                <a:ea typeface="ＭＳ ゴシック"/>
              </a:rPr>
              <a:t>.</a:t>
            </a:r>
            <a:r>
              <a:rPr lang="en-US" b="0" i="0" u="none" strike="noStrike" baseline="0" smtClean="0">
                <a:latin typeface="Segoe"/>
                <a:ea typeface="ＭＳ ゴシック"/>
              </a:rPr>
              <a:t> Select </a:t>
            </a:r>
            <a:r>
              <a:rPr lang="en-US" b="1" i="0" u="none" strike="noStrike" baseline="0" smtClean="0">
                <a:latin typeface="Segoe"/>
                <a:ea typeface="ＭＳ ゴシック"/>
              </a:rPr>
              <a:t>Statistical</a:t>
            </a:r>
            <a:r>
              <a:rPr lang="en-US" b="0" i="0" u="none" strike="noStrike" baseline="0" smtClean="0">
                <a:latin typeface="Segoe"/>
                <a:ea typeface="ＭＳ ゴシック"/>
              </a:rPr>
              <a:t> and click </a:t>
            </a:r>
            <a:r>
              <a:rPr lang="en-US" b="1" i="0" u="none" strike="noStrike" baseline="0" smtClean="0">
                <a:latin typeface="Segoe"/>
                <a:ea typeface="ＭＳ ゴシック"/>
              </a:rPr>
              <a:t>AVERAGE</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In the Number1 box, type </a:t>
            </a:r>
            <a:r>
              <a:rPr lang="en-US" b="1" i="0" u="none" strike="noStrike" baseline="0" smtClean="0">
                <a:latin typeface="Segoe"/>
                <a:ea typeface="ＭＳ ゴシック"/>
              </a:rPr>
              <a:t>B5:B16 </a:t>
            </a:r>
            <a:r>
              <a:rPr lang="en-US" b="0" i="0" u="none" strike="noStrike" baseline="0" smtClean="0">
                <a:latin typeface="Segoe"/>
                <a:ea typeface="ＭＳ ゴシック"/>
              </a:rPr>
              <a:t>and click </a:t>
            </a:r>
            <a:r>
              <a:rPr lang="en-US" b="1" i="0" u="none" strike="noStrike" baseline="0" smtClean="0">
                <a:latin typeface="Segoe"/>
                <a:ea typeface="ＭＳ ゴシック"/>
              </a:rPr>
              <a:t>OK</a:t>
            </a:r>
            <a:r>
              <a:rPr lang="en-US" b="0" i="0" u="none" strike="noStrike" baseline="0" smtClean="0">
                <a:latin typeface="Segoe"/>
                <a:ea typeface="ＭＳ ゴシック"/>
              </a:rPr>
              <a:t>. A mathematical average for this range is returned.</a:t>
            </a:r>
          </a:p>
          <a:p>
            <a:pPr lvl="1" rtl="0"/>
            <a:r>
              <a:rPr lang="en-US" b="0" i="0" u="none" strike="noStrike" baseline="0" smtClean="0">
                <a:latin typeface="Segoe"/>
                <a:ea typeface="ＭＳ ゴシック"/>
              </a:rPr>
              <a:t>Select </a:t>
            </a:r>
            <a:r>
              <a:rPr lang="en-US" b="1" i="0" u="none" strike="noStrike" baseline="0" smtClean="0">
                <a:latin typeface="Segoe"/>
                <a:ea typeface="ＭＳ ゴシック"/>
              </a:rPr>
              <a:t>C28</a:t>
            </a:r>
            <a:r>
              <a:rPr lang="en-US" b="0" i="0" u="none" strike="noStrike" baseline="0" smtClean="0">
                <a:latin typeface="Segoe"/>
                <a:ea typeface="ＭＳ ゴシック"/>
              </a:rPr>
              <a:t> and in the Function Library group, click </a:t>
            </a:r>
            <a:r>
              <a:rPr lang="en-US" b="1" i="0" u="none" strike="noStrike" baseline="0" smtClean="0">
                <a:latin typeface="Segoe"/>
                <a:ea typeface="ＭＳ ゴシック"/>
              </a:rPr>
              <a:t>Insert Function</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Select </a:t>
            </a:r>
            <a:r>
              <a:rPr lang="en-US" b="1" i="0" u="none" strike="noStrike" baseline="0" smtClean="0">
                <a:latin typeface="Segoe"/>
                <a:ea typeface="ＭＳ ゴシック"/>
              </a:rPr>
              <a:t>AVERAGEIF</a:t>
            </a:r>
            <a:r>
              <a:rPr lang="en-US" b="0" i="0" u="none" strike="noStrike" baseline="0" smtClean="0">
                <a:latin typeface="Segoe"/>
                <a:ea typeface="ＭＳ ゴシック"/>
              </a:rPr>
              <a:t> from the function list or use the function search box to locate and accept the AVERAGEIF function. The Function Arguments dialog box opens.</a:t>
            </a:r>
          </a:p>
          <a:p>
            <a:pPr lvl="1" rtl="0"/>
            <a:r>
              <a:rPr lang="en-US" b="0" i="0" u="none" strike="noStrike" baseline="0" smtClean="0">
                <a:latin typeface="Segoe"/>
                <a:ea typeface="ＭＳ ゴシック"/>
              </a:rPr>
              <a:t>In the Function Arguments dialog box, in the Range box, select cells </a:t>
            </a:r>
            <a:r>
              <a:rPr lang="en-US" b="1" i="0" u="none" strike="noStrike" baseline="0" smtClean="0">
                <a:latin typeface="Segoe"/>
                <a:ea typeface="ＭＳ ゴシック"/>
              </a:rPr>
              <a:t>B5:B16</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2144744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AVERAGEIF Function</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In the Criteria box, type </a:t>
            </a:r>
            <a:r>
              <a:rPr lang="en-US" b="1" i="0" u="none" strike="noStrike" baseline="0" smtClean="0">
                <a:latin typeface="Segoe"/>
                <a:ea typeface="ＭＳ ゴシック"/>
              </a:rPr>
              <a:t>&gt;=200000</a:t>
            </a:r>
            <a:r>
              <a:rPr lang="en-US" b="0" i="0" u="none" strike="noStrike" baseline="0" smtClean="0">
                <a:latin typeface="Times New Roman"/>
                <a:ea typeface="ＭＳ ゴシック"/>
              </a:rPr>
              <a:t>.</a:t>
            </a:r>
          </a:p>
          <a:p>
            <a:pPr lvl="1" rtl="0">
              <a:buAutoNum type="arabicPeriod" startAt="6"/>
            </a:pPr>
            <a:r>
              <a:rPr lang="en-US" b="0" i="0" u="none" strike="noStrike" baseline="0" smtClean="0">
                <a:latin typeface="Segoe"/>
                <a:ea typeface="ＭＳ ゴシック"/>
              </a:rPr>
              <a:t>In the Average_range </a:t>
            </a:r>
            <a:br>
              <a:rPr lang="en-US" b="0" i="0" u="none" strike="noStrike" baseline="0" smtClean="0">
                <a:latin typeface="Segoe"/>
                <a:ea typeface="ＭＳ ゴシック"/>
              </a:rPr>
            </a:br>
            <a:r>
              <a:rPr lang="en-US" b="0" i="0" u="none" strike="noStrike" baseline="0" smtClean="0">
                <a:latin typeface="Segoe"/>
                <a:ea typeface="ＭＳ ゴシック"/>
              </a:rPr>
              <a:t>box, select </a:t>
            </a:r>
            <a:r>
              <a:rPr lang="en-US" b="1" i="0" u="none" strike="noStrike" baseline="0" smtClean="0">
                <a:latin typeface="Segoe"/>
                <a:ea typeface="ＭＳ ゴシック"/>
              </a:rPr>
              <a:t>F5:F16 </a:t>
            </a:r>
            <a:br>
              <a:rPr lang="en-US" b="1" i="0" u="none" strike="noStrike" baseline="0" smtClean="0">
                <a:latin typeface="Segoe"/>
                <a:ea typeface="ＭＳ ゴシック"/>
              </a:rPr>
            </a:br>
            <a:r>
              <a:rPr lang="en-US" b="0" i="0" u="none" strike="noStrike" baseline="0" smtClean="0">
                <a:latin typeface="Segoe"/>
                <a:ea typeface="ＭＳ ゴシック"/>
              </a:rPr>
              <a:t>and press </a:t>
            </a:r>
            <a:r>
              <a:rPr lang="en-US" b="1" i="0" u="none" strike="noStrike" baseline="0" smtClean="0">
                <a:latin typeface="Segoe"/>
                <a:ea typeface="ＭＳ ゴシック"/>
              </a:rPr>
              <a:t>Tab</a:t>
            </a:r>
            <a:r>
              <a:rPr lang="en-US" b="0" i="0" u="none" strike="noStrike" baseline="0" smtClean="0">
                <a:latin typeface="Segoe"/>
                <a:ea typeface="ＭＳ ゴシック"/>
              </a:rPr>
              <a:t> to </a:t>
            </a:r>
            <a:br>
              <a:rPr lang="en-US" b="0" i="0" u="none" strike="noStrike" baseline="0" smtClean="0">
                <a:latin typeface="Segoe"/>
                <a:ea typeface="ＭＳ ゴシック"/>
              </a:rPr>
            </a:br>
            <a:r>
              <a:rPr lang="en-US" b="0" i="0" u="none" strike="noStrike" baseline="0" smtClean="0">
                <a:latin typeface="Segoe"/>
                <a:ea typeface="ＭＳ ゴシック"/>
              </a:rPr>
              <a:t>preview the formula. </a:t>
            </a:r>
            <a:br>
              <a:rPr lang="en-US" b="0" i="0" u="none" strike="noStrike" baseline="0" smtClean="0">
                <a:latin typeface="Segoe"/>
                <a:ea typeface="ＭＳ ゴシック"/>
              </a:rPr>
            </a:br>
            <a:r>
              <a:rPr lang="en-US" b="0" i="0" u="none" strike="noStrike" baseline="0" smtClean="0">
                <a:latin typeface="Segoe"/>
                <a:ea typeface="ＭＳ ゴシック"/>
              </a:rPr>
              <a:t>In the preview, Excel </a:t>
            </a:r>
            <a:br>
              <a:rPr lang="en-US" b="0" i="0" u="none" strike="noStrike" baseline="0" smtClean="0">
                <a:latin typeface="Segoe"/>
                <a:ea typeface="ＭＳ ゴシック"/>
              </a:rPr>
            </a:br>
            <a:r>
              <a:rPr lang="en-US" b="0" i="0" u="none" strike="noStrike" baseline="0" smtClean="0">
                <a:latin typeface="Segoe"/>
                <a:ea typeface="ＭＳ ゴシック"/>
              </a:rPr>
              <a:t>returns a value of </a:t>
            </a:r>
            <a:br>
              <a:rPr lang="en-US" b="0" i="0" u="none" strike="noStrike" baseline="0" smtClean="0">
                <a:latin typeface="Segoe"/>
                <a:ea typeface="ＭＳ ゴシック"/>
              </a:rPr>
            </a:br>
            <a:r>
              <a:rPr lang="en-US" b="0" i="0" u="none" strike="noStrike" baseline="0" smtClean="0">
                <a:latin typeface="Segoe"/>
                <a:ea typeface="ＭＳ ゴシック"/>
              </a:rPr>
              <a:t>63.33 (right).</a:t>
            </a:r>
          </a:p>
          <a:p>
            <a:pPr lvl="1" rtl="0">
              <a:buAutoNum type="arabicPeriod" startAt="6"/>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close the dialog box. </a:t>
            </a:r>
          </a:p>
          <a:p>
            <a:pPr lvl="1" rtl="0">
              <a:buAutoNum type="arabicPeriod" startAt="6"/>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pic>
        <p:nvPicPr>
          <p:cNvPr id="7" name="Picture 6" descr="10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057400"/>
            <a:ext cx="4343400" cy="2222500"/>
          </a:xfrm>
          <a:prstGeom prst="rect">
            <a:avLst/>
          </a:prstGeom>
        </p:spPr>
      </p:pic>
    </p:spTree>
    <p:extLst>
      <p:ext uri="{BB962C8B-B14F-4D97-AF65-F5344CB8AC3E}">
        <p14:creationId xmlns:p14="http://schemas.microsoft.com/office/powerpoint/2010/main" val="402478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AVERAGEIFS Function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C29</a:t>
            </a:r>
            <a:r>
              <a:rPr lang="en-US" b="0" i="0" u="none" strike="noStrike" baseline="0" smtClean="0">
                <a:latin typeface="Segoe"/>
                <a:ea typeface="ＭＳ ゴシック"/>
              </a:rPr>
              <a:t>. Click </a:t>
            </a:r>
            <a:r>
              <a:rPr lang="en-US" b="1" i="0" u="none" strike="noStrike" baseline="0" smtClean="0">
                <a:latin typeface="Segoe"/>
                <a:ea typeface="ＭＳ ゴシック"/>
              </a:rPr>
              <a:t>Insert Function</a:t>
            </a:r>
            <a:r>
              <a:rPr lang="en-US" b="0" i="0" u="none" strike="noStrike" baseline="0" smtClean="0">
                <a:latin typeface="Segoe"/>
                <a:ea typeface="ＭＳ ゴシック"/>
              </a:rPr>
              <a:t> in the Function Library group.</a:t>
            </a:r>
          </a:p>
          <a:p>
            <a:pPr lvl="1" rtl="0"/>
            <a:r>
              <a:rPr lang="en-US" b="0" i="0" u="none" strike="noStrike" baseline="0" smtClean="0">
                <a:latin typeface="Segoe"/>
                <a:ea typeface="ＭＳ ゴシック"/>
              </a:rPr>
              <a:t>Type </a:t>
            </a:r>
            <a:r>
              <a:rPr lang="en-US" b="1" i="0" u="none" strike="noStrike" baseline="0" smtClean="0">
                <a:latin typeface="Segoe"/>
                <a:ea typeface="ＭＳ ゴシック"/>
              </a:rPr>
              <a:t>AVERAGEIFS</a:t>
            </a:r>
            <a:r>
              <a:rPr lang="en-US" b="0" i="0" u="none" strike="noStrike" baseline="0" smtClean="0">
                <a:latin typeface="Segoe"/>
                <a:ea typeface="ＭＳ ゴシック"/>
              </a:rPr>
              <a:t> in the Search for a function box and click </a:t>
            </a:r>
            <a:r>
              <a:rPr lang="en-US" b="1" i="0" u="none" strike="noStrike" baseline="0" smtClean="0">
                <a:latin typeface="Segoe"/>
                <a:ea typeface="ＭＳ ゴシック"/>
              </a:rPr>
              <a:t>Go</a:t>
            </a:r>
            <a:r>
              <a:rPr lang="en-US" b="0" i="0" u="none" strike="noStrike" baseline="0" smtClean="0">
                <a:latin typeface="Segoe"/>
                <a:ea typeface="ＭＳ ゴシック"/>
              </a:rPr>
              <a:t>. AVERAGEIFS is highlighted in the Function box.</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accept the function and close the dialog box.</a:t>
            </a:r>
          </a:p>
          <a:p>
            <a:pPr lvl="1" rtl="0"/>
            <a:r>
              <a:rPr lang="en-US" b="0" i="0" u="none" strike="noStrike" baseline="0" smtClean="0">
                <a:latin typeface="Segoe"/>
                <a:ea typeface="ＭＳ ゴシック"/>
              </a:rPr>
              <a:t>In the Function Arguments dialog box, select cells </a:t>
            </a:r>
            <a:r>
              <a:rPr lang="en-US" b="1" i="0" u="none" strike="noStrike" baseline="0" smtClean="0">
                <a:latin typeface="Segoe"/>
                <a:ea typeface="ＭＳ ゴシック"/>
              </a:rPr>
              <a:t>F5:F16</a:t>
            </a:r>
            <a:r>
              <a:rPr lang="en-US" b="0" i="0" u="none" strike="noStrike" baseline="0" smtClean="0">
                <a:latin typeface="Segoe"/>
                <a:ea typeface="ＭＳ ゴシック"/>
              </a:rPr>
              <a:t> in the Average_range box. Press </a:t>
            </a:r>
            <a:r>
              <a:rPr lang="en-US" b="1" i="0" u="none" strike="noStrike" baseline="0" smtClean="0">
                <a:latin typeface="Segoe"/>
                <a:ea typeface="ＭＳ ゴシック"/>
              </a:rPr>
              <a:t>Tab</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In the Criteria_range1 box, select cells </a:t>
            </a:r>
            <a:r>
              <a:rPr lang="en-US" b="1" i="0" u="none" strike="noStrike" baseline="0" smtClean="0">
                <a:latin typeface="Segoe"/>
                <a:ea typeface="ＭＳ ゴシック"/>
              </a:rPr>
              <a:t>B5:B16</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Segoe"/>
                <a:ea typeface="ＭＳ ゴシック"/>
              </a:rPr>
              <a:t>. You selected your first criteria range.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4064092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AVERAGEIFS Function</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In the Criteria1 box, type </a:t>
            </a:r>
            <a:r>
              <a:rPr lang="en-US" b="1" i="0" u="none" strike="noStrike" baseline="0" smtClean="0">
                <a:latin typeface="Segoe"/>
                <a:ea typeface="ＭＳ ゴシック"/>
              </a:rPr>
              <a:t>&lt;200000</a:t>
            </a:r>
            <a:r>
              <a:rPr lang="en-US" b="0" i="0" u="none" strike="noStrike" baseline="0" smtClean="0">
                <a:latin typeface="Segoe"/>
                <a:ea typeface="ＭＳ ゴシック"/>
              </a:rPr>
              <a:t>. You set your first criteria.</a:t>
            </a:r>
          </a:p>
          <a:p>
            <a:pPr lvl="1" rtl="0">
              <a:buAutoNum type="arabicPeriod" startAt="6"/>
            </a:pPr>
            <a:r>
              <a:rPr lang="en-US" b="0" i="0" u="none" strike="noStrike" baseline="0" smtClean="0">
                <a:latin typeface="Segoe"/>
                <a:ea typeface="ＭＳ ゴシック"/>
              </a:rPr>
              <a:t>In the Criteria_range2 box, select cells </a:t>
            </a:r>
            <a:r>
              <a:rPr lang="en-US" b="1" i="0" u="none" strike="noStrike" baseline="0" smtClean="0">
                <a:latin typeface="Segoe"/>
                <a:ea typeface="ＭＳ ゴシック"/>
              </a:rPr>
              <a:t>E5:E16</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Segoe"/>
                <a:ea typeface="ＭＳ ゴシック"/>
              </a:rPr>
              <a:t>. You have selected your second criteria range.</a:t>
            </a:r>
          </a:p>
          <a:p>
            <a:pPr lvl="1" rtl="0">
              <a:buAutoNum type="arabicPeriod" startAt="6"/>
            </a:pPr>
            <a:r>
              <a:rPr lang="en-US" b="0" i="0" u="none" strike="noStrike" baseline="0" smtClean="0">
                <a:latin typeface="Segoe"/>
                <a:ea typeface="ＭＳ ゴシック"/>
              </a:rPr>
              <a:t>In the Criteria2 box, type </a:t>
            </a:r>
            <a:r>
              <a:rPr lang="en-US" b="1" i="0" u="none" strike="noStrike" baseline="0" smtClean="0">
                <a:latin typeface="Segoe"/>
                <a:ea typeface="ＭＳ ゴシック"/>
              </a:rPr>
              <a:t>&lt;=5%</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Segoe"/>
                <a:ea typeface="ＭＳ ゴシック"/>
              </a:rPr>
              <a:t>. Click </a:t>
            </a:r>
            <a:r>
              <a:rPr lang="en-US" b="1" i="0" u="none" strike="noStrike" baseline="0" smtClean="0">
                <a:latin typeface="Segoe"/>
                <a:ea typeface="ＭＳ ゴシック"/>
              </a:rPr>
              <a:t>OK</a:t>
            </a:r>
            <a:r>
              <a:rPr lang="en-US" b="0" i="0" u="none" strike="noStrike" baseline="0" smtClean="0">
                <a:latin typeface="Segoe"/>
                <a:ea typeface="ＭＳ ゴシック"/>
              </a:rPr>
              <a:t>. Excel returns a value of 60.</a:t>
            </a:r>
          </a:p>
          <a:p>
            <a:pPr lvl="1" rtl="0">
              <a:buAutoNum type="arabicPeriod" startAt="6"/>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a:t>
            </a:r>
            <a:r>
              <a:rPr lang="en-US" b="1" i="1" u="none" strike="noStrike" baseline="0" smtClean="0">
                <a:latin typeface="Segoe"/>
                <a:ea typeface="ＭＳ ゴシック"/>
              </a:rPr>
              <a:t>10 Fabrikam Sales Solution </a:t>
            </a:r>
            <a:r>
              <a:rPr lang="en-US" b="0" i="0" u="none" strike="noStrike" baseline="0" smtClean="0">
                <a:latin typeface="Segoe"/>
                <a:ea typeface="ＭＳ ゴシック"/>
              </a:rPr>
              <a:t>workbook, and then close it.</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Excel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2531657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VLOOKUP Function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LAUNCH</a:t>
            </a:r>
            <a:r>
              <a:rPr lang="en-US" b="0" i="0" u="none" strike="noStrike" baseline="0" smtClean="0">
                <a:latin typeface="Segoe"/>
                <a:ea typeface="ＭＳ ゴシック"/>
              </a:rPr>
              <a:t> Excel if it is not already open.</a:t>
            </a:r>
          </a:p>
          <a:p>
            <a:pPr lvl="1" rtl="0"/>
            <a:r>
              <a:rPr lang="en-US" i="0" u="none" strike="noStrike" baseline="0" smtClean="0">
                <a:latin typeface="Segoe"/>
                <a:ea typeface="ＭＳ ゴシック"/>
              </a:rPr>
              <a:t> </a:t>
            </a:r>
            <a:r>
              <a:rPr lang="en-US" b="1" i="0" u="none" strike="noStrike" baseline="0" smtClean="0">
                <a:latin typeface="Segoe"/>
                <a:ea typeface="ＭＳ ゴシック"/>
              </a:rPr>
              <a:t>OPEN</a:t>
            </a:r>
            <a:r>
              <a:rPr lang="en-US" b="0" i="0" u="none" strike="noStrike" baseline="0" smtClean="0">
                <a:latin typeface="Segoe"/>
                <a:ea typeface="ＭＳ ゴシック"/>
              </a:rPr>
              <a:t> the </a:t>
            </a:r>
            <a:r>
              <a:rPr lang="en-US" b="1" i="1" u="none" strike="noStrike" baseline="0" smtClean="0">
                <a:latin typeface="Segoe"/>
                <a:ea typeface="ＭＳ ゴシック"/>
              </a:rPr>
              <a:t>10 Fabrikam Bonus</a:t>
            </a:r>
            <a:r>
              <a:rPr lang="en-US" b="0" i="0" u="none" strike="noStrike" baseline="0" smtClean="0">
                <a:latin typeface="Segoe"/>
                <a:ea typeface="ＭＳ ゴシック"/>
              </a:rPr>
              <a:t> data file for this lesson.</a:t>
            </a:r>
          </a:p>
          <a:p>
            <a:pPr lvl="1" rtl="0"/>
            <a:r>
              <a:rPr lang="en-US" b="0" i="0" u="none" strike="noStrike" baseline="0" smtClean="0">
                <a:latin typeface="Segoe"/>
                <a:ea typeface="ＭＳ ゴシック"/>
              </a:rPr>
              <a:t>With the Performance sheet active, select cells </a:t>
            </a:r>
            <a:r>
              <a:rPr lang="en-US" b="1" i="0" u="none" strike="noStrike" baseline="0" smtClean="0">
                <a:latin typeface="Segoe"/>
                <a:ea typeface="ＭＳ ゴシック"/>
              </a:rPr>
              <a:t>A15:C20</a:t>
            </a:r>
            <a:r>
              <a:rPr lang="en-US" b="0" i="0" u="none" strike="noStrike" baseline="0" smtClean="0">
                <a:latin typeface="Segoe"/>
                <a:ea typeface="ＭＳ ゴシック"/>
              </a:rPr>
              <a:t> in the worksheet. Click the </a:t>
            </a:r>
            <a:r>
              <a:rPr lang="en-US" b="1" i="0" u="none" strike="noStrike" baseline="0" smtClean="0">
                <a:latin typeface="Segoe"/>
                <a:ea typeface="ＭＳ ゴシック"/>
              </a:rPr>
              <a:t>FORMULAS</a:t>
            </a:r>
            <a:r>
              <a:rPr lang="en-US" b="0" i="0" u="none" strike="noStrike" baseline="0" smtClean="0">
                <a:latin typeface="Segoe"/>
                <a:ea typeface="ＭＳ ゴシック"/>
              </a:rPr>
              <a:t> tab, and then click </a:t>
            </a:r>
            <a:r>
              <a:rPr lang="en-US" b="1" i="0" u="none" strike="noStrike" baseline="0" smtClean="0">
                <a:latin typeface="Segoe"/>
                <a:ea typeface="ＭＳ ゴシック"/>
              </a:rPr>
              <a:t>Define Name</a:t>
            </a:r>
            <a:r>
              <a:rPr lang="en-US" b="0" i="0" u="none" strike="noStrike" baseline="0" smtClean="0">
                <a:latin typeface="Segoe"/>
                <a:ea typeface="ＭＳ ゴシック"/>
              </a:rPr>
              <a:t> in the Defined Names group. The New Name dialog box opens.</a:t>
            </a:r>
          </a:p>
          <a:p>
            <a:pPr lvl="1" rtl="0"/>
            <a:r>
              <a:rPr lang="en-US" b="0" i="0" u="none" strike="noStrike" baseline="0" smtClean="0">
                <a:latin typeface="Segoe"/>
                <a:ea typeface="ＭＳ ゴシック"/>
              </a:rPr>
              <a:t>In the New Name dialog box, in the Name box, type </a:t>
            </a:r>
            <a:r>
              <a:rPr lang="en-US" b="1" i="0" u="none" strike="noStrike" baseline="0" smtClean="0">
                <a:latin typeface="Segoe"/>
                <a:ea typeface="ＭＳ ゴシック"/>
              </a:rPr>
              <a:t>Bonus</a:t>
            </a:r>
            <a:r>
              <a:rPr lang="en-US" b="0" i="0" u="none" strike="noStrike" baseline="0" smtClean="0">
                <a:latin typeface="Segoe"/>
                <a:ea typeface="ＭＳ ゴシック"/>
              </a:rPr>
              <a:t>. Click </a:t>
            </a:r>
            <a:r>
              <a:rPr lang="en-US" b="1" i="0" u="none" strike="noStrike" baseline="0" smtClean="0">
                <a:latin typeface="Segoe"/>
                <a:ea typeface="ＭＳ ゴシック"/>
              </a:rPr>
              <a:t>OK</a:t>
            </a:r>
            <a:r>
              <a:rPr lang="en-US" b="0" i="0" u="none" strike="noStrike" baseline="0" smtClean="0">
                <a:latin typeface="Segoe"/>
                <a:ea typeface="ＭＳ ゴシック"/>
              </a:rPr>
              <a:t> to close the dialog box. You defined the range name.</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E5</a:t>
            </a:r>
            <a:r>
              <a:rPr lang="en-US" b="0" i="0" u="none" strike="noStrike" baseline="0" smtClean="0">
                <a:latin typeface="Segoe"/>
                <a:ea typeface="ＭＳ ゴシック"/>
              </a:rPr>
              <a:t>, in the Function Library group, click </a:t>
            </a:r>
            <a:r>
              <a:rPr lang="en-US" b="1" i="0" u="none" strike="noStrike" baseline="0" smtClean="0">
                <a:latin typeface="Segoe"/>
                <a:ea typeface="ＭＳ ゴシック"/>
              </a:rPr>
              <a:t>Lookup &amp; Reference</a:t>
            </a:r>
            <a:r>
              <a:rPr lang="en-US" b="0" i="0" u="none" strike="noStrike" baseline="0" smtClean="0">
                <a:latin typeface="Segoe"/>
                <a:ea typeface="ＭＳ ゴシック"/>
              </a:rPr>
              <a:t>, and select </a:t>
            </a:r>
            <a:r>
              <a:rPr lang="en-US" b="1" i="0" u="none" strike="noStrike" baseline="0" smtClean="0">
                <a:latin typeface="Segoe"/>
                <a:ea typeface="ＭＳ ゴシック"/>
              </a:rPr>
              <a:t>VLOOKUP</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3661963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VLOOKUP Function</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In the Lookup_value text box, type </a:t>
            </a:r>
            <a:r>
              <a:rPr lang="en-US" b="1" i="0" u="none" strike="noStrike" baseline="0" smtClean="0">
                <a:latin typeface="Segoe"/>
                <a:ea typeface="ＭＳ ゴシック"/>
              </a:rPr>
              <a:t>B5</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Segoe"/>
                <a:ea typeface="ＭＳ ゴシック"/>
              </a:rPr>
              <a:t>. The insertion point moves to the Table_array box.</a:t>
            </a:r>
          </a:p>
          <a:p>
            <a:pPr lvl="1" rtl="0">
              <a:buAutoNum type="arabicPeriod" startAt="5"/>
            </a:pPr>
            <a:r>
              <a:rPr lang="en-US" b="0" i="0" u="none" strike="noStrike" baseline="0" smtClean="0">
                <a:latin typeface="Segoe"/>
                <a:ea typeface="ＭＳ ゴシック"/>
              </a:rPr>
              <a:t>In the Table_array box, click the </a:t>
            </a:r>
            <a:r>
              <a:rPr lang="en-US" b="1" i="0" u="none" strike="noStrike" baseline="0" smtClean="0">
                <a:latin typeface="Segoe"/>
                <a:ea typeface="ＭＳ ゴシック"/>
              </a:rPr>
              <a:t>Collapse Dialog</a:t>
            </a:r>
            <a:r>
              <a:rPr lang="en-US" b="0" i="0" u="none" strike="noStrike" baseline="0" smtClean="0">
                <a:latin typeface="Segoe"/>
                <a:ea typeface="ＭＳ ゴシック"/>
              </a:rPr>
              <a:t> button. In the Defined Names group, click </a:t>
            </a:r>
            <a:r>
              <a:rPr lang="en-US" b="1" i="0" u="none" strike="noStrike" baseline="0" smtClean="0">
                <a:latin typeface="Segoe"/>
                <a:ea typeface="ＭＳ ゴシック"/>
              </a:rPr>
              <a:t>Use in Formula</a:t>
            </a:r>
            <a:r>
              <a:rPr lang="en-US" b="0" i="0" u="none" strike="noStrike" baseline="0" smtClean="0">
                <a:latin typeface="Segoe"/>
                <a:ea typeface="ＭＳ ゴシック"/>
              </a:rPr>
              <a:t> and select </a:t>
            </a:r>
            <a:r>
              <a:rPr lang="en-US" b="1" i="0" u="none" strike="noStrike" baseline="0" smtClean="0">
                <a:latin typeface="Segoe"/>
                <a:ea typeface="ＭＳ ゴシック"/>
              </a:rPr>
              <a:t>Bonus</a:t>
            </a:r>
            <a:r>
              <a:rPr lang="en-US" b="0" i="0" u="none" strike="noStrike" baseline="0" smtClean="0">
                <a:latin typeface="Segoe"/>
                <a:ea typeface="ＭＳ ゴシック"/>
              </a:rPr>
              <a:t>. Press </a:t>
            </a:r>
            <a:r>
              <a:rPr lang="en-US" b="1" i="0" u="none" strike="noStrike" baseline="0" smtClean="0">
                <a:latin typeface="Segoe"/>
                <a:ea typeface="ＭＳ ゴシック"/>
              </a:rPr>
              <a:t>Enter</a:t>
            </a:r>
            <a:r>
              <a:rPr lang="en-US" b="0" i="0" u="none" strike="noStrike" baseline="0" smtClean="0">
                <a:latin typeface="Segoe"/>
                <a:ea typeface="ＭＳ ゴシック"/>
              </a:rPr>
              <a:t> and </a:t>
            </a:r>
            <a:r>
              <a:rPr lang="en-US" b="1" i="0" u="none" strike="noStrike" baseline="0" smtClean="0">
                <a:latin typeface="Segoe"/>
                <a:ea typeface="ＭＳ ゴシック"/>
              </a:rPr>
              <a:t>Tab</a:t>
            </a:r>
            <a:r>
              <a:rPr lang="en-US" b="0" i="0" u="none" strike="noStrike" baseline="0" smtClean="0">
                <a:latin typeface="Segoe"/>
                <a:ea typeface="ＭＳ ゴシック"/>
              </a:rPr>
              <a:t>. The insertion point moves to the next text box.</a:t>
            </a:r>
          </a:p>
          <a:p>
            <a:pPr lvl="1" rtl="0">
              <a:buAutoNum type="arabicPeriod" startAt="5"/>
            </a:pPr>
            <a:r>
              <a:rPr lang="en-US" b="0" i="0" u="none" strike="noStrike" baseline="0" smtClean="0">
                <a:latin typeface="Segoe"/>
                <a:ea typeface="ＭＳ ゴシック"/>
              </a:rPr>
              <a:t>In the Col_index_num box, type </a:t>
            </a:r>
            <a:r>
              <a:rPr lang="en-US" b="1" i="0" u="none" strike="noStrike" baseline="0" smtClean="0">
                <a:latin typeface="Segoe"/>
                <a:ea typeface="ＭＳ ゴシック"/>
              </a:rPr>
              <a:t>2</a:t>
            </a:r>
            <a:r>
              <a:rPr lang="en-US" b="0" i="0" u="none" strike="noStrike" baseline="0" smtClean="0">
                <a:latin typeface="Segoe"/>
                <a:ea typeface="ＭＳ ゴシック"/>
              </a:rPr>
              <a:t>, which is the column containing the individual bonus amounts. Press </a:t>
            </a:r>
            <a:r>
              <a:rPr lang="en-US" b="1" i="0" u="none" strike="noStrike" baseline="0" smtClean="0">
                <a:latin typeface="Segoe"/>
                <a:ea typeface="ＭＳ ゴシック"/>
              </a:rPr>
              <a:t>Tab</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spTree>
    <p:extLst>
      <p:ext uri="{BB962C8B-B14F-4D97-AF65-F5344CB8AC3E}">
        <p14:creationId xmlns:p14="http://schemas.microsoft.com/office/powerpoint/2010/main" val="2377203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VLOOKUP Function</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latin typeface="Segoe"/>
                <a:ea typeface="ＭＳ ゴシック"/>
              </a:rPr>
              <a:t>In the Range_lookup box, type </a:t>
            </a:r>
            <a:r>
              <a:rPr lang="en-US" b="1" i="0" u="none" strike="noStrike" baseline="0" smtClean="0">
                <a:latin typeface="Segoe"/>
                <a:ea typeface="ＭＳ ゴシック"/>
              </a:rPr>
              <a:t>True</a:t>
            </a:r>
            <a:r>
              <a:rPr lang="en-US" b="0" i="0" u="none" strike="noStrike" baseline="0" smtClean="0">
                <a:latin typeface="Times New Roman"/>
                <a:ea typeface="ＭＳ ゴシック"/>
              </a:rPr>
              <a:t>,</a:t>
            </a:r>
            <a:r>
              <a:rPr lang="en-US" b="0" i="0" u="none" strike="noStrike" baseline="0" smtClean="0">
                <a:latin typeface="Segoe"/>
                <a:ea typeface="ＭＳ ゴシック"/>
              </a:rPr>
              <a:t> which means that VLOOKUP can check for the nearest value that does not go over the number in the first column; the same bonus is paid for a range of years, so you enter </a:t>
            </a:r>
            <a:r>
              <a:rPr lang="en-US" b="1" i="0" u="none" strike="noStrike" baseline="0" smtClean="0">
                <a:latin typeface="Segoe"/>
                <a:ea typeface="ＭＳ ゴシック"/>
              </a:rPr>
              <a:t>True</a:t>
            </a:r>
            <a:r>
              <a:rPr lang="en-US" b="0" i="0" u="none" strike="noStrike" baseline="0" smtClean="0">
                <a:latin typeface="Segoe"/>
                <a:ea typeface="ＭＳ ゴシック"/>
              </a:rPr>
              <a:t> in the Range_lookup box so that a value will be returned for all agents. The Function Arguments dialog box should look similar to the one shown on the next slide. Click </a:t>
            </a:r>
            <a:r>
              <a:rPr lang="en-US" b="1" i="0" u="none" strike="noStrike" baseline="0" smtClean="0">
                <a:latin typeface="Segoe"/>
                <a:ea typeface="ＭＳ ゴシック"/>
              </a:rPr>
              <a:t>OK</a:t>
            </a:r>
            <a:r>
              <a:rPr lang="en-US" b="0" i="0" u="none" strike="noStrike" baseline="0" smtClean="0">
                <a:latin typeface="Segoe"/>
                <a:ea typeface="ＭＳ ゴシック"/>
              </a:rPr>
              <a:t>. Excel returns a value of 2.5%.</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4026191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Use the VLOOKUP Function</a:t>
            </a:r>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27</a:t>
            </a:fld>
            <a:endParaRPr lang="en-US" dirty="0"/>
          </a:p>
        </p:txBody>
      </p:sp>
      <p:pic>
        <p:nvPicPr>
          <p:cNvPr id="9" name="Picture 8" descr="10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623" y="1524000"/>
            <a:ext cx="6270722" cy="4689719"/>
          </a:xfrm>
          <a:prstGeom prst="rect">
            <a:avLst/>
          </a:prstGeom>
        </p:spPr>
      </p:pic>
    </p:spTree>
    <p:extLst>
      <p:ext uri="{BB962C8B-B14F-4D97-AF65-F5344CB8AC3E}">
        <p14:creationId xmlns:p14="http://schemas.microsoft.com/office/powerpoint/2010/main" val="1667783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VLOOKUP Function</a:t>
            </a:r>
          </a:p>
        </p:txBody>
      </p:sp>
      <p:sp>
        <p:nvSpPr>
          <p:cNvPr id="3" name="Text Placeholder 2"/>
          <p:cNvSpPr>
            <a:spLocks noGrp="1"/>
          </p:cNvSpPr>
          <p:nvPr>
            <p:ph type="body" idx="1"/>
          </p:nvPr>
        </p:nvSpPr>
        <p:spPr/>
        <p:txBody>
          <a:bodyPr/>
          <a:lstStyle/>
          <a:p>
            <a:pPr lvl="1" rtl="0">
              <a:buFont typeface="+mj-lt"/>
              <a:buAutoNum type="arabicPeriod" startAt="9"/>
            </a:pPr>
            <a:r>
              <a:rPr lang="en-US" sz="2000" b="0" i="0" u="none" strike="noStrike" baseline="0" smtClean="0">
                <a:latin typeface="Segoe"/>
                <a:ea typeface="ＭＳ ゴシック"/>
              </a:rPr>
              <a:t>Using the fill handle in cell E5, copy the formula to the range </a:t>
            </a:r>
            <a:r>
              <a:rPr lang="en-US" sz="2000" b="1" i="0" u="none" strike="noStrike" baseline="0" smtClean="0">
                <a:latin typeface="Segoe"/>
                <a:ea typeface="ＭＳ ゴシック"/>
              </a:rPr>
              <a:t>E6:E11</a:t>
            </a:r>
            <a:r>
              <a:rPr lang="en-US" sz="2000" b="0" i="0" u="none" strike="noStrike" baseline="0" smtClean="0">
                <a:latin typeface="Segoe"/>
                <a:ea typeface="ＭＳ ゴシック"/>
              </a:rPr>
              <a:t>. This calculates bonus rates for the other sales agents. The #N/A error message appears in cell E11 because a value is not available for agents who have been employed for less than one year. (Agents become eligible for a bonus only after a full year of service.) You change this error message in another exercise.</a:t>
            </a:r>
          </a:p>
          <a:p>
            <a:pPr lvl="1">
              <a:buFont typeface="+mj-lt"/>
              <a:buAutoNum type="arabicPeriod" startAt="10"/>
            </a:pPr>
            <a:r>
              <a:rPr lang="en-US" sz="2000">
                <a:latin typeface="Segoe"/>
                <a:ea typeface="ＭＳ ゴシック"/>
              </a:rPr>
              <a:t>Click in cell </a:t>
            </a:r>
            <a:r>
              <a:rPr lang="en-US" sz="2000" b="1">
                <a:latin typeface="Segoe"/>
                <a:ea typeface="ＭＳ ゴシック"/>
              </a:rPr>
              <a:t>F5</a:t>
            </a:r>
            <a:r>
              <a:rPr lang="en-US" sz="2000">
                <a:latin typeface="Segoe"/>
                <a:ea typeface="ＭＳ ゴシック"/>
              </a:rPr>
              <a:t> and type </a:t>
            </a:r>
            <a:r>
              <a:rPr lang="en-US" sz="2000" b="1">
                <a:latin typeface="Segoe"/>
                <a:ea typeface="ＭＳ ゴシック"/>
              </a:rPr>
              <a:t>=VLOOKUP(B5,Bonus,3)</a:t>
            </a:r>
            <a:r>
              <a:rPr lang="en-US" sz="2000">
                <a:latin typeface="Times New Roman"/>
                <a:ea typeface="ＭＳ ゴシック"/>
              </a:rPr>
              <a:t>.</a:t>
            </a:r>
            <a:r>
              <a:rPr lang="en-US" sz="2000">
                <a:latin typeface="Segoe"/>
                <a:ea typeface="ＭＳ ゴシック"/>
              </a:rPr>
              <a:t> Notice that the ScreenTip gives you information and help as you go. This looks up values in the third column of the Bonus range. Press </a:t>
            </a:r>
            <a:r>
              <a:rPr lang="en-US" sz="2000" b="1">
                <a:latin typeface="Segoe"/>
                <a:ea typeface="ＭＳ ゴシック"/>
              </a:rPr>
              <a:t>Enter</a:t>
            </a:r>
            <a:r>
              <a:rPr lang="en-US" sz="2000">
                <a:latin typeface="Times New Roman"/>
                <a:ea typeface="ＭＳ ゴシック"/>
              </a:rPr>
              <a:t>.</a:t>
            </a:r>
          </a:p>
          <a:p>
            <a:pPr lvl="1">
              <a:buAutoNum type="arabicPeriod" startAt="10"/>
            </a:pPr>
            <a:r>
              <a:rPr lang="en-US" sz="2000">
                <a:latin typeface="Segoe"/>
                <a:ea typeface="ＭＳ ゴシック"/>
              </a:rPr>
              <a:t>Copy the formula from </a:t>
            </a:r>
            <a:r>
              <a:rPr lang="en-US" sz="2000" b="1">
                <a:latin typeface="Segoe"/>
                <a:ea typeface="ＭＳ ゴシック"/>
              </a:rPr>
              <a:t>F5</a:t>
            </a:r>
            <a:r>
              <a:rPr lang="en-US" sz="2000">
                <a:latin typeface="Segoe"/>
                <a:ea typeface="ＭＳ ゴシック"/>
              </a:rPr>
              <a:t> to the range </a:t>
            </a:r>
            <a:r>
              <a:rPr lang="en-US" sz="2000" b="1">
                <a:latin typeface="Segoe"/>
                <a:ea typeface="ＭＳ ゴシック"/>
              </a:rPr>
              <a:t>F6:F11</a:t>
            </a:r>
            <a:r>
              <a:rPr lang="en-US" sz="2000">
                <a:latin typeface="Times New Roman"/>
                <a:ea typeface="ＭＳ ゴシック"/>
              </a:rPr>
              <a:t>.</a:t>
            </a:r>
          </a:p>
          <a:p>
            <a:pPr lvl="1">
              <a:buAutoNum type="arabicPeriod" startAt="10"/>
            </a:pPr>
            <a:r>
              <a:rPr lang="en-US" sz="2000">
                <a:latin typeface="Segoe"/>
                <a:ea typeface="ＭＳ ゴシック"/>
              </a:rPr>
              <a:t> </a:t>
            </a:r>
            <a:r>
              <a:rPr lang="en-US" sz="2000" b="1">
                <a:latin typeface="Segoe"/>
                <a:ea typeface="ＭＳ ゴシック"/>
              </a:rPr>
              <a:t>SAVE</a:t>
            </a:r>
            <a:r>
              <a:rPr lang="en-US" sz="2000">
                <a:latin typeface="Segoe"/>
                <a:ea typeface="ＭＳ ゴシック"/>
              </a:rPr>
              <a:t> the workbook as </a:t>
            </a:r>
            <a:r>
              <a:rPr lang="en-US" sz="2000" b="1" i="1">
                <a:latin typeface="Segoe"/>
                <a:ea typeface="ＭＳ ゴシック"/>
              </a:rPr>
              <a:t>10 Fabrikam Bonus Solution</a:t>
            </a:r>
            <a:r>
              <a:rPr lang="en-US" sz="2000">
                <a:latin typeface="Times New Roman"/>
                <a:ea typeface="ＭＳ ゴシック"/>
              </a:rPr>
              <a:t>.</a:t>
            </a:r>
          </a:p>
          <a:p>
            <a:pPr lvl="0"/>
            <a:r>
              <a:rPr lang="en-US" sz="2000" b="1">
                <a:latin typeface="Segoe"/>
                <a:ea typeface="ＭＳ ゴシック"/>
              </a:rPr>
              <a:t>PAUSE. LEAVE</a:t>
            </a:r>
            <a:r>
              <a:rPr lang="en-US" sz="200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738827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HLOOKUP Function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Click on the </a:t>
            </a:r>
            <a:r>
              <a:rPr lang="en-US" b="1" i="0" u="none" strike="noStrike" baseline="0" smtClean="0">
                <a:latin typeface="Segoe"/>
                <a:ea typeface="ＭＳ ゴシック"/>
              </a:rPr>
              <a:t>Standards</a:t>
            </a:r>
            <a:r>
              <a:rPr lang="en-US" b="0" i="0" u="none" strike="noStrike" baseline="0" smtClean="0">
                <a:latin typeface="Segoe"/>
                <a:ea typeface="ＭＳ ゴシック"/>
              </a:rPr>
              <a:t> worksheet tab to move to the Standards worksheet.</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F11</a:t>
            </a:r>
            <a:r>
              <a:rPr lang="en-US" b="0" i="0" u="none" strike="noStrike" baseline="0" smtClean="0">
                <a:latin typeface="Times New Roman"/>
                <a:ea typeface="ＭＳ ゴシック"/>
              </a:rPr>
              <a:t>,</a:t>
            </a:r>
            <a:r>
              <a:rPr lang="en-US" b="0" i="0" u="none" strike="noStrike" baseline="0" smtClean="0">
                <a:latin typeface="Segoe"/>
                <a:ea typeface="ＭＳ ゴシック"/>
              </a:rPr>
              <a:t> click </a:t>
            </a:r>
            <a:r>
              <a:rPr lang="en-US" b="1" i="0" u="none" strike="noStrike" baseline="0" smtClean="0">
                <a:latin typeface="Segoe"/>
                <a:ea typeface="ＭＳ ゴシック"/>
              </a:rPr>
              <a:t>Lookup &amp; Reference</a:t>
            </a:r>
            <a:r>
              <a:rPr lang="en-US" b="0" i="0" u="none" strike="noStrike" baseline="0" smtClean="0">
                <a:latin typeface="Segoe"/>
                <a:ea typeface="ＭＳ ゴシック"/>
              </a:rPr>
              <a:t> in the Function Library group, and select </a:t>
            </a:r>
            <a:r>
              <a:rPr lang="en-US" b="1" i="0" u="none" strike="noStrike" baseline="0" smtClean="0">
                <a:latin typeface="Segoe"/>
                <a:ea typeface="ＭＳ ゴシック"/>
              </a:rPr>
              <a:t>HLOOKUP</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In the Lookup_value text box, type </a:t>
            </a:r>
            <a:r>
              <a:rPr lang="en-US" b="1" i="0" u="none" strike="noStrike" baseline="0" smtClean="0">
                <a:latin typeface="Segoe"/>
                <a:ea typeface="ＭＳ ゴシック"/>
              </a:rPr>
              <a:t>E11</a:t>
            </a:r>
            <a:r>
              <a:rPr lang="en-US" b="0" i="0" u="none" strike="noStrike" baseline="0" smtClean="0">
                <a:latin typeface="Segoe"/>
                <a:ea typeface="ＭＳ ゴシック"/>
              </a:rPr>
              <a:t>. This is the cell you will change and the box previews to Feet because that is what is currently typed in cell E11.</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222401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SUMIF Function</a:t>
            </a:r>
          </a:p>
        </p:txBody>
      </p:sp>
      <p:sp>
        <p:nvSpPr>
          <p:cNvPr id="3" name="Text Placeholder 2"/>
          <p:cNvSpPr>
            <a:spLocks noGrp="1"/>
          </p:cNvSpPr>
          <p:nvPr>
            <p:ph type="body" idx="1"/>
          </p:nvPr>
        </p:nvSpPr>
        <p:spPr/>
        <p:txBody>
          <a:bodyPr/>
          <a:lstStyle/>
          <a:p>
            <a:pPr lvl="0" rtl="0"/>
            <a:r>
              <a:rPr lang="en-US" b="0" i="0" u="none" strike="noStrike" baseline="0" smtClean="0">
                <a:latin typeface="Segoe"/>
                <a:ea typeface="ＭＳ ゴシック"/>
              </a:rPr>
              <a:t>The table below explains the meaning of each argument in the SUMIF syntax. </a:t>
            </a:r>
          </a:p>
          <a:p>
            <a:pPr lvl="0" rtl="0"/>
            <a:r>
              <a:rPr lang="en-US" b="0" i="0" u="none" strike="noStrike" baseline="0" smtClean="0">
                <a:latin typeface="Segoe"/>
                <a:ea typeface="ＭＳ ゴシック"/>
              </a:rPr>
              <a:t>Note that if you omit Sum_range from the formula, Excel evaluates and adds the cells in the range if they match the criterion.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pic>
        <p:nvPicPr>
          <p:cNvPr id="7" name="Picture 6" descr="1002tab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27" y="3505200"/>
            <a:ext cx="7848600" cy="2451100"/>
          </a:xfrm>
          <a:prstGeom prst="rect">
            <a:avLst/>
          </a:prstGeom>
        </p:spPr>
      </p:pic>
    </p:spTree>
    <p:extLst>
      <p:ext uri="{BB962C8B-B14F-4D97-AF65-F5344CB8AC3E}">
        <p14:creationId xmlns:p14="http://schemas.microsoft.com/office/powerpoint/2010/main" val="706998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HLOOKUP Function</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In the Table_array text box, type </a:t>
            </a:r>
            <a:r>
              <a:rPr lang="en-US" b="1" i="0" u="none" strike="noStrike" baseline="0" smtClean="0">
                <a:latin typeface="Segoe"/>
                <a:ea typeface="ＭＳ ゴシック"/>
              </a:rPr>
              <a:t>A1:D7</a:t>
            </a:r>
            <a:r>
              <a:rPr lang="en-US" b="0" i="0" u="none" strike="noStrike" baseline="0" smtClean="0">
                <a:latin typeface="Segoe"/>
                <a:ea typeface="ＭＳ ゴシック"/>
              </a:rPr>
              <a:t>. This will be the range of cells you will look in.</a:t>
            </a:r>
          </a:p>
          <a:p>
            <a:pPr lvl="1" rtl="0">
              <a:buAutoNum type="arabicPeriod" startAt="4"/>
            </a:pPr>
            <a:r>
              <a:rPr lang="en-US" b="0" i="0" u="none" strike="noStrike" baseline="0" smtClean="0">
                <a:latin typeface="Segoe"/>
                <a:ea typeface="ＭＳ ゴシック"/>
              </a:rPr>
              <a:t>In the Row_index_num, type </a:t>
            </a:r>
            <a:r>
              <a:rPr lang="en-US" b="1" i="0" u="none" strike="noStrike" baseline="0" smtClean="0">
                <a:latin typeface="Segoe"/>
                <a:ea typeface="ＭＳ ゴシック"/>
              </a:rPr>
              <a:t>D11+1</a:t>
            </a:r>
            <a:r>
              <a:rPr lang="en-US" b="0" i="0" u="none" strike="noStrike" baseline="0" smtClean="0">
                <a:latin typeface="Segoe"/>
                <a:ea typeface="ＭＳ ゴシック"/>
              </a:rPr>
              <a:t>. This currently evaluates to 3. If you just do the number of beds that is in D11, you don't come down enough rows because of the labels in the first row of the Table_array. The number of beds is actually one row more than the number of beds because the labels (Beds, CO2, Exits, and Feet) count as the first row and row 2 is for 1 bed.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spTree>
    <p:extLst>
      <p:ext uri="{BB962C8B-B14F-4D97-AF65-F5344CB8AC3E}">
        <p14:creationId xmlns:p14="http://schemas.microsoft.com/office/powerpoint/2010/main" val="2580587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0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524000"/>
            <a:ext cx="6220579" cy="3944757"/>
          </a:xfrm>
          <a:prstGeom prst="rect">
            <a:avLst/>
          </a:prstGeom>
        </p:spPr>
      </p:pic>
      <p:sp>
        <p:nvSpPr>
          <p:cNvPr id="3" name="Text Placeholder 2"/>
          <p:cNvSpPr>
            <a:spLocks noGrp="1"/>
          </p:cNvSpPr>
          <p:nvPr>
            <p:ph type="body" idx="1"/>
          </p:nvPr>
        </p:nvSpPr>
        <p:spPr/>
        <p:txBody>
          <a:bodyPr/>
          <a:lstStyle/>
          <a:p>
            <a:pPr lvl="1" rtl="0">
              <a:buFont typeface="+mj-lt"/>
              <a:buAutoNum type="arabicPeriod" startAt="6"/>
            </a:pPr>
            <a:r>
              <a:rPr lang="en-US" sz="2000" b="0" i="0" u="none" strike="noStrike" baseline="0" smtClean="0">
                <a:latin typeface="Segoe"/>
                <a:ea typeface="ＭＳ ゴシック"/>
              </a:rPr>
              <a:t>In Range_lookup, </a:t>
            </a:r>
            <a:br>
              <a:rPr lang="en-US" sz="2000" b="0" i="0" u="none" strike="noStrike" baseline="0" smtClean="0">
                <a:latin typeface="Segoe"/>
                <a:ea typeface="ＭＳ ゴシック"/>
              </a:rPr>
            </a:br>
            <a:r>
              <a:rPr lang="en-US" sz="2000" b="0" i="0" u="none" strike="noStrike" baseline="0" smtClean="0">
                <a:latin typeface="Segoe"/>
                <a:ea typeface="ＭＳ ゴシック"/>
              </a:rPr>
              <a:t>type </a:t>
            </a:r>
            <a:r>
              <a:rPr lang="en-US" sz="2000" b="1" i="0" u="none" strike="noStrike" baseline="0" smtClean="0">
                <a:latin typeface="Segoe"/>
                <a:ea typeface="ＭＳ ゴシック"/>
              </a:rPr>
              <a:t>FALSE because </a:t>
            </a:r>
            <a:br>
              <a:rPr lang="en-US" sz="2000" b="1" i="0" u="none" strike="noStrike" baseline="0" smtClean="0">
                <a:latin typeface="Segoe"/>
                <a:ea typeface="ＭＳ ゴシック"/>
              </a:rPr>
            </a:br>
            <a:r>
              <a:rPr lang="en-US" sz="2000" b="1" i="0" u="none" strike="noStrike" baseline="0" smtClean="0">
                <a:latin typeface="Segoe"/>
                <a:ea typeface="ＭＳ ゴシック"/>
              </a:rPr>
              <a:t>you want an exact </a:t>
            </a:r>
            <a:br>
              <a:rPr lang="en-US" sz="2000" b="1" i="0" u="none" strike="noStrike" baseline="0" smtClean="0">
                <a:latin typeface="Segoe"/>
                <a:ea typeface="ＭＳ ゴシック"/>
              </a:rPr>
            </a:br>
            <a:r>
              <a:rPr lang="en-US" sz="2000" b="1" i="0" u="none" strike="noStrike" baseline="0" smtClean="0">
                <a:latin typeface="Segoe"/>
                <a:ea typeface="ＭＳ ゴシック"/>
              </a:rPr>
              <a:t>match</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The </a:t>
            </a:r>
            <a:br>
              <a:rPr lang="en-US" sz="2000" b="0" i="0" u="none" strike="noStrike" baseline="0" smtClean="0">
                <a:latin typeface="Segoe"/>
                <a:ea typeface="ＭＳ ゴシック"/>
              </a:rPr>
            </a:br>
            <a:r>
              <a:rPr lang="en-US" sz="2000" b="0" i="0" u="none" strike="noStrike" baseline="0" smtClean="0">
                <a:latin typeface="Segoe"/>
                <a:ea typeface="ＭＳ ゴシック"/>
              </a:rPr>
              <a:t>screen should look </a:t>
            </a:r>
            <a:br>
              <a:rPr lang="en-US" sz="2000" b="0" i="0" u="none" strike="noStrike" baseline="0" smtClean="0">
                <a:latin typeface="Segoe"/>
                <a:ea typeface="ＭＳ ゴシック"/>
              </a:rPr>
            </a:br>
            <a:r>
              <a:rPr lang="en-US" sz="2000" b="0" i="0" u="none" strike="noStrike" baseline="0" smtClean="0">
                <a:latin typeface="Segoe"/>
                <a:ea typeface="ＭＳ ゴシック"/>
              </a:rPr>
              <a:t>like the figure at </a:t>
            </a:r>
            <a:br>
              <a:rPr lang="en-US" sz="2000" b="0" i="0" u="none" strike="noStrike" baseline="0" smtClean="0">
                <a:latin typeface="Segoe"/>
                <a:ea typeface="ＭＳ ゴシック"/>
              </a:rPr>
            </a:br>
            <a:r>
              <a:rPr lang="en-US" sz="2000" b="0" i="0" u="none" strike="noStrike" baseline="0" smtClean="0">
                <a:latin typeface="Segoe"/>
                <a:ea typeface="ＭＳ ゴシック"/>
              </a:rPr>
              <a:t>right. Click </a:t>
            </a:r>
            <a:r>
              <a:rPr lang="en-US" sz="2000" b="1" i="0" u="none" strike="noStrike" baseline="0" smtClean="0">
                <a:latin typeface="Segoe"/>
                <a:ea typeface="ＭＳ ゴシック"/>
              </a:rPr>
              <a:t>OK</a:t>
            </a:r>
            <a:r>
              <a:rPr lang="en-US" sz="2000" b="0" i="0" u="none" strike="noStrike" baseline="0" smtClean="0">
                <a:latin typeface="Segoe"/>
                <a:ea typeface="ＭＳ ゴシック"/>
              </a:rPr>
              <a:t>. In </a:t>
            </a:r>
            <a:br>
              <a:rPr lang="en-US" sz="2000" b="0" i="0" u="none" strike="noStrike" baseline="0" smtClean="0">
                <a:latin typeface="Segoe"/>
                <a:ea typeface="ＭＳ ゴシック"/>
              </a:rPr>
            </a:br>
            <a:r>
              <a:rPr lang="en-US" sz="2000" b="0" i="0" u="none" strike="noStrike" baseline="0" smtClean="0">
                <a:latin typeface="Segoe"/>
                <a:ea typeface="ＭＳ ゴシック"/>
              </a:rPr>
              <a:t>the following steps, </a:t>
            </a:r>
            <a:br>
              <a:rPr lang="en-US" sz="2000" b="0" i="0" u="none" strike="noStrike" baseline="0" smtClean="0">
                <a:latin typeface="Segoe"/>
                <a:ea typeface="ＭＳ ゴシック"/>
              </a:rPr>
            </a:br>
            <a:r>
              <a:rPr lang="en-US" sz="2000" b="0" i="0" u="none" strike="noStrike" baseline="0" smtClean="0">
                <a:latin typeface="Segoe"/>
                <a:ea typeface="ＭＳ ゴシック"/>
              </a:rPr>
              <a:t>you will change the </a:t>
            </a:r>
            <a:br>
              <a:rPr lang="en-US" sz="2000" b="0" i="0" u="none" strike="noStrike" baseline="0" smtClean="0">
                <a:latin typeface="Segoe"/>
                <a:ea typeface="ＭＳ ゴシック"/>
              </a:rPr>
            </a:br>
            <a:r>
              <a:rPr lang="en-US" sz="2000" b="0" i="0" u="none" strike="noStrike" baseline="0" smtClean="0">
                <a:latin typeface="Segoe"/>
                <a:ea typeface="ＭＳ ゴシック"/>
              </a:rPr>
              <a:t>values in D11 and </a:t>
            </a:r>
            <a:br>
              <a:rPr lang="en-US" sz="2000" b="0" i="0" u="none" strike="noStrike" baseline="0" smtClean="0">
                <a:latin typeface="Segoe"/>
                <a:ea typeface="ＭＳ ゴシック"/>
              </a:rPr>
            </a:br>
            <a:r>
              <a:rPr lang="en-US" sz="2000" b="0" i="0" u="none" strike="noStrike" baseline="0" smtClean="0">
                <a:latin typeface="Segoe"/>
                <a:ea typeface="ＭＳ ゴシック"/>
              </a:rPr>
              <a:t>H11 and see what </a:t>
            </a:r>
            <a:br>
              <a:rPr lang="en-US" sz="2000" b="0" i="0" u="none" strike="noStrike" baseline="0" smtClean="0">
                <a:latin typeface="Segoe"/>
                <a:ea typeface="ＭＳ ゴシック"/>
              </a:rPr>
            </a:br>
            <a:r>
              <a:rPr lang="en-US" sz="2000" b="0" i="0" u="none" strike="noStrike" baseline="0" smtClean="0">
                <a:latin typeface="Segoe"/>
                <a:ea typeface="ＭＳ ゴシック"/>
              </a:rPr>
              <a:t>happens when there </a:t>
            </a:r>
            <a:br>
              <a:rPr lang="en-US" sz="2000" b="0" i="0" u="none" strike="noStrike" baseline="0" smtClean="0">
                <a:latin typeface="Segoe"/>
                <a:ea typeface="ＭＳ ゴシック"/>
              </a:rPr>
            </a:br>
            <a:r>
              <a:rPr lang="en-US" sz="2000" b="0" i="0" u="none" strike="noStrike" baseline="0" smtClean="0">
                <a:latin typeface="Segoe"/>
                <a:ea typeface="ＭＳ ゴシック"/>
              </a:rPr>
              <a:t>are different values and when there is not an exact match. </a:t>
            </a:r>
          </a:p>
        </p:txBody>
      </p:sp>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HLOOKUP Function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Tree>
    <p:extLst>
      <p:ext uri="{BB962C8B-B14F-4D97-AF65-F5344CB8AC3E}">
        <p14:creationId xmlns:p14="http://schemas.microsoft.com/office/powerpoint/2010/main" val="3315348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HLOOKUP Function</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In cell D11, type </a:t>
            </a:r>
            <a:r>
              <a:rPr lang="en-US" b="1" i="0" u="none" strike="noStrike" baseline="0" smtClean="0">
                <a:latin typeface="Segoe"/>
                <a:ea typeface="ＭＳ ゴシック"/>
              </a:rPr>
              <a:t>5</a:t>
            </a:r>
            <a:r>
              <a:rPr lang="en-US" b="0" i="0" u="none" strike="noStrike" baseline="0" smtClean="0">
                <a:latin typeface="Segoe"/>
                <a:ea typeface="ＭＳ ゴシック"/>
              </a:rPr>
              <a:t> and notice that the result in F11 changes to 2500.</a:t>
            </a:r>
          </a:p>
          <a:p>
            <a:pPr lvl="1" rtl="0">
              <a:buAutoNum type="arabicPeriod" startAt="7"/>
            </a:pPr>
            <a:r>
              <a:rPr lang="en-US" b="0" i="0" u="none" strike="noStrike" baseline="0" smtClean="0">
                <a:latin typeface="Segoe"/>
                <a:ea typeface="ＭＳ ゴシック"/>
              </a:rPr>
              <a:t>In cell E11, type </a:t>
            </a:r>
            <a:r>
              <a:rPr lang="en-US" b="1" i="0" u="none" strike="noStrike" baseline="0" smtClean="0">
                <a:latin typeface="Segoe"/>
                <a:ea typeface="ＭＳ ゴシック"/>
              </a:rPr>
              <a:t>CO2</a:t>
            </a:r>
            <a:r>
              <a:rPr lang="en-US" b="0" i="0" u="none" strike="noStrike" baseline="0" smtClean="0">
                <a:latin typeface="Segoe"/>
                <a:ea typeface="ＭＳ ゴシック"/>
              </a:rPr>
              <a:t> and notice that the result changes to the result for the CO2 column for 5 beds, which is 3.</a:t>
            </a:r>
          </a:p>
          <a:p>
            <a:pPr lvl="1" rtl="0">
              <a:buAutoNum type="arabicPeriod" startAt="7"/>
            </a:pPr>
            <a:r>
              <a:rPr lang="en-US" b="0" i="0" u="none" strike="noStrike" baseline="0" smtClean="0">
                <a:latin typeface="Segoe"/>
                <a:ea typeface="ＭＳ ゴシック"/>
              </a:rPr>
              <a:t>Click cell </a:t>
            </a:r>
            <a:r>
              <a:rPr lang="en-US" b="1" i="0" u="none" strike="noStrike" baseline="0" smtClean="0">
                <a:latin typeface="Segoe"/>
                <a:ea typeface="ＭＳ ゴシック"/>
              </a:rPr>
              <a:t>D11</a:t>
            </a:r>
            <a:r>
              <a:rPr lang="en-US" b="0" i="0" u="none" strike="noStrike" baseline="0" smtClean="0">
                <a:latin typeface="Segoe"/>
                <a:ea typeface="ＭＳ ゴシック"/>
              </a:rPr>
              <a:t>, and then type </a:t>
            </a:r>
            <a:r>
              <a:rPr lang="en-US" b="1" i="0" u="none" strike="noStrike" baseline="0" smtClean="0">
                <a:latin typeface="Segoe"/>
                <a:ea typeface="ＭＳ ゴシック"/>
              </a:rPr>
              <a:t>7</a:t>
            </a:r>
            <a:r>
              <a:rPr lang="en-US" b="0" i="0" u="none" strike="noStrike" baseline="0" smtClean="0">
                <a:latin typeface="Segoe"/>
                <a:ea typeface="ＭＳ ゴシック"/>
              </a:rPr>
              <a:t>. Notice that you get a #REF! error because the table goes up only to five beds.</a:t>
            </a:r>
          </a:p>
          <a:p>
            <a:pPr lvl="1" rtl="0">
              <a:buAutoNum type="arabicPeriod" startAt="7"/>
            </a:pPr>
            <a:r>
              <a:rPr lang="en-US" b="0" i="0" u="none" strike="noStrike" baseline="0" smtClean="0">
                <a:latin typeface="Segoe"/>
                <a:ea typeface="ＭＳ ゴシック"/>
              </a:rPr>
              <a:t>In cell D11, type </a:t>
            </a:r>
            <a:r>
              <a:rPr lang="en-US" b="1" i="0" u="none" strike="noStrike" baseline="0" smtClean="0">
                <a:latin typeface="Segoe"/>
                <a:ea typeface="ＭＳ ゴシック"/>
              </a:rPr>
              <a:t>1</a:t>
            </a:r>
            <a:r>
              <a:rPr lang="en-US" b="0" i="0" u="none" strike="noStrike" baseline="0" smtClean="0">
                <a:latin typeface="Segoe"/>
                <a:ea typeface="ＭＳ ゴシック"/>
              </a:rPr>
              <a:t>. Cell F11 displays a result of 1.</a:t>
            </a:r>
          </a:p>
          <a:p>
            <a:pPr lvl="1" rtl="0">
              <a:buAutoNum type="arabicPeriod" startAt="7"/>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1080879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IF Function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Performance</a:t>
            </a:r>
            <a:r>
              <a:rPr lang="en-US" b="0" i="0" u="none" strike="noStrike" baseline="0" smtClean="0">
                <a:latin typeface="Segoe"/>
                <a:ea typeface="ＭＳ ゴシック"/>
              </a:rPr>
              <a:t> worksheet tab to make it the active worksheet.</a:t>
            </a:r>
          </a:p>
          <a:p>
            <a:pPr lvl="1" rtl="0"/>
            <a:r>
              <a:rPr lang="en-US" b="0" i="0" u="none" strike="noStrike" baseline="0" smtClean="0">
                <a:latin typeface="Segoe"/>
                <a:ea typeface="ＭＳ ゴシック"/>
              </a:rPr>
              <a:t>In the Function Library group, select </a:t>
            </a:r>
            <a:r>
              <a:rPr lang="en-US" b="1" i="0" u="none" strike="noStrike" baseline="0" smtClean="0">
                <a:latin typeface="Segoe"/>
                <a:ea typeface="ＭＳ ゴシック"/>
              </a:rPr>
              <a:t>G5</a:t>
            </a:r>
            <a:r>
              <a:rPr lang="en-US" b="0" i="0" u="none" strike="noStrike" baseline="0" smtClean="0">
                <a:latin typeface="Segoe"/>
                <a:ea typeface="ＭＳ ゴシック"/>
              </a:rPr>
              <a:t>. Click </a:t>
            </a:r>
            <a:r>
              <a:rPr lang="en-US" b="1" i="0" u="none" strike="noStrike" baseline="0" smtClean="0">
                <a:latin typeface="Segoe"/>
                <a:ea typeface="ＭＳ ゴシック"/>
              </a:rPr>
              <a:t>Logical</a:t>
            </a:r>
            <a:r>
              <a:rPr lang="en-US" b="0" i="0" u="none" strike="noStrike" baseline="0" smtClean="0">
                <a:latin typeface="Segoe"/>
                <a:ea typeface="ＭＳ ゴシック"/>
              </a:rPr>
              <a:t> and click </a:t>
            </a:r>
            <a:r>
              <a:rPr lang="en-US" b="1" i="0" u="none" strike="noStrike" baseline="0" smtClean="0">
                <a:latin typeface="Segoe"/>
                <a:ea typeface="ＭＳ ゴシック"/>
              </a:rPr>
              <a:t>IF</a:t>
            </a:r>
            <a:r>
              <a:rPr lang="en-US" b="0" i="0" u="none" strike="noStrike" baseline="0" smtClean="0">
                <a:latin typeface="Segoe"/>
                <a:ea typeface="ＭＳ ゴシック"/>
              </a:rPr>
              <a:t>. The Function Arguments dialog box opens.</a:t>
            </a:r>
          </a:p>
          <a:p>
            <a:pPr lvl="1" rtl="0"/>
            <a:r>
              <a:rPr lang="en-US" b="0" i="0" u="none" strike="noStrike" baseline="0" smtClean="0">
                <a:latin typeface="Segoe"/>
                <a:ea typeface="ＭＳ ゴシック"/>
              </a:rPr>
              <a:t>In the Logical_test box, type </a:t>
            </a:r>
            <a:r>
              <a:rPr lang="en-US" b="1" i="0" u="none" strike="noStrike" baseline="0" smtClean="0">
                <a:latin typeface="Segoe"/>
                <a:ea typeface="ＭＳ ゴシック"/>
              </a:rPr>
              <a:t>D5&gt;=C5</a:t>
            </a:r>
            <a:r>
              <a:rPr lang="en-US" b="0" i="0" u="none" strike="noStrike" baseline="0" smtClean="0">
                <a:latin typeface="Segoe"/>
                <a:ea typeface="ＭＳ ゴシック"/>
              </a:rPr>
              <a:t>. This component of the formula determines whether the agent has met his or her sales goal.</a:t>
            </a:r>
          </a:p>
          <a:p>
            <a:pPr lvl="1" rtl="0"/>
            <a:r>
              <a:rPr lang="en-US" b="0" i="0" u="none" strike="noStrike" baseline="0" smtClean="0">
                <a:latin typeface="Segoe"/>
                <a:ea typeface="ＭＳ ゴシック"/>
              </a:rPr>
              <a:t>In the Value_if_true box, type </a:t>
            </a:r>
            <a:r>
              <a:rPr lang="en-US" b="1" i="0" u="none" strike="noStrike" baseline="0" smtClean="0">
                <a:latin typeface="Segoe"/>
                <a:ea typeface="ＭＳ ゴシック"/>
              </a:rPr>
              <a:t>Yes</a:t>
            </a:r>
            <a:r>
              <a:rPr lang="en-US" b="0" i="0" u="none" strike="noStrike" baseline="0" smtClean="0">
                <a:latin typeface="Segoe"/>
                <a:ea typeface="ＭＳ ゴシック"/>
              </a:rPr>
              <a:t>. This is the value returned if the agent met his or her goal. </a:t>
            </a:r>
          </a:p>
          <a:p>
            <a:pPr lvl="1"/>
            <a:r>
              <a:rPr lang="en-US">
                <a:latin typeface="Segoe"/>
                <a:ea typeface="ＭＳ ゴシック"/>
              </a:rPr>
              <a:t>In the Value_if_false box, type </a:t>
            </a:r>
            <a:r>
              <a:rPr lang="en-US" b="1">
                <a:latin typeface="Segoe"/>
                <a:ea typeface="ＭＳ ゴシック"/>
              </a:rPr>
              <a:t>No</a:t>
            </a:r>
            <a:r>
              <a:rPr lang="en-US">
                <a:latin typeface="Segoe"/>
                <a:ea typeface="ＭＳ ゴシック"/>
              </a:rPr>
              <a:t> and click </a:t>
            </a:r>
            <a:r>
              <a:rPr lang="en-US" b="1">
                <a:latin typeface="Segoe"/>
                <a:ea typeface="ＭＳ ゴシック"/>
              </a:rPr>
              <a:t>OK</a:t>
            </a:r>
            <a:r>
              <a:rPr lang="en-US">
                <a:latin typeface="Times New Roman"/>
                <a:ea typeface="ＭＳ ゴシック"/>
              </a:rPr>
              <a:t>.</a:t>
            </a:r>
          </a:p>
          <a:p>
            <a:pPr lvl="1" rtl="0"/>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val="1836562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IF Function</a:t>
            </a:r>
          </a:p>
        </p:txBody>
      </p:sp>
      <p:sp>
        <p:nvSpPr>
          <p:cNvPr id="3" name="Text Placeholder 2"/>
          <p:cNvSpPr>
            <a:spLocks noGrp="1"/>
          </p:cNvSpPr>
          <p:nvPr>
            <p:ph type="body" idx="1"/>
          </p:nvPr>
        </p:nvSpPr>
        <p:spPr/>
        <p:txBody>
          <a:bodyPr/>
          <a:lstStyle/>
          <a:p>
            <a:pPr lvl="1" rtl="0">
              <a:buFont typeface="+mj-lt"/>
              <a:buAutoNum type="arabicPeriod" startAt="6"/>
            </a:pPr>
            <a:r>
              <a:rPr lang="en-US" sz="2000" b="0" i="0" u="none" strike="noStrike" baseline="0" smtClean="0">
                <a:latin typeface="Segoe"/>
                <a:ea typeface="ＭＳ ゴシック"/>
              </a:rPr>
              <a:t>With G5 still selected, use the fill handle to copy the formula to </a:t>
            </a:r>
            <a:r>
              <a:rPr lang="en-US" sz="2000" b="1" i="0" u="none" strike="noStrike" baseline="0" smtClean="0">
                <a:latin typeface="Segoe"/>
                <a:ea typeface="ＭＳ ゴシック"/>
              </a:rPr>
              <a:t>G6:G12</a:t>
            </a:r>
            <a:r>
              <a:rPr lang="en-US" sz="2000" b="0" i="0" u="none" strike="noStrike" baseline="0" smtClean="0">
                <a:latin typeface="Segoe"/>
                <a:ea typeface="ＭＳ ゴシック"/>
              </a:rPr>
              <a:t>. Excel returns the result that three agents earned the performance award by displaying Yes in the cells (see below).</a:t>
            </a:r>
          </a:p>
          <a:p>
            <a:pPr lvl="1">
              <a:buFont typeface="+mj-lt"/>
              <a:buAutoNum type="arabicPeriod" startAt="6"/>
            </a:pPr>
            <a:r>
              <a:rPr lang="en-US" sz="2000">
                <a:latin typeface="Segoe"/>
                <a:ea typeface="ＭＳ ゴシック"/>
              </a:rPr>
              <a:t>Click the </a:t>
            </a:r>
            <a:r>
              <a:rPr lang="en-US" sz="2000" b="1">
                <a:latin typeface="Segoe"/>
                <a:ea typeface="ＭＳ ゴシック"/>
              </a:rPr>
              <a:t>Auto Fill Options</a:t>
            </a:r>
            <a:r>
              <a:rPr lang="en-US" sz="2000">
                <a:latin typeface="Segoe"/>
                <a:ea typeface="ＭＳ ゴシック"/>
              </a:rPr>
              <a:t> button in the bottom right corner of the range and choose </a:t>
            </a:r>
            <a:r>
              <a:rPr lang="en-US" sz="2000" b="1">
                <a:latin typeface="Segoe"/>
                <a:ea typeface="ＭＳ ゴシック"/>
              </a:rPr>
              <a:t>Fill Without Formatting</a:t>
            </a:r>
            <a:r>
              <a:rPr lang="en-US" sz="2000">
                <a:latin typeface="Times New Roman"/>
                <a:ea typeface="ＭＳ ゴシック"/>
              </a:rPr>
              <a:t>.</a:t>
            </a:r>
          </a:p>
          <a:p>
            <a:pPr lvl="1" rtl="0">
              <a:buFont typeface="+mj-lt"/>
              <a:buAutoNum type="arabicPeriod" startAt="6"/>
            </a:pPr>
            <a:endParaRPr lang="en-US" sz="20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pic>
        <p:nvPicPr>
          <p:cNvPr id="7" name="Picture 6" descr="10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492600"/>
            <a:ext cx="7340600" cy="2387600"/>
          </a:xfrm>
          <a:prstGeom prst="rect">
            <a:avLst/>
          </a:prstGeom>
        </p:spPr>
      </p:pic>
    </p:spTree>
    <p:extLst>
      <p:ext uri="{BB962C8B-B14F-4D97-AF65-F5344CB8AC3E}">
        <p14:creationId xmlns:p14="http://schemas.microsoft.com/office/powerpoint/2010/main" val="349534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IF Function</a:t>
            </a:r>
          </a:p>
        </p:txBody>
      </p:sp>
      <p:sp>
        <p:nvSpPr>
          <p:cNvPr id="3" name="Text Placeholder 2"/>
          <p:cNvSpPr>
            <a:spLocks noGrp="1"/>
          </p:cNvSpPr>
          <p:nvPr>
            <p:ph type="body" idx="1"/>
          </p:nvPr>
        </p:nvSpPr>
        <p:spPr/>
        <p:txBody>
          <a:bodyPr/>
          <a:lstStyle/>
          <a:p>
            <a:pPr lvl="1" rtl="0">
              <a:buFont typeface="+mj-lt"/>
              <a:buAutoNum type="arabicPeriod" startAt="8"/>
            </a:pPr>
            <a:r>
              <a:rPr lang="en-US" sz="2000" b="0" i="0" u="none" strike="noStrike" baseline="0" smtClean="0">
                <a:latin typeface="Segoe"/>
                <a:ea typeface="ＭＳ ゴシック"/>
              </a:rPr>
              <a:t>In cell H5, type </a:t>
            </a:r>
            <a:r>
              <a:rPr lang="en-US" sz="2000" b="1" i="0" u="none" strike="noStrike" baseline="0" smtClean="0">
                <a:latin typeface="Segoe"/>
                <a:ea typeface="ＭＳ ゴシック"/>
              </a:rPr>
              <a:t>=IF(G5="Yes",E5*D5,0</a:t>
            </a:r>
            <a:r>
              <a:rPr lang="en-US" sz="2000" b="0" i="0" u="none" strike="noStrike" baseline="0" smtClean="0">
                <a:latin typeface="Segoe"/>
                <a:ea typeface="ＭＳ ゴシック"/>
              </a:rPr>
              <a:t>. Before you complete the formula, notice the ScreenTip, the cells selected, and the colors (below). Move the mouse pointer to each of the arguments and they become a hyperlink. E5 is the individual bonus rate and D5 is the actual sales. The bonus is the rate times the sales.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pic>
        <p:nvPicPr>
          <p:cNvPr id="7" name="Picture 6" descr="10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399" y="3276600"/>
            <a:ext cx="5492163" cy="2641800"/>
          </a:xfrm>
          <a:prstGeom prst="rect">
            <a:avLst/>
          </a:prstGeom>
        </p:spPr>
      </p:pic>
    </p:spTree>
    <p:extLst>
      <p:ext uri="{BB962C8B-B14F-4D97-AF65-F5344CB8AC3E}">
        <p14:creationId xmlns:p14="http://schemas.microsoft.com/office/powerpoint/2010/main" val="174975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IF Function</a:t>
            </a:r>
          </a:p>
        </p:txBody>
      </p:sp>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smtClean="0">
                <a:latin typeface="Segoe"/>
                <a:ea typeface="ＭＳ ゴシック"/>
              </a:rPr>
              <a:t>Press </a:t>
            </a:r>
            <a:r>
              <a:rPr lang="en-US" b="1" i="0" u="none" strike="noStrike" baseline="0" smtClean="0">
                <a:latin typeface="Segoe"/>
                <a:ea typeface="ＭＳ ゴシック"/>
              </a:rPr>
              <a:t>Enter</a:t>
            </a:r>
            <a:r>
              <a:rPr lang="en-US" b="0" i="0" u="none" strike="noStrike" baseline="0" smtClean="0">
                <a:latin typeface="Segoe"/>
                <a:ea typeface="ＭＳ ゴシック"/>
              </a:rPr>
              <a:t> to finish the formula.</a:t>
            </a:r>
          </a:p>
          <a:p>
            <a:pPr lvl="1">
              <a:buFont typeface="+mj-lt"/>
              <a:buAutoNum type="arabicPeriod" startAt="10"/>
            </a:pPr>
            <a:r>
              <a:rPr lang="en-US">
                <a:latin typeface="Segoe"/>
                <a:ea typeface="ＭＳ ゴシック"/>
              </a:rPr>
              <a:t>Use the fill handle in H5 to copy the formula from cell </a:t>
            </a:r>
            <a:r>
              <a:rPr lang="en-US" b="1">
                <a:latin typeface="Segoe"/>
                <a:ea typeface="ＭＳ ゴシック"/>
              </a:rPr>
              <a:t>H6</a:t>
            </a:r>
            <a:r>
              <a:rPr lang="en-US">
                <a:latin typeface="Segoe"/>
                <a:ea typeface="ＭＳ ゴシック"/>
              </a:rPr>
              <a:t> to cell </a:t>
            </a:r>
            <a:r>
              <a:rPr lang="en-US" b="1">
                <a:latin typeface="Segoe"/>
                <a:ea typeface="ＭＳ ゴシック"/>
              </a:rPr>
              <a:t>H11</a:t>
            </a:r>
            <a:r>
              <a:rPr lang="en-US">
                <a:latin typeface="Times New Roman"/>
                <a:ea typeface="ＭＳ ゴシック"/>
              </a:rPr>
              <a:t>.</a:t>
            </a:r>
          </a:p>
          <a:p>
            <a:pPr lvl="1">
              <a:buAutoNum type="arabicPeriod" startAt="10"/>
            </a:pPr>
            <a:r>
              <a:rPr lang="en-US">
                <a:latin typeface="Segoe"/>
                <a:ea typeface="ＭＳ ゴシック"/>
              </a:rPr>
              <a:t>In I5, type </a:t>
            </a:r>
            <a:r>
              <a:rPr lang="en-US" b="1">
                <a:latin typeface="Segoe"/>
                <a:ea typeface="ＭＳ ゴシック"/>
              </a:rPr>
              <a:t>=IF($G$12="Yes",F5*D5,0)</a:t>
            </a:r>
            <a:r>
              <a:rPr lang="en-US">
                <a:latin typeface="Segoe"/>
                <a:ea typeface="ＭＳ ゴシック"/>
              </a:rPr>
              <a:t>, and then press </a:t>
            </a:r>
            <a:r>
              <a:rPr lang="en-US" b="1">
                <a:latin typeface="Segoe"/>
                <a:ea typeface="ＭＳ ゴシック"/>
              </a:rPr>
              <a:t>Enter</a:t>
            </a:r>
            <a:r>
              <a:rPr lang="en-US">
                <a:latin typeface="Times New Roman"/>
                <a:ea typeface="ＭＳ ゴシック"/>
              </a:rPr>
              <a:t>.</a:t>
            </a:r>
          </a:p>
          <a:p>
            <a:pPr lvl="1">
              <a:buFont typeface="+mj-lt"/>
              <a:buAutoNum type="arabicPeriod" startAt="10"/>
            </a:pPr>
            <a:r>
              <a:rPr lang="en-US">
                <a:latin typeface="Segoe"/>
                <a:ea typeface="ＭＳ ゴシック"/>
              </a:rPr>
              <a:t>Use the fill handle in I5 to copy the formula from cell </a:t>
            </a:r>
            <a:r>
              <a:rPr lang="en-US" b="1">
                <a:latin typeface="Segoe"/>
                <a:ea typeface="ＭＳ ゴシック"/>
              </a:rPr>
              <a:t>I6</a:t>
            </a:r>
            <a:r>
              <a:rPr lang="en-US">
                <a:latin typeface="Segoe"/>
                <a:ea typeface="ＭＳ ゴシック"/>
              </a:rPr>
              <a:t> to cell </a:t>
            </a:r>
            <a:r>
              <a:rPr lang="en-US" b="1">
                <a:latin typeface="Segoe"/>
                <a:ea typeface="ＭＳ ゴシック"/>
              </a:rPr>
              <a:t>I11</a:t>
            </a:r>
            <a:r>
              <a:rPr lang="en-US">
                <a:latin typeface="Segoe"/>
                <a:ea typeface="ＭＳ ゴシック"/>
              </a:rPr>
              <a:t>. Notice that Richard Carey, the Senior Partner, did not receive an Agent Bonus and there was no bonus for Back Office. </a:t>
            </a:r>
          </a:p>
          <a:p>
            <a:pPr lvl="1">
              <a:buAutoNum type="arabicPeriod" startAt="10"/>
            </a:pPr>
            <a:endParaRPr lang="en-US">
              <a:latin typeface="Times New Roman"/>
              <a:ea typeface="ＭＳ ゴシック"/>
            </a:endParaRPr>
          </a:p>
          <a:p>
            <a:pPr lvl="1" rtl="0">
              <a:buFont typeface="+mj-lt"/>
              <a:buAutoNum type="arabicPeriod" startAt="9"/>
            </a:pPr>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spTree>
    <p:extLst>
      <p:ext uri="{BB962C8B-B14F-4D97-AF65-F5344CB8AC3E}">
        <p14:creationId xmlns:p14="http://schemas.microsoft.com/office/powerpoint/2010/main" val="2307439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IF Function</a:t>
            </a:r>
          </a:p>
        </p:txBody>
      </p:sp>
      <p:sp>
        <p:nvSpPr>
          <p:cNvPr id="3" name="Text Placeholder 2"/>
          <p:cNvSpPr>
            <a:spLocks noGrp="1"/>
          </p:cNvSpPr>
          <p:nvPr>
            <p:ph type="body" idx="1"/>
          </p:nvPr>
        </p:nvSpPr>
        <p:spPr/>
        <p:txBody>
          <a:bodyPr/>
          <a:lstStyle/>
          <a:p>
            <a:pPr lvl="1" rtl="0"/>
            <a:r>
              <a:rPr lang="en-US" sz="2000" b="0" i="0" u="none" strike="noStrike" baseline="0" smtClean="0">
                <a:latin typeface="Segoe"/>
                <a:ea typeface="ＭＳ ゴシック"/>
              </a:rPr>
              <a:t>The final pending sale of $700,000 of the year came through. In D5, type </a:t>
            </a:r>
            <a:r>
              <a:rPr lang="en-US" sz="2000" b="1" i="0" u="none" strike="noStrike" baseline="0" smtClean="0">
                <a:latin typeface="Segoe"/>
                <a:ea typeface="ＭＳ ゴシック"/>
              </a:rPr>
              <a:t>$3,900,000</a:t>
            </a:r>
            <a:r>
              <a:rPr lang="en-US" sz="2000" b="0" i="0" u="none" strike="noStrike" baseline="0" smtClean="0">
                <a:latin typeface="Segoe"/>
                <a:ea typeface="ＭＳ ゴシック"/>
              </a:rPr>
              <a:t>. Notice that H5 and the amounts in column I go from 0 to bonuses (below).</a:t>
            </a:r>
          </a:p>
          <a:p>
            <a:pPr lvl="1" rtl="0"/>
            <a:r>
              <a:rPr lang="en-US" sz="2000" i="0" u="none" strike="noStrike" baseline="0" smtClean="0">
                <a:latin typeface="Segoe"/>
                <a:ea typeface="ＭＳ ゴシック"/>
              </a:rPr>
              <a:t> </a:t>
            </a:r>
            <a:r>
              <a:rPr lang="en-US" sz="2000" b="1" i="0" u="none" strike="noStrike" baseline="0" smtClean="0">
                <a:latin typeface="Segoe"/>
                <a:ea typeface="ＭＳ ゴシック"/>
              </a:rPr>
              <a:t>SAVE</a:t>
            </a:r>
            <a:r>
              <a:rPr lang="en-US" sz="2000" b="0" i="0" u="none" strike="noStrike" baseline="0" smtClean="0">
                <a:latin typeface="Segoe"/>
                <a:ea typeface="ＭＳ ゴシック"/>
              </a:rPr>
              <a:t> the </a:t>
            </a:r>
            <a:br>
              <a:rPr lang="en-US" sz="2000" b="0" i="0" u="none" strike="noStrike" baseline="0" smtClean="0">
                <a:latin typeface="Segoe"/>
                <a:ea typeface="ＭＳ ゴシック"/>
              </a:rPr>
            </a:br>
            <a:r>
              <a:rPr lang="en-US" sz="2000" b="0" i="0" u="none" strike="noStrike" baseline="0" smtClean="0">
                <a:latin typeface="Segoe"/>
                <a:ea typeface="ＭＳ ゴシック"/>
              </a:rPr>
              <a:t>workbook.</a:t>
            </a:r>
          </a:p>
          <a:p>
            <a:pPr lvl="0" rtl="0"/>
            <a:r>
              <a:rPr lang="en-US" sz="2000" b="1" i="0" u="none" strike="noStrike" baseline="0" smtClean="0">
                <a:latin typeface="Segoe"/>
                <a:ea typeface="ＭＳ ゴシック"/>
              </a:rPr>
              <a:t>PAUSE. LEAVE</a:t>
            </a:r>
            <a:r>
              <a:rPr lang="en-US" sz="2000" b="0" i="0" u="none" strike="noStrike" baseline="0" smtClean="0">
                <a:latin typeface="Segoe"/>
                <a:ea typeface="ＭＳ ゴシック"/>
              </a:rPr>
              <a:t> the </a:t>
            </a:r>
            <a:br>
              <a:rPr lang="en-US" sz="2000" b="0" i="0" u="none" strike="noStrike" baseline="0" smtClean="0">
                <a:latin typeface="Segoe"/>
                <a:ea typeface="ＭＳ ゴシック"/>
              </a:rPr>
            </a:br>
            <a:r>
              <a:rPr lang="en-US" sz="2000" b="0" i="0" u="none" strike="noStrike" baseline="0" smtClean="0">
                <a:latin typeface="Segoe"/>
                <a:ea typeface="ＭＳ ゴシック"/>
              </a:rPr>
              <a:t>workbook open for </a:t>
            </a:r>
            <a:br>
              <a:rPr lang="en-US" sz="2000" b="0" i="0" u="none" strike="noStrike" baseline="0" smtClean="0">
                <a:latin typeface="Segoe"/>
                <a:ea typeface="ＭＳ ゴシック"/>
              </a:rPr>
            </a:br>
            <a:r>
              <a:rPr lang="en-US" sz="2000" b="0" i="0" u="none" strike="noStrike" baseline="0" smtClean="0">
                <a:latin typeface="Segoe"/>
                <a:ea typeface="ＭＳ ゴシック"/>
              </a:rPr>
              <a:t>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pic>
        <p:nvPicPr>
          <p:cNvPr id="7" name="Picture 6" descr="10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309" y="2667000"/>
            <a:ext cx="5492291" cy="2869107"/>
          </a:xfrm>
          <a:prstGeom prst="rect">
            <a:avLst/>
          </a:prstGeom>
        </p:spPr>
      </p:pic>
    </p:spTree>
    <p:extLst>
      <p:ext uri="{BB962C8B-B14F-4D97-AF65-F5344CB8AC3E}">
        <p14:creationId xmlns:p14="http://schemas.microsoft.com/office/powerpoint/2010/main" val="4029419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AND Function</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 USE</a:t>
            </a:r>
            <a:r>
              <a:rPr lang="en-US" sz="2000" b="0" i="0" u="none" strike="noStrike" baseline="0" smtClean="0">
                <a:latin typeface="Segoe"/>
                <a:ea typeface="ＭＳ ゴシック"/>
              </a:rPr>
              <a:t> the workbook from the previous exercise.</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Annual Sales</a:t>
            </a:r>
            <a:r>
              <a:rPr lang="en-US" sz="2000" b="0" i="0" u="none" strike="noStrike" baseline="0" smtClean="0">
                <a:latin typeface="Segoe"/>
                <a:ea typeface="ＭＳ ゴシック"/>
              </a:rPr>
              <a:t> worksheet tab. Click the </a:t>
            </a:r>
            <a:r>
              <a:rPr lang="en-US" sz="2000" b="1" i="0" u="none" strike="noStrike" baseline="0" smtClean="0">
                <a:latin typeface="Segoe"/>
                <a:ea typeface="ＭＳ ゴシック"/>
              </a:rPr>
              <a:t>FORMULAS</a:t>
            </a:r>
            <a:r>
              <a:rPr lang="en-US" sz="2000" b="0" i="0" u="none" strike="noStrike" baseline="0" smtClean="0">
                <a:latin typeface="Segoe"/>
                <a:ea typeface="ＭＳ ゴシック"/>
              </a:rPr>
              <a:t> tab if necessary.</a:t>
            </a:r>
          </a:p>
          <a:p>
            <a:pPr lvl="1" rtl="0"/>
            <a:r>
              <a:rPr lang="en-US" sz="2000" b="0" i="0" u="none" strike="noStrike" baseline="0" smtClean="0">
                <a:latin typeface="Segoe"/>
                <a:ea typeface="ＭＳ ゴシック"/>
              </a:rPr>
              <a:t>Click cell </a:t>
            </a:r>
            <a:r>
              <a:rPr lang="en-US" sz="2000" b="1" i="0" u="none" strike="noStrike" baseline="0" smtClean="0">
                <a:latin typeface="Segoe"/>
                <a:ea typeface="ＭＳ ゴシック"/>
              </a:rPr>
              <a:t>B6</a:t>
            </a:r>
            <a:r>
              <a:rPr lang="en-US" sz="2000" b="0" i="0" u="none" strike="noStrike" baseline="0" smtClean="0">
                <a:latin typeface="Segoe"/>
                <a:ea typeface="ＭＳ ゴシック"/>
              </a:rPr>
              <a:t>. In the Function Library group, click </a:t>
            </a:r>
            <a:r>
              <a:rPr lang="en-US" sz="2000" b="1" i="0" u="none" strike="noStrike" baseline="0" smtClean="0">
                <a:latin typeface="Segoe"/>
                <a:ea typeface="ＭＳ ゴシック"/>
              </a:rPr>
              <a:t>Logical</a:t>
            </a:r>
            <a:r>
              <a:rPr lang="en-US" sz="2000" b="0" i="0" u="none" strike="noStrike" baseline="0" smtClean="0">
                <a:latin typeface="Segoe"/>
                <a:ea typeface="ＭＳ ゴシック"/>
              </a:rPr>
              <a:t> and click the </a:t>
            </a:r>
            <a:r>
              <a:rPr lang="en-US" sz="2000" b="1" i="0" u="none" strike="noStrike" baseline="0" smtClean="0">
                <a:latin typeface="Segoe"/>
                <a:ea typeface="ＭＳ ゴシック"/>
              </a:rPr>
              <a:t>AND</a:t>
            </a:r>
            <a:r>
              <a:rPr lang="en-US" sz="2000" b="0" i="0" u="none" strike="noStrike" baseline="0" smtClean="0">
                <a:latin typeface="Segoe"/>
                <a:ea typeface="ＭＳ ゴシック"/>
              </a:rPr>
              <a:t> option. The Function Arguments dialog box opens with the insertion point in the Logical1 box.</a:t>
            </a:r>
          </a:p>
          <a:p>
            <a:pPr lvl="1" rtl="0"/>
            <a:r>
              <a:rPr lang="en-US" sz="2000" b="0" i="0" u="none" strike="noStrike" baseline="0" smtClean="0">
                <a:latin typeface="Segoe"/>
                <a:ea typeface="ＭＳ ゴシック"/>
              </a:rPr>
              <a:t>Click cell </a:t>
            </a:r>
            <a:r>
              <a:rPr lang="en-US" sz="2000" b="1" i="0" u="none" strike="noStrike" baseline="0" smtClean="0">
                <a:latin typeface="Segoe"/>
                <a:ea typeface="ＭＳ ゴシック"/>
              </a:rPr>
              <a:t>B3</a:t>
            </a:r>
            <a:r>
              <a:rPr lang="en-US" sz="2000" b="0" i="0" u="none" strike="noStrike" baseline="0" smtClean="0">
                <a:latin typeface="Segoe"/>
                <a:ea typeface="ＭＳ ゴシック"/>
              </a:rPr>
              <a:t>, type </a:t>
            </a:r>
            <a:r>
              <a:rPr lang="en-US" sz="2000" b="1" i="0" u="none" strike="noStrike" baseline="0" smtClean="0">
                <a:latin typeface="Segoe"/>
                <a:ea typeface="ＭＳ ゴシック"/>
              </a:rPr>
              <a:t>&lt;=</a:t>
            </a:r>
            <a:r>
              <a:rPr lang="en-US" sz="2000" b="0" i="0" u="none" strike="noStrike" baseline="0" smtClean="0">
                <a:latin typeface="Segoe"/>
                <a:ea typeface="ＭＳ ゴシック"/>
              </a:rPr>
              <a:t>, select cell </a:t>
            </a:r>
            <a:r>
              <a:rPr lang="en-US" sz="2000" b="1" i="0" u="none" strike="noStrike" baseline="0" smtClean="0">
                <a:latin typeface="Segoe"/>
                <a:ea typeface="ＭＳ ゴシック"/>
              </a:rPr>
              <a:t>B16</a:t>
            </a:r>
            <a:r>
              <a:rPr lang="en-US" sz="2000" b="0" i="0" u="none" strike="noStrike" baseline="0" smtClean="0">
                <a:latin typeface="Segoe"/>
                <a:ea typeface="ＭＳ ゴシック"/>
              </a:rPr>
              <a:t>, and press </a:t>
            </a:r>
            <a:r>
              <a:rPr lang="en-US" sz="2000" b="1" i="0" u="none" strike="noStrike" baseline="0" smtClean="0">
                <a:latin typeface="Segoe"/>
                <a:ea typeface="ＭＳ ゴシック"/>
              </a:rPr>
              <a:t>Enter</a:t>
            </a:r>
            <a:r>
              <a:rPr lang="en-US" sz="2000" b="0" i="0" u="none" strike="noStrike" baseline="0" smtClean="0">
                <a:latin typeface="Segoe"/>
                <a:ea typeface="ＭＳ ゴシック"/>
              </a:rPr>
              <a:t>. This argument represents the first condition: Did actual sales equal or exceed the sales goal? Because this is the first year, only one logical test is entered.</a:t>
            </a:r>
          </a:p>
          <a:p>
            <a:pPr lvl="1"/>
            <a:r>
              <a:rPr lang="en-US" sz="2000">
                <a:latin typeface="Segoe"/>
                <a:ea typeface="ＭＳ ゴシック"/>
              </a:rPr>
              <a:t>Select cell </a:t>
            </a:r>
            <a:r>
              <a:rPr lang="en-US" sz="2000" b="1">
                <a:latin typeface="Segoe"/>
                <a:ea typeface="ＭＳ ゴシック"/>
              </a:rPr>
              <a:t>C6</a:t>
            </a:r>
            <a:r>
              <a:rPr lang="en-US" sz="2000">
                <a:latin typeface="Segoe"/>
                <a:ea typeface="ＭＳ ゴシック"/>
              </a:rPr>
              <a:t>, click the </a:t>
            </a:r>
            <a:r>
              <a:rPr lang="en-US" sz="2000" b="1">
                <a:latin typeface="Segoe"/>
                <a:ea typeface="ＭＳ ゴシック"/>
              </a:rPr>
              <a:t>Recently Used</a:t>
            </a:r>
            <a:r>
              <a:rPr lang="en-US" sz="2000">
                <a:latin typeface="Segoe"/>
                <a:ea typeface="ＭＳ ゴシック"/>
              </a:rPr>
              <a:t> button, and click </a:t>
            </a:r>
            <a:r>
              <a:rPr lang="en-US" sz="2000" b="1">
                <a:latin typeface="Segoe"/>
                <a:ea typeface="ＭＳ ゴシック"/>
              </a:rPr>
              <a:t>AND</a:t>
            </a:r>
            <a:r>
              <a:rPr lang="en-US" sz="2000">
                <a:latin typeface="Segoe"/>
                <a:ea typeface="ＭＳ ゴシック"/>
              </a:rPr>
              <a:t>. In the Logical1 box, type </a:t>
            </a:r>
            <a:r>
              <a:rPr lang="en-US" sz="2000" b="1">
                <a:latin typeface="Segoe"/>
                <a:ea typeface="ＭＳ ゴシック"/>
              </a:rPr>
              <a:t>C3&lt;=C16</a:t>
            </a:r>
            <a:r>
              <a:rPr lang="en-US" sz="2000">
                <a:latin typeface="Segoe"/>
                <a:ea typeface="ＭＳ ゴシック"/>
              </a:rPr>
              <a:t>. This is the same as the condition in Step 3 (sales exceed or equals sales goal).</a:t>
            </a:r>
          </a:p>
          <a:p>
            <a:pPr lvl="1" rtl="0"/>
            <a:endParaRPr lang="en-US" sz="20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3642138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AND Function</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In the Logical2 box, type </a:t>
            </a:r>
            <a:r>
              <a:rPr lang="en-US" b="1" i="0" u="none" strike="noStrike" baseline="0" smtClean="0">
                <a:latin typeface="Segoe"/>
                <a:ea typeface="ＭＳ ゴシック"/>
              </a:rPr>
              <a:t>C16&gt;=B16*1.05</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Segoe"/>
                <a:ea typeface="ＭＳ ゴシック"/>
              </a:rPr>
              <a:t>. The preview of formula returns True, which means that both conditions in the formula have been met. The AND function arguments are illustrated ibelow.</a:t>
            </a:r>
          </a:p>
          <a:p>
            <a:pPr lvl="1" rtl="0">
              <a:buAutoNum type="arabicPeriod" startAt="5"/>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to complete the formula.</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pic>
        <p:nvPicPr>
          <p:cNvPr id="7" name="Picture 6" descr="10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505200"/>
            <a:ext cx="7289800" cy="2578100"/>
          </a:xfrm>
          <a:prstGeom prst="rect">
            <a:avLst/>
          </a:prstGeom>
        </p:spPr>
      </p:pic>
    </p:spTree>
    <p:extLst>
      <p:ext uri="{BB962C8B-B14F-4D97-AF65-F5344CB8AC3E}">
        <p14:creationId xmlns:p14="http://schemas.microsoft.com/office/powerpoint/2010/main" val="425701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SUMIF Function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LAUNCH</a:t>
            </a:r>
            <a:r>
              <a:rPr lang="en-US" b="0" i="0" u="none" strike="noStrike" baseline="0" smtClean="0">
                <a:latin typeface="Segoe"/>
                <a:ea typeface="ＭＳ ゴシック"/>
              </a:rPr>
              <a:t> Excel. </a:t>
            </a:r>
          </a:p>
          <a:p>
            <a:pPr lvl="1" rtl="0"/>
            <a:r>
              <a:rPr lang="en-US" i="0" u="none" strike="noStrike" baseline="0" smtClean="0">
                <a:latin typeface="Segoe"/>
                <a:ea typeface="ＭＳ ゴシック"/>
              </a:rPr>
              <a:t> </a:t>
            </a:r>
            <a:r>
              <a:rPr lang="en-US" b="1" i="0" u="none" strike="noStrike" baseline="0" smtClean="0">
                <a:latin typeface="Segoe"/>
                <a:ea typeface="ＭＳ ゴシック"/>
              </a:rPr>
              <a:t>OPEN</a:t>
            </a:r>
            <a:r>
              <a:rPr lang="en-US" b="0" i="0" u="none" strike="noStrike" baseline="0" smtClean="0">
                <a:latin typeface="Segoe"/>
                <a:ea typeface="ＭＳ ゴシック"/>
              </a:rPr>
              <a:t> the</a:t>
            </a:r>
            <a:r>
              <a:rPr lang="en-US" b="0" i="0" u="none" strike="noStrike" baseline="0" smtClean="0">
                <a:solidFill>
                  <a:srgbClr val="0000FF"/>
                </a:solidFill>
                <a:latin typeface="Segoe"/>
                <a:ea typeface="ＭＳ ゴシック"/>
              </a:rPr>
              <a:t> </a:t>
            </a:r>
            <a:r>
              <a:rPr lang="en-US" b="1" i="1" u="none" strike="noStrike" baseline="0" smtClean="0">
                <a:latin typeface="Segoe"/>
                <a:ea typeface="ＭＳ ゴシック"/>
              </a:rPr>
              <a:t>10 Fabrikam Sales</a:t>
            </a:r>
            <a:r>
              <a:rPr lang="en-US" b="0" i="0" u="none" strike="noStrike" baseline="0" smtClean="0">
                <a:latin typeface="Segoe"/>
                <a:ea typeface="ＭＳ ゴシック"/>
              </a:rPr>
              <a:t> file for this lesson.</a:t>
            </a:r>
            <a:r>
              <a:rPr lang="en-US" b="0" i="0" u="none" strike="noStrike" baseline="0" smtClean="0">
                <a:solidFill>
                  <a:srgbClr val="0000FF"/>
                </a:solidFill>
                <a:latin typeface="Segoe"/>
                <a:ea typeface="ＭＳ ゴシック"/>
              </a:rPr>
              <a:t> </a:t>
            </a:r>
          </a:p>
          <a:p>
            <a:pPr lvl="1" rtl="0"/>
            <a:r>
              <a:rPr lang="en-US" b="0" i="0" u="none" strike="noStrike" baseline="0" smtClean="0">
                <a:latin typeface="Segoe"/>
                <a:ea typeface="ＭＳ ゴシック"/>
              </a:rPr>
              <a:t>Select </a:t>
            </a:r>
            <a:r>
              <a:rPr lang="en-US" b="1" i="0" u="none" strike="noStrike" baseline="0" smtClean="0">
                <a:latin typeface="Segoe"/>
                <a:ea typeface="ＭＳ ゴシック"/>
              </a:rPr>
              <a:t>C20</a:t>
            </a:r>
            <a:r>
              <a:rPr lang="en-US" b="0" i="0" u="none" strike="noStrike" baseline="0" smtClean="0">
                <a:latin typeface="Segoe"/>
                <a:ea typeface="ＭＳ ゴシック"/>
              </a:rPr>
              <a:t>. Click the </a:t>
            </a:r>
            <a:r>
              <a:rPr lang="en-US" b="1" i="0" u="none" strike="noStrike" baseline="0" smtClean="0">
                <a:latin typeface="Segoe"/>
                <a:ea typeface="ＭＳ ゴシック"/>
              </a:rPr>
              <a:t>FORMULAS</a:t>
            </a:r>
            <a:r>
              <a:rPr lang="en-US" b="0" i="0" u="none" strike="noStrike" baseline="0" smtClean="0">
                <a:latin typeface="Segoe"/>
                <a:ea typeface="ＭＳ ゴシック"/>
              </a:rPr>
              <a:t> tab and in the Function Library group, click </a:t>
            </a:r>
            <a:r>
              <a:rPr lang="en-US" b="1" i="0" u="none" strike="noStrike" baseline="0" smtClean="0">
                <a:latin typeface="Segoe"/>
                <a:ea typeface="ＭＳ ゴシック"/>
              </a:rPr>
              <a:t>Math &amp; Trig</a:t>
            </a:r>
            <a:r>
              <a:rPr lang="en-US" b="0" i="0" u="none" strike="noStrike" baseline="0" smtClean="0">
                <a:latin typeface="Segoe"/>
                <a:ea typeface="ＭＳ ゴシック"/>
              </a:rPr>
              <a:t>. Scroll down the list and click on </a:t>
            </a:r>
            <a:r>
              <a:rPr lang="en-US" b="1" i="0" u="none" strike="noStrike" baseline="0" smtClean="0">
                <a:latin typeface="Segoe"/>
                <a:ea typeface="ＭＳ ゴシック"/>
              </a:rPr>
              <a:t>SUMIF</a:t>
            </a:r>
            <a:r>
              <a:rPr lang="en-US" b="0" i="0" u="none" strike="noStrike" baseline="0" smtClean="0">
                <a:latin typeface="Segoe"/>
                <a:ea typeface="ＭＳ ゴシック"/>
              </a:rPr>
              <a:t>. The Function Arguments dialog box opens with text boxes for the arguments, a description of the formula, and a description of each of the arguments when you are in each text box.</a:t>
            </a:r>
          </a:p>
          <a:p>
            <a:pPr lvl="1" rtl="0"/>
            <a:r>
              <a:rPr lang="en-US" b="0" i="0" u="none" strike="noStrike" baseline="0" smtClean="0">
                <a:latin typeface="Segoe"/>
                <a:ea typeface="ＭＳ ゴシック"/>
              </a:rPr>
              <a:t>In the Function Arguments dialog box, click the </a:t>
            </a:r>
            <a:r>
              <a:rPr lang="en-US" b="1" i="0" u="none" strike="noStrike" baseline="0" smtClean="0">
                <a:latin typeface="Segoe"/>
                <a:ea typeface="ＭＳ ゴシック"/>
              </a:rPr>
              <a:t>Collapse Dialog</a:t>
            </a:r>
            <a:r>
              <a:rPr lang="en-US" b="0" i="0" u="none" strike="noStrike" baseline="0" smtClean="0">
                <a:latin typeface="Segoe"/>
                <a:ea typeface="ＭＳ ゴシック"/>
              </a:rPr>
              <a:t> button for the Range argument. This allows you to see more of the worksheet. Select the cell range </a:t>
            </a:r>
            <a:r>
              <a:rPr lang="en-US" b="1" i="0" u="none" strike="noStrike" baseline="0" smtClean="0">
                <a:latin typeface="Segoe"/>
                <a:ea typeface="ＭＳ ゴシック"/>
              </a:rPr>
              <a:t>C5:C16</a:t>
            </a:r>
            <a:r>
              <a:rPr lang="en-US" b="0" i="0" u="none" strike="noStrike" baseline="0" smtClean="0">
                <a:latin typeface="Segoe"/>
                <a:ea typeface="ＭＳ ゴシック"/>
              </a:rPr>
              <a:t>. Press </a:t>
            </a:r>
            <a:r>
              <a:rPr lang="en-US" b="1" i="0" u="none" strike="noStrike" baseline="0" smtClean="0">
                <a:latin typeface="Segoe"/>
                <a:ea typeface="ＭＳ ゴシック"/>
              </a:rPr>
              <a:t>Enter</a:t>
            </a:r>
            <a:r>
              <a:rPr lang="en-US" b="0" i="0" u="none" strike="noStrike" baseline="0" smtClean="0">
                <a:latin typeface="Segoe"/>
                <a:ea typeface="ＭＳ ゴシック"/>
              </a:rPr>
              <a:t>. By doing this, you apply the cell range that the formula will use in the calculation.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spTree>
    <p:extLst>
      <p:ext uri="{BB962C8B-B14F-4D97-AF65-F5344CB8AC3E}">
        <p14:creationId xmlns:p14="http://schemas.microsoft.com/office/powerpoint/2010/main" val="2465315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AND Function</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Select cell </a:t>
            </a:r>
            <a:r>
              <a:rPr lang="en-US" b="1" i="0" u="none" strike="noStrike" baseline="0" smtClean="0">
                <a:latin typeface="Segoe"/>
                <a:ea typeface="ＭＳ ゴシック"/>
              </a:rPr>
              <a:t>C6</a:t>
            </a:r>
            <a:r>
              <a:rPr lang="en-US" b="0" i="0" u="none" strike="noStrike" baseline="0" smtClean="0">
                <a:latin typeface="Segoe"/>
                <a:ea typeface="ＭＳ ゴシック"/>
              </a:rPr>
              <a:t> and copy the formula to </a:t>
            </a:r>
            <a:r>
              <a:rPr lang="en-US" b="1" i="0" u="none" strike="noStrike" baseline="0" smtClean="0">
                <a:latin typeface="Segoe"/>
                <a:ea typeface="ＭＳ ゴシック"/>
              </a:rPr>
              <a:t>D6:F6</a:t>
            </a:r>
            <a:r>
              <a:rPr lang="en-US" b="0" i="0" u="none" strike="noStrike" baseline="0" smtClean="0">
                <a:latin typeface="Segoe"/>
                <a:ea typeface="ＭＳ ゴシック"/>
              </a:rPr>
              <a:t> (below).</a:t>
            </a:r>
          </a:p>
          <a:p>
            <a:pPr lvl="1" rtl="0">
              <a:buAutoNum type="arabicPeriod" startAt="7"/>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pic>
        <p:nvPicPr>
          <p:cNvPr id="7" name="Picture 6" descr="10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900" y="2908300"/>
            <a:ext cx="7302500" cy="3263900"/>
          </a:xfrm>
          <a:prstGeom prst="rect">
            <a:avLst/>
          </a:prstGeom>
        </p:spPr>
      </p:pic>
    </p:spTree>
    <p:extLst>
      <p:ext uri="{BB962C8B-B14F-4D97-AF65-F5344CB8AC3E}">
        <p14:creationId xmlns:p14="http://schemas.microsoft.com/office/powerpoint/2010/main" val="3043763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OR Function</a:t>
            </a:r>
          </a:p>
        </p:txBody>
      </p:sp>
      <p:sp>
        <p:nvSpPr>
          <p:cNvPr id="3" name="Text Placeholder 2"/>
          <p:cNvSpPr>
            <a:spLocks noGrp="1"/>
          </p:cNvSpPr>
          <p:nvPr>
            <p:ph type="body" idx="1"/>
          </p:nvPr>
        </p:nvSpPr>
        <p:spPr/>
        <p:txBody>
          <a:bodyPr/>
          <a:lstStyle/>
          <a:p>
            <a:pPr lvl="0" rtl="0">
              <a:lnSpc>
                <a:spcPct val="90000"/>
              </a:lnSpc>
            </a:pPr>
            <a:r>
              <a:rPr lang="en-US" sz="2000" b="1" i="0" u="none" strike="noStrike" baseline="0" smtClean="0">
                <a:latin typeface="Segoe"/>
                <a:ea typeface="ＭＳ ゴシック"/>
              </a:rPr>
              <a:t>GET READY. USE</a:t>
            </a:r>
            <a:r>
              <a:rPr lang="en-US" sz="2000" b="0" i="0" u="none" strike="noStrike" baseline="0" smtClean="0">
                <a:latin typeface="Segoe"/>
                <a:ea typeface="ＭＳ ゴシック"/>
              </a:rPr>
              <a:t> the workbook from the previous exercise.</a:t>
            </a:r>
          </a:p>
          <a:p>
            <a:pPr lvl="1" rtl="0">
              <a:lnSpc>
                <a:spcPct val="90000"/>
              </a:lnSpc>
            </a:pPr>
            <a:r>
              <a:rPr lang="en-US" sz="2000" b="0" i="0" u="none" strike="noStrike" baseline="0" smtClean="0">
                <a:latin typeface="Segoe"/>
                <a:ea typeface="ＭＳ ゴシック"/>
              </a:rPr>
              <a:t>Click on the </a:t>
            </a:r>
            <a:r>
              <a:rPr lang="en-US" sz="2000" b="1" i="0" u="none" strike="noStrike" baseline="0" smtClean="0">
                <a:latin typeface="Segoe"/>
                <a:ea typeface="ＭＳ ゴシック"/>
              </a:rPr>
              <a:t>Performance</a:t>
            </a:r>
            <a:r>
              <a:rPr lang="en-US" sz="2000" b="0" i="0" u="none" strike="noStrike" baseline="0" smtClean="0">
                <a:latin typeface="Segoe"/>
                <a:ea typeface="ＭＳ ゴシック"/>
              </a:rPr>
              <a:t> worksheet tab to activate this worksheet. Select </a:t>
            </a:r>
            <a:r>
              <a:rPr lang="en-US" sz="2000" b="1" i="0" u="none" strike="noStrike" baseline="0" smtClean="0">
                <a:latin typeface="Segoe"/>
                <a:ea typeface="ＭＳ ゴシック"/>
              </a:rPr>
              <a:t>J5</a:t>
            </a:r>
            <a:r>
              <a:rPr lang="en-US" sz="2000" b="0" i="0" u="none" strike="noStrike" baseline="0" smtClean="0">
                <a:latin typeface="Segoe"/>
                <a:ea typeface="ＭＳ ゴシック"/>
              </a:rPr>
              <a:t> and click </a:t>
            </a:r>
            <a:r>
              <a:rPr lang="en-US" sz="2000" b="1" i="0" u="none" strike="noStrike" baseline="0" smtClean="0">
                <a:latin typeface="Segoe"/>
                <a:ea typeface="ＭＳ ゴシック"/>
              </a:rPr>
              <a:t>Logical</a:t>
            </a:r>
            <a:r>
              <a:rPr lang="en-US" sz="2000" b="0" i="0" u="none" strike="noStrike" baseline="0" smtClean="0">
                <a:latin typeface="Segoe"/>
                <a:ea typeface="ＭＳ ゴシック"/>
              </a:rPr>
              <a:t> in the Function Library group.</a:t>
            </a:r>
          </a:p>
          <a:p>
            <a:pPr lvl="1" rtl="0">
              <a:lnSpc>
                <a:spcPct val="90000"/>
              </a:lnSpc>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OR</a:t>
            </a:r>
            <a:r>
              <a:rPr lang="en-US" sz="2000" b="0" i="0" u="none" strike="noStrike" baseline="0" smtClean="0">
                <a:latin typeface="Segoe"/>
                <a:ea typeface="ＭＳ ゴシック"/>
              </a:rPr>
              <a:t>. The Function Arguments dialog box opens. You create a formula that answers the following question: Has Carey worked with the company for less than 4 years?</a:t>
            </a:r>
          </a:p>
          <a:p>
            <a:pPr lvl="1" rtl="0">
              <a:lnSpc>
                <a:spcPct val="90000"/>
              </a:lnSpc>
            </a:pPr>
            <a:r>
              <a:rPr lang="en-US" sz="2000" b="0" i="0" u="none" strike="noStrike" baseline="0" smtClean="0">
                <a:latin typeface="Segoe"/>
                <a:ea typeface="ＭＳ ゴシック"/>
              </a:rPr>
              <a:t>In the Logical1 box, type </a:t>
            </a:r>
            <a:r>
              <a:rPr lang="en-US" sz="2000" b="1" i="0" u="none" strike="noStrike" baseline="0" smtClean="0">
                <a:latin typeface="Segoe"/>
                <a:ea typeface="ＭＳ ゴシック"/>
              </a:rPr>
              <a:t>B5&lt;4</a:t>
            </a:r>
            <a:r>
              <a:rPr lang="en-US" sz="2000" b="0" i="0" u="none" strike="noStrike" baseline="0" smtClean="0">
                <a:latin typeface="Segoe"/>
                <a:ea typeface="ＭＳ ゴシック"/>
              </a:rPr>
              <a:t> and press </a:t>
            </a:r>
            <a:r>
              <a:rPr lang="en-US" sz="2000" b="1" i="0" u="none" strike="noStrike" baseline="0" smtClean="0">
                <a:latin typeface="Segoe"/>
                <a:ea typeface="ＭＳ ゴシック"/>
              </a:rPr>
              <a:t>Tab</a:t>
            </a:r>
            <a:r>
              <a:rPr lang="en-US" sz="2000" b="0" i="0" u="none" strike="noStrike" baseline="0" smtClean="0">
                <a:latin typeface="Segoe"/>
                <a:ea typeface="ＭＳ ゴシック"/>
              </a:rPr>
              <a:t>. </a:t>
            </a:r>
          </a:p>
          <a:p>
            <a:pPr lvl="1" rtl="0">
              <a:lnSpc>
                <a:spcPct val="90000"/>
              </a:lnSpc>
            </a:pPr>
            <a:r>
              <a:rPr lang="en-US" sz="2000" b="0" i="0" u="none" strike="noStrike" baseline="0" smtClean="0">
                <a:latin typeface="Segoe"/>
                <a:ea typeface="ＭＳ ゴシック"/>
              </a:rPr>
              <a:t>In the Logical2 box, type </a:t>
            </a:r>
            <a:r>
              <a:rPr lang="en-US" sz="2000" b="1" i="0" u="none" strike="noStrike" baseline="0" smtClean="0">
                <a:latin typeface="Segoe"/>
                <a:ea typeface="ＭＳ ゴシック"/>
              </a:rPr>
              <a:t>G5="No"</a:t>
            </a:r>
            <a:r>
              <a:rPr lang="en-US" sz="2000" b="0" i="0" u="none" strike="noStrike" baseline="0" smtClean="0">
                <a:latin typeface="Segoe"/>
                <a:ea typeface="ＭＳ ゴシック"/>
              </a:rPr>
              <a:t> and press </a:t>
            </a:r>
            <a:r>
              <a:rPr lang="en-US" sz="2000" b="1" i="0" u="none" strike="noStrike" baseline="0" smtClean="0">
                <a:latin typeface="Segoe"/>
                <a:ea typeface="ＭＳ ゴシック"/>
              </a:rPr>
              <a:t>Tab</a:t>
            </a:r>
            <a:r>
              <a:rPr lang="en-US" sz="2000" b="0" i="0" u="none" strike="noStrike" baseline="0" smtClean="0">
                <a:latin typeface="Segoe"/>
                <a:ea typeface="ＭＳ ゴシック"/>
              </a:rPr>
              <a:t>. This argument answers the second question: Did Carey not achieve the sales goal? Each of the arguments evaluates to false and so the entire function evaluates to false.</a:t>
            </a:r>
          </a:p>
          <a:p>
            <a:pPr lvl="1" rtl="0">
              <a:lnSpc>
                <a:spcPct val="90000"/>
              </a:lnSpc>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OK</a:t>
            </a:r>
            <a:r>
              <a:rPr lang="en-US" sz="2000" b="0" i="0" u="none" strike="noStrike" baseline="0" smtClean="0">
                <a:latin typeface="Segoe"/>
                <a:ea typeface="ＭＳ ゴシック"/>
              </a:rPr>
              <a:t> to close the dialog box. </a:t>
            </a:r>
          </a:p>
          <a:p>
            <a:pPr lvl="1" rtl="0">
              <a:lnSpc>
                <a:spcPct val="90000"/>
              </a:lnSpc>
            </a:pPr>
            <a:r>
              <a:rPr lang="en-US" sz="2000" b="0" i="0" u="none" strike="noStrike" baseline="0" smtClean="0">
                <a:latin typeface="Segoe"/>
                <a:ea typeface="ＭＳ ゴシック"/>
              </a:rPr>
              <a:t>Select cell </a:t>
            </a:r>
            <a:r>
              <a:rPr lang="en-US" sz="2000" b="1" i="0" u="none" strike="noStrike" baseline="0" smtClean="0">
                <a:latin typeface="Segoe"/>
                <a:ea typeface="ＭＳ ゴシック"/>
              </a:rPr>
              <a:t>J5</a:t>
            </a:r>
            <a:r>
              <a:rPr lang="en-US" sz="2000" b="0" i="0" u="none" strike="noStrike" baseline="0" smtClean="0">
                <a:latin typeface="Segoe"/>
                <a:ea typeface="ＭＳ ゴシック"/>
              </a:rPr>
              <a:t> and copy the formula to </a:t>
            </a:r>
            <a:r>
              <a:rPr lang="en-US" sz="2000" b="1" i="0" u="none" strike="noStrike" baseline="0" smtClean="0">
                <a:latin typeface="Segoe"/>
                <a:ea typeface="ＭＳ ゴシック"/>
              </a:rPr>
              <a:t>J6</a:t>
            </a:r>
            <a:r>
              <a:rPr lang="en-US" sz="2000" b="0" i="0" u="none" strike="noStrike" baseline="0" smtClean="0">
                <a:latin typeface="Segoe"/>
                <a:ea typeface="ＭＳ ゴシック"/>
              </a:rPr>
              <a:t> through </a:t>
            </a:r>
            <a:r>
              <a:rPr lang="en-US" sz="2000" b="1" i="0" u="none" strike="noStrike" baseline="0" smtClean="0">
                <a:latin typeface="Segoe"/>
                <a:ea typeface="ＭＳ ゴシック"/>
              </a:rPr>
              <a:t>J11</a:t>
            </a:r>
            <a:r>
              <a:rPr lang="en-US" sz="2000"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spTree>
    <p:extLst>
      <p:ext uri="{BB962C8B-B14F-4D97-AF65-F5344CB8AC3E}">
        <p14:creationId xmlns:p14="http://schemas.microsoft.com/office/powerpoint/2010/main" val="2071989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OR Function</a:t>
            </a:r>
          </a:p>
        </p:txBody>
      </p:sp>
      <p:sp>
        <p:nvSpPr>
          <p:cNvPr id="3" name="Text Placeholder 2"/>
          <p:cNvSpPr>
            <a:spLocks noGrp="1"/>
          </p:cNvSpPr>
          <p:nvPr>
            <p:ph type="body" idx="1"/>
          </p:nvPr>
        </p:nvSpPr>
        <p:spPr/>
        <p:txBody>
          <a:bodyPr/>
          <a:lstStyle/>
          <a:p>
            <a:pPr lvl="1" rtl="0">
              <a:lnSpc>
                <a:spcPct val="90000"/>
              </a:lnSpc>
              <a:buFont typeface="+mj-lt"/>
              <a:buAutoNum type="arabicPeriod" startAt="7"/>
            </a:pPr>
            <a:r>
              <a:rPr lang="en-US" sz="2000" b="0" i="0" u="none" strike="noStrike" baseline="0" smtClean="0">
                <a:latin typeface="Segoe"/>
                <a:ea typeface="ＭＳ ゴシック"/>
              </a:rPr>
              <a:t>Cell J7 is the first in the column that returns a True value. To see each of the arguments, click cell </a:t>
            </a:r>
            <a:r>
              <a:rPr lang="en-US" sz="2000" b="1" i="0" u="none" strike="noStrike" baseline="0" smtClean="0">
                <a:latin typeface="Segoe"/>
                <a:ea typeface="ＭＳ ゴシック"/>
              </a:rPr>
              <a:t>J7</a:t>
            </a:r>
            <a:r>
              <a:rPr lang="en-US" sz="2000" b="0" i="0" u="none" strike="noStrike" baseline="0" smtClean="0">
                <a:latin typeface="Segoe"/>
                <a:ea typeface="ＭＳ ゴシック"/>
              </a:rPr>
              <a:t> and then click the </a:t>
            </a:r>
            <a:r>
              <a:rPr lang="en-US" sz="2000" b="1" i="0" u="none" strike="noStrike" baseline="0" smtClean="0">
                <a:latin typeface="Segoe"/>
                <a:ea typeface="ＭＳ ゴシック"/>
              </a:rPr>
              <a:t>Insert Function</a:t>
            </a:r>
            <a:r>
              <a:rPr lang="en-US" sz="2000" b="0" i="0" u="none" strike="noStrike" baseline="0" smtClean="0">
                <a:latin typeface="Segoe"/>
                <a:ea typeface="ＭＳ ゴシック"/>
              </a:rPr>
              <a:t> button and you return to the Function Arguments dialog box (below).</a:t>
            </a:r>
          </a:p>
          <a:p>
            <a:pPr lvl="1" rtl="0">
              <a:lnSpc>
                <a:spcPct val="90000"/>
              </a:lnSpc>
              <a:buAutoNum type="arabicPeriod" startAt="7"/>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OK</a:t>
            </a:r>
            <a:r>
              <a:rPr lang="en-US" sz="2000" b="0" i="0" u="none" strike="noStrike" baseline="0" smtClean="0">
                <a:latin typeface="Segoe"/>
                <a:ea typeface="ＭＳ ゴシック"/>
              </a:rPr>
              <a:t> to close the dialog box and return to the workbook.</a:t>
            </a:r>
          </a:p>
          <a:p>
            <a:pPr lvl="1" rtl="0">
              <a:lnSpc>
                <a:spcPct val="90000"/>
              </a:lnSpc>
              <a:buAutoNum type="arabicPeriod" startAt="7"/>
            </a:pPr>
            <a:r>
              <a:rPr lang="en-US" sz="2000" i="0" u="none" strike="noStrike" baseline="0" smtClean="0">
                <a:latin typeface="Segoe"/>
                <a:ea typeface="ＭＳ ゴシック"/>
              </a:rPr>
              <a:t> </a:t>
            </a:r>
            <a:r>
              <a:rPr lang="en-US" sz="2000" b="1" i="0" u="none" strike="noStrike" baseline="0" smtClean="0">
                <a:latin typeface="Segoe"/>
                <a:ea typeface="ＭＳ ゴシック"/>
              </a:rPr>
              <a:t>SAVE</a:t>
            </a:r>
            <a:r>
              <a:rPr lang="en-US" sz="2000" b="0" i="0" u="none" strike="noStrike" baseline="0" smtClean="0">
                <a:latin typeface="Segoe"/>
                <a:ea typeface="ＭＳ ゴシック"/>
              </a:rPr>
              <a:t> the workbook.</a:t>
            </a:r>
          </a:p>
          <a:p>
            <a:pPr lvl="1">
              <a:lnSpc>
                <a:spcPct val="90000"/>
              </a:lnSpc>
              <a:buFont typeface="+mj-lt"/>
              <a:buAutoNum type="arabicPeriod" startAt="7"/>
            </a:pPr>
            <a:r>
              <a:rPr lang="en-US" sz="2000">
                <a:latin typeface="Segoe"/>
                <a:ea typeface="ＭＳ ゴシック"/>
              </a:rPr>
              <a:t> </a:t>
            </a:r>
            <a:r>
              <a:rPr lang="en-US" sz="2000" b="1">
                <a:latin typeface="Segoe"/>
                <a:ea typeface="ＭＳ ゴシック"/>
              </a:rPr>
              <a:t>PAUSE. LEAVE</a:t>
            </a:r>
            <a:r>
              <a:rPr lang="en-US" sz="2000">
                <a:latin typeface="Segoe"/>
                <a:ea typeface="ＭＳ ゴシック"/>
              </a:rPr>
              <a:t> the workbook open for the next exercise.</a:t>
            </a:r>
          </a:p>
          <a:p>
            <a:pPr lvl="1" rtl="0">
              <a:lnSpc>
                <a:spcPct val="90000"/>
              </a:lnSpc>
              <a:buAutoNum type="arabicPeriod" startAt="7"/>
            </a:pPr>
            <a:endParaRPr lang="en-US" sz="20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pic>
        <p:nvPicPr>
          <p:cNvPr id="7" name="Picture 6" descr="10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278" y="3810000"/>
            <a:ext cx="6595723" cy="2417281"/>
          </a:xfrm>
          <a:prstGeom prst="rect">
            <a:avLst/>
          </a:prstGeom>
        </p:spPr>
      </p:pic>
    </p:spTree>
    <p:extLst>
      <p:ext uri="{BB962C8B-B14F-4D97-AF65-F5344CB8AC3E}">
        <p14:creationId xmlns:p14="http://schemas.microsoft.com/office/powerpoint/2010/main" val="3769446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NOT Function</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 USE</a:t>
            </a:r>
            <a:r>
              <a:rPr lang="en-US" sz="2000" b="0" i="0" u="none" strike="noStrike" baseline="0" smtClean="0">
                <a:latin typeface="Segoe"/>
                <a:ea typeface="ＭＳ ゴシック"/>
              </a:rPr>
              <a:t> the workbook from the previous exercise. The Performance worksheet should still be active.</a:t>
            </a:r>
          </a:p>
          <a:p>
            <a:pPr lvl="1" rtl="0"/>
            <a:r>
              <a:rPr lang="en-US" sz="2000" b="0" i="0" u="none" strike="noStrike" baseline="0" smtClean="0">
                <a:latin typeface="Segoe"/>
                <a:ea typeface="ＭＳ ゴシック"/>
              </a:rPr>
              <a:t>Copy cell </a:t>
            </a:r>
            <a:r>
              <a:rPr lang="en-US" sz="2000" b="1" i="0" u="none" strike="noStrike" baseline="0" smtClean="0">
                <a:latin typeface="Segoe"/>
                <a:ea typeface="ＭＳ ゴシック"/>
              </a:rPr>
              <a:t>J4</a:t>
            </a:r>
            <a:r>
              <a:rPr lang="en-US" sz="2000" b="0" i="0" u="none" strike="noStrike" baseline="0" smtClean="0">
                <a:latin typeface="Segoe"/>
                <a:ea typeface="ＭＳ ゴシック"/>
              </a:rPr>
              <a:t> to cell </a:t>
            </a:r>
            <a:r>
              <a:rPr lang="en-US" sz="2000" b="1" i="0" u="none" strike="noStrike" baseline="0" smtClean="0">
                <a:latin typeface="Segoe"/>
                <a:ea typeface="ＭＳ ゴシック"/>
              </a:rPr>
              <a:t>K4</a:t>
            </a:r>
            <a:r>
              <a:rPr lang="en-US" sz="2000" b="0" i="0" u="none" strike="noStrike" baseline="0" smtClean="0">
                <a:latin typeface="Segoe"/>
                <a:ea typeface="ＭＳ ゴシック"/>
              </a:rPr>
              <a:t> and edit the label to say </a:t>
            </a:r>
            <a:r>
              <a:rPr lang="en-US" sz="2000" b="1" i="0" u="none" strike="noStrike" baseline="0" smtClean="0">
                <a:latin typeface="Segoe"/>
                <a:ea typeface="ＭＳ ゴシック"/>
              </a:rPr>
              <a:t>Not In Back Office</a:t>
            </a:r>
            <a:r>
              <a:rPr lang="en-US" sz="2000" b="0" i="0" u="none" strike="noStrike" baseline="0" smtClean="0">
                <a:latin typeface="Times New Roman"/>
                <a:ea typeface="ＭＳ ゴシック"/>
              </a:rPr>
              <a:t>.</a:t>
            </a:r>
          </a:p>
          <a:p>
            <a:pPr lvl="1" rtl="0"/>
            <a:r>
              <a:rPr lang="en-US" sz="2000" b="0" i="0" u="none" strike="noStrike" baseline="0" smtClean="0">
                <a:latin typeface="Segoe"/>
                <a:ea typeface="ＭＳ ゴシック"/>
              </a:rPr>
              <a:t>In the Function Library group, click the </a:t>
            </a:r>
            <a:r>
              <a:rPr lang="en-US" sz="2000" b="1" i="0" u="none" strike="noStrike" baseline="0" smtClean="0">
                <a:latin typeface="Segoe"/>
                <a:ea typeface="ＭＳ ゴシック"/>
              </a:rPr>
              <a:t>Logical</a:t>
            </a:r>
            <a:r>
              <a:rPr lang="en-US" sz="2000" b="0" i="0" u="none" strike="noStrike" baseline="0" smtClean="0">
                <a:latin typeface="Segoe"/>
                <a:ea typeface="ＭＳ ゴシック"/>
              </a:rPr>
              <a:t> button.</a:t>
            </a:r>
          </a:p>
          <a:p>
            <a:pPr lvl="1" rtl="0"/>
            <a:r>
              <a:rPr lang="en-US" sz="2000" b="0" i="0" u="none" strike="noStrike" baseline="0" smtClean="0">
                <a:latin typeface="Segoe"/>
                <a:ea typeface="ＭＳ ゴシック"/>
              </a:rPr>
              <a:t>Select </a:t>
            </a:r>
            <a:r>
              <a:rPr lang="en-US" sz="2000" b="1" i="0" u="none" strike="noStrike" baseline="0" smtClean="0">
                <a:latin typeface="Segoe"/>
                <a:ea typeface="ＭＳ ゴシック"/>
              </a:rPr>
              <a:t>NOT</a:t>
            </a:r>
            <a:r>
              <a:rPr lang="en-US" sz="2000" b="0" i="0" u="none" strike="noStrike" baseline="0" smtClean="0">
                <a:latin typeface="Segoe"/>
                <a:ea typeface="ＭＳ ゴシック"/>
              </a:rPr>
              <a:t> from the list of logical formulas.</a:t>
            </a:r>
          </a:p>
          <a:p>
            <a:pPr lvl="1" rtl="0"/>
            <a:r>
              <a:rPr lang="en-US" sz="2000" b="0" i="0" u="none" strike="noStrike" baseline="0" smtClean="0">
                <a:latin typeface="Segoe"/>
                <a:ea typeface="ＭＳ ゴシック"/>
              </a:rPr>
              <a:t>In the Function Arguments dialog box, type </a:t>
            </a:r>
            <a:r>
              <a:rPr lang="en-US" sz="2000" b="1" i="0" u="none" strike="noStrike" baseline="0" smtClean="0">
                <a:latin typeface="Segoe"/>
                <a:ea typeface="ＭＳ ゴシック"/>
              </a:rPr>
              <a:t>J5</a:t>
            </a:r>
            <a:r>
              <a:rPr lang="en-US" sz="2000" b="0" i="0" u="none" strike="noStrike" baseline="0" smtClean="0">
                <a:latin typeface="Segoe"/>
                <a:ea typeface="ＭＳ ゴシック"/>
              </a:rPr>
              <a:t> and press </a:t>
            </a:r>
            <a:r>
              <a:rPr lang="en-US" sz="2000" b="1" i="0" u="none" strike="noStrike" baseline="0" smtClean="0">
                <a:latin typeface="Segoe"/>
                <a:ea typeface="ＭＳ ゴシック"/>
              </a:rPr>
              <a:t>Enter</a:t>
            </a:r>
            <a:r>
              <a:rPr lang="en-US" sz="2000" b="0" i="0" u="none" strike="noStrike" baseline="0" smtClean="0">
                <a:latin typeface="Segoe"/>
                <a:ea typeface="ＭＳ ゴシック"/>
              </a:rPr>
              <a:t>. </a:t>
            </a:r>
          </a:p>
          <a:p>
            <a:pPr lvl="1" rtl="0"/>
            <a:r>
              <a:rPr lang="en-US" sz="2000" b="0" i="0" u="none" strike="noStrike" baseline="0" smtClean="0">
                <a:latin typeface="Segoe"/>
                <a:ea typeface="ＭＳ ゴシック"/>
              </a:rPr>
              <a:t>Copy cell </a:t>
            </a:r>
            <a:r>
              <a:rPr lang="en-US" sz="2000" b="1" i="0" u="none" strike="noStrike" baseline="0" smtClean="0">
                <a:latin typeface="Segoe"/>
                <a:ea typeface="ＭＳ ゴシック"/>
              </a:rPr>
              <a:t>K5</a:t>
            </a:r>
            <a:r>
              <a:rPr lang="en-US" sz="2000" b="0" i="0" u="none" strike="noStrike" baseline="0" smtClean="0">
                <a:latin typeface="Segoe"/>
                <a:ea typeface="ＭＳ ゴシック"/>
              </a:rPr>
              <a:t> to cells </a:t>
            </a:r>
            <a:r>
              <a:rPr lang="en-US" sz="2000" b="1" i="0" u="none" strike="noStrike" baseline="0" smtClean="0">
                <a:latin typeface="Segoe"/>
                <a:ea typeface="ＭＳ ゴシック"/>
              </a:rPr>
              <a:t>K6</a:t>
            </a:r>
            <a:r>
              <a:rPr lang="en-US" sz="2000" b="0" i="0" u="none" strike="noStrike" baseline="0" smtClean="0">
                <a:latin typeface="Segoe"/>
                <a:ea typeface="ＭＳ ゴシック"/>
              </a:rPr>
              <a:t> through </a:t>
            </a:r>
            <a:r>
              <a:rPr lang="en-US" sz="2000" b="1" i="0" u="none" strike="noStrike" baseline="0" smtClean="0">
                <a:latin typeface="Segoe"/>
                <a:ea typeface="ＭＳ ゴシック"/>
              </a:rPr>
              <a:t>K11</a:t>
            </a:r>
            <a:r>
              <a:rPr lang="en-US" sz="2000" b="0" i="0" u="none" strike="noStrike" baseline="0" smtClean="0">
                <a:latin typeface="Segoe"/>
                <a:ea typeface="ＭＳ ゴシック"/>
              </a:rPr>
              <a:t>. Notice that the values in K5 through K11 are the opposite of the values in column J.</a:t>
            </a:r>
          </a:p>
          <a:p>
            <a:pPr lvl="1" rtl="0"/>
            <a:r>
              <a:rPr lang="en-US" sz="2000" i="0" u="none" strike="noStrike" baseline="0" smtClean="0">
                <a:latin typeface="Segoe"/>
                <a:ea typeface="ＭＳ ゴシック"/>
              </a:rPr>
              <a:t> </a:t>
            </a:r>
            <a:r>
              <a:rPr lang="en-US" sz="2000" b="1" i="0" u="none" strike="noStrike" baseline="0" smtClean="0">
                <a:latin typeface="Segoe"/>
                <a:ea typeface="ＭＳ ゴシック"/>
              </a:rPr>
              <a:t>SAVE</a:t>
            </a:r>
            <a:r>
              <a:rPr lang="en-US" sz="2000" b="0" i="0" u="none" strike="noStrike" baseline="0" smtClean="0">
                <a:latin typeface="Segoe"/>
                <a:ea typeface="ＭＳ ゴシック"/>
              </a:rPr>
              <a:t> the workbook.</a:t>
            </a:r>
          </a:p>
          <a:p>
            <a:pPr lvl="0" rtl="0"/>
            <a:r>
              <a:rPr lang="en-US" sz="2000" b="1" i="0" u="none" strike="noStrike" baseline="0" smtClean="0">
                <a:latin typeface="Segoe"/>
                <a:ea typeface="ＭＳ ゴシック"/>
              </a:rPr>
              <a:t>PAUSE. LEAVE</a:t>
            </a:r>
            <a:r>
              <a:rPr lang="en-US" sz="2000"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spTree>
    <p:extLst>
      <p:ext uri="{BB962C8B-B14F-4D97-AF65-F5344CB8AC3E}">
        <p14:creationId xmlns:p14="http://schemas.microsoft.com/office/powerpoint/2010/main" val="1569916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IFERROR Function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 and make sure the Performance worksheet is active.</a:t>
            </a:r>
          </a:p>
          <a:p>
            <a:pPr lvl="1" rtl="0"/>
            <a:r>
              <a:rPr lang="en-US" b="0" i="0" u="none" strike="noStrike" baseline="0" smtClean="0">
                <a:latin typeface="Segoe"/>
                <a:ea typeface="ＭＳ ゴシック"/>
              </a:rPr>
              <a:t>Select cell </a:t>
            </a:r>
            <a:r>
              <a:rPr lang="en-US" b="1" i="0" u="none" strike="noStrike" baseline="0" smtClean="0">
                <a:latin typeface="Segoe"/>
                <a:ea typeface="ＭＳ ゴシック"/>
              </a:rPr>
              <a:t>E11</a:t>
            </a:r>
            <a:r>
              <a:rPr lang="en-US" b="0" i="0" u="none" strike="noStrike" baseline="0" smtClean="0">
                <a:latin typeface="Segoe"/>
                <a:ea typeface="ＭＳ ゴシック"/>
              </a:rPr>
              <a:t> and click to place the insertion point after the = in the formula bar to edit the formula. You add the IFERROR formula to correct the formula error that gave the #N/A result in a previous exercise.</a:t>
            </a:r>
          </a:p>
          <a:p>
            <a:pPr lvl="1" rtl="0"/>
            <a:r>
              <a:rPr lang="en-US" b="0" i="0" u="none" strike="noStrike" baseline="0" smtClean="0">
                <a:latin typeface="Segoe"/>
                <a:ea typeface="ＭＳ ゴシック"/>
              </a:rPr>
              <a:t>Type </a:t>
            </a:r>
            <a:r>
              <a:rPr lang="en-US" b="1" i="0" u="none" strike="noStrike" baseline="0" smtClean="0">
                <a:latin typeface="Segoe"/>
                <a:ea typeface="ＭＳ ゴシック"/>
              </a:rPr>
              <a:t>IFERROR(</a:t>
            </a:r>
            <a:r>
              <a:rPr lang="en-US" b="0" i="0" u="none" strike="noStrike" baseline="0" smtClean="0">
                <a:latin typeface="Segoe"/>
                <a:ea typeface="ＭＳ ゴシック"/>
              </a:rPr>
              <a:t> before VLOOKUP. Leave the existing formula intact. Press </a:t>
            </a:r>
            <a:r>
              <a:rPr lang="en-US" b="1" i="0" u="none" strike="noStrike" baseline="0" smtClean="0">
                <a:latin typeface="Segoe"/>
                <a:ea typeface="ＭＳ ゴシック"/>
              </a:rPr>
              <a:t>End</a:t>
            </a:r>
            <a:r>
              <a:rPr lang="en-US" b="0" i="0" u="none" strike="noStrike" baseline="0" smtClean="0">
                <a:latin typeface="Segoe"/>
                <a:ea typeface="ＭＳ ゴシック"/>
              </a:rPr>
              <a:t> to take you to the end of the formula.</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spTree>
    <p:extLst>
      <p:ext uri="{BB962C8B-B14F-4D97-AF65-F5344CB8AC3E}">
        <p14:creationId xmlns:p14="http://schemas.microsoft.com/office/powerpoint/2010/main" val="3607470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IFERROR Function</a:t>
            </a:r>
          </a:p>
        </p:txBody>
      </p:sp>
      <p:sp>
        <p:nvSpPr>
          <p:cNvPr id="3" name="Text Placeholder 2"/>
          <p:cNvSpPr>
            <a:spLocks noGrp="1"/>
          </p:cNvSpPr>
          <p:nvPr>
            <p:ph type="body" idx="1"/>
          </p:nvPr>
        </p:nvSpPr>
        <p:spPr/>
        <p:txBody>
          <a:bodyPr/>
          <a:lstStyle/>
          <a:p>
            <a:pPr lvl="1" rtl="0">
              <a:buFont typeface="+mj-lt"/>
              <a:buAutoNum type="arabicPeriod" startAt="3"/>
            </a:pPr>
            <a:r>
              <a:rPr lang="en-US" sz="2000" b="0" i="0" u="none" strike="noStrike" baseline="0" smtClean="0">
                <a:latin typeface="Segoe"/>
                <a:ea typeface="ＭＳ ゴシック"/>
              </a:rPr>
              <a:t>At the end of the original formula, type </a:t>
            </a:r>
            <a:r>
              <a:rPr lang="en-US" sz="2000" b="1" i="0" u="none" strike="noStrike" baseline="0" smtClean="0">
                <a:latin typeface="Segoe"/>
                <a:ea typeface="ＭＳ ゴシック"/>
              </a:rPr>
              <a:t>,0)</a:t>
            </a:r>
            <a:r>
              <a:rPr lang="en-US" sz="2000" b="0" i="0" u="none" strike="noStrike" baseline="0" smtClean="0">
                <a:latin typeface="Segoe"/>
                <a:ea typeface="ＭＳ ゴシック"/>
              </a:rPr>
              <a:t>. As shown below, the complete formula is =IFERROR(VLOOKUP(B11,Bonus,2,True),0). Be sure </a:t>
            </a:r>
            <a:br>
              <a:rPr lang="en-US" sz="2000" b="0" i="0" u="none" strike="noStrike" baseline="0" smtClean="0">
                <a:latin typeface="Segoe"/>
                <a:ea typeface="ＭＳ ゴシック"/>
              </a:rPr>
            </a:br>
            <a:r>
              <a:rPr lang="en-US" sz="2000" b="0" i="0" u="none" strike="noStrike" baseline="0" smtClean="0">
                <a:latin typeface="Segoe"/>
                <a:ea typeface="ＭＳ ゴシック"/>
              </a:rPr>
              <a:t>to include the </a:t>
            </a:r>
            <a:br>
              <a:rPr lang="en-US" sz="2000" b="0" i="0" u="none" strike="noStrike" baseline="0" smtClean="0">
                <a:latin typeface="Segoe"/>
                <a:ea typeface="ＭＳ ゴシック"/>
              </a:rPr>
            </a:br>
            <a:r>
              <a:rPr lang="en-US" sz="2000" b="0" i="0" u="none" strike="noStrike" baseline="0" smtClean="0">
                <a:latin typeface="Segoe"/>
                <a:ea typeface="ＭＳ ゴシック"/>
              </a:rPr>
              <a:t>closing paren-</a:t>
            </a:r>
            <a:br>
              <a:rPr lang="en-US" sz="2000" b="0" i="0" u="none" strike="noStrike" baseline="0" smtClean="0">
                <a:latin typeface="Segoe"/>
                <a:ea typeface="ＭＳ ゴシック"/>
              </a:rPr>
            </a:br>
            <a:r>
              <a:rPr lang="en-US" sz="2000" b="0" i="0" u="none" strike="noStrike" baseline="0" smtClean="0">
                <a:latin typeface="Segoe"/>
                <a:ea typeface="ＭＳ ゴシック"/>
              </a:rPr>
              <a:t>thesis and the </a:t>
            </a:r>
            <a:br>
              <a:rPr lang="en-US" sz="2000" b="0" i="0" u="none" strike="noStrike" baseline="0" smtClean="0">
                <a:latin typeface="Segoe"/>
                <a:ea typeface="ＭＳ ゴシック"/>
              </a:rPr>
            </a:br>
            <a:r>
              <a:rPr lang="en-US" sz="2000" b="0" i="0" u="none" strike="noStrike" baseline="0" smtClean="0">
                <a:latin typeface="Segoe"/>
                <a:ea typeface="ＭＳ ゴシック"/>
              </a:rPr>
              <a:t>preceding </a:t>
            </a:r>
            <a:br>
              <a:rPr lang="en-US" sz="2000" b="0" i="0" u="none" strike="noStrike" baseline="0" smtClean="0">
                <a:latin typeface="Segoe"/>
                <a:ea typeface="ＭＳ ゴシック"/>
              </a:rPr>
            </a:br>
            <a:r>
              <a:rPr lang="en-US" sz="2000" b="0" i="0" u="none" strike="noStrike" baseline="0" smtClean="0">
                <a:latin typeface="Segoe"/>
                <a:ea typeface="ＭＳ ゴシック"/>
              </a:rPr>
              <a:t>comma or Excel </a:t>
            </a:r>
            <a:br>
              <a:rPr lang="en-US" sz="2000" b="0" i="0" u="none" strike="noStrike" baseline="0" smtClean="0">
                <a:latin typeface="Segoe"/>
                <a:ea typeface="ＭＳ ゴシック"/>
              </a:rPr>
            </a:br>
            <a:r>
              <a:rPr lang="en-US" sz="2000" b="0" i="0" u="none" strike="noStrike" baseline="0" smtClean="0">
                <a:latin typeface="Segoe"/>
                <a:ea typeface="ＭＳ ゴシック"/>
              </a:rPr>
              <a:t>returns an error </a:t>
            </a:r>
            <a:br>
              <a:rPr lang="en-US" sz="2000" b="0" i="0" u="none" strike="noStrike" baseline="0" smtClean="0">
                <a:latin typeface="Segoe"/>
                <a:ea typeface="ＭＳ ゴシック"/>
              </a:rPr>
            </a:br>
            <a:r>
              <a:rPr lang="en-US" sz="2000" b="0" i="0" u="none" strike="noStrike" baseline="0" smtClean="0">
                <a:latin typeface="Segoe"/>
                <a:ea typeface="ＭＳ ゴシック"/>
              </a:rPr>
              <a:t>that the formula </a:t>
            </a:r>
            <a:br>
              <a:rPr lang="en-US" sz="2000" b="0" i="0" u="none" strike="noStrike" baseline="0" smtClean="0">
                <a:latin typeface="Segoe"/>
                <a:ea typeface="ＭＳ ゴシック"/>
              </a:rPr>
            </a:br>
            <a:r>
              <a:rPr lang="en-US" sz="2000" b="0" i="0" u="none" strike="noStrike" baseline="0" smtClean="0">
                <a:latin typeface="Segoe"/>
                <a:ea typeface="ＭＳ ゴシック"/>
              </a:rPr>
              <a:t>is incorrect.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pic>
        <p:nvPicPr>
          <p:cNvPr id="7" name="Picture 6" descr="10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1209" y="2280960"/>
            <a:ext cx="4959721" cy="4012552"/>
          </a:xfrm>
          <a:prstGeom prst="rect">
            <a:avLst/>
          </a:prstGeom>
        </p:spPr>
      </p:pic>
    </p:spTree>
    <p:extLst>
      <p:ext uri="{BB962C8B-B14F-4D97-AF65-F5344CB8AC3E}">
        <p14:creationId xmlns:p14="http://schemas.microsoft.com/office/powerpoint/2010/main" val="1661032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IFERROR Function</a:t>
            </a:r>
          </a:p>
        </p:txBody>
      </p:sp>
      <p:sp>
        <p:nvSpPr>
          <p:cNvPr id="3" name="Text Placeholder 2"/>
          <p:cNvSpPr>
            <a:spLocks noGrp="1"/>
          </p:cNvSpPr>
          <p:nvPr>
            <p:ph type="body" idx="1"/>
          </p:nvPr>
        </p:nvSpPr>
        <p:spPr/>
        <p:txBody>
          <a:bodyPr/>
          <a:lstStyle/>
          <a:p>
            <a:pPr lvl="1" rtl="0">
              <a:buFont typeface="+mj-lt"/>
              <a:buAutoNum type="arabicPeriod" startAt="4"/>
            </a:pPr>
            <a:r>
              <a:rPr lang="en-US" sz="2100" b="0" i="0" u="none" strike="noStrike" baseline="0" smtClean="0">
                <a:latin typeface="Segoe"/>
                <a:ea typeface="ＭＳ ゴシック"/>
              </a:rPr>
              <a:t>Press </a:t>
            </a:r>
            <a:r>
              <a:rPr lang="en-US" sz="2100" b="1" i="0" u="none" strike="noStrike" baseline="0" smtClean="0">
                <a:latin typeface="Segoe"/>
                <a:ea typeface="ＭＳ ゴシック"/>
              </a:rPr>
              <a:t>Enter</a:t>
            </a:r>
            <a:r>
              <a:rPr lang="en-US" sz="2100" b="0" i="0" u="none" strike="noStrike" baseline="0" smtClean="0">
                <a:latin typeface="Segoe"/>
                <a:ea typeface="ＭＳ ゴシック"/>
              </a:rPr>
              <a:t>. The #N/A error message is replaced by 0. If you select cell </a:t>
            </a:r>
            <a:r>
              <a:rPr lang="en-US" sz="2100" b="1" i="0" u="none" strike="noStrike" baseline="0" smtClean="0">
                <a:latin typeface="Segoe"/>
                <a:ea typeface="ＭＳ ゴシック"/>
              </a:rPr>
              <a:t>E11</a:t>
            </a:r>
            <a:r>
              <a:rPr lang="en-US" sz="2100" b="0" i="0" u="none" strike="noStrike" baseline="0" smtClean="0">
                <a:latin typeface="Segoe"/>
                <a:ea typeface="ＭＳ ゴシック"/>
              </a:rPr>
              <a:t> and click the </a:t>
            </a:r>
            <a:r>
              <a:rPr lang="en-US" sz="2100" b="1" i="0" u="none" strike="noStrike" baseline="0" smtClean="0">
                <a:latin typeface="Segoe"/>
                <a:ea typeface="ＭＳ ゴシック"/>
              </a:rPr>
              <a:t>Insert Function</a:t>
            </a:r>
            <a:r>
              <a:rPr lang="en-US" sz="2100" b="0" i="0" u="none" strike="noStrike" baseline="0" smtClean="0">
                <a:latin typeface="Segoe"/>
                <a:ea typeface="ＭＳ ゴシック"/>
              </a:rPr>
              <a:t> button next to the formula bar, the original VLOOKUP formula appears in the Value box (first argument) in the IFERROR formula. As illustrated below, that argument returned a #N/A error. The Value_if_error box contains the 0 that replaces the error message.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46</a:t>
            </a:fld>
            <a:endParaRPr lang="en-US" dirty="0"/>
          </a:p>
        </p:txBody>
      </p:sp>
      <p:pic>
        <p:nvPicPr>
          <p:cNvPr id="7" name="Picture 6" descr="10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962400"/>
            <a:ext cx="5613400" cy="2197100"/>
          </a:xfrm>
          <a:prstGeom prst="rect">
            <a:avLst/>
          </a:prstGeom>
        </p:spPr>
      </p:pic>
    </p:spTree>
    <p:extLst>
      <p:ext uri="{BB962C8B-B14F-4D97-AF65-F5344CB8AC3E}">
        <p14:creationId xmlns:p14="http://schemas.microsoft.com/office/powerpoint/2010/main" val="1712020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IFERROR Function</a:t>
            </a:r>
          </a:p>
        </p:txBody>
      </p:sp>
      <p:sp>
        <p:nvSpPr>
          <p:cNvPr id="3" name="Text Placeholder 2"/>
          <p:cNvSpPr>
            <a:spLocks noGrp="1"/>
          </p:cNvSpPr>
          <p:nvPr>
            <p:ph type="body" idx="1"/>
          </p:nvPr>
        </p:nvSpPr>
        <p:spPr/>
        <p:txBody>
          <a:bodyPr/>
          <a:lstStyle/>
          <a:p>
            <a:pPr lvl="1" rtl="0">
              <a:buFont typeface="+mj-lt"/>
              <a:buAutoNum type="arabicPeriod" startAt="5"/>
            </a:pPr>
            <a:r>
              <a:rPr lang="en-US" sz="2000" b="0" i="0" u="none" strike="noStrike" baseline="0" smtClean="0">
                <a:latin typeface="Segoe"/>
                <a:ea typeface="ＭＳ ゴシック"/>
              </a:rPr>
              <a:t>Click cell </a:t>
            </a:r>
            <a:r>
              <a:rPr lang="en-US" sz="2000" b="1" i="0" u="none" strike="noStrike" baseline="0" smtClean="0">
                <a:latin typeface="Segoe"/>
                <a:ea typeface="ＭＳ ゴシック"/>
              </a:rPr>
              <a:t>F11</a:t>
            </a:r>
            <a:r>
              <a:rPr lang="en-US" sz="2000" b="0" i="0" u="none" strike="noStrike" baseline="0" smtClean="0">
                <a:latin typeface="Segoe"/>
                <a:ea typeface="ＭＳ ゴシック"/>
              </a:rPr>
              <a:t> and edit the formula to include the IFERROR function =IFERROR(VLOOKUP(B11,Bonus,3),0).</a:t>
            </a:r>
          </a:p>
          <a:p>
            <a:pPr lvl="1" rtl="0">
              <a:buAutoNum type="arabicPeriod" startAt="5"/>
            </a:pPr>
            <a:r>
              <a:rPr lang="en-US" sz="2000" b="0" i="0" u="none" strike="noStrike" baseline="0" smtClean="0">
                <a:latin typeface="Segoe"/>
                <a:ea typeface="ＭＳ ゴシック"/>
              </a:rPr>
              <a:t>Copy the formulas in </a:t>
            </a:r>
            <a:r>
              <a:rPr lang="en-US" sz="2000" b="1" i="0" u="none" strike="noStrike" baseline="0" smtClean="0">
                <a:latin typeface="Segoe"/>
                <a:ea typeface="ＭＳ ゴシック"/>
              </a:rPr>
              <a:t>E11:F11</a:t>
            </a:r>
            <a:r>
              <a:rPr lang="en-US" sz="2000" b="0" i="0" u="none" strike="noStrike" baseline="0" smtClean="0">
                <a:latin typeface="Segoe"/>
                <a:ea typeface="ＭＳ ゴシック"/>
              </a:rPr>
              <a:t> to </a:t>
            </a:r>
            <a:r>
              <a:rPr lang="en-US" sz="2000" b="1" i="0" u="none" strike="noStrike" baseline="0" smtClean="0">
                <a:latin typeface="Segoe"/>
                <a:ea typeface="ＭＳ ゴシック"/>
              </a:rPr>
              <a:t>E5</a:t>
            </a:r>
            <a:r>
              <a:rPr lang="en-US" sz="2000" b="0" i="0" u="none" strike="noStrike" baseline="0" smtClean="0">
                <a:latin typeface="Segoe"/>
                <a:ea typeface="ＭＳ ゴシック"/>
              </a:rPr>
              <a:t> through </a:t>
            </a:r>
            <a:r>
              <a:rPr lang="en-US" sz="2000" b="1" i="0" u="none" strike="noStrike" baseline="0" smtClean="0">
                <a:latin typeface="Segoe"/>
                <a:ea typeface="ＭＳ ゴシック"/>
              </a:rPr>
              <a:t>F10</a:t>
            </a:r>
            <a:r>
              <a:rPr lang="en-US" sz="2000" b="0" i="0" u="none" strike="noStrike" baseline="0" smtClean="0">
                <a:latin typeface="Segoe"/>
                <a:ea typeface="ＭＳ ゴシック"/>
              </a:rPr>
              <a:t>. The workbook doesn’t look like it changes, but you should verify that this worked by changing B6 to 0 (as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47</a:t>
            </a:fld>
            <a:endParaRPr lang="en-US" dirty="0"/>
          </a:p>
        </p:txBody>
      </p:sp>
      <p:pic>
        <p:nvPicPr>
          <p:cNvPr id="7" name="Picture 6" descr="10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276600"/>
            <a:ext cx="4983923" cy="2931719"/>
          </a:xfrm>
          <a:prstGeom prst="rect">
            <a:avLst/>
          </a:prstGeom>
        </p:spPr>
      </p:pic>
    </p:spTree>
    <p:extLst>
      <p:ext uri="{BB962C8B-B14F-4D97-AF65-F5344CB8AC3E}">
        <p14:creationId xmlns:p14="http://schemas.microsoft.com/office/powerpoint/2010/main" val="3687000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IFERROR Function</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Click </a:t>
            </a:r>
            <a:r>
              <a:rPr lang="en-US" b="1" i="0" u="none" strike="noStrike" baseline="0" smtClean="0">
                <a:latin typeface="Segoe"/>
                <a:ea typeface="ＭＳ ゴシック"/>
              </a:rPr>
              <a:t>Undo</a:t>
            </a:r>
            <a:r>
              <a:rPr lang="en-US" b="0" i="0" u="none" strike="noStrike" baseline="0" smtClean="0">
                <a:latin typeface="Segoe"/>
                <a:ea typeface="ＭＳ ゴシック"/>
              </a:rPr>
              <a:t> to reverse the change to cell B6 and return the worksheet to the proper values. </a:t>
            </a:r>
          </a:p>
          <a:p>
            <a:pPr lvl="1" rtl="0">
              <a:buAutoNum type="arabicPeriod" startAt="7"/>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a:t>
            </a:r>
            <a:r>
              <a:rPr lang="en-US" b="1" i="1" u="none" strike="noStrike" baseline="0" smtClean="0">
                <a:latin typeface="Segoe"/>
                <a:ea typeface="ＭＳ ゴシック"/>
              </a:rPr>
              <a:t>10 Fabrikam Bonus Solution</a:t>
            </a:r>
            <a:r>
              <a:rPr lang="en-US" b="0" i="0" u="none" strike="noStrike" baseline="0" smtClean="0">
                <a:latin typeface="Segoe"/>
                <a:ea typeface="ＭＳ ゴシック"/>
              </a:rPr>
              <a:t> workbook again.</a:t>
            </a:r>
          </a:p>
          <a:p>
            <a:pPr lvl="0" rtl="0"/>
            <a:r>
              <a:rPr lang="en-US" b="1" i="0" u="none" strike="noStrike" baseline="0" smtClean="0">
                <a:latin typeface="Segoe"/>
                <a:ea typeface="ＭＳ ゴシック"/>
              </a:rPr>
              <a:t>PAUSE. CLOSE</a:t>
            </a:r>
            <a:r>
              <a:rPr lang="en-US" b="0" i="0" u="none" strike="noStrike" baseline="0" smtClean="0">
                <a:solidFill>
                  <a:srgbClr val="0000FF"/>
                </a:solidFill>
                <a:latin typeface="Segoe"/>
                <a:ea typeface="ＭＳ ゴシック"/>
              </a:rPr>
              <a:t> </a:t>
            </a:r>
            <a:r>
              <a:rPr lang="en-US" b="0" i="0" u="none" strike="noStrike" baseline="0" smtClean="0">
                <a:solidFill>
                  <a:srgbClr val="000000"/>
                </a:solidFill>
                <a:latin typeface="Segoe"/>
                <a:ea typeface="ＭＳ ゴシック"/>
              </a:rPr>
              <a:t>the workbook and </a:t>
            </a:r>
            <a:r>
              <a:rPr lang="en-US" b="1" i="0" u="none" strike="noStrike" baseline="0" smtClean="0">
                <a:solidFill>
                  <a:srgbClr val="000000"/>
                </a:solidFill>
                <a:latin typeface="Segoe"/>
                <a:ea typeface="ＭＳ ゴシック"/>
              </a:rPr>
              <a:t>LEAVE </a:t>
            </a:r>
            <a:r>
              <a:rPr lang="en-US" b="0" i="0" u="none" strike="noStrike" baseline="0" smtClean="0">
                <a:solidFill>
                  <a:srgbClr val="000000"/>
                </a:solidFill>
                <a:latin typeface="Segoe"/>
                <a:ea typeface="ＭＳ ゴシック"/>
              </a:rPr>
              <a:t>Excel open for the next exercise.</a:t>
            </a:r>
          </a:p>
          <a:p>
            <a:pPr lvl="0" rtl="0"/>
            <a:r>
              <a:rPr lang="en-US" b="0" i="0" u="none" strike="noStrike" baseline="0" smtClean="0">
                <a:latin typeface="Segoe"/>
                <a:ea typeface="ＭＳ ゴシック"/>
              </a:rPr>
              <a:t>IFERROR recognizes and evaluates the following errors: #N/A, #VALUE!, #REF!, #DIV/0!, #NUM!, #NAME?, or #NULL!. In this exercise, you replace the #N/A error message with 0”.</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48</a:t>
            </a:fld>
            <a:endParaRPr lang="en-US" dirty="0"/>
          </a:p>
        </p:txBody>
      </p:sp>
    </p:spTree>
    <p:extLst>
      <p:ext uri="{BB962C8B-B14F-4D97-AF65-F5344CB8AC3E}">
        <p14:creationId xmlns:p14="http://schemas.microsoft.com/office/powerpoint/2010/main" val="349255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Convert Text to Columns</a:t>
            </a:r>
            <a:endParaRPr lang="en-US" b="0" i="0" u="none" strike="noStrike" baseline="0" smtClean="0">
              <a:solidFill>
                <a:srgbClr val="007233"/>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LAUNCH</a:t>
            </a:r>
            <a:r>
              <a:rPr lang="en-US" b="0" i="0" u="none" strike="noStrike" baseline="0" smtClean="0">
                <a:latin typeface="Segoe"/>
                <a:ea typeface="ＭＳ ゴシック"/>
              </a:rPr>
              <a:t> Excel if necessary.</a:t>
            </a:r>
          </a:p>
          <a:p>
            <a:pPr lvl="1" rtl="0"/>
            <a:r>
              <a:rPr lang="en-US" b="0" i="0" u="none" strike="noStrike" baseline="0" smtClean="0">
                <a:latin typeface="Segoe"/>
                <a:ea typeface="ＭＳ ゴシック"/>
              </a:rPr>
              <a:t>Open the </a:t>
            </a:r>
            <a:r>
              <a:rPr lang="en-US" b="1" i="1" u="none" strike="noStrike" baseline="0" smtClean="0">
                <a:latin typeface="Segoe"/>
                <a:ea typeface="ＭＳ ゴシック"/>
              </a:rPr>
              <a:t>10 Fabrikam Alarm Codes</a:t>
            </a:r>
            <a:r>
              <a:rPr lang="en-US" b="0" i="0" u="none" strike="noStrike" baseline="0" smtClean="0">
                <a:latin typeface="Segoe"/>
                <a:ea typeface="ＭＳ ゴシック"/>
              </a:rPr>
              <a:t> workbook. The figure below shows what the file looks like before you convert the rows to column. The figure on the next slide shows the same data after the conversion.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49</a:t>
            </a:fld>
            <a:endParaRPr lang="en-US" dirty="0"/>
          </a:p>
        </p:txBody>
      </p:sp>
      <p:pic>
        <p:nvPicPr>
          <p:cNvPr id="7" name="Picture 6" descr="10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657600"/>
            <a:ext cx="6235700" cy="2082800"/>
          </a:xfrm>
          <a:prstGeom prst="rect">
            <a:avLst/>
          </a:prstGeom>
        </p:spPr>
      </p:pic>
    </p:spTree>
    <p:extLst>
      <p:ext uri="{BB962C8B-B14F-4D97-AF65-F5344CB8AC3E}">
        <p14:creationId xmlns:p14="http://schemas.microsoft.com/office/powerpoint/2010/main" val="1896287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SUMIF Function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pic>
        <p:nvPicPr>
          <p:cNvPr id="7" name="Picture 6" descr="10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676400"/>
            <a:ext cx="5025882" cy="3658953"/>
          </a:xfrm>
          <a:prstGeom prst="rect">
            <a:avLst/>
          </a:prstGeom>
        </p:spPr>
      </p:pic>
      <p:sp>
        <p:nvSpPr>
          <p:cNvPr id="3" name="Text Placeholder 2"/>
          <p:cNvSpPr>
            <a:spLocks noGrp="1"/>
          </p:cNvSpPr>
          <p:nvPr>
            <p:ph type="body" idx="1"/>
          </p:nvPr>
        </p:nvSpPr>
        <p:spPr/>
        <p:txBody>
          <a:bodyPr/>
          <a:lstStyle/>
          <a:p>
            <a:pPr lvl="1" rtl="0">
              <a:buFont typeface="+mj-lt"/>
              <a:buAutoNum type="arabicPeriod" startAt="4"/>
            </a:pPr>
            <a:r>
              <a:rPr lang="en-US" sz="2000" b="0" i="0" u="none" strike="noStrike" baseline="0" smtClean="0">
                <a:latin typeface="Segoe"/>
                <a:ea typeface="ＭＳ ゴシック"/>
              </a:rPr>
              <a:t>In the Criteria </a:t>
            </a:r>
            <a:br>
              <a:rPr lang="en-US" sz="2000" b="0" i="0" u="none" strike="noStrike" baseline="0" smtClean="0">
                <a:latin typeface="Segoe"/>
                <a:ea typeface="ＭＳ ゴシック"/>
              </a:rPr>
            </a:br>
            <a:r>
              <a:rPr lang="en-US" sz="2000" b="0" i="0" u="none" strike="noStrike" baseline="0" smtClean="0">
                <a:latin typeface="Segoe"/>
                <a:ea typeface="ＭＳ ゴシック"/>
              </a:rPr>
              <a:t>box, type </a:t>
            </a:r>
            <a:br>
              <a:rPr lang="en-US" sz="2000" b="0" i="0" u="none" strike="noStrike" baseline="0" smtClean="0">
                <a:latin typeface="Segoe"/>
                <a:ea typeface="ＭＳ ゴシック"/>
              </a:rPr>
            </a:br>
            <a:r>
              <a:rPr lang="en-US" sz="2000" b="1" i="0" u="none" strike="noStrike" baseline="0" smtClean="0">
                <a:latin typeface="Segoe"/>
                <a:ea typeface="ＭＳ ゴシック"/>
              </a:rPr>
              <a:t>&gt;200000</a:t>
            </a:r>
            <a:r>
              <a:rPr lang="en-US" sz="2000" b="0" i="0" u="none" strike="noStrike" baseline="0" smtClean="0">
                <a:latin typeface="Segoe"/>
                <a:ea typeface="ＭＳ ゴシック"/>
              </a:rPr>
              <a:t> and </a:t>
            </a:r>
            <a:br>
              <a:rPr lang="en-US" sz="2000" b="0" i="0" u="none" strike="noStrike" baseline="0" smtClean="0">
                <a:latin typeface="Segoe"/>
                <a:ea typeface="ＭＳ ゴシック"/>
              </a:rPr>
            </a:br>
            <a:r>
              <a:rPr lang="en-US" sz="2000" b="0" i="0" u="none" strike="noStrike" baseline="0" smtClean="0">
                <a:latin typeface="Segoe"/>
                <a:ea typeface="ＭＳ ゴシック"/>
              </a:rPr>
              <a:t>press </a:t>
            </a:r>
            <a:r>
              <a:rPr lang="en-US" sz="2000" b="1" i="0" u="none" strike="noStrike" baseline="0" smtClean="0">
                <a:latin typeface="Segoe"/>
                <a:ea typeface="ＭＳ ゴシック"/>
              </a:rPr>
              <a:t>Tab</a:t>
            </a:r>
            <a:r>
              <a:rPr lang="en-US" sz="2000" b="0" i="0" u="none" strike="noStrike" baseline="0" smtClean="0">
                <a:latin typeface="Segoe"/>
                <a:ea typeface="ＭＳ ゴシック"/>
              </a:rPr>
              <a:t>. The </a:t>
            </a:r>
            <a:br>
              <a:rPr lang="en-US" sz="2000" b="0" i="0" u="none" strike="noStrike" baseline="0" smtClean="0">
                <a:latin typeface="Segoe"/>
                <a:ea typeface="ＭＳ ゴシック"/>
              </a:rPr>
            </a:br>
            <a:r>
              <a:rPr lang="en-US" sz="2000" b="0" i="0" u="none" strike="noStrike" baseline="0" smtClean="0">
                <a:latin typeface="Segoe"/>
                <a:ea typeface="ＭＳ ゴシック"/>
              </a:rPr>
              <a:t>figure at right</a:t>
            </a:r>
            <a:br>
              <a:rPr lang="en-US" sz="2000" b="0" i="0" u="none" strike="noStrike" baseline="0" smtClean="0">
                <a:latin typeface="Segoe"/>
                <a:ea typeface="ＭＳ ゴシック"/>
              </a:rPr>
            </a:br>
            <a:r>
              <a:rPr lang="en-US" sz="2000" b="0" i="0" u="none" strike="noStrike" baseline="0" smtClean="0">
                <a:latin typeface="Segoe"/>
                <a:ea typeface="ＭＳ ゴシック"/>
              </a:rPr>
              <a:t>shows that the </a:t>
            </a:r>
            <a:br>
              <a:rPr lang="en-US" sz="2000" b="0" i="0" u="none" strike="noStrike" baseline="0" smtClean="0">
                <a:latin typeface="Segoe"/>
                <a:ea typeface="ＭＳ ゴシック"/>
              </a:rPr>
            </a:br>
            <a:r>
              <a:rPr lang="en-US" sz="2000" b="0" i="0" u="none" strike="noStrike" baseline="0" smtClean="0">
                <a:latin typeface="Segoe"/>
                <a:ea typeface="ＭＳ ゴシック"/>
              </a:rPr>
              <a:t>Sum_range text </a:t>
            </a:r>
            <a:br>
              <a:rPr lang="en-US" sz="2000" b="0" i="0" u="none" strike="noStrike" baseline="0" smtClean="0">
                <a:latin typeface="Segoe"/>
                <a:ea typeface="ＭＳ ゴシック"/>
              </a:rPr>
            </a:br>
            <a:r>
              <a:rPr lang="en-US" sz="2000" b="0" i="0" u="none" strike="noStrike" baseline="0" smtClean="0">
                <a:latin typeface="Segoe"/>
                <a:ea typeface="ＭＳ ゴシック"/>
              </a:rPr>
              <a:t>box is not bold. </a:t>
            </a:r>
            <a:br>
              <a:rPr lang="en-US" sz="2000" b="0" i="0" u="none" strike="noStrike" baseline="0" smtClean="0">
                <a:latin typeface="Segoe"/>
                <a:ea typeface="ＭＳ ゴシック"/>
              </a:rPr>
            </a:br>
            <a:r>
              <a:rPr lang="en-US" sz="2000" b="0" i="0" u="none" strike="noStrike" baseline="0" smtClean="0">
                <a:latin typeface="Segoe"/>
                <a:ea typeface="ＭＳ ゴシック"/>
              </a:rPr>
              <a:t>This means that </a:t>
            </a:r>
            <a:br>
              <a:rPr lang="en-US" sz="2000" b="0" i="0" u="none" strike="noStrike" baseline="0" smtClean="0">
                <a:latin typeface="Segoe"/>
                <a:ea typeface="ＭＳ ゴシック"/>
              </a:rPr>
            </a:br>
            <a:r>
              <a:rPr lang="en-US" sz="2000" b="0" i="0" u="none" strike="noStrike" baseline="0" smtClean="0">
                <a:latin typeface="Segoe"/>
                <a:ea typeface="ＭＳ ゴシック"/>
              </a:rPr>
              <a:t>this range is </a:t>
            </a:r>
            <a:br>
              <a:rPr lang="en-US" sz="2000" b="0" i="0" u="none" strike="noStrike" baseline="0" smtClean="0">
                <a:latin typeface="Segoe"/>
                <a:ea typeface="ＭＳ ゴシック"/>
              </a:rPr>
            </a:br>
            <a:r>
              <a:rPr lang="en-US" sz="2000" b="0" i="0" u="none" strike="noStrike" baseline="0" smtClean="0">
                <a:latin typeface="Segoe"/>
                <a:ea typeface="ＭＳ ゴシック"/>
              </a:rPr>
              <a:t>optional. If you </a:t>
            </a:r>
            <a:br>
              <a:rPr lang="en-US" sz="2000" b="0" i="0" u="none" strike="noStrike" baseline="0" smtClean="0">
                <a:latin typeface="Segoe"/>
                <a:ea typeface="ＭＳ ゴシック"/>
              </a:rPr>
            </a:br>
            <a:r>
              <a:rPr lang="en-US" sz="2000" b="0" i="0" u="none" strike="noStrike" baseline="0" smtClean="0">
                <a:latin typeface="Segoe"/>
                <a:ea typeface="ＭＳ ゴシック"/>
              </a:rPr>
              <a:t>leave the </a:t>
            </a:r>
            <a:br>
              <a:rPr lang="en-US" sz="2000" b="0" i="0" u="none" strike="noStrike" baseline="0" smtClean="0">
                <a:latin typeface="Segoe"/>
                <a:ea typeface="ＭＳ ゴシック"/>
              </a:rPr>
            </a:br>
            <a:r>
              <a:rPr lang="en-US" sz="2000" b="0" i="0" u="none" strike="noStrike" baseline="0" smtClean="0">
                <a:latin typeface="Segoe"/>
                <a:ea typeface="ＭＳ ゴシック"/>
              </a:rPr>
              <a:t>Sum_range blank, Excel sums the cells you enter in the Range box. You now applied your criteria to sum all values that are greater than $200,000.</a:t>
            </a:r>
          </a:p>
        </p:txBody>
      </p:sp>
    </p:spTree>
    <p:extLst>
      <p:ext uri="{BB962C8B-B14F-4D97-AF65-F5344CB8AC3E}">
        <p14:creationId xmlns:p14="http://schemas.microsoft.com/office/powerpoint/2010/main" val="3547717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Convert Text to Columns</a:t>
            </a:r>
            <a:endParaRPr lang="en-US" b="0" i="0" u="none" strike="noStrike" baseline="0" smtClean="0">
              <a:solidFill>
                <a:srgbClr val="007233"/>
              </a:solidFill>
              <a:latin typeface="Times New Roman"/>
              <a:ea typeface="ＭＳ ゴシック"/>
            </a:endParaRPr>
          </a:p>
        </p:txBody>
      </p:sp>
      <p:sp>
        <p:nvSpPr>
          <p:cNvPr id="3" name="Text Placeholder 2"/>
          <p:cNvSpPr>
            <a:spLocks noGrp="1"/>
          </p:cNvSpPr>
          <p:nvPr>
            <p:ph type="body" idx="1"/>
          </p:nvPr>
        </p:nvSpPr>
        <p:spPr>
          <a:xfrm>
            <a:off x="457200" y="3352800"/>
            <a:ext cx="8229600" cy="3124200"/>
          </a:xfrm>
        </p:spPr>
        <p:txBody>
          <a:bodyPr/>
          <a:lstStyle/>
          <a:p>
            <a:pPr lvl="1" rtl="0">
              <a:lnSpc>
                <a:spcPct val="90000"/>
              </a:lnSpc>
              <a:buFont typeface="+mj-lt"/>
              <a:buAutoNum type="arabicPeriod" startAt="2"/>
            </a:pPr>
            <a:r>
              <a:rPr lang="en-US" sz="2000" b="0" i="0" u="none" strike="noStrike" baseline="0" smtClean="0">
                <a:latin typeface="Segoe"/>
                <a:ea typeface="ＭＳ ゴシック"/>
              </a:rPr>
              <a:t>Select cells </a:t>
            </a:r>
            <a:r>
              <a:rPr lang="en-US" sz="2000" b="1" i="0" u="none" strike="noStrike" baseline="0" smtClean="0">
                <a:latin typeface="Segoe"/>
                <a:ea typeface="ＭＳ ゴシック"/>
              </a:rPr>
              <a:t>A2:A8</a:t>
            </a:r>
            <a:r>
              <a:rPr lang="en-US" sz="2000" b="0" i="0" u="none" strike="noStrike" baseline="0" smtClean="0">
                <a:latin typeface="Segoe"/>
                <a:ea typeface="ＭＳ ゴシック"/>
              </a:rPr>
              <a:t>. Click the </a:t>
            </a:r>
            <a:r>
              <a:rPr lang="en-US" sz="2000" b="1" i="0" u="none" strike="noStrike" baseline="0" smtClean="0">
                <a:latin typeface="Segoe"/>
                <a:ea typeface="ＭＳ ゴシック"/>
              </a:rPr>
              <a:t>DATA</a:t>
            </a:r>
            <a:r>
              <a:rPr lang="en-US" sz="2000" b="0" i="0" u="none" strike="noStrike" baseline="0" smtClean="0">
                <a:latin typeface="Segoe"/>
                <a:ea typeface="ＭＳ ゴシック"/>
              </a:rPr>
              <a:t> tab and click </a:t>
            </a:r>
            <a:r>
              <a:rPr lang="en-US" sz="2000" b="1" i="0" u="none" strike="noStrike" baseline="0" smtClean="0">
                <a:latin typeface="Segoe"/>
                <a:ea typeface="ＭＳ ゴシック"/>
              </a:rPr>
              <a:t>Text to Columns</a:t>
            </a:r>
            <a:r>
              <a:rPr lang="en-US" sz="2000" b="0" i="0" u="none" strike="noStrike" baseline="0" smtClean="0">
                <a:latin typeface="Segoe"/>
                <a:ea typeface="ＭＳ ゴシック"/>
              </a:rPr>
              <a:t> in the Data Tools group.</a:t>
            </a:r>
          </a:p>
          <a:p>
            <a:pPr lvl="1" rtl="0">
              <a:lnSpc>
                <a:spcPct val="90000"/>
              </a:lnSpc>
              <a:buAutoNum type="arabicPeriod" startAt="2"/>
            </a:pPr>
            <a:r>
              <a:rPr lang="en-US" sz="2000" b="0" i="0" u="none" strike="noStrike" baseline="0" smtClean="0">
                <a:latin typeface="Segoe"/>
                <a:ea typeface="ＭＳ ゴシック"/>
              </a:rPr>
              <a:t>The Convert Text to Columns Wizard opens with Delimited selected as the default, because Excel recognizes that the data in the selected range is separated with commas. Click </a:t>
            </a:r>
            <a:r>
              <a:rPr lang="en-US" sz="2000" b="1" i="0" u="none" strike="noStrike" baseline="0" smtClean="0">
                <a:latin typeface="Segoe"/>
                <a:ea typeface="ＭＳ ゴシック"/>
              </a:rPr>
              <a:t>Next</a:t>
            </a:r>
            <a:r>
              <a:rPr lang="en-US" sz="2000" b="0" i="0" u="none" strike="noStrike" baseline="0" smtClean="0">
                <a:latin typeface="Segoe"/>
                <a:ea typeface="ＭＳ ゴシック"/>
              </a:rPr>
              <a:t> to move to the next step in the wizard.</a:t>
            </a:r>
          </a:p>
          <a:p>
            <a:pPr lvl="1" rtl="0">
              <a:lnSpc>
                <a:spcPct val="90000"/>
              </a:lnSpc>
              <a:buAutoNum type="arabicPeriod" startAt="2"/>
            </a:pPr>
            <a:r>
              <a:rPr lang="en-US" sz="2000" b="0" i="0" u="none" strike="noStrike" baseline="0" smtClean="0">
                <a:latin typeface="Segoe"/>
                <a:ea typeface="ＭＳ ゴシック"/>
              </a:rPr>
              <a:t>Select </a:t>
            </a:r>
            <a:r>
              <a:rPr lang="en-US" sz="2000" b="1" i="0" u="none" strike="noStrike" baseline="0" smtClean="0">
                <a:latin typeface="Segoe"/>
                <a:ea typeface="ＭＳ ゴシック"/>
              </a:rPr>
              <a:t>Comma</a:t>
            </a:r>
            <a:r>
              <a:rPr lang="en-US" sz="2000" b="0" i="0" u="none" strike="noStrike" baseline="0" smtClean="0">
                <a:latin typeface="Segoe"/>
                <a:ea typeface="ＭＳ ゴシック"/>
              </a:rPr>
              <a:t> as the delimiter. If other delimiters are checked, deselect them</a:t>
            </a:r>
          </a:p>
          <a:p>
            <a:pPr lvl="1" rtl="0">
              <a:lnSpc>
                <a:spcPct val="90000"/>
              </a:lnSpc>
              <a:buAutoNum type="arabicPeriod" startAt="2"/>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Next</a:t>
            </a:r>
            <a:r>
              <a:rPr lang="en-US" sz="2000" b="0" i="0" u="none" strike="noStrike" baseline="0" smtClean="0">
                <a:latin typeface="Segoe"/>
                <a:ea typeface="ＭＳ ゴシック"/>
              </a:rPr>
              <a:t>, and then click </a:t>
            </a:r>
            <a:r>
              <a:rPr lang="en-US" sz="2000" b="1" i="0" u="none" strike="noStrike" baseline="0" smtClean="0">
                <a:latin typeface="Segoe"/>
                <a:ea typeface="ＭＳ ゴシック"/>
              </a:rPr>
              <a:t>Finish</a:t>
            </a:r>
            <a:r>
              <a:rPr lang="en-US" sz="2000" b="0" i="0" u="none" strike="noStrike" baseline="0" smtClean="0">
                <a:latin typeface="Segoe"/>
                <a:ea typeface="ＭＳ ゴシック"/>
              </a:rPr>
              <a:t>.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50</a:t>
            </a:fld>
            <a:endParaRPr lang="en-US" dirty="0"/>
          </a:p>
        </p:txBody>
      </p:sp>
      <p:pic>
        <p:nvPicPr>
          <p:cNvPr id="7" name="Picture 6" descr="10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1600200"/>
            <a:ext cx="7518400" cy="1752600"/>
          </a:xfrm>
          <a:prstGeom prst="rect">
            <a:avLst/>
          </a:prstGeom>
        </p:spPr>
      </p:pic>
    </p:spTree>
    <p:extLst>
      <p:ext uri="{BB962C8B-B14F-4D97-AF65-F5344CB8AC3E}">
        <p14:creationId xmlns:p14="http://schemas.microsoft.com/office/powerpoint/2010/main" val="18457828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Convert Text to Columns</a:t>
            </a:r>
            <a:endParaRPr lang="en-US" b="0" i="0" u="none" strike="noStrike" baseline="0" smtClean="0">
              <a:solidFill>
                <a:srgbClr val="007233"/>
              </a:solidFill>
              <a:latin typeface="Times New Roma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Data is separated into seven columns. To help identify the columns, type the text in row 1 and increase the column widths so you can see the cell contents.</a:t>
            </a:r>
          </a:p>
          <a:p>
            <a:pPr lvl="1">
              <a:buFont typeface="+mj-lt"/>
              <a:buAutoNum type="arabicPeriod" startAt="7"/>
            </a:pPr>
            <a:r>
              <a:rPr lang="en-US">
                <a:latin typeface="Segoe"/>
                <a:ea typeface="ＭＳ ゴシック"/>
              </a:rPr>
              <a:t> </a:t>
            </a:r>
            <a:r>
              <a:rPr lang="en-US" b="1">
                <a:latin typeface="Segoe"/>
                <a:ea typeface="ＭＳ ゴシック"/>
              </a:rPr>
              <a:t>SAVE</a:t>
            </a:r>
            <a:r>
              <a:rPr lang="en-US">
                <a:latin typeface="Segoe"/>
                <a:ea typeface="ＭＳ ゴシック"/>
              </a:rPr>
              <a:t> the workbook as </a:t>
            </a:r>
            <a:r>
              <a:rPr lang="en-US" b="1" i="1">
                <a:latin typeface="Segoe"/>
                <a:ea typeface="ＭＳ ゴシック"/>
              </a:rPr>
              <a:t>10 Fabrikam Alarm Codes Solution</a:t>
            </a:r>
            <a:r>
              <a:rPr lang="en-US">
                <a:latin typeface="Times New Roman"/>
                <a:ea typeface="ＭＳ ゴシック"/>
              </a:rPr>
              <a:t>.</a:t>
            </a:r>
          </a:p>
          <a:p>
            <a:pPr lvl="0"/>
            <a:r>
              <a:rPr lang="en-US" b="1">
                <a:latin typeface="Segoe"/>
                <a:ea typeface="ＭＳ ゴシック"/>
              </a:rPr>
              <a:t>PAUSE. LEAVE</a:t>
            </a:r>
            <a:r>
              <a:rPr lang="en-US">
                <a:latin typeface="Segoe"/>
                <a:ea typeface="ＭＳ ゴシック"/>
              </a:rPr>
              <a:t> the workbook open for the next exercise.</a:t>
            </a:r>
          </a:p>
          <a:p>
            <a:pPr lvl="1" rtl="0">
              <a:buFont typeface="+mj-lt"/>
              <a:buAutoNum type="arabicPeriod" startAt="6"/>
            </a:pPr>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51</a:t>
            </a:fld>
            <a:endParaRPr lang="en-US" dirty="0"/>
          </a:p>
        </p:txBody>
      </p:sp>
    </p:spTree>
    <p:extLst>
      <p:ext uri="{BB962C8B-B14F-4D97-AF65-F5344CB8AC3E}">
        <p14:creationId xmlns:p14="http://schemas.microsoft.com/office/powerpoint/2010/main" val="29118810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LEFT Function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H1</a:t>
            </a:r>
            <a:r>
              <a:rPr lang="en-US" b="0" i="0" u="none" strike="noStrike" baseline="0" smtClean="0">
                <a:latin typeface="Segoe"/>
                <a:ea typeface="ＭＳ ゴシック"/>
              </a:rPr>
              <a:t>, type </a:t>
            </a:r>
            <a:r>
              <a:rPr lang="en-US" b="1" i="0" u="none" strike="noStrike" baseline="0" smtClean="0">
                <a:latin typeface="Segoe"/>
                <a:ea typeface="ＭＳ ゴシック"/>
              </a:rPr>
              <a:t>Ext</a:t>
            </a:r>
            <a:r>
              <a:rPr lang="en-US" b="0" i="0" u="none" strike="noStrike" baseline="0" smtClean="0">
                <a:latin typeface="Times New Roman"/>
                <a:ea typeface="ＭＳ ゴシック"/>
              </a:rPr>
              <a:t>,</a:t>
            </a:r>
            <a:r>
              <a:rPr lang="en-US" b="0" i="0" u="none" strike="noStrike" baseline="0" smtClean="0">
                <a:latin typeface="Segoe"/>
                <a:ea typeface="ＭＳ ゴシック"/>
              </a:rPr>
              <a:t> and in I1, type </a:t>
            </a:r>
            <a:r>
              <a:rPr lang="en-US" b="1" i="0" u="none" strike="noStrike" baseline="0" smtClean="0">
                <a:latin typeface="Segoe"/>
                <a:ea typeface="ＭＳ ゴシック"/>
              </a:rPr>
              <a:t>Floor</a:t>
            </a:r>
            <a:r>
              <a:rPr lang="en-US" b="0" i="0" u="none" strike="noStrike" baseline="0" smtClean="0">
                <a:latin typeface="Segoe"/>
                <a:ea typeface="ＭＳ ゴシック"/>
              </a:rPr>
              <a:t> to label the columns.</a:t>
            </a:r>
          </a:p>
          <a:p>
            <a:pPr lvl="1" rtl="0"/>
            <a:r>
              <a:rPr lang="en-US" b="0" i="0" u="none" strike="noStrike" baseline="0" smtClean="0">
                <a:latin typeface="Segoe"/>
                <a:ea typeface="ＭＳ ゴシック"/>
              </a:rPr>
              <a:t>Select cell </a:t>
            </a:r>
            <a:r>
              <a:rPr lang="en-US" b="1" i="0" u="none" strike="noStrike" baseline="0" smtClean="0">
                <a:latin typeface="Segoe"/>
                <a:ea typeface="ＭＳ ゴシック"/>
              </a:rPr>
              <a:t>H2</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FORMULAS</a:t>
            </a:r>
            <a:r>
              <a:rPr lang="en-US" b="0" i="0" u="none" strike="noStrike" baseline="0" smtClean="0">
                <a:latin typeface="Segoe"/>
                <a:ea typeface="ＭＳ ゴシック"/>
              </a:rPr>
              <a:t> tab. In the Function Library group, click </a:t>
            </a:r>
            <a:r>
              <a:rPr lang="en-US" b="1" i="0" u="none" strike="noStrike" baseline="0" smtClean="0">
                <a:latin typeface="Segoe"/>
                <a:ea typeface="ＭＳ ゴシック"/>
              </a:rPr>
              <a:t>Text</a:t>
            </a:r>
            <a:r>
              <a:rPr lang="en-US" b="0" i="0" u="none" strike="noStrike" baseline="0" smtClean="0">
                <a:latin typeface="Segoe"/>
                <a:ea typeface="ＭＳ ゴシック"/>
              </a:rPr>
              <a:t> and choose </a:t>
            </a:r>
            <a:r>
              <a:rPr lang="en-US" b="1" i="0" u="none" strike="noStrike" baseline="0" smtClean="0">
                <a:latin typeface="Segoe"/>
                <a:ea typeface="ＭＳ ゴシック"/>
              </a:rPr>
              <a:t>LEFT</a:t>
            </a:r>
            <a:r>
              <a:rPr lang="en-US" b="0" i="0" u="none" strike="noStrike" baseline="0" smtClean="0">
                <a:latin typeface="Segoe"/>
                <a:ea typeface="ＭＳ ゴシック"/>
              </a:rPr>
              <a:t>. The Function Arguments dialog box opens.</a:t>
            </a:r>
          </a:p>
          <a:p>
            <a:pPr lvl="1" rtl="0"/>
            <a:r>
              <a:rPr lang="en-US" b="0" i="0" u="none" strike="noStrike" baseline="0" smtClean="0">
                <a:latin typeface="Segoe"/>
                <a:ea typeface="ＭＳ ゴシック"/>
              </a:rPr>
              <a:t>In the Text box, click </a:t>
            </a:r>
            <a:r>
              <a:rPr lang="en-US" b="1" i="0" u="none" strike="noStrike" baseline="0" smtClean="0">
                <a:latin typeface="Segoe"/>
                <a:ea typeface="ＭＳ ゴシック"/>
              </a:rPr>
              <a:t>A2</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52</a:t>
            </a:fld>
            <a:endParaRPr lang="en-US" dirty="0"/>
          </a:p>
        </p:txBody>
      </p:sp>
    </p:spTree>
    <p:extLst>
      <p:ext uri="{BB962C8B-B14F-4D97-AF65-F5344CB8AC3E}">
        <p14:creationId xmlns:p14="http://schemas.microsoft.com/office/powerpoint/2010/main" val="1566943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LEFT Function</a:t>
            </a:r>
          </a:p>
        </p:txBody>
      </p:sp>
      <p:sp>
        <p:nvSpPr>
          <p:cNvPr id="3" name="Text Placeholder 2"/>
          <p:cNvSpPr>
            <a:spLocks noGrp="1"/>
          </p:cNvSpPr>
          <p:nvPr>
            <p:ph type="body" idx="1"/>
          </p:nvPr>
        </p:nvSpPr>
        <p:spPr/>
        <p:txBody>
          <a:bodyPr/>
          <a:lstStyle/>
          <a:p>
            <a:pPr lvl="1" rtl="0">
              <a:lnSpc>
                <a:spcPct val="90000"/>
              </a:lnSpc>
              <a:buFont typeface="+mj-lt"/>
              <a:buAutoNum type="arabicPeriod" startAt="5"/>
            </a:pPr>
            <a:r>
              <a:rPr lang="en-US" b="0" i="0" u="none" strike="noStrike" baseline="0" smtClean="0">
                <a:latin typeface="Segoe"/>
                <a:ea typeface="ＭＳ ゴシック"/>
              </a:rPr>
              <a:t>In the Num_chars box, type </a:t>
            </a:r>
            <a:r>
              <a:rPr lang="en-US" b="1" i="0" u="none" strike="noStrike" baseline="0" smtClean="0">
                <a:latin typeface="Segoe"/>
                <a:ea typeface="ＭＳ ゴシック"/>
              </a:rPr>
              <a:t>3</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Segoe"/>
                <a:ea typeface="ＭＳ ゴシック"/>
              </a:rPr>
              <a:t>. The preview of the result shows 425 (see below).</a:t>
            </a:r>
          </a:p>
          <a:p>
            <a:pPr lvl="1" rtl="0">
              <a:lnSpc>
                <a:spcPct val="90000"/>
              </a:lnSpc>
              <a:buAutoNum type="arabicPeriod" startAt="5"/>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and double-click on the fill handle in the bottom right of cell H2 to </a:t>
            </a:r>
            <a:r>
              <a:rPr lang="en-US" b="1" i="0" u="none" strike="noStrike" baseline="0" smtClean="0">
                <a:latin typeface="Segoe"/>
                <a:ea typeface="ＭＳ ゴシック"/>
              </a:rPr>
              <a:t>copy</a:t>
            </a:r>
            <a:r>
              <a:rPr lang="en-US" b="0" i="0" u="none" strike="noStrike" baseline="0" smtClean="0">
                <a:latin typeface="Segoe"/>
                <a:ea typeface="ＭＳ ゴシック"/>
              </a:rPr>
              <a:t> the formula in H2 from </a:t>
            </a:r>
            <a:r>
              <a:rPr lang="en-US" b="1" i="0" u="none" strike="noStrike" baseline="0" smtClean="0">
                <a:latin typeface="Segoe"/>
                <a:ea typeface="ＭＳ ゴシック"/>
              </a:rPr>
              <a:t>H3</a:t>
            </a:r>
            <a:r>
              <a:rPr lang="en-US" b="0" i="0" u="none" strike="noStrike" baseline="0" smtClean="0">
                <a:latin typeface="Segoe"/>
                <a:ea typeface="ＭＳ ゴシック"/>
              </a:rPr>
              <a:t> to </a:t>
            </a:r>
            <a:r>
              <a:rPr lang="en-US" b="1" i="0" u="none" strike="noStrike" baseline="0" smtClean="0">
                <a:latin typeface="Segoe"/>
                <a:ea typeface="ＭＳ ゴシック"/>
              </a:rPr>
              <a:t>H8</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53</a:t>
            </a:fld>
            <a:endParaRPr lang="en-US" dirty="0"/>
          </a:p>
        </p:txBody>
      </p:sp>
      <p:pic>
        <p:nvPicPr>
          <p:cNvPr id="7" name="Picture 6" descr="10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048000"/>
            <a:ext cx="6031217" cy="3282153"/>
          </a:xfrm>
          <a:prstGeom prst="rect">
            <a:avLst/>
          </a:prstGeom>
        </p:spPr>
      </p:pic>
    </p:spTree>
    <p:extLst>
      <p:ext uri="{BB962C8B-B14F-4D97-AF65-F5344CB8AC3E}">
        <p14:creationId xmlns:p14="http://schemas.microsoft.com/office/powerpoint/2010/main" val="23742622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LEFT Function</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Select cell </a:t>
            </a:r>
            <a:r>
              <a:rPr lang="en-US" b="1" i="0" u="none" strike="noStrike" baseline="0" smtClean="0">
                <a:latin typeface="Segoe"/>
                <a:ea typeface="ＭＳ ゴシック"/>
              </a:rPr>
              <a:t>I2</a:t>
            </a:r>
            <a:r>
              <a:rPr lang="en-US" b="0" i="0" u="none" strike="noStrike" baseline="0" smtClean="0">
                <a:latin typeface="Times New Roman"/>
                <a:ea typeface="ＭＳ ゴシック"/>
              </a:rPr>
              <a:t>,</a:t>
            </a:r>
            <a:r>
              <a:rPr lang="en-US" b="0" i="0" u="none" strike="noStrike" baseline="0" smtClean="0">
                <a:latin typeface="Segoe"/>
                <a:ea typeface="ＭＳ ゴシック"/>
              </a:rPr>
              <a:t> click the </a:t>
            </a:r>
            <a:r>
              <a:rPr lang="en-US" b="1" i="0" u="none" strike="noStrike" baseline="0" smtClean="0">
                <a:latin typeface="Segoe"/>
                <a:ea typeface="ＭＳ ゴシック"/>
              </a:rPr>
              <a:t>Recently Used</a:t>
            </a:r>
            <a:r>
              <a:rPr lang="en-US" b="0" i="0" u="none" strike="noStrike" baseline="0" smtClean="0">
                <a:latin typeface="Segoe"/>
                <a:ea typeface="ＭＳ ゴシック"/>
              </a:rPr>
              <a:t> button, and select </a:t>
            </a:r>
            <a:r>
              <a:rPr lang="en-US" b="1" i="0" u="none" strike="noStrike" baseline="0" smtClean="0">
                <a:latin typeface="Segoe"/>
                <a:ea typeface="ＭＳ ゴシック"/>
              </a:rPr>
              <a:t>LEFT</a:t>
            </a:r>
            <a:r>
              <a:rPr lang="en-US" b="0" i="0" u="none" strike="noStrike" baseline="0" smtClean="0">
                <a:latin typeface="Times New Roman"/>
                <a:ea typeface="ＭＳ ゴシック"/>
              </a:rPr>
              <a:t>.</a:t>
            </a:r>
          </a:p>
          <a:p>
            <a:pPr lvl="1" rtl="0">
              <a:buAutoNum type="arabicPeriod" startAt="7"/>
            </a:pPr>
            <a:r>
              <a:rPr lang="en-US" b="0" i="0" u="none" strike="noStrike" baseline="0" smtClean="0">
                <a:latin typeface="Segoe"/>
                <a:ea typeface="ＭＳ ゴシック"/>
              </a:rPr>
              <a:t>In the Text box type </a:t>
            </a:r>
            <a:r>
              <a:rPr lang="en-US" b="1" i="0" u="none" strike="noStrike" baseline="0" smtClean="0">
                <a:latin typeface="Segoe"/>
                <a:ea typeface="ＭＳ ゴシック"/>
              </a:rPr>
              <a:t>A2</a:t>
            </a:r>
            <a:r>
              <a:rPr lang="en-US" b="0" i="0" u="none" strike="noStrike" baseline="0" smtClean="0">
                <a:latin typeface="Segoe"/>
                <a:ea typeface="ＭＳ ゴシック"/>
              </a:rPr>
              <a:t>, press </a:t>
            </a:r>
            <a:r>
              <a:rPr lang="en-US" b="1" i="0" u="none" strike="noStrike" baseline="0" smtClean="0">
                <a:latin typeface="Segoe"/>
                <a:ea typeface="ＭＳ ゴシック"/>
              </a:rPr>
              <a:t>Tab</a:t>
            </a:r>
            <a:r>
              <a:rPr lang="en-US" b="0" i="0" u="none" strike="noStrike" baseline="0" smtClean="0">
                <a:latin typeface="Segoe"/>
                <a:ea typeface="ＭＳ ゴシック"/>
              </a:rPr>
              <a:t>, and in the Num_chars box, type </a:t>
            </a:r>
            <a:r>
              <a:rPr lang="en-US" b="1" i="0" u="none" strike="noStrike" baseline="0" smtClean="0">
                <a:latin typeface="Segoe"/>
                <a:ea typeface="ＭＳ ゴシック"/>
              </a:rPr>
              <a:t>1</a:t>
            </a:r>
            <a:r>
              <a:rPr lang="en-US" b="0" i="0" u="none" strike="noStrike" baseline="0" smtClean="0">
                <a:latin typeface="Segoe"/>
                <a:ea typeface="ＭＳ ゴシック"/>
              </a:rPr>
              <a:t>. Click </a:t>
            </a:r>
            <a:r>
              <a:rPr lang="en-US" b="1" i="0" u="none" strike="noStrike" baseline="0" smtClean="0">
                <a:latin typeface="Segoe"/>
                <a:ea typeface="ＭＳ ゴシック"/>
              </a:rPr>
              <a:t>OK</a:t>
            </a:r>
            <a:r>
              <a:rPr lang="en-US" b="0" i="0" u="none" strike="noStrike" baseline="0" smtClean="0">
                <a:latin typeface="Segoe"/>
                <a:ea typeface="ＭＳ ゴシック"/>
              </a:rPr>
              <a:t>. </a:t>
            </a:r>
          </a:p>
          <a:p>
            <a:pPr lvl="1" rtl="0">
              <a:buAutoNum type="arabicPeriod" startAt="7"/>
            </a:pPr>
            <a:r>
              <a:rPr lang="en-US" b="0" i="0" u="none" strike="noStrike" baseline="0" smtClean="0">
                <a:latin typeface="Segoe"/>
                <a:ea typeface="ＭＳ ゴシック"/>
              </a:rPr>
              <a:t>Copy the formula in I2 from </a:t>
            </a:r>
            <a:r>
              <a:rPr lang="en-US" b="1" i="0" u="none" strike="noStrike" baseline="0" smtClean="0">
                <a:latin typeface="Segoe"/>
                <a:ea typeface="ＭＳ ゴシック"/>
              </a:rPr>
              <a:t>I3</a:t>
            </a:r>
            <a:r>
              <a:rPr lang="en-US" b="0" i="0" u="none" strike="noStrike" baseline="0" smtClean="0">
                <a:latin typeface="Segoe"/>
                <a:ea typeface="ＭＳ ゴシック"/>
              </a:rPr>
              <a:t> to </a:t>
            </a:r>
            <a:r>
              <a:rPr lang="en-US" b="1" i="0" u="none" strike="noStrike" baseline="0" smtClean="0">
                <a:latin typeface="Segoe"/>
                <a:ea typeface="ＭＳ ゴシック"/>
              </a:rPr>
              <a:t>I8</a:t>
            </a:r>
            <a:r>
              <a:rPr lang="en-US" b="0" i="0" u="none" strike="noStrike" baseline="0" smtClean="0">
                <a:latin typeface="Times New Roman"/>
                <a:ea typeface="ＭＳ ゴシック"/>
              </a:rPr>
              <a:t>.</a:t>
            </a:r>
          </a:p>
          <a:p>
            <a:pPr lvl="1" rtl="0">
              <a:buAutoNum type="arabicPeriod" startAt="7"/>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54</a:t>
            </a:fld>
            <a:endParaRPr lang="en-US" dirty="0"/>
          </a:p>
        </p:txBody>
      </p:sp>
    </p:spTree>
    <p:extLst>
      <p:ext uri="{BB962C8B-B14F-4D97-AF65-F5344CB8AC3E}">
        <p14:creationId xmlns:p14="http://schemas.microsoft.com/office/powerpoint/2010/main" val="3204149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RIGHT Function</a:t>
            </a:r>
          </a:p>
        </p:txBody>
      </p:sp>
      <p:sp>
        <p:nvSpPr>
          <p:cNvPr id="3" name="Text Placeholder 2"/>
          <p:cNvSpPr>
            <a:spLocks noGrp="1"/>
          </p:cNvSpPr>
          <p:nvPr>
            <p:ph type="body" idx="1"/>
          </p:nvPr>
        </p:nvSpPr>
        <p:spPr>
          <a:xfrm>
            <a:off x="457200" y="1524000"/>
            <a:ext cx="8229600" cy="4876800"/>
          </a:xfrm>
        </p:spPr>
        <p:txBody>
          <a:bodyPr/>
          <a:lstStyle/>
          <a:p>
            <a:pPr lvl="0" rtl="0">
              <a:lnSpc>
                <a:spcPct val="90000"/>
              </a:lnSpc>
            </a:pPr>
            <a:r>
              <a:rPr lang="en-US" sz="2000" b="1" i="0" u="none" strike="noStrike" baseline="0" smtClean="0">
                <a:latin typeface="Segoe"/>
                <a:ea typeface="ＭＳ ゴシック"/>
              </a:rPr>
              <a:t>GET READY. USE</a:t>
            </a:r>
            <a:r>
              <a:rPr lang="en-US" sz="2000" b="0" i="0" u="none" strike="noStrike" baseline="0" smtClean="0">
                <a:latin typeface="Segoe"/>
                <a:ea typeface="ＭＳ ゴシック"/>
              </a:rPr>
              <a:t> the workbook from the previous exercise.</a:t>
            </a:r>
          </a:p>
          <a:p>
            <a:pPr lvl="1" rtl="0">
              <a:lnSpc>
                <a:spcPct val="90000"/>
              </a:lnSpc>
            </a:pPr>
            <a:r>
              <a:rPr lang="en-US" sz="2000" b="0" i="0" u="none" strike="noStrike" baseline="0" smtClean="0">
                <a:latin typeface="Segoe"/>
                <a:ea typeface="ＭＳ ゴシック"/>
              </a:rPr>
              <a:t>Click cell </a:t>
            </a:r>
            <a:r>
              <a:rPr lang="en-US" sz="2000" b="1" i="0" u="none" strike="noStrike" baseline="0" smtClean="0">
                <a:latin typeface="Segoe"/>
                <a:ea typeface="ＭＳ ゴシック"/>
              </a:rPr>
              <a:t>J1</a:t>
            </a:r>
            <a:r>
              <a:rPr lang="en-US" sz="2000" b="0" i="0" u="none" strike="noStrike" baseline="0" smtClean="0">
                <a:latin typeface="Segoe"/>
                <a:ea typeface="ＭＳ ゴシック"/>
              </a:rPr>
              <a:t>, and then type </a:t>
            </a:r>
            <a:r>
              <a:rPr lang="en-US" sz="2000" b="1" i="0" u="none" strike="noStrike" baseline="0" smtClean="0">
                <a:latin typeface="Segoe"/>
                <a:ea typeface="ＭＳ ゴシック"/>
              </a:rPr>
              <a:t>Birthday</a:t>
            </a:r>
            <a:r>
              <a:rPr lang="en-US" sz="2000" b="0" i="0" u="none" strike="noStrike" baseline="0" smtClean="0">
                <a:latin typeface="Times New Roman"/>
                <a:ea typeface="ＭＳ ゴシック"/>
              </a:rPr>
              <a:t>.</a:t>
            </a:r>
            <a:r>
              <a:rPr lang="en-US" sz="2000" b="1" i="0" u="none" strike="noStrike" baseline="0" smtClean="0">
                <a:latin typeface="Segoe"/>
                <a:ea typeface="ＭＳ ゴシック"/>
              </a:rPr>
              <a:t> </a:t>
            </a:r>
            <a:r>
              <a:rPr lang="en-US" sz="2000" b="0" i="0" u="none" strike="noStrike" baseline="0" smtClean="0">
                <a:latin typeface="Segoe"/>
                <a:ea typeface="ＭＳ ゴシック"/>
              </a:rPr>
              <a:t>In cell K1, type </a:t>
            </a:r>
            <a:r>
              <a:rPr lang="en-US" sz="2000" b="1" i="0" u="none" strike="noStrike" baseline="0" smtClean="0">
                <a:latin typeface="Segoe"/>
                <a:ea typeface="ＭＳ ゴシック"/>
              </a:rPr>
              <a:t>EmpID </a:t>
            </a:r>
            <a:r>
              <a:rPr lang="en-US" sz="2000" b="0" i="0" u="none" strike="noStrike" baseline="0" smtClean="0">
                <a:latin typeface="Segoe"/>
                <a:ea typeface="ＭＳ ゴシック"/>
              </a:rPr>
              <a:t>to label the columns.</a:t>
            </a:r>
          </a:p>
          <a:p>
            <a:pPr lvl="1" rtl="0">
              <a:lnSpc>
                <a:spcPct val="90000"/>
              </a:lnSpc>
            </a:pPr>
            <a:r>
              <a:rPr lang="en-US" sz="2000" b="0" i="0" u="none" strike="noStrike" baseline="0" smtClean="0">
                <a:latin typeface="Segoe"/>
                <a:ea typeface="ＭＳ ゴシック"/>
              </a:rPr>
              <a:t>Select cell </a:t>
            </a:r>
            <a:r>
              <a:rPr lang="en-US" sz="2000" b="1" i="0" u="none" strike="noStrike" baseline="0" smtClean="0">
                <a:latin typeface="Segoe"/>
                <a:ea typeface="ＭＳ ゴシック"/>
              </a:rPr>
              <a:t>J2</a:t>
            </a:r>
            <a:r>
              <a:rPr lang="en-US" sz="2000" b="0" i="0" u="none" strike="noStrike" baseline="0" smtClean="0">
                <a:latin typeface="Times New Roman"/>
                <a:ea typeface="ＭＳ ゴシック"/>
              </a:rPr>
              <a:t>.</a:t>
            </a:r>
          </a:p>
          <a:p>
            <a:pPr lvl="1" rtl="0">
              <a:lnSpc>
                <a:spcPct val="90000"/>
              </a:lnSpc>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FORMULAS</a:t>
            </a:r>
            <a:r>
              <a:rPr lang="en-US" sz="2000" b="0" i="0" u="none" strike="noStrike" baseline="0" smtClean="0">
                <a:latin typeface="Segoe"/>
                <a:ea typeface="ＭＳ ゴシック"/>
              </a:rPr>
              <a:t> tab and in the Function Library group, click </a:t>
            </a:r>
            <a:r>
              <a:rPr lang="en-US" sz="2000" b="1" i="0" u="none" strike="noStrike" baseline="0" smtClean="0">
                <a:latin typeface="Segoe"/>
                <a:ea typeface="ＭＳ ゴシック"/>
              </a:rPr>
              <a:t>Text</a:t>
            </a:r>
            <a:r>
              <a:rPr lang="en-US" sz="2000" b="0" i="0" u="none" strike="noStrike" baseline="0" smtClean="0">
                <a:latin typeface="Segoe"/>
                <a:ea typeface="ＭＳ ゴシック"/>
              </a:rPr>
              <a:t> and choose </a:t>
            </a:r>
            <a:r>
              <a:rPr lang="en-US" sz="2000" b="1" i="0" u="none" strike="noStrike" baseline="0" smtClean="0">
                <a:latin typeface="Segoe"/>
                <a:ea typeface="ＭＳ ゴシック"/>
              </a:rPr>
              <a:t>RIGHT</a:t>
            </a:r>
            <a:r>
              <a:rPr lang="en-US" sz="2000" b="0" i="0" u="none" strike="noStrike" baseline="0" smtClean="0">
                <a:latin typeface="Segoe"/>
                <a:ea typeface="ＭＳ ゴシック"/>
              </a:rPr>
              <a:t>. The Function Arguments dialog box opens.</a:t>
            </a:r>
          </a:p>
          <a:p>
            <a:pPr lvl="1" rtl="0">
              <a:lnSpc>
                <a:spcPct val="90000"/>
              </a:lnSpc>
            </a:pPr>
            <a:r>
              <a:rPr lang="en-US" sz="2000" b="0" i="0" u="none" strike="noStrike" baseline="0" smtClean="0">
                <a:latin typeface="Segoe"/>
                <a:ea typeface="ＭＳ ゴシック"/>
              </a:rPr>
              <a:t>In the Text box, click </a:t>
            </a:r>
            <a:r>
              <a:rPr lang="en-US" sz="2000" b="1" i="0" u="none" strike="noStrike" baseline="0" smtClean="0">
                <a:latin typeface="Segoe"/>
                <a:ea typeface="ＭＳ ゴシック"/>
              </a:rPr>
              <a:t>E2</a:t>
            </a:r>
            <a:r>
              <a:rPr lang="en-US" sz="2000" b="0" i="0" u="none" strike="noStrike" baseline="0" smtClean="0">
                <a:latin typeface="Segoe"/>
                <a:ea typeface="ＭＳ ゴシック"/>
              </a:rPr>
              <a:t> and press </a:t>
            </a:r>
            <a:r>
              <a:rPr lang="en-US" sz="2000" b="1" i="0" u="none" strike="noStrike" baseline="0" smtClean="0">
                <a:latin typeface="Segoe"/>
                <a:ea typeface="ＭＳ ゴシック"/>
              </a:rPr>
              <a:t>Tab</a:t>
            </a:r>
            <a:r>
              <a:rPr lang="en-US" sz="2000" b="0" i="0" u="none" strike="noStrike" baseline="0" smtClean="0">
                <a:latin typeface="Times New Roman"/>
                <a:ea typeface="ＭＳ ゴシック"/>
              </a:rPr>
              <a:t>.</a:t>
            </a:r>
          </a:p>
          <a:p>
            <a:pPr lvl="1" rtl="0">
              <a:lnSpc>
                <a:spcPct val="90000"/>
              </a:lnSpc>
            </a:pPr>
            <a:r>
              <a:rPr lang="en-US" sz="2000" b="0" i="0" u="none" strike="noStrike" baseline="0" smtClean="0">
                <a:latin typeface="Segoe"/>
                <a:ea typeface="ＭＳ ゴシック"/>
              </a:rPr>
              <a:t>In the Num_chars box, type </a:t>
            </a:r>
            <a:r>
              <a:rPr lang="en-US" sz="2000" b="1" i="0" u="none" strike="noStrike" baseline="0" smtClean="0">
                <a:latin typeface="Segoe"/>
                <a:ea typeface="ＭＳ ゴシック"/>
              </a:rPr>
              <a:t>3</a:t>
            </a:r>
            <a:r>
              <a:rPr lang="en-US" sz="2000" b="0" i="0" u="none" strike="noStrike" baseline="0" smtClean="0">
                <a:latin typeface="Segoe"/>
                <a:ea typeface="ＭＳ ゴシック"/>
              </a:rPr>
              <a:t> and press </a:t>
            </a:r>
            <a:r>
              <a:rPr lang="en-US" sz="2000" b="1" i="0" u="none" strike="noStrike" baseline="0" smtClean="0">
                <a:latin typeface="Segoe"/>
                <a:ea typeface="ＭＳ ゴシック"/>
              </a:rPr>
              <a:t>Tab</a:t>
            </a:r>
            <a:r>
              <a:rPr lang="en-US" sz="2000" b="0" i="0" u="none" strike="noStrike" baseline="0" smtClean="0">
                <a:latin typeface="Segoe"/>
                <a:ea typeface="ＭＳ ゴシック"/>
              </a:rPr>
              <a:t>. The preview of the result shows apr.</a:t>
            </a:r>
          </a:p>
          <a:p>
            <a:pPr lvl="1" rtl="0">
              <a:lnSpc>
                <a:spcPct val="90000"/>
              </a:lnSpc>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OK</a:t>
            </a:r>
            <a:r>
              <a:rPr lang="en-US" sz="2000" b="0" i="0" u="none" strike="noStrike" baseline="0" smtClean="0">
                <a:latin typeface="Segoe"/>
                <a:ea typeface="ＭＳ ゴシック"/>
              </a:rPr>
              <a:t> and copy the formula in J2 from </a:t>
            </a:r>
            <a:r>
              <a:rPr lang="en-US" sz="2000" b="1" i="0" u="none" strike="noStrike" baseline="0" smtClean="0">
                <a:latin typeface="Segoe"/>
                <a:ea typeface="ＭＳ ゴシック"/>
              </a:rPr>
              <a:t>J3</a:t>
            </a:r>
            <a:r>
              <a:rPr lang="en-US" sz="2000" b="0" i="0" u="none" strike="noStrike" baseline="0" smtClean="0">
                <a:latin typeface="Segoe"/>
                <a:ea typeface="ＭＳ ゴシック"/>
              </a:rPr>
              <a:t> to </a:t>
            </a:r>
            <a:r>
              <a:rPr lang="en-US" sz="2000" b="1" i="0" u="none" strike="noStrike" baseline="0" smtClean="0">
                <a:latin typeface="Segoe"/>
                <a:ea typeface="ＭＳ ゴシック"/>
              </a:rPr>
              <a:t>J8</a:t>
            </a:r>
            <a:r>
              <a:rPr lang="en-US" sz="2000" b="0" i="0" u="none" strike="noStrike" baseline="0" smtClean="0">
                <a:latin typeface="Times New Roman"/>
                <a:ea typeface="ＭＳ ゴシック"/>
              </a:rPr>
              <a:t>.</a:t>
            </a:r>
          </a:p>
          <a:p>
            <a:pPr lvl="1" rtl="0">
              <a:lnSpc>
                <a:spcPct val="90000"/>
              </a:lnSpc>
            </a:pPr>
            <a:r>
              <a:rPr lang="en-US" sz="2000" b="0" i="0" u="none" strike="noStrike" baseline="0" smtClean="0">
                <a:latin typeface="Segoe"/>
                <a:ea typeface="ＭＳ ゴシック"/>
              </a:rPr>
              <a:t>Select cell </a:t>
            </a:r>
            <a:r>
              <a:rPr lang="en-US" sz="2000" b="1" i="0" u="none" strike="noStrike" baseline="0" smtClean="0">
                <a:latin typeface="Segoe"/>
                <a:ea typeface="ＭＳ ゴシック"/>
              </a:rPr>
              <a:t>K2</a:t>
            </a:r>
            <a:r>
              <a:rPr lang="en-US" sz="2000" b="0" i="0" u="none" strike="noStrike" baseline="0" smtClean="0">
                <a:latin typeface="Segoe"/>
                <a:ea typeface="ＭＳ ゴシック"/>
              </a:rPr>
              <a:t>, type </a:t>
            </a:r>
            <a:r>
              <a:rPr lang="en-US" sz="2000" b="1" i="0" u="none" strike="noStrike" baseline="0" smtClean="0">
                <a:latin typeface="Segoe"/>
                <a:ea typeface="ＭＳ ゴシック"/>
              </a:rPr>
              <a:t>=RIGHT(A2,5)</a:t>
            </a:r>
            <a:r>
              <a:rPr lang="en-US" sz="2000" b="0" i="0" u="none" strike="noStrike" baseline="0" smtClean="0">
                <a:latin typeface="Segoe"/>
                <a:ea typeface="ＭＳ ゴシック"/>
              </a:rPr>
              <a:t>, and press </a:t>
            </a:r>
            <a:r>
              <a:rPr lang="en-US" sz="2000" b="1" i="0" u="none" strike="noStrike" baseline="0" smtClean="0">
                <a:latin typeface="Segoe"/>
                <a:ea typeface="ＭＳ ゴシック"/>
              </a:rPr>
              <a:t>Enter</a:t>
            </a:r>
            <a:r>
              <a:rPr lang="en-US" sz="2000" b="0" i="0" u="none" strike="noStrike" baseline="0" smtClean="0">
                <a:latin typeface="Times New Roman"/>
                <a:ea typeface="ＭＳ ゴシック"/>
              </a:rPr>
              <a:t>.</a:t>
            </a:r>
          </a:p>
          <a:p>
            <a:pPr lvl="1" rtl="0">
              <a:lnSpc>
                <a:spcPct val="90000"/>
              </a:lnSpc>
            </a:pPr>
            <a:r>
              <a:rPr lang="en-US" sz="2000" b="0" i="0" u="none" strike="noStrike" baseline="0" smtClean="0">
                <a:latin typeface="Segoe"/>
                <a:ea typeface="ＭＳ ゴシック"/>
              </a:rPr>
              <a:t>Copy the formula in K2 from </a:t>
            </a:r>
            <a:r>
              <a:rPr lang="en-US" sz="2000" b="1" i="0" u="none" strike="noStrike" baseline="0" smtClean="0">
                <a:latin typeface="Segoe"/>
                <a:ea typeface="ＭＳ ゴシック"/>
              </a:rPr>
              <a:t>K3</a:t>
            </a:r>
            <a:r>
              <a:rPr lang="en-US" sz="2000" b="0" i="0" u="none" strike="noStrike" baseline="0" smtClean="0">
                <a:latin typeface="Segoe"/>
                <a:ea typeface="ＭＳ ゴシック"/>
              </a:rPr>
              <a:t> to </a:t>
            </a:r>
            <a:r>
              <a:rPr lang="en-US" sz="2000" b="1" i="0" u="none" strike="noStrike" baseline="0" smtClean="0">
                <a:latin typeface="Segoe"/>
                <a:ea typeface="ＭＳ ゴシック"/>
              </a:rPr>
              <a:t>K8</a:t>
            </a:r>
            <a:r>
              <a:rPr lang="en-US" sz="2000" b="0" i="0" u="none" strike="noStrike" baseline="0" smtClean="0">
                <a:latin typeface="Times New Roman"/>
                <a:ea typeface="ＭＳ ゴシック"/>
              </a:rPr>
              <a:t>.</a:t>
            </a:r>
          </a:p>
          <a:p>
            <a:pPr lvl="1" rtl="0">
              <a:lnSpc>
                <a:spcPct val="90000"/>
              </a:lnSpc>
            </a:pPr>
            <a:r>
              <a:rPr lang="en-US" sz="2000" i="0" u="none" strike="noStrike" baseline="0" smtClean="0">
                <a:latin typeface="Segoe"/>
                <a:ea typeface="ＭＳ ゴシック"/>
              </a:rPr>
              <a:t> </a:t>
            </a:r>
            <a:r>
              <a:rPr lang="en-US" sz="2000" b="1" i="0" u="none" strike="noStrike" baseline="0" smtClean="0">
                <a:latin typeface="Segoe"/>
                <a:ea typeface="ＭＳ ゴシック"/>
              </a:rPr>
              <a:t>SAVE</a:t>
            </a:r>
            <a:r>
              <a:rPr lang="en-US" sz="2000" b="0" i="0" u="none" strike="noStrike" baseline="0" smtClean="0">
                <a:latin typeface="Segoe"/>
                <a:ea typeface="ＭＳ ゴシック"/>
              </a:rPr>
              <a:t> the workbook.</a:t>
            </a:r>
          </a:p>
          <a:p>
            <a:pPr lvl="0" rtl="0">
              <a:lnSpc>
                <a:spcPct val="90000"/>
              </a:lnSpc>
            </a:pPr>
            <a:r>
              <a:rPr lang="en-US" sz="2000" b="1" i="0" u="none" strike="noStrike" baseline="0" smtClean="0">
                <a:latin typeface="Segoe"/>
                <a:ea typeface="ＭＳ ゴシック"/>
              </a:rPr>
              <a:t>PAUSE. LEAVE</a:t>
            </a:r>
            <a:r>
              <a:rPr lang="en-US" sz="2000"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55</a:t>
            </a:fld>
            <a:endParaRPr lang="en-US" dirty="0"/>
          </a:p>
        </p:txBody>
      </p:sp>
    </p:spTree>
    <p:extLst>
      <p:ext uri="{BB962C8B-B14F-4D97-AF65-F5344CB8AC3E}">
        <p14:creationId xmlns:p14="http://schemas.microsoft.com/office/powerpoint/2010/main" val="1174863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Mid Function</a:t>
            </a:r>
          </a:p>
        </p:txBody>
      </p:sp>
      <p:sp>
        <p:nvSpPr>
          <p:cNvPr id="3" name="Text Placeholder 2"/>
          <p:cNvSpPr>
            <a:spLocks noGrp="1"/>
          </p:cNvSpPr>
          <p:nvPr>
            <p:ph type="body" idx="1"/>
          </p:nvPr>
        </p:nvSpPr>
        <p:spPr/>
        <p:txBody>
          <a:bodyPr/>
          <a:lstStyle/>
          <a:p>
            <a:pPr lvl="0" rtl="0">
              <a:lnSpc>
                <a:spcPct val="90000"/>
              </a:lnSpc>
            </a:pPr>
            <a:r>
              <a:rPr lang="en-US" sz="2000" b="1" i="0" u="none" strike="noStrike" baseline="0" smtClean="0">
                <a:latin typeface="Segoe"/>
                <a:ea typeface="ＭＳ ゴシック"/>
              </a:rPr>
              <a:t>GET READY. USE</a:t>
            </a:r>
            <a:r>
              <a:rPr lang="en-US" sz="2000" b="0" i="0" u="none" strike="noStrike" baseline="0" smtClean="0">
                <a:latin typeface="Segoe"/>
                <a:ea typeface="ＭＳ ゴシック"/>
              </a:rPr>
              <a:t> the workbook from the previous exercise.</a:t>
            </a:r>
          </a:p>
          <a:p>
            <a:pPr lvl="1" rtl="0">
              <a:lnSpc>
                <a:spcPct val="90000"/>
              </a:lnSpc>
            </a:pPr>
            <a:r>
              <a:rPr lang="en-US" sz="2000" b="0" i="0" u="none" strike="noStrike" baseline="0" smtClean="0">
                <a:latin typeface="Segoe"/>
                <a:ea typeface="ＭＳ ゴシック"/>
              </a:rPr>
              <a:t>Click cell </a:t>
            </a:r>
            <a:r>
              <a:rPr lang="en-US" sz="2000" b="1" i="0" u="none" strike="noStrike" baseline="0" smtClean="0">
                <a:latin typeface="Segoe"/>
                <a:ea typeface="ＭＳ ゴシック"/>
              </a:rPr>
              <a:t>L1</a:t>
            </a:r>
            <a:r>
              <a:rPr lang="en-US" sz="2000" b="0" i="0" u="none" strike="noStrike" baseline="0" smtClean="0">
                <a:latin typeface="Segoe"/>
                <a:ea typeface="ＭＳ ゴシック"/>
              </a:rPr>
              <a:t>, and then type </a:t>
            </a:r>
            <a:r>
              <a:rPr lang="en-US" sz="2000" b="1" i="0" u="none" strike="noStrike" baseline="0" smtClean="0">
                <a:latin typeface="Segoe"/>
                <a:ea typeface="ＭＳ ゴシック"/>
              </a:rPr>
              <a:t>empcat1</a:t>
            </a:r>
            <a:r>
              <a:rPr lang="en-US" sz="2000" b="0" i="0" u="none" strike="noStrike" baseline="0" smtClean="0">
                <a:latin typeface="Times New Roman"/>
                <a:ea typeface="ＭＳ ゴシック"/>
              </a:rPr>
              <a:t>,</a:t>
            </a:r>
            <a:r>
              <a:rPr lang="en-US" sz="2000" b="1" i="0" u="none" strike="noStrike" baseline="0" smtClean="0">
                <a:latin typeface="Segoe"/>
                <a:ea typeface="ＭＳ ゴシック"/>
              </a:rPr>
              <a:t> </a:t>
            </a:r>
            <a:r>
              <a:rPr lang="en-US" sz="2000" b="0" i="0" u="none" strike="noStrike" baseline="0" smtClean="0">
                <a:latin typeface="Segoe"/>
                <a:ea typeface="ＭＳ ゴシック"/>
              </a:rPr>
              <a:t>and in cell M1, type </a:t>
            </a:r>
            <a:r>
              <a:rPr lang="en-US" sz="2000" b="1" i="0" u="none" strike="noStrike" baseline="0" smtClean="0">
                <a:latin typeface="Segoe"/>
                <a:ea typeface="ＭＳ ゴシック"/>
              </a:rPr>
              <a:t>empcat2 </a:t>
            </a:r>
            <a:r>
              <a:rPr lang="en-US" sz="2000" b="0" i="0" u="none" strike="noStrike" baseline="0" smtClean="0">
                <a:latin typeface="Segoe"/>
                <a:ea typeface="ＭＳ ゴシック"/>
              </a:rPr>
              <a:t>to label the columns.</a:t>
            </a:r>
          </a:p>
          <a:p>
            <a:pPr lvl="1" rtl="0">
              <a:lnSpc>
                <a:spcPct val="90000"/>
              </a:lnSpc>
            </a:pPr>
            <a:r>
              <a:rPr lang="en-US" sz="2000" b="0" i="0" u="none" strike="noStrike" baseline="0" smtClean="0">
                <a:latin typeface="Segoe"/>
                <a:ea typeface="ＭＳ ゴシック"/>
              </a:rPr>
              <a:t>Select cell </a:t>
            </a:r>
            <a:r>
              <a:rPr lang="en-US" sz="2000" b="1" i="0" u="none" strike="noStrike" baseline="0" smtClean="0">
                <a:latin typeface="Segoe"/>
                <a:ea typeface="ＭＳ ゴシック"/>
              </a:rPr>
              <a:t>L2</a:t>
            </a:r>
            <a:r>
              <a:rPr lang="en-US" sz="2000" b="0" i="0" u="none" strike="noStrike" baseline="0" smtClean="0">
                <a:latin typeface="Times New Roman"/>
                <a:ea typeface="ＭＳ ゴシック"/>
              </a:rPr>
              <a:t>.</a:t>
            </a:r>
          </a:p>
          <a:p>
            <a:pPr lvl="1" rtl="0">
              <a:lnSpc>
                <a:spcPct val="90000"/>
              </a:lnSpc>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FORMULAS</a:t>
            </a:r>
            <a:r>
              <a:rPr lang="en-US" sz="2000" b="0" i="0" u="none" strike="noStrike" baseline="0" smtClean="0">
                <a:latin typeface="Segoe"/>
                <a:ea typeface="ＭＳ ゴシック"/>
              </a:rPr>
              <a:t> tab and in the Function Library group, click </a:t>
            </a:r>
            <a:r>
              <a:rPr lang="en-US" sz="2000" b="1" i="0" u="none" strike="noStrike" baseline="0" smtClean="0">
                <a:latin typeface="Segoe"/>
                <a:ea typeface="ＭＳ ゴシック"/>
              </a:rPr>
              <a:t>Text</a:t>
            </a:r>
            <a:r>
              <a:rPr lang="en-US" sz="2000" b="0" i="0" u="none" strike="noStrike" baseline="0" smtClean="0">
                <a:latin typeface="Segoe"/>
                <a:ea typeface="ＭＳ ゴシック"/>
              </a:rPr>
              <a:t> and choose </a:t>
            </a:r>
            <a:r>
              <a:rPr lang="en-US" sz="2000" b="1" i="0" u="none" strike="noStrike" baseline="0" smtClean="0">
                <a:latin typeface="Segoe"/>
                <a:ea typeface="ＭＳ ゴシック"/>
              </a:rPr>
              <a:t>MID</a:t>
            </a:r>
            <a:r>
              <a:rPr lang="en-US" sz="2000" b="0" i="0" u="none" strike="noStrike" baseline="0" smtClean="0">
                <a:latin typeface="Segoe"/>
                <a:ea typeface="ＭＳ ゴシック"/>
              </a:rPr>
              <a:t>. The Function Arguments dialog box opens.</a:t>
            </a:r>
          </a:p>
          <a:p>
            <a:pPr lvl="1" rtl="0">
              <a:lnSpc>
                <a:spcPct val="90000"/>
              </a:lnSpc>
            </a:pPr>
            <a:r>
              <a:rPr lang="en-US" sz="2000" b="0" i="0" u="none" strike="noStrike" baseline="0" smtClean="0">
                <a:latin typeface="Segoe"/>
                <a:ea typeface="ＭＳ ゴシック"/>
              </a:rPr>
              <a:t>In the Text box, click </a:t>
            </a:r>
            <a:r>
              <a:rPr lang="en-US" sz="2000" b="1" i="0" u="none" strike="noStrike" baseline="0" smtClean="0">
                <a:latin typeface="Segoe"/>
                <a:ea typeface="ＭＳ ゴシック"/>
              </a:rPr>
              <a:t>A2</a:t>
            </a:r>
            <a:r>
              <a:rPr lang="en-US" sz="2000" b="0" i="0" u="none" strike="noStrike" baseline="0" smtClean="0">
                <a:latin typeface="Segoe"/>
                <a:ea typeface="ＭＳ ゴシック"/>
              </a:rPr>
              <a:t> and press </a:t>
            </a:r>
            <a:r>
              <a:rPr lang="en-US" sz="2000" b="1" i="0" u="none" strike="noStrike" baseline="0" smtClean="0">
                <a:latin typeface="Segoe"/>
                <a:ea typeface="ＭＳ ゴシック"/>
              </a:rPr>
              <a:t>Tab</a:t>
            </a:r>
            <a:r>
              <a:rPr lang="en-US" sz="2000" b="0" i="0" u="none" strike="noStrike" baseline="0" smtClean="0">
                <a:latin typeface="Times New Roman"/>
                <a:ea typeface="ＭＳ ゴシック"/>
              </a:rPr>
              <a:t>.</a:t>
            </a:r>
          </a:p>
          <a:p>
            <a:pPr lvl="1" rtl="0">
              <a:lnSpc>
                <a:spcPct val="90000"/>
              </a:lnSpc>
            </a:pPr>
            <a:r>
              <a:rPr lang="en-US" sz="2000" b="0" i="0" u="none" strike="noStrike" baseline="0" smtClean="0">
                <a:latin typeface="Segoe"/>
                <a:ea typeface="ＭＳ ゴシック"/>
              </a:rPr>
              <a:t>The starting point of the empcat1 value is the fourth character of (425oonp15210), so type a </a:t>
            </a:r>
            <a:r>
              <a:rPr lang="en-US" sz="2000" b="1" i="0" u="none" strike="noStrike" baseline="0" smtClean="0">
                <a:latin typeface="Segoe"/>
                <a:ea typeface="ＭＳ ゴシック"/>
              </a:rPr>
              <a:t>4</a:t>
            </a:r>
            <a:r>
              <a:rPr lang="en-US" sz="2000" b="0" i="0" u="none" strike="noStrike" baseline="0" smtClean="0">
                <a:latin typeface="Segoe"/>
                <a:ea typeface="ＭＳ ゴシック"/>
              </a:rPr>
              <a:t> in the Start_num text box.</a:t>
            </a:r>
          </a:p>
          <a:p>
            <a:pPr lvl="1" rtl="0">
              <a:lnSpc>
                <a:spcPct val="90000"/>
              </a:lnSpc>
            </a:pPr>
            <a:r>
              <a:rPr lang="en-US" sz="2000" b="0" i="0" u="none" strike="noStrike" baseline="0" smtClean="0">
                <a:latin typeface="Segoe"/>
                <a:ea typeface="ＭＳ ゴシック"/>
              </a:rPr>
              <a:t>In the Num_chars box, type </a:t>
            </a:r>
            <a:r>
              <a:rPr lang="en-US" sz="2000" b="1" i="0" u="none" strike="noStrike" baseline="0" smtClean="0">
                <a:latin typeface="Segoe"/>
                <a:ea typeface="ＭＳ ゴシック"/>
              </a:rPr>
              <a:t>2</a:t>
            </a:r>
            <a:r>
              <a:rPr lang="en-US" sz="2000" b="0" i="0" u="none" strike="noStrike" baseline="0" smtClean="0">
                <a:latin typeface="Segoe"/>
                <a:ea typeface="ＭＳ ゴシック"/>
              </a:rPr>
              <a:t>. The preview of the result shows oo.</a:t>
            </a:r>
          </a:p>
          <a:p>
            <a:pPr lvl="1" rtl="0">
              <a:lnSpc>
                <a:spcPct val="90000"/>
              </a:lnSpc>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OK</a:t>
            </a:r>
            <a:r>
              <a:rPr lang="en-US" sz="2000" b="0" i="0" u="none" strike="noStrike" baseline="0" smtClean="0">
                <a:latin typeface="Segoe"/>
                <a:ea typeface="ＭＳ ゴシック"/>
              </a:rPr>
              <a:t> and copy the formula in L2 from </a:t>
            </a:r>
            <a:r>
              <a:rPr lang="en-US" sz="2000" b="1" i="0" u="none" strike="noStrike" baseline="0" smtClean="0">
                <a:latin typeface="Segoe"/>
                <a:ea typeface="ＭＳ ゴシック"/>
              </a:rPr>
              <a:t>L3</a:t>
            </a:r>
            <a:r>
              <a:rPr lang="en-US" sz="2000" b="0" i="0" u="none" strike="noStrike" baseline="0" smtClean="0">
                <a:latin typeface="Segoe"/>
                <a:ea typeface="ＭＳ ゴシック"/>
              </a:rPr>
              <a:t> to </a:t>
            </a:r>
            <a:r>
              <a:rPr lang="en-US" sz="2000" b="1" i="0" u="none" strike="noStrike" baseline="0" smtClean="0">
                <a:latin typeface="Segoe"/>
                <a:ea typeface="ＭＳ ゴシック"/>
              </a:rPr>
              <a:t>L8</a:t>
            </a:r>
            <a:r>
              <a:rPr lang="en-US" sz="2000" b="0" i="0" u="none" strike="noStrike" baseline="0" smtClean="0">
                <a:latin typeface="Times New Roman"/>
                <a:ea typeface="ＭＳ ゴシック"/>
              </a:rPr>
              <a:t>.</a:t>
            </a:r>
          </a:p>
          <a:p>
            <a:pPr lvl="1" rtl="0">
              <a:lnSpc>
                <a:spcPct val="90000"/>
              </a:lnSpc>
            </a:pPr>
            <a:r>
              <a:rPr lang="en-US" sz="2000" b="0" i="0" u="none" strike="noStrike" baseline="0" smtClean="0">
                <a:latin typeface="Segoe"/>
                <a:ea typeface="ＭＳ ゴシック"/>
              </a:rPr>
              <a:t>Select cell </a:t>
            </a:r>
            <a:r>
              <a:rPr lang="en-US" sz="2000" b="1" i="0" u="none" strike="noStrike" baseline="0" smtClean="0">
                <a:latin typeface="Segoe"/>
                <a:ea typeface="ＭＳ ゴシック"/>
              </a:rPr>
              <a:t>M2</a:t>
            </a:r>
            <a:r>
              <a:rPr lang="en-US" sz="2000" b="0" i="0" u="none" strike="noStrike" baseline="0" smtClean="0">
                <a:latin typeface="Times New Roman"/>
                <a:ea typeface="ＭＳ ゴシック"/>
              </a:rPr>
              <a:t>,</a:t>
            </a:r>
            <a:r>
              <a:rPr lang="en-US" sz="2000" b="0" i="0" u="none" strike="noStrike" baseline="0" smtClean="0">
                <a:latin typeface="Segoe"/>
                <a:ea typeface="ＭＳ ゴシック"/>
              </a:rPr>
              <a:t> and type </a:t>
            </a:r>
            <a:r>
              <a:rPr lang="en-US" sz="2000" b="1" i="0" u="none" strike="noStrike" baseline="0" smtClean="0">
                <a:latin typeface="Segoe"/>
                <a:ea typeface="ＭＳ ゴシック"/>
              </a:rPr>
              <a:t>=MID(A2,6,2)</a:t>
            </a:r>
            <a:r>
              <a:rPr lang="en-US" sz="2000" b="0" i="0" u="none" strike="noStrike" baseline="0" smtClean="0">
                <a:latin typeface="Times New Roman"/>
                <a:ea typeface="ＭＳ ゴシック"/>
              </a:rPr>
              <a:t>,</a:t>
            </a:r>
            <a:r>
              <a:rPr lang="en-US" sz="2000" b="0" i="0" u="none" strike="noStrike" baseline="0" smtClean="0">
                <a:latin typeface="Segoe"/>
                <a:ea typeface="ＭＳ ゴシック"/>
              </a:rPr>
              <a:t> and press </a:t>
            </a:r>
            <a:r>
              <a:rPr lang="en-US" sz="2000" b="1" i="0" u="none" strike="noStrike" baseline="0" smtClean="0">
                <a:latin typeface="Segoe"/>
                <a:ea typeface="ＭＳ ゴシック"/>
              </a:rPr>
              <a:t>Enter</a:t>
            </a:r>
            <a:r>
              <a:rPr lang="en-US" sz="2000"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56</a:t>
            </a:fld>
            <a:endParaRPr lang="en-US" dirty="0"/>
          </a:p>
        </p:txBody>
      </p:sp>
    </p:spTree>
    <p:extLst>
      <p:ext uri="{BB962C8B-B14F-4D97-AF65-F5344CB8AC3E}">
        <p14:creationId xmlns:p14="http://schemas.microsoft.com/office/powerpoint/2010/main" val="3755808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Mid Function</a:t>
            </a:r>
          </a:p>
        </p:txBody>
      </p:sp>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smtClean="0">
                <a:latin typeface="Segoe"/>
                <a:ea typeface="ＭＳ ゴシック"/>
              </a:rPr>
              <a:t>Copy the formula in M2 from </a:t>
            </a:r>
            <a:r>
              <a:rPr lang="en-US" b="1" i="0" u="none" strike="noStrike" baseline="0" smtClean="0">
                <a:latin typeface="Segoe"/>
                <a:ea typeface="ＭＳ ゴシック"/>
              </a:rPr>
              <a:t>M3</a:t>
            </a:r>
            <a:r>
              <a:rPr lang="en-US" b="0" i="0" u="none" strike="noStrike" baseline="0" smtClean="0">
                <a:latin typeface="Segoe"/>
                <a:ea typeface="ＭＳ ゴシック"/>
              </a:rPr>
              <a:t> to </a:t>
            </a:r>
            <a:r>
              <a:rPr lang="en-US" b="1" i="0" u="none" strike="noStrike" baseline="0" smtClean="0">
                <a:latin typeface="Segoe"/>
                <a:ea typeface="ＭＳ ゴシック"/>
              </a:rPr>
              <a:t>M8</a:t>
            </a:r>
            <a:r>
              <a:rPr lang="en-US" b="0" i="0" u="none" strike="noStrike" baseline="0" smtClean="0">
                <a:latin typeface="Times New Roman"/>
                <a:ea typeface="ＭＳ ゴシック"/>
              </a:rPr>
              <a:t>.</a:t>
            </a:r>
          </a:p>
          <a:p>
            <a:pPr lvl="1" rtl="0">
              <a:buAutoNum type="arabicPeriod" startAt="9"/>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 The worksheet should look like the figure below.</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57</a:t>
            </a:fld>
            <a:endParaRPr lang="en-US" dirty="0"/>
          </a:p>
        </p:txBody>
      </p:sp>
      <p:pic>
        <p:nvPicPr>
          <p:cNvPr id="7" name="Picture 6" descr="10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89" y="3409550"/>
            <a:ext cx="7327900" cy="2425700"/>
          </a:xfrm>
          <a:prstGeom prst="rect">
            <a:avLst/>
          </a:prstGeom>
        </p:spPr>
      </p:pic>
    </p:spTree>
    <p:extLst>
      <p:ext uri="{BB962C8B-B14F-4D97-AF65-F5344CB8AC3E}">
        <p14:creationId xmlns:p14="http://schemas.microsoft.com/office/powerpoint/2010/main" val="26259286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TRIM Function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N1</a:t>
            </a:r>
            <a:r>
              <a:rPr lang="en-US" b="0" i="0" u="none" strike="noStrike" baseline="0" smtClean="0">
                <a:latin typeface="Segoe"/>
                <a:ea typeface="ＭＳ ゴシック"/>
              </a:rPr>
              <a:t>, type </a:t>
            </a:r>
            <a:r>
              <a:rPr lang="en-US" b="1" i="0" u="none" strike="noStrike" baseline="0" smtClean="0">
                <a:latin typeface="Segoe"/>
                <a:ea typeface="ＭＳ ゴシック"/>
              </a:rPr>
              <a:t>first</a:t>
            </a:r>
            <a:r>
              <a:rPr lang="en-US" b="0" i="0" u="none" strike="noStrike" baseline="0" smtClean="0">
                <a:latin typeface="Times New Roman"/>
                <a:ea typeface="ＭＳ ゴシック"/>
              </a:rPr>
              <a:t>,</a:t>
            </a:r>
            <a:r>
              <a:rPr lang="en-US" b="1" i="0" u="none" strike="noStrike" baseline="0" smtClean="0">
                <a:latin typeface="Segoe"/>
                <a:ea typeface="ＭＳ ゴシック"/>
              </a:rPr>
              <a:t> </a:t>
            </a:r>
            <a:r>
              <a:rPr lang="en-US" b="0" i="0" u="none" strike="noStrike" baseline="0" smtClean="0">
                <a:latin typeface="Segoe"/>
                <a:ea typeface="ＭＳ ゴシック"/>
              </a:rPr>
              <a:t>and in cell O1, type </a:t>
            </a:r>
            <a:r>
              <a:rPr lang="en-US" b="1" i="0" u="none" strike="noStrike" baseline="0" smtClean="0">
                <a:latin typeface="Segoe"/>
                <a:ea typeface="ＭＳ ゴシック"/>
              </a:rPr>
              <a:t>last </a:t>
            </a:r>
            <a:r>
              <a:rPr lang="en-US" b="0" i="0" u="none" strike="noStrike" baseline="0" smtClean="0">
                <a:latin typeface="Segoe"/>
                <a:ea typeface="ＭＳ ゴシック"/>
              </a:rPr>
              <a:t>to label the columns.</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N2</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FORMULAS</a:t>
            </a:r>
            <a:r>
              <a:rPr lang="en-US" b="0" i="0" u="none" strike="noStrike" baseline="0" smtClean="0">
                <a:latin typeface="Segoe"/>
                <a:ea typeface="ＭＳ ゴシック"/>
              </a:rPr>
              <a:t> tab and in the Function Library group, click </a:t>
            </a:r>
            <a:r>
              <a:rPr lang="en-US" b="1" i="0" u="none" strike="noStrike" baseline="0" smtClean="0">
                <a:latin typeface="Segoe"/>
                <a:ea typeface="ＭＳ ゴシック"/>
              </a:rPr>
              <a:t>Text</a:t>
            </a:r>
            <a:r>
              <a:rPr lang="en-US" b="0" i="0" u="none" strike="noStrike" baseline="0" smtClean="0">
                <a:latin typeface="Segoe"/>
                <a:ea typeface="ＭＳ ゴシック"/>
              </a:rPr>
              <a:t> and choose </a:t>
            </a:r>
            <a:r>
              <a:rPr lang="en-US" b="1" i="0" u="none" strike="noStrike" baseline="0" smtClean="0">
                <a:latin typeface="Segoe"/>
                <a:ea typeface="ＭＳ ゴシック"/>
              </a:rPr>
              <a:t>TRIM</a:t>
            </a:r>
            <a:r>
              <a:rPr lang="en-US" b="0" i="0" u="none" strike="noStrike" baseline="0" smtClean="0">
                <a:latin typeface="Segoe"/>
                <a:ea typeface="ＭＳ ゴシック"/>
              </a:rPr>
              <a:t>. The Function Arguments dialog box opens.</a:t>
            </a:r>
          </a:p>
          <a:p>
            <a:pPr lvl="1" rtl="0"/>
            <a:r>
              <a:rPr lang="en-US" b="0" i="0" u="none" strike="noStrike" baseline="0" smtClean="0">
                <a:latin typeface="Segoe"/>
                <a:ea typeface="ＭＳ ゴシック"/>
              </a:rPr>
              <a:t>In the Text box, click </a:t>
            </a:r>
            <a:r>
              <a:rPr lang="en-US" b="1" i="0" u="none" strike="noStrike" baseline="0" smtClean="0">
                <a:latin typeface="Segoe"/>
                <a:ea typeface="ＭＳ ゴシック"/>
              </a:rPr>
              <a:t>B2</a:t>
            </a:r>
            <a:r>
              <a:rPr lang="en-US" b="0" i="0" u="none" strike="noStrike" baseline="0" smtClean="0">
                <a:latin typeface="Segoe"/>
                <a:ea typeface="ＭＳ ゴシック"/>
              </a:rPr>
              <a:t>. If you look closely, you see that the original value of cell B2 is “david” with a space before the first name.</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and copy the formula in N2 from </a:t>
            </a:r>
            <a:r>
              <a:rPr lang="en-US" b="1" i="0" u="none" strike="noStrike" baseline="0" smtClean="0">
                <a:latin typeface="Segoe"/>
                <a:ea typeface="ＭＳ ゴシック"/>
              </a:rPr>
              <a:t>N3</a:t>
            </a:r>
            <a:r>
              <a:rPr lang="en-US" b="0" i="0" u="none" strike="noStrike" baseline="0" smtClean="0">
                <a:latin typeface="Segoe"/>
                <a:ea typeface="ＭＳ ゴシック"/>
              </a:rPr>
              <a:t> to </a:t>
            </a:r>
            <a:r>
              <a:rPr lang="en-US" b="1" i="0" u="none" strike="noStrike" baseline="0" smtClean="0">
                <a:latin typeface="Segoe"/>
                <a:ea typeface="ＭＳ ゴシック"/>
              </a:rPr>
              <a:t>N8</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Select cell </a:t>
            </a:r>
            <a:r>
              <a:rPr lang="en-US" b="1" i="0" u="none" strike="noStrike" baseline="0" smtClean="0">
                <a:latin typeface="Segoe"/>
                <a:ea typeface="ＭＳ ゴシック"/>
              </a:rPr>
              <a:t>O2</a:t>
            </a:r>
            <a:r>
              <a:rPr lang="en-US" b="0" i="0" u="none" strike="noStrike" baseline="0" smtClean="0">
                <a:latin typeface="Times New Roman"/>
                <a:ea typeface="ＭＳ ゴシック"/>
              </a:rPr>
              <a:t>,</a:t>
            </a:r>
            <a:r>
              <a:rPr lang="en-US" b="0" i="0" u="none" strike="noStrike" baseline="0" smtClean="0">
                <a:latin typeface="Segoe"/>
                <a:ea typeface="ＭＳ ゴシック"/>
              </a:rPr>
              <a:t> type </a:t>
            </a:r>
            <a:r>
              <a:rPr lang="en-US" b="1" i="0" u="none" strike="noStrike" baseline="0" smtClean="0">
                <a:latin typeface="Segoe"/>
                <a:ea typeface="ＭＳ ゴシック"/>
              </a:rPr>
              <a:t>=TRIM(C2)</a:t>
            </a:r>
            <a:r>
              <a:rPr lang="en-US" b="0" i="0" u="none" strike="noStrike" baseline="0" smtClean="0">
                <a:latin typeface="Times New Roman"/>
                <a:ea typeface="ＭＳ ゴシック"/>
              </a:rPr>
              <a:t>,</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58</a:t>
            </a:fld>
            <a:endParaRPr lang="en-US" dirty="0"/>
          </a:p>
        </p:txBody>
      </p:sp>
    </p:spTree>
    <p:extLst>
      <p:ext uri="{BB962C8B-B14F-4D97-AF65-F5344CB8AC3E}">
        <p14:creationId xmlns:p14="http://schemas.microsoft.com/office/powerpoint/2010/main" val="3986365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TRIM Function</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Copy the formula in O2 from </a:t>
            </a:r>
            <a:r>
              <a:rPr lang="en-US" b="1" i="0" u="none" strike="noStrike" baseline="0" smtClean="0">
                <a:latin typeface="Segoe"/>
                <a:ea typeface="ＭＳ ゴシック"/>
              </a:rPr>
              <a:t>O3</a:t>
            </a:r>
            <a:r>
              <a:rPr lang="en-US" b="0" i="0" u="none" strike="noStrike" baseline="0" smtClean="0">
                <a:latin typeface="Segoe"/>
                <a:ea typeface="ＭＳ ゴシック"/>
              </a:rPr>
              <a:t> to </a:t>
            </a:r>
            <a:r>
              <a:rPr lang="en-US" b="1" i="0" u="none" strike="noStrike" baseline="0" smtClean="0">
                <a:latin typeface="Segoe"/>
                <a:ea typeface="ＭＳ ゴシック"/>
              </a:rPr>
              <a:t>O8</a:t>
            </a:r>
            <a:r>
              <a:rPr lang="en-US" b="0" i="0" u="none" strike="noStrike" baseline="0" smtClean="0">
                <a:latin typeface="Times New Roman"/>
                <a:ea typeface="ＭＳ ゴシック"/>
              </a:rPr>
              <a:t>.</a:t>
            </a:r>
          </a:p>
          <a:p>
            <a:pPr lvl="1" rtl="0">
              <a:buAutoNum type="arabicPeriod" startAt="7"/>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 The results of the next few exercises appear in the figure below.</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59</a:t>
            </a:fld>
            <a:endParaRPr lang="en-US" dirty="0"/>
          </a:p>
        </p:txBody>
      </p:sp>
      <p:pic>
        <p:nvPicPr>
          <p:cNvPr id="7" name="Picture 6" descr="10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276600"/>
            <a:ext cx="7315200" cy="2946400"/>
          </a:xfrm>
          <a:prstGeom prst="rect">
            <a:avLst/>
          </a:prstGeom>
        </p:spPr>
      </p:pic>
    </p:spTree>
    <p:extLst>
      <p:ext uri="{BB962C8B-B14F-4D97-AF65-F5344CB8AC3E}">
        <p14:creationId xmlns:p14="http://schemas.microsoft.com/office/powerpoint/2010/main" val="147469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0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600200"/>
            <a:ext cx="5427633" cy="4047330"/>
          </a:xfrm>
          <a:prstGeom prst="rect">
            <a:avLst/>
          </a:prstGeom>
        </p:spPr>
      </p:pic>
      <p:sp>
        <p:nvSpPr>
          <p:cNvPr id="3" name="Text Placeholder 2"/>
          <p:cNvSpPr>
            <a:spLocks noGrp="1"/>
          </p:cNvSpPr>
          <p:nvPr>
            <p:ph type="body" idx="1"/>
          </p:nvPr>
        </p:nvSpPr>
        <p:spPr>
          <a:xfrm>
            <a:off x="457200" y="1524000"/>
            <a:ext cx="8229600" cy="4876800"/>
          </a:xfrm>
        </p:spPr>
        <p:txBody>
          <a:bodyPr/>
          <a:lstStyle/>
          <a:p>
            <a:pPr lvl="1" rtl="0">
              <a:buFont typeface="+mj-lt"/>
              <a:buAutoNum type="arabicPeriod" startAt="5"/>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OK</a:t>
            </a:r>
            <a:r>
              <a:rPr lang="en-US" sz="2000" b="0" i="0" u="none" strike="noStrike" baseline="0" smtClean="0">
                <a:latin typeface="Segoe"/>
                <a:ea typeface="ＭＳ ゴシック"/>
              </a:rPr>
              <a:t> to accept the </a:t>
            </a:r>
            <a:br>
              <a:rPr lang="en-US" sz="2000" b="0" i="0" u="none" strike="noStrike" baseline="0" smtClean="0">
                <a:latin typeface="Segoe"/>
                <a:ea typeface="ＭＳ ゴシック"/>
              </a:rPr>
            </a:br>
            <a:r>
              <a:rPr lang="en-US" sz="2000" b="0" i="0" u="none" strike="noStrike" baseline="0" smtClean="0">
                <a:latin typeface="Segoe"/>
                <a:ea typeface="ＭＳ ゴシック"/>
              </a:rPr>
              <a:t>changes and close the </a:t>
            </a:r>
            <a:br>
              <a:rPr lang="en-US" sz="2000" b="0" i="0" u="none" strike="noStrike" baseline="0" smtClean="0">
                <a:latin typeface="Segoe"/>
                <a:ea typeface="ＭＳ ゴシック"/>
              </a:rPr>
            </a:br>
            <a:r>
              <a:rPr lang="en-US" sz="2000" b="0" i="0" u="none" strike="noStrike" baseline="0" smtClean="0">
                <a:latin typeface="Segoe"/>
                <a:ea typeface="ＭＳ ゴシック"/>
              </a:rPr>
              <a:t>dialog box. You see that </a:t>
            </a:r>
            <a:br>
              <a:rPr lang="en-US" sz="2000" b="0" i="0" u="none" strike="noStrike" baseline="0" smtClean="0">
                <a:latin typeface="Segoe"/>
                <a:ea typeface="ＭＳ ゴシック"/>
              </a:rPr>
            </a:br>
            <a:r>
              <a:rPr lang="en-US" sz="2000" b="0" i="0" u="none" strike="noStrike" baseline="0" smtClean="0">
                <a:latin typeface="Segoe"/>
                <a:ea typeface="ＭＳ ゴシック"/>
              </a:rPr>
              <a:t>$1,657,100 of </a:t>
            </a:r>
            <a:br>
              <a:rPr lang="en-US" sz="2000" b="0" i="0" u="none" strike="noStrike" baseline="0" smtClean="0">
                <a:latin typeface="Segoe"/>
                <a:ea typeface="ＭＳ ゴシック"/>
              </a:rPr>
            </a:br>
            <a:r>
              <a:rPr lang="en-US" sz="2000" b="0" i="0" u="none" strike="noStrike" baseline="0" smtClean="0">
                <a:latin typeface="Segoe"/>
                <a:ea typeface="ＭＳ ゴシック"/>
              </a:rPr>
              <a:t>Fabrikam’s December </a:t>
            </a:r>
            <a:br>
              <a:rPr lang="en-US" sz="2000" b="0" i="0" u="none" strike="noStrike" baseline="0" smtClean="0">
                <a:latin typeface="Segoe"/>
                <a:ea typeface="ＭＳ ゴシック"/>
              </a:rPr>
            </a:br>
            <a:r>
              <a:rPr lang="en-US" sz="2000" b="0" i="0" u="none" strike="noStrike" baseline="0" smtClean="0">
                <a:latin typeface="Segoe"/>
                <a:ea typeface="ＭＳ ゴシック"/>
              </a:rPr>
              <a:t>revenue came from </a:t>
            </a:r>
            <a:br>
              <a:rPr lang="en-US" sz="2000" b="0" i="0" u="none" strike="noStrike" baseline="0" smtClean="0">
                <a:latin typeface="Segoe"/>
                <a:ea typeface="ＭＳ ゴシック"/>
              </a:rPr>
            </a:br>
            <a:r>
              <a:rPr lang="en-US" sz="2000" b="0" i="0" u="none" strike="noStrike" baseline="0" smtClean="0">
                <a:latin typeface="Segoe"/>
                <a:ea typeface="ＭＳ ゴシック"/>
              </a:rPr>
              <a:t>properties valued in </a:t>
            </a:r>
            <a:br>
              <a:rPr lang="en-US" sz="2000" b="0" i="0" u="none" strike="noStrike" baseline="0" smtClean="0">
                <a:latin typeface="Segoe"/>
                <a:ea typeface="ＭＳ ゴシック"/>
              </a:rPr>
            </a:br>
            <a:r>
              <a:rPr lang="en-US" sz="2000" b="0" i="0" u="none" strike="noStrike" baseline="0" smtClean="0">
                <a:latin typeface="Segoe"/>
                <a:ea typeface="ＭＳ ゴシック"/>
              </a:rPr>
              <a:t>excess of $200,000.</a:t>
            </a:r>
          </a:p>
          <a:p>
            <a:pPr lvl="1" rtl="0">
              <a:buAutoNum type="arabicPeriod" startAt="5"/>
            </a:pPr>
            <a:r>
              <a:rPr lang="en-US" sz="2000" b="0" i="0" u="none" strike="noStrike" baseline="0" smtClean="0">
                <a:latin typeface="Segoe"/>
                <a:ea typeface="ＭＳ ゴシック"/>
              </a:rPr>
              <a:t>If for some reason you </a:t>
            </a:r>
            <a:br>
              <a:rPr lang="en-US" sz="2000" b="0" i="0" u="none" strike="noStrike" baseline="0" smtClean="0">
                <a:latin typeface="Segoe"/>
                <a:ea typeface="ＭＳ ゴシック"/>
              </a:rPr>
            </a:br>
            <a:r>
              <a:rPr lang="en-US" sz="2000" b="0" i="0" u="none" strike="noStrike" baseline="0" smtClean="0">
                <a:latin typeface="Segoe"/>
                <a:ea typeface="ＭＳ ゴシック"/>
              </a:rPr>
              <a:t>need to edit the formula, </a:t>
            </a:r>
            <a:br>
              <a:rPr lang="en-US" sz="2000" b="0" i="0" u="none" strike="noStrike" baseline="0" smtClean="0">
                <a:latin typeface="Segoe"/>
                <a:ea typeface="ＭＳ ゴシック"/>
              </a:rPr>
            </a:br>
            <a:r>
              <a:rPr lang="en-US" sz="2000" b="0" i="0" u="none" strike="noStrike" baseline="0" smtClean="0">
                <a:latin typeface="Segoe"/>
                <a:ea typeface="ＭＳ ゴシック"/>
              </a:rPr>
              <a:t>select the cell that </a:t>
            </a:r>
            <a:br>
              <a:rPr lang="en-US" sz="2000" b="0" i="0" u="none" strike="noStrike" baseline="0" smtClean="0">
                <a:latin typeface="Segoe"/>
                <a:ea typeface="ＭＳ ゴシック"/>
              </a:rPr>
            </a:br>
            <a:r>
              <a:rPr lang="en-US" sz="2000" b="0" i="0" u="none" strike="noStrike" baseline="0" smtClean="0">
                <a:latin typeface="Segoe"/>
                <a:ea typeface="ＭＳ ゴシック"/>
              </a:rPr>
              <a:t>contains the function, </a:t>
            </a:r>
            <a:br>
              <a:rPr lang="en-US" sz="2000" b="0" i="0" u="none" strike="noStrike" baseline="0" smtClean="0">
                <a:latin typeface="Segoe"/>
                <a:ea typeface="ＭＳ ゴシック"/>
              </a:rPr>
            </a:br>
            <a:r>
              <a:rPr lang="en-US" sz="2000" b="0" i="0" u="none" strike="noStrike" baseline="0" smtClean="0">
                <a:latin typeface="Segoe"/>
                <a:ea typeface="ＭＳ ゴシック"/>
              </a:rPr>
              <a:t>and on the FORMULAS </a:t>
            </a:r>
            <a:br>
              <a:rPr lang="en-US" sz="2000" b="0" i="0" u="none" strike="noStrike" baseline="0" smtClean="0">
                <a:latin typeface="Segoe"/>
                <a:ea typeface="ＭＳ ゴシック"/>
              </a:rPr>
            </a:br>
            <a:r>
              <a:rPr lang="en-US" sz="2000" b="0" i="0" u="none" strike="noStrike" baseline="0" smtClean="0">
                <a:latin typeface="Segoe"/>
                <a:ea typeface="ＭＳ ゴシック"/>
              </a:rPr>
              <a:t>tab, or in the Formula Bar, click the </a:t>
            </a:r>
            <a:r>
              <a:rPr lang="en-US" sz="2000" b="1" i="0" u="none" strike="noStrike" baseline="0" smtClean="0">
                <a:latin typeface="Segoe"/>
                <a:ea typeface="ＭＳ ゴシック"/>
              </a:rPr>
              <a:t>Insert Function</a:t>
            </a:r>
            <a:r>
              <a:rPr lang="en-US" sz="2000" b="0" i="0" u="none" strike="noStrike" baseline="0" smtClean="0">
                <a:latin typeface="Segoe"/>
                <a:ea typeface="ＭＳ ゴシック"/>
              </a:rPr>
              <a:t> button to return to the Function Arguments box (above).</a:t>
            </a:r>
          </a:p>
        </p:txBody>
      </p:sp>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SUMIF Function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spTree>
    <p:extLst>
      <p:ext uri="{BB962C8B-B14F-4D97-AF65-F5344CB8AC3E}">
        <p14:creationId xmlns:p14="http://schemas.microsoft.com/office/powerpoint/2010/main" val="29882267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PROPER Function</a:t>
            </a:r>
          </a:p>
        </p:txBody>
      </p:sp>
      <p:sp>
        <p:nvSpPr>
          <p:cNvPr id="3" name="Text Placeholder 2"/>
          <p:cNvSpPr>
            <a:spLocks noGrp="1"/>
          </p:cNvSpPr>
          <p:nvPr>
            <p:ph type="body" idx="1"/>
          </p:nvPr>
        </p:nvSpPr>
        <p:spPr/>
        <p:txBody>
          <a:bodyPr/>
          <a:lstStyle/>
          <a:p>
            <a:pPr lvl="0" rtl="0">
              <a:lnSpc>
                <a:spcPct val="90000"/>
              </a:lnSpc>
            </a:pPr>
            <a:r>
              <a:rPr lang="en-US" sz="2000" b="1" i="0" u="none" strike="noStrike" baseline="0" smtClean="0">
                <a:latin typeface="Segoe"/>
                <a:ea typeface="ＭＳ ゴシック"/>
              </a:rPr>
              <a:t>GET READY. USE</a:t>
            </a:r>
            <a:r>
              <a:rPr lang="en-US" sz="2000" b="0" i="0" u="none" strike="noStrike" baseline="0" smtClean="0">
                <a:latin typeface="Segoe"/>
                <a:ea typeface="ＭＳ ゴシック"/>
              </a:rPr>
              <a:t> the workbook from the previous exercise.</a:t>
            </a:r>
          </a:p>
          <a:p>
            <a:pPr lvl="1" rtl="0">
              <a:lnSpc>
                <a:spcPct val="90000"/>
              </a:lnSpc>
            </a:pPr>
            <a:r>
              <a:rPr lang="en-US" sz="2000" b="0" i="0" u="none" strike="noStrike" baseline="0" smtClean="0">
                <a:latin typeface="Segoe"/>
                <a:ea typeface="ＭＳ ゴシック"/>
              </a:rPr>
              <a:t>Click cell </a:t>
            </a:r>
            <a:r>
              <a:rPr lang="en-US" sz="2000" b="1" i="0" u="none" strike="noStrike" baseline="0" smtClean="0">
                <a:latin typeface="Segoe"/>
                <a:ea typeface="ＭＳ ゴシック"/>
              </a:rPr>
              <a:t>A11</a:t>
            </a:r>
            <a:r>
              <a:rPr lang="en-US" sz="2000" b="0" i="0" u="none" strike="noStrike" baseline="0" smtClean="0">
                <a:latin typeface="Segoe"/>
                <a:ea typeface="ＭＳ ゴシック"/>
              </a:rPr>
              <a:t>, and then type </a:t>
            </a:r>
            <a:r>
              <a:rPr lang="en-US" sz="2000" b="1" i="0" u="none" strike="noStrike" baseline="0" smtClean="0">
                <a:latin typeface="Segoe"/>
                <a:ea typeface="ＭＳ ゴシック"/>
              </a:rPr>
              <a:t>First</a:t>
            </a:r>
            <a:r>
              <a:rPr lang="en-US" sz="2000" b="0" i="0" u="none" strike="noStrike" baseline="0" smtClean="0">
                <a:latin typeface="Times New Roman"/>
                <a:ea typeface="ＭＳ ゴシック"/>
              </a:rPr>
              <a:t>.</a:t>
            </a:r>
            <a:r>
              <a:rPr lang="en-US" sz="2000" b="0" i="0" u="none" strike="noStrike" baseline="0" smtClean="0">
                <a:latin typeface="Segoe"/>
                <a:ea typeface="ＭＳ ゴシック"/>
              </a:rPr>
              <a:t> In cell B11, type </a:t>
            </a:r>
            <a:r>
              <a:rPr lang="en-US" sz="2000" b="1" i="0" u="none" strike="noStrike" baseline="0" smtClean="0">
                <a:latin typeface="Segoe"/>
                <a:ea typeface="ＭＳ ゴシック"/>
              </a:rPr>
              <a:t>Last</a:t>
            </a:r>
            <a:r>
              <a:rPr lang="en-US" sz="2000" b="0" i="0" u="none" strike="noStrike" baseline="0" smtClean="0">
                <a:latin typeface="Segoe"/>
                <a:ea typeface="ＭＳ ゴシック"/>
              </a:rPr>
              <a:t>, and in cell C11, type </a:t>
            </a:r>
            <a:r>
              <a:rPr lang="en-US" sz="2000" b="1" i="0" u="none" strike="noStrike" baseline="0" smtClean="0">
                <a:latin typeface="Segoe"/>
                <a:ea typeface="ＭＳ ゴシック"/>
              </a:rPr>
              <a:t>Birthday</a:t>
            </a:r>
            <a:r>
              <a:rPr lang="en-US" sz="2000" b="0" i="0" u="none" strike="noStrike" baseline="0" smtClean="0">
                <a:latin typeface="Segoe"/>
                <a:ea typeface="ＭＳ ゴシック"/>
              </a:rPr>
              <a:t> to label the columns.</a:t>
            </a:r>
          </a:p>
          <a:p>
            <a:pPr lvl="1" rtl="0">
              <a:lnSpc>
                <a:spcPct val="90000"/>
              </a:lnSpc>
            </a:pPr>
            <a:r>
              <a:rPr lang="en-US" sz="2000" b="0" i="0" u="none" strike="noStrike" baseline="0" smtClean="0">
                <a:latin typeface="Segoe"/>
                <a:ea typeface="ＭＳ ゴシック"/>
              </a:rPr>
              <a:t>Select cell </a:t>
            </a:r>
            <a:r>
              <a:rPr lang="en-US" sz="2000" b="1" i="0" u="none" strike="noStrike" baseline="0" smtClean="0">
                <a:latin typeface="Segoe"/>
                <a:ea typeface="ＭＳ ゴシック"/>
              </a:rPr>
              <a:t>A12</a:t>
            </a:r>
            <a:r>
              <a:rPr lang="en-US" sz="2000" b="0" i="0" u="none" strike="noStrike" baseline="0" smtClean="0">
                <a:latin typeface="Times New Roman"/>
                <a:ea typeface="ＭＳ ゴシック"/>
              </a:rPr>
              <a:t>.</a:t>
            </a:r>
          </a:p>
          <a:p>
            <a:pPr lvl="1" rtl="0">
              <a:lnSpc>
                <a:spcPct val="90000"/>
              </a:lnSpc>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FORMULAS</a:t>
            </a:r>
            <a:r>
              <a:rPr lang="en-US" sz="2000" b="0" i="0" u="none" strike="noStrike" baseline="0" smtClean="0">
                <a:latin typeface="Segoe"/>
                <a:ea typeface="ＭＳ ゴシック"/>
              </a:rPr>
              <a:t> tab and in the Function Library group, click </a:t>
            </a:r>
            <a:r>
              <a:rPr lang="en-US" sz="2000" b="1" i="0" u="none" strike="noStrike" baseline="0" smtClean="0">
                <a:latin typeface="Segoe"/>
                <a:ea typeface="ＭＳ ゴシック"/>
              </a:rPr>
              <a:t>Text</a:t>
            </a:r>
            <a:r>
              <a:rPr lang="en-US" sz="2000" b="0" i="0" u="none" strike="noStrike" baseline="0" smtClean="0">
                <a:latin typeface="Segoe"/>
                <a:ea typeface="ＭＳ ゴシック"/>
              </a:rPr>
              <a:t> and choose </a:t>
            </a:r>
            <a:r>
              <a:rPr lang="en-US" sz="2000" b="1" i="0" u="none" strike="noStrike" baseline="0" smtClean="0">
                <a:latin typeface="Segoe"/>
                <a:ea typeface="ＭＳ ゴシック"/>
              </a:rPr>
              <a:t>PROPER</a:t>
            </a:r>
            <a:r>
              <a:rPr lang="en-US" sz="2000" b="0" i="0" u="none" strike="noStrike" baseline="0" smtClean="0">
                <a:latin typeface="Segoe"/>
                <a:ea typeface="ＭＳ ゴシック"/>
              </a:rPr>
              <a:t>. The Function Arguments dialog box opens.</a:t>
            </a:r>
          </a:p>
          <a:p>
            <a:pPr lvl="1" rtl="0">
              <a:lnSpc>
                <a:spcPct val="90000"/>
              </a:lnSpc>
            </a:pPr>
            <a:r>
              <a:rPr lang="en-US" sz="2000" b="0" i="0" u="none" strike="noStrike" baseline="0" smtClean="0">
                <a:latin typeface="Segoe"/>
                <a:ea typeface="ＭＳ ゴシック"/>
              </a:rPr>
              <a:t>In the Text box, click </a:t>
            </a:r>
            <a:r>
              <a:rPr lang="en-US" sz="2000" b="1" i="0" u="none" strike="noStrike" baseline="0" smtClean="0">
                <a:latin typeface="Segoe"/>
                <a:ea typeface="ＭＳ ゴシック"/>
              </a:rPr>
              <a:t>N2</a:t>
            </a:r>
            <a:r>
              <a:rPr lang="en-US" sz="2000" b="0" i="0" u="none" strike="noStrike" baseline="0" smtClean="0">
                <a:latin typeface="Segoe"/>
                <a:ea typeface="ＭＳ ゴシック"/>
              </a:rPr>
              <a:t>. You see that david is converted to David</a:t>
            </a:r>
            <a:r>
              <a:rPr lang="en-US" sz="2000" b="0" i="0" u="none" strike="noStrike" baseline="0" smtClean="0">
                <a:latin typeface="Times New Roman"/>
                <a:ea typeface="ＭＳ ゴシック"/>
              </a:rPr>
              <a:t>.</a:t>
            </a:r>
          </a:p>
          <a:p>
            <a:pPr lvl="1" rtl="0">
              <a:lnSpc>
                <a:spcPct val="90000"/>
              </a:lnSpc>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OK</a:t>
            </a:r>
            <a:r>
              <a:rPr lang="en-US" sz="2000" b="0" i="0" u="none" strike="noStrike" baseline="0" smtClean="0">
                <a:latin typeface="Segoe"/>
                <a:ea typeface="ＭＳ ゴシック"/>
              </a:rPr>
              <a:t> and copy the formula in A12 from </a:t>
            </a:r>
            <a:r>
              <a:rPr lang="en-US" sz="2000" b="1" i="0" u="none" strike="noStrike" baseline="0" smtClean="0">
                <a:latin typeface="Segoe"/>
                <a:ea typeface="ＭＳ ゴシック"/>
              </a:rPr>
              <a:t>A12</a:t>
            </a:r>
            <a:r>
              <a:rPr lang="en-US" sz="2000" b="0" i="0" u="none" strike="noStrike" baseline="0" smtClean="0">
                <a:latin typeface="Segoe"/>
                <a:ea typeface="ＭＳ ゴシック"/>
              </a:rPr>
              <a:t> through </a:t>
            </a:r>
            <a:r>
              <a:rPr lang="en-US" sz="2000" b="1" i="0" u="none" strike="noStrike" baseline="0" smtClean="0">
                <a:latin typeface="Segoe"/>
                <a:ea typeface="ＭＳ ゴシック"/>
              </a:rPr>
              <a:t>B18</a:t>
            </a:r>
            <a:r>
              <a:rPr lang="en-US" sz="2000" b="0" i="0" u="none" strike="noStrike" baseline="0" smtClean="0">
                <a:latin typeface="Segoe"/>
                <a:ea typeface="ＭＳ ゴシック"/>
              </a:rPr>
              <a:t> (both First and Last name columns).</a:t>
            </a:r>
          </a:p>
          <a:p>
            <a:pPr lvl="1">
              <a:lnSpc>
                <a:spcPct val="90000"/>
              </a:lnSpc>
            </a:pPr>
            <a:r>
              <a:rPr lang="en-US" sz="2000">
                <a:latin typeface="Segoe"/>
                <a:ea typeface="ＭＳ ゴシック"/>
              </a:rPr>
              <a:t>Select cell </a:t>
            </a:r>
            <a:r>
              <a:rPr lang="en-US" sz="2000" b="1">
                <a:latin typeface="Segoe"/>
                <a:ea typeface="ＭＳ ゴシック"/>
              </a:rPr>
              <a:t>C12</a:t>
            </a:r>
            <a:r>
              <a:rPr lang="en-US" sz="2000">
                <a:latin typeface="Times New Roman"/>
                <a:ea typeface="ＭＳ ゴシック"/>
              </a:rPr>
              <a:t>,</a:t>
            </a:r>
            <a:r>
              <a:rPr lang="en-US" sz="2000">
                <a:latin typeface="Segoe"/>
                <a:ea typeface="ＭＳ ゴシック"/>
              </a:rPr>
              <a:t> type </a:t>
            </a:r>
            <a:r>
              <a:rPr lang="en-US" sz="2000" b="1">
                <a:latin typeface="Segoe"/>
                <a:ea typeface="ＭＳ ゴシック"/>
              </a:rPr>
              <a:t>=PROPER(J2)</a:t>
            </a:r>
            <a:r>
              <a:rPr lang="en-US" sz="2000">
                <a:latin typeface="Times New Roman"/>
                <a:ea typeface="ＭＳ ゴシック"/>
              </a:rPr>
              <a:t>,</a:t>
            </a:r>
            <a:r>
              <a:rPr lang="en-US" sz="2000">
                <a:latin typeface="Segoe"/>
                <a:ea typeface="ＭＳ ゴシック"/>
              </a:rPr>
              <a:t> and press </a:t>
            </a:r>
            <a:r>
              <a:rPr lang="en-US" sz="2000" b="1">
                <a:latin typeface="Segoe"/>
                <a:ea typeface="ＭＳ ゴシック"/>
              </a:rPr>
              <a:t>Enter</a:t>
            </a:r>
            <a:r>
              <a:rPr lang="en-US" sz="2000">
                <a:latin typeface="Times New Roman"/>
                <a:ea typeface="ＭＳ ゴシック"/>
              </a:rPr>
              <a:t>.</a:t>
            </a:r>
          </a:p>
          <a:p>
            <a:pPr lvl="1">
              <a:lnSpc>
                <a:spcPct val="90000"/>
              </a:lnSpc>
            </a:pPr>
            <a:r>
              <a:rPr lang="en-US" sz="2000">
                <a:latin typeface="Segoe"/>
                <a:ea typeface="ＭＳ ゴシック"/>
              </a:rPr>
              <a:t>Copy the formula in C12 from </a:t>
            </a:r>
            <a:r>
              <a:rPr lang="en-US" sz="2000" b="1">
                <a:latin typeface="Segoe"/>
                <a:ea typeface="ＭＳ ゴシック"/>
              </a:rPr>
              <a:t>C13</a:t>
            </a:r>
            <a:r>
              <a:rPr lang="en-US" sz="2000">
                <a:latin typeface="Segoe"/>
                <a:ea typeface="ＭＳ ゴシック"/>
              </a:rPr>
              <a:t> to </a:t>
            </a:r>
            <a:r>
              <a:rPr lang="en-US" sz="2000" b="1">
                <a:latin typeface="Segoe"/>
                <a:ea typeface="ＭＳ ゴシック"/>
              </a:rPr>
              <a:t>C18</a:t>
            </a:r>
            <a:r>
              <a:rPr lang="en-US" sz="2000">
                <a:latin typeface="Times New Roman"/>
                <a:ea typeface="ＭＳ ゴシック"/>
              </a:rPr>
              <a:t>.</a:t>
            </a:r>
          </a:p>
          <a:p>
            <a:pPr lvl="1">
              <a:lnSpc>
                <a:spcPct val="90000"/>
              </a:lnSpc>
            </a:pPr>
            <a:r>
              <a:rPr lang="en-US" sz="2000">
                <a:latin typeface="Segoe"/>
                <a:ea typeface="ＭＳ ゴシック"/>
              </a:rPr>
              <a:t> </a:t>
            </a:r>
            <a:r>
              <a:rPr lang="en-US" sz="2000" b="1">
                <a:latin typeface="Segoe"/>
                <a:ea typeface="ＭＳ ゴシック"/>
              </a:rPr>
              <a:t>SAVE</a:t>
            </a:r>
            <a:r>
              <a:rPr lang="en-US" sz="2000">
                <a:latin typeface="Segoe"/>
                <a:ea typeface="ＭＳ ゴシック"/>
              </a:rPr>
              <a:t> the workbook. </a:t>
            </a:r>
          </a:p>
          <a:p>
            <a:pPr lvl="1" rtl="0">
              <a:lnSpc>
                <a:spcPct val="90000"/>
              </a:lnSpc>
            </a:pPr>
            <a:endParaRPr lang="en-US" sz="20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60</a:t>
            </a:fld>
            <a:endParaRPr lang="en-US" dirty="0"/>
          </a:p>
        </p:txBody>
      </p:sp>
    </p:spTree>
    <p:extLst>
      <p:ext uri="{BB962C8B-B14F-4D97-AF65-F5344CB8AC3E}">
        <p14:creationId xmlns:p14="http://schemas.microsoft.com/office/powerpoint/2010/main" val="23434062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UPPER Function</a:t>
            </a:r>
          </a:p>
        </p:txBody>
      </p:sp>
      <p:sp>
        <p:nvSpPr>
          <p:cNvPr id="3" name="Text Placeholder 2"/>
          <p:cNvSpPr>
            <a:spLocks noGrp="1"/>
          </p:cNvSpPr>
          <p:nvPr>
            <p:ph type="body" idx="1"/>
          </p:nvPr>
        </p:nvSpPr>
        <p:spPr/>
        <p:txBody>
          <a:bodyPr/>
          <a:lstStyle/>
          <a:p>
            <a:pPr lvl="0" rtl="0"/>
            <a:r>
              <a:rPr lang="en-US" sz="2100" b="1" i="0" u="none" strike="noStrike" baseline="0" smtClean="0">
                <a:latin typeface="Segoe"/>
                <a:ea typeface="ＭＳ ゴシック"/>
              </a:rPr>
              <a:t>GET READY. USE</a:t>
            </a:r>
            <a:r>
              <a:rPr lang="en-US" sz="2100" b="0" i="0" u="none" strike="noStrike" baseline="0" smtClean="0">
                <a:latin typeface="Segoe"/>
                <a:ea typeface="ＭＳ ゴシック"/>
              </a:rPr>
              <a:t> the workbook from the previous exercise.</a:t>
            </a:r>
          </a:p>
          <a:p>
            <a:pPr lvl="1" rtl="0"/>
            <a:r>
              <a:rPr lang="en-US" sz="2100" b="0" i="0" u="none" strike="noStrike" baseline="0" smtClean="0">
                <a:latin typeface="Segoe"/>
                <a:ea typeface="ＭＳ ゴシック"/>
              </a:rPr>
              <a:t>Click cell </a:t>
            </a:r>
            <a:r>
              <a:rPr lang="en-US" sz="2100" b="1" i="0" u="none" strike="noStrike" baseline="0" smtClean="0">
                <a:latin typeface="Segoe"/>
                <a:ea typeface="ＭＳ ゴシック"/>
              </a:rPr>
              <a:t>D11</a:t>
            </a:r>
            <a:r>
              <a:rPr lang="en-US" sz="2100" b="0" i="0" u="none" strike="noStrike" baseline="0" smtClean="0">
                <a:latin typeface="Segoe"/>
                <a:ea typeface="ＭＳ ゴシック"/>
              </a:rPr>
              <a:t>, type </a:t>
            </a:r>
            <a:r>
              <a:rPr lang="en-US" sz="2100" b="1" i="0" u="none" strike="noStrike" baseline="0" smtClean="0">
                <a:latin typeface="Segoe"/>
                <a:ea typeface="ＭＳ ゴシック"/>
              </a:rPr>
              <a:t>EmpCat1</a:t>
            </a:r>
            <a:r>
              <a:rPr lang="en-US" sz="2100" b="0" i="0" u="none" strike="noStrike" baseline="0" smtClean="0">
                <a:latin typeface="Times New Roman"/>
                <a:ea typeface="ＭＳ ゴシック"/>
              </a:rPr>
              <a:t>,</a:t>
            </a:r>
            <a:r>
              <a:rPr lang="en-US" sz="2100" b="1" i="0" u="none" strike="noStrike" baseline="0" smtClean="0">
                <a:latin typeface="Segoe"/>
                <a:ea typeface="ＭＳ ゴシック"/>
              </a:rPr>
              <a:t> </a:t>
            </a:r>
            <a:r>
              <a:rPr lang="en-US" sz="2100" b="0" i="0" u="none" strike="noStrike" baseline="0" smtClean="0">
                <a:latin typeface="Segoe"/>
                <a:ea typeface="ＭＳ ゴシック"/>
              </a:rPr>
              <a:t>and in cell E11, type </a:t>
            </a:r>
            <a:r>
              <a:rPr lang="en-US" sz="2100" b="1" i="0" u="none" strike="noStrike" baseline="0" smtClean="0">
                <a:latin typeface="Segoe"/>
                <a:ea typeface="ＭＳ ゴシック"/>
              </a:rPr>
              <a:t>EmpCat2 </a:t>
            </a:r>
            <a:r>
              <a:rPr lang="en-US" sz="2100" b="0" i="0" u="none" strike="noStrike" baseline="0" smtClean="0">
                <a:latin typeface="Segoe"/>
                <a:ea typeface="ＭＳ ゴシック"/>
              </a:rPr>
              <a:t>to label the columns.</a:t>
            </a:r>
          </a:p>
          <a:p>
            <a:pPr lvl="1" rtl="0"/>
            <a:r>
              <a:rPr lang="en-US" sz="2100" b="0" i="0" u="none" strike="noStrike" baseline="0" smtClean="0">
                <a:latin typeface="Segoe"/>
                <a:ea typeface="ＭＳ ゴシック"/>
              </a:rPr>
              <a:t>Click cell </a:t>
            </a:r>
            <a:r>
              <a:rPr lang="en-US" sz="2100" b="1" i="0" u="none" strike="noStrike" baseline="0" smtClean="0">
                <a:latin typeface="Segoe"/>
                <a:ea typeface="ＭＳ ゴシック"/>
              </a:rPr>
              <a:t>D12</a:t>
            </a:r>
            <a:r>
              <a:rPr lang="en-US" sz="2100" b="0" i="0" u="none" strike="noStrike" baseline="0" smtClean="0">
                <a:latin typeface="Times New Roman"/>
                <a:ea typeface="ＭＳ ゴシック"/>
              </a:rPr>
              <a:t>.</a:t>
            </a:r>
          </a:p>
          <a:p>
            <a:pPr lvl="1" rtl="0"/>
            <a:r>
              <a:rPr lang="en-US" sz="2100" b="0" i="0" u="none" strike="noStrike" baseline="0" smtClean="0">
                <a:latin typeface="Segoe"/>
                <a:ea typeface="ＭＳ ゴシック"/>
              </a:rPr>
              <a:t>Click the </a:t>
            </a:r>
            <a:r>
              <a:rPr lang="en-US" sz="2100" b="1" i="0" u="none" strike="noStrike" baseline="0" smtClean="0">
                <a:latin typeface="Segoe"/>
                <a:ea typeface="ＭＳ ゴシック"/>
              </a:rPr>
              <a:t>FORMULAS</a:t>
            </a:r>
            <a:r>
              <a:rPr lang="en-US" sz="2100" b="0" i="0" u="none" strike="noStrike" baseline="0" smtClean="0">
                <a:latin typeface="Segoe"/>
                <a:ea typeface="ＭＳ ゴシック"/>
              </a:rPr>
              <a:t> tab and in the Function Library group, click </a:t>
            </a:r>
            <a:r>
              <a:rPr lang="en-US" sz="2100" b="1" i="0" u="none" strike="noStrike" baseline="0" smtClean="0">
                <a:latin typeface="Segoe"/>
                <a:ea typeface="ＭＳ ゴシック"/>
              </a:rPr>
              <a:t>Text</a:t>
            </a:r>
            <a:r>
              <a:rPr lang="en-US" sz="2100" b="0" i="0" u="none" strike="noStrike" baseline="0" smtClean="0">
                <a:latin typeface="Segoe"/>
                <a:ea typeface="ＭＳ ゴシック"/>
              </a:rPr>
              <a:t> and choose </a:t>
            </a:r>
            <a:r>
              <a:rPr lang="en-US" sz="2100" b="1" i="0" u="none" strike="noStrike" baseline="0" smtClean="0">
                <a:latin typeface="Segoe"/>
                <a:ea typeface="ＭＳ ゴシック"/>
              </a:rPr>
              <a:t>UPPER</a:t>
            </a:r>
            <a:r>
              <a:rPr lang="en-US" sz="2100" b="0" i="0" u="none" strike="noStrike" baseline="0" smtClean="0">
                <a:latin typeface="Segoe"/>
                <a:ea typeface="ＭＳ ゴシック"/>
              </a:rPr>
              <a:t>. The Function Arguments dialog box opens.</a:t>
            </a:r>
          </a:p>
          <a:p>
            <a:pPr lvl="1" rtl="0"/>
            <a:r>
              <a:rPr lang="en-US" sz="2100" b="0" i="0" u="none" strike="noStrike" baseline="0" smtClean="0">
                <a:latin typeface="Segoe"/>
                <a:ea typeface="ＭＳ ゴシック"/>
              </a:rPr>
              <a:t>In the Text box, click </a:t>
            </a:r>
            <a:r>
              <a:rPr lang="en-US" sz="2100" b="1" i="0" u="none" strike="noStrike" baseline="0" smtClean="0">
                <a:latin typeface="Segoe"/>
                <a:ea typeface="ＭＳ ゴシック"/>
              </a:rPr>
              <a:t>L2</a:t>
            </a:r>
            <a:r>
              <a:rPr lang="en-US" sz="2100" b="0" i="0" u="none" strike="noStrike" baseline="0" smtClean="0">
                <a:latin typeface="Segoe"/>
                <a:ea typeface="ＭＳ ゴシック"/>
              </a:rPr>
              <a:t>. You see that oo is converted to OO.</a:t>
            </a:r>
          </a:p>
          <a:p>
            <a:pPr lvl="1" rtl="0"/>
            <a:r>
              <a:rPr lang="en-US" sz="2100" b="0" i="0" u="none" strike="noStrike" baseline="0" smtClean="0">
                <a:latin typeface="Segoe"/>
                <a:ea typeface="ＭＳ ゴシック"/>
              </a:rPr>
              <a:t>Click </a:t>
            </a:r>
            <a:r>
              <a:rPr lang="en-US" sz="2100" b="1" i="0" u="none" strike="noStrike" baseline="0" smtClean="0">
                <a:latin typeface="Segoe"/>
                <a:ea typeface="ＭＳ ゴシック"/>
              </a:rPr>
              <a:t>OK</a:t>
            </a:r>
            <a:r>
              <a:rPr lang="en-US" sz="2100" b="0" i="0" u="none" strike="noStrike" baseline="0" smtClean="0">
                <a:latin typeface="Segoe"/>
                <a:ea typeface="ＭＳ ゴシック"/>
              </a:rPr>
              <a:t> and </a:t>
            </a:r>
            <a:r>
              <a:rPr lang="en-US" sz="2100" b="1" i="0" u="none" strike="noStrike" baseline="0" smtClean="0">
                <a:latin typeface="Segoe"/>
                <a:ea typeface="ＭＳ ゴシック"/>
              </a:rPr>
              <a:t>copy</a:t>
            </a:r>
            <a:r>
              <a:rPr lang="en-US" sz="2100" b="0" i="0" u="none" strike="noStrike" baseline="0" smtClean="0">
                <a:latin typeface="Segoe"/>
                <a:ea typeface="ＭＳ ゴシック"/>
              </a:rPr>
              <a:t> the formula in D12 from </a:t>
            </a:r>
            <a:r>
              <a:rPr lang="en-US" sz="2100" b="1" i="0" u="none" strike="noStrike" baseline="0" smtClean="0">
                <a:latin typeface="Segoe"/>
                <a:ea typeface="ＭＳ ゴシック"/>
              </a:rPr>
              <a:t>D12</a:t>
            </a:r>
            <a:r>
              <a:rPr lang="en-US" sz="2100" b="0" i="0" u="none" strike="noStrike" baseline="0" smtClean="0">
                <a:latin typeface="Segoe"/>
                <a:ea typeface="ＭＳ ゴシック"/>
              </a:rPr>
              <a:t> through </a:t>
            </a:r>
            <a:r>
              <a:rPr lang="en-US" sz="2100" b="1" i="0" u="none" strike="noStrike" baseline="0" smtClean="0">
                <a:latin typeface="Segoe"/>
                <a:ea typeface="ＭＳ ゴシック"/>
              </a:rPr>
              <a:t>E18</a:t>
            </a:r>
            <a:r>
              <a:rPr lang="en-US" sz="2100" b="0" i="0" u="none" strike="noStrike" baseline="0" smtClean="0">
                <a:latin typeface="Segoe"/>
                <a:ea typeface="ＭＳ ゴシック"/>
              </a:rPr>
              <a:t> (both EmpCat1 and EmpCat2 columns).</a:t>
            </a:r>
          </a:p>
          <a:p>
            <a:pPr lvl="1" rtl="0"/>
            <a:r>
              <a:rPr lang="en-US" sz="2100" i="0" u="none" strike="noStrike" baseline="0" smtClean="0">
                <a:latin typeface="Segoe"/>
                <a:ea typeface="ＭＳ ゴシック"/>
              </a:rPr>
              <a:t> </a:t>
            </a:r>
            <a:r>
              <a:rPr lang="en-US" sz="2100" b="1" i="0" u="none" strike="noStrike" baseline="0" smtClean="0">
                <a:latin typeface="Segoe"/>
                <a:ea typeface="ＭＳ ゴシック"/>
              </a:rPr>
              <a:t>SAVE</a:t>
            </a:r>
            <a:r>
              <a:rPr lang="en-US" sz="2100" b="0" i="0" u="none" strike="noStrike" baseline="0" smtClean="0">
                <a:latin typeface="Segoe"/>
                <a:ea typeface="ＭＳ ゴシック"/>
              </a:rPr>
              <a:t> the workbook. </a:t>
            </a:r>
          </a:p>
          <a:p>
            <a:pPr lvl="0" rtl="0"/>
            <a:r>
              <a:rPr lang="en-US" sz="2100" b="1" i="0" u="none" strike="noStrike" baseline="0" smtClean="0">
                <a:latin typeface="Segoe"/>
                <a:ea typeface="ＭＳ ゴシック"/>
              </a:rPr>
              <a:t>PAUSE. LEAVE</a:t>
            </a:r>
            <a:r>
              <a:rPr lang="en-US" sz="2100"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61</a:t>
            </a:fld>
            <a:endParaRPr lang="en-US" dirty="0"/>
          </a:p>
        </p:txBody>
      </p:sp>
    </p:spTree>
    <p:extLst>
      <p:ext uri="{BB962C8B-B14F-4D97-AF65-F5344CB8AC3E}">
        <p14:creationId xmlns:p14="http://schemas.microsoft.com/office/powerpoint/2010/main" val="17282444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LOWER Function</a:t>
            </a:r>
          </a:p>
        </p:txBody>
      </p:sp>
      <p:sp>
        <p:nvSpPr>
          <p:cNvPr id="3" name="Text Placeholder 2"/>
          <p:cNvSpPr>
            <a:spLocks noGrp="1"/>
          </p:cNvSpPr>
          <p:nvPr>
            <p:ph type="body" idx="1"/>
          </p:nvPr>
        </p:nvSpPr>
        <p:spPr/>
        <p:txBody>
          <a:bodyPr/>
          <a:lstStyle/>
          <a:p>
            <a:pPr lvl="0" rtl="0">
              <a:lnSpc>
                <a:spcPct val="90000"/>
              </a:lnSpc>
            </a:pPr>
            <a:r>
              <a:rPr lang="en-US" sz="2100" b="1" i="0" u="none" strike="noStrike" baseline="0" smtClean="0">
                <a:latin typeface="Segoe"/>
                <a:ea typeface="ＭＳ ゴシック"/>
              </a:rPr>
              <a:t>GET READY. USE</a:t>
            </a:r>
            <a:r>
              <a:rPr lang="en-US" sz="2100" b="0" i="0" u="none" strike="noStrike" baseline="0" smtClean="0">
                <a:latin typeface="Segoe"/>
                <a:ea typeface="ＭＳ ゴシック"/>
              </a:rPr>
              <a:t> the workbook from the previous exercise.</a:t>
            </a:r>
          </a:p>
          <a:p>
            <a:pPr lvl="1" rtl="0">
              <a:lnSpc>
                <a:spcPct val="90000"/>
              </a:lnSpc>
            </a:pPr>
            <a:r>
              <a:rPr lang="en-US" sz="2100" b="0" i="0" u="none" strike="noStrike" baseline="0" smtClean="0">
                <a:latin typeface="Segoe"/>
                <a:ea typeface="ＭＳ ゴシック"/>
              </a:rPr>
              <a:t>Click cell </a:t>
            </a:r>
            <a:r>
              <a:rPr lang="en-US" sz="2100" b="1" i="0" u="none" strike="noStrike" baseline="0" smtClean="0">
                <a:latin typeface="Segoe"/>
                <a:ea typeface="ＭＳ ゴシック"/>
              </a:rPr>
              <a:t>F11</a:t>
            </a:r>
            <a:r>
              <a:rPr lang="en-US" sz="2100" b="0" i="0" u="none" strike="noStrike" baseline="0" smtClean="0">
                <a:latin typeface="Segoe"/>
                <a:ea typeface="ＭＳ ゴシック"/>
              </a:rPr>
              <a:t> and type </a:t>
            </a:r>
            <a:r>
              <a:rPr lang="en-US" sz="2100" b="1" i="0" u="none" strike="noStrike" baseline="0" smtClean="0">
                <a:latin typeface="Segoe"/>
                <a:ea typeface="ＭＳ ゴシック"/>
              </a:rPr>
              <a:t>oCode1</a:t>
            </a:r>
            <a:r>
              <a:rPr lang="en-US" sz="2100" b="0" i="0" u="none" strike="noStrike" baseline="0" smtClean="0">
                <a:latin typeface="Times New Roman"/>
                <a:ea typeface="ＭＳ ゴシック"/>
              </a:rPr>
              <a:t>.</a:t>
            </a:r>
            <a:r>
              <a:rPr lang="en-US" sz="2100" b="1" i="0" u="none" strike="noStrike" baseline="0" smtClean="0">
                <a:latin typeface="Segoe"/>
                <a:ea typeface="ＭＳ ゴシック"/>
              </a:rPr>
              <a:t> </a:t>
            </a:r>
            <a:r>
              <a:rPr lang="en-US" sz="2100" b="0" i="0" u="none" strike="noStrike" baseline="0" smtClean="0">
                <a:latin typeface="Segoe"/>
                <a:ea typeface="ＭＳ ゴシック"/>
              </a:rPr>
              <a:t>In cell G11, type </a:t>
            </a:r>
            <a:r>
              <a:rPr lang="en-US" sz="2100" b="1" i="0" u="none" strike="noStrike" baseline="0" smtClean="0">
                <a:latin typeface="Segoe"/>
                <a:ea typeface="ＭＳ ゴシック"/>
              </a:rPr>
              <a:t>oCode2 </a:t>
            </a:r>
            <a:r>
              <a:rPr lang="en-US" sz="2100" b="0" i="0" u="none" strike="noStrike" baseline="0" smtClean="0">
                <a:latin typeface="Segoe"/>
                <a:ea typeface="ＭＳ ゴシック"/>
              </a:rPr>
              <a:t>to label the columns.</a:t>
            </a:r>
          </a:p>
          <a:p>
            <a:pPr lvl="1" rtl="0">
              <a:lnSpc>
                <a:spcPct val="90000"/>
              </a:lnSpc>
            </a:pPr>
            <a:r>
              <a:rPr lang="en-US" sz="2100" b="0" i="0" u="none" strike="noStrike" baseline="0" smtClean="0">
                <a:latin typeface="Segoe"/>
                <a:ea typeface="ＭＳ ゴシック"/>
              </a:rPr>
              <a:t>Click cell </a:t>
            </a:r>
            <a:r>
              <a:rPr lang="en-US" sz="2100" b="1" i="0" u="none" strike="noStrike" baseline="0" smtClean="0">
                <a:latin typeface="Segoe"/>
                <a:ea typeface="ＭＳ ゴシック"/>
              </a:rPr>
              <a:t>F12</a:t>
            </a:r>
            <a:r>
              <a:rPr lang="en-US" sz="2100" b="0" i="0" u="none" strike="noStrike" baseline="0" smtClean="0">
                <a:latin typeface="Times New Roman"/>
                <a:ea typeface="ＭＳ ゴシック"/>
              </a:rPr>
              <a:t>.</a:t>
            </a:r>
          </a:p>
          <a:p>
            <a:pPr lvl="1" rtl="0">
              <a:lnSpc>
                <a:spcPct val="90000"/>
              </a:lnSpc>
            </a:pPr>
            <a:r>
              <a:rPr lang="en-US" sz="2100" b="0" i="0" u="none" strike="noStrike" baseline="0" smtClean="0">
                <a:latin typeface="Segoe"/>
                <a:ea typeface="ＭＳ ゴシック"/>
              </a:rPr>
              <a:t>Click the </a:t>
            </a:r>
            <a:r>
              <a:rPr lang="en-US" sz="2100" b="1" i="0" u="none" strike="noStrike" baseline="0" smtClean="0">
                <a:latin typeface="Segoe"/>
                <a:ea typeface="ＭＳ ゴシック"/>
              </a:rPr>
              <a:t>FORMULAS</a:t>
            </a:r>
            <a:r>
              <a:rPr lang="en-US" sz="2100" b="0" i="0" u="none" strike="noStrike" baseline="0" smtClean="0">
                <a:latin typeface="Segoe"/>
                <a:ea typeface="ＭＳ ゴシック"/>
              </a:rPr>
              <a:t> tab and in the Function Library group, click </a:t>
            </a:r>
            <a:r>
              <a:rPr lang="en-US" sz="2100" b="1" i="0" u="none" strike="noStrike" baseline="0" smtClean="0">
                <a:latin typeface="Segoe"/>
                <a:ea typeface="ＭＳ ゴシック"/>
              </a:rPr>
              <a:t>Text</a:t>
            </a:r>
            <a:r>
              <a:rPr lang="en-US" sz="2100" b="0" i="0" u="none" strike="noStrike" baseline="0" smtClean="0">
                <a:latin typeface="Segoe"/>
                <a:ea typeface="ＭＳ ゴシック"/>
              </a:rPr>
              <a:t> and choose </a:t>
            </a:r>
            <a:r>
              <a:rPr lang="en-US" sz="2100" b="1" i="0" u="none" strike="noStrike" baseline="0" smtClean="0">
                <a:latin typeface="Segoe"/>
                <a:ea typeface="ＭＳ ゴシック"/>
              </a:rPr>
              <a:t>LOWER</a:t>
            </a:r>
            <a:r>
              <a:rPr lang="en-US" sz="2100" b="0" i="0" u="none" strike="noStrike" baseline="0" smtClean="0">
                <a:latin typeface="Segoe"/>
                <a:ea typeface="ＭＳ ゴシック"/>
              </a:rPr>
              <a:t>. The Function Arguments dialog box opens.</a:t>
            </a:r>
          </a:p>
          <a:p>
            <a:pPr lvl="1" rtl="0">
              <a:lnSpc>
                <a:spcPct val="90000"/>
              </a:lnSpc>
            </a:pPr>
            <a:r>
              <a:rPr lang="en-US" sz="2100" b="0" i="0" u="none" strike="noStrike" baseline="0" smtClean="0">
                <a:latin typeface="Segoe"/>
                <a:ea typeface="ＭＳ ゴシック"/>
              </a:rPr>
              <a:t>In the Text box, click </a:t>
            </a:r>
            <a:r>
              <a:rPr lang="en-US" sz="2100" b="1" i="0" u="none" strike="noStrike" baseline="0" smtClean="0">
                <a:latin typeface="Segoe"/>
                <a:ea typeface="ＭＳ ゴシック"/>
              </a:rPr>
              <a:t>F2</a:t>
            </a:r>
            <a:r>
              <a:rPr lang="en-US" sz="2100" b="0" i="0" u="none" strike="noStrike" baseline="0" smtClean="0">
                <a:latin typeface="Segoe"/>
                <a:ea typeface="ＭＳ ゴシック"/>
              </a:rPr>
              <a:t>. You see that 00O0O0O000 is converted to 00o0o0o000</a:t>
            </a:r>
            <a:r>
              <a:rPr lang="en-US" sz="2100" b="0" i="0" u="none" strike="noStrike" baseline="0" smtClean="0">
                <a:latin typeface="Times New Roman"/>
                <a:ea typeface="ＭＳ ゴシック"/>
              </a:rPr>
              <a:t>.</a:t>
            </a:r>
          </a:p>
          <a:p>
            <a:pPr lvl="1" rtl="0">
              <a:lnSpc>
                <a:spcPct val="90000"/>
              </a:lnSpc>
            </a:pPr>
            <a:r>
              <a:rPr lang="en-US" sz="2100" b="0" i="0" u="none" strike="noStrike" baseline="0" smtClean="0">
                <a:latin typeface="Segoe"/>
                <a:ea typeface="ＭＳ ゴシック"/>
              </a:rPr>
              <a:t>Click </a:t>
            </a:r>
            <a:r>
              <a:rPr lang="en-US" sz="2100" b="1" i="0" u="none" strike="noStrike" baseline="0" smtClean="0">
                <a:latin typeface="Segoe"/>
                <a:ea typeface="ＭＳ ゴシック"/>
              </a:rPr>
              <a:t>OK</a:t>
            </a:r>
            <a:r>
              <a:rPr lang="en-US" sz="2100" b="0" i="0" u="none" strike="noStrike" baseline="0" smtClean="0">
                <a:latin typeface="Segoe"/>
                <a:ea typeface="ＭＳ ゴシック"/>
              </a:rPr>
              <a:t> and </a:t>
            </a:r>
            <a:r>
              <a:rPr lang="en-US" sz="2100" b="1" i="0" u="none" strike="noStrike" baseline="0" smtClean="0">
                <a:latin typeface="Segoe"/>
                <a:ea typeface="ＭＳ ゴシック"/>
              </a:rPr>
              <a:t>copy</a:t>
            </a:r>
            <a:r>
              <a:rPr lang="en-US" sz="2100" b="0" i="0" u="none" strike="noStrike" baseline="0" smtClean="0">
                <a:latin typeface="Segoe"/>
                <a:ea typeface="ＭＳ ゴシック"/>
              </a:rPr>
              <a:t> the formula in F12 from cell </a:t>
            </a:r>
            <a:r>
              <a:rPr lang="en-US" sz="2100" b="1" i="0" u="none" strike="noStrike" baseline="0" smtClean="0">
                <a:latin typeface="Segoe"/>
                <a:ea typeface="ＭＳ ゴシック"/>
              </a:rPr>
              <a:t>F12</a:t>
            </a:r>
            <a:r>
              <a:rPr lang="en-US" sz="2100" b="0" i="0" u="none" strike="noStrike" baseline="0" smtClean="0">
                <a:latin typeface="Segoe"/>
                <a:ea typeface="ＭＳ ゴシック"/>
              </a:rPr>
              <a:t> through </a:t>
            </a:r>
            <a:r>
              <a:rPr lang="en-US" sz="2100" b="1" i="0" u="none" strike="noStrike" baseline="0" smtClean="0">
                <a:latin typeface="Segoe"/>
                <a:ea typeface="ＭＳ ゴシック"/>
              </a:rPr>
              <a:t>G18</a:t>
            </a:r>
            <a:r>
              <a:rPr lang="en-US" sz="2100" b="0" i="0" u="none" strike="noStrike" baseline="0" smtClean="0">
                <a:latin typeface="Segoe"/>
                <a:ea typeface="ＭＳ ゴシック"/>
              </a:rPr>
              <a:t> (both oCode1 and oCode2 columns).</a:t>
            </a:r>
          </a:p>
          <a:p>
            <a:pPr lvl="1" rtl="0">
              <a:lnSpc>
                <a:spcPct val="90000"/>
              </a:lnSpc>
            </a:pPr>
            <a:r>
              <a:rPr lang="en-US" sz="2100" i="0" u="none" strike="noStrike" baseline="0" smtClean="0">
                <a:latin typeface="Segoe"/>
                <a:ea typeface="ＭＳ ゴシック"/>
              </a:rPr>
              <a:t> </a:t>
            </a:r>
            <a:r>
              <a:rPr lang="en-US" sz="2100" b="1" i="0" u="none" strike="noStrike" baseline="0" smtClean="0">
                <a:latin typeface="Segoe"/>
                <a:ea typeface="ＭＳ ゴシック"/>
              </a:rPr>
              <a:t>SAVE</a:t>
            </a:r>
            <a:r>
              <a:rPr lang="en-US" sz="2100" b="0" i="0" u="none" strike="noStrike" baseline="0" smtClean="0">
                <a:latin typeface="Segoe"/>
                <a:ea typeface="ＭＳ ゴシック"/>
              </a:rPr>
              <a:t> the workbook. </a:t>
            </a:r>
          </a:p>
          <a:p>
            <a:pPr lvl="0" rtl="0">
              <a:lnSpc>
                <a:spcPct val="90000"/>
              </a:lnSpc>
            </a:pPr>
            <a:r>
              <a:rPr lang="en-US" sz="2100" b="1" i="0" u="none" strike="noStrike" baseline="0" smtClean="0">
                <a:latin typeface="Segoe"/>
                <a:ea typeface="ＭＳ ゴシック"/>
              </a:rPr>
              <a:t>PAUSE. LEAVE</a:t>
            </a:r>
            <a:r>
              <a:rPr lang="en-US" sz="2100"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62</a:t>
            </a:fld>
            <a:endParaRPr lang="en-US" dirty="0"/>
          </a:p>
        </p:txBody>
      </p:sp>
    </p:spTree>
    <p:extLst>
      <p:ext uri="{BB962C8B-B14F-4D97-AF65-F5344CB8AC3E}">
        <p14:creationId xmlns:p14="http://schemas.microsoft.com/office/powerpoint/2010/main" val="349541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CONCATENATE Function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H11</a:t>
            </a:r>
            <a:r>
              <a:rPr lang="en-US" b="0" i="0" u="none" strike="noStrike" baseline="0" smtClean="0">
                <a:latin typeface="Segoe"/>
                <a:ea typeface="ＭＳ ゴシック"/>
              </a:rPr>
              <a:t> and type </a:t>
            </a:r>
            <a:r>
              <a:rPr lang="en-US" b="1" i="0" u="none" strike="noStrike" baseline="0" smtClean="0">
                <a:latin typeface="Times New Roman"/>
                <a:ea typeface="ＭＳ ゴシック"/>
              </a:rPr>
              <a:t>,</a:t>
            </a:r>
            <a:r>
              <a:rPr lang="en-US" b="0" i="0" u="none" strike="noStrike" baseline="0" smtClean="0">
                <a:latin typeface="Segoe"/>
                <a:ea typeface="ＭＳ ゴシック"/>
              </a:rPr>
              <a:t> (a comma followed by a space), and in cell I11, type </a:t>
            </a:r>
            <a:r>
              <a:rPr lang="en-US" b="1" i="0" u="none" strike="noStrike" baseline="0" smtClean="0">
                <a:latin typeface="Segoe"/>
                <a:ea typeface="ＭＳ ゴシック"/>
              </a:rPr>
              <a:t>First Last </a:t>
            </a:r>
            <a:r>
              <a:rPr lang="en-US" b="0" i="0" u="none" strike="noStrike" baseline="0" smtClean="0">
                <a:latin typeface="Segoe"/>
                <a:ea typeface="ＭＳ ゴシック"/>
              </a:rPr>
              <a:t>to label the columns.</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H12</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FORMULAS</a:t>
            </a:r>
            <a:r>
              <a:rPr lang="en-US" b="0" i="0" u="none" strike="noStrike" baseline="0" smtClean="0">
                <a:latin typeface="Segoe"/>
                <a:ea typeface="ＭＳ ゴシック"/>
              </a:rPr>
              <a:t> tab and in the Function Library group, click </a:t>
            </a:r>
            <a:r>
              <a:rPr lang="en-US" b="1" i="0" u="none" strike="noStrike" baseline="0" smtClean="0">
                <a:latin typeface="Segoe"/>
                <a:ea typeface="ＭＳ ゴシック"/>
              </a:rPr>
              <a:t>Text</a:t>
            </a:r>
            <a:r>
              <a:rPr lang="en-US" b="0" i="0" u="none" strike="noStrike" baseline="0" smtClean="0">
                <a:latin typeface="Segoe"/>
                <a:ea typeface="ＭＳ ゴシック"/>
              </a:rPr>
              <a:t> and choose </a:t>
            </a:r>
            <a:r>
              <a:rPr lang="en-US" b="1" i="0" u="none" strike="noStrike" baseline="0" smtClean="0">
                <a:latin typeface="Segoe"/>
                <a:ea typeface="ＭＳ ゴシック"/>
              </a:rPr>
              <a:t>CONCATENATE</a:t>
            </a:r>
            <a:r>
              <a:rPr lang="en-US" b="0" i="0" u="none" strike="noStrike" baseline="0" smtClean="0">
                <a:latin typeface="Segoe"/>
                <a:ea typeface="ＭＳ ゴシック"/>
              </a:rPr>
              <a:t>. The Function Arguments dialog box opens.</a:t>
            </a:r>
          </a:p>
          <a:p>
            <a:pPr lvl="1" rtl="0"/>
            <a:r>
              <a:rPr lang="en-US" b="0" i="0" u="none" strike="noStrike" baseline="0" smtClean="0">
                <a:latin typeface="Segoe"/>
                <a:ea typeface="ＭＳ ゴシック"/>
              </a:rPr>
              <a:t>In the Text box, click cell </a:t>
            </a:r>
            <a:r>
              <a:rPr lang="en-US" b="1" i="0" u="none" strike="noStrike" baseline="0" smtClean="0">
                <a:latin typeface="Segoe"/>
                <a:ea typeface="ＭＳ ゴシック"/>
              </a:rPr>
              <a:t>B12</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Segoe"/>
                <a:ea typeface="ＭＳ ゴシック"/>
              </a:rPr>
              <a:t>. Click cell </a:t>
            </a:r>
            <a:r>
              <a:rPr lang="en-US" b="1" i="0" u="none" strike="noStrike" baseline="0" smtClean="0">
                <a:latin typeface="Segoe"/>
                <a:ea typeface="ＭＳ ゴシック"/>
              </a:rPr>
              <a:t>H11</a:t>
            </a:r>
            <a:r>
              <a:rPr lang="en-US" b="0" i="0" u="none" strike="noStrike" baseline="0" smtClean="0">
                <a:latin typeface="Segoe"/>
                <a:ea typeface="ＭＳ ゴシック"/>
              </a:rPr>
              <a:t>, press </a:t>
            </a:r>
            <a:r>
              <a:rPr lang="en-US" b="1" i="0" u="none" strike="noStrike" baseline="0" smtClean="0">
                <a:latin typeface="Segoe"/>
                <a:ea typeface="ＭＳ ゴシック"/>
              </a:rPr>
              <a:t>Tab</a:t>
            </a:r>
            <a:r>
              <a:rPr lang="en-US" b="0" i="0" u="none" strike="noStrike" baseline="0" smtClean="0">
                <a:latin typeface="Segoe"/>
                <a:ea typeface="ＭＳ ゴシック"/>
              </a:rPr>
              <a:t>, and click </a:t>
            </a:r>
            <a:r>
              <a:rPr lang="en-US" b="1" i="0" u="none" strike="noStrike" baseline="0" smtClean="0">
                <a:latin typeface="Segoe"/>
                <a:ea typeface="ＭＳ ゴシック"/>
              </a:rPr>
              <a:t>A12</a:t>
            </a:r>
            <a:r>
              <a:rPr lang="en-US" b="0" i="0" u="none" strike="noStrike" baseline="0" smtClean="0">
                <a:latin typeface="Segoe"/>
                <a:ea typeface="ＭＳ ゴシック"/>
              </a:rPr>
              <a:t>. In the preview area, you see "Ortiz, David".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63</a:t>
            </a:fld>
            <a:endParaRPr lang="en-US" dirty="0"/>
          </a:p>
        </p:txBody>
      </p:sp>
    </p:spTree>
    <p:extLst>
      <p:ext uri="{BB962C8B-B14F-4D97-AF65-F5344CB8AC3E}">
        <p14:creationId xmlns:p14="http://schemas.microsoft.com/office/powerpoint/2010/main" val="37636970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CONCATENATE Function</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and copy the formula in cell H12 from cell </a:t>
            </a:r>
            <a:r>
              <a:rPr lang="en-US" b="1" i="0" u="none" strike="noStrike" baseline="0" smtClean="0">
                <a:latin typeface="Segoe"/>
                <a:ea typeface="ＭＳ ゴシック"/>
              </a:rPr>
              <a:t>H13</a:t>
            </a:r>
            <a:r>
              <a:rPr lang="en-US" b="0" i="0" u="none" strike="noStrike" baseline="0" smtClean="0">
                <a:latin typeface="Segoe"/>
                <a:ea typeface="ＭＳ ゴシック"/>
              </a:rPr>
              <a:t> through cell </a:t>
            </a:r>
            <a:r>
              <a:rPr lang="en-US" b="1" i="0" u="none" strike="noStrike" baseline="0" smtClean="0">
                <a:latin typeface="Segoe"/>
                <a:ea typeface="ＭＳ ゴシック"/>
              </a:rPr>
              <a:t>H18</a:t>
            </a:r>
            <a:r>
              <a:rPr lang="en-US" b="0" i="0" u="none" strike="noStrike" baseline="0" smtClean="0">
                <a:latin typeface="Segoe"/>
                <a:ea typeface="ＭＳ ゴシック"/>
              </a:rPr>
              <a:t>. The result is an error (see below). Notice that the string gets longer and longer and Ortiz is in every string.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64</a:t>
            </a:fld>
            <a:endParaRPr lang="en-US" dirty="0"/>
          </a:p>
        </p:txBody>
      </p:sp>
      <p:pic>
        <p:nvPicPr>
          <p:cNvPr id="7" name="Picture 6" descr="10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200400"/>
            <a:ext cx="7315200" cy="2946400"/>
          </a:xfrm>
          <a:prstGeom prst="rect">
            <a:avLst/>
          </a:prstGeom>
        </p:spPr>
      </p:pic>
    </p:spTree>
    <p:extLst>
      <p:ext uri="{BB962C8B-B14F-4D97-AF65-F5344CB8AC3E}">
        <p14:creationId xmlns:p14="http://schemas.microsoft.com/office/powerpoint/2010/main" val="3088165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CONCATENATE Function</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Click the cell H11 reference in the Formula bar and press </a:t>
            </a:r>
            <a:r>
              <a:rPr lang="en-US" b="1" i="0" u="none" strike="noStrike" baseline="0" smtClean="0">
                <a:latin typeface="Segoe"/>
                <a:ea typeface="ＭＳ ゴシック"/>
              </a:rPr>
              <a:t>F4</a:t>
            </a:r>
            <a:r>
              <a:rPr lang="en-US" b="0" i="0" u="none" strike="noStrike" baseline="0" smtClean="0">
                <a:latin typeface="Segoe"/>
                <a:ea typeface="ＭＳ ゴシック"/>
              </a:rPr>
              <a:t> (Absolute). Cell H11 should become $H$11.</a:t>
            </a:r>
          </a:p>
          <a:p>
            <a:pPr lvl="1" rtl="0">
              <a:buAutoNum type="arabicPeriod" startAt="6"/>
            </a:pPr>
            <a:r>
              <a:rPr lang="en-US" b="0" i="0" u="none" strike="noStrike" baseline="0" smtClean="0">
                <a:latin typeface="Segoe"/>
                <a:ea typeface="ＭＳ ゴシック"/>
              </a:rPr>
              <a:t>Press </a:t>
            </a:r>
            <a:r>
              <a:rPr lang="en-US" b="1" i="0" u="none" strike="noStrike" baseline="0" smtClean="0">
                <a:latin typeface="Segoe"/>
                <a:ea typeface="ＭＳ ゴシック"/>
              </a:rPr>
              <a:t>Enter</a:t>
            </a:r>
            <a:r>
              <a:rPr lang="en-US" b="0" i="0" u="none" strike="noStrike" baseline="0" smtClean="0">
                <a:latin typeface="Segoe"/>
                <a:ea typeface="ＭＳ ゴシック"/>
              </a:rPr>
              <a:t> and </a:t>
            </a:r>
            <a:r>
              <a:rPr lang="en-US" b="1" i="0" u="none" strike="noStrike" baseline="0" smtClean="0">
                <a:latin typeface="Segoe"/>
                <a:ea typeface="ＭＳ ゴシック"/>
              </a:rPr>
              <a:t>copy</a:t>
            </a:r>
            <a:r>
              <a:rPr lang="en-US" b="0" i="0" u="none" strike="noStrike" baseline="0" smtClean="0">
                <a:latin typeface="Segoe"/>
                <a:ea typeface="ＭＳ ゴシック"/>
              </a:rPr>
              <a:t> the formula in cell H12 from cell </a:t>
            </a:r>
            <a:r>
              <a:rPr lang="en-US" b="1" i="0" u="none" strike="noStrike" baseline="0" smtClean="0">
                <a:latin typeface="Segoe"/>
                <a:ea typeface="ＭＳ ゴシック"/>
              </a:rPr>
              <a:t>H13</a:t>
            </a:r>
            <a:r>
              <a:rPr lang="en-US" b="0" i="0" u="none" strike="noStrike" baseline="0" smtClean="0">
                <a:latin typeface="Segoe"/>
                <a:ea typeface="ＭＳ ゴシック"/>
              </a:rPr>
              <a:t> through cell </a:t>
            </a:r>
            <a:r>
              <a:rPr lang="en-US" b="1" i="0" u="none" strike="noStrike" baseline="0" smtClean="0">
                <a:latin typeface="Segoe"/>
                <a:ea typeface="ＭＳ ゴシック"/>
              </a:rPr>
              <a:t>H18</a:t>
            </a:r>
            <a:r>
              <a:rPr lang="en-US" b="0" i="0" u="none" strike="noStrike" baseline="0" smtClean="0">
                <a:latin typeface="Segoe"/>
                <a:ea typeface="ＭＳ ゴシック"/>
              </a:rPr>
              <a:t> again. This time the formula is copied correctly.</a:t>
            </a:r>
          </a:p>
          <a:p>
            <a:pPr lvl="1" rtl="0">
              <a:buAutoNum type="arabicPeriod" startAt="6"/>
            </a:pPr>
            <a:r>
              <a:rPr lang="en-US" b="0" i="0" u="none" strike="noStrike" baseline="0" smtClean="0">
                <a:latin typeface="Segoe"/>
                <a:ea typeface="ＭＳ ゴシック"/>
              </a:rPr>
              <a:t>Type a </a:t>
            </a:r>
            <a:r>
              <a:rPr lang="en-US" b="1" i="0" u="none" strike="noStrike" baseline="0" smtClean="0">
                <a:latin typeface="Segoe"/>
                <a:ea typeface="ＭＳ ゴシック"/>
              </a:rPr>
              <a:t>;</a:t>
            </a:r>
            <a:r>
              <a:rPr lang="en-US" b="0" i="0" u="none" strike="noStrike" baseline="0" smtClean="0">
                <a:latin typeface="Segoe"/>
                <a:ea typeface="ＭＳ ゴシック"/>
              </a:rPr>
              <a:t> (a semi-colon followed by a space) in H11, and notice that all values in the column now have semi-colons instead of commas.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65</a:t>
            </a:fld>
            <a:endParaRPr lang="en-US" dirty="0"/>
          </a:p>
        </p:txBody>
      </p:sp>
    </p:spTree>
    <p:extLst>
      <p:ext uri="{BB962C8B-B14F-4D97-AF65-F5344CB8AC3E}">
        <p14:creationId xmlns:p14="http://schemas.microsoft.com/office/powerpoint/2010/main" val="20128530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CONCATENATE Function</a:t>
            </a:r>
          </a:p>
        </p:txBody>
      </p:sp>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smtClean="0">
                <a:latin typeface="Segoe"/>
                <a:ea typeface="ＭＳ ゴシック"/>
              </a:rPr>
              <a:t>Select cell </a:t>
            </a:r>
            <a:r>
              <a:rPr lang="en-US" b="1" i="0" u="none" strike="noStrike" baseline="0" smtClean="0">
                <a:latin typeface="Segoe"/>
                <a:ea typeface="ＭＳ ゴシック"/>
              </a:rPr>
              <a:t>I12</a:t>
            </a:r>
            <a:r>
              <a:rPr lang="en-US" b="0" i="0" u="none" strike="noStrike" baseline="0" smtClean="0">
                <a:latin typeface="Segoe"/>
                <a:ea typeface="ＭＳ ゴシック"/>
              </a:rPr>
              <a:t> and type </a:t>
            </a:r>
            <a:r>
              <a:rPr lang="en-US" b="1" i="0" u="none" strike="noStrike" baseline="0" smtClean="0">
                <a:latin typeface="Segoe"/>
                <a:ea typeface="ＭＳ ゴシック"/>
              </a:rPr>
              <a:t>=CONCATENATE(A12," ",B12)</a:t>
            </a:r>
            <a:r>
              <a:rPr lang="en-US" b="0" i="0" u="none" strike="noStrike" baseline="0" smtClean="0">
                <a:latin typeface="Segoe"/>
                <a:ea typeface="ＭＳ ゴシック"/>
              </a:rPr>
              <a:t>. Notice that the second argument is a quote, space, and a quote. This separates the first and last names. </a:t>
            </a:r>
          </a:p>
          <a:p>
            <a:pPr lvl="1" rtl="0">
              <a:buAutoNum type="arabicPeriod" startAt="9"/>
            </a:pPr>
            <a:r>
              <a:rPr lang="en-US" b="0" i="0" u="none" strike="noStrike" baseline="0" smtClean="0">
                <a:latin typeface="Segoe"/>
                <a:ea typeface="ＭＳ ゴシック"/>
              </a:rPr>
              <a:t>Press </a:t>
            </a:r>
            <a:r>
              <a:rPr lang="en-US" b="1" i="0" u="none" strike="noStrike" baseline="0" smtClean="0">
                <a:latin typeface="Segoe"/>
                <a:ea typeface="ＭＳ ゴシック"/>
              </a:rPr>
              <a:t>Enter</a:t>
            </a:r>
            <a:r>
              <a:rPr lang="en-US" b="0" i="0" u="none" strike="noStrike" baseline="0" smtClean="0">
                <a:latin typeface="Segoe"/>
                <a:ea typeface="ＭＳ ゴシック"/>
              </a:rPr>
              <a:t> and copy the formula in cell I12 from cell </a:t>
            </a:r>
            <a:r>
              <a:rPr lang="en-US" b="1" i="0" u="none" strike="noStrike" baseline="0" smtClean="0">
                <a:latin typeface="Segoe"/>
                <a:ea typeface="ＭＳ ゴシック"/>
              </a:rPr>
              <a:t>I13</a:t>
            </a:r>
            <a:r>
              <a:rPr lang="en-US" b="0" i="0" u="none" strike="noStrike" baseline="0" smtClean="0">
                <a:latin typeface="Segoe"/>
                <a:ea typeface="ＭＳ ゴシック"/>
              </a:rPr>
              <a:t> through cell </a:t>
            </a:r>
            <a:r>
              <a:rPr lang="en-US" b="1" i="0" u="none" strike="noStrike" baseline="0" smtClean="0">
                <a:latin typeface="Segoe"/>
                <a:ea typeface="ＭＳ ゴシック"/>
              </a:rPr>
              <a:t>I18</a:t>
            </a:r>
            <a:r>
              <a:rPr lang="en-US" b="0" i="0" u="none" strike="noStrike" baseline="0" smtClean="0">
                <a:latin typeface="Segoe"/>
                <a:ea typeface="ＭＳ ゴシック"/>
              </a:rPr>
              <a:t> again.</a:t>
            </a:r>
          </a:p>
          <a:p>
            <a:pPr lvl="1" rtl="0">
              <a:buAutoNum type="arabicPeriod" startAt="9"/>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 </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66</a:t>
            </a:fld>
            <a:endParaRPr lang="en-US" dirty="0"/>
          </a:p>
        </p:txBody>
      </p:sp>
    </p:spTree>
    <p:extLst>
      <p:ext uri="{BB962C8B-B14F-4D97-AF65-F5344CB8AC3E}">
        <p14:creationId xmlns:p14="http://schemas.microsoft.com/office/powerpoint/2010/main" val="14319038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FIND Function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 </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J11</a:t>
            </a:r>
            <a:r>
              <a:rPr lang="en-US" b="0" i="0" u="none" strike="noStrike" baseline="0" smtClean="0">
                <a:latin typeface="Segoe"/>
                <a:ea typeface="ＭＳ ゴシック"/>
              </a:rPr>
              <a:t> and type </a:t>
            </a:r>
            <a:r>
              <a:rPr lang="en-US" b="1" i="0" u="none" strike="noStrike" baseline="0" smtClean="0">
                <a:latin typeface="Segoe"/>
                <a:ea typeface="ＭＳ ゴシック"/>
              </a:rPr>
              <a:t>APos</a:t>
            </a:r>
            <a:r>
              <a:rPr lang="en-US" b="0" i="0" u="none" strike="noStrike" baseline="0" smtClean="0">
                <a:latin typeface="Times New Roman"/>
                <a:ea typeface="ＭＳ ゴシック"/>
              </a:rPr>
              <a:t>,</a:t>
            </a:r>
            <a:r>
              <a:rPr lang="en-US" b="1" i="0" u="none" strike="noStrike" baseline="0" smtClean="0">
                <a:latin typeface="Segoe"/>
                <a:ea typeface="ＭＳ ゴシック"/>
              </a:rPr>
              <a:t> </a:t>
            </a:r>
            <a:r>
              <a:rPr lang="en-US" b="0" i="0" u="none" strike="noStrike" baseline="0" smtClean="0">
                <a:latin typeface="Segoe"/>
                <a:ea typeface="ＭＳ ゴシック"/>
              </a:rPr>
              <a:t>and in cell K11, type </a:t>
            </a:r>
            <a:r>
              <a:rPr lang="en-US" b="1" i="0" u="none" strike="noStrike" baseline="0" smtClean="0">
                <a:latin typeface="Segoe"/>
                <a:ea typeface="ＭＳ ゴシック"/>
              </a:rPr>
              <a:t>bPos </a:t>
            </a:r>
            <a:r>
              <a:rPr lang="en-US" b="0" i="0" u="none" strike="noStrike" baseline="0" smtClean="0">
                <a:latin typeface="Segoe"/>
                <a:ea typeface="ＭＳ ゴシック"/>
              </a:rPr>
              <a:t>to label the columns.</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J12</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FORMULAS</a:t>
            </a:r>
            <a:r>
              <a:rPr lang="en-US" b="0" i="0" u="none" strike="noStrike" baseline="0" smtClean="0">
                <a:latin typeface="Segoe"/>
                <a:ea typeface="ＭＳ ゴシック"/>
              </a:rPr>
              <a:t> tab and in the Function Library group, click </a:t>
            </a:r>
            <a:r>
              <a:rPr lang="en-US" b="1" i="0" u="none" strike="noStrike" baseline="0" smtClean="0">
                <a:latin typeface="Segoe"/>
                <a:ea typeface="ＭＳ ゴシック"/>
              </a:rPr>
              <a:t>Text</a:t>
            </a:r>
            <a:r>
              <a:rPr lang="en-US" b="0" i="0" u="none" strike="noStrike" baseline="0" smtClean="0">
                <a:latin typeface="Segoe"/>
                <a:ea typeface="ＭＳ ゴシック"/>
              </a:rPr>
              <a:t> and choose </a:t>
            </a:r>
            <a:r>
              <a:rPr lang="en-US" b="1" i="0" u="none" strike="noStrike" baseline="0" smtClean="0">
                <a:latin typeface="Segoe"/>
                <a:ea typeface="ＭＳ ゴシック"/>
              </a:rPr>
              <a:t>FIND</a:t>
            </a:r>
            <a:r>
              <a:rPr lang="en-US" b="0" i="0" u="none" strike="noStrike" baseline="0" smtClean="0">
                <a:latin typeface="Segoe"/>
                <a:ea typeface="ＭＳ ゴシック"/>
              </a:rPr>
              <a:t>. The Function Arguments dialog box opens.</a:t>
            </a:r>
          </a:p>
          <a:p>
            <a:pPr lvl="1" rtl="0"/>
            <a:r>
              <a:rPr lang="en-US" b="0" i="0" u="none" strike="noStrike" baseline="0" smtClean="0">
                <a:latin typeface="Segoe"/>
                <a:ea typeface="ＭＳ ゴシック"/>
              </a:rPr>
              <a:t>In the Find_text box, type </a:t>
            </a:r>
            <a:r>
              <a:rPr lang="en-US" b="1" i="0" u="none" strike="noStrike" baseline="0" smtClean="0">
                <a:latin typeface="Segoe"/>
                <a:ea typeface="ＭＳ ゴシック"/>
              </a:rPr>
              <a:t>A</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Segoe"/>
                <a:ea typeface="ＭＳ ゴシック"/>
              </a:rPr>
              <a:t>. Notice that the preview shows “A” (with quotes) in the row.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67</a:t>
            </a:fld>
            <a:endParaRPr lang="en-US" dirty="0"/>
          </a:p>
        </p:txBody>
      </p:sp>
    </p:spTree>
    <p:extLst>
      <p:ext uri="{BB962C8B-B14F-4D97-AF65-F5344CB8AC3E}">
        <p14:creationId xmlns:p14="http://schemas.microsoft.com/office/powerpoint/2010/main" val="28910829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FIND Function</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In the Within_text box, click </a:t>
            </a:r>
            <a:r>
              <a:rPr lang="en-US" b="1" i="0" u="none" strike="noStrike" baseline="0" smtClean="0">
                <a:latin typeface="Segoe"/>
                <a:ea typeface="ＭＳ ゴシック"/>
              </a:rPr>
              <a:t>E2</a:t>
            </a:r>
            <a:r>
              <a:rPr lang="en-US" b="0" i="0" u="none" strike="noStrike" baseline="0" smtClean="0">
                <a:latin typeface="Segoe"/>
                <a:ea typeface="ＭＳ ゴシック"/>
              </a:rPr>
              <a:t>. Notice that the result returns a 3 for the function. The first character in the string is a space, the second is an l (lowercase “L”), and the third is a capital A. </a:t>
            </a:r>
          </a:p>
          <a:p>
            <a:pPr lvl="1" rtl="0">
              <a:buAutoNum type="arabicPeriod" startAt="5"/>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and copy the formula in cell J11 from cell </a:t>
            </a:r>
            <a:r>
              <a:rPr lang="en-US" b="1" i="0" u="none" strike="noStrike" baseline="0" smtClean="0">
                <a:latin typeface="Segoe"/>
                <a:ea typeface="ＭＳ ゴシック"/>
              </a:rPr>
              <a:t>J12</a:t>
            </a:r>
            <a:r>
              <a:rPr lang="en-US" b="0" i="0" u="none" strike="noStrike" baseline="0" smtClean="0">
                <a:latin typeface="Segoe"/>
                <a:ea typeface="ＭＳ ゴシック"/>
              </a:rPr>
              <a:t> through cell </a:t>
            </a:r>
            <a:r>
              <a:rPr lang="en-US" b="1" i="0" u="none" strike="noStrike" baseline="0" smtClean="0">
                <a:latin typeface="Segoe"/>
                <a:ea typeface="ＭＳ ゴシック"/>
              </a:rPr>
              <a:t>J18</a:t>
            </a:r>
            <a:r>
              <a:rPr lang="en-US" b="0" i="0" u="none" strike="noStrike" baseline="0" smtClean="0">
                <a:latin typeface="Times New Roman"/>
                <a:ea typeface="ＭＳ ゴシック"/>
              </a:rPr>
              <a:t>.</a:t>
            </a:r>
          </a:p>
          <a:p>
            <a:pPr lvl="1" rtl="0">
              <a:buAutoNum type="arabicPeriod" startAt="5"/>
            </a:pPr>
            <a:r>
              <a:rPr lang="en-US" b="0" i="0" u="none" strike="noStrike" baseline="0" smtClean="0">
                <a:latin typeface="Segoe"/>
                <a:ea typeface="ＭＳ ゴシック"/>
              </a:rPr>
              <a:t>Select cell </a:t>
            </a:r>
            <a:r>
              <a:rPr lang="en-US" b="1" i="0" u="none" strike="noStrike" baseline="0" smtClean="0">
                <a:latin typeface="Segoe"/>
                <a:ea typeface="ＭＳ ゴシック"/>
              </a:rPr>
              <a:t>K12</a:t>
            </a:r>
            <a:r>
              <a:rPr lang="en-US" b="0" i="0" u="none" strike="noStrike" baseline="0" smtClean="0">
                <a:latin typeface="Times New Roman"/>
                <a:ea typeface="ＭＳ ゴシック"/>
              </a:rPr>
              <a:t>,</a:t>
            </a:r>
            <a:r>
              <a:rPr lang="en-US" b="0" i="0" u="none" strike="noStrike" baseline="0" smtClean="0">
                <a:latin typeface="Segoe"/>
                <a:ea typeface="ＭＳ ゴシック"/>
              </a:rPr>
              <a:t> type </a:t>
            </a:r>
            <a:r>
              <a:rPr lang="en-US" b="1" i="0" u="none" strike="noStrike" baseline="0" smtClean="0">
                <a:latin typeface="Segoe"/>
                <a:ea typeface="ＭＳ ゴシック"/>
              </a:rPr>
              <a:t>=FIND(“b”,E2)</a:t>
            </a:r>
            <a:r>
              <a:rPr lang="en-US" b="0" i="0" u="none" strike="noStrike" baseline="0" smtClean="0">
                <a:latin typeface="Times New Roman"/>
                <a:ea typeface="ＭＳ ゴシック"/>
              </a:rPr>
              <a:t>,</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In this case, you are looking for a lowercase b—the argument is case sensitive.</a:t>
            </a:r>
          </a:p>
          <a:p>
            <a:pPr lvl="1" rtl="0">
              <a:buAutoNum type="arabicPeriod" startAt="5"/>
            </a:pPr>
            <a:r>
              <a:rPr lang="en-US" b="0" i="0" u="none" strike="noStrike" baseline="0" smtClean="0">
                <a:latin typeface="Segoe"/>
                <a:ea typeface="ＭＳ ゴシック"/>
              </a:rPr>
              <a:t>Copy the formula in cell K12 from cell </a:t>
            </a:r>
            <a:r>
              <a:rPr lang="en-US" b="1" i="0" u="none" strike="noStrike" baseline="0" smtClean="0">
                <a:latin typeface="Segoe"/>
                <a:ea typeface="ＭＳ ゴシック"/>
              </a:rPr>
              <a:t>K13</a:t>
            </a:r>
            <a:r>
              <a:rPr lang="en-US" b="0" i="0" u="none" strike="noStrike" baseline="0" smtClean="0">
                <a:latin typeface="Segoe"/>
                <a:ea typeface="ＭＳ ゴシック"/>
              </a:rPr>
              <a:t> to cell </a:t>
            </a:r>
            <a:r>
              <a:rPr lang="en-US" b="1" i="0" u="none" strike="noStrike" baseline="0" smtClean="0">
                <a:latin typeface="Segoe"/>
                <a:ea typeface="ＭＳ ゴシック"/>
              </a:rPr>
              <a:t>K18</a:t>
            </a:r>
            <a:r>
              <a:rPr lang="en-US" b="0" i="0" u="none" strike="noStrike" baseline="0" smtClean="0">
                <a:latin typeface="Times New Roman"/>
                <a:ea typeface="ＭＳ ゴシック"/>
              </a:rPr>
              <a:t>.</a:t>
            </a:r>
          </a:p>
          <a:p>
            <a:pPr lvl="1" rtl="0">
              <a:buAutoNum type="arabicPeriod" startAt="5"/>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68</a:t>
            </a:fld>
            <a:endParaRPr lang="en-US" dirty="0"/>
          </a:p>
        </p:txBody>
      </p:sp>
    </p:spTree>
    <p:extLst>
      <p:ext uri="{BB962C8B-B14F-4D97-AF65-F5344CB8AC3E}">
        <p14:creationId xmlns:p14="http://schemas.microsoft.com/office/powerpoint/2010/main" val="977823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SUBSTITUTE Function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 </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L11</a:t>
            </a:r>
            <a:r>
              <a:rPr lang="en-US" b="0" i="0" u="none" strike="noStrike" baseline="0" smtClean="0">
                <a:latin typeface="Segoe"/>
                <a:ea typeface="ＭＳ ゴシック"/>
              </a:rPr>
              <a:t> and type </a:t>
            </a:r>
            <a:r>
              <a:rPr lang="en-US" b="1" i="0" u="none" strike="noStrike" baseline="0" smtClean="0">
                <a:latin typeface="Segoe"/>
                <a:ea typeface="ＭＳ ゴシック"/>
              </a:rPr>
              <a:t>S1</a:t>
            </a:r>
            <a:r>
              <a:rPr lang="en-US" b="0" i="0" u="none" strike="noStrike" baseline="0" smtClean="0">
                <a:latin typeface="Times New Roman"/>
                <a:ea typeface="ＭＳ ゴシック"/>
              </a:rPr>
              <a:t>,</a:t>
            </a:r>
            <a:r>
              <a:rPr lang="en-US" b="0" i="0" u="none" strike="noStrike" baseline="0" smtClean="0">
                <a:latin typeface="Segoe"/>
                <a:ea typeface="ＭＳ ゴシック"/>
              </a:rPr>
              <a:t> and in M11 type </a:t>
            </a:r>
            <a:r>
              <a:rPr lang="en-US" b="1" i="0" u="none" strike="noStrike" baseline="0" smtClean="0">
                <a:latin typeface="Segoe"/>
                <a:ea typeface="ＭＳ ゴシック"/>
              </a:rPr>
              <a:t>Probationary Level</a:t>
            </a:r>
            <a:r>
              <a:rPr lang="en-US" b="0" i="0" u="none" strike="noStrike" baseline="0" smtClean="0">
                <a:latin typeface="Segoe"/>
                <a:ea typeface="ＭＳ ゴシック"/>
              </a:rPr>
              <a:t> to label the columns.</a:t>
            </a:r>
          </a:p>
          <a:p>
            <a:pPr lvl="1" rtl="0"/>
            <a:r>
              <a:rPr lang="en-US" b="0" i="0" u="none" strike="noStrike" baseline="0" smtClean="0">
                <a:latin typeface="Segoe"/>
                <a:ea typeface="ＭＳ ゴシック"/>
              </a:rPr>
              <a:t>Select cell </a:t>
            </a:r>
            <a:r>
              <a:rPr lang="en-US" b="1" i="0" u="none" strike="noStrike" baseline="0" smtClean="0">
                <a:latin typeface="Segoe"/>
                <a:ea typeface="ＭＳ ゴシック"/>
              </a:rPr>
              <a:t>L12</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FORMULAS</a:t>
            </a:r>
            <a:r>
              <a:rPr lang="en-US" b="0" i="0" u="none" strike="noStrike" baseline="0" smtClean="0">
                <a:latin typeface="Segoe"/>
                <a:ea typeface="ＭＳ ゴシック"/>
              </a:rPr>
              <a:t> tab and in the Function Library group, click </a:t>
            </a:r>
            <a:r>
              <a:rPr lang="en-US" b="1" i="0" u="none" strike="noStrike" baseline="0" smtClean="0">
                <a:latin typeface="Segoe"/>
                <a:ea typeface="ＭＳ ゴシック"/>
              </a:rPr>
              <a:t>Text</a:t>
            </a:r>
            <a:r>
              <a:rPr lang="en-US" b="0" i="0" u="none" strike="noStrike" baseline="0" smtClean="0">
                <a:latin typeface="Segoe"/>
                <a:ea typeface="ＭＳ ゴシック"/>
              </a:rPr>
              <a:t> and choose </a:t>
            </a:r>
            <a:r>
              <a:rPr lang="en-US" b="1" i="0" u="none" strike="noStrike" baseline="0" smtClean="0">
                <a:latin typeface="Segoe"/>
                <a:ea typeface="ＭＳ ゴシック"/>
              </a:rPr>
              <a:t>SUBSTITUTE</a:t>
            </a:r>
            <a:r>
              <a:rPr lang="en-US" b="0" i="0" u="none" strike="noStrike" baseline="0" smtClean="0">
                <a:latin typeface="Segoe"/>
                <a:ea typeface="ＭＳ ゴシック"/>
              </a:rPr>
              <a:t>. The Function Arguments dialog box opens.</a:t>
            </a:r>
          </a:p>
          <a:p>
            <a:pPr lvl="1" rtl="0"/>
            <a:r>
              <a:rPr lang="en-US" b="0" i="0" u="none" strike="noStrike" baseline="0" smtClean="0">
                <a:latin typeface="Segoe"/>
                <a:ea typeface="ＭＳ ゴシック"/>
              </a:rPr>
              <a:t>In the Text box, click </a:t>
            </a:r>
            <a:r>
              <a:rPr lang="en-US" b="1" i="0" u="none" strike="noStrike" baseline="0" smtClean="0">
                <a:latin typeface="Segoe"/>
                <a:ea typeface="ＭＳ ゴシック"/>
              </a:rPr>
              <a:t>E12</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In the Old_text box, type </a:t>
            </a:r>
            <a:r>
              <a:rPr lang="en-US" b="1" i="0" u="none" strike="noStrike" baseline="0" smtClean="0">
                <a:latin typeface="Segoe"/>
                <a:ea typeface="ＭＳ ゴシック"/>
              </a:rPr>
              <a:t>NP</a:t>
            </a:r>
            <a:r>
              <a:rPr lang="en-US" b="0" i="0" u="none" strike="noStrike" baseline="0" smtClean="0">
                <a:latin typeface="Segoe"/>
                <a:ea typeface="ＭＳ ゴシック"/>
              </a:rPr>
              <a:t>. This is a code for employees who are not probationary.</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69</a:t>
            </a:fld>
            <a:endParaRPr lang="en-US" dirty="0"/>
          </a:p>
        </p:txBody>
      </p:sp>
    </p:spTree>
    <p:extLst>
      <p:ext uri="{BB962C8B-B14F-4D97-AF65-F5344CB8AC3E}">
        <p14:creationId xmlns:p14="http://schemas.microsoft.com/office/powerpoint/2010/main" val="674066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SUMIF Function</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or press </a:t>
            </a:r>
            <a:r>
              <a:rPr lang="en-US" b="1" i="0" u="none" strike="noStrike" baseline="0" smtClean="0">
                <a:latin typeface="Segoe"/>
                <a:ea typeface="ＭＳ ゴシック"/>
              </a:rPr>
              <a:t>Esc</a:t>
            </a:r>
            <a:r>
              <a:rPr lang="en-US" b="0" i="0" u="none" strike="noStrike" baseline="0" smtClean="0">
                <a:latin typeface="Segoe"/>
                <a:ea typeface="ＭＳ ゴシック"/>
              </a:rPr>
              <a:t> if you have no changes.</a:t>
            </a:r>
          </a:p>
          <a:p>
            <a:pPr lvl="1" rtl="0">
              <a:buAutoNum type="arabicPeriod" startAt="7"/>
            </a:pPr>
            <a:r>
              <a:rPr lang="en-US" b="0" i="0" u="none" strike="noStrike" baseline="0" smtClean="0">
                <a:latin typeface="Segoe"/>
                <a:ea typeface="ＭＳ ゴシック"/>
              </a:rPr>
              <a:t>Select cell </a:t>
            </a:r>
            <a:r>
              <a:rPr lang="en-US" b="1" i="0" u="none" strike="noStrike" baseline="0" smtClean="0">
                <a:latin typeface="Segoe"/>
                <a:ea typeface="ＭＳ ゴシック"/>
              </a:rPr>
              <a:t>C21</a:t>
            </a:r>
            <a:r>
              <a:rPr lang="en-US" b="0" i="0" u="none" strike="noStrike" baseline="0" smtClean="0">
                <a:latin typeface="Segoe"/>
                <a:ea typeface="ＭＳ ゴシック"/>
              </a:rPr>
              <a:t>, and in the Function Library group, click </a:t>
            </a:r>
            <a:r>
              <a:rPr lang="en-US" b="1" i="0" u="none" strike="noStrike" baseline="0" smtClean="0">
                <a:latin typeface="Segoe"/>
                <a:ea typeface="ＭＳ ゴシック"/>
              </a:rPr>
              <a:t>Recently Used</a:t>
            </a:r>
            <a:r>
              <a:rPr lang="en-US" b="0" i="0" u="none" strike="noStrike" baseline="0" smtClean="0">
                <a:latin typeface="Segoe"/>
                <a:ea typeface="ＭＳ ゴシック"/>
              </a:rPr>
              <a:t>, and then click </a:t>
            </a:r>
            <a:r>
              <a:rPr lang="en-US" b="1" i="0" u="none" strike="noStrike" baseline="0" smtClean="0">
                <a:latin typeface="Segoe"/>
                <a:ea typeface="ＭＳ ゴシック"/>
              </a:rPr>
              <a:t>SUMIF</a:t>
            </a:r>
            <a:r>
              <a:rPr lang="en-US" b="0" i="0" u="none" strike="noStrike" baseline="0" smtClean="0">
                <a:latin typeface="Segoe"/>
                <a:ea typeface="ＭＳ ゴシック"/>
              </a:rPr>
              <a:t> to once again open the Function Arguments dialog box. The insertion point should be in the Range box.</a:t>
            </a:r>
          </a:p>
          <a:p>
            <a:pPr lvl="1">
              <a:buFont typeface="+mj-lt"/>
              <a:buAutoNum type="arabicPeriod" startAt="7"/>
            </a:pPr>
            <a:r>
              <a:rPr lang="en-US">
                <a:latin typeface="Segoe"/>
                <a:ea typeface="ＭＳ ゴシック"/>
              </a:rPr>
              <a:t>In the Range field, select cells </a:t>
            </a:r>
            <a:r>
              <a:rPr lang="en-US" b="1">
                <a:latin typeface="Segoe"/>
                <a:ea typeface="ＭＳ ゴシック"/>
              </a:rPr>
              <a:t>E5:E16</a:t>
            </a:r>
            <a:r>
              <a:rPr lang="en-US">
                <a:latin typeface="Segoe"/>
                <a:ea typeface="ＭＳ ゴシック"/>
              </a:rPr>
              <a:t>. The selected range is automatically entered into the text box. Press </a:t>
            </a:r>
            <a:r>
              <a:rPr lang="en-US" b="1">
                <a:latin typeface="Segoe"/>
                <a:ea typeface="ＭＳ ゴシック"/>
              </a:rPr>
              <a:t>Tab</a:t>
            </a:r>
            <a:r>
              <a:rPr lang="en-US">
                <a:latin typeface="Times New Roman"/>
                <a:ea typeface="ＭＳ ゴシック"/>
              </a:rPr>
              <a:t>.</a:t>
            </a:r>
          </a:p>
          <a:p>
            <a:pPr lvl="1">
              <a:buFont typeface="+mj-lt"/>
              <a:buAutoNum type="arabicPeriod" startAt="7"/>
            </a:pPr>
            <a:r>
              <a:rPr lang="en-US">
                <a:latin typeface="Segoe"/>
                <a:ea typeface="ＭＳ ゴシック"/>
              </a:rPr>
              <a:t>In the Criteria box, type </a:t>
            </a:r>
            <a:r>
              <a:rPr lang="en-US" b="1">
                <a:latin typeface="Segoe"/>
                <a:ea typeface="ＭＳ ゴシック"/>
              </a:rPr>
              <a:t>&lt;3%</a:t>
            </a:r>
            <a:r>
              <a:rPr lang="en-US">
                <a:latin typeface="Segoe"/>
                <a:ea typeface="ＭＳ ゴシック"/>
              </a:rPr>
              <a:t> and press </a:t>
            </a:r>
            <a:r>
              <a:rPr lang="en-US" b="1">
                <a:latin typeface="Segoe"/>
                <a:ea typeface="ＭＳ ゴシック"/>
              </a:rPr>
              <a:t>Tab</a:t>
            </a:r>
            <a:r>
              <a:rPr lang="en-US">
                <a:latin typeface="Segoe"/>
                <a:ea typeface="ＭＳ ゴシック"/>
              </a:rPr>
              <a:t>. You enter the criteria to look at column E and find values less than 3%.</a:t>
            </a:r>
          </a:p>
          <a:p>
            <a:pPr lvl="1">
              <a:buFont typeface="+mj-lt"/>
              <a:buAutoNum type="arabicPeriod" startAt="7"/>
            </a:pPr>
            <a:endParaRPr lang="en-US">
              <a:latin typeface="Times New Roman"/>
              <a:ea typeface="ＭＳ ゴシック"/>
            </a:endParaRPr>
          </a:p>
          <a:p>
            <a:pPr lvl="1" rtl="0">
              <a:buAutoNum type="arabicPeriod" startAt="7"/>
            </a:pPr>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spTree>
    <p:extLst>
      <p:ext uri="{BB962C8B-B14F-4D97-AF65-F5344CB8AC3E}">
        <p14:creationId xmlns:p14="http://schemas.microsoft.com/office/powerpoint/2010/main" val="15231603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SUBSTITUTE Function</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In the New_text box, type </a:t>
            </a:r>
            <a:r>
              <a:rPr lang="en-US" b="1" i="0" u="none" strike="noStrike" baseline="0" smtClean="0">
                <a:latin typeface="Segoe"/>
                <a:ea typeface="ＭＳ ゴシック"/>
              </a:rPr>
              <a:t>Non</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Segoe"/>
                <a:ea typeface="ＭＳ ゴシック"/>
              </a:rPr>
              <a:t>. Because the first value is NP, the result of the formula will be Non.</a:t>
            </a:r>
          </a:p>
          <a:p>
            <a:pPr lvl="1" rtl="0">
              <a:buAutoNum type="arabicPeriod" startAt="6"/>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and copy the formula in L11 from </a:t>
            </a:r>
            <a:r>
              <a:rPr lang="en-US" b="1" i="0" u="none" strike="noStrike" baseline="0" smtClean="0">
                <a:latin typeface="Segoe"/>
                <a:ea typeface="ＭＳ ゴシック"/>
              </a:rPr>
              <a:t>L12</a:t>
            </a:r>
            <a:r>
              <a:rPr lang="en-US" b="0" i="0" u="none" strike="noStrike" baseline="0" smtClean="0">
                <a:latin typeface="Segoe"/>
                <a:ea typeface="ＭＳ ゴシック"/>
              </a:rPr>
              <a:t> through </a:t>
            </a:r>
            <a:r>
              <a:rPr lang="en-US" b="1" i="0" u="none" strike="noStrike" baseline="0" smtClean="0">
                <a:latin typeface="Segoe"/>
                <a:ea typeface="ＭＳ ゴシック"/>
              </a:rPr>
              <a:t>L18</a:t>
            </a:r>
            <a:r>
              <a:rPr lang="en-US" b="0" i="0" u="none" strike="noStrike" baseline="0" smtClean="0">
                <a:latin typeface="Times New Roman"/>
                <a:ea typeface="ＭＳ ゴシック"/>
              </a:rPr>
              <a:t>.</a:t>
            </a:r>
          </a:p>
          <a:p>
            <a:pPr lvl="1" rtl="0">
              <a:buAutoNum type="arabicPeriod" startAt="6"/>
            </a:pPr>
            <a:r>
              <a:rPr lang="en-US" b="0" i="0" u="none" strike="noStrike" baseline="0" smtClean="0">
                <a:latin typeface="Segoe"/>
                <a:ea typeface="ＭＳ ゴシック"/>
              </a:rPr>
              <a:t>Select cell </a:t>
            </a:r>
            <a:r>
              <a:rPr lang="en-US" b="1" i="0" u="none" strike="noStrike" baseline="0" smtClean="0">
                <a:latin typeface="Segoe"/>
                <a:ea typeface="ＭＳ ゴシック"/>
              </a:rPr>
              <a:t>M12</a:t>
            </a:r>
            <a:r>
              <a:rPr lang="en-US" b="0" i="0" u="none" strike="noStrike" baseline="0" smtClean="0">
                <a:latin typeface="Segoe"/>
                <a:ea typeface="ＭＳ ゴシック"/>
              </a:rPr>
              <a:t> and type </a:t>
            </a:r>
            <a:r>
              <a:rPr lang="en-US" b="1" i="0" u="none" strike="noStrike" baseline="0" smtClean="0">
                <a:latin typeface="Segoe"/>
                <a:ea typeface="ＭＳ ゴシック"/>
              </a:rPr>
              <a:t>=SUBSTITUTE(L12,"P","Probationary Level ")</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In this case, you are looking the letter P and changing the string to Probationary Level with a space at the end because a number will follow.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70</a:t>
            </a:fld>
            <a:endParaRPr lang="en-US" dirty="0"/>
          </a:p>
        </p:txBody>
      </p:sp>
    </p:spTree>
    <p:extLst>
      <p:ext uri="{BB962C8B-B14F-4D97-AF65-F5344CB8AC3E}">
        <p14:creationId xmlns:p14="http://schemas.microsoft.com/office/powerpoint/2010/main" val="20991001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SUBSTITUTE Function</a:t>
            </a:r>
          </a:p>
        </p:txBody>
      </p:sp>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smtClean="0">
                <a:latin typeface="Segoe"/>
                <a:ea typeface="ＭＳ ゴシック"/>
              </a:rPr>
              <a:t>Copy the formula in cell M12 from cell </a:t>
            </a:r>
            <a:r>
              <a:rPr lang="en-US" b="1" i="0" u="none" strike="noStrike" baseline="0" smtClean="0">
                <a:latin typeface="Segoe"/>
                <a:ea typeface="ＭＳ ゴシック"/>
              </a:rPr>
              <a:t>M13</a:t>
            </a:r>
            <a:r>
              <a:rPr lang="en-US" b="0" i="0" u="none" strike="noStrike" baseline="0" smtClean="0">
                <a:latin typeface="Segoe"/>
                <a:ea typeface="ＭＳ ゴシック"/>
              </a:rPr>
              <a:t> to cell </a:t>
            </a:r>
            <a:r>
              <a:rPr lang="en-US" b="1" i="0" u="none" strike="noStrike" baseline="0" smtClean="0">
                <a:latin typeface="Segoe"/>
                <a:ea typeface="ＭＳ ゴシック"/>
              </a:rPr>
              <a:t>M18</a:t>
            </a:r>
            <a:r>
              <a:rPr lang="en-US" b="0" i="0" u="none" strike="noStrike" baseline="0" smtClean="0">
                <a:latin typeface="Segoe"/>
                <a:ea typeface="ＭＳ ゴシック"/>
              </a:rPr>
              <a:t>. See the figure below to see the worksheet values.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71</a:t>
            </a:fld>
            <a:endParaRPr lang="en-US" dirty="0"/>
          </a:p>
        </p:txBody>
      </p:sp>
      <p:pic>
        <p:nvPicPr>
          <p:cNvPr id="7" name="Picture 6" descr="1026.png"/>
          <p:cNvPicPr>
            <a:picLocks noChangeAspect="1"/>
          </p:cNvPicPr>
          <p:nvPr/>
        </p:nvPicPr>
        <p:blipFill rotWithShape="1">
          <a:blip r:embed="rId2">
            <a:extLst>
              <a:ext uri="{28A0092B-C50C-407E-A947-70E740481C1C}">
                <a14:useLocalDpi xmlns:a14="http://schemas.microsoft.com/office/drawing/2010/main" val="0"/>
              </a:ext>
            </a:extLst>
          </a:blip>
          <a:srcRect b="41514"/>
          <a:stretch/>
        </p:blipFill>
        <p:spPr>
          <a:xfrm>
            <a:off x="1066800" y="2362200"/>
            <a:ext cx="7340600" cy="3453870"/>
          </a:xfrm>
          <a:prstGeom prst="rect">
            <a:avLst/>
          </a:prstGeom>
        </p:spPr>
      </p:pic>
    </p:spTree>
    <p:extLst>
      <p:ext uri="{BB962C8B-B14F-4D97-AF65-F5344CB8AC3E}">
        <p14:creationId xmlns:p14="http://schemas.microsoft.com/office/powerpoint/2010/main" val="34320991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Use the SUBSTITUTE Function</a:t>
            </a:r>
            <a:endParaRPr lang="en-US"/>
          </a:p>
        </p:txBody>
      </p:sp>
      <p:sp>
        <p:nvSpPr>
          <p:cNvPr id="3" name="Content Placeholder 2"/>
          <p:cNvSpPr>
            <a:spLocks noGrp="1"/>
          </p:cNvSpPr>
          <p:nvPr>
            <p:ph idx="1"/>
          </p:nvPr>
        </p:nvSpPr>
        <p:spPr/>
        <p:txBody>
          <a:bodyPr/>
          <a:lstStyle/>
          <a:p>
            <a:pPr lvl="1">
              <a:buFont typeface="+mj-lt"/>
              <a:buAutoNum type="arabicPeriod" startAt="10"/>
            </a:pPr>
            <a:r>
              <a:rPr lang="en-US">
                <a:latin typeface="Segoe"/>
                <a:ea typeface="ＭＳ ゴシック"/>
              </a:rPr>
              <a:t>Press </a:t>
            </a:r>
            <a:r>
              <a:rPr lang="en-US" b="1">
                <a:latin typeface="Segoe"/>
                <a:ea typeface="ＭＳ ゴシック"/>
              </a:rPr>
              <a:t>Ctrl +`</a:t>
            </a:r>
            <a:r>
              <a:rPr lang="en-US">
                <a:latin typeface="Segoe"/>
                <a:ea typeface="ＭＳ ゴシック"/>
              </a:rPr>
              <a:t> to display the formulas, as shown below. Press </a:t>
            </a:r>
            <a:r>
              <a:rPr lang="en-US" b="1">
                <a:latin typeface="Segoe"/>
                <a:ea typeface="ＭＳ ゴシック"/>
              </a:rPr>
              <a:t>Ctrl +`</a:t>
            </a:r>
            <a:r>
              <a:rPr lang="en-US">
                <a:latin typeface="Segoe"/>
                <a:ea typeface="ＭＳ ゴシック"/>
              </a:rPr>
              <a:t> again to switch back to the formula results.</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72</a:t>
            </a:fld>
            <a:endParaRPr lang="en-US" dirty="0"/>
          </a:p>
        </p:txBody>
      </p:sp>
      <p:pic>
        <p:nvPicPr>
          <p:cNvPr id="7" name="Picture 6" descr="10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2514600"/>
            <a:ext cx="7340600" cy="2997200"/>
          </a:xfrm>
          <a:prstGeom prst="rect">
            <a:avLst/>
          </a:prstGeom>
        </p:spPr>
      </p:pic>
    </p:spTree>
    <p:extLst>
      <p:ext uri="{BB962C8B-B14F-4D97-AF65-F5344CB8AC3E}">
        <p14:creationId xmlns:p14="http://schemas.microsoft.com/office/powerpoint/2010/main" val="19357741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Use the SUBSTITUTE Function</a:t>
            </a:r>
            <a:endParaRPr lang="en-US"/>
          </a:p>
        </p:txBody>
      </p:sp>
      <p:sp>
        <p:nvSpPr>
          <p:cNvPr id="3" name="Content Placeholder 2"/>
          <p:cNvSpPr>
            <a:spLocks noGrp="1"/>
          </p:cNvSpPr>
          <p:nvPr>
            <p:ph idx="1"/>
          </p:nvPr>
        </p:nvSpPr>
        <p:spPr/>
        <p:txBody>
          <a:bodyPr/>
          <a:lstStyle/>
          <a:p>
            <a:pPr lvl="1">
              <a:buFont typeface="+mj-lt"/>
              <a:buAutoNum type="arabicPeriod" startAt="11"/>
            </a:pPr>
            <a:r>
              <a:rPr lang="en-US">
                <a:latin typeface="Segoe"/>
                <a:ea typeface="ＭＳ ゴシック"/>
              </a:rPr>
              <a:t> </a:t>
            </a:r>
            <a:r>
              <a:rPr lang="en-US" b="1">
                <a:latin typeface="Segoe"/>
                <a:ea typeface="ＭＳ ゴシック"/>
              </a:rPr>
              <a:t>SAVE</a:t>
            </a:r>
            <a:r>
              <a:rPr lang="en-US">
                <a:latin typeface="Segoe"/>
                <a:ea typeface="ＭＳ ゴシック"/>
              </a:rPr>
              <a:t> the workbook as </a:t>
            </a:r>
            <a:r>
              <a:rPr lang="en-US" b="1" i="1">
                <a:latin typeface="Segoe"/>
                <a:ea typeface="ＭＳ ゴシック"/>
              </a:rPr>
              <a:t>10 Fabrikam Alarm Codes Solution</a:t>
            </a:r>
            <a:r>
              <a:rPr lang="en-US">
                <a:latin typeface="Segoe"/>
                <a:ea typeface="ＭＳ ゴシック"/>
              </a:rPr>
              <a:t> again.</a:t>
            </a:r>
          </a:p>
          <a:p>
            <a:pPr lvl="0">
              <a:buClr>
                <a:srgbClr val="007233"/>
              </a:buClr>
            </a:pPr>
            <a:r>
              <a:rPr lang="en-US" b="1">
                <a:latin typeface="Segoe"/>
                <a:ea typeface="ＭＳ ゴシック"/>
              </a:rPr>
              <a:t>EXIT</a:t>
            </a:r>
            <a:r>
              <a:rPr lang="en-US">
                <a:solidFill>
                  <a:srgbClr val="3366FF"/>
                </a:solidFill>
                <a:latin typeface="Segoe"/>
                <a:ea typeface="ＭＳ ゴシック"/>
              </a:rPr>
              <a:t> </a:t>
            </a:r>
            <a:r>
              <a:rPr lang="en-US">
                <a:solidFill>
                  <a:srgbClr val="000000"/>
                </a:solidFill>
                <a:latin typeface="Segoe"/>
                <a:ea typeface="ＭＳ ゴシック"/>
              </a:rPr>
              <a:t>Excel.</a:t>
            </a:r>
          </a:p>
          <a:p>
            <a:pPr lvl="0">
              <a:buClr>
                <a:srgbClr val="007233"/>
              </a:buClr>
            </a:pPr>
            <a:r>
              <a:rPr lang="en-US">
                <a:latin typeface="Segoe"/>
                <a:ea typeface="ＭＳ ゴシック"/>
              </a:rPr>
              <a:t>To use existing text with small changes, you can use the SUBSTITUTE function. </a:t>
            </a:r>
          </a:p>
          <a:p>
            <a:pPr lvl="0">
              <a:buClr>
                <a:srgbClr val="007233"/>
              </a:buClr>
            </a:pPr>
            <a:r>
              <a:rPr lang="en-US">
                <a:latin typeface="Segoe"/>
                <a:ea typeface="ＭＳ ゴシック"/>
              </a:rPr>
              <a:t>In the Function Arguments dialog box, Text can be the actual text you want to substitute, or it can be a cell reference. </a:t>
            </a:r>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73</a:t>
            </a:fld>
            <a:endParaRPr lang="en-US" dirty="0"/>
          </a:p>
        </p:txBody>
      </p:sp>
    </p:spTree>
    <p:extLst>
      <p:ext uri="{BB962C8B-B14F-4D97-AF65-F5344CB8AC3E}">
        <p14:creationId xmlns:p14="http://schemas.microsoft.com/office/powerpoint/2010/main" val="4725300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Skill Summary</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74</a:t>
            </a:fld>
            <a:endParaRPr lang="en-US" dirty="0"/>
          </a:p>
        </p:txBody>
      </p:sp>
      <p:pic>
        <p:nvPicPr>
          <p:cNvPr id="7" name="Picture 6" descr="1000.png"/>
          <p:cNvPicPr>
            <a:picLocks noChangeAspect="1"/>
          </p:cNvPicPr>
          <p:nvPr/>
        </p:nvPicPr>
        <p:blipFill rotWithShape="1">
          <a:blip r:embed="rId2">
            <a:extLst>
              <a:ext uri="{28A0092B-C50C-407E-A947-70E740481C1C}">
                <a14:useLocalDpi xmlns:a14="http://schemas.microsoft.com/office/drawing/2010/main" val="0"/>
              </a:ext>
            </a:extLst>
          </a:blip>
          <a:srcRect r="6249"/>
          <a:stretch/>
        </p:blipFill>
        <p:spPr>
          <a:xfrm>
            <a:off x="521619" y="1600200"/>
            <a:ext cx="8165181" cy="3654935"/>
          </a:xfrm>
          <a:prstGeom prst="rect">
            <a:avLst/>
          </a:prstGeom>
        </p:spPr>
      </p:pic>
    </p:spTree>
    <p:extLst>
      <p:ext uri="{BB962C8B-B14F-4D97-AF65-F5344CB8AC3E}">
        <p14:creationId xmlns:p14="http://schemas.microsoft.com/office/powerpoint/2010/main" val="70643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SUMIF Function</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smtClean="0">
                <a:latin typeface="Segoe"/>
                <a:ea typeface="ＭＳ ゴシック"/>
              </a:rPr>
              <a:t>In the Sum_range field, select cells </a:t>
            </a:r>
            <a:r>
              <a:rPr lang="en-US" b="1" i="0" u="none" strike="noStrike" baseline="0" smtClean="0">
                <a:latin typeface="Segoe"/>
                <a:ea typeface="ＭＳ ゴシック"/>
              </a:rPr>
              <a:t>C5:C16</a:t>
            </a:r>
            <a:r>
              <a:rPr lang="en-US" b="0" i="0" u="none" strike="noStrike" baseline="0" smtClean="0">
                <a:latin typeface="Segoe"/>
                <a:ea typeface="ＭＳ ゴシック"/>
              </a:rPr>
              <a:t>. The formula in C21 is different that the formula in C20. In C21, the criteria range is different than the sum range. In C20, the criteria range and the sum range are the same. In C21, SUMIF checks for values in column E that are less than 3% (E8 is the first one) and finds the value in the same row and column C (C8 in this case) and adds this to the total. Click </a:t>
            </a:r>
            <a:r>
              <a:rPr lang="en-US" b="1" i="0" u="none" strike="noStrike" baseline="0" smtClean="0">
                <a:latin typeface="Segoe"/>
                <a:ea typeface="ＭＳ ゴシック"/>
              </a:rPr>
              <a:t>OK</a:t>
            </a:r>
            <a:r>
              <a:rPr lang="en-US" b="0" i="0" u="none" strike="noStrike" baseline="0" smtClean="0">
                <a:latin typeface="Segoe"/>
                <a:ea typeface="ＭＳ ゴシック"/>
              </a:rPr>
              <a:t> to accept your changes and close the dialog box. Excel returns a value of $1,134,200.</a:t>
            </a:r>
          </a:p>
          <a:p>
            <a:pPr lvl="1" rtl="0">
              <a:buAutoNum type="arabicPeriod" startAt="11"/>
            </a:pPr>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select </a:t>
            </a:r>
            <a:r>
              <a:rPr lang="en-US" b="1" i="0" u="none" strike="noStrike" baseline="0" smtClean="0">
                <a:latin typeface="Segoe"/>
                <a:ea typeface="ＭＳ ゴシック"/>
              </a:rPr>
              <a:t>Save As</a:t>
            </a:r>
            <a:r>
              <a:rPr lang="en-US" b="0" i="0" u="none" strike="noStrike" baseline="0" smtClean="0">
                <a:latin typeface="Times New Roman"/>
                <a:ea typeface="ＭＳ ゴシック"/>
              </a:rPr>
              <a:t>.</a:t>
            </a:r>
          </a:p>
          <a:p>
            <a:pPr lvl="1" rtl="0">
              <a:buAutoNum type="arabicPeriod" startAt="11"/>
            </a:pPr>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 as </a:t>
            </a:r>
            <a:r>
              <a:rPr lang="en-US" b="1" i="1" u="none" strike="noStrike" baseline="0" smtClean="0">
                <a:latin typeface="Segoe"/>
                <a:ea typeface="ＭＳ ゴシック"/>
              </a:rPr>
              <a:t>10 Fabrikam Sales Solution</a:t>
            </a:r>
            <a:r>
              <a:rPr lang="en-US" b="0" i="0" u="none" strike="noStrike" baseline="0" smtClean="0">
                <a:latin typeface="Times New Roman"/>
                <a:ea typeface="ＭＳ ゴシック"/>
              </a:rPr>
              <a:t>.</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Tree>
    <p:extLst>
      <p:ext uri="{BB962C8B-B14F-4D97-AF65-F5344CB8AC3E}">
        <p14:creationId xmlns:p14="http://schemas.microsoft.com/office/powerpoint/2010/main" val="31649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the SUMIFS Function</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 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C22</a:t>
            </a:r>
            <a:r>
              <a:rPr lang="en-US" b="0" i="0" u="none" strike="noStrike" baseline="0" smtClean="0">
                <a:latin typeface="Segoe"/>
                <a:ea typeface="ＭＳ ゴシック"/>
              </a:rPr>
              <a:t>. On the FORMULAS tab, in the Function Library group, click </a:t>
            </a:r>
            <a:r>
              <a:rPr lang="en-US" b="1" i="0" u="none" strike="noStrike" baseline="0" smtClean="0">
                <a:latin typeface="Segoe"/>
                <a:ea typeface="ＭＳ ゴシック"/>
              </a:rPr>
              <a:t>Insert Function</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In the Search for a Function box, type </a:t>
            </a:r>
            <a:r>
              <a:rPr lang="en-US" b="1" i="0" u="none" strike="noStrike" baseline="0" smtClean="0">
                <a:latin typeface="Segoe"/>
                <a:ea typeface="ＭＳ ゴシック"/>
              </a:rPr>
              <a:t>SUMIFS</a:t>
            </a:r>
            <a:r>
              <a:rPr lang="en-US" b="0" i="0" u="none" strike="noStrike" baseline="0" smtClean="0">
                <a:latin typeface="Segoe"/>
                <a:ea typeface="ＭＳ ゴシック"/>
              </a:rPr>
              <a:t>, and then click </a:t>
            </a:r>
            <a:r>
              <a:rPr lang="en-US" b="1" i="0" u="none" strike="noStrike" baseline="0" smtClean="0">
                <a:latin typeface="Segoe"/>
                <a:ea typeface="ＭＳ ゴシック"/>
              </a:rPr>
              <a:t>Go</a:t>
            </a:r>
            <a:r>
              <a:rPr lang="en-US" b="0" i="0" u="none" strike="noStrike" baseline="0" smtClean="0">
                <a:latin typeface="Segoe"/>
                <a:ea typeface="ＭＳ ゴシック"/>
              </a:rPr>
              <a:t>. SUMIFS is highlighted in the Function box.</a:t>
            </a:r>
          </a:p>
          <a:p>
            <a:pPr lvl="1"/>
            <a:r>
              <a:rPr lang="en-US">
                <a:latin typeface="Segoe"/>
                <a:ea typeface="ＭＳ ゴシック"/>
              </a:rPr>
              <a:t>Click </a:t>
            </a:r>
            <a:r>
              <a:rPr lang="en-US" b="1">
                <a:latin typeface="Segoe"/>
                <a:ea typeface="ＭＳ ゴシック"/>
              </a:rPr>
              <a:t>OK</a:t>
            </a:r>
            <a:r>
              <a:rPr lang="en-US">
                <a:latin typeface="Segoe"/>
                <a:ea typeface="ＭＳ ゴシック"/>
              </a:rPr>
              <a:t> to accept the function.</a:t>
            </a:r>
          </a:p>
          <a:p>
            <a:pPr lvl="1"/>
            <a:r>
              <a:rPr lang="en-US">
                <a:latin typeface="Segoe"/>
                <a:ea typeface="ＭＳ ゴシック"/>
              </a:rPr>
              <a:t>In the Function Arguments dialog box, select cells </a:t>
            </a:r>
            <a:r>
              <a:rPr lang="en-US" b="1">
                <a:latin typeface="Segoe"/>
                <a:ea typeface="ＭＳ ゴシック"/>
              </a:rPr>
              <a:t>C5:C16</a:t>
            </a:r>
            <a:r>
              <a:rPr lang="en-US">
                <a:latin typeface="Segoe"/>
                <a:ea typeface="ＭＳ ゴシック"/>
              </a:rPr>
              <a:t> in the Sum_range box. This adds your cell range to the argument of the formula.</a:t>
            </a:r>
          </a:p>
          <a:p>
            <a:pPr lvl="1" rtl="0"/>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Tree>
    <p:extLst>
      <p:ext uri="{BB962C8B-B14F-4D97-AF65-F5344CB8AC3E}">
        <p14:creationId xmlns:p14="http://schemas.microsoft.com/office/powerpoint/2010/main" val="3529689032"/>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386</TotalTime>
  <Words>8445</Words>
  <Application>Microsoft Macintosh PowerPoint</Application>
  <PresentationFormat>On-screen Show (4:3)</PresentationFormat>
  <Paragraphs>613</Paragraphs>
  <Slides>74</Slides>
  <Notes>17</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template</vt:lpstr>
      <vt:lpstr>Using Advanced Formulas</vt:lpstr>
      <vt:lpstr>Objectives</vt:lpstr>
      <vt:lpstr>Step by Step: Use the SUMIF Function</vt:lpstr>
      <vt:lpstr>Step by Step: Use the SUMIF Function</vt:lpstr>
      <vt:lpstr>Step by Step: Use the SUMIF Function</vt:lpstr>
      <vt:lpstr>Step by Step: Use the SUMIF Function</vt:lpstr>
      <vt:lpstr>Step by Step: Use the SUMIF Function</vt:lpstr>
      <vt:lpstr>Step by Step: Use the SUMIF Function</vt:lpstr>
      <vt:lpstr>Step by Step: Use the SUMIFS Function</vt:lpstr>
      <vt:lpstr>Step by Step: Use the SUMIFS Function</vt:lpstr>
      <vt:lpstr>Step by Step: Use the SUMIFS Function</vt:lpstr>
      <vt:lpstr>Step by Step: Use the SUMIFS Function</vt:lpstr>
      <vt:lpstr>Step by Step: Use the SUMIFS Function</vt:lpstr>
      <vt:lpstr>Step by Step: Use the COUNTIF Function</vt:lpstr>
      <vt:lpstr>Step by Step: Use the COUNTIF Function</vt:lpstr>
      <vt:lpstr>Step by Step: Use the COUNTIFS Function</vt:lpstr>
      <vt:lpstr>Step by Step: Use the COUNTIFS Function</vt:lpstr>
      <vt:lpstr>Step by Step: Use the COUNTIFS Function</vt:lpstr>
      <vt:lpstr>Step by Step: Use the COUNTIFS Function</vt:lpstr>
      <vt:lpstr>Step by Step: Use the AVERAGEIF Function</vt:lpstr>
      <vt:lpstr>Step by Step: Use the AVERAGEIF Function</vt:lpstr>
      <vt:lpstr>Step by Step: Use the AVERAGEIFS Function</vt:lpstr>
      <vt:lpstr>Step by Step: Use the AVERAGEIFS Function</vt:lpstr>
      <vt:lpstr>Step by Step: Use the VLOOKUP Function</vt:lpstr>
      <vt:lpstr>Step by Step: Use the VLOOKUP Function</vt:lpstr>
      <vt:lpstr>Step by Step: Use the VLOOKUP Function</vt:lpstr>
      <vt:lpstr>Step by Step: Use the VLOOKUP Function</vt:lpstr>
      <vt:lpstr>Step by Step: Use the VLOOKUP Function</vt:lpstr>
      <vt:lpstr>Step by Step: Use the HLOOKUP Function</vt:lpstr>
      <vt:lpstr>Step by Step: Use the HLOOKUP Function</vt:lpstr>
      <vt:lpstr>Step by Step: Use the HLOOKUP Function</vt:lpstr>
      <vt:lpstr>Step by Step: Use the HLOOKUP Function</vt:lpstr>
      <vt:lpstr>Step by Step: Use the IF Function</vt:lpstr>
      <vt:lpstr>Step by Step: Use the IF Function</vt:lpstr>
      <vt:lpstr>Step by Step: Use the IF Function</vt:lpstr>
      <vt:lpstr>Step by Step: Use the IF Function</vt:lpstr>
      <vt:lpstr>Step by Step: Use the IF Function</vt:lpstr>
      <vt:lpstr>Step by Step: Use the AND Function</vt:lpstr>
      <vt:lpstr>Step by Step: Use the AND Function</vt:lpstr>
      <vt:lpstr>Step by Step: Use the AND Function</vt:lpstr>
      <vt:lpstr>Step by Step: Use the OR Function</vt:lpstr>
      <vt:lpstr>Step by Step: Use the OR Function</vt:lpstr>
      <vt:lpstr>Step by Step: Use the NOT Function</vt:lpstr>
      <vt:lpstr>Step by Step: Use the IFERROR Function</vt:lpstr>
      <vt:lpstr>Step by Step: Use the IFERROR Function</vt:lpstr>
      <vt:lpstr>Step by Step: Use the IFERROR Function</vt:lpstr>
      <vt:lpstr>Step by Step: Use the IFERROR Function</vt:lpstr>
      <vt:lpstr>Step by Step: Use the IFERROR Function</vt:lpstr>
      <vt:lpstr>Step by Step: Convert Text to Columns</vt:lpstr>
      <vt:lpstr>Step by Step: Convert Text to Columns</vt:lpstr>
      <vt:lpstr>Step by Step: Convert Text to Columns</vt:lpstr>
      <vt:lpstr>Step by Step: Use the LEFT Function</vt:lpstr>
      <vt:lpstr>Step by Step: Use the LEFT Function</vt:lpstr>
      <vt:lpstr>Step by Step: Use the LEFT Function</vt:lpstr>
      <vt:lpstr>Step by Step: Use the RIGHT Function</vt:lpstr>
      <vt:lpstr>Step by Step: Use the Mid Function</vt:lpstr>
      <vt:lpstr>Step by Step: Use the Mid Function</vt:lpstr>
      <vt:lpstr>Step by Step: Use the TRIM Function</vt:lpstr>
      <vt:lpstr>Step by Step: Use the TRIM Function</vt:lpstr>
      <vt:lpstr>Step by Step: Use the PROPER Function</vt:lpstr>
      <vt:lpstr>Step by Step: Use the UPPER Function</vt:lpstr>
      <vt:lpstr>Step by Step: Use the LOWER Function</vt:lpstr>
      <vt:lpstr>Step by Step: Use the CONCATENATE Function</vt:lpstr>
      <vt:lpstr>Step by Step: Use the CONCATENATE Function</vt:lpstr>
      <vt:lpstr>Step by Step: Use the CONCATENATE Function</vt:lpstr>
      <vt:lpstr>Step by Step: Use the CONCATENATE Function</vt:lpstr>
      <vt:lpstr>Step by Step: Use the FIND Function</vt:lpstr>
      <vt:lpstr>Step by Step: Use the FIND Function</vt:lpstr>
      <vt:lpstr>Step by Step: Use the SUBSTITUTE Function</vt:lpstr>
      <vt:lpstr>Step by Step: Use the SUBSTITUTE Function</vt:lpstr>
      <vt:lpstr>Step by Step: Use the SUBSTITUTE Function</vt:lpstr>
      <vt:lpstr>Step by Step: Use the SUBSTITUTE Function</vt:lpstr>
      <vt:lpstr>Step by Step: Use the SUBSTITUTE Function</vt:lpstr>
      <vt:lpstr>Skill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Rich Kershner</cp:lastModifiedBy>
  <cp:revision>525</cp:revision>
  <dcterms:created xsi:type="dcterms:W3CDTF">2011-08-08T12:10:51Z</dcterms:created>
  <dcterms:modified xsi:type="dcterms:W3CDTF">2013-09-02T18:06:50Z</dcterms:modified>
</cp:coreProperties>
</file>