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0" r:id="rId1"/>
  </p:sldMasterIdLst>
  <p:notesMasterIdLst>
    <p:notesMasterId r:id="rId63"/>
  </p:notesMasterIdLst>
  <p:sldIdLst>
    <p:sldId id="256" r:id="rId2"/>
    <p:sldId id="258" r:id="rId3"/>
    <p:sldId id="259" r:id="rId4"/>
    <p:sldId id="268" r:id="rId5"/>
    <p:sldId id="269" r:id="rId6"/>
    <p:sldId id="273" r:id="rId7"/>
    <p:sldId id="274" r:id="rId8"/>
    <p:sldId id="275" r:id="rId9"/>
    <p:sldId id="276" r:id="rId10"/>
    <p:sldId id="279" r:id="rId11"/>
    <p:sldId id="281" r:id="rId12"/>
    <p:sldId id="286" r:id="rId13"/>
    <p:sldId id="287" r:id="rId14"/>
    <p:sldId id="288" r:id="rId15"/>
    <p:sldId id="290" r:id="rId16"/>
    <p:sldId id="291" r:id="rId17"/>
    <p:sldId id="298" r:id="rId18"/>
    <p:sldId id="299" r:id="rId19"/>
    <p:sldId id="303" r:id="rId20"/>
    <p:sldId id="304" r:id="rId21"/>
    <p:sldId id="309" r:id="rId22"/>
    <p:sldId id="312" r:id="rId23"/>
    <p:sldId id="314" r:id="rId24"/>
    <p:sldId id="317" r:id="rId25"/>
    <p:sldId id="318" r:id="rId26"/>
    <p:sldId id="319" r:id="rId27"/>
    <p:sldId id="320" r:id="rId28"/>
    <p:sldId id="322" r:id="rId29"/>
    <p:sldId id="323" r:id="rId30"/>
    <p:sldId id="324" r:id="rId31"/>
    <p:sldId id="327" r:id="rId32"/>
    <p:sldId id="328" r:id="rId33"/>
    <p:sldId id="373" r:id="rId34"/>
    <p:sldId id="329" r:id="rId35"/>
    <p:sldId id="334" r:id="rId36"/>
    <p:sldId id="335" r:id="rId37"/>
    <p:sldId id="336" r:id="rId38"/>
    <p:sldId id="337" r:id="rId39"/>
    <p:sldId id="338" r:id="rId40"/>
    <p:sldId id="340" r:id="rId41"/>
    <p:sldId id="343" r:id="rId42"/>
    <p:sldId id="344" r:id="rId43"/>
    <p:sldId id="345" r:id="rId44"/>
    <p:sldId id="346" r:id="rId45"/>
    <p:sldId id="351" r:id="rId46"/>
    <p:sldId id="352" r:id="rId47"/>
    <p:sldId id="353" r:id="rId48"/>
    <p:sldId id="354" r:id="rId49"/>
    <p:sldId id="355" r:id="rId50"/>
    <p:sldId id="357" r:id="rId51"/>
    <p:sldId id="358" r:id="rId52"/>
    <p:sldId id="359" r:id="rId53"/>
    <p:sldId id="360" r:id="rId54"/>
    <p:sldId id="363" r:id="rId55"/>
    <p:sldId id="364" r:id="rId56"/>
    <p:sldId id="366" r:id="rId57"/>
    <p:sldId id="368" r:id="rId58"/>
    <p:sldId id="375" r:id="rId59"/>
    <p:sldId id="369" r:id="rId60"/>
    <p:sldId id="371" r:id="rId61"/>
    <p:sldId id="372" r:id="rId62"/>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1008">
          <p15:clr>
            <a:srgbClr val="A4A3A4"/>
          </p15:clr>
        </p15:guide>
        <p15:guide id="2" pos="288">
          <p15:clr>
            <a:srgbClr val="A4A3A4"/>
          </p15:clr>
        </p15:guide>
        <p15:guide id="3" pos="5424">
          <p15:clr>
            <a:srgbClr val="A4A3A4"/>
          </p15:clr>
        </p15:guide>
        <p15:guide id="4" pos="300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yan Gambrel" initials="BG"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2C6"/>
    <a:srgbClr val="0000FF"/>
    <a:srgbClr val="000066"/>
    <a:srgbClr val="0000CC"/>
    <a:srgbClr val="DEC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73" autoAdjust="0"/>
    <p:restoredTop sz="90603" autoAdjust="0"/>
  </p:normalViewPr>
  <p:slideViewPr>
    <p:cSldViewPr>
      <p:cViewPr>
        <p:scale>
          <a:sx n="150" d="100"/>
          <a:sy n="150" d="100"/>
        </p:scale>
        <p:origin x="-872" y="-80"/>
      </p:cViewPr>
      <p:guideLst>
        <p:guide orient="horz" pos="1008"/>
        <p:guide pos="288"/>
        <p:guide pos="5424"/>
        <p:guide pos="300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notesMaster" Target="notesMasters/notesMaster1.xml"/><Relationship Id="rId64" Type="http://schemas.openxmlformats.org/officeDocument/2006/relationships/printerSettings" Target="printerSettings/printerSettings1.bin"/><Relationship Id="rId65" Type="http://schemas.openxmlformats.org/officeDocument/2006/relationships/commentAuthors" Target="commentAuthors.xml"/><Relationship Id="rId66" Type="http://schemas.openxmlformats.org/officeDocument/2006/relationships/presProps" Target="presProps.xml"/><Relationship Id="rId67" Type="http://schemas.openxmlformats.org/officeDocument/2006/relationships/viewProps" Target="viewProps.xml"/><Relationship Id="rId68" Type="http://schemas.openxmlformats.org/officeDocument/2006/relationships/theme" Target="theme/theme1.xml"/><Relationship Id="rId69"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280ED1C-4248-4D12-A428-232B8B03309D}" type="datetimeFigureOut">
              <a:rPr lang="en-US"/>
              <a:pPr>
                <a:defRPr/>
              </a:pPr>
              <a:t>8/10/13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28BCDC7-795C-45EE-A9AA-E637D7416180}" type="slidenum">
              <a:rPr lang="en-US"/>
              <a:pPr>
                <a:defRPr/>
              </a:pPr>
              <a:t>‹#›</a:t>
            </a:fld>
            <a:endParaRPr lang="en-US"/>
          </a:p>
        </p:txBody>
      </p:sp>
    </p:spTree>
    <p:extLst>
      <p:ext uri="{BB962C8B-B14F-4D97-AF65-F5344CB8AC3E}">
        <p14:creationId xmlns:p14="http://schemas.microsoft.com/office/powerpoint/2010/main" val="15946743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2DBF21D6-1232-4A45-9874-F1E25BDAB220}" type="slidenum">
              <a:rPr lang="en-US" smtClean="0"/>
              <a:pPr eaLnBrk="1" hangingPunct="1"/>
              <a:t>1</a:t>
            </a:fld>
            <a:endParaRPr lang="en-US" smtClean="0"/>
          </a:p>
        </p:txBody>
      </p:sp>
    </p:spTree>
    <p:extLst>
      <p:ext uri="{BB962C8B-B14F-4D97-AF65-F5344CB8AC3E}">
        <p14:creationId xmlns:p14="http://schemas.microsoft.com/office/powerpoint/2010/main" val="1785717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Segoe"/>
                <a:ea typeface="ＭＳ ゴシック"/>
              </a:rPr>
              <a:t>Troubleshooting: </a:t>
            </a:r>
            <a:r>
              <a:rPr lang="en-US" dirty="0" err="1" smtClean="0">
                <a:latin typeface="Segoe"/>
                <a:ea typeface="ＭＳ ゴシック"/>
              </a:rPr>
              <a:t>AutoRecover</a:t>
            </a:r>
            <a:r>
              <a:rPr lang="en-US" dirty="0" smtClean="0">
                <a:latin typeface="Segoe"/>
                <a:ea typeface="ＭＳ ゴシック"/>
              </a:rPr>
              <a:t> is a feature that automatically saves your data at scheduled intervals. Be default, Word 2013 saves your work every 10 minutes. This makes it possible to recover some of your work if a problem occurs. However, this useful option is not a substitute for frequently saving your documents as you work. You should always click the </a:t>
            </a:r>
            <a:r>
              <a:rPr lang="en-US" i="1" dirty="0" smtClean="0">
                <a:latin typeface="Segoe"/>
                <a:ea typeface="ＭＳ ゴシック"/>
              </a:rPr>
              <a:t>Save</a:t>
            </a:r>
            <a:r>
              <a:rPr lang="en-US" dirty="0" smtClean="0">
                <a:latin typeface="Segoe"/>
                <a:ea typeface="ＭＳ ゴシック"/>
              </a:rPr>
              <a:t> button regularly to avoid losing work in case of a power outage or computer crash.</a:t>
            </a:r>
          </a:p>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33</a:t>
            </a:fld>
            <a:endParaRPr lang="en-US"/>
          </a:p>
        </p:txBody>
      </p:sp>
    </p:spTree>
    <p:extLst>
      <p:ext uri="{BB962C8B-B14F-4D97-AF65-F5344CB8AC3E}">
        <p14:creationId xmlns:p14="http://schemas.microsoft.com/office/powerpoint/2010/main" val="316495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dirty="0" smtClean="0">
                <a:latin typeface="Segoe"/>
                <a:ea typeface="ＭＳ ゴシック"/>
              </a:rPr>
              <a:t>Another Way: The Save As dialog box can also be opened by pressing </a:t>
            </a:r>
            <a:r>
              <a:rPr lang="en-US" b="1" i="1" u="none" strike="noStrike" baseline="0" dirty="0" smtClean="0">
                <a:solidFill>
                  <a:srgbClr val="3366FF"/>
                </a:solidFill>
                <a:latin typeface="Arial"/>
                <a:ea typeface="ＭＳ ゴシック"/>
              </a:rPr>
              <a:t>F12</a:t>
            </a:r>
            <a:r>
              <a:rPr lang="en-US" b="0" i="0" u="none" strike="noStrike" baseline="0" dirty="0" smtClean="0">
                <a:solidFill>
                  <a:srgbClr val="3366FF"/>
                </a:solidFill>
                <a:latin typeface="Segoe"/>
                <a:ea typeface="ＭＳ ゴシック"/>
              </a:rPr>
              <a:t>. To locate your flash drive, click the drop-down arrow beside the address bar at the top of the dialog box, and then scroll through the listings and click the flash drive.</a:t>
            </a:r>
          </a:p>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34</a:t>
            </a:fld>
            <a:endParaRPr lang="en-US"/>
          </a:p>
        </p:txBody>
      </p:sp>
    </p:spTree>
    <p:extLst>
      <p:ext uri="{BB962C8B-B14F-4D97-AF65-F5344CB8AC3E}">
        <p14:creationId xmlns:p14="http://schemas.microsoft.com/office/powerpoint/2010/main" val="3659943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dirty="0" smtClean="0">
                <a:latin typeface="Segoe"/>
                <a:ea typeface="ＭＳ ゴシック"/>
              </a:rPr>
              <a:t>Another Way: In Windows 8, file extensions are off. If the file extensions on your computer are hidden, you can show them in Windows 8. On the Windows 8 Charms Bar, click the </a:t>
            </a:r>
            <a:r>
              <a:rPr lang="en-US" b="0" i="1" u="none" strike="noStrike" baseline="0" dirty="0" smtClean="0">
                <a:latin typeface="Segoe"/>
                <a:ea typeface="ＭＳ ゴシック"/>
              </a:rPr>
              <a:t>Search</a:t>
            </a:r>
            <a:r>
              <a:rPr lang="en-US" b="0" i="0" u="none" strike="noStrike" baseline="0" dirty="0" smtClean="0">
                <a:latin typeface="Segoe"/>
                <a:ea typeface="ＭＳ ゴシック"/>
              </a:rPr>
              <a:t> icon. Type </a:t>
            </a:r>
            <a:r>
              <a:rPr lang="en-US" b="0" i="1" u="none" strike="noStrike" baseline="0" dirty="0" smtClean="0">
                <a:latin typeface="Segoe"/>
                <a:ea typeface="ＭＳ ゴシック"/>
              </a:rPr>
              <a:t>Control Panel</a:t>
            </a:r>
            <a:r>
              <a:rPr lang="en-US" b="0" i="0" u="none" strike="noStrike" baseline="0" dirty="0" smtClean="0">
                <a:latin typeface="Segoe"/>
                <a:ea typeface="ＭＳ ゴシック"/>
              </a:rPr>
              <a:t>.  Select </a:t>
            </a:r>
            <a:r>
              <a:rPr lang="en-US" b="0" i="1" u="none" strike="noStrike" baseline="0" dirty="0" smtClean="0">
                <a:latin typeface="Segoe"/>
                <a:ea typeface="ＭＳ ゴシック"/>
              </a:rPr>
              <a:t>Control Panel &gt; Tools &gt; Folder options &gt; View tab</a:t>
            </a:r>
            <a:r>
              <a:rPr lang="en-US" b="0" i="0" u="none" strike="noStrike" baseline="0" dirty="0" smtClean="0">
                <a:latin typeface="Segoe"/>
                <a:ea typeface="ＭＳ ゴシック"/>
              </a:rPr>
              <a:t>. Clear the check box by Hide Extension for known file types.</a:t>
            </a:r>
          </a:p>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38</a:t>
            </a:fld>
            <a:endParaRPr lang="en-US"/>
          </a:p>
        </p:txBody>
      </p:sp>
    </p:spTree>
    <p:extLst>
      <p:ext uri="{BB962C8B-B14F-4D97-AF65-F5344CB8AC3E}">
        <p14:creationId xmlns:p14="http://schemas.microsoft.com/office/powerpoint/2010/main" val="2406944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Segoe"/>
                <a:ea typeface="ＭＳ ゴシック"/>
              </a:rPr>
              <a:t>Another Way: By default, file extensions are off. If the file extensions on your computer are hidden, you can show them in Windows 7 using two different methods. Either choose </a:t>
            </a:r>
            <a:r>
              <a:rPr lang="en-US" i="1" dirty="0" smtClean="0">
                <a:latin typeface="Segoe"/>
                <a:ea typeface="ＭＳ ゴシック"/>
              </a:rPr>
              <a:t>Start &gt; Control Panel &gt; Appearance and Personalization &gt; Folder Options</a:t>
            </a:r>
            <a:r>
              <a:rPr lang="en-US" dirty="0" smtClean="0">
                <a:latin typeface="Segoe"/>
                <a:ea typeface="ＭＳ ゴシック"/>
              </a:rPr>
              <a:t> or choose </a:t>
            </a:r>
            <a:r>
              <a:rPr lang="en-US" i="1" dirty="0" smtClean="0">
                <a:latin typeface="Segoe"/>
                <a:ea typeface="ＭＳ ゴシック"/>
              </a:rPr>
              <a:t>Start</a:t>
            </a:r>
            <a:r>
              <a:rPr lang="en-US" dirty="0" smtClean="0">
                <a:latin typeface="Segoe"/>
                <a:ea typeface="ＭＳ ゴシック"/>
              </a:rPr>
              <a:t>, type </a:t>
            </a:r>
            <a:r>
              <a:rPr lang="en-US" i="1" dirty="0" smtClean="0">
                <a:latin typeface="Segoe"/>
                <a:ea typeface="ＭＳ ゴシック"/>
              </a:rPr>
              <a:t>folder options</a:t>
            </a:r>
            <a:r>
              <a:rPr lang="en-US" dirty="0" smtClean="0">
                <a:latin typeface="Segoe"/>
                <a:ea typeface="ＭＳ ゴシック"/>
              </a:rPr>
              <a:t> in the Search box, and press </a:t>
            </a:r>
            <a:r>
              <a:rPr lang="en-US" i="1" dirty="0" smtClean="0">
                <a:latin typeface="Segoe"/>
                <a:ea typeface="ＭＳ ゴシック"/>
              </a:rPr>
              <a:t>Enter</a:t>
            </a:r>
            <a:r>
              <a:rPr lang="en-US" dirty="0" smtClean="0">
                <a:latin typeface="Times New Roman"/>
                <a:ea typeface="ＭＳ ゴシック"/>
              </a:rPr>
              <a:t>.</a:t>
            </a:r>
          </a:p>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39</a:t>
            </a:fld>
            <a:endParaRPr lang="en-US"/>
          </a:p>
        </p:txBody>
      </p:sp>
    </p:spTree>
    <p:extLst>
      <p:ext uri="{BB962C8B-B14F-4D97-AF65-F5344CB8AC3E}">
        <p14:creationId xmlns:p14="http://schemas.microsoft.com/office/powerpoint/2010/main" val="28117164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Segoe"/>
                <a:ea typeface="ＭＳ ゴシック"/>
              </a:rPr>
              <a:t>Take Note: PDF is a popular Save As format for documents and preserves document formatting for viewing. Word 2013 now allows editing documents that are saved in a PDF format. In a later lesson, you learn to edit a PDF document. To save in PDF format, you must download the appropriate add-in from </a:t>
            </a:r>
            <a:r>
              <a:rPr lang="en-US" dirty="0" err="1" smtClean="0">
                <a:latin typeface="Segoe"/>
                <a:ea typeface="ＭＳ ゴシック"/>
              </a:rPr>
              <a:t>microsoft.com</a:t>
            </a:r>
            <a:r>
              <a:rPr lang="en-US" dirty="0" smtClean="0">
                <a:latin typeface="Segoe"/>
                <a:ea typeface="ＭＳ ゴシック"/>
              </a:rPr>
              <a:t>.</a:t>
            </a:r>
          </a:p>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44</a:t>
            </a:fld>
            <a:endParaRPr lang="en-US"/>
          </a:p>
        </p:txBody>
      </p:sp>
    </p:spTree>
    <p:extLst>
      <p:ext uri="{BB962C8B-B14F-4D97-AF65-F5344CB8AC3E}">
        <p14:creationId xmlns:p14="http://schemas.microsoft.com/office/powerpoint/2010/main" val="26406969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50</a:t>
            </a:fld>
            <a:endParaRPr lang="en-US"/>
          </a:p>
        </p:txBody>
      </p:sp>
    </p:spTree>
    <p:extLst>
      <p:ext uri="{BB962C8B-B14F-4D97-AF65-F5344CB8AC3E}">
        <p14:creationId xmlns:p14="http://schemas.microsoft.com/office/powerpoint/2010/main" val="14785254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rtl="0"/>
            <a:r>
              <a:rPr lang="en-US" b="0" i="0" u="none" strike="noStrike" baseline="0" dirty="0" smtClean="0">
                <a:latin typeface="Segoe"/>
                <a:ea typeface="ＭＳ ゴシック"/>
              </a:rPr>
              <a:t>Another Way: You can double-click on a template to open it.</a:t>
            </a:r>
          </a:p>
          <a:p>
            <a:pPr lvl="2" rtl="0"/>
            <a:r>
              <a:rPr lang="en-US" b="0" i="0" u="none" strike="noStrike" baseline="0" dirty="0" smtClean="0">
                <a:latin typeface="Segoe"/>
                <a:ea typeface="ＭＳ ゴシック"/>
              </a:rPr>
              <a:t>Take Note: You must be connected to the Internet to view online templates.</a:t>
            </a:r>
          </a:p>
          <a:p>
            <a:pPr lvl="2" rtl="0"/>
            <a:r>
              <a:rPr lang="en-US" b="0" i="0" u="none" strike="noStrike" baseline="0" dirty="0" smtClean="0">
                <a:latin typeface="Segoe"/>
                <a:ea typeface="ＭＳ ゴシック"/>
              </a:rPr>
              <a:t>Take Note: To find additional information on templates, use the Help feature by pressing the </a:t>
            </a:r>
            <a:r>
              <a:rPr lang="en-US" b="0" i="1" u="none" strike="noStrike" baseline="0" dirty="0" smtClean="0">
                <a:latin typeface="Segoe"/>
                <a:ea typeface="ＭＳ ゴシック"/>
              </a:rPr>
              <a:t>F1</a:t>
            </a:r>
            <a:r>
              <a:rPr lang="en-US" b="0" i="0" u="none" strike="noStrike" baseline="0" dirty="0" smtClean="0">
                <a:latin typeface="Segoe"/>
                <a:ea typeface="ＭＳ ゴシック"/>
              </a:rPr>
              <a:t> button or click the </a:t>
            </a:r>
            <a:r>
              <a:rPr lang="en-US" b="0" i="1" u="none" strike="noStrike" baseline="0" dirty="0" smtClean="0">
                <a:latin typeface="Segoe"/>
                <a:ea typeface="ＭＳ ゴシック"/>
              </a:rPr>
              <a:t>Help </a:t>
            </a:r>
            <a:r>
              <a:rPr lang="en-US" b="0" i="0" u="none" strike="noStrike" baseline="0" dirty="0" smtClean="0">
                <a:latin typeface="Segoe"/>
                <a:ea typeface="ＭＳ ゴシック"/>
              </a:rPr>
              <a:t>button.</a:t>
            </a:r>
          </a:p>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53</a:t>
            </a:fld>
            <a:endParaRPr lang="en-US"/>
          </a:p>
        </p:txBody>
      </p:sp>
    </p:spTree>
    <p:extLst>
      <p:ext uri="{BB962C8B-B14F-4D97-AF65-F5344CB8AC3E}">
        <p14:creationId xmlns:p14="http://schemas.microsoft.com/office/powerpoint/2010/main" val="1312903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dirty="0" smtClean="0">
                <a:latin typeface="Segoe"/>
                <a:ea typeface="ＭＳ ゴシック"/>
              </a:rPr>
              <a:t>Another Way: In Windows 7, you can use the Search Programs and Files box, type </a:t>
            </a:r>
            <a:r>
              <a:rPr lang="en-US" b="0" i="1" u="none" strike="noStrike" baseline="0" dirty="0" smtClean="0">
                <a:latin typeface="Segoe"/>
                <a:ea typeface="ＭＳ ゴシック"/>
              </a:rPr>
              <a:t>Microsoft Word 2013</a:t>
            </a:r>
            <a:r>
              <a:rPr lang="en-US" b="0" i="0" u="none" strike="noStrike" baseline="0" dirty="0" smtClean="0">
                <a:latin typeface="Segoe"/>
                <a:ea typeface="ＭＳ ゴシック"/>
              </a:rPr>
              <a:t> and press </a:t>
            </a:r>
            <a:r>
              <a:rPr lang="en-US" b="1" i="1" u="none" strike="noStrike" baseline="0" dirty="0" smtClean="0">
                <a:solidFill>
                  <a:srgbClr val="3366FF"/>
                </a:solidFill>
                <a:latin typeface="Arial"/>
                <a:ea typeface="ＭＳ ゴシック"/>
              </a:rPr>
              <a:t>Enter</a:t>
            </a:r>
            <a:r>
              <a:rPr lang="en-US" b="0" i="0" u="none" strike="noStrike" baseline="0" dirty="0" smtClean="0">
                <a:solidFill>
                  <a:srgbClr val="3366FF"/>
                </a:solidFill>
                <a:latin typeface="Segoe"/>
                <a:ea typeface="ＭＳ ゴシック"/>
              </a:rPr>
              <a:t>. You can also search for a program or file by clicking the </a:t>
            </a:r>
            <a:r>
              <a:rPr lang="en-US" b="0" i="1" u="none" strike="noStrike" baseline="0" dirty="0" smtClean="0">
                <a:solidFill>
                  <a:srgbClr val="3366FF"/>
                </a:solidFill>
                <a:latin typeface="Segoe"/>
                <a:ea typeface="ＭＳ ゴシック"/>
              </a:rPr>
              <a:t>Start</a:t>
            </a:r>
            <a:r>
              <a:rPr lang="en-US" b="0" i="0" u="none" strike="noStrike" baseline="0" dirty="0" smtClean="0">
                <a:solidFill>
                  <a:srgbClr val="3366FF"/>
                </a:solidFill>
                <a:latin typeface="Segoe"/>
                <a:ea typeface="ＭＳ ゴシック"/>
              </a:rPr>
              <a:t> button and then typing the first two characters of the program or filename into the Search box; files and programs beginning with those letters appear in the Start menu. By right-clicking on the Word 2013 icon, you can pin Word 2013 to the Start menu and task bar, so that it is always visible.</a:t>
            </a:r>
          </a:p>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4</a:t>
            </a:fld>
            <a:endParaRPr lang="en-US"/>
          </a:p>
        </p:txBody>
      </p:sp>
    </p:spTree>
    <p:extLst>
      <p:ext uri="{BB962C8B-B14F-4D97-AF65-F5344CB8AC3E}">
        <p14:creationId xmlns:p14="http://schemas.microsoft.com/office/powerpoint/2010/main" val="2020364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rtl="0"/>
            <a:r>
              <a:rPr lang="en-US" b="0" i="0" u="none" strike="noStrike" baseline="0" dirty="0" smtClean="0">
                <a:latin typeface="Segoe"/>
                <a:ea typeface="ＭＳ ゴシック"/>
              </a:rPr>
              <a:t>Take Note: Windows 8 and Windows 7 are for PC users at home, work, and school. Both are powerful tools that control the user interface, storage devices, other software, peripheral devices, networks/security, system resources, and task scheduling. Windows 8 is the latest operating system standard for computers, laptops, and tablets. Windows 8 also comes in multiple versions, such as Windows 8 Pro and Windows RT to support your personal needs and how you use your device. Windows 8 is an improvement on Windows 7 because it supports touch-capable devices in addition to traditional mouse and keyboard commands. You can get started with Windows 8 by practicing using the Narrator. On the keyboard, press the </a:t>
            </a:r>
            <a:r>
              <a:rPr lang="en-US" b="1" i="1" u="none" strike="noStrike" baseline="0" dirty="0" smtClean="0">
                <a:solidFill>
                  <a:srgbClr val="3366FF"/>
                </a:solidFill>
                <a:latin typeface="Arial"/>
                <a:ea typeface="ＭＳ ゴシック"/>
              </a:rPr>
              <a:t>Windows logo</a:t>
            </a:r>
            <a:r>
              <a:rPr lang="en-US" b="0" i="0" u="none" strike="noStrike" baseline="0" dirty="0" smtClean="0">
                <a:solidFill>
                  <a:srgbClr val="3366FF"/>
                </a:solidFill>
                <a:latin typeface="Segoe"/>
                <a:ea typeface="ＭＳ ゴシック"/>
              </a:rPr>
              <a:t> key plus </a:t>
            </a:r>
            <a:r>
              <a:rPr lang="en-US" b="1" i="1" u="none" strike="noStrike" baseline="0" dirty="0" smtClean="0">
                <a:solidFill>
                  <a:srgbClr val="3366FF"/>
                </a:solidFill>
                <a:latin typeface="Arial"/>
                <a:ea typeface="ＭＳ ゴシック"/>
              </a:rPr>
              <a:t>Enter</a:t>
            </a:r>
            <a:r>
              <a:rPr lang="en-US" b="0" i="0" u="none" strike="noStrike" baseline="0" dirty="0" smtClean="0">
                <a:solidFill>
                  <a:srgbClr val="3366FF"/>
                </a:solidFill>
                <a:latin typeface="Segoe"/>
                <a:ea typeface="ＭＳ ゴシック"/>
              </a:rPr>
              <a:t>. To Exit the Narrator, press </a:t>
            </a:r>
            <a:r>
              <a:rPr lang="en-US" b="1" i="1" u="none" strike="noStrike" baseline="0" dirty="0" smtClean="0">
                <a:solidFill>
                  <a:srgbClr val="3366FF"/>
                </a:solidFill>
                <a:latin typeface="Arial"/>
                <a:ea typeface="ＭＳ ゴシック"/>
              </a:rPr>
              <a:t>Caps </a:t>
            </a:r>
            <a:r>
              <a:rPr lang="en-US" b="1" i="1" u="none" strike="noStrike" baseline="0" dirty="0" err="1" smtClean="0">
                <a:solidFill>
                  <a:srgbClr val="3366FF"/>
                </a:solidFill>
                <a:latin typeface="Arial"/>
                <a:ea typeface="ＭＳ ゴシック"/>
              </a:rPr>
              <a:t>Lock+ESC</a:t>
            </a:r>
            <a:r>
              <a:rPr lang="en-US" b="0" i="0" u="none" strike="noStrike" baseline="0" dirty="0" smtClean="0">
                <a:solidFill>
                  <a:srgbClr val="3366FF"/>
                </a:solidFill>
                <a:latin typeface="Times New Roman"/>
                <a:ea typeface="ＭＳ ゴシック"/>
              </a:rPr>
              <a:t>.</a:t>
            </a:r>
          </a:p>
          <a:p>
            <a:pPr lvl="2" rtl="0"/>
            <a:r>
              <a:rPr lang="en-US" b="0" i="0" u="none" strike="noStrike" baseline="0" dirty="0" smtClean="0">
                <a:latin typeface="Segoe"/>
                <a:ea typeface="ＭＳ ゴシック"/>
              </a:rPr>
              <a:t>Another Way: For Window 7 users, when Office was installed on your computer, a shortcut icon might have been added to the Start menu or to your desktop. Double-click the shortcut icon on your desktop to start Word without having to go through the Start menu.</a:t>
            </a:r>
          </a:p>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5</a:t>
            </a:fld>
            <a:endParaRPr lang="en-US"/>
          </a:p>
        </p:txBody>
      </p:sp>
    </p:spTree>
    <p:extLst>
      <p:ext uri="{BB962C8B-B14F-4D97-AF65-F5344CB8AC3E}">
        <p14:creationId xmlns:p14="http://schemas.microsoft.com/office/powerpoint/2010/main" val="263267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dirty="0" smtClean="0">
                <a:latin typeface="Segoe"/>
                <a:ea typeface="ＭＳ ゴシック"/>
              </a:rPr>
              <a:t>Another Way: Also you can locate a font quickly by typing the first three characters of the name in the Font command box.</a:t>
            </a:r>
          </a:p>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dirty="0" smtClean="0">
                <a:latin typeface="Segoe"/>
                <a:ea typeface="ＭＳ ゴシック"/>
              </a:rPr>
              <a:t>Another Way: To unclutter the screen, press the ^ key located above the vertical scroll bar in the right corner or press </a:t>
            </a:r>
            <a:r>
              <a:rPr lang="en-US" b="1" i="1" u="none" strike="noStrike" baseline="0" dirty="0" smtClean="0">
                <a:solidFill>
                  <a:srgbClr val="3366FF"/>
                </a:solidFill>
                <a:latin typeface="Arial"/>
                <a:ea typeface="ＭＳ ゴシック"/>
              </a:rPr>
              <a:t>Ctrl+F1</a:t>
            </a:r>
            <a:r>
              <a:rPr lang="en-US" b="0" i="0" u="none" strike="noStrike" baseline="0" dirty="0" smtClean="0">
                <a:solidFill>
                  <a:srgbClr val="3366FF"/>
                </a:solidFill>
                <a:latin typeface="Segoe"/>
                <a:ea typeface="ＭＳ ゴシック"/>
              </a:rPr>
              <a:t>. Holding the Ctrl while pressing F1 is a toggle key, which hides the Ribbon and then </a:t>
            </a:r>
            <a:r>
              <a:rPr lang="en-US" b="0" i="0" u="none" strike="noStrike" baseline="0" dirty="0" err="1" smtClean="0">
                <a:solidFill>
                  <a:srgbClr val="3366FF"/>
                </a:solidFill>
                <a:latin typeface="Segoe"/>
                <a:ea typeface="ＭＳ ゴシック"/>
              </a:rPr>
              <a:t>displayss</a:t>
            </a:r>
            <a:r>
              <a:rPr lang="en-US" b="0" i="0" u="none" strike="noStrike" baseline="0" dirty="0" smtClean="0">
                <a:solidFill>
                  <a:srgbClr val="3366FF"/>
                </a:solidFill>
                <a:latin typeface="Segoe"/>
                <a:ea typeface="ＭＳ ゴシック"/>
              </a:rPr>
              <a:t> the Ribbon.</a:t>
            </a:r>
          </a:p>
          <a:p>
            <a:pPr marL="0" marR="0" lvl="2" indent="0" algn="l" defTabSz="914400" rtl="0" eaLnBrk="0" fontAlgn="base" latinLnBrk="0" hangingPunct="0">
              <a:lnSpc>
                <a:spcPct val="100000"/>
              </a:lnSpc>
              <a:spcBef>
                <a:spcPct val="30000"/>
              </a:spcBef>
              <a:spcAft>
                <a:spcPct val="0"/>
              </a:spcAft>
              <a:buClrTx/>
              <a:buSzTx/>
              <a:buFontTx/>
              <a:buNone/>
              <a:tabLst/>
              <a:defRPr/>
            </a:pPr>
            <a:endParaRPr lang="en-US" b="0" i="0" u="none" strike="noStrike" baseline="0" dirty="0" smtClean="0">
              <a:latin typeface="Segoe"/>
              <a:ea typeface="ＭＳ ゴシック"/>
            </a:endParaRPr>
          </a:p>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9</a:t>
            </a:fld>
            <a:endParaRPr lang="en-US"/>
          </a:p>
        </p:txBody>
      </p:sp>
    </p:spTree>
    <p:extLst>
      <p:ext uri="{BB962C8B-B14F-4D97-AF65-F5344CB8AC3E}">
        <p14:creationId xmlns:p14="http://schemas.microsoft.com/office/powerpoint/2010/main" val="204025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dirty="0" smtClean="0">
                <a:latin typeface="Segoe"/>
                <a:ea typeface="ＭＳ ゴシック"/>
              </a:rPr>
              <a:t>Take Note: Shortcut keys are keys or are a combination of keys pressed together to perform a command. Shortcut keys provide a quick way to give commands without having to take your hands from the keyboard. Keyboard shortcuts from previous versions of Word that began with Ctrl have remained the same, such as </a:t>
            </a:r>
            <a:r>
              <a:rPr lang="en-US" b="0" i="0" u="none" strike="noStrike" baseline="0" dirty="0" err="1" smtClean="0">
                <a:latin typeface="Segoe"/>
                <a:ea typeface="ＭＳ ゴシック"/>
              </a:rPr>
              <a:t>Ctrl+C</a:t>
            </a:r>
            <a:r>
              <a:rPr lang="en-US" b="0" i="0" u="none" strike="noStrike" baseline="0" dirty="0" smtClean="0">
                <a:latin typeface="Segoe"/>
                <a:ea typeface="ＭＳ ゴシック"/>
              </a:rPr>
              <a:t> (copy) and </a:t>
            </a:r>
            <a:r>
              <a:rPr lang="en-US" b="0" i="0" u="none" strike="noStrike" baseline="0" dirty="0" err="1" smtClean="0">
                <a:latin typeface="Segoe"/>
                <a:ea typeface="ＭＳ ゴシック"/>
              </a:rPr>
              <a:t>Ctrl+P</a:t>
            </a:r>
            <a:r>
              <a:rPr lang="en-US" b="0" i="0" u="none" strike="noStrike" baseline="0" dirty="0" smtClean="0">
                <a:latin typeface="Segoe"/>
                <a:ea typeface="ＭＳ ゴシック"/>
              </a:rPr>
              <a:t> (paste). However, Office 2007 and 2010 introduced Access Keys, which begin by pressing the Alt key. Later in the lesson, you learn to use Help to learn more about keyboard shortcuts.</a:t>
            </a:r>
          </a:p>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16</a:t>
            </a:fld>
            <a:endParaRPr lang="en-US"/>
          </a:p>
        </p:txBody>
      </p:sp>
    </p:spTree>
    <p:extLst>
      <p:ext uri="{BB962C8B-B14F-4D97-AF65-F5344CB8AC3E}">
        <p14:creationId xmlns:p14="http://schemas.microsoft.com/office/powerpoint/2010/main" val="1351447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rtl="0"/>
            <a:r>
              <a:rPr lang="en-US" b="0" i="0" u="none" strike="noStrike" baseline="0" dirty="0" smtClean="0">
                <a:latin typeface="Segoe"/>
                <a:ea typeface="ＭＳ ゴシック"/>
              </a:rPr>
              <a:t>Another Way: You can also activate Backstage view by pressing </a:t>
            </a:r>
            <a:r>
              <a:rPr lang="en-US" b="1" i="1" u="none" strike="noStrike" baseline="0" dirty="0" err="1" smtClean="0">
                <a:solidFill>
                  <a:srgbClr val="3366FF"/>
                </a:solidFill>
                <a:latin typeface="Arial"/>
                <a:ea typeface="ＭＳ ゴシック"/>
              </a:rPr>
              <a:t>Alt+F</a:t>
            </a:r>
            <a:r>
              <a:rPr lang="en-US" b="0" i="0" u="none" strike="noStrike" baseline="0" dirty="0" smtClean="0">
                <a:solidFill>
                  <a:srgbClr val="3366FF"/>
                </a:solidFill>
                <a:latin typeface="Segoe"/>
                <a:ea typeface="ＭＳ ゴシック"/>
              </a:rPr>
              <a:t>. Using this shortcut opens the Access keys in Backstage.</a:t>
            </a:r>
          </a:p>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18</a:t>
            </a:fld>
            <a:endParaRPr lang="en-US"/>
          </a:p>
        </p:txBody>
      </p:sp>
    </p:spTree>
    <p:extLst>
      <p:ext uri="{BB962C8B-B14F-4D97-AF65-F5344CB8AC3E}">
        <p14:creationId xmlns:p14="http://schemas.microsoft.com/office/powerpoint/2010/main" val="1918329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rtl="0"/>
            <a:r>
              <a:rPr lang="en-US" b="0" i="0" u="none" strike="noStrike" baseline="0" dirty="0" smtClean="0">
                <a:latin typeface="Segoe"/>
                <a:ea typeface="ＭＳ ゴシック"/>
              </a:rPr>
              <a:t>Another Way: To use AutoComplete, you can also type the first four characters of the current day of the week, and then press </a:t>
            </a:r>
            <a:r>
              <a:rPr lang="en-US" b="1" i="1" u="none" strike="noStrike" baseline="0" dirty="0" smtClean="0">
                <a:solidFill>
                  <a:srgbClr val="3366FF"/>
                </a:solidFill>
                <a:latin typeface="Arial"/>
                <a:ea typeface="ＭＳ ゴシック"/>
              </a:rPr>
              <a:t>Enter</a:t>
            </a:r>
            <a:r>
              <a:rPr lang="en-US" b="1" i="0" u="none" strike="noStrike" baseline="0" dirty="0" smtClean="0">
                <a:solidFill>
                  <a:srgbClr val="3366FF"/>
                </a:solidFill>
                <a:latin typeface="Segoe"/>
                <a:ea typeface="ＭＳ ゴシック"/>
              </a:rPr>
              <a:t> </a:t>
            </a:r>
            <a:r>
              <a:rPr lang="en-US" b="0" i="0" u="none" strike="noStrike" baseline="0" dirty="0" smtClean="0">
                <a:solidFill>
                  <a:srgbClr val="3366FF"/>
                </a:solidFill>
                <a:latin typeface="Segoe"/>
                <a:ea typeface="ＭＳ ゴシック"/>
              </a:rPr>
              <a:t>or</a:t>
            </a:r>
            <a:r>
              <a:rPr lang="en-US" b="1" i="0" u="none" strike="noStrike" baseline="0" dirty="0" smtClean="0">
                <a:solidFill>
                  <a:srgbClr val="3366FF"/>
                </a:solidFill>
                <a:latin typeface="Segoe"/>
                <a:ea typeface="ＭＳ ゴシック"/>
              </a:rPr>
              <a:t> </a:t>
            </a:r>
            <a:r>
              <a:rPr lang="en-US" b="1" i="1" u="none" strike="noStrike" baseline="0" dirty="0" smtClean="0">
                <a:solidFill>
                  <a:srgbClr val="3366FF"/>
                </a:solidFill>
                <a:latin typeface="Arial"/>
                <a:ea typeface="ＭＳ ゴシック"/>
              </a:rPr>
              <a:t>F3</a:t>
            </a:r>
            <a:r>
              <a:rPr lang="en-US" b="0" i="0" u="none" strike="noStrike" baseline="0" dirty="0" smtClean="0">
                <a:solidFill>
                  <a:srgbClr val="3366FF"/>
                </a:solidFill>
                <a:latin typeface="Times New Roman"/>
                <a:ea typeface="ＭＳ ゴシック"/>
              </a:rPr>
              <a:t>.</a:t>
            </a:r>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23</a:t>
            </a:fld>
            <a:endParaRPr lang="en-US"/>
          </a:p>
        </p:txBody>
      </p:sp>
    </p:spTree>
    <p:extLst>
      <p:ext uri="{BB962C8B-B14F-4D97-AF65-F5344CB8AC3E}">
        <p14:creationId xmlns:p14="http://schemas.microsoft.com/office/powerpoint/2010/main" val="621511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rtl="0"/>
            <a:r>
              <a:rPr lang="en-US" b="0" i="0" u="none" strike="noStrike" baseline="0" dirty="0" smtClean="0">
                <a:latin typeface="Segoe"/>
                <a:ea typeface="ＭＳ ゴシック"/>
              </a:rPr>
              <a:t>Take Note: To create a new blank document, click the </a:t>
            </a:r>
            <a:r>
              <a:rPr lang="en-US" b="0" i="1" u="none" strike="noStrike" baseline="0" dirty="0" smtClean="0">
                <a:latin typeface="Segoe"/>
                <a:ea typeface="ＭＳ ゴシック"/>
              </a:rPr>
              <a:t>File</a:t>
            </a:r>
            <a:r>
              <a:rPr lang="en-US" b="0" i="0" u="none" strike="noStrike" baseline="0" dirty="0" smtClean="0">
                <a:latin typeface="Segoe"/>
                <a:ea typeface="ＭＳ ゴシック"/>
              </a:rPr>
              <a:t> tab and then click the </a:t>
            </a:r>
            <a:r>
              <a:rPr lang="en-US" b="0" i="1" u="none" strike="noStrike" baseline="0" dirty="0" smtClean="0">
                <a:latin typeface="Segoe"/>
                <a:ea typeface="ＭＳ ゴシック"/>
              </a:rPr>
              <a:t>New</a:t>
            </a:r>
            <a:r>
              <a:rPr lang="en-US" b="0" i="0" u="none" strike="noStrike" baseline="0" dirty="0" smtClean="0">
                <a:latin typeface="Segoe"/>
                <a:ea typeface="ＭＳ ゴシック"/>
              </a:rPr>
              <a:t> command. Select the first option, </a:t>
            </a:r>
            <a:r>
              <a:rPr lang="en-US" b="0" i="1" u="none" strike="noStrike" baseline="0" dirty="0" smtClean="0">
                <a:latin typeface="Segoe"/>
                <a:ea typeface="ＭＳ ゴシック"/>
              </a:rPr>
              <a:t>Blank document</a:t>
            </a:r>
            <a:r>
              <a:rPr lang="en-US" b="0" i="0" u="none" strike="noStrike" baseline="0" dirty="0" smtClean="0">
                <a:latin typeface="Segoe"/>
                <a:ea typeface="ＭＳ ゴシック"/>
              </a:rPr>
              <a:t>, and Word 2013 automatically opens a new document. You can also open a new blank document using the keyboard shortcut </a:t>
            </a:r>
            <a:r>
              <a:rPr lang="en-US" b="1" i="1" u="none" strike="noStrike" baseline="0" dirty="0" err="1" smtClean="0">
                <a:solidFill>
                  <a:srgbClr val="3366FF"/>
                </a:solidFill>
                <a:latin typeface="Arial"/>
                <a:ea typeface="ＭＳ ゴシック"/>
              </a:rPr>
              <a:t>Ctrl+N</a:t>
            </a:r>
            <a:r>
              <a:rPr lang="en-US" b="0" i="0" u="none" strike="noStrike" baseline="0" dirty="0" smtClean="0">
                <a:solidFill>
                  <a:srgbClr val="3366FF"/>
                </a:solidFill>
                <a:latin typeface="Times New Roman"/>
                <a:ea typeface="ＭＳ ゴシック"/>
              </a:rPr>
              <a:t>.</a:t>
            </a:r>
          </a:p>
          <a:p>
            <a:pPr lvl="2" rtl="0"/>
            <a:r>
              <a:rPr lang="en-US" b="0" i="0" u="none" strike="noStrike" baseline="0" dirty="0" smtClean="0">
                <a:latin typeface="Segoe"/>
                <a:ea typeface="ＭＳ ゴシック"/>
              </a:rPr>
              <a:t>It is always important to save your document before closing the program. However, if you close the document or Word by accident, a prompt appears, asking whether you want to save your document. Choose </a:t>
            </a:r>
            <a:r>
              <a:rPr lang="en-US" b="0" i="1" u="none" strike="noStrike" baseline="0" dirty="0" smtClean="0">
                <a:latin typeface="Segoe"/>
                <a:ea typeface="ＭＳ ゴシック"/>
              </a:rPr>
              <a:t>Yes</a:t>
            </a:r>
            <a:r>
              <a:rPr lang="en-US" b="0" i="0" u="none" strike="noStrike" baseline="0" dirty="0" smtClean="0">
                <a:latin typeface="Segoe"/>
                <a:ea typeface="ＭＳ ゴシック"/>
              </a:rPr>
              <a:t> to save and close, </a:t>
            </a:r>
            <a:r>
              <a:rPr lang="en-US" b="0" i="1" u="none" strike="noStrike" baseline="0" dirty="0" smtClean="0">
                <a:latin typeface="Segoe"/>
                <a:ea typeface="ＭＳ ゴシック"/>
              </a:rPr>
              <a:t>No</a:t>
            </a:r>
            <a:r>
              <a:rPr lang="en-US" b="0" i="0" u="none" strike="noStrike" baseline="0" dirty="0" smtClean="0">
                <a:latin typeface="Segoe"/>
                <a:ea typeface="ＭＳ ゴシック"/>
              </a:rPr>
              <a:t> to close without saving, or </a:t>
            </a:r>
            <a:r>
              <a:rPr lang="en-US" b="0" i="1" u="none" strike="noStrike" baseline="0" dirty="0" smtClean="0">
                <a:latin typeface="Segoe"/>
                <a:ea typeface="ＭＳ ゴシック"/>
              </a:rPr>
              <a:t>Cancel</a:t>
            </a:r>
            <a:r>
              <a:rPr lang="en-US" b="0" i="0" u="none" strike="noStrike" baseline="0" dirty="0" smtClean="0">
                <a:latin typeface="Segoe"/>
                <a:ea typeface="ＭＳ ゴシック"/>
              </a:rPr>
              <a:t> to stop the Close command. The Spelling &amp; Grammar commands are discussed in a later lesson.</a:t>
            </a:r>
          </a:p>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27</a:t>
            </a:fld>
            <a:endParaRPr lang="en-US"/>
          </a:p>
        </p:txBody>
      </p:sp>
    </p:spTree>
    <p:extLst>
      <p:ext uri="{BB962C8B-B14F-4D97-AF65-F5344CB8AC3E}">
        <p14:creationId xmlns:p14="http://schemas.microsoft.com/office/powerpoint/2010/main" val="2608405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dirty="0" smtClean="0">
                <a:latin typeface="Segoe"/>
                <a:ea typeface="ＭＳ ゴシック"/>
              </a:rPr>
              <a:t>Another Way: You can also save a document by clicking the </a:t>
            </a:r>
            <a:r>
              <a:rPr lang="en-US" i="1" dirty="0" smtClean="0">
                <a:latin typeface="Segoe"/>
                <a:ea typeface="ＭＳ ゴシック"/>
              </a:rPr>
              <a:t>Save</a:t>
            </a:r>
            <a:r>
              <a:rPr lang="en-US" dirty="0" smtClean="0">
                <a:latin typeface="Segoe"/>
                <a:ea typeface="ＭＳ ゴシック"/>
              </a:rPr>
              <a:t> button on the Quick Access Toolbar or by pressing </a:t>
            </a:r>
            <a:r>
              <a:rPr lang="en-US" b="1" i="1" dirty="0" err="1" smtClean="0">
                <a:solidFill>
                  <a:srgbClr val="3366FF"/>
                </a:solidFill>
                <a:latin typeface="Arial"/>
                <a:ea typeface="ＭＳ ゴシック"/>
              </a:rPr>
              <a:t>Ctrl+S</a:t>
            </a:r>
            <a:r>
              <a:rPr lang="en-US" dirty="0" smtClean="0">
                <a:solidFill>
                  <a:srgbClr val="3366FF"/>
                </a:solidFill>
                <a:latin typeface="Times New Roman"/>
                <a:ea typeface="ＭＳ ゴシック"/>
              </a:rPr>
              <a:t>.</a:t>
            </a:r>
            <a:endParaRPr lang="en-US" dirty="0">
              <a:solidFill>
                <a:srgbClr val="3366FF"/>
              </a:solidFill>
              <a:latin typeface="Times New Roman"/>
              <a:ea typeface="ＭＳ ゴシック"/>
            </a:endParaRPr>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30</a:t>
            </a:fld>
            <a:endParaRPr lang="en-US"/>
          </a:p>
        </p:txBody>
      </p:sp>
    </p:spTree>
    <p:extLst>
      <p:ext uri="{BB962C8B-B14F-4D97-AF65-F5344CB8AC3E}">
        <p14:creationId xmlns:p14="http://schemas.microsoft.com/office/powerpoint/2010/main" val="2828197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Rectangle 4"/>
          <p:cNvSpPr>
            <a:spLocks noGrp="1" noChangeArrowheads="1"/>
          </p:cNvSpPr>
          <p:nvPr>
            <p:ph type="dt" sz="half" idx="10"/>
          </p:nvPr>
        </p:nvSpPr>
        <p:spPr>
          <a:xfrm>
            <a:off x="381000" y="6245225"/>
            <a:ext cx="2414336" cy="476250"/>
          </a:xfrm>
          <a:ln/>
        </p:spPr>
        <p:txBody>
          <a:bodyPr/>
          <a:lstStyle>
            <a:lvl1pPr>
              <a:defRPr sz="1050"/>
            </a:lvl1pPr>
          </a:lstStyle>
          <a:p>
            <a:pPr>
              <a:defRPr/>
            </a:pPr>
            <a:r>
              <a:rPr lang="en-US" dirty="0" smtClean="0"/>
              <a:t>© 2014, John Wiley &amp; Sons, Inc.</a:t>
            </a:r>
            <a:endParaRPr lang="en-US" dirty="0"/>
          </a:p>
        </p:txBody>
      </p:sp>
      <p:sp>
        <p:nvSpPr>
          <p:cNvPr id="5" name="Rectangle 5"/>
          <p:cNvSpPr>
            <a:spLocks noGrp="1" noChangeArrowheads="1"/>
          </p:cNvSpPr>
          <p:nvPr>
            <p:ph type="ftr" sz="quarter" idx="11"/>
          </p:nvPr>
        </p:nvSpPr>
        <p:spPr>
          <a:xfrm>
            <a:off x="2795336" y="6245225"/>
            <a:ext cx="3681664" cy="476250"/>
          </a:xfrm>
          <a:ln/>
        </p:spPr>
        <p:txBody>
          <a:bodyPr/>
          <a:lstStyle>
            <a:lvl1pPr>
              <a:defRPr sz="1050"/>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xfrm>
            <a:off x="6477000" y="6245225"/>
            <a:ext cx="2185736" cy="476250"/>
          </a:xfrm>
          <a:ln/>
        </p:spPr>
        <p:txBody>
          <a:bodyPr/>
          <a:lstStyle>
            <a:lvl1pPr>
              <a:defRPr sz="1050"/>
            </a:lvl1pPr>
          </a:lstStyle>
          <a:p>
            <a:pPr>
              <a:defRPr/>
            </a:pPr>
            <a:fld id="{240459FF-3F71-4B7E-B046-907AA8018BDF}" type="slidenum">
              <a:rPr lang="en-US" smtClean="0"/>
              <a:pPr>
                <a:defRPr/>
              </a:pPr>
              <a:t>‹#›</a:t>
            </a:fld>
            <a:endParaRPr lang="en-US"/>
          </a:p>
        </p:txBody>
      </p:sp>
    </p:spTree>
    <p:extLst>
      <p:ext uri="{BB962C8B-B14F-4D97-AF65-F5344CB8AC3E}">
        <p14:creationId xmlns:p14="http://schemas.microsoft.com/office/powerpoint/2010/main" val="2293582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6C2D24E-22F0-472D-A177-7290747F42E4}" type="slidenum">
              <a:rPr lang="en-US"/>
              <a:pPr>
                <a:defRPr/>
              </a:pPr>
              <a:t>‹#›</a:t>
            </a:fld>
            <a:endParaRPr lang="en-US"/>
          </a:p>
        </p:txBody>
      </p:sp>
    </p:spTree>
    <p:extLst>
      <p:ext uri="{BB962C8B-B14F-4D97-AF65-F5344CB8AC3E}">
        <p14:creationId xmlns:p14="http://schemas.microsoft.com/office/powerpoint/2010/main" val="2710210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6019800"/>
          </a:xfrm>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152DE83-7917-4EFF-B203-C419F0B2909C}" type="slidenum">
              <a:rPr lang="en-US"/>
              <a:pPr>
                <a:defRPr/>
              </a:pPr>
              <a:t>‹#›</a:t>
            </a:fld>
            <a:endParaRPr lang="en-US"/>
          </a:p>
        </p:txBody>
      </p:sp>
    </p:spTree>
    <p:extLst>
      <p:ext uri="{BB962C8B-B14F-4D97-AF65-F5344CB8AC3E}">
        <p14:creationId xmlns:p14="http://schemas.microsoft.com/office/powerpoint/2010/main" val="2641010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lvl1pPr>
              <a:defRPr>
                <a:effectLst>
                  <a:outerShdw blurRad="38100" dist="38100" dir="2700000" algn="tl">
                    <a:schemeClr val="bg1"/>
                  </a:outerShdw>
                </a:effectLst>
              </a:defRPr>
            </a:lvl1pPr>
          </a:lstStyle>
          <a:p>
            <a:r>
              <a:rPr lang="en-US" dirty="0" smtClean="0"/>
              <a:t>Click to edit Master title style</a:t>
            </a:r>
            <a:endParaRPr lang="en-US" dirty="0"/>
          </a:p>
        </p:txBody>
      </p:sp>
      <p:sp>
        <p:nvSpPr>
          <p:cNvPr id="3" name="Table Placeholder 2"/>
          <p:cNvSpPr>
            <a:spLocks noGrp="1"/>
          </p:cNvSpPr>
          <p:nvPr>
            <p:ph type="tbl" idx="1"/>
          </p:nvPr>
        </p:nvSpPr>
        <p:spPr>
          <a:xfrm>
            <a:off x="457200" y="1447800"/>
            <a:ext cx="8229600" cy="5029200"/>
          </a:xfrm>
        </p:spPr>
        <p:txBody>
          <a:bodyPr/>
          <a:lstStyle/>
          <a:p>
            <a:pPr lvl="0"/>
            <a:r>
              <a:rPr lang="en-US" noProof="0" smtClean="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227066C-25CD-4A3B-B69F-B91E783C25B3}" type="slidenum">
              <a:rPr lang="en-US"/>
              <a:pPr>
                <a:defRPr/>
              </a:pPr>
              <a:t>‹#›</a:t>
            </a:fld>
            <a:endParaRPr lang="en-US"/>
          </a:p>
        </p:txBody>
      </p:sp>
    </p:spTree>
    <p:extLst>
      <p:ext uri="{BB962C8B-B14F-4D97-AF65-F5344CB8AC3E}">
        <p14:creationId xmlns:p14="http://schemas.microsoft.com/office/powerpoint/2010/main" val="1734006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0B3B90-2D02-6C47-A1CC-A9C6B3297C73}" type="datetimeFigureOut">
              <a:rPr lang="en-US" smtClean="0"/>
              <a:t>8/10/13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7283A-045D-D24B-8A0C-9D06C9CDFC7C}" type="slidenum">
              <a:rPr lang="en-US" smtClean="0"/>
              <a:t>‹#›</a:t>
            </a:fld>
            <a:endParaRPr lang="en-US"/>
          </a:p>
        </p:txBody>
      </p:sp>
    </p:spTree>
    <p:extLst>
      <p:ext uri="{BB962C8B-B14F-4D97-AF65-F5344CB8AC3E}">
        <p14:creationId xmlns:p14="http://schemas.microsoft.com/office/powerpoint/2010/main" val="1925238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2C6"/>
              </a:buCl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sz="1050"/>
            </a:lvl1pPr>
          </a:lstStyle>
          <a:p>
            <a:pPr>
              <a:defRPr/>
            </a:pPr>
            <a:r>
              <a:rPr lang="en-US" smtClean="0"/>
              <a:t>© 2014, John Wiley &amp; Sons, Inc.</a:t>
            </a:r>
            <a:endParaRPr lang="en-US" dirty="0"/>
          </a:p>
        </p:txBody>
      </p:sp>
      <p:sp>
        <p:nvSpPr>
          <p:cNvPr id="5" name="Rectangle 5"/>
          <p:cNvSpPr>
            <a:spLocks noGrp="1" noChangeArrowheads="1"/>
          </p:cNvSpPr>
          <p:nvPr>
            <p:ph type="ftr" sz="quarter" idx="11"/>
          </p:nvPr>
        </p:nvSpPr>
        <p:spPr>
          <a:xfrm>
            <a:off x="2743200" y="6245225"/>
            <a:ext cx="3657600" cy="476250"/>
          </a:xfrm>
          <a:ln/>
        </p:spPr>
        <p:txBody>
          <a:bodyPr/>
          <a:lstStyle>
            <a:lvl1pPr>
              <a:defRPr sz="1050"/>
            </a:lvl1pPr>
          </a:lstStyle>
          <a:p>
            <a:pPr>
              <a:defRPr/>
            </a:pPr>
            <a:r>
              <a:rPr lang="en-US" dirty="0" smtClean="0"/>
              <a:t>Microsoft Official Academic Course, Microsoft Word 2013</a:t>
            </a:r>
            <a:endParaRPr lang="en-US" dirty="0"/>
          </a:p>
        </p:txBody>
      </p:sp>
      <p:sp>
        <p:nvSpPr>
          <p:cNvPr id="6" name="Rectangle 6"/>
          <p:cNvSpPr>
            <a:spLocks noGrp="1" noChangeArrowheads="1"/>
          </p:cNvSpPr>
          <p:nvPr>
            <p:ph type="sldNum" sz="quarter" idx="12"/>
          </p:nvPr>
        </p:nvSpPr>
        <p:spPr>
          <a:ln/>
        </p:spPr>
        <p:txBody>
          <a:bodyPr/>
          <a:lstStyle>
            <a:lvl1pPr>
              <a:defRPr sz="1050"/>
            </a:lvl1pPr>
          </a:lstStyle>
          <a:p>
            <a:pPr>
              <a:defRPr/>
            </a:pPr>
            <a:fld id="{4453F413-A379-4AA4-A6AE-7C7FDF82C384}" type="slidenum">
              <a:rPr lang="en-US" smtClean="0"/>
              <a:pPr>
                <a:defRPr/>
              </a:pPr>
              <a:t>‹#›</a:t>
            </a:fld>
            <a:endParaRPr lang="en-US" dirty="0"/>
          </a:p>
        </p:txBody>
      </p:sp>
    </p:spTree>
    <p:extLst>
      <p:ext uri="{BB962C8B-B14F-4D97-AF65-F5344CB8AC3E}">
        <p14:creationId xmlns:p14="http://schemas.microsoft.com/office/powerpoint/2010/main" val="14320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DAF097D-FD51-42BB-BF26-7FAFAC6D60B7}" type="slidenum">
              <a:rPr lang="en-US"/>
              <a:pPr>
                <a:defRPr/>
              </a:pPr>
              <a:t>‹#›</a:t>
            </a:fld>
            <a:endParaRPr lang="en-US"/>
          </a:p>
        </p:txBody>
      </p:sp>
    </p:spTree>
    <p:extLst>
      <p:ext uri="{BB962C8B-B14F-4D97-AF65-F5344CB8AC3E}">
        <p14:creationId xmlns:p14="http://schemas.microsoft.com/office/powerpoint/2010/main" val="157649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B4B5463-1AC5-44D9-A7E0-25B4A933145A}" type="slidenum">
              <a:rPr lang="en-US"/>
              <a:pPr>
                <a:defRPr/>
              </a:pPr>
              <a:t>‹#›</a:t>
            </a:fld>
            <a:endParaRPr lang="en-US"/>
          </a:p>
        </p:txBody>
      </p:sp>
    </p:spTree>
    <p:extLst>
      <p:ext uri="{BB962C8B-B14F-4D97-AF65-F5344CB8AC3E}">
        <p14:creationId xmlns:p14="http://schemas.microsoft.com/office/powerpoint/2010/main" val="39136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A6C543E-908C-43D6-A406-AFACB94C8388}" type="slidenum">
              <a:rPr lang="en-US"/>
              <a:pPr>
                <a:defRPr/>
              </a:pPr>
              <a:t>‹#›</a:t>
            </a:fld>
            <a:endParaRPr lang="en-US"/>
          </a:p>
        </p:txBody>
      </p:sp>
    </p:spTree>
    <p:extLst>
      <p:ext uri="{BB962C8B-B14F-4D97-AF65-F5344CB8AC3E}">
        <p14:creationId xmlns:p14="http://schemas.microsoft.com/office/powerpoint/2010/main" val="327920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8BFF6DF-3303-4C48-854A-FA250DD79FB4}" type="slidenum">
              <a:rPr lang="en-US"/>
              <a:pPr>
                <a:defRPr/>
              </a:pPr>
              <a:t>‹#›</a:t>
            </a:fld>
            <a:endParaRPr lang="en-US"/>
          </a:p>
        </p:txBody>
      </p:sp>
    </p:spTree>
    <p:extLst>
      <p:ext uri="{BB962C8B-B14F-4D97-AF65-F5344CB8AC3E}">
        <p14:creationId xmlns:p14="http://schemas.microsoft.com/office/powerpoint/2010/main" val="2342102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1C3ADB1-AE50-4B45-8824-17FB8311405F}" type="slidenum">
              <a:rPr lang="en-US"/>
              <a:pPr>
                <a:defRPr/>
              </a:pPr>
              <a:t>‹#›</a:t>
            </a:fld>
            <a:endParaRPr lang="en-US"/>
          </a:p>
        </p:txBody>
      </p:sp>
    </p:spTree>
    <p:extLst>
      <p:ext uri="{BB962C8B-B14F-4D97-AF65-F5344CB8AC3E}">
        <p14:creationId xmlns:p14="http://schemas.microsoft.com/office/powerpoint/2010/main" val="3088223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atin typeface="Segoe UI Light" panose="020B0502040204020203" pitchFamily="34" charset="0"/>
              </a:defRPr>
            </a:lvl4pPr>
            <a:lvl5pPr>
              <a:defRPr sz="2000">
                <a:latin typeface="Segoe UI Light" panose="020B0502040204020203"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78FCE9E-789B-4FAD-AE65-1A54666FD9FC}" type="slidenum">
              <a:rPr lang="en-US"/>
              <a:pPr>
                <a:defRPr/>
              </a:pPr>
              <a:t>‹#›</a:t>
            </a:fld>
            <a:endParaRPr lang="en-US"/>
          </a:p>
        </p:txBody>
      </p:sp>
    </p:spTree>
    <p:extLst>
      <p:ext uri="{BB962C8B-B14F-4D97-AF65-F5344CB8AC3E}">
        <p14:creationId xmlns:p14="http://schemas.microsoft.com/office/powerpoint/2010/main" val="305795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954E121-91E1-4C60-A5AB-A63ED2F86162}" type="slidenum">
              <a:rPr lang="en-US"/>
              <a:pPr>
                <a:defRPr/>
              </a:pPr>
              <a:t>‹#›</a:t>
            </a:fld>
            <a:endParaRPr lang="en-US"/>
          </a:p>
        </p:txBody>
      </p:sp>
    </p:spTree>
    <p:extLst>
      <p:ext uri="{BB962C8B-B14F-4D97-AF65-F5344CB8AC3E}">
        <p14:creationId xmlns:p14="http://schemas.microsoft.com/office/powerpoint/2010/main" val="399797390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72C6"/>
        </a:solidFill>
        <a:effectLst/>
      </p:bgPr>
    </p:bg>
    <p:spTree>
      <p:nvGrpSpPr>
        <p:cNvPr id="1" name=""/>
        <p:cNvGrpSpPr/>
        <p:nvPr/>
      </p:nvGrpSpPr>
      <p:grpSpPr>
        <a:xfrm>
          <a:off x="0" y="0"/>
          <a:ext cx="0" cy="0"/>
          <a:chOff x="0" y="0"/>
          <a:chExt cx="0" cy="0"/>
        </a:xfrm>
      </p:grpSpPr>
      <p:sp>
        <p:nvSpPr>
          <p:cNvPr id="7" name="Rectangle 6"/>
          <p:cNvSpPr/>
          <p:nvPr/>
        </p:nvSpPr>
        <p:spPr>
          <a:xfrm>
            <a:off x="304800" y="328613"/>
            <a:ext cx="8532813" cy="6197600"/>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ounded Rectangle 8"/>
          <p:cNvSpPr/>
          <p:nvPr/>
        </p:nvSpPr>
        <p:spPr>
          <a:xfrm>
            <a:off x="418596" y="435546"/>
            <a:ext cx="8306809" cy="6033870"/>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30" name="Straight Connector 7"/>
          <p:cNvCxnSpPr>
            <a:cxnSpLocks noChangeShapeType="1"/>
          </p:cNvCxnSpPr>
          <p:nvPr/>
        </p:nvCxnSpPr>
        <p:spPr bwMode="auto">
          <a:xfrm>
            <a:off x="533400" y="1447800"/>
            <a:ext cx="8077200" cy="1588"/>
          </a:xfrm>
          <a:prstGeom prst="line">
            <a:avLst/>
          </a:prstGeom>
          <a:noFill/>
          <a:ln w="57150" algn="ctr">
            <a:solidFill>
              <a:srgbClr val="000080"/>
            </a:solidFill>
            <a:round/>
            <a:headEnd/>
            <a:tailEnd/>
          </a:ln>
          <a:extLst>
            <a:ext uri="{909E8E84-426E-40dd-AFC4-6F175D3DCCD1}">
              <a14:hiddenFill xmlns:a14="http://schemas.microsoft.com/office/drawing/2010/main">
                <a:noFill/>
              </a14:hiddenFill>
            </a:ext>
          </a:extLst>
        </p:spPr>
      </p:cxnSp>
      <p:sp>
        <p:nvSpPr>
          <p:cNvPr id="149506" name="Rectangle 2"/>
          <p:cNvSpPr>
            <a:spLocks noGrp="1" noChangeArrowheads="1"/>
          </p:cNvSpPr>
          <p:nvPr>
            <p:ph type="title"/>
          </p:nvPr>
        </p:nvSpPr>
        <p:spPr bwMode="auto">
          <a:xfrm>
            <a:off x="457200" y="457200"/>
            <a:ext cx="8229600" cy="914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dirty="0" smtClean="0"/>
              <a:t>Click to edit Master title style</a:t>
            </a:r>
          </a:p>
        </p:txBody>
      </p:sp>
      <p:sp>
        <p:nvSpPr>
          <p:cNvPr id="1032" name="Rectangle 3"/>
          <p:cNvSpPr>
            <a:spLocks noGrp="1" noChangeArrowheads="1"/>
          </p:cNvSpPr>
          <p:nvPr>
            <p:ph type="body" idx="1"/>
          </p:nvPr>
        </p:nvSpPr>
        <p:spPr bwMode="auto">
          <a:xfrm>
            <a:off x="457200" y="14478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495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149509" name="Rectangle 5"/>
          <p:cNvSpPr>
            <a:spLocks noGrp="1" noChangeArrowheads="1"/>
          </p:cNvSpPr>
          <p:nvPr>
            <p:ph type="ftr" sz="quarter" idx="3"/>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1495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Lst>
  <p:hf hdr="0"/>
  <p:txStyles>
    <p:titleStyle>
      <a:lvl1pPr algn="l" rtl="0" eaLnBrk="1" fontAlgn="base" hangingPunct="1">
        <a:spcBef>
          <a:spcPct val="0"/>
        </a:spcBef>
        <a:spcAft>
          <a:spcPct val="0"/>
        </a:spcAft>
        <a:defRPr sz="3200">
          <a:solidFill>
            <a:srgbClr val="0072C6"/>
          </a:solidFill>
          <a:effectLst>
            <a:outerShdw blurRad="38100" dist="38100" dir="2700000" algn="tl">
              <a:schemeClr val="bg1"/>
            </a:outerShdw>
          </a:effectLst>
          <a:latin typeface="Segoe UI Semibold" panose="020B0702040204020203" pitchFamily="34" charset="0"/>
          <a:ea typeface="+mj-ea"/>
          <a:cs typeface="+mj-cs"/>
        </a:defRPr>
      </a:lvl1pPr>
      <a:lvl2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2pPr>
      <a:lvl3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3pPr>
      <a:lvl4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4pPr>
      <a:lvl5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5pPr>
      <a:lvl6pPr marL="4572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6pPr>
      <a:lvl7pPr marL="9144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7pPr>
      <a:lvl8pPr marL="13716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8pPr>
      <a:lvl9pPr marL="18288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9pPr>
    </p:titleStyle>
    <p:bodyStyle>
      <a:lvl1pPr marL="342900" indent="-342900" algn="l" rtl="0" eaLnBrk="1" fontAlgn="base" hangingPunct="1">
        <a:spcBef>
          <a:spcPct val="20000"/>
        </a:spcBef>
        <a:spcAft>
          <a:spcPct val="0"/>
        </a:spcAft>
        <a:buClr>
          <a:srgbClr val="0072C6"/>
        </a:buClr>
        <a:buChar char="•"/>
        <a:defRPr sz="2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971550" indent="-514350" algn="l" rtl="0" eaLnBrk="1" fontAlgn="base" hangingPunct="1">
        <a:spcBef>
          <a:spcPct val="20000"/>
        </a:spcBef>
        <a:spcAft>
          <a:spcPct val="0"/>
        </a:spcAft>
        <a:buClr>
          <a:srgbClr val="0072C6"/>
        </a:buClr>
        <a:buFont typeface="+mj-lt"/>
        <a:buAutoNum type="arabicPeriod"/>
        <a:defRPr sz="2200">
          <a:solidFill>
            <a:schemeClr val="tx1"/>
          </a:solidFill>
          <a:latin typeface="Segoe UI Semilight" panose="020B0402040204020203" pitchFamily="34" charset="0"/>
          <a:cs typeface="Segoe UI Semilight" panose="020B0402040204020203" pitchFamily="34" charset="0"/>
        </a:defRPr>
      </a:lvl2pPr>
      <a:lvl3pPr marL="914400" indent="0" algn="l" rtl="0" eaLnBrk="1" fontAlgn="base" hangingPunct="1">
        <a:spcBef>
          <a:spcPct val="20000"/>
        </a:spcBef>
        <a:spcAft>
          <a:spcPct val="0"/>
        </a:spcAft>
        <a:buClr>
          <a:schemeClr val="tx1"/>
        </a:buClr>
        <a:buNone/>
        <a:defRPr sz="1400">
          <a:solidFill>
            <a:schemeClr val="tx1"/>
          </a:solidFill>
          <a:latin typeface="Segoe UI Light" panose="020B0502040204020203" pitchFamily="34" charset="0"/>
        </a:defRPr>
      </a:lvl3pPr>
      <a:lvl4pPr marL="1600200" indent="-228600" algn="l" rtl="0" eaLnBrk="1" fontAlgn="base" hangingPunct="1">
        <a:spcBef>
          <a:spcPct val="20000"/>
        </a:spcBef>
        <a:spcAft>
          <a:spcPct val="0"/>
        </a:spcAft>
        <a:buChar char="–"/>
        <a:defRPr sz="2000" b="1">
          <a:solidFill>
            <a:schemeClr val="tx1"/>
          </a:solidFill>
          <a:latin typeface="+mn-lt"/>
        </a:defRPr>
      </a:lvl4pPr>
      <a:lvl5pPr marL="2057400" indent="-228600" algn="l" rtl="0" eaLnBrk="1" fontAlgn="base" hangingPunct="1">
        <a:spcBef>
          <a:spcPct val="20000"/>
        </a:spcBef>
        <a:spcAft>
          <a:spcPct val="0"/>
        </a:spcAft>
        <a:buChar char="»"/>
        <a:defRPr sz="2000" b="1">
          <a:solidFill>
            <a:schemeClr val="tx1"/>
          </a:solidFill>
          <a:latin typeface="+mn-lt"/>
        </a:defRPr>
      </a:lvl5pPr>
      <a:lvl6pPr marL="2514600" indent="-228600" algn="l" rtl="0" eaLnBrk="1" fontAlgn="base" hangingPunct="1">
        <a:spcBef>
          <a:spcPct val="20000"/>
        </a:spcBef>
        <a:spcAft>
          <a:spcPct val="0"/>
        </a:spcAft>
        <a:buChar char="»"/>
        <a:defRPr sz="2000" b="1">
          <a:solidFill>
            <a:schemeClr val="tx1"/>
          </a:solidFill>
          <a:latin typeface="+mn-lt"/>
        </a:defRPr>
      </a:lvl6pPr>
      <a:lvl7pPr marL="2971800" indent="-228600" algn="l" rtl="0" eaLnBrk="1" fontAlgn="base" hangingPunct="1">
        <a:spcBef>
          <a:spcPct val="20000"/>
        </a:spcBef>
        <a:spcAft>
          <a:spcPct val="0"/>
        </a:spcAft>
        <a:buChar char="»"/>
        <a:defRPr sz="2000" b="1">
          <a:solidFill>
            <a:schemeClr val="tx1"/>
          </a:solidFill>
          <a:latin typeface="+mn-lt"/>
        </a:defRPr>
      </a:lvl7pPr>
      <a:lvl8pPr marL="3429000" indent="-228600" algn="l" rtl="0" eaLnBrk="1" fontAlgn="base" hangingPunct="1">
        <a:spcBef>
          <a:spcPct val="20000"/>
        </a:spcBef>
        <a:spcAft>
          <a:spcPct val="0"/>
        </a:spcAft>
        <a:buChar char="»"/>
        <a:defRPr sz="2000" b="1">
          <a:solidFill>
            <a:schemeClr val="tx1"/>
          </a:solidFill>
          <a:latin typeface="+mn-lt"/>
        </a:defRPr>
      </a:lvl8pPr>
      <a:lvl9pPr marL="3886200" indent="-228600" algn="l" rtl="0" eaLnBrk="1" fontAlgn="base" hangingPunct="1">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3.png"/><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6.png"/><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13.xml"/><Relationship Id="rId2"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0" y="1452563"/>
            <a:ext cx="9144000" cy="3043237"/>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ounded Rectangle 8"/>
          <p:cNvSpPr/>
          <p:nvPr/>
        </p:nvSpPr>
        <p:spPr>
          <a:xfrm>
            <a:off x="418596" y="1528074"/>
            <a:ext cx="8306809" cy="2889482"/>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ctrTitle" idx="4294967295"/>
          </p:nvPr>
        </p:nvSpPr>
        <p:spPr>
          <a:xfrm>
            <a:off x="129381" y="3405753"/>
            <a:ext cx="8534400" cy="898525"/>
          </a:xfrm>
        </p:spPr>
        <p:txBody>
          <a:bodyPr lIns="45720" rIns="45720">
            <a:normAutofit/>
          </a:bodyPr>
          <a:lstStyle/>
          <a:p>
            <a:pPr algn="r" eaLnBrk="1" hangingPunct="1">
              <a:defRPr/>
            </a:pPr>
            <a:r>
              <a:rPr lang="en-US" sz="4200" dirty="0" smtClean="0">
                <a:effectLst>
                  <a:outerShdw algn="tl">
                    <a:srgbClr val="000000"/>
                  </a:outerShdw>
                </a:effectLst>
              </a:rPr>
              <a:t>Understanding Word</a:t>
            </a:r>
          </a:p>
        </p:txBody>
      </p:sp>
      <p:sp>
        <p:nvSpPr>
          <p:cNvPr id="2055" name="Subtitle 2"/>
          <p:cNvSpPr>
            <a:spLocks noGrp="1"/>
          </p:cNvSpPr>
          <p:nvPr>
            <p:ph type="body" idx="1"/>
          </p:nvPr>
        </p:nvSpPr>
        <p:spPr>
          <a:xfrm>
            <a:off x="304800" y="3124200"/>
            <a:ext cx="8183563" cy="1066800"/>
          </a:xfrm>
        </p:spPr>
        <p:txBody>
          <a:bodyPr lIns="182880" tIns="0"/>
          <a:lstStyle/>
          <a:p>
            <a:pPr marL="36513" indent="0" algn="r" eaLnBrk="1" hangingPunct="1">
              <a:spcBef>
                <a:spcPct val="0"/>
              </a:spcBef>
              <a:buFontTx/>
              <a:buNone/>
            </a:pPr>
            <a:r>
              <a:rPr lang="en-US" sz="2800" dirty="0" smtClean="0">
                <a:solidFill>
                  <a:srgbClr val="0072C6"/>
                </a:solidFill>
              </a:rPr>
              <a:t>Lesson 1</a:t>
            </a:r>
          </a:p>
        </p:txBody>
      </p:sp>
      <p:sp>
        <p:nvSpPr>
          <p:cNvPr id="3" name="Date Placeholder 2"/>
          <p:cNvSpPr>
            <a:spLocks noGrp="1"/>
          </p:cNvSpPr>
          <p:nvPr>
            <p:ph type="dt" sz="half" idx="10"/>
          </p:nvPr>
        </p:nvSpPr>
        <p:spPr/>
        <p:txBody>
          <a:bodyPr/>
          <a:lstStyle/>
          <a:p>
            <a:pPr>
              <a:defRPr/>
            </a:pPr>
            <a:r>
              <a:rPr lang="en-US" dirty="0" smtClean="0">
                <a:solidFill>
                  <a:schemeClr val="bg1"/>
                </a:solidFill>
              </a:rPr>
              <a:t>© 2014, John Wiley &amp; Sons, Inc.</a:t>
            </a:r>
            <a:endParaRPr lang="en-US" dirty="0">
              <a:solidFill>
                <a:schemeClr val="bg1"/>
              </a:solidFill>
            </a:endParaRPr>
          </a:p>
        </p:txBody>
      </p:sp>
      <p:sp>
        <p:nvSpPr>
          <p:cNvPr id="4" name="Footer Placeholder 3"/>
          <p:cNvSpPr>
            <a:spLocks noGrp="1"/>
          </p:cNvSpPr>
          <p:nvPr>
            <p:ph type="ftr" sz="quarter" idx="11"/>
          </p:nvPr>
        </p:nvSpPr>
        <p:spPr/>
        <p:txBody>
          <a:bodyPr/>
          <a:lstStyle/>
          <a:p>
            <a:pPr>
              <a:defRPr/>
            </a:pPr>
            <a:r>
              <a:rPr lang="en-US" dirty="0" smtClean="0">
                <a:solidFill>
                  <a:schemeClr val="bg1"/>
                </a:solidFill>
              </a:rPr>
              <a:t>Microsoft Official Academic Course, Microsoft Word 2013</a:t>
            </a:r>
            <a:endParaRPr lang="en-US" dirty="0">
              <a:solidFill>
                <a:schemeClr val="bg1"/>
              </a:solidFill>
            </a:endParaRPr>
          </a:p>
        </p:txBody>
      </p:sp>
      <p:sp>
        <p:nvSpPr>
          <p:cNvPr id="5" name="Slide Number Placeholder 4"/>
          <p:cNvSpPr>
            <a:spLocks noGrp="1"/>
          </p:cNvSpPr>
          <p:nvPr>
            <p:ph type="sldNum" sz="quarter" idx="12"/>
          </p:nvPr>
        </p:nvSpPr>
        <p:spPr/>
        <p:txBody>
          <a:bodyPr/>
          <a:lstStyle/>
          <a:p>
            <a:pPr>
              <a:defRPr/>
            </a:pPr>
            <a:fld id="{4453F413-A379-4AA4-A6AE-7C7FDF82C384}" type="slidenum">
              <a:rPr lang="en-US" smtClean="0">
                <a:solidFill>
                  <a:schemeClr val="bg1"/>
                </a:solidFill>
              </a:rPr>
              <a:pPr>
                <a:defRPr/>
              </a:pPr>
              <a:t>1</a:t>
            </a:fld>
            <a:endParaRPr lang="en-US" dirty="0">
              <a:solidFill>
                <a:schemeClr val="bg1"/>
              </a:solidFill>
            </a:endParaRPr>
          </a:p>
        </p:txBody>
      </p:sp>
      <p:sp>
        <p:nvSpPr>
          <p:cNvPr id="10" name="Title 1"/>
          <p:cNvSpPr txBox="1">
            <a:spLocks/>
          </p:cNvSpPr>
          <p:nvPr/>
        </p:nvSpPr>
        <p:spPr>
          <a:xfrm>
            <a:off x="152400" y="1828800"/>
            <a:ext cx="8534400" cy="898525"/>
          </a:xfrm>
          <a:prstGeom prst="rect">
            <a:avLst/>
          </a:prstGeom>
        </p:spPr>
        <p:txBody>
          <a:bodyPr vert="horz" lIns="45720" tIns="45720" rIns="45720" bIns="45720" rtlCol="0" anchor="ctr">
            <a:normAutofit/>
          </a:bodyPr>
          <a:lstStyle>
            <a:lvl1pPr algn="l" defTabSz="685800" rtl="0" eaLnBrk="1" latinLnBrk="0" hangingPunct="1">
              <a:lnSpc>
                <a:spcPct val="90000"/>
              </a:lnSpc>
              <a:spcBef>
                <a:spcPct val="0"/>
              </a:spcBef>
              <a:buNone/>
              <a:defRPr sz="3300" kern="1200">
                <a:solidFill>
                  <a:srgbClr val="0000CC"/>
                </a:solidFill>
                <a:latin typeface="+mj-lt"/>
                <a:ea typeface="+mj-ea"/>
                <a:cs typeface="+mj-cs"/>
              </a:defRPr>
            </a:lvl1pPr>
          </a:lstStyle>
          <a:p>
            <a:pPr algn="ctr" fontAlgn="auto">
              <a:spcAft>
                <a:spcPts val="0"/>
              </a:spcAft>
              <a:defRPr/>
            </a:pPr>
            <a:r>
              <a:rPr lang="en-US" sz="4800" b="1" dirty="0" smtClean="0">
                <a:solidFill>
                  <a:srgbClr val="0072C6"/>
                </a:solidFill>
                <a:latin typeface="Segoe UI Semibold" panose="020B0702040204020203" pitchFamily="34" charset="0"/>
              </a:rPr>
              <a:t>Microsoft</a:t>
            </a:r>
            <a:r>
              <a:rPr lang="en-US" sz="4800" b="1" dirty="0" smtClean="0">
                <a:solidFill>
                  <a:srgbClr val="0072C6"/>
                </a:solidFill>
                <a:latin typeface="+mn-lt"/>
              </a:rPr>
              <a:t> Word 2013</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Use the Mini Toolbar</a:t>
            </a:r>
          </a:p>
        </p:txBody>
      </p:sp>
      <p:sp>
        <p:nvSpPr>
          <p:cNvPr id="3" name="Text Placeholder 2"/>
          <p:cNvSpPr>
            <a:spLocks noGrp="1"/>
          </p:cNvSpPr>
          <p:nvPr>
            <p:ph type="body" idx="1"/>
          </p:nvPr>
        </p:nvSpPr>
        <p:spPr/>
        <p:txBody>
          <a:bodyPr/>
          <a:lstStyle/>
          <a:p>
            <a:pPr lvl="0" rtl="0"/>
            <a:r>
              <a:rPr lang="en-US" sz="2000" b="1" i="0" u="none" strike="noStrike" baseline="0" dirty="0" smtClean="0">
                <a:latin typeface="Segoe"/>
                <a:ea typeface="ＭＳ ゴシック"/>
              </a:rPr>
              <a:t>USE</a:t>
            </a:r>
            <a:r>
              <a:rPr lang="en-US" sz="2000" b="0" i="0" u="none" strike="noStrike" baseline="0" dirty="0" smtClean="0">
                <a:latin typeface="Segoe"/>
                <a:ea typeface="ＭＳ ゴシック"/>
              </a:rPr>
              <a:t> the document that is open from the previous exercise.</a:t>
            </a:r>
          </a:p>
          <a:p>
            <a:pPr lvl="1" rtl="0"/>
            <a:r>
              <a:rPr lang="en-US" sz="2000" b="0" i="0" u="none" strike="noStrike" baseline="0" dirty="0" smtClean="0">
                <a:solidFill>
                  <a:srgbClr val="000000"/>
                </a:solidFill>
                <a:latin typeface="Segoe"/>
                <a:ea typeface="ＭＳ ゴシック"/>
              </a:rPr>
              <a:t>Type the t</a:t>
            </a:r>
            <a:r>
              <a:rPr lang="en-US" sz="2000" b="0" i="0" u="none" strike="noStrike" baseline="0" dirty="0" smtClean="0">
                <a:solidFill>
                  <a:prstClr val="black"/>
                </a:solidFill>
                <a:latin typeface="Segoe"/>
                <a:ea typeface="ＭＳ ゴシック"/>
              </a:rPr>
              <a:t>erm </a:t>
            </a:r>
            <a:r>
              <a:rPr lang="en-US" sz="2000" b="1" i="0" u="none" strike="noStrike" baseline="0" dirty="0" smtClean="0">
                <a:solidFill>
                  <a:prstClr val="black"/>
                </a:solidFill>
                <a:latin typeface="Segoe"/>
                <a:ea typeface="ＭＳ ゴシック"/>
              </a:rPr>
              <a:t>mini toolbar</a:t>
            </a:r>
            <a:r>
              <a:rPr lang="en-US" sz="2000" b="0" i="0" u="none" strike="noStrike" baseline="0" dirty="0" smtClean="0">
                <a:solidFill>
                  <a:prstClr val="black"/>
                </a:solidFill>
                <a:latin typeface="Segoe"/>
                <a:ea typeface="ＭＳ ゴシック"/>
              </a:rPr>
              <a:t> onto your b</a:t>
            </a:r>
            <a:r>
              <a:rPr lang="en-US" sz="2000" b="0" i="0" u="none" strike="noStrike" baseline="0" dirty="0" smtClean="0">
                <a:solidFill>
                  <a:srgbClr val="000000"/>
                </a:solidFill>
                <a:latin typeface="Segoe"/>
                <a:ea typeface="ＭＳ ゴシック"/>
              </a:rPr>
              <a:t>lank document. Drag the mouse pointer over the word “toolbar” to select it. The Mini toolbar appears once the word is selected, as shown below.</a:t>
            </a:r>
          </a:p>
          <a:p>
            <a:pPr lvl="1" rtl="0"/>
            <a:r>
              <a:rPr lang="en-US" sz="2000" b="0" i="0" u="none" strike="noStrike" baseline="0" dirty="0" smtClean="0">
                <a:solidFill>
                  <a:srgbClr val="000000"/>
                </a:solidFill>
                <a:latin typeface="Segoe"/>
                <a:ea typeface="ＭＳ ゴシック"/>
              </a:rPr>
              <a:t>Point to the Font command on the Mini toolbar.</a:t>
            </a:r>
          </a:p>
          <a:p>
            <a:pPr lvl="1"/>
            <a:r>
              <a:rPr lang="en-US" sz="2000" dirty="0">
                <a:solidFill>
                  <a:srgbClr val="000000"/>
                </a:solidFill>
                <a:latin typeface="Segoe"/>
                <a:ea typeface="ＭＳ ゴシック"/>
              </a:rPr>
              <a:t>Click the drop-down arrow on the Font command box. A font menu appears. Press</a:t>
            </a:r>
            <a:r>
              <a:rPr lang="en-US" sz="2000" b="1" dirty="0">
                <a:solidFill>
                  <a:srgbClr val="000000"/>
                </a:solidFill>
                <a:latin typeface="Segoe"/>
                <a:ea typeface="ＭＳ ゴシック"/>
              </a:rPr>
              <a:t> Esc </a:t>
            </a:r>
            <a:r>
              <a:rPr lang="en-US" sz="2000" dirty="0">
                <a:solidFill>
                  <a:srgbClr val="000000"/>
                </a:solidFill>
                <a:latin typeface="Segoe"/>
                <a:ea typeface="ＭＳ ゴシック"/>
              </a:rPr>
              <a:t>once or click the drop-down arrow again to exit the command box. To close the Mini toolbar, double-click the drop-down menu or click anywhere in a blank area within the document.</a:t>
            </a:r>
          </a:p>
          <a:p>
            <a:pPr lvl="1" rtl="0"/>
            <a:endParaRPr lang="en-US" sz="2000" b="0" i="0" u="none" strike="noStrike" baseline="0" dirty="0" smtClean="0">
              <a:solidFill>
                <a:srgbClr val="000000"/>
              </a:solidFill>
              <a:latin typeface="Segoe"/>
              <a:ea typeface="ＭＳ ゴシック"/>
            </a:endParaRPr>
          </a:p>
          <a:p>
            <a:pPr marL="457200" lvl="1" indent="0">
              <a:buNone/>
            </a:pPr>
            <a:endParaRPr lang="en-US" sz="2000" b="0" i="0" u="none" strike="noStrike" baseline="0" dirty="0" smtClean="0">
              <a:solidFill>
                <a:srgbClr val="000000"/>
              </a:solidFill>
              <a:latin typeface="Segoe"/>
              <a:ea typeface="ＭＳ ゴシック"/>
            </a:endParaRPr>
          </a:p>
        </p:txBody>
      </p:sp>
      <p:pic>
        <p:nvPicPr>
          <p:cNvPr id="4" name="Picture 3" descr="010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4876800"/>
            <a:ext cx="4376064" cy="1297888"/>
          </a:xfrm>
          <a:prstGeom prst="rect">
            <a:avLst/>
          </a:prstGeom>
        </p:spPr>
      </p:pic>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10</a:t>
            </a:fld>
            <a:endParaRPr lang="en-US"/>
          </a:p>
        </p:txBody>
      </p:sp>
    </p:spTree>
    <p:extLst>
      <p:ext uri="{BB962C8B-B14F-4D97-AF65-F5344CB8AC3E}">
        <p14:creationId xmlns:p14="http://schemas.microsoft.com/office/powerpoint/2010/main" val="2297648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Use the Mini Toolbar</a:t>
            </a:r>
          </a:p>
        </p:txBody>
      </p:sp>
      <p:sp>
        <p:nvSpPr>
          <p:cNvPr id="3" name="Text Placeholder 2"/>
          <p:cNvSpPr>
            <a:spLocks noGrp="1"/>
          </p:cNvSpPr>
          <p:nvPr>
            <p:ph type="body" idx="1"/>
          </p:nvPr>
        </p:nvSpPr>
        <p:spPr/>
        <p:txBody>
          <a:bodyPr/>
          <a:lstStyle/>
          <a:p>
            <a:pPr lvl="1" rtl="0">
              <a:buFont typeface="+mj-lt"/>
              <a:buAutoNum type="arabicPeriod" startAt="4"/>
            </a:pPr>
            <a:r>
              <a:rPr lang="en-US" sz="2000" b="0" i="0" u="none" strike="noStrike" baseline="0" dirty="0" smtClean="0">
                <a:solidFill>
                  <a:srgbClr val="000000"/>
                </a:solidFill>
                <a:latin typeface="Segoe"/>
                <a:ea typeface="ＭＳ ゴシック"/>
              </a:rPr>
              <a:t>Now, position the insertion point on the </a:t>
            </a:r>
            <a:br>
              <a:rPr lang="en-US" sz="2000" b="0" i="0" u="none" strike="noStrike" baseline="0" dirty="0" smtClean="0">
                <a:solidFill>
                  <a:srgbClr val="000000"/>
                </a:solidFill>
                <a:latin typeface="Segoe"/>
                <a:ea typeface="ＭＳ ゴシック"/>
              </a:rPr>
            </a:br>
            <a:r>
              <a:rPr lang="en-US" sz="2000" b="0" i="0" u="none" strike="noStrike" baseline="0" dirty="0" smtClean="0">
                <a:solidFill>
                  <a:srgbClr val="000000"/>
                </a:solidFill>
                <a:latin typeface="Segoe"/>
                <a:ea typeface="ＭＳ ゴシック"/>
              </a:rPr>
              <a:t>selected text and right-click; the Mini </a:t>
            </a:r>
            <a:br>
              <a:rPr lang="en-US" sz="2000" b="0" i="0" u="none" strike="noStrike" baseline="0" dirty="0" smtClean="0">
                <a:solidFill>
                  <a:srgbClr val="000000"/>
                </a:solidFill>
                <a:latin typeface="Segoe"/>
                <a:ea typeface="ＭＳ ゴシック"/>
              </a:rPr>
            </a:br>
            <a:r>
              <a:rPr lang="en-US" sz="2000" b="0" i="0" u="none" strike="noStrike" baseline="0" dirty="0" smtClean="0">
                <a:solidFill>
                  <a:srgbClr val="000000"/>
                </a:solidFill>
                <a:latin typeface="Segoe"/>
                <a:ea typeface="ＭＳ ゴシック"/>
              </a:rPr>
              <a:t>toolbar appears, accompanied by a </a:t>
            </a:r>
            <a:br>
              <a:rPr lang="en-US" sz="2000" b="0" i="0" u="none" strike="noStrike" baseline="0" dirty="0" smtClean="0">
                <a:solidFill>
                  <a:srgbClr val="000000"/>
                </a:solidFill>
                <a:latin typeface="Segoe"/>
                <a:ea typeface="ＭＳ ゴシック"/>
              </a:rPr>
            </a:br>
            <a:r>
              <a:rPr lang="en-US" sz="2000" b="0" i="0" u="none" strike="noStrike" baseline="0" dirty="0" smtClean="0">
                <a:solidFill>
                  <a:srgbClr val="000000"/>
                </a:solidFill>
                <a:latin typeface="Segoe"/>
                <a:ea typeface="ＭＳ ゴシック"/>
              </a:rPr>
              <a:t>shortcut menu that displays a variety of </a:t>
            </a:r>
            <a:br>
              <a:rPr lang="en-US" sz="2000" b="0" i="0" u="none" strike="noStrike" baseline="0" dirty="0" smtClean="0">
                <a:solidFill>
                  <a:srgbClr val="000000"/>
                </a:solidFill>
                <a:latin typeface="Segoe"/>
                <a:ea typeface="ＭＳ ゴシック"/>
              </a:rPr>
            </a:br>
            <a:r>
              <a:rPr lang="en-US" sz="2000" b="0" i="0" u="none" strike="noStrike" baseline="0" dirty="0" smtClean="0">
                <a:solidFill>
                  <a:srgbClr val="000000"/>
                </a:solidFill>
                <a:latin typeface="Segoe"/>
                <a:ea typeface="ＭＳ ゴシック"/>
              </a:rPr>
              <a:t>commonly used commands (right).</a:t>
            </a:r>
          </a:p>
          <a:p>
            <a:pPr lvl="1" rtl="0">
              <a:buAutoNum type="arabicPeriod" startAt="4"/>
            </a:pPr>
            <a:r>
              <a:rPr lang="en-US" sz="2000" b="0" i="0" u="none" strike="noStrike" baseline="0" dirty="0" smtClean="0">
                <a:solidFill>
                  <a:srgbClr val="000000"/>
                </a:solidFill>
                <a:latin typeface="Segoe"/>
                <a:ea typeface="ＭＳ ゴシック"/>
              </a:rPr>
              <a:t>Click anywhere in a blank area of the </a:t>
            </a:r>
            <a:br>
              <a:rPr lang="en-US" sz="2000" b="0" i="0" u="none" strike="noStrike" baseline="0" dirty="0" smtClean="0">
                <a:solidFill>
                  <a:srgbClr val="000000"/>
                </a:solidFill>
                <a:latin typeface="Segoe"/>
                <a:ea typeface="ＭＳ ゴシック"/>
              </a:rPr>
            </a:br>
            <a:r>
              <a:rPr lang="en-US" sz="2000" b="0" i="0" u="none" strike="noStrike" baseline="0" dirty="0" smtClean="0">
                <a:solidFill>
                  <a:srgbClr val="000000"/>
                </a:solidFill>
                <a:latin typeface="Segoe"/>
                <a:ea typeface="ＭＳ ゴシック"/>
              </a:rPr>
              <a:t>document to close the Mini toolbar. </a:t>
            </a:r>
            <a:br>
              <a:rPr lang="en-US" sz="2000" b="0" i="0" u="none" strike="noStrike" baseline="0" dirty="0" smtClean="0">
                <a:solidFill>
                  <a:srgbClr val="000000"/>
                </a:solidFill>
                <a:latin typeface="Segoe"/>
                <a:ea typeface="ＭＳ ゴシック"/>
              </a:rPr>
            </a:br>
            <a:r>
              <a:rPr lang="en-US" sz="2000" b="0" i="0" u="none" strike="noStrike" baseline="0" dirty="0" smtClean="0">
                <a:solidFill>
                  <a:srgbClr val="000000"/>
                </a:solidFill>
                <a:latin typeface="Segoe"/>
                <a:ea typeface="ＭＳ ゴシック"/>
              </a:rPr>
              <a:t>Drag your mouse over the text you </a:t>
            </a:r>
            <a:br>
              <a:rPr lang="en-US" sz="2000" b="0" i="0" u="none" strike="noStrike" baseline="0" dirty="0" smtClean="0">
                <a:solidFill>
                  <a:srgbClr val="000000"/>
                </a:solidFill>
                <a:latin typeface="Segoe"/>
                <a:ea typeface="ＭＳ ゴシック"/>
              </a:rPr>
            </a:br>
            <a:r>
              <a:rPr lang="en-US" sz="2000" b="0" i="0" u="none" strike="noStrike" baseline="0" dirty="0" smtClean="0">
                <a:solidFill>
                  <a:srgbClr val="000000"/>
                </a:solidFill>
                <a:latin typeface="Segoe"/>
                <a:ea typeface="ＭＳ ゴシック"/>
              </a:rPr>
              <a:t>typed at the beginning of this exercise </a:t>
            </a:r>
            <a:br>
              <a:rPr lang="en-US" sz="2000" b="0" i="0" u="none" strike="noStrike" baseline="0" dirty="0" smtClean="0">
                <a:solidFill>
                  <a:srgbClr val="000000"/>
                </a:solidFill>
                <a:latin typeface="Segoe"/>
                <a:ea typeface="ＭＳ ゴシック"/>
              </a:rPr>
            </a:br>
            <a:r>
              <a:rPr lang="en-US" sz="2000" b="0" i="0" u="none" strike="noStrike" baseline="0" dirty="0" smtClean="0">
                <a:solidFill>
                  <a:srgbClr val="000000"/>
                </a:solidFill>
                <a:latin typeface="Segoe"/>
                <a:ea typeface="ＭＳ ゴシック"/>
              </a:rPr>
              <a:t>to select the text. Press the</a:t>
            </a:r>
            <a:r>
              <a:rPr lang="en-US" sz="2000" b="0" i="0" u="none" strike="noStrike" baseline="0" dirty="0" smtClean="0">
                <a:latin typeface="Segoe"/>
                <a:ea typeface="ＭＳ ゴシック"/>
              </a:rPr>
              <a:t> </a:t>
            </a:r>
            <a:r>
              <a:rPr lang="en-US" sz="2000" b="1" i="0" u="none" strike="noStrike" baseline="0" dirty="0" smtClean="0">
                <a:latin typeface="Arial"/>
                <a:ea typeface="ＭＳ ゴシック"/>
              </a:rPr>
              <a:t>Delete</a:t>
            </a:r>
            <a:r>
              <a:rPr lang="en-US" sz="2000" b="0" i="0" u="none" strike="noStrike" baseline="0" dirty="0" smtClean="0">
                <a:latin typeface="Segoe"/>
                <a:ea typeface="ＭＳ ゴシック"/>
              </a:rPr>
              <a:t> </a:t>
            </a:r>
            <a:r>
              <a:rPr lang="en-US" sz="2000" b="0" i="0" u="none" strike="noStrike" baseline="0" dirty="0" smtClean="0">
                <a:solidFill>
                  <a:srgbClr val="000000"/>
                </a:solidFill>
                <a:latin typeface="Segoe"/>
                <a:ea typeface="ＭＳ ゴシック"/>
              </a:rPr>
              <a:t>key </a:t>
            </a:r>
            <a:br>
              <a:rPr lang="en-US" sz="2000" b="0" i="0" u="none" strike="noStrike" baseline="0" dirty="0" smtClean="0">
                <a:solidFill>
                  <a:srgbClr val="000000"/>
                </a:solidFill>
                <a:latin typeface="Segoe"/>
                <a:ea typeface="ＭＳ ゴシック"/>
              </a:rPr>
            </a:br>
            <a:r>
              <a:rPr lang="en-US" sz="2000" b="0" i="0" u="none" strike="noStrike" baseline="0" dirty="0" smtClean="0">
                <a:solidFill>
                  <a:srgbClr val="000000"/>
                </a:solidFill>
                <a:latin typeface="Segoe"/>
                <a:ea typeface="ＭＳ ゴシック"/>
              </a:rPr>
              <a:t>to remove the text.</a:t>
            </a:r>
          </a:p>
          <a:p>
            <a:pPr lvl="0" rtl="0"/>
            <a:r>
              <a:rPr lang="en-US" sz="2000" b="1" i="0" u="none" strike="noStrike" baseline="0" dirty="0" smtClean="0">
                <a:latin typeface="Segoe"/>
                <a:ea typeface="ＭＳ ゴシック"/>
              </a:rPr>
              <a:t>PAUSE. LEAVE</a:t>
            </a:r>
            <a:r>
              <a:rPr lang="en-US" sz="2000" b="0" i="0" u="none" strike="noStrike" baseline="0" dirty="0" smtClean="0">
                <a:latin typeface="Segoe"/>
                <a:ea typeface="ＭＳ ゴシック"/>
              </a:rPr>
              <a:t> the document open to use in the next exercise.</a:t>
            </a:r>
          </a:p>
        </p:txBody>
      </p:sp>
      <p:sp>
        <p:nvSpPr>
          <p:cNvPr id="4" name="Rectangle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5" name="Rectangle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6" name="Rectangle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11</a:t>
            </a:fld>
            <a:endParaRPr lang="en-US"/>
          </a:p>
        </p:txBody>
      </p:sp>
      <p:pic>
        <p:nvPicPr>
          <p:cNvPr id="7" name="Picture 6" descr="010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00200"/>
            <a:ext cx="2574672" cy="3066986"/>
          </a:xfrm>
          <a:prstGeom prst="rect">
            <a:avLst/>
          </a:prstGeom>
        </p:spPr>
      </p:pic>
    </p:spTree>
    <p:extLst>
      <p:ext uri="{BB962C8B-B14F-4D97-AF65-F5344CB8AC3E}">
        <p14:creationId xmlns:p14="http://schemas.microsoft.com/office/powerpoint/2010/main" val="3439887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Use the Quick Access Toolbar</a:t>
            </a:r>
          </a:p>
        </p:txBody>
      </p:sp>
      <p:sp>
        <p:nvSpPr>
          <p:cNvPr id="3" name="Text Placeholder 2"/>
          <p:cNvSpPr>
            <a:spLocks noGrp="1"/>
          </p:cNvSpPr>
          <p:nvPr>
            <p:ph type="body" idx="1"/>
          </p:nvPr>
        </p:nvSpPr>
        <p:spPr/>
        <p:txBody>
          <a:bodyPr/>
          <a:lstStyle/>
          <a:p>
            <a:pPr lvl="0" rtl="0"/>
            <a:r>
              <a:rPr lang="en-US" b="1" i="0" u="none" strike="noStrike" baseline="0" dirty="0" smtClean="0">
                <a:latin typeface="Segoe"/>
                <a:ea typeface="ＭＳ ゴシック"/>
              </a:rPr>
              <a:t>USE</a:t>
            </a:r>
            <a:r>
              <a:rPr lang="en-US" b="0" i="0" u="none" strike="noStrike" baseline="0" dirty="0" smtClean="0">
                <a:latin typeface="Segoe"/>
                <a:ea typeface="ＭＳ ゴシック"/>
              </a:rPr>
              <a:t> the document that is open from the previous exercise.</a:t>
            </a:r>
          </a:p>
          <a:p>
            <a:pPr lvl="1" rtl="0"/>
            <a:r>
              <a:rPr lang="en-US" b="0" i="0" u="none" strike="noStrike" baseline="0" dirty="0" smtClean="0">
                <a:solidFill>
                  <a:srgbClr val="000000"/>
                </a:solidFill>
                <a:latin typeface="Segoe"/>
                <a:ea typeface="ＭＳ ゴシック"/>
              </a:rPr>
              <a:t>Click</a:t>
            </a:r>
            <a:r>
              <a:rPr lang="en-US" b="0" i="0" u="none" strike="noStrike" baseline="0" dirty="0" smtClean="0">
                <a:solidFill>
                  <a:prstClr val="black"/>
                </a:solidFill>
                <a:latin typeface="Segoe"/>
                <a:ea typeface="ＭＳ ゴシック"/>
              </a:rPr>
              <a:t> the </a:t>
            </a:r>
            <a:r>
              <a:rPr lang="en-US" b="1" i="0" u="none" strike="noStrike" baseline="0" dirty="0" smtClean="0">
                <a:solidFill>
                  <a:prstClr val="black"/>
                </a:solidFill>
                <a:latin typeface="Segoe"/>
                <a:ea typeface="ＭＳ ゴシック"/>
              </a:rPr>
              <a:t>Save</a:t>
            </a:r>
            <a:r>
              <a:rPr lang="en-US" b="0" i="0" u="none" strike="noStrike" baseline="0" dirty="0" smtClean="0">
                <a:solidFill>
                  <a:prstClr val="black"/>
                </a:solidFill>
                <a:latin typeface="Segoe"/>
                <a:ea typeface="ＭＳ ゴシック"/>
              </a:rPr>
              <a:t> </a:t>
            </a:r>
            <a:r>
              <a:rPr lang="en-US" b="1" i="0" u="none" strike="noStrike" baseline="0" dirty="0" smtClean="0">
                <a:solidFill>
                  <a:prstClr val="black"/>
                </a:solidFill>
                <a:latin typeface="Segoe"/>
                <a:ea typeface="ＭＳ ゴシック"/>
              </a:rPr>
              <a:t>     </a:t>
            </a:r>
            <a:r>
              <a:rPr lang="en-US" b="0" i="0" u="none" strike="noStrike" baseline="0" dirty="0" smtClean="0">
                <a:solidFill>
                  <a:srgbClr val="000000"/>
                </a:solidFill>
                <a:latin typeface="Segoe"/>
                <a:ea typeface="ＭＳ ゴシック"/>
              </a:rPr>
              <a:t> button on the Quick Access Toolbar.</a:t>
            </a:r>
          </a:p>
          <a:p>
            <a:pPr lvl="1" rtl="0"/>
            <a:r>
              <a:rPr lang="en-US" b="0" i="0" u="none" strike="noStrike" baseline="0" dirty="0" smtClean="0">
                <a:solidFill>
                  <a:srgbClr val="000000"/>
                </a:solidFill>
                <a:latin typeface="Segoe"/>
                <a:ea typeface="ＭＳ ゴシック"/>
              </a:rPr>
              <a:t>If this is the first time you’ve attempted to save this document, the new Save As opens in Backstage. You have three options on where to save your work: </a:t>
            </a:r>
            <a:r>
              <a:rPr lang="en-US" b="0" i="0" u="none" strike="noStrike" baseline="0" dirty="0" err="1" smtClean="0">
                <a:solidFill>
                  <a:srgbClr val="000000"/>
                </a:solidFill>
                <a:latin typeface="Segoe"/>
                <a:ea typeface="ＭＳ ゴシック"/>
              </a:rPr>
              <a:t>SkyDrive</a:t>
            </a:r>
            <a:r>
              <a:rPr lang="en-US" b="0" i="0" u="none" strike="noStrike" baseline="0" dirty="0" smtClean="0">
                <a:solidFill>
                  <a:srgbClr val="000000"/>
                </a:solidFill>
                <a:latin typeface="Segoe"/>
                <a:ea typeface="ＭＳ ゴシック"/>
              </a:rPr>
              <a:t>, Computer, or +Add a Place. For now, you are just exploring the Save command on the Quick Access Toolbar. Later in the lesson, you learn to save a document using the Save As command.</a:t>
            </a:r>
          </a:p>
        </p:txBody>
      </p:sp>
      <p:sp>
        <p:nvSpPr>
          <p:cNvPr id="4" name="Rectangle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5" name="Rectangle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6" name="Rectangle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12</a:t>
            </a:fld>
            <a:endParaRPr lang="en-US"/>
          </a:p>
        </p:txBody>
      </p:sp>
      <p:pic>
        <p:nvPicPr>
          <p:cNvPr id="7" name="Picture 6" descr="Screen shot 2013-08-04 at 10.54.4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1905000"/>
            <a:ext cx="386346" cy="382770"/>
          </a:xfrm>
          <a:prstGeom prst="rect">
            <a:avLst/>
          </a:prstGeom>
        </p:spPr>
      </p:pic>
    </p:spTree>
    <p:extLst>
      <p:ext uri="{BB962C8B-B14F-4D97-AF65-F5344CB8AC3E}">
        <p14:creationId xmlns:p14="http://schemas.microsoft.com/office/powerpoint/2010/main" val="942922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Use the Quick Access Toolbar</a:t>
            </a:r>
          </a:p>
        </p:txBody>
      </p:sp>
      <p:sp>
        <p:nvSpPr>
          <p:cNvPr id="3" name="Text Placeholder 2"/>
          <p:cNvSpPr>
            <a:spLocks noGrp="1"/>
          </p:cNvSpPr>
          <p:nvPr>
            <p:ph type="body" idx="1"/>
          </p:nvPr>
        </p:nvSpPr>
        <p:spPr/>
        <p:txBody>
          <a:bodyPr/>
          <a:lstStyle/>
          <a:p>
            <a:pPr lvl="1" rtl="0">
              <a:buFont typeface="+mj-lt"/>
              <a:buAutoNum type="arabicPeriod" startAt="3"/>
            </a:pPr>
            <a:r>
              <a:rPr lang="en-US" sz="2000" b="0" i="0" u="none" strike="noStrike" baseline="0" dirty="0" smtClean="0">
                <a:solidFill>
                  <a:prstClr val="black"/>
                </a:solidFill>
                <a:latin typeface="Segoe"/>
                <a:ea typeface="ＭＳ ゴシック"/>
              </a:rPr>
              <a:t>Click the </a:t>
            </a:r>
            <a:r>
              <a:rPr lang="en-US" sz="2000" b="1" i="0" u="none" strike="noStrike" baseline="0" dirty="0" smtClean="0">
                <a:solidFill>
                  <a:prstClr val="black"/>
                </a:solidFill>
                <a:latin typeface="Segoe"/>
                <a:ea typeface="ＭＳ ゴシック"/>
              </a:rPr>
              <a:t>Return to Document</a:t>
            </a:r>
            <a:r>
              <a:rPr lang="en-US" sz="2000" b="0" i="0" u="none" strike="noStrike" baseline="0" dirty="0" smtClean="0">
                <a:solidFill>
                  <a:prstClr val="black"/>
                </a:solidFill>
                <a:latin typeface="Segoe"/>
                <a:ea typeface="ＭＳ ゴシック"/>
              </a:rPr>
              <a:t> icon, </a:t>
            </a:r>
            <a:r>
              <a:rPr lang="en-US" sz="2000" dirty="0">
                <a:solidFill>
                  <a:prstClr val="black"/>
                </a:solidFill>
                <a:latin typeface="Segoe"/>
                <a:ea typeface="ＭＳ ゴシック"/>
              </a:rPr>
              <a:t/>
            </a:r>
            <a:br>
              <a:rPr lang="en-US" sz="2000" dirty="0">
                <a:solidFill>
                  <a:prstClr val="black"/>
                </a:solidFill>
                <a:latin typeface="Segoe"/>
                <a:ea typeface="ＭＳ ゴシック"/>
              </a:rPr>
            </a:br>
            <a:r>
              <a:rPr lang="en-US" sz="2000" b="0" i="0" u="none" strike="noStrike" baseline="0" dirty="0" smtClean="0">
                <a:solidFill>
                  <a:prstClr val="black"/>
                </a:solidFill>
                <a:latin typeface="Segoe"/>
                <a:ea typeface="ＭＳ ゴシック"/>
              </a:rPr>
              <a:t>which is a circled left arrow </a:t>
            </a:r>
            <a:br>
              <a:rPr lang="en-US" sz="2000" b="0" i="0" u="none" strike="noStrike" baseline="0" dirty="0" smtClean="0">
                <a:solidFill>
                  <a:prstClr val="black"/>
                </a:solidFill>
                <a:latin typeface="Segoe"/>
                <a:ea typeface="ＭＳ ゴシック"/>
              </a:rPr>
            </a:br>
            <a:r>
              <a:rPr lang="en-US" sz="2000" b="0" i="0" u="none" strike="noStrike" baseline="0" dirty="0" smtClean="0">
                <a:solidFill>
                  <a:prstClr val="black"/>
                </a:solidFill>
                <a:latin typeface="Segoe"/>
                <a:ea typeface="ＭＳ ゴシック"/>
              </a:rPr>
              <a:t>located in the upper-left corner or </a:t>
            </a:r>
            <a:br>
              <a:rPr lang="en-US" sz="2000" b="0" i="0" u="none" strike="noStrike" baseline="0" dirty="0" smtClean="0">
                <a:solidFill>
                  <a:prstClr val="black"/>
                </a:solidFill>
                <a:latin typeface="Segoe"/>
                <a:ea typeface="ＭＳ ゴシック"/>
              </a:rPr>
            </a:br>
            <a:r>
              <a:rPr lang="en-US" sz="2000" b="0" i="0" u="none" strike="noStrike" baseline="0" dirty="0" smtClean="0">
                <a:solidFill>
                  <a:prstClr val="black"/>
                </a:solidFill>
                <a:latin typeface="Segoe"/>
                <a:ea typeface="ＭＳ ゴシック"/>
              </a:rPr>
              <a:t>press the </a:t>
            </a:r>
            <a:r>
              <a:rPr lang="en-US" sz="2000" b="1" i="0" u="none" strike="noStrike" baseline="0" dirty="0" smtClean="0">
                <a:solidFill>
                  <a:prstClr val="black"/>
                </a:solidFill>
                <a:latin typeface="Arial"/>
                <a:ea typeface="ＭＳ ゴシック"/>
              </a:rPr>
              <a:t>ESC</a:t>
            </a:r>
            <a:r>
              <a:rPr lang="en-US" sz="2000" b="0" i="0" u="none" strike="noStrike" baseline="0" dirty="0" smtClean="0">
                <a:solidFill>
                  <a:prstClr val="black"/>
                </a:solidFill>
                <a:latin typeface="Segoe"/>
                <a:ea typeface="ＭＳ ゴシック"/>
              </a:rPr>
              <a:t> key to return to the </a:t>
            </a:r>
            <a:br>
              <a:rPr lang="en-US" sz="2000" b="0" i="0" u="none" strike="noStrike" baseline="0" dirty="0" smtClean="0">
                <a:solidFill>
                  <a:prstClr val="black"/>
                </a:solidFill>
                <a:latin typeface="Segoe"/>
                <a:ea typeface="ＭＳ ゴシック"/>
              </a:rPr>
            </a:br>
            <a:r>
              <a:rPr lang="en-US" sz="2000" b="0" i="0" u="none" strike="noStrike" baseline="0" dirty="0" smtClean="0">
                <a:solidFill>
                  <a:prstClr val="black"/>
                </a:solidFill>
                <a:latin typeface="Segoe"/>
                <a:ea typeface="ＭＳ ゴシック"/>
              </a:rPr>
              <a:t>document screen.</a:t>
            </a:r>
          </a:p>
          <a:p>
            <a:pPr lvl="1" rtl="0">
              <a:buAutoNum type="arabicPeriod" startAt="3"/>
            </a:pPr>
            <a:r>
              <a:rPr lang="en-US" sz="2000" b="0" i="0" u="none" strike="noStrike" baseline="0" dirty="0" smtClean="0">
                <a:solidFill>
                  <a:prstClr val="black"/>
                </a:solidFill>
                <a:latin typeface="Segoe"/>
                <a:ea typeface="ＭＳ ゴシック"/>
              </a:rPr>
              <a:t>Click the drop-down arrow at the </a:t>
            </a:r>
            <a:br>
              <a:rPr lang="en-US" sz="2000" b="0" i="0" u="none" strike="noStrike" baseline="0" dirty="0" smtClean="0">
                <a:solidFill>
                  <a:prstClr val="black"/>
                </a:solidFill>
                <a:latin typeface="Segoe"/>
                <a:ea typeface="ＭＳ ゴシック"/>
              </a:rPr>
            </a:br>
            <a:r>
              <a:rPr lang="en-US" sz="2000" b="0" i="0" u="none" strike="noStrike" baseline="0" dirty="0" smtClean="0">
                <a:solidFill>
                  <a:prstClr val="black"/>
                </a:solidFill>
                <a:latin typeface="Segoe"/>
                <a:ea typeface="ＭＳ ゴシック"/>
              </a:rPr>
              <a:t>Customize Quick Access Toolbar. </a:t>
            </a:r>
            <a:br>
              <a:rPr lang="en-US" sz="2000" b="0" i="0" u="none" strike="noStrike" baseline="0" dirty="0" smtClean="0">
                <a:solidFill>
                  <a:prstClr val="black"/>
                </a:solidFill>
                <a:latin typeface="Segoe"/>
                <a:ea typeface="ＭＳ ゴシック"/>
              </a:rPr>
            </a:br>
            <a:r>
              <a:rPr lang="en-US" sz="2000" b="0" i="0" u="none" strike="noStrike" baseline="0" dirty="0" smtClean="0">
                <a:solidFill>
                  <a:prstClr val="black"/>
                </a:solidFill>
                <a:latin typeface="Segoe"/>
                <a:ea typeface="ＭＳ ゴシック"/>
              </a:rPr>
              <a:t>A menu appears (right). Selecting </a:t>
            </a:r>
            <a:br>
              <a:rPr lang="en-US" sz="2000" b="0" i="0" u="none" strike="noStrike" baseline="0" dirty="0" smtClean="0">
                <a:solidFill>
                  <a:prstClr val="black"/>
                </a:solidFill>
                <a:latin typeface="Segoe"/>
                <a:ea typeface="ＭＳ ゴシック"/>
              </a:rPr>
            </a:br>
            <a:r>
              <a:rPr lang="en-US" sz="2000" b="0" i="0" u="none" strike="noStrike" baseline="0" dirty="0" smtClean="0">
                <a:solidFill>
                  <a:prstClr val="black"/>
                </a:solidFill>
                <a:latin typeface="Segoe"/>
                <a:ea typeface="ＭＳ ゴシック"/>
              </a:rPr>
              <a:t>one of the commands automatically </a:t>
            </a:r>
            <a:br>
              <a:rPr lang="en-US" sz="2000" b="0" i="0" u="none" strike="noStrike" baseline="0" dirty="0" smtClean="0">
                <a:solidFill>
                  <a:prstClr val="black"/>
                </a:solidFill>
                <a:latin typeface="Segoe"/>
                <a:ea typeface="ＭＳ ゴシック"/>
              </a:rPr>
            </a:br>
            <a:r>
              <a:rPr lang="en-US" sz="2000" b="0" i="0" u="none" strike="noStrike" baseline="0" dirty="0" smtClean="0">
                <a:solidFill>
                  <a:prstClr val="black"/>
                </a:solidFill>
                <a:latin typeface="Segoe"/>
                <a:ea typeface="ＭＳ ゴシック"/>
              </a:rPr>
              <a:t>places the command on the Quick </a:t>
            </a:r>
            <a:br>
              <a:rPr lang="en-US" sz="2000" b="0" i="0" u="none" strike="noStrike" baseline="0" dirty="0" smtClean="0">
                <a:solidFill>
                  <a:prstClr val="black"/>
                </a:solidFill>
                <a:latin typeface="Segoe"/>
                <a:ea typeface="ＭＳ ゴシック"/>
              </a:rPr>
            </a:br>
            <a:r>
              <a:rPr lang="en-US" sz="2000" b="0" i="0" u="none" strike="noStrike" baseline="0" dirty="0" smtClean="0">
                <a:solidFill>
                  <a:prstClr val="black"/>
                </a:solidFill>
                <a:latin typeface="Segoe"/>
                <a:ea typeface="ＭＳ ゴシック"/>
              </a:rPr>
              <a:t>Access Toolbar or moves the </a:t>
            </a:r>
            <a:br>
              <a:rPr lang="en-US" sz="2000" b="0" i="0" u="none" strike="noStrike" baseline="0" dirty="0" smtClean="0">
                <a:solidFill>
                  <a:prstClr val="black"/>
                </a:solidFill>
                <a:latin typeface="Segoe"/>
                <a:ea typeface="ＭＳ ゴシック"/>
              </a:rPr>
            </a:br>
            <a:r>
              <a:rPr lang="en-US" sz="2000" b="0" i="0" u="none" strike="noStrike" baseline="0" dirty="0" smtClean="0">
                <a:solidFill>
                  <a:prstClr val="black"/>
                </a:solidFill>
                <a:latin typeface="Segoe"/>
                <a:ea typeface="ＭＳ ゴシック"/>
              </a:rPr>
              <a:t>Quick Access Toolbar to a new location.</a:t>
            </a:r>
          </a:p>
        </p:txBody>
      </p:sp>
      <p:sp>
        <p:nvSpPr>
          <p:cNvPr id="4" name="Rectangle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5" name="Rectangle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6" name="Rectangle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13</a:t>
            </a:fld>
            <a:endParaRPr lang="en-US"/>
          </a:p>
        </p:txBody>
      </p:sp>
      <p:pic>
        <p:nvPicPr>
          <p:cNvPr id="7" name="Picture 6" descr="010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800" y="1524000"/>
            <a:ext cx="3002277" cy="3313791"/>
          </a:xfrm>
          <a:prstGeom prst="rect">
            <a:avLst/>
          </a:prstGeom>
        </p:spPr>
      </p:pic>
      <p:pic>
        <p:nvPicPr>
          <p:cNvPr id="9" name="Picture 8" descr="Screen shot 2013-08-04 at 10.55.22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1752600"/>
            <a:ext cx="377751" cy="385460"/>
          </a:xfrm>
          <a:prstGeom prst="rect">
            <a:avLst/>
          </a:prstGeom>
        </p:spPr>
      </p:pic>
    </p:spTree>
    <p:extLst>
      <p:ext uri="{BB962C8B-B14F-4D97-AF65-F5344CB8AC3E}">
        <p14:creationId xmlns:p14="http://schemas.microsoft.com/office/powerpoint/2010/main" val="4156985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Use the Quick Access Toolbar</a:t>
            </a:r>
          </a:p>
        </p:txBody>
      </p:sp>
      <p:sp>
        <p:nvSpPr>
          <p:cNvPr id="3" name="Text Placeholder 2"/>
          <p:cNvSpPr>
            <a:spLocks noGrp="1"/>
          </p:cNvSpPr>
          <p:nvPr>
            <p:ph type="body" idx="1"/>
          </p:nvPr>
        </p:nvSpPr>
        <p:spPr/>
        <p:txBody>
          <a:bodyPr/>
          <a:lstStyle/>
          <a:p>
            <a:pPr lvl="1" rtl="0">
              <a:buFont typeface="+mj-lt"/>
              <a:buAutoNum type="arabicPeriod" startAt="5"/>
            </a:pPr>
            <a:r>
              <a:rPr lang="en-US" b="0" i="0" u="none" strike="noStrike" baseline="0" dirty="0" smtClean="0">
                <a:solidFill>
                  <a:prstClr val="black"/>
                </a:solidFill>
                <a:latin typeface="Segoe"/>
                <a:ea typeface="ＭＳ ゴシック"/>
              </a:rPr>
              <a:t>Click </a:t>
            </a:r>
            <a:r>
              <a:rPr lang="en-US" b="1" i="0" u="none" strike="noStrike" baseline="0" dirty="0" smtClean="0">
                <a:solidFill>
                  <a:prstClr val="black"/>
                </a:solidFill>
                <a:latin typeface="Segoe"/>
                <a:ea typeface="ＭＳ ゴシック"/>
              </a:rPr>
              <a:t>Show</a:t>
            </a:r>
            <a:r>
              <a:rPr lang="en-US" b="0" i="0" u="none" strike="noStrike" baseline="0" dirty="0" smtClean="0">
                <a:solidFill>
                  <a:prstClr val="black"/>
                </a:solidFill>
                <a:latin typeface="Segoe"/>
                <a:ea typeface="ＭＳ ゴシック"/>
              </a:rPr>
              <a:t> </a:t>
            </a:r>
            <a:r>
              <a:rPr lang="en-US" b="1" i="0" u="none" strike="noStrike" baseline="0" dirty="0" smtClean="0">
                <a:solidFill>
                  <a:prstClr val="black"/>
                </a:solidFill>
                <a:latin typeface="Segoe"/>
                <a:ea typeface="ＭＳ ゴシック"/>
              </a:rPr>
              <a:t>Below</a:t>
            </a:r>
            <a:r>
              <a:rPr lang="en-US" b="0" i="0" u="none" strike="noStrike" baseline="0" dirty="0" smtClean="0">
                <a:solidFill>
                  <a:prstClr val="black"/>
                </a:solidFill>
                <a:latin typeface="Segoe"/>
                <a:ea typeface="ＭＳ ゴシック"/>
              </a:rPr>
              <a:t> </a:t>
            </a:r>
            <a:r>
              <a:rPr lang="en-US" b="1" i="0" u="none" strike="noStrike" baseline="0" dirty="0" smtClean="0">
                <a:solidFill>
                  <a:prstClr val="black"/>
                </a:solidFill>
                <a:latin typeface="Segoe"/>
                <a:ea typeface="ＭＳ ゴシック"/>
              </a:rPr>
              <a:t>the</a:t>
            </a:r>
            <a:r>
              <a:rPr lang="en-US" b="0" i="0" u="none" strike="noStrike" baseline="0" dirty="0" smtClean="0">
                <a:solidFill>
                  <a:prstClr val="black"/>
                </a:solidFill>
                <a:latin typeface="Segoe"/>
                <a:ea typeface="ＭＳ ゴシック"/>
              </a:rPr>
              <a:t> </a:t>
            </a:r>
            <a:r>
              <a:rPr lang="en-US" b="1" i="0" u="none" strike="noStrike" baseline="0" dirty="0" smtClean="0">
                <a:solidFill>
                  <a:prstClr val="black"/>
                </a:solidFill>
                <a:latin typeface="Segoe"/>
                <a:ea typeface="ＭＳ ゴシック"/>
              </a:rPr>
              <a:t>Ribbon</a:t>
            </a:r>
            <a:r>
              <a:rPr lang="en-US" b="0" i="0" u="none" strike="noStrike" baseline="0" dirty="0" smtClean="0">
                <a:solidFill>
                  <a:prstClr val="black"/>
                </a:solidFill>
                <a:latin typeface="Segoe"/>
                <a:ea typeface="ＭＳ ゴシック"/>
              </a:rPr>
              <a:t>. Notice that the toolbar is moved below the Ribbon.</a:t>
            </a:r>
          </a:p>
          <a:p>
            <a:pPr lvl="1" rtl="0">
              <a:buAutoNum type="arabicPeriod" startAt="5"/>
            </a:pPr>
            <a:r>
              <a:rPr lang="en-US" b="0" i="0" u="none" strike="noStrike" baseline="0" dirty="0" smtClean="0">
                <a:solidFill>
                  <a:prstClr val="black"/>
                </a:solidFill>
                <a:latin typeface="Segoe"/>
                <a:ea typeface="ＭＳ ゴシック"/>
              </a:rPr>
              <a:t>Click the drop-down arrow at the Customize Quick Access Toolbar button again. Click </a:t>
            </a:r>
            <a:r>
              <a:rPr lang="en-US" b="1" i="0" u="none" strike="noStrike" baseline="0" dirty="0" smtClean="0">
                <a:solidFill>
                  <a:prstClr val="black"/>
                </a:solidFill>
                <a:latin typeface="Segoe"/>
                <a:ea typeface="ＭＳ ゴシック"/>
              </a:rPr>
              <a:t>Show</a:t>
            </a:r>
            <a:r>
              <a:rPr lang="en-US" b="0" i="0" u="none" strike="noStrike" baseline="0" dirty="0" smtClean="0">
                <a:solidFill>
                  <a:prstClr val="black"/>
                </a:solidFill>
                <a:latin typeface="Segoe"/>
                <a:ea typeface="ＭＳ ゴシック"/>
              </a:rPr>
              <a:t> </a:t>
            </a:r>
            <a:r>
              <a:rPr lang="en-US" b="1" i="0" u="none" strike="noStrike" baseline="0" dirty="0" smtClean="0">
                <a:solidFill>
                  <a:prstClr val="black"/>
                </a:solidFill>
                <a:latin typeface="Segoe"/>
                <a:ea typeface="ＭＳ ゴシック"/>
              </a:rPr>
              <a:t>Above</a:t>
            </a:r>
            <a:r>
              <a:rPr lang="en-US" b="0" i="0" u="none" strike="noStrike" baseline="0" dirty="0" smtClean="0">
                <a:solidFill>
                  <a:prstClr val="black"/>
                </a:solidFill>
                <a:latin typeface="Segoe"/>
                <a:ea typeface="ＭＳ ゴシック"/>
              </a:rPr>
              <a:t> </a:t>
            </a:r>
            <a:r>
              <a:rPr lang="en-US" b="1" i="0" u="none" strike="noStrike" baseline="0" dirty="0" smtClean="0">
                <a:solidFill>
                  <a:prstClr val="black"/>
                </a:solidFill>
                <a:latin typeface="Segoe"/>
                <a:ea typeface="ＭＳ ゴシック"/>
              </a:rPr>
              <a:t>the</a:t>
            </a:r>
            <a:r>
              <a:rPr lang="en-US" b="0" i="0" u="none" strike="noStrike" baseline="0" dirty="0" smtClean="0">
                <a:solidFill>
                  <a:prstClr val="black"/>
                </a:solidFill>
                <a:latin typeface="Segoe"/>
                <a:ea typeface="ＭＳ ゴシック"/>
              </a:rPr>
              <a:t> </a:t>
            </a:r>
            <a:r>
              <a:rPr lang="en-US" b="1" i="0" u="none" strike="noStrike" baseline="0" dirty="0" smtClean="0">
                <a:solidFill>
                  <a:prstClr val="black"/>
                </a:solidFill>
                <a:latin typeface="Segoe"/>
                <a:ea typeface="ＭＳ ゴシック"/>
              </a:rPr>
              <a:t>Ribbon</a:t>
            </a:r>
            <a:r>
              <a:rPr lang="en-US" b="0" i="0" u="none" strike="noStrike" baseline="0" dirty="0" smtClean="0">
                <a:solidFill>
                  <a:prstClr val="black"/>
                </a:solidFill>
                <a:latin typeface="Segoe"/>
                <a:ea typeface="ＭＳ ゴシック"/>
              </a:rPr>
              <a:t> to return the toolbar to its original position.</a:t>
            </a:r>
          </a:p>
          <a:p>
            <a:pPr lvl="0" rtl="0"/>
            <a:r>
              <a:rPr lang="en-US" b="1" i="0" u="none" strike="noStrike" baseline="0" dirty="0" smtClean="0">
                <a:latin typeface="Segoe"/>
                <a:ea typeface="ＭＳ ゴシック"/>
              </a:rPr>
              <a:t>PAUSE. LEAVE</a:t>
            </a:r>
            <a:r>
              <a:rPr lang="en-US" b="0" i="0" u="none" strike="noStrike" baseline="0" dirty="0" smtClean="0">
                <a:latin typeface="Segoe"/>
                <a:ea typeface="ＭＳ ゴシック"/>
              </a:rPr>
              <a:t> the document open to use in the next exercise.</a:t>
            </a:r>
          </a:p>
        </p:txBody>
      </p:sp>
      <p:sp>
        <p:nvSpPr>
          <p:cNvPr id="4" name="Rectangle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5" name="Rectangle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6" name="Rectangle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14</a:t>
            </a:fld>
            <a:endParaRPr lang="en-US"/>
          </a:p>
        </p:txBody>
      </p:sp>
    </p:spTree>
    <p:extLst>
      <p:ext uri="{BB962C8B-B14F-4D97-AF65-F5344CB8AC3E}">
        <p14:creationId xmlns:p14="http://schemas.microsoft.com/office/powerpoint/2010/main" val="671422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Use Access Keys</a:t>
            </a:r>
          </a:p>
        </p:txBody>
      </p:sp>
      <p:sp>
        <p:nvSpPr>
          <p:cNvPr id="3" name="Text Placeholder 2"/>
          <p:cNvSpPr>
            <a:spLocks noGrp="1"/>
          </p:cNvSpPr>
          <p:nvPr>
            <p:ph type="body" idx="1"/>
          </p:nvPr>
        </p:nvSpPr>
        <p:spPr/>
        <p:txBody>
          <a:bodyPr/>
          <a:lstStyle/>
          <a:p>
            <a:pPr lvl="0" rtl="0"/>
            <a:r>
              <a:rPr lang="en-US" sz="2100" b="1" i="0" u="none" strike="noStrike" baseline="0" dirty="0" smtClean="0">
                <a:latin typeface="Segoe"/>
                <a:ea typeface="ＭＳ ゴシック"/>
              </a:rPr>
              <a:t>USE</a:t>
            </a:r>
            <a:r>
              <a:rPr lang="en-US" sz="2100" b="0" i="0" u="none" strike="noStrike" baseline="0" dirty="0" smtClean="0">
                <a:latin typeface="Segoe"/>
                <a:ea typeface="ＭＳ ゴシック"/>
              </a:rPr>
              <a:t> the document that is open from the previous exercise.</a:t>
            </a:r>
          </a:p>
          <a:p>
            <a:pPr lvl="1" rtl="0"/>
            <a:r>
              <a:rPr lang="en-US" sz="2100" b="0" i="0" u="none" strike="noStrike" baseline="0" dirty="0" smtClean="0">
                <a:solidFill>
                  <a:srgbClr val="000000"/>
                </a:solidFill>
                <a:latin typeface="Segoe"/>
                <a:ea typeface="ＭＳ ゴシック"/>
              </a:rPr>
              <a:t>If necessary, Clic</a:t>
            </a:r>
            <a:r>
              <a:rPr lang="en-US" sz="2100" b="0" i="0" u="none" strike="noStrike" baseline="0" dirty="0" smtClean="0">
                <a:solidFill>
                  <a:prstClr val="black"/>
                </a:solidFill>
                <a:latin typeface="Segoe"/>
                <a:ea typeface="ＭＳ ゴシック"/>
              </a:rPr>
              <a:t>k the </a:t>
            </a:r>
            <a:r>
              <a:rPr lang="en-US" sz="2100" b="1" i="0" u="none" strike="noStrike" baseline="0" dirty="0" smtClean="0">
                <a:solidFill>
                  <a:prstClr val="black"/>
                </a:solidFill>
                <a:latin typeface="Segoe"/>
                <a:ea typeface="ＭＳ ゴシック"/>
              </a:rPr>
              <a:t>Home</a:t>
            </a:r>
            <a:r>
              <a:rPr lang="en-US" sz="2100" b="0" i="0" u="none" strike="noStrike" baseline="0" dirty="0" smtClean="0">
                <a:solidFill>
                  <a:prstClr val="black"/>
                </a:solidFill>
                <a:latin typeface="Segoe"/>
                <a:ea typeface="ＭＳ ゴシック"/>
              </a:rPr>
              <a:t> tab. Press the </a:t>
            </a:r>
            <a:r>
              <a:rPr lang="en-US" sz="2100" b="1" i="0" u="none" strike="noStrike" baseline="0" dirty="0" smtClean="0">
                <a:solidFill>
                  <a:prstClr val="black"/>
                </a:solidFill>
                <a:latin typeface="Arial"/>
                <a:ea typeface="ＭＳ ゴシック"/>
              </a:rPr>
              <a:t>Alt</a:t>
            </a:r>
            <a:r>
              <a:rPr lang="en-US" sz="2100" b="0" i="0" u="none" strike="noStrike" baseline="0" dirty="0" smtClean="0">
                <a:solidFill>
                  <a:prstClr val="black"/>
                </a:solidFill>
                <a:latin typeface="Segoe"/>
                <a:ea typeface="ＭＳ ゴシック"/>
              </a:rPr>
              <a:t> key. </a:t>
            </a:r>
            <a:r>
              <a:rPr lang="en-US" sz="2100" b="0" i="0" u="none" strike="noStrike" baseline="0" dirty="0" err="1" smtClean="0">
                <a:solidFill>
                  <a:prstClr val="black"/>
                </a:solidFill>
                <a:latin typeface="Segoe"/>
                <a:ea typeface="ＭＳ ゴシック"/>
              </a:rPr>
              <a:t>KeyTips</a:t>
            </a:r>
            <a:r>
              <a:rPr lang="en-US" sz="2100" b="0" i="0" u="none" strike="noStrike" baseline="0" dirty="0" smtClean="0">
                <a:solidFill>
                  <a:prstClr val="black"/>
                </a:solidFill>
                <a:latin typeface="Segoe"/>
                <a:ea typeface="ＭＳ ゴシック"/>
              </a:rPr>
              <a:t> appears on the Ribbon and Quick Access Toolbar to let you know which key to use to access specific commands or tabs (below).</a:t>
            </a:r>
          </a:p>
          <a:p>
            <a:pPr lvl="1" rtl="0"/>
            <a:r>
              <a:rPr lang="en-US" sz="2100" b="0" i="0" u="none" strike="noStrike" baseline="0" dirty="0" smtClean="0">
                <a:solidFill>
                  <a:prstClr val="black"/>
                </a:solidFill>
                <a:latin typeface="Segoe"/>
                <a:ea typeface="ＭＳ ゴシック"/>
              </a:rPr>
              <a:t>Press </a:t>
            </a:r>
            <a:r>
              <a:rPr lang="en-US" sz="2100" b="1" i="0" u="none" strike="noStrike" baseline="0" dirty="0" smtClean="0">
                <a:solidFill>
                  <a:prstClr val="black"/>
                </a:solidFill>
                <a:latin typeface="Arial"/>
                <a:ea typeface="ＭＳ ゴシック"/>
              </a:rPr>
              <a:t>H</a:t>
            </a:r>
            <a:r>
              <a:rPr lang="en-US" sz="2100" b="0" i="0" u="none" strike="noStrike" baseline="0" dirty="0" smtClean="0">
                <a:solidFill>
                  <a:prstClr val="black"/>
                </a:solidFill>
                <a:latin typeface="Segoe"/>
                <a:ea typeface="ＭＳ ゴシック"/>
              </a:rPr>
              <a:t> to activate the Home tab.</a:t>
            </a:r>
          </a:p>
          <a:p>
            <a:pPr lvl="1" rtl="0"/>
            <a:r>
              <a:rPr lang="en-US" sz="2100" b="0" i="0" u="none" strike="noStrike" baseline="0" dirty="0" smtClean="0">
                <a:solidFill>
                  <a:prstClr val="black"/>
                </a:solidFill>
                <a:latin typeface="Segoe"/>
                <a:ea typeface="ＭＳ ゴシック"/>
              </a:rPr>
              <a:t>Press </a:t>
            </a:r>
            <a:r>
              <a:rPr lang="en-US" sz="2100" b="1" i="0" u="none" strike="noStrike" baseline="0" dirty="0" smtClean="0">
                <a:solidFill>
                  <a:prstClr val="black"/>
                </a:solidFill>
                <a:latin typeface="Arial"/>
                <a:ea typeface="ＭＳ ゴシック"/>
              </a:rPr>
              <a:t>PG</a:t>
            </a:r>
            <a:r>
              <a:rPr lang="en-US" sz="2100" b="0" i="0" u="none" strike="noStrike" baseline="0" dirty="0" smtClean="0">
                <a:solidFill>
                  <a:prstClr val="black"/>
                </a:solidFill>
                <a:latin typeface="Segoe"/>
                <a:ea typeface="ＭＳ ゴシック"/>
              </a:rPr>
              <a:t> to open the Paragraph dialog box, and then click </a:t>
            </a:r>
            <a:r>
              <a:rPr lang="en-US" sz="2100" b="1" i="0" u="none" strike="noStrike" baseline="0" dirty="0" smtClean="0">
                <a:solidFill>
                  <a:prstClr val="black"/>
                </a:solidFill>
                <a:latin typeface="Segoe"/>
                <a:ea typeface="ＭＳ ゴシック"/>
              </a:rPr>
              <a:t>Cancel</a:t>
            </a:r>
            <a:r>
              <a:rPr lang="en-US" sz="2100" b="0" i="0" u="none" strike="noStrike" baseline="0" dirty="0" smtClean="0">
                <a:solidFill>
                  <a:prstClr val="black"/>
                </a:solidFill>
                <a:latin typeface="Times New Roman"/>
                <a:ea typeface="ＭＳ ゴシック"/>
              </a:rPr>
              <a:t>.</a:t>
            </a:r>
          </a:p>
          <a:p>
            <a:pPr lvl="1" rtl="0"/>
            <a:r>
              <a:rPr lang="en-US" sz="2100" b="0" i="0" u="none" strike="noStrike" baseline="0" dirty="0" smtClean="0">
                <a:solidFill>
                  <a:prstClr val="black"/>
                </a:solidFill>
                <a:latin typeface="Segoe"/>
                <a:ea typeface="ＭＳ ゴシック"/>
              </a:rPr>
              <a:t>Press the </a:t>
            </a:r>
            <a:r>
              <a:rPr lang="en-US" sz="2100" b="1" i="0" u="none" strike="noStrike" baseline="0" dirty="0" smtClean="0">
                <a:solidFill>
                  <a:prstClr val="black"/>
                </a:solidFill>
                <a:latin typeface="Arial"/>
                <a:ea typeface="ＭＳ ゴシック"/>
              </a:rPr>
              <a:t>Alt</a:t>
            </a:r>
            <a:r>
              <a:rPr lang="en-US" sz="2100" b="0" i="0" u="none" strike="noStrike" baseline="0" dirty="0" smtClean="0">
                <a:solidFill>
                  <a:prstClr val="black"/>
                </a:solidFill>
                <a:latin typeface="Segoe"/>
                <a:ea typeface="ＭＳ ゴシック"/>
              </a:rPr>
              <a:t> key again to display the </a:t>
            </a:r>
            <a:r>
              <a:rPr lang="en-US" sz="2100" b="0" i="0" u="none" strike="noStrike" baseline="0" dirty="0" err="1" smtClean="0">
                <a:solidFill>
                  <a:prstClr val="black"/>
                </a:solidFill>
                <a:latin typeface="Segoe"/>
                <a:ea typeface="ＭＳ ゴシック"/>
              </a:rPr>
              <a:t>KeyTips</a:t>
            </a:r>
            <a:r>
              <a:rPr lang="en-US" sz="2100" b="0" i="0" u="none" strike="noStrike" baseline="0" dirty="0" smtClean="0">
                <a:solidFill>
                  <a:prstClr val="black"/>
                </a:solidFill>
                <a:latin typeface="Segoe"/>
                <a:ea typeface="ＭＳ ゴシック"/>
              </a:rPr>
              <a:t>.</a:t>
            </a:r>
          </a:p>
        </p:txBody>
      </p:sp>
      <p:sp>
        <p:nvSpPr>
          <p:cNvPr id="4" name="Rectangle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5" name="Rectangle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6" name="Rectangle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15</a:t>
            </a:fld>
            <a:endParaRPr lang="en-US"/>
          </a:p>
        </p:txBody>
      </p:sp>
      <p:pic>
        <p:nvPicPr>
          <p:cNvPr id="7" name="Picture 6" descr="011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4800600"/>
            <a:ext cx="6986842" cy="1296822"/>
          </a:xfrm>
          <a:prstGeom prst="rect">
            <a:avLst/>
          </a:prstGeom>
        </p:spPr>
      </p:pic>
    </p:spTree>
    <p:extLst>
      <p:ext uri="{BB962C8B-B14F-4D97-AF65-F5344CB8AC3E}">
        <p14:creationId xmlns:p14="http://schemas.microsoft.com/office/powerpoint/2010/main" val="271812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smtClean="0">
                <a:solidFill>
                  <a:srgbClr val="0072C6"/>
                </a:solidFill>
                <a:latin typeface="Segoe"/>
                <a:ea typeface="ＭＳ ゴシック"/>
              </a:rPr>
              <a:t>Step by Step: Use Access Keys</a:t>
            </a:r>
          </a:p>
        </p:txBody>
      </p:sp>
      <p:sp>
        <p:nvSpPr>
          <p:cNvPr id="3" name="Text Placeholder 2"/>
          <p:cNvSpPr>
            <a:spLocks noGrp="1"/>
          </p:cNvSpPr>
          <p:nvPr>
            <p:ph type="body" idx="1"/>
          </p:nvPr>
        </p:nvSpPr>
        <p:spPr/>
        <p:txBody>
          <a:bodyPr/>
          <a:lstStyle/>
          <a:p>
            <a:pPr lvl="1" rtl="0">
              <a:buFont typeface="+mj-lt"/>
              <a:buAutoNum type="arabicPeriod" startAt="5"/>
            </a:pPr>
            <a:r>
              <a:rPr lang="en-US" b="0" i="0" u="none" strike="noStrike" baseline="0" dirty="0" smtClean="0">
                <a:solidFill>
                  <a:srgbClr val="000000"/>
                </a:solidFill>
                <a:latin typeface="Segoe"/>
                <a:ea typeface="ＭＳ ゴシック"/>
              </a:rPr>
              <a:t>Pres</a:t>
            </a:r>
            <a:r>
              <a:rPr lang="en-US" b="0" i="0" u="none" strike="noStrike" baseline="0" dirty="0" smtClean="0">
                <a:latin typeface="Segoe"/>
                <a:ea typeface="ＭＳ ゴシック"/>
              </a:rPr>
              <a:t>s </a:t>
            </a:r>
            <a:r>
              <a:rPr lang="en-US" b="1" i="0" u="none" strike="noStrike" baseline="0" dirty="0" smtClean="0">
                <a:latin typeface="Arial"/>
                <a:ea typeface="ＭＳ ゴシック"/>
              </a:rPr>
              <a:t>P</a:t>
            </a:r>
            <a:r>
              <a:rPr lang="en-US" b="0" i="0" u="none" strike="noStrike" baseline="0" dirty="0" smtClean="0">
                <a:latin typeface="Segoe"/>
                <a:ea typeface="ＭＳ ゴシック"/>
              </a:rPr>
              <a:t> to activate the Page Layout tab.</a:t>
            </a:r>
          </a:p>
          <a:p>
            <a:pPr lvl="1" rtl="0">
              <a:buAutoNum type="arabicPeriod" startAt="5"/>
            </a:pPr>
            <a:r>
              <a:rPr lang="en-US" b="0" i="0" u="none" strike="noStrike" baseline="0" dirty="0" smtClean="0">
                <a:latin typeface="Segoe"/>
                <a:ea typeface="ＭＳ ゴシック"/>
              </a:rPr>
              <a:t>Press </a:t>
            </a:r>
            <a:r>
              <a:rPr lang="en-US" b="1" i="0" u="none" strike="noStrike" baseline="0" dirty="0" smtClean="0">
                <a:latin typeface="Arial"/>
                <a:ea typeface="ＭＳ ゴシック"/>
              </a:rPr>
              <a:t>O</a:t>
            </a:r>
            <a:r>
              <a:rPr lang="en-US" b="0" i="0" u="none" strike="noStrike" baseline="0" dirty="0" smtClean="0">
                <a:latin typeface="Segoe"/>
                <a:ea typeface="ＭＳ ゴシック"/>
              </a:rPr>
              <a:t> to display the options to change the page orientation.</a:t>
            </a:r>
          </a:p>
          <a:p>
            <a:pPr lvl="1" rtl="0">
              <a:buAutoNum type="arabicPeriod" startAt="5"/>
            </a:pPr>
            <a:r>
              <a:rPr lang="en-US" b="0" i="0" u="none" strike="noStrike" baseline="0" dirty="0" smtClean="0">
                <a:latin typeface="Segoe"/>
                <a:ea typeface="ＭＳ ゴシック"/>
              </a:rPr>
              <a:t>Press the </a:t>
            </a:r>
            <a:r>
              <a:rPr lang="en-US" b="1" i="0" u="none" strike="noStrike" baseline="0" dirty="0" smtClean="0">
                <a:latin typeface="Arial"/>
                <a:ea typeface="ＭＳ ゴシック"/>
              </a:rPr>
              <a:t>Alt</a:t>
            </a:r>
            <a:r>
              <a:rPr lang="en-US" b="0" i="0" u="none" strike="noStrike" baseline="0" dirty="0" smtClean="0">
                <a:latin typeface="Segoe"/>
                <a:ea typeface="ＭＳ ゴシック"/>
              </a:rPr>
              <a:t> key twice to display the </a:t>
            </a:r>
            <a:r>
              <a:rPr lang="en-US" b="0" i="0" u="none" strike="noStrike" baseline="0" dirty="0" err="1" smtClean="0">
                <a:latin typeface="Segoe"/>
                <a:ea typeface="ＭＳ ゴシック"/>
              </a:rPr>
              <a:t>KeyTips</a:t>
            </a:r>
            <a:r>
              <a:rPr lang="en-US" b="0" i="0" u="none" strike="noStrike" baseline="0" dirty="0" smtClean="0">
                <a:latin typeface="Segoe"/>
                <a:ea typeface="ＭＳ ゴシック"/>
              </a:rPr>
              <a:t> again, and then press the </a:t>
            </a:r>
            <a:r>
              <a:rPr lang="en-US" b="1" i="0" u="none" strike="noStrike" baseline="0" dirty="0" smtClean="0">
                <a:latin typeface="Arial"/>
                <a:ea typeface="ＭＳ ゴシック"/>
              </a:rPr>
              <a:t>Alt</a:t>
            </a:r>
            <a:r>
              <a:rPr lang="en-US" b="0" i="0" u="none" strike="noStrike" baseline="0" dirty="0" smtClean="0">
                <a:latin typeface="Segoe"/>
                <a:ea typeface="ＭＳ ゴシック"/>
              </a:rPr>
              <a:t> key </a:t>
            </a:r>
            <a:r>
              <a:rPr lang="en-US" b="0" i="0" u="none" strike="noStrike" baseline="0" dirty="0" smtClean="0">
                <a:solidFill>
                  <a:srgbClr val="000000"/>
                </a:solidFill>
                <a:latin typeface="Segoe"/>
                <a:ea typeface="ＭＳ ゴシック"/>
              </a:rPr>
              <a:t>to turn them off.</a:t>
            </a:r>
          </a:p>
          <a:p>
            <a:pPr lvl="0" rtl="0"/>
            <a:r>
              <a:rPr lang="en-US" b="1" i="0" u="none" strike="noStrike" baseline="0" dirty="0" smtClean="0">
                <a:latin typeface="Segoe"/>
                <a:ea typeface="ＭＳ ゴシック"/>
              </a:rPr>
              <a:t>PAUSE. LEAVE</a:t>
            </a:r>
            <a:r>
              <a:rPr lang="en-US" b="0" i="0" u="none" strike="noStrike" baseline="0" dirty="0" smtClean="0">
                <a:latin typeface="Segoe"/>
                <a:ea typeface="ＭＳ ゴシック"/>
              </a:rPr>
              <a:t> the document open to use in the next exercise.</a:t>
            </a:r>
          </a:p>
        </p:txBody>
      </p:sp>
      <p:sp>
        <p:nvSpPr>
          <p:cNvPr id="4" name="Rectangle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5" name="Rectangle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6" name="Rectangle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16</a:t>
            </a:fld>
            <a:endParaRPr lang="en-US"/>
          </a:p>
        </p:txBody>
      </p:sp>
    </p:spTree>
    <p:extLst>
      <p:ext uri="{BB962C8B-B14F-4D97-AF65-F5344CB8AC3E}">
        <p14:creationId xmlns:p14="http://schemas.microsoft.com/office/powerpoint/2010/main" val="3913334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Use Backstage View</a:t>
            </a:r>
          </a:p>
        </p:txBody>
      </p:sp>
      <p:sp>
        <p:nvSpPr>
          <p:cNvPr id="3" name="Text Placeholder 2"/>
          <p:cNvSpPr>
            <a:spLocks noGrp="1"/>
          </p:cNvSpPr>
          <p:nvPr>
            <p:ph type="body" idx="1"/>
          </p:nvPr>
        </p:nvSpPr>
        <p:spPr/>
        <p:txBody>
          <a:bodyPr/>
          <a:lstStyle/>
          <a:p>
            <a:pPr lvl="0" rtl="0"/>
            <a:r>
              <a:rPr lang="en-US" sz="2100" b="0" i="0" u="none" strike="noStrike" baseline="0" dirty="0" smtClean="0">
                <a:latin typeface="Segoe"/>
                <a:ea typeface="ＭＳ ゴシック"/>
              </a:rPr>
              <a:t>Acquaint yourself with the new appearance to Backstage. Access Backstage by clicking the File tab. To return to your document screen, click the Return to Document icon circled left arrow     or press the Esc key.</a:t>
            </a:r>
          </a:p>
          <a:p>
            <a:pPr lvl="0" rtl="0"/>
            <a:r>
              <a:rPr lang="en-US" sz="2100" b="1" i="0" u="none" strike="noStrike" baseline="0" dirty="0" smtClean="0">
                <a:latin typeface="Segoe"/>
                <a:ea typeface="ＭＳ ゴシック"/>
              </a:rPr>
              <a:t>USE</a:t>
            </a:r>
            <a:r>
              <a:rPr lang="en-US" sz="2100" b="0" i="0" u="none" strike="noStrike" baseline="0" dirty="0" smtClean="0">
                <a:latin typeface="Segoe"/>
                <a:ea typeface="ＭＳ ゴシック"/>
              </a:rPr>
              <a:t> the document that is open from the previous exercise.</a:t>
            </a:r>
          </a:p>
          <a:p>
            <a:pPr lvl="1" rtl="0"/>
            <a:r>
              <a:rPr lang="en-US" sz="2100" b="0" i="0" u="none" strike="noStrike" baseline="0" dirty="0" smtClean="0">
                <a:solidFill>
                  <a:prstClr val="black"/>
                </a:solidFill>
                <a:latin typeface="Segoe"/>
                <a:ea typeface="ＭＳ ゴシック"/>
              </a:rPr>
              <a:t>Click the </a:t>
            </a:r>
            <a:r>
              <a:rPr lang="en-US" sz="2100" b="1" i="0" u="none" strike="noStrike" baseline="0" dirty="0" smtClean="0">
                <a:solidFill>
                  <a:prstClr val="black"/>
                </a:solidFill>
                <a:latin typeface="Segoe"/>
                <a:ea typeface="ＭＳ ゴシック"/>
              </a:rPr>
              <a:t>File</a:t>
            </a:r>
            <a:r>
              <a:rPr lang="en-US" sz="2100" b="0" i="0" u="none" strike="noStrike" baseline="0" dirty="0" smtClean="0">
                <a:solidFill>
                  <a:prstClr val="black"/>
                </a:solidFill>
                <a:latin typeface="Segoe"/>
                <a:ea typeface="ＭＳ ゴシック"/>
              </a:rPr>
              <a:t> tab (below).</a:t>
            </a:r>
          </a:p>
          <a:p>
            <a:pPr lvl="1" rtl="0"/>
            <a:r>
              <a:rPr lang="en-US" sz="2100" b="0" i="0" u="none" strike="noStrike" baseline="0" dirty="0" smtClean="0">
                <a:solidFill>
                  <a:prstClr val="black"/>
                </a:solidFill>
                <a:latin typeface="Segoe"/>
                <a:ea typeface="ＭＳ ゴシック"/>
              </a:rPr>
              <a:t>The default setting Info screen is automatically displayed.</a:t>
            </a:r>
          </a:p>
        </p:txBody>
      </p:sp>
      <p:sp>
        <p:nvSpPr>
          <p:cNvPr id="4" name="Rectangle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5" name="Rectangle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6" name="Rectangle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17</a:t>
            </a:fld>
            <a:endParaRPr lang="en-US"/>
          </a:p>
        </p:txBody>
      </p:sp>
      <p:pic>
        <p:nvPicPr>
          <p:cNvPr id="7" name="Picture 6" descr="Screen shot 2013-08-04 at 10.55.2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400" y="2133600"/>
            <a:ext cx="377751" cy="385460"/>
          </a:xfrm>
          <a:prstGeom prst="rect">
            <a:avLst/>
          </a:prstGeom>
        </p:spPr>
      </p:pic>
      <p:pic>
        <p:nvPicPr>
          <p:cNvPr id="9" name="Picture 8" descr="011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4007452"/>
            <a:ext cx="4381002" cy="2207384"/>
          </a:xfrm>
          <a:prstGeom prst="rect">
            <a:avLst/>
          </a:prstGeom>
        </p:spPr>
      </p:pic>
    </p:spTree>
    <p:extLst>
      <p:ext uri="{BB962C8B-B14F-4D97-AF65-F5344CB8AC3E}">
        <p14:creationId xmlns:p14="http://schemas.microsoft.com/office/powerpoint/2010/main" val="2879217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Use Backstage View</a:t>
            </a:r>
          </a:p>
        </p:txBody>
      </p:sp>
      <p:sp>
        <p:nvSpPr>
          <p:cNvPr id="3" name="Text Placeholder 2"/>
          <p:cNvSpPr>
            <a:spLocks noGrp="1"/>
          </p:cNvSpPr>
          <p:nvPr>
            <p:ph type="body" idx="1"/>
          </p:nvPr>
        </p:nvSpPr>
        <p:spPr/>
        <p:txBody>
          <a:bodyPr/>
          <a:lstStyle/>
          <a:p>
            <a:pPr lvl="1">
              <a:buFont typeface="+mj-lt"/>
              <a:buAutoNum type="arabicPeriod" startAt="3"/>
            </a:pPr>
            <a:r>
              <a:rPr lang="en-US" dirty="0">
                <a:solidFill>
                  <a:prstClr val="black"/>
                </a:solidFill>
                <a:latin typeface="Segoe"/>
                <a:ea typeface="ＭＳ ゴシック"/>
              </a:rPr>
              <a:t>Click each of the other commands to view the options of each one.</a:t>
            </a:r>
          </a:p>
          <a:p>
            <a:pPr lvl="1" rtl="0">
              <a:buFont typeface="+mj-lt"/>
              <a:buAutoNum type="arabicPeriod" startAt="3"/>
            </a:pPr>
            <a:r>
              <a:rPr lang="en-US" b="0" i="0" u="none" strike="noStrike" baseline="0" dirty="0" smtClean="0">
                <a:solidFill>
                  <a:prstClr val="black"/>
                </a:solidFill>
                <a:latin typeface="Segoe"/>
                <a:ea typeface="ＭＳ ゴシック"/>
              </a:rPr>
              <a:t>Click </a:t>
            </a:r>
            <a:r>
              <a:rPr lang="en-US" b="1" i="0" u="none" strike="noStrike" baseline="0" dirty="0" smtClean="0">
                <a:solidFill>
                  <a:prstClr val="black"/>
                </a:solidFill>
                <a:latin typeface="Segoe"/>
                <a:ea typeface="ＭＳ ゴシック"/>
              </a:rPr>
              <a:t>Return to Document</a:t>
            </a:r>
            <a:r>
              <a:rPr lang="en-US" b="0" i="0" u="none" strike="noStrike" baseline="0" dirty="0" smtClean="0">
                <a:solidFill>
                  <a:srgbClr val="000000"/>
                </a:solidFill>
                <a:latin typeface="Segoe"/>
                <a:ea typeface="ＭＳ ゴシック"/>
              </a:rPr>
              <a:t>, which is a circled left </a:t>
            </a:r>
            <a:br>
              <a:rPr lang="en-US" b="0" i="0" u="none" strike="noStrike" baseline="0" dirty="0" smtClean="0">
                <a:solidFill>
                  <a:srgbClr val="000000"/>
                </a:solidFill>
                <a:latin typeface="Segoe"/>
                <a:ea typeface="ＭＳ ゴシック"/>
              </a:rPr>
            </a:br>
            <a:r>
              <a:rPr lang="en-US" b="0" i="0" u="none" strike="noStrike" baseline="0" dirty="0" smtClean="0">
                <a:solidFill>
                  <a:srgbClr val="000000"/>
                </a:solidFill>
                <a:latin typeface="Segoe"/>
                <a:ea typeface="ＭＳ ゴシック"/>
              </a:rPr>
              <a:t>arrow    </a:t>
            </a:r>
            <a:r>
              <a:rPr lang="en-US" b="0" i="0" u="none" strike="noStrike" dirty="0" smtClean="0">
                <a:solidFill>
                  <a:srgbClr val="000000"/>
                </a:solidFill>
                <a:latin typeface="Segoe"/>
                <a:ea typeface="ＭＳ ゴシック"/>
              </a:rPr>
              <a:t> </a:t>
            </a:r>
            <a:r>
              <a:rPr lang="en-US" b="0" i="0" u="none" strike="noStrike" baseline="0" dirty="0" smtClean="0">
                <a:solidFill>
                  <a:prstClr val="black"/>
                </a:solidFill>
                <a:latin typeface="Segoe"/>
                <a:ea typeface="ＭＳ ゴシック"/>
              </a:rPr>
              <a:t>icon or press the </a:t>
            </a:r>
            <a:r>
              <a:rPr lang="en-US" b="1" i="0" u="none" strike="noStrike" baseline="0" dirty="0" smtClean="0">
                <a:solidFill>
                  <a:prstClr val="black"/>
                </a:solidFill>
                <a:latin typeface="Arial"/>
                <a:ea typeface="ＭＳ ゴシック"/>
              </a:rPr>
              <a:t>Esc</a:t>
            </a:r>
            <a:r>
              <a:rPr lang="en-US" b="0" i="0" u="none" strike="noStrike" baseline="0" dirty="0" smtClean="0">
                <a:solidFill>
                  <a:prstClr val="black"/>
                </a:solidFill>
                <a:latin typeface="Segoe"/>
                <a:ea typeface="ＭＳ ゴシック"/>
              </a:rPr>
              <a:t> key to exit Backstage. This action returns you to the document screen.</a:t>
            </a:r>
          </a:p>
          <a:p>
            <a:pPr lvl="0" rtl="0"/>
            <a:r>
              <a:rPr lang="en-US" b="1" i="0" u="none" strike="noStrike" baseline="0" dirty="0" smtClean="0">
                <a:latin typeface="Segoe"/>
                <a:ea typeface="ＭＳ ゴシック"/>
              </a:rPr>
              <a:t>PAUSE. LEAVE</a:t>
            </a:r>
            <a:r>
              <a:rPr lang="en-US" b="0" i="0" u="none" strike="noStrike" baseline="0" dirty="0" smtClean="0">
                <a:latin typeface="Segoe"/>
                <a:ea typeface="ＭＳ ゴシック"/>
              </a:rPr>
              <a:t> the document open to use in the next exercise.</a:t>
            </a:r>
          </a:p>
        </p:txBody>
      </p:sp>
      <p:sp>
        <p:nvSpPr>
          <p:cNvPr id="4" name="Rectangle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5" name="Rectangle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6" name="Rectangle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18</a:t>
            </a:fld>
            <a:endParaRPr lang="en-US"/>
          </a:p>
        </p:txBody>
      </p:sp>
      <p:pic>
        <p:nvPicPr>
          <p:cNvPr id="7" name="Picture 6" descr="Screen shot 2013-08-04 at 10.55.22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2590800"/>
            <a:ext cx="377751" cy="385460"/>
          </a:xfrm>
          <a:prstGeom prst="rect">
            <a:avLst/>
          </a:prstGeom>
        </p:spPr>
      </p:pic>
    </p:spTree>
    <p:extLst>
      <p:ext uri="{BB962C8B-B14F-4D97-AF65-F5344CB8AC3E}">
        <p14:creationId xmlns:p14="http://schemas.microsoft.com/office/powerpoint/2010/main" val="1380915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Use the Help Button</a:t>
            </a:r>
          </a:p>
        </p:txBody>
      </p:sp>
      <p:sp>
        <p:nvSpPr>
          <p:cNvPr id="3" name="Text Placeholder 2"/>
          <p:cNvSpPr>
            <a:spLocks noGrp="1"/>
          </p:cNvSpPr>
          <p:nvPr>
            <p:ph type="body" idx="1"/>
          </p:nvPr>
        </p:nvSpPr>
        <p:spPr/>
        <p:txBody>
          <a:bodyPr/>
          <a:lstStyle/>
          <a:p>
            <a:pPr lvl="0" rtl="0"/>
            <a:r>
              <a:rPr lang="en-US" b="1" i="0" u="none" strike="noStrike" baseline="0" dirty="0" smtClean="0">
                <a:latin typeface="Segoe"/>
                <a:ea typeface="ＭＳ ゴシック"/>
              </a:rPr>
              <a:t>USE</a:t>
            </a:r>
            <a:r>
              <a:rPr lang="en-US" b="0" i="0" u="none" strike="noStrike" baseline="0" dirty="0" smtClean="0">
                <a:latin typeface="Segoe"/>
                <a:ea typeface="ＭＳ ゴシック"/>
              </a:rPr>
              <a:t> the document that is open from the previous exercise.</a:t>
            </a:r>
          </a:p>
          <a:p>
            <a:pPr lvl="1" rtl="0"/>
            <a:r>
              <a:rPr lang="en-US" b="0" i="0" u="none" strike="noStrike" baseline="0" dirty="0" smtClean="0">
                <a:solidFill>
                  <a:srgbClr val="000000"/>
                </a:solidFill>
                <a:latin typeface="Segoe"/>
                <a:ea typeface="ＭＳ ゴシック"/>
              </a:rPr>
              <a:t>Make sure you are connected to the Internet.</a:t>
            </a:r>
          </a:p>
          <a:p>
            <a:pPr lvl="1" rtl="0"/>
            <a:r>
              <a:rPr lang="en-US" b="0" i="0" u="none" strike="noStrike" baseline="0" dirty="0" smtClean="0">
                <a:solidFill>
                  <a:prstClr val="black"/>
                </a:solidFill>
                <a:latin typeface="Segoe"/>
                <a:ea typeface="ＭＳ ゴシック"/>
              </a:rPr>
              <a:t>Click the </a:t>
            </a:r>
            <a:r>
              <a:rPr lang="en-US" b="1" i="0" u="none" strike="noStrike" baseline="0" dirty="0" smtClean="0">
                <a:solidFill>
                  <a:prstClr val="black"/>
                </a:solidFill>
                <a:latin typeface="Segoe"/>
                <a:ea typeface="ＭＳ ゴシック"/>
              </a:rPr>
              <a:t>Microsoft Word Help </a:t>
            </a:r>
            <a:r>
              <a:rPr lang="en-US" b="0" i="0" u="none" strike="noStrike" baseline="0" dirty="0" smtClean="0">
                <a:solidFill>
                  <a:prstClr val="black"/>
                </a:solidFill>
                <a:latin typeface="Segoe"/>
                <a:ea typeface="ＭＳ ゴシック"/>
              </a:rPr>
              <a:t>     button in the upper-right corner of the screen or press </a:t>
            </a:r>
            <a:r>
              <a:rPr lang="en-US" b="1" i="0" u="none" strike="noStrike" baseline="0" dirty="0" smtClean="0">
                <a:solidFill>
                  <a:prstClr val="black"/>
                </a:solidFill>
                <a:latin typeface="Segoe"/>
                <a:ea typeface="ＭＳ ゴシック"/>
              </a:rPr>
              <a:t>F1</a:t>
            </a:r>
            <a:r>
              <a:rPr lang="en-US" b="0" i="0" u="none" strike="noStrike" baseline="0" dirty="0" smtClean="0">
                <a:solidFill>
                  <a:prstClr val="black"/>
                </a:solidFill>
                <a:latin typeface="Segoe"/>
                <a:ea typeface="ＭＳ ゴシック"/>
              </a:rPr>
              <a:t>. The </a:t>
            </a:r>
            <a:r>
              <a:rPr lang="en-US" b="0" i="1" u="none" strike="noStrike" baseline="0" dirty="0" smtClean="0">
                <a:solidFill>
                  <a:prstClr val="black"/>
                </a:solidFill>
                <a:latin typeface="Segoe"/>
                <a:ea typeface="ＭＳ ゴシック"/>
              </a:rPr>
              <a:t>Word Help</a:t>
            </a:r>
            <a:r>
              <a:rPr lang="en-US" b="0" i="0" u="none" strike="noStrike" baseline="0" dirty="0" smtClean="0">
                <a:solidFill>
                  <a:prstClr val="black"/>
                </a:solidFill>
                <a:latin typeface="Segoe"/>
                <a:ea typeface="ＭＳ ゴシック"/>
              </a:rPr>
              <a:t> window appears, as shown below.</a:t>
            </a:r>
          </a:p>
        </p:txBody>
      </p:sp>
      <p:sp>
        <p:nvSpPr>
          <p:cNvPr id="4" name="Rectangle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5" name="Rectangle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6" name="Rectangle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19</a:t>
            </a:fld>
            <a:endParaRPr lang="en-US"/>
          </a:p>
        </p:txBody>
      </p:sp>
      <p:pic>
        <p:nvPicPr>
          <p:cNvPr id="7" name="Picture 6" descr="Screen shot 2013-08-04 at 12.36.2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2362200"/>
            <a:ext cx="349434" cy="252369"/>
          </a:xfrm>
          <a:prstGeom prst="rect">
            <a:avLst/>
          </a:prstGeom>
        </p:spPr>
      </p:pic>
      <p:pic>
        <p:nvPicPr>
          <p:cNvPr id="8" name="Picture 7" descr="011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3429000"/>
            <a:ext cx="4689245" cy="2747650"/>
          </a:xfrm>
          <a:prstGeom prst="rect">
            <a:avLst/>
          </a:prstGeom>
        </p:spPr>
      </p:pic>
    </p:spTree>
    <p:extLst>
      <p:ext uri="{BB962C8B-B14F-4D97-AF65-F5344CB8AC3E}">
        <p14:creationId xmlns:p14="http://schemas.microsoft.com/office/powerpoint/2010/main" val="3216876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Objectives</a:t>
            </a:r>
          </a:p>
        </p:txBody>
      </p:sp>
      <p:pic>
        <p:nvPicPr>
          <p:cNvPr id="3" name="Picture 2" descr="01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676400"/>
            <a:ext cx="7461454" cy="3662299"/>
          </a:xfrm>
          <a:prstGeom prst="rect">
            <a:avLst/>
          </a:prstGeom>
        </p:spPr>
      </p:pic>
      <p:sp>
        <p:nvSpPr>
          <p:cNvPr id="4" name="Rectangle 4"/>
          <p:cNvSpPr>
            <a:spLocks noGrp="1" noChangeArrowheads="1"/>
          </p:cNvSpPr>
          <p:nvPr>
            <p:ph type="dt" sz="half" idx="4294967295"/>
          </p:nvPr>
        </p:nvSpPr>
        <p:spPr bwMode="auto">
          <a:xfrm>
            <a:off x="457200" y="62484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5" name="Rectangle 5"/>
          <p:cNvSpPr>
            <a:spLocks noGrp="1" noChangeArrowheads="1"/>
          </p:cNvSpPr>
          <p:nvPr>
            <p:ph type="ftr" sz="quarter" idx="4294967295"/>
          </p:nvPr>
        </p:nvSpPr>
        <p:spPr bwMode="auto">
          <a:xfrm>
            <a:off x="2629403" y="6248400"/>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6" name="Rectangle 6"/>
          <p:cNvSpPr>
            <a:spLocks noGrp="1" noChangeArrowheads="1"/>
          </p:cNvSpPr>
          <p:nvPr>
            <p:ph type="sldNum" sz="quarter" idx="4294967295"/>
          </p:nvPr>
        </p:nvSpPr>
        <p:spPr bwMode="auto">
          <a:xfrm>
            <a:off x="6553200" y="62484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a:t>
            </a:fld>
            <a:endParaRPr lang="en-US"/>
          </a:p>
        </p:txBody>
      </p:sp>
    </p:spTree>
    <p:extLst>
      <p:ext uri="{BB962C8B-B14F-4D97-AF65-F5344CB8AC3E}">
        <p14:creationId xmlns:p14="http://schemas.microsoft.com/office/powerpoint/2010/main" val="3057545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Use the Help Button</a:t>
            </a:r>
          </a:p>
        </p:txBody>
      </p:sp>
      <p:sp>
        <p:nvSpPr>
          <p:cNvPr id="3" name="Text Placeholder 2"/>
          <p:cNvSpPr>
            <a:spLocks noGrp="1"/>
          </p:cNvSpPr>
          <p:nvPr>
            <p:ph type="body" idx="1"/>
          </p:nvPr>
        </p:nvSpPr>
        <p:spPr/>
        <p:txBody>
          <a:bodyPr/>
          <a:lstStyle/>
          <a:p>
            <a:pPr lvl="1" rtl="0">
              <a:buFont typeface="+mj-lt"/>
              <a:buAutoNum type="arabicPeriod" startAt="3"/>
            </a:pPr>
            <a:r>
              <a:rPr lang="en-US" b="0" i="0" u="none" strike="noStrike" baseline="0" dirty="0" smtClean="0">
                <a:solidFill>
                  <a:prstClr val="black"/>
                </a:solidFill>
                <a:latin typeface="Segoe"/>
                <a:ea typeface="ＭＳ ゴシック"/>
              </a:rPr>
              <a:t>Under the section, "Getting started," click the tile </a:t>
            </a:r>
            <a:r>
              <a:rPr lang="en-US" b="1" i="0" u="none" strike="noStrike" baseline="0" dirty="0" smtClean="0">
                <a:solidFill>
                  <a:prstClr val="black"/>
                </a:solidFill>
                <a:latin typeface="Segoe"/>
                <a:ea typeface="ＭＳ ゴシック"/>
              </a:rPr>
              <a:t>See what’s new</a:t>
            </a:r>
            <a:r>
              <a:rPr lang="en-US" b="0" i="0" u="none" strike="noStrike" baseline="0" dirty="0" smtClean="0">
                <a:solidFill>
                  <a:prstClr val="black"/>
                </a:solidFill>
                <a:latin typeface="Segoe"/>
                <a:ea typeface="ＭＳ ゴシック"/>
              </a:rPr>
              <a:t> and review the content. Then click the back arrow       to return to the Help menu.</a:t>
            </a:r>
          </a:p>
          <a:p>
            <a:pPr lvl="1" rtl="0">
              <a:buAutoNum type="arabicPeriod" startAt="3"/>
            </a:pPr>
            <a:r>
              <a:rPr lang="en-US" b="0" i="0" u="none" strike="noStrike" baseline="0" dirty="0" smtClean="0">
                <a:solidFill>
                  <a:prstClr val="black"/>
                </a:solidFill>
                <a:latin typeface="Segoe"/>
                <a:ea typeface="ＭＳ ゴシック"/>
              </a:rPr>
              <a:t>Click the tile </a:t>
            </a:r>
            <a:r>
              <a:rPr lang="en-US" b="1" i="0" u="none" strike="noStrike" baseline="0" dirty="0" smtClean="0">
                <a:solidFill>
                  <a:prstClr val="black"/>
                </a:solidFill>
                <a:latin typeface="Segoe"/>
                <a:ea typeface="ＭＳ ゴシック"/>
              </a:rPr>
              <a:t>Keyboard shortcuts</a:t>
            </a:r>
            <a:r>
              <a:rPr lang="en-US" b="0" i="0" u="none" strike="noStrike" baseline="0" dirty="0" smtClean="0">
                <a:solidFill>
                  <a:prstClr val="black"/>
                </a:solidFill>
                <a:latin typeface="Segoe"/>
                <a:ea typeface="ＭＳ ゴシック"/>
              </a:rPr>
              <a:t>, and then click </a:t>
            </a:r>
            <a:r>
              <a:rPr lang="en-US" b="1" i="0" u="none" strike="noStrike" baseline="0" dirty="0" smtClean="0">
                <a:solidFill>
                  <a:prstClr val="black"/>
                </a:solidFill>
                <a:latin typeface="Segoe"/>
                <a:ea typeface="ＭＳ ゴシック"/>
              </a:rPr>
              <a:t>+Show All</a:t>
            </a:r>
            <a:r>
              <a:rPr lang="en-US" b="0" i="0" u="none" strike="noStrike" baseline="0" dirty="0" smtClean="0">
                <a:solidFill>
                  <a:prstClr val="black"/>
                </a:solidFill>
                <a:latin typeface="Segoe"/>
                <a:ea typeface="ＭＳ ゴシック"/>
              </a:rPr>
              <a:t> and review the information displayed.</a:t>
            </a:r>
          </a:p>
          <a:p>
            <a:pPr lvl="1" rtl="0">
              <a:buAutoNum type="arabicPeriod" startAt="3"/>
            </a:pPr>
            <a:r>
              <a:rPr lang="en-US" b="0" i="0" u="none" strike="noStrike" baseline="0" dirty="0" smtClean="0">
                <a:solidFill>
                  <a:prstClr val="black"/>
                </a:solidFill>
                <a:latin typeface="Segoe"/>
                <a:ea typeface="ＭＳ ゴシック"/>
              </a:rPr>
              <a:t>Click the</a:t>
            </a:r>
            <a:r>
              <a:rPr lang="en-US" b="1" i="0" u="none" strike="noStrike" baseline="0" dirty="0" smtClean="0">
                <a:solidFill>
                  <a:srgbClr val="000000"/>
                </a:solidFill>
                <a:latin typeface="Segoe"/>
                <a:ea typeface="ＭＳ ゴシック"/>
              </a:rPr>
              <a:t> Home </a:t>
            </a:r>
            <a:r>
              <a:rPr lang="en-US" b="1" i="0" u="none" strike="noStrike" baseline="0" dirty="0" smtClean="0">
                <a:solidFill>
                  <a:prstClr val="black"/>
                </a:solidFill>
                <a:latin typeface="Segoe"/>
                <a:ea typeface="ＭＳ ゴシック"/>
              </a:rPr>
              <a:t>      </a:t>
            </a:r>
            <a:r>
              <a:rPr lang="en-US" b="0" i="0" u="none" strike="noStrike" baseline="0" dirty="0" smtClean="0">
                <a:solidFill>
                  <a:prstClr val="black"/>
                </a:solidFill>
                <a:latin typeface="Segoe"/>
                <a:ea typeface="ＭＳ ゴシック"/>
              </a:rPr>
              <a:t>button and it returns to the main Help screen.</a:t>
            </a:r>
          </a:p>
          <a:p>
            <a:pPr lvl="1">
              <a:buFont typeface="+mj-lt"/>
              <a:buAutoNum type="arabicPeriod" startAt="6"/>
            </a:pPr>
            <a:r>
              <a:rPr lang="en-US" dirty="0">
                <a:solidFill>
                  <a:prstClr val="black"/>
                </a:solidFill>
                <a:latin typeface="Segoe"/>
                <a:ea typeface="ＭＳ ゴシック"/>
              </a:rPr>
              <a:t>Click the</a:t>
            </a:r>
            <a:r>
              <a:rPr lang="en-US" b="1" dirty="0">
                <a:solidFill>
                  <a:srgbClr val="000000"/>
                </a:solidFill>
                <a:latin typeface="Segoe"/>
                <a:ea typeface="ＭＳ ゴシック"/>
              </a:rPr>
              <a:t> </a:t>
            </a:r>
            <a:r>
              <a:rPr lang="en-US" b="1" dirty="0" smtClean="0">
                <a:solidFill>
                  <a:srgbClr val="000000"/>
                </a:solidFill>
                <a:latin typeface="Segoe"/>
                <a:ea typeface="ＭＳ ゴシック"/>
              </a:rPr>
              <a:t>Close       </a:t>
            </a:r>
            <a:r>
              <a:rPr lang="en-US" dirty="0" smtClean="0">
                <a:solidFill>
                  <a:prstClr val="black"/>
                </a:solidFill>
                <a:latin typeface="Segoe"/>
                <a:ea typeface="ＭＳ ゴシック"/>
              </a:rPr>
              <a:t>button </a:t>
            </a:r>
            <a:r>
              <a:rPr lang="en-US" dirty="0">
                <a:solidFill>
                  <a:prstClr val="black"/>
                </a:solidFill>
                <a:latin typeface="Segoe"/>
                <a:ea typeface="ＭＳ ゴシック"/>
              </a:rPr>
              <a:t>to close Microsoft Word Help.</a:t>
            </a:r>
          </a:p>
          <a:p>
            <a:pPr lvl="0"/>
            <a:r>
              <a:rPr lang="en-US" b="1" dirty="0">
                <a:latin typeface="Segoe"/>
                <a:ea typeface="ＭＳ ゴシック"/>
              </a:rPr>
              <a:t>PAUSE. LEAVE</a:t>
            </a:r>
            <a:r>
              <a:rPr lang="en-US" dirty="0">
                <a:latin typeface="Segoe"/>
                <a:ea typeface="ＭＳ ゴシック"/>
              </a:rPr>
              <a:t> the document open to use in the next exercise.</a:t>
            </a:r>
          </a:p>
          <a:p>
            <a:pPr lvl="1" rtl="0">
              <a:buAutoNum type="arabicPeriod" startAt="3"/>
            </a:pPr>
            <a:endParaRPr lang="en-US" b="0" i="0" u="none" strike="noStrike" baseline="0" dirty="0" smtClean="0">
              <a:solidFill>
                <a:prstClr val="black"/>
              </a:solidFill>
              <a:latin typeface="Segoe"/>
              <a:ea typeface="ＭＳ ゴシック"/>
            </a:endParaRPr>
          </a:p>
        </p:txBody>
      </p:sp>
      <p:sp>
        <p:nvSpPr>
          <p:cNvPr id="4" name="Rectangle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5" name="Rectangle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6" name="Rectangle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20</a:t>
            </a:fld>
            <a:endParaRPr lang="en-US"/>
          </a:p>
        </p:txBody>
      </p:sp>
      <p:pic>
        <p:nvPicPr>
          <p:cNvPr id="7" name="Picture 6" descr="Screen shot 2013-08-04 at 12.39.5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2133600"/>
            <a:ext cx="450354" cy="450354"/>
          </a:xfrm>
          <a:prstGeom prst="rect">
            <a:avLst/>
          </a:prstGeom>
        </p:spPr>
      </p:pic>
      <p:pic>
        <p:nvPicPr>
          <p:cNvPr id="8" name="Picture 7" descr="Screen shot 2013-08-04 at 12.40.0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3276600"/>
            <a:ext cx="380260" cy="373589"/>
          </a:xfrm>
          <a:prstGeom prst="rect">
            <a:avLst/>
          </a:prstGeom>
        </p:spPr>
      </p:pic>
      <p:pic>
        <p:nvPicPr>
          <p:cNvPr id="9" name="Picture 8" descr="Screen shot 2013-08-04 at 12.40.1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2567" y="4038601"/>
            <a:ext cx="387433" cy="366300"/>
          </a:xfrm>
          <a:prstGeom prst="rect">
            <a:avLst/>
          </a:prstGeom>
        </p:spPr>
      </p:pic>
    </p:spTree>
    <p:extLst>
      <p:ext uri="{BB962C8B-B14F-4D97-AF65-F5344CB8AC3E}">
        <p14:creationId xmlns:p14="http://schemas.microsoft.com/office/powerpoint/2010/main" val="3294388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Display Nonprinting Characters</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document that is open from the previous exercise.</a:t>
            </a:r>
          </a:p>
          <a:p>
            <a:pPr lvl="1" rtl="0"/>
            <a:r>
              <a:rPr lang="en-US" b="0" i="0" u="none" strike="noStrike" baseline="0" smtClean="0">
                <a:solidFill>
                  <a:prstClr val="black"/>
                </a:solidFill>
                <a:latin typeface="Segoe"/>
                <a:ea typeface="ＭＳ ゴシック"/>
              </a:rPr>
              <a:t>On the Home tab, in the Paragraph group, click the </a:t>
            </a:r>
            <a:r>
              <a:rPr lang="en-US" b="1" i="0" u="none" strike="noStrike" baseline="0" smtClean="0">
                <a:solidFill>
                  <a:prstClr val="black"/>
                </a:solidFill>
                <a:latin typeface="Segoe"/>
                <a:ea typeface="ＭＳ ゴシック"/>
              </a:rPr>
              <a:t>Show/Hide</a:t>
            </a:r>
            <a:r>
              <a:rPr lang="en-US" b="0" i="0" u="none" strike="noStrike" baseline="0" smtClean="0">
                <a:solidFill>
                  <a:prstClr val="black"/>
                </a:solidFill>
                <a:latin typeface="Segoe"/>
                <a:ea typeface="ＭＳ ゴシック"/>
              </a:rPr>
              <a:t> (¶) button to display the nonprinting characters in the document.</a:t>
            </a:r>
          </a:p>
          <a:p>
            <a:pPr lvl="1" rtl="0"/>
            <a:r>
              <a:rPr lang="en-US" b="0" i="0" u="none" strike="noStrike" baseline="0" smtClean="0">
                <a:solidFill>
                  <a:prstClr val="black"/>
                </a:solidFill>
                <a:latin typeface="Segoe"/>
                <a:ea typeface="ＭＳ ゴシック"/>
              </a:rPr>
              <a:t>Click the </a:t>
            </a:r>
            <a:r>
              <a:rPr lang="en-US" b="1" i="0" u="none" strike="noStrike" baseline="0" smtClean="0">
                <a:solidFill>
                  <a:prstClr val="black"/>
                </a:solidFill>
                <a:latin typeface="Segoe"/>
                <a:ea typeface="ＭＳ ゴシック"/>
              </a:rPr>
              <a:t>Show/Hide</a:t>
            </a:r>
            <a:r>
              <a:rPr lang="en-US" b="0" i="0" u="none" strike="noStrike" baseline="0" smtClean="0">
                <a:solidFill>
                  <a:prstClr val="black"/>
                </a:solidFill>
                <a:latin typeface="Segoe"/>
                <a:ea typeface="ＭＳ ゴシック"/>
              </a:rPr>
              <a:t> (¶) button again to hide the nonprinting characters.</a:t>
            </a:r>
          </a:p>
          <a:p>
            <a:pPr lvl="1" rtl="0"/>
            <a:r>
              <a:rPr lang="en-US" b="0" i="0" u="none" strike="noStrike" baseline="0" smtClean="0">
                <a:solidFill>
                  <a:prstClr val="black"/>
                </a:solidFill>
                <a:latin typeface="Segoe"/>
                <a:ea typeface="ＭＳ ゴシック"/>
              </a:rPr>
              <a:t>Press</a:t>
            </a:r>
            <a:r>
              <a:rPr lang="en-US" b="1" i="0" u="none" strike="noStrike" baseline="0" smtClean="0">
                <a:solidFill>
                  <a:srgbClr val="000000"/>
                </a:solidFill>
                <a:latin typeface="Segoe"/>
                <a:ea typeface="ＭＳ ゴシック"/>
              </a:rPr>
              <a:t> Ctrl+Shift+* </a:t>
            </a:r>
            <a:r>
              <a:rPr lang="en-US" b="0" i="0" u="none" strike="noStrike" baseline="0" smtClean="0">
                <a:solidFill>
                  <a:prstClr val="black"/>
                </a:solidFill>
                <a:latin typeface="Segoe"/>
                <a:ea typeface="ＭＳ ゴシック"/>
              </a:rPr>
              <a:t>to once again display the nonprinting characters. This time, leave Show/Hide on.</a:t>
            </a:r>
          </a:p>
          <a:p>
            <a:pPr lvl="0" rtl="0"/>
            <a:r>
              <a:rPr lang="en-US" b="1" i="0" u="none" strike="noStrike" baseline="0" smtClean="0">
                <a:latin typeface="Segoe"/>
                <a:ea typeface="ＭＳ ゴシック"/>
              </a:rPr>
              <a:t>PAUSE. LEAVE</a:t>
            </a:r>
            <a:r>
              <a:rPr lang="en-US" b="0" i="0" u="none" strike="noStrike" baseline="0" smtClean="0">
                <a:latin typeface="Segoe"/>
                <a:ea typeface="ＭＳ ゴシック"/>
              </a:rPr>
              <a:t> the document open to use in the next exercise.</a:t>
            </a:r>
          </a:p>
        </p:txBody>
      </p:sp>
      <p:sp>
        <p:nvSpPr>
          <p:cNvPr id="4" name="Rectangle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5" name="Rectangle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6" name="Rectangle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21</a:t>
            </a:fld>
            <a:endParaRPr lang="en-US"/>
          </a:p>
        </p:txBody>
      </p:sp>
    </p:spTree>
    <p:extLst>
      <p:ext uri="{BB962C8B-B14F-4D97-AF65-F5344CB8AC3E}">
        <p14:creationId xmlns:p14="http://schemas.microsoft.com/office/powerpoint/2010/main" val="3298760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Hide White Spaces</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document open from the previous exercise.</a:t>
            </a:r>
          </a:p>
          <a:p>
            <a:pPr lvl="1" rtl="0"/>
            <a:r>
              <a:rPr lang="en-US" b="0" i="0" u="none" strike="noStrike" baseline="0" smtClean="0">
                <a:solidFill>
                  <a:srgbClr val="000000"/>
                </a:solidFill>
                <a:latin typeface="Segoe"/>
                <a:ea typeface="ＭＳ ゴシック"/>
              </a:rPr>
              <a:t>Make sure your insertion point is at the beginning of the document. Place the mouse below the Ribbon until you see the ScreenTip </a:t>
            </a:r>
            <a:r>
              <a:rPr lang="en-US" b="0" i="1" u="none" strike="noStrike" baseline="0" smtClean="0">
                <a:solidFill>
                  <a:srgbClr val="000000"/>
                </a:solidFill>
                <a:latin typeface="Segoe"/>
                <a:ea typeface="ＭＳ ゴシック"/>
              </a:rPr>
              <a:t>Double-click to hide white space</a:t>
            </a:r>
            <a:r>
              <a:rPr lang="en-US" b="0" i="0" u="none" strike="noStrike" baseline="0" smtClean="0">
                <a:solidFill>
                  <a:srgbClr val="000000"/>
                </a:solidFill>
                <a:latin typeface="Segoe"/>
                <a:ea typeface="ＭＳ ゴシック"/>
              </a:rPr>
              <a:t>. Notice the gray border line representing the white space becoming thinner.</a:t>
            </a:r>
          </a:p>
          <a:p>
            <a:pPr lvl="1" rtl="0"/>
            <a:r>
              <a:rPr lang="en-US" b="0" i="0" u="none" strike="noStrike" baseline="0" smtClean="0">
                <a:solidFill>
                  <a:srgbClr val="000000"/>
                </a:solidFill>
                <a:latin typeface="Segoe"/>
                <a:ea typeface="ＭＳ ゴシック"/>
              </a:rPr>
              <a:t>Place the mouse between the gray border line until you see two arrows again and then double-click. This reveals the white space.</a:t>
            </a:r>
          </a:p>
          <a:p>
            <a:pPr lvl="0" rtl="0"/>
            <a:r>
              <a:rPr lang="en-US" b="1" i="0" u="none" strike="noStrike" baseline="0" smtClean="0">
                <a:latin typeface="Segoe"/>
                <a:ea typeface="ＭＳ ゴシック"/>
              </a:rPr>
              <a:t>PAUSE. LEAVE</a:t>
            </a:r>
            <a:r>
              <a:rPr lang="en-US" b="0" i="0" u="none" strike="noStrike" baseline="0" smtClean="0">
                <a:latin typeface="Segoe"/>
                <a:ea typeface="ＭＳ ゴシック"/>
              </a:rPr>
              <a:t> the document open to use in the next exercise.</a:t>
            </a:r>
          </a:p>
        </p:txBody>
      </p:sp>
      <p:sp>
        <p:nvSpPr>
          <p:cNvPr id="4" name="Rectangle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5" name="Rectangle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6" name="Rectangle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22</a:t>
            </a:fld>
            <a:endParaRPr lang="en-US"/>
          </a:p>
        </p:txBody>
      </p:sp>
    </p:spTree>
    <p:extLst>
      <p:ext uri="{BB962C8B-B14F-4D97-AF65-F5344CB8AC3E}">
        <p14:creationId xmlns:p14="http://schemas.microsoft.com/office/powerpoint/2010/main" val="30489246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Use AutoComplete</a:t>
            </a:r>
          </a:p>
        </p:txBody>
      </p:sp>
      <p:sp>
        <p:nvSpPr>
          <p:cNvPr id="3" name="Text Placeholder 2"/>
          <p:cNvSpPr>
            <a:spLocks noGrp="1"/>
          </p:cNvSpPr>
          <p:nvPr>
            <p:ph type="body" idx="1"/>
          </p:nvPr>
        </p:nvSpPr>
        <p:spPr/>
        <p:txBody>
          <a:bodyPr/>
          <a:lstStyle/>
          <a:p>
            <a:pPr lvl="0" rtl="0"/>
            <a:r>
              <a:rPr lang="en-US" b="1" i="0" u="none" strike="noStrike" baseline="0" dirty="0" smtClean="0">
                <a:latin typeface="Segoe"/>
                <a:ea typeface="ＭＳ ゴシック"/>
              </a:rPr>
              <a:t>USE</a:t>
            </a:r>
            <a:r>
              <a:rPr lang="en-US" b="0" i="0" u="none" strike="noStrike" baseline="0" dirty="0" smtClean="0">
                <a:latin typeface="Segoe"/>
                <a:ea typeface="ＭＳ ゴシック"/>
              </a:rPr>
              <a:t> the document open from the previous exercise.</a:t>
            </a:r>
          </a:p>
          <a:p>
            <a:pPr lvl="1" rtl="0"/>
            <a:r>
              <a:rPr lang="en-US" b="0" i="0" u="none" strike="noStrike" baseline="0" dirty="0" smtClean="0">
                <a:solidFill>
                  <a:srgbClr val="000000"/>
                </a:solidFill>
                <a:latin typeface="Segoe"/>
                <a:ea typeface="ＭＳ ゴシック"/>
              </a:rPr>
              <a:t>Type the name of the current month; as you type the first four characters, a ScreenTip appears. Press</a:t>
            </a:r>
            <a:r>
              <a:rPr lang="en-US" b="1" i="0" u="none" strike="noStrike" baseline="0" dirty="0" smtClean="0">
                <a:solidFill>
                  <a:srgbClr val="000000"/>
                </a:solidFill>
                <a:latin typeface="Segoe"/>
                <a:ea typeface="ＭＳ ゴシック"/>
              </a:rPr>
              <a:t> Enter </a:t>
            </a:r>
            <a:r>
              <a:rPr lang="en-US" b="0" i="0" u="none" strike="noStrike" baseline="0" dirty="0" smtClean="0">
                <a:solidFill>
                  <a:srgbClr val="000000"/>
                </a:solidFill>
                <a:latin typeface="Segoe"/>
                <a:ea typeface="ＭＳ ゴシック"/>
              </a:rPr>
              <a:t>to accept the suggested text.</a:t>
            </a:r>
          </a:p>
          <a:p>
            <a:pPr lvl="1" rtl="0"/>
            <a:r>
              <a:rPr lang="en-US" b="0" i="0" u="none" strike="noStrike" baseline="0" dirty="0" smtClean="0">
                <a:solidFill>
                  <a:srgbClr val="000000"/>
                </a:solidFill>
                <a:latin typeface="Segoe"/>
                <a:ea typeface="ＭＳ ゴシック"/>
              </a:rPr>
              <a:t>Press the</a:t>
            </a:r>
            <a:r>
              <a:rPr lang="en-US" b="1" i="0" u="none" strike="noStrike" baseline="0" dirty="0" smtClean="0">
                <a:solidFill>
                  <a:srgbClr val="000000"/>
                </a:solidFill>
                <a:latin typeface="Segoe"/>
                <a:ea typeface="ＭＳ ゴシック"/>
              </a:rPr>
              <a:t> Spacebar </a:t>
            </a:r>
            <a:r>
              <a:rPr lang="en-US" b="0" i="0" u="none" strike="noStrike" baseline="0" dirty="0" smtClean="0">
                <a:solidFill>
                  <a:srgbClr val="000000"/>
                </a:solidFill>
                <a:latin typeface="Segoe"/>
                <a:ea typeface="ＭＳ ゴシック"/>
              </a:rPr>
              <a:t>and the current day and year appears, and then press</a:t>
            </a:r>
            <a:r>
              <a:rPr lang="en-US" b="1" i="0" u="none" strike="noStrike" baseline="0" dirty="0" smtClean="0">
                <a:solidFill>
                  <a:srgbClr val="000000"/>
                </a:solidFill>
                <a:latin typeface="Segoe"/>
                <a:ea typeface="ＭＳ ゴシック"/>
              </a:rPr>
              <a:t> Enter.</a:t>
            </a:r>
          </a:p>
          <a:p>
            <a:pPr lvl="0" rtl="0"/>
            <a:r>
              <a:rPr lang="en-US" b="1" i="0" u="none" strike="noStrike" baseline="0" dirty="0" smtClean="0">
                <a:latin typeface="Segoe"/>
                <a:ea typeface="ＭＳ ゴシック"/>
              </a:rPr>
              <a:t>PAUSE. LEAVE</a:t>
            </a:r>
            <a:r>
              <a:rPr lang="en-US" b="0" i="0" u="none" strike="noStrike" baseline="0" dirty="0" smtClean="0">
                <a:latin typeface="Segoe"/>
                <a:ea typeface="ＭＳ ゴシック"/>
              </a:rPr>
              <a:t> the document open to use in the next exercise.</a:t>
            </a:r>
          </a:p>
        </p:txBody>
      </p:sp>
      <p:sp>
        <p:nvSpPr>
          <p:cNvPr id="4" name="Rectangle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5" name="Rectangle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6" name="Rectangle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23</a:t>
            </a:fld>
            <a:endParaRPr lang="en-US"/>
          </a:p>
        </p:txBody>
      </p:sp>
    </p:spTree>
    <p:extLst>
      <p:ext uri="{BB962C8B-B14F-4D97-AF65-F5344CB8AC3E}">
        <p14:creationId xmlns:p14="http://schemas.microsoft.com/office/powerpoint/2010/main" val="1341690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Create a Document</a:t>
            </a:r>
            <a:endParaRPr lang="en-US" b="1" i="0" u="none" strike="noStrike" baseline="0" smtClean="0">
              <a:solidFill>
                <a:srgbClr val="007BA2"/>
              </a:solidFill>
              <a:latin typeface="Frutiger 67BoldCn"/>
              <a:ea typeface="ＭＳ ゴシック"/>
            </a:endParaRPr>
          </a:p>
        </p:txBody>
      </p:sp>
      <p:sp>
        <p:nvSpPr>
          <p:cNvPr id="3" name="Text Placeholder 2"/>
          <p:cNvSpPr>
            <a:spLocks noGrp="1"/>
          </p:cNvSpPr>
          <p:nvPr>
            <p:ph type="body" idx="1"/>
          </p:nvPr>
        </p:nvSpPr>
        <p:spPr/>
        <p:txBody>
          <a:bodyPr/>
          <a:lstStyle/>
          <a:p>
            <a:pPr lvl="0" rtl="0"/>
            <a:r>
              <a:rPr lang="en-US" b="1" i="0" u="none" strike="noStrike" baseline="0" dirty="0" smtClean="0">
                <a:latin typeface="Segoe"/>
                <a:ea typeface="ＭＳ ゴシック"/>
              </a:rPr>
              <a:t>USE</a:t>
            </a:r>
            <a:r>
              <a:rPr lang="en-US" b="0" i="0" u="none" strike="noStrike" baseline="0" dirty="0" smtClean="0">
                <a:latin typeface="Segoe"/>
                <a:ea typeface="ＭＳ ゴシック"/>
              </a:rPr>
              <a:t> the document that is open from the previous exercise.</a:t>
            </a:r>
          </a:p>
          <a:p>
            <a:pPr lvl="1" rtl="0"/>
            <a:r>
              <a:rPr lang="en-US" b="0" i="0" u="none" strike="noStrike" baseline="0" dirty="0" smtClean="0">
                <a:solidFill>
                  <a:srgbClr val="000000"/>
                </a:solidFill>
                <a:latin typeface="Segoe"/>
                <a:ea typeface="ＭＳ ゴシック"/>
              </a:rPr>
              <a:t>The insertion point should be positioned at the end of the year. Press</a:t>
            </a:r>
            <a:r>
              <a:rPr lang="en-US" b="1" i="0" u="none" strike="noStrike" baseline="0" dirty="0" smtClean="0">
                <a:solidFill>
                  <a:srgbClr val="000000"/>
                </a:solidFill>
                <a:latin typeface="Segoe"/>
                <a:ea typeface="ＭＳ ゴシック"/>
              </a:rPr>
              <a:t> Enter</a:t>
            </a:r>
            <a:r>
              <a:rPr lang="en-US" b="1" i="0" u="none" strike="noStrike" baseline="0" dirty="0" smtClean="0">
                <a:solidFill>
                  <a:prstClr val="black"/>
                </a:solidFill>
                <a:latin typeface="Arial"/>
                <a:ea typeface="ＭＳ ゴシック"/>
              </a:rPr>
              <a:t> </a:t>
            </a:r>
            <a:r>
              <a:rPr lang="en-US" b="0" i="0" u="none" strike="noStrike" baseline="0" dirty="0" smtClean="0">
                <a:solidFill>
                  <a:srgbClr val="000000"/>
                </a:solidFill>
                <a:latin typeface="Segoe"/>
                <a:ea typeface="ＭＳ ゴシック"/>
              </a:rPr>
              <a:t>twice.</a:t>
            </a:r>
          </a:p>
          <a:p>
            <a:pPr lvl="1" rtl="0"/>
            <a:r>
              <a:rPr lang="en-US" b="0" i="0" u="none" strike="noStrike" baseline="0" dirty="0" smtClean="0">
                <a:solidFill>
                  <a:srgbClr val="000000"/>
                </a:solidFill>
                <a:latin typeface="Segoe"/>
                <a:ea typeface="ＭＳ ゴシック"/>
              </a:rPr>
              <a:t>Type the delivery address as shown:</a:t>
            </a:r>
          </a:p>
          <a:p>
            <a:pPr marL="457200" lvl="1" indent="0" rtl="0">
              <a:buNone/>
            </a:pPr>
            <a:r>
              <a:rPr lang="en-US" b="1" i="0" u="none" strike="noStrike" baseline="0" dirty="0" smtClean="0">
                <a:solidFill>
                  <a:prstClr val="black"/>
                </a:solidFill>
                <a:latin typeface="Segoe"/>
                <a:ea typeface="ＭＳ ゴシック"/>
              </a:rPr>
              <a:t>Ms. Miriam Lockhart</a:t>
            </a:r>
            <a:r>
              <a:rPr lang="en-US" b="0" i="0" u="none" strike="noStrike" baseline="0" dirty="0" smtClean="0">
                <a:solidFill>
                  <a:prstClr val="black"/>
                </a:solidFill>
                <a:latin typeface="Segoe"/>
                <a:ea typeface="ＭＳ ゴシック"/>
              </a:rPr>
              <a:t> (Press</a:t>
            </a:r>
            <a:r>
              <a:rPr lang="en-US" b="1" i="0" u="none" strike="noStrike" baseline="0" dirty="0" smtClean="0">
                <a:solidFill>
                  <a:srgbClr val="000000"/>
                </a:solidFill>
                <a:latin typeface="Segoe"/>
                <a:ea typeface="ＭＳ ゴシック"/>
              </a:rPr>
              <a:t> Enter </a:t>
            </a:r>
            <a:r>
              <a:rPr lang="en-US" b="0" i="0" u="none" strike="noStrike" baseline="0" dirty="0" smtClean="0">
                <a:solidFill>
                  <a:prstClr val="black"/>
                </a:solidFill>
                <a:latin typeface="Segoe"/>
                <a:ea typeface="ＭＳ ゴシック"/>
              </a:rPr>
              <a:t>once</a:t>
            </a:r>
            <a:r>
              <a:rPr lang="en-US" i="0" u="none" strike="noStrike" baseline="0" dirty="0" smtClean="0">
                <a:solidFill>
                  <a:prstClr val="black"/>
                </a:solidFill>
                <a:latin typeface="Arial"/>
                <a:ea typeface="ＭＳ ゴシック"/>
              </a:rPr>
              <a:t>.)</a:t>
            </a:r>
          </a:p>
          <a:p>
            <a:pPr marL="457200" lvl="1" indent="0" rtl="0">
              <a:buNone/>
            </a:pPr>
            <a:r>
              <a:rPr lang="en-US" b="1" i="0" u="none" strike="noStrike" baseline="0" dirty="0" smtClean="0">
                <a:solidFill>
                  <a:prstClr val="black"/>
                </a:solidFill>
                <a:latin typeface="Segoe"/>
                <a:ea typeface="ＭＳ ゴシック"/>
              </a:rPr>
              <a:t>764 Crimson Avenue</a:t>
            </a:r>
            <a:r>
              <a:rPr lang="en-US" b="0" i="0" u="none" strike="noStrike" baseline="0" dirty="0" smtClean="0">
                <a:solidFill>
                  <a:prstClr val="black"/>
                </a:solidFill>
                <a:latin typeface="Segoe"/>
                <a:ea typeface="ＭＳ ゴシック"/>
              </a:rPr>
              <a:t> (Press</a:t>
            </a:r>
            <a:r>
              <a:rPr lang="en-US" b="1" i="0" u="none" strike="noStrike" baseline="0" dirty="0" smtClean="0">
                <a:solidFill>
                  <a:srgbClr val="000000"/>
                </a:solidFill>
                <a:latin typeface="Segoe"/>
                <a:ea typeface="ＭＳ ゴシック"/>
              </a:rPr>
              <a:t> Enter </a:t>
            </a:r>
            <a:r>
              <a:rPr lang="en-US" b="0" i="0" u="none" strike="noStrike" baseline="0" dirty="0" smtClean="0">
                <a:solidFill>
                  <a:prstClr val="black"/>
                </a:solidFill>
                <a:latin typeface="Segoe"/>
                <a:ea typeface="ＭＳ ゴシック"/>
              </a:rPr>
              <a:t>once</a:t>
            </a:r>
            <a:r>
              <a:rPr lang="en-US" i="0" u="none" strike="noStrike" baseline="0" dirty="0" smtClean="0">
                <a:solidFill>
                  <a:prstClr val="black"/>
                </a:solidFill>
                <a:latin typeface="Arial"/>
                <a:ea typeface="ＭＳ ゴシック"/>
              </a:rPr>
              <a:t>.)</a:t>
            </a:r>
          </a:p>
          <a:p>
            <a:pPr marL="457200" lvl="1" indent="0" rtl="0">
              <a:buNone/>
            </a:pPr>
            <a:r>
              <a:rPr lang="en-US" b="1" i="0" u="none" strike="noStrike" baseline="0" dirty="0" smtClean="0">
                <a:solidFill>
                  <a:prstClr val="black"/>
                </a:solidFill>
                <a:latin typeface="Segoe"/>
                <a:ea typeface="ＭＳ ゴシック"/>
              </a:rPr>
              <a:t>Boston, MA 02136</a:t>
            </a:r>
            <a:r>
              <a:rPr lang="en-US" b="0" i="0" u="none" strike="noStrike" baseline="0" dirty="0" smtClean="0">
                <a:solidFill>
                  <a:prstClr val="black"/>
                </a:solidFill>
                <a:latin typeface="Segoe"/>
                <a:ea typeface="ＭＳ ゴシック"/>
              </a:rPr>
              <a:t> (Press</a:t>
            </a:r>
            <a:r>
              <a:rPr lang="en-US" b="1" i="0" u="none" strike="noStrike" baseline="0" dirty="0" smtClean="0">
                <a:solidFill>
                  <a:srgbClr val="000000"/>
                </a:solidFill>
                <a:latin typeface="Segoe"/>
                <a:ea typeface="ＭＳ ゴシック"/>
              </a:rPr>
              <a:t> Enter </a:t>
            </a:r>
            <a:r>
              <a:rPr lang="en-US" b="0" i="0" u="none" strike="noStrike" baseline="0" dirty="0" smtClean="0">
                <a:solidFill>
                  <a:prstClr val="black"/>
                </a:solidFill>
                <a:latin typeface="Segoe"/>
                <a:ea typeface="ＭＳ ゴシック"/>
              </a:rPr>
              <a:t>twice</a:t>
            </a:r>
            <a:r>
              <a:rPr lang="en-US" i="0" u="none" strike="noStrike" baseline="0" dirty="0" smtClean="0">
                <a:solidFill>
                  <a:prstClr val="black"/>
                </a:solidFill>
                <a:latin typeface="Arial"/>
                <a:ea typeface="ＭＳ ゴシック"/>
              </a:rPr>
              <a:t>.)</a:t>
            </a:r>
          </a:p>
          <a:p>
            <a:pPr lvl="1" rtl="0"/>
            <a:r>
              <a:rPr lang="en-US" b="0" i="0" u="none" strike="noStrike" baseline="0" dirty="0" smtClean="0">
                <a:solidFill>
                  <a:prstClr val="black"/>
                </a:solidFill>
                <a:latin typeface="Segoe"/>
                <a:ea typeface="ＭＳ ゴシック"/>
              </a:rPr>
              <a:t>Type </a:t>
            </a:r>
            <a:r>
              <a:rPr lang="en-US" b="1" i="0" u="none" strike="noStrike" baseline="0" dirty="0" smtClean="0">
                <a:solidFill>
                  <a:prstClr val="black"/>
                </a:solidFill>
                <a:latin typeface="Segoe"/>
                <a:ea typeface="ＭＳ ゴシック"/>
              </a:rPr>
              <a:t>Dear Ms. Lockhart:</a:t>
            </a:r>
            <a:endParaRPr lang="en-US" b="0" i="0" u="none" strike="noStrike" baseline="0" dirty="0" smtClean="0">
              <a:solidFill>
                <a:prstClr val="black"/>
              </a:solidFill>
              <a:latin typeface="Times New Roman"/>
              <a:ea typeface="ＭＳ ゴシック"/>
            </a:endParaRPr>
          </a:p>
        </p:txBody>
      </p:sp>
      <p:sp>
        <p:nvSpPr>
          <p:cNvPr id="4" name="Rectangle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5" name="Rectangle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6" name="Rectangle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24</a:t>
            </a:fld>
            <a:endParaRPr lang="en-US"/>
          </a:p>
        </p:txBody>
      </p:sp>
    </p:spTree>
    <p:extLst>
      <p:ext uri="{BB962C8B-B14F-4D97-AF65-F5344CB8AC3E}">
        <p14:creationId xmlns:p14="http://schemas.microsoft.com/office/powerpoint/2010/main" val="20057482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Create a Document</a:t>
            </a:r>
            <a:endParaRPr lang="en-US" b="1" i="0" u="none" strike="noStrike" baseline="0" smtClean="0">
              <a:solidFill>
                <a:srgbClr val="007BA2"/>
              </a:solidFill>
              <a:latin typeface="Frutiger 67BoldC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smtClean="0">
                <a:latin typeface="Segoe"/>
                <a:ea typeface="ＭＳ ゴシック"/>
              </a:rPr>
              <a:t>Press </a:t>
            </a:r>
            <a:r>
              <a:rPr lang="en-US" b="1" i="0" u="none" strike="noStrike" baseline="0" dirty="0" smtClean="0">
                <a:latin typeface="Segoe"/>
                <a:ea typeface="ＭＳ ゴシック"/>
              </a:rPr>
              <a:t>Enter</a:t>
            </a:r>
            <a:r>
              <a:rPr lang="en-US" b="0" i="0" u="none" strike="noStrike" baseline="0" dirty="0" smtClean="0">
                <a:latin typeface="Segoe"/>
                <a:ea typeface="ＭＳ ゴシック"/>
              </a:rPr>
              <a:t> once.</a:t>
            </a:r>
          </a:p>
          <a:p>
            <a:pPr lvl="1" rtl="0">
              <a:buFont typeface="+mj-lt"/>
              <a:buAutoNum type="arabicPeriod" startAt="2"/>
            </a:pPr>
            <a:r>
              <a:rPr lang="en-US" b="0" i="0" u="none" strike="noStrike" baseline="0" dirty="0" smtClean="0">
                <a:solidFill>
                  <a:srgbClr val="000000"/>
                </a:solidFill>
                <a:latin typeface="Segoe"/>
                <a:ea typeface="ＭＳ ゴシック"/>
              </a:rPr>
              <a:t>Type the following text and press</a:t>
            </a:r>
            <a:r>
              <a:rPr lang="en-US" b="1" i="0" u="none" strike="noStrike" baseline="0" dirty="0" smtClean="0">
                <a:solidFill>
                  <a:srgbClr val="000000"/>
                </a:solidFill>
                <a:latin typeface="Segoe"/>
                <a:ea typeface="ＭＳ ゴシック"/>
              </a:rPr>
              <a:t> Enter</a:t>
            </a:r>
            <a:r>
              <a:rPr lang="en-US" b="0" i="0" u="none" strike="noStrike" baseline="0" dirty="0" smtClean="0">
                <a:solidFill>
                  <a:srgbClr val="000000"/>
                </a:solidFill>
                <a:latin typeface="Segoe"/>
                <a:ea typeface="ＭＳ ゴシック"/>
              </a:rPr>
              <a:t> once after each paragraph.</a:t>
            </a:r>
          </a:p>
          <a:p>
            <a:pPr marL="457200" lvl="1" indent="0" rtl="0">
              <a:buNone/>
            </a:pPr>
            <a:r>
              <a:rPr lang="en-US" b="1" i="0" u="none" strike="noStrike" baseline="0" dirty="0" smtClean="0">
                <a:solidFill>
                  <a:prstClr val="black"/>
                </a:solidFill>
                <a:latin typeface="Segoe"/>
                <a:ea typeface="ＭＳ ゴシック"/>
              </a:rPr>
              <a:t>We are pleased that you have chosen to list your home with Tech Terrace Real Estate. Our office has bought, sold, renovated, appraised, leased, and managed more homes in the Tech Terrace neighborhood than anyone and now we will be putting that experience to work for you.</a:t>
            </a:r>
          </a:p>
        </p:txBody>
      </p:sp>
      <p:sp>
        <p:nvSpPr>
          <p:cNvPr id="4" name="Rectangle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5" name="Rectangle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6" name="Rectangle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25</a:t>
            </a:fld>
            <a:endParaRPr lang="en-US"/>
          </a:p>
        </p:txBody>
      </p:sp>
    </p:spTree>
    <p:extLst>
      <p:ext uri="{BB962C8B-B14F-4D97-AF65-F5344CB8AC3E}">
        <p14:creationId xmlns:p14="http://schemas.microsoft.com/office/powerpoint/2010/main" val="10738844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Create a Document</a:t>
            </a:r>
            <a:endParaRPr lang="en-US" b="1" i="0" u="none" strike="noStrike" baseline="0" smtClean="0">
              <a:solidFill>
                <a:srgbClr val="007BA2"/>
              </a:solidFill>
              <a:latin typeface="Frutiger 67BoldCn"/>
              <a:ea typeface="ＭＳ ゴシック"/>
            </a:endParaRPr>
          </a:p>
        </p:txBody>
      </p:sp>
      <p:sp>
        <p:nvSpPr>
          <p:cNvPr id="3" name="Text Placeholder 2"/>
          <p:cNvSpPr>
            <a:spLocks noGrp="1"/>
          </p:cNvSpPr>
          <p:nvPr>
            <p:ph type="body" idx="1"/>
          </p:nvPr>
        </p:nvSpPr>
        <p:spPr/>
        <p:txBody>
          <a:bodyPr/>
          <a:lstStyle/>
          <a:p>
            <a:pPr marL="457200" lvl="1" indent="0" rtl="0">
              <a:buNone/>
            </a:pPr>
            <a:r>
              <a:rPr lang="en-US" b="1" i="0" u="none" strike="noStrike" baseline="0" dirty="0" smtClean="0">
                <a:solidFill>
                  <a:prstClr val="black"/>
                </a:solidFill>
                <a:latin typeface="Segoe"/>
                <a:ea typeface="ＭＳ ゴシック"/>
              </a:rPr>
              <a:t>Our goal is to sell your house quick for the best possible price.</a:t>
            </a:r>
          </a:p>
          <a:p>
            <a:pPr marL="457200" lvl="1" indent="0" rtl="0">
              <a:buNone/>
            </a:pPr>
            <a:r>
              <a:rPr lang="en-US" b="1" i="0" u="none" strike="noStrike" baseline="0" dirty="0" smtClean="0">
                <a:solidFill>
                  <a:prstClr val="black"/>
                </a:solidFill>
                <a:latin typeface="Segoe"/>
                <a:ea typeface="ＭＳ ゴシック"/>
              </a:rPr>
              <a:t>The enclosed packet contains a competitive market analysis, complete listing data, a copy of the contracts, and a customized house brochure. Your home has been input into the MLS listing and an Internet ad is on our website. We will be contacting you soon to determine the best time for an open house.</a:t>
            </a:r>
          </a:p>
          <a:p>
            <a:pPr marL="457200" lvl="1" indent="0" rtl="0">
              <a:buNone/>
            </a:pPr>
            <a:r>
              <a:rPr lang="en-US" b="1" i="0" u="none" strike="noStrike" baseline="0" dirty="0" smtClean="0">
                <a:solidFill>
                  <a:prstClr val="black"/>
                </a:solidFill>
                <a:latin typeface="Segoe"/>
                <a:ea typeface="ＭＳ ゴシック"/>
              </a:rPr>
              <a:t>We look forward to working with you to sell your home. Please do not hesitate to call if you have any questions.</a:t>
            </a:r>
          </a:p>
          <a:p>
            <a:pPr lvl="1" rtl="0">
              <a:buFont typeface="+mj-lt"/>
              <a:buAutoNum type="arabicPeriod" startAt="3"/>
            </a:pPr>
            <a:r>
              <a:rPr lang="en-US" b="0" i="0" u="none" strike="noStrike" baseline="0" dirty="0" smtClean="0">
                <a:solidFill>
                  <a:srgbClr val="000000"/>
                </a:solidFill>
                <a:latin typeface="Segoe"/>
                <a:ea typeface="ＭＳ ゴシック"/>
              </a:rPr>
              <a:t>Press</a:t>
            </a:r>
            <a:r>
              <a:rPr lang="en-US" b="1" i="0" u="none" strike="noStrike" baseline="0" dirty="0" smtClean="0">
                <a:solidFill>
                  <a:srgbClr val="000000"/>
                </a:solidFill>
                <a:latin typeface="Segoe"/>
                <a:ea typeface="ＭＳ ゴシック"/>
              </a:rPr>
              <a:t> Enter </a:t>
            </a:r>
            <a:r>
              <a:rPr lang="en-US" b="0" i="0" u="none" strike="noStrike" baseline="0" dirty="0" smtClean="0">
                <a:solidFill>
                  <a:srgbClr val="000000"/>
                </a:solidFill>
                <a:latin typeface="Segoe"/>
                <a:ea typeface="ＭＳ ゴシック"/>
              </a:rPr>
              <a:t>once.</a:t>
            </a:r>
          </a:p>
          <a:p>
            <a:pPr lvl="1" rtl="0">
              <a:buAutoNum type="arabicPeriod" startAt="3"/>
            </a:pPr>
            <a:r>
              <a:rPr lang="en-US" b="0" i="0" u="none" strike="noStrike" baseline="0" dirty="0" smtClean="0">
                <a:solidFill>
                  <a:srgbClr val="000000"/>
                </a:solidFill>
                <a:latin typeface="Segoe"/>
                <a:ea typeface="ＭＳ ゴシック"/>
              </a:rPr>
              <a:t>Type </a:t>
            </a:r>
            <a:r>
              <a:rPr lang="en-US" b="1" i="0" u="none" strike="noStrike" baseline="0" dirty="0" smtClean="0">
                <a:solidFill>
                  <a:prstClr val="black"/>
                </a:solidFill>
                <a:latin typeface="Segoe"/>
                <a:ea typeface="ＭＳ ゴシック"/>
              </a:rPr>
              <a:t>Sincerely,</a:t>
            </a:r>
            <a:endParaRPr lang="en-US" b="0" i="0" u="none" strike="noStrike" baseline="0" dirty="0" smtClean="0">
              <a:solidFill>
                <a:srgbClr val="000000"/>
              </a:solidFill>
              <a:latin typeface="Times New Roman"/>
              <a:ea typeface="ＭＳ ゴシック"/>
            </a:endParaRPr>
          </a:p>
        </p:txBody>
      </p:sp>
      <p:sp>
        <p:nvSpPr>
          <p:cNvPr id="4" name="Rectangle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5" name="Rectangle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6" name="Rectangle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26</a:t>
            </a:fld>
            <a:endParaRPr lang="en-US"/>
          </a:p>
        </p:txBody>
      </p:sp>
    </p:spTree>
    <p:extLst>
      <p:ext uri="{BB962C8B-B14F-4D97-AF65-F5344CB8AC3E}">
        <p14:creationId xmlns:p14="http://schemas.microsoft.com/office/powerpoint/2010/main" val="849349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Create a Document</a:t>
            </a:r>
            <a:endParaRPr lang="en-US" b="1" i="0" u="none" strike="noStrike" baseline="0" smtClean="0">
              <a:solidFill>
                <a:srgbClr val="007BA2"/>
              </a:solidFill>
              <a:latin typeface="Frutiger 67BoldCn"/>
              <a:ea typeface="ＭＳ ゴシック"/>
            </a:endParaRPr>
          </a:p>
        </p:txBody>
      </p:sp>
      <p:sp>
        <p:nvSpPr>
          <p:cNvPr id="3" name="Text Placeholder 2"/>
          <p:cNvSpPr>
            <a:spLocks noGrp="1"/>
          </p:cNvSpPr>
          <p:nvPr>
            <p:ph type="body" idx="1"/>
          </p:nvPr>
        </p:nvSpPr>
        <p:spPr/>
        <p:txBody>
          <a:bodyPr/>
          <a:lstStyle/>
          <a:p>
            <a:pPr lvl="1" rtl="0">
              <a:buFont typeface="+mj-lt"/>
              <a:buAutoNum type="arabicPeriod" startAt="5"/>
            </a:pPr>
            <a:r>
              <a:rPr lang="en-US" sz="2000" b="0" i="0" u="none" strike="noStrike" baseline="0" dirty="0" smtClean="0">
                <a:solidFill>
                  <a:srgbClr val="000000"/>
                </a:solidFill>
                <a:latin typeface="Segoe"/>
                <a:ea typeface="ＭＳ ゴシック"/>
              </a:rPr>
              <a:t>Press</a:t>
            </a:r>
            <a:r>
              <a:rPr lang="en-US" sz="2000" b="1" i="0" u="none" strike="noStrike" baseline="0" dirty="0" smtClean="0">
                <a:solidFill>
                  <a:srgbClr val="000000"/>
                </a:solidFill>
                <a:latin typeface="Segoe"/>
                <a:ea typeface="ＭＳ ゴシック"/>
              </a:rPr>
              <a:t> Enter </a:t>
            </a:r>
            <a:r>
              <a:rPr lang="en-US" sz="2000" b="0" i="0" u="none" strike="noStrike" baseline="0" dirty="0" smtClean="0">
                <a:solidFill>
                  <a:srgbClr val="000000"/>
                </a:solidFill>
                <a:latin typeface="Segoe"/>
                <a:ea typeface="ＭＳ ゴシック"/>
              </a:rPr>
              <a:t>twice.</a:t>
            </a:r>
          </a:p>
          <a:p>
            <a:pPr lvl="1" rtl="0">
              <a:buAutoNum type="arabicPeriod" startAt="5"/>
            </a:pPr>
            <a:r>
              <a:rPr lang="en-US" sz="2000" b="0" i="0" u="none" strike="noStrike" baseline="0" dirty="0" smtClean="0">
                <a:solidFill>
                  <a:srgbClr val="000000"/>
                </a:solidFill>
                <a:latin typeface="Segoe"/>
                <a:ea typeface="ＭＳ ゴシック"/>
              </a:rPr>
              <a:t>Type </a:t>
            </a:r>
            <a:r>
              <a:rPr lang="en-US" sz="2000" b="1" i="0" u="none" strike="noStrike" baseline="0" dirty="0" smtClean="0">
                <a:solidFill>
                  <a:prstClr val="black"/>
                </a:solidFill>
                <a:latin typeface="Segoe"/>
                <a:ea typeface="ＭＳ ゴシック"/>
              </a:rPr>
              <a:t>Steve Buckley</a:t>
            </a:r>
            <a:r>
              <a:rPr lang="en-US" sz="2000" b="0" i="0" u="none" strike="noStrike" baseline="0" dirty="0" smtClean="0">
                <a:solidFill>
                  <a:prstClr val="black"/>
                </a:solidFill>
                <a:latin typeface="Segoe"/>
                <a:ea typeface="ＭＳ ゴシック"/>
              </a:rPr>
              <a:t>. </a:t>
            </a:r>
            <a:br>
              <a:rPr lang="en-US" sz="2000" b="0" i="0" u="none" strike="noStrike" baseline="0" dirty="0" smtClean="0">
                <a:solidFill>
                  <a:prstClr val="black"/>
                </a:solidFill>
                <a:latin typeface="Segoe"/>
                <a:ea typeface="ＭＳ ゴシック"/>
              </a:rPr>
            </a:br>
            <a:r>
              <a:rPr lang="en-US" sz="2000" b="0" i="0" u="none" strike="noStrike" baseline="0" dirty="0" smtClean="0">
                <a:solidFill>
                  <a:prstClr val="black"/>
                </a:solidFill>
                <a:latin typeface="Segoe"/>
                <a:ea typeface="ＭＳ ゴシック"/>
              </a:rPr>
              <a:t>Y</a:t>
            </a:r>
            <a:r>
              <a:rPr lang="en-US" sz="2000" b="0" i="0" u="none" strike="noStrike" baseline="0" dirty="0" smtClean="0">
                <a:solidFill>
                  <a:srgbClr val="000000"/>
                </a:solidFill>
                <a:latin typeface="Segoe"/>
                <a:ea typeface="ＭＳ ゴシック"/>
              </a:rPr>
              <a:t>our document </a:t>
            </a:r>
            <a:br>
              <a:rPr lang="en-US" sz="2000" b="0" i="0" u="none" strike="noStrike" baseline="0" dirty="0" smtClean="0">
                <a:solidFill>
                  <a:srgbClr val="000000"/>
                </a:solidFill>
                <a:latin typeface="Segoe"/>
                <a:ea typeface="ＭＳ ゴシック"/>
              </a:rPr>
            </a:br>
            <a:r>
              <a:rPr lang="en-US" sz="2000" b="0" i="0" u="none" strike="noStrike" baseline="0" dirty="0" smtClean="0">
                <a:solidFill>
                  <a:srgbClr val="000000"/>
                </a:solidFill>
                <a:latin typeface="Segoe"/>
                <a:ea typeface="ＭＳ ゴシック"/>
              </a:rPr>
              <a:t>should appear as </a:t>
            </a:r>
            <a:br>
              <a:rPr lang="en-US" sz="2000" b="0" i="0" u="none" strike="noStrike" baseline="0" dirty="0" smtClean="0">
                <a:solidFill>
                  <a:srgbClr val="000000"/>
                </a:solidFill>
                <a:latin typeface="Segoe"/>
                <a:ea typeface="ＭＳ ゴシック"/>
              </a:rPr>
            </a:br>
            <a:r>
              <a:rPr lang="en-US" sz="2000" b="0" i="0" u="none" strike="noStrike" baseline="0" dirty="0" smtClean="0">
                <a:solidFill>
                  <a:srgbClr val="000000"/>
                </a:solidFill>
                <a:latin typeface="Segoe"/>
                <a:ea typeface="ＭＳ ゴシック"/>
              </a:rPr>
              <a:t>shown at right. This </a:t>
            </a:r>
            <a:br>
              <a:rPr lang="en-US" sz="2000" b="0" i="0" u="none" strike="noStrike" baseline="0" dirty="0" smtClean="0">
                <a:solidFill>
                  <a:srgbClr val="000000"/>
                </a:solidFill>
                <a:latin typeface="Segoe"/>
                <a:ea typeface="ＭＳ ゴシック"/>
              </a:rPr>
            </a:br>
            <a:r>
              <a:rPr lang="en-US" sz="2000" b="0" i="0" u="none" strike="noStrike" baseline="0" dirty="0" smtClean="0">
                <a:solidFill>
                  <a:srgbClr val="000000"/>
                </a:solidFill>
                <a:latin typeface="Segoe"/>
                <a:ea typeface="ＭＳ ゴシック"/>
              </a:rPr>
              <a:t>letter still needs to </a:t>
            </a:r>
            <a:br>
              <a:rPr lang="en-US" sz="2000" b="0" i="0" u="none" strike="noStrike" baseline="0" dirty="0" smtClean="0">
                <a:solidFill>
                  <a:srgbClr val="000000"/>
                </a:solidFill>
                <a:latin typeface="Segoe"/>
                <a:ea typeface="ＭＳ ゴシック"/>
              </a:rPr>
            </a:br>
            <a:r>
              <a:rPr lang="en-US" sz="2000" b="0" i="0" u="none" strike="noStrike" baseline="0" dirty="0" smtClean="0">
                <a:solidFill>
                  <a:srgbClr val="000000"/>
                </a:solidFill>
                <a:latin typeface="Segoe"/>
                <a:ea typeface="ＭＳ ゴシック"/>
              </a:rPr>
              <a:t>be formatted in an </a:t>
            </a:r>
            <a:br>
              <a:rPr lang="en-US" sz="2000" b="0" i="0" u="none" strike="noStrike" baseline="0" dirty="0" smtClean="0">
                <a:solidFill>
                  <a:srgbClr val="000000"/>
                </a:solidFill>
                <a:latin typeface="Segoe"/>
                <a:ea typeface="ＭＳ ゴシック"/>
              </a:rPr>
            </a:br>
            <a:r>
              <a:rPr lang="en-US" sz="2000" b="0" i="0" u="none" strike="noStrike" baseline="0" dirty="0" smtClean="0">
                <a:solidFill>
                  <a:srgbClr val="000000"/>
                </a:solidFill>
                <a:latin typeface="Segoe"/>
                <a:ea typeface="ＭＳ ゴシック"/>
              </a:rPr>
              <a:t>accepted mail able </a:t>
            </a:r>
            <a:br>
              <a:rPr lang="en-US" sz="2000" b="0" i="0" u="none" strike="noStrike" baseline="0" dirty="0" smtClean="0">
                <a:solidFill>
                  <a:srgbClr val="000000"/>
                </a:solidFill>
                <a:latin typeface="Segoe"/>
                <a:ea typeface="ＭＳ ゴシック"/>
              </a:rPr>
            </a:br>
            <a:r>
              <a:rPr lang="en-US" sz="2000" b="0" i="0" u="none" strike="noStrike" baseline="0" dirty="0" smtClean="0">
                <a:solidFill>
                  <a:srgbClr val="000000"/>
                </a:solidFill>
                <a:latin typeface="Segoe"/>
                <a:ea typeface="ＭＳ ゴシック"/>
              </a:rPr>
              <a:t>format and this is </a:t>
            </a:r>
            <a:br>
              <a:rPr lang="en-US" sz="2000" b="0" i="0" u="none" strike="noStrike" baseline="0" dirty="0" smtClean="0">
                <a:solidFill>
                  <a:srgbClr val="000000"/>
                </a:solidFill>
                <a:latin typeface="Segoe"/>
                <a:ea typeface="ＭＳ ゴシック"/>
              </a:rPr>
            </a:br>
            <a:r>
              <a:rPr lang="en-US" sz="2000" b="0" i="0" u="none" strike="noStrike" baseline="0" dirty="0" smtClean="0">
                <a:solidFill>
                  <a:srgbClr val="000000"/>
                </a:solidFill>
                <a:latin typeface="Segoe"/>
                <a:ea typeface="ＭＳ ゴシック"/>
              </a:rPr>
              <a:t>discussed in a later </a:t>
            </a:r>
            <a:br>
              <a:rPr lang="en-US" sz="2000" b="0" i="0" u="none" strike="noStrike" baseline="0" dirty="0" smtClean="0">
                <a:solidFill>
                  <a:srgbClr val="000000"/>
                </a:solidFill>
                <a:latin typeface="Segoe"/>
                <a:ea typeface="ＭＳ ゴシック"/>
              </a:rPr>
            </a:br>
            <a:r>
              <a:rPr lang="en-US" sz="2000" b="0" i="0" u="none" strike="noStrike" baseline="0" dirty="0" smtClean="0">
                <a:solidFill>
                  <a:srgbClr val="000000"/>
                </a:solidFill>
                <a:latin typeface="Segoe"/>
                <a:ea typeface="ＭＳ ゴシック"/>
              </a:rPr>
              <a:t>lesson.</a:t>
            </a:r>
          </a:p>
          <a:p>
            <a:pPr lvl="0" rtl="0"/>
            <a:r>
              <a:rPr lang="en-US" sz="2000" b="1" i="0" u="none" strike="noStrike" baseline="0" dirty="0" smtClean="0">
                <a:latin typeface="Segoe"/>
                <a:ea typeface="ＭＳ ゴシック"/>
              </a:rPr>
              <a:t>PAUSE. LEAVE</a:t>
            </a:r>
            <a:r>
              <a:rPr lang="en-US" sz="2000" b="0" i="0" u="none" strike="noStrike" baseline="0" dirty="0" smtClean="0">
                <a:latin typeface="Segoe"/>
                <a:ea typeface="ＭＳ ゴシック"/>
              </a:rPr>
              <a:t> the document open to use in the next exercise.</a:t>
            </a:r>
          </a:p>
        </p:txBody>
      </p:sp>
      <p:sp>
        <p:nvSpPr>
          <p:cNvPr id="4" name="Rectangle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5" name="Rectangle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6" name="Rectangle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27</a:t>
            </a:fld>
            <a:endParaRPr lang="en-US"/>
          </a:p>
        </p:txBody>
      </p:sp>
      <p:pic>
        <p:nvPicPr>
          <p:cNvPr id="7" name="Picture 6" descr="011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8990" y="1676400"/>
            <a:ext cx="4710309" cy="3138897"/>
          </a:xfrm>
          <a:prstGeom prst="rect">
            <a:avLst/>
          </a:prstGeom>
        </p:spPr>
      </p:pic>
    </p:spTree>
    <p:extLst>
      <p:ext uri="{BB962C8B-B14F-4D97-AF65-F5344CB8AC3E}">
        <p14:creationId xmlns:p14="http://schemas.microsoft.com/office/powerpoint/2010/main" val="2210111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sz="2900" b="0" i="0" u="none" strike="noStrike" baseline="0" dirty="0" smtClean="0">
                <a:solidFill>
                  <a:srgbClr val="0072C6"/>
                </a:solidFill>
                <a:latin typeface="Segoe"/>
                <a:ea typeface="ＭＳ ゴシック"/>
              </a:rPr>
              <a:t>Step by Step: Save a Document for the First Time</a:t>
            </a:r>
          </a:p>
        </p:txBody>
      </p:sp>
      <p:sp>
        <p:nvSpPr>
          <p:cNvPr id="3" name="Text Placeholder 2"/>
          <p:cNvSpPr>
            <a:spLocks noGrp="1"/>
          </p:cNvSpPr>
          <p:nvPr>
            <p:ph type="body" idx="1"/>
          </p:nvPr>
        </p:nvSpPr>
        <p:spPr/>
        <p:txBody>
          <a:bodyPr/>
          <a:lstStyle/>
          <a:p>
            <a:pPr lvl="0" rtl="0"/>
            <a:r>
              <a:rPr lang="en-US" sz="2000" b="1" i="0" u="none" strike="noStrike" baseline="0" dirty="0" smtClean="0">
                <a:latin typeface="Segoe"/>
                <a:ea typeface="ＭＳ ゴシック"/>
              </a:rPr>
              <a:t>USE</a:t>
            </a:r>
            <a:r>
              <a:rPr lang="en-US" sz="2000" b="0" i="0" u="none" strike="noStrike" baseline="0" dirty="0" smtClean="0">
                <a:latin typeface="Segoe"/>
                <a:ea typeface="ＭＳ ゴシック"/>
              </a:rPr>
              <a:t> the document that is open from the previous exercise.</a:t>
            </a:r>
          </a:p>
          <a:p>
            <a:pPr lvl="1" rtl="0"/>
            <a:r>
              <a:rPr lang="en-US" sz="2000" b="0" i="0" u="none" strike="noStrike" baseline="0" dirty="0" smtClean="0">
                <a:solidFill>
                  <a:srgbClr val="000000"/>
                </a:solidFill>
                <a:latin typeface="Segoe"/>
                <a:ea typeface="ＭＳ ゴシック"/>
              </a:rPr>
              <a:t>If necessary, connect your flash drive to one of the USB ports on </a:t>
            </a:r>
            <a:r>
              <a:rPr lang="en-US" sz="2000" b="0" i="0" u="none" strike="noStrike" baseline="0" dirty="0" smtClean="0">
                <a:solidFill>
                  <a:prstClr val="black"/>
                </a:solidFill>
                <a:latin typeface="Segoe"/>
                <a:ea typeface="ＭＳ ゴシック"/>
              </a:rPr>
              <a:t>your computer.</a:t>
            </a:r>
          </a:p>
          <a:p>
            <a:pPr lvl="1" rtl="0"/>
            <a:r>
              <a:rPr lang="en-US" sz="2000" b="0" i="0" u="none" strike="noStrike" baseline="0" dirty="0" smtClean="0">
                <a:solidFill>
                  <a:prstClr val="black"/>
                </a:solidFill>
                <a:latin typeface="Segoe"/>
                <a:ea typeface="ＭＳ ゴシック"/>
              </a:rPr>
              <a:t>Click the </a:t>
            </a:r>
            <a:r>
              <a:rPr lang="en-US" sz="2000" b="1" i="0" u="none" strike="noStrike" baseline="0" dirty="0" smtClean="0">
                <a:solidFill>
                  <a:prstClr val="black"/>
                </a:solidFill>
                <a:latin typeface="Segoe"/>
                <a:ea typeface="ＭＳ ゴシック"/>
              </a:rPr>
              <a:t>File</a:t>
            </a:r>
            <a:r>
              <a:rPr lang="en-US" sz="2000" b="0" i="0" u="none" strike="noStrike" baseline="0" dirty="0" smtClean="0">
                <a:solidFill>
                  <a:prstClr val="black"/>
                </a:solidFill>
                <a:latin typeface="Segoe"/>
                <a:ea typeface="ＭＳ ゴシック"/>
              </a:rPr>
              <a:t> tab, and then click the </a:t>
            </a:r>
            <a:r>
              <a:rPr lang="en-US" sz="2000" b="1" i="0" u="none" strike="noStrike" baseline="0" dirty="0" smtClean="0">
                <a:solidFill>
                  <a:prstClr val="black"/>
                </a:solidFill>
                <a:latin typeface="Segoe"/>
                <a:ea typeface="ＭＳ ゴシック"/>
              </a:rPr>
              <a:t>Save As</a:t>
            </a:r>
            <a:r>
              <a:rPr lang="en-US" sz="2000" b="0" i="0" u="none" strike="noStrike" baseline="0" dirty="0" smtClean="0">
                <a:solidFill>
                  <a:prstClr val="black"/>
                </a:solidFill>
                <a:latin typeface="Segoe"/>
                <a:ea typeface="ＭＳ ゴシック"/>
              </a:rPr>
              <a:t> command. The new Save As screen is shown below. There are three options available to save your </a:t>
            </a:r>
            <a:br>
              <a:rPr lang="en-US" sz="2000" b="0" i="0" u="none" strike="noStrike" baseline="0" dirty="0" smtClean="0">
                <a:solidFill>
                  <a:prstClr val="black"/>
                </a:solidFill>
                <a:latin typeface="Segoe"/>
                <a:ea typeface="ＭＳ ゴシック"/>
              </a:rPr>
            </a:br>
            <a:r>
              <a:rPr lang="en-US" sz="2000" b="0" i="0" u="none" strike="noStrike" baseline="0" dirty="0" smtClean="0">
                <a:solidFill>
                  <a:prstClr val="black"/>
                </a:solidFill>
                <a:latin typeface="Segoe"/>
                <a:ea typeface="ＭＳ ゴシック"/>
              </a:rPr>
              <a:t>document: </a:t>
            </a:r>
            <a:r>
              <a:rPr lang="en-US" sz="2000" b="0" i="0" u="none" strike="noStrike" baseline="0" dirty="0" err="1" smtClean="0">
                <a:solidFill>
                  <a:prstClr val="black"/>
                </a:solidFill>
                <a:latin typeface="Segoe"/>
                <a:ea typeface="ＭＳ ゴシック"/>
              </a:rPr>
              <a:t>SkyDrive</a:t>
            </a:r>
            <a:r>
              <a:rPr lang="en-US" sz="2000" b="0" i="0" u="none" strike="noStrike" baseline="0" dirty="0" smtClean="0">
                <a:solidFill>
                  <a:prstClr val="black"/>
                </a:solidFill>
                <a:latin typeface="Segoe"/>
                <a:ea typeface="ＭＳ ゴシック"/>
              </a:rPr>
              <a:t>, </a:t>
            </a:r>
            <a:br>
              <a:rPr lang="en-US" sz="2000" b="0" i="0" u="none" strike="noStrike" baseline="0" dirty="0" smtClean="0">
                <a:solidFill>
                  <a:prstClr val="black"/>
                </a:solidFill>
                <a:latin typeface="Segoe"/>
                <a:ea typeface="ＭＳ ゴシック"/>
              </a:rPr>
            </a:br>
            <a:r>
              <a:rPr lang="en-US" sz="2000" b="0" i="0" u="none" strike="noStrike" baseline="0" dirty="0" smtClean="0">
                <a:solidFill>
                  <a:prstClr val="black"/>
                </a:solidFill>
                <a:latin typeface="Segoe"/>
                <a:ea typeface="ＭＳ ゴシック"/>
              </a:rPr>
              <a:t>Computer, and +Add a </a:t>
            </a:r>
            <a:br>
              <a:rPr lang="en-US" sz="2000" b="0" i="0" u="none" strike="noStrike" baseline="0" dirty="0" smtClean="0">
                <a:solidFill>
                  <a:prstClr val="black"/>
                </a:solidFill>
                <a:latin typeface="Segoe"/>
                <a:ea typeface="ＭＳ ゴシック"/>
              </a:rPr>
            </a:br>
            <a:r>
              <a:rPr lang="en-US" sz="2000" b="0" i="0" u="none" strike="noStrike" baseline="0" dirty="0" smtClean="0">
                <a:solidFill>
                  <a:prstClr val="black"/>
                </a:solidFill>
                <a:latin typeface="Segoe"/>
                <a:ea typeface="ＭＳ ゴシック"/>
              </a:rPr>
              <a:t>Place. Click </a:t>
            </a:r>
            <a:r>
              <a:rPr lang="en-US" sz="2000" b="1" i="0" u="none" strike="noStrike" baseline="0" dirty="0" smtClean="0">
                <a:solidFill>
                  <a:prstClr val="black"/>
                </a:solidFill>
                <a:latin typeface="Segoe"/>
                <a:ea typeface="ＭＳ ゴシック"/>
              </a:rPr>
              <a:t>Computer</a:t>
            </a:r>
            <a:r>
              <a:rPr lang="en-US" sz="2000" b="0" i="0" u="none" strike="noStrike" baseline="0" dirty="0" smtClean="0">
                <a:solidFill>
                  <a:prstClr val="black"/>
                </a:solidFill>
                <a:latin typeface="Segoe"/>
                <a:ea typeface="ＭＳ ゴシック"/>
              </a:rPr>
              <a:t>. </a:t>
            </a:r>
            <a:br>
              <a:rPr lang="en-US" sz="2000" b="0" i="0" u="none" strike="noStrike" baseline="0" dirty="0" smtClean="0">
                <a:solidFill>
                  <a:prstClr val="black"/>
                </a:solidFill>
                <a:latin typeface="Segoe"/>
                <a:ea typeface="ＭＳ ゴシック"/>
              </a:rPr>
            </a:br>
            <a:r>
              <a:rPr lang="en-US" sz="2000" b="0" i="0" u="none" strike="noStrike" baseline="0" dirty="0" smtClean="0">
                <a:solidFill>
                  <a:prstClr val="black"/>
                </a:solidFill>
                <a:latin typeface="Segoe"/>
                <a:ea typeface="ＭＳ ゴシック"/>
              </a:rPr>
              <a:t>The right side of the </a:t>
            </a:r>
            <a:br>
              <a:rPr lang="en-US" sz="2000" b="0" i="0" u="none" strike="noStrike" baseline="0" dirty="0" smtClean="0">
                <a:solidFill>
                  <a:prstClr val="black"/>
                </a:solidFill>
                <a:latin typeface="Segoe"/>
                <a:ea typeface="ＭＳ ゴシック"/>
              </a:rPr>
            </a:br>
            <a:r>
              <a:rPr lang="en-US" sz="2000" b="0" i="0" u="none" strike="noStrike" baseline="0" dirty="0" smtClean="0">
                <a:solidFill>
                  <a:prstClr val="black"/>
                </a:solidFill>
                <a:latin typeface="Segoe"/>
                <a:ea typeface="ＭＳ ゴシック"/>
              </a:rPr>
              <a:t>screen changes and </a:t>
            </a:r>
            <a:br>
              <a:rPr lang="en-US" sz="2000" b="0" i="0" u="none" strike="noStrike" baseline="0" dirty="0" smtClean="0">
                <a:solidFill>
                  <a:prstClr val="black"/>
                </a:solidFill>
                <a:latin typeface="Segoe"/>
                <a:ea typeface="ＭＳ ゴシック"/>
              </a:rPr>
            </a:br>
            <a:r>
              <a:rPr lang="en-US" sz="2000" b="0" i="0" u="none" strike="noStrike" baseline="0" dirty="0" smtClean="0">
                <a:solidFill>
                  <a:prstClr val="black"/>
                </a:solidFill>
                <a:latin typeface="Segoe"/>
                <a:ea typeface="ＭＳ ゴシック"/>
              </a:rPr>
              <a:t>displays Recent Folders </a:t>
            </a:r>
            <a:br>
              <a:rPr lang="en-US" sz="2000" b="0" i="0" u="none" strike="noStrike" baseline="0" dirty="0" smtClean="0">
                <a:solidFill>
                  <a:prstClr val="black"/>
                </a:solidFill>
                <a:latin typeface="Segoe"/>
                <a:ea typeface="ＭＳ ゴシック"/>
              </a:rPr>
            </a:br>
            <a:r>
              <a:rPr lang="en-US" sz="2000" b="0" i="0" u="none" strike="noStrike" baseline="0" dirty="0" smtClean="0">
                <a:solidFill>
                  <a:prstClr val="black"/>
                </a:solidFill>
                <a:latin typeface="Segoe"/>
                <a:ea typeface="ＭＳ ゴシック"/>
              </a:rPr>
              <a:t>that have been opened.</a:t>
            </a:r>
          </a:p>
        </p:txBody>
      </p:sp>
      <p:sp>
        <p:nvSpPr>
          <p:cNvPr id="4" name="Rectangle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5" name="Rectangle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6" name="Rectangle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28</a:t>
            </a:fld>
            <a:endParaRPr lang="en-US"/>
          </a:p>
        </p:txBody>
      </p:sp>
      <p:pic>
        <p:nvPicPr>
          <p:cNvPr id="7" name="Picture 6" descr="011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3404" y="3231095"/>
            <a:ext cx="4453396" cy="2331505"/>
          </a:xfrm>
          <a:prstGeom prst="rect">
            <a:avLst/>
          </a:prstGeom>
        </p:spPr>
      </p:pic>
    </p:spTree>
    <p:extLst>
      <p:ext uri="{BB962C8B-B14F-4D97-AF65-F5344CB8AC3E}">
        <p14:creationId xmlns:p14="http://schemas.microsoft.com/office/powerpoint/2010/main" val="16795483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sz="2900" b="0" i="0" u="none" strike="noStrike" baseline="0" dirty="0" smtClean="0">
                <a:solidFill>
                  <a:srgbClr val="0072C6"/>
                </a:solidFill>
                <a:latin typeface="Segoe"/>
                <a:ea typeface="ＭＳ ゴシック"/>
              </a:rPr>
              <a:t>Step by Step: Save a Document for the First Time</a:t>
            </a:r>
          </a:p>
        </p:txBody>
      </p:sp>
      <p:sp>
        <p:nvSpPr>
          <p:cNvPr id="3" name="Text Placeholder 2"/>
          <p:cNvSpPr>
            <a:spLocks noGrp="1"/>
          </p:cNvSpPr>
          <p:nvPr>
            <p:ph type="body" idx="1"/>
          </p:nvPr>
        </p:nvSpPr>
        <p:spPr/>
        <p:txBody>
          <a:bodyPr/>
          <a:lstStyle/>
          <a:p>
            <a:pPr lvl="1" rtl="0">
              <a:buFont typeface="+mj-lt"/>
              <a:buAutoNum type="arabicPeriod" startAt="3"/>
            </a:pPr>
            <a:r>
              <a:rPr lang="en-US" b="0" i="0" u="none" strike="noStrike" baseline="0" dirty="0" smtClean="0">
                <a:solidFill>
                  <a:srgbClr val="000000"/>
                </a:solidFill>
                <a:latin typeface="Segoe"/>
                <a:ea typeface="ＭＳ ゴシック"/>
              </a:rPr>
              <a:t>Click</a:t>
            </a:r>
            <a:r>
              <a:rPr lang="en-US" b="0" i="0" u="none" strike="noStrike" baseline="0" dirty="0" smtClean="0">
                <a:solidFill>
                  <a:prstClr val="black"/>
                </a:solidFill>
                <a:latin typeface="Segoe"/>
                <a:ea typeface="ＭＳ ゴシック"/>
              </a:rPr>
              <a:t> </a:t>
            </a:r>
            <a:r>
              <a:rPr lang="en-US" b="1" i="0" u="none" strike="noStrike" baseline="0" dirty="0" smtClean="0">
                <a:solidFill>
                  <a:prstClr val="black"/>
                </a:solidFill>
                <a:latin typeface="Segoe"/>
                <a:ea typeface="ＭＳ ゴシック"/>
              </a:rPr>
              <a:t>Browse</a:t>
            </a:r>
            <a:r>
              <a:rPr lang="en-US" b="0" i="0" u="none" strike="noStrike" baseline="0" dirty="0" smtClean="0">
                <a:solidFill>
                  <a:prstClr val="black"/>
                </a:solidFill>
                <a:latin typeface="Segoe"/>
                <a:ea typeface="ＭＳ ゴシック"/>
              </a:rPr>
              <a:t>. The </a:t>
            </a:r>
            <a:r>
              <a:rPr lang="en-US" b="0" i="1" u="none" strike="noStrike" baseline="0" dirty="0" smtClean="0">
                <a:solidFill>
                  <a:prstClr val="black"/>
                </a:solidFill>
                <a:latin typeface="Segoe"/>
                <a:ea typeface="ＭＳ ゴシック"/>
              </a:rPr>
              <a:t>Save As</a:t>
            </a:r>
            <a:r>
              <a:rPr lang="en-US" b="0" i="0" u="none" strike="noStrike" baseline="0" dirty="0" smtClean="0">
                <a:solidFill>
                  <a:prstClr val="black"/>
                </a:solidFill>
                <a:latin typeface="Segoe"/>
                <a:ea typeface="ＭＳ ゴシック"/>
              </a:rPr>
              <a:t> dialog box opens. In the Windows 8 environment, the Documents Library is the default location for saving new files. Change the location from the default to your flash drive by using the vertical scroll bar and scrolling down until you see your flash drive. Storage devices are given a specific letter identified by the operating system. For example, your flash drive might be labeled as </a:t>
            </a:r>
            <a:r>
              <a:rPr lang="en-US" b="1" i="1" u="none" strike="noStrike" baseline="0" dirty="0" err="1" smtClean="0">
                <a:solidFill>
                  <a:prstClr val="black"/>
                </a:solidFill>
                <a:latin typeface="Segoe"/>
                <a:ea typeface="ＭＳ ゴシック"/>
              </a:rPr>
              <a:t>TravelDrive</a:t>
            </a:r>
            <a:r>
              <a:rPr lang="en-US" b="1" i="1" u="none" strike="noStrike" baseline="0" dirty="0" smtClean="0">
                <a:solidFill>
                  <a:prstClr val="black"/>
                </a:solidFill>
                <a:latin typeface="Segoe"/>
                <a:ea typeface="ＭＳ ゴシック"/>
              </a:rPr>
              <a:t> (I:)</a:t>
            </a:r>
            <a:r>
              <a:rPr lang="en-US" b="0" i="0" u="none" strike="noStrike" baseline="0" dirty="0" smtClean="0">
                <a:solidFill>
                  <a:prstClr val="black"/>
                </a:solidFill>
                <a:latin typeface="Times New Roman"/>
                <a:ea typeface="ＭＳ ゴシック"/>
              </a:rPr>
              <a:t>.</a:t>
            </a:r>
          </a:p>
        </p:txBody>
      </p:sp>
      <p:sp>
        <p:nvSpPr>
          <p:cNvPr id="4" name="Rectangle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5" name="Rectangle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6" name="Rectangle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29</a:t>
            </a:fld>
            <a:endParaRPr lang="en-US"/>
          </a:p>
        </p:txBody>
      </p:sp>
    </p:spTree>
    <p:extLst>
      <p:ext uri="{BB962C8B-B14F-4D97-AF65-F5344CB8AC3E}">
        <p14:creationId xmlns:p14="http://schemas.microsoft.com/office/powerpoint/2010/main" val="757051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Software Orientation</a:t>
            </a:r>
          </a:p>
        </p:txBody>
      </p:sp>
      <p:sp>
        <p:nvSpPr>
          <p:cNvPr id="3" name="Text Placeholder 2"/>
          <p:cNvSpPr>
            <a:spLocks noGrp="1"/>
          </p:cNvSpPr>
          <p:nvPr>
            <p:ph type="body" idx="1"/>
          </p:nvPr>
        </p:nvSpPr>
        <p:spPr/>
        <p:txBody>
          <a:bodyPr/>
          <a:lstStyle/>
          <a:p>
            <a:pPr lvl="0" rtl="0"/>
            <a:r>
              <a:rPr lang="en-US" b="0" i="0" u="none" strike="noStrike" baseline="0" dirty="0" smtClean="0">
                <a:latin typeface="Segoe"/>
                <a:ea typeface="ＭＳ ゴシック"/>
              </a:rPr>
              <a:t>Before you begin working in Microsoft Word 2013, you need to acquaint yourself with the primary user interface (UI). When Microsoft Word 2013 is opened, you see a screen similar to that shown below.</a:t>
            </a:r>
          </a:p>
        </p:txBody>
      </p:sp>
      <p:pic>
        <p:nvPicPr>
          <p:cNvPr id="4" name="Picture 3" descr="01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3200400"/>
            <a:ext cx="6204002" cy="2711158"/>
          </a:xfrm>
          <a:prstGeom prst="rect">
            <a:avLst/>
          </a:prstGeom>
        </p:spPr>
      </p:pic>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a:t>
            </a:fld>
            <a:endParaRPr lang="en-US"/>
          </a:p>
        </p:txBody>
      </p:sp>
    </p:spTree>
    <p:extLst>
      <p:ext uri="{BB962C8B-B14F-4D97-AF65-F5344CB8AC3E}">
        <p14:creationId xmlns:p14="http://schemas.microsoft.com/office/powerpoint/2010/main" val="13991727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sz="2900" b="0" i="0" u="none" strike="noStrike" baseline="0" dirty="0" smtClean="0">
                <a:solidFill>
                  <a:srgbClr val="0072C6"/>
                </a:solidFill>
                <a:latin typeface="Segoe"/>
                <a:ea typeface="ＭＳ ゴシック"/>
              </a:rPr>
              <a:t>Step by Step: Save a Document for the First Time</a:t>
            </a:r>
          </a:p>
        </p:txBody>
      </p:sp>
      <p:sp>
        <p:nvSpPr>
          <p:cNvPr id="3" name="Text Placeholder 2"/>
          <p:cNvSpPr>
            <a:spLocks noGrp="1"/>
          </p:cNvSpPr>
          <p:nvPr>
            <p:ph type="body" idx="1"/>
          </p:nvPr>
        </p:nvSpPr>
        <p:spPr/>
        <p:txBody>
          <a:bodyPr/>
          <a:lstStyle/>
          <a:p>
            <a:pPr lvl="1" rtl="0">
              <a:buFont typeface="+mj-lt"/>
              <a:buAutoNum type="arabicPeriod" startAt="4"/>
            </a:pPr>
            <a:r>
              <a:rPr lang="en-US" b="0" i="0" u="none" strike="noStrike" baseline="0" dirty="0" smtClean="0">
                <a:solidFill>
                  <a:prstClr val="black"/>
                </a:solidFill>
                <a:latin typeface="Segoe"/>
                <a:ea typeface="ＭＳ ゴシック"/>
              </a:rPr>
              <a:t>Click the </a:t>
            </a:r>
            <a:r>
              <a:rPr lang="en-US" b="1" i="0" u="none" strike="noStrike" baseline="0" dirty="0" smtClean="0">
                <a:solidFill>
                  <a:prstClr val="black"/>
                </a:solidFill>
                <a:latin typeface="Segoe"/>
                <a:ea typeface="ＭＳ ゴシック"/>
              </a:rPr>
              <a:t>flash drive</a:t>
            </a:r>
            <a:r>
              <a:rPr lang="en-US" b="0" i="0" u="none" strike="noStrike" baseline="0" dirty="0" smtClean="0">
                <a:solidFill>
                  <a:prstClr val="black"/>
                </a:solidFill>
                <a:latin typeface="Segoe"/>
                <a:ea typeface="ＭＳ ゴシック"/>
              </a:rPr>
              <a:t> to open that location to save your document.</a:t>
            </a:r>
          </a:p>
          <a:p>
            <a:pPr lvl="1" rtl="0">
              <a:buAutoNum type="arabicPeriod" startAt="4"/>
            </a:pPr>
            <a:r>
              <a:rPr lang="en-US" b="0" i="0" u="none" strike="noStrike" baseline="0" dirty="0" smtClean="0">
                <a:solidFill>
                  <a:prstClr val="black"/>
                </a:solidFill>
                <a:latin typeface="Segoe"/>
                <a:ea typeface="ＭＳ ゴシック"/>
              </a:rPr>
              <a:t>Type </a:t>
            </a:r>
            <a:r>
              <a:rPr lang="en-US" b="1" i="0" u="none" strike="noStrike" baseline="0" dirty="0" smtClean="0">
                <a:solidFill>
                  <a:prstClr val="black"/>
                </a:solidFill>
                <a:latin typeface="Segoe"/>
                <a:ea typeface="ＭＳ ゴシック"/>
              </a:rPr>
              <a:t>Tech Terrace Letter</a:t>
            </a:r>
            <a:r>
              <a:rPr lang="en-US" b="0" i="0" u="none" strike="noStrike" baseline="0" dirty="0" smtClean="0">
                <a:solidFill>
                  <a:prstClr val="black"/>
                </a:solidFill>
                <a:latin typeface="Segoe"/>
                <a:ea typeface="ＭＳ ゴシック"/>
              </a:rPr>
              <a:t> in the File name box and click </a:t>
            </a:r>
            <a:r>
              <a:rPr lang="en-US" b="1" i="0" u="none" strike="noStrike" baseline="0" dirty="0" smtClean="0">
                <a:solidFill>
                  <a:prstClr val="black"/>
                </a:solidFill>
                <a:latin typeface="Segoe"/>
                <a:ea typeface="ＭＳ ゴシック"/>
              </a:rPr>
              <a:t>Save</a:t>
            </a:r>
            <a:r>
              <a:rPr lang="en-US" b="0" i="0" u="none" strike="noStrike" baseline="0" dirty="0" smtClean="0">
                <a:solidFill>
                  <a:prstClr val="black"/>
                </a:solidFill>
                <a:latin typeface="Segoe"/>
                <a:ea typeface="ＭＳ ゴシック"/>
              </a:rPr>
              <a:t>. By default, the first few characters that you typed in your document appear in the File name box. Drag the mouse over the text and press </a:t>
            </a:r>
            <a:r>
              <a:rPr lang="en-US" b="1" i="0" u="none" strike="noStrike" baseline="0" dirty="0" smtClean="0">
                <a:solidFill>
                  <a:srgbClr val="000000"/>
                </a:solidFill>
                <a:latin typeface="Segoe"/>
                <a:ea typeface="ＭＳ ゴシック"/>
              </a:rPr>
              <a:t>Delete </a:t>
            </a:r>
            <a:r>
              <a:rPr lang="en-US" b="0" i="0" u="none" strike="noStrike" baseline="0" dirty="0" smtClean="0">
                <a:solidFill>
                  <a:prstClr val="black"/>
                </a:solidFill>
                <a:latin typeface="Segoe"/>
                <a:ea typeface="ＭＳ ゴシック"/>
              </a:rPr>
              <a:t>or begin typing over the highlighted text.</a:t>
            </a:r>
          </a:p>
          <a:p>
            <a:pPr lvl="1">
              <a:buFont typeface="+mj-lt"/>
              <a:buAutoNum type="arabicPeriod" startAt="6"/>
            </a:pPr>
            <a:r>
              <a:rPr lang="en-US" dirty="0">
                <a:solidFill>
                  <a:prstClr val="black"/>
                </a:solidFill>
                <a:latin typeface="Segoe"/>
                <a:ea typeface="ＭＳ ゴシック"/>
              </a:rPr>
              <a:t>If a prompt appears to upgrade to the newest format click the </a:t>
            </a:r>
            <a:r>
              <a:rPr lang="en-US" b="1" dirty="0">
                <a:solidFill>
                  <a:prstClr val="black"/>
                </a:solidFill>
                <a:latin typeface="Segoe"/>
                <a:ea typeface="ＭＳ ゴシック"/>
              </a:rPr>
              <a:t>OK</a:t>
            </a:r>
            <a:r>
              <a:rPr lang="en-US" dirty="0">
                <a:solidFill>
                  <a:prstClr val="black"/>
                </a:solidFill>
                <a:latin typeface="Segoe"/>
                <a:ea typeface="ＭＳ ゴシック"/>
              </a:rPr>
              <a:t> button. This action allows you to use the new features in Word 2013.</a:t>
            </a:r>
          </a:p>
          <a:p>
            <a:pPr lvl="0"/>
            <a:r>
              <a:rPr lang="en-US" b="1" dirty="0">
                <a:latin typeface="Segoe"/>
                <a:ea typeface="ＭＳ ゴシック"/>
              </a:rPr>
              <a:t>PAUSE. LEAVE</a:t>
            </a:r>
            <a:r>
              <a:rPr lang="en-US" dirty="0">
                <a:latin typeface="Segoe"/>
                <a:ea typeface="ＭＳ ゴシック"/>
              </a:rPr>
              <a:t> the document open to use in the next exercise.</a:t>
            </a:r>
          </a:p>
          <a:p>
            <a:pPr lvl="1" rtl="0">
              <a:buAutoNum type="arabicPeriod" startAt="4"/>
            </a:pPr>
            <a:endParaRPr lang="en-US" b="0" i="0" u="none" strike="noStrike" baseline="0" dirty="0" smtClean="0">
              <a:solidFill>
                <a:prstClr val="black"/>
              </a:solidFill>
              <a:latin typeface="Segoe"/>
              <a:ea typeface="ＭＳ ゴシック"/>
            </a:endParaRPr>
          </a:p>
        </p:txBody>
      </p:sp>
      <p:sp>
        <p:nvSpPr>
          <p:cNvPr id="4" name="Rectangle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5" name="Rectangle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6" name="Rectangle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30</a:t>
            </a:fld>
            <a:endParaRPr lang="en-US"/>
          </a:p>
        </p:txBody>
      </p:sp>
    </p:spTree>
    <p:extLst>
      <p:ext uri="{BB962C8B-B14F-4D97-AF65-F5344CB8AC3E}">
        <p14:creationId xmlns:p14="http://schemas.microsoft.com/office/powerpoint/2010/main" val="21298748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Save a Document in a Folder</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document that is open from the previous exercise.</a:t>
            </a:r>
          </a:p>
          <a:p>
            <a:pPr lvl="1" rtl="0"/>
            <a:r>
              <a:rPr lang="en-US" b="0" i="0" u="none" strike="noStrike" baseline="0" smtClean="0">
                <a:solidFill>
                  <a:prstClr val="black"/>
                </a:solidFill>
                <a:latin typeface="Segoe"/>
                <a:ea typeface="ＭＳ ゴシック"/>
              </a:rPr>
              <a:t>Click the </a:t>
            </a:r>
            <a:r>
              <a:rPr lang="en-US" b="1" i="0" u="none" strike="noStrike" baseline="0" smtClean="0">
                <a:solidFill>
                  <a:prstClr val="black"/>
                </a:solidFill>
                <a:latin typeface="Segoe"/>
                <a:ea typeface="ＭＳ ゴシック"/>
              </a:rPr>
              <a:t>File</a:t>
            </a:r>
            <a:r>
              <a:rPr lang="en-US" b="0" i="0" u="none" strike="noStrike" baseline="0" smtClean="0">
                <a:solidFill>
                  <a:prstClr val="black"/>
                </a:solidFill>
                <a:latin typeface="Segoe"/>
                <a:ea typeface="ＭＳ ゴシック"/>
              </a:rPr>
              <a:t> tab, and then click </a:t>
            </a:r>
            <a:r>
              <a:rPr lang="en-US" b="1" i="0" u="none" strike="noStrike" baseline="0" smtClean="0">
                <a:solidFill>
                  <a:prstClr val="black"/>
                </a:solidFill>
                <a:latin typeface="Segoe"/>
                <a:ea typeface="ＭＳ ゴシック"/>
              </a:rPr>
              <a:t>Save</a:t>
            </a:r>
            <a:r>
              <a:rPr lang="en-US" b="0" i="0" u="none" strike="noStrike" baseline="0" smtClean="0">
                <a:solidFill>
                  <a:prstClr val="black"/>
                </a:solidFill>
                <a:latin typeface="Segoe"/>
                <a:ea typeface="ＭＳ ゴシック"/>
              </a:rPr>
              <a:t> </a:t>
            </a:r>
            <a:r>
              <a:rPr lang="en-US" b="1" i="0" u="none" strike="noStrike" baseline="0" smtClean="0">
                <a:solidFill>
                  <a:prstClr val="black"/>
                </a:solidFill>
                <a:latin typeface="Segoe"/>
                <a:ea typeface="ＭＳ ゴシック"/>
              </a:rPr>
              <a:t>As</a:t>
            </a:r>
            <a:r>
              <a:rPr lang="en-US" b="0" i="0" u="none" strike="noStrike" baseline="0" smtClean="0">
                <a:solidFill>
                  <a:prstClr val="black"/>
                </a:solidFill>
                <a:latin typeface="Times New Roman"/>
                <a:ea typeface="ＭＳ ゴシック"/>
              </a:rPr>
              <a:t>.</a:t>
            </a:r>
          </a:p>
          <a:p>
            <a:pPr lvl="1" rtl="0"/>
            <a:r>
              <a:rPr lang="en-US" b="0" i="0" u="none" strike="noStrike" baseline="0" smtClean="0">
                <a:solidFill>
                  <a:prstClr val="black"/>
                </a:solidFill>
                <a:latin typeface="Segoe"/>
                <a:ea typeface="ＭＳ ゴシック"/>
              </a:rPr>
              <a:t>Click </a:t>
            </a:r>
            <a:r>
              <a:rPr lang="en-US" b="1" i="0" u="none" strike="noStrike" baseline="0" smtClean="0">
                <a:solidFill>
                  <a:prstClr val="black"/>
                </a:solidFill>
                <a:latin typeface="Segoe"/>
                <a:ea typeface="ＭＳ ゴシック"/>
              </a:rPr>
              <a:t>Computer</a:t>
            </a:r>
            <a:r>
              <a:rPr lang="en-US" b="0" i="0" u="none" strike="noStrike" baseline="0" smtClean="0">
                <a:solidFill>
                  <a:prstClr val="black"/>
                </a:solidFill>
                <a:latin typeface="Segoe"/>
                <a:ea typeface="ＭＳ ゴシック"/>
              </a:rPr>
              <a:t>. Under the Computer heading, you should see your flash drive under Current Folders. Click your flash drive to open—the </a:t>
            </a:r>
            <a:r>
              <a:rPr lang="en-US" b="0" i="1" u="none" strike="noStrike" baseline="0" smtClean="0">
                <a:solidFill>
                  <a:prstClr val="black"/>
                </a:solidFill>
                <a:latin typeface="Segoe"/>
                <a:ea typeface="ＭＳ ゴシック"/>
              </a:rPr>
              <a:t>Save As</a:t>
            </a:r>
            <a:r>
              <a:rPr lang="en-US" b="0" i="0" u="none" strike="noStrike" baseline="0" smtClean="0">
                <a:solidFill>
                  <a:prstClr val="black"/>
                </a:solidFill>
                <a:latin typeface="Segoe"/>
                <a:ea typeface="ＭＳ ゴシック"/>
              </a:rPr>
              <a:t> dialog box opens.</a:t>
            </a:r>
          </a:p>
          <a:p>
            <a:pPr lvl="1" rtl="0"/>
            <a:r>
              <a:rPr lang="en-US" b="0" i="0" u="none" strike="noStrike" baseline="0" smtClean="0">
                <a:solidFill>
                  <a:prstClr val="black"/>
                </a:solidFill>
                <a:latin typeface="Segoe"/>
                <a:ea typeface="ＭＳ ゴシック"/>
              </a:rPr>
              <a:t>Click </a:t>
            </a:r>
            <a:r>
              <a:rPr lang="en-US" b="1" i="0" u="none" strike="noStrike" baseline="0" smtClean="0">
                <a:solidFill>
                  <a:prstClr val="black"/>
                </a:solidFill>
                <a:latin typeface="Segoe"/>
                <a:ea typeface="ＭＳ ゴシック"/>
              </a:rPr>
              <a:t>New</a:t>
            </a:r>
            <a:r>
              <a:rPr lang="en-US" b="0" i="0" u="none" strike="noStrike" baseline="0" smtClean="0">
                <a:solidFill>
                  <a:prstClr val="black"/>
                </a:solidFill>
                <a:latin typeface="Segoe"/>
                <a:ea typeface="ＭＳ ゴシック"/>
              </a:rPr>
              <a:t> </a:t>
            </a:r>
            <a:r>
              <a:rPr lang="en-US" b="1" i="0" u="none" strike="noStrike" baseline="0" smtClean="0">
                <a:solidFill>
                  <a:prstClr val="black"/>
                </a:solidFill>
                <a:latin typeface="Segoe"/>
                <a:ea typeface="ＭＳ ゴシック"/>
              </a:rPr>
              <a:t>folder</a:t>
            </a:r>
            <a:r>
              <a:rPr lang="en-US" b="0" i="0" u="none" strike="noStrike" baseline="0" smtClean="0">
                <a:solidFill>
                  <a:prstClr val="black"/>
                </a:solidFill>
                <a:latin typeface="Segoe"/>
                <a:ea typeface="ＭＳ ゴシック"/>
              </a:rPr>
              <a:t> located below the address bar and type </a:t>
            </a:r>
            <a:r>
              <a:rPr lang="en-US" b="1" i="0" u="none" strike="noStrike" baseline="0" smtClean="0">
                <a:solidFill>
                  <a:prstClr val="black"/>
                </a:solidFill>
                <a:latin typeface="Segoe"/>
                <a:ea typeface="ＭＳ ゴシック"/>
              </a:rPr>
              <a:t>Word</a:t>
            </a:r>
            <a:r>
              <a:rPr lang="en-US" b="0" i="0" u="none" strike="noStrike" baseline="0" smtClean="0">
                <a:solidFill>
                  <a:prstClr val="black"/>
                </a:solidFill>
                <a:latin typeface="Segoe"/>
                <a:ea typeface="ＭＳ ゴシック"/>
              </a:rPr>
              <a:t> </a:t>
            </a:r>
            <a:r>
              <a:rPr lang="en-US" b="1" i="0" u="none" strike="noStrike" baseline="0" smtClean="0">
                <a:solidFill>
                  <a:prstClr val="black"/>
                </a:solidFill>
                <a:latin typeface="Segoe"/>
                <a:ea typeface="ＭＳ ゴシック"/>
              </a:rPr>
              <a:t>2013</a:t>
            </a:r>
            <a:r>
              <a:rPr lang="en-US" b="0" i="0" u="none" strike="noStrike" baseline="0" smtClean="0">
                <a:solidFill>
                  <a:prstClr val="black"/>
                </a:solidFill>
                <a:latin typeface="Segoe"/>
                <a:ea typeface="ＭＳ ゴシック"/>
              </a:rPr>
              <a:t>. Press</a:t>
            </a:r>
            <a:r>
              <a:rPr lang="en-US" b="1" i="0" u="none" strike="noStrike" baseline="0" smtClean="0">
                <a:solidFill>
                  <a:srgbClr val="000000"/>
                </a:solidFill>
                <a:latin typeface="Segoe"/>
                <a:ea typeface="ＭＳ ゴシック"/>
              </a:rPr>
              <a:t> Enter</a:t>
            </a:r>
            <a:r>
              <a:rPr lang="en-US" b="0" i="0" u="none" strike="noStrike" baseline="0" smtClean="0">
                <a:solidFill>
                  <a:prstClr val="black"/>
                </a:solidFill>
                <a:latin typeface="Times New Roman"/>
                <a:ea typeface="ＭＳ ゴシック"/>
              </a:rPr>
              <a:t>.</a:t>
            </a:r>
          </a:p>
        </p:txBody>
      </p:sp>
      <p:sp>
        <p:nvSpPr>
          <p:cNvPr id="4" name="Rectangle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5" name="Rectangle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6" name="Rectangle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31</a:t>
            </a:fld>
            <a:endParaRPr lang="en-US"/>
          </a:p>
        </p:txBody>
      </p:sp>
    </p:spTree>
    <p:extLst>
      <p:ext uri="{BB962C8B-B14F-4D97-AF65-F5344CB8AC3E}">
        <p14:creationId xmlns:p14="http://schemas.microsoft.com/office/powerpoint/2010/main" val="10629125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Save a Document in a Folder</a:t>
            </a:r>
          </a:p>
        </p:txBody>
      </p:sp>
      <p:sp>
        <p:nvSpPr>
          <p:cNvPr id="3" name="Text Placeholder 2"/>
          <p:cNvSpPr>
            <a:spLocks noGrp="1"/>
          </p:cNvSpPr>
          <p:nvPr>
            <p:ph type="body" idx="1"/>
          </p:nvPr>
        </p:nvSpPr>
        <p:spPr/>
        <p:txBody>
          <a:bodyPr/>
          <a:lstStyle/>
          <a:p>
            <a:pPr lvl="1" rtl="0">
              <a:buFont typeface="+mj-lt"/>
              <a:buAutoNum type="arabicPeriod" startAt="4"/>
            </a:pPr>
            <a:r>
              <a:rPr lang="en-US" b="0" i="0" u="none" strike="noStrike" baseline="0" dirty="0" smtClean="0">
                <a:solidFill>
                  <a:prstClr val="black"/>
                </a:solidFill>
                <a:latin typeface="Segoe"/>
                <a:ea typeface="ＭＳ ゴシック"/>
              </a:rPr>
              <a:t>In the main pane of the dialog box, double-click the </a:t>
            </a:r>
            <a:r>
              <a:rPr lang="en-US" b="1" i="0" u="none" strike="noStrike" baseline="0" dirty="0" smtClean="0">
                <a:solidFill>
                  <a:prstClr val="black"/>
                </a:solidFill>
                <a:latin typeface="Segoe"/>
                <a:ea typeface="ＭＳ ゴシック"/>
              </a:rPr>
              <a:t>Word</a:t>
            </a:r>
            <a:r>
              <a:rPr lang="en-US" b="0" i="0" u="none" strike="noStrike" baseline="0" dirty="0" smtClean="0">
                <a:solidFill>
                  <a:prstClr val="black"/>
                </a:solidFill>
                <a:latin typeface="Segoe"/>
                <a:ea typeface="ＭＳ ゴシック"/>
              </a:rPr>
              <a:t> </a:t>
            </a:r>
            <a:r>
              <a:rPr lang="en-US" b="1" i="0" u="none" strike="noStrike" baseline="0" dirty="0" smtClean="0">
                <a:solidFill>
                  <a:prstClr val="black"/>
                </a:solidFill>
                <a:latin typeface="Segoe"/>
                <a:ea typeface="ＭＳ ゴシック"/>
              </a:rPr>
              <a:t>2013</a:t>
            </a:r>
            <a:r>
              <a:rPr lang="en-US" b="0" i="0" u="none" strike="noStrike" baseline="0" dirty="0" smtClean="0">
                <a:solidFill>
                  <a:prstClr val="black"/>
                </a:solidFill>
                <a:latin typeface="Segoe"/>
                <a:ea typeface="ＭＳ ゴシック"/>
              </a:rPr>
              <a:t> folder; notice the address bar displays your flash drive followed by </a:t>
            </a:r>
            <a:r>
              <a:rPr lang="en-US" b="0" i="1" u="none" strike="noStrike" baseline="0" dirty="0" smtClean="0">
                <a:solidFill>
                  <a:prstClr val="black"/>
                </a:solidFill>
                <a:latin typeface="Segoe"/>
                <a:ea typeface="ＭＳ ゴシック"/>
              </a:rPr>
              <a:t>Word 2013</a:t>
            </a:r>
            <a:r>
              <a:rPr lang="en-US" b="0" i="0" u="none" strike="noStrike" baseline="0" dirty="0" smtClean="0">
                <a:solidFill>
                  <a:prstClr val="black"/>
                </a:solidFill>
                <a:latin typeface="Segoe"/>
                <a:ea typeface="ＭＳ ゴシック"/>
              </a:rPr>
              <a:t>, as shown below. </a:t>
            </a:r>
            <a:endParaRPr lang="en-US" b="0" i="0" u="none" strike="noStrike" baseline="0" dirty="0" smtClean="0">
              <a:latin typeface="Segoe"/>
              <a:ea typeface="ＭＳ ゴシック"/>
            </a:endParaRPr>
          </a:p>
        </p:txBody>
      </p:sp>
      <p:sp>
        <p:nvSpPr>
          <p:cNvPr id="4" name="Rectangle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5" name="Rectangle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6" name="Rectangle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32</a:t>
            </a:fld>
            <a:endParaRPr lang="en-US"/>
          </a:p>
        </p:txBody>
      </p:sp>
      <p:pic>
        <p:nvPicPr>
          <p:cNvPr id="7" name="Picture 6" descr="011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6512" y="2667000"/>
            <a:ext cx="5699688" cy="3504570"/>
          </a:xfrm>
          <a:prstGeom prst="rect">
            <a:avLst/>
          </a:prstGeom>
        </p:spPr>
      </p:pic>
    </p:spTree>
    <p:extLst>
      <p:ext uri="{BB962C8B-B14F-4D97-AF65-F5344CB8AC3E}">
        <p14:creationId xmlns:p14="http://schemas.microsoft.com/office/powerpoint/2010/main" val="8453669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ea typeface="ＭＳ ゴシック"/>
              </a:rPr>
              <a:t>Step by Step: Save a Document in a Folder</a:t>
            </a:r>
            <a:endParaRPr lang="en-US"/>
          </a:p>
        </p:txBody>
      </p:sp>
      <p:sp>
        <p:nvSpPr>
          <p:cNvPr id="3" name="Content Placeholder 2"/>
          <p:cNvSpPr>
            <a:spLocks noGrp="1"/>
          </p:cNvSpPr>
          <p:nvPr>
            <p:ph idx="1"/>
          </p:nvPr>
        </p:nvSpPr>
        <p:spPr/>
        <p:txBody>
          <a:bodyPr/>
          <a:lstStyle/>
          <a:p>
            <a:pPr marL="457200" lvl="1" indent="0">
              <a:buNone/>
            </a:pPr>
            <a:r>
              <a:rPr lang="en-US" dirty="0">
                <a:solidFill>
                  <a:prstClr val="black"/>
                </a:solidFill>
                <a:latin typeface="Segoe"/>
                <a:ea typeface="ＭＳ ゴシック"/>
              </a:rPr>
              <a:t>Note also that the flash drive </a:t>
            </a:r>
            <a:r>
              <a:rPr lang="en-US" dirty="0" err="1">
                <a:solidFill>
                  <a:prstClr val="black"/>
                </a:solidFill>
                <a:latin typeface="Segoe"/>
                <a:ea typeface="ＭＳ ゴシック"/>
              </a:rPr>
              <a:t>TravelDrive</a:t>
            </a:r>
            <a:r>
              <a:rPr lang="en-US" dirty="0">
                <a:solidFill>
                  <a:prstClr val="black"/>
                </a:solidFill>
                <a:latin typeface="Segoe"/>
                <a:ea typeface="ＭＳ ゴシック"/>
              </a:rPr>
              <a:t> (I :) in </a:t>
            </a:r>
            <a:r>
              <a:rPr lang="en-US" dirty="0" smtClean="0">
                <a:solidFill>
                  <a:prstClr val="black"/>
                </a:solidFill>
                <a:latin typeface="Segoe"/>
                <a:ea typeface="ＭＳ ゴシック"/>
              </a:rPr>
              <a:t>the figure above </a:t>
            </a:r>
            <a:r>
              <a:rPr lang="en-US" dirty="0">
                <a:solidFill>
                  <a:prstClr val="black"/>
                </a:solidFill>
                <a:latin typeface="Segoe"/>
                <a:ea typeface="ＭＳ ゴシック"/>
              </a:rPr>
              <a:t>might not appear on your screen; therefore, you need to check with your instructor for the correct path.</a:t>
            </a:r>
            <a:r>
              <a:rPr lang="en-US" b="1" i="1" dirty="0">
                <a:solidFill>
                  <a:prstClr val="black"/>
                </a:solidFill>
                <a:latin typeface="Segoe"/>
                <a:ea typeface="ＭＳ ゴシック"/>
              </a:rPr>
              <a:t> Tech Terrace letter</a:t>
            </a:r>
            <a:r>
              <a:rPr lang="en-US" dirty="0">
                <a:solidFill>
                  <a:prstClr val="black"/>
                </a:solidFill>
                <a:latin typeface="Segoe"/>
                <a:ea typeface="ＭＳ ゴシック"/>
              </a:rPr>
              <a:t> should already appear in the File name box.</a:t>
            </a:r>
          </a:p>
          <a:p>
            <a:pPr lvl="1">
              <a:buAutoNum type="arabicPeriod" startAt="4"/>
            </a:pPr>
            <a:r>
              <a:rPr lang="en-US" dirty="0">
                <a:solidFill>
                  <a:prstClr val="black"/>
                </a:solidFill>
                <a:latin typeface="Segoe"/>
                <a:ea typeface="ＭＳ ゴシック"/>
              </a:rPr>
              <a:t>Click </a:t>
            </a:r>
            <a:r>
              <a:rPr lang="en-US" b="1" dirty="0">
                <a:solidFill>
                  <a:prstClr val="black"/>
                </a:solidFill>
                <a:latin typeface="Segoe"/>
                <a:ea typeface="ＭＳ ゴシック"/>
              </a:rPr>
              <a:t>Save</a:t>
            </a:r>
            <a:r>
              <a:rPr lang="en-US" dirty="0">
                <a:solidFill>
                  <a:prstClr val="black"/>
                </a:solidFill>
                <a:latin typeface="Segoe"/>
                <a:ea typeface="ＭＳ ゴシック"/>
              </a:rPr>
              <a:t> to close the dialog box.</a:t>
            </a:r>
          </a:p>
          <a:p>
            <a:pPr lvl="0"/>
            <a:r>
              <a:rPr lang="en-US" b="1" dirty="0">
                <a:latin typeface="Segoe"/>
                <a:ea typeface="ＭＳ ゴシック"/>
              </a:rPr>
              <a:t>PAUSE. LEAVE</a:t>
            </a:r>
            <a:r>
              <a:rPr lang="en-US" dirty="0">
                <a:latin typeface="Segoe"/>
                <a:ea typeface="ＭＳ ゴシック"/>
              </a:rPr>
              <a:t> the document open to use in the next exercise.</a:t>
            </a:r>
          </a:p>
          <a:p>
            <a:endParaRPr lang="en-US" dirty="0"/>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33</a:t>
            </a:fld>
            <a:endParaRPr lang="en-US" dirty="0"/>
          </a:p>
        </p:txBody>
      </p:sp>
    </p:spTree>
    <p:extLst>
      <p:ext uri="{BB962C8B-B14F-4D97-AF65-F5344CB8AC3E}">
        <p14:creationId xmlns:p14="http://schemas.microsoft.com/office/powerpoint/2010/main" val="19150727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Save Document in a Folder with a Different Name</a:t>
            </a:r>
          </a:p>
        </p:txBody>
      </p:sp>
      <p:sp>
        <p:nvSpPr>
          <p:cNvPr id="3" name="Text Placeholder 2"/>
          <p:cNvSpPr>
            <a:spLocks noGrp="1"/>
          </p:cNvSpPr>
          <p:nvPr>
            <p:ph type="body" idx="1"/>
          </p:nvPr>
        </p:nvSpPr>
        <p:spPr/>
        <p:txBody>
          <a:bodyPr/>
          <a:lstStyle/>
          <a:p>
            <a:pPr lvl="0" rtl="0"/>
            <a:r>
              <a:rPr lang="en-US" b="1" i="0" u="none" strike="noStrike" baseline="0" dirty="0" smtClean="0">
                <a:latin typeface="Segoe"/>
                <a:ea typeface="ＭＳ ゴシック"/>
              </a:rPr>
              <a:t>USE</a:t>
            </a:r>
            <a:r>
              <a:rPr lang="en-US" b="0" i="0" u="none" strike="noStrike" baseline="0" dirty="0" smtClean="0">
                <a:latin typeface="Segoe"/>
                <a:ea typeface="ＭＳ ゴシック"/>
              </a:rPr>
              <a:t> the document that is open from the previous exercise.</a:t>
            </a:r>
          </a:p>
          <a:p>
            <a:pPr lvl="1" rtl="0"/>
            <a:r>
              <a:rPr lang="en-US" b="0" i="0" u="none" strike="noStrike" baseline="0" dirty="0" smtClean="0">
                <a:solidFill>
                  <a:prstClr val="black"/>
                </a:solidFill>
                <a:latin typeface="Segoe"/>
                <a:ea typeface="ＭＳ ゴシック"/>
              </a:rPr>
              <a:t>Click the </a:t>
            </a:r>
            <a:r>
              <a:rPr lang="en-US" b="1" i="0" u="none" strike="noStrike" baseline="0" dirty="0" smtClean="0">
                <a:solidFill>
                  <a:prstClr val="black"/>
                </a:solidFill>
                <a:latin typeface="Segoe"/>
                <a:ea typeface="ＭＳ ゴシック"/>
              </a:rPr>
              <a:t>File</a:t>
            </a:r>
            <a:r>
              <a:rPr lang="en-US" b="0" i="0" u="none" strike="noStrike" baseline="0" dirty="0" smtClean="0">
                <a:solidFill>
                  <a:prstClr val="black"/>
                </a:solidFill>
                <a:latin typeface="Segoe"/>
                <a:ea typeface="ＭＳ ゴシック"/>
              </a:rPr>
              <a:t> tab, and then click the </a:t>
            </a:r>
            <a:r>
              <a:rPr lang="en-US" b="1" i="0" u="none" strike="noStrike" baseline="0" dirty="0" smtClean="0">
                <a:solidFill>
                  <a:prstClr val="black"/>
                </a:solidFill>
                <a:latin typeface="Segoe"/>
                <a:ea typeface="ＭＳ ゴシック"/>
              </a:rPr>
              <a:t>Save As</a:t>
            </a:r>
            <a:r>
              <a:rPr lang="en-US" b="0" i="0" u="none" strike="noStrike" baseline="0" dirty="0" smtClean="0">
                <a:solidFill>
                  <a:prstClr val="black"/>
                </a:solidFill>
                <a:latin typeface="Segoe"/>
                <a:ea typeface="ＭＳ ゴシック"/>
              </a:rPr>
              <a:t> command. On the right side of the screen under Current Folder, you should see the folder that you created.</a:t>
            </a:r>
          </a:p>
          <a:p>
            <a:pPr lvl="1" rtl="0"/>
            <a:r>
              <a:rPr lang="en-US" b="0" i="0" u="none" strike="noStrike" baseline="0" dirty="0" smtClean="0">
                <a:solidFill>
                  <a:prstClr val="black"/>
                </a:solidFill>
                <a:latin typeface="Segoe"/>
                <a:ea typeface="ＭＳ ゴシック"/>
              </a:rPr>
              <a:t>Click </a:t>
            </a:r>
            <a:r>
              <a:rPr lang="en-US" b="1" i="0" u="none" strike="noStrike" baseline="0" dirty="0" smtClean="0">
                <a:solidFill>
                  <a:prstClr val="black"/>
                </a:solidFill>
                <a:latin typeface="Segoe"/>
                <a:ea typeface="ＭＳ ゴシック"/>
              </a:rPr>
              <a:t>Word 2013</a:t>
            </a:r>
            <a:r>
              <a:rPr lang="en-US" b="0" i="0" u="none" strike="noStrike" baseline="0" dirty="0" smtClean="0">
                <a:solidFill>
                  <a:prstClr val="black"/>
                </a:solidFill>
                <a:latin typeface="Segoe"/>
                <a:ea typeface="ＭＳ ゴシック"/>
              </a:rPr>
              <a:t> and the </a:t>
            </a:r>
            <a:r>
              <a:rPr lang="en-US" b="0" i="1" u="none" strike="noStrike" baseline="0" dirty="0" smtClean="0">
                <a:solidFill>
                  <a:prstClr val="black"/>
                </a:solidFill>
                <a:latin typeface="Segoe"/>
                <a:ea typeface="ＭＳ ゴシック"/>
              </a:rPr>
              <a:t>Save As</a:t>
            </a:r>
            <a:r>
              <a:rPr lang="en-US" b="0" i="0" u="none" strike="noStrike" baseline="0" dirty="0" smtClean="0">
                <a:solidFill>
                  <a:prstClr val="black"/>
                </a:solidFill>
                <a:latin typeface="Segoe"/>
                <a:ea typeface="ＭＳ ゴシック"/>
              </a:rPr>
              <a:t> dialog box opens.</a:t>
            </a:r>
          </a:p>
          <a:p>
            <a:pPr lvl="1" rtl="0"/>
            <a:r>
              <a:rPr lang="en-US" b="0" i="0" u="none" strike="noStrike" baseline="0" dirty="0" smtClean="0">
                <a:solidFill>
                  <a:prstClr val="black"/>
                </a:solidFill>
                <a:latin typeface="Segoe"/>
                <a:ea typeface="ＭＳ ゴシック"/>
              </a:rPr>
              <a:t>Type </a:t>
            </a:r>
            <a:r>
              <a:rPr lang="en-US" b="1" i="1" u="none" strike="noStrike" baseline="0" dirty="0" smtClean="0">
                <a:solidFill>
                  <a:prstClr val="black"/>
                </a:solidFill>
                <a:latin typeface="Segoe"/>
                <a:ea typeface="ＭＳ ゴシック"/>
              </a:rPr>
              <a:t>Tech Terrace2</a:t>
            </a:r>
            <a:r>
              <a:rPr lang="en-US" b="0" i="0" u="none" strike="noStrike" baseline="0" dirty="0" smtClean="0">
                <a:solidFill>
                  <a:prstClr val="black"/>
                </a:solidFill>
                <a:latin typeface="Segoe"/>
                <a:ea typeface="ＭＳ ゴシック"/>
              </a:rPr>
              <a:t> in the File name box.</a:t>
            </a:r>
          </a:p>
          <a:p>
            <a:pPr lvl="1" rtl="0"/>
            <a:r>
              <a:rPr lang="en-US" b="0" i="0" u="none" strike="noStrike" baseline="0" dirty="0" smtClean="0">
                <a:solidFill>
                  <a:prstClr val="black"/>
                </a:solidFill>
                <a:latin typeface="Segoe"/>
                <a:ea typeface="ＭＳ ゴシック"/>
              </a:rPr>
              <a:t>Click </a:t>
            </a:r>
            <a:r>
              <a:rPr lang="en-US" b="1" i="0" u="none" strike="noStrike" baseline="0" dirty="0" smtClean="0">
                <a:solidFill>
                  <a:prstClr val="black"/>
                </a:solidFill>
                <a:latin typeface="Segoe"/>
                <a:ea typeface="ＭＳ ゴシック"/>
              </a:rPr>
              <a:t>Save</a:t>
            </a:r>
            <a:r>
              <a:rPr lang="en-US" b="0" i="0" u="none" strike="noStrike" baseline="0" dirty="0" smtClean="0">
                <a:solidFill>
                  <a:prstClr val="black"/>
                </a:solidFill>
                <a:latin typeface="Times New Roman"/>
                <a:ea typeface="ＭＳ ゴシック"/>
              </a:rPr>
              <a:t>.</a:t>
            </a:r>
          </a:p>
          <a:p>
            <a:pPr lvl="0" rtl="0"/>
            <a:r>
              <a:rPr lang="en-US" b="1" i="0" u="none" strike="noStrike" baseline="0" dirty="0" smtClean="0">
                <a:latin typeface="Segoe"/>
                <a:ea typeface="ＭＳ ゴシック"/>
              </a:rPr>
              <a:t>PAUSE. LEAVE</a:t>
            </a:r>
            <a:r>
              <a:rPr lang="en-US" b="0" i="0" u="none" strike="noStrike" baseline="0" dirty="0" smtClean="0">
                <a:latin typeface="Segoe"/>
                <a:ea typeface="ＭＳ ゴシック"/>
              </a:rPr>
              <a:t> the document open to use in the next exercise.</a:t>
            </a:r>
          </a:p>
        </p:txBody>
      </p:sp>
      <p:sp>
        <p:nvSpPr>
          <p:cNvPr id="4" name="Rectangle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5" name="Rectangle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6" name="Rectangle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34</a:t>
            </a:fld>
            <a:endParaRPr lang="en-US"/>
          </a:p>
        </p:txBody>
      </p:sp>
    </p:spTree>
    <p:extLst>
      <p:ext uri="{BB962C8B-B14F-4D97-AF65-F5344CB8AC3E}">
        <p14:creationId xmlns:p14="http://schemas.microsoft.com/office/powerpoint/2010/main" val="26416216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Show File Extensions in Windows 8</a:t>
            </a:r>
          </a:p>
        </p:txBody>
      </p:sp>
      <p:sp>
        <p:nvSpPr>
          <p:cNvPr id="3" name="Text Placeholder 2"/>
          <p:cNvSpPr>
            <a:spLocks noGrp="1"/>
          </p:cNvSpPr>
          <p:nvPr>
            <p:ph type="body" idx="1"/>
          </p:nvPr>
        </p:nvSpPr>
        <p:spPr/>
        <p:txBody>
          <a:bodyPr/>
          <a:lstStyle/>
          <a:p>
            <a:pPr lvl="0" rtl="0"/>
            <a:r>
              <a:rPr lang="en-US" b="1" i="0" u="none" strike="noStrike" baseline="0" dirty="0" smtClean="0">
                <a:latin typeface="Segoe"/>
                <a:ea typeface="ＭＳ ゴシック"/>
              </a:rPr>
              <a:t>USE</a:t>
            </a:r>
            <a:r>
              <a:rPr lang="en-US" b="0" i="0" u="none" strike="noStrike" baseline="0" dirty="0" smtClean="0">
                <a:latin typeface="Segoe"/>
                <a:ea typeface="ＭＳ ゴシック"/>
              </a:rPr>
              <a:t> the document that is open from </a:t>
            </a:r>
            <a:br>
              <a:rPr lang="en-US" b="0" i="0" u="none" strike="noStrike" baseline="0" dirty="0" smtClean="0">
                <a:latin typeface="Segoe"/>
                <a:ea typeface="ＭＳ ゴシック"/>
              </a:rPr>
            </a:br>
            <a:r>
              <a:rPr lang="en-US" b="0" i="0" u="none" strike="noStrike" baseline="0" dirty="0" smtClean="0">
                <a:latin typeface="Segoe"/>
                <a:ea typeface="ＭＳ ゴシック"/>
              </a:rPr>
              <a:t>the previous exercise.</a:t>
            </a:r>
          </a:p>
          <a:p>
            <a:pPr lvl="1" rtl="0"/>
            <a:r>
              <a:rPr lang="en-US" b="0" i="0" u="none" strike="noStrike" baseline="0" dirty="0" smtClean="0">
                <a:solidFill>
                  <a:srgbClr val="000000"/>
                </a:solidFill>
                <a:latin typeface="Segoe"/>
                <a:ea typeface="ＭＳ ゴシック"/>
              </a:rPr>
              <a:t>H</a:t>
            </a:r>
            <a:r>
              <a:rPr lang="en-US" b="0" i="0" u="none" strike="noStrike" baseline="0" dirty="0" smtClean="0">
                <a:solidFill>
                  <a:prstClr val="black"/>
                </a:solidFill>
                <a:latin typeface="Segoe"/>
                <a:ea typeface="ＭＳ ゴシック"/>
              </a:rPr>
              <a:t>over the mouse in the upper-right </a:t>
            </a:r>
            <a:br>
              <a:rPr lang="en-US" b="0" i="0" u="none" strike="noStrike" baseline="0" dirty="0" smtClean="0">
                <a:solidFill>
                  <a:prstClr val="black"/>
                </a:solidFill>
                <a:latin typeface="Segoe"/>
                <a:ea typeface="ＭＳ ゴシック"/>
              </a:rPr>
            </a:br>
            <a:r>
              <a:rPr lang="en-US" b="0" i="0" u="none" strike="noStrike" baseline="0" dirty="0" smtClean="0">
                <a:solidFill>
                  <a:prstClr val="black"/>
                </a:solidFill>
                <a:latin typeface="Segoe"/>
                <a:ea typeface="ＭＳ ゴシック"/>
              </a:rPr>
              <a:t>edge of the screen until Windows 8 </a:t>
            </a:r>
            <a:br>
              <a:rPr lang="en-US" b="0" i="0" u="none" strike="noStrike" baseline="0" dirty="0" smtClean="0">
                <a:solidFill>
                  <a:prstClr val="black"/>
                </a:solidFill>
                <a:latin typeface="Segoe"/>
                <a:ea typeface="ＭＳ ゴシック"/>
              </a:rPr>
            </a:br>
            <a:r>
              <a:rPr lang="en-US" b="0" i="0" u="none" strike="noStrike" baseline="0" dirty="0" smtClean="0">
                <a:solidFill>
                  <a:prstClr val="black"/>
                </a:solidFill>
                <a:latin typeface="Segoe"/>
                <a:ea typeface="ＭＳ ゴシック"/>
              </a:rPr>
              <a:t>Charms Bar appears in the right side of </a:t>
            </a:r>
            <a:br>
              <a:rPr lang="en-US" b="0" i="0" u="none" strike="noStrike" baseline="0" dirty="0" smtClean="0">
                <a:solidFill>
                  <a:prstClr val="black"/>
                </a:solidFill>
                <a:latin typeface="Segoe"/>
                <a:ea typeface="ＭＳ ゴシック"/>
              </a:rPr>
            </a:br>
            <a:r>
              <a:rPr lang="en-US" b="0" i="0" u="none" strike="noStrike" baseline="0" dirty="0" smtClean="0">
                <a:solidFill>
                  <a:prstClr val="black"/>
                </a:solidFill>
                <a:latin typeface="Segoe"/>
                <a:ea typeface="ＭＳ ゴシック"/>
              </a:rPr>
              <a:t>the screen. Another way to display the </a:t>
            </a:r>
            <a:br>
              <a:rPr lang="en-US" b="0" i="0" u="none" strike="noStrike" baseline="0" dirty="0" smtClean="0">
                <a:solidFill>
                  <a:prstClr val="black"/>
                </a:solidFill>
                <a:latin typeface="Segoe"/>
                <a:ea typeface="ＭＳ ゴシック"/>
              </a:rPr>
            </a:br>
            <a:r>
              <a:rPr lang="en-US" b="0" i="0" u="none" strike="noStrike" baseline="0" dirty="0" smtClean="0">
                <a:solidFill>
                  <a:prstClr val="black"/>
                </a:solidFill>
                <a:latin typeface="Segoe"/>
                <a:ea typeface="ＭＳ ゴシック"/>
              </a:rPr>
              <a:t>Windows 8 Charms Bar is to press the </a:t>
            </a:r>
            <a:br>
              <a:rPr lang="en-US" b="0" i="0" u="none" strike="noStrike" baseline="0" dirty="0" smtClean="0">
                <a:solidFill>
                  <a:prstClr val="black"/>
                </a:solidFill>
                <a:latin typeface="Segoe"/>
                <a:ea typeface="ＭＳ ゴシック"/>
              </a:rPr>
            </a:br>
            <a:r>
              <a:rPr lang="en-US" b="0" i="0" u="none" strike="noStrike" baseline="0" dirty="0" smtClean="0">
                <a:solidFill>
                  <a:prstClr val="black"/>
                </a:solidFill>
                <a:latin typeface="Segoe"/>
                <a:ea typeface="ＭＳ ゴシック"/>
              </a:rPr>
              <a:t>keyboard combination </a:t>
            </a:r>
            <a:r>
              <a:rPr lang="en-US" b="1" i="0" u="none" strike="noStrike" baseline="0" dirty="0" smtClean="0">
                <a:solidFill>
                  <a:prstClr val="black"/>
                </a:solidFill>
                <a:latin typeface="Segoe"/>
                <a:ea typeface="ＭＳ ゴシック"/>
              </a:rPr>
              <a:t>Windows </a:t>
            </a:r>
            <a:r>
              <a:rPr lang="en-US" b="1" i="0" u="none" strike="noStrike" baseline="0" dirty="0" err="1" smtClean="0">
                <a:solidFill>
                  <a:prstClr val="black"/>
                </a:solidFill>
                <a:latin typeface="Segoe"/>
                <a:ea typeface="ＭＳ ゴシック"/>
              </a:rPr>
              <a:t>logo+C</a:t>
            </a:r>
            <a:r>
              <a:rPr lang="en-US" b="0" i="0" u="none" strike="noStrike" baseline="0" dirty="0" smtClean="0">
                <a:solidFill>
                  <a:prstClr val="black"/>
                </a:solidFill>
                <a:latin typeface="Segoe"/>
                <a:ea typeface="ＭＳ ゴシック"/>
              </a:rPr>
              <a:t>. </a:t>
            </a:r>
            <a:br>
              <a:rPr lang="en-US" b="0" i="0" u="none" strike="noStrike" baseline="0" dirty="0" smtClean="0">
                <a:solidFill>
                  <a:prstClr val="black"/>
                </a:solidFill>
                <a:latin typeface="Segoe"/>
                <a:ea typeface="ＭＳ ゴシック"/>
              </a:rPr>
            </a:br>
            <a:r>
              <a:rPr lang="en-US" b="0" i="0" u="none" strike="noStrike" baseline="0" dirty="0" smtClean="0">
                <a:solidFill>
                  <a:prstClr val="black"/>
                </a:solidFill>
                <a:latin typeface="Segoe"/>
                <a:ea typeface="ＭＳ ゴシック"/>
              </a:rPr>
              <a:t>The Windows logo is located on the </a:t>
            </a:r>
            <a:br>
              <a:rPr lang="en-US" b="0" i="0" u="none" strike="noStrike" baseline="0" dirty="0" smtClean="0">
                <a:solidFill>
                  <a:prstClr val="black"/>
                </a:solidFill>
                <a:latin typeface="Segoe"/>
                <a:ea typeface="ＭＳ ゴシック"/>
              </a:rPr>
            </a:br>
            <a:r>
              <a:rPr lang="en-US" b="0" i="0" u="none" strike="noStrike" baseline="0" dirty="0" smtClean="0">
                <a:solidFill>
                  <a:prstClr val="black"/>
                </a:solidFill>
                <a:latin typeface="Segoe"/>
                <a:ea typeface="ＭＳ ゴシック"/>
              </a:rPr>
              <a:t>keyboard (see figure at right). </a:t>
            </a:r>
          </a:p>
        </p:txBody>
      </p:sp>
      <p:sp>
        <p:nvSpPr>
          <p:cNvPr id="4" name="Rectangle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5" name="Rectangle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6" name="Rectangle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35</a:t>
            </a:fld>
            <a:endParaRPr lang="en-US"/>
          </a:p>
        </p:txBody>
      </p:sp>
      <p:pic>
        <p:nvPicPr>
          <p:cNvPr id="7" name="Picture 6" descr="011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6750" y="1600200"/>
            <a:ext cx="1560207" cy="4596284"/>
          </a:xfrm>
          <a:prstGeom prst="rect">
            <a:avLst/>
          </a:prstGeom>
        </p:spPr>
      </p:pic>
    </p:spTree>
    <p:extLst>
      <p:ext uri="{BB962C8B-B14F-4D97-AF65-F5344CB8AC3E}">
        <p14:creationId xmlns:p14="http://schemas.microsoft.com/office/powerpoint/2010/main" val="19680155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smtClean="0">
                <a:solidFill>
                  <a:srgbClr val="0072C6"/>
                </a:solidFill>
                <a:latin typeface="Segoe"/>
                <a:ea typeface="ＭＳ ゴシック"/>
              </a:rPr>
              <a:t>Step by Step: Show File Extensions in Windows 8</a:t>
            </a:r>
          </a:p>
        </p:txBody>
      </p:sp>
      <p:sp>
        <p:nvSpPr>
          <p:cNvPr id="3" name="Text Placeholder 2"/>
          <p:cNvSpPr>
            <a:spLocks noGrp="1"/>
          </p:cNvSpPr>
          <p:nvPr>
            <p:ph type="body" idx="1"/>
          </p:nvPr>
        </p:nvSpPr>
        <p:spPr/>
        <p:txBody>
          <a:bodyPr/>
          <a:lstStyle/>
          <a:p>
            <a:pPr lvl="1" rtl="0">
              <a:buFont typeface="+mj-lt"/>
              <a:buAutoNum type="arabicPeriod" startAt="2"/>
            </a:pPr>
            <a:r>
              <a:rPr lang="en-US" b="0" i="0" u="none" strike="noStrike" baseline="0" dirty="0" smtClean="0">
                <a:solidFill>
                  <a:prstClr val="black"/>
                </a:solidFill>
                <a:latin typeface="Segoe"/>
                <a:ea typeface="ＭＳ ゴシック"/>
              </a:rPr>
              <a:t>Click the</a:t>
            </a:r>
            <a:r>
              <a:rPr lang="en-US" b="1" i="0" u="none" strike="noStrike" baseline="0" dirty="0" smtClean="0">
                <a:solidFill>
                  <a:srgbClr val="000000"/>
                </a:solidFill>
                <a:latin typeface="Segoe"/>
                <a:ea typeface="ＭＳ ゴシック"/>
              </a:rPr>
              <a:t> Settings </a:t>
            </a:r>
            <a:r>
              <a:rPr lang="en-US" b="1" i="0" u="none" strike="noStrike" dirty="0" smtClean="0">
                <a:solidFill>
                  <a:srgbClr val="000000"/>
                </a:solidFill>
                <a:latin typeface="Segoe"/>
                <a:ea typeface="ＭＳ ゴシック"/>
              </a:rPr>
              <a:t>     </a:t>
            </a:r>
            <a:r>
              <a:rPr lang="en-US" b="0" i="0" u="none" strike="noStrike" baseline="0" dirty="0" smtClean="0">
                <a:solidFill>
                  <a:prstClr val="black"/>
                </a:solidFill>
                <a:latin typeface="Segoe"/>
                <a:ea typeface="ＭＳ ゴシック"/>
              </a:rPr>
              <a:t>icon. A command pane appears on the right side.</a:t>
            </a:r>
          </a:p>
          <a:p>
            <a:pPr lvl="1" rtl="0">
              <a:buAutoNum type="arabicPeriod" startAt="2"/>
            </a:pPr>
            <a:r>
              <a:rPr lang="en-US" b="0" i="0" u="none" strike="noStrike" baseline="0" dirty="0" smtClean="0">
                <a:solidFill>
                  <a:srgbClr val="000000"/>
                </a:solidFill>
                <a:latin typeface="Segoe"/>
                <a:ea typeface="ＭＳ ゴシック"/>
              </a:rPr>
              <a:t>Under Settings, click</a:t>
            </a:r>
            <a:r>
              <a:rPr lang="en-US" b="1" i="0" u="none" strike="noStrike" baseline="0" dirty="0" smtClean="0">
                <a:solidFill>
                  <a:srgbClr val="000000"/>
                </a:solidFill>
                <a:latin typeface="Segoe"/>
                <a:ea typeface="ＭＳ ゴシック"/>
              </a:rPr>
              <a:t> Control Panel. </a:t>
            </a:r>
            <a:r>
              <a:rPr lang="en-US" b="0" i="0" u="none" strike="noStrike" baseline="0" dirty="0" smtClean="0">
                <a:solidFill>
                  <a:srgbClr val="000000"/>
                </a:solidFill>
                <a:latin typeface="Segoe"/>
                <a:ea typeface="ＭＳ ゴシック"/>
              </a:rPr>
              <a:t>The Control Panel opens. The Control Panel contains a menu bar.</a:t>
            </a:r>
          </a:p>
          <a:p>
            <a:pPr lvl="1" rtl="0">
              <a:buAutoNum type="arabicPeriod" startAt="2"/>
            </a:pPr>
            <a:r>
              <a:rPr lang="en-US" b="0" i="0" u="none" strike="noStrike" baseline="0" dirty="0" smtClean="0">
                <a:solidFill>
                  <a:srgbClr val="000000"/>
                </a:solidFill>
                <a:latin typeface="Segoe"/>
                <a:ea typeface="ＭＳ ゴシック"/>
              </a:rPr>
              <a:t>Click</a:t>
            </a:r>
            <a:r>
              <a:rPr lang="en-US" b="1" i="0" u="none" strike="noStrike" baseline="0" dirty="0" smtClean="0">
                <a:solidFill>
                  <a:srgbClr val="000000"/>
                </a:solidFill>
                <a:latin typeface="Segoe"/>
                <a:ea typeface="ＭＳ ゴシック"/>
              </a:rPr>
              <a:t> Tools </a:t>
            </a:r>
            <a:r>
              <a:rPr lang="en-US" b="0" i="0" u="none" strike="noStrike" baseline="0" dirty="0" smtClean="0">
                <a:solidFill>
                  <a:srgbClr val="000000"/>
                </a:solidFill>
                <a:latin typeface="Segoe"/>
                <a:ea typeface="ＭＳ ゴシック"/>
              </a:rPr>
              <a:t>on the menu bar.</a:t>
            </a:r>
          </a:p>
          <a:p>
            <a:pPr lvl="1" rtl="0">
              <a:buAutoNum type="arabicPeriod" startAt="2"/>
            </a:pPr>
            <a:r>
              <a:rPr lang="en-US" b="0" i="0" u="none" strike="noStrike" baseline="0" dirty="0" smtClean="0">
                <a:solidFill>
                  <a:srgbClr val="000000"/>
                </a:solidFill>
                <a:latin typeface="Segoe"/>
                <a:ea typeface="ＭＳ ゴシック"/>
              </a:rPr>
              <a:t>Click</a:t>
            </a:r>
            <a:r>
              <a:rPr lang="en-US" b="1" i="0" u="none" strike="noStrike" baseline="0" dirty="0" smtClean="0">
                <a:solidFill>
                  <a:srgbClr val="000000"/>
                </a:solidFill>
                <a:latin typeface="Segoe"/>
                <a:ea typeface="ＭＳ ゴシック"/>
              </a:rPr>
              <a:t> Folder options. </a:t>
            </a:r>
            <a:r>
              <a:rPr lang="en-US" b="0" i="0" u="none" strike="noStrike" baseline="0" dirty="0" smtClean="0">
                <a:solidFill>
                  <a:srgbClr val="000000"/>
                </a:solidFill>
                <a:latin typeface="Segoe"/>
                <a:ea typeface="ＭＳ ゴシック"/>
              </a:rPr>
              <a:t>The </a:t>
            </a:r>
            <a:r>
              <a:rPr lang="en-US" b="0" i="1" u="none" strike="noStrike" baseline="0" dirty="0" smtClean="0">
                <a:solidFill>
                  <a:srgbClr val="000000"/>
                </a:solidFill>
                <a:latin typeface="Segoe"/>
                <a:ea typeface="ＭＳ ゴシック"/>
              </a:rPr>
              <a:t>Folder Options</a:t>
            </a:r>
            <a:r>
              <a:rPr lang="en-US" b="0" i="0" u="none" strike="noStrike" baseline="0" dirty="0" smtClean="0">
                <a:solidFill>
                  <a:srgbClr val="000000"/>
                </a:solidFill>
                <a:latin typeface="Segoe"/>
                <a:ea typeface="ＭＳ ゴシック"/>
              </a:rPr>
              <a:t> dialog box opens with the General tab as the active tab.</a:t>
            </a:r>
          </a:p>
          <a:p>
            <a:pPr lvl="1" rtl="0">
              <a:buAutoNum type="arabicPeriod" startAt="2"/>
            </a:pPr>
            <a:r>
              <a:rPr lang="en-US" b="0" i="0" u="none" strike="noStrike" baseline="0" dirty="0" smtClean="0">
                <a:solidFill>
                  <a:srgbClr val="000000"/>
                </a:solidFill>
                <a:latin typeface="Segoe"/>
                <a:ea typeface="ＭＳ ゴシック"/>
              </a:rPr>
              <a:t>Make the</a:t>
            </a:r>
            <a:r>
              <a:rPr lang="en-US" b="1" i="0" u="none" strike="noStrike" baseline="0" dirty="0" smtClean="0">
                <a:solidFill>
                  <a:srgbClr val="000000"/>
                </a:solidFill>
                <a:latin typeface="Segoe"/>
                <a:ea typeface="ＭＳ ゴシック"/>
              </a:rPr>
              <a:t> View </a:t>
            </a:r>
            <a:r>
              <a:rPr lang="en-US" b="0" i="0" u="none" strike="noStrike" baseline="0" dirty="0" smtClean="0">
                <a:solidFill>
                  <a:srgbClr val="000000"/>
                </a:solidFill>
                <a:latin typeface="Segoe"/>
                <a:ea typeface="ＭＳ ゴシック"/>
              </a:rPr>
              <a:t>tab active by clicking on the tab.</a:t>
            </a:r>
          </a:p>
        </p:txBody>
      </p:sp>
      <p:sp>
        <p:nvSpPr>
          <p:cNvPr id="4" name="Rectangle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5" name="Rectangle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6" name="Rectangle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36</a:t>
            </a:fld>
            <a:endParaRPr lang="en-US"/>
          </a:p>
        </p:txBody>
      </p:sp>
      <p:pic>
        <p:nvPicPr>
          <p:cNvPr id="7" name="Picture 6" descr="Screen shot 2013-08-04 at 1.01.0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8593" y="1524000"/>
            <a:ext cx="351553" cy="373525"/>
          </a:xfrm>
          <a:prstGeom prst="rect">
            <a:avLst/>
          </a:prstGeom>
        </p:spPr>
      </p:pic>
    </p:spTree>
    <p:extLst>
      <p:ext uri="{BB962C8B-B14F-4D97-AF65-F5344CB8AC3E}">
        <p14:creationId xmlns:p14="http://schemas.microsoft.com/office/powerpoint/2010/main" val="18710427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Show File Extensions in Windows 8</a:t>
            </a:r>
          </a:p>
        </p:txBody>
      </p:sp>
      <p:sp>
        <p:nvSpPr>
          <p:cNvPr id="3" name="Text Placeholder 2"/>
          <p:cNvSpPr>
            <a:spLocks noGrp="1"/>
          </p:cNvSpPr>
          <p:nvPr>
            <p:ph type="body" idx="1"/>
          </p:nvPr>
        </p:nvSpPr>
        <p:spPr/>
        <p:txBody>
          <a:bodyPr/>
          <a:lstStyle/>
          <a:p>
            <a:pPr lvl="1" rtl="0">
              <a:buFont typeface="+mj-lt"/>
              <a:buAutoNum type="arabicPeriod" startAt="7"/>
            </a:pPr>
            <a:r>
              <a:rPr lang="en-US" b="0" i="0" u="none" strike="noStrike" baseline="0" dirty="0" smtClean="0">
                <a:solidFill>
                  <a:srgbClr val="000000"/>
                </a:solidFill>
                <a:latin typeface="Segoe"/>
                <a:ea typeface="ＭＳ ゴシック"/>
              </a:rPr>
              <a:t>Under Files and Folders heading, locate</a:t>
            </a:r>
            <a:r>
              <a:rPr lang="en-US" b="1" i="0" u="none" strike="noStrike" baseline="0" dirty="0" smtClean="0">
                <a:solidFill>
                  <a:srgbClr val="000000"/>
                </a:solidFill>
                <a:latin typeface="Segoe"/>
                <a:ea typeface="ＭＳ ゴシック"/>
              </a:rPr>
              <a:t> Hide extensions for known files types </a:t>
            </a:r>
            <a:r>
              <a:rPr lang="en-US" b="0" i="0" u="none" strike="noStrike" baseline="0" dirty="0" smtClean="0">
                <a:solidFill>
                  <a:srgbClr val="000000"/>
                </a:solidFill>
                <a:latin typeface="Segoe"/>
                <a:ea typeface="ＭＳ ゴシック"/>
              </a:rPr>
              <a:t>by clicking in the check box to remove the check mark. By default, the file extensions are hidden. When the check mark is removed, the file extensions will be displayed on the title bar each time you open a new document. Note, the document that is opened, needs to be closed and reopened to see the file extension associated with Word 2013.</a:t>
            </a:r>
          </a:p>
        </p:txBody>
      </p:sp>
      <p:sp>
        <p:nvSpPr>
          <p:cNvPr id="4" name="Rectangle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5" name="Rectangle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6" name="Rectangle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37</a:t>
            </a:fld>
            <a:endParaRPr lang="en-US"/>
          </a:p>
        </p:txBody>
      </p:sp>
    </p:spTree>
    <p:extLst>
      <p:ext uri="{BB962C8B-B14F-4D97-AF65-F5344CB8AC3E}">
        <p14:creationId xmlns:p14="http://schemas.microsoft.com/office/powerpoint/2010/main" val="1170561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Show File Extensions in Windows 8</a:t>
            </a:r>
          </a:p>
        </p:txBody>
      </p:sp>
      <p:sp>
        <p:nvSpPr>
          <p:cNvPr id="3" name="Text Placeholder 2"/>
          <p:cNvSpPr>
            <a:spLocks noGrp="1"/>
          </p:cNvSpPr>
          <p:nvPr>
            <p:ph type="body" idx="1"/>
          </p:nvPr>
        </p:nvSpPr>
        <p:spPr/>
        <p:txBody>
          <a:bodyPr/>
          <a:lstStyle/>
          <a:p>
            <a:pPr lvl="1" rtl="0">
              <a:buFont typeface="+mj-lt"/>
              <a:buAutoNum type="arabicPeriod" startAt="8"/>
            </a:pPr>
            <a:r>
              <a:rPr lang="en-US" b="0" i="0" u="none" strike="noStrike" baseline="0" dirty="0" smtClean="0">
                <a:solidFill>
                  <a:srgbClr val="000000"/>
                </a:solidFill>
                <a:latin typeface="Segoe"/>
                <a:ea typeface="ＭＳ ゴシック"/>
              </a:rPr>
              <a:t>Click </a:t>
            </a:r>
            <a:r>
              <a:rPr lang="en-US" b="1" i="0" u="none" strike="noStrike" baseline="0" dirty="0" smtClean="0">
                <a:solidFill>
                  <a:srgbClr val="000000"/>
                </a:solidFill>
                <a:latin typeface="Segoe"/>
                <a:ea typeface="ＭＳ ゴシック"/>
              </a:rPr>
              <a:t>OK </a:t>
            </a:r>
            <a:r>
              <a:rPr lang="en-US" b="0" i="0" u="none" strike="noStrike" baseline="0" dirty="0" smtClean="0">
                <a:solidFill>
                  <a:srgbClr val="000000"/>
                </a:solidFill>
                <a:latin typeface="Segoe"/>
                <a:ea typeface="ＭＳ ゴシック"/>
              </a:rPr>
              <a:t>to close the </a:t>
            </a:r>
            <a:r>
              <a:rPr lang="en-US" b="0" i="1" u="none" strike="noStrike" baseline="0" dirty="0" smtClean="0">
                <a:solidFill>
                  <a:srgbClr val="000000"/>
                </a:solidFill>
                <a:latin typeface="Segoe"/>
                <a:ea typeface="ＭＳ ゴシック"/>
              </a:rPr>
              <a:t>Folder Options</a:t>
            </a:r>
            <a:r>
              <a:rPr lang="en-US" b="0" i="0" u="none" strike="noStrike" baseline="0" dirty="0" smtClean="0">
                <a:solidFill>
                  <a:srgbClr val="000000"/>
                </a:solidFill>
                <a:latin typeface="Segoe"/>
                <a:ea typeface="ＭＳ ゴシック"/>
              </a:rPr>
              <a:t> dialog box, and then click the</a:t>
            </a:r>
            <a:r>
              <a:rPr lang="en-US" b="1" i="0" u="none" strike="noStrike" baseline="0" dirty="0" smtClean="0">
                <a:solidFill>
                  <a:srgbClr val="000000"/>
                </a:solidFill>
                <a:latin typeface="Segoe"/>
                <a:ea typeface="ＭＳ ゴシック"/>
              </a:rPr>
              <a:t> Close      </a:t>
            </a:r>
            <a:r>
              <a:rPr lang="en-US" b="0" i="0" u="none" strike="noStrike" baseline="0" dirty="0" smtClean="0">
                <a:solidFill>
                  <a:srgbClr val="000000"/>
                </a:solidFill>
                <a:latin typeface="Segoe"/>
                <a:ea typeface="ＭＳ ゴシック"/>
              </a:rPr>
              <a:t>button to close the Control Panel.</a:t>
            </a:r>
          </a:p>
          <a:p>
            <a:pPr lvl="0" rtl="0"/>
            <a:r>
              <a:rPr lang="en-US" b="1" i="0" u="none" strike="noStrike" baseline="0" dirty="0" smtClean="0">
                <a:latin typeface="Segoe"/>
                <a:ea typeface="ＭＳ ゴシック"/>
              </a:rPr>
              <a:t>PAUSE.</a:t>
            </a:r>
            <a:r>
              <a:rPr lang="en-US" b="0" i="0" u="none" strike="noStrike" baseline="0" dirty="0" smtClean="0">
                <a:latin typeface="Segoe"/>
                <a:ea typeface="ＭＳ ゴシック"/>
              </a:rPr>
              <a:t> The Word program is still open from the previous exercise.</a:t>
            </a:r>
          </a:p>
        </p:txBody>
      </p:sp>
      <p:sp>
        <p:nvSpPr>
          <p:cNvPr id="4" name="Rectangle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5" name="Rectangle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6" name="Rectangle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38</a:t>
            </a:fld>
            <a:endParaRPr lang="en-US"/>
          </a:p>
        </p:txBody>
      </p:sp>
      <p:pic>
        <p:nvPicPr>
          <p:cNvPr id="7" name="Picture 6" descr="Screen shot 2013-08-04 at 1.02.3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1879600"/>
            <a:ext cx="416442" cy="297459"/>
          </a:xfrm>
          <a:prstGeom prst="rect">
            <a:avLst/>
          </a:prstGeom>
        </p:spPr>
      </p:pic>
    </p:spTree>
    <p:extLst>
      <p:ext uri="{BB962C8B-B14F-4D97-AF65-F5344CB8AC3E}">
        <p14:creationId xmlns:p14="http://schemas.microsoft.com/office/powerpoint/2010/main" val="18027721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Show File Extensions in Windows 7</a:t>
            </a:r>
          </a:p>
        </p:txBody>
      </p:sp>
      <p:sp>
        <p:nvSpPr>
          <p:cNvPr id="3" name="Text Placeholder 2"/>
          <p:cNvSpPr>
            <a:spLocks noGrp="1"/>
          </p:cNvSpPr>
          <p:nvPr>
            <p:ph type="body" idx="1"/>
          </p:nvPr>
        </p:nvSpPr>
        <p:spPr/>
        <p:txBody>
          <a:bodyPr/>
          <a:lstStyle/>
          <a:p>
            <a:pPr lvl="0" rtl="0"/>
            <a:r>
              <a:rPr lang="en-US" sz="2000" b="1" i="0" u="none" strike="noStrike" baseline="0" dirty="0" smtClean="0">
                <a:latin typeface="Segoe"/>
                <a:ea typeface="ＭＳ ゴシック"/>
              </a:rPr>
              <a:t>USE</a:t>
            </a:r>
            <a:r>
              <a:rPr lang="en-US" sz="2000" b="0" i="0" u="none" strike="noStrike" baseline="0" dirty="0" smtClean="0">
                <a:latin typeface="Segoe"/>
                <a:ea typeface="ＭＳ ゴシック"/>
              </a:rPr>
              <a:t> the document that is open from the previous exercise.</a:t>
            </a:r>
          </a:p>
          <a:p>
            <a:pPr lvl="1" rtl="0"/>
            <a:r>
              <a:rPr lang="en-US" sz="2000" b="0" i="0" u="none" strike="noStrike" baseline="0" dirty="0" smtClean="0">
                <a:solidFill>
                  <a:srgbClr val="000000"/>
                </a:solidFill>
                <a:latin typeface="Segoe"/>
                <a:ea typeface="ＭＳ ゴシック"/>
              </a:rPr>
              <a:t>Click </a:t>
            </a:r>
            <a:r>
              <a:rPr lang="en-US" sz="2000" b="1" i="0" u="none" strike="noStrike" baseline="0" dirty="0" smtClean="0">
                <a:solidFill>
                  <a:srgbClr val="000000"/>
                </a:solidFill>
                <a:latin typeface="Segoe"/>
                <a:ea typeface="ＭＳ ゴシック"/>
              </a:rPr>
              <a:t>Start. </a:t>
            </a:r>
            <a:r>
              <a:rPr lang="en-US" sz="2000" b="0" i="0" u="none" strike="noStrike" baseline="0" dirty="0" smtClean="0">
                <a:solidFill>
                  <a:srgbClr val="000000"/>
                </a:solidFill>
                <a:latin typeface="Segoe"/>
                <a:ea typeface="ＭＳ ゴシック"/>
              </a:rPr>
              <a:t>In the Search box, type </a:t>
            </a:r>
            <a:r>
              <a:rPr lang="en-US" sz="2000" b="1" i="0" u="none" strike="noStrike" baseline="0" dirty="0" smtClean="0">
                <a:solidFill>
                  <a:srgbClr val="000000"/>
                </a:solidFill>
                <a:latin typeface="Segoe"/>
                <a:ea typeface="ＭＳ ゴシック"/>
              </a:rPr>
              <a:t>show hidden files and folders.</a:t>
            </a:r>
          </a:p>
          <a:p>
            <a:pPr lvl="1" rtl="0"/>
            <a:r>
              <a:rPr lang="en-US" sz="2000" b="0" i="0" u="none" strike="noStrike" baseline="0" dirty="0" smtClean="0">
                <a:solidFill>
                  <a:srgbClr val="000000"/>
                </a:solidFill>
                <a:latin typeface="Segoe"/>
                <a:ea typeface="ＭＳ ゴシック"/>
              </a:rPr>
              <a:t>Click</a:t>
            </a:r>
            <a:r>
              <a:rPr lang="en-US" sz="2000" b="1" i="0" u="none" strike="noStrike" baseline="0" dirty="0" smtClean="0">
                <a:solidFill>
                  <a:srgbClr val="000000"/>
                </a:solidFill>
                <a:latin typeface="Segoe"/>
                <a:ea typeface="ＭＳ ゴシック"/>
              </a:rPr>
              <a:t> Show hidden files and folder </a:t>
            </a:r>
            <a:r>
              <a:rPr lang="en-US" sz="2000" b="0" i="0" u="none" strike="noStrike" baseline="0" dirty="0" smtClean="0">
                <a:solidFill>
                  <a:srgbClr val="000000"/>
                </a:solidFill>
                <a:latin typeface="Segoe"/>
                <a:ea typeface="ＭＳ ゴシック"/>
              </a:rPr>
              <a:t>under the Control Panel.</a:t>
            </a:r>
          </a:p>
          <a:p>
            <a:pPr lvl="1">
              <a:buFont typeface="+mj-lt"/>
              <a:buAutoNum type="arabicPeriod" startAt="3"/>
            </a:pPr>
            <a:r>
              <a:rPr lang="en-US" sz="2000" dirty="0">
                <a:solidFill>
                  <a:srgbClr val="000000"/>
                </a:solidFill>
                <a:latin typeface="Segoe"/>
                <a:ea typeface="ＭＳ ゴシック"/>
              </a:rPr>
              <a:t>The </a:t>
            </a:r>
            <a:r>
              <a:rPr lang="en-US" sz="2000" i="1" dirty="0">
                <a:solidFill>
                  <a:srgbClr val="000000"/>
                </a:solidFill>
                <a:latin typeface="Segoe"/>
                <a:ea typeface="ＭＳ ゴシック"/>
              </a:rPr>
              <a:t>Folder Options</a:t>
            </a:r>
            <a:r>
              <a:rPr lang="en-US" sz="2000" dirty="0">
                <a:solidFill>
                  <a:srgbClr val="000000"/>
                </a:solidFill>
                <a:latin typeface="Segoe"/>
                <a:ea typeface="ＭＳ ゴシック"/>
              </a:rPr>
              <a:t> dialog box appears. Click the</a:t>
            </a:r>
            <a:r>
              <a:rPr lang="en-US" sz="2000" b="1" dirty="0">
                <a:solidFill>
                  <a:srgbClr val="000000"/>
                </a:solidFill>
                <a:latin typeface="Segoe"/>
                <a:ea typeface="ＭＳ ゴシック"/>
              </a:rPr>
              <a:t> View </a:t>
            </a:r>
            <a:r>
              <a:rPr lang="en-US" sz="2000" dirty="0">
                <a:solidFill>
                  <a:srgbClr val="000000"/>
                </a:solidFill>
                <a:latin typeface="Segoe"/>
                <a:ea typeface="ＭＳ ゴシック"/>
              </a:rPr>
              <a:t>tab, and then clear the </a:t>
            </a:r>
            <a:r>
              <a:rPr lang="en-US" sz="2000" b="1" dirty="0">
                <a:solidFill>
                  <a:srgbClr val="000000"/>
                </a:solidFill>
                <a:latin typeface="Segoe"/>
                <a:ea typeface="ＭＳ ゴシック"/>
              </a:rPr>
              <a:t>Hide extensions for known file types</a:t>
            </a:r>
            <a:r>
              <a:rPr lang="en-US" sz="2000" dirty="0">
                <a:solidFill>
                  <a:srgbClr val="000000"/>
                </a:solidFill>
                <a:latin typeface="Segoe"/>
                <a:ea typeface="ＭＳ ゴシック"/>
              </a:rPr>
              <a:t> check box. In some cases, the System Administrator who manages the lab environment might set up the computers in the lab so that each computer system displays the same. Check with your instructor to see whether the file extensions will display on your computer.</a:t>
            </a:r>
          </a:p>
          <a:p>
            <a:pPr lvl="1">
              <a:buAutoNum type="arabicPeriod" startAt="3"/>
            </a:pPr>
            <a:r>
              <a:rPr lang="en-US" sz="2000" dirty="0">
                <a:solidFill>
                  <a:srgbClr val="000000"/>
                </a:solidFill>
                <a:latin typeface="Segoe"/>
                <a:ea typeface="ＭＳ ゴシック"/>
              </a:rPr>
              <a:t>Click</a:t>
            </a:r>
            <a:r>
              <a:rPr lang="en-US" sz="2000" b="1" dirty="0">
                <a:solidFill>
                  <a:srgbClr val="000000"/>
                </a:solidFill>
                <a:latin typeface="Segoe"/>
                <a:ea typeface="ＭＳ ゴシック"/>
              </a:rPr>
              <a:t> OK </a:t>
            </a:r>
            <a:r>
              <a:rPr lang="en-US" sz="2000" dirty="0">
                <a:solidFill>
                  <a:srgbClr val="000000"/>
                </a:solidFill>
                <a:latin typeface="Segoe"/>
                <a:ea typeface="ＭＳ ゴシック"/>
              </a:rPr>
              <a:t>to close the Control Panel.</a:t>
            </a:r>
          </a:p>
          <a:p>
            <a:pPr lvl="0"/>
            <a:r>
              <a:rPr lang="en-US" sz="2000" b="1" dirty="0">
                <a:latin typeface="Segoe"/>
                <a:ea typeface="ＭＳ ゴシック"/>
              </a:rPr>
              <a:t>PAUSE.</a:t>
            </a:r>
            <a:r>
              <a:rPr lang="en-US" sz="2000" dirty="0">
                <a:latin typeface="Segoe"/>
                <a:ea typeface="ＭＳ ゴシック"/>
              </a:rPr>
              <a:t> The Word program is still open from the previous exercise.</a:t>
            </a:r>
          </a:p>
          <a:p>
            <a:pPr lvl="1" rtl="0"/>
            <a:endParaRPr lang="en-US" b="0" i="0" u="none" strike="noStrike" baseline="0" dirty="0" smtClean="0">
              <a:solidFill>
                <a:srgbClr val="000000"/>
              </a:solidFill>
              <a:latin typeface="Segoe"/>
              <a:ea typeface="ＭＳ ゴシック"/>
            </a:endParaRPr>
          </a:p>
        </p:txBody>
      </p:sp>
      <p:sp>
        <p:nvSpPr>
          <p:cNvPr id="4" name="Rectangle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5" name="Rectangle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6" name="Rectangle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39</a:t>
            </a:fld>
            <a:endParaRPr lang="en-US"/>
          </a:p>
        </p:txBody>
      </p:sp>
    </p:spTree>
    <p:extLst>
      <p:ext uri="{BB962C8B-B14F-4D97-AF65-F5344CB8AC3E}">
        <p14:creationId xmlns:p14="http://schemas.microsoft.com/office/powerpoint/2010/main" val="3782337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Start Word</a:t>
            </a:r>
          </a:p>
        </p:txBody>
      </p:sp>
      <p:sp>
        <p:nvSpPr>
          <p:cNvPr id="3" name="Text Placeholder 2"/>
          <p:cNvSpPr>
            <a:spLocks noGrp="1"/>
          </p:cNvSpPr>
          <p:nvPr>
            <p:ph type="body" idx="1"/>
          </p:nvPr>
        </p:nvSpPr>
        <p:spPr/>
        <p:txBody>
          <a:bodyPr/>
          <a:lstStyle/>
          <a:p>
            <a:pPr lvl="0" rtl="0"/>
            <a:r>
              <a:rPr lang="en-US" b="1" i="0" u="none" strike="noStrike" baseline="0" dirty="0" smtClean="0">
                <a:latin typeface="Segoe"/>
                <a:ea typeface="ＭＳ ゴシック"/>
              </a:rPr>
              <a:t>GET READY.</a:t>
            </a:r>
            <a:r>
              <a:rPr lang="en-US" b="0" i="0" u="none" strike="noStrike" baseline="0" dirty="0" smtClean="0">
                <a:latin typeface="Segoe"/>
                <a:ea typeface="ＭＳ ゴシック"/>
              </a:rPr>
              <a:t> Before you begin these steps, be sure to turn on and/or log on to your computer.</a:t>
            </a:r>
          </a:p>
          <a:p>
            <a:pPr lvl="1" rtl="0"/>
            <a:r>
              <a:rPr lang="en-US" b="0" i="0" u="none" strike="noStrike" baseline="0" dirty="0" smtClean="0">
                <a:solidFill>
                  <a:prstClr val="black"/>
                </a:solidFill>
                <a:latin typeface="Segoe"/>
                <a:ea typeface="ＭＳ ゴシック"/>
              </a:rPr>
              <a:t>From the Start screen of Windows 8, locate Word 2013 and click the icon  </a:t>
            </a:r>
            <a:r>
              <a:rPr lang="en-US" b="0" i="0" u="none" strike="noStrike" dirty="0" smtClean="0">
                <a:solidFill>
                  <a:prstClr val="black"/>
                </a:solidFill>
                <a:latin typeface="Segoe"/>
                <a:ea typeface="ＭＳ ゴシック"/>
              </a:rPr>
              <a:t>   </a:t>
            </a:r>
            <a:r>
              <a:rPr lang="en-US" b="0" i="0" u="none" strike="noStrike" baseline="0" dirty="0" smtClean="0">
                <a:solidFill>
                  <a:prstClr val="black"/>
                </a:solidFill>
                <a:latin typeface="Segoe"/>
                <a:ea typeface="ＭＳ ゴシック"/>
              </a:rPr>
              <a:t>. For Windows 7 users, locate the Windows task bar, click the </a:t>
            </a:r>
            <a:r>
              <a:rPr lang="en-US" b="1" i="0" u="none" strike="noStrike" baseline="0" dirty="0" smtClean="0">
                <a:solidFill>
                  <a:prstClr val="black"/>
                </a:solidFill>
                <a:latin typeface="Segoe"/>
                <a:ea typeface="ＭＳ ゴシック"/>
              </a:rPr>
              <a:t>Start</a:t>
            </a:r>
            <a:r>
              <a:rPr lang="en-US" b="0" i="0" u="none" strike="noStrike" baseline="0" dirty="0" smtClean="0">
                <a:solidFill>
                  <a:prstClr val="black"/>
                </a:solidFill>
                <a:latin typeface="Segoe"/>
                <a:ea typeface="ＭＳ ゴシック"/>
              </a:rPr>
              <a:t> </a:t>
            </a:r>
            <a:r>
              <a:rPr lang="en-US" b="1" dirty="0">
                <a:solidFill>
                  <a:prstClr val="black"/>
                </a:solidFill>
                <a:latin typeface="Segoe"/>
                <a:ea typeface="ＭＳ ゴシック"/>
              </a:rPr>
              <a:t> </a:t>
            </a:r>
            <a:r>
              <a:rPr lang="en-US" b="1" dirty="0" smtClean="0">
                <a:solidFill>
                  <a:prstClr val="black"/>
                </a:solidFill>
                <a:latin typeface="Segoe"/>
                <a:ea typeface="ＭＳ ゴシック"/>
              </a:rPr>
              <a:t>     </a:t>
            </a:r>
            <a:r>
              <a:rPr lang="en-US" b="0" i="0" u="none" strike="noStrike" baseline="0" dirty="0" smtClean="0">
                <a:solidFill>
                  <a:prstClr val="black"/>
                </a:solidFill>
                <a:latin typeface="Segoe"/>
                <a:ea typeface="ＭＳ ゴシック"/>
              </a:rPr>
              <a:t>button, and then click </a:t>
            </a:r>
            <a:r>
              <a:rPr lang="en-US" b="1" i="0" u="none" strike="noStrike" baseline="0" dirty="0" smtClean="0">
                <a:solidFill>
                  <a:prstClr val="black"/>
                </a:solidFill>
                <a:latin typeface="Segoe"/>
                <a:ea typeface="ＭＳ ゴシック"/>
              </a:rPr>
              <a:t>All</a:t>
            </a:r>
            <a:r>
              <a:rPr lang="en-US" b="0" i="0" u="none" strike="noStrike" baseline="0" dirty="0" smtClean="0">
                <a:solidFill>
                  <a:prstClr val="black"/>
                </a:solidFill>
                <a:latin typeface="Segoe"/>
                <a:ea typeface="ＭＳ ゴシック"/>
              </a:rPr>
              <a:t> </a:t>
            </a:r>
            <a:r>
              <a:rPr lang="en-US" b="1" i="0" u="none" strike="noStrike" baseline="0" dirty="0" smtClean="0">
                <a:solidFill>
                  <a:prstClr val="black"/>
                </a:solidFill>
                <a:latin typeface="Segoe"/>
                <a:ea typeface="ＭＳ ゴシック"/>
              </a:rPr>
              <a:t>Programs</a:t>
            </a:r>
            <a:r>
              <a:rPr lang="en-US" b="0" i="0" u="none" strike="noStrike" baseline="0" dirty="0" smtClean="0">
                <a:solidFill>
                  <a:prstClr val="black"/>
                </a:solidFill>
                <a:latin typeface="Segoe"/>
                <a:ea typeface="ＭＳ ゴシック"/>
              </a:rPr>
              <a:t>. A menu of installed programs appears. Click the </a:t>
            </a:r>
            <a:r>
              <a:rPr lang="en-US" b="1" i="0" u="none" strike="noStrike" baseline="0" dirty="0" smtClean="0">
                <a:solidFill>
                  <a:prstClr val="black"/>
                </a:solidFill>
                <a:latin typeface="Segoe"/>
                <a:ea typeface="ＭＳ ゴシック"/>
              </a:rPr>
              <a:t>Microsoft Office</a:t>
            </a:r>
            <a:r>
              <a:rPr lang="en-US" b="0" i="0" u="none" strike="noStrike" baseline="0" dirty="0" smtClean="0">
                <a:solidFill>
                  <a:prstClr val="black"/>
                </a:solidFill>
                <a:latin typeface="Segoe"/>
                <a:ea typeface="ＭＳ ゴシック"/>
              </a:rPr>
              <a:t> folder. Next click </a:t>
            </a:r>
            <a:r>
              <a:rPr lang="en-US" b="1" i="0" u="none" strike="noStrike" baseline="0" dirty="0" smtClean="0">
                <a:solidFill>
                  <a:prstClr val="black"/>
                </a:solidFill>
                <a:latin typeface="Segoe"/>
                <a:ea typeface="ＭＳ ゴシック"/>
              </a:rPr>
              <a:t>Microsoft</a:t>
            </a:r>
            <a:r>
              <a:rPr lang="en-US" b="0" i="0" u="none" strike="noStrike" baseline="0" dirty="0" smtClean="0">
                <a:solidFill>
                  <a:prstClr val="black"/>
                </a:solidFill>
                <a:latin typeface="Segoe"/>
                <a:ea typeface="ＭＳ ゴシック"/>
              </a:rPr>
              <a:t> </a:t>
            </a:r>
            <a:r>
              <a:rPr lang="en-US" b="1" i="0" u="none" strike="noStrike" baseline="0" dirty="0" smtClean="0">
                <a:solidFill>
                  <a:prstClr val="black"/>
                </a:solidFill>
                <a:latin typeface="Segoe"/>
                <a:ea typeface="ＭＳ ゴシック"/>
              </a:rPr>
              <a:t>Word</a:t>
            </a:r>
            <a:r>
              <a:rPr lang="en-US" b="0" i="0" u="none" strike="noStrike" baseline="0" dirty="0" smtClean="0">
                <a:solidFill>
                  <a:prstClr val="black"/>
                </a:solidFill>
                <a:latin typeface="Segoe"/>
                <a:ea typeface="ＭＳ ゴシック"/>
              </a:rPr>
              <a:t> </a:t>
            </a:r>
            <a:r>
              <a:rPr lang="en-US" b="1" i="0" u="none" strike="noStrike" baseline="0" dirty="0" smtClean="0">
                <a:solidFill>
                  <a:prstClr val="black"/>
                </a:solidFill>
                <a:latin typeface="Segoe"/>
                <a:ea typeface="ＭＳ ゴシック"/>
              </a:rPr>
              <a:t>2013</a:t>
            </a:r>
            <a:r>
              <a:rPr lang="en-US" b="0" i="0" u="none" strike="noStrike" baseline="0" dirty="0" smtClean="0">
                <a:solidFill>
                  <a:prstClr val="black"/>
                </a:solidFill>
                <a:latin typeface="Segoe"/>
                <a:ea typeface="ＭＳ ゴシック"/>
              </a:rPr>
              <a:t>. The new Word 2013 screen opens.</a:t>
            </a:r>
          </a:p>
        </p:txBody>
      </p:sp>
      <p:pic>
        <p:nvPicPr>
          <p:cNvPr id="4" name="Picture 3" descr="ma0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0" y="2590800"/>
            <a:ext cx="352942" cy="361992"/>
          </a:xfrm>
          <a:prstGeom prst="rect">
            <a:avLst/>
          </a:prstGeom>
        </p:spPr>
      </p:pic>
      <p:pic>
        <p:nvPicPr>
          <p:cNvPr id="5" name="Picture 4" descr="ma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2600" y="2895600"/>
            <a:ext cx="442718" cy="378155"/>
          </a:xfrm>
          <a:prstGeom prst="rect">
            <a:avLst/>
          </a:prstGeom>
        </p:spPr>
      </p:pic>
      <p:sp>
        <p:nvSpPr>
          <p:cNvPr id="6" name="Rectangle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7" name="Rectangle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8" name="Rectangle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a:t>
            </a:fld>
            <a:endParaRPr lang="en-US"/>
          </a:p>
        </p:txBody>
      </p:sp>
    </p:spTree>
    <p:extLst>
      <p:ext uri="{BB962C8B-B14F-4D97-AF65-F5344CB8AC3E}">
        <p14:creationId xmlns:p14="http://schemas.microsoft.com/office/powerpoint/2010/main" val="28542697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Choose a Different File Format</a:t>
            </a:r>
          </a:p>
        </p:txBody>
      </p:sp>
      <p:sp>
        <p:nvSpPr>
          <p:cNvPr id="3" name="Text Placeholder 2"/>
          <p:cNvSpPr>
            <a:spLocks noGrp="1"/>
          </p:cNvSpPr>
          <p:nvPr>
            <p:ph type="body" idx="1"/>
          </p:nvPr>
        </p:nvSpPr>
        <p:spPr/>
        <p:txBody>
          <a:bodyPr/>
          <a:lstStyle/>
          <a:p>
            <a:pPr lvl="0" rtl="0"/>
            <a:r>
              <a:rPr lang="en-US" sz="2000" b="1" i="0" u="none" strike="noStrike" baseline="0" dirty="0" smtClean="0">
                <a:latin typeface="Segoe"/>
                <a:ea typeface="ＭＳ ゴシック"/>
              </a:rPr>
              <a:t>USE</a:t>
            </a:r>
            <a:r>
              <a:rPr lang="en-US" sz="2000" b="0" i="0" u="none" strike="noStrike" baseline="0" dirty="0" smtClean="0">
                <a:latin typeface="Segoe"/>
                <a:ea typeface="ＭＳ ゴシック"/>
              </a:rPr>
              <a:t> the document that is open from the previous exercise.</a:t>
            </a:r>
          </a:p>
          <a:p>
            <a:pPr lvl="1" rtl="0"/>
            <a:r>
              <a:rPr lang="en-US" sz="2000" b="0" i="0" u="none" strike="noStrike" baseline="0" dirty="0" smtClean="0">
                <a:solidFill>
                  <a:srgbClr val="000000"/>
                </a:solidFill>
                <a:latin typeface="Segoe"/>
                <a:ea typeface="ＭＳ ゴシック"/>
              </a:rPr>
              <a:t>Click the</a:t>
            </a:r>
            <a:r>
              <a:rPr lang="en-US" sz="2000" b="0" i="0" u="none" strike="noStrike" baseline="0" dirty="0" smtClean="0">
                <a:solidFill>
                  <a:prstClr val="black"/>
                </a:solidFill>
                <a:latin typeface="Segoe"/>
                <a:ea typeface="ＭＳ ゴシック"/>
              </a:rPr>
              <a:t> </a:t>
            </a:r>
            <a:r>
              <a:rPr lang="en-US" sz="2000" b="1" i="0" u="none" strike="noStrike" baseline="0" dirty="0" smtClean="0">
                <a:solidFill>
                  <a:prstClr val="black"/>
                </a:solidFill>
                <a:latin typeface="Segoe"/>
                <a:ea typeface="ＭＳ ゴシック"/>
              </a:rPr>
              <a:t>File</a:t>
            </a:r>
            <a:r>
              <a:rPr lang="en-US" sz="2000" b="0" i="0" u="none" strike="noStrike" baseline="0" dirty="0" smtClean="0">
                <a:solidFill>
                  <a:prstClr val="black"/>
                </a:solidFill>
                <a:latin typeface="Segoe"/>
                <a:ea typeface="ＭＳ ゴシック"/>
              </a:rPr>
              <a:t> tab, and then click </a:t>
            </a:r>
            <a:r>
              <a:rPr lang="en-US" sz="2000" b="1" i="0" u="none" strike="noStrike" baseline="0" dirty="0" smtClean="0">
                <a:solidFill>
                  <a:prstClr val="black"/>
                </a:solidFill>
                <a:latin typeface="Segoe"/>
                <a:ea typeface="ＭＳ ゴシック"/>
              </a:rPr>
              <a:t>Save</a:t>
            </a:r>
            <a:r>
              <a:rPr lang="en-US" sz="2000" b="0" i="0" u="none" strike="noStrike" baseline="0" dirty="0" smtClean="0">
                <a:solidFill>
                  <a:prstClr val="black"/>
                </a:solidFill>
                <a:latin typeface="Segoe"/>
                <a:ea typeface="ＭＳ ゴシック"/>
              </a:rPr>
              <a:t> </a:t>
            </a:r>
            <a:r>
              <a:rPr lang="en-US" sz="2000" b="1" i="0" u="none" strike="noStrike" baseline="0" dirty="0" smtClean="0">
                <a:solidFill>
                  <a:prstClr val="black"/>
                </a:solidFill>
                <a:latin typeface="Segoe"/>
                <a:ea typeface="ＭＳ ゴシック"/>
              </a:rPr>
              <a:t>As</a:t>
            </a:r>
            <a:r>
              <a:rPr lang="en-US" sz="2000" b="0" i="0" u="none" strike="noStrike" baseline="0" dirty="0" smtClean="0">
                <a:solidFill>
                  <a:prstClr val="black"/>
                </a:solidFill>
                <a:latin typeface="Segoe"/>
                <a:ea typeface="ＭＳ ゴシック"/>
              </a:rPr>
              <a:t> to open the Save As screen.</a:t>
            </a:r>
          </a:p>
          <a:p>
            <a:pPr lvl="1" rtl="0"/>
            <a:r>
              <a:rPr lang="en-US" sz="2000" b="0" i="0" u="none" strike="noStrike" baseline="0" dirty="0" smtClean="0">
                <a:solidFill>
                  <a:prstClr val="black"/>
                </a:solidFill>
                <a:latin typeface="Segoe"/>
                <a:ea typeface="ＭＳ ゴシック"/>
              </a:rPr>
              <a:t>Under Current Folder, click </a:t>
            </a:r>
            <a:r>
              <a:rPr lang="en-US" sz="2000" b="1" i="0" u="none" strike="noStrike" baseline="0" dirty="0" smtClean="0">
                <a:solidFill>
                  <a:prstClr val="black"/>
                </a:solidFill>
                <a:latin typeface="Segoe"/>
                <a:ea typeface="ＭＳ ゴシック"/>
              </a:rPr>
              <a:t>Word 2013</a:t>
            </a:r>
            <a:r>
              <a:rPr lang="en-US" sz="2000" b="0" i="0" u="none" strike="noStrike" baseline="0" dirty="0" smtClean="0">
                <a:solidFill>
                  <a:prstClr val="black"/>
                </a:solidFill>
                <a:latin typeface="Segoe"/>
                <a:ea typeface="ＭＳ ゴシック"/>
              </a:rPr>
              <a:t>. The folder you created earlier opens.</a:t>
            </a:r>
          </a:p>
          <a:p>
            <a:pPr lvl="1">
              <a:buFont typeface="+mj-lt"/>
              <a:buAutoNum type="arabicPeriod" startAt="3"/>
            </a:pPr>
            <a:r>
              <a:rPr lang="en-US" sz="2000" dirty="0">
                <a:solidFill>
                  <a:prstClr val="black"/>
                </a:solidFill>
                <a:latin typeface="Segoe"/>
                <a:ea typeface="ＭＳ ゴシック"/>
              </a:rPr>
              <a:t>In the Save As type box, click the drop-down arrow and choose </a:t>
            </a:r>
            <a:r>
              <a:rPr lang="en-US" sz="2000" b="1" dirty="0">
                <a:solidFill>
                  <a:prstClr val="black"/>
                </a:solidFill>
                <a:latin typeface="Segoe"/>
                <a:ea typeface="ＭＳ ゴシック"/>
              </a:rPr>
              <a:t>Word</a:t>
            </a:r>
            <a:r>
              <a:rPr lang="en-US" sz="2000" dirty="0">
                <a:solidFill>
                  <a:prstClr val="black"/>
                </a:solidFill>
                <a:latin typeface="Segoe"/>
                <a:ea typeface="ＭＳ ゴシック"/>
              </a:rPr>
              <a:t> </a:t>
            </a:r>
            <a:r>
              <a:rPr lang="en-US" sz="2000" b="1" dirty="0">
                <a:solidFill>
                  <a:prstClr val="black"/>
                </a:solidFill>
                <a:latin typeface="Segoe"/>
                <a:ea typeface="ＭＳ ゴシック"/>
              </a:rPr>
              <a:t>97-2003 Document (*.doc)</a:t>
            </a:r>
            <a:r>
              <a:rPr lang="en-US" sz="2000" dirty="0">
                <a:solidFill>
                  <a:prstClr val="black"/>
                </a:solidFill>
                <a:latin typeface="Segoe"/>
                <a:ea typeface="ＭＳ ゴシック"/>
              </a:rPr>
              <a:t>. You should see the .doc extension in the File name box—the file extension is associated with a previous version of Word. On the title bar, the file extension appears along with Compatibility Mode. In the next exercise, you learn about Compatibility Mode.</a:t>
            </a:r>
          </a:p>
          <a:p>
            <a:pPr lvl="1">
              <a:buAutoNum type="arabicPeriod" startAt="3"/>
            </a:pPr>
            <a:r>
              <a:rPr lang="en-US" sz="2000" dirty="0">
                <a:solidFill>
                  <a:prstClr val="black"/>
                </a:solidFill>
                <a:latin typeface="Segoe"/>
                <a:ea typeface="ＭＳ ゴシック"/>
              </a:rPr>
              <a:t>Type </a:t>
            </a:r>
            <a:r>
              <a:rPr lang="en-US" sz="2000" b="1" i="1" dirty="0">
                <a:solidFill>
                  <a:prstClr val="black"/>
                </a:solidFill>
                <a:latin typeface="Segoe"/>
                <a:ea typeface="ＭＳ ゴシック"/>
              </a:rPr>
              <a:t>Tech Terrace2 97-2003 </a:t>
            </a:r>
            <a:r>
              <a:rPr lang="en-US" sz="2000" dirty="0">
                <a:solidFill>
                  <a:prstClr val="black"/>
                </a:solidFill>
                <a:latin typeface="Segoe"/>
                <a:ea typeface="ＭＳ ゴシック"/>
              </a:rPr>
              <a:t>in the File name box. Click </a:t>
            </a:r>
            <a:r>
              <a:rPr lang="en-US" sz="2000" b="1" dirty="0">
                <a:solidFill>
                  <a:prstClr val="black"/>
                </a:solidFill>
                <a:latin typeface="Segoe"/>
                <a:ea typeface="ＭＳ ゴシック"/>
              </a:rPr>
              <a:t>Save</a:t>
            </a:r>
            <a:r>
              <a:rPr lang="en-US" sz="2000" dirty="0">
                <a:solidFill>
                  <a:prstClr val="black"/>
                </a:solidFill>
                <a:latin typeface="Times New Roman"/>
                <a:ea typeface="ＭＳ ゴシック"/>
              </a:rPr>
              <a:t>.</a:t>
            </a:r>
          </a:p>
          <a:p>
            <a:pPr lvl="0"/>
            <a:r>
              <a:rPr lang="en-US" sz="2000" b="1" dirty="0">
                <a:latin typeface="Segoe"/>
                <a:ea typeface="ＭＳ ゴシック"/>
              </a:rPr>
              <a:t>PAUSE. LEAVE</a:t>
            </a:r>
            <a:r>
              <a:rPr lang="en-US" sz="2000" dirty="0">
                <a:latin typeface="Segoe"/>
                <a:ea typeface="ＭＳ ゴシック"/>
              </a:rPr>
              <a:t> document open for the next exercise.</a:t>
            </a:r>
          </a:p>
          <a:p>
            <a:pPr lvl="1" rtl="0"/>
            <a:endParaRPr lang="en-US" sz="2000" b="0" i="0" u="none" strike="noStrike" baseline="0" dirty="0" smtClean="0">
              <a:solidFill>
                <a:prstClr val="black"/>
              </a:solidFill>
              <a:latin typeface="Segoe"/>
              <a:ea typeface="ＭＳ ゴシック"/>
            </a:endParaRPr>
          </a:p>
        </p:txBody>
      </p:sp>
      <p:sp>
        <p:nvSpPr>
          <p:cNvPr id="4" name="Rectangle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5" name="Rectangle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6" name="Rectangle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40</a:t>
            </a:fld>
            <a:endParaRPr lang="en-US"/>
          </a:p>
        </p:txBody>
      </p:sp>
    </p:spTree>
    <p:extLst>
      <p:ext uri="{BB962C8B-B14F-4D97-AF65-F5344CB8AC3E}">
        <p14:creationId xmlns:p14="http://schemas.microsoft.com/office/powerpoint/2010/main" val="12618283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Convert a Document</a:t>
            </a:r>
          </a:p>
        </p:txBody>
      </p:sp>
      <p:sp>
        <p:nvSpPr>
          <p:cNvPr id="3" name="Text Placeholder 2"/>
          <p:cNvSpPr>
            <a:spLocks noGrp="1"/>
          </p:cNvSpPr>
          <p:nvPr>
            <p:ph type="body" idx="1"/>
          </p:nvPr>
        </p:nvSpPr>
        <p:spPr/>
        <p:txBody>
          <a:bodyPr/>
          <a:lstStyle/>
          <a:p>
            <a:pPr lvl="0" rtl="0"/>
            <a:r>
              <a:rPr lang="en-US" sz="2000" b="1" i="0" u="none" strike="noStrike" baseline="0" dirty="0" smtClean="0">
                <a:latin typeface="Segoe"/>
                <a:ea typeface="ＭＳ ゴシック"/>
              </a:rPr>
              <a:t>USE</a:t>
            </a:r>
            <a:r>
              <a:rPr lang="en-US" sz="2000" b="0" i="0" u="none" strike="noStrike" baseline="0" dirty="0" smtClean="0">
                <a:latin typeface="Segoe"/>
                <a:ea typeface="ＭＳ ゴシック"/>
              </a:rPr>
              <a:t> the document that is open from the previous exercise.</a:t>
            </a:r>
          </a:p>
          <a:p>
            <a:pPr lvl="1" rtl="0"/>
            <a:r>
              <a:rPr lang="en-US" sz="2000" b="0" i="0" u="none" strike="noStrike" baseline="0" dirty="0" smtClean="0">
                <a:solidFill>
                  <a:prstClr val="black"/>
                </a:solidFill>
                <a:latin typeface="Segoe"/>
                <a:ea typeface="ＭＳ ゴシック"/>
              </a:rPr>
              <a:t>With the </a:t>
            </a:r>
            <a:r>
              <a:rPr lang="en-US" sz="2000" b="1" i="1" u="none" strike="noStrike" baseline="0" dirty="0" smtClean="0">
                <a:solidFill>
                  <a:prstClr val="black"/>
                </a:solidFill>
                <a:latin typeface="Segoe"/>
                <a:ea typeface="ＭＳ ゴシック"/>
              </a:rPr>
              <a:t>TechTerrace2 97-2003.doc</a:t>
            </a:r>
            <a:r>
              <a:rPr lang="en-US" sz="2000" b="0" i="0" u="none" strike="noStrike" baseline="0" dirty="0" smtClean="0">
                <a:solidFill>
                  <a:prstClr val="black"/>
                </a:solidFill>
                <a:latin typeface="Segoe"/>
                <a:ea typeface="ＭＳ ゴシック"/>
              </a:rPr>
              <a:t> document open, click the </a:t>
            </a:r>
            <a:r>
              <a:rPr lang="en-US" sz="2000" b="1" i="0" u="none" strike="noStrike" baseline="0" dirty="0" smtClean="0">
                <a:solidFill>
                  <a:prstClr val="black"/>
                </a:solidFill>
                <a:latin typeface="Segoe"/>
                <a:ea typeface="ＭＳ ゴシック"/>
              </a:rPr>
              <a:t>File</a:t>
            </a:r>
            <a:r>
              <a:rPr lang="en-US" sz="2000" b="0" i="0" u="none" strike="noStrike" baseline="0" dirty="0" smtClean="0">
                <a:solidFill>
                  <a:prstClr val="black"/>
                </a:solidFill>
                <a:latin typeface="Segoe"/>
                <a:ea typeface="ＭＳ ゴシック"/>
              </a:rPr>
              <a:t> tab.</a:t>
            </a:r>
          </a:p>
          <a:p>
            <a:pPr lvl="1" rtl="0"/>
            <a:r>
              <a:rPr lang="en-US" sz="2000" b="0" i="0" u="none" strike="noStrike" baseline="0" dirty="0" smtClean="0">
                <a:solidFill>
                  <a:prstClr val="black"/>
                </a:solidFill>
                <a:latin typeface="Segoe"/>
                <a:ea typeface="ＭＳ ゴシック"/>
              </a:rPr>
              <a:t>In the main pane of the Info command, click </a:t>
            </a:r>
            <a:r>
              <a:rPr lang="en-US" sz="2000" b="1" i="0" u="none" strike="noStrike" baseline="0" dirty="0" smtClean="0">
                <a:solidFill>
                  <a:prstClr val="black"/>
                </a:solidFill>
                <a:latin typeface="Segoe"/>
                <a:ea typeface="ＭＳ ゴシック"/>
              </a:rPr>
              <a:t>Convert</a:t>
            </a:r>
            <a:r>
              <a:rPr lang="en-US" sz="2000" b="0" i="0" u="none" strike="noStrike" baseline="0" dirty="0" smtClean="0">
                <a:solidFill>
                  <a:prstClr val="black"/>
                </a:solidFill>
                <a:latin typeface="Segoe"/>
                <a:ea typeface="ＭＳ ゴシック"/>
              </a:rPr>
              <a:t>, and then click </a:t>
            </a:r>
            <a:r>
              <a:rPr lang="en-US" sz="2000" b="1" i="0" u="none" strike="noStrike" baseline="0" dirty="0" smtClean="0">
                <a:solidFill>
                  <a:prstClr val="black"/>
                </a:solidFill>
                <a:latin typeface="Segoe"/>
                <a:ea typeface="ＭＳ ゴシック"/>
              </a:rPr>
              <a:t>OK</a:t>
            </a:r>
            <a:r>
              <a:rPr lang="en-US" sz="2000" b="0" i="0" u="none" strike="noStrike" baseline="0" dirty="0" smtClean="0">
                <a:solidFill>
                  <a:prstClr val="black"/>
                </a:solidFill>
                <a:latin typeface="Segoe"/>
                <a:ea typeface="ＭＳ ゴシック"/>
              </a:rPr>
              <a:t> to confirm the conversion, as shown below. Converting the document clears the Compatibility Mode on the title bar and upgrades your document to Word 2013 format, which allows you to access Word’s new features.</a:t>
            </a:r>
          </a:p>
          <a:p>
            <a:pPr lvl="1" rtl="0"/>
            <a:r>
              <a:rPr lang="en-US" sz="2000" b="0" i="0" u="none" strike="noStrike" baseline="0" dirty="0" smtClean="0">
                <a:solidFill>
                  <a:prstClr val="black"/>
                </a:solidFill>
                <a:latin typeface="Segoe"/>
                <a:ea typeface="ＭＳ ゴシック"/>
              </a:rPr>
              <a:t>To save the document in the Word 2013 file format, click the </a:t>
            </a:r>
            <a:r>
              <a:rPr lang="en-US" sz="2000" b="1" i="0" u="none" strike="noStrike" baseline="0" dirty="0" smtClean="0">
                <a:solidFill>
                  <a:prstClr val="black"/>
                </a:solidFill>
                <a:latin typeface="Segoe"/>
                <a:ea typeface="ＭＳ ゴシック"/>
              </a:rPr>
              <a:t>File</a:t>
            </a:r>
            <a:r>
              <a:rPr lang="en-US" sz="2000" b="0" i="0" u="none" strike="noStrike" baseline="0" dirty="0" smtClean="0">
                <a:solidFill>
                  <a:prstClr val="black"/>
                </a:solidFill>
                <a:latin typeface="Segoe"/>
                <a:ea typeface="ＭＳ ゴシック"/>
              </a:rPr>
              <a:t> tab.</a:t>
            </a:r>
          </a:p>
        </p:txBody>
      </p:sp>
      <p:sp>
        <p:nvSpPr>
          <p:cNvPr id="4" name="Rectangle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5" name="Rectangle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6" name="Rectangle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41</a:t>
            </a:fld>
            <a:endParaRPr lang="en-US"/>
          </a:p>
        </p:txBody>
      </p:sp>
      <p:pic>
        <p:nvPicPr>
          <p:cNvPr id="7" name="Picture 6" descr="011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4200" y="4750356"/>
            <a:ext cx="5274733" cy="1501565"/>
          </a:xfrm>
          <a:prstGeom prst="rect">
            <a:avLst/>
          </a:prstGeom>
        </p:spPr>
      </p:pic>
    </p:spTree>
    <p:extLst>
      <p:ext uri="{BB962C8B-B14F-4D97-AF65-F5344CB8AC3E}">
        <p14:creationId xmlns:p14="http://schemas.microsoft.com/office/powerpoint/2010/main" val="27073547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Convert a Document</a:t>
            </a:r>
          </a:p>
        </p:txBody>
      </p:sp>
      <p:sp>
        <p:nvSpPr>
          <p:cNvPr id="3" name="Text Placeholder 2"/>
          <p:cNvSpPr>
            <a:spLocks noGrp="1"/>
          </p:cNvSpPr>
          <p:nvPr>
            <p:ph type="body" idx="1"/>
          </p:nvPr>
        </p:nvSpPr>
        <p:spPr/>
        <p:txBody>
          <a:bodyPr/>
          <a:lstStyle/>
          <a:p>
            <a:pPr lvl="1" rtl="0">
              <a:buFont typeface="+mj-lt"/>
              <a:buAutoNum type="arabicPeriod" startAt="4"/>
            </a:pPr>
            <a:r>
              <a:rPr lang="en-US" b="0" i="0" u="none" strike="noStrike" baseline="0" dirty="0" smtClean="0">
                <a:solidFill>
                  <a:prstClr val="black"/>
                </a:solidFill>
                <a:latin typeface="Segoe"/>
                <a:ea typeface="ＭＳ ゴシック"/>
              </a:rPr>
              <a:t>Click </a:t>
            </a:r>
            <a:r>
              <a:rPr lang="en-US" b="1" i="0" u="none" strike="noStrike" baseline="0" dirty="0" smtClean="0">
                <a:solidFill>
                  <a:prstClr val="black"/>
                </a:solidFill>
                <a:latin typeface="Segoe"/>
                <a:ea typeface="ＭＳ ゴシック"/>
              </a:rPr>
              <a:t>Save As</a:t>
            </a:r>
            <a:r>
              <a:rPr lang="en-US" b="0" i="0" u="none" strike="noStrike" baseline="0" dirty="0" smtClean="0">
                <a:solidFill>
                  <a:prstClr val="black"/>
                </a:solidFill>
                <a:latin typeface="Segoe"/>
                <a:ea typeface="ＭＳ ゴシック"/>
              </a:rPr>
              <a:t>, and then click the </a:t>
            </a:r>
            <a:r>
              <a:rPr lang="en-US" b="1" i="0" u="none" strike="noStrike" baseline="0" dirty="0" smtClean="0">
                <a:solidFill>
                  <a:prstClr val="black"/>
                </a:solidFill>
                <a:latin typeface="Segoe"/>
                <a:ea typeface="ＭＳ ゴシック"/>
              </a:rPr>
              <a:t>Word 2013</a:t>
            </a:r>
            <a:r>
              <a:rPr lang="en-US" b="0" i="0" u="none" strike="noStrike" baseline="0" dirty="0" smtClean="0">
                <a:solidFill>
                  <a:prstClr val="black"/>
                </a:solidFill>
                <a:latin typeface="Segoe"/>
                <a:ea typeface="ＭＳ ゴシック"/>
              </a:rPr>
              <a:t> folder. Then in the File name box, type </a:t>
            </a:r>
            <a:r>
              <a:rPr lang="en-US" b="1" i="1" u="none" strike="noStrike" baseline="0" dirty="0" smtClean="0">
                <a:solidFill>
                  <a:prstClr val="black"/>
                </a:solidFill>
                <a:latin typeface="Segoe"/>
                <a:ea typeface="ＭＳ ゴシック"/>
              </a:rPr>
              <a:t>Tech Terrace Update</a:t>
            </a:r>
            <a:r>
              <a:rPr lang="en-US" b="0" i="0" u="none" strike="noStrike" baseline="0" dirty="0" smtClean="0">
                <a:solidFill>
                  <a:prstClr val="black"/>
                </a:solidFill>
                <a:latin typeface="Segoe"/>
                <a:ea typeface="ＭＳ ゴシック"/>
              </a:rPr>
              <a:t>. The filename displays the .</a:t>
            </a:r>
            <a:r>
              <a:rPr lang="en-US" b="0" i="0" u="none" strike="noStrike" baseline="0" dirty="0" err="1" smtClean="0">
                <a:solidFill>
                  <a:prstClr val="black"/>
                </a:solidFill>
                <a:latin typeface="Segoe"/>
                <a:ea typeface="ＭＳ ゴシック"/>
              </a:rPr>
              <a:t>docx</a:t>
            </a:r>
            <a:r>
              <a:rPr lang="en-US" b="0" i="0" u="none" strike="noStrike" baseline="0" dirty="0" smtClean="0">
                <a:solidFill>
                  <a:prstClr val="black"/>
                </a:solidFill>
                <a:latin typeface="Segoe"/>
                <a:ea typeface="ＭＳ ゴシック"/>
              </a:rPr>
              <a:t> extension in the title bar after the file name.</a:t>
            </a:r>
          </a:p>
          <a:p>
            <a:pPr lvl="0" rtl="0"/>
            <a:r>
              <a:rPr lang="en-US" b="1" i="0" u="none" strike="noStrike" baseline="0" dirty="0" smtClean="0">
                <a:latin typeface="Segoe"/>
                <a:ea typeface="ＭＳ ゴシック"/>
              </a:rPr>
              <a:t>PAUSE. LEAVE</a:t>
            </a:r>
            <a:r>
              <a:rPr lang="en-US" b="0" i="0" u="none" strike="noStrike" baseline="0" dirty="0" smtClean="0">
                <a:latin typeface="Segoe"/>
                <a:ea typeface="ＭＳ ゴシック"/>
              </a:rPr>
              <a:t> the document open for the next exercise.</a:t>
            </a:r>
          </a:p>
        </p:txBody>
      </p:sp>
      <p:sp>
        <p:nvSpPr>
          <p:cNvPr id="4" name="Rectangle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5" name="Rectangle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6" name="Rectangle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42</a:t>
            </a:fld>
            <a:endParaRPr lang="en-US"/>
          </a:p>
        </p:txBody>
      </p:sp>
    </p:spTree>
    <p:extLst>
      <p:ext uri="{BB962C8B-B14F-4D97-AF65-F5344CB8AC3E}">
        <p14:creationId xmlns:p14="http://schemas.microsoft.com/office/powerpoint/2010/main" val="39030673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Export a Document to a PDF</a:t>
            </a:r>
          </a:p>
        </p:txBody>
      </p:sp>
      <p:sp>
        <p:nvSpPr>
          <p:cNvPr id="3" name="Text Placeholder 2"/>
          <p:cNvSpPr>
            <a:spLocks noGrp="1"/>
          </p:cNvSpPr>
          <p:nvPr>
            <p:ph type="body" idx="1"/>
          </p:nvPr>
        </p:nvSpPr>
        <p:spPr/>
        <p:txBody>
          <a:bodyPr/>
          <a:lstStyle/>
          <a:p>
            <a:pPr lvl="0" rtl="0"/>
            <a:r>
              <a:rPr lang="en-US" sz="2000" b="1" i="0" u="none" strike="noStrike" baseline="0" dirty="0" smtClean="0">
                <a:latin typeface="Segoe"/>
                <a:ea typeface="ＭＳ ゴシック"/>
              </a:rPr>
              <a:t>USE</a:t>
            </a:r>
            <a:r>
              <a:rPr lang="en-US" sz="2000" b="0" i="0" u="none" strike="noStrike" baseline="0" dirty="0" smtClean="0">
                <a:latin typeface="Segoe"/>
                <a:ea typeface="ＭＳ ゴシック"/>
              </a:rPr>
              <a:t> the document that is open from the previous exercise.</a:t>
            </a:r>
          </a:p>
          <a:p>
            <a:pPr lvl="1" rtl="0"/>
            <a:r>
              <a:rPr lang="en-US" sz="2000" b="0" i="0" u="none" strike="noStrike" baseline="0" dirty="0" smtClean="0">
                <a:solidFill>
                  <a:prstClr val="black"/>
                </a:solidFill>
                <a:latin typeface="Segoe"/>
                <a:ea typeface="ＭＳ ゴシック"/>
              </a:rPr>
              <a:t>. Click the </a:t>
            </a:r>
            <a:r>
              <a:rPr lang="en-US" sz="2000" b="1" i="0" u="none" strike="noStrike" baseline="0" dirty="0" smtClean="0">
                <a:solidFill>
                  <a:prstClr val="black"/>
                </a:solidFill>
                <a:latin typeface="Segoe"/>
                <a:ea typeface="ＭＳ ゴシック"/>
              </a:rPr>
              <a:t>File</a:t>
            </a:r>
            <a:r>
              <a:rPr lang="en-US" sz="2000" b="0" i="0" u="none" strike="noStrike" baseline="0" dirty="0" smtClean="0">
                <a:solidFill>
                  <a:prstClr val="black"/>
                </a:solidFill>
                <a:latin typeface="Segoe"/>
                <a:ea typeface="ＭＳ ゴシック"/>
              </a:rPr>
              <a:t> tab and click </a:t>
            </a:r>
            <a:r>
              <a:rPr lang="en-US" sz="2000" b="1" i="0" u="none" strike="noStrike" baseline="0" dirty="0" smtClean="0">
                <a:solidFill>
                  <a:prstClr val="black"/>
                </a:solidFill>
                <a:latin typeface="Segoe"/>
                <a:ea typeface="ＭＳ ゴシック"/>
              </a:rPr>
              <a:t>Export</a:t>
            </a:r>
            <a:r>
              <a:rPr lang="en-US" sz="2000" b="0" i="0" u="none" strike="noStrike" baseline="0" dirty="0" smtClean="0">
                <a:solidFill>
                  <a:prstClr val="black"/>
                </a:solidFill>
                <a:latin typeface="Segoe"/>
                <a:ea typeface="ＭＳ ゴシック"/>
              </a:rPr>
              <a:t> command. The Export screen opens (see below). You use the Export command to share your documents with others. Publishing the document as a PDF file preserves the formatting. You can also select what you want to share before exporting.</a:t>
            </a:r>
          </a:p>
        </p:txBody>
      </p:sp>
      <p:sp>
        <p:nvSpPr>
          <p:cNvPr id="4" name="Rectangle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5" name="Rectangle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6" name="Rectangle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43</a:t>
            </a:fld>
            <a:endParaRPr lang="en-US"/>
          </a:p>
        </p:txBody>
      </p:sp>
      <p:pic>
        <p:nvPicPr>
          <p:cNvPr id="7" name="Picture 6" descr="011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9442" y="3479800"/>
            <a:ext cx="4926358" cy="2662669"/>
          </a:xfrm>
          <a:prstGeom prst="rect">
            <a:avLst/>
          </a:prstGeom>
        </p:spPr>
      </p:pic>
    </p:spTree>
    <p:extLst>
      <p:ext uri="{BB962C8B-B14F-4D97-AF65-F5344CB8AC3E}">
        <p14:creationId xmlns:p14="http://schemas.microsoft.com/office/powerpoint/2010/main" val="22607893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Export a Document to a PDF</a:t>
            </a:r>
          </a:p>
        </p:txBody>
      </p:sp>
      <p:sp>
        <p:nvSpPr>
          <p:cNvPr id="3" name="Text Placeholder 2"/>
          <p:cNvSpPr>
            <a:spLocks noGrp="1"/>
          </p:cNvSpPr>
          <p:nvPr>
            <p:ph type="body" idx="1"/>
          </p:nvPr>
        </p:nvSpPr>
        <p:spPr/>
        <p:txBody>
          <a:bodyPr/>
          <a:lstStyle/>
          <a:p>
            <a:pPr lvl="1" rtl="0">
              <a:buFont typeface="+mj-lt"/>
              <a:buAutoNum type="arabicPeriod" startAt="2"/>
            </a:pPr>
            <a:r>
              <a:rPr lang="en-US" b="0" i="0" u="none" strike="noStrike" baseline="0" dirty="0" smtClean="0">
                <a:solidFill>
                  <a:prstClr val="black"/>
                </a:solidFill>
                <a:latin typeface="Segoe"/>
                <a:ea typeface="ＭＳ ゴシック"/>
              </a:rPr>
              <a:t>Click create the </a:t>
            </a:r>
            <a:r>
              <a:rPr lang="en-US" b="1" i="0" u="none" strike="noStrike" baseline="0" dirty="0" smtClean="0">
                <a:solidFill>
                  <a:prstClr val="black"/>
                </a:solidFill>
                <a:latin typeface="Segoe"/>
                <a:ea typeface="ＭＳ ゴシック"/>
              </a:rPr>
              <a:t>PDF/XPS</a:t>
            </a:r>
            <a:r>
              <a:rPr lang="en-US" b="0" i="0" u="none" strike="noStrike" baseline="0" dirty="0" smtClean="0">
                <a:solidFill>
                  <a:prstClr val="black"/>
                </a:solidFill>
                <a:latin typeface="Segoe"/>
                <a:ea typeface="ＭＳ ゴシック"/>
              </a:rPr>
              <a:t> button. The </a:t>
            </a:r>
            <a:r>
              <a:rPr lang="en-US" b="0" i="1" u="none" strike="noStrike" baseline="0" dirty="0" smtClean="0">
                <a:solidFill>
                  <a:prstClr val="black"/>
                </a:solidFill>
                <a:latin typeface="Segoe"/>
                <a:ea typeface="ＭＳ ゴシック"/>
              </a:rPr>
              <a:t>Publish as PDF or XPS</a:t>
            </a:r>
            <a:r>
              <a:rPr lang="en-US" b="0" i="0" u="none" strike="noStrike" baseline="0" dirty="0" smtClean="0">
                <a:solidFill>
                  <a:prstClr val="black"/>
                </a:solidFill>
                <a:latin typeface="Segoe"/>
                <a:ea typeface="ＭＳ ゴシック"/>
              </a:rPr>
              <a:t> dialog box opens, and the Word 2013 folder automatically opens.</a:t>
            </a:r>
          </a:p>
          <a:p>
            <a:pPr lvl="1" rtl="0">
              <a:buAutoNum type="arabicPeriod" startAt="2"/>
            </a:pPr>
            <a:r>
              <a:rPr lang="en-US" b="0" i="0" u="none" strike="noStrike" baseline="0" dirty="0" smtClean="0">
                <a:solidFill>
                  <a:prstClr val="black"/>
                </a:solidFill>
                <a:latin typeface="Segoe"/>
                <a:ea typeface="ＭＳ ゴシック"/>
              </a:rPr>
              <a:t>In the File name box, type </a:t>
            </a:r>
            <a:r>
              <a:rPr lang="en-US" b="1" i="1" u="none" strike="noStrike" baseline="0" dirty="0" smtClean="0">
                <a:solidFill>
                  <a:prstClr val="black"/>
                </a:solidFill>
                <a:latin typeface="Segoe"/>
                <a:ea typeface="ＭＳ ゴシック"/>
              </a:rPr>
              <a:t>Tech Terrace 3</a:t>
            </a:r>
            <a:r>
              <a:rPr lang="en-US" b="0" i="0" u="none" strike="noStrike" baseline="0" dirty="0" smtClean="0">
                <a:solidFill>
                  <a:prstClr val="black"/>
                </a:solidFill>
                <a:latin typeface="Segoe"/>
                <a:ea typeface="ＭＳ ゴシック"/>
              </a:rPr>
              <a:t>. In the Save as type box, notice that the PDF (*.</a:t>
            </a:r>
            <a:r>
              <a:rPr lang="en-US" b="0" i="0" u="none" strike="noStrike" baseline="0" dirty="0" err="1" smtClean="0">
                <a:solidFill>
                  <a:prstClr val="black"/>
                </a:solidFill>
                <a:latin typeface="Segoe"/>
                <a:ea typeface="ＭＳ ゴシック"/>
              </a:rPr>
              <a:t>pfd</a:t>
            </a:r>
            <a:r>
              <a:rPr lang="en-US" b="0" i="0" u="none" strike="noStrike" baseline="0" dirty="0" smtClean="0">
                <a:solidFill>
                  <a:prstClr val="black"/>
                </a:solidFill>
                <a:latin typeface="Segoe"/>
                <a:ea typeface="ＭＳ ゴシック"/>
              </a:rPr>
              <a:t>) is showing. The file extension is automatically selected when using Export.</a:t>
            </a:r>
          </a:p>
          <a:p>
            <a:pPr lvl="1">
              <a:buFont typeface="+mj-lt"/>
              <a:buAutoNum type="arabicPeriod" startAt="4"/>
            </a:pPr>
            <a:r>
              <a:rPr lang="en-US" dirty="0">
                <a:solidFill>
                  <a:prstClr val="black"/>
                </a:solidFill>
                <a:latin typeface="Segoe"/>
                <a:ea typeface="ＭＳ ゴシック"/>
              </a:rPr>
              <a:t>Click </a:t>
            </a:r>
            <a:r>
              <a:rPr lang="en-US" b="1" dirty="0">
                <a:solidFill>
                  <a:prstClr val="black"/>
                </a:solidFill>
                <a:latin typeface="Segoe"/>
                <a:ea typeface="ＭＳ ゴシック"/>
              </a:rPr>
              <a:t>Publish</a:t>
            </a:r>
            <a:r>
              <a:rPr lang="en-US" dirty="0">
                <a:solidFill>
                  <a:prstClr val="black"/>
                </a:solidFill>
                <a:latin typeface="Segoe"/>
                <a:ea typeface="ＭＳ ゴシック"/>
              </a:rPr>
              <a:t>. By default, the document will not open after the file is published. To open the document in a reader format, enable the </a:t>
            </a:r>
            <a:r>
              <a:rPr lang="en-US" i="1" dirty="0">
                <a:solidFill>
                  <a:prstClr val="black"/>
                </a:solidFill>
                <a:latin typeface="Segoe"/>
                <a:ea typeface="ＭＳ ゴシック"/>
              </a:rPr>
              <a:t>Open file after Publishing </a:t>
            </a:r>
            <a:r>
              <a:rPr lang="en-US" dirty="0">
                <a:solidFill>
                  <a:prstClr val="black"/>
                </a:solidFill>
                <a:latin typeface="Segoe"/>
                <a:ea typeface="ＭＳ ゴシック"/>
              </a:rPr>
              <a:t>check box.</a:t>
            </a:r>
          </a:p>
          <a:p>
            <a:pPr lvl="1">
              <a:buAutoNum type="arabicPeriod" startAt="4"/>
            </a:pPr>
            <a:r>
              <a:rPr lang="en-US" dirty="0">
                <a:solidFill>
                  <a:prstClr val="black"/>
                </a:solidFill>
                <a:latin typeface="Segoe"/>
                <a:ea typeface="ＭＳ ゴシック"/>
              </a:rPr>
              <a:t>Click </a:t>
            </a:r>
            <a:r>
              <a:rPr lang="en-US" b="1" dirty="0">
                <a:solidFill>
                  <a:prstClr val="black"/>
                </a:solidFill>
                <a:latin typeface="Segoe"/>
                <a:ea typeface="ＭＳ ゴシック"/>
              </a:rPr>
              <a:t>File</a:t>
            </a:r>
            <a:r>
              <a:rPr lang="en-US" dirty="0">
                <a:solidFill>
                  <a:prstClr val="black"/>
                </a:solidFill>
                <a:latin typeface="Segoe"/>
                <a:ea typeface="ＭＳ ゴシック"/>
              </a:rPr>
              <a:t>, and then </a:t>
            </a:r>
            <a:r>
              <a:rPr lang="en-US" b="1" dirty="0">
                <a:solidFill>
                  <a:prstClr val="black"/>
                </a:solidFill>
                <a:latin typeface="Segoe"/>
                <a:ea typeface="ＭＳ ゴシック"/>
              </a:rPr>
              <a:t>Close</a:t>
            </a:r>
            <a:r>
              <a:rPr lang="en-US" dirty="0">
                <a:solidFill>
                  <a:prstClr val="black"/>
                </a:solidFill>
                <a:latin typeface="Segoe"/>
                <a:ea typeface="ＭＳ ゴシック"/>
              </a:rPr>
              <a:t> to close the document.</a:t>
            </a:r>
          </a:p>
          <a:p>
            <a:pPr lvl="0"/>
            <a:r>
              <a:rPr lang="en-US" b="1" dirty="0">
                <a:latin typeface="Segoe"/>
                <a:ea typeface="ＭＳ ゴシック"/>
              </a:rPr>
              <a:t>PAUSE. LEAVE</a:t>
            </a:r>
            <a:r>
              <a:rPr lang="en-US" dirty="0">
                <a:latin typeface="Segoe"/>
                <a:ea typeface="ＭＳ ゴシック"/>
              </a:rPr>
              <a:t> Word open for the next exercise.</a:t>
            </a:r>
          </a:p>
          <a:p>
            <a:pPr lvl="1" rtl="0">
              <a:buAutoNum type="arabicPeriod" startAt="2"/>
            </a:pPr>
            <a:endParaRPr lang="en-US" b="0" i="0" u="none" strike="noStrike" baseline="0" dirty="0" smtClean="0">
              <a:solidFill>
                <a:prstClr val="black"/>
              </a:solidFill>
              <a:latin typeface="Segoe"/>
              <a:ea typeface="ＭＳ ゴシック"/>
            </a:endParaRPr>
          </a:p>
        </p:txBody>
      </p:sp>
      <p:sp>
        <p:nvSpPr>
          <p:cNvPr id="4" name="Rectangle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5" name="Rectangle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6" name="Rectangle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44</a:t>
            </a:fld>
            <a:endParaRPr lang="en-US"/>
          </a:p>
        </p:txBody>
      </p:sp>
    </p:spTree>
    <p:extLst>
      <p:ext uri="{BB962C8B-B14F-4D97-AF65-F5344CB8AC3E}">
        <p14:creationId xmlns:p14="http://schemas.microsoft.com/office/powerpoint/2010/main" val="28062730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Locate a Template Installed on Your Computer</a:t>
            </a:r>
          </a:p>
        </p:txBody>
      </p:sp>
      <p:sp>
        <p:nvSpPr>
          <p:cNvPr id="3" name="Text Placeholder 2"/>
          <p:cNvSpPr>
            <a:spLocks noGrp="1"/>
          </p:cNvSpPr>
          <p:nvPr>
            <p:ph type="body" idx="1"/>
          </p:nvPr>
        </p:nvSpPr>
        <p:spPr/>
        <p:txBody>
          <a:bodyPr/>
          <a:lstStyle/>
          <a:p>
            <a:pPr lvl="1" rtl="0"/>
            <a:r>
              <a:rPr lang="en-US" sz="2000" b="0" i="0" u="none" strike="noStrike" baseline="0" dirty="0" smtClean="0">
                <a:solidFill>
                  <a:prstClr val="black"/>
                </a:solidFill>
                <a:latin typeface="Segoe"/>
                <a:ea typeface="ＭＳ ゴシック"/>
              </a:rPr>
              <a:t>Click the </a:t>
            </a:r>
            <a:r>
              <a:rPr lang="en-US" sz="2000" b="1" i="0" u="none" strike="noStrike" baseline="0" dirty="0" smtClean="0">
                <a:solidFill>
                  <a:prstClr val="black"/>
                </a:solidFill>
                <a:latin typeface="Segoe"/>
                <a:ea typeface="ＭＳ ゴシック"/>
              </a:rPr>
              <a:t>File</a:t>
            </a:r>
            <a:r>
              <a:rPr lang="en-US" sz="2000" b="0" i="0" u="none" strike="noStrike" baseline="0" dirty="0" smtClean="0">
                <a:solidFill>
                  <a:prstClr val="black"/>
                </a:solidFill>
                <a:latin typeface="Segoe"/>
                <a:ea typeface="ＭＳ ゴシック"/>
              </a:rPr>
              <a:t> tab, and then click </a:t>
            </a:r>
            <a:r>
              <a:rPr lang="en-US" sz="2000" b="1" i="0" u="none" strike="noStrike" baseline="0" dirty="0" smtClean="0">
                <a:solidFill>
                  <a:prstClr val="black"/>
                </a:solidFill>
                <a:latin typeface="Segoe"/>
                <a:ea typeface="ＭＳ ゴシック"/>
              </a:rPr>
              <a:t>New</a:t>
            </a:r>
            <a:r>
              <a:rPr lang="en-US" sz="2000" b="0" i="0" u="none" strike="noStrike" baseline="0" dirty="0" smtClean="0">
                <a:solidFill>
                  <a:prstClr val="black"/>
                </a:solidFill>
                <a:latin typeface="Segoe"/>
                <a:ea typeface="ＭＳ ゴシック"/>
              </a:rPr>
              <a:t>. The New screen displays the available templates as shown below. Scroll down and review the accessible templates. First determine what type of document needs to be created. For this exercise, you select a blank template.</a:t>
            </a:r>
          </a:p>
        </p:txBody>
      </p:sp>
      <p:sp>
        <p:nvSpPr>
          <p:cNvPr id="4" name="Rectangle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5" name="Rectangle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6" name="Rectangle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45</a:t>
            </a:fld>
            <a:endParaRPr lang="en-US"/>
          </a:p>
        </p:txBody>
      </p:sp>
      <p:pic>
        <p:nvPicPr>
          <p:cNvPr id="7" name="Picture 6" descr="012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3124200"/>
            <a:ext cx="5689599" cy="3068162"/>
          </a:xfrm>
          <a:prstGeom prst="rect">
            <a:avLst/>
          </a:prstGeom>
        </p:spPr>
      </p:pic>
    </p:spTree>
    <p:extLst>
      <p:ext uri="{BB962C8B-B14F-4D97-AF65-F5344CB8AC3E}">
        <p14:creationId xmlns:p14="http://schemas.microsoft.com/office/powerpoint/2010/main" val="15210087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Locate a Template Installed on Your Computer</a:t>
            </a:r>
          </a:p>
        </p:txBody>
      </p:sp>
      <p:sp>
        <p:nvSpPr>
          <p:cNvPr id="3" name="Text Placeholder 2"/>
          <p:cNvSpPr>
            <a:spLocks noGrp="1"/>
          </p:cNvSpPr>
          <p:nvPr>
            <p:ph type="body" idx="1"/>
          </p:nvPr>
        </p:nvSpPr>
        <p:spPr/>
        <p:txBody>
          <a:bodyPr/>
          <a:lstStyle/>
          <a:p>
            <a:pPr lvl="1" rtl="0">
              <a:buFont typeface="+mj-lt"/>
              <a:buAutoNum type="arabicPeriod" startAt="2"/>
            </a:pPr>
            <a:r>
              <a:rPr lang="en-US" b="0" i="0" u="none" strike="noStrike" baseline="0" dirty="0" smtClean="0">
                <a:solidFill>
                  <a:prstClr val="black"/>
                </a:solidFill>
                <a:latin typeface="Segoe"/>
                <a:ea typeface="ＭＳ ゴシック"/>
              </a:rPr>
              <a:t>Click the </a:t>
            </a:r>
            <a:r>
              <a:rPr lang="en-US" b="1" i="0" u="none" strike="noStrike" baseline="0" dirty="0" smtClean="0">
                <a:solidFill>
                  <a:prstClr val="black"/>
                </a:solidFill>
                <a:latin typeface="Segoe"/>
                <a:ea typeface="ＭＳ ゴシック"/>
              </a:rPr>
              <a:t>Single spaced (blank)</a:t>
            </a:r>
            <a:r>
              <a:rPr lang="en-US" b="0" i="0" u="none" strike="noStrike" baseline="0" dirty="0" smtClean="0">
                <a:solidFill>
                  <a:prstClr val="black"/>
                </a:solidFill>
                <a:latin typeface="Segoe"/>
                <a:ea typeface="ＭＳ ゴシック"/>
              </a:rPr>
              <a:t> document, and then click the </a:t>
            </a:r>
            <a:r>
              <a:rPr lang="en-US" b="1" i="0" u="none" strike="noStrike" baseline="0" dirty="0" smtClean="0">
                <a:solidFill>
                  <a:prstClr val="black"/>
                </a:solidFill>
                <a:latin typeface="Segoe"/>
                <a:ea typeface="ＭＳ ゴシック"/>
              </a:rPr>
              <a:t>Create</a:t>
            </a:r>
            <a:r>
              <a:rPr lang="en-US" b="0" i="0" u="none" strike="noStrike" baseline="0" dirty="0" smtClean="0">
                <a:solidFill>
                  <a:prstClr val="black"/>
                </a:solidFill>
                <a:latin typeface="Segoe"/>
                <a:ea typeface="ＭＳ ゴシック"/>
              </a:rPr>
              <a:t> button.</a:t>
            </a:r>
          </a:p>
          <a:p>
            <a:pPr lvl="1" rtl="0">
              <a:buAutoNum type="arabicPeriod" startAt="2"/>
            </a:pPr>
            <a:r>
              <a:rPr lang="en-US" b="0" i="0" u="none" strike="noStrike" baseline="0" dirty="0" smtClean="0">
                <a:solidFill>
                  <a:prstClr val="black"/>
                </a:solidFill>
                <a:latin typeface="Segoe"/>
                <a:ea typeface="ＭＳ ゴシック"/>
              </a:rPr>
              <a:t>Display the Show/Hide button (¶) to show paragraph marks.</a:t>
            </a:r>
          </a:p>
          <a:p>
            <a:pPr lvl="0" rtl="0"/>
            <a:r>
              <a:rPr lang="en-US" b="1" i="0" u="none" strike="noStrike" baseline="0" dirty="0" smtClean="0">
                <a:latin typeface="Segoe"/>
                <a:ea typeface="ＭＳ ゴシック"/>
              </a:rPr>
              <a:t>PAUSE. LEAVE</a:t>
            </a:r>
            <a:r>
              <a:rPr lang="en-US" b="0" i="0" u="none" strike="noStrike" baseline="0" dirty="0" smtClean="0">
                <a:latin typeface="Segoe"/>
                <a:ea typeface="ＭＳ ゴシック"/>
              </a:rPr>
              <a:t> the document open to use in the next exercise.</a:t>
            </a:r>
          </a:p>
        </p:txBody>
      </p:sp>
      <p:sp>
        <p:nvSpPr>
          <p:cNvPr id="4" name="Rectangle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5" name="Rectangle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6" name="Rectangle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46</a:t>
            </a:fld>
            <a:endParaRPr lang="en-US"/>
          </a:p>
        </p:txBody>
      </p:sp>
    </p:spTree>
    <p:extLst>
      <p:ext uri="{BB962C8B-B14F-4D97-AF65-F5344CB8AC3E}">
        <p14:creationId xmlns:p14="http://schemas.microsoft.com/office/powerpoint/2010/main" val="13886034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Create a Single-Spaced Document Using a Template</a:t>
            </a:r>
          </a:p>
        </p:txBody>
      </p:sp>
      <p:sp>
        <p:nvSpPr>
          <p:cNvPr id="3" name="Text Placeholder 2"/>
          <p:cNvSpPr>
            <a:spLocks noGrp="1"/>
          </p:cNvSpPr>
          <p:nvPr>
            <p:ph type="body" idx="1"/>
          </p:nvPr>
        </p:nvSpPr>
        <p:spPr/>
        <p:txBody>
          <a:bodyPr/>
          <a:lstStyle/>
          <a:p>
            <a:pPr lvl="1" rtl="0"/>
            <a:r>
              <a:rPr lang="en-US" b="0" i="0" u="none" strike="noStrike" baseline="0" smtClean="0">
                <a:solidFill>
                  <a:prstClr val="black"/>
                </a:solidFill>
                <a:latin typeface="Segoe"/>
                <a:ea typeface="ＭＳ ゴシック"/>
              </a:rPr>
              <a:t>Click the </a:t>
            </a:r>
            <a:r>
              <a:rPr lang="en-US" b="1" i="0" u="none" strike="noStrike" baseline="0" smtClean="0">
                <a:solidFill>
                  <a:prstClr val="black"/>
                </a:solidFill>
                <a:latin typeface="Segoe"/>
                <a:ea typeface="ＭＳ ゴシック"/>
              </a:rPr>
              <a:t>File</a:t>
            </a:r>
            <a:r>
              <a:rPr lang="en-US" b="0" i="0" u="none" strike="noStrike" baseline="0" smtClean="0">
                <a:solidFill>
                  <a:prstClr val="black"/>
                </a:solidFill>
                <a:latin typeface="Segoe"/>
                <a:ea typeface="ＭＳ ゴシック"/>
              </a:rPr>
              <a:t> tab, and then click </a:t>
            </a:r>
            <a:r>
              <a:rPr lang="en-US" b="1" i="0" u="none" strike="noStrike" baseline="0" smtClean="0">
                <a:solidFill>
                  <a:prstClr val="black"/>
                </a:solidFill>
                <a:latin typeface="Segoe"/>
                <a:ea typeface="ＭＳ ゴシック"/>
              </a:rPr>
              <a:t>Save As</a:t>
            </a:r>
            <a:r>
              <a:rPr lang="en-US" b="0" i="0" u="none" strike="noStrike" baseline="0" smtClean="0">
                <a:solidFill>
                  <a:prstClr val="black"/>
                </a:solidFill>
                <a:latin typeface="Segoe"/>
                <a:ea typeface="ＭＳ ゴシック"/>
              </a:rPr>
              <a:t>. In the Save As screen, click </a:t>
            </a:r>
            <a:r>
              <a:rPr lang="en-US" b="1" i="0" u="none" strike="noStrike" baseline="0" smtClean="0">
                <a:solidFill>
                  <a:prstClr val="black"/>
                </a:solidFill>
                <a:latin typeface="Segoe"/>
                <a:ea typeface="ＭＳ ゴシック"/>
              </a:rPr>
              <a:t>Computer</a:t>
            </a:r>
            <a:r>
              <a:rPr lang="en-US" b="0" i="0" u="none" strike="noStrike" baseline="0" smtClean="0">
                <a:solidFill>
                  <a:prstClr val="black"/>
                </a:solidFill>
                <a:latin typeface="Segoe"/>
                <a:ea typeface="ＭＳ ゴシック"/>
              </a:rPr>
              <a:t>. Under Recent Folders, click the </a:t>
            </a:r>
            <a:r>
              <a:rPr lang="en-US" b="1" i="0" u="none" strike="noStrike" baseline="0" smtClean="0">
                <a:solidFill>
                  <a:prstClr val="black"/>
                </a:solidFill>
                <a:latin typeface="Segoe"/>
                <a:ea typeface="ＭＳ ゴシック"/>
              </a:rPr>
              <a:t>Word 2013</a:t>
            </a:r>
            <a:r>
              <a:rPr lang="en-US" b="0" i="0" u="none" strike="noStrike" baseline="0" smtClean="0">
                <a:solidFill>
                  <a:prstClr val="black"/>
                </a:solidFill>
                <a:latin typeface="Segoe"/>
                <a:ea typeface="ＭＳ ゴシック"/>
              </a:rPr>
              <a:t> folder to open that location. In the File name box, type </a:t>
            </a:r>
            <a:r>
              <a:rPr lang="en-US" b="1" i="0" u="none" strike="noStrike" baseline="0" smtClean="0">
                <a:solidFill>
                  <a:prstClr val="black"/>
                </a:solidFill>
                <a:latin typeface="Segoe"/>
                <a:ea typeface="ＭＳ ゴシック"/>
              </a:rPr>
              <a:t>Welcome Memo</a:t>
            </a:r>
            <a:r>
              <a:rPr lang="en-US" b="0" i="0" u="none" strike="noStrike" baseline="0" smtClean="0">
                <a:solidFill>
                  <a:prstClr val="black"/>
                </a:solidFill>
                <a:latin typeface="Segoe"/>
                <a:ea typeface="ＭＳ ゴシック"/>
              </a:rPr>
              <a:t>. Click </a:t>
            </a:r>
            <a:r>
              <a:rPr lang="en-US" b="1" i="0" u="none" strike="noStrike" baseline="0" smtClean="0">
                <a:solidFill>
                  <a:prstClr val="black"/>
                </a:solidFill>
                <a:latin typeface="Segoe"/>
                <a:ea typeface="ＭＳ ゴシック"/>
              </a:rPr>
              <a:t>Save</a:t>
            </a:r>
            <a:r>
              <a:rPr lang="en-US" b="0" i="0" u="none" strike="noStrike" baseline="0" smtClean="0">
                <a:solidFill>
                  <a:prstClr val="black"/>
                </a:solidFill>
                <a:latin typeface="Times New Roman"/>
                <a:ea typeface="ＭＳ ゴシック"/>
              </a:rPr>
              <a:t>.</a:t>
            </a:r>
          </a:p>
          <a:p>
            <a:pPr lvl="1" rtl="0"/>
            <a:r>
              <a:rPr lang="en-US" b="0" i="0" u="none" strike="noStrike" baseline="0" smtClean="0">
                <a:solidFill>
                  <a:prstClr val="black"/>
                </a:solidFill>
                <a:latin typeface="Segoe"/>
                <a:ea typeface="ＭＳ ゴシック"/>
              </a:rPr>
              <a:t>Type the document as follows and press the</a:t>
            </a:r>
            <a:r>
              <a:rPr lang="en-US" b="1" i="0" u="none" strike="noStrike" baseline="0" smtClean="0">
                <a:solidFill>
                  <a:srgbClr val="000000"/>
                </a:solidFill>
                <a:latin typeface="Segoe"/>
                <a:ea typeface="ＭＳ ゴシック"/>
              </a:rPr>
              <a:t> Tab </a:t>
            </a:r>
            <a:r>
              <a:rPr lang="en-US" b="0" i="0" u="none" strike="noStrike" baseline="0" smtClean="0">
                <a:solidFill>
                  <a:prstClr val="black"/>
                </a:solidFill>
                <a:latin typeface="Segoe"/>
                <a:ea typeface="ＭＳ ゴシック"/>
              </a:rPr>
              <a:t>or Enter key as indicated. By pressing the</a:t>
            </a:r>
            <a:r>
              <a:rPr lang="en-US" b="1" i="0" u="none" strike="noStrike" baseline="0" smtClean="0">
                <a:solidFill>
                  <a:prstClr val="black"/>
                </a:solidFill>
                <a:latin typeface="Segoe"/>
                <a:ea typeface="ＭＳ ゴシック"/>
              </a:rPr>
              <a:t> Tab </a:t>
            </a:r>
            <a:r>
              <a:rPr lang="en-US" b="0" i="0" u="none" strike="noStrike" baseline="0" smtClean="0">
                <a:solidFill>
                  <a:prstClr val="black"/>
                </a:solidFill>
                <a:latin typeface="Segoe"/>
                <a:ea typeface="ＭＳ ゴシック"/>
              </a:rPr>
              <a:t>key twice, you are aligning the text at the one-inch marker on the ruler.</a:t>
            </a:r>
          </a:p>
          <a:p>
            <a:pPr lvl="1" rtl="0"/>
            <a:r>
              <a:rPr lang="en-US" b="1" i="0" u="none" strike="noStrike" baseline="0" smtClean="0">
                <a:solidFill>
                  <a:prstClr val="black"/>
                </a:solidFill>
                <a:latin typeface="Segoe"/>
                <a:ea typeface="ＭＳ ゴシック"/>
              </a:rPr>
              <a:t>Forest Hills Home Owner’s Association</a:t>
            </a:r>
            <a:r>
              <a:rPr lang="en-US" b="0" i="0" u="none" strike="noStrike" baseline="0" smtClean="0">
                <a:solidFill>
                  <a:prstClr val="black"/>
                </a:solidFill>
                <a:latin typeface="Segoe"/>
                <a:ea typeface="ＭＳ ゴシック"/>
              </a:rPr>
              <a:t> [Press</a:t>
            </a:r>
            <a:r>
              <a:rPr lang="en-US" b="1" i="0" u="none" strike="noStrike" baseline="0" smtClean="0">
                <a:solidFill>
                  <a:srgbClr val="000000"/>
                </a:solidFill>
                <a:latin typeface="Segoe"/>
                <a:ea typeface="ＭＳ ゴシック"/>
              </a:rPr>
              <a:t> Enter </a:t>
            </a:r>
            <a:r>
              <a:rPr lang="en-US" b="0" i="0" u="none" strike="noStrike" baseline="0" smtClean="0">
                <a:solidFill>
                  <a:prstClr val="black"/>
                </a:solidFill>
                <a:latin typeface="Segoe"/>
                <a:ea typeface="ＭＳ ゴシック"/>
              </a:rPr>
              <a:t>three times.]</a:t>
            </a:r>
          </a:p>
        </p:txBody>
      </p:sp>
      <p:sp>
        <p:nvSpPr>
          <p:cNvPr id="4" name="Rectangle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5" name="Rectangle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6" name="Rectangle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47</a:t>
            </a:fld>
            <a:endParaRPr lang="en-US"/>
          </a:p>
        </p:txBody>
      </p:sp>
    </p:spTree>
    <p:extLst>
      <p:ext uri="{BB962C8B-B14F-4D97-AF65-F5344CB8AC3E}">
        <p14:creationId xmlns:p14="http://schemas.microsoft.com/office/powerpoint/2010/main" val="3101401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Create a Single-Spaced Document Using a Template</a:t>
            </a:r>
          </a:p>
        </p:txBody>
      </p:sp>
      <p:sp>
        <p:nvSpPr>
          <p:cNvPr id="3" name="Text Placeholder 2"/>
          <p:cNvSpPr>
            <a:spLocks noGrp="1"/>
          </p:cNvSpPr>
          <p:nvPr>
            <p:ph type="body" idx="1"/>
          </p:nvPr>
        </p:nvSpPr>
        <p:spPr/>
        <p:txBody>
          <a:bodyPr/>
          <a:lstStyle/>
          <a:p>
            <a:pPr lvl="1" rtl="0">
              <a:buFont typeface="+mj-lt"/>
              <a:buAutoNum type="arabicPeriod" startAt="4"/>
            </a:pPr>
            <a:r>
              <a:rPr lang="en-US" b="1" i="0" u="none" strike="noStrike" baseline="0" dirty="0" smtClean="0">
                <a:solidFill>
                  <a:prstClr val="black"/>
                </a:solidFill>
                <a:latin typeface="Segoe"/>
                <a:ea typeface="ＭＳ ゴシック"/>
              </a:rPr>
              <a:t>To: </a:t>
            </a:r>
            <a:r>
              <a:rPr lang="en-US" b="0" i="0" u="none" strike="noStrike" baseline="0" dirty="0" smtClean="0">
                <a:solidFill>
                  <a:prstClr val="black"/>
                </a:solidFill>
                <a:latin typeface="Segoe"/>
                <a:ea typeface="ＭＳ ゴシック"/>
              </a:rPr>
              <a:t>[Press</a:t>
            </a:r>
            <a:r>
              <a:rPr lang="en-US" b="1" i="0" u="none" strike="noStrike" baseline="0" dirty="0" smtClean="0">
                <a:solidFill>
                  <a:srgbClr val="000000"/>
                </a:solidFill>
                <a:latin typeface="Segoe"/>
                <a:ea typeface="ＭＳ ゴシック"/>
              </a:rPr>
              <a:t> Tab </a:t>
            </a:r>
            <a:r>
              <a:rPr lang="en-US" b="0" i="0" u="none" strike="noStrike" baseline="0" dirty="0" smtClean="0">
                <a:solidFill>
                  <a:prstClr val="black"/>
                </a:solidFill>
                <a:latin typeface="Segoe"/>
                <a:ea typeface="ＭＳ ゴシック"/>
              </a:rPr>
              <a:t>twice.] </a:t>
            </a:r>
            <a:r>
              <a:rPr lang="en-US" b="1" i="0" u="none" strike="noStrike" baseline="0" dirty="0" smtClean="0">
                <a:solidFill>
                  <a:prstClr val="black"/>
                </a:solidFill>
                <a:latin typeface="Segoe"/>
                <a:ea typeface="ＭＳ ゴシック"/>
              </a:rPr>
              <a:t>New Neighbor Welcoming Committee Members </a:t>
            </a:r>
            <a:r>
              <a:rPr lang="en-US" b="0" i="0" u="none" strike="noStrike" baseline="0" dirty="0" smtClean="0">
                <a:solidFill>
                  <a:prstClr val="black"/>
                </a:solidFill>
                <a:latin typeface="Segoe"/>
                <a:ea typeface="ＭＳ ゴシック"/>
              </a:rPr>
              <a:t>[Press</a:t>
            </a:r>
            <a:r>
              <a:rPr lang="en-US" b="1" i="0" u="none" strike="noStrike" baseline="0" dirty="0" smtClean="0">
                <a:solidFill>
                  <a:srgbClr val="000000"/>
                </a:solidFill>
                <a:latin typeface="Segoe"/>
                <a:ea typeface="ＭＳ ゴシック"/>
              </a:rPr>
              <a:t> Enter </a:t>
            </a:r>
            <a:r>
              <a:rPr lang="en-US" b="0" i="0" u="none" strike="noStrike" baseline="0" dirty="0" smtClean="0">
                <a:solidFill>
                  <a:prstClr val="black"/>
                </a:solidFill>
                <a:latin typeface="Segoe"/>
                <a:ea typeface="ＭＳ ゴシック"/>
              </a:rPr>
              <a:t>twice.]</a:t>
            </a:r>
          </a:p>
          <a:p>
            <a:pPr lvl="1" rtl="0">
              <a:buAutoNum type="arabicPeriod" startAt="4"/>
            </a:pPr>
            <a:r>
              <a:rPr lang="en-US" b="1" i="0" u="none" strike="noStrike" baseline="0" dirty="0" smtClean="0">
                <a:solidFill>
                  <a:prstClr val="black"/>
                </a:solidFill>
                <a:latin typeface="Segoe"/>
                <a:ea typeface="ＭＳ ゴシック"/>
              </a:rPr>
              <a:t>From: </a:t>
            </a:r>
            <a:r>
              <a:rPr lang="en-US" b="0" i="0" u="none" strike="noStrike" baseline="0" dirty="0" smtClean="0">
                <a:solidFill>
                  <a:prstClr val="black"/>
                </a:solidFill>
                <a:latin typeface="Segoe"/>
                <a:ea typeface="ＭＳ ゴシック"/>
              </a:rPr>
              <a:t>[Press</a:t>
            </a:r>
            <a:r>
              <a:rPr lang="en-US" b="1" i="0" u="none" strike="noStrike" baseline="0" dirty="0" smtClean="0">
                <a:solidFill>
                  <a:srgbClr val="000000"/>
                </a:solidFill>
                <a:latin typeface="Segoe"/>
                <a:ea typeface="ＭＳ ゴシック"/>
              </a:rPr>
              <a:t> Tab </a:t>
            </a:r>
            <a:r>
              <a:rPr lang="en-US" b="0" i="0" u="none" strike="noStrike" baseline="0" dirty="0" smtClean="0">
                <a:solidFill>
                  <a:prstClr val="black"/>
                </a:solidFill>
                <a:latin typeface="Segoe"/>
                <a:ea typeface="ＭＳ ゴシック"/>
              </a:rPr>
              <a:t>twice.] </a:t>
            </a:r>
            <a:r>
              <a:rPr lang="en-US" b="1" i="0" u="none" strike="noStrike" baseline="0" dirty="0" smtClean="0">
                <a:solidFill>
                  <a:prstClr val="black"/>
                </a:solidFill>
                <a:latin typeface="Segoe"/>
                <a:ea typeface="ＭＳ ゴシック"/>
              </a:rPr>
              <a:t>Committee Chair </a:t>
            </a:r>
            <a:r>
              <a:rPr lang="en-US" b="0" i="0" u="none" strike="noStrike" baseline="0" dirty="0" smtClean="0">
                <a:solidFill>
                  <a:prstClr val="black"/>
                </a:solidFill>
                <a:latin typeface="Segoe"/>
                <a:ea typeface="ＭＳ ゴシック"/>
              </a:rPr>
              <a:t>[Press</a:t>
            </a:r>
            <a:r>
              <a:rPr lang="en-US" b="1" i="0" u="none" strike="noStrike" baseline="0" dirty="0" smtClean="0">
                <a:solidFill>
                  <a:srgbClr val="000000"/>
                </a:solidFill>
                <a:latin typeface="Segoe"/>
                <a:ea typeface="ＭＳ ゴシック"/>
              </a:rPr>
              <a:t> Enter </a:t>
            </a:r>
            <a:r>
              <a:rPr lang="en-US" b="0" i="0" u="none" strike="noStrike" baseline="0" dirty="0" smtClean="0">
                <a:solidFill>
                  <a:prstClr val="black"/>
                </a:solidFill>
                <a:latin typeface="Segoe"/>
                <a:ea typeface="ＭＳ ゴシック"/>
              </a:rPr>
              <a:t>twice.]</a:t>
            </a:r>
          </a:p>
          <a:p>
            <a:pPr lvl="1" rtl="0">
              <a:buAutoNum type="arabicPeriod" startAt="4"/>
            </a:pPr>
            <a:r>
              <a:rPr lang="en-US" b="1" i="0" u="none" strike="noStrike" baseline="0" dirty="0" smtClean="0">
                <a:solidFill>
                  <a:prstClr val="black"/>
                </a:solidFill>
                <a:latin typeface="Segoe"/>
                <a:ea typeface="ＭＳ ゴシック"/>
              </a:rPr>
              <a:t>Date</a:t>
            </a:r>
            <a:r>
              <a:rPr lang="en-US" b="0" i="0" u="none" strike="noStrike" baseline="0" dirty="0" smtClean="0">
                <a:solidFill>
                  <a:prstClr val="black"/>
                </a:solidFill>
                <a:latin typeface="Segoe"/>
                <a:ea typeface="ＭＳ ゴシック"/>
              </a:rPr>
              <a:t>: [Press</a:t>
            </a:r>
            <a:r>
              <a:rPr lang="en-US" b="1" i="0" u="none" strike="noStrike" baseline="0" dirty="0" smtClean="0">
                <a:solidFill>
                  <a:srgbClr val="000000"/>
                </a:solidFill>
                <a:latin typeface="Segoe"/>
                <a:ea typeface="ＭＳ ゴシック"/>
              </a:rPr>
              <a:t> Tab </a:t>
            </a:r>
            <a:r>
              <a:rPr lang="en-US" b="0" i="0" u="none" strike="noStrike" baseline="0" dirty="0" smtClean="0">
                <a:solidFill>
                  <a:prstClr val="black"/>
                </a:solidFill>
                <a:latin typeface="Segoe"/>
                <a:ea typeface="ＭＳ ゴシック"/>
              </a:rPr>
              <a:t>twice.] </a:t>
            </a:r>
            <a:r>
              <a:rPr lang="en-US" b="1" i="0" u="none" strike="noStrike" baseline="0" dirty="0" smtClean="0">
                <a:solidFill>
                  <a:prstClr val="black"/>
                </a:solidFill>
                <a:latin typeface="Segoe"/>
                <a:ea typeface="ＭＳ ゴシック"/>
              </a:rPr>
              <a:t>December 15, 20XX </a:t>
            </a:r>
            <a:r>
              <a:rPr lang="en-US" b="0" i="0" u="none" strike="noStrike" baseline="0" dirty="0" smtClean="0">
                <a:solidFill>
                  <a:prstClr val="black"/>
                </a:solidFill>
                <a:latin typeface="Segoe"/>
                <a:ea typeface="ＭＳ ゴシック"/>
              </a:rPr>
              <a:t>[Press</a:t>
            </a:r>
            <a:r>
              <a:rPr lang="en-US" b="1" i="0" u="none" strike="noStrike" baseline="0" dirty="0" smtClean="0">
                <a:solidFill>
                  <a:srgbClr val="000000"/>
                </a:solidFill>
                <a:latin typeface="Segoe"/>
                <a:ea typeface="ＭＳ ゴシック"/>
              </a:rPr>
              <a:t> Enter </a:t>
            </a:r>
            <a:r>
              <a:rPr lang="en-US" b="0" i="0" u="none" strike="noStrike" baseline="0" dirty="0" smtClean="0">
                <a:solidFill>
                  <a:prstClr val="black"/>
                </a:solidFill>
                <a:latin typeface="Segoe"/>
                <a:ea typeface="ＭＳ ゴシック"/>
              </a:rPr>
              <a:t>twice.]</a:t>
            </a:r>
          </a:p>
          <a:p>
            <a:pPr lvl="1" rtl="0">
              <a:buAutoNum type="arabicPeriod" startAt="4"/>
            </a:pPr>
            <a:r>
              <a:rPr lang="en-US" b="1" i="0" u="none" strike="noStrike" baseline="0" dirty="0" smtClean="0">
                <a:solidFill>
                  <a:prstClr val="black"/>
                </a:solidFill>
                <a:latin typeface="Segoe"/>
                <a:ea typeface="ＭＳ ゴシック"/>
              </a:rPr>
              <a:t>Subject: </a:t>
            </a:r>
            <a:r>
              <a:rPr lang="en-US" b="0" i="0" u="none" strike="noStrike" baseline="0" dirty="0" smtClean="0">
                <a:solidFill>
                  <a:prstClr val="black"/>
                </a:solidFill>
                <a:latin typeface="Segoe"/>
                <a:ea typeface="ＭＳ ゴシック"/>
              </a:rPr>
              <a:t>[Press</a:t>
            </a:r>
            <a:r>
              <a:rPr lang="en-US" b="1" i="0" u="none" strike="noStrike" baseline="0" dirty="0" smtClean="0">
                <a:solidFill>
                  <a:srgbClr val="000000"/>
                </a:solidFill>
                <a:latin typeface="Segoe"/>
                <a:ea typeface="ＭＳ ゴシック"/>
              </a:rPr>
              <a:t> Tab</a:t>
            </a:r>
            <a:r>
              <a:rPr lang="en-US" b="0" i="0" u="none" strike="noStrike" baseline="0" dirty="0" smtClean="0">
                <a:solidFill>
                  <a:prstClr val="black"/>
                </a:solidFill>
                <a:latin typeface="Segoe"/>
                <a:ea typeface="ＭＳ ゴシック"/>
              </a:rPr>
              <a:t> twice.] </a:t>
            </a:r>
            <a:r>
              <a:rPr lang="en-US" b="1" i="0" u="none" strike="noStrike" baseline="0" dirty="0" smtClean="0">
                <a:solidFill>
                  <a:prstClr val="black"/>
                </a:solidFill>
                <a:latin typeface="Segoe"/>
                <a:ea typeface="ＭＳ ゴシック"/>
              </a:rPr>
              <a:t>Meeting and Refreshment Schedule</a:t>
            </a:r>
            <a:r>
              <a:rPr lang="en-US" b="0" i="0" u="none" strike="noStrike" baseline="0" dirty="0" smtClean="0">
                <a:solidFill>
                  <a:prstClr val="black"/>
                </a:solidFill>
                <a:latin typeface="Segoe"/>
                <a:ea typeface="ＭＳ ゴシック"/>
              </a:rPr>
              <a:t> [Press</a:t>
            </a:r>
            <a:r>
              <a:rPr lang="en-US" b="1" i="0" u="none" strike="noStrike" baseline="0" dirty="0" smtClean="0">
                <a:solidFill>
                  <a:srgbClr val="000000"/>
                </a:solidFill>
                <a:latin typeface="Segoe"/>
                <a:ea typeface="ＭＳ ゴシック"/>
              </a:rPr>
              <a:t> Enter </a:t>
            </a:r>
            <a:r>
              <a:rPr lang="en-US" b="0" i="0" u="none" strike="noStrike" baseline="0" dirty="0" smtClean="0">
                <a:solidFill>
                  <a:prstClr val="black"/>
                </a:solidFill>
                <a:latin typeface="Segoe"/>
                <a:ea typeface="ＭＳ ゴシック"/>
              </a:rPr>
              <a:t>twice.]</a:t>
            </a:r>
          </a:p>
        </p:txBody>
      </p:sp>
      <p:sp>
        <p:nvSpPr>
          <p:cNvPr id="4" name="Rectangle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5" name="Rectangle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6" name="Rectangle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48</a:t>
            </a:fld>
            <a:endParaRPr lang="en-US"/>
          </a:p>
        </p:txBody>
      </p:sp>
    </p:spTree>
    <p:extLst>
      <p:ext uri="{BB962C8B-B14F-4D97-AF65-F5344CB8AC3E}">
        <p14:creationId xmlns:p14="http://schemas.microsoft.com/office/powerpoint/2010/main" val="23032395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Create a Single-Spaced Document Using a Template</a:t>
            </a:r>
          </a:p>
        </p:txBody>
      </p:sp>
      <p:sp>
        <p:nvSpPr>
          <p:cNvPr id="3" name="Text Placeholder 2"/>
          <p:cNvSpPr>
            <a:spLocks noGrp="1"/>
          </p:cNvSpPr>
          <p:nvPr>
            <p:ph type="body" idx="1"/>
          </p:nvPr>
        </p:nvSpPr>
        <p:spPr/>
        <p:txBody>
          <a:bodyPr/>
          <a:lstStyle/>
          <a:p>
            <a:pPr lvl="1" rtl="0">
              <a:buFont typeface="+mj-lt"/>
              <a:buAutoNum type="arabicPeriod" startAt="7"/>
            </a:pPr>
            <a:r>
              <a:rPr lang="en-US" b="1" i="0" u="none" strike="noStrike" baseline="0" dirty="0" smtClean="0">
                <a:solidFill>
                  <a:prstClr val="black"/>
                </a:solidFill>
                <a:latin typeface="Segoe"/>
                <a:ea typeface="ＭＳ ゴシック"/>
              </a:rPr>
              <a:t>Thank you for volunteering to be on the New Neighbor Welcoming Committee. Enclosed please find the meeting and refreshment schedule for the next six months. See you in January!</a:t>
            </a:r>
            <a:r>
              <a:rPr lang="en-US" b="0" i="0" u="none" strike="noStrike" baseline="0" dirty="0" smtClean="0">
                <a:solidFill>
                  <a:prstClr val="black"/>
                </a:solidFill>
                <a:latin typeface="Segoe"/>
                <a:ea typeface="ＭＳ ゴシック"/>
              </a:rPr>
              <a:t> [Press </a:t>
            </a:r>
            <a:r>
              <a:rPr lang="en-US" b="1" i="0" u="none" strike="noStrike" baseline="0" dirty="0" smtClean="0">
                <a:solidFill>
                  <a:prstClr val="black"/>
                </a:solidFill>
                <a:latin typeface="Arial"/>
                <a:ea typeface="ＭＳ ゴシック"/>
              </a:rPr>
              <a:t>Enter</a:t>
            </a:r>
            <a:r>
              <a:rPr lang="en-US" b="0" i="0" u="none" strike="noStrike" baseline="0" dirty="0" smtClean="0">
                <a:solidFill>
                  <a:prstClr val="black"/>
                </a:solidFill>
                <a:latin typeface="Segoe"/>
                <a:ea typeface="ＭＳ ゴシック"/>
              </a:rPr>
              <a:t> twice.]</a:t>
            </a:r>
          </a:p>
          <a:p>
            <a:pPr lvl="1" rtl="0">
              <a:buAutoNum type="arabicPeriod" startAt="7"/>
            </a:pPr>
            <a:r>
              <a:rPr lang="en-US" b="1" i="0" u="none" strike="noStrike" baseline="0" dirty="0" smtClean="0">
                <a:solidFill>
                  <a:prstClr val="black"/>
                </a:solidFill>
                <a:latin typeface="Segoe"/>
                <a:ea typeface="ＭＳ ゴシック"/>
              </a:rPr>
              <a:t>SAVE</a:t>
            </a:r>
            <a:r>
              <a:rPr lang="en-US" b="0" i="0" u="none" strike="noStrike" baseline="0" dirty="0" smtClean="0">
                <a:solidFill>
                  <a:prstClr val="black"/>
                </a:solidFill>
                <a:latin typeface="Segoe"/>
                <a:ea typeface="ＭＳ ゴシック"/>
              </a:rPr>
              <a:t> the document leave open for the next </a:t>
            </a:r>
            <a:r>
              <a:rPr lang="en-US" b="0" i="0" u="none" strike="noStrike" baseline="0" dirty="0" smtClean="0">
                <a:solidFill>
                  <a:srgbClr val="000000"/>
                </a:solidFill>
                <a:latin typeface="Segoe"/>
                <a:ea typeface="ＭＳ ゴシック"/>
              </a:rPr>
              <a:t>exercise.</a:t>
            </a:r>
          </a:p>
          <a:p>
            <a:pPr lvl="0" rtl="0"/>
            <a:r>
              <a:rPr lang="en-US" b="1" i="0" u="none" strike="noStrike" baseline="0" dirty="0" smtClean="0">
                <a:latin typeface="Segoe"/>
                <a:ea typeface="ＭＳ ゴシック"/>
              </a:rPr>
              <a:t>PAUSE. LEAVE</a:t>
            </a:r>
            <a:r>
              <a:rPr lang="en-US" b="0" i="0" u="none" strike="noStrike" baseline="0" dirty="0" smtClean="0">
                <a:latin typeface="Segoe"/>
                <a:ea typeface="ＭＳ ゴシック"/>
              </a:rPr>
              <a:t> the document open to use in the next exercise.</a:t>
            </a:r>
          </a:p>
        </p:txBody>
      </p:sp>
      <p:sp>
        <p:nvSpPr>
          <p:cNvPr id="4" name="Rectangle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5" name="Rectangle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6" name="Rectangle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49</a:t>
            </a:fld>
            <a:endParaRPr lang="en-US"/>
          </a:p>
        </p:txBody>
      </p:sp>
    </p:spTree>
    <p:extLst>
      <p:ext uri="{BB962C8B-B14F-4D97-AF65-F5344CB8AC3E}">
        <p14:creationId xmlns:p14="http://schemas.microsoft.com/office/powerpoint/2010/main" val="4216994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Start Word</a:t>
            </a:r>
          </a:p>
        </p:txBody>
      </p:sp>
      <p:sp>
        <p:nvSpPr>
          <p:cNvPr id="3" name="Text Placeholder 2"/>
          <p:cNvSpPr>
            <a:spLocks noGrp="1"/>
          </p:cNvSpPr>
          <p:nvPr>
            <p:ph type="body" idx="1"/>
          </p:nvPr>
        </p:nvSpPr>
        <p:spPr/>
        <p:txBody>
          <a:bodyPr/>
          <a:lstStyle/>
          <a:p>
            <a:pPr lvl="1" rtl="0">
              <a:buFont typeface="+mj-lt"/>
              <a:buAutoNum type="arabicPeriod" startAt="2"/>
            </a:pPr>
            <a:r>
              <a:rPr lang="en-US" b="0" i="0" u="none" strike="noStrike" baseline="0" dirty="0" smtClean="0">
                <a:solidFill>
                  <a:srgbClr val="000000"/>
                </a:solidFill>
                <a:latin typeface="Segoe"/>
                <a:ea typeface="ＭＳ ゴシック"/>
              </a:rPr>
              <a:t>The new Word 2013 screen appears (below). On the left side of the screen, you see the recent documents that have been accessed, and the right side displays the blank document page and templates.</a:t>
            </a:r>
          </a:p>
          <a:p>
            <a:pPr lvl="0" rtl="0"/>
            <a:r>
              <a:rPr lang="en-US" b="1" i="0" u="none" strike="noStrike" baseline="0" dirty="0" smtClean="0">
                <a:latin typeface="Segoe"/>
                <a:ea typeface="ＭＳ ゴシック"/>
              </a:rPr>
              <a:t>PAUSE. LEAVE</a:t>
            </a:r>
            <a:r>
              <a:rPr lang="en-US" b="0" i="0" u="none" strike="noStrike" baseline="0" dirty="0" smtClean="0">
                <a:latin typeface="Segoe"/>
                <a:ea typeface="ＭＳ ゴシック"/>
              </a:rPr>
              <a:t> the Word 2013 screen open to use in the next exercise.</a:t>
            </a:r>
          </a:p>
        </p:txBody>
      </p:sp>
      <p:sp>
        <p:nvSpPr>
          <p:cNvPr id="4" name="Rectangle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5" name="Rectangle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6" name="Rectangle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5</a:t>
            </a:fld>
            <a:endParaRPr lang="en-US"/>
          </a:p>
        </p:txBody>
      </p:sp>
      <p:pic>
        <p:nvPicPr>
          <p:cNvPr id="7" name="Picture 6" descr="010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9247" y="3462882"/>
            <a:ext cx="5284553" cy="2633118"/>
          </a:xfrm>
          <a:prstGeom prst="rect">
            <a:avLst/>
          </a:prstGeom>
        </p:spPr>
      </p:pic>
    </p:spTree>
    <p:extLst>
      <p:ext uri="{BB962C8B-B14F-4D97-AF65-F5344CB8AC3E}">
        <p14:creationId xmlns:p14="http://schemas.microsoft.com/office/powerpoint/2010/main" val="13197058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Find Templates on the Internet</a:t>
            </a:r>
          </a:p>
        </p:txBody>
      </p:sp>
      <p:sp>
        <p:nvSpPr>
          <p:cNvPr id="3" name="Text Placeholder 2"/>
          <p:cNvSpPr>
            <a:spLocks noGrp="1"/>
          </p:cNvSpPr>
          <p:nvPr>
            <p:ph type="body" idx="1"/>
          </p:nvPr>
        </p:nvSpPr>
        <p:spPr>
          <a:xfrm>
            <a:off x="457200" y="1551832"/>
            <a:ext cx="8059364" cy="4925167"/>
          </a:xfrm>
        </p:spPr>
        <p:txBody>
          <a:bodyPr/>
          <a:lstStyle/>
          <a:p>
            <a:pPr lvl="1" rtl="0"/>
            <a:r>
              <a:rPr lang="en-US" sz="2000" b="0" i="0" u="none" strike="noStrike" baseline="0" dirty="0" smtClean="0">
                <a:solidFill>
                  <a:prstClr val="black"/>
                </a:solidFill>
                <a:latin typeface="Segoe"/>
                <a:ea typeface="ＭＳ ゴシック"/>
              </a:rPr>
              <a:t>Click the </a:t>
            </a:r>
            <a:r>
              <a:rPr lang="en-US" sz="2000" b="1" i="0" u="none" strike="noStrike" baseline="0" dirty="0" smtClean="0">
                <a:solidFill>
                  <a:prstClr val="black"/>
                </a:solidFill>
                <a:latin typeface="Segoe"/>
                <a:ea typeface="ＭＳ ゴシック"/>
              </a:rPr>
              <a:t>File</a:t>
            </a:r>
            <a:r>
              <a:rPr lang="en-US" sz="2000" b="0" i="0" u="none" strike="noStrike" baseline="0" dirty="0" smtClean="0">
                <a:solidFill>
                  <a:prstClr val="black"/>
                </a:solidFill>
                <a:latin typeface="Segoe"/>
                <a:ea typeface="ＭＳ ゴシック"/>
              </a:rPr>
              <a:t> tab, and then click </a:t>
            </a:r>
            <a:r>
              <a:rPr lang="en-US" sz="2000" b="1" i="0" u="none" strike="noStrike" baseline="0" dirty="0" smtClean="0">
                <a:solidFill>
                  <a:prstClr val="black"/>
                </a:solidFill>
                <a:latin typeface="Segoe"/>
                <a:ea typeface="ＭＳ ゴシック"/>
              </a:rPr>
              <a:t>New</a:t>
            </a:r>
            <a:r>
              <a:rPr lang="en-US" sz="2000" b="0" i="0" u="none" strike="noStrike" baseline="0" dirty="0" smtClean="0">
                <a:solidFill>
                  <a:prstClr val="black"/>
                </a:solidFill>
                <a:latin typeface="Times New Roman"/>
                <a:ea typeface="ＭＳ ゴシック"/>
              </a:rPr>
              <a:t>.</a:t>
            </a:r>
          </a:p>
          <a:p>
            <a:pPr lvl="1" rtl="0"/>
            <a:r>
              <a:rPr lang="en-US" sz="2000" b="0" i="0" u="none" strike="noStrike" baseline="0" dirty="0" smtClean="0">
                <a:solidFill>
                  <a:prstClr val="black"/>
                </a:solidFill>
                <a:latin typeface="Segoe"/>
                <a:ea typeface="ＭＳ ゴシック"/>
              </a:rPr>
              <a:t>In the Search online templates box, type </a:t>
            </a:r>
            <a:r>
              <a:rPr lang="en-US" sz="2000" b="1" i="0" u="none" strike="noStrike" baseline="0" dirty="0" smtClean="0">
                <a:solidFill>
                  <a:prstClr val="black"/>
                </a:solidFill>
                <a:latin typeface="Segoe"/>
                <a:ea typeface="ＭＳ ゴシック"/>
              </a:rPr>
              <a:t>forms</a:t>
            </a:r>
            <a:r>
              <a:rPr lang="en-US" sz="2000" b="0" i="0" u="none" strike="noStrike" baseline="0" dirty="0" smtClean="0">
                <a:solidFill>
                  <a:prstClr val="black"/>
                </a:solidFill>
                <a:latin typeface="Segoe"/>
                <a:ea typeface="ＭＳ ゴシック"/>
              </a:rPr>
              <a:t>, and then click the </a:t>
            </a:r>
            <a:r>
              <a:rPr lang="en-US" sz="2000" b="1" i="0" u="none" strike="noStrike" baseline="0" dirty="0" smtClean="0">
                <a:solidFill>
                  <a:prstClr val="black"/>
                </a:solidFill>
                <a:latin typeface="Segoe"/>
                <a:ea typeface="ＭＳ ゴシック"/>
              </a:rPr>
              <a:t>Start Searching</a:t>
            </a:r>
            <a:r>
              <a:rPr lang="en-US" sz="2000" b="0" i="0" u="none" strike="noStrike" baseline="0" dirty="0" smtClean="0">
                <a:solidFill>
                  <a:prstClr val="black"/>
                </a:solidFill>
                <a:latin typeface="Segoe"/>
                <a:ea typeface="ＭＳ ゴシック"/>
              </a:rPr>
              <a:t> </a:t>
            </a:r>
            <a:r>
              <a:rPr lang="en-US" sz="2000" b="1" i="0" u="none" strike="noStrike" baseline="0" dirty="0" smtClean="0">
                <a:solidFill>
                  <a:prstClr val="black"/>
                </a:solidFill>
                <a:latin typeface="Segoe"/>
                <a:ea typeface="ＭＳ ゴシック"/>
              </a:rPr>
              <a:t>     </a:t>
            </a:r>
            <a:r>
              <a:rPr lang="en-US" sz="2000" b="0" i="0" u="none" strike="noStrike" baseline="0" dirty="0" smtClean="0">
                <a:solidFill>
                  <a:prstClr val="black"/>
                </a:solidFill>
                <a:latin typeface="Segoe"/>
                <a:ea typeface="ＭＳ ゴシック"/>
              </a:rPr>
              <a:t>button. Additional templates are displayed as below. You can also filter the templates by category to narrow your search. Preview by using the scroll bar and select any template. Click </a:t>
            </a:r>
            <a:r>
              <a:rPr lang="en-US" sz="2000" b="1" i="0" u="none" strike="noStrike" baseline="0" dirty="0" smtClean="0">
                <a:solidFill>
                  <a:prstClr val="black"/>
                </a:solidFill>
                <a:latin typeface="Segoe"/>
                <a:ea typeface="ＭＳ ゴシック"/>
              </a:rPr>
              <a:t>Create</a:t>
            </a:r>
            <a:r>
              <a:rPr lang="en-US" sz="2000" b="0" i="0" u="none" strike="noStrike" baseline="0" dirty="0" smtClean="0">
                <a:solidFill>
                  <a:prstClr val="black"/>
                </a:solidFill>
                <a:latin typeface="Times New Roman"/>
                <a:ea typeface="ＭＳ ゴシック"/>
              </a:rPr>
              <a:t>.</a:t>
            </a:r>
          </a:p>
        </p:txBody>
      </p:sp>
      <p:sp>
        <p:nvSpPr>
          <p:cNvPr id="4" name="Rectangle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5" name="Rectangle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6" name="Rectangle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50</a:t>
            </a:fld>
            <a:endParaRPr lang="en-US"/>
          </a:p>
        </p:txBody>
      </p:sp>
      <p:pic>
        <p:nvPicPr>
          <p:cNvPr id="7" name="Picture 6" descr="Screen shot 2013-08-04 at 1.09.5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0" y="2270548"/>
            <a:ext cx="313267" cy="321098"/>
          </a:xfrm>
          <a:prstGeom prst="rect">
            <a:avLst/>
          </a:prstGeom>
        </p:spPr>
      </p:pic>
      <p:pic>
        <p:nvPicPr>
          <p:cNvPr id="8" name="Picture 7" descr="012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2200" y="3546570"/>
            <a:ext cx="4605867" cy="2651029"/>
          </a:xfrm>
          <a:prstGeom prst="rect">
            <a:avLst/>
          </a:prstGeom>
        </p:spPr>
      </p:pic>
    </p:spTree>
    <p:extLst>
      <p:ext uri="{BB962C8B-B14F-4D97-AF65-F5344CB8AC3E}">
        <p14:creationId xmlns:p14="http://schemas.microsoft.com/office/powerpoint/2010/main" val="26691585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Find Templates on the Internet</a:t>
            </a:r>
          </a:p>
        </p:txBody>
      </p:sp>
      <p:sp>
        <p:nvSpPr>
          <p:cNvPr id="3" name="Text Placeholder 2"/>
          <p:cNvSpPr>
            <a:spLocks noGrp="1"/>
          </p:cNvSpPr>
          <p:nvPr>
            <p:ph type="body" idx="1"/>
          </p:nvPr>
        </p:nvSpPr>
        <p:spPr/>
        <p:txBody>
          <a:bodyPr/>
          <a:lstStyle/>
          <a:p>
            <a:pPr lvl="1">
              <a:buFont typeface="+mj-lt"/>
              <a:buAutoNum type="arabicPeriod" startAt="3"/>
            </a:pPr>
            <a:r>
              <a:rPr lang="en-US" dirty="0" smtClean="0">
                <a:solidFill>
                  <a:prstClr val="black"/>
                </a:solidFill>
                <a:latin typeface="Segoe"/>
                <a:ea typeface="ＭＳ ゴシック"/>
              </a:rPr>
              <a:t> </a:t>
            </a:r>
            <a:r>
              <a:rPr lang="en-US" b="1" dirty="0" smtClean="0">
                <a:solidFill>
                  <a:prstClr val="black"/>
                </a:solidFill>
                <a:latin typeface="Segoe"/>
                <a:ea typeface="ＭＳ ゴシック"/>
              </a:rPr>
              <a:t>CLOSE</a:t>
            </a:r>
            <a:r>
              <a:rPr lang="en-US" dirty="0" smtClean="0">
                <a:solidFill>
                  <a:prstClr val="black"/>
                </a:solidFill>
                <a:latin typeface="Segoe"/>
                <a:ea typeface="ＭＳ ゴシック"/>
              </a:rPr>
              <a:t> </a:t>
            </a:r>
            <a:r>
              <a:rPr lang="en-US" dirty="0">
                <a:solidFill>
                  <a:prstClr val="black"/>
                </a:solidFill>
                <a:latin typeface="Segoe"/>
                <a:ea typeface="ＭＳ ゴシック"/>
              </a:rPr>
              <a:t>the forms template and do not save.</a:t>
            </a:r>
          </a:p>
          <a:p>
            <a:pPr lvl="1" rtl="0">
              <a:buFont typeface="+mj-lt"/>
              <a:buAutoNum type="arabicPeriod" startAt="3"/>
            </a:pPr>
            <a:r>
              <a:rPr lang="en-US" b="0" i="0" u="none" strike="noStrike" baseline="0" dirty="0" smtClean="0">
                <a:solidFill>
                  <a:prstClr val="black"/>
                </a:solidFill>
                <a:latin typeface="Segoe"/>
                <a:ea typeface="ＭＳ ゴシック"/>
              </a:rPr>
              <a:t>As the assistant to the Tech Terrace Real Estate manager, you are in the beginning stages of gathering the materials together for the annual report. You decide to use one of the available templates in Word 2013. Click the </a:t>
            </a:r>
            <a:r>
              <a:rPr lang="en-US" b="1" i="0" u="none" strike="noStrike" baseline="0" dirty="0" smtClean="0">
                <a:solidFill>
                  <a:prstClr val="black"/>
                </a:solidFill>
                <a:latin typeface="Segoe"/>
                <a:ea typeface="ＭＳ ゴシック"/>
              </a:rPr>
              <a:t>File</a:t>
            </a:r>
            <a:r>
              <a:rPr lang="en-US" b="0" i="0" u="none" strike="noStrike" baseline="0" dirty="0" smtClean="0">
                <a:solidFill>
                  <a:prstClr val="black"/>
                </a:solidFill>
                <a:latin typeface="Segoe"/>
                <a:ea typeface="ＭＳ ゴシック"/>
              </a:rPr>
              <a:t> tab, and then select </a:t>
            </a:r>
            <a:r>
              <a:rPr lang="en-US" b="1" i="0" u="none" strike="noStrike" baseline="0" dirty="0" smtClean="0">
                <a:solidFill>
                  <a:prstClr val="black"/>
                </a:solidFill>
                <a:latin typeface="Segoe"/>
                <a:ea typeface="ＭＳ ゴシック"/>
              </a:rPr>
              <a:t>New</a:t>
            </a:r>
            <a:r>
              <a:rPr lang="en-US" b="0" i="0" u="none" strike="noStrike" baseline="0" dirty="0" smtClean="0">
                <a:solidFill>
                  <a:prstClr val="black"/>
                </a:solidFill>
                <a:latin typeface="Times New Roman"/>
                <a:ea typeface="ＭＳ ゴシック"/>
              </a:rPr>
              <a:t>.</a:t>
            </a:r>
          </a:p>
          <a:p>
            <a:pPr lvl="1" rtl="0">
              <a:buAutoNum type="arabicPeriod" startAt="3"/>
            </a:pPr>
            <a:r>
              <a:rPr lang="en-US" b="0" i="0" u="none" strike="noStrike" baseline="0" dirty="0" smtClean="0">
                <a:solidFill>
                  <a:prstClr val="black"/>
                </a:solidFill>
                <a:latin typeface="Segoe"/>
                <a:ea typeface="ＭＳ ゴシック"/>
              </a:rPr>
              <a:t>In the Search online templates box, type </a:t>
            </a:r>
            <a:r>
              <a:rPr lang="en-US" b="1" i="0" u="none" strike="noStrike" baseline="0" dirty="0" smtClean="0">
                <a:solidFill>
                  <a:prstClr val="black"/>
                </a:solidFill>
                <a:latin typeface="Segoe"/>
                <a:ea typeface="ＭＳ ゴシック"/>
              </a:rPr>
              <a:t>Annual Report (Timeless design)</a:t>
            </a:r>
            <a:r>
              <a:rPr lang="en-US" b="0" i="0" u="none" strike="noStrike" baseline="0" dirty="0" smtClean="0">
                <a:solidFill>
                  <a:prstClr val="black"/>
                </a:solidFill>
                <a:latin typeface="Segoe"/>
                <a:ea typeface="ＭＳ ゴシック"/>
              </a:rPr>
              <a:t>, and then click the </a:t>
            </a:r>
            <a:r>
              <a:rPr lang="en-US" b="1" i="0" u="none" strike="noStrike" baseline="0" dirty="0" smtClean="0">
                <a:solidFill>
                  <a:prstClr val="black"/>
                </a:solidFill>
                <a:latin typeface="Segoe"/>
                <a:ea typeface="ＭＳ ゴシック"/>
              </a:rPr>
              <a:t>Start Searching</a:t>
            </a:r>
            <a:r>
              <a:rPr lang="en-US" b="0" i="0" u="none" strike="noStrike" baseline="0" dirty="0" smtClean="0">
                <a:solidFill>
                  <a:prstClr val="black"/>
                </a:solidFill>
                <a:latin typeface="Segoe"/>
                <a:ea typeface="ＭＳ ゴシック"/>
              </a:rPr>
              <a:t> </a:t>
            </a:r>
            <a:br>
              <a:rPr lang="en-US" b="0" i="0" u="none" strike="noStrike" baseline="0" dirty="0" smtClean="0">
                <a:solidFill>
                  <a:prstClr val="black"/>
                </a:solidFill>
                <a:latin typeface="Segoe"/>
                <a:ea typeface="ＭＳ ゴシック"/>
              </a:rPr>
            </a:br>
            <a:r>
              <a:rPr lang="en-US" b="0" i="0" u="none" strike="noStrike" baseline="0" dirty="0" smtClean="0">
                <a:solidFill>
                  <a:prstClr val="black"/>
                </a:solidFill>
                <a:latin typeface="Segoe"/>
                <a:ea typeface="ＭＳ ゴシック"/>
              </a:rPr>
              <a:t>      button. Select the template with the image, and then click </a:t>
            </a:r>
            <a:r>
              <a:rPr lang="en-US" b="1" i="0" u="none" strike="noStrike" baseline="0" dirty="0" smtClean="0">
                <a:solidFill>
                  <a:prstClr val="black"/>
                </a:solidFill>
                <a:latin typeface="Segoe"/>
                <a:ea typeface="ＭＳ ゴシック"/>
              </a:rPr>
              <a:t>Create</a:t>
            </a:r>
            <a:r>
              <a:rPr lang="en-US" b="0" i="0" u="none" strike="noStrike" baseline="0" dirty="0" smtClean="0">
                <a:solidFill>
                  <a:prstClr val="black"/>
                </a:solidFill>
                <a:latin typeface="Segoe"/>
                <a:ea typeface="ＭＳ ゴシック"/>
              </a:rPr>
              <a:t>. The template will download.</a:t>
            </a:r>
          </a:p>
        </p:txBody>
      </p:sp>
      <p:sp>
        <p:nvSpPr>
          <p:cNvPr id="4" name="Rectangle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5" name="Rectangle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6" name="Rectangle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51</a:t>
            </a:fld>
            <a:endParaRPr lang="en-US"/>
          </a:p>
        </p:txBody>
      </p:sp>
      <p:pic>
        <p:nvPicPr>
          <p:cNvPr id="7" name="Picture 6" descr="Screen shot 2013-08-04 at 1.09.5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4343400"/>
            <a:ext cx="313267" cy="321098"/>
          </a:xfrm>
          <a:prstGeom prst="rect">
            <a:avLst/>
          </a:prstGeom>
        </p:spPr>
      </p:pic>
    </p:spTree>
    <p:extLst>
      <p:ext uri="{BB962C8B-B14F-4D97-AF65-F5344CB8AC3E}">
        <p14:creationId xmlns:p14="http://schemas.microsoft.com/office/powerpoint/2010/main" val="17823374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Find Templates on the Internet</a:t>
            </a:r>
          </a:p>
        </p:txBody>
      </p:sp>
      <p:sp>
        <p:nvSpPr>
          <p:cNvPr id="3" name="Text Placeholder 2"/>
          <p:cNvSpPr>
            <a:spLocks noGrp="1"/>
          </p:cNvSpPr>
          <p:nvPr>
            <p:ph type="body" idx="1"/>
          </p:nvPr>
        </p:nvSpPr>
        <p:spPr/>
        <p:txBody>
          <a:bodyPr/>
          <a:lstStyle/>
          <a:p>
            <a:pPr lvl="1" rtl="0">
              <a:buFont typeface="+mj-lt"/>
              <a:buAutoNum type="arabicPeriod" startAt="6"/>
            </a:pPr>
            <a:r>
              <a:rPr lang="en-US" b="0" i="0" u="none" strike="noStrike" baseline="0" dirty="0" smtClean="0">
                <a:solidFill>
                  <a:prstClr val="black"/>
                </a:solidFill>
                <a:latin typeface="Segoe"/>
                <a:ea typeface="ＭＳ ゴシック"/>
              </a:rPr>
              <a:t>Complete the placeholders with the following text: type text inside the brackets, </a:t>
            </a:r>
            <a:r>
              <a:rPr lang="en-US" b="1" i="0" u="none" strike="noStrike" baseline="0" dirty="0" smtClean="0">
                <a:solidFill>
                  <a:prstClr val="black"/>
                </a:solidFill>
                <a:latin typeface="Segoe"/>
                <a:ea typeface="ＭＳ ゴシック"/>
              </a:rPr>
              <a:t>[FY] [Year]</a:t>
            </a:r>
            <a:r>
              <a:rPr lang="en-US" b="0" i="0" u="none" strike="noStrike" baseline="0" dirty="0" smtClean="0">
                <a:solidFill>
                  <a:prstClr val="black"/>
                </a:solidFill>
                <a:latin typeface="Segoe"/>
                <a:ea typeface="ＭＳ ゴシック"/>
              </a:rPr>
              <a:t>. Click the drop-down arrow by the year and select the current date—note the year displays in the placeholder. As you gather information for the report, you begin entering data into the document.</a:t>
            </a:r>
          </a:p>
          <a:p>
            <a:pPr lvl="1" rtl="0">
              <a:buAutoNum type="arabicPeriod" startAt="6"/>
            </a:pPr>
            <a:r>
              <a:rPr lang="en-US" b="0" i="0" u="none" strike="noStrike" baseline="0" dirty="0" smtClean="0">
                <a:solidFill>
                  <a:prstClr val="black"/>
                </a:solidFill>
                <a:latin typeface="Segoe"/>
                <a:ea typeface="ＭＳ ゴシック"/>
              </a:rPr>
              <a:t>Click </a:t>
            </a:r>
            <a:r>
              <a:rPr lang="en-US" b="1" i="0" u="none" strike="noStrike" baseline="0" dirty="0" smtClean="0">
                <a:solidFill>
                  <a:prstClr val="black"/>
                </a:solidFill>
                <a:latin typeface="Segoe"/>
                <a:ea typeface="ＭＳ ゴシック"/>
              </a:rPr>
              <a:t>File</a:t>
            </a:r>
            <a:r>
              <a:rPr lang="en-US" b="0" i="0" u="none" strike="noStrike" baseline="0" dirty="0" smtClean="0">
                <a:solidFill>
                  <a:prstClr val="black"/>
                </a:solidFill>
                <a:latin typeface="Segoe"/>
                <a:ea typeface="ＭＳ ゴシック"/>
              </a:rPr>
              <a:t>, and then click </a:t>
            </a:r>
            <a:r>
              <a:rPr lang="en-US" b="1" i="0" u="none" strike="noStrike" baseline="0" dirty="0" smtClean="0">
                <a:solidFill>
                  <a:prstClr val="black"/>
                </a:solidFill>
                <a:latin typeface="Segoe"/>
                <a:ea typeface="ＭＳ ゴシック"/>
              </a:rPr>
              <a:t>Save As</a:t>
            </a:r>
            <a:r>
              <a:rPr lang="en-US" b="0" i="0" u="none" strike="noStrike" baseline="0" dirty="0" smtClean="0">
                <a:solidFill>
                  <a:prstClr val="black"/>
                </a:solidFill>
                <a:latin typeface="Segoe"/>
                <a:ea typeface="ＭＳ ゴシック"/>
              </a:rPr>
              <a:t>. In the </a:t>
            </a:r>
            <a:r>
              <a:rPr lang="en-US" b="0" i="1" u="none" strike="noStrike" baseline="0" dirty="0" smtClean="0">
                <a:solidFill>
                  <a:prstClr val="black"/>
                </a:solidFill>
                <a:latin typeface="Segoe"/>
                <a:ea typeface="ＭＳ ゴシック"/>
              </a:rPr>
              <a:t>Save As</a:t>
            </a:r>
            <a:r>
              <a:rPr lang="en-US" b="0" i="0" u="none" strike="noStrike" baseline="0" dirty="0" smtClean="0">
                <a:solidFill>
                  <a:prstClr val="black"/>
                </a:solidFill>
                <a:latin typeface="Segoe"/>
                <a:ea typeface="ＭＳ ゴシック"/>
              </a:rPr>
              <a:t> dialog box, click </a:t>
            </a:r>
            <a:r>
              <a:rPr lang="en-US" b="1" i="0" u="none" strike="noStrike" baseline="0" dirty="0" smtClean="0">
                <a:solidFill>
                  <a:prstClr val="black"/>
                </a:solidFill>
                <a:latin typeface="Segoe"/>
                <a:ea typeface="ＭＳ ゴシック"/>
              </a:rPr>
              <a:t>Computer</a:t>
            </a:r>
            <a:r>
              <a:rPr lang="en-US" b="0" i="0" u="none" strike="noStrike" baseline="0" dirty="0" smtClean="0">
                <a:solidFill>
                  <a:prstClr val="black"/>
                </a:solidFill>
                <a:latin typeface="Segoe"/>
                <a:ea typeface="ＭＳ ゴシック"/>
              </a:rPr>
              <a:t>. Under Current Folders, select the Word 2013 folder.</a:t>
            </a:r>
          </a:p>
          <a:p>
            <a:pPr lvl="1" rtl="0">
              <a:buAutoNum type="arabicPeriod" startAt="6"/>
            </a:pPr>
            <a:r>
              <a:rPr lang="en-US" b="0" i="0" u="none" strike="noStrike" baseline="0" dirty="0" smtClean="0">
                <a:solidFill>
                  <a:prstClr val="black"/>
                </a:solidFill>
                <a:latin typeface="Segoe"/>
                <a:ea typeface="ＭＳ ゴシック"/>
              </a:rPr>
              <a:t>In the File name box, type </a:t>
            </a:r>
            <a:r>
              <a:rPr lang="en-US" b="1" i="0" u="none" strike="noStrike" baseline="0" dirty="0" smtClean="0">
                <a:solidFill>
                  <a:prstClr val="black"/>
                </a:solidFill>
                <a:latin typeface="Segoe"/>
                <a:ea typeface="ＭＳ ゴシック"/>
              </a:rPr>
              <a:t>Annual Report</a:t>
            </a:r>
            <a:r>
              <a:rPr lang="en-US" b="0" i="0" u="none" strike="noStrike" baseline="0" dirty="0" smtClean="0">
                <a:solidFill>
                  <a:prstClr val="black"/>
                </a:solidFill>
                <a:latin typeface="Times New Roman"/>
                <a:ea typeface="ＭＳ ゴシック"/>
              </a:rPr>
              <a:t>.</a:t>
            </a:r>
          </a:p>
        </p:txBody>
      </p:sp>
      <p:sp>
        <p:nvSpPr>
          <p:cNvPr id="4" name="Rectangle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5" name="Rectangle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6" name="Rectangle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52</a:t>
            </a:fld>
            <a:endParaRPr lang="en-US"/>
          </a:p>
        </p:txBody>
      </p:sp>
    </p:spTree>
    <p:extLst>
      <p:ext uri="{BB962C8B-B14F-4D97-AF65-F5344CB8AC3E}">
        <p14:creationId xmlns:p14="http://schemas.microsoft.com/office/powerpoint/2010/main" val="24208868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Find Templates on the Internet</a:t>
            </a:r>
          </a:p>
        </p:txBody>
      </p:sp>
      <p:sp>
        <p:nvSpPr>
          <p:cNvPr id="3" name="Text Placeholder 2"/>
          <p:cNvSpPr>
            <a:spLocks noGrp="1"/>
          </p:cNvSpPr>
          <p:nvPr>
            <p:ph type="body" idx="1"/>
          </p:nvPr>
        </p:nvSpPr>
        <p:spPr/>
        <p:txBody>
          <a:bodyPr/>
          <a:lstStyle/>
          <a:p>
            <a:pPr lvl="1" rtl="0">
              <a:buFont typeface="+mj-lt"/>
              <a:buAutoNum type="arabicPeriod" startAt="9"/>
            </a:pPr>
            <a:r>
              <a:rPr lang="en-US" b="0" i="0" u="none" strike="noStrike" baseline="0" dirty="0" smtClean="0">
                <a:solidFill>
                  <a:prstClr val="black"/>
                </a:solidFill>
                <a:latin typeface="Segoe"/>
                <a:ea typeface="ＭＳ ゴシック"/>
              </a:rPr>
              <a:t>Change the file type by clicking the drop-down arrow and select </a:t>
            </a:r>
            <a:r>
              <a:rPr lang="en-US" b="1" i="0" u="none" strike="noStrike" baseline="0" dirty="0" smtClean="0">
                <a:solidFill>
                  <a:prstClr val="black"/>
                </a:solidFill>
                <a:latin typeface="Segoe"/>
                <a:ea typeface="ＭＳ ゴシック"/>
              </a:rPr>
              <a:t>Word template (*.</a:t>
            </a:r>
            <a:r>
              <a:rPr lang="en-US" b="1" i="0" u="none" strike="noStrike" baseline="0" dirty="0" err="1" smtClean="0">
                <a:solidFill>
                  <a:prstClr val="black"/>
                </a:solidFill>
                <a:latin typeface="Segoe"/>
                <a:ea typeface="ＭＳ ゴシック"/>
              </a:rPr>
              <a:t>dotx</a:t>
            </a:r>
            <a:r>
              <a:rPr lang="en-US" b="1" i="0" u="none" strike="noStrike" baseline="0" dirty="0" smtClean="0">
                <a:solidFill>
                  <a:prstClr val="black"/>
                </a:solidFill>
                <a:latin typeface="Segoe"/>
                <a:ea typeface="ＭＳ ゴシック"/>
              </a:rPr>
              <a:t>)</a:t>
            </a:r>
            <a:r>
              <a:rPr lang="en-US" b="0" i="0" u="none" strike="noStrike" baseline="0" dirty="0" smtClean="0">
                <a:solidFill>
                  <a:prstClr val="black"/>
                </a:solidFill>
                <a:latin typeface="Segoe"/>
                <a:ea typeface="ＭＳ ゴシック"/>
              </a:rPr>
              <a:t>. Note that you might need to select your flash drive again because Word automatically saves templates to the Templates folder located on the computer.</a:t>
            </a:r>
          </a:p>
          <a:p>
            <a:pPr lvl="1" rtl="0">
              <a:buAutoNum type="arabicPeriod" startAt="9"/>
            </a:pPr>
            <a:r>
              <a:rPr lang="en-US" b="0" i="0" u="none" strike="noStrike" baseline="0" dirty="0" smtClean="0">
                <a:solidFill>
                  <a:prstClr val="black"/>
                </a:solidFill>
                <a:latin typeface="Segoe"/>
                <a:ea typeface="ＭＳ ゴシック"/>
              </a:rPr>
              <a:t>Click </a:t>
            </a:r>
            <a:r>
              <a:rPr lang="en-US" b="1" i="0" u="none" strike="noStrike" baseline="0" dirty="0" smtClean="0">
                <a:solidFill>
                  <a:prstClr val="black"/>
                </a:solidFill>
                <a:latin typeface="Segoe"/>
                <a:ea typeface="ＭＳ ゴシック"/>
              </a:rPr>
              <a:t>SAVE</a:t>
            </a:r>
            <a:r>
              <a:rPr lang="en-US" b="0" i="0" u="none" strike="noStrike" baseline="0" dirty="0" smtClean="0">
                <a:solidFill>
                  <a:prstClr val="black"/>
                </a:solidFill>
                <a:latin typeface="Times New Roman"/>
                <a:ea typeface="ＭＳ ゴシック"/>
              </a:rPr>
              <a:t>.</a:t>
            </a:r>
          </a:p>
          <a:p>
            <a:pPr lvl="0" rtl="0"/>
            <a:r>
              <a:rPr lang="en-US" b="1" i="0" u="none" strike="noStrike" baseline="0" dirty="0" smtClean="0">
                <a:latin typeface="Segoe"/>
                <a:ea typeface="ＭＳ ゴシック"/>
              </a:rPr>
              <a:t>PAUSE. LEAVE</a:t>
            </a:r>
            <a:r>
              <a:rPr lang="en-US" b="0" i="0" u="none" strike="noStrike" baseline="0" dirty="0" smtClean="0">
                <a:latin typeface="Segoe"/>
                <a:ea typeface="ＭＳ ゴシック"/>
              </a:rPr>
              <a:t> the document open for the next exercise.</a:t>
            </a:r>
          </a:p>
        </p:txBody>
      </p:sp>
      <p:sp>
        <p:nvSpPr>
          <p:cNvPr id="4" name="Rectangle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5" name="Rectangle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6" name="Rectangle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53</a:t>
            </a:fld>
            <a:endParaRPr lang="en-US"/>
          </a:p>
        </p:txBody>
      </p:sp>
    </p:spTree>
    <p:extLst>
      <p:ext uri="{BB962C8B-B14F-4D97-AF65-F5344CB8AC3E}">
        <p14:creationId xmlns:p14="http://schemas.microsoft.com/office/powerpoint/2010/main" val="26122744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Use Print Preview</a:t>
            </a:r>
          </a:p>
        </p:txBody>
      </p:sp>
      <p:sp>
        <p:nvSpPr>
          <p:cNvPr id="3" name="Text Placeholder 2"/>
          <p:cNvSpPr>
            <a:spLocks noGrp="1"/>
          </p:cNvSpPr>
          <p:nvPr>
            <p:ph type="body" idx="1"/>
          </p:nvPr>
        </p:nvSpPr>
        <p:spPr/>
        <p:txBody>
          <a:bodyPr/>
          <a:lstStyle/>
          <a:p>
            <a:pPr lvl="0" rtl="0"/>
            <a:r>
              <a:rPr lang="en-US" b="1" i="0" u="none" strike="noStrike" baseline="0" dirty="0" smtClean="0">
                <a:latin typeface="Segoe"/>
                <a:ea typeface="ＭＳ ゴシック"/>
              </a:rPr>
              <a:t>USE</a:t>
            </a:r>
            <a:r>
              <a:rPr lang="en-US" b="0" i="0" u="none" strike="noStrike" baseline="0" dirty="0" smtClean="0">
                <a:latin typeface="Segoe"/>
                <a:ea typeface="ＭＳ ゴシック"/>
              </a:rPr>
              <a:t> the </a:t>
            </a:r>
            <a:r>
              <a:rPr lang="en-US" b="1" i="1" u="none" strike="noStrike" baseline="0" dirty="0" smtClean="0">
                <a:latin typeface="Segoe"/>
                <a:ea typeface="ＭＳ ゴシック"/>
              </a:rPr>
              <a:t>Welcome Memo </a:t>
            </a:r>
            <a:r>
              <a:rPr lang="en-US" b="0" i="0" u="none" strike="noStrike" baseline="0" dirty="0" smtClean="0">
                <a:latin typeface="Segoe"/>
                <a:ea typeface="ＭＳ ゴシック"/>
              </a:rPr>
              <a:t>that is open from the previous exercise.</a:t>
            </a:r>
          </a:p>
          <a:p>
            <a:pPr lvl="1" rtl="0"/>
            <a:r>
              <a:rPr lang="en-US" b="0" i="0" u="none" strike="noStrike" baseline="0" dirty="0" smtClean="0">
                <a:solidFill>
                  <a:srgbClr val="000000"/>
                </a:solidFill>
                <a:latin typeface="Segoe"/>
                <a:ea typeface="ＭＳ ゴシック"/>
              </a:rPr>
              <a:t>Click</a:t>
            </a:r>
            <a:r>
              <a:rPr lang="en-US" b="0" i="0" u="none" strike="noStrike" baseline="0" dirty="0" smtClean="0">
                <a:solidFill>
                  <a:prstClr val="black"/>
                </a:solidFill>
                <a:latin typeface="Segoe"/>
                <a:ea typeface="ＭＳ ゴシック"/>
              </a:rPr>
              <a:t> the </a:t>
            </a:r>
            <a:r>
              <a:rPr lang="en-US" b="1" i="0" u="none" strike="noStrike" baseline="0" dirty="0" smtClean="0">
                <a:solidFill>
                  <a:prstClr val="black"/>
                </a:solidFill>
                <a:latin typeface="Segoe"/>
                <a:ea typeface="ＭＳ ゴシック"/>
              </a:rPr>
              <a:t>File</a:t>
            </a:r>
            <a:r>
              <a:rPr lang="en-US" b="0" i="0" u="none" strike="noStrike" baseline="0" dirty="0" smtClean="0">
                <a:solidFill>
                  <a:prstClr val="black"/>
                </a:solidFill>
                <a:latin typeface="Segoe"/>
                <a:ea typeface="ＭＳ ゴシック"/>
              </a:rPr>
              <a:t> tab, and then click </a:t>
            </a:r>
            <a:r>
              <a:rPr lang="en-US" b="1" i="0" u="none" strike="noStrike" baseline="0" dirty="0" smtClean="0">
                <a:solidFill>
                  <a:prstClr val="black"/>
                </a:solidFill>
                <a:latin typeface="Segoe"/>
                <a:ea typeface="ＭＳ ゴシック"/>
              </a:rPr>
              <a:t>Print</a:t>
            </a:r>
            <a:r>
              <a:rPr lang="en-US" b="0" i="0" u="none" strike="noStrike" baseline="0" dirty="0" smtClean="0">
                <a:solidFill>
                  <a:prstClr val="black"/>
                </a:solidFill>
                <a:latin typeface="Times New Roman"/>
                <a:ea typeface="ＭＳ ゴシック"/>
              </a:rPr>
              <a:t>.</a:t>
            </a:r>
            <a:r>
              <a:rPr lang="en-US" b="0" i="0" u="none" strike="noStrike" baseline="0" dirty="0" smtClean="0">
                <a:solidFill>
                  <a:prstClr val="black"/>
                </a:solidFill>
                <a:latin typeface="Segoe"/>
                <a:ea typeface="ＭＳ ゴシック"/>
              </a:rPr>
              <a:t> The Print screen opens with the Print options on the left and the Print Preview on the right, as shown below.</a:t>
            </a:r>
          </a:p>
        </p:txBody>
      </p:sp>
      <p:sp>
        <p:nvSpPr>
          <p:cNvPr id="4" name="Rectangle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5" name="Rectangle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6" name="Rectangle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54</a:t>
            </a:fld>
            <a:endParaRPr lang="en-US"/>
          </a:p>
        </p:txBody>
      </p:sp>
      <p:pic>
        <p:nvPicPr>
          <p:cNvPr id="7" name="Picture 6" descr="012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3352800"/>
            <a:ext cx="4910667" cy="2684274"/>
          </a:xfrm>
          <a:prstGeom prst="rect">
            <a:avLst/>
          </a:prstGeom>
        </p:spPr>
      </p:pic>
    </p:spTree>
    <p:extLst>
      <p:ext uri="{BB962C8B-B14F-4D97-AF65-F5344CB8AC3E}">
        <p14:creationId xmlns:p14="http://schemas.microsoft.com/office/powerpoint/2010/main" val="30515391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Use Print Preview</a:t>
            </a:r>
          </a:p>
        </p:txBody>
      </p:sp>
      <p:sp>
        <p:nvSpPr>
          <p:cNvPr id="3" name="Text Placeholder 2"/>
          <p:cNvSpPr>
            <a:spLocks noGrp="1"/>
          </p:cNvSpPr>
          <p:nvPr>
            <p:ph type="body" idx="1"/>
          </p:nvPr>
        </p:nvSpPr>
        <p:spPr/>
        <p:txBody>
          <a:bodyPr/>
          <a:lstStyle/>
          <a:p>
            <a:pPr lvl="1">
              <a:buFont typeface="+mj-lt"/>
              <a:buAutoNum type="arabicPeriod" startAt="3"/>
            </a:pPr>
            <a:r>
              <a:rPr lang="en-US" dirty="0">
                <a:solidFill>
                  <a:prstClr val="black"/>
                </a:solidFill>
                <a:latin typeface="Segoe"/>
                <a:ea typeface="ＭＳ ゴシック"/>
              </a:rPr>
              <a:t>Click the </a:t>
            </a:r>
            <a:r>
              <a:rPr lang="en-US" b="1" dirty="0">
                <a:solidFill>
                  <a:prstClr val="black"/>
                </a:solidFill>
                <a:latin typeface="Segoe"/>
                <a:ea typeface="ＭＳ ゴシック"/>
              </a:rPr>
              <a:t>plus symbol (+)</a:t>
            </a:r>
            <a:r>
              <a:rPr lang="en-US" dirty="0">
                <a:solidFill>
                  <a:prstClr val="black"/>
                </a:solidFill>
                <a:latin typeface="Segoe"/>
                <a:ea typeface="ＭＳ ゴシック"/>
              </a:rPr>
              <a:t> on the Zoom slider located on the bottom-right of your screen until the zoom level changes to </a:t>
            </a:r>
            <a:r>
              <a:rPr lang="en-US" b="1" dirty="0">
                <a:solidFill>
                  <a:prstClr val="black"/>
                </a:solidFill>
                <a:latin typeface="Segoe"/>
                <a:ea typeface="ＭＳ ゴシック"/>
              </a:rPr>
              <a:t>100%</a:t>
            </a:r>
            <a:r>
              <a:rPr lang="en-US" dirty="0">
                <a:solidFill>
                  <a:prstClr val="black"/>
                </a:solidFill>
                <a:latin typeface="Times New Roman"/>
                <a:ea typeface="ＭＳ ゴシック"/>
              </a:rPr>
              <a:t>.</a:t>
            </a:r>
          </a:p>
          <a:p>
            <a:pPr lvl="1" rtl="0">
              <a:buFont typeface="+mj-lt"/>
              <a:buAutoNum type="arabicPeriod" startAt="3"/>
            </a:pPr>
            <a:r>
              <a:rPr lang="en-US" b="0" i="0" u="none" strike="noStrike" baseline="0" dirty="0" smtClean="0">
                <a:solidFill>
                  <a:prstClr val="black"/>
                </a:solidFill>
                <a:latin typeface="Segoe"/>
                <a:ea typeface="ＭＳ ゴシック"/>
              </a:rPr>
              <a:t>Press the </a:t>
            </a:r>
            <a:r>
              <a:rPr lang="en-US" b="1" i="0" u="none" strike="noStrike" baseline="0" dirty="0" smtClean="0">
                <a:solidFill>
                  <a:prstClr val="black"/>
                </a:solidFill>
                <a:latin typeface="Segoe"/>
                <a:ea typeface="ＭＳ ゴシック"/>
              </a:rPr>
              <a:t>Return to Document</a:t>
            </a:r>
            <a:r>
              <a:rPr lang="en-US" b="0" i="0" u="none" strike="noStrike" baseline="0" dirty="0" smtClean="0">
                <a:solidFill>
                  <a:prstClr val="black"/>
                </a:solidFill>
                <a:latin typeface="Segoe"/>
                <a:ea typeface="ＭＳ ゴシック"/>
              </a:rPr>
              <a:t>      icon or press the</a:t>
            </a:r>
            <a:r>
              <a:rPr lang="en-US" b="1" i="0" u="none" strike="noStrike" baseline="0" dirty="0" smtClean="0">
                <a:solidFill>
                  <a:srgbClr val="000000"/>
                </a:solidFill>
                <a:latin typeface="Segoe"/>
                <a:ea typeface="ＭＳ ゴシック"/>
              </a:rPr>
              <a:t> Esc </a:t>
            </a:r>
            <a:r>
              <a:rPr lang="en-US" b="0" i="0" u="none" strike="noStrike" baseline="0" dirty="0" smtClean="0">
                <a:solidFill>
                  <a:prstClr val="black"/>
                </a:solidFill>
                <a:latin typeface="Segoe"/>
                <a:ea typeface="ＭＳ ゴシック"/>
              </a:rPr>
              <a:t>key to close Backstage.</a:t>
            </a:r>
          </a:p>
          <a:p>
            <a:pPr lvl="1" rtl="0">
              <a:buAutoNum type="arabicPeriod" startAt="3"/>
            </a:pPr>
            <a:r>
              <a:rPr lang="en-US" b="0" i="0" u="none" strike="noStrike" baseline="0" dirty="0" smtClean="0">
                <a:solidFill>
                  <a:prstClr val="black"/>
                </a:solidFill>
                <a:latin typeface="Segoe"/>
                <a:ea typeface="ＭＳ ゴシック"/>
              </a:rPr>
              <a:t>Click the </a:t>
            </a:r>
            <a:r>
              <a:rPr lang="en-US" b="1" i="0" u="none" strike="noStrike" baseline="0" dirty="0" smtClean="0">
                <a:solidFill>
                  <a:prstClr val="black"/>
                </a:solidFill>
                <a:latin typeface="Segoe"/>
                <a:ea typeface="ＭＳ ゴシック"/>
              </a:rPr>
              <a:t>File</a:t>
            </a:r>
            <a:r>
              <a:rPr lang="en-US" b="0" i="0" u="none" strike="noStrike" baseline="0" dirty="0" smtClean="0">
                <a:solidFill>
                  <a:prstClr val="black"/>
                </a:solidFill>
                <a:latin typeface="Segoe"/>
                <a:ea typeface="ＭＳ ゴシック"/>
              </a:rPr>
              <a:t> tab, and then click </a:t>
            </a:r>
            <a:r>
              <a:rPr lang="en-US" b="1" i="0" u="none" strike="noStrike" baseline="0" dirty="0" smtClean="0">
                <a:solidFill>
                  <a:prstClr val="black"/>
                </a:solidFill>
                <a:latin typeface="Segoe"/>
                <a:ea typeface="ＭＳ ゴシック"/>
              </a:rPr>
              <a:t>Save</a:t>
            </a:r>
            <a:r>
              <a:rPr lang="en-US" b="0" i="0" u="none" strike="noStrike" baseline="0" dirty="0" smtClean="0">
                <a:solidFill>
                  <a:prstClr val="black"/>
                </a:solidFill>
                <a:latin typeface="Segoe"/>
                <a:ea typeface="ＭＳ ゴシック"/>
              </a:rPr>
              <a:t>. Your document will be saved with the same filename on your flash drive, and then </a:t>
            </a:r>
            <a:r>
              <a:rPr lang="en-US" b="1" i="0" u="none" strike="noStrike" baseline="0" dirty="0" smtClean="0">
                <a:solidFill>
                  <a:prstClr val="black"/>
                </a:solidFill>
                <a:latin typeface="Segoe"/>
                <a:ea typeface="ＭＳ ゴシック"/>
              </a:rPr>
              <a:t>CLOSE</a:t>
            </a:r>
            <a:r>
              <a:rPr lang="en-US" b="0" i="0" u="none" strike="noStrike" baseline="0" dirty="0" smtClean="0">
                <a:solidFill>
                  <a:prstClr val="black"/>
                </a:solidFill>
                <a:latin typeface="Segoe"/>
                <a:ea typeface="ＭＳ ゴシック"/>
              </a:rPr>
              <a:t> the file.</a:t>
            </a:r>
          </a:p>
          <a:p>
            <a:pPr lvl="0" rtl="0"/>
            <a:r>
              <a:rPr lang="en-US" b="1" i="0" u="none" strike="noStrike" baseline="0" dirty="0" smtClean="0">
                <a:latin typeface="Segoe"/>
                <a:ea typeface="ＭＳ ゴシック"/>
              </a:rPr>
              <a:t>PAUSE</a:t>
            </a:r>
            <a:r>
              <a:rPr lang="en-US" b="1" i="0" u="none" strike="noStrike" baseline="0" dirty="0" smtClean="0">
                <a:latin typeface="Arial"/>
                <a:ea typeface="ＭＳ ゴシック"/>
              </a:rPr>
              <a:t>. </a:t>
            </a:r>
            <a:r>
              <a:rPr lang="en-US" b="1" i="0" u="none" strike="noStrike" baseline="0" dirty="0" smtClean="0">
                <a:latin typeface="Segoe"/>
                <a:ea typeface="ＭＳ ゴシック"/>
              </a:rPr>
              <a:t>LEAVE</a:t>
            </a:r>
            <a:r>
              <a:rPr lang="en-US" b="0" i="0" u="none" strike="noStrike" baseline="0" dirty="0" smtClean="0">
                <a:latin typeface="Segoe"/>
                <a:ea typeface="ＭＳ ゴシック"/>
              </a:rPr>
              <a:t> the document open to use in the next exercise.</a:t>
            </a:r>
          </a:p>
        </p:txBody>
      </p:sp>
      <p:sp>
        <p:nvSpPr>
          <p:cNvPr id="4" name="Rectangle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5" name="Rectangle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6" name="Rectangle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55</a:t>
            </a:fld>
            <a:endParaRPr lang="en-US"/>
          </a:p>
        </p:txBody>
      </p:sp>
      <p:pic>
        <p:nvPicPr>
          <p:cNvPr id="7" name="Picture 6" descr="Screen shot 2013-08-04 at 10.55.2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200" y="2590800"/>
            <a:ext cx="377528" cy="385233"/>
          </a:xfrm>
          <a:prstGeom prst="rect">
            <a:avLst/>
          </a:prstGeom>
        </p:spPr>
      </p:pic>
    </p:spTree>
    <p:extLst>
      <p:ext uri="{BB962C8B-B14F-4D97-AF65-F5344CB8AC3E}">
        <p14:creationId xmlns:p14="http://schemas.microsoft.com/office/powerpoint/2010/main" val="19353858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Choose a Printer</a:t>
            </a:r>
          </a:p>
        </p:txBody>
      </p:sp>
      <p:sp>
        <p:nvSpPr>
          <p:cNvPr id="3" name="Text Placeholder 2"/>
          <p:cNvSpPr>
            <a:spLocks noGrp="1"/>
          </p:cNvSpPr>
          <p:nvPr>
            <p:ph type="body" idx="1"/>
          </p:nvPr>
        </p:nvSpPr>
        <p:spPr/>
        <p:txBody>
          <a:bodyPr/>
          <a:lstStyle/>
          <a:p>
            <a:pPr lvl="0" rtl="0"/>
            <a:r>
              <a:rPr lang="en-US" sz="2000" b="1" i="0" u="none" strike="noStrike" baseline="0" dirty="0" smtClean="0">
                <a:latin typeface="Segoe"/>
                <a:ea typeface="ＭＳ ゴシック"/>
              </a:rPr>
              <a:t>USE</a:t>
            </a:r>
            <a:r>
              <a:rPr lang="en-US" sz="2000" b="0" i="0" u="none" strike="noStrike" baseline="0" dirty="0" smtClean="0">
                <a:latin typeface="Segoe"/>
                <a:ea typeface="ＭＳ ゴシック"/>
              </a:rPr>
              <a:t> the document that is open from </a:t>
            </a:r>
            <a:br>
              <a:rPr lang="en-US" sz="2000" b="0" i="0" u="none" strike="noStrike" baseline="0" dirty="0" smtClean="0">
                <a:latin typeface="Segoe"/>
                <a:ea typeface="ＭＳ ゴシック"/>
              </a:rPr>
            </a:br>
            <a:r>
              <a:rPr lang="en-US" sz="2000" b="0" i="0" u="none" strike="noStrike" baseline="0" dirty="0" smtClean="0">
                <a:latin typeface="Segoe"/>
                <a:ea typeface="ＭＳ ゴシック"/>
              </a:rPr>
              <a:t>the previous exercise.</a:t>
            </a:r>
          </a:p>
          <a:p>
            <a:pPr lvl="1" rtl="0"/>
            <a:r>
              <a:rPr lang="en-US" sz="2000" b="0" i="0" u="none" strike="noStrike" baseline="0" dirty="0" smtClean="0">
                <a:solidFill>
                  <a:prstClr val="black"/>
                </a:solidFill>
                <a:latin typeface="Segoe"/>
                <a:ea typeface="ＭＳ ゴシック"/>
              </a:rPr>
              <a:t>Click the </a:t>
            </a:r>
            <a:r>
              <a:rPr lang="en-US" sz="2000" b="1" i="0" u="none" strike="noStrike" baseline="0" dirty="0" smtClean="0">
                <a:solidFill>
                  <a:prstClr val="black"/>
                </a:solidFill>
                <a:latin typeface="Segoe"/>
                <a:ea typeface="ＭＳ ゴシック"/>
              </a:rPr>
              <a:t>File</a:t>
            </a:r>
            <a:r>
              <a:rPr lang="en-US" sz="2000" b="0" i="0" u="none" strike="noStrike" baseline="0" dirty="0" smtClean="0">
                <a:solidFill>
                  <a:prstClr val="black"/>
                </a:solidFill>
                <a:latin typeface="Segoe"/>
                <a:ea typeface="ＭＳ ゴシック"/>
              </a:rPr>
              <a:t> tab, and then click </a:t>
            </a:r>
            <a:br>
              <a:rPr lang="en-US" sz="2000" b="0" i="0" u="none" strike="noStrike" baseline="0" dirty="0" smtClean="0">
                <a:solidFill>
                  <a:prstClr val="black"/>
                </a:solidFill>
                <a:latin typeface="Segoe"/>
                <a:ea typeface="ＭＳ ゴシック"/>
              </a:rPr>
            </a:br>
            <a:r>
              <a:rPr lang="en-US" sz="2000" b="1" i="0" u="none" strike="noStrike" baseline="0" dirty="0" smtClean="0">
                <a:solidFill>
                  <a:prstClr val="black"/>
                </a:solidFill>
                <a:latin typeface="Segoe"/>
                <a:ea typeface="ＭＳ ゴシック"/>
              </a:rPr>
              <a:t>Print</a:t>
            </a:r>
            <a:r>
              <a:rPr lang="en-US" sz="2000" b="0" i="0" u="none" strike="noStrike" baseline="0" dirty="0" smtClean="0">
                <a:solidFill>
                  <a:prstClr val="black"/>
                </a:solidFill>
                <a:latin typeface="Times New Roman"/>
                <a:ea typeface="ＭＳ ゴシック"/>
              </a:rPr>
              <a:t>.</a:t>
            </a:r>
          </a:p>
          <a:p>
            <a:pPr lvl="1" rtl="0"/>
            <a:r>
              <a:rPr lang="en-US" sz="2000" b="0" i="0" u="none" strike="noStrike" baseline="0" dirty="0" smtClean="0">
                <a:solidFill>
                  <a:prstClr val="black"/>
                </a:solidFill>
                <a:latin typeface="Segoe"/>
                <a:ea typeface="ＭＳ ゴシック"/>
              </a:rPr>
              <a:t>In the Printer selection area, click </a:t>
            </a:r>
            <a:br>
              <a:rPr lang="en-US" sz="2000" b="0" i="0" u="none" strike="noStrike" baseline="0" dirty="0" smtClean="0">
                <a:solidFill>
                  <a:prstClr val="black"/>
                </a:solidFill>
                <a:latin typeface="Segoe"/>
                <a:ea typeface="ＭＳ ゴシック"/>
              </a:rPr>
            </a:br>
            <a:r>
              <a:rPr lang="en-US" sz="2000" b="0" i="0" u="none" strike="noStrike" baseline="0" dirty="0" smtClean="0">
                <a:solidFill>
                  <a:prstClr val="black"/>
                </a:solidFill>
                <a:latin typeface="Segoe"/>
                <a:ea typeface="ＭＳ ゴシック"/>
              </a:rPr>
              <a:t>the </a:t>
            </a:r>
            <a:r>
              <a:rPr lang="en-US" sz="2000" b="1" i="0" u="none" strike="noStrike" baseline="0" dirty="0" smtClean="0">
                <a:solidFill>
                  <a:prstClr val="black"/>
                </a:solidFill>
                <a:latin typeface="Segoe"/>
                <a:ea typeface="ＭＳ ゴシック"/>
              </a:rPr>
              <a:t>drop-down arrow</a:t>
            </a:r>
            <a:r>
              <a:rPr lang="en-US" sz="2000" b="0" i="0" u="none" strike="noStrike" baseline="0" dirty="0" smtClean="0">
                <a:solidFill>
                  <a:prstClr val="black"/>
                </a:solidFill>
                <a:latin typeface="Segoe"/>
                <a:ea typeface="ＭＳ ゴシック"/>
              </a:rPr>
              <a:t> to produce </a:t>
            </a:r>
            <a:br>
              <a:rPr lang="en-US" sz="2000" b="0" i="0" u="none" strike="noStrike" baseline="0" dirty="0" smtClean="0">
                <a:solidFill>
                  <a:prstClr val="black"/>
                </a:solidFill>
                <a:latin typeface="Segoe"/>
                <a:ea typeface="ＭＳ ゴシック"/>
              </a:rPr>
            </a:br>
            <a:r>
              <a:rPr lang="en-US" sz="2000" b="0" i="0" u="none" strike="noStrike" baseline="0" dirty="0" smtClean="0">
                <a:solidFill>
                  <a:prstClr val="black"/>
                </a:solidFill>
                <a:latin typeface="Segoe"/>
                <a:ea typeface="ＭＳ ゴシック"/>
              </a:rPr>
              <a:t>a list of all printers connected to </a:t>
            </a:r>
            <a:br>
              <a:rPr lang="en-US" sz="2000" b="0" i="0" u="none" strike="noStrike" baseline="0" dirty="0" smtClean="0">
                <a:solidFill>
                  <a:prstClr val="black"/>
                </a:solidFill>
                <a:latin typeface="Segoe"/>
                <a:ea typeface="ＭＳ ゴシック"/>
              </a:rPr>
            </a:br>
            <a:r>
              <a:rPr lang="en-US" sz="2000" b="0" i="0" u="none" strike="noStrike" baseline="0" dirty="0" smtClean="0">
                <a:solidFill>
                  <a:prstClr val="black"/>
                </a:solidFill>
                <a:latin typeface="Segoe"/>
                <a:ea typeface="ＭＳ ゴシック"/>
              </a:rPr>
              <a:t>your computer (right).</a:t>
            </a:r>
          </a:p>
          <a:p>
            <a:pPr lvl="1"/>
            <a:r>
              <a:rPr lang="en-US" dirty="0">
                <a:solidFill>
                  <a:prstClr val="black"/>
                </a:solidFill>
                <a:latin typeface="Segoe"/>
                <a:ea typeface="ＭＳ ゴシック"/>
              </a:rPr>
              <a:t>Select a printer, and then click </a:t>
            </a:r>
            <a:r>
              <a:rPr lang="en-US" dirty="0" smtClean="0">
                <a:solidFill>
                  <a:prstClr val="black"/>
                </a:solidFill>
                <a:latin typeface="Segoe"/>
                <a:ea typeface="ＭＳ ゴシック"/>
              </a:rPr>
              <a:t/>
            </a:r>
            <a:br>
              <a:rPr lang="en-US" dirty="0" smtClean="0">
                <a:solidFill>
                  <a:prstClr val="black"/>
                </a:solidFill>
                <a:latin typeface="Segoe"/>
                <a:ea typeface="ＭＳ ゴシック"/>
              </a:rPr>
            </a:br>
            <a:r>
              <a:rPr lang="en-US" dirty="0" smtClean="0">
                <a:solidFill>
                  <a:prstClr val="black"/>
                </a:solidFill>
                <a:latin typeface="Segoe"/>
                <a:ea typeface="ＭＳ ゴシック"/>
              </a:rPr>
              <a:t>the </a:t>
            </a:r>
            <a:r>
              <a:rPr lang="en-US" b="1" dirty="0">
                <a:solidFill>
                  <a:prstClr val="black"/>
                </a:solidFill>
                <a:latin typeface="Segoe"/>
                <a:ea typeface="ＭＳ ゴシック"/>
              </a:rPr>
              <a:t>Print </a:t>
            </a:r>
            <a:r>
              <a:rPr lang="en-US" dirty="0">
                <a:solidFill>
                  <a:prstClr val="black"/>
                </a:solidFill>
                <a:latin typeface="Segoe"/>
                <a:ea typeface="ＭＳ ゴシック"/>
              </a:rPr>
              <a:t>icon. </a:t>
            </a:r>
          </a:p>
          <a:p>
            <a:pPr lvl="0"/>
            <a:r>
              <a:rPr lang="en-US" b="1" dirty="0">
                <a:latin typeface="Segoe"/>
                <a:ea typeface="ＭＳ ゴシック"/>
              </a:rPr>
              <a:t>PAUSE. LEAVE</a:t>
            </a:r>
            <a:r>
              <a:rPr lang="en-US" dirty="0">
                <a:latin typeface="Segoe"/>
                <a:ea typeface="ＭＳ ゴシック"/>
              </a:rPr>
              <a:t> the document </a:t>
            </a:r>
            <a:r>
              <a:rPr lang="en-US" dirty="0" smtClean="0">
                <a:latin typeface="Segoe"/>
                <a:ea typeface="ＭＳ ゴシック"/>
              </a:rPr>
              <a:t/>
            </a:r>
            <a:br>
              <a:rPr lang="en-US" dirty="0" smtClean="0">
                <a:latin typeface="Segoe"/>
                <a:ea typeface="ＭＳ ゴシック"/>
              </a:rPr>
            </a:br>
            <a:r>
              <a:rPr lang="en-US" dirty="0" smtClean="0">
                <a:latin typeface="Segoe"/>
                <a:ea typeface="ＭＳ ゴシック"/>
              </a:rPr>
              <a:t>open </a:t>
            </a:r>
            <a:r>
              <a:rPr lang="en-US" dirty="0">
                <a:latin typeface="Segoe"/>
                <a:ea typeface="ＭＳ ゴシック"/>
              </a:rPr>
              <a:t>to use in the next exercise.</a:t>
            </a:r>
          </a:p>
          <a:p>
            <a:endParaRPr lang="en-US" dirty="0"/>
          </a:p>
          <a:p>
            <a:pPr lvl="1" rtl="0"/>
            <a:endParaRPr lang="en-US" sz="2000" b="0" i="0" u="none" strike="noStrike" baseline="0" dirty="0" smtClean="0">
              <a:solidFill>
                <a:prstClr val="black"/>
              </a:solidFill>
              <a:latin typeface="Segoe"/>
              <a:ea typeface="ＭＳ ゴシック"/>
            </a:endParaRPr>
          </a:p>
        </p:txBody>
      </p:sp>
      <p:sp>
        <p:nvSpPr>
          <p:cNvPr id="4" name="Rectangle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5" name="Rectangle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6" name="Rectangle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56</a:t>
            </a:fld>
            <a:endParaRPr lang="en-US"/>
          </a:p>
        </p:txBody>
      </p:sp>
      <p:pic>
        <p:nvPicPr>
          <p:cNvPr id="7" name="Picture 6" descr="012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1600200"/>
            <a:ext cx="3219283" cy="3225800"/>
          </a:xfrm>
          <a:prstGeom prst="rect">
            <a:avLst/>
          </a:prstGeom>
        </p:spPr>
      </p:pic>
    </p:spTree>
    <p:extLst>
      <p:ext uri="{BB962C8B-B14F-4D97-AF65-F5344CB8AC3E}">
        <p14:creationId xmlns:p14="http://schemas.microsoft.com/office/powerpoint/2010/main" val="35582615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Set Print Options</a:t>
            </a:r>
          </a:p>
        </p:txBody>
      </p:sp>
      <p:sp>
        <p:nvSpPr>
          <p:cNvPr id="3" name="Text Placeholder 2"/>
          <p:cNvSpPr>
            <a:spLocks noGrp="1"/>
          </p:cNvSpPr>
          <p:nvPr>
            <p:ph type="body" idx="1"/>
          </p:nvPr>
        </p:nvSpPr>
        <p:spPr/>
        <p:txBody>
          <a:bodyPr/>
          <a:lstStyle/>
          <a:p>
            <a:pPr lvl="0" rtl="0"/>
            <a:r>
              <a:rPr lang="en-US" b="1" i="0" u="none" strike="noStrike" baseline="0" dirty="0" smtClean="0">
                <a:latin typeface="Segoe"/>
                <a:ea typeface="ＭＳ ゴシック"/>
              </a:rPr>
              <a:t>USE</a:t>
            </a:r>
            <a:r>
              <a:rPr lang="en-US" b="0" i="0" u="none" strike="noStrike" baseline="0" dirty="0" smtClean="0">
                <a:latin typeface="Segoe"/>
                <a:ea typeface="ＭＳ ゴシック"/>
              </a:rPr>
              <a:t> the document that is </a:t>
            </a:r>
            <a:br>
              <a:rPr lang="en-US" b="0" i="0" u="none" strike="noStrike" baseline="0" dirty="0" smtClean="0">
                <a:latin typeface="Segoe"/>
                <a:ea typeface="ＭＳ ゴシック"/>
              </a:rPr>
            </a:br>
            <a:r>
              <a:rPr lang="en-US" b="0" i="0" u="none" strike="noStrike" baseline="0" dirty="0" smtClean="0">
                <a:latin typeface="Segoe"/>
                <a:ea typeface="ＭＳ ゴシック"/>
              </a:rPr>
              <a:t>open from the previous </a:t>
            </a:r>
            <a:br>
              <a:rPr lang="en-US" b="0" i="0" u="none" strike="noStrike" baseline="0" dirty="0" smtClean="0">
                <a:latin typeface="Segoe"/>
                <a:ea typeface="ＭＳ ゴシック"/>
              </a:rPr>
            </a:br>
            <a:r>
              <a:rPr lang="en-US" b="0" i="0" u="none" strike="noStrike" baseline="0" dirty="0" smtClean="0">
                <a:latin typeface="Segoe"/>
                <a:ea typeface="ＭＳ ゴシック"/>
              </a:rPr>
              <a:t>exercise.</a:t>
            </a:r>
          </a:p>
          <a:p>
            <a:pPr lvl="1" rtl="0"/>
            <a:r>
              <a:rPr lang="en-US" b="0" i="0" u="none" strike="noStrike" baseline="0" dirty="0" smtClean="0">
                <a:solidFill>
                  <a:srgbClr val="000000"/>
                </a:solidFill>
                <a:latin typeface="Segoe"/>
                <a:ea typeface="ＭＳ ゴシック"/>
              </a:rPr>
              <a:t>Clic</a:t>
            </a:r>
            <a:r>
              <a:rPr lang="en-US" b="0" i="0" u="none" strike="noStrike" baseline="0" dirty="0" smtClean="0">
                <a:solidFill>
                  <a:prstClr val="black"/>
                </a:solidFill>
                <a:latin typeface="Segoe"/>
                <a:ea typeface="ＭＳ ゴシック"/>
              </a:rPr>
              <a:t>k the </a:t>
            </a:r>
            <a:r>
              <a:rPr lang="en-US" b="1" i="0" u="none" strike="noStrike" baseline="0" dirty="0" smtClean="0">
                <a:solidFill>
                  <a:prstClr val="black"/>
                </a:solidFill>
                <a:latin typeface="Segoe"/>
                <a:ea typeface="ＭＳ ゴシック"/>
              </a:rPr>
              <a:t>File</a:t>
            </a:r>
            <a:r>
              <a:rPr lang="en-US" b="0" i="0" u="none" strike="noStrike" baseline="0" dirty="0" smtClean="0">
                <a:solidFill>
                  <a:prstClr val="black"/>
                </a:solidFill>
                <a:latin typeface="Segoe"/>
                <a:ea typeface="ＭＳ ゴシック"/>
              </a:rPr>
              <a:t> tab, and </a:t>
            </a:r>
            <a:br>
              <a:rPr lang="en-US" b="0" i="0" u="none" strike="noStrike" baseline="0" dirty="0" smtClean="0">
                <a:solidFill>
                  <a:prstClr val="black"/>
                </a:solidFill>
                <a:latin typeface="Segoe"/>
                <a:ea typeface="ＭＳ ゴシック"/>
              </a:rPr>
            </a:br>
            <a:r>
              <a:rPr lang="en-US" b="0" i="0" u="none" strike="noStrike" baseline="0" dirty="0" smtClean="0">
                <a:solidFill>
                  <a:prstClr val="black"/>
                </a:solidFill>
                <a:latin typeface="Segoe"/>
                <a:ea typeface="ＭＳ ゴシック"/>
              </a:rPr>
              <a:t>then click </a:t>
            </a:r>
            <a:r>
              <a:rPr lang="en-US" b="1" i="0" u="none" strike="noStrike" baseline="0" dirty="0" smtClean="0">
                <a:solidFill>
                  <a:prstClr val="black"/>
                </a:solidFill>
                <a:latin typeface="Segoe"/>
                <a:ea typeface="ＭＳ ゴシック"/>
              </a:rPr>
              <a:t>Print</a:t>
            </a:r>
            <a:r>
              <a:rPr lang="en-US" b="0" i="0" u="none" strike="noStrike" baseline="0" dirty="0" smtClean="0">
                <a:solidFill>
                  <a:prstClr val="black"/>
                </a:solidFill>
                <a:latin typeface="Segoe"/>
                <a:ea typeface="ＭＳ ゴシック"/>
              </a:rPr>
              <a:t>. Click the </a:t>
            </a:r>
            <a:br>
              <a:rPr lang="en-US" b="0" i="0" u="none" strike="noStrike" baseline="0" dirty="0" smtClean="0">
                <a:solidFill>
                  <a:prstClr val="black"/>
                </a:solidFill>
                <a:latin typeface="Segoe"/>
                <a:ea typeface="ＭＳ ゴシック"/>
              </a:rPr>
            </a:br>
            <a:r>
              <a:rPr lang="en-US" b="0" i="0" u="none" strike="noStrike" baseline="0" dirty="0" smtClean="0">
                <a:solidFill>
                  <a:prstClr val="black"/>
                </a:solidFill>
                <a:latin typeface="Segoe"/>
                <a:ea typeface="ＭＳ ゴシック"/>
              </a:rPr>
              <a:t>drop-down arrow on </a:t>
            </a:r>
            <a:br>
              <a:rPr lang="en-US" b="0" i="0" u="none" strike="noStrike" baseline="0" dirty="0" smtClean="0">
                <a:solidFill>
                  <a:prstClr val="black"/>
                </a:solidFill>
                <a:latin typeface="Segoe"/>
                <a:ea typeface="ＭＳ ゴシック"/>
              </a:rPr>
            </a:br>
            <a:r>
              <a:rPr lang="en-US" b="0" i="0" u="none" strike="noStrike" baseline="0" dirty="0" smtClean="0">
                <a:solidFill>
                  <a:prstClr val="black"/>
                </a:solidFill>
                <a:latin typeface="Segoe"/>
                <a:ea typeface="ＭＳ ゴシック"/>
              </a:rPr>
              <a:t>Print All Pages to </a:t>
            </a:r>
            <a:br>
              <a:rPr lang="en-US" b="0" i="0" u="none" strike="noStrike" baseline="0" dirty="0" smtClean="0">
                <a:solidFill>
                  <a:prstClr val="black"/>
                </a:solidFill>
                <a:latin typeface="Segoe"/>
                <a:ea typeface="ＭＳ ゴシック"/>
              </a:rPr>
            </a:br>
            <a:r>
              <a:rPr lang="en-US" b="0" i="0" u="none" strike="noStrike" baseline="0" dirty="0" smtClean="0">
                <a:solidFill>
                  <a:prstClr val="black"/>
                </a:solidFill>
                <a:latin typeface="Segoe"/>
                <a:ea typeface="ＭＳ ゴシック"/>
              </a:rPr>
              <a:t>produce the menu </a:t>
            </a:r>
            <a:br>
              <a:rPr lang="en-US" b="0" i="0" u="none" strike="noStrike" baseline="0" dirty="0" smtClean="0">
                <a:solidFill>
                  <a:prstClr val="black"/>
                </a:solidFill>
                <a:latin typeface="Segoe"/>
                <a:ea typeface="ＭＳ ゴシック"/>
              </a:rPr>
            </a:br>
            <a:r>
              <a:rPr lang="en-US" b="0" i="0" u="none" strike="noStrike" baseline="0" dirty="0" smtClean="0">
                <a:solidFill>
                  <a:prstClr val="black"/>
                </a:solidFill>
                <a:latin typeface="Segoe"/>
                <a:ea typeface="ＭＳ ゴシック"/>
              </a:rPr>
              <a:t>shown at right.</a:t>
            </a:r>
          </a:p>
        </p:txBody>
      </p:sp>
      <p:sp>
        <p:nvSpPr>
          <p:cNvPr id="4" name="Rectangle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5" name="Rectangle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6" name="Rectangle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57</a:t>
            </a:fld>
            <a:endParaRPr lang="en-US"/>
          </a:p>
        </p:txBody>
      </p:sp>
      <p:pic>
        <p:nvPicPr>
          <p:cNvPr id="7" name="Picture 6" descr="012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1524000"/>
            <a:ext cx="4046474" cy="4487334"/>
          </a:xfrm>
          <a:prstGeom prst="rect">
            <a:avLst/>
          </a:prstGeom>
        </p:spPr>
      </p:pic>
    </p:spTree>
    <p:extLst>
      <p:ext uri="{BB962C8B-B14F-4D97-AF65-F5344CB8AC3E}">
        <p14:creationId xmlns:p14="http://schemas.microsoft.com/office/powerpoint/2010/main" val="193319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ea typeface="ＭＳ ゴシック"/>
              </a:rPr>
              <a:t>Step by Step: Set Print Options</a:t>
            </a:r>
            <a:endParaRPr lang="en-US"/>
          </a:p>
        </p:txBody>
      </p:sp>
      <p:sp>
        <p:nvSpPr>
          <p:cNvPr id="3" name="Content Placeholder 2"/>
          <p:cNvSpPr>
            <a:spLocks noGrp="1"/>
          </p:cNvSpPr>
          <p:nvPr>
            <p:ph idx="1"/>
          </p:nvPr>
        </p:nvSpPr>
        <p:spPr/>
        <p:txBody>
          <a:bodyPr/>
          <a:lstStyle/>
          <a:p>
            <a:pPr lvl="1">
              <a:buFont typeface="+mj-lt"/>
              <a:buAutoNum type="arabicPeriod" startAt="2"/>
            </a:pPr>
            <a:r>
              <a:rPr lang="en-US" dirty="0">
                <a:solidFill>
                  <a:prstClr val="black"/>
                </a:solidFill>
                <a:latin typeface="Segoe"/>
                <a:ea typeface="ＭＳ ゴシック"/>
              </a:rPr>
              <a:t>Select </a:t>
            </a:r>
            <a:r>
              <a:rPr lang="en-US" b="1" dirty="0">
                <a:solidFill>
                  <a:prstClr val="black"/>
                </a:solidFill>
                <a:latin typeface="Segoe"/>
                <a:ea typeface="ＭＳ ゴシック"/>
              </a:rPr>
              <a:t>Print</a:t>
            </a:r>
            <a:r>
              <a:rPr lang="en-US" dirty="0">
                <a:solidFill>
                  <a:prstClr val="black"/>
                </a:solidFill>
                <a:latin typeface="Segoe"/>
                <a:ea typeface="ＭＳ ゴシック"/>
              </a:rPr>
              <a:t> </a:t>
            </a:r>
            <a:r>
              <a:rPr lang="en-US" b="1" dirty="0">
                <a:solidFill>
                  <a:prstClr val="black"/>
                </a:solidFill>
                <a:latin typeface="Segoe"/>
                <a:ea typeface="ＭＳ ゴシック"/>
              </a:rPr>
              <a:t>Current Page</a:t>
            </a:r>
            <a:r>
              <a:rPr lang="en-US" dirty="0">
                <a:solidFill>
                  <a:prstClr val="black"/>
                </a:solidFill>
                <a:latin typeface="Segoe"/>
                <a:ea typeface="ＭＳ ゴシック"/>
              </a:rPr>
              <a:t>, and then click the </a:t>
            </a:r>
            <a:r>
              <a:rPr lang="en-US" b="1" dirty="0">
                <a:solidFill>
                  <a:prstClr val="black"/>
                </a:solidFill>
                <a:latin typeface="Segoe"/>
                <a:ea typeface="ＭＳ ゴシック"/>
              </a:rPr>
              <a:t>Print</a:t>
            </a:r>
            <a:r>
              <a:rPr lang="en-US" dirty="0">
                <a:solidFill>
                  <a:prstClr val="black"/>
                </a:solidFill>
                <a:latin typeface="Segoe"/>
                <a:ea typeface="ＭＳ ゴシック"/>
              </a:rPr>
              <a:t> icon. Selecting this option prints the current page.</a:t>
            </a:r>
          </a:p>
          <a:p>
            <a:pPr lvl="1">
              <a:buAutoNum type="arabicPeriod" startAt="2"/>
            </a:pPr>
            <a:r>
              <a:rPr lang="en-US" dirty="0">
                <a:solidFill>
                  <a:prstClr val="black"/>
                </a:solidFill>
                <a:latin typeface="Segoe"/>
                <a:ea typeface="ＭＳ ゴシック"/>
              </a:rPr>
              <a:t>Return to the Print screen area. In the Copies section of the Print options area, click the up arrow to select </a:t>
            </a:r>
            <a:r>
              <a:rPr lang="en-US" b="1" dirty="0">
                <a:solidFill>
                  <a:prstClr val="black"/>
                </a:solidFill>
                <a:latin typeface="Segoe"/>
                <a:ea typeface="ＭＳ ゴシック"/>
              </a:rPr>
              <a:t>2</a:t>
            </a:r>
            <a:r>
              <a:rPr lang="en-US" dirty="0">
                <a:solidFill>
                  <a:prstClr val="black"/>
                </a:solidFill>
                <a:latin typeface="Segoe"/>
                <a:ea typeface="ＭＳ ゴシック"/>
              </a:rPr>
              <a:t>, and then click the </a:t>
            </a:r>
            <a:r>
              <a:rPr lang="en-US" b="1" dirty="0">
                <a:solidFill>
                  <a:prstClr val="black"/>
                </a:solidFill>
                <a:latin typeface="Segoe"/>
                <a:ea typeface="ＭＳ ゴシック"/>
              </a:rPr>
              <a:t>Print</a:t>
            </a:r>
            <a:r>
              <a:rPr lang="en-US" dirty="0">
                <a:solidFill>
                  <a:prstClr val="black"/>
                </a:solidFill>
                <a:latin typeface="Segoe"/>
                <a:ea typeface="ＭＳ ゴシック"/>
              </a:rPr>
              <a:t> icon.</a:t>
            </a:r>
          </a:p>
          <a:p>
            <a:pPr lvl="1">
              <a:buFont typeface="+mj-lt"/>
              <a:buAutoNum type="arabicPeriod" startAt="4"/>
            </a:pPr>
            <a:r>
              <a:rPr lang="en-US" dirty="0">
                <a:solidFill>
                  <a:prstClr val="black"/>
                </a:solidFill>
                <a:latin typeface="Segoe"/>
                <a:ea typeface="ＭＳ ゴシック"/>
              </a:rPr>
              <a:t>Place your insertion point at the beginning of the first paragraph, and then hold down the left mouse button and drag to the end of the paragraph to select it.</a:t>
            </a:r>
          </a:p>
          <a:p>
            <a:pPr lvl="1">
              <a:buAutoNum type="arabicPeriod" startAt="4"/>
            </a:pPr>
            <a:r>
              <a:rPr lang="en-US" dirty="0">
                <a:solidFill>
                  <a:prstClr val="black"/>
                </a:solidFill>
                <a:latin typeface="Segoe"/>
                <a:ea typeface="ＭＳ ゴシック"/>
              </a:rPr>
              <a:t>Click the </a:t>
            </a:r>
            <a:r>
              <a:rPr lang="en-US" b="1" dirty="0">
                <a:solidFill>
                  <a:prstClr val="black"/>
                </a:solidFill>
                <a:latin typeface="Segoe"/>
                <a:ea typeface="ＭＳ ゴシック"/>
              </a:rPr>
              <a:t>File</a:t>
            </a:r>
            <a:r>
              <a:rPr lang="en-US" dirty="0">
                <a:solidFill>
                  <a:prstClr val="black"/>
                </a:solidFill>
                <a:latin typeface="Segoe"/>
                <a:ea typeface="ＭＳ ゴシック"/>
              </a:rPr>
              <a:t> tab, and then click </a:t>
            </a:r>
            <a:r>
              <a:rPr lang="en-US" b="1" dirty="0">
                <a:solidFill>
                  <a:prstClr val="black"/>
                </a:solidFill>
                <a:latin typeface="Segoe"/>
                <a:ea typeface="ＭＳ ゴシック"/>
              </a:rPr>
              <a:t>Print</a:t>
            </a:r>
            <a:r>
              <a:rPr lang="en-US" dirty="0">
                <a:solidFill>
                  <a:prstClr val="black"/>
                </a:solidFill>
                <a:latin typeface="Segoe"/>
                <a:ea typeface="ＭＳ ゴシック"/>
              </a:rPr>
              <a:t>. Click the </a:t>
            </a:r>
            <a:r>
              <a:rPr lang="en-US" b="1" dirty="0">
                <a:solidFill>
                  <a:prstClr val="black"/>
                </a:solidFill>
                <a:latin typeface="Segoe"/>
                <a:ea typeface="ＭＳ ゴシック"/>
              </a:rPr>
              <a:t>Print Selection</a:t>
            </a:r>
            <a:r>
              <a:rPr lang="en-US" dirty="0">
                <a:solidFill>
                  <a:prstClr val="black"/>
                </a:solidFill>
                <a:latin typeface="Segoe"/>
                <a:ea typeface="ＭＳ ゴシック"/>
              </a:rPr>
              <a:t> drop-down arrow, and then change the number of copies from 2 to </a:t>
            </a:r>
            <a:r>
              <a:rPr lang="en-US" b="1" dirty="0">
                <a:solidFill>
                  <a:prstClr val="black"/>
                </a:solidFill>
                <a:latin typeface="Segoe"/>
                <a:ea typeface="ＭＳ ゴシック"/>
              </a:rPr>
              <a:t>1</a:t>
            </a:r>
            <a:r>
              <a:rPr lang="en-US" dirty="0">
                <a:solidFill>
                  <a:prstClr val="black"/>
                </a:solidFill>
                <a:latin typeface="Segoe"/>
                <a:ea typeface="ＭＳ ゴシック"/>
              </a:rPr>
              <a:t> by clicking the down arrow. Next, click the </a:t>
            </a:r>
            <a:r>
              <a:rPr lang="en-US" b="1" dirty="0">
                <a:solidFill>
                  <a:prstClr val="black"/>
                </a:solidFill>
                <a:latin typeface="Segoe"/>
                <a:ea typeface="ＭＳ ゴシック"/>
              </a:rPr>
              <a:t>Print</a:t>
            </a:r>
            <a:r>
              <a:rPr lang="en-US" dirty="0">
                <a:solidFill>
                  <a:prstClr val="black"/>
                </a:solidFill>
                <a:latin typeface="Segoe"/>
                <a:ea typeface="ＭＳ ゴシック"/>
              </a:rPr>
              <a:t> icon. The selected paragraph is printed.</a:t>
            </a:r>
          </a:p>
          <a:p>
            <a:endParaRPr lang="en-US" dirty="0"/>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58</a:t>
            </a:fld>
            <a:endParaRPr lang="en-US" dirty="0"/>
          </a:p>
        </p:txBody>
      </p:sp>
    </p:spTree>
    <p:extLst>
      <p:ext uri="{BB962C8B-B14F-4D97-AF65-F5344CB8AC3E}">
        <p14:creationId xmlns:p14="http://schemas.microsoft.com/office/powerpoint/2010/main" val="11491870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Set Print Options</a:t>
            </a:r>
          </a:p>
        </p:txBody>
      </p:sp>
      <p:sp>
        <p:nvSpPr>
          <p:cNvPr id="3" name="Text Placeholder 2"/>
          <p:cNvSpPr>
            <a:spLocks noGrp="1"/>
          </p:cNvSpPr>
          <p:nvPr>
            <p:ph type="body" idx="1"/>
          </p:nvPr>
        </p:nvSpPr>
        <p:spPr/>
        <p:txBody>
          <a:bodyPr/>
          <a:lstStyle/>
          <a:p>
            <a:pPr lvl="1" rtl="0">
              <a:buAutoNum type="arabicPeriod" startAt="4"/>
            </a:pPr>
            <a:r>
              <a:rPr lang="en-US" b="0" i="0" u="none" strike="noStrike" baseline="0" dirty="0" smtClean="0">
                <a:solidFill>
                  <a:prstClr val="black"/>
                </a:solidFill>
                <a:latin typeface="Segoe"/>
                <a:ea typeface="ＭＳ ゴシック"/>
              </a:rPr>
              <a:t>Click the </a:t>
            </a:r>
            <a:r>
              <a:rPr lang="en-US" b="1" i="0" u="none" strike="noStrike" baseline="0" dirty="0" smtClean="0">
                <a:solidFill>
                  <a:prstClr val="black"/>
                </a:solidFill>
                <a:latin typeface="Segoe"/>
                <a:ea typeface="ＭＳ ゴシック"/>
              </a:rPr>
              <a:t>File</a:t>
            </a:r>
            <a:r>
              <a:rPr lang="en-US" b="0" i="0" u="none" strike="noStrike" baseline="0" dirty="0" smtClean="0">
                <a:solidFill>
                  <a:prstClr val="black"/>
                </a:solidFill>
                <a:latin typeface="Segoe"/>
                <a:ea typeface="ＭＳ ゴシック"/>
              </a:rPr>
              <a:t> tab, and then click </a:t>
            </a:r>
            <a:r>
              <a:rPr lang="en-US" b="1" i="0" u="none" strike="noStrike" baseline="0" dirty="0" smtClean="0">
                <a:solidFill>
                  <a:prstClr val="black"/>
                </a:solidFill>
                <a:latin typeface="Segoe"/>
                <a:ea typeface="ＭＳ ゴシック"/>
              </a:rPr>
              <a:t>Close</a:t>
            </a:r>
            <a:r>
              <a:rPr lang="en-US" b="0" i="0" u="none" strike="noStrike" baseline="0" dirty="0" smtClean="0">
                <a:solidFill>
                  <a:prstClr val="black"/>
                </a:solidFill>
                <a:latin typeface="Segoe"/>
                <a:ea typeface="ＭＳ ゴシック"/>
              </a:rPr>
              <a:t> to close the document.</a:t>
            </a:r>
          </a:p>
          <a:p>
            <a:pPr lvl="1">
              <a:buFont typeface="+mj-lt"/>
              <a:buAutoNum type="arabicPeriod" startAt="7"/>
            </a:pPr>
            <a:r>
              <a:rPr lang="en-US" dirty="0">
                <a:solidFill>
                  <a:prstClr val="black"/>
                </a:solidFill>
                <a:latin typeface="Segoe"/>
                <a:ea typeface="ＭＳ ゴシック"/>
              </a:rPr>
              <a:t>The Annual Report document should still be open from a previous exercise. Click the </a:t>
            </a:r>
            <a:r>
              <a:rPr lang="en-US" b="1" dirty="0">
                <a:solidFill>
                  <a:prstClr val="black"/>
                </a:solidFill>
                <a:latin typeface="Segoe"/>
                <a:ea typeface="ＭＳ ゴシック"/>
              </a:rPr>
              <a:t>File</a:t>
            </a:r>
            <a:r>
              <a:rPr lang="en-US" dirty="0">
                <a:solidFill>
                  <a:prstClr val="black"/>
                </a:solidFill>
                <a:latin typeface="Segoe"/>
                <a:ea typeface="ＭＳ ゴシック"/>
              </a:rPr>
              <a:t> tab, and then click </a:t>
            </a:r>
            <a:r>
              <a:rPr lang="en-US" b="1" dirty="0">
                <a:solidFill>
                  <a:prstClr val="black"/>
                </a:solidFill>
                <a:latin typeface="Segoe"/>
                <a:ea typeface="ＭＳ ゴシック"/>
              </a:rPr>
              <a:t>Print.</a:t>
            </a:r>
            <a:r>
              <a:rPr lang="en-US" dirty="0">
                <a:solidFill>
                  <a:prstClr val="black"/>
                </a:solidFill>
                <a:latin typeface="Segoe"/>
                <a:ea typeface="ＭＳ ゴシック"/>
              </a:rPr>
              <a:t> Under Settings, click the drop-down arrow by 1 Page Per Sheet and select </a:t>
            </a:r>
            <a:r>
              <a:rPr lang="en-US" b="1" dirty="0">
                <a:solidFill>
                  <a:prstClr val="black"/>
                </a:solidFill>
                <a:latin typeface="Segoe"/>
                <a:ea typeface="ＭＳ ゴシック"/>
              </a:rPr>
              <a:t>2 Pages Per Sheet</a:t>
            </a:r>
            <a:r>
              <a:rPr lang="en-US" dirty="0">
                <a:solidFill>
                  <a:prstClr val="black"/>
                </a:solidFill>
                <a:latin typeface="Segoe"/>
                <a:ea typeface="ＭＳ ゴシック"/>
              </a:rPr>
              <a:t>, and then click the </a:t>
            </a:r>
            <a:r>
              <a:rPr lang="en-US" b="1" dirty="0">
                <a:solidFill>
                  <a:prstClr val="black"/>
                </a:solidFill>
                <a:latin typeface="Segoe"/>
                <a:ea typeface="ＭＳ ゴシック"/>
              </a:rPr>
              <a:t>Print</a:t>
            </a:r>
            <a:r>
              <a:rPr lang="en-US" dirty="0">
                <a:solidFill>
                  <a:prstClr val="black"/>
                </a:solidFill>
                <a:latin typeface="Segoe"/>
                <a:ea typeface="ＭＳ ゴシック"/>
              </a:rPr>
              <a:t> icon. This eight-page document is now printed on four pages with two pages per sheet.</a:t>
            </a:r>
          </a:p>
          <a:p>
            <a:pPr lvl="0"/>
            <a:r>
              <a:rPr lang="en-US" b="1" dirty="0">
                <a:latin typeface="Segoe"/>
                <a:ea typeface="ＭＳ ゴシック"/>
              </a:rPr>
              <a:t>PAUSE. LEAVE</a:t>
            </a:r>
            <a:r>
              <a:rPr lang="en-US" dirty="0">
                <a:latin typeface="Segoe"/>
                <a:ea typeface="ＭＳ ゴシック"/>
              </a:rPr>
              <a:t> the document open to use in the next exercise.</a:t>
            </a:r>
          </a:p>
          <a:p>
            <a:pPr lvl="1" rtl="0">
              <a:buAutoNum type="arabicPeriod" startAt="4"/>
            </a:pPr>
            <a:endParaRPr lang="en-US" b="0" i="0" u="none" strike="noStrike" baseline="0" dirty="0" smtClean="0">
              <a:solidFill>
                <a:prstClr val="black"/>
              </a:solidFill>
              <a:latin typeface="Segoe"/>
              <a:ea typeface="ＭＳ ゴシック"/>
            </a:endParaRPr>
          </a:p>
        </p:txBody>
      </p:sp>
      <p:sp>
        <p:nvSpPr>
          <p:cNvPr id="4" name="Rectangle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5" name="Rectangle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6" name="Rectangle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59</a:t>
            </a:fld>
            <a:endParaRPr lang="en-US"/>
          </a:p>
        </p:txBody>
      </p:sp>
    </p:spTree>
    <p:extLst>
      <p:ext uri="{BB962C8B-B14F-4D97-AF65-F5344CB8AC3E}">
        <p14:creationId xmlns:p14="http://schemas.microsoft.com/office/powerpoint/2010/main" val="3510685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Use the Ribbon</a:t>
            </a:r>
          </a:p>
        </p:txBody>
      </p:sp>
      <p:sp>
        <p:nvSpPr>
          <p:cNvPr id="3" name="Text Placeholder 2"/>
          <p:cNvSpPr>
            <a:spLocks noGrp="1"/>
          </p:cNvSpPr>
          <p:nvPr>
            <p:ph type="body" idx="1"/>
          </p:nvPr>
        </p:nvSpPr>
        <p:spPr/>
        <p:txBody>
          <a:bodyPr/>
          <a:lstStyle/>
          <a:p>
            <a:pPr lvl="0" rtl="0"/>
            <a:r>
              <a:rPr lang="en-US" b="1" i="0" u="none" strike="noStrike" baseline="0" dirty="0" smtClean="0">
                <a:latin typeface="Segoe"/>
                <a:ea typeface="ＭＳ ゴシック"/>
              </a:rPr>
              <a:t>USE</a:t>
            </a:r>
            <a:r>
              <a:rPr lang="en-US" b="0" i="0" u="none" strike="noStrike" baseline="0" dirty="0" smtClean="0">
                <a:latin typeface="Segoe"/>
                <a:ea typeface="ＭＳ ゴシック"/>
              </a:rPr>
              <a:t> the document that is open from the previous exercise.</a:t>
            </a:r>
          </a:p>
          <a:p>
            <a:pPr lvl="1" rtl="0"/>
            <a:r>
              <a:rPr lang="en-US" b="0" i="0" u="none" strike="noStrike" baseline="0" dirty="0" smtClean="0">
                <a:solidFill>
                  <a:srgbClr val="000000"/>
                </a:solidFill>
                <a:latin typeface="Segoe"/>
                <a:ea typeface="ＭＳ ゴシック"/>
              </a:rPr>
              <a:t>The Ribbon is located at the top of the Word screen. In your newly opened document, the Home tab is the default tab on the Ribbon, as shown below. Note how the Ribbon is divided into groups: Clipboard, Font, Paragraph, Styles, and Editing.</a:t>
            </a:r>
          </a:p>
          <a:p>
            <a:pPr lvl="1" rtl="0"/>
            <a:r>
              <a:rPr lang="en-US" b="0" i="0" u="none" strike="noStrike" baseline="0" dirty="0" smtClean="0">
                <a:solidFill>
                  <a:srgbClr val="000000"/>
                </a:solidFill>
                <a:latin typeface="Segoe"/>
                <a:ea typeface="ＭＳ ゴシック"/>
              </a:rPr>
              <a:t>Review the other tabs on the Ribbon and review each group associated with the tab, and identify the arrow that launches the dialog box.</a:t>
            </a:r>
          </a:p>
        </p:txBody>
      </p:sp>
      <p:pic>
        <p:nvPicPr>
          <p:cNvPr id="4" name="Picture 3" descr="010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098" y="4724400"/>
            <a:ext cx="8358902" cy="1559496"/>
          </a:xfrm>
          <a:prstGeom prst="rect">
            <a:avLst/>
          </a:prstGeom>
        </p:spPr>
      </p:pic>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6</a:t>
            </a:fld>
            <a:endParaRPr lang="en-US"/>
          </a:p>
        </p:txBody>
      </p:sp>
    </p:spTree>
    <p:extLst>
      <p:ext uri="{BB962C8B-B14F-4D97-AF65-F5344CB8AC3E}">
        <p14:creationId xmlns:p14="http://schemas.microsoft.com/office/powerpoint/2010/main" val="41687556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Close a Document and Close Word</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USE</a:t>
            </a:r>
            <a:r>
              <a:rPr lang="en-US" b="0" i="0" u="none" strike="noStrike" baseline="0" smtClean="0">
                <a:latin typeface="Segoe"/>
                <a:ea typeface="ＭＳ ゴシック"/>
              </a:rPr>
              <a:t> the document that is open from the previous exercise.</a:t>
            </a:r>
          </a:p>
          <a:p>
            <a:pPr lvl="1" rtl="0"/>
            <a:r>
              <a:rPr lang="en-US" b="0" i="0" u="none" strike="noStrike" baseline="0" smtClean="0">
                <a:solidFill>
                  <a:prstClr val="black"/>
                </a:solidFill>
                <a:latin typeface="Segoe"/>
                <a:ea typeface="ＭＳ ゴシック"/>
              </a:rPr>
              <a:t>Click the </a:t>
            </a:r>
            <a:r>
              <a:rPr lang="en-US" b="1" i="0" u="none" strike="noStrike" baseline="0" smtClean="0">
                <a:solidFill>
                  <a:prstClr val="black"/>
                </a:solidFill>
                <a:latin typeface="Segoe"/>
                <a:ea typeface="ＭＳ ゴシック"/>
              </a:rPr>
              <a:t>Close</a:t>
            </a:r>
            <a:r>
              <a:rPr lang="en-US" b="0" i="0" u="none" strike="noStrike" baseline="0" smtClean="0">
                <a:solidFill>
                  <a:prstClr val="black"/>
                </a:solidFill>
                <a:latin typeface="Segoe"/>
                <a:ea typeface="ＭＳ ゴシック"/>
              </a:rPr>
              <a:t> </a:t>
            </a:r>
            <a:r>
              <a:rPr lang="en-US" b="1" i="0" u="none" strike="noStrike" baseline="0" smtClean="0">
                <a:solidFill>
                  <a:prstClr val="black"/>
                </a:solidFill>
                <a:latin typeface="Segoe"/>
                <a:ea typeface="ＭＳ ゴシック"/>
              </a:rPr>
              <a:t>[insert MA14.jpg here]</a:t>
            </a:r>
            <a:r>
              <a:rPr lang="en-US" b="0" i="0" u="none" strike="noStrike" baseline="0" smtClean="0">
                <a:solidFill>
                  <a:prstClr val="black"/>
                </a:solidFill>
                <a:latin typeface="Segoe"/>
                <a:ea typeface="ＭＳ ゴシック"/>
              </a:rPr>
              <a:t> button to close both the document and Microsoft Word.</a:t>
            </a:r>
          </a:p>
          <a:p>
            <a:pPr lvl="0" rtl="0"/>
            <a:r>
              <a:rPr lang="en-US" b="1" i="0" u="none" strike="noStrike" baseline="0" smtClean="0">
                <a:latin typeface="Segoe"/>
                <a:ea typeface="ＭＳ ゴシック"/>
              </a:rPr>
              <a:t>STOP. </a:t>
            </a:r>
            <a:endParaRPr lang="en-US" b="0" i="0" u="none" strike="noStrike" baseline="0" smtClean="0">
              <a:latin typeface="Times New Roman"/>
              <a:ea typeface="ＭＳ ゴシック"/>
            </a:endParaRPr>
          </a:p>
        </p:txBody>
      </p:sp>
    </p:spTree>
    <p:extLst>
      <p:ext uri="{BB962C8B-B14F-4D97-AF65-F5344CB8AC3E}">
        <p14:creationId xmlns:p14="http://schemas.microsoft.com/office/powerpoint/2010/main" val="17169307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Skill Summary</a:t>
            </a:r>
            <a:endParaRPr lang="en-US" dirty="0"/>
          </a:p>
        </p:txBody>
      </p:sp>
      <p:pic>
        <p:nvPicPr>
          <p:cNvPr id="8" name="Picture 7" descr="01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676400"/>
            <a:ext cx="7461454" cy="3662299"/>
          </a:xfrm>
          <a:prstGeom prst="rect">
            <a:avLst/>
          </a:prstGeom>
        </p:spPr>
      </p:pic>
      <p:sp>
        <p:nvSpPr>
          <p:cNvPr id="11" name="Rectangle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12" name="Rectangle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13" name="Rectangle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61</a:t>
            </a:fld>
            <a:endParaRPr lang="en-US"/>
          </a:p>
        </p:txBody>
      </p:sp>
    </p:spTree>
    <p:extLst>
      <p:ext uri="{BB962C8B-B14F-4D97-AF65-F5344CB8AC3E}">
        <p14:creationId xmlns:p14="http://schemas.microsoft.com/office/powerpoint/2010/main" val="1336285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Use the Ribbon</a:t>
            </a:r>
          </a:p>
        </p:txBody>
      </p:sp>
      <p:sp>
        <p:nvSpPr>
          <p:cNvPr id="3" name="Text Placeholder 2"/>
          <p:cNvSpPr>
            <a:spLocks noGrp="1"/>
          </p:cNvSpPr>
          <p:nvPr>
            <p:ph type="body" idx="1"/>
          </p:nvPr>
        </p:nvSpPr>
        <p:spPr/>
        <p:txBody>
          <a:bodyPr/>
          <a:lstStyle/>
          <a:p>
            <a:pPr lvl="1" rtl="0">
              <a:buFont typeface="+mj-lt"/>
              <a:buAutoNum type="arabicPeriod" startAt="3"/>
            </a:pPr>
            <a:r>
              <a:rPr lang="en-US" b="0" i="0" u="none" strike="noStrike" baseline="0" dirty="0" smtClean="0">
                <a:solidFill>
                  <a:prstClr val="black"/>
                </a:solidFill>
                <a:latin typeface="Segoe"/>
                <a:ea typeface="ＭＳ ゴシック"/>
              </a:rPr>
              <a:t>Click the </a:t>
            </a:r>
            <a:r>
              <a:rPr lang="en-US" b="1" i="0" u="none" strike="noStrike" baseline="0" dirty="0" smtClean="0">
                <a:solidFill>
                  <a:prstClr val="black"/>
                </a:solidFill>
                <a:latin typeface="Segoe"/>
                <a:ea typeface="ＭＳ ゴシック"/>
              </a:rPr>
              <a:t>Page Layout</a:t>
            </a:r>
            <a:r>
              <a:rPr lang="en-US" b="0" i="0" u="none" strike="noStrike" baseline="0" dirty="0" smtClean="0">
                <a:solidFill>
                  <a:prstClr val="black"/>
                </a:solidFill>
                <a:latin typeface="Segoe"/>
                <a:ea typeface="ＭＳ ゴシック"/>
              </a:rPr>
              <a:t> tab to make it the active tab. Notice that the groups of commands change. The Page Layout tab contains three groups: Page Setup, Paragraph, and Arrange. Notice that in the Page Setup and Paragraph group a small arrow appears in the lower-right corner. Clicking on the arrow opens the dialog box with more options to select or complete a command.</a:t>
            </a:r>
          </a:p>
          <a:p>
            <a:pPr lvl="1" rtl="0">
              <a:buAutoNum type="arabicPeriod" startAt="3"/>
            </a:pPr>
            <a:r>
              <a:rPr lang="en-US" b="0" i="0" u="none" strike="noStrike" baseline="0" dirty="0" smtClean="0">
                <a:solidFill>
                  <a:prstClr val="black"/>
                </a:solidFill>
                <a:latin typeface="Segoe"/>
                <a:ea typeface="ＭＳ ゴシック"/>
              </a:rPr>
              <a:t>Click the </a:t>
            </a:r>
            <a:r>
              <a:rPr lang="en-US" b="1" i="0" u="none" strike="noStrike" baseline="0" dirty="0" smtClean="0">
                <a:solidFill>
                  <a:prstClr val="black"/>
                </a:solidFill>
                <a:latin typeface="Segoe"/>
                <a:ea typeface="ＭＳ ゴシック"/>
              </a:rPr>
              <a:t>Home</a:t>
            </a:r>
            <a:r>
              <a:rPr lang="en-US" b="0" i="0" u="none" strike="noStrike" baseline="0" dirty="0" smtClean="0">
                <a:solidFill>
                  <a:prstClr val="black"/>
                </a:solidFill>
                <a:latin typeface="Segoe"/>
                <a:ea typeface="ＭＳ ゴシック"/>
              </a:rPr>
              <a:t> tab.</a:t>
            </a:r>
          </a:p>
        </p:txBody>
      </p:sp>
      <p:sp>
        <p:nvSpPr>
          <p:cNvPr id="4" name="Rectangle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5" name="Rectangle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6" name="Rectangle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7</a:t>
            </a:fld>
            <a:endParaRPr lang="en-US"/>
          </a:p>
        </p:txBody>
      </p:sp>
    </p:spTree>
    <p:extLst>
      <p:ext uri="{BB962C8B-B14F-4D97-AF65-F5344CB8AC3E}">
        <p14:creationId xmlns:p14="http://schemas.microsoft.com/office/powerpoint/2010/main" val="785338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Use the Ribbon</a:t>
            </a:r>
          </a:p>
        </p:txBody>
      </p:sp>
      <p:sp>
        <p:nvSpPr>
          <p:cNvPr id="3" name="Text Placeholder 2"/>
          <p:cNvSpPr>
            <a:spLocks noGrp="1"/>
          </p:cNvSpPr>
          <p:nvPr>
            <p:ph type="body" idx="1"/>
          </p:nvPr>
        </p:nvSpPr>
        <p:spPr/>
        <p:txBody>
          <a:bodyPr/>
          <a:lstStyle/>
          <a:p>
            <a:pPr lvl="1" rtl="0">
              <a:buFont typeface="+mj-lt"/>
              <a:buAutoNum type="arabicPeriod" startAt="5"/>
            </a:pPr>
            <a:r>
              <a:rPr lang="en-US" sz="2100" b="0" i="0" u="none" strike="noStrike" baseline="0" dirty="0" smtClean="0">
                <a:solidFill>
                  <a:prstClr val="black"/>
                </a:solidFill>
                <a:latin typeface="Segoe"/>
                <a:ea typeface="ＭＳ ゴシック"/>
              </a:rPr>
              <a:t>Click the </a:t>
            </a:r>
            <a:r>
              <a:rPr lang="en-US" sz="2100" b="1" i="0" u="none" strike="noStrike" baseline="0" dirty="0" smtClean="0">
                <a:solidFill>
                  <a:prstClr val="black"/>
                </a:solidFill>
                <a:latin typeface="Segoe"/>
                <a:ea typeface="ＭＳ ゴシック"/>
              </a:rPr>
              <a:t>dialog</a:t>
            </a:r>
            <a:r>
              <a:rPr lang="en-US" sz="2100" b="0" i="0" u="none" strike="noStrike" baseline="0" dirty="0" smtClean="0">
                <a:solidFill>
                  <a:prstClr val="black"/>
                </a:solidFill>
                <a:latin typeface="Segoe"/>
                <a:ea typeface="ＭＳ ゴシック"/>
              </a:rPr>
              <a:t> </a:t>
            </a:r>
            <a:r>
              <a:rPr lang="en-US" sz="2100" b="1" i="0" u="none" strike="noStrike" baseline="0" dirty="0" smtClean="0">
                <a:solidFill>
                  <a:prstClr val="black"/>
                </a:solidFill>
                <a:latin typeface="Segoe"/>
                <a:ea typeface="ＭＳ ゴシック"/>
              </a:rPr>
              <a:t>box</a:t>
            </a:r>
            <a:r>
              <a:rPr lang="en-US" sz="2100" b="0" i="0" u="none" strike="noStrike" baseline="0" dirty="0" smtClean="0">
                <a:solidFill>
                  <a:prstClr val="black"/>
                </a:solidFill>
                <a:latin typeface="Segoe"/>
                <a:ea typeface="ＭＳ ゴシック"/>
              </a:rPr>
              <a:t> </a:t>
            </a:r>
            <a:r>
              <a:rPr lang="en-US" sz="2100" b="1" i="0" u="none" strike="noStrike" baseline="0" dirty="0" smtClean="0">
                <a:solidFill>
                  <a:prstClr val="black"/>
                </a:solidFill>
                <a:latin typeface="Segoe"/>
                <a:ea typeface="ＭＳ ゴシック"/>
              </a:rPr>
              <a:t>launcher</a:t>
            </a:r>
            <a:r>
              <a:rPr lang="en-US" sz="2100" b="0" i="0" u="none" strike="noStrike" baseline="0" dirty="0" smtClean="0">
                <a:solidFill>
                  <a:prstClr val="black"/>
                </a:solidFill>
                <a:latin typeface="Segoe"/>
                <a:ea typeface="ＭＳ ゴシック"/>
              </a:rPr>
              <a:t> </a:t>
            </a:r>
            <a:br>
              <a:rPr lang="en-US" sz="2100" b="0" i="0" u="none" strike="noStrike" baseline="0" dirty="0" smtClean="0">
                <a:solidFill>
                  <a:prstClr val="black"/>
                </a:solidFill>
                <a:latin typeface="Segoe"/>
                <a:ea typeface="ＭＳ ゴシック"/>
              </a:rPr>
            </a:br>
            <a:r>
              <a:rPr lang="en-US" sz="2100" b="0" i="0" u="none" strike="noStrike" baseline="0" dirty="0" smtClean="0">
                <a:solidFill>
                  <a:prstClr val="black"/>
                </a:solidFill>
                <a:latin typeface="Segoe"/>
                <a:ea typeface="ＭＳ ゴシック"/>
              </a:rPr>
              <a:t>in the lower-right corner of the</a:t>
            </a:r>
            <a:br>
              <a:rPr lang="en-US" sz="2100" b="0" i="0" u="none" strike="noStrike" baseline="0" dirty="0" smtClean="0">
                <a:solidFill>
                  <a:prstClr val="black"/>
                </a:solidFill>
                <a:latin typeface="Segoe"/>
                <a:ea typeface="ＭＳ ゴシック"/>
              </a:rPr>
            </a:br>
            <a:r>
              <a:rPr lang="en-US" sz="2100" b="0" i="0" u="none" strike="noStrike" baseline="0" dirty="0" smtClean="0">
                <a:solidFill>
                  <a:prstClr val="black"/>
                </a:solidFill>
                <a:latin typeface="Segoe"/>
                <a:ea typeface="ＭＳ ゴシック"/>
              </a:rPr>
              <a:t>Font group. The Font dialog </a:t>
            </a:r>
            <a:br>
              <a:rPr lang="en-US" sz="2100" b="0" i="0" u="none" strike="noStrike" baseline="0" dirty="0" smtClean="0">
                <a:solidFill>
                  <a:prstClr val="black"/>
                </a:solidFill>
                <a:latin typeface="Segoe"/>
                <a:ea typeface="ＭＳ ゴシック"/>
              </a:rPr>
            </a:br>
            <a:r>
              <a:rPr lang="en-US" sz="2100" b="0" i="0" u="none" strike="noStrike" baseline="0" dirty="0" smtClean="0">
                <a:solidFill>
                  <a:prstClr val="black"/>
                </a:solidFill>
                <a:latin typeface="Segoe"/>
                <a:ea typeface="ＭＳ ゴシック"/>
              </a:rPr>
              <a:t>box, as shown at right, appears. </a:t>
            </a:r>
            <a:br>
              <a:rPr lang="en-US" sz="2100" b="0" i="0" u="none" strike="noStrike" baseline="0" dirty="0" smtClean="0">
                <a:solidFill>
                  <a:prstClr val="black"/>
                </a:solidFill>
                <a:latin typeface="Segoe"/>
                <a:ea typeface="ＭＳ ゴシック"/>
              </a:rPr>
            </a:br>
            <a:r>
              <a:rPr lang="en-US" sz="2100" b="0" i="0" u="none" strike="noStrike" baseline="0" dirty="0" smtClean="0">
                <a:solidFill>
                  <a:prstClr val="black"/>
                </a:solidFill>
                <a:latin typeface="Segoe"/>
                <a:ea typeface="ＭＳ ゴシック"/>
              </a:rPr>
              <a:t>The Font dialog box contains </a:t>
            </a:r>
            <a:br>
              <a:rPr lang="en-US" sz="2100" b="0" i="0" u="none" strike="noStrike" baseline="0" dirty="0" smtClean="0">
                <a:solidFill>
                  <a:prstClr val="black"/>
                </a:solidFill>
                <a:latin typeface="Segoe"/>
                <a:ea typeface="ＭＳ ゴシック"/>
              </a:rPr>
            </a:br>
            <a:r>
              <a:rPr lang="en-US" sz="2100" b="0" i="0" u="none" strike="noStrike" baseline="0" dirty="0" smtClean="0">
                <a:solidFill>
                  <a:prstClr val="black"/>
                </a:solidFill>
                <a:latin typeface="Segoe"/>
                <a:ea typeface="ＭＳ ゴシック"/>
              </a:rPr>
              <a:t>two tabs with the Font tab </a:t>
            </a:r>
            <a:br>
              <a:rPr lang="en-US" sz="2100" b="0" i="0" u="none" strike="noStrike" baseline="0" dirty="0" smtClean="0">
                <a:solidFill>
                  <a:prstClr val="black"/>
                </a:solidFill>
                <a:latin typeface="Segoe"/>
                <a:ea typeface="ＭＳ ゴシック"/>
              </a:rPr>
            </a:br>
            <a:r>
              <a:rPr lang="en-US" sz="2100" b="0" i="0" u="none" strike="noStrike" baseline="0" dirty="0" smtClean="0">
                <a:solidFill>
                  <a:prstClr val="black"/>
                </a:solidFill>
                <a:latin typeface="Segoe"/>
                <a:ea typeface="ＭＳ ゴシック"/>
              </a:rPr>
              <a:t>being the active tab. There are </a:t>
            </a:r>
            <a:br>
              <a:rPr lang="en-US" sz="2100" b="0" i="0" u="none" strike="noStrike" baseline="0" dirty="0" smtClean="0">
                <a:solidFill>
                  <a:prstClr val="black"/>
                </a:solidFill>
                <a:latin typeface="Segoe"/>
                <a:ea typeface="ＭＳ ゴシック"/>
              </a:rPr>
            </a:br>
            <a:r>
              <a:rPr lang="en-US" sz="2100" b="0" i="0" u="none" strike="noStrike" baseline="0" dirty="0" smtClean="0">
                <a:solidFill>
                  <a:prstClr val="black"/>
                </a:solidFill>
                <a:latin typeface="Segoe"/>
                <a:ea typeface="ＭＳ ゴシック"/>
              </a:rPr>
              <a:t>many options to select within </a:t>
            </a:r>
            <a:br>
              <a:rPr lang="en-US" sz="2100" b="0" i="0" u="none" strike="noStrike" baseline="0" dirty="0" smtClean="0">
                <a:solidFill>
                  <a:prstClr val="black"/>
                </a:solidFill>
                <a:latin typeface="Segoe"/>
                <a:ea typeface="ＭＳ ゴシック"/>
              </a:rPr>
            </a:br>
            <a:r>
              <a:rPr lang="en-US" sz="2100" b="0" i="0" u="none" strike="noStrike" baseline="0" dirty="0" smtClean="0">
                <a:solidFill>
                  <a:prstClr val="black"/>
                </a:solidFill>
                <a:latin typeface="Segoe"/>
                <a:ea typeface="ＭＳ ゴシック"/>
              </a:rPr>
              <a:t>the Font dialog box. </a:t>
            </a:r>
            <a:br>
              <a:rPr lang="en-US" sz="2100" b="0" i="0" u="none" strike="noStrike" baseline="0" dirty="0" smtClean="0">
                <a:solidFill>
                  <a:prstClr val="black"/>
                </a:solidFill>
                <a:latin typeface="Segoe"/>
                <a:ea typeface="ＭＳ ゴシック"/>
              </a:rPr>
            </a:br>
            <a:r>
              <a:rPr lang="en-US" sz="2100" b="0" i="0" u="none" strike="noStrike" baseline="0" dirty="0" smtClean="0">
                <a:solidFill>
                  <a:prstClr val="black"/>
                </a:solidFill>
                <a:latin typeface="Segoe"/>
                <a:ea typeface="ＭＳ ゴシック"/>
              </a:rPr>
              <a:t>Click </a:t>
            </a:r>
            <a:r>
              <a:rPr lang="en-US" sz="2100" b="1" i="0" u="none" strike="noStrike" baseline="0" dirty="0" smtClean="0">
                <a:solidFill>
                  <a:prstClr val="black"/>
                </a:solidFill>
                <a:latin typeface="Segoe"/>
                <a:ea typeface="ＭＳ ゴシック"/>
              </a:rPr>
              <a:t>Cancel</a:t>
            </a:r>
            <a:r>
              <a:rPr lang="en-US" sz="2100" b="0" i="0" u="none" strike="noStrike" baseline="0" dirty="0" smtClean="0">
                <a:solidFill>
                  <a:prstClr val="black"/>
                </a:solidFill>
                <a:latin typeface="Segoe"/>
                <a:ea typeface="ＭＳ ゴシック"/>
              </a:rPr>
              <a:t> to close the </a:t>
            </a:r>
            <a:br>
              <a:rPr lang="en-US" sz="2100" b="0" i="0" u="none" strike="noStrike" baseline="0" dirty="0" smtClean="0">
                <a:solidFill>
                  <a:prstClr val="black"/>
                </a:solidFill>
                <a:latin typeface="Segoe"/>
                <a:ea typeface="ＭＳ ゴシック"/>
              </a:rPr>
            </a:br>
            <a:r>
              <a:rPr lang="en-US" sz="2100" b="0" i="0" u="none" strike="noStrike" baseline="0" dirty="0" smtClean="0">
                <a:solidFill>
                  <a:prstClr val="black"/>
                </a:solidFill>
                <a:latin typeface="Segoe"/>
                <a:ea typeface="ＭＳ ゴシック"/>
              </a:rPr>
              <a:t>dialog box.</a:t>
            </a:r>
          </a:p>
        </p:txBody>
      </p:sp>
      <p:pic>
        <p:nvPicPr>
          <p:cNvPr id="4" name="Picture 3" descr="010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1524000"/>
            <a:ext cx="3349580" cy="3686645"/>
          </a:xfrm>
          <a:prstGeom prst="rect">
            <a:avLst/>
          </a:prstGeom>
        </p:spPr>
      </p:pic>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8</a:t>
            </a:fld>
            <a:endParaRPr lang="en-US"/>
          </a:p>
        </p:txBody>
      </p:sp>
    </p:spTree>
    <p:extLst>
      <p:ext uri="{BB962C8B-B14F-4D97-AF65-F5344CB8AC3E}">
        <p14:creationId xmlns:p14="http://schemas.microsoft.com/office/powerpoint/2010/main" val="2156412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C6"/>
                </a:solidFill>
                <a:latin typeface="Segoe"/>
                <a:ea typeface="ＭＳ ゴシック"/>
              </a:rPr>
              <a:t>Step by Step: Use the Ribbon</a:t>
            </a:r>
          </a:p>
        </p:txBody>
      </p:sp>
      <p:sp>
        <p:nvSpPr>
          <p:cNvPr id="3" name="Text Placeholder 2"/>
          <p:cNvSpPr>
            <a:spLocks noGrp="1"/>
          </p:cNvSpPr>
          <p:nvPr>
            <p:ph type="body" idx="1"/>
          </p:nvPr>
        </p:nvSpPr>
        <p:spPr/>
        <p:txBody>
          <a:bodyPr/>
          <a:lstStyle/>
          <a:p>
            <a:pPr lvl="1" rtl="0">
              <a:buFont typeface="+mj-lt"/>
              <a:buAutoNum type="arabicPeriod" startAt="6"/>
            </a:pPr>
            <a:r>
              <a:rPr lang="en-US" sz="2100" b="0" i="0" u="none" strike="noStrike" baseline="0" dirty="0" smtClean="0">
                <a:solidFill>
                  <a:prstClr val="black"/>
                </a:solidFill>
                <a:latin typeface="Segoe"/>
                <a:ea typeface="ＭＳ ゴシック"/>
              </a:rPr>
              <a:t>Click the drop-down </a:t>
            </a:r>
            <a:br>
              <a:rPr lang="en-US" sz="2100" b="0" i="0" u="none" strike="noStrike" baseline="0" dirty="0" smtClean="0">
                <a:solidFill>
                  <a:prstClr val="black"/>
                </a:solidFill>
                <a:latin typeface="Segoe"/>
                <a:ea typeface="ＭＳ ゴシック"/>
              </a:rPr>
            </a:br>
            <a:r>
              <a:rPr lang="en-US" sz="2100" b="0" i="0" u="none" strike="noStrike" baseline="0" dirty="0" smtClean="0">
                <a:solidFill>
                  <a:prstClr val="black"/>
                </a:solidFill>
                <a:latin typeface="Segoe"/>
                <a:ea typeface="ＭＳ ゴシック"/>
              </a:rPr>
              <a:t>arrow on the Font </a:t>
            </a:r>
            <a:br>
              <a:rPr lang="en-US" sz="2100" b="0" i="0" u="none" strike="noStrike" baseline="0" dirty="0" smtClean="0">
                <a:solidFill>
                  <a:prstClr val="black"/>
                </a:solidFill>
                <a:latin typeface="Segoe"/>
                <a:ea typeface="ＭＳ ゴシック"/>
              </a:rPr>
            </a:br>
            <a:r>
              <a:rPr lang="en-US" sz="2100" b="0" i="0" u="none" strike="noStrike" baseline="0" dirty="0" smtClean="0">
                <a:solidFill>
                  <a:prstClr val="black"/>
                </a:solidFill>
                <a:latin typeface="Segoe"/>
                <a:ea typeface="ＭＳ ゴシック"/>
              </a:rPr>
              <a:t>command box in the </a:t>
            </a:r>
            <a:br>
              <a:rPr lang="en-US" sz="2100" b="0" i="0" u="none" strike="noStrike" baseline="0" dirty="0" smtClean="0">
                <a:solidFill>
                  <a:prstClr val="black"/>
                </a:solidFill>
                <a:latin typeface="Segoe"/>
                <a:ea typeface="ＭＳ ゴシック"/>
              </a:rPr>
            </a:br>
            <a:r>
              <a:rPr lang="en-US" sz="2100" b="0" i="0" u="none" strike="noStrike" baseline="0" dirty="0" smtClean="0">
                <a:solidFill>
                  <a:prstClr val="black"/>
                </a:solidFill>
                <a:latin typeface="Segoe"/>
                <a:ea typeface="ＭＳ ゴシック"/>
              </a:rPr>
              <a:t>Font group to pro-</a:t>
            </a:r>
            <a:br>
              <a:rPr lang="en-US" sz="2100" b="0" i="0" u="none" strike="noStrike" baseline="0" dirty="0" smtClean="0">
                <a:solidFill>
                  <a:prstClr val="black"/>
                </a:solidFill>
                <a:latin typeface="Segoe"/>
                <a:ea typeface="ＭＳ ゴシック"/>
              </a:rPr>
            </a:br>
            <a:r>
              <a:rPr lang="en-US" sz="2100" b="0" i="0" u="none" strike="noStrike" baseline="0" dirty="0" smtClean="0">
                <a:solidFill>
                  <a:prstClr val="black"/>
                </a:solidFill>
                <a:latin typeface="Segoe"/>
                <a:ea typeface="ＭＳ ゴシック"/>
              </a:rPr>
              <a:t>duce a menu of </a:t>
            </a:r>
            <a:br>
              <a:rPr lang="en-US" sz="2100" b="0" i="0" u="none" strike="noStrike" baseline="0" dirty="0" smtClean="0">
                <a:solidFill>
                  <a:prstClr val="black"/>
                </a:solidFill>
                <a:latin typeface="Segoe"/>
                <a:ea typeface="ＭＳ ゴシック"/>
              </a:rPr>
            </a:br>
            <a:r>
              <a:rPr lang="en-US" sz="2100" b="0" i="0" u="none" strike="noStrike" baseline="0" dirty="0" smtClean="0">
                <a:solidFill>
                  <a:prstClr val="black"/>
                </a:solidFill>
                <a:latin typeface="Segoe"/>
                <a:ea typeface="ＭＳ ゴシック"/>
              </a:rPr>
              <a:t>available fonts, right.</a:t>
            </a:r>
          </a:p>
          <a:p>
            <a:pPr lvl="1" rtl="0">
              <a:buAutoNum type="arabicPeriod" startAt="6"/>
            </a:pPr>
            <a:r>
              <a:rPr lang="en-US" sz="2100" b="0" i="0" u="none" strike="noStrike" baseline="0" dirty="0" smtClean="0">
                <a:solidFill>
                  <a:prstClr val="black"/>
                </a:solidFill>
                <a:latin typeface="Segoe"/>
                <a:ea typeface="ＭＳ ゴシック"/>
              </a:rPr>
              <a:t>Click the arrow again </a:t>
            </a:r>
            <a:br>
              <a:rPr lang="en-US" sz="2100" b="0" i="0" u="none" strike="noStrike" baseline="0" dirty="0" smtClean="0">
                <a:solidFill>
                  <a:prstClr val="black"/>
                </a:solidFill>
                <a:latin typeface="Segoe"/>
                <a:ea typeface="ＭＳ ゴシック"/>
              </a:rPr>
            </a:br>
            <a:r>
              <a:rPr lang="en-US" sz="2100" b="0" i="0" u="none" strike="noStrike" baseline="0" dirty="0" smtClean="0">
                <a:solidFill>
                  <a:prstClr val="black"/>
                </a:solidFill>
                <a:latin typeface="Segoe"/>
                <a:ea typeface="ＭＳ ゴシック"/>
              </a:rPr>
              <a:t>to close the menu.</a:t>
            </a:r>
          </a:p>
          <a:p>
            <a:pPr lvl="1" rtl="0">
              <a:buAutoNum type="arabicPeriod" startAt="6"/>
            </a:pPr>
            <a:r>
              <a:rPr lang="en-US" sz="2100" b="0" i="0" u="none" strike="noStrike" baseline="0" dirty="0" smtClean="0">
                <a:solidFill>
                  <a:prstClr val="black"/>
                </a:solidFill>
                <a:latin typeface="Segoe"/>
                <a:ea typeface="ＭＳ ゴシック"/>
              </a:rPr>
              <a:t>Double-click the </a:t>
            </a:r>
            <a:br>
              <a:rPr lang="en-US" sz="2100" b="0" i="0" u="none" strike="noStrike" baseline="0" dirty="0" smtClean="0">
                <a:solidFill>
                  <a:prstClr val="black"/>
                </a:solidFill>
                <a:latin typeface="Segoe"/>
                <a:ea typeface="ＭＳ ゴシック"/>
              </a:rPr>
            </a:br>
            <a:r>
              <a:rPr lang="en-US" sz="2100" b="1" i="0" u="none" strike="noStrike" baseline="0" dirty="0" smtClean="0">
                <a:solidFill>
                  <a:prstClr val="black"/>
                </a:solidFill>
                <a:latin typeface="Segoe"/>
                <a:ea typeface="ＭＳ ゴシック"/>
              </a:rPr>
              <a:t>Home</a:t>
            </a:r>
            <a:r>
              <a:rPr lang="en-US" sz="2100" b="0" i="0" u="none" strike="noStrike" baseline="0" dirty="0" smtClean="0">
                <a:solidFill>
                  <a:prstClr val="black"/>
                </a:solidFill>
                <a:latin typeface="Segoe"/>
                <a:ea typeface="ＭＳ ゴシック"/>
              </a:rPr>
              <a:t> tab. Notice the command groups are hidden to give you more screen space to work on your document.</a:t>
            </a:r>
          </a:p>
          <a:p>
            <a:pPr lvl="1">
              <a:buFont typeface="+mj-lt"/>
              <a:buAutoNum type="arabicPeriod" startAt="9"/>
            </a:pPr>
            <a:r>
              <a:rPr lang="en-US" sz="2100" dirty="0">
                <a:solidFill>
                  <a:prstClr val="black"/>
                </a:solidFill>
                <a:latin typeface="Segoe"/>
                <a:ea typeface="ＭＳ ゴシック"/>
              </a:rPr>
              <a:t>Double-click </a:t>
            </a:r>
            <a:r>
              <a:rPr lang="en-US" sz="2100" b="1" dirty="0">
                <a:solidFill>
                  <a:prstClr val="black"/>
                </a:solidFill>
                <a:latin typeface="Segoe"/>
                <a:ea typeface="ＭＳ ゴシック"/>
              </a:rPr>
              <a:t>Home</a:t>
            </a:r>
            <a:r>
              <a:rPr lang="en-US" sz="2100" dirty="0">
                <a:solidFill>
                  <a:prstClr val="black"/>
                </a:solidFill>
                <a:latin typeface="Segoe"/>
                <a:ea typeface="ＭＳ ゴシック"/>
              </a:rPr>
              <a:t> again to redisplay the groups.</a:t>
            </a:r>
          </a:p>
          <a:p>
            <a:pPr lvl="0"/>
            <a:r>
              <a:rPr lang="en-US" sz="2100" b="1" dirty="0">
                <a:latin typeface="Segoe"/>
                <a:ea typeface="ＭＳ ゴシック"/>
              </a:rPr>
              <a:t>PAUSE. LEAVE</a:t>
            </a:r>
            <a:r>
              <a:rPr lang="en-US" sz="2100" dirty="0">
                <a:latin typeface="Segoe"/>
                <a:ea typeface="ＭＳ ゴシック"/>
              </a:rPr>
              <a:t> the document open to use in the next exercise</a:t>
            </a:r>
            <a:r>
              <a:rPr lang="en-US" sz="2100" dirty="0" smtClean="0">
                <a:latin typeface="Segoe"/>
                <a:ea typeface="ＭＳ ゴシック"/>
              </a:rPr>
              <a:t>.</a:t>
            </a:r>
            <a:endParaRPr lang="en-US" sz="2100" dirty="0">
              <a:latin typeface="Segoe"/>
              <a:ea typeface="ＭＳ ゴシック"/>
            </a:endParaRPr>
          </a:p>
        </p:txBody>
      </p:sp>
      <p:pic>
        <p:nvPicPr>
          <p:cNvPr id="4" name="Picture 3" descr="010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7113" y="1524000"/>
            <a:ext cx="4378442" cy="2994799"/>
          </a:xfrm>
          <a:prstGeom prst="rect">
            <a:avLst/>
          </a:prstGeom>
        </p:spPr>
      </p:pic>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9</a:t>
            </a:fld>
            <a:endParaRPr lang="en-US"/>
          </a:p>
        </p:txBody>
      </p:sp>
    </p:spTree>
    <p:extLst>
      <p:ext uri="{BB962C8B-B14F-4D97-AF65-F5344CB8AC3E}">
        <p14:creationId xmlns:p14="http://schemas.microsoft.com/office/powerpoint/2010/main" val="3796110716"/>
      </p:ext>
    </p:extLst>
  </p:cSld>
  <p:clrMapOvr>
    <a:masterClrMapping/>
  </p:clrMapOvr>
</p:sld>
</file>

<file path=ppt/theme/theme1.xml><?xml version="1.0" encoding="utf-8"?>
<a:theme xmlns:a="http://schemas.openxmlformats.org/drawingml/2006/main" name="templat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257</TotalTime>
  <Words>6440</Words>
  <Application>Microsoft Macintosh PowerPoint</Application>
  <PresentationFormat>On-screen Show (4:3)</PresentationFormat>
  <Paragraphs>469</Paragraphs>
  <Slides>61</Slides>
  <Notes>16</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template</vt:lpstr>
      <vt:lpstr>Understanding Word</vt:lpstr>
      <vt:lpstr>Objectives</vt:lpstr>
      <vt:lpstr>Software Orientation</vt:lpstr>
      <vt:lpstr>Step by Step: Start Word</vt:lpstr>
      <vt:lpstr>Step by Step: Start Word</vt:lpstr>
      <vt:lpstr>Step by Step: Use the Ribbon</vt:lpstr>
      <vt:lpstr>Step by Step: Use the Ribbon</vt:lpstr>
      <vt:lpstr>Step by Step: Use the Ribbon</vt:lpstr>
      <vt:lpstr>Step by Step: Use the Ribbon</vt:lpstr>
      <vt:lpstr>Step by Step: Use the Mini Toolbar</vt:lpstr>
      <vt:lpstr>Step by Step: Use the Mini Toolbar</vt:lpstr>
      <vt:lpstr>Step by Step: Use the Quick Access Toolbar</vt:lpstr>
      <vt:lpstr>Step by Step: Use the Quick Access Toolbar</vt:lpstr>
      <vt:lpstr>Step by Step: Use the Quick Access Toolbar</vt:lpstr>
      <vt:lpstr>Step by Step: Use Access Keys</vt:lpstr>
      <vt:lpstr>Step by Step: Use Access Keys</vt:lpstr>
      <vt:lpstr>Step by Step: Use Backstage View</vt:lpstr>
      <vt:lpstr>Step by Step: Use Backstage View</vt:lpstr>
      <vt:lpstr>Step by Step: Use the Help Button</vt:lpstr>
      <vt:lpstr>Step by Step: Use the Help Button</vt:lpstr>
      <vt:lpstr>Step by Step: Display Nonprinting Characters</vt:lpstr>
      <vt:lpstr>Step by Step: Hide White Spaces</vt:lpstr>
      <vt:lpstr>Step by Step: Use AutoComplete</vt:lpstr>
      <vt:lpstr>Step by Step: Create a Document</vt:lpstr>
      <vt:lpstr>Step by Step: Create a Document</vt:lpstr>
      <vt:lpstr>Step by Step: Create a Document</vt:lpstr>
      <vt:lpstr>Step by Step: Create a Document</vt:lpstr>
      <vt:lpstr>Step by Step: Save a Document for the First Time</vt:lpstr>
      <vt:lpstr>Step by Step: Save a Document for the First Time</vt:lpstr>
      <vt:lpstr>Step by Step: Save a Document for the First Time</vt:lpstr>
      <vt:lpstr>Step by Step: Save a Document in a Folder</vt:lpstr>
      <vt:lpstr>Step by Step: Save a Document in a Folder</vt:lpstr>
      <vt:lpstr>Step by Step: Save a Document in a Folder</vt:lpstr>
      <vt:lpstr>Step by Step: Save Document in a Folder with a Different Name</vt:lpstr>
      <vt:lpstr>Step by Step: Show File Extensions in Windows 8</vt:lpstr>
      <vt:lpstr>Step by Step: Show File Extensions in Windows 8</vt:lpstr>
      <vt:lpstr>Step by Step: Show File Extensions in Windows 8</vt:lpstr>
      <vt:lpstr>Step by Step: Show File Extensions in Windows 8</vt:lpstr>
      <vt:lpstr>Step by Step: Show File Extensions in Windows 7</vt:lpstr>
      <vt:lpstr>Step by Step: Choose a Different File Format</vt:lpstr>
      <vt:lpstr>Step by Step: Convert a Document</vt:lpstr>
      <vt:lpstr>Step by Step: Convert a Document</vt:lpstr>
      <vt:lpstr>Step by Step: Export a Document to a PDF</vt:lpstr>
      <vt:lpstr>Step by Step: Export a Document to a PDF</vt:lpstr>
      <vt:lpstr>Step by Step: Locate a Template Installed on Your Computer</vt:lpstr>
      <vt:lpstr>Step by Step: Locate a Template Installed on Your Computer</vt:lpstr>
      <vt:lpstr>Step by Step: Create a Single-Spaced Document Using a Template</vt:lpstr>
      <vt:lpstr>Step by Step: Create a Single-Spaced Document Using a Template</vt:lpstr>
      <vt:lpstr>Step by Step: Create a Single-Spaced Document Using a Template</vt:lpstr>
      <vt:lpstr>Step by Step: Find Templates on the Internet</vt:lpstr>
      <vt:lpstr>Step by Step: Find Templates on the Internet</vt:lpstr>
      <vt:lpstr>Step by Step: Find Templates on the Internet</vt:lpstr>
      <vt:lpstr>Step by Step: Find Templates on the Internet</vt:lpstr>
      <vt:lpstr>Step by Step: Use Print Preview</vt:lpstr>
      <vt:lpstr>Step by Step: Use Print Preview</vt:lpstr>
      <vt:lpstr>Step by Step: Choose a Printer</vt:lpstr>
      <vt:lpstr>Step by Step: Set Print Options</vt:lpstr>
      <vt:lpstr>Step by Step: Set Print Options</vt:lpstr>
      <vt:lpstr>Step by Step: Set Print Options</vt:lpstr>
      <vt:lpstr>Step by Step: Close a Document and Close Word</vt:lpstr>
      <vt:lpstr>Skill 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Box Twelve Communications, Inc.</dc:creator>
  <cp:lastModifiedBy>Rich Kershner</cp:lastModifiedBy>
  <cp:revision>276</cp:revision>
  <dcterms:created xsi:type="dcterms:W3CDTF">2011-08-08T12:10:51Z</dcterms:created>
  <dcterms:modified xsi:type="dcterms:W3CDTF">2013-08-10T14:26:24Z</dcterms:modified>
</cp:coreProperties>
</file>