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59"/>
  </p:notesMasterIdLst>
  <p:sldIdLst>
    <p:sldId id="256" r:id="rId2"/>
    <p:sldId id="258" r:id="rId3"/>
    <p:sldId id="259" r:id="rId4"/>
    <p:sldId id="260" r:id="rId5"/>
    <p:sldId id="266" r:id="rId6"/>
    <p:sldId id="372" r:id="rId7"/>
    <p:sldId id="268" r:id="rId8"/>
    <p:sldId id="272" r:id="rId9"/>
    <p:sldId id="273" r:id="rId10"/>
    <p:sldId id="274" r:id="rId11"/>
    <p:sldId id="275" r:id="rId12"/>
    <p:sldId id="276" r:id="rId13"/>
    <p:sldId id="277" r:id="rId14"/>
    <p:sldId id="278" r:id="rId15"/>
    <p:sldId id="284" r:id="rId16"/>
    <p:sldId id="373" r:id="rId17"/>
    <p:sldId id="287" r:id="rId18"/>
    <p:sldId id="288" r:id="rId19"/>
    <p:sldId id="289" r:id="rId20"/>
    <p:sldId id="290" r:id="rId21"/>
    <p:sldId id="296" r:id="rId22"/>
    <p:sldId id="297" r:id="rId23"/>
    <p:sldId id="298" r:id="rId24"/>
    <p:sldId id="299" r:id="rId25"/>
    <p:sldId id="300" r:id="rId26"/>
    <p:sldId id="301" r:id="rId27"/>
    <p:sldId id="304" r:id="rId28"/>
    <p:sldId id="305" r:id="rId29"/>
    <p:sldId id="306" r:id="rId30"/>
    <p:sldId id="307" r:id="rId31"/>
    <p:sldId id="314" r:id="rId32"/>
    <p:sldId id="315" r:id="rId33"/>
    <p:sldId id="316" r:id="rId34"/>
    <p:sldId id="317" r:id="rId35"/>
    <p:sldId id="318" r:id="rId36"/>
    <p:sldId id="322" r:id="rId37"/>
    <p:sldId id="323" r:id="rId38"/>
    <p:sldId id="324" r:id="rId39"/>
    <p:sldId id="326" r:id="rId40"/>
    <p:sldId id="375" r:id="rId41"/>
    <p:sldId id="327" r:id="rId42"/>
    <p:sldId id="329" r:id="rId43"/>
    <p:sldId id="330" r:id="rId44"/>
    <p:sldId id="332" r:id="rId45"/>
    <p:sldId id="335" r:id="rId46"/>
    <p:sldId id="336" r:id="rId47"/>
    <p:sldId id="340" r:id="rId48"/>
    <p:sldId id="341" r:id="rId49"/>
    <p:sldId id="342" r:id="rId50"/>
    <p:sldId id="352" r:id="rId51"/>
    <p:sldId id="354" r:id="rId52"/>
    <p:sldId id="359" r:id="rId53"/>
    <p:sldId id="362" r:id="rId54"/>
    <p:sldId id="366" r:id="rId55"/>
    <p:sldId id="368" r:id="rId56"/>
    <p:sldId id="369" r:id="rId57"/>
    <p:sldId id="371" r:id="rId58"/>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73" autoAdjust="0"/>
    <p:restoredTop sz="90603" autoAdjust="0"/>
  </p:normalViewPr>
  <p:slideViewPr>
    <p:cSldViewPr>
      <p:cViewPr varScale="1">
        <p:scale>
          <a:sx n="145" d="100"/>
          <a:sy n="145" d="100"/>
        </p:scale>
        <p:origin x="-1016" y="-96"/>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commentAuthors" Target="commentAuthors.xml"/><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8/10/13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smtClean="0"/>
          </a:p>
        </p:txBody>
      </p:sp>
    </p:spTree>
    <p:extLst>
      <p:ext uri="{BB962C8B-B14F-4D97-AF65-F5344CB8AC3E}">
        <p14:creationId xmlns:p14="http://schemas.microsoft.com/office/powerpoint/2010/main" val="178571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rtl="0"/>
            <a:r>
              <a:rPr lang="en-US" b="0" i="0" u="none" strike="noStrike" baseline="0" dirty="0" smtClean="0">
                <a:latin typeface="Segoe"/>
                <a:ea typeface="ＭＳ ゴシック"/>
              </a:rPr>
              <a:t>Another Way: To copy an item to the Clipboard using the keyboard, select the item, and then press </a:t>
            </a:r>
            <a:r>
              <a:rPr lang="en-US" b="1" i="1" u="none" strike="noStrike" baseline="0" dirty="0" err="1" smtClean="0">
                <a:solidFill>
                  <a:srgbClr val="3366FF"/>
                </a:solidFill>
                <a:latin typeface="Arial"/>
                <a:ea typeface="ＭＳ ゴシック"/>
              </a:rPr>
              <a:t>Ctrl+C</a:t>
            </a:r>
            <a:r>
              <a:rPr lang="en-US" b="0" i="0" u="none" strike="noStrike" baseline="0" dirty="0" smtClean="0">
                <a:solidFill>
                  <a:srgbClr val="3366FF"/>
                </a:solidFill>
                <a:latin typeface="Segoe"/>
                <a:ea typeface="ＭＳ ゴシック"/>
              </a:rPr>
              <a:t>. To cut a selected item using the keyboard, press </a:t>
            </a:r>
            <a:r>
              <a:rPr lang="en-US" b="1" i="1" u="none" strike="noStrike" baseline="0" dirty="0" err="1" smtClean="0">
                <a:solidFill>
                  <a:srgbClr val="3366FF"/>
                </a:solidFill>
                <a:latin typeface="Arial"/>
                <a:ea typeface="ＭＳ ゴシック"/>
              </a:rPr>
              <a:t>Ctrl+X</a:t>
            </a:r>
            <a:r>
              <a:rPr lang="en-US" b="0" i="0" u="none" strike="noStrike" baseline="0" dirty="0" smtClean="0">
                <a:solidFill>
                  <a:srgbClr val="3366FF"/>
                </a:solidFill>
                <a:latin typeface="Segoe"/>
                <a:ea typeface="ＭＳ ゴシック"/>
              </a:rPr>
              <a:t>. To paste the item most recently collected on the Clipboard, click to locate the insertion point, and then press </a:t>
            </a:r>
            <a:r>
              <a:rPr lang="en-US" b="1" i="1" u="none" strike="noStrike" baseline="0" dirty="0" err="1" smtClean="0">
                <a:solidFill>
                  <a:srgbClr val="3366FF"/>
                </a:solidFill>
                <a:latin typeface="Arial"/>
                <a:ea typeface="ＭＳ ゴシック"/>
              </a:rPr>
              <a:t>Ctrl+V</a:t>
            </a:r>
            <a:r>
              <a:rPr lang="en-US" b="0" i="0" u="none" strike="noStrike" baseline="0" dirty="0" smtClean="0">
                <a:solidFill>
                  <a:srgbClr val="3366FF"/>
                </a:solidFill>
                <a:latin typeface="Segoe"/>
                <a:ea typeface="ＭＳ ゴシック"/>
              </a:rPr>
              <a:t> on the keyboard. To produce a pop-up menu containing Cut, Copy, and Paste commands, right-click in the document.</a:t>
            </a:r>
          </a:p>
          <a:p>
            <a:pPr lvl="2" rtl="0"/>
            <a:r>
              <a:rPr lang="en-US" b="0" i="0" u="none" strike="noStrike" baseline="0" dirty="0" smtClean="0">
                <a:latin typeface="Segoe"/>
                <a:ea typeface="ＭＳ ゴシック"/>
              </a:rPr>
              <a:t>Take Note: Your Clipboard task pane might look different depending on how many items have been collected.</a:t>
            </a:r>
          </a:p>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51</a:t>
            </a:fld>
            <a:endParaRPr lang="en-US"/>
          </a:p>
        </p:txBody>
      </p:sp>
    </p:spTree>
    <p:extLst>
      <p:ext uri="{BB962C8B-B14F-4D97-AF65-F5344CB8AC3E}">
        <p14:creationId xmlns:p14="http://schemas.microsoft.com/office/powerpoint/2010/main" val="2278678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dirty="0" smtClean="0">
                <a:latin typeface="Segoe"/>
                <a:ea typeface="ＭＳ ゴシック"/>
              </a:rPr>
              <a:t>Troubleshooting: By default, drag-and-drop editing is turned on so that you can drag the pointer to move and copy text. This option can be turned on or off in Backstage view. To do so, click the </a:t>
            </a:r>
            <a:r>
              <a:rPr lang="en-US" b="0" i="1" u="none" strike="noStrike" baseline="0" dirty="0" smtClean="0">
                <a:latin typeface="Segoe"/>
                <a:ea typeface="ＭＳ ゴシック"/>
              </a:rPr>
              <a:t>File</a:t>
            </a:r>
            <a:r>
              <a:rPr lang="en-US" b="0" i="0" u="none" strike="noStrike" baseline="0" dirty="0" smtClean="0">
                <a:latin typeface="Segoe"/>
                <a:ea typeface="ＭＳ ゴシック"/>
              </a:rPr>
              <a:t> tab, and then click </a:t>
            </a:r>
            <a:r>
              <a:rPr lang="en-US" b="0" i="1" u="none" strike="noStrike" baseline="0" dirty="0" smtClean="0">
                <a:latin typeface="Segoe"/>
                <a:ea typeface="ＭＳ ゴシック"/>
              </a:rPr>
              <a:t>Options</a:t>
            </a:r>
            <a:r>
              <a:rPr lang="en-US" b="0" i="0" u="none" strike="noStrike" baseline="0" dirty="0" smtClean="0">
                <a:latin typeface="Segoe"/>
                <a:ea typeface="ＭＳ ゴシック"/>
              </a:rPr>
              <a:t>. Click </a:t>
            </a:r>
            <a:r>
              <a:rPr lang="en-US" b="0" i="1" u="none" strike="noStrike" baseline="0" dirty="0" smtClean="0">
                <a:latin typeface="Segoe"/>
                <a:ea typeface="ＭＳ ゴシック"/>
              </a:rPr>
              <a:t>Advanced</a:t>
            </a:r>
            <a:r>
              <a:rPr lang="en-US" b="0" i="0" u="none" strike="noStrike" baseline="0" dirty="0" smtClean="0">
                <a:latin typeface="Segoe"/>
                <a:ea typeface="ＭＳ ゴシック"/>
              </a:rPr>
              <a:t> and, under Editing options, select or clear the </a:t>
            </a:r>
            <a:r>
              <a:rPr lang="en-US" b="0" i="1" u="none" strike="noStrike" baseline="0" dirty="0" smtClean="0">
                <a:latin typeface="Segoe"/>
                <a:ea typeface="ＭＳ ゴシック"/>
              </a:rPr>
              <a:t>Allow Text to Be Dragged and Dropped</a:t>
            </a:r>
            <a:r>
              <a:rPr lang="en-US" b="0" i="0" u="none" strike="noStrike" baseline="0" dirty="0" smtClean="0">
                <a:latin typeface="Segoe"/>
                <a:ea typeface="ＭＳ ゴシック"/>
              </a:rPr>
              <a:t> check box. (Advanced Word Options are covered in depth in Lesson 14.)</a:t>
            </a:r>
          </a:p>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52</a:t>
            </a:fld>
            <a:endParaRPr lang="en-US"/>
          </a:p>
        </p:txBody>
      </p:sp>
    </p:spTree>
    <p:extLst>
      <p:ext uri="{BB962C8B-B14F-4D97-AF65-F5344CB8AC3E}">
        <p14:creationId xmlns:p14="http://schemas.microsoft.com/office/powerpoint/2010/main" val="579817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dirty="0" smtClean="0">
                <a:latin typeface="Segoe"/>
                <a:ea typeface="ＭＳ ゴシック"/>
              </a:rPr>
              <a:t>Another Way: To open a document quickly, double-click the filename.</a:t>
            </a:r>
          </a:p>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7</a:t>
            </a:fld>
            <a:endParaRPr lang="en-US"/>
          </a:p>
        </p:txBody>
      </p:sp>
    </p:spTree>
    <p:extLst>
      <p:ext uri="{BB962C8B-B14F-4D97-AF65-F5344CB8AC3E}">
        <p14:creationId xmlns:p14="http://schemas.microsoft.com/office/powerpoint/2010/main" val="532264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dirty="0" smtClean="0">
                <a:latin typeface="Segoe"/>
                <a:ea typeface="ＭＳ ゴシック"/>
              </a:rPr>
              <a:t>Another Way: The view commands are also accessible in the View button portion of the status bar, located on the lower-right side of the screen.</a:t>
            </a:r>
          </a:p>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14</a:t>
            </a:fld>
            <a:endParaRPr lang="en-US"/>
          </a:p>
        </p:txBody>
      </p:sp>
    </p:spTree>
    <p:extLst>
      <p:ext uri="{BB962C8B-B14F-4D97-AF65-F5344CB8AC3E}">
        <p14:creationId xmlns:p14="http://schemas.microsoft.com/office/powerpoint/2010/main" val="1858367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dirty="0" smtClean="0">
                <a:latin typeface="Segoe"/>
                <a:ea typeface="ＭＳ ゴシック"/>
              </a:rPr>
              <a:t>Take Note: To use the Many Pages in the Zoom dialog box, hover over the thumbnails and click the number of pages to display on the screen.</a:t>
            </a:r>
          </a:p>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18</a:t>
            </a:fld>
            <a:endParaRPr lang="en-US"/>
          </a:p>
        </p:txBody>
      </p:sp>
    </p:spTree>
    <p:extLst>
      <p:ext uri="{BB962C8B-B14F-4D97-AF65-F5344CB8AC3E}">
        <p14:creationId xmlns:p14="http://schemas.microsoft.com/office/powerpoint/2010/main" val="236997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dirty="0" smtClean="0">
                <a:latin typeface="Segoe"/>
                <a:ea typeface="ＭＳ ゴシック"/>
              </a:rPr>
              <a:t>Another Way: You can also click the percentage displayed to the left of the Zoom slider to open the Zoom dialog box.</a:t>
            </a:r>
          </a:p>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20</a:t>
            </a:fld>
            <a:endParaRPr lang="en-US"/>
          </a:p>
        </p:txBody>
      </p:sp>
    </p:spTree>
    <p:extLst>
      <p:ext uri="{BB962C8B-B14F-4D97-AF65-F5344CB8AC3E}">
        <p14:creationId xmlns:p14="http://schemas.microsoft.com/office/powerpoint/2010/main" val="2296142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dirty="0" smtClean="0">
                <a:latin typeface="Segoe"/>
                <a:ea typeface="ＭＳ ゴシック"/>
              </a:rPr>
              <a:t>Another Way: To open the Navigation Pane using the keyboard, press </a:t>
            </a:r>
            <a:r>
              <a:rPr lang="en-US" b="1" i="1" u="none" strike="noStrike" baseline="0" dirty="0" err="1" smtClean="0">
                <a:solidFill>
                  <a:srgbClr val="3366FF"/>
                </a:solidFill>
                <a:latin typeface="Arial"/>
                <a:ea typeface="ＭＳ ゴシック"/>
              </a:rPr>
              <a:t>Ctrl+F</a:t>
            </a:r>
            <a:r>
              <a:rPr lang="en-US" b="0" i="0" u="none" strike="noStrike" baseline="0" dirty="0" smtClean="0">
                <a:solidFill>
                  <a:srgbClr val="3366FF"/>
                </a:solidFill>
                <a:latin typeface="Segoe"/>
                <a:ea typeface="ＭＳ ゴシック"/>
              </a:rPr>
              <a:t>, or you can click the drop-down arrow in the Editing group on the Home tab.</a:t>
            </a:r>
          </a:p>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35</a:t>
            </a:fld>
            <a:endParaRPr lang="en-US"/>
          </a:p>
        </p:txBody>
      </p:sp>
    </p:spTree>
    <p:extLst>
      <p:ext uri="{BB962C8B-B14F-4D97-AF65-F5344CB8AC3E}">
        <p14:creationId xmlns:p14="http://schemas.microsoft.com/office/powerpoint/2010/main" val="2502557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dirty="0" smtClean="0">
                <a:latin typeface="Segoe"/>
                <a:ea typeface="ＭＳ ゴシック"/>
              </a:rPr>
              <a:t>Another Way: To open the Replace tab in the Find and Replace dialog box using the keyboard, press </a:t>
            </a:r>
            <a:r>
              <a:rPr lang="en-US" b="1" i="1" u="none" strike="noStrike" baseline="0" dirty="0" err="1" smtClean="0">
                <a:solidFill>
                  <a:srgbClr val="3366FF"/>
                </a:solidFill>
                <a:latin typeface="Arial"/>
                <a:ea typeface="ＭＳ ゴシック"/>
              </a:rPr>
              <a:t>Ctrl+H</a:t>
            </a:r>
            <a:r>
              <a:rPr lang="en-US" b="0" i="0" u="none" strike="noStrike" baseline="0" dirty="0" smtClean="0">
                <a:solidFill>
                  <a:srgbClr val="3366FF"/>
                </a:solidFill>
                <a:latin typeface="Times New Roman"/>
                <a:ea typeface="ＭＳ ゴシック"/>
              </a:rPr>
              <a:t>.</a:t>
            </a:r>
          </a:p>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37</a:t>
            </a:fld>
            <a:endParaRPr lang="en-US"/>
          </a:p>
        </p:txBody>
      </p:sp>
    </p:spTree>
    <p:extLst>
      <p:ext uri="{BB962C8B-B14F-4D97-AF65-F5344CB8AC3E}">
        <p14:creationId xmlns:p14="http://schemas.microsoft.com/office/powerpoint/2010/main" val="7625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dirty="0" smtClean="0">
                <a:latin typeface="Segoe"/>
                <a:ea typeface="ＭＳ ゴシック"/>
              </a:rPr>
              <a:t>Take Note: You can use the Find and Replace tool to replace specific punctuation within a document. For instance, say you pressed the spacebar twice at the end of each sentence and you would like to replace each set of two spaces with only one space. In the Find What text box, press the </a:t>
            </a:r>
            <a:r>
              <a:rPr lang="en-US" b="1" i="0" u="none" strike="noStrike" baseline="0" dirty="0" smtClean="0">
                <a:solidFill>
                  <a:srgbClr val="3366FF"/>
                </a:solidFill>
                <a:latin typeface="Arial"/>
                <a:ea typeface="ＭＳ ゴシック"/>
              </a:rPr>
              <a:t>Spacebar</a:t>
            </a:r>
            <a:r>
              <a:rPr lang="en-US" b="0" i="0" u="none" strike="noStrike" baseline="0" dirty="0" smtClean="0">
                <a:solidFill>
                  <a:srgbClr val="3366FF"/>
                </a:solidFill>
                <a:latin typeface="Segoe"/>
                <a:ea typeface="ＭＳ ゴシック"/>
              </a:rPr>
              <a:t> twice; then in the Replace with text box, press the </a:t>
            </a:r>
            <a:r>
              <a:rPr lang="en-US" b="1" i="0" u="none" strike="noStrike" baseline="0" dirty="0" smtClean="0">
                <a:solidFill>
                  <a:srgbClr val="3366FF"/>
                </a:solidFill>
                <a:latin typeface="Arial"/>
                <a:ea typeface="ＭＳ ゴシック"/>
              </a:rPr>
              <a:t>Spacebar</a:t>
            </a:r>
            <a:r>
              <a:rPr lang="en-US" b="0" i="0" u="none" strike="noStrike" baseline="0" dirty="0" smtClean="0">
                <a:solidFill>
                  <a:srgbClr val="3366FF"/>
                </a:solidFill>
                <a:latin typeface="Segoe"/>
                <a:ea typeface="ＭＳ ゴシック"/>
              </a:rPr>
              <a:t> once and click the Replace All button. Upon doing this, Word replaces all instances of double spacing with single spaces.</a:t>
            </a:r>
            <a:br>
              <a:rPr lang="en-US" b="0" i="0" u="none" strike="noStrike" baseline="0" dirty="0" smtClean="0">
                <a:solidFill>
                  <a:srgbClr val="3366FF"/>
                </a:solidFill>
                <a:latin typeface="Segoe"/>
                <a:ea typeface="ＭＳ ゴシック"/>
              </a:rPr>
            </a:br>
            <a:r>
              <a:rPr lang="en-US" b="0" i="0" u="none" strike="noStrike" baseline="0" dirty="0" smtClean="0">
                <a:solidFill>
                  <a:srgbClr val="3366FF"/>
                </a:solidFill>
                <a:latin typeface="Segoe"/>
                <a:ea typeface="ＭＳ ゴシック"/>
              </a:rPr>
              <a:t/>
            </a:r>
            <a:br>
              <a:rPr lang="en-US" b="0" i="0" u="none" strike="noStrike" baseline="0" dirty="0" smtClean="0">
                <a:solidFill>
                  <a:srgbClr val="3366FF"/>
                </a:solidFill>
                <a:latin typeface="Segoe"/>
                <a:ea typeface="ＭＳ ゴシック"/>
              </a:rPr>
            </a:br>
            <a:r>
              <a:rPr lang="en-US" b="0" i="0" u="none" strike="noStrike" baseline="0" dirty="0" smtClean="0">
                <a:solidFill>
                  <a:srgbClr val="3366FF"/>
                </a:solidFill>
                <a:latin typeface="Segoe"/>
                <a:ea typeface="ＭＳ ゴシック"/>
              </a:rPr>
              <a:t>When replacing text, you can conﬁrm each replacement to make sure it is correct by clicking </a:t>
            </a:r>
            <a:r>
              <a:rPr lang="en-US" b="0" i="1" u="none" strike="noStrike" baseline="0" dirty="0" smtClean="0">
                <a:solidFill>
                  <a:srgbClr val="3366FF"/>
                </a:solidFill>
                <a:latin typeface="Segoe"/>
                <a:ea typeface="ＭＳ ゴシック"/>
              </a:rPr>
              <a:t>Replace</a:t>
            </a:r>
            <a:r>
              <a:rPr lang="en-US" b="0" i="0" u="none" strike="noStrike" baseline="0" dirty="0" smtClean="0">
                <a:solidFill>
                  <a:srgbClr val="3366FF"/>
                </a:solidFill>
                <a:latin typeface="Segoe"/>
                <a:ea typeface="ＭＳ ゴシック"/>
              </a:rPr>
              <a:t> instead of Replace All. Using the Find and Replace command assists you in finding text and avoiding mistakes.</a:t>
            </a:r>
          </a:p>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43</a:t>
            </a:fld>
            <a:endParaRPr lang="en-US"/>
          </a:p>
        </p:txBody>
      </p:sp>
    </p:spTree>
    <p:extLst>
      <p:ext uri="{BB962C8B-B14F-4D97-AF65-F5344CB8AC3E}">
        <p14:creationId xmlns:p14="http://schemas.microsoft.com/office/powerpoint/2010/main" val="3422192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dirty="0" smtClean="0">
                <a:latin typeface="Segoe"/>
                <a:ea typeface="ＭＳ ゴシック"/>
              </a:rPr>
              <a:t>Troubleshooting: If you experience problems when using the Replace command to replace formatting or one of the special elements, display the Find and Replace dialog box again. Review the Find what text box for correct spelling or correct element. Below the Replace with text box is the Formatting to replace text. For instance, if you are replacing search text with a color and bold as the style, below the Replace with text box, you see </a:t>
            </a:r>
            <a:r>
              <a:rPr lang="en-US" b="0" i="1" u="none" strike="noStrike" baseline="0" dirty="0" smtClean="0">
                <a:latin typeface="Segoe"/>
                <a:ea typeface="ＭＳ ゴシック"/>
              </a:rPr>
              <a:t>Font: Bold, Font color: Red</a:t>
            </a:r>
            <a:r>
              <a:rPr lang="en-US" b="0" i="0" u="none" strike="noStrike" baseline="0" dirty="0" smtClean="0">
                <a:latin typeface="Segoe"/>
                <a:ea typeface="ＭＳ ゴシック"/>
              </a:rPr>
              <a:t>.</a:t>
            </a:r>
          </a:p>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44</a:t>
            </a:fld>
            <a:endParaRPr lang="en-US"/>
          </a:p>
        </p:txBody>
      </p:sp>
    </p:spTree>
    <p:extLst>
      <p:ext uri="{BB962C8B-B14F-4D97-AF65-F5344CB8AC3E}">
        <p14:creationId xmlns:p14="http://schemas.microsoft.com/office/powerpoint/2010/main" val="3486889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xfrm>
            <a:off x="381000" y="6245225"/>
            <a:ext cx="2414336" cy="476250"/>
          </a:xfrm>
          <a:ln/>
        </p:spPr>
        <p:txBody>
          <a:bodyPr/>
          <a:lstStyle>
            <a:lvl1pPr>
              <a:defRPr sz="1050"/>
            </a:lvl1pPr>
          </a:lstStyle>
          <a:p>
            <a:pPr>
              <a:defRPr/>
            </a:pPr>
            <a:r>
              <a:rPr lang="en-US" dirty="0" smtClean="0"/>
              <a:t>© 2014, John Wiley &amp; Sons, Inc.</a:t>
            </a:r>
            <a:endParaRPr lang="en-US" dirty="0"/>
          </a:p>
        </p:txBody>
      </p:sp>
      <p:sp>
        <p:nvSpPr>
          <p:cNvPr id="5" name="Rectangle 5"/>
          <p:cNvSpPr>
            <a:spLocks noGrp="1" noChangeArrowheads="1"/>
          </p:cNvSpPr>
          <p:nvPr>
            <p:ph type="ftr" sz="quarter" idx="11"/>
          </p:nvPr>
        </p:nvSpPr>
        <p:spPr>
          <a:xfrm>
            <a:off x="2795336" y="6245225"/>
            <a:ext cx="3681664" cy="476250"/>
          </a:xfrm>
          <a:ln/>
        </p:spPr>
        <p:txBody>
          <a:bodyPr/>
          <a:lstStyle>
            <a:lvl1pPr>
              <a:defRPr sz="1050"/>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447800"/>
            <a:ext cx="8229600" cy="50292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A88A1F-174A-D048-AE0C-2F2B3857557F}" type="datetimeFigureOut">
              <a:rPr lang="en-US" smtClean="0"/>
              <a:t>8/10/13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64FD24-3865-3548-88FA-31D6D893A882}" type="slidenum">
              <a:rPr lang="en-US" smtClean="0"/>
              <a:t>‹#›</a:t>
            </a:fld>
            <a:endParaRPr lang="en-US"/>
          </a:p>
        </p:txBody>
      </p:sp>
    </p:spTree>
    <p:extLst>
      <p:ext uri="{BB962C8B-B14F-4D97-AF65-F5344CB8AC3E}">
        <p14:creationId xmlns:p14="http://schemas.microsoft.com/office/powerpoint/2010/main" val="4169746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2C6"/>
              </a:buCl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sz="1050"/>
            </a:lvl1pPr>
          </a:lstStyle>
          <a:p>
            <a:pPr>
              <a:defRPr/>
            </a:pPr>
            <a:r>
              <a:rPr lang="en-US" smtClean="0"/>
              <a:t>© 2014, John Wiley &amp; Sons, Inc.</a:t>
            </a:r>
            <a:endParaRPr lang="en-US" dirty="0"/>
          </a:p>
        </p:txBody>
      </p:sp>
      <p:sp>
        <p:nvSpPr>
          <p:cNvPr id="5" name="Rectangle 5"/>
          <p:cNvSpPr>
            <a:spLocks noGrp="1" noChangeArrowheads="1"/>
          </p:cNvSpPr>
          <p:nvPr>
            <p:ph type="ftr" sz="quarter" idx="11"/>
          </p:nvPr>
        </p:nvSpPr>
        <p:spPr>
          <a:xfrm>
            <a:off x="2743200" y="6245225"/>
            <a:ext cx="3657600" cy="476250"/>
          </a:xfrm>
          <a:ln/>
        </p:spPr>
        <p:txBody>
          <a:bodyPr/>
          <a:lstStyle>
            <a:lvl1pPr>
              <a:defRPr sz="1050"/>
            </a:lvl1pPr>
          </a:lstStyle>
          <a:p>
            <a:pPr>
              <a:defRPr/>
            </a:pPr>
            <a:r>
              <a:rPr lang="en-US" dirty="0" smtClean="0"/>
              <a:t>Microsoft Official Academic Course, Microsoft Word 2013</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4B5463-1AC5-44D9-A7E0-25B4A933145A}" type="slidenum">
              <a:rPr lang="en-US"/>
              <a:pPr>
                <a:defRPr/>
              </a:pPr>
              <a:t>‹#›</a:t>
            </a:fld>
            <a:endParaRPr lang="en-US"/>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2C6"/>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0080"/>
            </a:solidFill>
            <a:round/>
            <a:headEnd/>
            <a:tailEnd/>
          </a:ln>
          <a:extLst>
            <a:ext uri="{909E8E84-426E-40dd-AFC4-6F175D3DCCD1}">
              <a14:hiddenFill xmlns:a14="http://schemas.microsoft.com/office/drawing/2010/main">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32" name="Rectangle 3"/>
          <p:cNvSpPr>
            <a:spLocks noGrp="1" noChangeArrowheads="1"/>
          </p:cNvSpPr>
          <p:nvPr>
            <p:ph type="body" idx="1"/>
          </p:nvPr>
        </p:nvSpPr>
        <p:spPr bwMode="auto">
          <a:xfrm>
            <a:off x="457200" y="14478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72C6"/>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72C6"/>
        </a:buClr>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71550" indent="-514350" algn="l" rtl="0" eaLnBrk="1" fontAlgn="base" hangingPunct="1">
        <a:spcBef>
          <a:spcPct val="20000"/>
        </a:spcBef>
        <a:spcAft>
          <a:spcPct val="0"/>
        </a:spcAft>
        <a:buClr>
          <a:srgbClr val="0072C6"/>
        </a:buClr>
        <a:buFont typeface="+mj-lt"/>
        <a:buAutoNum type="arabicPeriod"/>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algn="r" eaLnBrk="1" hangingPunct="1">
              <a:defRPr/>
            </a:pPr>
            <a:r>
              <a:rPr lang="en-US" sz="4200" dirty="0" smtClean="0">
                <a:effectLst>
                  <a:outerShdw algn="tl">
                    <a:srgbClr val="000000"/>
                  </a:outerShdw>
                </a:effectLst>
              </a:rPr>
              <a:t>Basic Editing</a:t>
            </a:r>
          </a:p>
        </p:txBody>
      </p:sp>
      <p:sp>
        <p:nvSpPr>
          <p:cNvPr id="2055" name="Subtitle 2"/>
          <p:cNvSpPr>
            <a:spLocks noGrp="1"/>
          </p:cNvSpPr>
          <p:nvPr>
            <p:ph type="body" idx="1"/>
          </p:nvPr>
        </p:nvSpPr>
        <p:spPr>
          <a:xfrm>
            <a:off x="304800" y="3124200"/>
            <a:ext cx="8183563" cy="1066800"/>
          </a:xfrm>
        </p:spPr>
        <p:txBody>
          <a:bodyPr lIns="182880" tIns="0"/>
          <a:lstStyle/>
          <a:p>
            <a:pPr marL="36513" indent="0" algn="r" eaLnBrk="1" hangingPunct="1">
              <a:spcBef>
                <a:spcPct val="0"/>
              </a:spcBef>
              <a:buFontTx/>
              <a:buNone/>
            </a:pPr>
            <a:r>
              <a:rPr lang="en-US" sz="2800" dirty="0" smtClean="0">
                <a:solidFill>
                  <a:srgbClr val="0072C6"/>
                </a:solidFill>
              </a:rPr>
              <a:t>Lesson </a:t>
            </a:r>
            <a:r>
              <a:rPr lang="en-US" sz="2800" dirty="0">
                <a:solidFill>
                  <a:srgbClr val="0072C6"/>
                </a:solidFill>
              </a:rPr>
              <a:t>2</a:t>
            </a:r>
            <a:endParaRPr lang="en-US" sz="2800" dirty="0" smtClean="0">
              <a:solidFill>
                <a:srgbClr val="0072C6"/>
              </a:solidFill>
            </a:endParaRPr>
          </a:p>
        </p:txBody>
      </p:sp>
      <p:sp>
        <p:nvSpPr>
          <p:cNvPr id="3" name="Date Placeholder 2"/>
          <p:cNvSpPr>
            <a:spLocks noGrp="1"/>
          </p:cNvSpPr>
          <p:nvPr>
            <p:ph type="dt" sz="half" idx="10"/>
          </p:nvPr>
        </p:nvSpPr>
        <p:spPr/>
        <p:txBody>
          <a:bodyPr/>
          <a:lstStyle/>
          <a:p>
            <a:pPr>
              <a:defRPr/>
            </a:pPr>
            <a:r>
              <a:rPr lang="en-US" dirty="0" smtClean="0">
                <a:solidFill>
                  <a:schemeClr val="bg1"/>
                </a:solidFill>
              </a:rPr>
              <a:t>© 2014, John Wiley &amp; Sons, Inc.</a:t>
            </a:r>
            <a:endParaRPr lang="en-US" dirty="0">
              <a:solidFill>
                <a:schemeClr val="bg1"/>
              </a:solidFill>
            </a:endParaRPr>
          </a:p>
        </p:txBody>
      </p:sp>
      <p:sp>
        <p:nvSpPr>
          <p:cNvPr id="4" name="Footer Placeholder 3"/>
          <p:cNvSpPr>
            <a:spLocks noGrp="1"/>
          </p:cNvSpPr>
          <p:nvPr>
            <p:ph type="ftr" sz="quarter" idx="11"/>
          </p:nvPr>
        </p:nvSpPr>
        <p:spPr/>
        <p:txBody>
          <a:bodyPr/>
          <a:lstStyle/>
          <a:p>
            <a:pPr>
              <a:defRPr/>
            </a:pPr>
            <a:r>
              <a:rPr lang="en-US" dirty="0" smtClean="0">
                <a:solidFill>
                  <a:schemeClr val="bg1"/>
                </a:solidFill>
              </a:rPr>
              <a:t>Microsoft Official Academic Course, Microsoft Word 2013</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smtClean="0">
                <a:solidFill>
                  <a:srgbClr val="0072C6"/>
                </a:solidFill>
                <a:latin typeface="Segoe UI Semibold" panose="020B0702040204020203" pitchFamily="34" charset="0"/>
              </a:rPr>
              <a:t>Microsoft</a:t>
            </a:r>
            <a:r>
              <a:rPr lang="en-US" sz="4800" b="1" dirty="0" smtClean="0">
                <a:solidFill>
                  <a:srgbClr val="0072C6"/>
                </a:solidFill>
                <a:latin typeface="+mn-lt"/>
              </a:rPr>
              <a:t> Word 2013</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Change Document Views</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dirty="0" smtClean="0">
                <a:solidFill>
                  <a:prstClr val="black"/>
                </a:solidFill>
                <a:latin typeface="Segoe"/>
                <a:ea typeface="ＭＳ ゴシック"/>
              </a:rPr>
              <a:t>Click </a:t>
            </a:r>
            <a:r>
              <a:rPr lang="en-US" b="1" i="0" u="none" strike="noStrike" baseline="0" dirty="0" smtClean="0">
                <a:solidFill>
                  <a:prstClr val="black"/>
                </a:solidFill>
                <a:latin typeface="Segoe"/>
                <a:ea typeface="ＭＳ ゴシック"/>
              </a:rPr>
              <a:t>View</a:t>
            </a:r>
            <a:r>
              <a:rPr lang="en-US" b="0" i="0" u="none" strike="noStrike" baseline="0" dirty="0" smtClean="0">
                <a:solidFill>
                  <a:prstClr val="black"/>
                </a:solidFill>
                <a:latin typeface="Segoe"/>
                <a:ea typeface="ＭＳ ゴシック"/>
              </a:rPr>
              <a:t> on the menu to produce additional commands, such as Edit Document, Navigation Pane, Show Comments, Column Width, Page Color, and Layout.</a:t>
            </a:r>
          </a:p>
          <a:p>
            <a:pPr lvl="1" rtl="0">
              <a:buAutoNum type="arabicPeriod" startAt="4"/>
            </a:pPr>
            <a:r>
              <a:rPr lang="en-US" b="0" i="0" u="none" strike="noStrike" baseline="0" dirty="0" smtClean="0">
                <a:solidFill>
                  <a:prstClr val="black"/>
                </a:solidFill>
                <a:latin typeface="Segoe"/>
                <a:ea typeface="ＭＳ ゴシック"/>
              </a:rPr>
              <a:t>Hover the mouse over each command to view, and then click </a:t>
            </a:r>
            <a:r>
              <a:rPr lang="en-US" b="1" i="0" u="none" strike="noStrike" baseline="0" dirty="0" smtClean="0">
                <a:solidFill>
                  <a:prstClr val="black"/>
                </a:solidFill>
                <a:latin typeface="Segoe"/>
                <a:ea typeface="ＭＳ ゴシック"/>
              </a:rPr>
              <a:t>Edit Document</a:t>
            </a:r>
            <a:r>
              <a:rPr lang="en-US" b="0" i="0" u="none" strike="noStrike" baseline="0" dirty="0" smtClean="0">
                <a:solidFill>
                  <a:prstClr val="black"/>
                </a:solidFill>
                <a:latin typeface="Segoe"/>
                <a:ea typeface="ＭＳ ゴシック"/>
              </a:rPr>
              <a:t>. The screen changes to the Print Layout view for editing.</a:t>
            </a:r>
          </a:p>
          <a:p>
            <a:pPr lvl="1" rtl="0">
              <a:buAutoNum type="arabicPeriod" startAt="4"/>
            </a:pPr>
            <a:r>
              <a:rPr lang="en-US" b="0" i="0" u="none" strike="noStrike" baseline="0" dirty="0" smtClean="0">
                <a:solidFill>
                  <a:prstClr val="black"/>
                </a:solidFill>
                <a:latin typeface="Segoe"/>
                <a:ea typeface="ＭＳ ゴシック"/>
              </a:rPr>
              <a:t>Click the </a:t>
            </a:r>
            <a:r>
              <a:rPr lang="en-US" b="1" i="0" u="none" strike="noStrike" baseline="0" dirty="0" smtClean="0">
                <a:solidFill>
                  <a:prstClr val="black"/>
                </a:solidFill>
                <a:latin typeface="Segoe"/>
                <a:ea typeface="ＭＳ ゴシック"/>
              </a:rPr>
              <a:t>Read Mode</a:t>
            </a:r>
            <a:r>
              <a:rPr lang="en-US" b="0" i="0" u="none" strike="noStrike" baseline="0" dirty="0" smtClean="0">
                <a:solidFill>
                  <a:prstClr val="black"/>
                </a:solidFill>
                <a:latin typeface="Segoe"/>
                <a:ea typeface="ＭＳ ゴシック"/>
              </a:rPr>
              <a:t> button again.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10</a:t>
            </a:fld>
            <a:endParaRPr lang="en-US" dirty="0"/>
          </a:p>
        </p:txBody>
      </p:sp>
    </p:spTree>
    <p:extLst>
      <p:ext uri="{BB962C8B-B14F-4D97-AF65-F5344CB8AC3E}">
        <p14:creationId xmlns:p14="http://schemas.microsoft.com/office/powerpoint/2010/main" val="783314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Change Document Views</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dirty="0" smtClean="0">
                <a:solidFill>
                  <a:prstClr val="black"/>
                </a:solidFill>
                <a:latin typeface="Segoe"/>
                <a:ea typeface="ＭＳ ゴシック"/>
              </a:rPr>
              <a:t>Click </a:t>
            </a:r>
            <a:r>
              <a:rPr lang="en-US" b="1" i="0" u="none" strike="noStrike" baseline="0" dirty="0" smtClean="0">
                <a:solidFill>
                  <a:prstClr val="black"/>
                </a:solidFill>
                <a:latin typeface="Segoe"/>
                <a:ea typeface="ＭＳ ゴシック"/>
              </a:rPr>
              <a:t>View</a:t>
            </a:r>
            <a:r>
              <a:rPr lang="en-US" b="0" i="0" u="none" strike="noStrike" baseline="0" dirty="0" smtClean="0">
                <a:solidFill>
                  <a:prstClr val="black"/>
                </a:solidFill>
                <a:latin typeface="Segoe"/>
                <a:ea typeface="ＭＳ ゴシック"/>
              </a:rPr>
              <a:t> on the menu, and then click </a:t>
            </a:r>
            <a:r>
              <a:rPr lang="en-US" b="1" i="0" u="none" strike="noStrike" baseline="0" dirty="0" smtClean="0">
                <a:solidFill>
                  <a:prstClr val="black"/>
                </a:solidFill>
                <a:latin typeface="Segoe"/>
                <a:ea typeface="ＭＳ ゴシック"/>
              </a:rPr>
              <a:t>Navigation Pane</a:t>
            </a:r>
            <a:r>
              <a:rPr lang="en-US" b="0" i="0" u="none" strike="noStrike" baseline="0" dirty="0" smtClean="0">
                <a:solidFill>
                  <a:prstClr val="black"/>
                </a:solidFill>
                <a:latin typeface="Segoe"/>
                <a:ea typeface="ＭＳ ゴシック"/>
              </a:rPr>
              <a:t>. The pane opens on the left-side of the screen. This allows you to navigate your document quickly by selecting headings and pages, or by searching for text. </a:t>
            </a:r>
          </a:p>
          <a:p>
            <a:pPr lvl="1" rtl="0">
              <a:buAutoNum type="arabicPeriod" startAt="7"/>
            </a:pPr>
            <a:r>
              <a:rPr lang="en-US" b="0" i="0" u="none" strike="noStrike" baseline="0" dirty="0" smtClean="0">
                <a:solidFill>
                  <a:prstClr val="black"/>
                </a:solidFill>
                <a:latin typeface="Segoe"/>
                <a:ea typeface="ＭＳ ゴシック"/>
              </a:rPr>
              <a:t>In the Navigation Pane, click </a:t>
            </a:r>
            <a:r>
              <a:rPr lang="en-US" b="1" i="0" u="none" strike="noStrike" baseline="0" dirty="0" smtClean="0">
                <a:solidFill>
                  <a:prstClr val="black"/>
                </a:solidFill>
                <a:latin typeface="Segoe"/>
                <a:ea typeface="ＭＳ ゴシック"/>
              </a:rPr>
              <a:t>Option 3 </a:t>
            </a:r>
            <a:r>
              <a:rPr lang="en-US" b="0" i="0" u="none" strike="noStrike" baseline="0" dirty="0" smtClean="0">
                <a:solidFill>
                  <a:prstClr val="black"/>
                </a:solidFill>
                <a:latin typeface="Segoe"/>
                <a:ea typeface="ＭＳ ゴシック"/>
              </a:rPr>
              <a:t>and notice that your document jumps to that location. Option 3 is formatted with a heading style. </a:t>
            </a:r>
          </a:p>
          <a:p>
            <a:pPr lvl="1" rtl="0">
              <a:buAutoNum type="arabicPeriod" startAt="7"/>
            </a:pPr>
            <a:r>
              <a:rPr lang="en-US" b="0" i="0" u="none" strike="noStrike" baseline="0" dirty="0" smtClean="0">
                <a:solidFill>
                  <a:prstClr val="black"/>
                </a:solidFill>
                <a:latin typeface="Segoe"/>
                <a:ea typeface="ＭＳ ゴシック"/>
              </a:rPr>
              <a:t>Click the </a:t>
            </a:r>
            <a:r>
              <a:rPr lang="en-US" b="1" i="0" u="none" strike="noStrike" baseline="0" dirty="0" smtClean="0">
                <a:solidFill>
                  <a:prstClr val="black"/>
                </a:solidFill>
                <a:latin typeface="Segoe"/>
                <a:ea typeface="ＭＳ ゴシック"/>
              </a:rPr>
              <a:t>Pages</a:t>
            </a:r>
            <a:r>
              <a:rPr lang="en-US" b="0" i="0" u="none" strike="noStrike" baseline="0" dirty="0" smtClean="0">
                <a:solidFill>
                  <a:prstClr val="black"/>
                </a:solidFill>
                <a:latin typeface="Segoe"/>
                <a:ea typeface="ＭＳ ゴシック"/>
              </a:rPr>
              <a:t> tab, and then click the first page. Page images are called </a:t>
            </a:r>
            <a:r>
              <a:rPr lang="en-US" b="0" i="1" u="none" strike="noStrike" baseline="0" dirty="0" smtClean="0">
                <a:solidFill>
                  <a:prstClr val="black"/>
                </a:solidFill>
                <a:latin typeface="Segoe"/>
                <a:ea typeface="ＭＳ ゴシック"/>
              </a:rPr>
              <a:t>thumbnails</a:t>
            </a:r>
            <a:r>
              <a:rPr lang="en-US" b="0" i="0" u="none" strike="noStrike" baseline="0" dirty="0" smtClean="0">
                <a:solidFill>
                  <a:prstClr val="black"/>
                </a:solidFill>
                <a:latin typeface="Times New Roman"/>
                <a:ea typeface="ＭＳ ゴシック"/>
              </a:rPr>
              <a:t>.</a:t>
            </a:r>
          </a:p>
          <a:p>
            <a:pPr lvl="1" rtl="0">
              <a:buAutoNum type="arabicPeriod" startAt="7"/>
            </a:pPr>
            <a:r>
              <a:rPr lang="en-US" b="0" i="0" u="none" strike="noStrike" baseline="0" dirty="0" smtClean="0">
                <a:solidFill>
                  <a:srgbClr val="000000"/>
                </a:solidFill>
                <a:latin typeface="Segoe"/>
                <a:ea typeface="ＭＳ ゴシック"/>
              </a:rPr>
              <a:t>Click</a:t>
            </a:r>
            <a:r>
              <a:rPr lang="en-US" b="1" i="0" u="none" strike="noStrike" baseline="0" dirty="0" smtClean="0">
                <a:solidFill>
                  <a:prstClr val="black"/>
                </a:solidFill>
                <a:latin typeface="Segoe"/>
                <a:ea typeface="ＭＳ ゴシック"/>
              </a:rPr>
              <a:t> Close (X) </a:t>
            </a:r>
            <a:r>
              <a:rPr lang="en-US" b="0" i="0" u="none" strike="noStrike" baseline="0" dirty="0" smtClean="0">
                <a:solidFill>
                  <a:srgbClr val="000000"/>
                </a:solidFill>
                <a:latin typeface="Segoe"/>
                <a:ea typeface="ＭＳ ゴシック"/>
              </a:rPr>
              <a:t>on the Navigation Pane to close.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11</a:t>
            </a:fld>
            <a:endParaRPr lang="en-US" dirty="0"/>
          </a:p>
        </p:txBody>
      </p:sp>
    </p:spTree>
    <p:extLst>
      <p:ext uri="{BB962C8B-B14F-4D97-AF65-F5344CB8AC3E}">
        <p14:creationId xmlns:p14="http://schemas.microsoft.com/office/powerpoint/2010/main" val="1736005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Change Document Views</a:t>
            </a:r>
          </a:p>
        </p:txBody>
      </p:sp>
      <p:sp>
        <p:nvSpPr>
          <p:cNvPr id="3" name="Text Placeholder 2"/>
          <p:cNvSpPr>
            <a:spLocks noGrp="1"/>
          </p:cNvSpPr>
          <p:nvPr>
            <p:ph type="body" idx="1"/>
          </p:nvPr>
        </p:nvSpPr>
        <p:spPr/>
        <p:txBody>
          <a:bodyPr/>
          <a:lstStyle/>
          <a:p>
            <a:pPr lvl="1" rtl="0">
              <a:buFont typeface="+mj-lt"/>
              <a:buAutoNum type="arabicPeriod" startAt="11"/>
            </a:pPr>
            <a:r>
              <a:rPr lang="en-US" b="0" i="0" u="none" strike="noStrike" baseline="0" dirty="0" smtClean="0">
                <a:solidFill>
                  <a:srgbClr val="000000"/>
                </a:solidFill>
                <a:latin typeface="Segoe"/>
                <a:ea typeface="ＭＳ ゴシック"/>
              </a:rPr>
              <a:t>Press</a:t>
            </a:r>
            <a:r>
              <a:rPr lang="en-US" b="1" i="0" u="none" strike="noStrike" baseline="0" dirty="0" smtClean="0">
                <a:solidFill>
                  <a:srgbClr val="000000"/>
                </a:solidFill>
                <a:latin typeface="Segoe"/>
                <a:ea typeface="ＭＳ ゴシック"/>
              </a:rPr>
              <a:t> Esc </a:t>
            </a:r>
            <a:r>
              <a:rPr lang="en-US" b="0" i="0" u="none" strike="noStrike" baseline="0" dirty="0" smtClean="0">
                <a:solidFill>
                  <a:srgbClr val="000000"/>
                </a:solidFill>
                <a:latin typeface="Segoe"/>
                <a:ea typeface="ＭＳ ゴシック"/>
              </a:rPr>
              <a:t>to turn off Read Mode view and return to the Print Layout view.</a:t>
            </a:r>
          </a:p>
          <a:p>
            <a:pPr lvl="1" rtl="0">
              <a:buAutoNum type="arabicPeriod" startAt="11"/>
            </a:pPr>
            <a:r>
              <a:rPr lang="en-US" b="0" i="0" u="none" strike="noStrike" baseline="0" dirty="0" smtClean="0">
                <a:solidFill>
                  <a:srgbClr val="000000"/>
                </a:solidFill>
                <a:latin typeface="Segoe"/>
                <a:ea typeface="ＭＳ ゴシック"/>
              </a:rPr>
              <a:t>Clic</a:t>
            </a:r>
            <a:r>
              <a:rPr lang="en-US" b="0" i="0" u="none" strike="noStrike" baseline="0" dirty="0" smtClean="0">
                <a:solidFill>
                  <a:prstClr val="black"/>
                </a:solidFill>
                <a:latin typeface="Segoe"/>
                <a:ea typeface="ＭＳ ゴシック"/>
              </a:rPr>
              <a:t>k the </a:t>
            </a:r>
            <a:r>
              <a:rPr lang="en-US" b="1" i="0" u="none" strike="noStrike" baseline="0" dirty="0" smtClean="0">
                <a:solidFill>
                  <a:prstClr val="black"/>
                </a:solidFill>
                <a:latin typeface="Segoe"/>
                <a:ea typeface="ＭＳ ゴシック"/>
              </a:rPr>
              <a:t>Web</a:t>
            </a:r>
            <a:r>
              <a:rPr lang="en-US" b="0" i="0" u="none" strike="noStrike" baseline="0" dirty="0" smtClean="0">
                <a:solidFill>
                  <a:prstClr val="black"/>
                </a:solidFill>
                <a:latin typeface="Segoe"/>
                <a:ea typeface="ＭＳ ゴシック"/>
              </a:rPr>
              <a:t> </a:t>
            </a:r>
            <a:r>
              <a:rPr lang="en-US" b="1" i="0" u="none" strike="noStrike" baseline="0" dirty="0" smtClean="0">
                <a:solidFill>
                  <a:prstClr val="black"/>
                </a:solidFill>
                <a:latin typeface="Segoe"/>
                <a:ea typeface="ＭＳ ゴシック"/>
              </a:rPr>
              <a:t>Layout</a:t>
            </a:r>
            <a:r>
              <a:rPr lang="en-US" b="0" i="0" u="none" strike="noStrike" baseline="0" dirty="0" smtClean="0">
                <a:solidFill>
                  <a:prstClr val="black"/>
                </a:solidFill>
                <a:latin typeface="Segoe"/>
                <a:ea typeface="ＭＳ ゴシック"/>
              </a:rPr>
              <a:t> button in the View tab. This view allows you to see the document as a web page.</a:t>
            </a:r>
          </a:p>
          <a:p>
            <a:pPr lvl="1" rtl="0">
              <a:buAutoNum type="arabicPeriod" startAt="11"/>
            </a:pPr>
            <a:r>
              <a:rPr lang="en-US" b="0" i="0" u="none" strike="noStrike" baseline="0" dirty="0" smtClean="0">
                <a:solidFill>
                  <a:prstClr val="black"/>
                </a:solidFill>
                <a:latin typeface="Segoe"/>
                <a:ea typeface="ＭＳ ゴシック"/>
              </a:rPr>
              <a:t>Click the </a:t>
            </a:r>
            <a:r>
              <a:rPr lang="en-US" b="1" i="0" u="none" strike="noStrike" baseline="0" dirty="0" smtClean="0">
                <a:solidFill>
                  <a:prstClr val="black"/>
                </a:solidFill>
                <a:latin typeface="Segoe"/>
                <a:ea typeface="ＭＳ ゴシック"/>
              </a:rPr>
              <a:t>Outline</a:t>
            </a:r>
            <a:r>
              <a:rPr lang="en-US" b="0" i="0" u="none" strike="noStrike" baseline="0" dirty="0" smtClean="0">
                <a:solidFill>
                  <a:prstClr val="black"/>
                </a:solidFill>
                <a:latin typeface="Segoe"/>
                <a:ea typeface="ＭＳ ゴシック"/>
              </a:rPr>
              <a:t> button, and notice the Outline tab and the groups of commands that appear for editing outlines.</a:t>
            </a:r>
          </a:p>
          <a:p>
            <a:pPr lvl="1" rtl="0">
              <a:buAutoNum type="arabicPeriod" startAt="11"/>
            </a:pPr>
            <a:r>
              <a:rPr lang="en-US" b="0" i="0" u="none" strike="noStrike" baseline="0" dirty="0" smtClean="0">
                <a:solidFill>
                  <a:prstClr val="black"/>
                </a:solidFill>
                <a:latin typeface="Segoe"/>
                <a:ea typeface="ＭＳ ゴシック"/>
              </a:rPr>
              <a:t>Click the </a:t>
            </a:r>
            <a:r>
              <a:rPr lang="en-US" b="1" i="0" u="none" strike="noStrike" baseline="0" dirty="0" smtClean="0">
                <a:solidFill>
                  <a:prstClr val="black"/>
                </a:solidFill>
                <a:latin typeface="Segoe"/>
                <a:ea typeface="ＭＳ ゴシック"/>
              </a:rPr>
              <a:t>Close</a:t>
            </a:r>
            <a:r>
              <a:rPr lang="en-US" b="0" i="0" u="none" strike="noStrike" baseline="0" dirty="0" smtClean="0">
                <a:solidFill>
                  <a:prstClr val="black"/>
                </a:solidFill>
                <a:latin typeface="Segoe"/>
                <a:ea typeface="ＭＳ ゴシック"/>
              </a:rPr>
              <a:t> </a:t>
            </a:r>
            <a:r>
              <a:rPr lang="en-US" b="1" i="0" u="none" strike="noStrike" baseline="0" dirty="0" smtClean="0">
                <a:solidFill>
                  <a:prstClr val="black"/>
                </a:solidFill>
                <a:latin typeface="Segoe"/>
                <a:ea typeface="ＭＳ ゴシック"/>
              </a:rPr>
              <a:t>Outline</a:t>
            </a:r>
            <a:r>
              <a:rPr lang="en-US" b="0" i="0" u="none" strike="noStrike" baseline="0" dirty="0" smtClean="0">
                <a:solidFill>
                  <a:prstClr val="black"/>
                </a:solidFill>
                <a:latin typeface="Segoe"/>
                <a:ea typeface="ＭＳ ゴシック"/>
              </a:rPr>
              <a:t> </a:t>
            </a:r>
            <a:r>
              <a:rPr lang="en-US" b="1" i="0" u="none" strike="noStrike" baseline="0" dirty="0" smtClean="0">
                <a:solidFill>
                  <a:prstClr val="black"/>
                </a:solidFill>
                <a:latin typeface="Segoe"/>
                <a:ea typeface="ＭＳ ゴシック"/>
              </a:rPr>
              <a:t>View </a:t>
            </a:r>
            <a:r>
              <a:rPr lang="en-US" b="0" i="0" u="none" strike="noStrike" baseline="0" dirty="0" smtClean="0">
                <a:solidFill>
                  <a:prstClr val="black"/>
                </a:solidFill>
                <a:latin typeface="Segoe"/>
                <a:ea typeface="ＭＳ ゴシック"/>
              </a:rPr>
              <a:t>button.</a:t>
            </a:r>
          </a:p>
          <a:p>
            <a:pPr lvl="1" rtl="0">
              <a:buAutoNum type="arabicPeriod" startAt="11"/>
            </a:pPr>
            <a:r>
              <a:rPr lang="en-US" b="0" i="0" u="none" strike="noStrike" baseline="0" dirty="0" smtClean="0">
                <a:solidFill>
                  <a:prstClr val="black"/>
                </a:solidFill>
                <a:latin typeface="Segoe"/>
                <a:ea typeface="ＭＳ ゴシック"/>
              </a:rPr>
              <a:t>Click the </a:t>
            </a:r>
            <a:r>
              <a:rPr lang="en-US" b="1" i="0" u="none" strike="noStrike" baseline="0" dirty="0" smtClean="0">
                <a:solidFill>
                  <a:prstClr val="black"/>
                </a:solidFill>
                <a:latin typeface="Segoe"/>
                <a:ea typeface="ＭＳ ゴシック"/>
              </a:rPr>
              <a:t>View</a:t>
            </a:r>
            <a:r>
              <a:rPr lang="en-US" b="0" i="0" u="none" strike="noStrike" baseline="0" dirty="0" smtClean="0">
                <a:solidFill>
                  <a:prstClr val="black"/>
                </a:solidFill>
                <a:latin typeface="Segoe"/>
                <a:ea typeface="ＭＳ ゴシック"/>
              </a:rPr>
              <a:t> tab, and then click the </a:t>
            </a:r>
            <a:r>
              <a:rPr lang="en-US" b="1" i="0" u="none" strike="noStrike" baseline="0" dirty="0" smtClean="0">
                <a:solidFill>
                  <a:prstClr val="black"/>
                </a:solidFill>
                <a:latin typeface="Segoe"/>
                <a:ea typeface="ＭＳ ゴシック"/>
              </a:rPr>
              <a:t>Draft</a:t>
            </a:r>
            <a:r>
              <a:rPr lang="en-US" b="0" i="0" u="none" strike="noStrike" baseline="0" dirty="0" smtClean="0">
                <a:solidFill>
                  <a:prstClr val="black"/>
                </a:solidFill>
                <a:latin typeface="Segoe"/>
                <a:ea typeface="ＭＳ ゴシック"/>
              </a:rPr>
              <a:t> view button. This view is typically used for editing text.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12</a:t>
            </a:fld>
            <a:endParaRPr lang="en-US" dirty="0"/>
          </a:p>
        </p:txBody>
      </p:sp>
    </p:spTree>
    <p:extLst>
      <p:ext uri="{BB962C8B-B14F-4D97-AF65-F5344CB8AC3E}">
        <p14:creationId xmlns:p14="http://schemas.microsoft.com/office/powerpoint/2010/main" val="1428048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Change Document Views</a:t>
            </a:r>
          </a:p>
        </p:txBody>
      </p:sp>
      <p:sp>
        <p:nvSpPr>
          <p:cNvPr id="3" name="Text Placeholder 2"/>
          <p:cNvSpPr>
            <a:spLocks noGrp="1"/>
          </p:cNvSpPr>
          <p:nvPr>
            <p:ph type="body" idx="1"/>
          </p:nvPr>
        </p:nvSpPr>
        <p:spPr/>
        <p:txBody>
          <a:bodyPr/>
          <a:lstStyle/>
          <a:p>
            <a:pPr lvl="1" rtl="0">
              <a:buFont typeface="+mj-lt"/>
              <a:buAutoNum type="arabicPeriod" startAt="16"/>
            </a:pPr>
            <a:r>
              <a:rPr lang="en-US" b="0" i="0" u="none" strike="noStrike" baseline="0" dirty="0" smtClean="0">
                <a:solidFill>
                  <a:prstClr val="black"/>
                </a:solidFill>
                <a:latin typeface="Segoe"/>
                <a:ea typeface="ＭＳ ゴシック"/>
              </a:rPr>
              <a:t>Click the </a:t>
            </a:r>
            <a:r>
              <a:rPr lang="en-US" b="1" i="0" u="none" strike="noStrike" baseline="0" dirty="0" smtClean="0">
                <a:solidFill>
                  <a:prstClr val="black"/>
                </a:solidFill>
                <a:latin typeface="Segoe"/>
                <a:ea typeface="ＭＳ ゴシック"/>
              </a:rPr>
              <a:t>Print</a:t>
            </a:r>
            <a:r>
              <a:rPr lang="en-US" b="0" i="0" u="none" strike="noStrike" baseline="0" dirty="0" smtClean="0">
                <a:solidFill>
                  <a:prstClr val="black"/>
                </a:solidFill>
                <a:latin typeface="Segoe"/>
                <a:ea typeface="ＭＳ ゴシック"/>
              </a:rPr>
              <a:t> </a:t>
            </a:r>
            <a:r>
              <a:rPr lang="en-US" b="1" i="0" u="none" strike="noStrike" baseline="0" dirty="0" smtClean="0">
                <a:solidFill>
                  <a:prstClr val="black"/>
                </a:solidFill>
                <a:latin typeface="Segoe"/>
                <a:ea typeface="ＭＳ ゴシック"/>
              </a:rPr>
              <a:t>Layout</a:t>
            </a:r>
            <a:r>
              <a:rPr lang="en-US" b="0" i="0" u="none" strike="noStrike" baseline="0" dirty="0" smtClean="0">
                <a:solidFill>
                  <a:prstClr val="black"/>
                </a:solidFill>
                <a:latin typeface="Segoe"/>
                <a:ea typeface="ＭＳ ゴシック"/>
              </a:rPr>
              <a:t> view button to return the view of the document back to its default settings.</a:t>
            </a:r>
          </a:p>
          <a:p>
            <a:pPr lvl="1" rtl="0">
              <a:buAutoNum type="arabicPeriod" startAt="16"/>
            </a:pPr>
            <a:r>
              <a:rPr lang="en-US" b="0" i="0" u="none" strike="noStrike" baseline="0" dirty="0" smtClean="0">
                <a:solidFill>
                  <a:prstClr val="black"/>
                </a:solidFill>
                <a:latin typeface="Segoe"/>
                <a:ea typeface="ＭＳ ゴシック"/>
              </a:rPr>
              <a:t>Note that some of the View options buttons are also available on the status bar at the bottom right of your screen.                   Click each button and compare the resulting views with the views you accessed from the View tab.</a:t>
            </a:r>
          </a:p>
          <a:p>
            <a:pPr lvl="1" rtl="0">
              <a:buAutoNum type="arabicPeriod" startAt="16"/>
            </a:pPr>
            <a:r>
              <a:rPr lang="en-US" b="0" i="0" u="none" strike="noStrike" baseline="0" dirty="0" smtClean="0">
                <a:solidFill>
                  <a:prstClr val="black"/>
                </a:solidFill>
                <a:latin typeface="Segoe"/>
                <a:ea typeface="ＭＳ ゴシック"/>
              </a:rPr>
              <a:t>You can also adjust your screen to change the way the Ribbon displays. In the upper-right corner, click the </a:t>
            </a:r>
            <a:r>
              <a:rPr lang="en-US" b="1" i="0" u="none" strike="noStrike" baseline="0" dirty="0" smtClean="0">
                <a:solidFill>
                  <a:prstClr val="black"/>
                </a:solidFill>
                <a:latin typeface="Segoe"/>
                <a:ea typeface="ＭＳ ゴシック"/>
              </a:rPr>
              <a:t>Ribbon Display Options</a:t>
            </a:r>
            <a:r>
              <a:rPr lang="en-US" b="0" i="0" u="none" strike="noStrike" baseline="0" dirty="0" smtClean="0">
                <a:solidFill>
                  <a:prstClr val="black"/>
                </a:solidFill>
                <a:latin typeface="Segoe"/>
                <a:ea typeface="ＭＳ ゴシック"/>
              </a:rPr>
              <a:t>       button.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13</a:t>
            </a:fld>
            <a:endParaRPr lang="en-US" dirty="0"/>
          </a:p>
        </p:txBody>
      </p:sp>
      <p:pic>
        <p:nvPicPr>
          <p:cNvPr id="7" name="Picture 6" descr="Screen shot 2013-08-04 at 1.29.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895600"/>
            <a:ext cx="1401289" cy="386859"/>
          </a:xfrm>
          <a:prstGeom prst="rect">
            <a:avLst/>
          </a:prstGeom>
        </p:spPr>
      </p:pic>
      <p:pic>
        <p:nvPicPr>
          <p:cNvPr id="8" name="Picture 7" descr="Screen shot 2013-08-04 at 1.30.1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4648200"/>
            <a:ext cx="439368" cy="364758"/>
          </a:xfrm>
          <a:prstGeom prst="rect">
            <a:avLst/>
          </a:prstGeom>
        </p:spPr>
      </p:pic>
    </p:spTree>
    <p:extLst>
      <p:ext uri="{BB962C8B-B14F-4D97-AF65-F5344CB8AC3E}">
        <p14:creationId xmlns:p14="http://schemas.microsoft.com/office/powerpoint/2010/main" val="1998843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Change Document Views</a:t>
            </a:r>
          </a:p>
        </p:txBody>
      </p:sp>
      <p:sp>
        <p:nvSpPr>
          <p:cNvPr id="3" name="Text Placeholder 2"/>
          <p:cNvSpPr>
            <a:spLocks noGrp="1"/>
          </p:cNvSpPr>
          <p:nvPr>
            <p:ph type="body" idx="1"/>
          </p:nvPr>
        </p:nvSpPr>
        <p:spPr/>
        <p:txBody>
          <a:bodyPr/>
          <a:lstStyle/>
          <a:p>
            <a:pPr lvl="1" rtl="0">
              <a:buFont typeface="+mj-lt"/>
              <a:buAutoNum type="arabicPeriod" startAt="19"/>
            </a:pPr>
            <a:r>
              <a:rPr lang="en-US" b="0" i="0" u="none" strike="noStrike" baseline="0" dirty="0" smtClean="0">
                <a:solidFill>
                  <a:prstClr val="black"/>
                </a:solidFill>
                <a:latin typeface="Segoe"/>
                <a:ea typeface="ＭＳ ゴシック"/>
              </a:rPr>
              <a:t>Select </a:t>
            </a:r>
            <a:r>
              <a:rPr lang="en-US" b="1" i="0" u="none" strike="noStrike" baseline="0" dirty="0" smtClean="0">
                <a:solidFill>
                  <a:prstClr val="black"/>
                </a:solidFill>
                <a:latin typeface="Segoe"/>
                <a:ea typeface="ＭＳ ゴシック"/>
              </a:rPr>
              <a:t>Auto-hide Ribbon</a:t>
            </a:r>
            <a:r>
              <a:rPr lang="en-US" b="0" i="0" u="none" strike="noStrike" baseline="0" dirty="0" smtClean="0">
                <a:solidFill>
                  <a:prstClr val="black"/>
                </a:solidFill>
                <a:latin typeface="Segoe"/>
                <a:ea typeface="ＭＳ ゴシック"/>
              </a:rPr>
              <a:t>. The Ribbon is hidden to provide more document workspace.</a:t>
            </a:r>
          </a:p>
          <a:p>
            <a:pPr lvl="1" rtl="0">
              <a:buAutoNum type="arabicPeriod" startAt="19"/>
            </a:pPr>
            <a:r>
              <a:rPr lang="en-US" b="0" i="0" u="none" strike="noStrike" baseline="0" dirty="0" smtClean="0">
                <a:solidFill>
                  <a:prstClr val="black"/>
                </a:solidFill>
                <a:latin typeface="Segoe"/>
                <a:ea typeface="ＭＳ ゴシック"/>
              </a:rPr>
              <a:t>Click the </a:t>
            </a:r>
            <a:r>
              <a:rPr lang="en-US" b="1" i="0" u="none" strike="noStrike" baseline="0" dirty="0" smtClean="0">
                <a:solidFill>
                  <a:prstClr val="black"/>
                </a:solidFill>
                <a:latin typeface="Segoe"/>
                <a:ea typeface="ＭＳ ゴシック"/>
              </a:rPr>
              <a:t>Ribbon Display Options</a:t>
            </a:r>
            <a:r>
              <a:rPr lang="en-US" b="0" i="0" u="none" strike="noStrike" baseline="0" dirty="0" smtClean="0">
                <a:solidFill>
                  <a:prstClr val="black"/>
                </a:solidFill>
                <a:latin typeface="Segoe"/>
                <a:ea typeface="ＭＳ ゴシック"/>
              </a:rPr>
              <a:t> </a:t>
            </a:r>
            <a:r>
              <a:rPr lang="en-US" b="1" i="0" u="none" strike="noStrike" baseline="0" dirty="0" smtClean="0">
                <a:solidFill>
                  <a:prstClr val="black"/>
                </a:solidFill>
                <a:latin typeface="Segoe"/>
                <a:ea typeface="ＭＳ ゴシック"/>
              </a:rPr>
              <a:t>      </a:t>
            </a:r>
            <a:r>
              <a:rPr lang="en-US" b="0" i="0" u="none" strike="noStrike" baseline="0" dirty="0" smtClean="0">
                <a:solidFill>
                  <a:prstClr val="black"/>
                </a:solidFill>
                <a:latin typeface="Segoe"/>
                <a:ea typeface="ＭＳ ゴシック"/>
              </a:rPr>
              <a:t>button, and</a:t>
            </a:r>
            <a:r>
              <a:rPr lang="en-US" b="1" i="0" u="none" strike="noStrike" baseline="0" dirty="0" smtClean="0">
                <a:solidFill>
                  <a:prstClr val="black"/>
                </a:solidFill>
                <a:latin typeface="Segoe"/>
                <a:ea typeface="ＭＳ ゴシック"/>
              </a:rPr>
              <a:t> </a:t>
            </a:r>
            <a:r>
              <a:rPr lang="en-US" b="0" i="0" u="none" strike="noStrike" baseline="0" dirty="0" smtClean="0">
                <a:solidFill>
                  <a:prstClr val="black"/>
                </a:solidFill>
                <a:latin typeface="Segoe"/>
                <a:ea typeface="ＭＳ ゴシック"/>
              </a:rPr>
              <a:t>then select </a:t>
            </a:r>
            <a:r>
              <a:rPr lang="en-US" b="1" i="0" u="none" strike="noStrike" baseline="0" dirty="0" smtClean="0">
                <a:solidFill>
                  <a:prstClr val="black"/>
                </a:solidFill>
                <a:latin typeface="Segoe"/>
                <a:ea typeface="ＭＳ ゴシック"/>
              </a:rPr>
              <a:t>Show Tabs</a:t>
            </a:r>
            <a:r>
              <a:rPr lang="en-US" b="0" i="0" u="none" strike="noStrike" baseline="0" dirty="0" smtClean="0">
                <a:solidFill>
                  <a:prstClr val="black"/>
                </a:solidFill>
                <a:latin typeface="Segoe"/>
                <a:ea typeface="ＭＳ ゴシック"/>
              </a:rPr>
              <a:t>—only the tabs are shown.</a:t>
            </a:r>
          </a:p>
          <a:p>
            <a:pPr lvl="1" rtl="0">
              <a:buAutoNum type="arabicPeriod" startAt="19"/>
            </a:pPr>
            <a:r>
              <a:rPr lang="en-US" b="0" i="0" u="none" strike="noStrike" baseline="0" dirty="0" smtClean="0">
                <a:solidFill>
                  <a:prstClr val="black"/>
                </a:solidFill>
                <a:latin typeface="Segoe"/>
                <a:ea typeface="ＭＳ ゴシック"/>
              </a:rPr>
              <a:t>To return the screen to its original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settings, click the </a:t>
            </a:r>
            <a:r>
              <a:rPr lang="en-US" b="1" i="0" u="none" strike="noStrike" baseline="0" dirty="0" smtClean="0">
                <a:solidFill>
                  <a:prstClr val="black"/>
                </a:solidFill>
                <a:latin typeface="Segoe"/>
                <a:ea typeface="ＭＳ ゴシック"/>
              </a:rPr>
              <a:t>Ribbon Display </a:t>
            </a:r>
            <a:br>
              <a:rPr lang="en-US" b="1" i="0" u="none" strike="noStrike" baseline="0" dirty="0" smtClean="0">
                <a:solidFill>
                  <a:prstClr val="black"/>
                </a:solidFill>
                <a:latin typeface="Segoe"/>
                <a:ea typeface="ＭＳ ゴシック"/>
              </a:rPr>
            </a:br>
            <a:r>
              <a:rPr lang="en-US" b="1" i="0" u="none" strike="noStrike" baseline="0" dirty="0" smtClean="0">
                <a:solidFill>
                  <a:prstClr val="black"/>
                </a:solidFill>
                <a:latin typeface="Segoe"/>
                <a:ea typeface="ＭＳ ゴシック"/>
              </a:rPr>
              <a:t>Options</a:t>
            </a:r>
            <a:r>
              <a:rPr lang="en-US" b="0" i="0" u="none" strike="noStrike" baseline="0" dirty="0" smtClean="0">
                <a:solidFill>
                  <a:prstClr val="black"/>
                </a:solidFill>
                <a:latin typeface="Segoe"/>
                <a:ea typeface="ＭＳ ゴシック"/>
              </a:rPr>
              <a:t> button and select </a:t>
            </a:r>
            <a:r>
              <a:rPr lang="en-US" b="1" i="0" u="none" strike="noStrike" baseline="0" dirty="0" smtClean="0">
                <a:solidFill>
                  <a:prstClr val="black"/>
                </a:solidFill>
                <a:latin typeface="Segoe"/>
                <a:ea typeface="ＭＳ ゴシック"/>
              </a:rPr>
              <a:t>Show </a:t>
            </a:r>
            <a:br>
              <a:rPr lang="en-US" b="1" i="0" u="none" strike="noStrike" baseline="0" dirty="0" smtClean="0">
                <a:solidFill>
                  <a:prstClr val="black"/>
                </a:solidFill>
                <a:latin typeface="Segoe"/>
                <a:ea typeface="ＭＳ ゴシック"/>
              </a:rPr>
            </a:br>
            <a:r>
              <a:rPr lang="en-US" b="1" i="0" u="none" strike="noStrike" baseline="0" dirty="0" smtClean="0">
                <a:solidFill>
                  <a:prstClr val="black"/>
                </a:solidFill>
                <a:latin typeface="Segoe"/>
                <a:ea typeface="ＭＳ ゴシック"/>
              </a:rPr>
              <a:t>Tabs and Commands</a:t>
            </a:r>
            <a:r>
              <a:rPr lang="en-US" b="0" i="0" u="none" strike="noStrike" baseline="0" dirty="0" smtClean="0">
                <a:solidFill>
                  <a:prstClr val="black"/>
                </a:solidFill>
                <a:latin typeface="Segoe"/>
                <a:ea typeface="ＭＳ ゴシック"/>
              </a:rPr>
              <a:t> (right).</a:t>
            </a:r>
          </a:p>
          <a:p>
            <a:pPr lvl="0" rtl="0"/>
            <a:r>
              <a:rPr lang="en-US" b="1" i="0" u="none" strike="noStrike" baseline="0" dirty="0" smtClean="0">
                <a:latin typeface="Segoe"/>
                <a:ea typeface="ＭＳ ゴシック"/>
              </a:rPr>
              <a:t>PAUSE. LEAVE</a:t>
            </a:r>
            <a:r>
              <a:rPr lang="en-US" b="0" i="0" u="none" strike="noStrike" baseline="0" dirty="0" smtClean="0">
                <a:latin typeface="Segoe"/>
                <a:ea typeface="ＭＳ ゴシック"/>
              </a:rPr>
              <a:t> the document open </a:t>
            </a:r>
            <a:br>
              <a:rPr lang="en-US" b="0" i="0" u="none" strike="noStrike" baseline="0" dirty="0" smtClean="0">
                <a:latin typeface="Segoe"/>
                <a:ea typeface="ＭＳ ゴシック"/>
              </a:rPr>
            </a:br>
            <a:r>
              <a:rPr lang="en-US" b="0" i="0" u="none" strike="noStrike" baseline="0" dirty="0" smtClean="0">
                <a:latin typeface="Segoe"/>
                <a:ea typeface="ＭＳ ゴシック"/>
              </a:rPr>
              <a:t>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14</a:t>
            </a:fld>
            <a:endParaRPr lang="en-US" dirty="0"/>
          </a:p>
        </p:txBody>
      </p:sp>
      <p:pic>
        <p:nvPicPr>
          <p:cNvPr id="7" name="Picture 6" descr="Screen shot 2013-08-04 at 1.30.1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2209800"/>
            <a:ext cx="439368" cy="364758"/>
          </a:xfrm>
          <a:prstGeom prst="rect">
            <a:avLst/>
          </a:prstGeom>
        </p:spPr>
      </p:pic>
      <p:pic>
        <p:nvPicPr>
          <p:cNvPr id="8" name="Picture 7" descr="020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3441" y="2971800"/>
            <a:ext cx="2852871" cy="2339501"/>
          </a:xfrm>
          <a:prstGeom prst="rect">
            <a:avLst/>
          </a:prstGeom>
        </p:spPr>
      </p:pic>
    </p:spTree>
    <p:extLst>
      <p:ext uri="{BB962C8B-B14F-4D97-AF65-F5344CB8AC3E}">
        <p14:creationId xmlns:p14="http://schemas.microsoft.com/office/powerpoint/2010/main" val="4062770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smtClean="0">
                <a:solidFill>
                  <a:srgbClr val="0072C6"/>
                </a:solidFill>
                <a:latin typeface="Segoe"/>
                <a:ea typeface="ＭＳ ゴシック"/>
              </a:rPr>
              <a:t>Step by Step: Use Show Commands</a:t>
            </a:r>
          </a:p>
        </p:txBody>
      </p:sp>
      <p:sp>
        <p:nvSpPr>
          <p:cNvPr id="3" name="Text Placeholder 2"/>
          <p:cNvSpPr>
            <a:spLocks noGrp="1"/>
          </p:cNvSpPr>
          <p:nvPr>
            <p:ph type="body" idx="1"/>
          </p:nvPr>
        </p:nvSpPr>
        <p:spPr/>
        <p:txBody>
          <a:bodyPr/>
          <a:lstStyle/>
          <a:p>
            <a:pPr lvl="0" rtl="0"/>
            <a:r>
              <a:rPr lang="en-US" b="1" i="0" u="none" strike="noStrike" baseline="0" dirty="0" smtClean="0">
                <a:latin typeface="Segoe"/>
                <a:ea typeface="ＭＳ ゴシック"/>
              </a:rPr>
              <a:t>USE</a:t>
            </a:r>
            <a:r>
              <a:rPr lang="en-US" b="0" i="0" u="none" strike="noStrike" baseline="0" dirty="0" smtClean="0">
                <a:latin typeface="Segoe"/>
                <a:ea typeface="ＭＳ ゴシック"/>
              </a:rPr>
              <a:t> the document that is open from the previous exercise.</a:t>
            </a:r>
          </a:p>
          <a:p>
            <a:pPr lvl="1" rtl="0"/>
            <a:r>
              <a:rPr lang="en-US" b="0" i="0" u="none" strike="noStrike" baseline="0" dirty="0" smtClean="0">
                <a:solidFill>
                  <a:prstClr val="black"/>
                </a:solidFill>
                <a:latin typeface="Segoe"/>
                <a:ea typeface="ＭＳ ゴシック"/>
              </a:rPr>
              <a:t>In the Show command group, click the </a:t>
            </a:r>
            <a:r>
              <a:rPr lang="en-US" b="1" i="0" u="none" strike="noStrike" baseline="0" dirty="0" smtClean="0">
                <a:solidFill>
                  <a:prstClr val="black"/>
                </a:solidFill>
                <a:latin typeface="Segoe"/>
                <a:ea typeface="ＭＳ ゴシック"/>
              </a:rPr>
              <a:t>Ruler</a:t>
            </a:r>
            <a:r>
              <a:rPr lang="en-US" b="0" i="0" u="none" strike="noStrike" baseline="0" dirty="0" smtClean="0">
                <a:solidFill>
                  <a:prstClr val="black"/>
                </a:solidFill>
                <a:latin typeface="Segoe"/>
                <a:ea typeface="ＭＳ ゴシック"/>
              </a:rPr>
              <a:t> check box to insert a check mark and activate the command. The horizontal and vertical rulers appear.</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15</a:t>
            </a:fld>
            <a:endParaRPr lang="en-US" dirty="0"/>
          </a:p>
        </p:txBody>
      </p:sp>
    </p:spTree>
    <p:extLst>
      <p:ext uri="{BB962C8B-B14F-4D97-AF65-F5344CB8AC3E}">
        <p14:creationId xmlns:p14="http://schemas.microsoft.com/office/powerpoint/2010/main" val="971027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ea typeface="ＭＳ ゴシック"/>
              </a:rPr>
              <a:t>Step by Step: Use Show Commands</a:t>
            </a:r>
            <a:endParaRPr lang="en-US" dirty="0"/>
          </a:p>
        </p:txBody>
      </p:sp>
      <p:sp>
        <p:nvSpPr>
          <p:cNvPr id="3" name="Content Placeholder 2"/>
          <p:cNvSpPr>
            <a:spLocks noGrp="1"/>
          </p:cNvSpPr>
          <p:nvPr>
            <p:ph idx="1"/>
          </p:nvPr>
        </p:nvSpPr>
        <p:spPr/>
        <p:txBody>
          <a:bodyPr/>
          <a:lstStyle/>
          <a:p>
            <a:pPr lvl="1">
              <a:buFont typeface="+mj-lt"/>
              <a:buAutoNum type="arabicPeriod" startAt="2"/>
            </a:pPr>
            <a:r>
              <a:rPr lang="en-US" dirty="0">
                <a:solidFill>
                  <a:prstClr val="black"/>
                </a:solidFill>
                <a:latin typeface="Segoe"/>
                <a:ea typeface="ＭＳ ゴシック"/>
              </a:rPr>
              <a:t>Click the </a:t>
            </a:r>
            <a:r>
              <a:rPr lang="en-US" b="1" dirty="0">
                <a:solidFill>
                  <a:prstClr val="black"/>
                </a:solidFill>
                <a:latin typeface="Segoe"/>
                <a:ea typeface="ＭＳ ゴシック"/>
              </a:rPr>
              <a:t>Gridlines</a:t>
            </a:r>
            <a:r>
              <a:rPr lang="en-US" dirty="0">
                <a:solidFill>
                  <a:prstClr val="black"/>
                </a:solidFill>
                <a:latin typeface="Segoe"/>
                <a:ea typeface="ＭＳ ゴシック"/>
              </a:rPr>
              <a:t> check box. A grid appears behind text on the page, as shown </a:t>
            </a:r>
            <a:r>
              <a:rPr lang="en-US" dirty="0" smtClean="0">
                <a:solidFill>
                  <a:prstClr val="black"/>
                </a:solidFill>
                <a:latin typeface="Segoe"/>
                <a:ea typeface="ＭＳ ゴシック"/>
              </a:rPr>
              <a:t>below.</a:t>
            </a:r>
            <a:endParaRPr lang="en-US" dirty="0">
              <a:solidFill>
                <a:prstClr val="black"/>
              </a:solidFill>
              <a:latin typeface="Segoe"/>
              <a:ea typeface="ＭＳ ゴシック"/>
            </a:endParaRPr>
          </a:p>
          <a:p>
            <a:pPr lvl="1">
              <a:buAutoNum type="arabicPeriod" startAt="2"/>
            </a:pPr>
            <a:r>
              <a:rPr lang="en-US" dirty="0">
                <a:solidFill>
                  <a:prstClr val="black"/>
                </a:solidFill>
                <a:latin typeface="Segoe"/>
                <a:ea typeface="ＭＳ ゴシック"/>
              </a:rPr>
              <a:t>Click the </a:t>
            </a:r>
            <a:r>
              <a:rPr lang="en-US" b="1" dirty="0">
                <a:solidFill>
                  <a:prstClr val="black"/>
                </a:solidFill>
                <a:latin typeface="Segoe"/>
                <a:ea typeface="ＭＳ ゴシック"/>
              </a:rPr>
              <a:t>Gridlines</a:t>
            </a:r>
            <a:r>
              <a:rPr lang="en-US" dirty="0">
                <a:solidFill>
                  <a:prstClr val="black"/>
                </a:solidFill>
                <a:latin typeface="Segoe"/>
                <a:ea typeface="ＭＳ ゴシック"/>
              </a:rPr>
              <a:t> check box to remove check mark.</a:t>
            </a:r>
          </a:p>
          <a:p>
            <a:pPr lvl="0"/>
            <a:r>
              <a:rPr lang="en-US" b="1" dirty="0">
                <a:latin typeface="Segoe"/>
                <a:ea typeface="ＭＳ ゴシック"/>
              </a:rPr>
              <a:t>PAUSE. LEAVE</a:t>
            </a:r>
            <a:r>
              <a:rPr lang="en-US" dirty="0">
                <a:latin typeface="Segoe"/>
                <a:ea typeface="ＭＳ ゴシック"/>
              </a:rPr>
              <a:t> the document open to use in the next exercise.</a:t>
            </a:r>
          </a:p>
          <a:p>
            <a:endParaRPr lang="en-US" dirty="0"/>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16</a:t>
            </a:fld>
            <a:endParaRPr lang="en-US" dirty="0"/>
          </a:p>
        </p:txBody>
      </p:sp>
      <p:pic>
        <p:nvPicPr>
          <p:cNvPr id="7" name="Picture 6" descr="020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984" y="3200400"/>
            <a:ext cx="5299388" cy="2787723"/>
          </a:xfrm>
          <a:prstGeom prst="rect">
            <a:avLst/>
          </a:prstGeom>
        </p:spPr>
      </p:pic>
    </p:spTree>
    <p:extLst>
      <p:ext uri="{BB962C8B-B14F-4D97-AF65-F5344CB8AC3E}">
        <p14:creationId xmlns:p14="http://schemas.microsoft.com/office/powerpoint/2010/main" val="533887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Zoom</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srgbClr val="000000"/>
                </a:solidFill>
                <a:latin typeface="Segoe"/>
                <a:ea typeface="ＭＳ ゴシック"/>
              </a:rPr>
              <a:t>C</a:t>
            </a:r>
            <a:r>
              <a:rPr lang="en-US" b="0" i="0" u="none" strike="noStrike" baseline="0" smtClean="0">
                <a:solidFill>
                  <a:prstClr val="black"/>
                </a:solidFill>
                <a:latin typeface="Segoe"/>
                <a:ea typeface="ＭＳ ゴシック"/>
              </a:rPr>
              <a:t>lick the </a:t>
            </a:r>
            <a:r>
              <a:rPr lang="en-US" b="1" i="0" u="none" strike="noStrike" baseline="0" smtClean="0">
                <a:solidFill>
                  <a:prstClr val="black"/>
                </a:solidFill>
                <a:latin typeface="Segoe"/>
                <a:ea typeface="ＭＳ ゴシック"/>
              </a:rPr>
              <a:t>One</a:t>
            </a:r>
            <a:r>
              <a:rPr lang="en-US" b="0" i="0" u="none" strike="noStrike" baseline="0" smtClean="0">
                <a:solidFill>
                  <a:prstClr val="black"/>
                </a:solidFill>
                <a:latin typeface="Segoe"/>
                <a:ea typeface="ＭＳ ゴシック"/>
              </a:rPr>
              <a:t> </a:t>
            </a:r>
            <a:r>
              <a:rPr lang="en-US" b="1" i="0" u="none" strike="noStrike" baseline="0" smtClean="0">
                <a:solidFill>
                  <a:prstClr val="black"/>
                </a:solidFill>
                <a:latin typeface="Segoe"/>
                <a:ea typeface="ＭＳ ゴシック"/>
              </a:rPr>
              <a:t>Page</a:t>
            </a:r>
            <a:r>
              <a:rPr lang="en-US" b="0" i="0" u="none" strike="noStrike" baseline="0" smtClean="0">
                <a:solidFill>
                  <a:prstClr val="black"/>
                </a:solidFill>
                <a:latin typeface="Segoe"/>
                <a:ea typeface="ＭＳ ゴシック"/>
              </a:rPr>
              <a:t> button in the Zoom command group to display one entire page on the screen.</a:t>
            </a:r>
          </a:p>
          <a:p>
            <a:pPr lvl="1" rtl="0"/>
            <a:r>
              <a:rPr lang="en-US" b="0" i="0" u="none" strike="noStrike" baseline="0" smtClean="0">
                <a:solidFill>
                  <a:prstClr val="black"/>
                </a:solidFill>
                <a:latin typeface="Segoe"/>
                <a:ea typeface="ＭＳ ゴシック"/>
              </a:rPr>
              <a:t>Click the </a:t>
            </a:r>
            <a:r>
              <a:rPr lang="en-US" b="1" i="0" u="none" strike="noStrike" baseline="0" smtClean="0">
                <a:solidFill>
                  <a:prstClr val="black"/>
                </a:solidFill>
                <a:latin typeface="Segoe"/>
                <a:ea typeface="ＭＳ ゴシック"/>
              </a:rPr>
              <a:t>Multiple Pages</a:t>
            </a:r>
            <a:r>
              <a:rPr lang="en-US" b="0" i="0" u="none" strike="noStrike" baseline="0" smtClean="0">
                <a:solidFill>
                  <a:prstClr val="black"/>
                </a:solidFill>
                <a:latin typeface="Segoe"/>
                <a:ea typeface="ＭＳ ゴシック"/>
              </a:rPr>
              <a:t> button to switch to a display of multiple pages.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17</a:t>
            </a:fld>
            <a:endParaRPr lang="en-US" dirty="0"/>
          </a:p>
        </p:txBody>
      </p:sp>
    </p:spTree>
    <p:extLst>
      <p:ext uri="{BB962C8B-B14F-4D97-AF65-F5344CB8AC3E}">
        <p14:creationId xmlns:p14="http://schemas.microsoft.com/office/powerpoint/2010/main" val="3464248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Zoom</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dirty="0" smtClean="0">
                <a:solidFill>
                  <a:prstClr val="black"/>
                </a:solidFill>
                <a:latin typeface="Segoe"/>
                <a:ea typeface="ＭＳ ゴシック"/>
              </a:rPr>
              <a:t>Click the </a:t>
            </a:r>
            <a:r>
              <a:rPr lang="en-US" b="1" i="0" u="none" strike="noStrike" baseline="0" dirty="0" smtClean="0">
                <a:solidFill>
                  <a:prstClr val="black"/>
                </a:solidFill>
                <a:latin typeface="Segoe"/>
                <a:ea typeface="ＭＳ ゴシック"/>
              </a:rPr>
              <a:t>Zoom</a:t>
            </a:r>
            <a:r>
              <a:rPr lang="en-US" b="0" i="0" u="none" strike="noStrike" baseline="0" dirty="0" smtClean="0">
                <a:solidFill>
                  <a:prstClr val="black"/>
                </a:solidFill>
                <a:latin typeface="Segoe"/>
                <a:ea typeface="ＭＳ ゴシック"/>
              </a:rPr>
              <a:t> </a:t>
            </a:r>
            <a:r>
              <a:rPr lang="en-US" b="0" i="0" u="none" strike="noStrike" dirty="0" smtClean="0">
                <a:solidFill>
                  <a:prstClr val="black"/>
                </a:solidFill>
                <a:latin typeface="Segoe"/>
                <a:ea typeface="ＭＳ ゴシック"/>
              </a:rPr>
              <a:t>    </a:t>
            </a:r>
            <a:r>
              <a:rPr lang="en-US" b="0" i="0" u="none" strike="noStrike" baseline="0" dirty="0" smtClean="0">
                <a:solidFill>
                  <a:prstClr val="black"/>
                </a:solidFill>
                <a:latin typeface="Segoe"/>
                <a:ea typeface="ＭＳ ゴシック"/>
              </a:rPr>
              <a:t>button. The Zoom dialog box appears, as sh</a:t>
            </a:r>
            <a:r>
              <a:rPr lang="en-US" b="0" i="0" u="none" strike="noStrike" baseline="0" dirty="0" smtClean="0">
                <a:solidFill>
                  <a:srgbClr val="000000"/>
                </a:solidFill>
                <a:latin typeface="Segoe"/>
                <a:ea typeface="ＭＳ ゴシック"/>
              </a:rPr>
              <a:t>own below.</a:t>
            </a:r>
          </a:p>
          <a:p>
            <a:pPr lvl="1" rtl="0">
              <a:buAutoNum type="arabicPeriod" startAt="3"/>
            </a:pPr>
            <a:r>
              <a:rPr lang="en-US" b="0" i="0" u="none" strike="noStrike" baseline="0" dirty="0" smtClean="0">
                <a:solidFill>
                  <a:srgbClr val="000000"/>
                </a:solidFill>
                <a:latin typeface="Segoe"/>
                <a:ea typeface="ＭＳ ゴシック"/>
              </a:rPr>
              <a:t>Click the rad</a:t>
            </a:r>
            <a:r>
              <a:rPr lang="en-US" b="0" i="0" u="none" strike="noStrike" baseline="0" dirty="0" smtClean="0">
                <a:solidFill>
                  <a:prstClr val="black"/>
                </a:solidFill>
                <a:latin typeface="Segoe"/>
                <a:ea typeface="ＭＳ ゴシック"/>
              </a:rPr>
              <a:t>io button beside 200% in the Zoom area of the dialog box, and then click </a:t>
            </a:r>
            <a:r>
              <a:rPr lang="en-US" b="1" i="0" u="none" strike="noStrike" baseline="0" dirty="0" smtClean="0">
                <a:solidFill>
                  <a:prstClr val="black"/>
                </a:solidFill>
                <a:latin typeface="Segoe"/>
                <a:ea typeface="ＭＳ ゴシック"/>
              </a:rPr>
              <a:t>OK</a:t>
            </a:r>
            <a:r>
              <a:rPr lang="en-US" b="0" i="0" u="none" strike="noStrike" baseline="0" dirty="0" smtClean="0">
                <a:solidFill>
                  <a:prstClr val="black"/>
                </a:solidFill>
                <a:latin typeface="Segoe"/>
                <a:ea typeface="ＭＳ ゴシック"/>
              </a:rPr>
              <a:t>. The document image enlarges to twice its full size.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18</a:t>
            </a:fld>
            <a:endParaRPr lang="en-US" dirty="0"/>
          </a:p>
        </p:txBody>
      </p:sp>
      <p:pic>
        <p:nvPicPr>
          <p:cNvPr id="7" name="Picture 6" descr="Screen shot 2013-08-04 at 1.37.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1504445"/>
            <a:ext cx="322015" cy="400555"/>
          </a:xfrm>
          <a:prstGeom prst="rect">
            <a:avLst/>
          </a:prstGeom>
        </p:spPr>
      </p:pic>
      <p:pic>
        <p:nvPicPr>
          <p:cNvPr id="8" name="Picture 7" descr="020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5621" y="3253391"/>
            <a:ext cx="5259506" cy="2885637"/>
          </a:xfrm>
          <a:prstGeom prst="rect">
            <a:avLst/>
          </a:prstGeom>
        </p:spPr>
      </p:pic>
    </p:spTree>
    <p:extLst>
      <p:ext uri="{BB962C8B-B14F-4D97-AF65-F5344CB8AC3E}">
        <p14:creationId xmlns:p14="http://schemas.microsoft.com/office/powerpoint/2010/main" val="4076044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Zoom</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dirty="0" smtClean="0">
                <a:solidFill>
                  <a:prstClr val="black"/>
                </a:solidFill>
                <a:latin typeface="Segoe"/>
                <a:ea typeface="ＭＳ ゴシック"/>
              </a:rPr>
              <a:t>Click the </a:t>
            </a:r>
            <a:r>
              <a:rPr lang="en-US" b="1" i="0" u="none" strike="noStrike" baseline="0" dirty="0" smtClean="0">
                <a:solidFill>
                  <a:prstClr val="black"/>
                </a:solidFill>
                <a:latin typeface="Segoe"/>
                <a:ea typeface="ＭＳ ゴシック"/>
              </a:rPr>
              <a:t>Zoom</a:t>
            </a:r>
            <a:r>
              <a:rPr lang="en-US" b="0" i="0" u="none" strike="noStrike" baseline="0" dirty="0" smtClean="0">
                <a:solidFill>
                  <a:prstClr val="black"/>
                </a:solidFill>
                <a:latin typeface="Segoe"/>
                <a:ea typeface="ＭＳ ゴシック"/>
              </a:rPr>
              <a:t> </a:t>
            </a:r>
            <a:r>
              <a:rPr lang="en-US" b="1" i="0" u="none" strike="noStrike" baseline="0" dirty="0" smtClean="0">
                <a:solidFill>
                  <a:prstClr val="black"/>
                </a:solidFill>
                <a:latin typeface="Segoe"/>
                <a:ea typeface="ＭＳ ゴシック"/>
              </a:rPr>
              <a:t>Out</a:t>
            </a:r>
            <a:r>
              <a:rPr lang="en-US" b="0" i="0" u="none" strike="noStrike" baseline="0" dirty="0" smtClean="0">
                <a:solidFill>
                  <a:prstClr val="black"/>
                </a:solidFill>
                <a:latin typeface="Segoe"/>
                <a:ea typeface="ＭＳ ゴシック"/>
              </a:rPr>
              <a:t> button on the Zoom slider, which is located at the right end of the status bar (below). Each time you click the Zoom Out button, Word decreases the size of the displayed portion of your document by 10%. Click until the Zoom Out indicator displays </a:t>
            </a:r>
            <a:r>
              <a:rPr lang="en-US" b="1" i="0" u="none" strike="noStrike" baseline="0" dirty="0" smtClean="0">
                <a:solidFill>
                  <a:prstClr val="black"/>
                </a:solidFill>
                <a:latin typeface="Segoe"/>
                <a:ea typeface="ＭＳ ゴシック"/>
              </a:rPr>
              <a:t>60%</a:t>
            </a:r>
            <a:r>
              <a:rPr lang="en-US" b="0" i="0" u="none" strike="noStrike" baseline="0" dirty="0" smtClean="0">
                <a:solidFill>
                  <a:prstClr val="black"/>
                </a:solidFill>
                <a:latin typeface="Times New Roman"/>
                <a:ea typeface="ＭＳ ゴシック"/>
              </a:rPr>
              <a:t>.</a:t>
            </a:r>
          </a:p>
          <a:p>
            <a:pPr lvl="1" rtl="0">
              <a:buAutoNum type="arabicPeriod" startAt="5"/>
            </a:pPr>
            <a:r>
              <a:rPr lang="en-US" b="0" i="0" u="none" strike="noStrike" baseline="0" dirty="0" smtClean="0">
                <a:solidFill>
                  <a:prstClr val="black"/>
                </a:solidFill>
                <a:latin typeface="Segoe"/>
                <a:ea typeface="ＭＳ ゴシック"/>
              </a:rPr>
              <a:t>Click the </a:t>
            </a:r>
            <a:r>
              <a:rPr lang="en-US" b="1" i="0" u="none" strike="noStrike" baseline="0" dirty="0" smtClean="0">
                <a:solidFill>
                  <a:prstClr val="black"/>
                </a:solidFill>
                <a:latin typeface="Segoe"/>
                <a:ea typeface="ＭＳ ゴシック"/>
              </a:rPr>
              <a:t>Zoom In </a:t>
            </a:r>
            <a:r>
              <a:rPr lang="en-US" b="0" i="0" u="none" strike="noStrike" baseline="0" dirty="0" smtClean="0">
                <a:solidFill>
                  <a:prstClr val="black"/>
                </a:solidFill>
                <a:latin typeface="Segoe"/>
                <a:ea typeface="ＭＳ ゴシック"/>
              </a:rPr>
              <a:t>button on the Zoom Slider. Zoom to </a:t>
            </a:r>
            <a:r>
              <a:rPr lang="en-US" b="1" i="0" u="none" strike="noStrike" baseline="0" dirty="0" smtClean="0">
                <a:solidFill>
                  <a:prstClr val="black"/>
                </a:solidFill>
                <a:latin typeface="Segoe"/>
                <a:ea typeface="ＭＳ ゴシック"/>
              </a:rPr>
              <a:t>80%</a:t>
            </a:r>
            <a:r>
              <a:rPr lang="en-US" b="0" i="0" u="none" strike="noStrike" baseline="0" dirty="0" smtClean="0">
                <a:solidFill>
                  <a:prstClr val="black"/>
                </a:solidFill>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19</a:t>
            </a:fld>
            <a:endParaRPr lang="en-US" dirty="0"/>
          </a:p>
        </p:txBody>
      </p:sp>
      <p:pic>
        <p:nvPicPr>
          <p:cNvPr id="8" name="Picture 7" descr="02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4062389"/>
            <a:ext cx="7356047" cy="1807195"/>
          </a:xfrm>
          <a:prstGeom prst="rect">
            <a:avLst/>
          </a:prstGeom>
        </p:spPr>
      </p:pic>
    </p:spTree>
    <p:extLst>
      <p:ext uri="{BB962C8B-B14F-4D97-AF65-F5344CB8AC3E}">
        <p14:creationId xmlns:p14="http://schemas.microsoft.com/office/powerpoint/2010/main" val="78081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Objectives</a:t>
            </a:r>
          </a:p>
        </p:txBody>
      </p:sp>
      <p:pic>
        <p:nvPicPr>
          <p:cNvPr id="3" name="Picture 2" descr="02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359" y="1600201"/>
            <a:ext cx="8119241" cy="3564108"/>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7"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8"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a:t>
            </a:fld>
            <a:endParaRPr lang="en-US" dirty="0"/>
          </a:p>
        </p:txBody>
      </p:sp>
    </p:spTree>
    <p:extLst>
      <p:ext uri="{BB962C8B-B14F-4D97-AF65-F5344CB8AC3E}">
        <p14:creationId xmlns:p14="http://schemas.microsoft.com/office/powerpoint/2010/main" val="3671786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Zoom</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dirty="0" smtClean="0">
                <a:solidFill>
                  <a:prstClr val="black"/>
                </a:solidFill>
                <a:latin typeface="Segoe"/>
                <a:ea typeface="ＭＳ ゴシック"/>
              </a:rPr>
              <a:t>Drag the Zoom slider all the way to the left; Word reduces the document to thumbnail size.</a:t>
            </a:r>
          </a:p>
          <a:p>
            <a:pPr lvl="1" rtl="0">
              <a:buAutoNum type="arabicPeriod" startAt="7"/>
            </a:pPr>
            <a:r>
              <a:rPr lang="en-US" b="0" i="0" u="none" strike="noStrike" baseline="0" dirty="0" smtClean="0">
                <a:solidFill>
                  <a:prstClr val="black"/>
                </a:solidFill>
                <a:latin typeface="Segoe"/>
                <a:ea typeface="ＭＳ ゴシック"/>
              </a:rPr>
              <a:t>Now, in the Zoom command group on the View tab, click the </a:t>
            </a:r>
            <a:r>
              <a:rPr lang="en-US" b="1" i="0" u="none" strike="noStrike" baseline="0" dirty="0" smtClean="0">
                <a:solidFill>
                  <a:prstClr val="black"/>
                </a:solidFill>
                <a:latin typeface="Segoe"/>
                <a:ea typeface="ＭＳ ゴシック"/>
              </a:rPr>
              <a:t>Page</a:t>
            </a:r>
            <a:r>
              <a:rPr lang="en-US" b="0" i="0" u="none" strike="noStrike" baseline="0" dirty="0" smtClean="0">
                <a:solidFill>
                  <a:prstClr val="black"/>
                </a:solidFill>
                <a:latin typeface="Segoe"/>
                <a:ea typeface="ＭＳ ゴシック"/>
              </a:rPr>
              <a:t> </a:t>
            </a:r>
            <a:r>
              <a:rPr lang="en-US" b="1" i="0" u="none" strike="noStrike" baseline="0" dirty="0" smtClean="0">
                <a:solidFill>
                  <a:prstClr val="black"/>
                </a:solidFill>
                <a:latin typeface="Segoe"/>
                <a:ea typeface="ＭＳ ゴシック"/>
              </a:rPr>
              <a:t>Width</a:t>
            </a:r>
            <a:r>
              <a:rPr lang="en-US" b="0" i="0" u="none" strike="noStrike" baseline="0" dirty="0" smtClean="0">
                <a:solidFill>
                  <a:prstClr val="black"/>
                </a:solidFill>
                <a:latin typeface="Segoe"/>
                <a:ea typeface="ＭＳ ゴシック"/>
              </a:rPr>
              <a:t> button. The document display expands to the width of the window.</a:t>
            </a:r>
          </a:p>
          <a:p>
            <a:pPr lvl="1" rtl="0">
              <a:buAutoNum type="arabicPeriod" startAt="7"/>
            </a:pPr>
            <a:r>
              <a:rPr lang="en-US" b="0" i="0" u="none" strike="noStrike" baseline="0" dirty="0" smtClean="0">
                <a:solidFill>
                  <a:prstClr val="black"/>
                </a:solidFill>
                <a:latin typeface="Segoe"/>
                <a:ea typeface="ＭＳ ゴシック"/>
              </a:rPr>
              <a:t>Click the </a:t>
            </a:r>
            <a:r>
              <a:rPr lang="en-US" b="1" i="0" u="none" strike="noStrike" baseline="0" dirty="0" smtClean="0">
                <a:solidFill>
                  <a:prstClr val="black"/>
                </a:solidFill>
                <a:latin typeface="Segoe"/>
                <a:ea typeface="ＭＳ ゴシック"/>
              </a:rPr>
              <a:t>100%</a:t>
            </a:r>
            <a:r>
              <a:rPr lang="en-US" b="0" i="0" u="none" strike="noStrike" baseline="0" dirty="0" smtClean="0">
                <a:solidFill>
                  <a:prstClr val="black"/>
                </a:solidFill>
                <a:latin typeface="Segoe"/>
                <a:ea typeface="ＭＳ ゴシック"/>
              </a:rPr>
              <a:t> button to return document to its normal size.</a:t>
            </a:r>
          </a:p>
          <a:p>
            <a:pPr lvl="0" rtl="0"/>
            <a:r>
              <a:rPr lang="en-US" b="1" i="0" u="none" strike="noStrike" baseline="0" dirty="0" smtClean="0">
                <a:latin typeface="Segoe"/>
                <a:ea typeface="ＭＳ ゴシック"/>
              </a:rPr>
              <a:t>PAUSE. LEAVE</a:t>
            </a:r>
            <a:r>
              <a:rPr lang="en-US" b="0" i="0" u="none" strike="noStrike" baseline="0" dirty="0" smtClean="0">
                <a:latin typeface="Segoe"/>
                <a:ea typeface="ＭＳ ゴシック"/>
              </a:rPr>
              <a:t> the document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20</a:t>
            </a:fld>
            <a:endParaRPr lang="en-US" dirty="0"/>
          </a:p>
        </p:txBody>
      </p:sp>
    </p:spTree>
    <p:extLst>
      <p:ext uri="{BB962C8B-B14F-4D97-AF65-F5344CB8AC3E}">
        <p14:creationId xmlns:p14="http://schemas.microsoft.com/office/powerpoint/2010/main" val="871851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Change Window Views</a:t>
            </a:r>
          </a:p>
        </p:txBody>
      </p:sp>
      <p:sp>
        <p:nvSpPr>
          <p:cNvPr id="3" name="Text Placeholder 2"/>
          <p:cNvSpPr>
            <a:spLocks noGrp="1"/>
          </p:cNvSpPr>
          <p:nvPr>
            <p:ph type="body" idx="1"/>
          </p:nvPr>
        </p:nvSpPr>
        <p:spPr/>
        <p:txBody>
          <a:bodyPr/>
          <a:lstStyle/>
          <a:p>
            <a:pPr lvl="0" rtl="0"/>
            <a:r>
              <a:rPr lang="en-US" b="1" i="0" u="none" strike="noStrike" baseline="0" dirty="0" smtClean="0">
                <a:latin typeface="Segoe"/>
                <a:ea typeface="ＭＳ ゴシック"/>
              </a:rPr>
              <a:t>USE</a:t>
            </a:r>
            <a:r>
              <a:rPr lang="en-US" b="0" i="0" u="none" strike="noStrike" baseline="0" dirty="0" smtClean="0">
                <a:latin typeface="Segoe"/>
                <a:ea typeface="ＭＳ ゴシック"/>
              </a:rPr>
              <a:t> the document that is open from the previous exercise.</a:t>
            </a:r>
          </a:p>
          <a:p>
            <a:pPr lvl="1" rtl="0"/>
            <a:r>
              <a:rPr lang="en-US" b="0" i="0" u="none" strike="noStrike" baseline="0" dirty="0" smtClean="0">
                <a:solidFill>
                  <a:prstClr val="black"/>
                </a:solidFill>
                <a:latin typeface="Segoe"/>
                <a:ea typeface="ＭＳ ゴシック"/>
              </a:rPr>
              <a:t>In the Window command group, click the </a:t>
            </a:r>
            <a:r>
              <a:rPr lang="en-US" b="1" i="0" u="none" strike="noStrike" baseline="0" dirty="0" smtClean="0">
                <a:solidFill>
                  <a:prstClr val="black"/>
                </a:solidFill>
                <a:latin typeface="Segoe"/>
                <a:ea typeface="ＭＳ ゴシック"/>
              </a:rPr>
              <a:t>New</a:t>
            </a:r>
            <a:r>
              <a:rPr lang="en-US" b="0" i="0" u="none" strike="noStrike" baseline="0" dirty="0" smtClean="0">
                <a:solidFill>
                  <a:prstClr val="black"/>
                </a:solidFill>
                <a:latin typeface="Segoe"/>
                <a:ea typeface="ＭＳ ゴシック"/>
              </a:rPr>
              <a:t> </a:t>
            </a:r>
            <a:r>
              <a:rPr lang="en-US" b="1" i="0" u="none" strike="noStrike" baseline="0" dirty="0" smtClean="0">
                <a:solidFill>
                  <a:prstClr val="black"/>
                </a:solidFill>
                <a:latin typeface="Segoe"/>
                <a:ea typeface="ＭＳ ゴシック"/>
              </a:rPr>
              <a:t>Window</a:t>
            </a:r>
            <a:r>
              <a:rPr lang="en-US" b="0" i="0" u="none" strike="noStrike" baseline="0" dirty="0" smtClean="0">
                <a:solidFill>
                  <a:prstClr val="black"/>
                </a:solidFill>
                <a:latin typeface="Segoe"/>
                <a:ea typeface="ＭＳ ゴシック"/>
              </a:rPr>
              <a:t> button. A new window with </a:t>
            </a:r>
            <a:r>
              <a:rPr lang="en-US" b="1" i="1" u="none" strike="noStrike" baseline="0" dirty="0" smtClean="0">
                <a:solidFill>
                  <a:prstClr val="black"/>
                </a:solidFill>
                <a:latin typeface="Segoe"/>
                <a:ea typeface="ＭＳ ゴシック"/>
              </a:rPr>
              <a:t>Star Bright Satellite Proposal:2</a:t>
            </a:r>
            <a:r>
              <a:rPr lang="en-US" b="1" i="0" u="none" strike="noStrike" baseline="0" dirty="0" smtClean="0">
                <a:solidFill>
                  <a:prstClr val="black"/>
                </a:solidFill>
                <a:latin typeface="Segoe"/>
                <a:ea typeface="ＭＳ ゴシック"/>
              </a:rPr>
              <a:t> </a:t>
            </a:r>
            <a:r>
              <a:rPr lang="en-US" b="0" i="0" u="none" strike="noStrike" baseline="0" dirty="0" smtClean="0">
                <a:solidFill>
                  <a:prstClr val="black"/>
                </a:solidFill>
                <a:latin typeface="Segoe"/>
                <a:ea typeface="ＭＳ ゴシック"/>
              </a:rPr>
              <a:t>in the document title bar appears and becomes the active document.</a:t>
            </a:r>
          </a:p>
          <a:p>
            <a:pPr lvl="1" rtl="0"/>
            <a:r>
              <a:rPr lang="en-US" b="0" i="0" u="none" strike="noStrike" baseline="0" dirty="0" smtClean="0">
                <a:solidFill>
                  <a:prstClr val="black"/>
                </a:solidFill>
                <a:latin typeface="Segoe"/>
                <a:ea typeface="ＭＳ ゴシック"/>
              </a:rPr>
              <a:t>In the Window command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group, click the </a:t>
            </a:r>
            <a:r>
              <a:rPr lang="en-US" b="1" i="0" u="none" strike="noStrike" baseline="0" dirty="0" smtClean="0">
                <a:solidFill>
                  <a:prstClr val="black"/>
                </a:solidFill>
                <a:latin typeface="Segoe"/>
                <a:ea typeface="ＭＳ ゴシック"/>
              </a:rPr>
              <a:t>Switch </a:t>
            </a:r>
            <a:br>
              <a:rPr lang="en-US" b="1" i="0" u="none" strike="noStrike" baseline="0" dirty="0" smtClean="0">
                <a:solidFill>
                  <a:prstClr val="black"/>
                </a:solidFill>
                <a:latin typeface="Segoe"/>
                <a:ea typeface="ＭＳ ゴシック"/>
              </a:rPr>
            </a:br>
            <a:r>
              <a:rPr lang="en-US" b="1" i="0" u="none" strike="noStrike" baseline="0" dirty="0" smtClean="0">
                <a:solidFill>
                  <a:prstClr val="black"/>
                </a:solidFill>
                <a:latin typeface="Segoe"/>
                <a:ea typeface="ＭＳ ゴシック"/>
              </a:rPr>
              <a:t>Windows</a:t>
            </a:r>
            <a:r>
              <a:rPr lang="en-US" b="0" i="0" u="none" strike="noStrike" baseline="0" dirty="0" smtClean="0">
                <a:solidFill>
                  <a:prstClr val="black"/>
                </a:solidFill>
                <a:latin typeface="Segoe"/>
                <a:ea typeface="ＭＳ ゴシック"/>
              </a:rPr>
              <a:t> button. A menu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of open windows appears,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as shown at right.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21</a:t>
            </a:fld>
            <a:endParaRPr lang="en-US" dirty="0"/>
          </a:p>
        </p:txBody>
      </p:sp>
      <p:pic>
        <p:nvPicPr>
          <p:cNvPr id="7" name="Picture 6" descr="02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3276600"/>
            <a:ext cx="3271844" cy="1819683"/>
          </a:xfrm>
          <a:prstGeom prst="rect">
            <a:avLst/>
          </a:prstGeom>
        </p:spPr>
      </p:pic>
    </p:spTree>
    <p:extLst>
      <p:ext uri="{BB962C8B-B14F-4D97-AF65-F5344CB8AC3E}">
        <p14:creationId xmlns:p14="http://schemas.microsoft.com/office/powerpoint/2010/main" val="127352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smtClean="0">
                <a:solidFill>
                  <a:srgbClr val="0072C6"/>
                </a:solidFill>
                <a:latin typeface="Segoe"/>
                <a:ea typeface="ＭＳ ゴシック"/>
              </a:rPr>
              <a:t>Step by Step: Change Window Views</a:t>
            </a:r>
          </a:p>
        </p:txBody>
      </p:sp>
      <p:sp>
        <p:nvSpPr>
          <p:cNvPr id="3" name="Text Placeholder 2"/>
          <p:cNvSpPr>
            <a:spLocks noGrp="1"/>
          </p:cNvSpPr>
          <p:nvPr>
            <p:ph type="body" idx="1"/>
          </p:nvPr>
        </p:nvSpPr>
        <p:spPr/>
        <p:txBody>
          <a:bodyPr/>
          <a:lstStyle/>
          <a:p>
            <a:pPr lvl="1">
              <a:buFont typeface="+mj-lt"/>
              <a:buAutoNum type="arabicPeriod" startAt="3"/>
            </a:pPr>
            <a:r>
              <a:rPr lang="en-US" b="0" i="0" u="none" strike="noStrike" baseline="0" dirty="0" smtClean="0">
                <a:solidFill>
                  <a:prstClr val="black"/>
                </a:solidFill>
                <a:latin typeface="Segoe"/>
                <a:ea typeface="ＭＳ ゴシック"/>
              </a:rPr>
              <a:t>In the Switch Windows drop-down menu, click </a:t>
            </a:r>
            <a:r>
              <a:rPr lang="en-US" b="1" i="1" u="none" strike="noStrike" baseline="0" dirty="0" smtClean="0">
                <a:solidFill>
                  <a:prstClr val="black"/>
                </a:solidFill>
                <a:latin typeface="Segoe"/>
                <a:ea typeface="ＭＳ ゴシック"/>
              </a:rPr>
              <a:t>Star Bright Satellite Proposal:1</a:t>
            </a:r>
            <a:r>
              <a:rPr lang="en-US" b="0" i="0" u="none" strike="noStrike" baseline="0" dirty="0" smtClean="0">
                <a:solidFill>
                  <a:prstClr val="black"/>
                </a:solidFill>
                <a:latin typeface="Segoe"/>
                <a:ea typeface="ＭＳ ゴシック"/>
              </a:rPr>
              <a:t>. The original document becomes the active document.</a:t>
            </a:r>
          </a:p>
          <a:p>
            <a:pPr lvl="1" rtl="0">
              <a:buAutoNum type="arabicPeriod" startAt="3"/>
            </a:pPr>
            <a:r>
              <a:rPr lang="en-US" b="0" i="0" u="none" strike="noStrike" baseline="0" dirty="0" smtClean="0">
                <a:solidFill>
                  <a:prstClr val="black"/>
                </a:solidFill>
                <a:latin typeface="Segoe"/>
                <a:ea typeface="ＭＳ ゴシック"/>
              </a:rPr>
              <a:t>Click the </a:t>
            </a:r>
            <a:r>
              <a:rPr lang="en-US" b="1" i="0" u="none" strike="noStrike" baseline="0" dirty="0" smtClean="0">
                <a:solidFill>
                  <a:prstClr val="black"/>
                </a:solidFill>
                <a:latin typeface="Segoe"/>
                <a:ea typeface="ＭＳ ゴシック"/>
              </a:rPr>
              <a:t>Arrange All</a:t>
            </a:r>
            <a:r>
              <a:rPr lang="en-US" b="0" i="0" u="none" strike="noStrike" baseline="0" dirty="0" smtClean="0">
                <a:solidFill>
                  <a:prstClr val="black"/>
                </a:solidFill>
                <a:latin typeface="Segoe"/>
                <a:ea typeface="ＭＳ ゴシック"/>
              </a:rPr>
              <a:t> button. Word displays the two windows, one above the other, on your screen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22</a:t>
            </a:fld>
            <a:endParaRPr lang="en-US" dirty="0"/>
          </a:p>
        </p:txBody>
      </p:sp>
      <p:pic>
        <p:nvPicPr>
          <p:cNvPr id="7" name="Picture 6" descr="02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782" y="3352800"/>
            <a:ext cx="5301818" cy="2791144"/>
          </a:xfrm>
          <a:prstGeom prst="rect">
            <a:avLst/>
          </a:prstGeom>
        </p:spPr>
      </p:pic>
    </p:spTree>
    <p:extLst>
      <p:ext uri="{BB962C8B-B14F-4D97-AF65-F5344CB8AC3E}">
        <p14:creationId xmlns:p14="http://schemas.microsoft.com/office/powerpoint/2010/main" val="1351787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Change Window Views</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dirty="0" smtClean="0">
                <a:solidFill>
                  <a:prstClr val="black"/>
                </a:solidFill>
                <a:latin typeface="Segoe"/>
                <a:ea typeface="ＭＳ ゴシック"/>
              </a:rPr>
              <a:t>Click the </a:t>
            </a:r>
            <a:r>
              <a:rPr lang="en-US" b="1" i="0" u="none" strike="noStrike" baseline="0" dirty="0" smtClean="0">
                <a:solidFill>
                  <a:prstClr val="black"/>
                </a:solidFill>
                <a:latin typeface="Segoe"/>
                <a:ea typeface="ＭＳ ゴシック"/>
              </a:rPr>
              <a:t>View</a:t>
            </a:r>
            <a:r>
              <a:rPr lang="en-US" b="0" i="0" u="none" strike="noStrike" baseline="0" dirty="0" smtClean="0">
                <a:solidFill>
                  <a:prstClr val="black"/>
                </a:solidFill>
                <a:latin typeface="Segoe"/>
                <a:ea typeface="ＭＳ ゴシック"/>
              </a:rPr>
              <a:t> </a:t>
            </a:r>
            <a:r>
              <a:rPr lang="en-US" b="1" i="0" u="none" strike="noStrike" baseline="0" dirty="0" smtClean="0">
                <a:solidFill>
                  <a:prstClr val="black"/>
                </a:solidFill>
                <a:latin typeface="Segoe"/>
                <a:ea typeface="ＭＳ ゴシック"/>
              </a:rPr>
              <a:t>Side by Side</a:t>
            </a:r>
            <a:r>
              <a:rPr lang="en-US" b="0" i="0" u="none" strike="noStrike" baseline="0" dirty="0" smtClean="0">
                <a:solidFill>
                  <a:prstClr val="black"/>
                </a:solidFill>
                <a:latin typeface="Segoe"/>
                <a:ea typeface="ＭＳ ゴシック"/>
              </a:rPr>
              <a:t> button to arrange the windows beside each other on the screen.</a:t>
            </a:r>
          </a:p>
          <a:p>
            <a:pPr lvl="1" rtl="0">
              <a:buAutoNum type="arabicPeriod" startAt="5"/>
            </a:pPr>
            <a:r>
              <a:rPr lang="en-US" b="0" i="0" u="none" strike="noStrike" baseline="0" dirty="0" smtClean="0">
                <a:solidFill>
                  <a:prstClr val="black"/>
                </a:solidFill>
                <a:latin typeface="Segoe"/>
                <a:ea typeface="ＭＳ ゴシック"/>
              </a:rPr>
              <a:t>Note that </a:t>
            </a:r>
            <a:r>
              <a:rPr lang="en-US" b="1" i="0" u="none" strike="noStrike" baseline="0" dirty="0" smtClean="0">
                <a:solidFill>
                  <a:prstClr val="black"/>
                </a:solidFill>
                <a:latin typeface="Segoe"/>
                <a:ea typeface="ＭＳ ゴシック"/>
              </a:rPr>
              <a:t>Synchronous Scrolling</a:t>
            </a:r>
            <a:r>
              <a:rPr lang="en-US" b="0" i="0" u="none" strike="noStrike" baseline="0" dirty="0" smtClean="0">
                <a:solidFill>
                  <a:prstClr val="black"/>
                </a:solidFill>
                <a:latin typeface="Segoe"/>
                <a:ea typeface="ＭＳ ゴシック"/>
              </a:rPr>
              <a:t> is on by default. Place your insertion point on the slider in the vertical scroll bar and press the left mouse button as you move the slider up and down to scroll through the documents; notice that both scroll simultaneously.</a:t>
            </a:r>
          </a:p>
          <a:p>
            <a:pPr lvl="1" rtl="0">
              <a:buAutoNum type="arabicPeriod" startAt="5"/>
            </a:pPr>
            <a:r>
              <a:rPr lang="en-US" b="0" i="0" u="none" strike="noStrike" baseline="0" dirty="0" smtClean="0">
                <a:solidFill>
                  <a:prstClr val="black"/>
                </a:solidFill>
                <a:latin typeface="Segoe"/>
                <a:ea typeface="ＭＳ ゴシック"/>
              </a:rPr>
              <a:t>Click anywhere in the </a:t>
            </a:r>
            <a:r>
              <a:rPr lang="en-US" b="1" i="1" u="none" strike="noStrike" baseline="0" dirty="0" smtClean="0">
                <a:solidFill>
                  <a:prstClr val="black"/>
                </a:solidFill>
                <a:latin typeface="Segoe"/>
                <a:ea typeface="ＭＳ ゴシック"/>
              </a:rPr>
              <a:t>Star Bright Satellite Proposal:2</a:t>
            </a:r>
            <a:r>
              <a:rPr lang="en-US" b="0" i="0" u="none" strike="noStrike" baseline="0" dirty="0" smtClean="0">
                <a:solidFill>
                  <a:prstClr val="black"/>
                </a:solidFill>
                <a:latin typeface="Segoe"/>
                <a:ea typeface="ＭＳ ゴシック"/>
              </a:rPr>
              <a:t> document; this now becomes the active document.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23</a:t>
            </a:fld>
            <a:endParaRPr lang="en-US" dirty="0"/>
          </a:p>
        </p:txBody>
      </p:sp>
    </p:spTree>
    <p:extLst>
      <p:ext uri="{BB962C8B-B14F-4D97-AF65-F5344CB8AC3E}">
        <p14:creationId xmlns:p14="http://schemas.microsoft.com/office/powerpoint/2010/main" val="258591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Change Window Views</a:t>
            </a:r>
          </a:p>
        </p:txBody>
      </p:sp>
      <p:sp>
        <p:nvSpPr>
          <p:cNvPr id="3" name="Text Placeholder 2"/>
          <p:cNvSpPr>
            <a:spLocks noGrp="1"/>
          </p:cNvSpPr>
          <p:nvPr>
            <p:ph type="body" idx="1"/>
          </p:nvPr>
        </p:nvSpPr>
        <p:spPr/>
        <p:txBody>
          <a:bodyPr/>
          <a:lstStyle/>
          <a:p>
            <a:pPr lvl="1" rtl="0">
              <a:buFont typeface="+mj-lt"/>
              <a:buAutoNum type="arabicPeriod" startAt="8"/>
            </a:pPr>
            <a:r>
              <a:rPr lang="en-US" b="0" i="0" u="none" strike="noStrike" baseline="0" dirty="0" smtClean="0">
                <a:solidFill>
                  <a:prstClr val="black"/>
                </a:solidFill>
                <a:latin typeface="Segoe"/>
                <a:ea typeface="ＭＳ ゴシック"/>
              </a:rPr>
              <a:t>Click the </a:t>
            </a:r>
            <a:r>
              <a:rPr lang="en-US" b="1" i="0" u="none" strike="noStrike" baseline="0" dirty="0" smtClean="0">
                <a:solidFill>
                  <a:prstClr val="black"/>
                </a:solidFill>
                <a:latin typeface="Segoe"/>
                <a:ea typeface="ＭＳ ゴシック"/>
              </a:rPr>
              <a:t>Synchronous Scrolling</a:t>
            </a:r>
            <a:r>
              <a:rPr lang="en-US" b="0" i="0" u="none" strike="noStrike" baseline="0" dirty="0" smtClean="0">
                <a:solidFill>
                  <a:prstClr val="black"/>
                </a:solidFill>
                <a:latin typeface="Segoe"/>
                <a:ea typeface="ＭＳ ゴシック"/>
              </a:rPr>
              <a:t> button to turn off that feature. Place your insertion point on the vertical scroll bar and scroll down; notice that the </a:t>
            </a:r>
            <a:r>
              <a:rPr lang="en-US" b="1" i="1" u="none" strike="noStrike" baseline="0" dirty="0" smtClean="0">
                <a:solidFill>
                  <a:prstClr val="black"/>
                </a:solidFill>
                <a:latin typeface="Segoe"/>
                <a:ea typeface="ＭＳ ゴシック"/>
              </a:rPr>
              <a:t>Star Bright Satellite Proposal:2</a:t>
            </a:r>
            <a:r>
              <a:rPr lang="en-US" b="0" i="0" u="none" strike="noStrike" baseline="0" dirty="0" smtClean="0">
                <a:solidFill>
                  <a:prstClr val="black"/>
                </a:solidFill>
                <a:latin typeface="Segoe"/>
                <a:ea typeface="ＭＳ ゴシック"/>
              </a:rPr>
              <a:t> document is now scrolling independently.</a:t>
            </a:r>
          </a:p>
          <a:p>
            <a:pPr lvl="1" rtl="0">
              <a:buAutoNum type="arabicPeriod" startAt="8"/>
            </a:pPr>
            <a:r>
              <a:rPr lang="en-US" b="0" i="0" u="none" strike="noStrike" baseline="0" dirty="0" smtClean="0">
                <a:solidFill>
                  <a:prstClr val="black"/>
                </a:solidFill>
                <a:latin typeface="Segoe"/>
                <a:ea typeface="ＭＳ ゴシック"/>
              </a:rPr>
              <a:t>Click the </a:t>
            </a:r>
            <a:r>
              <a:rPr lang="en-US" b="1" i="0" u="none" strike="noStrike" baseline="0" dirty="0" smtClean="0">
                <a:solidFill>
                  <a:prstClr val="black"/>
                </a:solidFill>
                <a:latin typeface="Segoe"/>
                <a:ea typeface="ＭＳ ゴシック"/>
              </a:rPr>
              <a:t>Close</a:t>
            </a:r>
            <a:r>
              <a:rPr lang="en-US" b="0" i="0" u="none" strike="noStrike" baseline="0" dirty="0" smtClean="0">
                <a:solidFill>
                  <a:prstClr val="black"/>
                </a:solidFill>
                <a:latin typeface="Segoe"/>
                <a:ea typeface="ＭＳ ゴシック"/>
              </a:rPr>
              <a:t> button to close the </a:t>
            </a:r>
            <a:r>
              <a:rPr lang="en-US" b="1" i="1" u="none" strike="noStrike" baseline="0" dirty="0" smtClean="0">
                <a:solidFill>
                  <a:prstClr val="black"/>
                </a:solidFill>
                <a:latin typeface="Segoe"/>
                <a:ea typeface="ＭＳ ゴシック"/>
              </a:rPr>
              <a:t>Star Bright Satellite Proposal:2</a:t>
            </a:r>
            <a:r>
              <a:rPr lang="en-US" b="0" i="0" u="none" strike="noStrike" baseline="0" dirty="0" smtClean="0">
                <a:solidFill>
                  <a:prstClr val="black"/>
                </a:solidFill>
                <a:latin typeface="Segoe"/>
                <a:ea typeface="ＭＳ ゴシック"/>
              </a:rPr>
              <a:t> document.</a:t>
            </a:r>
          </a:p>
          <a:p>
            <a:pPr lvl="1" rtl="0">
              <a:buAutoNum type="arabicPeriod" startAt="8"/>
            </a:pPr>
            <a:r>
              <a:rPr lang="en-US" b="0" i="0" u="none" strike="noStrike" baseline="0" dirty="0" smtClean="0">
                <a:solidFill>
                  <a:prstClr val="black"/>
                </a:solidFill>
                <a:latin typeface="Segoe"/>
                <a:ea typeface="ＭＳ ゴシック"/>
              </a:rPr>
              <a:t>Click the </a:t>
            </a:r>
            <a:r>
              <a:rPr lang="en-US" b="1" i="0" u="none" strike="noStrike" baseline="0" dirty="0" smtClean="0">
                <a:solidFill>
                  <a:prstClr val="black"/>
                </a:solidFill>
                <a:latin typeface="Segoe"/>
                <a:ea typeface="ＭＳ ゴシック"/>
              </a:rPr>
              <a:t>Maximize</a:t>
            </a:r>
            <a:r>
              <a:rPr lang="en-US" b="0" i="0" u="none" strike="noStrike" baseline="0" dirty="0" smtClean="0">
                <a:solidFill>
                  <a:prstClr val="black"/>
                </a:solidFill>
                <a:latin typeface="Segoe"/>
                <a:ea typeface="ＭＳ ゴシック"/>
              </a:rPr>
              <a:t> button on the </a:t>
            </a:r>
            <a:r>
              <a:rPr lang="en-US" b="1" i="1" u="none" strike="noStrike" baseline="0" dirty="0" smtClean="0">
                <a:solidFill>
                  <a:prstClr val="black"/>
                </a:solidFill>
                <a:latin typeface="Segoe"/>
                <a:ea typeface="ＭＳ ゴシック"/>
              </a:rPr>
              <a:t>Star Bright Satellite Proposal</a:t>
            </a:r>
            <a:r>
              <a:rPr lang="en-US" b="0" i="0" u="none" strike="noStrike" baseline="0" dirty="0" smtClean="0">
                <a:solidFill>
                  <a:prstClr val="black"/>
                </a:solidFill>
                <a:latin typeface="Segoe"/>
                <a:ea typeface="ＭＳ ゴシック"/>
              </a:rPr>
              <a:t> document to fill the screen.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24</a:t>
            </a:fld>
            <a:endParaRPr lang="en-US" dirty="0"/>
          </a:p>
        </p:txBody>
      </p:sp>
    </p:spTree>
    <p:extLst>
      <p:ext uri="{BB962C8B-B14F-4D97-AF65-F5344CB8AC3E}">
        <p14:creationId xmlns:p14="http://schemas.microsoft.com/office/powerpoint/2010/main" val="1047364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Change Window Views</a:t>
            </a:r>
          </a:p>
        </p:txBody>
      </p:sp>
      <p:sp>
        <p:nvSpPr>
          <p:cNvPr id="3" name="Text Placeholder 2"/>
          <p:cNvSpPr>
            <a:spLocks noGrp="1"/>
          </p:cNvSpPr>
          <p:nvPr>
            <p:ph type="body" idx="1"/>
          </p:nvPr>
        </p:nvSpPr>
        <p:spPr/>
        <p:txBody>
          <a:bodyPr/>
          <a:lstStyle/>
          <a:p>
            <a:pPr lvl="1" rtl="0">
              <a:buFont typeface="+mj-lt"/>
              <a:buAutoNum type="arabicPeriod" startAt="11"/>
            </a:pPr>
            <a:r>
              <a:rPr lang="en-US" sz="2000" b="0" i="0" u="none" strike="noStrike" baseline="0" dirty="0" smtClean="0">
                <a:solidFill>
                  <a:prstClr val="black"/>
                </a:solidFill>
                <a:latin typeface="Segoe"/>
                <a:ea typeface="ＭＳ ゴシック"/>
              </a:rPr>
              <a:t>Click the </a:t>
            </a:r>
            <a:r>
              <a:rPr lang="en-US" sz="2000" b="1" i="0" u="none" strike="noStrike" baseline="0" dirty="0" smtClean="0">
                <a:solidFill>
                  <a:prstClr val="black"/>
                </a:solidFill>
                <a:latin typeface="Segoe"/>
                <a:ea typeface="ＭＳ ゴシック"/>
              </a:rPr>
              <a:t>Split</a:t>
            </a:r>
            <a:r>
              <a:rPr lang="en-US" sz="2000" b="0" i="0" u="none" strike="noStrike" baseline="0" dirty="0" smtClean="0">
                <a:solidFill>
                  <a:prstClr val="black"/>
                </a:solidFill>
                <a:latin typeface="Segoe"/>
                <a:ea typeface="ＭＳ ゴシック"/>
              </a:rPr>
              <a:t> button. Notice you now have a horizontal split bar and a double-sided arrow. Position the split bar below the text Relocation Proposal and click the mouse. Splitting your document makes it easy to edit two different sections. The document window splits in two and the </a:t>
            </a:r>
            <a:r>
              <a:rPr lang="en-US" sz="2000" b="1" i="0" u="none" strike="noStrike" baseline="0" dirty="0" smtClean="0">
                <a:solidFill>
                  <a:prstClr val="black"/>
                </a:solidFill>
                <a:latin typeface="Segoe"/>
                <a:ea typeface="ＭＳ ゴシック"/>
              </a:rPr>
              <a:t>Split</a:t>
            </a:r>
            <a:r>
              <a:rPr lang="en-US" sz="2000" b="0" i="0" u="none" strike="noStrike" baseline="0" dirty="0" smtClean="0">
                <a:solidFill>
                  <a:prstClr val="black"/>
                </a:solidFill>
                <a:latin typeface="Segoe"/>
                <a:ea typeface="ＭＳ ゴシック"/>
              </a:rPr>
              <a:t> button changes to a </a:t>
            </a:r>
            <a:r>
              <a:rPr lang="en-US" sz="2000" b="1" i="0" u="none" strike="noStrike" baseline="0" dirty="0" smtClean="0">
                <a:solidFill>
                  <a:prstClr val="black"/>
                </a:solidFill>
                <a:latin typeface="Segoe"/>
                <a:ea typeface="ＭＳ ゴシック"/>
              </a:rPr>
              <a:t>Remove Split</a:t>
            </a:r>
            <a:r>
              <a:rPr lang="en-US" sz="2000" b="0" i="0" u="none" strike="noStrike" baseline="0" dirty="0" smtClean="0">
                <a:solidFill>
                  <a:prstClr val="black"/>
                </a:solidFill>
                <a:latin typeface="Segoe"/>
                <a:ea typeface="ＭＳ ゴシック"/>
              </a:rPr>
              <a:t> button (below).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25</a:t>
            </a:fld>
            <a:endParaRPr lang="en-US" dirty="0"/>
          </a:p>
        </p:txBody>
      </p:sp>
      <p:pic>
        <p:nvPicPr>
          <p:cNvPr id="7" name="Picture 6" descr="02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1936" y="3423470"/>
            <a:ext cx="5260246" cy="2775619"/>
          </a:xfrm>
          <a:prstGeom prst="rect">
            <a:avLst/>
          </a:prstGeom>
        </p:spPr>
      </p:pic>
    </p:spTree>
    <p:extLst>
      <p:ext uri="{BB962C8B-B14F-4D97-AF65-F5344CB8AC3E}">
        <p14:creationId xmlns:p14="http://schemas.microsoft.com/office/powerpoint/2010/main" val="1784422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Change Window Views</a:t>
            </a:r>
          </a:p>
        </p:txBody>
      </p:sp>
      <p:sp>
        <p:nvSpPr>
          <p:cNvPr id="3" name="Text Placeholder 2"/>
          <p:cNvSpPr>
            <a:spLocks noGrp="1"/>
          </p:cNvSpPr>
          <p:nvPr>
            <p:ph type="body" idx="1"/>
          </p:nvPr>
        </p:nvSpPr>
        <p:spPr/>
        <p:txBody>
          <a:bodyPr/>
          <a:lstStyle/>
          <a:p>
            <a:pPr lvl="1" rtl="0">
              <a:buFont typeface="+mj-lt"/>
              <a:buAutoNum type="arabicPeriod" startAt="12"/>
            </a:pPr>
            <a:r>
              <a:rPr lang="en-US" sz="2000" b="0" i="0" u="none" strike="noStrike" baseline="0" dirty="0" smtClean="0">
                <a:solidFill>
                  <a:prstClr val="black"/>
                </a:solidFill>
                <a:latin typeface="Segoe"/>
                <a:ea typeface="ＭＳ ゴシック"/>
              </a:rPr>
              <a:t>Click </a:t>
            </a:r>
            <a:r>
              <a:rPr lang="en-US" sz="2000" b="1" i="0" u="none" strike="noStrike" baseline="0" dirty="0" smtClean="0">
                <a:solidFill>
                  <a:prstClr val="black"/>
                </a:solidFill>
                <a:latin typeface="Segoe"/>
                <a:ea typeface="ＭＳ ゴシック"/>
              </a:rPr>
              <a:t>Remove Split</a:t>
            </a:r>
            <a:r>
              <a:rPr lang="en-US" sz="2000" b="0" i="0" u="none" strike="noStrike" baseline="0" dirty="0" smtClean="0">
                <a:solidFill>
                  <a:prstClr val="black"/>
                </a:solidFill>
                <a:latin typeface="Times New Roman"/>
                <a:ea typeface="ＭＳ ゴシック"/>
              </a:rPr>
              <a:t>.</a:t>
            </a:r>
          </a:p>
          <a:p>
            <a:pPr lvl="1" rtl="0">
              <a:buAutoNum type="arabicPeriod" startAt="12"/>
            </a:pPr>
            <a:r>
              <a:rPr lang="en-US" sz="2000" b="0" i="0" u="none" strike="noStrike" baseline="0" dirty="0" smtClean="0">
                <a:solidFill>
                  <a:prstClr val="black"/>
                </a:solidFill>
                <a:latin typeface="Segoe"/>
                <a:ea typeface="ＭＳ ゴシック"/>
              </a:rPr>
              <a:t>Click the </a:t>
            </a:r>
            <a:r>
              <a:rPr lang="en-US" sz="2000" b="1" i="0" u="none" strike="noStrike" baseline="0" dirty="0" smtClean="0">
                <a:solidFill>
                  <a:prstClr val="black"/>
                </a:solidFill>
                <a:latin typeface="Segoe"/>
                <a:ea typeface="ＭＳ ゴシック"/>
              </a:rPr>
              <a:t>Minimize</a:t>
            </a:r>
            <a:r>
              <a:rPr lang="en-US" sz="2000" b="0" i="0" u="none" strike="noStrike" baseline="0" dirty="0" smtClean="0">
                <a:solidFill>
                  <a:prstClr val="black"/>
                </a:solidFill>
                <a:latin typeface="Segoe"/>
                <a:ea typeface="ＭＳ ゴシック"/>
              </a:rPr>
              <a:t>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button, as shown at</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right. The document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minimizes to become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an icon in the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Windows task bar at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the bottom of the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screen, and the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desktop appears.</a:t>
            </a:r>
          </a:p>
          <a:p>
            <a:pPr lvl="1" rtl="0">
              <a:buAutoNum type="arabicPeriod" startAt="12"/>
            </a:pPr>
            <a:r>
              <a:rPr lang="en-US" sz="2000" b="0" i="0" u="none" strike="noStrike" baseline="0" dirty="0" smtClean="0">
                <a:solidFill>
                  <a:srgbClr val="000000"/>
                </a:solidFill>
                <a:latin typeface="Segoe"/>
                <a:ea typeface="ＭＳ ゴシック"/>
              </a:rPr>
              <a:t>Hov</a:t>
            </a:r>
            <a:r>
              <a:rPr lang="en-US" sz="2000" b="0" i="0" u="none" strike="noStrike" baseline="0" dirty="0" smtClean="0">
                <a:solidFill>
                  <a:prstClr val="black"/>
                </a:solidFill>
                <a:latin typeface="Segoe"/>
                <a:ea typeface="ＭＳ ゴシック"/>
              </a:rPr>
              <a:t>er your mouse over the Word icon in the task bar, and then click the </a:t>
            </a:r>
            <a:r>
              <a:rPr lang="en-US" sz="2000" b="1" i="1" u="none" strike="noStrike" baseline="0" dirty="0" smtClean="0">
                <a:solidFill>
                  <a:prstClr val="black"/>
                </a:solidFill>
                <a:latin typeface="Segoe"/>
                <a:ea typeface="ＭＳ ゴシック"/>
              </a:rPr>
              <a:t>Star Bright Satellite Proposal</a:t>
            </a:r>
            <a:r>
              <a:rPr lang="en-US" sz="2000" b="0" i="0" u="none" strike="noStrike" baseline="0" dirty="0" smtClean="0">
                <a:solidFill>
                  <a:prstClr val="black"/>
                </a:solidFill>
                <a:latin typeface="Segoe"/>
                <a:ea typeface="ＭＳ ゴシック"/>
              </a:rPr>
              <a:t> document’s icon in the task bar to maximize the document back on the screen.</a:t>
            </a:r>
          </a:p>
          <a:p>
            <a:pPr lvl="0" rtl="0"/>
            <a:r>
              <a:rPr lang="en-US" sz="2000" b="1" i="0" u="none" strike="noStrike" baseline="0" dirty="0" smtClean="0">
                <a:latin typeface="Segoe"/>
                <a:ea typeface="ＭＳ ゴシック"/>
              </a:rPr>
              <a:t>PAUSE. LEAVE</a:t>
            </a:r>
            <a:r>
              <a:rPr lang="en-US" sz="2000" b="0" i="0" u="none" strike="noStrike" baseline="0" dirty="0" smtClean="0">
                <a:latin typeface="Segoe"/>
                <a:ea typeface="ＭＳ ゴシック"/>
              </a:rPr>
              <a:t> the document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26</a:t>
            </a:fld>
            <a:endParaRPr lang="en-US" dirty="0"/>
          </a:p>
        </p:txBody>
      </p:sp>
      <p:pic>
        <p:nvPicPr>
          <p:cNvPr id="7" name="Picture 6" descr="02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1180" y="1524000"/>
            <a:ext cx="4696614" cy="2864547"/>
          </a:xfrm>
          <a:prstGeom prst="rect">
            <a:avLst/>
          </a:prstGeom>
        </p:spPr>
      </p:pic>
    </p:spTree>
    <p:extLst>
      <p:ext uri="{BB962C8B-B14F-4D97-AF65-F5344CB8AC3E}">
        <p14:creationId xmlns:p14="http://schemas.microsoft.com/office/powerpoint/2010/main" val="2496690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smtClean="0">
                <a:solidFill>
                  <a:srgbClr val="0072C6"/>
                </a:solidFill>
                <a:latin typeface="Segoe"/>
                <a:ea typeface="ＭＳ ゴシック"/>
              </a:rPr>
              <a:t>Step by Step: Use the Mouse and Scroll Bar to Navigate</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prstClr val="black"/>
                </a:solidFill>
                <a:latin typeface="Segoe"/>
                <a:ea typeface="ＭＳ ゴシック"/>
              </a:rPr>
              <a:t>Click the </a:t>
            </a:r>
            <a:r>
              <a:rPr lang="en-US" b="1" i="0" u="none" strike="noStrike" baseline="0" smtClean="0">
                <a:solidFill>
                  <a:prstClr val="black"/>
                </a:solidFill>
                <a:latin typeface="Segoe"/>
                <a:ea typeface="ＭＳ ゴシック"/>
              </a:rPr>
              <a:t>Scroll Down</a:t>
            </a:r>
            <a:r>
              <a:rPr lang="en-US" b="0" i="0" u="none" strike="noStrike" baseline="0" smtClean="0">
                <a:solidFill>
                  <a:prstClr val="black"/>
                </a:solidFill>
                <a:latin typeface="Segoe"/>
                <a:ea typeface="ＭＳ ゴシック"/>
              </a:rPr>
              <a:t> button to scroll down one line at a time.</a:t>
            </a:r>
          </a:p>
          <a:p>
            <a:pPr lvl="1" rtl="0"/>
            <a:r>
              <a:rPr lang="en-US" b="0" i="0" u="none" strike="noStrike" baseline="0" smtClean="0">
                <a:solidFill>
                  <a:prstClr val="black"/>
                </a:solidFill>
                <a:latin typeface="Segoe"/>
                <a:ea typeface="ＭＳ ゴシック"/>
              </a:rPr>
              <a:t>Click and hold the </a:t>
            </a:r>
            <a:r>
              <a:rPr lang="en-US" b="1" i="0" u="none" strike="noStrike" baseline="0" smtClean="0">
                <a:solidFill>
                  <a:prstClr val="black"/>
                </a:solidFill>
                <a:latin typeface="Segoe"/>
                <a:ea typeface="ＭＳ ゴシック"/>
              </a:rPr>
              <a:t>Scroll Down</a:t>
            </a:r>
            <a:r>
              <a:rPr lang="en-US" b="0" i="0" u="none" strike="noStrike" baseline="0" smtClean="0">
                <a:solidFill>
                  <a:prstClr val="black"/>
                </a:solidFill>
                <a:latin typeface="Segoe"/>
                <a:ea typeface="ＭＳ ゴシック"/>
              </a:rPr>
              <a:t> button until you scroll all the way to the end of the document.</a:t>
            </a:r>
          </a:p>
          <a:p>
            <a:pPr lvl="1" rtl="0"/>
            <a:r>
              <a:rPr lang="en-US" b="0" i="0" u="none" strike="noStrike" baseline="0" smtClean="0">
                <a:solidFill>
                  <a:prstClr val="black"/>
                </a:solidFill>
                <a:latin typeface="Segoe"/>
                <a:ea typeface="ＭＳ ゴシック"/>
              </a:rPr>
              <a:t>Drag the </a:t>
            </a:r>
            <a:r>
              <a:rPr lang="en-US" b="1" i="0" u="none" strike="noStrike" baseline="0" smtClean="0">
                <a:solidFill>
                  <a:prstClr val="black"/>
                </a:solidFill>
                <a:latin typeface="Segoe"/>
                <a:ea typeface="ＭＳ ゴシック"/>
              </a:rPr>
              <a:t>scroll box</a:t>
            </a:r>
            <a:r>
              <a:rPr lang="en-US" b="0" i="0" u="none" strike="noStrike" baseline="0" smtClean="0">
                <a:solidFill>
                  <a:prstClr val="black"/>
                </a:solidFill>
                <a:latin typeface="Segoe"/>
                <a:ea typeface="ＭＳ ゴシック"/>
              </a:rPr>
              <a:t> all the way to the top of the scroll bar; the view quickly scrolls to the beginning of the document.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27</a:t>
            </a:fld>
            <a:endParaRPr lang="en-US" dirty="0"/>
          </a:p>
        </p:txBody>
      </p:sp>
    </p:spTree>
    <p:extLst>
      <p:ext uri="{BB962C8B-B14F-4D97-AF65-F5344CB8AC3E}">
        <p14:creationId xmlns:p14="http://schemas.microsoft.com/office/powerpoint/2010/main" val="3585836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the Mouse and Scroll Bar to Navigate</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dirty="0" smtClean="0">
                <a:solidFill>
                  <a:prstClr val="black"/>
                </a:solidFill>
                <a:latin typeface="Segoe"/>
                <a:ea typeface="ＭＳ ゴシック"/>
              </a:rPr>
              <a:t>Position the mouse pointer on the </a:t>
            </a:r>
            <a:r>
              <a:rPr lang="en-US" b="1" i="0" u="none" strike="noStrike" baseline="0" dirty="0" smtClean="0">
                <a:solidFill>
                  <a:prstClr val="black"/>
                </a:solidFill>
                <a:latin typeface="Segoe"/>
                <a:ea typeface="ＭＳ ゴシック"/>
              </a:rPr>
              <a:t>scroll </a:t>
            </a:r>
            <a:br>
              <a:rPr lang="en-US" b="1" i="0" u="none" strike="noStrike" baseline="0" dirty="0" smtClean="0">
                <a:solidFill>
                  <a:prstClr val="black"/>
                </a:solidFill>
                <a:latin typeface="Segoe"/>
                <a:ea typeface="ＭＳ ゴシック"/>
              </a:rPr>
            </a:br>
            <a:r>
              <a:rPr lang="en-US" b="1" i="0" u="none" strike="noStrike" baseline="0" dirty="0" smtClean="0">
                <a:solidFill>
                  <a:prstClr val="black"/>
                </a:solidFill>
                <a:latin typeface="Segoe"/>
                <a:ea typeface="ＭＳ ゴシック"/>
              </a:rPr>
              <a:t>box</a:t>
            </a:r>
            <a:r>
              <a:rPr lang="en-US" b="0" i="0" u="none" strike="noStrike" baseline="0" dirty="0" smtClean="0">
                <a:solidFill>
                  <a:prstClr val="black"/>
                </a:solidFill>
                <a:latin typeface="Segoe"/>
                <a:ea typeface="ＭＳ ゴシック"/>
              </a:rPr>
              <a:t>. Clic</a:t>
            </a:r>
            <a:r>
              <a:rPr lang="en-US" b="0" i="0" u="none" strike="noStrike" baseline="0" dirty="0" smtClean="0">
                <a:solidFill>
                  <a:srgbClr val="000000"/>
                </a:solidFill>
                <a:latin typeface="Segoe"/>
                <a:ea typeface="ＭＳ ゴシック"/>
              </a:rPr>
              <a:t>k and hold to see a ScreenTip </a:t>
            </a:r>
            <a:br>
              <a:rPr lang="en-US" b="0" i="0" u="none" strike="noStrike" baseline="0" dirty="0" smtClean="0">
                <a:solidFill>
                  <a:srgbClr val="000000"/>
                </a:solidFill>
                <a:latin typeface="Segoe"/>
                <a:ea typeface="ＭＳ ゴシック"/>
              </a:rPr>
            </a:br>
            <a:r>
              <a:rPr lang="en-US" b="0" i="0" u="none" strike="noStrike" baseline="0" dirty="0" smtClean="0">
                <a:solidFill>
                  <a:srgbClr val="000000"/>
                </a:solidFill>
                <a:latin typeface="Segoe"/>
                <a:ea typeface="ＭＳ ゴシック"/>
              </a:rPr>
              <a:t>identifying your current location in the </a:t>
            </a:r>
            <a:br>
              <a:rPr lang="en-US" b="0" i="0" u="none" strike="noStrike" baseline="0" dirty="0" smtClean="0">
                <a:solidFill>
                  <a:srgbClr val="000000"/>
                </a:solidFill>
                <a:latin typeface="Segoe"/>
                <a:ea typeface="ＭＳ ゴシック"/>
              </a:rPr>
            </a:br>
            <a:r>
              <a:rPr lang="en-US" b="0" i="0" u="none" strike="noStrike" baseline="0" dirty="0" smtClean="0">
                <a:solidFill>
                  <a:srgbClr val="000000"/>
                </a:solidFill>
                <a:latin typeface="Segoe"/>
                <a:ea typeface="ＭＳ ゴシック"/>
              </a:rPr>
              <a:t>document (right).</a:t>
            </a:r>
          </a:p>
          <a:p>
            <a:pPr lvl="0" rtl="0"/>
            <a:r>
              <a:rPr lang="en-US" b="1" i="0" u="none" strike="noStrike" baseline="0" dirty="0" smtClean="0">
                <a:latin typeface="Segoe"/>
                <a:ea typeface="ＭＳ ゴシック"/>
              </a:rPr>
              <a:t>PAUSE. LEAVE</a:t>
            </a:r>
            <a:r>
              <a:rPr lang="en-US" b="0" i="0" u="none" strike="noStrike" baseline="0" dirty="0" smtClean="0">
                <a:latin typeface="Segoe"/>
                <a:ea typeface="ＭＳ ゴシック"/>
              </a:rPr>
              <a:t> the document open to use in </a:t>
            </a:r>
            <a:br>
              <a:rPr lang="en-US" b="0" i="0" u="none" strike="noStrike" baseline="0" dirty="0" smtClean="0">
                <a:latin typeface="Segoe"/>
                <a:ea typeface="ＭＳ ゴシック"/>
              </a:rPr>
            </a:br>
            <a:r>
              <a:rPr lang="en-US" b="0" i="0" u="none" strike="noStrike" baseline="0" dirty="0" smtClean="0">
                <a:latin typeface="Segoe"/>
                <a:ea typeface="ＭＳ ゴシック"/>
              </a:rPr>
              <a:t>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28</a:t>
            </a:fld>
            <a:endParaRPr lang="en-US" dirty="0"/>
          </a:p>
        </p:txBody>
      </p:sp>
      <p:pic>
        <p:nvPicPr>
          <p:cNvPr id="7" name="Picture 6" descr="02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0407" y="1600200"/>
            <a:ext cx="1713993" cy="4445142"/>
          </a:xfrm>
          <a:prstGeom prst="rect">
            <a:avLst/>
          </a:prstGeom>
        </p:spPr>
      </p:pic>
    </p:spTree>
    <p:extLst>
      <p:ext uri="{BB962C8B-B14F-4D97-AF65-F5344CB8AC3E}">
        <p14:creationId xmlns:p14="http://schemas.microsoft.com/office/powerpoint/2010/main" val="1169095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Keystrokes to Navigate</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srgbClr val="000000"/>
                </a:solidFill>
                <a:latin typeface="Segoe"/>
                <a:ea typeface="ＭＳ ゴシック"/>
              </a:rPr>
              <a:t>In the first line of the body of the document, position the insertion point before the </a:t>
            </a:r>
            <a:r>
              <a:rPr lang="en-US" b="0" i="1" u="none" strike="noStrike" baseline="0" smtClean="0">
                <a:solidFill>
                  <a:srgbClr val="000000"/>
                </a:solidFill>
                <a:latin typeface="Segoe"/>
                <a:ea typeface="ＭＳ ゴシック"/>
              </a:rPr>
              <a:t>S</a:t>
            </a:r>
            <a:r>
              <a:rPr lang="en-US" b="0" i="0" u="none" strike="noStrike" baseline="0" smtClean="0">
                <a:solidFill>
                  <a:srgbClr val="000000"/>
                </a:solidFill>
                <a:latin typeface="Segoe"/>
                <a:ea typeface="ＭＳ ゴシック"/>
              </a:rPr>
              <a:t> in </a:t>
            </a:r>
            <a:r>
              <a:rPr lang="en-US" b="0" i="1" u="none" strike="noStrike" baseline="0" smtClean="0">
                <a:solidFill>
                  <a:srgbClr val="000000"/>
                </a:solidFill>
                <a:latin typeface="Segoe"/>
                <a:ea typeface="ＭＳ ゴシック"/>
              </a:rPr>
              <a:t>Star</a:t>
            </a:r>
            <a:r>
              <a:rPr lang="en-US" b="0" i="0" u="none" strike="noStrike" baseline="0" smtClean="0">
                <a:solidFill>
                  <a:srgbClr val="000000"/>
                </a:solidFill>
                <a:latin typeface="Times New Roman"/>
                <a:ea typeface="ＭＳ ゴシック"/>
              </a:rPr>
              <a:t>.</a:t>
            </a:r>
          </a:p>
          <a:p>
            <a:pPr lvl="1" rtl="0"/>
            <a:r>
              <a:rPr lang="en-US" b="0" i="0" u="none" strike="noStrike" baseline="0" smtClean="0">
                <a:solidFill>
                  <a:srgbClr val="000000"/>
                </a:solidFill>
                <a:latin typeface="Segoe"/>
                <a:ea typeface="ＭＳ ゴシック"/>
              </a:rPr>
              <a:t>On the keyboard, press the</a:t>
            </a:r>
            <a:r>
              <a:rPr lang="en-US" b="1" i="0" u="none" strike="noStrike" baseline="0" smtClean="0">
                <a:solidFill>
                  <a:srgbClr val="000000"/>
                </a:solidFill>
                <a:latin typeface="Segoe"/>
                <a:ea typeface="ＭＳ ゴシック"/>
              </a:rPr>
              <a:t> Right arrow </a:t>
            </a:r>
            <a:r>
              <a:rPr lang="en-US" b="0" i="0" u="none" strike="noStrike" baseline="0" smtClean="0">
                <a:solidFill>
                  <a:srgbClr val="000000"/>
                </a:solidFill>
                <a:latin typeface="Segoe"/>
                <a:ea typeface="ＭＳ ゴシック"/>
              </a:rPr>
              <a:t>key to move the insertion point one character to the right.</a:t>
            </a:r>
          </a:p>
          <a:p>
            <a:pPr lvl="1" rtl="0"/>
            <a:r>
              <a:rPr lang="en-US" b="0" i="0" u="none" strike="noStrike" baseline="0" smtClean="0">
                <a:solidFill>
                  <a:srgbClr val="000000"/>
                </a:solidFill>
                <a:latin typeface="Segoe"/>
                <a:ea typeface="ＭＳ ゴシック"/>
              </a:rPr>
              <a:t>Press the</a:t>
            </a:r>
            <a:r>
              <a:rPr lang="en-US" b="1" i="0" u="none" strike="noStrike" baseline="0" smtClean="0">
                <a:solidFill>
                  <a:srgbClr val="000000"/>
                </a:solidFill>
                <a:latin typeface="Segoe"/>
                <a:ea typeface="ＭＳ ゴシック"/>
              </a:rPr>
              <a:t> Left arrow </a:t>
            </a:r>
            <a:r>
              <a:rPr lang="en-US" b="0" i="0" u="none" strike="noStrike" baseline="0" smtClean="0">
                <a:solidFill>
                  <a:srgbClr val="000000"/>
                </a:solidFill>
                <a:latin typeface="Segoe"/>
                <a:ea typeface="ＭＳ ゴシック"/>
              </a:rPr>
              <a:t>key to move one character to the left.</a:t>
            </a:r>
          </a:p>
          <a:p>
            <a:pPr lvl="1" rtl="0"/>
            <a:r>
              <a:rPr lang="en-US" b="0" i="0" u="none" strike="noStrike" baseline="0" smtClean="0">
                <a:solidFill>
                  <a:srgbClr val="000000"/>
                </a:solidFill>
                <a:latin typeface="Segoe"/>
                <a:ea typeface="ＭＳ ゴシック"/>
              </a:rPr>
              <a:t>Press the</a:t>
            </a:r>
            <a:r>
              <a:rPr lang="en-US" b="1" i="0" u="none" strike="noStrike" baseline="0" smtClean="0">
                <a:solidFill>
                  <a:srgbClr val="000000"/>
                </a:solidFill>
                <a:latin typeface="Segoe"/>
                <a:ea typeface="ＭＳ ゴシック"/>
              </a:rPr>
              <a:t> Down arrow </a:t>
            </a:r>
            <a:r>
              <a:rPr lang="en-US" b="0" i="0" u="none" strike="noStrike" baseline="0" smtClean="0">
                <a:solidFill>
                  <a:srgbClr val="000000"/>
                </a:solidFill>
                <a:latin typeface="Segoe"/>
                <a:ea typeface="ＭＳ ゴシック"/>
              </a:rPr>
              <a:t>key to move down one line.</a:t>
            </a:r>
          </a:p>
          <a:p>
            <a:pPr lvl="1" rtl="0"/>
            <a:r>
              <a:rPr lang="en-US" b="0" i="0" u="none" strike="noStrike" baseline="0" smtClean="0">
                <a:solidFill>
                  <a:srgbClr val="000000"/>
                </a:solidFill>
                <a:latin typeface="Segoe"/>
                <a:ea typeface="ＭＳ ゴシック"/>
              </a:rPr>
              <a:t>Press the</a:t>
            </a:r>
            <a:r>
              <a:rPr lang="en-US" b="1" i="0" u="none" strike="noStrike" baseline="0" smtClean="0">
                <a:solidFill>
                  <a:srgbClr val="000000"/>
                </a:solidFill>
                <a:latin typeface="Segoe"/>
                <a:ea typeface="ＭＳ ゴシック"/>
              </a:rPr>
              <a:t> End </a:t>
            </a:r>
            <a:r>
              <a:rPr lang="en-US" b="0" i="0" u="none" strike="noStrike" baseline="0" smtClean="0">
                <a:solidFill>
                  <a:srgbClr val="000000"/>
                </a:solidFill>
                <a:latin typeface="Segoe"/>
                <a:ea typeface="ＭＳ ゴシック"/>
              </a:rPr>
              <a:t>key to move to the end of the line.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29</a:t>
            </a:fld>
            <a:endParaRPr lang="en-US" dirty="0"/>
          </a:p>
        </p:txBody>
      </p:sp>
    </p:spTree>
    <p:extLst>
      <p:ext uri="{BB962C8B-B14F-4D97-AF65-F5344CB8AC3E}">
        <p14:creationId xmlns:p14="http://schemas.microsoft.com/office/powerpoint/2010/main" val="1123053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Software Orientation</a:t>
            </a:r>
          </a:p>
        </p:txBody>
      </p:sp>
      <p:sp>
        <p:nvSpPr>
          <p:cNvPr id="3" name="Text Placeholder 2"/>
          <p:cNvSpPr>
            <a:spLocks noGrp="1"/>
          </p:cNvSpPr>
          <p:nvPr>
            <p:ph type="body" idx="1"/>
          </p:nvPr>
        </p:nvSpPr>
        <p:spPr/>
        <p:txBody>
          <a:bodyPr/>
          <a:lstStyle/>
          <a:p>
            <a:pPr lvl="0" rtl="0"/>
            <a:r>
              <a:rPr lang="en-US" b="0" i="0" u="none" strike="noStrike" baseline="0" dirty="0" smtClean="0">
                <a:latin typeface="Segoe"/>
                <a:ea typeface="ＭＳ ゴシック"/>
              </a:rPr>
              <a:t>Word offers several ways to view a document, locate text or objects, and manipulate windows. You can access related commands on the View tab, shown below.</a:t>
            </a:r>
            <a:endParaRPr lang="en-US" b="0" i="0" u="none" strike="noStrike" baseline="0" dirty="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a:t>
            </a:fld>
            <a:endParaRPr lang="en-US" dirty="0"/>
          </a:p>
        </p:txBody>
      </p:sp>
      <p:pic>
        <p:nvPicPr>
          <p:cNvPr id="7" name="Picture 6" descr="02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636386"/>
            <a:ext cx="7999550" cy="1717110"/>
          </a:xfrm>
          <a:prstGeom prst="rect">
            <a:avLst/>
          </a:prstGeom>
        </p:spPr>
      </p:pic>
    </p:spTree>
    <p:extLst>
      <p:ext uri="{BB962C8B-B14F-4D97-AF65-F5344CB8AC3E}">
        <p14:creationId xmlns:p14="http://schemas.microsoft.com/office/powerpoint/2010/main" val="707400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smtClean="0">
                <a:solidFill>
                  <a:srgbClr val="0072C6"/>
                </a:solidFill>
                <a:latin typeface="Segoe"/>
                <a:ea typeface="ＭＳ ゴシック"/>
              </a:rPr>
              <a:t>Step by Step: Use Keystrokes to Navigate</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dirty="0" smtClean="0">
                <a:solidFill>
                  <a:srgbClr val="000000"/>
                </a:solidFill>
                <a:latin typeface="Segoe"/>
                <a:ea typeface="ＭＳ ゴシック"/>
              </a:rPr>
              <a:t>Press the</a:t>
            </a:r>
            <a:r>
              <a:rPr lang="en-US" b="1" i="0" u="none" strike="noStrike" baseline="0" dirty="0" smtClean="0">
                <a:solidFill>
                  <a:prstClr val="black"/>
                </a:solidFill>
                <a:latin typeface="Segoe"/>
                <a:ea typeface="ＭＳ ゴシック"/>
              </a:rPr>
              <a:t> Page Down </a:t>
            </a:r>
            <a:r>
              <a:rPr lang="en-US" b="0" i="0" u="none" strike="noStrike" baseline="0" dirty="0" smtClean="0">
                <a:solidFill>
                  <a:srgbClr val="000000"/>
                </a:solidFill>
                <a:latin typeface="Segoe"/>
                <a:ea typeface="ＭＳ ゴシック"/>
              </a:rPr>
              <a:t>key to move down one screen.</a:t>
            </a:r>
          </a:p>
          <a:p>
            <a:pPr lvl="1" rtl="0">
              <a:buAutoNum type="arabicPeriod" startAt="6"/>
            </a:pPr>
            <a:r>
              <a:rPr lang="en-US" b="0" i="0" u="none" strike="noStrike" baseline="0" dirty="0" smtClean="0">
                <a:solidFill>
                  <a:srgbClr val="000000"/>
                </a:solidFill>
                <a:latin typeface="Segoe"/>
                <a:ea typeface="ＭＳ ゴシック"/>
              </a:rPr>
              <a:t>Press the</a:t>
            </a:r>
            <a:r>
              <a:rPr lang="en-US" b="1" i="0" u="none" strike="noStrike" baseline="0" dirty="0" smtClean="0">
                <a:solidFill>
                  <a:srgbClr val="000000"/>
                </a:solidFill>
                <a:latin typeface="Segoe"/>
                <a:ea typeface="ＭＳ ゴシック"/>
              </a:rPr>
              <a:t> </a:t>
            </a:r>
            <a:r>
              <a:rPr lang="en-US" b="1" i="0" u="none" strike="noStrike" baseline="0" dirty="0" err="1" smtClean="0">
                <a:solidFill>
                  <a:srgbClr val="000000"/>
                </a:solidFill>
                <a:latin typeface="Segoe"/>
                <a:ea typeface="ＭＳ ゴシック"/>
              </a:rPr>
              <a:t>Ctrl+Home</a:t>
            </a:r>
            <a:r>
              <a:rPr lang="en-US" b="1" i="0" u="none" strike="noStrike" baseline="0" dirty="0" smtClean="0">
                <a:solidFill>
                  <a:srgbClr val="000000"/>
                </a:solidFill>
                <a:latin typeface="Segoe"/>
                <a:ea typeface="ＭＳ ゴシック"/>
              </a:rPr>
              <a:t> </a:t>
            </a:r>
            <a:r>
              <a:rPr lang="en-US" b="0" i="0" u="none" strike="noStrike" baseline="0" dirty="0" smtClean="0">
                <a:solidFill>
                  <a:srgbClr val="000000"/>
                </a:solidFill>
                <a:latin typeface="Segoe"/>
                <a:ea typeface="ＭＳ ゴシック"/>
              </a:rPr>
              <a:t>keys to move to the beginning of the document.</a:t>
            </a:r>
          </a:p>
          <a:p>
            <a:pPr lvl="0" rtl="0"/>
            <a:r>
              <a:rPr lang="en-US" b="1" i="0" u="none" strike="noStrike" baseline="0" dirty="0" smtClean="0">
                <a:latin typeface="Segoe"/>
                <a:ea typeface="ＭＳ ゴシック"/>
              </a:rPr>
              <a:t>PAUSE. LEAVE</a:t>
            </a:r>
            <a:r>
              <a:rPr lang="en-US" b="0" i="0" u="none" strike="noStrike" baseline="0" dirty="0" smtClean="0">
                <a:latin typeface="Segoe"/>
                <a:ea typeface="ＭＳ ゴシック"/>
              </a:rPr>
              <a:t> the document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30</a:t>
            </a:fld>
            <a:endParaRPr lang="en-US" dirty="0"/>
          </a:p>
        </p:txBody>
      </p:sp>
    </p:spTree>
    <p:extLst>
      <p:ext uri="{BB962C8B-B14F-4D97-AF65-F5344CB8AC3E}">
        <p14:creationId xmlns:p14="http://schemas.microsoft.com/office/powerpoint/2010/main" val="3608252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the Navigation Pane to Search for Text in a Document</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prstClr val="black"/>
                </a:solidFill>
                <a:latin typeface="Segoe"/>
                <a:ea typeface="ＭＳ ゴシック"/>
              </a:rPr>
              <a:t>Click the </a:t>
            </a:r>
            <a:r>
              <a:rPr lang="en-US" b="1" i="0" u="none" strike="noStrike" baseline="0" smtClean="0">
                <a:solidFill>
                  <a:prstClr val="black"/>
                </a:solidFill>
                <a:latin typeface="Segoe"/>
                <a:ea typeface="ＭＳ ゴシック"/>
              </a:rPr>
              <a:t>View</a:t>
            </a:r>
            <a:r>
              <a:rPr lang="en-US" b="0" i="0" u="none" strike="noStrike" baseline="0" smtClean="0">
                <a:solidFill>
                  <a:prstClr val="black"/>
                </a:solidFill>
                <a:latin typeface="Segoe"/>
                <a:ea typeface="ＭＳ ゴシック"/>
              </a:rPr>
              <a:t> tab, and then in the Show command group, click the </a:t>
            </a:r>
            <a:r>
              <a:rPr lang="en-US" b="1" i="0" u="none" strike="noStrike" baseline="0" smtClean="0">
                <a:solidFill>
                  <a:prstClr val="black"/>
                </a:solidFill>
                <a:latin typeface="Segoe"/>
                <a:ea typeface="ＭＳ ゴシック"/>
              </a:rPr>
              <a:t>Navigation Pane </a:t>
            </a:r>
            <a:r>
              <a:rPr lang="en-US" b="0" i="0" u="none" strike="noStrike" baseline="0" smtClean="0">
                <a:solidFill>
                  <a:prstClr val="black"/>
                </a:solidFill>
                <a:latin typeface="Segoe"/>
                <a:ea typeface="ＭＳ ゴシック"/>
              </a:rPr>
              <a:t>check box. The Navigation Pane opens.</a:t>
            </a:r>
          </a:p>
          <a:p>
            <a:pPr lvl="1" rtl="0"/>
            <a:r>
              <a:rPr lang="en-US" b="0" i="0" u="none" strike="noStrike" baseline="0" smtClean="0">
                <a:solidFill>
                  <a:prstClr val="black"/>
                </a:solidFill>
                <a:latin typeface="Segoe"/>
                <a:ea typeface="ＭＳ ゴシック"/>
              </a:rPr>
              <a:t>Type </a:t>
            </a:r>
            <a:r>
              <a:rPr lang="en-US" b="1" i="0" u="none" strike="noStrike" baseline="0" smtClean="0">
                <a:solidFill>
                  <a:prstClr val="black"/>
                </a:solidFill>
                <a:latin typeface="Segoe"/>
                <a:ea typeface="ＭＳ ゴシック"/>
              </a:rPr>
              <a:t>relocation</a:t>
            </a:r>
            <a:r>
              <a:rPr lang="en-US" b="0" i="0" u="none" strike="noStrike" baseline="0" smtClean="0">
                <a:solidFill>
                  <a:prstClr val="black"/>
                </a:solidFill>
                <a:latin typeface="Segoe"/>
                <a:ea typeface="ＭＳ ゴシック"/>
              </a:rPr>
              <a:t> in the Search text box; the text is highlighted in the document and results are shown in the Headings, Pages, and Results tabs of the Navigation Pane.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31</a:t>
            </a:fld>
            <a:endParaRPr lang="en-US" dirty="0"/>
          </a:p>
        </p:txBody>
      </p:sp>
    </p:spTree>
    <p:extLst>
      <p:ext uri="{BB962C8B-B14F-4D97-AF65-F5344CB8AC3E}">
        <p14:creationId xmlns:p14="http://schemas.microsoft.com/office/powerpoint/2010/main" val="2080059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the Navigation Pane to Search for Text in a Document</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dirty="0" smtClean="0">
                <a:solidFill>
                  <a:prstClr val="black"/>
                </a:solidFill>
                <a:latin typeface="Segoe"/>
                <a:ea typeface="ＭＳ ゴシック"/>
              </a:rPr>
              <a:t>Click the third tab, </a:t>
            </a:r>
            <a:r>
              <a:rPr lang="en-US" b="1" i="0" u="none" strike="noStrike" baseline="0" dirty="0" smtClean="0">
                <a:solidFill>
                  <a:prstClr val="black"/>
                </a:solidFill>
                <a:latin typeface="Segoe"/>
                <a:ea typeface="ＭＳ ゴシック"/>
              </a:rPr>
              <a:t>Results</a:t>
            </a:r>
            <a:r>
              <a:rPr lang="en-US" b="0" i="0" u="none" strike="noStrike" baseline="0" dirty="0" smtClean="0">
                <a:solidFill>
                  <a:prstClr val="black"/>
                </a:solidFill>
                <a:latin typeface="Segoe"/>
                <a:ea typeface="ＭＳ ゴシック"/>
              </a:rPr>
              <a:t>. Note that the found text is bolded, and it appears in the order of its occurrence in the document.</a:t>
            </a:r>
          </a:p>
          <a:p>
            <a:pPr lvl="1" rtl="0">
              <a:buAutoNum type="arabicPeriod" startAt="3"/>
            </a:pPr>
            <a:r>
              <a:rPr lang="en-US" b="0" i="0" u="none" strike="noStrike" baseline="0" dirty="0" smtClean="0">
                <a:solidFill>
                  <a:prstClr val="black"/>
                </a:solidFill>
                <a:latin typeface="Segoe"/>
                <a:ea typeface="ＭＳ ゴシック"/>
              </a:rPr>
              <a:t>Click the first tab, </a:t>
            </a:r>
            <a:r>
              <a:rPr lang="en-US" b="1" i="0" u="none" strike="noStrike" baseline="0" dirty="0" smtClean="0">
                <a:solidFill>
                  <a:prstClr val="black"/>
                </a:solidFill>
                <a:latin typeface="Segoe"/>
                <a:ea typeface="ＭＳ ゴシック"/>
              </a:rPr>
              <a:t>Headings</a:t>
            </a:r>
            <a:r>
              <a:rPr lang="en-US" b="0" i="0" u="none" strike="noStrike" baseline="0" dirty="0" smtClean="0">
                <a:solidFill>
                  <a:prstClr val="black"/>
                </a:solidFill>
                <a:latin typeface="Segoe"/>
                <a:ea typeface="ＭＳ ゴシック"/>
              </a:rPr>
              <a:t>, and note the headings of sections that contain the found text are highlighted. </a:t>
            </a:r>
          </a:p>
          <a:p>
            <a:pPr lvl="1" rtl="0">
              <a:buAutoNum type="arabicPeriod" startAt="3"/>
            </a:pPr>
            <a:r>
              <a:rPr lang="en-US" b="0" i="0" u="none" strike="noStrike" baseline="0" dirty="0" smtClean="0">
                <a:solidFill>
                  <a:prstClr val="black"/>
                </a:solidFill>
                <a:latin typeface="Segoe"/>
                <a:ea typeface="ＭＳ ゴシック"/>
              </a:rPr>
              <a:t>Click the second tab, </a:t>
            </a:r>
            <a:r>
              <a:rPr lang="en-US" b="1" i="0" u="none" strike="noStrike" baseline="0" dirty="0" smtClean="0">
                <a:solidFill>
                  <a:prstClr val="black"/>
                </a:solidFill>
                <a:latin typeface="Segoe"/>
                <a:ea typeface="ＭＳ ゴシック"/>
              </a:rPr>
              <a:t>Pages</a:t>
            </a:r>
            <a:r>
              <a:rPr lang="en-US" b="0" i="0" u="none" strike="noStrike" baseline="0" dirty="0" smtClean="0">
                <a:solidFill>
                  <a:prstClr val="black"/>
                </a:solidFill>
                <a:latin typeface="Segoe"/>
                <a:ea typeface="ＭＳ ゴシック"/>
              </a:rPr>
              <a:t>, and note the highlighted found text in the thumbnails.</a:t>
            </a:r>
          </a:p>
          <a:p>
            <a:pPr lvl="1" rtl="0">
              <a:buAutoNum type="arabicPeriod" startAt="3"/>
            </a:pPr>
            <a:r>
              <a:rPr lang="en-US" b="0" i="0" u="none" strike="noStrike" baseline="0" dirty="0" smtClean="0">
                <a:solidFill>
                  <a:prstClr val="black"/>
                </a:solidFill>
                <a:latin typeface="Segoe"/>
                <a:ea typeface="ＭＳ ゴシック"/>
              </a:rPr>
              <a:t>Click each </a:t>
            </a:r>
            <a:r>
              <a:rPr lang="en-US" b="1" i="0" u="none" strike="noStrike" baseline="0" dirty="0" smtClean="0">
                <a:solidFill>
                  <a:prstClr val="black"/>
                </a:solidFill>
                <a:latin typeface="Segoe"/>
                <a:ea typeface="ＭＳ ゴシック"/>
              </a:rPr>
              <a:t>thumbnail</a:t>
            </a:r>
            <a:r>
              <a:rPr lang="en-US" b="0" i="0" u="none" strike="noStrike" baseline="0" dirty="0" smtClean="0">
                <a:solidFill>
                  <a:prstClr val="black"/>
                </a:solidFill>
                <a:latin typeface="Segoe"/>
                <a:ea typeface="ＭＳ ゴシック"/>
              </a:rPr>
              <a:t> until you get to page 4.</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32</a:t>
            </a:fld>
            <a:endParaRPr lang="en-US" dirty="0"/>
          </a:p>
        </p:txBody>
      </p:sp>
    </p:spTree>
    <p:extLst>
      <p:ext uri="{BB962C8B-B14F-4D97-AF65-F5344CB8AC3E}">
        <p14:creationId xmlns:p14="http://schemas.microsoft.com/office/powerpoint/2010/main" val="2006042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the Navigation Pane to Search for Text in a Document</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dirty="0" smtClean="0">
                <a:solidFill>
                  <a:prstClr val="black"/>
                </a:solidFill>
                <a:latin typeface="Segoe"/>
                <a:ea typeface="ＭＳ ゴシック"/>
              </a:rPr>
              <a:t>Click the </a:t>
            </a:r>
            <a:r>
              <a:rPr lang="en-US" b="1" i="0" u="none" strike="noStrike" baseline="0" dirty="0" smtClean="0">
                <a:solidFill>
                  <a:prstClr val="black"/>
                </a:solidFill>
                <a:latin typeface="Segoe"/>
                <a:ea typeface="ＭＳ ゴシック"/>
              </a:rPr>
              <a:t>X</a:t>
            </a:r>
            <a:r>
              <a:rPr lang="en-US" b="0" i="0" u="none" strike="noStrike" baseline="0" dirty="0" smtClean="0">
                <a:solidFill>
                  <a:prstClr val="black"/>
                </a:solidFill>
                <a:latin typeface="Segoe"/>
                <a:ea typeface="ＭＳ ゴシック"/>
              </a:rPr>
              <a:t> in the Search text box to end your search. Word automatically returns to page one.</a:t>
            </a:r>
          </a:p>
          <a:p>
            <a:pPr lvl="1" rtl="0">
              <a:buAutoNum type="arabicPeriod" startAt="7"/>
            </a:pPr>
            <a:r>
              <a:rPr lang="en-US" b="0" i="0" u="none" strike="noStrike" baseline="0" dirty="0" smtClean="0">
                <a:solidFill>
                  <a:prstClr val="black"/>
                </a:solidFill>
                <a:latin typeface="Segoe"/>
                <a:ea typeface="ＭＳ ゴシック"/>
              </a:rPr>
              <a:t>Click the </a:t>
            </a:r>
            <a:r>
              <a:rPr lang="en-US" b="1" i="0" u="none" strike="noStrike" baseline="0" dirty="0" smtClean="0">
                <a:solidFill>
                  <a:prstClr val="black"/>
                </a:solidFill>
                <a:latin typeface="Segoe"/>
                <a:ea typeface="ＭＳ ゴシック"/>
              </a:rPr>
              <a:t>magnifying glass </a:t>
            </a:r>
            <a:r>
              <a:rPr lang="en-US" b="0" i="0" u="none" strike="noStrike" baseline="0" dirty="0" smtClean="0">
                <a:solidFill>
                  <a:prstClr val="black"/>
                </a:solidFill>
                <a:latin typeface="Segoe"/>
                <a:ea typeface="ＭＳ ゴシック"/>
              </a:rPr>
              <a:t>icon on the right side of the Navigation Pane box to open a list of available Options.</a:t>
            </a:r>
          </a:p>
          <a:p>
            <a:pPr lvl="1" rtl="0">
              <a:buAutoNum type="arabicPeriod" startAt="7"/>
            </a:pPr>
            <a:r>
              <a:rPr lang="en-US" b="0" i="0" u="none" strike="noStrike" baseline="0" dirty="0" smtClean="0">
                <a:solidFill>
                  <a:prstClr val="black"/>
                </a:solidFill>
                <a:latin typeface="Segoe"/>
                <a:ea typeface="ＭＳ ゴシック"/>
              </a:rPr>
              <a:t>From the Options list opened, click the </a:t>
            </a:r>
            <a:r>
              <a:rPr lang="en-US" b="1" i="0" u="none" strike="noStrike" baseline="0" dirty="0" smtClean="0">
                <a:solidFill>
                  <a:prstClr val="black"/>
                </a:solidFill>
                <a:latin typeface="Segoe"/>
                <a:ea typeface="ＭＳ ゴシック"/>
              </a:rPr>
              <a:t>Advanced Find</a:t>
            </a:r>
            <a:r>
              <a:rPr lang="en-US" b="0" i="0" u="none" strike="noStrike" baseline="0" dirty="0" smtClean="0">
                <a:solidFill>
                  <a:prstClr val="black"/>
                </a:solidFill>
                <a:latin typeface="Segoe"/>
                <a:ea typeface="ＭＳ ゴシック"/>
              </a:rPr>
              <a:t> command. The </a:t>
            </a:r>
            <a:r>
              <a:rPr lang="en-US" b="0" i="1" u="none" strike="noStrike" baseline="0" dirty="0" smtClean="0">
                <a:solidFill>
                  <a:prstClr val="black"/>
                </a:solidFill>
                <a:latin typeface="Segoe"/>
                <a:ea typeface="ＭＳ ゴシック"/>
              </a:rPr>
              <a:t>Find and Replace</a:t>
            </a:r>
            <a:r>
              <a:rPr lang="en-US" b="0" i="0" u="none" strike="noStrike" baseline="0" dirty="0" smtClean="0">
                <a:solidFill>
                  <a:prstClr val="black"/>
                </a:solidFill>
                <a:latin typeface="Segoe"/>
                <a:ea typeface="ＭＳ ゴシック"/>
              </a:rPr>
              <a:t> dialog box opens.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33</a:t>
            </a:fld>
            <a:endParaRPr lang="en-US" dirty="0"/>
          </a:p>
        </p:txBody>
      </p:sp>
    </p:spTree>
    <p:extLst>
      <p:ext uri="{BB962C8B-B14F-4D97-AF65-F5344CB8AC3E}">
        <p14:creationId xmlns:p14="http://schemas.microsoft.com/office/powerpoint/2010/main" val="1295996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the Navigation Pane to Search for Text in a Document</a:t>
            </a:r>
          </a:p>
        </p:txBody>
      </p:sp>
      <p:sp>
        <p:nvSpPr>
          <p:cNvPr id="3" name="Text Placeholder 2"/>
          <p:cNvSpPr>
            <a:spLocks noGrp="1"/>
          </p:cNvSpPr>
          <p:nvPr>
            <p:ph type="body" idx="1"/>
          </p:nvPr>
        </p:nvSpPr>
        <p:spPr/>
        <p:txBody>
          <a:bodyPr/>
          <a:lstStyle/>
          <a:p>
            <a:pPr lvl="1" rtl="0">
              <a:buFont typeface="+mj-lt"/>
              <a:buAutoNum type="arabicPeriod" startAt="10"/>
            </a:pPr>
            <a:r>
              <a:rPr lang="en-US" sz="2000" b="0" i="0" u="none" strike="noStrike" baseline="0" dirty="0" smtClean="0">
                <a:solidFill>
                  <a:prstClr val="black"/>
                </a:solidFill>
                <a:latin typeface="Segoe"/>
                <a:ea typeface="ＭＳ ゴシック"/>
              </a:rPr>
              <a:t>The word “relocation” should be in the Find what text box; click the </a:t>
            </a:r>
            <a:r>
              <a:rPr lang="en-US" sz="2000" b="1" i="0" u="none" strike="noStrike" baseline="0" dirty="0" smtClean="0">
                <a:solidFill>
                  <a:prstClr val="black"/>
                </a:solidFill>
                <a:latin typeface="Segoe"/>
                <a:ea typeface="ＭＳ ゴシック"/>
              </a:rPr>
              <a:t>Find Next</a:t>
            </a:r>
            <a:r>
              <a:rPr lang="en-US" sz="2000" b="0" i="0" u="none" strike="noStrike" baseline="0" dirty="0" smtClean="0">
                <a:solidFill>
                  <a:prstClr val="black"/>
                </a:solidFill>
                <a:latin typeface="Segoe"/>
                <a:ea typeface="ＭＳ ゴシック"/>
              </a:rPr>
              <a:t> button, and then click </a:t>
            </a:r>
            <a:r>
              <a:rPr lang="en-US" sz="2000" b="1" i="0" u="none" strike="noStrike" baseline="0" dirty="0" smtClean="0">
                <a:solidFill>
                  <a:prstClr val="black"/>
                </a:solidFill>
                <a:latin typeface="Segoe"/>
                <a:ea typeface="ＭＳ ゴシック"/>
              </a:rPr>
              <a:t>Yes</a:t>
            </a:r>
            <a:r>
              <a:rPr lang="en-US" sz="2000" b="0" i="0" u="none" strike="noStrike" baseline="0" dirty="0" smtClean="0">
                <a:solidFill>
                  <a:prstClr val="black"/>
                </a:solidFill>
                <a:latin typeface="Segoe"/>
                <a:ea typeface="ＭＳ ゴシック"/>
              </a:rPr>
              <a:t> to return to the top of the document.</a:t>
            </a:r>
          </a:p>
          <a:p>
            <a:pPr lvl="1" rtl="0">
              <a:buAutoNum type="arabicPeriod" startAt="10"/>
            </a:pPr>
            <a:r>
              <a:rPr lang="en-US" sz="2000" b="0" i="0" u="none" strike="noStrike" baseline="0" dirty="0" smtClean="0">
                <a:solidFill>
                  <a:prstClr val="black"/>
                </a:solidFill>
                <a:latin typeface="Segoe"/>
                <a:ea typeface="ＭＳ ゴシック"/>
              </a:rPr>
              <a:t>Click the </a:t>
            </a:r>
            <a:r>
              <a:rPr lang="en-US" sz="2000" b="1" i="0" u="none" strike="noStrike" baseline="0" dirty="0" smtClean="0">
                <a:solidFill>
                  <a:prstClr val="black"/>
                </a:solidFill>
                <a:latin typeface="Segoe"/>
                <a:ea typeface="ＭＳ ゴシック"/>
              </a:rPr>
              <a:t>Reading Highlight</a:t>
            </a:r>
            <a:r>
              <a:rPr lang="en-US" sz="2000" b="0" i="0" u="none" strike="noStrike" baseline="0" dirty="0" smtClean="0">
                <a:solidFill>
                  <a:prstClr val="black"/>
                </a:solidFill>
                <a:latin typeface="Segoe"/>
                <a:ea typeface="ＭＳ ゴシック"/>
              </a:rPr>
              <a:t> button and select </a:t>
            </a:r>
            <a:r>
              <a:rPr lang="en-US" sz="2000" b="1" i="0" u="none" strike="noStrike" baseline="0" dirty="0" smtClean="0">
                <a:solidFill>
                  <a:prstClr val="black"/>
                </a:solidFill>
                <a:latin typeface="Segoe"/>
                <a:ea typeface="ＭＳ ゴシック"/>
              </a:rPr>
              <a:t>Highlight All</a:t>
            </a:r>
            <a:r>
              <a:rPr lang="en-US" sz="2000" b="0" i="0" u="none" strike="noStrike" baseline="0" dirty="0" smtClean="0">
                <a:solidFill>
                  <a:prstClr val="black"/>
                </a:solidFill>
                <a:latin typeface="Segoe"/>
                <a:ea typeface="ＭＳ ゴシック"/>
              </a:rPr>
              <a:t> to highlight all instances of this word. Review each page.</a:t>
            </a:r>
          </a:p>
          <a:p>
            <a:pPr lvl="1" rtl="0">
              <a:buAutoNum type="arabicPeriod" startAt="10"/>
            </a:pPr>
            <a:r>
              <a:rPr lang="en-US" sz="2000" b="0" i="0" u="none" strike="noStrike" baseline="0" dirty="0" smtClean="0">
                <a:solidFill>
                  <a:prstClr val="black"/>
                </a:solidFill>
                <a:latin typeface="Segoe"/>
                <a:ea typeface="ＭＳ ゴシック"/>
              </a:rPr>
              <a:t>Before closing the Find and Replace dialog box, remove the highlight from the text by clicking the </a:t>
            </a:r>
            <a:r>
              <a:rPr lang="en-US" sz="2000" b="1" i="0" u="none" strike="noStrike" baseline="0" dirty="0" smtClean="0">
                <a:solidFill>
                  <a:prstClr val="black"/>
                </a:solidFill>
                <a:latin typeface="Segoe"/>
                <a:ea typeface="ＭＳ ゴシック"/>
              </a:rPr>
              <a:t>Reading Highlight</a:t>
            </a:r>
            <a:r>
              <a:rPr lang="en-US" sz="2000" b="0" i="0" u="none" strike="noStrike" baseline="0" dirty="0" smtClean="0">
                <a:solidFill>
                  <a:prstClr val="black"/>
                </a:solidFill>
                <a:latin typeface="Segoe"/>
                <a:ea typeface="ＭＳ ゴシック"/>
              </a:rPr>
              <a:t> button; and then </a:t>
            </a:r>
            <a:r>
              <a:rPr lang="en-US" sz="2000" b="1" i="0" u="none" strike="noStrike" baseline="0" dirty="0" smtClean="0">
                <a:solidFill>
                  <a:prstClr val="black"/>
                </a:solidFill>
                <a:latin typeface="Segoe"/>
                <a:ea typeface="ＭＳ ゴシック"/>
              </a:rPr>
              <a:t>Clear</a:t>
            </a:r>
            <a:r>
              <a:rPr lang="en-US" sz="2000" b="0" i="0" u="none" strike="noStrike" baseline="0" dirty="0" smtClean="0">
                <a:solidFill>
                  <a:prstClr val="black"/>
                </a:solidFill>
                <a:latin typeface="Segoe"/>
                <a:ea typeface="ＭＳ ゴシック"/>
              </a:rPr>
              <a:t> </a:t>
            </a:r>
            <a:r>
              <a:rPr lang="en-US" sz="2000" b="1" i="0" u="none" strike="noStrike" baseline="0" dirty="0" smtClean="0">
                <a:solidFill>
                  <a:prstClr val="black"/>
                </a:solidFill>
                <a:latin typeface="Segoe"/>
                <a:ea typeface="ＭＳ ゴシック"/>
              </a:rPr>
              <a:t>Highlighting</a:t>
            </a:r>
            <a:r>
              <a:rPr lang="en-US" sz="2000" b="0" i="0" u="none" strike="noStrike" baseline="0" dirty="0" smtClean="0">
                <a:solidFill>
                  <a:prstClr val="black"/>
                </a:solidFill>
                <a:latin typeface="Segoe"/>
                <a:ea typeface="ＭＳ ゴシック"/>
              </a:rPr>
              <a:t> (see below).</a:t>
            </a:r>
          </a:p>
          <a:p>
            <a:pPr lvl="1" rtl="0">
              <a:buAutoNum type="arabicPeriod" startAt="10"/>
            </a:pPr>
            <a:r>
              <a:rPr lang="en-US" sz="2000" b="0" i="0" u="none" strike="noStrike" baseline="0" dirty="0" smtClean="0">
                <a:solidFill>
                  <a:prstClr val="black"/>
                </a:solidFill>
                <a:latin typeface="Segoe"/>
                <a:ea typeface="ＭＳ ゴシック"/>
              </a:rPr>
              <a:t>Click </a:t>
            </a:r>
            <a:r>
              <a:rPr lang="en-US" sz="2000" b="1" i="0" u="none" strike="noStrike" baseline="0" dirty="0" smtClean="0">
                <a:solidFill>
                  <a:prstClr val="black"/>
                </a:solidFill>
                <a:latin typeface="Segoe"/>
                <a:ea typeface="ＭＳ ゴシック"/>
              </a:rPr>
              <a:t>Close</a:t>
            </a:r>
            <a:r>
              <a:rPr lang="en-US" sz="2000" b="0" i="0" u="none" strike="noStrike" baseline="0" dirty="0" smtClean="0">
                <a:solidFill>
                  <a:prstClr val="black"/>
                </a:solidFill>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34</a:t>
            </a:fld>
            <a:endParaRPr lang="en-US" dirty="0"/>
          </a:p>
        </p:txBody>
      </p:sp>
      <p:pic>
        <p:nvPicPr>
          <p:cNvPr id="7" name="Picture 6" descr="02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4191000"/>
            <a:ext cx="4630079" cy="1895279"/>
          </a:xfrm>
          <a:prstGeom prst="rect">
            <a:avLst/>
          </a:prstGeom>
        </p:spPr>
      </p:pic>
    </p:spTree>
    <p:extLst>
      <p:ext uri="{BB962C8B-B14F-4D97-AF65-F5344CB8AC3E}">
        <p14:creationId xmlns:p14="http://schemas.microsoft.com/office/powerpoint/2010/main" val="32551671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the Navigation Pane to Search for Text in a Document</a:t>
            </a:r>
          </a:p>
        </p:txBody>
      </p:sp>
      <p:sp>
        <p:nvSpPr>
          <p:cNvPr id="3" name="Text Placeholder 2"/>
          <p:cNvSpPr>
            <a:spLocks noGrp="1"/>
          </p:cNvSpPr>
          <p:nvPr>
            <p:ph type="body" idx="1"/>
          </p:nvPr>
        </p:nvSpPr>
        <p:spPr/>
        <p:txBody>
          <a:bodyPr/>
          <a:lstStyle/>
          <a:p>
            <a:pPr lvl="1" rtl="0">
              <a:buFont typeface="+mj-lt"/>
              <a:buAutoNum type="arabicPeriod" startAt="14"/>
            </a:pPr>
            <a:r>
              <a:rPr lang="en-US" b="0" i="0" u="none" strike="noStrike" baseline="0" dirty="0" smtClean="0">
                <a:solidFill>
                  <a:prstClr val="black"/>
                </a:solidFill>
                <a:latin typeface="Segoe"/>
                <a:ea typeface="ＭＳ ゴシック"/>
              </a:rPr>
              <a:t>In the Show command group, click the </a:t>
            </a:r>
            <a:r>
              <a:rPr lang="en-US" b="1" i="0" u="none" strike="noStrike" baseline="0" dirty="0" smtClean="0">
                <a:solidFill>
                  <a:prstClr val="black"/>
                </a:solidFill>
                <a:latin typeface="Segoe"/>
                <a:ea typeface="ＭＳ ゴシック"/>
              </a:rPr>
              <a:t>Navigation Pane</a:t>
            </a:r>
            <a:r>
              <a:rPr lang="en-US" b="0" i="0" u="none" strike="noStrike" baseline="0" dirty="0" smtClean="0">
                <a:solidFill>
                  <a:prstClr val="black"/>
                </a:solidFill>
                <a:latin typeface="Segoe"/>
                <a:ea typeface="ＭＳ ゴシック"/>
              </a:rPr>
              <a:t> check box to turn off this pane.</a:t>
            </a:r>
          </a:p>
          <a:p>
            <a:pPr lvl="1" rtl="0">
              <a:buFont typeface="+mj-lt"/>
              <a:buAutoNum type="arabicPeriod" startAt="14"/>
            </a:pPr>
            <a:r>
              <a:rPr lang="en-US" dirty="0">
                <a:solidFill>
                  <a:prstClr val="black"/>
                </a:solidFill>
                <a:latin typeface="Segoe"/>
                <a:ea typeface="ＭＳ ゴシック"/>
              </a:rPr>
              <a:t> </a:t>
            </a:r>
            <a:r>
              <a:rPr lang="en-US" b="1" i="0" u="none" strike="noStrike" baseline="0" dirty="0" smtClean="0">
                <a:solidFill>
                  <a:prstClr val="black"/>
                </a:solidFill>
                <a:latin typeface="Segoe"/>
                <a:ea typeface="ＭＳ ゴシック"/>
              </a:rPr>
              <a:t>SAVE</a:t>
            </a:r>
            <a:r>
              <a:rPr lang="en-US" b="0" i="0" u="none" strike="noStrike" baseline="0" dirty="0" smtClean="0">
                <a:solidFill>
                  <a:prstClr val="black"/>
                </a:solidFill>
                <a:latin typeface="Segoe"/>
                <a:ea typeface="ＭＳ ゴシック"/>
              </a:rPr>
              <a:t> the document as </a:t>
            </a:r>
            <a:r>
              <a:rPr lang="en-US" b="1" i="1" u="none" strike="noStrike" baseline="0" dirty="0" smtClean="0">
                <a:solidFill>
                  <a:prstClr val="black"/>
                </a:solidFill>
                <a:latin typeface="Segoe"/>
                <a:ea typeface="ＭＳ ゴシック"/>
              </a:rPr>
              <a:t>Star Bright Satellite Proposal 1</a:t>
            </a:r>
            <a:r>
              <a:rPr lang="en-US" b="0" i="0" u="none" strike="noStrike" baseline="0" dirty="0" smtClean="0">
                <a:solidFill>
                  <a:prstClr val="black"/>
                </a:solidFill>
                <a:latin typeface="Segoe"/>
                <a:ea typeface="ＭＳ ゴシック"/>
              </a:rPr>
              <a:t> in the lesson folder of your flash drive.</a:t>
            </a:r>
          </a:p>
          <a:p>
            <a:pPr lvl="0" rtl="0"/>
            <a:r>
              <a:rPr lang="en-US" b="1" i="0" u="none" strike="noStrike" baseline="0" dirty="0" smtClean="0">
                <a:latin typeface="Segoe"/>
                <a:ea typeface="ＭＳ ゴシック"/>
              </a:rPr>
              <a:t>PAUSE.</a:t>
            </a:r>
            <a:r>
              <a:rPr lang="en-US" b="0" i="0" u="none" strike="noStrike" baseline="0" dirty="0" smtClean="0">
                <a:latin typeface="Segoe"/>
                <a:ea typeface="ＭＳ ゴシック"/>
              </a:rPr>
              <a:t> </a:t>
            </a:r>
            <a:r>
              <a:rPr lang="en-US" b="1" i="0" u="none" strike="noStrike" baseline="0" dirty="0" smtClean="0">
                <a:latin typeface="Segoe"/>
                <a:ea typeface="ＭＳ ゴシック"/>
              </a:rPr>
              <a:t>LEAVE</a:t>
            </a:r>
            <a:r>
              <a:rPr lang="en-US" b="0" i="0" u="none" strike="noStrike" baseline="0" dirty="0" smtClean="0">
                <a:latin typeface="Segoe"/>
                <a:ea typeface="ＭＳ ゴシック"/>
              </a:rPr>
              <a:t> the document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35</a:t>
            </a:fld>
            <a:endParaRPr lang="en-US" dirty="0"/>
          </a:p>
        </p:txBody>
      </p:sp>
    </p:spTree>
    <p:extLst>
      <p:ext uri="{BB962C8B-B14F-4D97-AF65-F5344CB8AC3E}">
        <p14:creationId xmlns:p14="http://schemas.microsoft.com/office/powerpoint/2010/main" val="329040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Replace Text in a Document</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srgbClr val="000000"/>
                </a:solidFill>
                <a:latin typeface="Segoe"/>
                <a:ea typeface="ＭＳ ゴシック"/>
              </a:rPr>
              <a:t>Place the insertion point at the beginning of the document by pressing</a:t>
            </a:r>
            <a:r>
              <a:rPr lang="en-US" b="1" i="0" u="none" strike="noStrike" baseline="0" smtClean="0">
                <a:solidFill>
                  <a:srgbClr val="000000"/>
                </a:solidFill>
                <a:latin typeface="Segoe"/>
                <a:ea typeface="ＭＳ ゴシック"/>
              </a:rPr>
              <a:t> Ctrl+Home.</a:t>
            </a:r>
          </a:p>
          <a:p>
            <a:pPr lvl="1" rtl="0"/>
            <a:r>
              <a:rPr lang="en-US" b="0" i="0" u="none" strike="noStrike" baseline="0" smtClean="0">
                <a:solidFill>
                  <a:prstClr val="black"/>
                </a:solidFill>
                <a:latin typeface="Segoe"/>
                <a:ea typeface="ＭＳ ゴシック"/>
              </a:rPr>
              <a:t>Click the </a:t>
            </a:r>
            <a:r>
              <a:rPr lang="en-US" b="1" i="0" u="none" strike="noStrike" baseline="0" smtClean="0">
                <a:solidFill>
                  <a:prstClr val="black"/>
                </a:solidFill>
                <a:latin typeface="Segoe"/>
                <a:ea typeface="ＭＳ ゴシック"/>
              </a:rPr>
              <a:t>Home</a:t>
            </a:r>
            <a:r>
              <a:rPr lang="en-US" b="0" i="0" u="none" strike="noStrike" baseline="0" smtClean="0">
                <a:solidFill>
                  <a:prstClr val="black"/>
                </a:solidFill>
                <a:latin typeface="Segoe"/>
                <a:ea typeface="ＭＳ ゴシック"/>
              </a:rPr>
              <a:t> tab to make it active. In the Editing group, click the </a:t>
            </a:r>
            <a:r>
              <a:rPr lang="en-US" b="1" i="0" u="none" strike="noStrike" baseline="0" smtClean="0">
                <a:solidFill>
                  <a:prstClr val="black"/>
                </a:solidFill>
                <a:latin typeface="Segoe"/>
                <a:ea typeface="ＭＳ ゴシック"/>
              </a:rPr>
              <a:t>Replace</a:t>
            </a:r>
            <a:r>
              <a:rPr lang="en-US" b="0" i="0" u="none" strike="noStrike" baseline="0" smtClean="0">
                <a:solidFill>
                  <a:prstClr val="black"/>
                </a:solidFill>
                <a:latin typeface="Segoe"/>
                <a:ea typeface="ＭＳ ゴシック"/>
              </a:rPr>
              <a:t> button; the </a:t>
            </a:r>
            <a:r>
              <a:rPr lang="en-US" b="0" i="1" u="none" strike="noStrike" baseline="0" smtClean="0">
                <a:solidFill>
                  <a:prstClr val="black"/>
                </a:solidFill>
                <a:latin typeface="Segoe"/>
                <a:ea typeface="ＭＳ ゴシック"/>
              </a:rPr>
              <a:t>Find and Replace</a:t>
            </a:r>
            <a:r>
              <a:rPr lang="en-US" b="0" i="0" u="none" strike="noStrike" baseline="0" smtClean="0">
                <a:solidFill>
                  <a:prstClr val="black"/>
                </a:solidFill>
                <a:latin typeface="Segoe"/>
                <a:ea typeface="ＭＳ ゴシック"/>
              </a:rPr>
              <a:t> dialog box opens.</a:t>
            </a:r>
          </a:p>
          <a:p>
            <a:pPr lvl="1" rtl="0"/>
            <a:r>
              <a:rPr lang="en-US" b="0" i="0" u="none" strike="noStrike" baseline="0" smtClean="0">
                <a:solidFill>
                  <a:prstClr val="black"/>
                </a:solidFill>
                <a:latin typeface="Segoe"/>
                <a:ea typeface="ＭＳ ゴシック"/>
              </a:rPr>
              <a:t>Click the </a:t>
            </a:r>
            <a:r>
              <a:rPr lang="en-US" b="1" i="0" u="none" strike="noStrike" baseline="0" smtClean="0">
                <a:solidFill>
                  <a:prstClr val="black"/>
                </a:solidFill>
                <a:latin typeface="Segoe"/>
                <a:ea typeface="ＭＳ ゴシック"/>
              </a:rPr>
              <a:t>More&gt;&gt;</a:t>
            </a:r>
            <a:r>
              <a:rPr lang="en-US" b="0" i="0" u="none" strike="noStrike" baseline="0" smtClean="0">
                <a:solidFill>
                  <a:prstClr val="black"/>
                </a:solidFill>
                <a:latin typeface="Segoe"/>
                <a:ea typeface="ＭＳ ゴシック"/>
              </a:rPr>
              <a:t> button to review the options, and then click the </a:t>
            </a:r>
            <a:r>
              <a:rPr lang="en-US" b="1" i="0" u="none" strike="noStrike" baseline="0" smtClean="0">
                <a:solidFill>
                  <a:prstClr val="black"/>
                </a:solidFill>
                <a:latin typeface="Segoe"/>
                <a:ea typeface="ＭＳ ゴシック"/>
              </a:rPr>
              <a:t>&lt;&lt;Less</a:t>
            </a:r>
            <a:r>
              <a:rPr lang="en-US" b="0" i="0" u="none" strike="noStrike" baseline="0" smtClean="0">
                <a:solidFill>
                  <a:prstClr val="black"/>
                </a:solidFill>
                <a:latin typeface="Segoe"/>
                <a:ea typeface="ＭＳ ゴシック"/>
              </a:rPr>
              <a:t> button to hide them.</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36</a:t>
            </a:fld>
            <a:endParaRPr lang="en-US" dirty="0"/>
          </a:p>
        </p:txBody>
      </p:sp>
    </p:spTree>
    <p:extLst>
      <p:ext uri="{BB962C8B-B14F-4D97-AF65-F5344CB8AC3E}">
        <p14:creationId xmlns:p14="http://schemas.microsoft.com/office/powerpoint/2010/main" val="2940811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Replace Text in a Document</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dirty="0" smtClean="0">
                <a:solidFill>
                  <a:prstClr val="black"/>
                </a:solidFill>
                <a:latin typeface="Segoe"/>
                <a:ea typeface="ＭＳ ゴシック"/>
              </a:rPr>
              <a:t>In the Find what box, type </a:t>
            </a:r>
            <a:r>
              <a:rPr lang="en-US" b="1" i="0" u="none" strike="noStrike" baseline="0" dirty="0" smtClean="0">
                <a:solidFill>
                  <a:prstClr val="black"/>
                </a:solidFill>
                <a:latin typeface="Segoe"/>
                <a:ea typeface="ＭＳ ゴシック"/>
              </a:rPr>
              <a:t>Montgomery, Slade, and Parker</a:t>
            </a:r>
            <a:r>
              <a:rPr lang="en-US" b="0" i="0" u="none" strike="noStrike" baseline="0" dirty="0" smtClean="0">
                <a:solidFill>
                  <a:prstClr val="black"/>
                </a:solidFill>
                <a:latin typeface="Segoe"/>
                <a:ea typeface="ＭＳ ゴシック"/>
              </a:rPr>
              <a:t>. (If “relocation” appears in the Find what box, select it </a:t>
            </a:r>
            <a:r>
              <a:rPr lang="en-US" b="0" i="0" u="none" strike="noStrike" baseline="0" dirty="0" smtClean="0">
                <a:solidFill>
                  <a:srgbClr val="000000"/>
                </a:solidFill>
                <a:latin typeface="Segoe"/>
                <a:ea typeface="ＭＳ ゴシック"/>
              </a:rPr>
              <a:t>and press</a:t>
            </a:r>
            <a:r>
              <a:rPr lang="en-US" b="1" i="0" u="none" strike="noStrike" baseline="0" dirty="0" smtClean="0">
                <a:solidFill>
                  <a:srgbClr val="000000"/>
                </a:solidFill>
                <a:latin typeface="Segoe"/>
                <a:ea typeface="ＭＳ ゴシック"/>
              </a:rPr>
              <a:t> Delete</a:t>
            </a:r>
            <a:r>
              <a:rPr lang="en-US" b="0" i="0" u="none" strike="noStrike" baseline="0" dirty="0" smtClean="0">
                <a:solidFill>
                  <a:srgbClr val="000000"/>
                </a:solidFill>
                <a:latin typeface="Segoe"/>
                <a:ea typeface="ＭＳ ゴシック"/>
              </a:rPr>
              <a:t>, and then type in the new search string.)</a:t>
            </a:r>
          </a:p>
          <a:p>
            <a:pPr lvl="1" rtl="0">
              <a:buAutoNum type="arabicPeriod" startAt="4"/>
            </a:pPr>
            <a:r>
              <a:rPr lang="en-US" b="0" i="0" u="none" strike="noStrike" baseline="0" dirty="0" smtClean="0">
                <a:solidFill>
                  <a:srgbClr val="000000"/>
                </a:solidFill>
                <a:latin typeface="Segoe"/>
                <a:ea typeface="ＭＳ ゴシック"/>
              </a:rPr>
              <a:t>In the Replace with box, type</a:t>
            </a:r>
            <a:r>
              <a:rPr lang="en-US" b="0" i="0" u="none" strike="noStrike" baseline="0" dirty="0" smtClean="0">
                <a:solidFill>
                  <a:prstClr val="black"/>
                </a:solidFill>
                <a:latin typeface="Segoe"/>
                <a:ea typeface="ＭＳ ゴシック"/>
              </a:rPr>
              <a:t> </a:t>
            </a:r>
            <a:r>
              <a:rPr lang="en-US" b="1" i="0" u="none" strike="noStrike" baseline="0" dirty="0" smtClean="0">
                <a:solidFill>
                  <a:prstClr val="black"/>
                </a:solidFill>
                <a:latin typeface="Segoe"/>
                <a:ea typeface="ＭＳ ゴシック"/>
              </a:rPr>
              <a:t>Becker, Steele, and Castillo</a:t>
            </a:r>
            <a:r>
              <a:rPr lang="en-US" b="0" i="0" u="none" strike="noStrike" baseline="0" dirty="0" smtClean="0">
                <a:solidFill>
                  <a:prstClr val="black"/>
                </a:solidFill>
                <a:latin typeface="Times New Roman"/>
                <a:ea typeface="ＭＳ ゴシック"/>
              </a:rPr>
              <a:t>.</a:t>
            </a:r>
          </a:p>
          <a:p>
            <a:pPr lvl="1" rtl="0">
              <a:buAutoNum type="arabicPeriod" startAt="4"/>
            </a:pPr>
            <a:r>
              <a:rPr lang="en-US" b="0" i="0" u="none" strike="noStrike" baseline="0" dirty="0" smtClean="0">
                <a:solidFill>
                  <a:prstClr val="black"/>
                </a:solidFill>
                <a:latin typeface="Segoe"/>
                <a:ea typeface="ＭＳ ゴシック"/>
              </a:rPr>
              <a:t>Click </a:t>
            </a:r>
            <a:r>
              <a:rPr lang="en-US" b="1" i="0" u="none" strike="noStrike" baseline="0" dirty="0" smtClean="0">
                <a:solidFill>
                  <a:prstClr val="black"/>
                </a:solidFill>
                <a:latin typeface="Segoe"/>
                <a:ea typeface="ＭＳ ゴシック"/>
              </a:rPr>
              <a:t>Find Next</a:t>
            </a:r>
            <a:r>
              <a:rPr lang="en-US" b="0" i="0" u="none" strike="noStrike" baseline="0" dirty="0" smtClean="0">
                <a:solidFill>
                  <a:prstClr val="black"/>
                </a:solidFill>
                <a:latin typeface="Times New Roman"/>
                <a:ea typeface="ＭＳ ゴシック"/>
              </a:rPr>
              <a:t>.</a:t>
            </a:r>
            <a:r>
              <a:rPr lang="en-US" b="0" i="0" u="none" strike="noStrike" baseline="0" dirty="0" smtClean="0">
                <a:solidFill>
                  <a:prstClr val="black"/>
                </a:solidFill>
                <a:latin typeface="Segoe"/>
                <a:ea typeface="ＭＳ ゴシック"/>
              </a:rPr>
              <a:t> Word searches for the first occurrence of the phrase </a:t>
            </a:r>
            <a:r>
              <a:rPr lang="en-US" b="1" i="0" u="none" strike="noStrike" baseline="0" dirty="0" smtClean="0">
                <a:solidFill>
                  <a:prstClr val="black"/>
                </a:solidFill>
                <a:latin typeface="Segoe"/>
                <a:ea typeface="ＭＳ ゴシック"/>
              </a:rPr>
              <a:t>Montgomery, Slade, and Parker</a:t>
            </a:r>
            <a:r>
              <a:rPr lang="en-US" b="0" i="0" u="none" strike="noStrike" baseline="0" dirty="0" smtClean="0">
                <a:solidFill>
                  <a:prstClr val="black"/>
                </a:solidFill>
                <a:latin typeface="Segoe"/>
                <a:ea typeface="ＭＳ ゴシック"/>
              </a:rPr>
              <a:t> and highlights it. Note: If Word does not find any matches, </a:t>
            </a:r>
            <a:r>
              <a:rPr lang="en-US" b="0" i="0" u="none" strike="noStrike" baseline="0" dirty="0" smtClean="0">
                <a:solidFill>
                  <a:srgbClr val="000000"/>
                </a:solidFill>
                <a:latin typeface="Segoe"/>
                <a:ea typeface="ＭＳ ゴシック"/>
              </a:rPr>
              <a:t>check the spelling in the Find what text box.</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37</a:t>
            </a:fld>
            <a:endParaRPr lang="en-US" dirty="0"/>
          </a:p>
        </p:txBody>
      </p:sp>
    </p:spTree>
    <p:extLst>
      <p:ext uri="{BB962C8B-B14F-4D97-AF65-F5344CB8AC3E}">
        <p14:creationId xmlns:p14="http://schemas.microsoft.com/office/powerpoint/2010/main" val="24911404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Replace Text in a Document</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dirty="0" smtClean="0">
                <a:solidFill>
                  <a:prstClr val="black"/>
                </a:solidFill>
                <a:latin typeface="Segoe"/>
                <a:ea typeface="ＭＳ ゴシック"/>
              </a:rPr>
              <a:t>Click </a:t>
            </a:r>
            <a:r>
              <a:rPr lang="en-US" b="1" i="0" u="none" strike="noStrike" baseline="0" dirty="0" smtClean="0">
                <a:solidFill>
                  <a:prstClr val="black"/>
                </a:solidFill>
                <a:latin typeface="Segoe"/>
                <a:ea typeface="ＭＳ ゴシック"/>
              </a:rPr>
              <a:t>Replace All</a:t>
            </a:r>
            <a:r>
              <a:rPr lang="en-US" b="0" i="0" u="none" strike="noStrike" baseline="0" dirty="0" smtClean="0">
                <a:solidFill>
                  <a:prstClr val="black"/>
                </a:solidFill>
                <a:latin typeface="Segoe"/>
                <a:ea typeface="ＭＳ ゴシック"/>
              </a:rPr>
              <a:t>. Word searches for all occurrences of the phrase </a:t>
            </a:r>
            <a:r>
              <a:rPr lang="en-US" b="0" i="1" u="none" strike="noStrike" baseline="0" dirty="0" smtClean="0">
                <a:solidFill>
                  <a:prstClr val="black"/>
                </a:solidFill>
                <a:latin typeface="Segoe"/>
                <a:ea typeface="ＭＳ ゴシック"/>
              </a:rPr>
              <a:t>Montgomery</a:t>
            </a:r>
            <a:r>
              <a:rPr lang="en-US" b="0" i="0" u="none" strike="noStrike" baseline="0" dirty="0" smtClean="0">
                <a:solidFill>
                  <a:prstClr val="black"/>
                </a:solidFill>
                <a:latin typeface="Segoe"/>
                <a:ea typeface="ＭＳ ゴシック"/>
              </a:rPr>
              <a:t>, </a:t>
            </a:r>
            <a:r>
              <a:rPr lang="en-US" b="0" i="1" u="none" strike="noStrike" baseline="0" dirty="0" smtClean="0">
                <a:solidFill>
                  <a:prstClr val="black"/>
                </a:solidFill>
                <a:latin typeface="Segoe"/>
                <a:ea typeface="ＭＳ ゴシック"/>
              </a:rPr>
              <a:t>Slade</a:t>
            </a:r>
            <a:r>
              <a:rPr lang="en-US" b="0" i="0" u="none" strike="noStrike" baseline="0" dirty="0" smtClean="0">
                <a:solidFill>
                  <a:prstClr val="black"/>
                </a:solidFill>
                <a:latin typeface="Segoe"/>
                <a:ea typeface="ＭＳ ゴシック"/>
              </a:rPr>
              <a:t>, and </a:t>
            </a:r>
            <a:r>
              <a:rPr lang="en-US" b="0" i="1" u="none" strike="noStrike" baseline="0" dirty="0" smtClean="0">
                <a:solidFill>
                  <a:prstClr val="black"/>
                </a:solidFill>
                <a:latin typeface="Segoe"/>
                <a:ea typeface="ＭＳ ゴシック"/>
              </a:rPr>
              <a:t>Parker</a:t>
            </a:r>
            <a:r>
              <a:rPr lang="en-US" b="0" i="0" u="none" strike="noStrike" baseline="0" dirty="0" smtClean="0">
                <a:solidFill>
                  <a:prstClr val="black"/>
                </a:solidFill>
                <a:latin typeface="Segoe"/>
                <a:ea typeface="ＭＳ ゴシック"/>
              </a:rPr>
              <a:t> and replaces them with </a:t>
            </a:r>
            <a:r>
              <a:rPr lang="en-US" b="0" i="1" u="none" strike="noStrike" baseline="0" dirty="0" smtClean="0">
                <a:solidFill>
                  <a:prstClr val="black"/>
                </a:solidFill>
                <a:latin typeface="Segoe"/>
                <a:ea typeface="ＭＳ ゴシック"/>
              </a:rPr>
              <a:t>Becker</a:t>
            </a:r>
            <a:r>
              <a:rPr lang="en-US" b="0" i="0" u="none" strike="noStrike" baseline="0" dirty="0" smtClean="0">
                <a:solidFill>
                  <a:prstClr val="black"/>
                </a:solidFill>
                <a:latin typeface="Segoe"/>
                <a:ea typeface="ＭＳ ゴシック"/>
              </a:rPr>
              <a:t>, </a:t>
            </a:r>
            <a:r>
              <a:rPr lang="en-US" b="0" i="1" u="none" strike="noStrike" baseline="0" dirty="0" smtClean="0">
                <a:solidFill>
                  <a:prstClr val="black"/>
                </a:solidFill>
                <a:latin typeface="Segoe"/>
                <a:ea typeface="ＭＳ ゴシック"/>
              </a:rPr>
              <a:t>Steele</a:t>
            </a:r>
            <a:r>
              <a:rPr lang="en-US" b="0" i="0" u="none" strike="noStrike" baseline="0" dirty="0" smtClean="0">
                <a:solidFill>
                  <a:prstClr val="black"/>
                </a:solidFill>
                <a:latin typeface="Segoe"/>
                <a:ea typeface="ＭＳ ゴシック"/>
              </a:rPr>
              <a:t>, and </a:t>
            </a:r>
            <a:r>
              <a:rPr lang="en-US" b="0" i="1" u="none" strike="noStrike" baseline="0" dirty="0" smtClean="0">
                <a:solidFill>
                  <a:prstClr val="black"/>
                </a:solidFill>
                <a:latin typeface="Segoe"/>
                <a:ea typeface="ＭＳ ゴシック"/>
              </a:rPr>
              <a:t>Castillo</a:t>
            </a:r>
            <a:r>
              <a:rPr lang="en-US" b="0" i="0" u="none" strike="noStrike" baseline="0" dirty="0" smtClean="0">
                <a:solidFill>
                  <a:prstClr val="black"/>
                </a:solidFill>
                <a:latin typeface="Segoe"/>
                <a:ea typeface="ＭＳ ゴシック"/>
              </a:rPr>
              <a:t>. Word then displays a message revealing how many replacements were made, as shown at right.</a:t>
            </a:r>
          </a:p>
          <a:p>
            <a:pPr lvl="1" rtl="0">
              <a:buAutoNum type="arabicPeriod" startAt="7"/>
            </a:pPr>
            <a:r>
              <a:rPr lang="en-US" b="0" i="0" u="none" strike="noStrike" baseline="0" dirty="0" smtClean="0">
                <a:solidFill>
                  <a:prstClr val="black"/>
                </a:solidFill>
                <a:latin typeface="Segoe"/>
                <a:ea typeface="ＭＳ ゴシック"/>
              </a:rPr>
              <a:t>Click </a:t>
            </a:r>
            <a:r>
              <a:rPr lang="en-US" b="1" i="0" u="none" strike="noStrike" baseline="0" dirty="0" smtClean="0">
                <a:solidFill>
                  <a:prstClr val="black"/>
                </a:solidFill>
                <a:latin typeface="Segoe"/>
                <a:ea typeface="ＭＳ ゴシック"/>
              </a:rPr>
              <a:t>OK</a:t>
            </a:r>
            <a:r>
              <a:rPr lang="en-US" b="0" i="0" u="none" strike="noStrike" baseline="0" dirty="0" smtClean="0">
                <a:solidFill>
                  <a:prstClr val="black"/>
                </a:solidFill>
                <a:latin typeface="Segoe"/>
                <a:ea typeface="ＭＳ ゴシック"/>
              </a:rPr>
              <a:t>, and then click </a:t>
            </a:r>
            <a:br>
              <a:rPr lang="en-US" b="0" i="0" u="none" strike="noStrike" baseline="0" dirty="0" smtClean="0">
                <a:solidFill>
                  <a:prstClr val="black"/>
                </a:solidFill>
                <a:latin typeface="Segoe"/>
                <a:ea typeface="ＭＳ ゴシック"/>
              </a:rPr>
            </a:br>
            <a:r>
              <a:rPr lang="en-US" b="1" i="0" u="none" strike="noStrike" baseline="0" dirty="0" smtClean="0">
                <a:solidFill>
                  <a:prstClr val="black"/>
                </a:solidFill>
                <a:latin typeface="Segoe"/>
                <a:ea typeface="ＭＳ ゴシック"/>
              </a:rPr>
              <a:t>Close</a:t>
            </a:r>
            <a:r>
              <a:rPr lang="en-US" b="0" i="0" u="none" strike="noStrike" baseline="0" dirty="0" smtClean="0">
                <a:solidFill>
                  <a:prstClr val="black"/>
                </a:solidFill>
                <a:latin typeface="Times New Roman"/>
                <a:ea typeface="ＭＳ ゴシック"/>
              </a:rPr>
              <a:t>.</a:t>
            </a:r>
          </a:p>
          <a:p>
            <a:pPr lvl="1" rtl="0">
              <a:buAutoNum type="arabicPeriod" startAt="7"/>
            </a:pPr>
            <a:r>
              <a:rPr lang="en-US" b="0" i="0" u="none" strike="noStrike" baseline="0" dirty="0" smtClean="0">
                <a:solidFill>
                  <a:prstClr val="black"/>
                </a:solidFill>
                <a:latin typeface="Segoe"/>
                <a:ea typeface="ＭＳ ゴシック"/>
              </a:rPr>
              <a:t>Position the insertion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point at the beginning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of the document.</a:t>
            </a:r>
          </a:p>
          <a:p>
            <a:pPr lvl="1">
              <a:buFont typeface="+mj-lt"/>
              <a:buAutoNum type="arabicPeriod" startAt="7"/>
            </a:pPr>
            <a:r>
              <a:rPr lang="en-US" dirty="0">
                <a:solidFill>
                  <a:prstClr val="black"/>
                </a:solidFill>
                <a:latin typeface="Segoe"/>
                <a:ea typeface="ＭＳ ゴシック"/>
              </a:rPr>
              <a:t>Click the </a:t>
            </a:r>
            <a:r>
              <a:rPr lang="en-US" b="1" dirty="0">
                <a:solidFill>
                  <a:prstClr val="black"/>
                </a:solidFill>
                <a:latin typeface="Segoe"/>
                <a:ea typeface="ＭＳ ゴシック"/>
              </a:rPr>
              <a:t>View </a:t>
            </a:r>
            <a:r>
              <a:rPr lang="en-US" dirty="0">
                <a:solidFill>
                  <a:prstClr val="black"/>
                </a:solidFill>
                <a:latin typeface="Segoe"/>
                <a:ea typeface="ＭＳ ゴシック"/>
              </a:rPr>
              <a:t>tab; then, in the Show command group, click the </a:t>
            </a:r>
            <a:r>
              <a:rPr lang="en-US" b="1" dirty="0">
                <a:solidFill>
                  <a:prstClr val="black"/>
                </a:solidFill>
                <a:latin typeface="Segoe"/>
                <a:ea typeface="ＭＳ ゴシック"/>
              </a:rPr>
              <a:t>Navigation</a:t>
            </a:r>
            <a:r>
              <a:rPr lang="en-US" dirty="0">
                <a:solidFill>
                  <a:prstClr val="black"/>
                </a:solidFill>
                <a:latin typeface="Segoe"/>
                <a:ea typeface="ＭＳ ゴシック"/>
              </a:rPr>
              <a:t> </a:t>
            </a:r>
            <a:r>
              <a:rPr lang="en-US" b="1" dirty="0">
                <a:solidFill>
                  <a:prstClr val="black"/>
                </a:solidFill>
                <a:latin typeface="Segoe"/>
                <a:ea typeface="ＭＳ ゴシック"/>
              </a:rPr>
              <a:t>Pane </a:t>
            </a:r>
            <a:r>
              <a:rPr lang="en-US" dirty="0">
                <a:solidFill>
                  <a:prstClr val="black"/>
                </a:solidFill>
                <a:latin typeface="Segoe"/>
                <a:ea typeface="ＭＳ ゴシック"/>
              </a:rPr>
              <a:t>check box</a:t>
            </a:r>
            <a:r>
              <a:rPr lang="en-US" dirty="0" smtClean="0">
                <a:solidFill>
                  <a:prstClr val="black"/>
                </a:solidFill>
                <a:latin typeface="Segoe"/>
                <a:ea typeface="ＭＳ ゴシック"/>
              </a:rPr>
              <a:t>.</a:t>
            </a:r>
            <a:endParaRPr lang="en-US" dirty="0">
              <a:solidFill>
                <a:prstClr val="black"/>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38</a:t>
            </a:fld>
            <a:endParaRPr lang="en-US" dirty="0"/>
          </a:p>
        </p:txBody>
      </p:sp>
      <p:pic>
        <p:nvPicPr>
          <p:cNvPr id="7" name="Picture 6" descr="02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2971800"/>
            <a:ext cx="3352800" cy="1714500"/>
          </a:xfrm>
          <a:prstGeom prst="rect">
            <a:avLst/>
          </a:prstGeom>
        </p:spPr>
      </p:pic>
    </p:spTree>
    <p:extLst>
      <p:ext uri="{BB962C8B-B14F-4D97-AF65-F5344CB8AC3E}">
        <p14:creationId xmlns:p14="http://schemas.microsoft.com/office/powerpoint/2010/main" val="13812880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smtClean="0">
                <a:solidFill>
                  <a:srgbClr val="0072C6"/>
                </a:solidFill>
                <a:latin typeface="Segoe"/>
                <a:ea typeface="ＭＳ ゴシック"/>
              </a:rPr>
              <a:t>Step by Step: Replace Text in a Document</a:t>
            </a:r>
          </a:p>
        </p:txBody>
      </p:sp>
      <p:sp>
        <p:nvSpPr>
          <p:cNvPr id="3" name="Text Placeholder 2"/>
          <p:cNvSpPr>
            <a:spLocks noGrp="1"/>
          </p:cNvSpPr>
          <p:nvPr>
            <p:ph type="body" idx="1"/>
          </p:nvPr>
        </p:nvSpPr>
        <p:spPr/>
        <p:txBody>
          <a:bodyPr/>
          <a:lstStyle/>
          <a:p>
            <a:pPr lvl="1">
              <a:buFont typeface="+mj-lt"/>
              <a:buAutoNum type="arabicPeriod" startAt="11"/>
            </a:pPr>
            <a:r>
              <a:rPr lang="en-US" dirty="0">
                <a:solidFill>
                  <a:srgbClr val="000000"/>
                </a:solidFill>
                <a:latin typeface="Segoe"/>
                <a:ea typeface="ＭＳ ゴシック"/>
              </a:rPr>
              <a:t>In the Na</a:t>
            </a:r>
            <a:r>
              <a:rPr lang="en-US" dirty="0">
                <a:solidFill>
                  <a:prstClr val="black"/>
                </a:solidFill>
                <a:latin typeface="Segoe"/>
                <a:ea typeface="ＭＳ ゴシック"/>
              </a:rPr>
              <a:t>vigation Pane, click the drop-down arrow or magnifier so that the ScreenTip displays Search for more things; then, click </a:t>
            </a:r>
            <a:r>
              <a:rPr lang="en-US" b="1" dirty="0">
                <a:solidFill>
                  <a:prstClr val="black"/>
                </a:solidFill>
                <a:latin typeface="Segoe"/>
                <a:ea typeface="ＭＳ ゴシック"/>
              </a:rPr>
              <a:t>Replace</a:t>
            </a:r>
            <a:r>
              <a:rPr lang="en-US" dirty="0">
                <a:solidFill>
                  <a:prstClr val="black"/>
                </a:solidFill>
                <a:latin typeface="Segoe"/>
                <a:ea typeface="ＭＳ ゴシック"/>
              </a:rPr>
              <a:t> to open the </a:t>
            </a:r>
            <a:r>
              <a:rPr lang="en-US" i="1" dirty="0">
                <a:solidFill>
                  <a:prstClr val="black"/>
                </a:solidFill>
                <a:latin typeface="Segoe"/>
                <a:ea typeface="ＭＳ ゴシック"/>
              </a:rPr>
              <a:t>Find and Replace</a:t>
            </a:r>
            <a:r>
              <a:rPr lang="en-US" dirty="0">
                <a:solidFill>
                  <a:prstClr val="black"/>
                </a:solidFill>
                <a:latin typeface="Segoe"/>
                <a:ea typeface="ＭＳ ゴシック"/>
              </a:rPr>
              <a:t> dialog box.</a:t>
            </a:r>
          </a:p>
          <a:p>
            <a:pPr lvl="1" rtl="0">
              <a:buFont typeface="+mj-lt"/>
              <a:buAutoNum type="arabicPeriod" startAt="11"/>
            </a:pPr>
            <a:r>
              <a:rPr lang="en-US" b="0" i="0" u="none" strike="noStrike" baseline="0" dirty="0" smtClean="0">
                <a:solidFill>
                  <a:prstClr val="black"/>
                </a:solidFill>
                <a:latin typeface="Segoe"/>
                <a:ea typeface="ＭＳ ゴシック"/>
              </a:rPr>
              <a:t>In this next step, you reverse the search order. In the Find what text box, type </a:t>
            </a:r>
            <a:r>
              <a:rPr lang="en-US" b="1" i="0" u="none" strike="noStrike" baseline="0" dirty="0" smtClean="0">
                <a:solidFill>
                  <a:prstClr val="black"/>
                </a:solidFill>
                <a:latin typeface="Segoe"/>
                <a:ea typeface="ＭＳ ゴシック"/>
              </a:rPr>
              <a:t>Becker, Steele, and Castillo</a:t>
            </a:r>
            <a:r>
              <a:rPr lang="en-US" b="0" i="0" u="none" strike="noStrike" baseline="0" dirty="0" smtClean="0">
                <a:solidFill>
                  <a:prstClr val="black"/>
                </a:solidFill>
                <a:latin typeface="Segoe"/>
                <a:ea typeface="ＭＳ ゴシック"/>
              </a:rPr>
              <a:t>; then, in the Replace with text box, type </a:t>
            </a:r>
            <a:r>
              <a:rPr lang="en-US" b="1" i="0" u="none" strike="noStrike" baseline="0" dirty="0" smtClean="0">
                <a:solidFill>
                  <a:prstClr val="black"/>
                </a:solidFill>
                <a:latin typeface="Segoe"/>
                <a:ea typeface="ＭＳ ゴシック"/>
              </a:rPr>
              <a:t>Montgomery, Slade, and Parker</a:t>
            </a:r>
            <a:r>
              <a:rPr lang="en-US" b="0" i="0" u="none" strike="noStrike" baseline="0" dirty="0" smtClean="0">
                <a:solidFill>
                  <a:prstClr val="black"/>
                </a:solidFill>
                <a:latin typeface="Segoe"/>
                <a:ea typeface="ＭＳ ゴシック"/>
              </a:rPr>
              <a:t>. Keep your insertion point in the Replace with text box.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39</a:t>
            </a:fld>
            <a:endParaRPr lang="en-US" dirty="0"/>
          </a:p>
        </p:txBody>
      </p:sp>
    </p:spTree>
    <p:extLst>
      <p:ext uri="{BB962C8B-B14F-4D97-AF65-F5344CB8AC3E}">
        <p14:creationId xmlns:p14="http://schemas.microsoft.com/office/powerpoint/2010/main" val="1593782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Software Orientation</a:t>
            </a:r>
          </a:p>
        </p:txBody>
      </p:sp>
      <p:sp>
        <p:nvSpPr>
          <p:cNvPr id="3" name="Text Placeholder 2"/>
          <p:cNvSpPr>
            <a:spLocks noGrp="1"/>
          </p:cNvSpPr>
          <p:nvPr>
            <p:ph type="body" idx="1"/>
          </p:nvPr>
        </p:nvSpPr>
        <p:spPr/>
        <p:txBody>
          <a:bodyPr/>
          <a:lstStyle/>
          <a:p>
            <a:pPr lvl="0" rtl="0"/>
            <a:r>
              <a:rPr lang="en-US" b="0" i="0" u="none" strike="noStrike" baseline="0" dirty="0" smtClean="0">
                <a:latin typeface="Segoe"/>
                <a:ea typeface="ＭＳ ゴシック"/>
              </a:rPr>
              <a:t>Word provides options to change a document’s onscreen appearance by viewing the document in Read Mode, Print Layout, Web Layout, Outline, and Draft view. </a:t>
            </a:r>
          </a:p>
          <a:p>
            <a:pPr lvl="0" rtl="0"/>
            <a:r>
              <a:rPr lang="en-US" b="0" i="0" u="none" strike="noStrike" baseline="0" dirty="0" smtClean="0">
                <a:latin typeface="Segoe"/>
                <a:ea typeface="ＭＳ ゴシック"/>
              </a:rPr>
              <a:t>Adding horizontal rulers, vertical rulers, or gridlines; increasing or decreasing the view of the document; arranging the document windows; viewing the document side by side; or splitting the document can also change the view on the screen.</a:t>
            </a:r>
          </a:p>
          <a:p>
            <a:pPr lvl="0" rtl="0"/>
            <a:r>
              <a:rPr lang="en-US" b="0" i="0" u="none" strike="noStrike" baseline="0" dirty="0" smtClean="0">
                <a:latin typeface="Segoe"/>
                <a:ea typeface="ＭＳ ゴシック"/>
              </a:rPr>
              <a:t>The Navigation Pane also provides options for browsing and searching in a  document.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a:t>
            </a:fld>
            <a:endParaRPr lang="en-US" dirty="0"/>
          </a:p>
        </p:txBody>
      </p:sp>
    </p:spTree>
    <p:extLst>
      <p:ext uri="{BB962C8B-B14F-4D97-AF65-F5344CB8AC3E}">
        <p14:creationId xmlns:p14="http://schemas.microsoft.com/office/powerpoint/2010/main" val="1637085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ea typeface="ＭＳ ゴシック"/>
              </a:rPr>
              <a:t>Step by Step: Replace Text in a Document</a:t>
            </a:r>
            <a:endParaRPr lang="en-US" dirty="0"/>
          </a:p>
        </p:txBody>
      </p:sp>
      <p:sp>
        <p:nvSpPr>
          <p:cNvPr id="3" name="Content Placeholder 2"/>
          <p:cNvSpPr>
            <a:spLocks noGrp="1"/>
          </p:cNvSpPr>
          <p:nvPr>
            <p:ph idx="1"/>
          </p:nvPr>
        </p:nvSpPr>
        <p:spPr/>
        <p:txBody>
          <a:bodyPr/>
          <a:lstStyle/>
          <a:p>
            <a:pPr lvl="1">
              <a:buFont typeface="+mj-lt"/>
              <a:buAutoNum type="arabicPeriod" startAt="13"/>
            </a:pPr>
            <a:r>
              <a:rPr lang="en-US" dirty="0">
                <a:solidFill>
                  <a:prstClr val="black"/>
                </a:solidFill>
                <a:latin typeface="Segoe"/>
                <a:ea typeface="ＭＳ ゴシック"/>
              </a:rPr>
              <a:t>Click the </a:t>
            </a:r>
            <a:r>
              <a:rPr lang="en-US" b="1" dirty="0">
                <a:solidFill>
                  <a:prstClr val="black"/>
                </a:solidFill>
                <a:latin typeface="Segoe"/>
                <a:ea typeface="ＭＳ ゴシック"/>
              </a:rPr>
              <a:t>More&gt;&gt;</a:t>
            </a:r>
            <a:r>
              <a:rPr lang="en-US" dirty="0">
                <a:solidFill>
                  <a:prstClr val="black"/>
                </a:solidFill>
                <a:latin typeface="Segoe"/>
                <a:ea typeface="ＭＳ ゴシック"/>
              </a:rPr>
              <a:t> button to expand the dialog box to include additional search and replace options </a:t>
            </a:r>
            <a:r>
              <a:rPr lang="en-US" dirty="0" smtClean="0">
                <a:solidFill>
                  <a:prstClr val="black"/>
                </a:solidFill>
                <a:latin typeface="Segoe"/>
                <a:ea typeface="ＭＳ ゴシック"/>
              </a:rPr>
              <a:t>(below)</a:t>
            </a:r>
            <a:r>
              <a:rPr lang="en-US" dirty="0">
                <a:solidFill>
                  <a:prstClr val="black"/>
                </a:solidFill>
                <a:latin typeface="Segoe"/>
                <a:ea typeface="ＭＳ ゴシック"/>
              </a:rPr>
              <a:t>.</a:t>
            </a:r>
          </a:p>
          <a:p>
            <a:pPr lvl="1">
              <a:buAutoNum type="arabicPeriod" startAt="13"/>
            </a:pPr>
            <a:r>
              <a:rPr lang="en-US" dirty="0">
                <a:solidFill>
                  <a:prstClr val="black"/>
                </a:solidFill>
                <a:latin typeface="Segoe"/>
                <a:ea typeface="ＭＳ ゴシック"/>
              </a:rPr>
              <a:t>Click the </a:t>
            </a:r>
            <a:r>
              <a:rPr lang="en-US" b="1" dirty="0">
                <a:solidFill>
                  <a:prstClr val="black"/>
                </a:solidFill>
                <a:latin typeface="Segoe"/>
                <a:ea typeface="ＭＳ ゴシック"/>
              </a:rPr>
              <a:t>Format</a:t>
            </a:r>
            <a:r>
              <a:rPr lang="en-US" dirty="0">
                <a:solidFill>
                  <a:prstClr val="black"/>
                </a:solidFill>
                <a:latin typeface="Segoe"/>
                <a:ea typeface="ＭＳ ゴシック"/>
              </a:rPr>
              <a:t> button and select </a:t>
            </a:r>
            <a:r>
              <a:rPr lang="en-US" b="1" dirty="0">
                <a:solidFill>
                  <a:prstClr val="black"/>
                </a:solidFill>
                <a:latin typeface="Segoe"/>
                <a:ea typeface="ＭＳ ゴシック"/>
              </a:rPr>
              <a:t>Font </a:t>
            </a:r>
            <a:r>
              <a:rPr lang="en-US" dirty="0">
                <a:solidFill>
                  <a:prstClr val="black"/>
                </a:solidFill>
                <a:latin typeface="Segoe"/>
                <a:ea typeface="ＭＳ ゴシック"/>
              </a:rPr>
              <a:t>from the drop-down list; the Find Font dialog box appears.</a:t>
            </a:r>
          </a:p>
          <a:p>
            <a:endParaRPr lang="en-US" dirty="0"/>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40</a:t>
            </a:fld>
            <a:endParaRPr lang="en-US" dirty="0"/>
          </a:p>
        </p:txBody>
      </p:sp>
      <p:pic>
        <p:nvPicPr>
          <p:cNvPr id="7" name="Picture 6" descr="02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035917"/>
            <a:ext cx="5133374" cy="3080025"/>
          </a:xfrm>
          <a:prstGeom prst="rect">
            <a:avLst/>
          </a:prstGeom>
        </p:spPr>
      </p:pic>
    </p:spTree>
    <p:extLst>
      <p:ext uri="{BB962C8B-B14F-4D97-AF65-F5344CB8AC3E}">
        <p14:creationId xmlns:p14="http://schemas.microsoft.com/office/powerpoint/2010/main" val="10767227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Replace Text in a Document</a:t>
            </a:r>
          </a:p>
        </p:txBody>
      </p:sp>
      <p:sp>
        <p:nvSpPr>
          <p:cNvPr id="3" name="Text Placeholder 2"/>
          <p:cNvSpPr>
            <a:spLocks noGrp="1"/>
          </p:cNvSpPr>
          <p:nvPr>
            <p:ph type="body" idx="1"/>
          </p:nvPr>
        </p:nvSpPr>
        <p:spPr/>
        <p:txBody>
          <a:bodyPr/>
          <a:lstStyle/>
          <a:p>
            <a:pPr lvl="1" rtl="0">
              <a:buFont typeface="+mj-lt"/>
              <a:buAutoNum type="arabicPeriod" startAt="15"/>
            </a:pPr>
            <a:r>
              <a:rPr lang="en-US" sz="2100" b="0" i="0" u="none" strike="noStrike" baseline="0" dirty="0" smtClean="0">
                <a:solidFill>
                  <a:prstClr val="black"/>
                </a:solidFill>
                <a:latin typeface="Segoe"/>
                <a:ea typeface="ＭＳ ゴシック"/>
              </a:rPr>
              <a:t>In the Font area, use the scroll bar to scroll to </a:t>
            </a:r>
            <a:r>
              <a:rPr lang="en-US" sz="2100" b="1" i="0" u="none" strike="noStrike" baseline="0" dirty="0" smtClean="0">
                <a:solidFill>
                  <a:prstClr val="black"/>
                </a:solidFill>
                <a:latin typeface="Segoe"/>
                <a:ea typeface="ＭＳ ゴシック"/>
              </a:rPr>
              <a:t>Garamond</a:t>
            </a:r>
            <a:r>
              <a:rPr lang="en-US" sz="2100" b="0" i="0" u="none" strike="noStrike" baseline="0" dirty="0" smtClean="0">
                <a:solidFill>
                  <a:prstClr val="black"/>
                </a:solidFill>
                <a:latin typeface="Segoe"/>
                <a:ea typeface="ＭＳ ゴシック"/>
              </a:rPr>
              <a:t>, and then click to select it. </a:t>
            </a:r>
          </a:p>
          <a:p>
            <a:pPr lvl="1" rtl="0">
              <a:buAutoNum type="arabicPeriod" startAt="15"/>
            </a:pPr>
            <a:r>
              <a:rPr lang="en-US" sz="2100" b="0" i="0" u="none" strike="noStrike" baseline="0" dirty="0" smtClean="0">
                <a:solidFill>
                  <a:prstClr val="black"/>
                </a:solidFill>
                <a:latin typeface="Segoe"/>
                <a:ea typeface="ＭＳ ゴシック"/>
              </a:rPr>
              <a:t>In the Font Style area, select </a:t>
            </a:r>
            <a:r>
              <a:rPr lang="en-US" sz="2100" b="1" i="0" u="none" strike="noStrike" baseline="0" dirty="0" smtClean="0">
                <a:solidFill>
                  <a:prstClr val="black"/>
                </a:solidFill>
                <a:latin typeface="Segoe"/>
                <a:ea typeface="ＭＳ ゴシック"/>
              </a:rPr>
              <a:t>Bold Italics</a:t>
            </a:r>
            <a:r>
              <a:rPr lang="en-US" sz="2100" b="0" i="0" u="none" strike="noStrike" baseline="0" dirty="0" smtClean="0">
                <a:solidFill>
                  <a:prstClr val="black"/>
                </a:solidFill>
                <a:latin typeface="Times New Roman"/>
                <a:ea typeface="ＭＳ ゴシック"/>
              </a:rPr>
              <a:t>.</a:t>
            </a:r>
          </a:p>
          <a:p>
            <a:pPr lvl="1" rtl="0">
              <a:buAutoNum type="arabicPeriod" startAt="15"/>
            </a:pPr>
            <a:r>
              <a:rPr lang="en-US" sz="2100" b="0" i="0" u="none" strike="noStrike" baseline="0" dirty="0" smtClean="0">
                <a:solidFill>
                  <a:prstClr val="black"/>
                </a:solidFill>
                <a:latin typeface="Segoe"/>
                <a:ea typeface="ＭＳ ゴシック"/>
              </a:rPr>
              <a:t>Select size </a:t>
            </a:r>
            <a:r>
              <a:rPr lang="en-US" sz="2100" b="1" i="0" u="none" strike="noStrike" baseline="0" dirty="0" smtClean="0">
                <a:solidFill>
                  <a:prstClr val="black"/>
                </a:solidFill>
                <a:latin typeface="Segoe"/>
                <a:ea typeface="ＭＳ ゴシック"/>
              </a:rPr>
              <a:t>14</a:t>
            </a:r>
            <a:r>
              <a:rPr lang="en-US" sz="2100" b="0" i="0" u="none" strike="noStrike" baseline="0" dirty="0" smtClean="0">
                <a:solidFill>
                  <a:prstClr val="black"/>
                </a:solidFill>
                <a:latin typeface="Times New Roman"/>
                <a:ea typeface="ＭＳ ゴシック"/>
              </a:rPr>
              <a:t>.</a:t>
            </a:r>
          </a:p>
          <a:p>
            <a:pPr lvl="1" rtl="0">
              <a:buAutoNum type="arabicPeriod" startAt="15"/>
            </a:pPr>
            <a:r>
              <a:rPr lang="en-US" sz="2100" b="0" i="0" u="none" strike="noStrike" baseline="0" dirty="0" smtClean="0">
                <a:solidFill>
                  <a:prstClr val="black"/>
                </a:solidFill>
                <a:latin typeface="Segoe"/>
                <a:ea typeface="ＭＳ ゴシック"/>
              </a:rPr>
              <a:t>Click the </a:t>
            </a:r>
            <a:r>
              <a:rPr lang="en-US" sz="2100" b="1" i="0" u="none" strike="noStrike" baseline="0" dirty="0" smtClean="0">
                <a:solidFill>
                  <a:prstClr val="black"/>
                </a:solidFill>
                <a:latin typeface="Segoe"/>
                <a:ea typeface="ＭＳ ゴシック"/>
              </a:rPr>
              <a:t>Font Color</a:t>
            </a:r>
            <a:r>
              <a:rPr lang="en-US" sz="2100" b="0" i="0" u="none" strike="noStrike" baseline="0" dirty="0" smtClean="0">
                <a:solidFill>
                  <a:prstClr val="black"/>
                </a:solidFill>
                <a:latin typeface="Segoe"/>
                <a:ea typeface="ＭＳ ゴシック"/>
              </a:rPr>
              <a:t> drop-down arrow, and then select </a:t>
            </a:r>
            <a:r>
              <a:rPr lang="en-US" sz="2100" b="1" i="0" u="none" strike="noStrike" baseline="0" dirty="0" smtClean="0">
                <a:solidFill>
                  <a:prstClr val="black"/>
                </a:solidFill>
                <a:latin typeface="Segoe"/>
                <a:ea typeface="ＭＳ ゴシック"/>
              </a:rPr>
              <a:t>dark red </a:t>
            </a:r>
            <a:r>
              <a:rPr lang="en-US" sz="2100" b="0" i="0" u="none" strike="noStrike" baseline="0" dirty="0" smtClean="0">
                <a:solidFill>
                  <a:prstClr val="black"/>
                </a:solidFill>
                <a:latin typeface="Segoe"/>
                <a:ea typeface="ＭＳ ゴシック"/>
              </a:rPr>
              <a:t>in the Standard Colors chart and preview the results.</a:t>
            </a:r>
          </a:p>
          <a:p>
            <a:pPr lvl="1">
              <a:buFont typeface="+mj-lt"/>
              <a:buAutoNum type="arabicPeriod" startAt="19"/>
            </a:pPr>
            <a:r>
              <a:rPr lang="en-US" sz="2100" dirty="0">
                <a:solidFill>
                  <a:prstClr val="black"/>
                </a:solidFill>
                <a:latin typeface="Segoe"/>
                <a:ea typeface="ＭＳ ゴシック"/>
              </a:rPr>
              <a:t>Click </a:t>
            </a:r>
            <a:r>
              <a:rPr lang="en-US" sz="2100" b="1" dirty="0">
                <a:solidFill>
                  <a:prstClr val="black"/>
                </a:solidFill>
                <a:latin typeface="Segoe"/>
                <a:ea typeface="ＭＳ ゴシック"/>
              </a:rPr>
              <a:t>OK</a:t>
            </a:r>
            <a:r>
              <a:rPr lang="en-US" sz="2100" dirty="0">
                <a:solidFill>
                  <a:prstClr val="black"/>
                </a:solidFill>
                <a:latin typeface="Segoe"/>
                <a:ea typeface="ＭＳ ゴシック"/>
              </a:rPr>
              <a:t>. Below the Replace with text box, you see the format selections.</a:t>
            </a:r>
          </a:p>
          <a:p>
            <a:pPr lvl="1">
              <a:buAutoNum type="arabicPeriod" startAt="19"/>
            </a:pPr>
            <a:r>
              <a:rPr lang="en-US" sz="2100" dirty="0">
                <a:solidFill>
                  <a:srgbClr val="000000"/>
                </a:solidFill>
                <a:latin typeface="Segoe"/>
                <a:ea typeface="ＭＳ ゴシック"/>
              </a:rPr>
              <a:t>Clic</a:t>
            </a:r>
            <a:r>
              <a:rPr lang="en-US" sz="2100" dirty="0">
                <a:solidFill>
                  <a:prstClr val="black"/>
                </a:solidFill>
                <a:latin typeface="Segoe"/>
                <a:ea typeface="ＭＳ ゴシック"/>
              </a:rPr>
              <a:t>k </a:t>
            </a:r>
            <a:r>
              <a:rPr lang="en-US" sz="2100" b="1" dirty="0">
                <a:solidFill>
                  <a:prstClr val="black"/>
                </a:solidFill>
                <a:latin typeface="Segoe"/>
                <a:ea typeface="ＭＳ ゴシック"/>
              </a:rPr>
              <a:t>Replace All</a:t>
            </a:r>
            <a:r>
              <a:rPr lang="en-US" sz="2100" dirty="0">
                <a:solidFill>
                  <a:prstClr val="black"/>
                </a:solidFill>
                <a:latin typeface="Segoe"/>
                <a:ea typeface="ＭＳ ゴシック"/>
              </a:rPr>
              <a:t>; two replacements will be completed.</a:t>
            </a:r>
          </a:p>
          <a:p>
            <a:pPr lvl="1">
              <a:buFont typeface="+mj-lt"/>
              <a:buAutoNum type="arabicPeriod" startAt="15"/>
            </a:pPr>
            <a:r>
              <a:rPr lang="en-US" sz="2100" dirty="0">
                <a:solidFill>
                  <a:prstClr val="black"/>
                </a:solidFill>
                <a:latin typeface="Segoe"/>
                <a:ea typeface="ＭＳ ゴシック"/>
              </a:rPr>
              <a:t>Click </a:t>
            </a:r>
            <a:r>
              <a:rPr lang="en-US" sz="2100" b="1" dirty="0">
                <a:solidFill>
                  <a:prstClr val="black"/>
                </a:solidFill>
                <a:latin typeface="Segoe"/>
                <a:ea typeface="ＭＳ ゴシック"/>
              </a:rPr>
              <a:t>OK</a:t>
            </a:r>
            <a:r>
              <a:rPr lang="en-US" sz="2100" dirty="0">
                <a:solidFill>
                  <a:prstClr val="black"/>
                </a:solidFill>
                <a:latin typeface="Segoe"/>
                <a:ea typeface="ＭＳ ゴシック"/>
              </a:rPr>
              <a:t>, and then click </a:t>
            </a:r>
            <a:r>
              <a:rPr lang="en-US" sz="2100" b="1" dirty="0">
                <a:solidFill>
                  <a:prstClr val="black"/>
                </a:solidFill>
                <a:latin typeface="Segoe"/>
                <a:ea typeface="ＭＳ ゴシック"/>
              </a:rPr>
              <a:t>Close</a:t>
            </a:r>
            <a:r>
              <a:rPr lang="en-US" sz="2100" dirty="0">
                <a:solidFill>
                  <a:prstClr val="black"/>
                </a:solidFill>
                <a:latin typeface="Segoe"/>
                <a:ea typeface="ＭＳ ゴシック"/>
              </a:rPr>
              <a:t>. Inspect your document and notice that the replacements have been made with formatting changes.</a:t>
            </a:r>
          </a:p>
          <a:p>
            <a:pPr lvl="1" rtl="0">
              <a:buAutoNum type="arabicPeriod" startAt="15"/>
            </a:pPr>
            <a:endParaRPr lang="en-US" sz="2100" b="0" i="0" u="none" strike="noStrike" baseline="0" dirty="0" smtClean="0">
              <a:solidFill>
                <a:prstClr val="black"/>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41</a:t>
            </a:fld>
            <a:endParaRPr lang="en-US" dirty="0"/>
          </a:p>
        </p:txBody>
      </p:sp>
    </p:spTree>
    <p:extLst>
      <p:ext uri="{BB962C8B-B14F-4D97-AF65-F5344CB8AC3E}">
        <p14:creationId xmlns:p14="http://schemas.microsoft.com/office/powerpoint/2010/main" val="2421711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Replace Text in a Document</a:t>
            </a:r>
          </a:p>
        </p:txBody>
      </p:sp>
      <p:sp>
        <p:nvSpPr>
          <p:cNvPr id="3" name="Text Placeholder 2"/>
          <p:cNvSpPr>
            <a:spLocks noGrp="1"/>
          </p:cNvSpPr>
          <p:nvPr>
            <p:ph type="body" idx="1"/>
          </p:nvPr>
        </p:nvSpPr>
        <p:spPr/>
        <p:txBody>
          <a:bodyPr/>
          <a:lstStyle/>
          <a:p>
            <a:pPr lvl="1" rtl="0">
              <a:buFont typeface="+mj-lt"/>
              <a:buAutoNum type="arabicPeriod" startAt="22"/>
            </a:pPr>
            <a:r>
              <a:rPr lang="en-US" b="0" i="0" u="none" strike="noStrike" baseline="0" dirty="0" smtClean="0">
                <a:solidFill>
                  <a:prstClr val="black"/>
                </a:solidFill>
                <a:latin typeface="Segoe"/>
                <a:ea typeface="ＭＳ ゴシック"/>
              </a:rPr>
              <a:t>On the Navigation Pane, click the </a:t>
            </a:r>
            <a:r>
              <a:rPr lang="en-US" b="1" i="0" u="none" strike="noStrike" baseline="0" dirty="0" smtClean="0">
                <a:solidFill>
                  <a:prstClr val="black"/>
                </a:solidFill>
                <a:latin typeface="Segoe"/>
                <a:ea typeface="ＭＳ ゴシック"/>
              </a:rPr>
              <a:t>X</a:t>
            </a:r>
            <a:r>
              <a:rPr lang="en-US" b="0" i="0" u="none" strike="noStrike" baseline="0" dirty="0" smtClean="0">
                <a:solidFill>
                  <a:prstClr val="black"/>
                </a:solidFill>
                <a:latin typeface="Segoe"/>
                <a:ea typeface="ＭＳ ゴシック"/>
              </a:rPr>
              <a:t>, or on the Show command group, click the check box for Navigation Pane to close.</a:t>
            </a:r>
          </a:p>
          <a:p>
            <a:pPr lvl="1" rtl="0">
              <a:buAutoNum type="arabicPeriod" startAt="22"/>
            </a:pPr>
            <a:r>
              <a:rPr lang="en-US" b="0" i="0" u="none" strike="noStrike" baseline="0" dirty="0" smtClean="0">
                <a:solidFill>
                  <a:prstClr val="black"/>
                </a:solidFill>
                <a:latin typeface="Segoe"/>
                <a:ea typeface="ＭＳ ゴシック"/>
              </a:rPr>
              <a:t>Click the Show/Hide button to display the nonprinting characters.</a:t>
            </a:r>
          </a:p>
          <a:p>
            <a:pPr lvl="1" rtl="0">
              <a:buAutoNum type="arabicPeriod" startAt="22"/>
            </a:pPr>
            <a:r>
              <a:rPr lang="en-US" b="0" i="0" u="none" strike="noStrike" baseline="0" dirty="0" smtClean="0">
                <a:solidFill>
                  <a:prstClr val="black"/>
                </a:solidFill>
                <a:latin typeface="Segoe"/>
                <a:ea typeface="ＭＳ ゴシック"/>
              </a:rPr>
              <a:t>To use the Advanced Search feature, click the </a:t>
            </a:r>
            <a:r>
              <a:rPr lang="en-US" b="1" i="0" u="none" strike="noStrike" baseline="0" dirty="0" smtClean="0">
                <a:solidFill>
                  <a:prstClr val="black"/>
                </a:solidFill>
                <a:latin typeface="Segoe"/>
                <a:ea typeface="ＭＳ ゴシック"/>
              </a:rPr>
              <a:t>Home</a:t>
            </a:r>
            <a:r>
              <a:rPr lang="en-US" b="0" i="0" u="none" strike="noStrike" baseline="0" dirty="0" smtClean="0">
                <a:solidFill>
                  <a:prstClr val="black"/>
                </a:solidFill>
                <a:latin typeface="Segoe"/>
                <a:ea typeface="ＭＳ ゴシック"/>
              </a:rPr>
              <a:t> tab, and in the Editing group, click </a:t>
            </a:r>
            <a:r>
              <a:rPr lang="en-US" b="1" i="0" u="none" strike="noStrike" baseline="0" dirty="0" smtClean="0">
                <a:solidFill>
                  <a:prstClr val="black"/>
                </a:solidFill>
                <a:latin typeface="Segoe"/>
                <a:ea typeface="ＭＳ ゴシック"/>
              </a:rPr>
              <a:t>Replace</a:t>
            </a:r>
            <a:r>
              <a:rPr lang="en-US" b="0" i="0" u="none" strike="noStrike" baseline="0" dirty="0" smtClean="0">
                <a:solidFill>
                  <a:prstClr val="black"/>
                </a:solidFill>
                <a:latin typeface="Times New Roman"/>
                <a:ea typeface="ＭＳ ゴシック"/>
              </a:rPr>
              <a:t>.</a:t>
            </a:r>
          </a:p>
          <a:p>
            <a:pPr lvl="1">
              <a:buFont typeface="+mj-lt"/>
              <a:buAutoNum type="arabicPeriod" startAt="22"/>
            </a:pPr>
            <a:r>
              <a:rPr lang="en-US" dirty="0">
                <a:solidFill>
                  <a:srgbClr val="000000"/>
                </a:solidFill>
                <a:latin typeface="Segoe"/>
                <a:ea typeface="ＭＳ ゴシック"/>
              </a:rPr>
              <a:t>Place the insertion point in the Find what text box, and select and delete any text in the box by pressing</a:t>
            </a:r>
            <a:r>
              <a:rPr lang="en-US" b="1" dirty="0">
                <a:solidFill>
                  <a:srgbClr val="000000"/>
                </a:solidFill>
                <a:latin typeface="Segoe"/>
                <a:ea typeface="ＭＳ ゴシック"/>
              </a:rPr>
              <a:t> Backspace </a:t>
            </a:r>
            <a:r>
              <a:rPr lang="en-US" dirty="0">
                <a:solidFill>
                  <a:srgbClr val="000000"/>
                </a:solidFill>
                <a:latin typeface="Segoe"/>
                <a:ea typeface="ＭＳ ゴシック"/>
              </a:rPr>
              <a:t>or</a:t>
            </a:r>
            <a:r>
              <a:rPr lang="en-US" b="1" dirty="0">
                <a:solidFill>
                  <a:srgbClr val="000000"/>
                </a:solidFill>
                <a:latin typeface="Segoe"/>
                <a:ea typeface="ＭＳ ゴシック"/>
              </a:rPr>
              <a:t> Delete</a:t>
            </a:r>
            <a:r>
              <a:rPr lang="en-US" dirty="0">
                <a:solidFill>
                  <a:srgbClr val="000000"/>
                </a:solidFill>
                <a:latin typeface="Times New Roman"/>
                <a:ea typeface="ＭＳ ゴシック"/>
              </a:rPr>
              <a:t>.</a:t>
            </a:r>
          </a:p>
          <a:p>
            <a:pPr lvl="1" rtl="0">
              <a:buAutoNum type="arabicPeriod" startAt="22"/>
            </a:pPr>
            <a:endParaRPr lang="en-US" b="0" i="0" u="none" strike="noStrike" baseline="0" dirty="0" smtClean="0">
              <a:solidFill>
                <a:prstClr val="black"/>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42</a:t>
            </a:fld>
            <a:endParaRPr lang="en-US" dirty="0"/>
          </a:p>
        </p:txBody>
      </p:sp>
    </p:spTree>
    <p:extLst>
      <p:ext uri="{BB962C8B-B14F-4D97-AF65-F5344CB8AC3E}">
        <p14:creationId xmlns:p14="http://schemas.microsoft.com/office/powerpoint/2010/main" val="31990909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Replace Text in a Document</a:t>
            </a:r>
          </a:p>
        </p:txBody>
      </p:sp>
      <p:sp>
        <p:nvSpPr>
          <p:cNvPr id="3" name="Text Placeholder 2"/>
          <p:cNvSpPr>
            <a:spLocks noGrp="1"/>
          </p:cNvSpPr>
          <p:nvPr>
            <p:ph type="body" idx="1"/>
          </p:nvPr>
        </p:nvSpPr>
        <p:spPr/>
        <p:txBody>
          <a:bodyPr/>
          <a:lstStyle/>
          <a:p>
            <a:pPr lvl="1" rtl="0">
              <a:buFont typeface="+mj-lt"/>
              <a:buAutoNum type="arabicPeriod" startAt="26"/>
            </a:pPr>
            <a:r>
              <a:rPr lang="en-US" b="0" i="0" u="none" strike="noStrike" baseline="0" dirty="0" smtClean="0">
                <a:solidFill>
                  <a:srgbClr val="000000"/>
                </a:solidFill>
                <a:latin typeface="Segoe"/>
                <a:ea typeface="ＭＳ ゴシック"/>
              </a:rPr>
              <a:t>Place your insertion point in the Replace with text box, select and delete any text in that box by pressing</a:t>
            </a:r>
            <a:r>
              <a:rPr lang="en-US" b="1" i="0" u="none" strike="noStrike" baseline="0" dirty="0" smtClean="0">
                <a:solidFill>
                  <a:srgbClr val="000000"/>
                </a:solidFill>
                <a:latin typeface="Segoe"/>
                <a:ea typeface="ＭＳ ゴシック"/>
              </a:rPr>
              <a:t> Backspace </a:t>
            </a:r>
            <a:r>
              <a:rPr lang="en-US" b="0" i="0" u="none" strike="noStrike" baseline="0" dirty="0" smtClean="0">
                <a:solidFill>
                  <a:srgbClr val="000000"/>
                </a:solidFill>
                <a:latin typeface="Segoe"/>
                <a:ea typeface="ＭＳ ゴシック"/>
              </a:rPr>
              <a:t>or </a:t>
            </a:r>
            <a:r>
              <a:rPr lang="en-US" b="1" i="0" u="none" strike="noStrike" baseline="0" dirty="0" smtClean="0">
                <a:solidFill>
                  <a:srgbClr val="000000"/>
                </a:solidFill>
                <a:latin typeface="Segoe"/>
                <a:ea typeface="ＭＳ ゴシック"/>
              </a:rPr>
              <a:t>Delete</a:t>
            </a:r>
            <a:r>
              <a:rPr lang="en-US" b="0" i="0" u="none" strike="noStrike" baseline="0" dirty="0" smtClean="0">
                <a:solidFill>
                  <a:srgbClr val="000000"/>
                </a:solidFill>
                <a:latin typeface="Segoe"/>
                <a:ea typeface="ＭＳ ゴシック"/>
              </a:rPr>
              <a:t> and click the</a:t>
            </a:r>
            <a:r>
              <a:rPr lang="en-US" b="0" i="0" u="none" strike="noStrike" baseline="0" dirty="0" smtClean="0">
                <a:solidFill>
                  <a:prstClr val="black"/>
                </a:solidFill>
                <a:latin typeface="Segoe"/>
                <a:ea typeface="ＭＳ ゴシック"/>
              </a:rPr>
              <a:t> </a:t>
            </a:r>
            <a:r>
              <a:rPr lang="en-US" b="1" i="0" u="none" strike="noStrike" baseline="0" dirty="0" smtClean="0">
                <a:solidFill>
                  <a:prstClr val="black"/>
                </a:solidFill>
                <a:latin typeface="Segoe"/>
                <a:ea typeface="ＭＳ ゴシック"/>
              </a:rPr>
              <a:t>No Formatting</a:t>
            </a:r>
            <a:r>
              <a:rPr lang="en-US" b="0" i="0" u="none" strike="noStrike" baseline="0" dirty="0" smtClean="0">
                <a:solidFill>
                  <a:prstClr val="black"/>
                </a:solidFill>
                <a:latin typeface="Segoe"/>
                <a:ea typeface="ＭＳ ゴシック"/>
              </a:rPr>
              <a:t> button at the bottom of the screen—this removes all formatting in the Replace with text box.</a:t>
            </a:r>
          </a:p>
          <a:p>
            <a:pPr lvl="1">
              <a:buFont typeface="+mj-lt"/>
              <a:buAutoNum type="arabicPeriod" startAt="27"/>
            </a:pPr>
            <a:r>
              <a:rPr lang="en-US" dirty="0">
                <a:solidFill>
                  <a:prstClr val="black"/>
                </a:solidFill>
                <a:latin typeface="Segoe"/>
                <a:ea typeface="ＭＳ ゴシック"/>
              </a:rPr>
              <a:t>Place your insertion point in the Find what text box, and then click the </a:t>
            </a:r>
            <a:r>
              <a:rPr lang="en-US" b="1" dirty="0">
                <a:solidFill>
                  <a:prstClr val="black"/>
                </a:solidFill>
                <a:latin typeface="Segoe"/>
                <a:ea typeface="ＭＳ ゴシック"/>
              </a:rPr>
              <a:t>Special</a:t>
            </a:r>
            <a:r>
              <a:rPr lang="en-US" dirty="0">
                <a:solidFill>
                  <a:prstClr val="black"/>
                </a:solidFill>
                <a:latin typeface="Segoe"/>
                <a:ea typeface="ＭＳ ゴシック"/>
              </a:rPr>
              <a:t> button. In the list of searchable elements that appears, click </a:t>
            </a:r>
            <a:r>
              <a:rPr lang="en-US" b="1" dirty="0">
                <a:solidFill>
                  <a:prstClr val="black"/>
                </a:solidFill>
                <a:latin typeface="Segoe"/>
                <a:ea typeface="ＭＳ ゴシック"/>
              </a:rPr>
              <a:t>Section Break</a:t>
            </a:r>
            <a:r>
              <a:rPr lang="en-US" dirty="0">
                <a:solidFill>
                  <a:prstClr val="black"/>
                </a:solidFill>
                <a:latin typeface="Segoe"/>
                <a:ea typeface="ＭＳ ゴシック"/>
              </a:rPr>
              <a:t>; Word places the characters </a:t>
            </a:r>
            <a:r>
              <a:rPr lang="en-US" b="1" dirty="0">
                <a:solidFill>
                  <a:prstClr val="black"/>
                </a:solidFill>
                <a:latin typeface="Segoe"/>
                <a:ea typeface="ＭＳ ゴシック"/>
              </a:rPr>
              <a:t>(^b)</a:t>
            </a:r>
            <a:r>
              <a:rPr lang="en-US" dirty="0">
                <a:solidFill>
                  <a:prstClr val="black"/>
                </a:solidFill>
                <a:latin typeface="Segoe"/>
                <a:ea typeface="ＭＳ ゴシック"/>
              </a:rPr>
              <a:t> in the text box.</a:t>
            </a:r>
          </a:p>
          <a:p>
            <a:pPr lvl="1">
              <a:buAutoNum type="arabicPeriod" startAt="27"/>
            </a:pPr>
            <a:r>
              <a:rPr lang="en-US" dirty="0">
                <a:solidFill>
                  <a:srgbClr val="000000"/>
                </a:solidFill>
                <a:latin typeface="Segoe"/>
                <a:ea typeface="ＭＳ ゴシック"/>
              </a:rPr>
              <a:t>Pla</a:t>
            </a:r>
            <a:r>
              <a:rPr lang="en-US" dirty="0">
                <a:solidFill>
                  <a:prstClr val="black"/>
                </a:solidFill>
                <a:latin typeface="Segoe"/>
                <a:ea typeface="ＭＳ ゴシック"/>
              </a:rPr>
              <a:t>ce your insertion point in the Replace with text box. Click the </a:t>
            </a:r>
            <a:r>
              <a:rPr lang="en-US" b="1" dirty="0">
                <a:solidFill>
                  <a:prstClr val="black"/>
                </a:solidFill>
                <a:latin typeface="Segoe"/>
                <a:ea typeface="ＭＳ ゴシック"/>
              </a:rPr>
              <a:t>Special</a:t>
            </a:r>
            <a:r>
              <a:rPr lang="en-US" dirty="0">
                <a:solidFill>
                  <a:prstClr val="black"/>
                </a:solidFill>
                <a:latin typeface="Segoe"/>
                <a:ea typeface="ＭＳ ゴシック"/>
              </a:rPr>
              <a:t> button.</a:t>
            </a:r>
          </a:p>
          <a:p>
            <a:pPr lvl="1">
              <a:buAutoNum type="arabicPeriod" startAt="27"/>
            </a:pPr>
            <a:r>
              <a:rPr lang="en-US" dirty="0">
                <a:solidFill>
                  <a:prstClr val="black"/>
                </a:solidFill>
                <a:latin typeface="Segoe"/>
                <a:ea typeface="ＭＳ ゴシック"/>
              </a:rPr>
              <a:t>Click </a:t>
            </a:r>
            <a:r>
              <a:rPr lang="en-US" b="1" dirty="0">
                <a:solidFill>
                  <a:prstClr val="black"/>
                </a:solidFill>
                <a:latin typeface="Segoe"/>
                <a:ea typeface="ＭＳ ゴシック"/>
              </a:rPr>
              <a:t>Manual Page Break</a:t>
            </a:r>
            <a:r>
              <a:rPr lang="en-US" dirty="0">
                <a:solidFill>
                  <a:prstClr val="black"/>
                </a:solidFill>
                <a:latin typeface="Segoe"/>
                <a:ea typeface="ＭＳ ゴシック"/>
              </a:rPr>
              <a:t>; </a:t>
            </a:r>
            <a:r>
              <a:rPr lang="en-US" b="1" dirty="0">
                <a:solidFill>
                  <a:prstClr val="black"/>
                </a:solidFill>
                <a:latin typeface="Segoe"/>
                <a:ea typeface="ＭＳ ゴシック"/>
              </a:rPr>
              <a:t>(^m)</a:t>
            </a:r>
            <a:r>
              <a:rPr lang="en-US" dirty="0">
                <a:solidFill>
                  <a:prstClr val="black"/>
                </a:solidFill>
                <a:latin typeface="Segoe"/>
                <a:ea typeface="ＭＳ ゴシック"/>
              </a:rPr>
              <a:t> appears in the text box.</a:t>
            </a:r>
          </a:p>
          <a:p>
            <a:pPr lvl="1" rtl="0">
              <a:buFont typeface="+mj-lt"/>
              <a:buAutoNum type="arabicPeriod" startAt="26"/>
            </a:pPr>
            <a:endParaRPr lang="en-US" b="0" i="0" u="none" strike="noStrike" baseline="0" dirty="0" smtClean="0">
              <a:solidFill>
                <a:prstClr val="black"/>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43</a:t>
            </a:fld>
            <a:endParaRPr lang="en-US" dirty="0"/>
          </a:p>
        </p:txBody>
      </p:sp>
    </p:spTree>
    <p:extLst>
      <p:ext uri="{BB962C8B-B14F-4D97-AF65-F5344CB8AC3E}">
        <p14:creationId xmlns:p14="http://schemas.microsoft.com/office/powerpoint/2010/main" val="42712609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Replace Text in a Document</a:t>
            </a:r>
          </a:p>
        </p:txBody>
      </p:sp>
      <p:sp>
        <p:nvSpPr>
          <p:cNvPr id="3" name="Text Placeholder 2"/>
          <p:cNvSpPr>
            <a:spLocks noGrp="1"/>
          </p:cNvSpPr>
          <p:nvPr>
            <p:ph type="body" idx="1"/>
          </p:nvPr>
        </p:nvSpPr>
        <p:spPr/>
        <p:txBody>
          <a:bodyPr/>
          <a:lstStyle/>
          <a:p>
            <a:pPr lvl="1" rtl="0">
              <a:buFont typeface="+mj-lt"/>
              <a:buAutoNum type="arabicPeriod" startAt="30"/>
            </a:pPr>
            <a:r>
              <a:rPr lang="en-US" b="0" i="0" u="none" strike="noStrike" baseline="0" dirty="0" smtClean="0">
                <a:solidFill>
                  <a:prstClr val="black"/>
                </a:solidFill>
                <a:latin typeface="Segoe"/>
                <a:ea typeface="ＭＳ ゴシック"/>
              </a:rPr>
              <a:t>Click </a:t>
            </a:r>
            <a:r>
              <a:rPr lang="en-US" b="1" i="0" u="none" strike="noStrike" baseline="0" dirty="0" smtClean="0">
                <a:solidFill>
                  <a:prstClr val="black"/>
                </a:solidFill>
                <a:latin typeface="Segoe"/>
                <a:ea typeface="ＭＳ ゴシック"/>
              </a:rPr>
              <a:t>Find Next</a:t>
            </a:r>
            <a:r>
              <a:rPr lang="en-US" b="0" i="0" u="none" strike="noStrike" baseline="0" dirty="0" smtClean="0">
                <a:solidFill>
                  <a:prstClr val="black"/>
                </a:solidFill>
                <a:latin typeface="Segoe"/>
                <a:ea typeface="ＭＳ ゴシック"/>
              </a:rPr>
              <a:t>, and notice that Word highlights the first occurrence. Click </a:t>
            </a:r>
            <a:r>
              <a:rPr lang="en-US" b="1" i="0" u="none" strike="noStrike" baseline="0" dirty="0" smtClean="0">
                <a:solidFill>
                  <a:prstClr val="black"/>
                </a:solidFill>
                <a:latin typeface="Segoe"/>
                <a:ea typeface="ＭＳ ゴシック"/>
              </a:rPr>
              <a:t>Replace All</a:t>
            </a:r>
            <a:r>
              <a:rPr lang="en-US" b="0" i="0" u="none" strike="noStrike" baseline="0" dirty="0" smtClean="0">
                <a:solidFill>
                  <a:prstClr val="black"/>
                </a:solidFill>
                <a:latin typeface="Segoe"/>
                <a:ea typeface="ＭＳ ゴシック"/>
              </a:rPr>
              <a:t>. Three replacements are made in the document and the document has Page Breaks instead of Section Breaks.</a:t>
            </a:r>
          </a:p>
          <a:p>
            <a:pPr lvl="1" rtl="0">
              <a:buAutoNum type="arabicPeriod" startAt="30"/>
            </a:pPr>
            <a:r>
              <a:rPr lang="en-US" b="0" i="0" u="none" strike="noStrike" baseline="0" dirty="0" smtClean="0">
                <a:solidFill>
                  <a:prstClr val="black"/>
                </a:solidFill>
                <a:latin typeface="Segoe"/>
                <a:ea typeface="ＭＳ ゴシック"/>
              </a:rPr>
              <a:t>Click </a:t>
            </a:r>
            <a:r>
              <a:rPr lang="en-US" b="1" i="0" u="none" strike="noStrike" baseline="0" dirty="0" smtClean="0">
                <a:solidFill>
                  <a:prstClr val="black"/>
                </a:solidFill>
                <a:latin typeface="Segoe"/>
                <a:ea typeface="ＭＳ ゴシック"/>
              </a:rPr>
              <a:t>OK</a:t>
            </a:r>
            <a:r>
              <a:rPr lang="en-US" b="0" i="0" u="none" strike="noStrike" baseline="0" dirty="0" smtClean="0">
                <a:solidFill>
                  <a:prstClr val="black"/>
                </a:solidFill>
                <a:latin typeface="Segoe"/>
                <a:ea typeface="ＭＳ ゴシック"/>
              </a:rPr>
              <a:t>, and then click </a:t>
            </a:r>
            <a:r>
              <a:rPr lang="en-US" b="1" i="0" u="none" strike="noStrike" baseline="0" dirty="0" smtClean="0">
                <a:solidFill>
                  <a:prstClr val="black"/>
                </a:solidFill>
                <a:latin typeface="Segoe"/>
                <a:ea typeface="ＭＳ ゴシック"/>
              </a:rPr>
              <a:t>Close</a:t>
            </a:r>
            <a:r>
              <a:rPr lang="en-US" b="0" i="0" u="none" strike="noStrike" baseline="0" dirty="0" smtClean="0">
                <a:solidFill>
                  <a:prstClr val="black"/>
                </a:solidFill>
                <a:latin typeface="Segoe"/>
                <a:ea typeface="ＭＳ ゴシック"/>
              </a:rPr>
              <a:t> to close the </a:t>
            </a:r>
            <a:r>
              <a:rPr lang="en-US" b="0" i="1" u="none" strike="noStrike" baseline="0" dirty="0" smtClean="0">
                <a:solidFill>
                  <a:prstClr val="black"/>
                </a:solidFill>
                <a:latin typeface="Segoe"/>
                <a:ea typeface="ＭＳ ゴシック"/>
              </a:rPr>
              <a:t>Find and Replace</a:t>
            </a:r>
            <a:r>
              <a:rPr lang="en-US" b="0" i="0" u="none" strike="noStrike" baseline="0" dirty="0" smtClean="0">
                <a:solidFill>
                  <a:prstClr val="black"/>
                </a:solidFill>
                <a:latin typeface="Segoe"/>
                <a:ea typeface="ＭＳ ゴシック"/>
              </a:rPr>
              <a:t> dialog box.</a:t>
            </a:r>
          </a:p>
          <a:p>
            <a:pPr lvl="1" rtl="0">
              <a:buAutoNum type="arabicPeriod" startAt="30"/>
            </a:pPr>
            <a:r>
              <a:rPr lang="en-US" b="0" i="0" u="none" strike="noStrike" baseline="0" dirty="0" smtClean="0">
                <a:solidFill>
                  <a:prstClr val="black"/>
                </a:solidFill>
                <a:latin typeface="Segoe"/>
                <a:ea typeface="ＭＳ ゴシック"/>
              </a:rPr>
              <a:t>Review the page breaks in the document and leave the Show/Hide button on.</a:t>
            </a:r>
          </a:p>
          <a:p>
            <a:pPr lvl="1">
              <a:buFont typeface="+mj-lt"/>
              <a:buAutoNum type="arabicPeriod" startAt="33"/>
            </a:pPr>
            <a:r>
              <a:rPr lang="en-US" dirty="0" smtClean="0">
                <a:solidFill>
                  <a:prstClr val="black"/>
                </a:solidFill>
                <a:latin typeface="Segoe"/>
                <a:ea typeface="ＭＳ ゴシック"/>
              </a:rPr>
              <a:t> </a:t>
            </a:r>
            <a:r>
              <a:rPr lang="en-US" b="1" dirty="0" smtClean="0">
                <a:solidFill>
                  <a:prstClr val="black"/>
                </a:solidFill>
                <a:latin typeface="Segoe"/>
                <a:ea typeface="ＭＳ ゴシック"/>
              </a:rPr>
              <a:t>SAVE</a:t>
            </a:r>
            <a:r>
              <a:rPr lang="en-US" dirty="0" smtClean="0">
                <a:solidFill>
                  <a:prstClr val="black"/>
                </a:solidFill>
                <a:latin typeface="Segoe"/>
                <a:ea typeface="ＭＳ ゴシック"/>
              </a:rPr>
              <a:t> </a:t>
            </a:r>
            <a:r>
              <a:rPr lang="en-US" dirty="0">
                <a:solidFill>
                  <a:prstClr val="black"/>
                </a:solidFill>
                <a:latin typeface="Segoe"/>
                <a:ea typeface="ＭＳ ゴシック"/>
              </a:rPr>
              <a:t>the document on your flash drive as </a:t>
            </a:r>
            <a:r>
              <a:rPr lang="en-US" b="1" i="1" dirty="0">
                <a:solidFill>
                  <a:prstClr val="black"/>
                </a:solidFill>
                <a:latin typeface="Segoe"/>
                <a:ea typeface="ＭＳ ゴシック"/>
              </a:rPr>
              <a:t>Star Bright Satellite Proposal Update</a:t>
            </a:r>
            <a:r>
              <a:rPr lang="en-US" dirty="0">
                <a:solidFill>
                  <a:prstClr val="black"/>
                </a:solidFill>
                <a:latin typeface="Times New Roman"/>
                <a:ea typeface="ＭＳ ゴシック"/>
              </a:rPr>
              <a:t>.</a:t>
            </a:r>
          </a:p>
          <a:p>
            <a:pPr lvl="0"/>
            <a:r>
              <a:rPr lang="en-US" b="1" dirty="0">
                <a:latin typeface="Segoe"/>
                <a:ea typeface="ＭＳ ゴシック"/>
              </a:rPr>
              <a:t>PAUSE.</a:t>
            </a:r>
            <a:r>
              <a:rPr lang="en-US" dirty="0">
                <a:latin typeface="Segoe"/>
                <a:ea typeface="ＭＳ ゴシック"/>
              </a:rPr>
              <a:t> </a:t>
            </a:r>
            <a:r>
              <a:rPr lang="en-US" b="1" dirty="0">
                <a:latin typeface="Segoe"/>
                <a:ea typeface="ＭＳ ゴシック"/>
              </a:rPr>
              <a:t>LEAVE</a:t>
            </a:r>
            <a:r>
              <a:rPr lang="en-US" dirty="0">
                <a:latin typeface="Segoe"/>
                <a:ea typeface="ＭＳ ゴシック"/>
              </a:rPr>
              <a:t> Word open to use in the next exercise.</a:t>
            </a:r>
          </a:p>
          <a:p>
            <a:pPr lvl="1" rtl="0">
              <a:buAutoNum type="arabicPeriod" startAt="30"/>
            </a:pPr>
            <a:endParaRPr lang="en-US" b="0" i="0" u="none" strike="noStrike" baseline="0" dirty="0" smtClean="0">
              <a:solidFill>
                <a:prstClr val="black"/>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44</a:t>
            </a:fld>
            <a:endParaRPr lang="en-US" dirty="0"/>
          </a:p>
        </p:txBody>
      </p:sp>
    </p:spTree>
    <p:extLst>
      <p:ext uri="{BB962C8B-B14F-4D97-AF65-F5344CB8AC3E}">
        <p14:creationId xmlns:p14="http://schemas.microsoft.com/office/powerpoint/2010/main" val="32042526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the Go To Command</a:t>
            </a:r>
          </a:p>
        </p:txBody>
      </p:sp>
      <p:sp>
        <p:nvSpPr>
          <p:cNvPr id="3" name="Text Placeholder 2"/>
          <p:cNvSpPr>
            <a:spLocks noGrp="1"/>
          </p:cNvSpPr>
          <p:nvPr>
            <p:ph type="body" idx="1"/>
          </p:nvPr>
        </p:nvSpPr>
        <p:spPr/>
        <p:txBody>
          <a:bodyPr/>
          <a:lstStyle/>
          <a:p>
            <a:pPr lvl="0" rtl="0"/>
            <a:r>
              <a:rPr lang="en-US" b="1" i="0" u="none" strike="noStrike" baseline="0" dirty="0" smtClean="0">
                <a:latin typeface="Segoe"/>
                <a:ea typeface="ＭＳ ゴシック"/>
              </a:rPr>
              <a:t>USE</a:t>
            </a:r>
            <a:r>
              <a:rPr lang="en-US" b="0" i="0" u="none" strike="noStrike" baseline="0" dirty="0" smtClean="0">
                <a:latin typeface="Segoe"/>
                <a:ea typeface="ＭＳ ゴシック"/>
              </a:rPr>
              <a:t> the document that is open from the previous exercise.</a:t>
            </a:r>
          </a:p>
          <a:p>
            <a:pPr lvl="1" rtl="0"/>
            <a:r>
              <a:rPr lang="en-US" b="0" i="0" u="none" strike="noStrike" baseline="0" dirty="0" smtClean="0">
                <a:solidFill>
                  <a:prstClr val="black"/>
                </a:solidFill>
                <a:latin typeface="Segoe"/>
                <a:ea typeface="ＭＳ ゴシック"/>
              </a:rPr>
              <a:t>On the </a:t>
            </a:r>
            <a:r>
              <a:rPr lang="en-US" b="1" i="0" u="none" strike="noStrike" baseline="0" dirty="0" smtClean="0">
                <a:solidFill>
                  <a:prstClr val="black"/>
                </a:solidFill>
                <a:latin typeface="Segoe"/>
                <a:ea typeface="ＭＳ ゴシック"/>
              </a:rPr>
              <a:t>Home</a:t>
            </a:r>
            <a:r>
              <a:rPr lang="en-US" b="0" i="0" u="none" strike="noStrike" baseline="0" dirty="0" smtClean="0">
                <a:solidFill>
                  <a:prstClr val="black"/>
                </a:solidFill>
                <a:latin typeface="Segoe"/>
                <a:ea typeface="ＭＳ ゴシック"/>
              </a:rPr>
              <a:t> tab, in the Editing group, click the drop-down arrow next to the Find button, and then click </a:t>
            </a:r>
            <a:r>
              <a:rPr lang="en-US" b="1" i="0" u="none" strike="noStrike" baseline="0" dirty="0" smtClean="0">
                <a:solidFill>
                  <a:prstClr val="black"/>
                </a:solidFill>
                <a:latin typeface="Segoe"/>
                <a:ea typeface="ＭＳ ゴシック"/>
              </a:rPr>
              <a:t>Go To</a:t>
            </a:r>
            <a:r>
              <a:rPr lang="en-US" b="0" i="0" u="none" strike="noStrike" baseline="0" dirty="0" smtClean="0">
                <a:solidFill>
                  <a:prstClr val="black"/>
                </a:solidFill>
                <a:latin typeface="Segoe"/>
                <a:ea typeface="ＭＳ ゴシック"/>
              </a:rPr>
              <a:t>. The Go To tab of the Find and Replace dialog box is displayed, as shown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45</a:t>
            </a:fld>
            <a:endParaRPr lang="en-US" dirty="0"/>
          </a:p>
        </p:txBody>
      </p:sp>
      <p:pic>
        <p:nvPicPr>
          <p:cNvPr id="7" name="Picture 6" descr="02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3352800"/>
            <a:ext cx="6183345" cy="2785221"/>
          </a:xfrm>
          <a:prstGeom prst="rect">
            <a:avLst/>
          </a:prstGeom>
        </p:spPr>
      </p:pic>
    </p:spTree>
    <p:extLst>
      <p:ext uri="{BB962C8B-B14F-4D97-AF65-F5344CB8AC3E}">
        <p14:creationId xmlns:p14="http://schemas.microsoft.com/office/powerpoint/2010/main" val="1826621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the Go To Command</a:t>
            </a:r>
          </a:p>
        </p:txBody>
      </p:sp>
      <p:sp>
        <p:nvSpPr>
          <p:cNvPr id="3" name="Text Placeholder 2"/>
          <p:cNvSpPr>
            <a:spLocks noGrp="1"/>
          </p:cNvSpPr>
          <p:nvPr>
            <p:ph type="body" idx="1"/>
          </p:nvPr>
        </p:nvSpPr>
        <p:spPr/>
        <p:txBody>
          <a:bodyPr/>
          <a:lstStyle/>
          <a:p>
            <a:pPr lvl="1" rtl="0">
              <a:buFont typeface="+mj-lt"/>
              <a:buAutoNum type="arabicPeriod" startAt="2"/>
            </a:pPr>
            <a:r>
              <a:rPr lang="en-US" sz="2000" b="0" i="0" u="none" strike="noStrike" baseline="0" dirty="0" smtClean="0">
                <a:solidFill>
                  <a:prstClr val="black"/>
                </a:solidFill>
                <a:latin typeface="Segoe"/>
                <a:ea typeface="ＭＳ ゴシック"/>
              </a:rPr>
              <a:t>In the Go to what box, Page is selected by default. In the Enter page number box, type </a:t>
            </a:r>
            <a:r>
              <a:rPr lang="en-US" sz="2000" b="1" i="0" u="none" strike="noStrike" baseline="0" dirty="0" smtClean="0">
                <a:solidFill>
                  <a:prstClr val="black"/>
                </a:solidFill>
                <a:latin typeface="Segoe"/>
                <a:ea typeface="ＭＳ ゴシック"/>
              </a:rPr>
              <a:t>4</a:t>
            </a:r>
            <a:r>
              <a:rPr lang="en-US" sz="2000" b="0" i="0" u="none" strike="noStrike" baseline="0" dirty="0" smtClean="0">
                <a:solidFill>
                  <a:prstClr val="black"/>
                </a:solidFill>
                <a:latin typeface="Segoe"/>
                <a:ea typeface="ＭＳ ゴシック"/>
              </a:rPr>
              <a:t>, and then click</a:t>
            </a:r>
            <a:r>
              <a:rPr lang="en-US" sz="2000" b="1" i="0" u="none" strike="noStrike" baseline="0" dirty="0" smtClean="0">
                <a:solidFill>
                  <a:prstClr val="black"/>
                </a:solidFill>
                <a:latin typeface="ITC Officina Sans Bold"/>
                <a:ea typeface="ＭＳ ゴシック"/>
              </a:rPr>
              <a:t> </a:t>
            </a:r>
            <a:r>
              <a:rPr lang="en-US" sz="2000" b="1" i="0" u="none" strike="noStrike" baseline="0" dirty="0" smtClean="0">
                <a:solidFill>
                  <a:prstClr val="black"/>
                </a:solidFill>
                <a:latin typeface="Segoe"/>
                <a:ea typeface="ＭＳ ゴシック"/>
              </a:rPr>
              <a:t>Go To</a:t>
            </a:r>
            <a:r>
              <a:rPr lang="en-US" sz="2000" b="0" i="0" u="none" strike="noStrike" baseline="0" dirty="0" smtClean="0">
                <a:solidFill>
                  <a:prstClr val="black"/>
                </a:solidFill>
                <a:latin typeface="Segoe"/>
                <a:ea typeface="ＭＳ ゴシック"/>
              </a:rPr>
              <a:t>. The insertion point moves to page 4 of the document.</a:t>
            </a:r>
          </a:p>
          <a:p>
            <a:pPr lvl="1" rtl="0">
              <a:buAutoNum type="arabicPeriod" startAt="2"/>
            </a:pPr>
            <a:r>
              <a:rPr lang="en-US" sz="2000" b="0" i="0" u="none" strike="noStrike" baseline="0" dirty="0" smtClean="0">
                <a:solidFill>
                  <a:prstClr val="black"/>
                </a:solidFill>
                <a:latin typeface="Segoe"/>
                <a:ea typeface="ＭＳ ゴシック"/>
              </a:rPr>
              <a:t>In the Go to what box, select </a:t>
            </a:r>
            <a:r>
              <a:rPr lang="en-US" sz="2000" b="1" i="0" u="none" strike="noStrike" baseline="0" dirty="0" smtClean="0">
                <a:solidFill>
                  <a:prstClr val="black"/>
                </a:solidFill>
                <a:latin typeface="Segoe"/>
                <a:ea typeface="ＭＳ ゴシック"/>
              </a:rPr>
              <a:t>Line</a:t>
            </a:r>
            <a:r>
              <a:rPr lang="en-US" sz="2000" b="0" i="0" u="none" strike="noStrike" baseline="0" dirty="0" smtClean="0">
                <a:solidFill>
                  <a:prstClr val="black"/>
                </a:solidFill>
                <a:latin typeface="Segoe"/>
                <a:ea typeface="ＭＳ ゴシック"/>
              </a:rPr>
              <a:t>. In the Enter line number</a:t>
            </a:r>
            <a:r>
              <a:rPr lang="en-US" sz="2000" b="0" i="1" u="none" strike="noStrike" baseline="0" dirty="0" smtClean="0">
                <a:solidFill>
                  <a:prstClr val="black"/>
                </a:solidFill>
                <a:latin typeface="Segoe"/>
                <a:ea typeface="ＭＳ ゴシック"/>
              </a:rPr>
              <a:t> </a:t>
            </a:r>
            <a:r>
              <a:rPr lang="en-US" sz="2000" b="0" i="0" u="none" strike="noStrike" baseline="0" dirty="0" smtClean="0">
                <a:solidFill>
                  <a:prstClr val="black"/>
                </a:solidFill>
                <a:latin typeface="Segoe"/>
                <a:ea typeface="ＭＳ ゴシック"/>
              </a:rPr>
              <a:t>box, type </a:t>
            </a:r>
            <a:r>
              <a:rPr lang="en-US" sz="2000" b="1" i="0" u="none" strike="noStrike" baseline="0" dirty="0" smtClean="0">
                <a:solidFill>
                  <a:prstClr val="black"/>
                </a:solidFill>
                <a:latin typeface="Segoe"/>
                <a:ea typeface="ＭＳ ゴシック"/>
              </a:rPr>
              <a:t>10</a:t>
            </a:r>
            <a:r>
              <a:rPr lang="en-US" sz="2000" b="0" i="0" u="none" strike="noStrike" baseline="0" dirty="0" smtClean="0">
                <a:solidFill>
                  <a:prstClr val="black"/>
                </a:solidFill>
                <a:latin typeface="Segoe"/>
                <a:ea typeface="ＭＳ ゴシック"/>
              </a:rPr>
              <a:t>, and then click</a:t>
            </a:r>
            <a:r>
              <a:rPr lang="en-US" sz="2000" b="1" i="0" u="none" strike="noStrike" baseline="0" dirty="0" smtClean="0">
                <a:solidFill>
                  <a:prstClr val="black"/>
                </a:solidFill>
                <a:latin typeface="ITC Officina Sans Bold"/>
                <a:ea typeface="ＭＳ ゴシック"/>
              </a:rPr>
              <a:t> </a:t>
            </a:r>
            <a:r>
              <a:rPr lang="en-US" sz="2000" b="1" i="0" u="none" strike="noStrike" baseline="0" dirty="0" smtClean="0">
                <a:solidFill>
                  <a:prstClr val="black"/>
                </a:solidFill>
                <a:latin typeface="Segoe"/>
                <a:ea typeface="ＭＳ ゴシック"/>
              </a:rPr>
              <a:t>Go To</a:t>
            </a:r>
            <a:r>
              <a:rPr lang="en-US" sz="2000" b="0" i="0" u="none" strike="noStrike" baseline="0" dirty="0" smtClean="0">
                <a:solidFill>
                  <a:prstClr val="black"/>
                </a:solidFill>
                <a:latin typeface="Segoe"/>
                <a:ea typeface="ＭＳ ゴシック"/>
              </a:rPr>
              <a:t>. The insertion point moves to line 10 in the document.</a:t>
            </a:r>
          </a:p>
          <a:p>
            <a:pPr lvl="1">
              <a:buFont typeface="+mj-lt"/>
              <a:buAutoNum type="arabicPeriod" startAt="4"/>
            </a:pPr>
            <a:r>
              <a:rPr lang="en-US" sz="2000" dirty="0">
                <a:solidFill>
                  <a:prstClr val="black"/>
                </a:solidFill>
                <a:latin typeface="Segoe"/>
                <a:ea typeface="ＭＳ ゴシック"/>
              </a:rPr>
              <a:t>In the Go to what box, select </a:t>
            </a:r>
            <a:r>
              <a:rPr lang="en-US" sz="2000" b="1" dirty="0">
                <a:solidFill>
                  <a:prstClr val="black"/>
                </a:solidFill>
                <a:latin typeface="Segoe"/>
                <a:ea typeface="ＭＳ ゴシック"/>
              </a:rPr>
              <a:t>Bookmark</a:t>
            </a:r>
            <a:r>
              <a:rPr lang="en-US" sz="2000" dirty="0">
                <a:solidFill>
                  <a:prstClr val="black"/>
                </a:solidFill>
                <a:latin typeface="Segoe"/>
                <a:ea typeface="ＭＳ ゴシック"/>
              </a:rPr>
              <a:t>. In the Enter bookmark name box, Option_1 displays. Click </a:t>
            </a:r>
            <a:r>
              <a:rPr lang="en-US" sz="2000" b="1" dirty="0">
                <a:solidFill>
                  <a:prstClr val="black"/>
                </a:solidFill>
                <a:latin typeface="Segoe"/>
                <a:ea typeface="ＭＳ ゴシック"/>
              </a:rPr>
              <a:t>Go To</a:t>
            </a:r>
            <a:r>
              <a:rPr lang="en-US" sz="2000" dirty="0">
                <a:solidFill>
                  <a:prstClr val="black"/>
                </a:solidFill>
                <a:latin typeface="Segoe"/>
                <a:ea typeface="ＭＳ ゴシック"/>
              </a:rPr>
              <a:t>. The insertion point moves to the bookmark.</a:t>
            </a:r>
          </a:p>
          <a:p>
            <a:pPr lvl="1">
              <a:buAutoNum type="arabicPeriod" startAt="4"/>
            </a:pPr>
            <a:r>
              <a:rPr lang="en-US" sz="2000" dirty="0">
                <a:solidFill>
                  <a:prstClr val="black"/>
                </a:solidFill>
                <a:latin typeface="Segoe"/>
                <a:ea typeface="ＭＳ ゴシック"/>
              </a:rPr>
              <a:t>Click the drop-down arrow in the Enter bookmark name box and select the </a:t>
            </a:r>
            <a:r>
              <a:rPr lang="en-US" sz="2000" b="1" dirty="0">
                <a:solidFill>
                  <a:prstClr val="black"/>
                </a:solidFill>
                <a:latin typeface="Segoe"/>
                <a:ea typeface="ＭＳ ゴシック"/>
              </a:rPr>
              <a:t>Top</a:t>
            </a:r>
            <a:r>
              <a:rPr lang="en-US" sz="2000" dirty="0">
                <a:solidFill>
                  <a:prstClr val="black"/>
                </a:solidFill>
                <a:latin typeface="Segoe"/>
                <a:ea typeface="ＭＳ ゴシック"/>
              </a:rPr>
              <a:t>, and then click </a:t>
            </a:r>
            <a:r>
              <a:rPr lang="en-US" sz="2000" b="1" dirty="0">
                <a:solidFill>
                  <a:prstClr val="black"/>
                </a:solidFill>
                <a:latin typeface="Segoe"/>
                <a:ea typeface="ＭＳ ゴシック"/>
              </a:rPr>
              <a:t>Go To</a:t>
            </a:r>
            <a:r>
              <a:rPr lang="en-US" sz="2000" dirty="0">
                <a:solidFill>
                  <a:prstClr val="black"/>
                </a:solidFill>
                <a:latin typeface="Segoe"/>
                <a:ea typeface="ＭＳ ゴシック"/>
              </a:rPr>
              <a:t>. The bookmark is placed at the beginning of the document.</a:t>
            </a:r>
          </a:p>
          <a:p>
            <a:pPr lvl="1">
              <a:buAutoNum type="arabicPeriod" startAt="4"/>
            </a:pPr>
            <a:r>
              <a:rPr lang="en-US" sz="2000" dirty="0">
                <a:solidFill>
                  <a:prstClr val="black"/>
                </a:solidFill>
                <a:latin typeface="Segoe"/>
                <a:ea typeface="ＭＳ ゴシック"/>
              </a:rPr>
              <a:t>Click </a:t>
            </a:r>
            <a:r>
              <a:rPr lang="en-US" sz="2000" b="1" dirty="0">
                <a:solidFill>
                  <a:prstClr val="black"/>
                </a:solidFill>
                <a:latin typeface="Segoe"/>
                <a:ea typeface="ＭＳ ゴシック"/>
              </a:rPr>
              <a:t>Close</a:t>
            </a:r>
            <a:r>
              <a:rPr lang="en-US" sz="2000" dirty="0">
                <a:solidFill>
                  <a:prstClr val="black"/>
                </a:solidFill>
                <a:latin typeface="Times New Roman"/>
                <a:ea typeface="ＭＳ ゴシック"/>
              </a:rPr>
              <a:t>.</a:t>
            </a:r>
          </a:p>
          <a:p>
            <a:pPr lvl="0"/>
            <a:r>
              <a:rPr lang="en-US" sz="2000" b="1" dirty="0">
                <a:latin typeface="Segoe"/>
                <a:ea typeface="ＭＳ ゴシック"/>
              </a:rPr>
              <a:t>PAUSE.</a:t>
            </a:r>
            <a:r>
              <a:rPr lang="en-US" sz="2000" dirty="0">
                <a:latin typeface="Segoe"/>
                <a:ea typeface="ＭＳ ゴシック"/>
              </a:rPr>
              <a:t> </a:t>
            </a:r>
            <a:r>
              <a:rPr lang="en-US" sz="2000" b="1" dirty="0">
                <a:latin typeface="Segoe"/>
                <a:ea typeface="ＭＳ ゴシック"/>
              </a:rPr>
              <a:t>LEAVE</a:t>
            </a:r>
            <a:r>
              <a:rPr lang="en-US" sz="2000" dirty="0">
                <a:latin typeface="Segoe"/>
                <a:ea typeface="ＭＳ ゴシック"/>
              </a:rPr>
              <a:t> the document open to use in the next exercise.</a:t>
            </a:r>
          </a:p>
          <a:p>
            <a:pPr lvl="1" rtl="0">
              <a:buAutoNum type="arabicPeriod" startAt="2"/>
            </a:pPr>
            <a:endParaRPr lang="en-US" sz="2000" b="0" i="0" u="none" strike="noStrike" baseline="0" dirty="0" smtClean="0">
              <a:solidFill>
                <a:prstClr val="black"/>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46</a:t>
            </a:fld>
            <a:endParaRPr lang="en-US" dirty="0"/>
          </a:p>
        </p:txBody>
      </p:sp>
    </p:spTree>
    <p:extLst>
      <p:ext uri="{BB962C8B-B14F-4D97-AF65-F5344CB8AC3E}">
        <p14:creationId xmlns:p14="http://schemas.microsoft.com/office/powerpoint/2010/main" val="15276580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Select, Replace, and Delete Text</a:t>
            </a:r>
          </a:p>
        </p:txBody>
      </p:sp>
      <p:sp>
        <p:nvSpPr>
          <p:cNvPr id="3" name="Text Placeholder 2"/>
          <p:cNvSpPr>
            <a:spLocks noGrp="1"/>
          </p:cNvSpPr>
          <p:nvPr>
            <p:ph type="body" idx="1"/>
          </p:nvPr>
        </p:nvSpPr>
        <p:spPr/>
        <p:txBody>
          <a:bodyPr/>
          <a:lstStyle/>
          <a:p>
            <a:pPr lvl="0" rtl="0"/>
            <a:r>
              <a:rPr lang="en-US" b="1" i="0" u="none" strike="noStrike" baseline="0" dirty="0" smtClean="0">
                <a:latin typeface="Segoe"/>
                <a:ea typeface="ＭＳ ゴシック"/>
              </a:rPr>
              <a:t>USE</a:t>
            </a:r>
            <a:r>
              <a:rPr lang="en-US" b="0" i="0" u="none" strike="noStrike" baseline="0" dirty="0" smtClean="0">
                <a:latin typeface="Segoe"/>
                <a:ea typeface="ＭＳ ゴシック"/>
              </a:rPr>
              <a:t> the document that is open from the previous exercise.</a:t>
            </a:r>
          </a:p>
          <a:p>
            <a:pPr lvl="1" rtl="0"/>
            <a:r>
              <a:rPr lang="en-US" b="0" i="0" u="none" strike="noStrike" baseline="0" dirty="0" smtClean="0">
                <a:solidFill>
                  <a:srgbClr val="000000"/>
                </a:solidFill>
                <a:latin typeface="Segoe"/>
                <a:ea typeface="ＭＳ ゴシック"/>
              </a:rPr>
              <a:t>Position your insertion point at the beginning of the first paragraph, under the Proposal Description heading. The insertion point is to the left of the </a:t>
            </a:r>
            <a:r>
              <a:rPr lang="en-US" b="0" i="1" u="none" strike="noStrike" baseline="0" dirty="0" smtClean="0">
                <a:solidFill>
                  <a:srgbClr val="000000"/>
                </a:solidFill>
                <a:latin typeface="Segoe"/>
                <a:ea typeface="ＭＳ ゴシック"/>
              </a:rPr>
              <a:t>S </a:t>
            </a:r>
            <a:r>
              <a:rPr lang="en-US" b="0" i="0" u="none" strike="noStrike" baseline="0" dirty="0" smtClean="0">
                <a:solidFill>
                  <a:srgbClr val="000000"/>
                </a:solidFill>
                <a:latin typeface="Segoe"/>
                <a:ea typeface="ＭＳ ゴシック"/>
              </a:rPr>
              <a:t>in</a:t>
            </a:r>
            <a:r>
              <a:rPr lang="en-US" b="0" i="1" u="none" strike="noStrike" baseline="0" dirty="0" smtClean="0">
                <a:solidFill>
                  <a:srgbClr val="000000"/>
                </a:solidFill>
                <a:latin typeface="Segoe"/>
                <a:ea typeface="ＭＳ ゴシック"/>
              </a:rPr>
              <a:t> Star. </a:t>
            </a:r>
            <a:r>
              <a:rPr lang="en-US" b="0" i="0" u="none" strike="noStrike" baseline="0" dirty="0" smtClean="0">
                <a:solidFill>
                  <a:srgbClr val="000000"/>
                </a:solidFill>
                <a:latin typeface="Segoe"/>
                <a:ea typeface="ＭＳ ゴシック"/>
              </a:rPr>
              <a:t>Click and drag across until </a:t>
            </a:r>
            <a:r>
              <a:rPr lang="en-US" b="1" i="0" u="none" strike="noStrike" baseline="0" dirty="0" smtClean="0">
                <a:solidFill>
                  <a:srgbClr val="000000"/>
                </a:solidFill>
                <a:latin typeface="Segoe"/>
                <a:ea typeface="ＭＳ ゴシック"/>
              </a:rPr>
              <a:t>Star Bright Satellite Radio</a:t>
            </a:r>
            <a:r>
              <a:rPr lang="en-US" b="0" i="0" u="none" strike="noStrike" baseline="0" dirty="0" smtClean="0">
                <a:solidFill>
                  <a:srgbClr val="000000"/>
                </a:solidFill>
                <a:latin typeface="Segoe"/>
                <a:ea typeface="ＭＳ ゴシック"/>
              </a:rPr>
              <a:t> is selected.</a:t>
            </a:r>
          </a:p>
          <a:p>
            <a:pPr lvl="1" rtl="0"/>
            <a:r>
              <a:rPr lang="en-US" b="0" i="0" u="none" strike="noStrike" baseline="0" dirty="0" smtClean="0">
                <a:solidFill>
                  <a:srgbClr val="000000"/>
                </a:solidFill>
                <a:latin typeface="Segoe"/>
                <a:ea typeface="ＭＳ ゴシック"/>
              </a:rPr>
              <a:t>Type</a:t>
            </a:r>
            <a:r>
              <a:rPr lang="en-US" b="0" i="0" u="none" strike="noStrike" baseline="0" dirty="0" smtClean="0">
                <a:solidFill>
                  <a:prstClr val="black"/>
                </a:solidFill>
                <a:latin typeface="Segoe"/>
                <a:ea typeface="ＭＳ ゴシック"/>
              </a:rPr>
              <a:t> </a:t>
            </a:r>
            <a:r>
              <a:rPr lang="en-US" b="1" i="0" u="none" strike="noStrike" baseline="0" dirty="0" smtClean="0">
                <a:solidFill>
                  <a:prstClr val="black"/>
                </a:solidFill>
                <a:latin typeface="Segoe"/>
                <a:ea typeface="ＭＳ ゴシック"/>
              </a:rPr>
              <a:t>SBSR</a:t>
            </a:r>
            <a:r>
              <a:rPr lang="en-US" b="0" i="0" u="none" strike="noStrike" baseline="0" dirty="0" smtClean="0">
                <a:solidFill>
                  <a:prstClr val="black"/>
                </a:solidFill>
                <a:latin typeface="Segoe"/>
                <a:ea typeface="ＭＳ ゴシック"/>
              </a:rPr>
              <a:t>. </a:t>
            </a:r>
            <a:r>
              <a:rPr lang="en-US" b="0" i="1" u="none" strike="noStrike" baseline="0" dirty="0" smtClean="0">
                <a:solidFill>
                  <a:prstClr val="black"/>
                </a:solidFill>
                <a:latin typeface="Segoe"/>
                <a:ea typeface="ＭＳ ゴシック"/>
              </a:rPr>
              <a:t>Star B</a:t>
            </a:r>
            <a:r>
              <a:rPr lang="en-US" b="0" i="1" u="none" strike="noStrike" baseline="0" dirty="0" smtClean="0">
                <a:solidFill>
                  <a:srgbClr val="000000"/>
                </a:solidFill>
                <a:latin typeface="Segoe"/>
                <a:ea typeface="ＭＳ ゴシック"/>
              </a:rPr>
              <a:t>right Satellite Radio</a:t>
            </a:r>
            <a:r>
              <a:rPr lang="en-US" b="0" i="0" u="none" strike="noStrike" baseline="0" dirty="0" smtClean="0">
                <a:solidFill>
                  <a:srgbClr val="000000"/>
                </a:solidFill>
                <a:latin typeface="Segoe"/>
                <a:ea typeface="ＭＳ ゴシック"/>
              </a:rPr>
              <a:t> is replaced with </a:t>
            </a:r>
            <a:r>
              <a:rPr lang="en-US" b="0" i="1" u="none" strike="noStrike" baseline="0" dirty="0" smtClean="0">
                <a:solidFill>
                  <a:srgbClr val="000000"/>
                </a:solidFill>
                <a:latin typeface="Segoe"/>
                <a:ea typeface="ＭＳ ゴシック"/>
              </a:rPr>
              <a:t>SBSR</a:t>
            </a:r>
            <a:r>
              <a:rPr lang="en-US" b="0" i="0" u="none" strike="noStrike" baseline="0" dirty="0" smtClean="0">
                <a:solidFill>
                  <a:srgbClr val="000000"/>
                </a:solidFill>
                <a:latin typeface="Times New Roman"/>
                <a:ea typeface="ＭＳ ゴシック"/>
              </a:rPr>
              <a:t>.</a:t>
            </a:r>
          </a:p>
          <a:p>
            <a:pPr lvl="1" rtl="0"/>
            <a:r>
              <a:rPr lang="en-US" b="0" i="0" u="none" strike="noStrike" baseline="0" dirty="0" smtClean="0">
                <a:solidFill>
                  <a:srgbClr val="000000"/>
                </a:solidFill>
                <a:latin typeface="Segoe"/>
                <a:ea typeface="ＭＳ ゴシック"/>
              </a:rPr>
              <a:t>In the first sentence of the first paragraph, position the insertion point after the word </a:t>
            </a:r>
            <a:r>
              <a:rPr lang="en-US" b="0" i="1" u="none" strike="noStrike" baseline="0" dirty="0" smtClean="0">
                <a:solidFill>
                  <a:srgbClr val="000000"/>
                </a:solidFill>
                <a:latin typeface="Segoe"/>
                <a:ea typeface="ＭＳ ゴシック"/>
              </a:rPr>
              <a:t>streamline</a:t>
            </a:r>
            <a:r>
              <a:rPr lang="en-US" b="0" i="0" u="none" strike="noStrike" baseline="0" dirty="0" smtClean="0">
                <a:solidFill>
                  <a:srgbClr val="000000"/>
                </a:solidFill>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47</a:t>
            </a:fld>
            <a:endParaRPr lang="en-US" dirty="0"/>
          </a:p>
        </p:txBody>
      </p:sp>
    </p:spTree>
    <p:extLst>
      <p:ext uri="{BB962C8B-B14F-4D97-AF65-F5344CB8AC3E}">
        <p14:creationId xmlns:p14="http://schemas.microsoft.com/office/powerpoint/2010/main" val="38076834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Select, Replace, and Delete Text</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dirty="0" smtClean="0">
                <a:solidFill>
                  <a:srgbClr val="000000"/>
                </a:solidFill>
                <a:latin typeface="Segoe"/>
                <a:ea typeface="ＭＳ ゴシック"/>
              </a:rPr>
              <a:t>Press</a:t>
            </a:r>
            <a:r>
              <a:rPr lang="en-US" b="1" i="0" u="none" strike="noStrike" baseline="0" dirty="0" smtClean="0">
                <a:solidFill>
                  <a:srgbClr val="000000"/>
                </a:solidFill>
                <a:latin typeface="Segoe"/>
                <a:ea typeface="ＭＳ ゴシック"/>
              </a:rPr>
              <a:t> Backspace </a:t>
            </a:r>
            <a:r>
              <a:rPr lang="en-US" b="0" i="0" u="none" strike="noStrike" baseline="0" dirty="0" smtClean="0">
                <a:solidFill>
                  <a:srgbClr val="000000"/>
                </a:solidFill>
                <a:latin typeface="Segoe"/>
                <a:ea typeface="ＭＳ ゴシック"/>
              </a:rPr>
              <a:t>to delete the word </a:t>
            </a:r>
            <a:r>
              <a:rPr lang="en-US" b="0" i="1" u="none" strike="noStrike" baseline="0" dirty="0" smtClean="0">
                <a:solidFill>
                  <a:srgbClr val="000000"/>
                </a:solidFill>
                <a:latin typeface="Segoe"/>
                <a:ea typeface="ＭＳ ゴシック"/>
              </a:rPr>
              <a:t>streamline</a:t>
            </a:r>
            <a:r>
              <a:rPr lang="en-US" b="0" i="0" u="none" strike="noStrike" baseline="0" dirty="0" smtClean="0">
                <a:solidFill>
                  <a:srgbClr val="000000"/>
                </a:solidFill>
                <a:latin typeface="Segoe"/>
                <a:ea typeface="ＭＳ ゴシック"/>
              </a:rPr>
              <a:t>, and then</a:t>
            </a:r>
            <a:r>
              <a:rPr lang="en-US" b="0" i="1" u="none" strike="noStrike" baseline="0" dirty="0" smtClean="0">
                <a:solidFill>
                  <a:srgbClr val="000000"/>
                </a:solidFill>
                <a:latin typeface="Segoe"/>
                <a:ea typeface="ＭＳ ゴシック"/>
              </a:rPr>
              <a:t> </a:t>
            </a:r>
            <a:r>
              <a:rPr lang="en-US" b="0" i="0" u="none" strike="noStrike" baseline="0" dirty="0" smtClean="0">
                <a:solidFill>
                  <a:srgbClr val="000000"/>
                </a:solidFill>
                <a:latin typeface="Segoe"/>
                <a:ea typeface="ＭＳ ゴシック"/>
              </a:rPr>
              <a:t>ty</a:t>
            </a:r>
            <a:r>
              <a:rPr lang="en-US" b="0" i="0" u="none" strike="noStrike" baseline="0" dirty="0" smtClean="0">
                <a:solidFill>
                  <a:prstClr val="black"/>
                </a:solidFill>
                <a:latin typeface="Segoe"/>
                <a:ea typeface="ＭＳ ゴシック"/>
              </a:rPr>
              <a:t>pe </a:t>
            </a:r>
            <a:r>
              <a:rPr lang="en-US" b="1" i="0" u="none" strike="noStrike" baseline="0" dirty="0" smtClean="0">
                <a:solidFill>
                  <a:prstClr val="black"/>
                </a:solidFill>
                <a:latin typeface="Segoe"/>
                <a:ea typeface="ＭＳ ゴシック"/>
              </a:rPr>
              <a:t>restructure</a:t>
            </a:r>
            <a:r>
              <a:rPr lang="en-US" b="0" i="0" u="none" strike="noStrike" baseline="0" dirty="0" smtClean="0">
                <a:solidFill>
                  <a:prstClr val="black"/>
                </a:solidFill>
                <a:latin typeface="Times New Roman"/>
                <a:ea typeface="ＭＳ ゴシック"/>
              </a:rPr>
              <a:t>.</a:t>
            </a:r>
          </a:p>
          <a:p>
            <a:pPr lvl="1" rtl="0">
              <a:buAutoNum type="arabicPeriod" startAt="4"/>
            </a:pPr>
            <a:r>
              <a:rPr lang="en-US" b="0" i="0" u="none" strike="noStrike" baseline="0" dirty="0" smtClean="0">
                <a:solidFill>
                  <a:prstClr val="black"/>
                </a:solidFill>
                <a:latin typeface="Segoe"/>
                <a:ea typeface="ＭＳ ゴシック"/>
              </a:rPr>
              <a:t>Position the insertion point</a:t>
            </a:r>
            <a:r>
              <a:rPr lang="en-US" b="0" i="0" u="none" strike="noStrike" baseline="0" dirty="0" smtClean="0">
                <a:solidFill>
                  <a:srgbClr val="000000"/>
                </a:solidFill>
                <a:latin typeface="Segoe"/>
                <a:ea typeface="ＭＳ ゴシック"/>
              </a:rPr>
              <a:t> in the first paragraph. Triple-click the mouse to select the entire first paragraph.</a:t>
            </a:r>
          </a:p>
          <a:p>
            <a:pPr lvl="1" rtl="0">
              <a:buAutoNum type="arabicPeriod" startAt="4"/>
            </a:pPr>
            <a:r>
              <a:rPr lang="en-US" b="0" i="0" u="none" strike="noStrike" baseline="0" dirty="0" smtClean="0">
                <a:solidFill>
                  <a:srgbClr val="000000"/>
                </a:solidFill>
                <a:latin typeface="Segoe"/>
                <a:ea typeface="ＭＳ ゴシック"/>
              </a:rPr>
              <a:t>Position the insertion point at the beginning of the first paragraph under the Proposal Description. To select multiple text, press and hold the </a:t>
            </a:r>
            <a:r>
              <a:rPr lang="en-US" b="1" i="0" u="none" strike="noStrike" baseline="0" dirty="0" smtClean="0">
                <a:solidFill>
                  <a:srgbClr val="000000"/>
                </a:solidFill>
                <a:latin typeface="Arial"/>
                <a:ea typeface="ＭＳ ゴシック"/>
              </a:rPr>
              <a:t>Ctrl</a:t>
            </a:r>
            <a:r>
              <a:rPr lang="en-US" b="0" i="0" u="none" strike="noStrike" baseline="0" dirty="0" smtClean="0">
                <a:solidFill>
                  <a:srgbClr val="000000"/>
                </a:solidFill>
                <a:latin typeface="Segoe"/>
                <a:ea typeface="ＭＳ ゴシック"/>
              </a:rPr>
              <a:t> key and double-click every other word on the first line beginning with </a:t>
            </a:r>
            <a:r>
              <a:rPr lang="en-US" b="0" i="1" u="none" strike="noStrike" baseline="0" dirty="0" smtClean="0">
                <a:solidFill>
                  <a:srgbClr val="000000"/>
                </a:solidFill>
                <a:latin typeface="Segoe"/>
                <a:ea typeface="ＭＳ ゴシック"/>
              </a:rPr>
              <a:t>SBSR</a:t>
            </a:r>
            <a:r>
              <a:rPr lang="en-US" b="0" i="0" u="none" strike="noStrike" baseline="0" dirty="0" smtClean="0">
                <a:solidFill>
                  <a:srgbClr val="000000"/>
                </a:solidFill>
                <a:latin typeface="Segoe"/>
                <a:ea typeface="ＭＳ ゴシック"/>
              </a:rPr>
              <a:t>. Every other word is now selected.</a:t>
            </a:r>
          </a:p>
          <a:p>
            <a:pPr lvl="1">
              <a:buFont typeface="+mj-lt"/>
              <a:buAutoNum type="arabicPeriod" startAt="4"/>
            </a:pPr>
            <a:r>
              <a:rPr lang="en-US" dirty="0">
                <a:solidFill>
                  <a:srgbClr val="000000"/>
                </a:solidFill>
                <a:latin typeface="Segoe"/>
                <a:ea typeface="ＭＳ ゴシック"/>
              </a:rPr>
              <a:t>Click in a blank part of the page, such as the margin, to deselect the paragraph.</a:t>
            </a:r>
          </a:p>
          <a:p>
            <a:pPr lvl="1" rtl="0">
              <a:buAutoNum type="arabicPeriod" startAt="4"/>
            </a:pPr>
            <a:endParaRPr lang="en-US" b="0" i="0" u="none" strike="noStrike" baseline="0" dirty="0" smtClean="0">
              <a:solidFill>
                <a:srgbClr val="000000"/>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48</a:t>
            </a:fld>
            <a:endParaRPr lang="en-US" dirty="0"/>
          </a:p>
        </p:txBody>
      </p:sp>
    </p:spTree>
    <p:extLst>
      <p:ext uri="{BB962C8B-B14F-4D97-AF65-F5344CB8AC3E}">
        <p14:creationId xmlns:p14="http://schemas.microsoft.com/office/powerpoint/2010/main" val="9906094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Select, Replace, and Delete Text</a:t>
            </a:r>
          </a:p>
        </p:txBody>
      </p:sp>
      <p:sp>
        <p:nvSpPr>
          <p:cNvPr id="3" name="Text Placeholder 2"/>
          <p:cNvSpPr>
            <a:spLocks noGrp="1"/>
          </p:cNvSpPr>
          <p:nvPr>
            <p:ph type="body" idx="1"/>
          </p:nvPr>
        </p:nvSpPr>
        <p:spPr/>
        <p:txBody>
          <a:bodyPr/>
          <a:lstStyle/>
          <a:p>
            <a:pPr lvl="1" rtl="0">
              <a:buFont typeface="+mj-lt"/>
              <a:buAutoNum type="arabicPeriod" startAt="8"/>
            </a:pPr>
            <a:r>
              <a:rPr lang="en-US" b="0" i="0" u="none" strike="noStrike" baseline="0" dirty="0" smtClean="0">
                <a:solidFill>
                  <a:srgbClr val="000000"/>
                </a:solidFill>
                <a:latin typeface="Segoe"/>
                <a:ea typeface="ＭＳ ゴシック"/>
              </a:rPr>
              <a:t>Then place your insertion point at the beginning of the same paragraph, beginning with </a:t>
            </a:r>
            <a:r>
              <a:rPr lang="en-US" b="0" i="1" u="none" strike="noStrike" baseline="0" dirty="0" smtClean="0">
                <a:solidFill>
                  <a:srgbClr val="000000"/>
                </a:solidFill>
                <a:latin typeface="Segoe"/>
                <a:ea typeface="ＭＳ ゴシック"/>
              </a:rPr>
              <a:t>SBSR is the nation’s leading. . . </a:t>
            </a:r>
            <a:r>
              <a:rPr lang="en-US" b="0" i="0" u="none" strike="noStrike" baseline="0" dirty="0" smtClean="0">
                <a:solidFill>
                  <a:srgbClr val="000000"/>
                </a:solidFill>
                <a:latin typeface="Segoe"/>
                <a:ea typeface="ＭＳ ゴシック"/>
              </a:rPr>
              <a:t>and click. Move the I-Beam pointer to the end of the sentence (</a:t>
            </a:r>
            <a:r>
              <a:rPr lang="en-US" b="0" i="1" u="none" strike="noStrike" baseline="0" dirty="0" smtClean="0">
                <a:solidFill>
                  <a:srgbClr val="000000"/>
                </a:solidFill>
                <a:latin typeface="Segoe"/>
                <a:ea typeface="ＭＳ ゴシック"/>
              </a:rPr>
              <a:t>restructure operations.</a:t>
            </a:r>
            <a:r>
              <a:rPr lang="en-US" b="0" i="0" u="none" strike="noStrike" baseline="0" dirty="0" smtClean="0">
                <a:solidFill>
                  <a:srgbClr val="000000"/>
                </a:solidFill>
                <a:latin typeface="Segoe"/>
                <a:ea typeface="ＭＳ ゴシック"/>
              </a:rPr>
              <a:t>), press the </a:t>
            </a:r>
            <a:r>
              <a:rPr lang="en-US" b="1" i="0" u="none" strike="noStrike" baseline="0" dirty="0" smtClean="0">
                <a:solidFill>
                  <a:srgbClr val="000000"/>
                </a:solidFill>
                <a:latin typeface="Arial"/>
                <a:ea typeface="ＭＳ ゴシック"/>
              </a:rPr>
              <a:t>Ctrl</a:t>
            </a:r>
            <a:r>
              <a:rPr lang="en-US" b="0" i="0" u="none" strike="noStrike" baseline="0" dirty="0" smtClean="0">
                <a:solidFill>
                  <a:srgbClr val="000000"/>
                </a:solidFill>
                <a:latin typeface="Segoe"/>
                <a:ea typeface="ＭＳ ゴシック"/>
              </a:rPr>
              <a:t> key, and click. The sentence is now selected.</a:t>
            </a:r>
          </a:p>
          <a:p>
            <a:pPr lvl="1" rtl="0">
              <a:buAutoNum type="arabicPeriod" startAt="8"/>
            </a:pPr>
            <a:r>
              <a:rPr lang="en-US" b="0" i="0" u="none" strike="noStrike" baseline="0" dirty="0" smtClean="0">
                <a:solidFill>
                  <a:srgbClr val="000000"/>
                </a:solidFill>
                <a:latin typeface="Segoe"/>
                <a:ea typeface="ＭＳ ゴシック"/>
              </a:rPr>
              <a:t>Press</a:t>
            </a:r>
            <a:r>
              <a:rPr lang="en-US" b="1" i="0" u="none" strike="noStrike" baseline="0" dirty="0" smtClean="0">
                <a:solidFill>
                  <a:srgbClr val="000000"/>
                </a:solidFill>
                <a:latin typeface="Segoe"/>
                <a:ea typeface="ＭＳ ゴシック"/>
              </a:rPr>
              <a:t> Backspace</a:t>
            </a:r>
            <a:r>
              <a:rPr lang="en-US" b="0" i="0" u="none" strike="noStrike" baseline="0" dirty="0" smtClean="0">
                <a:solidFill>
                  <a:srgbClr val="000000"/>
                </a:solidFill>
                <a:latin typeface="Segoe"/>
                <a:ea typeface="ＭＳ ゴシック"/>
              </a:rPr>
              <a:t> or Delete to delete the sentence.</a:t>
            </a:r>
          </a:p>
          <a:p>
            <a:pPr lvl="1">
              <a:buFont typeface="+mj-lt"/>
              <a:buAutoNum type="arabicPeriod" startAt="10"/>
            </a:pPr>
            <a:r>
              <a:rPr lang="en-US" dirty="0">
                <a:solidFill>
                  <a:srgbClr val="000000"/>
                </a:solidFill>
                <a:latin typeface="Segoe"/>
                <a:ea typeface="ＭＳ ゴシック"/>
              </a:rPr>
              <a:t>Click the </a:t>
            </a:r>
            <a:r>
              <a:rPr lang="en-US" b="1" dirty="0">
                <a:solidFill>
                  <a:prstClr val="black"/>
                </a:solidFill>
                <a:latin typeface="Segoe"/>
                <a:ea typeface="ＭＳ ゴシック"/>
              </a:rPr>
              <a:t>Undo</a:t>
            </a:r>
            <a:r>
              <a:rPr lang="en-US" dirty="0">
                <a:solidFill>
                  <a:srgbClr val="000000"/>
                </a:solidFill>
                <a:latin typeface="Segoe"/>
                <a:ea typeface="ＭＳ ゴシック"/>
              </a:rPr>
              <a:t> </a:t>
            </a:r>
            <a:r>
              <a:rPr lang="en-US" dirty="0" smtClean="0">
                <a:solidFill>
                  <a:srgbClr val="000000"/>
                </a:solidFill>
                <a:latin typeface="Segoe"/>
                <a:ea typeface="ＭＳ ゴシック"/>
              </a:rPr>
              <a:t>button </a:t>
            </a:r>
            <a:r>
              <a:rPr lang="en-US" dirty="0">
                <a:solidFill>
                  <a:srgbClr val="000000"/>
                </a:solidFill>
                <a:latin typeface="Segoe"/>
                <a:ea typeface="ＭＳ ゴシック"/>
              </a:rPr>
              <a:t>in the Quick Access Toolbar to undo the action.</a:t>
            </a:r>
          </a:p>
          <a:p>
            <a:pPr lvl="1">
              <a:buAutoNum type="arabicPeriod" startAt="10"/>
            </a:pPr>
            <a:r>
              <a:rPr lang="en-US" dirty="0">
                <a:solidFill>
                  <a:srgbClr val="000000"/>
                </a:solidFill>
                <a:latin typeface="Segoe"/>
                <a:ea typeface="ＭＳ ゴシック"/>
              </a:rPr>
              <a:t> </a:t>
            </a:r>
            <a:r>
              <a:rPr lang="en-US" b="1" dirty="0">
                <a:solidFill>
                  <a:prstClr val="black"/>
                </a:solidFill>
                <a:latin typeface="Segoe"/>
                <a:ea typeface="ＭＳ ゴシック"/>
              </a:rPr>
              <a:t>SAVE</a:t>
            </a:r>
            <a:r>
              <a:rPr lang="en-US" dirty="0">
                <a:solidFill>
                  <a:prstClr val="black"/>
                </a:solidFill>
                <a:latin typeface="Segoe"/>
                <a:ea typeface="ＭＳ ゴシック"/>
              </a:rPr>
              <a:t> the document as </a:t>
            </a:r>
            <a:r>
              <a:rPr lang="en-US" b="1" i="1" dirty="0">
                <a:solidFill>
                  <a:prstClr val="black"/>
                </a:solidFill>
                <a:latin typeface="Segoe"/>
                <a:ea typeface="ＭＳ ゴシック"/>
              </a:rPr>
              <a:t>Star Bright Satellite Proposal Second Update</a:t>
            </a:r>
            <a:r>
              <a:rPr lang="en-US" dirty="0">
                <a:solidFill>
                  <a:prstClr val="black"/>
                </a:solidFill>
                <a:latin typeface="Segoe"/>
                <a:ea typeface="ＭＳ ゴシック"/>
              </a:rPr>
              <a:t> in the lesson folde</a:t>
            </a:r>
            <a:r>
              <a:rPr lang="en-US" dirty="0">
                <a:solidFill>
                  <a:srgbClr val="000000"/>
                </a:solidFill>
                <a:latin typeface="Segoe"/>
                <a:ea typeface="ＭＳ ゴシック"/>
              </a:rPr>
              <a:t>r on your flash drive.</a:t>
            </a:r>
          </a:p>
          <a:p>
            <a:pPr lvl="0"/>
            <a:r>
              <a:rPr lang="en-US" b="1" dirty="0">
                <a:latin typeface="Segoe"/>
                <a:ea typeface="ＭＳ ゴシック"/>
              </a:rPr>
              <a:t>PAUSE. LEAVE</a:t>
            </a:r>
            <a:r>
              <a:rPr lang="en-US" dirty="0">
                <a:latin typeface="Segoe"/>
                <a:ea typeface="ＭＳ ゴシック"/>
              </a:rPr>
              <a:t> the document open to use in the next exercise.</a:t>
            </a:r>
          </a:p>
          <a:p>
            <a:pPr lvl="1" rtl="0">
              <a:buAutoNum type="arabicPeriod" startAt="8"/>
            </a:pPr>
            <a:endParaRPr lang="en-US" b="0" i="0" u="none" strike="noStrike" baseline="0" dirty="0" smtClean="0">
              <a:solidFill>
                <a:srgbClr val="000000"/>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49</a:t>
            </a:fld>
            <a:endParaRPr lang="en-US" dirty="0"/>
          </a:p>
        </p:txBody>
      </p:sp>
    </p:spTree>
    <p:extLst>
      <p:ext uri="{BB962C8B-B14F-4D97-AF65-F5344CB8AC3E}">
        <p14:creationId xmlns:p14="http://schemas.microsoft.com/office/powerpoint/2010/main" val="595277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smtClean="0">
                <a:solidFill>
                  <a:srgbClr val="0072C6"/>
                </a:solidFill>
                <a:latin typeface="Segoe"/>
                <a:ea typeface="ＭＳ ゴシック"/>
              </a:rPr>
              <a:t>Step by Step: Open an Existing Document</a:t>
            </a:r>
          </a:p>
        </p:txBody>
      </p:sp>
      <p:sp>
        <p:nvSpPr>
          <p:cNvPr id="3" name="Text Placeholder 2"/>
          <p:cNvSpPr>
            <a:spLocks noGrp="1"/>
          </p:cNvSpPr>
          <p:nvPr>
            <p:ph type="body" idx="1"/>
          </p:nvPr>
        </p:nvSpPr>
        <p:spPr/>
        <p:txBody>
          <a:bodyPr/>
          <a:lstStyle/>
          <a:p>
            <a:pPr lvl="0" rtl="0"/>
            <a:r>
              <a:rPr lang="en-US" b="1" i="0" u="none" strike="noStrike" baseline="0" dirty="0" smtClean="0">
                <a:latin typeface="Segoe"/>
                <a:ea typeface="ＭＳ ゴシック"/>
              </a:rPr>
              <a:t>GET READY.</a:t>
            </a:r>
            <a:r>
              <a:rPr lang="en-US" b="0" i="0" u="none" strike="noStrike" baseline="0" dirty="0" smtClean="0">
                <a:latin typeface="Segoe"/>
                <a:ea typeface="ＭＳ ゴシック"/>
              </a:rPr>
              <a:t> Before you begin these steps, be sure to turn on and/or log on to your computer and start Word 2013.</a:t>
            </a:r>
          </a:p>
          <a:p>
            <a:pPr lvl="1" rtl="0"/>
            <a:r>
              <a:rPr lang="en-US" b="0" i="0" u="none" strike="noStrike" baseline="0" dirty="0" smtClean="0">
                <a:solidFill>
                  <a:prstClr val="black"/>
                </a:solidFill>
                <a:latin typeface="Segoe"/>
                <a:ea typeface="ＭＳ ゴシック"/>
              </a:rPr>
              <a:t>Connect your flash drive to one of the USB ports on your computer.</a:t>
            </a:r>
          </a:p>
          <a:p>
            <a:pPr lvl="1" rtl="0"/>
            <a:r>
              <a:rPr lang="en-US" b="0" i="0" u="none" strike="noStrike" baseline="0" dirty="0" smtClean="0">
                <a:solidFill>
                  <a:prstClr val="black"/>
                </a:solidFill>
                <a:latin typeface="Segoe"/>
                <a:ea typeface="ＭＳ ゴシック"/>
              </a:rPr>
              <a:t>Click the </a:t>
            </a:r>
            <a:r>
              <a:rPr lang="en-US" b="1" i="0" u="none" strike="noStrike" baseline="0" dirty="0" smtClean="0">
                <a:solidFill>
                  <a:prstClr val="black"/>
                </a:solidFill>
                <a:latin typeface="Segoe"/>
                <a:ea typeface="ＭＳ ゴシック"/>
              </a:rPr>
              <a:t>File</a:t>
            </a:r>
            <a:r>
              <a:rPr lang="en-US" b="0" i="0" u="none" strike="noStrike" baseline="0" dirty="0" smtClean="0">
                <a:solidFill>
                  <a:prstClr val="black"/>
                </a:solidFill>
                <a:latin typeface="Segoe"/>
                <a:ea typeface="ＭＳ ゴシック"/>
              </a:rPr>
              <a:t> tab to open Backstage.</a:t>
            </a:r>
          </a:p>
          <a:p>
            <a:pPr lvl="1" rtl="0"/>
            <a:r>
              <a:rPr lang="en-US" b="0" i="0" u="none" strike="noStrike" baseline="0" dirty="0" smtClean="0">
                <a:solidFill>
                  <a:prstClr val="black"/>
                </a:solidFill>
                <a:latin typeface="Segoe"/>
                <a:ea typeface="ＭＳ ゴシック"/>
              </a:rPr>
              <a:t>Click </a:t>
            </a:r>
            <a:r>
              <a:rPr lang="en-US" b="1" i="0" u="none" strike="noStrike" baseline="0" dirty="0" smtClean="0">
                <a:solidFill>
                  <a:prstClr val="black"/>
                </a:solidFill>
                <a:latin typeface="Segoe"/>
                <a:ea typeface="ＭＳ ゴシック"/>
              </a:rPr>
              <a:t>Open</a:t>
            </a:r>
            <a:r>
              <a:rPr lang="en-US" b="0" i="0" u="none" strike="noStrike" baseline="0" dirty="0" smtClean="0">
                <a:solidFill>
                  <a:prstClr val="black"/>
                </a:solidFill>
                <a:latin typeface="Segoe"/>
                <a:ea typeface="ＭＳ ゴシック"/>
              </a:rPr>
              <a:t>. The new Open screen is shown on the left side whereas on the right side displays the recently opened documents.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a:t>
            </a:fld>
            <a:endParaRPr lang="en-US" dirty="0"/>
          </a:p>
        </p:txBody>
      </p:sp>
    </p:spTree>
    <p:extLst>
      <p:ext uri="{BB962C8B-B14F-4D97-AF65-F5344CB8AC3E}">
        <p14:creationId xmlns:p14="http://schemas.microsoft.com/office/powerpoint/2010/main" val="27088382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the Clipboard to Copy and Move Text</a:t>
            </a:r>
          </a:p>
        </p:txBody>
      </p:sp>
      <p:sp>
        <p:nvSpPr>
          <p:cNvPr id="3" name="Text Placeholder 2"/>
          <p:cNvSpPr>
            <a:spLocks noGrp="1"/>
          </p:cNvSpPr>
          <p:nvPr>
            <p:ph type="body" idx="1"/>
          </p:nvPr>
        </p:nvSpPr>
        <p:spPr/>
        <p:txBody>
          <a:bodyPr/>
          <a:lstStyle/>
          <a:p>
            <a:pPr lvl="0"/>
            <a:r>
              <a:rPr lang="en-US" b="1" dirty="0">
                <a:latin typeface="Segoe"/>
                <a:ea typeface="ＭＳ ゴシック"/>
              </a:rPr>
              <a:t>USE</a:t>
            </a:r>
            <a:r>
              <a:rPr lang="en-US" dirty="0">
                <a:latin typeface="Segoe"/>
                <a:ea typeface="ＭＳ ゴシック"/>
              </a:rPr>
              <a:t> the document that is open from the previous exercise.</a:t>
            </a:r>
          </a:p>
          <a:p>
            <a:pPr lvl="1"/>
            <a:r>
              <a:rPr lang="en-US" b="0" i="0" u="none" strike="noStrike" baseline="0" dirty="0" smtClean="0">
                <a:solidFill>
                  <a:srgbClr val="000000"/>
                </a:solidFill>
                <a:latin typeface="Segoe"/>
                <a:ea typeface="ＭＳ ゴシック"/>
              </a:rPr>
              <a:t>Triple-click to select the</a:t>
            </a:r>
            <a:r>
              <a:rPr lang="en-US" b="0" i="0" u="none" strike="noStrike" baseline="0" dirty="0" smtClean="0">
                <a:solidFill>
                  <a:prstClr val="black"/>
                </a:solidFill>
                <a:latin typeface="Segoe"/>
                <a:ea typeface="ＭＳ ゴシック"/>
              </a:rPr>
              <a:t> </a:t>
            </a:r>
            <a:r>
              <a:rPr lang="en-US" b="1" i="0" u="none" strike="noStrike" baseline="0" dirty="0" smtClean="0">
                <a:solidFill>
                  <a:prstClr val="black"/>
                </a:solidFill>
                <a:latin typeface="Segoe"/>
                <a:ea typeface="ＭＳ ゴシック"/>
              </a:rPr>
              <a:t>second paragraph</a:t>
            </a:r>
            <a:r>
              <a:rPr lang="en-US" b="0" i="0" u="none" strike="noStrike" baseline="0" dirty="0" smtClean="0">
                <a:solidFill>
                  <a:prstClr val="black"/>
                </a:solidFill>
                <a:latin typeface="Segoe"/>
                <a:ea typeface="ＭＳ ゴシック"/>
              </a:rPr>
              <a:t> of the document under the Proposal Description heading.</a:t>
            </a:r>
          </a:p>
          <a:p>
            <a:pPr lvl="1" rtl="0"/>
            <a:r>
              <a:rPr lang="en-US" b="0" i="0" u="none" strike="noStrike" baseline="0" dirty="0" smtClean="0">
                <a:solidFill>
                  <a:prstClr val="black"/>
                </a:solidFill>
                <a:latin typeface="Segoe"/>
                <a:ea typeface="ＭＳ ゴシック"/>
              </a:rPr>
              <a:t>On the Home tab, in the Clipboard group, click the </a:t>
            </a:r>
            <a:r>
              <a:rPr lang="en-US" b="1" i="0" u="none" strike="noStrike" baseline="0" dirty="0" smtClean="0">
                <a:solidFill>
                  <a:prstClr val="black"/>
                </a:solidFill>
                <a:latin typeface="Segoe"/>
                <a:ea typeface="ＭＳ ゴシック"/>
              </a:rPr>
              <a:t>Cut</a:t>
            </a:r>
            <a:r>
              <a:rPr lang="en-US" b="0" i="0" u="none" strike="noStrike" baseline="0" dirty="0" smtClean="0">
                <a:solidFill>
                  <a:prstClr val="black"/>
                </a:solidFill>
                <a:latin typeface="Segoe"/>
                <a:ea typeface="ＭＳ ゴシック"/>
              </a:rPr>
              <a:t> button. When using the Cut or Copy command, the item is automatically placed in the Clipboard.</a:t>
            </a:r>
          </a:p>
          <a:p>
            <a:pPr lvl="1">
              <a:buFont typeface="+mj-lt"/>
              <a:buAutoNum type="arabicPeriod" startAt="3"/>
            </a:pPr>
            <a:r>
              <a:rPr lang="en-US" dirty="0">
                <a:solidFill>
                  <a:prstClr val="black"/>
                </a:solidFill>
                <a:latin typeface="Segoe"/>
                <a:ea typeface="ＭＳ ゴシック"/>
              </a:rPr>
              <a:t>Click to place the insertion point in front of the first character of the sentence that begins “</a:t>
            </a:r>
            <a:r>
              <a:rPr lang="en-US" i="1" dirty="0">
                <a:solidFill>
                  <a:prstClr val="black"/>
                </a:solidFill>
                <a:latin typeface="Segoe"/>
                <a:ea typeface="ＭＳ ゴシック"/>
              </a:rPr>
              <a:t>SBSR is the nation’s leading . . .</a:t>
            </a:r>
            <a:r>
              <a:rPr lang="en-US" dirty="0">
                <a:solidFill>
                  <a:prstClr val="black"/>
                </a:solidFill>
                <a:latin typeface="Segoe"/>
                <a:ea typeface="ＭＳ ゴシック"/>
              </a:rPr>
              <a:t>”</a:t>
            </a:r>
          </a:p>
          <a:p>
            <a:pPr lvl="1">
              <a:buAutoNum type="arabicPeriod" startAt="3"/>
            </a:pPr>
            <a:r>
              <a:rPr lang="en-US" dirty="0">
                <a:solidFill>
                  <a:prstClr val="black"/>
                </a:solidFill>
                <a:latin typeface="Segoe"/>
                <a:ea typeface="ＭＳ ゴシック"/>
              </a:rPr>
              <a:t>Click the </a:t>
            </a:r>
            <a:r>
              <a:rPr lang="en-US" b="1" dirty="0">
                <a:solidFill>
                  <a:prstClr val="black"/>
                </a:solidFill>
                <a:latin typeface="Segoe"/>
                <a:ea typeface="ＭＳ ゴシック"/>
              </a:rPr>
              <a:t>Clipboard</a:t>
            </a:r>
            <a:r>
              <a:rPr lang="en-US" dirty="0">
                <a:solidFill>
                  <a:prstClr val="black"/>
                </a:solidFill>
                <a:latin typeface="Segoe"/>
                <a:ea typeface="ＭＳ ゴシック"/>
              </a:rPr>
              <a:t> command group dialog box launcher to display the Clipboard task pane.</a:t>
            </a:r>
          </a:p>
          <a:p>
            <a:pPr lvl="1" rtl="0"/>
            <a:endParaRPr lang="en-US" b="0" i="0" u="none" strike="noStrike" baseline="0" dirty="0" smtClean="0">
              <a:solidFill>
                <a:prstClr val="black"/>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50</a:t>
            </a:fld>
            <a:endParaRPr lang="en-US" dirty="0"/>
          </a:p>
        </p:txBody>
      </p:sp>
    </p:spTree>
    <p:extLst>
      <p:ext uri="{BB962C8B-B14F-4D97-AF65-F5344CB8AC3E}">
        <p14:creationId xmlns:p14="http://schemas.microsoft.com/office/powerpoint/2010/main" val="5477256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the Clipboard to Copy and Move Text</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dirty="0" smtClean="0">
                <a:solidFill>
                  <a:prstClr val="black"/>
                </a:solidFill>
                <a:latin typeface="Segoe"/>
                <a:ea typeface="ＭＳ ゴシック"/>
              </a:rPr>
              <a:t>In the list of cut and copied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items, move your mouse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pointer to the text you cut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in step 2, and click the drop-</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down arrow</a:t>
            </a:r>
            <a:r>
              <a:rPr lang="en-US" b="1" i="0" u="none" strike="noStrike" baseline="0" dirty="0" smtClean="0">
                <a:solidFill>
                  <a:prstClr val="black"/>
                </a:solidFill>
                <a:latin typeface="Segoe"/>
                <a:ea typeface="ＭＳ ゴシック"/>
              </a:rPr>
              <a:t> </a:t>
            </a:r>
            <a:r>
              <a:rPr lang="en-US" b="0" i="0" u="none" strike="noStrike" baseline="0" dirty="0" smtClean="0">
                <a:solidFill>
                  <a:prstClr val="black"/>
                </a:solidFill>
                <a:latin typeface="Segoe"/>
                <a:ea typeface="ＭＳ ゴシック"/>
              </a:rPr>
              <a:t>to produce the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menu shown at right.</a:t>
            </a:r>
          </a:p>
          <a:p>
            <a:pPr lvl="1">
              <a:buFont typeface="+mj-lt"/>
              <a:buAutoNum type="arabicPeriod" startAt="6"/>
            </a:pPr>
            <a:r>
              <a:rPr lang="en-US" dirty="0">
                <a:solidFill>
                  <a:prstClr val="black"/>
                </a:solidFill>
                <a:latin typeface="Segoe"/>
                <a:ea typeface="ＭＳ ゴシック"/>
              </a:rPr>
              <a:t>Click </a:t>
            </a:r>
            <a:r>
              <a:rPr lang="en-US" b="1" dirty="0">
                <a:solidFill>
                  <a:prstClr val="black"/>
                </a:solidFill>
                <a:latin typeface="Segoe"/>
                <a:ea typeface="ＭＳ ゴシック"/>
              </a:rPr>
              <a:t>Paste</a:t>
            </a:r>
            <a:r>
              <a:rPr lang="en-US" dirty="0">
                <a:solidFill>
                  <a:prstClr val="black"/>
                </a:solidFill>
                <a:latin typeface="Segoe"/>
                <a:ea typeface="ＭＳ ゴシック"/>
              </a:rPr>
              <a:t> to insert the text </a:t>
            </a:r>
            <a:r>
              <a:rPr lang="en-US" dirty="0" smtClean="0">
                <a:solidFill>
                  <a:prstClr val="black"/>
                </a:solidFill>
                <a:latin typeface="Segoe"/>
                <a:ea typeface="ＭＳ ゴシック"/>
              </a:rPr>
              <a:t/>
            </a:r>
            <a:br>
              <a:rPr lang="en-US" dirty="0" smtClean="0">
                <a:solidFill>
                  <a:prstClr val="black"/>
                </a:solidFill>
                <a:latin typeface="Segoe"/>
                <a:ea typeface="ＭＳ ゴシック"/>
              </a:rPr>
            </a:br>
            <a:r>
              <a:rPr lang="en-US" dirty="0" smtClean="0">
                <a:solidFill>
                  <a:prstClr val="black"/>
                </a:solidFill>
                <a:latin typeface="Segoe"/>
                <a:ea typeface="ＭＳ ゴシック"/>
              </a:rPr>
              <a:t>into </a:t>
            </a:r>
            <a:r>
              <a:rPr lang="en-US" dirty="0">
                <a:solidFill>
                  <a:prstClr val="black"/>
                </a:solidFill>
                <a:latin typeface="Segoe"/>
                <a:ea typeface="ＭＳ ゴシック"/>
              </a:rPr>
              <a:t>the document in the new </a:t>
            </a:r>
            <a:r>
              <a:rPr lang="en-US" dirty="0" smtClean="0">
                <a:solidFill>
                  <a:prstClr val="black"/>
                </a:solidFill>
                <a:latin typeface="Segoe"/>
                <a:ea typeface="ＭＳ ゴシック"/>
              </a:rPr>
              <a:t/>
            </a:r>
            <a:br>
              <a:rPr lang="en-US" dirty="0" smtClean="0">
                <a:solidFill>
                  <a:prstClr val="black"/>
                </a:solidFill>
                <a:latin typeface="Segoe"/>
                <a:ea typeface="ＭＳ ゴシック"/>
              </a:rPr>
            </a:br>
            <a:r>
              <a:rPr lang="en-US" dirty="0" smtClean="0">
                <a:solidFill>
                  <a:prstClr val="black"/>
                </a:solidFill>
                <a:latin typeface="Segoe"/>
                <a:ea typeface="ＭＳ ゴシック"/>
              </a:rPr>
              <a:t>location</a:t>
            </a:r>
            <a:r>
              <a:rPr lang="en-US" dirty="0">
                <a:solidFill>
                  <a:prstClr val="black"/>
                </a:solidFill>
                <a:latin typeface="Segoe"/>
                <a:ea typeface="ＭＳ ゴシック"/>
              </a:rPr>
              <a:t>.</a:t>
            </a:r>
          </a:p>
          <a:p>
            <a:pPr lvl="1">
              <a:buAutoNum type="arabicPeriod" startAt="6"/>
            </a:pPr>
            <a:r>
              <a:rPr lang="en-US" dirty="0">
                <a:solidFill>
                  <a:prstClr val="black"/>
                </a:solidFill>
                <a:latin typeface="Segoe"/>
                <a:ea typeface="ＭＳ ゴシック"/>
              </a:rPr>
              <a:t>Click the </a:t>
            </a:r>
            <a:r>
              <a:rPr lang="en-US" b="1" dirty="0">
                <a:solidFill>
                  <a:prstClr val="black"/>
                </a:solidFill>
                <a:latin typeface="Segoe"/>
                <a:ea typeface="ＭＳ ゴシック"/>
              </a:rPr>
              <a:t>Close</a:t>
            </a:r>
            <a:r>
              <a:rPr lang="en-US" dirty="0">
                <a:solidFill>
                  <a:prstClr val="black"/>
                </a:solidFill>
                <a:latin typeface="Segoe"/>
                <a:ea typeface="ＭＳ ゴシック"/>
              </a:rPr>
              <a:t> button on the </a:t>
            </a:r>
            <a:r>
              <a:rPr lang="en-US" dirty="0" smtClean="0">
                <a:solidFill>
                  <a:prstClr val="black"/>
                </a:solidFill>
                <a:latin typeface="Segoe"/>
                <a:ea typeface="ＭＳ ゴシック"/>
              </a:rPr>
              <a:t/>
            </a:r>
            <a:br>
              <a:rPr lang="en-US" dirty="0" smtClean="0">
                <a:solidFill>
                  <a:prstClr val="black"/>
                </a:solidFill>
                <a:latin typeface="Segoe"/>
                <a:ea typeface="ＭＳ ゴシック"/>
              </a:rPr>
            </a:br>
            <a:r>
              <a:rPr lang="en-US" dirty="0" smtClean="0">
                <a:solidFill>
                  <a:prstClr val="black"/>
                </a:solidFill>
                <a:latin typeface="Segoe"/>
                <a:ea typeface="ＭＳ ゴシック"/>
              </a:rPr>
              <a:t>Clipboard </a:t>
            </a:r>
            <a:r>
              <a:rPr lang="en-US" dirty="0">
                <a:solidFill>
                  <a:prstClr val="black"/>
                </a:solidFill>
                <a:latin typeface="Segoe"/>
                <a:ea typeface="ＭＳ ゴシック"/>
              </a:rPr>
              <a:t>task pane.</a:t>
            </a:r>
          </a:p>
          <a:p>
            <a:pPr lvl="0"/>
            <a:r>
              <a:rPr lang="en-US" b="1" dirty="0">
                <a:latin typeface="Segoe"/>
                <a:ea typeface="ＭＳ ゴシック"/>
              </a:rPr>
              <a:t>PAUSE.</a:t>
            </a:r>
            <a:r>
              <a:rPr lang="en-US" dirty="0">
                <a:latin typeface="Segoe"/>
                <a:ea typeface="ＭＳ ゴシック"/>
              </a:rPr>
              <a:t> </a:t>
            </a:r>
            <a:r>
              <a:rPr lang="en-US" b="1" dirty="0">
                <a:latin typeface="Segoe"/>
                <a:ea typeface="ＭＳ ゴシック"/>
              </a:rPr>
              <a:t>LEAVE</a:t>
            </a:r>
            <a:r>
              <a:rPr lang="en-US" dirty="0">
                <a:latin typeface="Segoe"/>
                <a:ea typeface="ＭＳ ゴシック"/>
              </a:rPr>
              <a:t> the document open </a:t>
            </a:r>
            <a:r>
              <a:rPr lang="en-US" dirty="0" smtClean="0">
                <a:latin typeface="Segoe"/>
                <a:ea typeface="ＭＳ ゴシック"/>
              </a:rPr>
              <a:t/>
            </a:r>
            <a:br>
              <a:rPr lang="en-US" dirty="0" smtClean="0">
                <a:latin typeface="Segoe"/>
                <a:ea typeface="ＭＳ ゴシック"/>
              </a:rPr>
            </a:br>
            <a:r>
              <a:rPr lang="en-US" dirty="0" smtClean="0">
                <a:latin typeface="Segoe"/>
                <a:ea typeface="ＭＳ ゴシック"/>
              </a:rPr>
              <a:t>to </a:t>
            </a:r>
            <a:r>
              <a:rPr lang="en-US" dirty="0">
                <a:latin typeface="Segoe"/>
                <a:ea typeface="ＭＳ ゴシック"/>
              </a:rPr>
              <a:t>use in the next exercise.</a:t>
            </a:r>
          </a:p>
          <a:p>
            <a:pPr lvl="1" rtl="0">
              <a:buFont typeface="+mj-lt"/>
              <a:buAutoNum type="arabicPeriod" startAt="5"/>
            </a:pPr>
            <a:endParaRPr lang="en-US" b="0" i="0" u="none" strike="noStrike" baseline="0" dirty="0" smtClean="0">
              <a:solidFill>
                <a:prstClr val="black"/>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51</a:t>
            </a:fld>
            <a:endParaRPr lang="en-US" dirty="0"/>
          </a:p>
        </p:txBody>
      </p:sp>
      <p:pic>
        <p:nvPicPr>
          <p:cNvPr id="7" name="Picture 6" descr="02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241" y="1600200"/>
            <a:ext cx="2725100" cy="4613682"/>
          </a:xfrm>
          <a:prstGeom prst="rect">
            <a:avLst/>
          </a:prstGeom>
        </p:spPr>
      </p:pic>
    </p:spTree>
    <p:extLst>
      <p:ext uri="{BB962C8B-B14F-4D97-AF65-F5344CB8AC3E}">
        <p14:creationId xmlns:p14="http://schemas.microsoft.com/office/powerpoint/2010/main" val="36361145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the Mouse to Copy or Move Text</a:t>
            </a:r>
          </a:p>
        </p:txBody>
      </p:sp>
      <p:sp>
        <p:nvSpPr>
          <p:cNvPr id="3" name="Text Placeholder 2"/>
          <p:cNvSpPr>
            <a:spLocks noGrp="1"/>
          </p:cNvSpPr>
          <p:nvPr>
            <p:ph type="body" idx="1"/>
          </p:nvPr>
        </p:nvSpPr>
        <p:spPr/>
        <p:txBody>
          <a:bodyPr/>
          <a:lstStyle/>
          <a:p>
            <a:pPr lvl="0" rtl="0"/>
            <a:r>
              <a:rPr lang="en-US" sz="2000" b="1" i="0" u="none" strike="noStrike" baseline="0" dirty="0" smtClean="0">
                <a:latin typeface="Segoe"/>
                <a:ea typeface="ＭＳ ゴシック"/>
              </a:rPr>
              <a:t>USE</a:t>
            </a:r>
            <a:r>
              <a:rPr lang="en-US" sz="2000" b="0" i="0" u="none" strike="noStrike" baseline="0" dirty="0" smtClean="0">
                <a:latin typeface="Segoe"/>
                <a:ea typeface="ＭＳ ゴシック"/>
              </a:rPr>
              <a:t> the document that is open from the previous exercise.</a:t>
            </a:r>
          </a:p>
          <a:p>
            <a:pPr lvl="1" rtl="0"/>
            <a:r>
              <a:rPr lang="en-US" sz="2000" b="0" i="0" u="none" strike="noStrike" baseline="0" dirty="0" smtClean="0">
                <a:solidFill>
                  <a:srgbClr val="000000"/>
                </a:solidFill>
                <a:latin typeface="Segoe"/>
                <a:ea typeface="ＭＳ ゴシック"/>
              </a:rPr>
              <a:t>Select the second paragraph on the first page, beginning with “</a:t>
            </a:r>
            <a:r>
              <a:rPr lang="en-US" sz="2000" b="0" i="1" u="none" strike="noStrike" baseline="0" dirty="0" smtClean="0">
                <a:solidFill>
                  <a:srgbClr val="000000"/>
                </a:solidFill>
                <a:latin typeface="Segoe"/>
                <a:ea typeface="ＭＳ ゴシック"/>
              </a:rPr>
              <a:t>SBSR is the nations’ leading . . .”</a:t>
            </a:r>
          </a:p>
          <a:p>
            <a:pPr lvl="1" rtl="0"/>
            <a:r>
              <a:rPr lang="en-US" sz="2000" b="0" i="0" u="none" strike="noStrike" baseline="0" dirty="0" smtClean="0">
                <a:solidFill>
                  <a:srgbClr val="000000"/>
                </a:solidFill>
                <a:latin typeface="Segoe"/>
                <a:ea typeface="ＭＳ ゴシック"/>
              </a:rPr>
              <a:t>Press the</a:t>
            </a:r>
            <a:r>
              <a:rPr lang="en-US" sz="2000" b="1" i="0" u="none" strike="noStrike" baseline="0" dirty="0" smtClean="0">
                <a:solidFill>
                  <a:srgbClr val="000000"/>
                </a:solidFill>
                <a:latin typeface="Segoe"/>
                <a:ea typeface="ＭＳ ゴシック"/>
              </a:rPr>
              <a:t> Ctrl </a:t>
            </a:r>
            <a:r>
              <a:rPr lang="en-US" sz="2000" b="0" i="0" u="none" strike="noStrike" baseline="0" dirty="0" smtClean="0">
                <a:solidFill>
                  <a:srgbClr val="000000"/>
                </a:solidFill>
                <a:latin typeface="Segoe"/>
                <a:ea typeface="ＭＳ ゴシック"/>
              </a:rPr>
              <a:t>key as you click, and then drag the selected paragraph and drop it above the first paragraph on the first page. The pointer shows a plus sign (+) as you drag, indicating that you are copying the selected text. The </a:t>
            </a:r>
            <a:r>
              <a:rPr lang="en-US" sz="2000" b="0" i="1" u="none" strike="noStrike" baseline="0" dirty="0" smtClean="0">
                <a:solidFill>
                  <a:srgbClr val="000000"/>
                </a:solidFill>
                <a:latin typeface="Segoe"/>
                <a:ea typeface="ＭＳ ゴシック"/>
              </a:rPr>
              <a:t>SBSR is the nations’ leading . . .” the </a:t>
            </a:r>
            <a:r>
              <a:rPr lang="en-US" sz="2000" b="0" i="0" u="none" strike="noStrike" baseline="0" dirty="0" smtClean="0">
                <a:solidFill>
                  <a:srgbClr val="000000"/>
                </a:solidFill>
                <a:latin typeface="Segoe"/>
                <a:ea typeface="ＭＳ ゴシック"/>
              </a:rPr>
              <a:t>paragraph displays in the first and third paragraph.</a:t>
            </a:r>
          </a:p>
          <a:p>
            <a:pPr lvl="1">
              <a:buFont typeface="+mj-lt"/>
              <a:buAutoNum type="arabicPeriod" startAt="3"/>
            </a:pPr>
            <a:r>
              <a:rPr lang="en-US" sz="2000" dirty="0">
                <a:solidFill>
                  <a:srgbClr val="000000"/>
                </a:solidFill>
                <a:latin typeface="Segoe"/>
                <a:ea typeface="ＭＳ ゴシック"/>
              </a:rPr>
              <a:t>Select the third paragraph and press</a:t>
            </a:r>
            <a:r>
              <a:rPr lang="en-US" sz="2000" b="1" dirty="0">
                <a:solidFill>
                  <a:srgbClr val="000000"/>
                </a:solidFill>
                <a:latin typeface="Segoe"/>
                <a:ea typeface="ＭＳ ゴシック"/>
              </a:rPr>
              <a:t> </a:t>
            </a:r>
            <a:r>
              <a:rPr lang="en-US" sz="2000" b="1" dirty="0" smtClean="0">
                <a:solidFill>
                  <a:srgbClr val="000000"/>
                </a:solidFill>
                <a:latin typeface="Segoe"/>
                <a:ea typeface="ＭＳ ゴシック"/>
              </a:rPr>
              <a:t>Delete</a:t>
            </a:r>
            <a:r>
              <a:rPr lang="en-US" sz="2000" dirty="0" smtClean="0">
                <a:solidFill>
                  <a:srgbClr val="000000"/>
                </a:solidFill>
                <a:latin typeface="Times New Roman"/>
                <a:ea typeface="ＭＳ ゴシック"/>
              </a:rPr>
              <a:t>.</a:t>
            </a:r>
          </a:p>
          <a:p>
            <a:pPr lvl="1">
              <a:buFont typeface="+mj-lt"/>
              <a:buAutoNum type="arabicPeriod" startAt="3"/>
            </a:pPr>
            <a:r>
              <a:rPr lang="en-US" sz="2000" dirty="0" smtClean="0">
                <a:solidFill>
                  <a:prstClr val="black"/>
                </a:solidFill>
                <a:latin typeface="Segoe"/>
                <a:ea typeface="ＭＳ ゴシック"/>
              </a:rPr>
              <a:t> </a:t>
            </a:r>
            <a:r>
              <a:rPr lang="en-US" sz="2000" b="1" dirty="0" smtClean="0">
                <a:solidFill>
                  <a:prstClr val="black"/>
                </a:solidFill>
                <a:latin typeface="Segoe"/>
                <a:ea typeface="ＭＳ ゴシック"/>
              </a:rPr>
              <a:t>SAVE</a:t>
            </a:r>
            <a:r>
              <a:rPr lang="en-US" sz="2000" dirty="0" smtClean="0">
                <a:solidFill>
                  <a:prstClr val="black"/>
                </a:solidFill>
                <a:latin typeface="Segoe"/>
                <a:ea typeface="ＭＳ ゴシック"/>
              </a:rPr>
              <a:t> </a:t>
            </a:r>
            <a:r>
              <a:rPr lang="en-US" sz="2000" dirty="0">
                <a:solidFill>
                  <a:prstClr val="black"/>
                </a:solidFill>
                <a:latin typeface="Segoe"/>
                <a:ea typeface="ＭＳ ゴシック"/>
              </a:rPr>
              <a:t>the document as </a:t>
            </a:r>
            <a:r>
              <a:rPr lang="en-US" sz="2000" b="1" i="1" dirty="0">
                <a:solidFill>
                  <a:prstClr val="black"/>
                </a:solidFill>
                <a:latin typeface="Segoe"/>
                <a:ea typeface="ＭＳ ゴシック"/>
              </a:rPr>
              <a:t>Star Bright Satellite Proposal Final Update</a:t>
            </a:r>
            <a:r>
              <a:rPr lang="en-US" sz="2000" dirty="0">
                <a:solidFill>
                  <a:prstClr val="black"/>
                </a:solidFill>
                <a:latin typeface="Segoe"/>
                <a:ea typeface="ＭＳ ゴシック"/>
              </a:rPr>
              <a:t> in the lesson folder on your flash drive.</a:t>
            </a:r>
          </a:p>
          <a:p>
            <a:pPr lvl="0"/>
            <a:r>
              <a:rPr lang="en-US" sz="2000" b="1" dirty="0">
                <a:latin typeface="Segoe"/>
                <a:ea typeface="ＭＳ ゴシック"/>
                <a:cs typeface="Segoe"/>
              </a:rPr>
              <a:t>PAUSE.</a:t>
            </a:r>
            <a:r>
              <a:rPr lang="en-US" sz="2000" dirty="0">
                <a:latin typeface="Segoe"/>
                <a:ea typeface="ＭＳ ゴシック"/>
                <a:cs typeface="Segoe"/>
              </a:rPr>
              <a:t> </a:t>
            </a:r>
            <a:r>
              <a:rPr lang="en-US" sz="2000" b="1" dirty="0">
                <a:latin typeface="Segoe"/>
                <a:ea typeface="ＭＳ ゴシック"/>
                <a:cs typeface="Segoe"/>
              </a:rPr>
              <a:t>LEAVE</a:t>
            </a:r>
            <a:r>
              <a:rPr lang="en-US" sz="2000" dirty="0">
                <a:latin typeface="Segoe"/>
                <a:ea typeface="ＭＳ ゴシック"/>
                <a:cs typeface="Segoe"/>
              </a:rPr>
              <a:t> the document open to use in the next exercise.</a:t>
            </a:r>
          </a:p>
          <a:p>
            <a:pPr lvl="1" rtl="0"/>
            <a:endParaRPr lang="en-US" sz="2000" b="0" i="0" u="none" strike="noStrike" baseline="0" dirty="0" smtClean="0">
              <a:solidFill>
                <a:srgbClr val="000000"/>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52</a:t>
            </a:fld>
            <a:endParaRPr lang="en-US" dirty="0"/>
          </a:p>
        </p:txBody>
      </p:sp>
    </p:spTree>
    <p:extLst>
      <p:ext uri="{BB962C8B-B14F-4D97-AF65-F5344CB8AC3E}">
        <p14:creationId xmlns:p14="http://schemas.microsoft.com/office/powerpoint/2010/main" val="39591545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Remove Blank Paragraphs</a:t>
            </a:r>
          </a:p>
        </p:txBody>
      </p:sp>
      <p:sp>
        <p:nvSpPr>
          <p:cNvPr id="3" name="Text Placeholder 2"/>
          <p:cNvSpPr>
            <a:spLocks noGrp="1"/>
          </p:cNvSpPr>
          <p:nvPr>
            <p:ph type="body" idx="1"/>
          </p:nvPr>
        </p:nvSpPr>
        <p:spPr/>
        <p:txBody>
          <a:bodyPr/>
          <a:lstStyle/>
          <a:p>
            <a:pPr lvl="0" rtl="0"/>
            <a:r>
              <a:rPr lang="en-US" sz="2000" b="1" i="0" u="none" strike="noStrike" baseline="0" dirty="0" smtClean="0">
                <a:latin typeface="Segoe"/>
                <a:ea typeface="ＭＳ ゴシック"/>
              </a:rPr>
              <a:t>USE</a:t>
            </a:r>
            <a:r>
              <a:rPr lang="en-US" sz="2000" b="0" i="0" u="none" strike="noStrike" baseline="0" dirty="0" smtClean="0">
                <a:latin typeface="Segoe"/>
                <a:ea typeface="ＭＳ ゴシック"/>
              </a:rPr>
              <a:t> the document that is open from the previous exercise.</a:t>
            </a:r>
          </a:p>
          <a:p>
            <a:pPr lvl="1" rtl="0"/>
            <a:r>
              <a:rPr lang="en-US" sz="2000" b="0" i="0" u="none" strike="noStrike" baseline="0" dirty="0" smtClean="0">
                <a:solidFill>
                  <a:srgbClr val="000000"/>
                </a:solidFill>
                <a:latin typeface="Segoe"/>
                <a:ea typeface="ＭＳ ゴシック"/>
              </a:rPr>
              <a:t>If necessary, enable the Show/Hide ( ¶ ).</a:t>
            </a:r>
          </a:p>
          <a:p>
            <a:pPr lvl="1" rtl="0"/>
            <a:r>
              <a:rPr lang="en-US" sz="2000" b="0" i="0" u="none" strike="noStrike" baseline="0" dirty="0" smtClean="0">
                <a:solidFill>
                  <a:srgbClr val="000000"/>
                </a:solidFill>
                <a:latin typeface="Segoe"/>
                <a:ea typeface="ＭＳ ゴシック"/>
              </a:rPr>
              <a:t>In the first page after the second paragraph, place the insertion point at the beginning of the paragraph mark and press</a:t>
            </a:r>
            <a:r>
              <a:rPr lang="en-US" sz="2000" b="1" i="0" u="none" strike="noStrike" baseline="0" dirty="0" smtClean="0">
                <a:solidFill>
                  <a:srgbClr val="000000"/>
                </a:solidFill>
                <a:latin typeface="Segoe"/>
                <a:ea typeface="ＭＳ ゴシック"/>
              </a:rPr>
              <a:t> Delete.</a:t>
            </a:r>
          </a:p>
          <a:p>
            <a:pPr lvl="1">
              <a:buFont typeface="+mj-lt"/>
              <a:buAutoNum type="arabicPeriod" startAt="3"/>
            </a:pPr>
            <a:r>
              <a:rPr lang="en-US" sz="2000" dirty="0">
                <a:solidFill>
                  <a:srgbClr val="000000"/>
                </a:solidFill>
                <a:latin typeface="Segoe"/>
                <a:ea typeface="ＭＳ ゴシック"/>
              </a:rPr>
              <a:t>On page two, remove the extra paragraph marks in the body text under the heading </a:t>
            </a:r>
            <a:r>
              <a:rPr lang="en-US" sz="2000" i="1" dirty="0">
                <a:solidFill>
                  <a:srgbClr val="000000"/>
                </a:solidFill>
                <a:latin typeface="Segoe"/>
                <a:ea typeface="ＭＳ ゴシック"/>
              </a:rPr>
              <a:t>Atlanta, GA</a:t>
            </a:r>
            <a:r>
              <a:rPr lang="en-US" sz="2000" dirty="0">
                <a:solidFill>
                  <a:srgbClr val="000000"/>
                </a:solidFill>
                <a:latin typeface="Segoe"/>
                <a:ea typeface="ＭＳ ゴシック"/>
              </a:rPr>
              <a:t> by pressing</a:t>
            </a:r>
            <a:r>
              <a:rPr lang="en-US" sz="2000" b="1" dirty="0">
                <a:solidFill>
                  <a:srgbClr val="000000"/>
                </a:solidFill>
                <a:latin typeface="Segoe"/>
                <a:ea typeface="ＭＳ ゴシック"/>
              </a:rPr>
              <a:t> Delete.</a:t>
            </a:r>
            <a:r>
              <a:rPr lang="en-US" sz="2000" dirty="0">
                <a:solidFill>
                  <a:srgbClr val="000000"/>
                </a:solidFill>
                <a:latin typeface="Segoe"/>
                <a:ea typeface="ＭＳ ゴシック"/>
              </a:rPr>
              <a:t> Repeat these steps for page 3 to remove the extra paragraph marks under the heading </a:t>
            </a:r>
            <a:r>
              <a:rPr lang="en-US" sz="2000" i="1" dirty="0">
                <a:solidFill>
                  <a:srgbClr val="000000"/>
                </a:solidFill>
                <a:latin typeface="Segoe"/>
                <a:ea typeface="ＭＳ ゴシック"/>
              </a:rPr>
              <a:t>Dallas, TX</a:t>
            </a:r>
            <a:r>
              <a:rPr lang="en-US" sz="2000" dirty="0">
                <a:solidFill>
                  <a:srgbClr val="000000"/>
                </a:solidFill>
                <a:latin typeface="Segoe"/>
                <a:ea typeface="ＭＳ ゴシック"/>
              </a:rPr>
              <a:t> and on page 4 under the heading </a:t>
            </a:r>
            <a:r>
              <a:rPr lang="en-US" sz="2000" i="1" dirty="0">
                <a:solidFill>
                  <a:srgbClr val="000000"/>
                </a:solidFill>
                <a:latin typeface="Segoe"/>
                <a:ea typeface="ＭＳ ゴシック"/>
              </a:rPr>
              <a:t>Richmond, VA</a:t>
            </a:r>
            <a:r>
              <a:rPr lang="en-US" sz="2000" dirty="0">
                <a:solidFill>
                  <a:srgbClr val="000000"/>
                </a:solidFill>
                <a:latin typeface="Times New Roman"/>
                <a:ea typeface="ＭＳ ゴシック"/>
              </a:rPr>
              <a:t>.</a:t>
            </a:r>
          </a:p>
          <a:p>
            <a:pPr lvl="1">
              <a:buFont typeface="+mj-lt"/>
              <a:buAutoNum type="arabicPeriod" startAt="3"/>
            </a:pPr>
            <a:r>
              <a:rPr lang="en-US" sz="2000" dirty="0">
                <a:solidFill>
                  <a:srgbClr val="000000"/>
                </a:solidFill>
                <a:latin typeface="Times New Roman"/>
                <a:ea typeface="ＭＳ ゴシック"/>
              </a:rPr>
              <a:t> </a:t>
            </a:r>
            <a:r>
              <a:rPr lang="en-US" sz="2000" b="1" dirty="0">
                <a:solidFill>
                  <a:prstClr val="black"/>
                </a:solidFill>
                <a:latin typeface="Segoe"/>
                <a:ea typeface="ＭＳ ゴシック"/>
              </a:rPr>
              <a:t>SAVE</a:t>
            </a:r>
            <a:r>
              <a:rPr lang="en-US" sz="2000" dirty="0">
                <a:solidFill>
                  <a:prstClr val="black"/>
                </a:solidFill>
                <a:latin typeface="Segoe"/>
                <a:ea typeface="ＭＳ ゴシック"/>
              </a:rPr>
              <a:t> the document with the same filename in the lesson folder on your fla</a:t>
            </a:r>
            <a:r>
              <a:rPr lang="en-US" sz="2000" dirty="0">
                <a:solidFill>
                  <a:srgbClr val="000000"/>
                </a:solidFill>
                <a:latin typeface="Segoe"/>
                <a:ea typeface="ＭＳ ゴシック"/>
              </a:rPr>
              <a:t>sh drive.</a:t>
            </a:r>
          </a:p>
          <a:p>
            <a:pPr lvl="0"/>
            <a:r>
              <a:rPr lang="en-US" sz="2000" b="1" dirty="0">
                <a:latin typeface="Segoe"/>
                <a:ea typeface="ＭＳ ゴシック"/>
                <a:cs typeface="Segoe"/>
              </a:rPr>
              <a:t>PAUSE. LEAVE</a:t>
            </a:r>
            <a:r>
              <a:rPr lang="en-US" sz="2000" dirty="0">
                <a:latin typeface="Segoe"/>
                <a:ea typeface="ＭＳ ゴシック"/>
                <a:cs typeface="Segoe"/>
              </a:rPr>
              <a:t> the document open to use in the next exercise.</a:t>
            </a:r>
          </a:p>
          <a:p>
            <a:pPr lvl="1" rtl="0"/>
            <a:endParaRPr lang="en-US" sz="2000" b="0" i="0" u="none" strike="noStrike" baseline="0" dirty="0" smtClean="0">
              <a:solidFill>
                <a:srgbClr val="000000"/>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53</a:t>
            </a:fld>
            <a:endParaRPr lang="en-US" dirty="0"/>
          </a:p>
        </p:txBody>
      </p:sp>
    </p:spTree>
    <p:extLst>
      <p:ext uri="{BB962C8B-B14F-4D97-AF65-F5344CB8AC3E}">
        <p14:creationId xmlns:p14="http://schemas.microsoft.com/office/powerpoint/2010/main" val="34764005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Change Information in the Properties</a:t>
            </a:r>
          </a:p>
        </p:txBody>
      </p:sp>
      <p:sp>
        <p:nvSpPr>
          <p:cNvPr id="3" name="Text Placeholder 2"/>
          <p:cNvSpPr>
            <a:spLocks noGrp="1"/>
          </p:cNvSpPr>
          <p:nvPr>
            <p:ph type="body" idx="1"/>
          </p:nvPr>
        </p:nvSpPr>
        <p:spPr/>
        <p:txBody>
          <a:bodyPr/>
          <a:lstStyle/>
          <a:p>
            <a:pPr lvl="0" rtl="0"/>
            <a:r>
              <a:rPr lang="en-US" b="1" i="0" u="none" strike="noStrike" baseline="0" dirty="0" smtClean="0">
                <a:latin typeface="Segoe"/>
                <a:ea typeface="ＭＳ ゴシック"/>
              </a:rPr>
              <a:t>USE</a:t>
            </a:r>
            <a:r>
              <a:rPr lang="en-US" b="0" i="0" u="none" strike="noStrike" baseline="0" dirty="0" smtClean="0">
                <a:latin typeface="Segoe"/>
                <a:ea typeface="ＭＳ ゴシック"/>
              </a:rPr>
              <a:t> the document that is open from the previous exercise.</a:t>
            </a:r>
          </a:p>
          <a:p>
            <a:pPr lvl="1" rtl="0"/>
            <a:r>
              <a:rPr lang="en-US" b="0" i="0" u="none" strike="noStrike" baseline="0" dirty="0" smtClean="0">
                <a:solidFill>
                  <a:srgbClr val="000000"/>
                </a:solidFill>
                <a:latin typeface="Segoe"/>
                <a:ea typeface="ＭＳ ゴシック"/>
              </a:rPr>
              <a:t>Click </a:t>
            </a:r>
            <a:r>
              <a:rPr lang="en-US" b="1" i="0" u="none" strike="noStrike" baseline="0" dirty="0" smtClean="0">
                <a:solidFill>
                  <a:prstClr val="black"/>
                </a:solidFill>
                <a:latin typeface="Segoe"/>
                <a:ea typeface="ＭＳ ゴシック"/>
              </a:rPr>
              <a:t>File</a:t>
            </a:r>
            <a:r>
              <a:rPr lang="en-US" b="0" i="0" u="none" strike="noStrike" baseline="0" dirty="0" smtClean="0">
                <a:solidFill>
                  <a:prstClr val="black"/>
                </a:solidFill>
                <a:latin typeface="Segoe"/>
                <a:ea typeface="ＭＳ ゴシック"/>
              </a:rPr>
              <a:t> to open Backstage,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and then click the drop-down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arrow on the right-side of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Properties to view the options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as shown at right.</a:t>
            </a:r>
          </a:p>
          <a:p>
            <a:pPr lvl="1"/>
            <a:r>
              <a:rPr lang="en-US" dirty="0">
                <a:solidFill>
                  <a:prstClr val="black"/>
                </a:solidFill>
                <a:latin typeface="Segoe"/>
                <a:ea typeface="ＭＳ ゴシック"/>
              </a:rPr>
              <a:t>Click </a:t>
            </a:r>
            <a:r>
              <a:rPr lang="en-US" b="1" dirty="0">
                <a:solidFill>
                  <a:prstClr val="black"/>
                </a:solidFill>
                <a:latin typeface="Segoe"/>
                <a:ea typeface="ＭＳ ゴシック"/>
              </a:rPr>
              <a:t>Show Document </a:t>
            </a:r>
            <a:r>
              <a:rPr lang="en-US" b="1" dirty="0" smtClean="0">
                <a:solidFill>
                  <a:prstClr val="black"/>
                </a:solidFill>
                <a:latin typeface="Segoe"/>
                <a:ea typeface="ＭＳ ゴシック"/>
              </a:rPr>
              <a:t/>
            </a:r>
            <a:br>
              <a:rPr lang="en-US" b="1" dirty="0" smtClean="0">
                <a:solidFill>
                  <a:prstClr val="black"/>
                </a:solidFill>
                <a:latin typeface="Segoe"/>
                <a:ea typeface="ＭＳ ゴシック"/>
              </a:rPr>
            </a:br>
            <a:r>
              <a:rPr lang="en-US" b="1" dirty="0" smtClean="0">
                <a:solidFill>
                  <a:prstClr val="black"/>
                </a:solidFill>
                <a:latin typeface="Segoe"/>
                <a:ea typeface="ＭＳ ゴシック"/>
              </a:rPr>
              <a:t>Panel</a:t>
            </a:r>
            <a:r>
              <a:rPr lang="en-US" dirty="0">
                <a:solidFill>
                  <a:prstClr val="black"/>
                </a:solidFill>
                <a:latin typeface="Segoe"/>
                <a:ea typeface="ＭＳ ゴシック"/>
              </a:rPr>
              <a:t>. The Document </a:t>
            </a:r>
            <a:r>
              <a:rPr lang="en-US" dirty="0" smtClean="0">
                <a:solidFill>
                  <a:prstClr val="black"/>
                </a:solidFill>
                <a:latin typeface="Segoe"/>
                <a:ea typeface="ＭＳ ゴシック"/>
              </a:rPr>
              <a:t/>
            </a:r>
            <a:br>
              <a:rPr lang="en-US" dirty="0" smtClean="0">
                <a:solidFill>
                  <a:prstClr val="black"/>
                </a:solidFill>
                <a:latin typeface="Segoe"/>
                <a:ea typeface="ＭＳ ゴシック"/>
              </a:rPr>
            </a:br>
            <a:r>
              <a:rPr lang="en-US" dirty="0" smtClean="0">
                <a:solidFill>
                  <a:prstClr val="black"/>
                </a:solidFill>
                <a:latin typeface="Segoe"/>
                <a:ea typeface="ＭＳ ゴシック"/>
              </a:rPr>
              <a:t>Properties </a:t>
            </a:r>
            <a:r>
              <a:rPr lang="en-US" dirty="0">
                <a:solidFill>
                  <a:prstClr val="black"/>
                </a:solidFill>
                <a:latin typeface="Segoe"/>
                <a:ea typeface="ＭＳ ゴシック"/>
              </a:rPr>
              <a:t>is displayed above the document.</a:t>
            </a:r>
          </a:p>
          <a:p>
            <a:pPr lvl="1" rtl="0"/>
            <a:endParaRPr lang="en-US" b="0" i="0" u="none" strike="noStrike" baseline="0" dirty="0" smtClean="0">
              <a:solidFill>
                <a:prstClr val="black"/>
              </a:solidFill>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54</a:t>
            </a:fld>
            <a:endParaRPr lang="en-US" dirty="0"/>
          </a:p>
        </p:txBody>
      </p:sp>
      <p:pic>
        <p:nvPicPr>
          <p:cNvPr id="10" name="Picture 9" descr="022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00" y="1828800"/>
            <a:ext cx="3251200" cy="2438400"/>
          </a:xfrm>
          <a:prstGeom prst="rect">
            <a:avLst/>
          </a:prstGeom>
        </p:spPr>
      </p:pic>
    </p:spTree>
    <p:extLst>
      <p:ext uri="{BB962C8B-B14F-4D97-AF65-F5344CB8AC3E}">
        <p14:creationId xmlns:p14="http://schemas.microsoft.com/office/powerpoint/2010/main" val="19757204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Change Information in the Properties</a:t>
            </a:r>
          </a:p>
        </p:txBody>
      </p:sp>
      <p:sp>
        <p:nvSpPr>
          <p:cNvPr id="3" name="Text Placeholder 2"/>
          <p:cNvSpPr>
            <a:spLocks noGrp="1"/>
          </p:cNvSpPr>
          <p:nvPr>
            <p:ph type="body" idx="1"/>
          </p:nvPr>
        </p:nvSpPr>
        <p:spPr/>
        <p:txBody>
          <a:bodyPr/>
          <a:lstStyle/>
          <a:p>
            <a:pPr lvl="1">
              <a:buFont typeface="+mj-lt"/>
              <a:buAutoNum type="arabicPeriod" startAt="3"/>
            </a:pPr>
            <a:r>
              <a:rPr lang="en-US" sz="2100" dirty="0">
                <a:solidFill>
                  <a:prstClr val="black"/>
                </a:solidFill>
                <a:latin typeface="Segoe"/>
                <a:ea typeface="ＭＳ ゴシック"/>
              </a:rPr>
              <a:t>Type the following information in the appropriate text box:</a:t>
            </a:r>
          </a:p>
          <a:p>
            <a:pPr marL="457200" lvl="1" indent="0">
              <a:buNone/>
            </a:pPr>
            <a:r>
              <a:rPr lang="en-US" sz="2100" dirty="0">
                <a:solidFill>
                  <a:prstClr val="black"/>
                </a:solidFill>
                <a:latin typeface="Segoe"/>
                <a:ea typeface="ＭＳ ゴシック"/>
              </a:rPr>
              <a:t>Author: </a:t>
            </a:r>
            <a:r>
              <a:rPr lang="en-US" sz="2100" b="1" dirty="0">
                <a:solidFill>
                  <a:prstClr val="black"/>
                </a:solidFill>
                <a:latin typeface="Segoe"/>
                <a:ea typeface="ＭＳ ゴシック"/>
              </a:rPr>
              <a:t>Your Name</a:t>
            </a:r>
          </a:p>
          <a:p>
            <a:pPr marL="457200" lvl="1" indent="0">
              <a:buNone/>
            </a:pPr>
            <a:r>
              <a:rPr lang="en-US" sz="2100" dirty="0">
                <a:solidFill>
                  <a:prstClr val="black"/>
                </a:solidFill>
                <a:latin typeface="Segoe"/>
                <a:ea typeface="ＭＳ ゴシック"/>
              </a:rPr>
              <a:t>Title: </a:t>
            </a:r>
            <a:r>
              <a:rPr lang="en-US" sz="2100" b="1" dirty="0">
                <a:solidFill>
                  <a:prstClr val="black"/>
                </a:solidFill>
                <a:latin typeface="Segoe"/>
                <a:ea typeface="ＭＳ ゴシック"/>
              </a:rPr>
              <a:t>Policies &amp; Procedures</a:t>
            </a:r>
          </a:p>
          <a:p>
            <a:pPr marL="457200" lvl="1" indent="0">
              <a:buNone/>
            </a:pPr>
            <a:r>
              <a:rPr lang="en-US" sz="2100" dirty="0">
                <a:solidFill>
                  <a:prstClr val="black"/>
                </a:solidFill>
                <a:latin typeface="Segoe"/>
                <a:ea typeface="ＭＳ ゴシック"/>
              </a:rPr>
              <a:t>Subject: </a:t>
            </a:r>
            <a:r>
              <a:rPr lang="en-US" sz="2100" b="1" dirty="0">
                <a:solidFill>
                  <a:prstClr val="black"/>
                </a:solidFill>
                <a:latin typeface="Segoe"/>
                <a:ea typeface="ＭＳ ゴシック"/>
              </a:rPr>
              <a:t>Handbook</a:t>
            </a:r>
            <a:endParaRPr lang="en-US" sz="2100" dirty="0">
              <a:solidFill>
                <a:prstClr val="black"/>
              </a:solidFill>
              <a:latin typeface="Times New Roman"/>
              <a:ea typeface="ＭＳ ゴシック"/>
            </a:endParaRPr>
          </a:p>
          <a:p>
            <a:pPr lvl="1" rtl="0">
              <a:buFont typeface="+mj-lt"/>
              <a:buAutoNum type="arabicPeriod" startAt="4"/>
            </a:pPr>
            <a:r>
              <a:rPr lang="en-US" sz="2100" b="0" i="0" u="none" strike="noStrike" baseline="0" dirty="0" smtClean="0">
                <a:solidFill>
                  <a:prstClr val="black"/>
                </a:solidFill>
                <a:latin typeface="Segoe"/>
                <a:ea typeface="ＭＳ ゴシック"/>
              </a:rPr>
              <a:t>Click the drop-down arrow in the Document Properties located in the upper-left side of the panel as shown below.</a:t>
            </a:r>
          </a:p>
          <a:p>
            <a:pPr lvl="1" rtl="0">
              <a:buAutoNum type="arabicPeriod" startAt="4"/>
            </a:pPr>
            <a:r>
              <a:rPr lang="en-US" sz="2100" b="0" i="0" u="none" strike="noStrike" baseline="0" dirty="0" smtClean="0">
                <a:solidFill>
                  <a:prstClr val="black"/>
                </a:solidFill>
                <a:latin typeface="Segoe"/>
                <a:ea typeface="ＭＳ ゴシック"/>
              </a:rPr>
              <a:t>Click </a:t>
            </a:r>
            <a:r>
              <a:rPr lang="en-US" sz="2100" b="1" i="0" u="none" strike="noStrike" baseline="0" dirty="0" smtClean="0">
                <a:solidFill>
                  <a:prstClr val="black"/>
                </a:solidFill>
                <a:latin typeface="Segoe"/>
                <a:ea typeface="ＭＳ ゴシック"/>
              </a:rPr>
              <a:t>Advanced Properties</a:t>
            </a:r>
            <a:r>
              <a:rPr lang="en-US" sz="2100" b="0" i="0" u="none" strike="noStrike" baseline="0" dirty="0" smtClean="0">
                <a:solidFill>
                  <a:prstClr val="black"/>
                </a:solidFill>
                <a:latin typeface="Segoe"/>
                <a:ea typeface="ＭＳ ゴシック"/>
              </a:rPr>
              <a:t> to open the Properties dialog box, and then click the </a:t>
            </a:r>
            <a:r>
              <a:rPr lang="en-US" sz="2100" b="1" i="0" u="none" strike="noStrike" baseline="0" dirty="0" smtClean="0">
                <a:solidFill>
                  <a:prstClr val="black"/>
                </a:solidFill>
                <a:latin typeface="Segoe"/>
                <a:ea typeface="ＭＳ ゴシック"/>
              </a:rPr>
              <a:t>Summary</a:t>
            </a:r>
            <a:r>
              <a:rPr lang="en-US" sz="2100" b="0" i="0" u="none" strike="noStrike" baseline="0" dirty="0" smtClean="0">
                <a:solidFill>
                  <a:prstClr val="black"/>
                </a:solidFill>
                <a:latin typeface="Segoe"/>
                <a:ea typeface="ＭＳ ゴシック"/>
              </a:rPr>
              <a:t> tab to make it active.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55</a:t>
            </a:fld>
            <a:endParaRPr lang="en-US" dirty="0"/>
          </a:p>
        </p:txBody>
      </p:sp>
      <p:pic>
        <p:nvPicPr>
          <p:cNvPr id="7" name="Picture 6" descr="02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4572000"/>
            <a:ext cx="5677760" cy="1527518"/>
          </a:xfrm>
          <a:prstGeom prst="rect">
            <a:avLst/>
          </a:prstGeom>
        </p:spPr>
      </p:pic>
    </p:spTree>
    <p:extLst>
      <p:ext uri="{BB962C8B-B14F-4D97-AF65-F5344CB8AC3E}">
        <p14:creationId xmlns:p14="http://schemas.microsoft.com/office/powerpoint/2010/main" val="36530342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Change Information in the Properties</a:t>
            </a:r>
          </a:p>
        </p:txBody>
      </p:sp>
      <p:sp>
        <p:nvSpPr>
          <p:cNvPr id="3" name="Text Placeholder 2"/>
          <p:cNvSpPr>
            <a:spLocks noGrp="1"/>
          </p:cNvSpPr>
          <p:nvPr>
            <p:ph type="body" idx="1"/>
          </p:nvPr>
        </p:nvSpPr>
        <p:spPr/>
        <p:txBody>
          <a:bodyPr/>
          <a:lstStyle/>
          <a:p>
            <a:pPr lvl="1">
              <a:buFont typeface="+mj-lt"/>
              <a:buAutoNum type="arabicPeriod" startAt="6"/>
            </a:pPr>
            <a:r>
              <a:rPr lang="en-US" dirty="0">
                <a:solidFill>
                  <a:prstClr val="black"/>
                </a:solidFill>
                <a:latin typeface="Segoe"/>
                <a:ea typeface="ＭＳ ゴシック"/>
              </a:rPr>
              <a:t>Add the following information to the appropriate text box</a:t>
            </a:r>
            <a:r>
              <a:rPr lang="en-US" dirty="0" smtClean="0">
                <a:solidFill>
                  <a:prstClr val="black"/>
                </a:solidFill>
                <a:latin typeface="Segoe"/>
                <a:ea typeface="ＭＳ ゴシック"/>
              </a:rPr>
              <a:t>:</a:t>
            </a:r>
            <a:endParaRPr lang="en-US" b="0" i="0" u="none" strike="noStrike" baseline="0" dirty="0" smtClean="0">
              <a:solidFill>
                <a:prstClr val="black"/>
              </a:solidFill>
              <a:latin typeface="Segoe"/>
              <a:ea typeface="ＭＳ ゴシック"/>
            </a:endParaRPr>
          </a:p>
          <a:p>
            <a:pPr marL="457200" lvl="1" indent="0" rtl="0">
              <a:buNone/>
            </a:pPr>
            <a:r>
              <a:rPr lang="en-US" b="0" i="0" u="none" strike="noStrike" baseline="0" dirty="0" smtClean="0">
                <a:solidFill>
                  <a:prstClr val="black"/>
                </a:solidFill>
                <a:latin typeface="Segoe"/>
                <a:ea typeface="ＭＳ ゴシック"/>
              </a:rPr>
              <a:t>Manager: </a:t>
            </a:r>
            <a:r>
              <a:rPr lang="en-US" b="1" i="0" u="none" strike="noStrike" baseline="0" dirty="0" smtClean="0">
                <a:solidFill>
                  <a:prstClr val="black"/>
                </a:solidFill>
                <a:latin typeface="Segoe"/>
                <a:ea typeface="ＭＳ ゴシック"/>
              </a:rPr>
              <a:t>Aggie Becker</a:t>
            </a:r>
          </a:p>
          <a:p>
            <a:pPr marL="457200" lvl="1" indent="0" rtl="0">
              <a:buNone/>
            </a:pPr>
            <a:r>
              <a:rPr lang="en-US" b="0" i="0" u="none" strike="noStrike" baseline="0" dirty="0" smtClean="0">
                <a:solidFill>
                  <a:prstClr val="black"/>
                </a:solidFill>
                <a:latin typeface="Segoe"/>
                <a:ea typeface="ＭＳ ゴシック"/>
              </a:rPr>
              <a:t>Company: </a:t>
            </a:r>
            <a:r>
              <a:rPr lang="en-US" b="1" i="0" u="none" strike="noStrike" baseline="0" dirty="0" smtClean="0">
                <a:solidFill>
                  <a:prstClr val="black"/>
                </a:solidFill>
                <a:latin typeface="Segoe"/>
                <a:ea typeface="ＭＳ ゴシック"/>
              </a:rPr>
              <a:t>Star Bright Satellite Radio</a:t>
            </a:r>
          </a:p>
          <a:p>
            <a:pPr marL="457200" lvl="1" indent="0" rtl="0">
              <a:buNone/>
            </a:pPr>
            <a:r>
              <a:rPr lang="en-US" b="0" i="0" u="none" strike="noStrike" baseline="0" dirty="0" smtClean="0">
                <a:solidFill>
                  <a:srgbClr val="000000"/>
                </a:solidFill>
                <a:latin typeface="Segoe"/>
                <a:ea typeface="ＭＳ ゴシック"/>
              </a:rPr>
              <a:t>Keywor</a:t>
            </a:r>
            <a:r>
              <a:rPr lang="en-US" b="0" i="0" u="none" strike="noStrike" baseline="0" dirty="0" smtClean="0">
                <a:solidFill>
                  <a:prstClr val="black"/>
                </a:solidFill>
                <a:latin typeface="Segoe"/>
                <a:ea typeface="ＭＳ ゴシック"/>
              </a:rPr>
              <a:t>ds: </a:t>
            </a:r>
            <a:r>
              <a:rPr lang="en-US" b="1" i="0" u="none" strike="noStrike" baseline="0" dirty="0" smtClean="0">
                <a:solidFill>
                  <a:prstClr val="black"/>
                </a:solidFill>
                <a:latin typeface="Segoe"/>
                <a:ea typeface="ＭＳ ゴシック"/>
              </a:rPr>
              <a:t>policies, procedures, benefits</a:t>
            </a:r>
            <a:r>
              <a:rPr lang="en-US" b="0" i="0" u="none" strike="noStrike" baseline="0" dirty="0" smtClean="0">
                <a:solidFill>
                  <a:prstClr val="black"/>
                </a:solidFill>
                <a:latin typeface="Segoe"/>
                <a:ea typeface="ＭＳ ゴシック"/>
              </a:rPr>
              <a:t> (separate keywords with a comma)</a:t>
            </a:r>
          </a:p>
          <a:p>
            <a:pPr lvl="1" rtl="0">
              <a:buFont typeface="+mj-lt"/>
              <a:buAutoNum type="arabicPeriod" startAt="7"/>
            </a:pPr>
            <a:r>
              <a:rPr lang="en-US" b="0" i="0" u="none" strike="noStrike" baseline="0" dirty="0" smtClean="0">
                <a:solidFill>
                  <a:prstClr val="black"/>
                </a:solidFill>
                <a:latin typeface="Segoe"/>
                <a:ea typeface="ＭＳ ゴシック"/>
              </a:rPr>
              <a:t>Click </a:t>
            </a:r>
            <a:r>
              <a:rPr lang="en-US" b="1" i="0" u="none" strike="noStrike" baseline="0" dirty="0" smtClean="0">
                <a:solidFill>
                  <a:prstClr val="black"/>
                </a:solidFill>
                <a:latin typeface="Segoe"/>
                <a:ea typeface="ＭＳ ゴシック"/>
              </a:rPr>
              <a:t>OK</a:t>
            </a:r>
            <a:r>
              <a:rPr lang="en-US" b="0" i="0" u="none" strike="noStrike" baseline="0" dirty="0" smtClean="0">
                <a:solidFill>
                  <a:prstClr val="black"/>
                </a:solidFill>
                <a:latin typeface="Segoe"/>
                <a:ea typeface="ＭＳ ゴシック"/>
              </a:rPr>
              <a:t> to confirm the update made to the properties, and then close the Document Panel by clicking the </a:t>
            </a:r>
            <a:r>
              <a:rPr lang="en-US" b="1" i="0" u="none" strike="noStrike" baseline="0" dirty="0" smtClean="0">
                <a:solidFill>
                  <a:prstClr val="black"/>
                </a:solidFill>
                <a:latin typeface="Segoe"/>
                <a:ea typeface="ＭＳ ゴシック"/>
              </a:rPr>
              <a:t>X</a:t>
            </a:r>
            <a:r>
              <a:rPr lang="en-US" b="0" i="0" u="none" strike="noStrike" baseline="0" dirty="0" smtClean="0">
                <a:solidFill>
                  <a:prstClr val="black"/>
                </a:solidFill>
                <a:latin typeface="Segoe"/>
                <a:ea typeface="ＭＳ ゴシック"/>
              </a:rPr>
              <a:t>.</a:t>
            </a:r>
          </a:p>
          <a:p>
            <a:pPr lvl="1" rtl="0">
              <a:buFont typeface="+mj-lt"/>
              <a:buAutoNum type="arabicPeriod" startAt="7"/>
            </a:pPr>
            <a:r>
              <a:rPr lang="en-US" dirty="0">
                <a:solidFill>
                  <a:prstClr val="black"/>
                </a:solidFill>
                <a:latin typeface="Segoe"/>
                <a:ea typeface="ＭＳ ゴシック"/>
              </a:rPr>
              <a:t> </a:t>
            </a:r>
            <a:r>
              <a:rPr lang="en-US" b="1" dirty="0" smtClean="0">
                <a:solidFill>
                  <a:prstClr val="black"/>
                </a:solidFill>
                <a:latin typeface="Segoe"/>
                <a:ea typeface="ＭＳ ゴシック"/>
              </a:rPr>
              <a:t>SAVE</a:t>
            </a:r>
            <a:r>
              <a:rPr lang="en-US" dirty="0" smtClean="0">
                <a:solidFill>
                  <a:prstClr val="black"/>
                </a:solidFill>
                <a:latin typeface="Segoe"/>
                <a:ea typeface="ＭＳ ゴシック"/>
              </a:rPr>
              <a:t> </a:t>
            </a:r>
            <a:r>
              <a:rPr lang="en-US" dirty="0">
                <a:solidFill>
                  <a:prstClr val="black"/>
                </a:solidFill>
                <a:latin typeface="Segoe"/>
                <a:ea typeface="ＭＳ ゴシック"/>
              </a:rPr>
              <a:t>the document in the lesson folder on your flash drive then </a:t>
            </a:r>
            <a:r>
              <a:rPr lang="en-US" b="1" dirty="0">
                <a:solidFill>
                  <a:prstClr val="black"/>
                </a:solidFill>
                <a:latin typeface="Segoe"/>
                <a:ea typeface="ＭＳ ゴシック"/>
              </a:rPr>
              <a:t>CLOSE</a:t>
            </a:r>
            <a:r>
              <a:rPr lang="en-US" dirty="0">
                <a:solidFill>
                  <a:prstClr val="black"/>
                </a:solidFill>
                <a:latin typeface="Segoe"/>
                <a:ea typeface="ＭＳ ゴシック"/>
              </a:rPr>
              <a:t> the document.</a:t>
            </a:r>
          </a:p>
          <a:p>
            <a:pPr lvl="0"/>
            <a:r>
              <a:rPr lang="en-US" b="1" dirty="0">
                <a:latin typeface="Segoe"/>
                <a:ea typeface="ＭＳ ゴシック"/>
              </a:rPr>
              <a:t>CLOSE</a:t>
            </a:r>
            <a:r>
              <a:rPr lang="en-US" dirty="0">
                <a:latin typeface="Segoe"/>
                <a:ea typeface="ＭＳ ゴシック"/>
              </a:rPr>
              <a:t> Word.</a:t>
            </a:r>
          </a:p>
          <a:p>
            <a:pPr lvl="1" rtl="0">
              <a:buFont typeface="+mj-lt"/>
              <a:buAutoNum type="arabicPeriod" startAt="7"/>
            </a:pPr>
            <a:endParaRPr lang="en-US" b="0" i="0" u="none" strike="noStrike" baseline="0" dirty="0" smtClean="0">
              <a:solidFill>
                <a:prstClr val="black"/>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56</a:t>
            </a:fld>
            <a:endParaRPr lang="en-US" dirty="0"/>
          </a:p>
        </p:txBody>
      </p:sp>
    </p:spTree>
    <p:extLst>
      <p:ext uri="{BB962C8B-B14F-4D97-AF65-F5344CB8AC3E}">
        <p14:creationId xmlns:p14="http://schemas.microsoft.com/office/powerpoint/2010/main" val="28062322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Skill Summary</a:t>
            </a:r>
          </a:p>
        </p:txBody>
      </p:sp>
      <p:pic>
        <p:nvPicPr>
          <p:cNvPr id="4" name="Picture 3" descr="02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359" y="1600201"/>
            <a:ext cx="8119241" cy="3564108"/>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8"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57</a:t>
            </a:fld>
            <a:endParaRPr lang="en-US" dirty="0"/>
          </a:p>
        </p:txBody>
      </p:sp>
    </p:spTree>
    <p:extLst>
      <p:ext uri="{BB962C8B-B14F-4D97-AF65-F5344CB8AC3E}">
        <p14:creationId xmlns:p14="http://schemas.microsoft.com/office/powerpoint/2010/main" val="3897255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ea typeface="ＭＳ ゴシック"/>
              </a:rPr>
              <a:t>Step by Step: Open an Existing Document</a:t>
            </a:r>
            <a:endParaRPr lang="en-US" dirty="0"/>
          </a:p>
        </p:txBody>
      </p:sp>
      <p:sp>
        <p:nvSpPr>
          <p:cNvPr id="3" name="Content Placeholder 2"/>
          <p:cNvSpPr>
            <a:spLocks noGrp="1"/>
          </p:cNvSpPr>
          <p:nvPr>
            <p:ph idx="1"/>
          </p:nvPr>
        </p:nvSpPr>
        <p:spPr/>
        <p:txBody>
          <a:bodyPr/>
          <a:lstStyle/>
          <a:p>
            <a:pPr lvl="1">
              <a:buFont typeface="+mj-lt"/>
              <a:buAutoNum type="arabicPeriod" startAt="4"/>
            </a:pPr>
            <a:r>
              <a:rPr lang="en-US" dirty="0">
                <a:solidFill>
                  <a:prstClr val="black"/>
                </a:solidFill>
                <a:latin typeface="Segoe"/>
                <a:ea typeface="ＭＳ ゴシック"/>
              </a:rPr>
              <a:t>Click </a:t>
            </a:r>
            <a:r>
              <a:rPr lang="en-US" b="1" dirty="0">
                <a:solidFill>
                  <a:prstClr val="black"/>
                </a:solidFill>
                <a:latin typeface="Segoe"/>
                <a:ea typeface="ＭＳ ゴシック"/>
              </a:rPr>
              <a:t>Computer</a:t>
            </a:r>
            <a:r>
              <a:rPr lang="en-US" dirty="0">
                <a:solidFill>
                  <a:prstClr val="black"/>
                </a:solidFill>
                <a:latin typeface="Segoe"/>
                <a:ea typeface="ＭＳ ゴシック"/>
              </a:rPr>
              <a:t>; notice the right side of the screen displays the current recent folder. (See </a:t>
            </a:r>
            <a:r>
              <a:rPr lang="en-US" dirty="0" smtClean="0">
                <a:solidFill>
                  <a:prstClr val="black"/>
                </a:solidFill>
                <a:latin typeface="Segoe"/>
                <a:ea typeface="ＭＳ ゴシック"/>
              </a:rPr>
              <a:t>the figure below, </a:t>
            </a:r>
            <a:r>
              <a:rPr lang="en-US" dirty="0">
                <a:solidFill>
                  <a:prstClr val="black"/>
                </a:solidFill>
                <a:latin typeface="Segoe"/>
                <a:ea typeface="ＭＳ ゴシック"/>
              </a:rPr>
              <a:t>but note that your screen will not be identical to </a:t>
            </a:r>
            <a:r>
              <a:rPr lang="en-US" dirty="0" smtClean="0">
                <a:solidFill>
                  <a:prstClr val="black"/>
                </a:solidFill>
                <a:latin typeface="Segoe"/>
                <a:ea typeface="ＭＳ ゴシック"/>
              </a:rPr>
              <a:t>this.</a:t>
            </a:r>
            <a:r>
              <a:rPr lang="en-US" dirty="0">
                <a:solidFill>
                  <a:prstClr val="black"/>
                </a:solidFill>
                <a:latin typeface="Segoe"/>
                <a:ea typeface="ＭＳ ゴシック"/>
              </a:rPr>
              <a:t>)</a:t>
            </a:r>
          </a:p>
          <a:p>
            <a:pPr lvl="1">
              <a:buAutoNum type="arabicPeriod" startAt="4"/>
            </a:pPr>
            <a:r>
              <a:rPr lang="en-US" dirty="0">
                <a:solidFill>
                  <a:prstClr val="black"/>
                </a:solidFill>
                <a:latin typeface="Segoe"/>
                <a:ea typeface="ＭＳ ゴシック"/>
              </a:rPr>
              <a:t>Click the </a:t>
            </a:r>
            <a:r>
              <a:rPr lang="en-US" b="1" dirty="0">
                <a:solidFill>
                  <a:prstClr val="black"/>
                </a:solidFill>
                <a:latin typeface="Segoe"/>
                <a:ea typeface="ＭＳ ゴシック"/>
              </a:rPr>
              <a:t>Browse</a:t>
            </a:r>
            <a:r>
              <a:rPr lang="en-US" dirty="0">
                <a:solidFill>
                  <a:prstClr val="black"/>
                </a:solidFill>
                <a:latin typeface="Segoe"/>
                <a:ea typeface="ＭＳ ゴシック"/>
              </a:rPr>
              <a:t> button. The </a:t>
            </a:r>
            <a:r>
              <a:rPr lang="en-US" i="1" dirty="0">
                <a:solidFill>
                  <a:prstClr val="black"/>
                </a:solidFill>
                <a:latin typeface="Segoe"/>
                <a:ea typeface="ＭＳ ゴシック"/>
              </a:rPr>
              <a:t>Open</a:t>
            </a:r>
            <a:r>
              <a:rPr lang="en-US" dirty="0">
                <a:solidFill>
                  <a:prstClr val="black"/>
                </a:solidFill>
                <a:latin typeface="Segoe"/>
                <a:ea typeface="ＭＳ ゴシック"/>
              </a:rPr>
              <a:t> dialog box appears.</a:t>
            </a:r>
          </a:p>
          <a:p>
            <a:endParaRPr lang="en-US" dirty="0"/>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6</a:t>
            </a:fld>
            <a:endParaRPr lang="en-US" dirty="0"/>
          </a:p>
        </p:txBody>
      </p:sp>
      <p:pic>
        <p:nvPicPr>
          <p:cNvPr id="7" name="Picture 6" descr="02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179" y="3060881"/>
            <a:ext cx="6692009" cy="2999866"/>
          </a:xfrm>
          <a:prstGeom prst="rect">
            <a:avLst/>
          </a:prstGeom>
        </p:spPr>
      </p:pic>
    </p:spTree>
    <p:extLst>
      <p:ext uri="{BB962C8B-B14F-4D97-AF65-F5344CB8AC3E}">
        <p14:creationId xmlns:p14="http://schemas.microsoft.com/office/powerpoint/2010/main" val="1013231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Open an Existing Document</a:t>
            </a:r>
          </a:p>
        </p:txBody>
      </p:sp>
      <p:sp>
        <p:nvSpPr>
          <p:cNvPr id="3" name="Text Placeholder 2"/>
          <p:cNvSpPr>
            <a:spLocks noGrp="1"/>
          </p:cNvSpPr>
          <p:nvPr>
            <p:ph type="body" idx="1"/>
          </p:nvPr>
        </p:nvSpPr>
        <p:spPr/>
        <p:txBody>
          <a:bodyPr/>
          <a:lstStyle/>
          <a:p>
            <a:pPr lvl="1" rtl="0">
              <a:buFont typeface="+mj-lt"/>
              <a:buAutoNum type="arabicPeriod" startAt="6"/>
            </a:pPr>
            <a:r>
              <a:rPr lang="en-US" sz="2000" b="0" i="0" u="none" strike="noStrike" baseline="0" dirty="0" smtClean="0">
                <a:solidFill>
                  <a:prstClr val="black"/>
                </a:solidFill>
                <a:latin typeface="Segoe"/>
                <a:ea typeface="ＭＳ ゴシック"/>
              </a:rPr>
              <a:t>Use the scroll bar and scroll down and locate the data files for this lesson on your flash drive. Double-click the </a:t>
            </a:r>
            <a:r>
              <a:rPr lang="en-US" sz="2000" b="1" i="0" u="none" strike="noStrike" baseline="0" dirty="0" smtClean="0">
                <a:solidFill>
                  <a:prstClr val="black"/>
                </a:solidFill>
                <a:latin typeface="Segoe"/>
                <a:ea typeface="ＭＳ ゴシック"/>
              </a:rPr>
              <a:t>Lesson 2</a:t>
            </a:r>
            <a:r>
              <a:rPr lang="en-US" sz="2000" b="0" i="0" u="none" strike="noStrike" baseline="0" dirty="0" smtClean="0">
                <a:solidFill>
                  <a:prstClr val="black"/>
                </a:solidFill>
                <a:latin typeface="Segoe"/>
                <a:ea typeface="ＭＳ ゴシック"/>
              </a:rPr>
              <a:t> folder to open it.</a:t>
            </a:r>
          </a:p>
          <a:p>
            <a:pPr lvl="1" rtl="0">
              <a:buAutoNum type="arabicPeriod" startAt="6"/>
            </a:pPr>
            <a:r>
              <a:rPr lang="en-US" sz="2000" b="0" i="0" u="none" strike="noStrike" baseline="0" dirty="0" smtClean="0">
                <a:solidFill>
                  <a:prstClr val="black"/>
                </a:solidFill>
                <a:latin typeface="Segoe"/>
                <a:ea typeface="ＭＳ ゴシック"/>
              </a:rPr>
              <a:t>Locate and click </a:t>
            </a:r>
            <a:br>
              <a:rPr lang="en-US" sz="2000" b="0" i="0" u="none" strike="noStrike" baseline="0" dirty="0" smtClean="0">
                <a:solidFill>
                  <a:prstClr val="black"/>
                </a:solidFill>
                <a:latin typeface="Segoe"/>
                <a:ea typeface="ＭＳ ゴシック"/>
              </a:rPr>
            </a:br>
            <a:r>
              <a:rPr lang="en-US" sz="2000" b="1" i="1" u="none" strike="noStrike" baseline="0" dirty="0" smtClean="0">
                <a:solidFill>
                  <a:prstClr val="black"/>
                </a:solidFill>
                <a:latin typeface="Segoe"/>
                <a:ea typeface="ＭＳ ゴシック"/>
              </a:rPr>
              <a:t>Star Bright </a:t>
            </a:r>
            <a:br>
              <a:rPr lang="en-US" sz="2000" b="1" i="1" u="none" strike="noStrike" baseline="0" dirty="0" smtClean="0">
                <a:solidFill>
                  <a:prstClr val="black"/>
                </a:solidFill>
                <a:latin typeface="Segoe"/>
                <a:ea typeface="ＭＳ ゴシック"/>
              </a:rPr>
            </a:br>
            <a:r>
              <a:rPr lang="en-US" sz="2000" b="1" i="1" u="none" strike="noStrike" baseline="0" dirty="0" smtClean="0">
                <a:solidFill>
                  <a:prstClr val="black"/>
                </a:solidFill>
                <a:latin typeface="Segoe"/>
                <a:ea typeface="ＭＳ ゴシック"/>
              </a:rPr>
              <a:t>Satellite </a:t>
            </a:r>
            <a:br>
              <a:rPr lang="en-US" sz="2000" b="1" i="1" u="none" strike="noStrike" baseline="0" dirty="0" smtClean="0">
                <a:solidFill>
                  <a:prstClr val="black"/>
                </a:solidFill>
                <a:latin typeface="Segoe"/>
                <a:ea typeface="ＭＳ ゴシック"/>
              </a:rPr>
            </a:br>
            <a:r>
              <a:rPr lang="en-US" sz="2000" b="1" i="1" u="none" strike="noStrike" baseline="0" dirty="0" smtClean="0">
                <a:solidFill>
                  <a:prstClr val="black"/>
                </a:solidFill>
                <a:latin typeface="Segoe"/>
                <a:ea typeface="ＭＳ ゴシック"/>
              </a:rPr>
              <a:t>Proposal</a:t>
            </a:r>
            <a:r>
              <a:rPr lang="en-US" sz="2000" b="0" i="0" u="none" strike="noStrike" baseline="0" dirty="0" smtClean="0">
                <a:solidFill>
                  <a:prstClr val="black"/>
                </a:solidFill>
                <a:latin typeface="Segoe"/>
                <a:ea typeface="ＭＳ ゴシック"/>
              </a:rPr>
              <a:t> once.</a:t>
            </a:r>
          </a:p>
          <a:p>
            <a:pPr lvl="1" rtl="0">
              <a:buAutoNum type="arabicPeriod" startAt="6"/>
            </a:pPr>
            <a:r>
              <a:rPr lang="en-US" sz="2000" b="0" i="0" u="none" strike="noStrike" baseline="0" dirty="0" smtClean="0">
                <a:solidFill>
                  <a:prstClr val="black"/>
                </a:solidFill>
                <a:latin typeface="Segoe"/>
                <a:ea typeface="ＭＳ ゴシック"/>
              </a:rPr>
              <a:t>Click the </a:t>
            </a:r>
            <a:r>
              <a:rPr lang="en-US" sz="2000" b="1" i="0" u="none" strike="noStrike" baseline="0" dirty="0" smtClean="0">
                <a:solidFill>
                  <a:prstClr val="black"/>
                </a:solidFill>
                <a:latin typeface="Segoe"/>
                <a:ea typeface="ＭＳ ゴシック"/>
              </a:rPr>
              <a:t>Open</a:t>
            </a:r>
            <a:r>
              <a:rPr lang="en-US" sz="2000" b="0" i="0" u="none" strike="noStrike" baseline="0" dirty="0" smtClean="0">
                <a:solidFill>
                  <a:prstClr val="black"/>
                </a:solidFill>
                <a:latin typeface="Segoe"/>
                <a:ea typeface="ＭＳ ゴシック"/>
              </a:rPr>
              <a:t>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button. The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document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appears, as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shown it right.</a:t>
            </a:r>
          </a:p>
          <a:p>
            <a:pPr lvl="0" rtl="0"/>
            <a:r>
              <a:rPr lang="en-US" sz="2000" b="1" i="0" u="none" strike="noStrike" baseline="0" dirty="0" smtClean="0">
                <a:latin typeface="Segoe"/>
                <a:ea typeface="ＭＳ ゴシック"/>
              </a:rPr>
              <a:t>PAUSE. LEAVE</a:t>
            </a:r>
            <a:r>
              <a:rPr lang="en-US" sz="2000" b="0" i="0" u="none" strike="noStrike" baseline="0" dirty="0" smtClean="0">
                <a:latin typeface="Segoe"/>
                <a:ea typeface="ＭＳ ゴシック"/>
              </a:rPr>
              <a:t> the document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7</a:t>
            </a:fld>
            <a:endParaRPr lang="en-US" dirty="0"/>
          </a:p>
        </p:txBody>
      </p:sp>
      <p:pic>
        <p:nvPicPr>
          <p:cNvPr id="7" name="Picture 6" descr="02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2209800"/>
            <a:ext cx="5094701" cy="3015432"/>
          </a:xfrm>
          <a:prstGeom prst="rect">
            <a:avLst/>
          </a:prstGeom>
        </p:spPr>
      </p:pic>
    </p:spTree>
    <p:extLst>
      <p:ext uri="{BB962C8B-B14F-4D97-AF65-F5344CB8AC3E}">
        <p14:creationId xmlns:p14="http://schemas.microsoft.com/office/powerpoint/2010/main" val="2700585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Change Document Views</a:t>
            </a:r>
          </a:p>
        </p:txBody>
      </p:sp>
      <p:sp>
        <p:nvSpPr>
          <p:cNvPr id="3" name="Text Placeholder 2"/>
          <p:cNvSpPr>
            <a:spLocks noGrp="1"/>
          </p:cNvSpPr>
          <p:nvPr>
            <p:ph type="body" idx="1"/>
          </p:nvPr>
        </p:nvSpPr>
        <p:spPr/>
        <p:txBody>
          <a:bodyPr/>
          <a:lstStyle/>
          <a:p>
            <a:pPr lvl="0" rtl="0"/>
            <a:r>
              <a:rPr lang="en-US" sz="2000" b="1" i="0" u="none" strike="noStrike" baseline="0" dirty="0" smtClean="0">
                <a:latin typeface="Segoe"/>
                <a:ea typeface="ＭＳ ゴシック"/>
              </a:rPr>
              <a:t>USE</a:t>
            </a:r>
            <a:r>
              <a:rPr lang="en-US" sz="2000" b="0" i="0" u="none" strike="noStrike" baseline="0" dirty="0" smtClean="0">
                <a:latin typeface="Segoe"/>
                <a:ea typeface="ＭＳ ゴシック"/>
              </a:rPr>
              <a:t> the document that is open from the previous exercise.</a:t>
            </a:r>
          </a:p>
          <a:p>
            <a:pPr lvl="1" rtl="0"/>
            <a:r>
              <a:rPr lang="en-US" sz="2000" b="0" i="0" u="none" strike="noStrike" baseline="0" dirty="0" smtClean="0">
                <a:solidFill>
                  <a:prstClr val="black"/>
                </a:solidFill>
                <a:latin typeface="Segoe"/>
                <a:ea typeface="ＭＳ ゴシック"/>
              </a:rPr>
              <a:t>Click the </a:t>
            </a:r>
            <a:r>
              <a:rPr lang="en-US" sz="2000" b="1" i="0" u="none" strike="noStrike" baseline="0" dirty="0" smtClean="0">
                <a:solidFill>
                  <a:prstClr val="black"/>
                </a:solidFill>
                <a:latin typeface="Segoe"/>
                <a:ea typeface="ＭＳ ゴシック"/>
              </a:rPr>
              <a:t>View</a:t>
            </a:r>
            <a:r>
              <a:rPr lang="en-US" sz="2000" b="0" i="0" u="none" strike="noStrike" baseline="0" dirty="0" smtClean="0">
                <a:solidFill>
                  <a:prstClr val="black"/>
                </a:solidFill>
                <a:latin typeface="Segoe"/>
                <a:ea typeface="ＭＳ ゴシック"/>
              </a:rPr>
              <a:t> tab to see the command groups that are available.</a:t>
            </a:r>
          </a:p>
          <a:p>
            <a:pPr lvl="1" rtl="0"/>
            <a:r>
              <a:rPr lang="en-US" sz="2000" b="0" i="0" u="none" strike="noStrike" baseline="0" dirty="0" smtClean="0">
                <a:solidFill>
                  <a:prstClr val="black"/>
                </a:solidFill>
                <a:latin typeface="Segoe"/>
                <a:ea typeface="ＭＳ ゴシック"/>
              </a:rPr>
              <a:t>In the Views group, click the </a:t>
            </a:r>
            <a:r>
              <a:rPr lang="en-US" sz="2000" b="1" i="0" u="none" strike="noStrike" baseline="0" dirty="0" smtClean="0">
                <a:solidFill>
                  <a:prstClr val="black"/>
                </a:solidFill>
                <a:latin typeface="Segoe"/>
                <a:ea typeface="ＭＳ ゴシック"/>
              </a:rPr>
              <a:t>Read Mode</a:t>
            </a:r>
            <a:r>
              <a:rPr lang="en-US" sz="2000" b="0" i="0" u="none" strike="noStrike" baseline="0" dirty="0" smtClean="0">
                <a:solidFill>
                  <a:prstClr val="black"/>
                </a:solidFill>
                <a:latin typeface="Segoe"/>
                <a:ea typeface="ＭＳ ゴシック"/>
              </a:rPr>
              <a:t> button to change the view of the document as shown below. The document page layout changes with an increase font size for easier reading.</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8</a:t>
            </a:fld>
            <a:endParaRPr lang="en-US" dirty="0"/>
          </a:p>
        </p:txBody>
      </p:sp>
      <p:pic>
        <p:nvPicPr>
          <p:cNvPr id="7" name="Picture 6" descr="02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207" y="3581400"/>
            <a:ext cx="5610259" cy="2545088"/>
          </a:xfrm>
          <a:prstGeom prst="rect">
            <a:avLst/>
          </a:prstGeom>
        </p:spPr>
      </p:pic>
    </p:spTree>
    <p:extLst>
      <p:ext uri="{BB962C8B-B14F-4D97-AF65-F5344CB8AC3E}">
        <p14:creationId xmlns:p14="http://schemas.microsoft.com/office/powerpoint/2010/main" val="2354969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Change Document Views</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dirty="0" smtClean="0">
                <a:solidFill>
                  <a:prstClr val="black"/>
                </a:solidFill>
                <a:latin typeface="Segoe"/>
                <a:ea typeface="ＭＳ ゴシック"/>
              </a:rPr>
              <a:t>Click </a:t>
            </a:r>
            <a:r>
              <a:rPr lang="en-US" b="1" i="0" u="none" strike="noStrike" baseline="0" dirty="0" smtClean="0">
                <a:solidFill>
                  <a:prstClr val="black"/>
                </a:solidFill>
                <a:latin typeface="Segoe"/>
                <a:ea typeface="ＭＳ ゴシック"/>
              </a:rPr>
              <a:t>Tools</a:t>
            </a:r>
            <a:r>
              <a:rPr lang="en-US" b="0" i="0" u="none" strike="noStrike" baseline="0" dirty="0" smtClean="0">
                <a:solidFill>
                  <a:prstClr val="black"/>
                </a:solidFill>
                <a:latin typeface="Segoe"/>
                <a:ea typeface="ＭＳ ゴシック"/>
              </a:rPr>
              <a:t> on the menu in the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upper-left corner of the screen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to produce the Tools options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menu, as shown at right. Four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additional commands appear.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Note that the first two options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are active whereas the Can’t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Undo and Can’t Redo are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inactive. The inactive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commands change to active after an action has been performed.</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9</a:t>
            </a:fld>
            <a:endParaRPr lang="en-US" dirty="0"/>
          </a:p>
        </p:txBody>
      </p:sp>
      <p:pic>
        <p:nvPicPr>
          <p:cNvPr id="7" name="Picture 6" descr="02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1524000"/>
            <a:ext cx="3285268" cy="2819329"/>
          </a:xfrm>
          <a:prstGeom prst="rect">
            <a:avLst/>
          </a:prstGeom>
        </p:spPr>
      </p:pic>
    </p:spTree>
    <p:extLst>
      <p:ext uri="{BB962C8B-B14F-4D97-AF65-F5344CB8AC3E}">
        <p14:creationId xmlns:p14="http://schemas.microsoft.com/office/powerpoint/2010/main" val="3319679529"/>
      </p:ext>
    </p:extLst>
  </p:cSld>
  <p:clrMapOvr>
    <a:masterClrMapping/>
  </p:clrMapOvr>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144</TotalTime>
  <Words>5864</Words>
  <Application>Microsoft Macintosh PowerPoint</Application>
  <PresentationFormat>On-screen Show (4:3)</PresentationFormat>
  <Paragraphs>446</Paragraphs>
  <Slides>57</Slides>
  <Notes>11</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template</vt:lpstr>
      <vt:lpstr>Basic Editing</vt:lpstr>
      <vt:lpstr>Objectives</vt:lpstr>
      <vt:lpstr>Software Orientation</vt:lpstr>
      <vt:lpstr>Software Orientation</vt:lpstr>
      <vt:lpstr>Step by Step: Open an Existing Document</vt:lpstr>
      <vt:lpstr>Step by Step: Open an Existing Document</vt:lpstr>
      <vt:lpstr>Step by Step: Open an Existing Document</vt:lpstr>
      <vt:lpstr>Step by Step: Change Document Views</vt:lpstr>
      <vt:lpstr>Step by Step: Change Document Views</vt:lpstr>
      <vt:lpstr>Step by Step: Change Document Views</vt:lpstr>
      <vt:lpstr>Step by Step: Change Document Views</vt:lpstr>
      <vt:lpstr>Step by Step: Change Document Views</vt:lpstr>
      <vt:lpstr>Step by Step: Change Document Views</vt:lpstr>
      <vt:lpstr>Step by Step: Change Document Views</vt:lpstr>
      <vt:lpstr>Step by Step: Use Show Commands</vt:lpstr>
      <vt:lpstr>Step by Step: Use Show Commands</vt:lpstr>
      <vt:lpstr>Step by Step: Use Zoom</vt:lpstr>
      <vt:lpstr>Step by Step: Use Zoom</vt:lpstr>
      <vt:lpstr>Step by Step: Use Zoom</vt:lpstr>
      <vt:lpstr>Step by Step: Use Zoom</vt:lpstr>
      <vt:lpstr>Step by Step: Change Window Views</vt:lpstr>
      <vt:lpstr>Step by Step: Change Window Views</vt:lpstr>
      <vt:lpstr>Step by Step: Change Window Views</vt:lpstr>
      <vt:lpstr>Step by Step: Change Window Views</vt:lpstr>
      <vt:lpstr>Step by Step: Change Window Views</vt:lpstr>
      <vt:lpstr>Step by Step: Change Window Views</vt:lpstr>
      <vt:lpstr>Step by Step: Use the Mouse and Scroll Bar to Navigate</vt:lpstr>
      <vt:lpstr>Step by Step: Use the Mouse and Scroll Bar to Navigate</vt:lpstr>
      <vt:lpstr>Step by Step: Use Keystrokes to Navigate</vt:lpstr>
      <vt:lpstr>Step by Step: Use Keystrokes to Navigate</vt:lpstr>
      <vt:lpstr>Step by Step: Use the Navigation Pane to Search for Text in a Document</vt:lpstr>
      <vt:lpstr>Step by Step: Use the Navigation Pane to Search for Text in a Document</vt:lpstr>
      <vt:lpstr>Step by Step: Use the Navigation Pane to Search for Text in a Document</vt:lpstr>
      <vt:lpstr>Step by Step: Use the Navigation Pane to Search for Text in a Document</vt:lpstr>
      <vt:lpstr>Step by Step: Use the Navigation Pane to Search for Text in a Document</vt:lpstr>
      <vt:lpstr>Step by Step: Replace Text in a Document</vt:lpstr>
      <vt:lpstr>Step by Step: Replace Text in a Document</vt:lpstr>
      <vt:lpstr>Step by Step: Replace Text in a Document</vt:lpstr>
      <vt:lpstr>Step by Step: Replace Text in a Document</vt:lpstr>
      <vt:lpstr>Step by Step: Replace Text in a Document</vt:lpstr>
      <vt:lpstr>Step by Step: Replace Text in a Document</vt:lpstr>
      <vt:lpstr>Step by Step: Replace Text in a Document</vt:lpstr>
      <vt:lpstr>Step by Step: Replace Text in a Document</vt:lpstr>
      <vt:lpstr>Step by Step: Replace Text in a Document</vt:lpstr>
      <vt:lpstr>Step by Step: Use the Go To Command</vt:lpstr>
      <vt:lpstr>Step by Step: Use the Go To Command</vt:lpstr>
      <vt:lpstr>Step by Step: Select, Replace, and Delete Text</vt:lpstr>
      <vt:lpstr>Step by Step: Select, Replace, and Delete Text</vt:lpstr>
      <vt:lpstr>Step by Step: Select, Replace, and Delete Text</vt:lpstr>
      <vt:lpstr>Step by Step: Use the Clipboard to Copy and Move Text</vt:lpstr>
      <vt:lpstr>Step by Step: Use the Clipboard to Copy and Move Text</vt:lpstr>
      <vt:lpstr>Step by Step: Use the Mouse to Copy or Move Text</vt:lpstr>
      <vt:lpstr>Step by Step: Remove Blank Paragraphs</vt:lpstr>
      <vt:lpstr>Step by Step: Change Information in the Properties</vt:lpstr>
      <vt:lpstr>Step by Step: Change Information in the Properties</vt:lpstr>
      <vt:lpstr>Step by Step: Change Information in the Properties</vt:lpstr>
      <vt:lpstr>Skill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Box Twelve Communications, Inc.</dc:creator>
  <cp:lastModifiedBy>Rich Kershner</cp:lastModifiedBy>
  <cp:revision>221</cp:revision>
  <dcterms:created xsi:type="dcterms:W3CDTF">2011-08-08T12:10:51Z</dcterms:created>
  <dcterms:modified xsi:type="dcterms:W3CDTF">2013-08-10T14:28:33Z</dcterms:modified>
</cp:coreProperties>
</file>